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553" r:id="rId3"/>
    <p:sldId id="605" r:id="rId4"/>
    <p:sldId id="476" r:id="rId5"/>
    <p:sldId id="545" r:id="rId6"/>
    <p:sldId id="537" r:id="rId7"/>
    <p:sldId id="544" r:id="rId8"/>
    <p:sldId id="509" r:id="rId9"/>
    <p:sldId id="519" r:id="rId10"/>
    <p:sldId id="547" r:id="rId11"/>
    <p:sldId id="552" r:id="rId12"/>
    <p:sldId id="559" r:id="rId13"/>
    <p:sldId id="482" r:id="rId14"/>
    <p:sldId id="572" r:id="rId15"/>
    <p:sldId id="574" r:id="rId16"/>
    <p:sldId id="668" r:id="rId17"/>
    <p:sldId id="602" r:id="rId18"/>
    <p:sldId id="669" r:id="rId19"/>
    <p:sldId id="670" r:id="rId20"/>
    <p:sldId id="621" r:id="rId21"/>
    <p:sldId id="623" r:id="rId22"/>
    <p:sldId id="633" r:id="rId23"/>
    <p:sldId id="635" r:id="rId24"/>
    <p:sldId id="557" r:id="rId25"/>
    <p:sldId id="558" r:id="rId26"/>
    <p:sldId id="614" r:id="rId27"/>
    <p:sldId id="310" r:id="rId28"/>
    <p:sldId id="612" r:id="rId29"/>
    <p:sldId id="613" r:id="rId30"/>
    <p:sldId id="322" r:id="rId31"/>
    <p:sldId id="550" r:id="rId32"/>
    <p:sldId id="608" r:id="rId33"/>
    <p:sldId id="630" r:id="rId34"/>
  </p:sldIdLst>
  <p:sldSz cx="12192000" cy="6858000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FFFF00"/>
    <a:srgbClr val="FF0000"/>
    <a:srgbClr val="FFFF66"/>
    <a:srgbClr val="FF6600"/>
    <a:srgbClr val="66FF33"/>
    <a:srgbClr val="80808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8" autoAdjust="0"/>
    <p:restoredTop sz="94887" autoAdjust="0"/>
  </p:normalViewPr>
  <p:slideViewPr>
    <p:cSldViewPr>
      <p:cViewPr varScale="1">
        <p:scale>
          <a:sx n="109" d="100"/>
          <a:sy n="109" d="100"/>
        </p:scale>
        <p:origin x="488" y="184"/>
      </p:cViewPr>
      <p:guideLst>
        <p:guide orient="horz" pos="3552"/>
        <p:guide pos="3840"/>
      </p:guideLst>
    </p:cSldViewPr>
  </p:slideViewPr>
  <p:outlineViewPr>
    <p:cViewPr>
      <p:scale>
        <a:sx n="25" d="100"/>
        <a:sy n="25" d="100"/>
      </p:scale>
      <p:origin x="0" y="-5938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7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703263"/>
            <a:ext cx="6183312" cy="3479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2775"/>
            <a:ext cx="5151437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845" tIns="46622" rIns="94845" bIns="46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0"/>
            <a:r>
              <a:rPr lang="en-GB" noProof="0"/>
              <a:t>Second level</a:t>
            </a:r>
          </a:p>
          <a:p>
            <a:pPr lvl="0"/>
            <a:r>
              <a:rPr lang="en-GB" noProof="0"/>
              <a:t>Third level</a:t>
            </a:r>
          </a:p>
          <a:p>
            <a:pPr lvl="0"/>
            <a:r>
              <a:rPr lang="en-GB" noProof="0"/>
              <a:t>Fourth level</a:t>
            </a:r>
          </a:p>
          <a:p>
            <a:pPr lvl="0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6848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262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4514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1144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0412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8593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21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94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2478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447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2877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85480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219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11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48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6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6133" y="457200"/>
            <a:ext cx="2726267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3" y="457200"/>
            <a:ext cx="79756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727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800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172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201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329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091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959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5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 sz="2800"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400"/>
            </a:lvl3pPr>
            <a:lvl4pPr marL="17145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4pPr>
            <a:lvl5pPr marL="21717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4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457200"/>
            <a:ext cx="10363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333" y="1657350"/>
            <a:ext cx="1090506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 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4343400" y="630555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chemeClr val="tx1"/>
                </a:solidFill>
                <a:latin typeface="Verdana"/>
                <a:cs typeface="Verdana"/>
              </a:rPr>
              <a:t>Peter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Kluit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(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Nikhef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)</a:t>
            </a:r>
            <a:endParaRPr lang="en-GB" altLang="en-US" sz="12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8940800" y="622935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altLang="en-US" sz="800">
                <a:solidFill>
                  <a:schemeClr val="bg2"/>
                </a:solidFill>
              </a:rPr>
              <a:t> </a:t>
            </a:r>
            <a:fld id="{50F9948D-FA28-478D-A82E-F93DDFBE36D5}" type="slidenum">
              <a:rPr lang="en-GB" altLang="en-US" sz="800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altLang="en-US" sz="800">
              <a:solidFill>
                <a:schemeClr val="bg2"/>
              </a:solidFill>
            </a:endParaRP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33400" y="6460282"/>
            <a:ext cx="4906061" cy="24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kern="120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IAS HEP2023</a:t>
            </a:r>
            <a:endParaRPr lang="en-GB" altLang="en-US" sz="900" dirty="0">
              <a:latin typeface="Verdana"/>
              <a:cs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/>
        <a:buChar char="u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Monotype Sorts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Monotype Sorts"/>
        <a:buChar char="u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1.png"/><Relationship Id="rId7" Type="http://schemas.openxmlformats.org/officeDocument/2006/relationships/image" Target="../media/image50.pd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53.pd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g"/><Relationship Id="rId3" Type="http://schemas.openxmlformats.org/officeDocument/2006/relationships/image" Target="../media/image2.png"/><Relationship Id="rId7" Type="http://schemas.openxmlformats.org/officeDocument/2006/relationships/image" Target="../media/image4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4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2.png"/><Relationship Id="rId7" Type="http://schemas.openxmlformats.org/officeDocument/2006/relationships/image" Target="../media/image5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5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hyperlink" Target="https://doi.org/10.1016/j.nima.2018.08.012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58.png"/><Relationship Id="rId4" Type="http://schemas.openxmlformats.org/officeDocument/2006/relationships/image" Target="../media/image2.png"/><Relationship Id="rId9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10" Type="http://schemas.openxmlformats.org/officeDocument/2006/relationships/image" Target="../media/image15.jpeg"/><Relationship Id="rId4" Type="http://schemas.openxmlformats.org/officeDocument/2006/relationships/image" Target="../media/image4.png"/><Relationship Id="rId9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60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46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62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ikhef.nl/pub/services/biblio/theses_pdf/thesis_C_Ligtenberg.pdf" TargetMode="External"/><Relationship Id="rId3" Type="http://schemas.openxmlformats.org/officeDocument/2006/relationships/image" Target="../media/image66.png"/><Relationship Id="rId7" Type="http://schemas.openxmlformats.org/officeDocument/2006/relationships/image" Target="../media/image17.jp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hep.ac.cn/event/17020/contributions/118690/" TargetMode="External"/><Relationship Id="rId2" Type="http://schemas.openxmlformats.org/officeDocument/2006/relationships/hyperlink" Target="https://agenda.linearcollider.org/event/9903/contributions/51756/attachments/38604/60743/TPC-teraz-update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jp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8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nima.2018.08.012" TargetMode="External"/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6.pd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16/j.nima.2018.08.012" TargetMode="External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6.pn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9774" y="711200"/>
            <a:ext cx="2232026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980728"/>
            <a:ext cx="7203802" cy="1080120"/>
          </a:xfrm>
        </p:spPr>
        <p:txBody>
          <a:bodyPr anchor="ctr"/>
          <a:lstStyle/>
          <a:p>
            <a:r>
              <a:rPr lang="en-GB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Pixelated TPC technology for the future </a:t>
            </a:r>
            <a:r>
              <a:rPr lang="en-GB" sz="36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GB" sz="3600" b="0" baseline="30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en-GB" sz="36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GB" sz="3600" b="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en-GB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collider</a:t>
            </a:r>
            <a:br>
              <a:rPr lang="en-GB" dirty="0"/>
            </a:br>
            <a:endParaRPr lang="en-GB" altLang="en-US" sz="3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26232" y="2647580"/>
            <a:ext cx="4249688" cy="2509612"/>
          </a:xfrm>
        </p:spPr>
        <p:txBody>
          <a:bodyPr/>
          <a:lstStyle/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 err="1">
                <a:latin typeface="Verdana"/>
                <a:cs typeface="Verdana"/>
              </a:rPr>
              <a:t>Yevgen</a:t>
            </a:r>
            <a:r>
              <a:rPr lang="en-GB" altLang="en-US" dirty="0">
                <a:latin typeface="Verdana"/>
                <a:cs typeface="Verdana"/>
              </a:rPr>
              <a:t> </a:t>
            </a:r>
            <a:r>
              <a:rPr lang="en-GB" altLang="en-US" dirty="0" err="1">
                <a:latin typeface="Verdana"/>
                <a:cs typeface="Verdana"/>
              </a:rPr>
              <a:t>Bilevych</a:t>
            </a:r>
            <a:r>
              <a:rPr lang="en-GB" altLang="en-US" dirty="0">
                <a:latin typeface="Verdana"/>
                <a:cs typeface="Verdana"/>
              </a:rPr>
              <a:t>, Klaus </a:t>
            </a:r>
            <a:r>
              <a:rPr lang="en-GB" altLang="en-US" dirty="0" err="1">
                <a:latin typeface="Verdana"/>
                <a:cs typeface="Verdana"/>
              </a:rPr>
              <a:t>Desch</a:t>
            </a:r>
            <a:r>
              <a:rPr lang="en-GB" altLang="en-US" dirty="0">
                <a:latin typeface="Verdana"/>
                <a:cs typeface="Verdana"/>
              </a:rPr>
              <a:t>, Harry van der Graaf, Fred </a:t>
            </a:r>
            <a:r>
              <a:rPr lang="en-GB" altLang="en-US" dirty="0" err="1">
                <a:latin typeface="Verdana"/>
                <a:cs typeface="Verdana"/>
              </a:rPr>
              <a:t>Hartjes</a:t>
            </a:r>
            <a:r>
              <a:rPr lang="en-GB" altLang="en-US" dirty="0">
                <a:latin typeface="Verdana"/>
                <a:cs typeface="Verdana"/>
              </a:rPr>
              <a:t>, Jochen Kaminski, Peter </a:t>
            </a:r>
            <a:r>
              <a:rPr lang="en-GB" altLang="en-US" dirty="0" err="1">
                <a:latin typeface="Verdana"/>
                <a:cs typeface="Verdana"/>
              </a:rPr>
              <a:t>Kluit</a:t>
            </a:r>
            <a:r>
              <a:rPr lang="en-GB" altLang="en-US" dirty="0">
                <a:latin typeface="Verdana"/>
                <a:cs typeface="Verdana"/>
              </a:rPr>
              <a:t>, Naomi van der Kolk,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Cornelis </a:t>
            </a:r>
            <a:r>
              <a:rPr lang="en-GB" altLang="en-US" dirty="0" err="1">
                <a:latin typeface="Verdana"/>
                <a:cs typeface="Verdana"/>
              </a:rPr>
              <a:t>Ligtenberg</a:t>
            </a:r>
            <a:r>
              <a:rPr lang="en-GB" altLang="en-US" dirty="0">
                <a:latin typeface="Verdana"/>
                <a:cs typeface="Verdana"/>
              </a:rPr>
              <a:t>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Gerhard Raven, and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Jan </a:t>
            </a:r>
            <a:r>
              <a:rPr lang="en-GB" altLang="en-US" dirty="0" err="1">
                <a:latin typeface="Verdana"/>
                <a:cs typeface="Verdana"/>
              </a:rPr>
              <a:t>Timmermans</a:t>
            </a:r>
            <a:endParaRPr lang="en-GB" altLang="en-US" dirty="0">
              <a:latin typeface="Verdana"/>
              <a:cs typeface="Verdana"/>
            </a:endParaRP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/>
              <a:t> </a:t>
            </a: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927350" y="6011864"/>
            <a:ext cx="65976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Monotype Sorts"/>
              <a:buChar char="u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0000"/>
              <a:buFont typeface="Monotype Sorts"/>
              <a:buChar char="l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n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100000"/>
              <a:buFont typeface="Monotype Sorts"/>
              <a:buChar char="u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sz="1600" dirty="0">
                <a:latin typeface="Verdana"/>
                <a:cs typeface="Verdana"/>
              </a:rPr>
              <a:t>IAS HEP2023 Honk Kong           23 February 2023</a:t>
            </a:r>
            <a:endParaRPr lang="en-GB" altLang="en-US" sz="1600" i="1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652463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5872172" y="2497942"/>
            <a:ext cx="2103839" cy="232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838200" y="553847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1592" y="5733256"/>
            <a:ext cx="1089024" cy="696976"/>
          </a:xfrm>
          <a:prstGeom prst="rect">
            <a:avLst/>
          </a:prstGeom>
        </p:spPr>
      </p:pic>
      <p:pic>
        <p:nvPicPr>
          <p:cNvPr id="12" name="Picture 11" descr="CEPC_logo.png">
            <a:extLst>
              <a:ext uri="{FF2B5EF4-FFF2-40B4-BE49-F238E27FC236}">
                <a16:creationId xmlns:a16="http://schemas.microsoft.com/office/drawing/2014/main" id="{7BD7AD5D-FF02-7D4D-99A1-8CBCB1E54D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3480" y="4993415"/>
            <a:ext cx="1622491" cy="9554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E65BF5-320A-3B47-8204-DC65DDCA16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673" y="5136573"/>
            <a:ext cx="1997744" cy="884715"/>
          </a:xfrm>
          <a:prstGeom prst="rect">
            <a:avLst/>
          </a:prstGeom>
        </p:spPr>
      </p:pic>
      <p:pic>
        <p:nvPicPr>
          <p:cNvPr id="13" name="Afbeelding 6">
            <a:extLst>
              <a:ext uri="{FF2B5EF4-FFF2-40B4-BE49-F238E27FC236}">
                <a16:creationId xmlns:a16="http://schemas.microsoft.com/office/drawing/2014/main" id="{24CE5863-C9F8-FB42-A5F5-390A8388492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0224" t="5416" r="10487" b="5393"/>
          <a:stretch/>
        </p:blipFill>
        <p:spPr>
          <a:xfrm>
            <a:off x="8618732" y="2328274"/>
            <a:ext cx="3285893" cy="26303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AF7C9B-6D7C-774B-A961-276A1781293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976" y="4939672"/>
            <a:ext cx="1600199" cy="108161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5">
            <a:extLst>
              <a:ext uri="{FF2B5EF4-FFF2-40B4-BE49-F238E27FC236}">
                <a16:creationId xmlns:a16="http://schemas.microsoft.com/office/drawing/2014/main" id="{EE505F79-B4EA-4E9A-8E57-6AE14B931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71" y="1673894"/>
            <a:ext cx="5236721" cy="3843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6" y="213956"/>
            <a:ext cx="10363200" cy="800100"/>
          </a:xfrm>
        </p:spPr>
        <p:txBody>
          <a:bodyPr/>
          <a:lstStyle/>
          <a:p>
            <a:r>
              <a:rPr lang="nl-NL" sz="4000" b="0" dirty="0">
                <a:latin typeface="Verdana"/>
                <a:cs typeface="Verdana"/>
              </a:rPr>
              <a:t>QUAD single hit </a:t>
            </a:r>
            <a:r>
              <a:rPr lang="nl-NL" sz="4000" b="0" dirty="0" err="1">
                <a:latin typeface="Verdana"/>
                <a:cs typeface="Verdana"/>
              </a:rPr>
              <a:t>resolution</a:t>
            </a:r>
            <a:endParaRPr lang="nl-NL" sz="4000" b="0" dirty="0">
              <a:latin typeface="Verdana"/>
              <a:cs typeface="Verdana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05000" y="5334000"/>
            <a:ext cx="2667000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D</a:t>
            </a:r>
            <a:r>
              <a:rPr lang="en-US" sz="2000" baseline="-25000" dirty="0">
                <a:solidFill>
                  <a:srgbClr val="000000"/>
                </a:solidFill>
                <a:latin typeface="Verdana"/>
                <a:cs typeface="Verdana"/>
              </a:rPr>
              <a:t>T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 = 398 </a:t>
            </a:r>
            <a:r>
              <a:rPr lang="en-US" sz="200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/√cm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38400" y="11430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Transverse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683502" y="1143000"/>
            <a:ext cx="2070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Longitudinal</a:t>
            </a:r>
          </a:p>
        </p:txBody>
      </p:sp>
      <p:pic>
        <p:nvPicPr>
          <p:cNvPr id="12" name="Afbeelding 5">
            <a:extLst>
              <a:ext uri="{FF2B5EF4-FFF2-40B4-BE49-F238E27FC236}">
                <a16:creationId xmlns:a16="http://schemas.microsoft.com/office/drawing/2014/main" id="{1A690777-2991-43E7-9095-94666D41D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799378"/>
            <a:ext cx="5257800" cy="378986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772400" y="5410200"/>
            <a:ext cx="2667000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D</a:t>
            </a:r>
            <a:r>
              <a:rPr lang="en-US" sz="2000" baseline="-25000" dirty="0">
                <a:solidFill>
                  <a:srgbClr val="000000"/>
                </a:solidFill>
                <a:latin typeface="Verdana"/>
                <a:cs typeface="Verdana"/>
              </a:rPr>
              <a:t>L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 = 212 </a:t>
            </a:r>
            <a:r>
              <a:rPr lang="en-US" sz="200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/√cm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5867400"/>
            <a:ext cx="1005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The D</a:t>
            </a:r>
            <a:r>
              <a:rPr lang="en-US" sz="2000" baseline="-25000" dirty="0">
                <a:latin typeface="Verdana"/>
                <a:cs typeface="Verdana"/>
              </a:rPr>
              <a:t>T</a:t>
            </a:r>
            <a:r>
              <a:rPr lang="en-US" sz="2000" dirty="0">
                <a:latin typeface="Verdana"/>
                <a:cs typeface="Verdana"/>
              </a:rPr>
              <a:t> value is rather high due to an error in the gas mixing (too low CF4)</a:t>
            </a:r>
          </a:p>
        </p:txBody>
      </p:sp>
      <p:pic>
        <p:nvPicPr>
          <p:cNvPr id="10" name="Afbeelding 14">
            <a:extLst>
              <a:ext uri="{FF2B5EF4-FFF2-40B4-BE49-F238E27FC236}">
                <a16:creationId xmlns:a16="http://schemas.microsoft.com/office/drawing/2014/main" id="{7BA450C3-FED0-6D40-BFEA-DBF81D019B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8271" y1="5215" x2="66450" y2="8735"/>
                        <a14:foregroundMark x1="75000" y1="11734" x2="96097" y2="33246"/>
                        <a14:foregroundMark x1="95725" y1="42243" x2="94703" y2="70926"/>
                        <a14:foregroundMark x1="92844" y1="76923" x2="59665" y2="97914"/>
                        <a14:foregroundMark x1="59665" y1="94915" x2="10409" y2="94394"/>
                        <a14:foregroundMark x1="10409" y1="94394" x2="5762" y2="59322"/>
                        <a14:foregroundMark x1="5019" y1="53325" x2="9294" y2="2738"/>
                        <a14:foregroundMark x1="66078" y1="9257" x2="78625" y2="16688"/>
                        <a14:foregroundMark x1="94703" y1="32334" x2="95353" y2="43807"/>
                        <a14:foregroundMark x1="95074" y1="49804" x2="90706" y2="79922"/>
                        <a14:foregroundMark x1="5762" y1="50326" x2="5762" y2="65841"/>
                        <a14:foregroundMark x1="10037" y1="21773" x2="76115" y2="71838"/>
                        <a14:foregroundMark x1="78625" y1="23207" x2="14684" y2="70926"/>
                        <a14:foregroundMark x1="21840" y1="16297" x2="64312" y2="41851"/>
                        <a14:foregroundMark x1="60781" y1="14211" x2="30390" y2="43807"/>
                        <a14:foregroundMark x1="31784" y1="8735" x2="51487" y2="36245"/>
                        <a14:foregroundMark x1="75000" y1="38853" x2="45725" y2="75359"/>
                        <a14:foregroundMark x1="83271" y1="38331" x2="69331" y2="80834"/>
                        <a14:foregroundMark x1="82900" y1="34289" x2="63941" y2="64798"/>
                        <a14:foregroundMark x1="64684" y1="75359" x2="30390" y2="62842"/>
                        <a14:foregroundMark x1="15706" y1="45763" x2="43959" y2="76923"/>
                        <a14:foregroundMark x1="50372" y1="84355" x2="66450" y2="52282"/>
                        <a14:foregroundMark x1="44703" y1="52803" x2="53625" y2="85398"/>
                        <a14:foregroundMark x1="19981" y1="86962" x2="62918" y2="84876"/>
                        <a14:foregroundMark x1="70353" y1="68318" x2="48606" y2="87353"/>
                        <a14:foregroundMark x1="59665" y1="69883" x2="67193" y2="80834"/>
                        <a14:foregroundMark x1="15706" y1="86962" x2="22491" y2="91917"/>
                        <a14:foregroundMark x1="27509" y1="89700" x2="33829" y2="9269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690" y="9094"/>
            <a:ext cx="2445910" cy="174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094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510152"/>
            <a:ext cx="10363200" cy="451520"/>
          </a:xfrm>
        </p:spPr>
        <p:txBody>
          <a:bodyPr/>
          <a:lstStyle/>
          <a:p>
            <a:r>
              <a:rPr lang="nl-NL" sz="3600" b="0" dirty="0">
                <a:latin typeface="Verdana"/>
                <a:cs typeface="Verdana"/>
              </a:rPr>
              <a:t>QUAD </a:t>
            </a:r>
            <a:r>
              <a:rPr lang="nl-NL" sz="3600" b="0" dirty="0" err="1">
                <a:latin typeface="Verdana"/>
                <a:cs typeface="Verdana"/>
              </a:rPr>
              <a:t>edge</a:t>
            </a:r>
            <a:r>
              <a:rPr lang="nl-NL" sz="3600" b="0" dirty="0">
                <a:latin typeface="Verdana"/>
                <a:cs typeface="Verdana"/>
              </a:rPr>
              <a:t> </a:t>
            </a:r>
            <a:r>
              <a:rPr lang="nl-NL" sz="3600" b="0" dirty="0" err="1">
                <a:latin typeface="Verdana"/>
                <a:cs typeface="Verdana"/>
              </a:rPr>
              <a:t>deformations</a:t>
            </a:r>
            <a:r>
              <a:rPr lang="nl-NL" sz="3600" b="0" dirty="0">
                <a:latin typeface="Verdana"/>
                <a:cs typeface="Verdana"/>
              </a:rPr>
              <a:t> (XY)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532" y="1123950"/>
            <a:ext cx="5100668" cy="3371850"/>
          </a:xfrm>
        </p:spPr>
        <p:txBody>
          <a:bodyPr/>
          <a:lstStyle/>
          <a:p>
            <a:r>
              <a:rPr lang="nl-NL" sz="2000" dirty="0" err="1">
                <a:latin typeface="Verdana"/>
                <a:cs typeface="Verdana"/>
              </a:rPr>
              <a:t>Small</a:t>
            </a:r>
            <a:r>
              <a:rPr lang="nl-NL" sz="2000" dirty="0">
                <a:latin typeface="Verdana"/>
                <a:cs typeface="Verdana"/>
              </a:rPr>
              <a:t> </a:t>
            </a:r>
            <a:r>
              <a:rPr lang="nl-NL" sz="2000" dirty="0" err="1">
                <a:latin typeface="Verdana"/>
                <a:cs typeface="Verdana"/>
              </a:rPr>
              <a:t>deformations</a:t>
            </a:r>
            <a:r>
              <a:rPr lang="nl-NL" sz="2000" dirty="0">
                <a:latin typeface="Verdana"/>
                <a:cs typeface="Verdana"/>
              </a:rPr>
              <a:t> due to</a:t>
            </a:r>
          </a:p>
          <a:p>
            <a:pPr lvl="1"/>
            <a:r>
              <a:rPr lang="nl-NL" sz="1800" dirty="0">
                <a:latin typeface="Verdana"/>
                <a:cs typeface="Verdana"/>
              </a:rPr>
              <a:t>Dead zone between chips</a:t>
            </a:r>
          </a:p>
          <a:p>
            <a:pPr lvl="1"/>
            <a:r>
              <a:rPr lang="nl-NL" sz="1800" dirty="0">
                <a:latin typeface="Verdana"/>
                <a:cs typeface="Verdana"/>
              </a:rPr>
              <a:t>Grounded region between chips</a:t>
            </a:r>
          </a:p>
          <a:p>
            <a:r>
              <a:rPr lang="nl-NL" sz="2000" dirty="0">
                <a:latin typeface="Verdana"/>
                <a:cs typeface="Verdana"/>
              </a:rPr>
              <a:t>Are </a:t>
            </a:r>
            <a:r>
              <a:rPr lang="nl-NL" sz="2000" dirty="0" err="1">
                <a:latin typeface="Verdana"/>
                <a:cs typeface="Verdana"/>
              </a:rPr>
              <a:t>corrected</a:t>
            </a:r>
            <a:r>
              <a:rPr lang="nl-NL" sz="2000" dirty="0">
                <a:latin typeface="Verdana"/>
                <a:cs typeface="Verdana"/>
              </a:rPr>
              <a:t> </a:t>
            </a:r>
            <a:r>
              <a:rPr lang="nl-NL" sz="2000" dirty="0" err="1">
                <a:latin typeface="Verdana"/>
                <a:cs typeface="Verdana"/>
              </a:rPr>
              <a:t>by</a:t>
            </a:r>
            <a:r>
              <a:rPr lang="nl-NL" sz="2000" dirty="0">
                <a:latin typeface="Verdana"/>
                <a:cs typeface="Verdana"/>
              </a:rPr>
              <a:t>:</a:t>
            </a:r>
          </a:p>
          <a:p>
            <a:pPr lvl="1"/>
            <a:r>
              <a:rPr lang="nl-NL" sz="1800" dirty="0" err="1">
                <a:latin typeface="Verdana"/>
                <a:cs typeface="Verdana"/>
              </a:rPr>
              <a:t>fitted</a:t>
            </a:r>
            <a:r>
              <a:rPr lang="nl-NL" sz="1800" dirty="0">
                <a:latin typeface="Verdana"/>
                <a:cs typeface="Verdana"/>
              </a:rPr>
              <a:t> correction </a:t>
            </a:r>
            <a:r>
              <a:rPr lang="nl-NL" sz="1800" dirty="0" err="1">
                <a:latin typeface="Verdana"/>
                <a:cs typeface="Verdana"/>
              </a:rPr>
              <a:t>function</a:t>
            </a:r>
            <a:r>
              <a:rPr lang="nl-NL" sz="1800" dirty="0">
                <a:latin typeface="Verdana"/>
                <a:cs typeface="Verdana"/>
              </a:rPr>
              <a:t> </a:t>
            </a:r>
          </a:p>
          <a:p>
            <a:pPr lvl="1"/>
            <a:r>
              <a:rPr lang="nl-NL" sz="1800" dirty="0" err="1">
                <a:latin typeface="Verdana"/>
                <a:cs typeface="Verdana"/>
              </a:rPr>
              <a:t>adding</a:t>
            </a:r>
            <a:r>
              <a:rPr lang="nl-NL" sz="1800" dirty="0">
                <a:latin typeface="Verdana"/>
                <a:cs typeface="Verdana"/>
              </a:rPr>
              <a:t> proper </a:t>
            </a:r>
            <a:r>
              <a:rPr lang="nl-NL" sz="1800" dirty="0" err="1">
                <a:latin typeface="Verdana"/>
                <a:cs typeface="Verdana"/>
              </a:rPr>
              <a:t>guard</a:t>
            </a:r>
            <a:r>
              <a:rPr lang="nl-NL" sz="1800" dirty="0">
                <a:latin typeface="Verdana"/>
                <a:cs typeface="Verdana"/>
              </a:rPr>
              <a:t> </a:t>
            </a:r>
            <a:r>
              <a:rPr lang="nl-NL" sz="1800" dirty="0" err="1">
                <a:latin typeface="Verdana"/>
                <a:cs typeface="Verdana"/>
              </a:rPr>
              <a:t>wire</a:t>
            </a:r>
            <a:r>
              <a:rPr lang="nl-NL" sz="1800" dirty="0">
                <a:latin typeface="Verdana"/>
                <a:cs typeface="Verdana"/>
              </a:rPr>
              <a:t> </a:t>
            </a:r>
            <a:r>
              <a:rPr lang="nl-NL" sz="1800" dirty="0" err="1">
                <a:latin typeface="Verdana"/>
                <a:cs typeface="Verdana"/>
              </a:rPr>
              <a:t>electrode</a:t>
            </a:r>
            <a:r>
              <a:rPr lang="nl-NL" sz="1800" dirty="0">
                <a:latin typeface="Verdana"/>
                <a:cs typeface="Verdana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01" b="1701"/>
          <a:stretch>
            <a:fillRect/>
          </a:stretch>
        </p:blipFill>
        <p:spPr bwMode="auto">
          <a:xfrm>
            <a:off x="263352" y="3369693"/>
            <a:ext cx="2159649" cy="295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1366993" y="5458521"/>
            <a:ext cx="385607" cy="40887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12" t="9217" b="15205"/>
          <a:stretch/>
        </p:blipFill>
        <p:spPr>
          <a:xfrm rot="5400000">
            <a:off x="3272412" y="3326012"/>
            <a:ext cx="1718144" cy="295232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rot="5400000">
            <a:off x="3894419" y="4075343"/>
            <a:ext cx="1095324" cy="56463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4303778" y="4879208"/>
            <a:ext cx="0" cy="45559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4015746" y="4879208"/>
            <a:ext cx="0" cy="45559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H="1">
            <a:off x="4015746" y="5095232"/>
            <a:ext cx="2880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356340" y="3440668"/>
            <a:ext cx="2130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Grounded region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71464" y="5414392"/>
            <a:ext cx="144016" cy="72008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1447800" y="5086103"/>
            <a:ext cx="2146920" cy="324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6" name="Picture 15" descr="figure8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172200" y="1066800"/>
            <a:ext cx="4800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245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10363200" cy="800100"/>
          </a:xfrm>
        </p:spPr>
        <p:txBody>
          <a:bodyPr/>
          <a:lstStyle/>
          <a:p>
            <a:r>
              <a:rPr lang="en-US" sz="3200" b="0" dirty="0">
                <a:latin typeface="Verdana"/>
                <a:cs typeface="Verdana"/>
              </a:rPr>
              <a:t>QUAD deformations in </a:t>
            </a:r>
            <a:r>
              <a:rPr lang="en-US" sz="3200" dirty="0">
                <a:latin typeface="Verdana"/>
                <a:cs typeface="Verdana"/>
              </a:rPr>
              <a:t>transverse</a:t>
            </a:r>
            <a:r>
              <a:rPr lang="en-US" sz="3200" b="0" dirty="0">
                <a:latin typeface="Verdana"/>
                <a:cs typeface="Verdana"/>
              </a:rPr>
              <a:t> plane (</a:t>
            </a:r>
            <a:r>
              <a:rPr lang="en-US" sz="3200" dirty="0">
                <a:latin typeface="Verdana"/>
                <a:cs typeface="Verdana"/>
              </a:rPr>
              <a:t>XY</a:t>
            </a:r>
            <a:r>
              <a:rPr lang="en-US" sz="3200" b="0" dirty="0">
                <a:latin typeface="Verdana"/>
                <a:cs typeface="Verdana"/>
              </a:rPr>
              <a:t>)</a:t>
            </a:r>
            <a:r>
              <a:rPr lang="en-US" sz="3200" b="0" baseline="0" dirty="0">
                <a:latin typeface="Verdana"/>
                <a:cs typeface="Verdana"/>
              </a:rPr>
              <a:t> </a:t>
            </a:r>
            <a:endParaRPr lang="en-US" sz="3200" b="0" dirty="0">
              <a:latin typeface="Verdana"/>
              <a:cs typeface="Verdan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98354" y="1200150"/>
            <a:ext cx="6273710" cy="33718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After applying fitted edge corrections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RMS of the mean residuals are 13 </a:t>
            </a:r>
            <a:r>
              <a:rPr lang="en-US" sz="2200" dirty="0" err="1">
                <a:latin typeface="Verdana"/>
                <a:cs typeface="Verdana"/>
              </a:rPr>
              <a:t>μm</a:t>
            </a:r>
            <a:r>
              <a:rPr lang="en-US" sz="2200" dirty="0">
                <a:latin typeface="Verdana"/>
                <a:cs typeface="Verdana"/>
              </a:rPr>
              <a:t> over the whole QUAD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6322621" y="1676400"/>
            <a:ext cx="992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srgbClr val="FFFFFF"/>
                </a:solidFill>
              </a:rPr>
              <a:t>XY</a:t>
            </a:r>
          </a:p>
        </p:txBody>
      </p:sp>
      <p:pic>
        <p:nvPicPr>
          <p:cNvPr id="10" name="Afbeelding 5">
            <a:extLst>
              <a:ext uri="{FF2B5EF4-FFF2-40B4-BE49-F238E27FC236}">
                <a16:creationId xmlns:a16="http://schemas.microsoft.com/office/drawing/2014/main" id="{4D3F2A2B-D344-4AAA-9A3B-E7492EF36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136" y="2564904"/>
            <a:ext cx="4587856" cy="3368234"/>
          </a:xfrm>
          <a:prstGeom prst="rect">
            <a:avLst/>
          </a:prstGeom>
        </p:spPr>
      </p:pic>
      <p:pic>
        <p:nvPicPr>
          <p:cNvPr id="8" name="Picture 7" descr="figure9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068387" y="1117197"/>
            <a:ext cx="4590213" cy="497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79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286000" y="461963"/>
            <a:ext cx="9906000" cy="452437"/>
          </a:xfrm>
        </p:spPr>
        <p:txBody>
          <a:bodyPr/>
          <a:lstStyle/>
          <a:p>
            <a:pPr algn="l"/>
            <a:r>
              <a:rPr lang="en-GB" altLang="en-US" sz="3600" b="0" dirty="0">
                <a:latin typeface="Verdana"/>
                <a:cs typeface="Verdana"/>
              </a:rPr>
              <a:t>    QUAD as a building block</a:t>
            </a:r>
          </a:p>
        </p:txBody>
      </p:sp>
      <p:sp>
        <p:nvSpPr>
          <p:cNvPr id="10" name="Rectangle 9"/>
          <p:cNvSpPr/>
          <p:nvPr/>
        </p:nvSpPr>
        <p:spPr>
          <a:xfrm>
            <a:off x="9296400" y="4876800"/>
            <a:ext cx="2531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</a:t>
            </a:r>
            <a:r>
              <a:rPr lang="en-US" sz="2000" kern="0" dirty="0">
                <a:solidFill>
                  <a:srgbClr val="FF0000"/>
                </a:solidFill>
                <a:latin typeface="Verdana"/>
                <a:cs typeface="Verdana"/>
              </a:rPr>
              <a:t>red 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guard wires</a:t>
            </a:r>
            <a:endParaRPr lang="en-US" dirty="0"/>
          </a:p>
        </p:txBody>
      </p:sp>
      <p:pic>
        <p:nvPicPr>
          <p:cNvPr id="11" name="Afbeelding 6">
            <a:extLst>
              <a:ext uri="{FF2B5EF4-FFF2-40B4-BE49-F238E27FC236}">
                <a16:creationId xmlns:a16="http://schemas.microsoft.com/office/drawing/2014/main" id="{A3663150-FDC6-42A0-9BEF-032111CE2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24" t="5416" r="10487" b="5393"/>
          <a:stretch/>
        </p:blipFill>
        <p:spPr>
          <a:xfrm>
            <a:off x="533400" y="2430343"/>
            <a:ext cx="3676330" cy="2942873"/>
          </a:xfrm>
          <a:prstGeom prst="rect">
            <a:avLst/>
          </a:prstGeom>
        </p:spPr>
      </p:pic>
      <p:pic>
        <p:nvPicPr>
          <p:cNvPr id="12" name="Afbeelding 5">
            <a:extLst>
              <a:ext uri="{FF2B5EF4-FFF2-40B4-BE49-F238E27FC236}">
                <a16:creationId xmlns:a16="http://schemas.microsoft.com/office/drawing/2014/main" id="{288A1E8D-2AD8-4728-8AE3-14EF2A9068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77" t="3149" r="6930" b="5257"/>
          <a:stretch/>
        </p:blipFill>
        <p:spPr>
          <a:xfrm>
            <a:off x="4705669" y="2460682"/>
            <a:ext cx="3676331" cy="2912534"/>
          </a:xfrm>
          <a:prstGeom prst="rect">
            <a:avLst/>
          </a:prstGeom>
        </p:spPr>
      </p:pic>
      <p:pic>
        <p:nvPicPr>
          <p:cNvPr id="14" name="Afbeelding 7">
            <a:extLst>
              <a:ext uri="{FF2B5EF4-FFF2-40B4-BE49-F238E27FC236}">
                <a16:creationId xmlns:a16="http://schemas.microsoft.com/office/drawing/2014/main" id="{EEBE354F-5A94-46FE-AD12-A6A311399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51230">
            <a:off x="8865197" y="2994604"/>
            <a:ext cx="2902191" cy="11741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038600" y="1371600"/>
            <a:ext cx="7037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8-QUAD module (2x4 quads) with field cage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05C20C-F0AD-8342-9005-8ECF99ED19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15" y="1710704"/>
            <a:ext cx="3524141" cy="26431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A9F342-C470-FC41-8D96-0D40434B9C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929" y="1700517"/>
            <a:ext cx="3524141" cy="26431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431704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B8DC57-C87B-BC41-A2C9-2F98466BAE1F}"/>
              </a:ext>
            </a:extLst>
          </p:cNvPr>
          <p:cNvSpPr/>
          <p:nvPr/>
        </p:nvSpPr>
        <p:spPr>
          <a:xfrm>
            <a:off x="1991544" y="4686235"/>
            <a:ext cx="88617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latin typeface="Verdana"/>
                <a:cs typeface="Verdana"/>
              </a:rPr>
              <a:t>Mounting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8 quad module </a:t>
            </a:r>
            <a:r>
              <a:rPr lang="nl-NL" dirty="0" err="1">
                <a:latin typeface="Verdana"/>
                <a:cs typeface="Verdana"/>
              </a:rPr>
              <a:t>between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silicon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planes</a:t>
            </a:r>
            <a:endParaRPr lang="nl-NL" dirty="0">
              <a:latin typeface="Verdana"/>
              <a:cs typeface="Verdana"/>
            </a:endParaRPr>
          </a:p>
          <a:p>
            <a:r>
              <a:rPr lang="nl-NL" dirty="0">
                <a:latin typeface="Verdana"/>
                <a:cs typeface="Verdana"/>
              </a:rPr>
              <a:t>         sliding </a:t>
            </a:r>
            <a:r>
              <a:rPr lang="nl-NL" dirty="0" err="1">
                <a:latin typeface="Verdana"/>
                <a:cs typeface="Verdana"/>
              </a:rPr>
              <a:t>it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into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1 T PCMAG </a:t>
            </a:r>
            <a:r>
              <a:rPr lang="nl-NL" dirty="0" err="1">
                <a:latin typeface="Verdana"/>
                <a:cs typeface="Verdana"/>
              </a:rPr>
              <a:t>solenoid</a:t>
            </a:r>
            <a:endParaRPr lang="nl-NL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08748D-6E52-4944-AA04-290BDAA30E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625" y="1720891"/>
            <a:ext cx="3496975" cy="262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57265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2640CE-BCCF-3646-B29E-70A4E1CB83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28989" y="-2501764"/>
            <a:ext cx="4193841" cy="1213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51568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4749E2-F79A-6442-BE74-F40F21EC1E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23872" y="319390"/>
            <a:ext cx="4838095" cy="6858000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7AF08D-5671-CE43-BCAF-BCD5B319B4A5}"/>
              </a:ext>
            </a:extLst>
          </p:cNvPr>
          <p:cNvSpPr txBox="1"/>
          <p:nvPr/>
        </p:nvSpPr>
        <p:spPr>
          <a:xfrm>
            <a:off x="784649" y="2780928"/>
            <a:ext cx="127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global</a:t>
            </a:r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B4A1B2-8F7A-EF47-B410-00FE1D1DCBF2}"/>
              </a:ext>
            </a:extLst>
          </p:cNvPr>
          <p:cNvSpPr/>
          <p:nvPr/>
        </p:nvSpPr>
        <p:spPr>
          <a:xfrm rot="16200000">
            <a:off x="-155828" y="2081609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global</a:t>
            </a:r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6FCC25E-96C9-7B47-BDB3-236D24F1761D}"/>
              </a:ext>
            </a:extLst>
          </p:cNvPr>
          <p:cNvCxnSpPr/>
          <p:nvPr/>
        </p:nvCxnSpPr>
        <p:spPr bwMode="auto">
          <a:xfrm>
            <a:off x="695400" y="2780928"/>
            <a:ext cx="72008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ED93A6-A1FB-404E-82BF-2B070B8164CC}"/>
              </a:ext>
            </a:extLst>
          </p:cNvPr>
          <p:cNvCxnSpPr>
            <a:cxnSpLocks/>
          </p:cNvCxnSpPr>
          <p:nvPr/>
        </p:nvCxnSpPr>
        <p:spPr bwMode="auto">
          <a:xfrm flipV="1">
            <a:off x="695400" y="1917740"/>
            <a:ext cx="0" cy="8631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77C815B-E72E-7D4F-8069-78423FD9B41C}"/>
              </a:ext>
            </a:extLst>
          </p:cNvPr>
          <p:cNvCxnSpPr>
            <a:cxnSpLocks/>
          </p:cNvCxnSpPr>
          <p:nvPr/>
        </p:nvCxnSpPr>
        <p:spPr bwMode="auto">
          <a:xfrm>
            <a:off x="695400" y="4436204"/>
            <a:ext cx="0" cy="7209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277328-2639-8C43-AF7E-5CCC262FB249}"/>
              </a:ext>
            </a:extLst>
          </p:cNvPr>
          <p:cNvCxnSpPr/>
          <p:nvPr/>
        </p:nvCxnSpPr>
        <p:spPr bwMode="auto">
          <a:xfrm>
            <a:off x="695400" y="4436204"/>
            <a:ext cx="72008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1278747-E1B0-864E-BF02-D1DDE6E709C1}"/>
              </a:ext>
            </a:extLst>
          </p:cNvPr>
          <p:cNvSpPr/>
          <p:nvPr/>
        </p:nvSpPr>
        <p:spPr>
          <a:xfrm>
            <a:off x="695400" y="3949658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global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5A7B3E-EA7F-5746-A737-31E01D40F434}"/>
              </a:ext>
            </a:extLst>
          </p:cNvPr>
          <p:cNvSpPr/>
          <p:nvPr/>
        </p:nvSpPr>
        <p:spPr>
          <a:xfrm rot="16200000">
            <a:off x="-109662" y="4799925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global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43BFBF-C561-1142-AD2A-C804F2E79932}"/>
              </a:ext>
            </a:extLst>
          </p:cNvPr>
          <p:cNvSpPr/>
          <p:nvPr/>
        </p:nvSpPr>
        <p:spPr>
          <a:xfrm>
            <a:off x="5959629" y="3563724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local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848488D-CE57-DC40-B283-73ED93F35D29}"/>
              </a:ext>
            </a:extLst>
          </p:cNvPr>
          <p:cNvSpPr/>
          <p:nvPr/>
        </p:nvSpPr>
        <p:spPr>
          <a:xfrm>
            <a:off x="6031637" y="6011996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local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12038CE-A329-ED4D-BCA0-C1C38DFE3123}"/>
              </a:ext>
            </a:extLst>
          </p:cNvPr>
          <p:cNvSpPr/>
          <p:nvPr/>
        </p:nvSpPr>
        <p:spPr>
          <a:xfrm rot="16200000">
            <a:off x="2134736" y="2155232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local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ECBE03E-768E-384D-98CF-EBBE3D28150C}"/>
              </a:ext>
            </a:extLst>
          </p:cNvPr>
          <p:cNvSpPr/>
          <p:nvPr/>
        </p:nvSpPr>
        <p:spPr>
          <a:xfrm rot="16200000">
            <a:off x="1956841" y="4715766"/>
            <a:ext cx="1475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local drift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685E7F-256E-6D40-9F17-C3984944A24E}"/>
              </a:ext>
            </a:extLst>
          </p:cNvPr>
          <p:cNvSpPr txBox="1"/>
          <p:nvPr/>
        </p:nvSpPr>
        <p:spPr>
          <a:xfrm>
            <a:off x="8832304" y="1701963"/>
            <a:ext cx="311369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Event display with module and telescope</a:t>
            </a:r>
          </a:p>
          <a:p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TPX3 t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rack 1130 hits</a:t>
            </a:r>
          </a:p>
          <a:p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NL" sz="1800" baseline="30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NL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</a:t>
            </a:r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  = 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677.5/1128 </a:t>
            </a:r>
          </a:p>
          <a:p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NL" sz="1800" baseline="30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NL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  =  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775.9/1069</a:t>
            </a:r>
          </a:p>
          <a:p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Asymmetric tail outlier removal applied 1071 hits in z kept.</a:t>
            </a:r>
          </a:p>
          <a:p>
            <a:endParaRPr lang="en-NL" sz="18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TPX3 track hits</a:t>
            </a:r>
          </a:p>
          <a:p>
            <a:r>
              <a:rPr lang="en-NL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Telescope track hits </a:t>
            </a:r>
            <a:r>
              <a:rPr lang="en-NL" sz="1800" dirty="0">
                <a:solidFill>
                  <a:srgbClr val="66FF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(off track green) </a:t>
            </a:r>
          </a:p>
          <a:p>
            <a:endParaRPr lang="en-NL" sz="1800" dirty="0">
              <a:latin typeface="Symbol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96A561A-A626-4844-97E0-27EBD5EB8742}"/>
              </a:ext>
            </a:extLst>
          </p:cNvPr>
          <p:cNvSpPr/>
          <p:nvPr/>
        </p:nvSpPr>
        <p:spPr>
          <a:xfrm>
            <a:off x="5303912" y="1919823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233243766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7AC25-F9CC-4542-8D97-7A2537A23311}"/>
              </a:ext>
            </a:extLst>
          </p:cNvPr>
          <p:cNvSpPr txBox="1"/>
          <p:nvPr/>
        </p:nvSpPr>
        <p:spPr>
          <a:xfrm>
            <a:off x="695400" y="4377298"/>
            <a:ext cx="39604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964 selected tracks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Impressive 1009 hits / track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9B6007-45F2-B841-9E9F-9CEC80A25B73}"/>
              </a:ext>
            </a:extLst>
          </p:cNvPr>
          <p:cNvSpPr/>
          <p:nvPr/>
        </p:nvSpPr>
        <p:spPr>
          <a:xfrm>
            <a:off x="4421799" y="936155"/>
            <a:ext cx="4452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Run 6916 B=0 T p =6 GeV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3EEA57-F59B-6946-9CA5-080B5CB83FEE}"/>
              </a:ext>
            </a:extLst>
          </p:cNvPr>
          <p:cNvSpPr/>
          <p:nvPr/>
        </p:nvSpPr>
        <p:spPr>
          <a:xfrm>
            <a:off x="1676188" y="1340768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B03355-61D5-9B46-9F3A-80EED9485335}"/>
              </a:ext>
            </a:extLst>
          </p:cNvPr>
          <p:cNvSpPr/>
          <p:nvPr/>
        </p:nvSpPr>
        <p:spPr>
          <a:xfrm>
            <a:off x="4926739" y="3519006"/>
            <a:ext cx="685789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8-quad module Tracking precision: 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osition 9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(xy) 13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(z)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ngle 0.19 mrad (dx/dy) 0.25 (dz/dy) mrad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odule tracklength = 157.96 mm 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that in a B field because of the reduced diffusion the tracking precision will improve substantially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7FD0AC-4970-444C-B866-53DD9E216D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6752" y="928549"/>
            <a:ext cx="2616101" cy="42237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4909C83-D3DA-1E45-93FB-E9F314A69DB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9" r="49380"/>
          <a:stretch/>
        </p:blipFill>
        <p:spPr>
          <a:xfrm rot="5400000">
            <a:off x="5136290" y="572286"/>
            <a:ext cx="2001768" cy="38267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344AEF4-1834-8B44-AD8F-A096136399E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4"/>
          <a:stretch/>
        </p:blipFill>
        <p:spPr>
          <a:xfrm rot="5400000">
            <a:off x="9044068" y="555968"/>
            <a:ext cx="1827482" cy="397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23404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EEFF24-9354-4145-953E-EEE4B1801C40}"/>
              </a:ext>
            </a:extLst>
          </p:cNvPr>
          <p:cNvSpPr/>
          <p:nvPr/>
        </p:nvSpPr>
        <p:spPr>
          <a:xfrm>
            <a:off x="3503712" y="1099408"/>
            <a:ext cx="5264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Run 6916-6918 B=0 T p=6 GeV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08AF21-1B48-C24A-BE7B-4BB016B70C00}"/>
              </a:ext>
            </a:extLst>
          </p:cNvPr>
          <p:cNvSpPr txBox="1"/>
          <p:nvPr/>
        </p:nvSpPr>
        <p:spPr>
          <a:xfrm>
            <a:off x="3503712" y="1772816"/>
            <a:ext cx="921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runs at different drift distances</a:t>
            </a:r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415709-A2C6-BC49-8B77-2BCFCC2D9779}"/>
              </a:ext>
            </a:extLst>
          </p:cNvPr>
          <p:cNvSpPr/>
          <p:nvPr/>
        </p:nvSpPr>
        <p:spPr>
          <a:xfrm rot="18149235">
            <a:off x="22766" y="3489561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27AF75-02BE-4F4D-9544-DA26C0EB3F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44863" y="-890489"/>
            <a:ext cx="3581449" cy="981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76091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B34FCD5-53F6-F849-906D-F477AF7951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82637" y="-122472"/>
            <a:ext cx="3768166" cy="7942567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857AC25-F9CC-4542-8D97-7A2537A23311}"/>
                  </a:ext>
                </a:extLst>
              </p:cNvPr>
              <p:cNvSpPr txBox="1"/>
              <p:nvPr/>
            </p:nvSpPr>
            <p:spPr>
              <a:xfrm>
                <a:off x="3431704" y="1693007"/>
                <a:ext cx="613710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anose="020B0604030504040204" pitchFamily="34" charset="0"/>
                        </a:rPr>
                        <m:t>σ</m:t>
                      </m:r>
                      <m:r>
                        <m:rPr>
                          <m:sty m:val="p"/>
                        </m:rPr>
                        <a:rPr lang="en-US" sz="2000" b="0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xy</m:t>
                      </m:r>
                      <m:r>
                        <a:rPr lang="en-US" sz="2000" b="0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2000" b="0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z</m:t>
                      </m:r>
                      <m:r>
                        <a:rPr lang="en-US" sz="2000" b="0" i="0" baseline="30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2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anose="020B0604030504040204" pitchFamily="34" charset="0"/>
                        </a:rPr>
                        <m:t>σ</m:t>
                      </m:r>
                      <m:r>
                        <a:rPr lang="en-US" sz="2000" b="0" i="0" baseline="30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anose="020B0604030504040204" pitchFamily="34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000" b="0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xy</m:t>
                      </m:r>
                      <m:r>
                        <a:rPr lang="en-US" sz="2000" b="0" i="0" baseline="-51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0</m:t>
                      </m:r>
                      <m:r>
                        <a:rPr lang="en-US" sz="2000" b="0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2000" b="0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z</m:t>
                      </m:r>
                      <m:r>
                        <a:rPr lang="en-US" sz="2000" b="0" i="0" baseline="-51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0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D</m:t>
                      </m:r>
                      <m:r>
                        <a:rPr lang="en-US" sz="2000" b="0" i="0" baseline="30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000" b="0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xy</m:t>
                      </m:r>
                      <m:r>
                        <a:rPr lang="en-US" sz="2000" b="0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2000" b="0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z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 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z</m:t>
                          </m:r>
                          <m: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z</m:t>
                          </m:r>
                          <m:r>
                            <a:rPr lang="en-US" sz="2000" b="0" i="0" baseline="-25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n-NL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857AC25-F9CC-4542-8D97-7A2537A233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704" y="1693007"/>
                <a:ext cx="6137101" cy="400110"/>
              </a:xfrm>
              <a:prstGeom prst="rect">
                <a:avLst/>
              </a:prstGeom>
              <a:blipFill>
                <a:blip r:embed="rId8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2E7702F2-243A-D641-81DF-70ACC2A2B173}"/>
              </a:ext>
            </a:extLst>
          </p:cNvPr>
          <p:cNvSpPr/>
          <p:nvPr/>
        </p:nvSpPr>
        <p:spPr>
          <a:xfrm rot="16200000">
            <a:off x="3559861" y="3408304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E9A115-CBBB-AB48-B4FC-687AD867E71B}"/>
              </a:ext>
            </a:extLst>
          </p:cNvPr>
          <p:cNvSpPr/>
          <p:nvPr/>
        </p:nvSpPr>
        <p:spPr>
          <a:xfrm>
            <a:off x="3641159" y="998352"/>
            <a:ext cx="5373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Run 6916-6918 B=0 T p=6 GeV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622529-83D1-C947-914D-2A662B6063D4}"/>
              </a:ext>
            </a:extLst>
          </p:cNvPr>
          <p:cNvSpPr/>
          <p:nvPr/>
        </p:nvSpPr>
        <p:spPr>
          <a:xfrm>
            <a:off x="2848603" y="4479503"/>
            <a:ext cx="108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T2K*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5D82F0-AB05-1043-BC3A-77C8BA068851}"/>
              </a:ext>
            </a:extLst>
          </p:cNvPr>
          <p:cNvSpPr/>
          <p:nvPr/>
        </p:nvSpPr>
        <p:spPr>
          <a:xfrm>
            <a:off x="2794101" y="4047455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B=0 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C35BA8-DF98-CC42-AB3A-8CF60A5580F0}"/>
              </a:ext>
            </a:extLst>
          </p:cNvPr>
          <p:cNvSpPr/>
          <p:nvPr/>
        </p:nvSpPr>
        <p:spPr>
          <a:xfrm>
            <a:off x="1631504" y="1692010"/>
            <a:ext cx="2278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Fitted resolution</a:t>
            </a:r>
            <a:endParaRPr lang="en-NL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2CF553F-AC33-FD42-8514-88C6B50EE1F8}"/>
                  </a:ext>
                </a:extLst>
              </p:cNvPr>
              <p:cNvSpPr/>
              <p:nvPr/>
            </p:nvSpPr>
            <p:spPr>
              <a:xfrm>
                <a:off x="1695401" y="2524834"/>
                <a:ext cx="209634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1" smtClean="0">
                        <a:solidFill>
                          <a:srgbClr val="0066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 panose="020B0604030504040204" pitchFamily="34" charset="0"/>
                      </a:rPr>
                      <m:t>D</m:t>
                    </m:r>
                    <m:r>
                      <m:rPr>
                        <m:sty m:val="p"/>
                      </m:rPr>
                      <a:rPr lang="en-US" sz="2000" b="0" i="0" baseline="-25000" smtClean="0">
                        <a:solidFill>
                          <a:srgbClr val="0066FF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m:t>T</m:t>
                    </m:r>
                  </m:oMath>
                </a14:m>
                <a:r>
                  <a:rPr lang="en-NL" sz="2000" dirty="0">
                    <a:solidFill>
                      <a:srgbClr val="0066FF"/>
                    </a:solidFill>
                  </a:rPr>
                  <a:t>  </a:t>
                </a:r>
                <a:r>
                  <a:rPr lang="en-NL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287 </a:t>
                </a:r>
                <a:r>
                  <a:rPr lang="en-NL" sz="18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NL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endParaRPr lang="en-NL" dirty="0">
                  <a:solidFill>
                    <a:srgbClr val="0066FF"/>
                  </a:solidFill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2CF553F-AC33-FD42-8514-88C6B50EE1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5401" y="2524834"/>
                <a:ext cx="2096343" cy="400110"/>
              </a:xfrm>
              <a:prstGeom prst="rect">
                <a:avLst/>
              </a:prstGeom>
              <a:blipFill>
                <a:blip r:embed="rId9"/>
                <a:stretch>
                  <a:fillRect t="-3125" b="-18750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0FF07E6-8FC2-EE45-8BB8-771EDFD97069}"/>
                  </a:ext>
                </a:extLst>
              </p:cNvPr>
              <p:cNvSpPr/>
              <p:nvPr/>
            </p:nvSpPr>
            <p:spPr>
              <a:xfrm>
                <a:off x="5735960" y="2463860"/>
                <a:ext cx="2004972" cy="6771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1" smtClean="0">
                        <a:solidFill>
                          <a:srgbClr val="0066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 panose="020B0604030504040204" pitchFamily="34" charset="0"/>
                      </a:rPr>
                      <m:t>D</m:t>
                    </m:r>
                    <m:r>
                      <m:rPr>
                        <m:sty m:val="p"/>
                      </m:rPr>
                      <a:rPr lang="en-US" sz="2000" b="0" i="0" baseline="-25000" smtClean="0">
                        <a:solidFill>
                          <a:srgbClr val="0066FF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m:t>L</m:t>
                    </m:r>
                  </m:oMath>
                </a14:m>
                <a:r>
                  <a:rPr lang="en-NL" sz="2000" dirty="0">
                    <a:solidFill>
                      <a:srgbClr val="0066FF"/>
                    </a:solidFill>
                  </a:rPr>
                  <a:t>  </a:t>
                </a:r>
                <a:r>
                  <a:rPr lang="en-NL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273 </a:t>
                </a:r>
                <a:r>
                  <a:rPr lang="en-NL" sz="18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18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cm</m:t>
                        </m:r>
                      </m:e>
                    </m:rad>
                  </m:oMath>
                </a14:m>
                <a:endParaRPr lang="en-NL" sz="18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lvl="0"/>
                <a:r>
                  <a:rPr lang="en-NL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ToT &gt; 50 </a:t>
                </a:r>
                <a:r>
                  <a:rPr lang="en-NL" sz="18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 </a:t>
                </a:r>
                <a:endParaRPr lang="en-NL" dirty="0">
                  <a:solidFill>
                    <a:srgbClr val="0066FF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0FF07E6-8FC2-EE45-8BB8-771EDFD970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960" y="2463860"/>
                <a:ext cx="2004972" cy="677108"/>
              </a:xfrm>
              <a:prstGeom prst="rect">
                <a:avLst/>
              </a:prstGeom>
              <a:blipFill>
                <a:blip r:embed="rId10"/>
                <a:stretch>
                  <a:fillRect l="-2516" t="-1852" b="-11111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7F3DD525-D871-6A46-9617-DE9F545DE072}"/>
              </a:ext>
            </a:extLst>
          </p:cNvPr>
          <p:cNvSpPr/>
          <p:nvPr/>
        </p:nvSpPr>
        <p:spPr>
          <a:xfrm>
            <a:off x="6194711" y="4581128"/>
            <a:ext cx="19175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E</a:t>
            </a:r>
            <a:r>
              <a:rPr lang="en-US" sz="2000" baseline="-25000" dirty="0">
                <a:solidFill>
                  <a:srgbClr val="000000"/>
                </a:solidFill>
                <a:latin typeface="Verdana"/>
                <a:cs typeface="Verdana"/>
              </a:rPr>
              <a:t>d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=280 V/cm</a:t>
            </a:r>
            <a:endParaRPr lang="en-NL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77DBCF-0726-254A-90E1-AF94C3AD8EC0}"/>
              </a:ext>
            </a:extLst>
          </p:cNvPr>
          <p:cNvSpPr/>
          <p:nvPr/>
        </p:nvSpPr>
        <p:spPr>
          <a:xfrm>
            <a:off x="8760297" y="2204864"/>
            <a:ext cx="302530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>
                <a:latin typeface="Symbol" pitchFamily="2" charset="2"/>
              </a:rPr>
              <a:t>s</a:t>
            </a:r>
            <a:r>
              <a:rPr lang="en-GB" baseline="30000" dirty="0">
                <a:latin typeface="Symbol" pitchFamily="2" charset="2"/>
              </a:rPr>
              <a:t>2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sz="20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xy0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latin typeface="Symbol" pitchFamily="2" charset="2"/>
              </a:rPr>
              <a:t>s</a:t>
            </a:r>
            <a:r>
              <a:rPr lang="en-GB" baseline="30000" dirty="0">
                <a:latin typeface="Symbol" pitchFamily="2" charset="2"/>
              </a:rPr>
              <a:t>2</a:t>
            </a:r>
            <a:r>
              <a:rPr lang="en-GB" sz="20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pixel</a:t>
            </a:r>
            <a:r>
              <a:rPr lang="en-GB" dirty="0">
                <a:latin typeface="Symbol" pitchFamily="2" charset="2"/>
              </a:rPr>
              <a:t> + s</a:t>
            </a:r>
            <a:r>
              <a:rPr lang="en-GB" baseline="30000" dirty="0">
                <a:latin typeface="Symbol" pitchFamily="2" charset="2"/>
              </a:rPr>
              <a:t>2</a:t>
            </a:r>
            <a:r>
              <a:rPr lang="en-GB" sz="20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 tele </a:t>
            </a:r>
            <a:r>
              <a:rPr lang="en-GB" dirty="0">
                <a:solidFill>
                  <a:srgbClr val="000000"/>
                </a:solidFill>
                <a:latin typeface="Symbol" pitchFamily="2" charset="2"/>
              </a:rPr>
              <a:t>s</a:t>
            </a:r>
            <a:r>
              <a:rPr lang="en-GB" baseline="30000" dirty="0">
                <a:solidFill>
                  <a:srgbClr val="000000"/>
                </a:solidFill>
                <a:latin typeface="Symbol" pitchFamily="2" charset="2"/>
              </a:rPr>
              <a:t>2</a:t>
            </a:r>
            <a:r>
              <a:rPr lang="en-GB" sz="2000" baseline="-25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pixel</a:t>
            </a:r>
            <a:r>
              <a:rPr lang="en-GB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</a:t>
            </a:r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55</a:t>
            </a:r>
            <a:r>
              <a:rPr lang="en-GB" sz="1800" baseline="30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/12 </a:t>
            </a:r>
            <a:r>
              <a:rPr lang="en-GB" sz="1800" dirty="0">
                <a:solidFill>
                  <a:srgbClr val="000000"/>
                </a:solidFill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GB" sz="1800" baseline="30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</a:t>
            </a:r>
          </a:p>
          <a:p>
            <a:pPr lvl="0"/>
            <a:r>
              <a:rPr lang="en-GB" dirty="0" err="1">
                <a:solidFill>
                  <a:srgbClr val="000000"/>
                </a:solidFill>
                <a:latin typeface="Symbol" pitchFamily="2" charset="2"/>
              </a:rPr>
              <a:t>s</a:t>
            </a:r>
            <a:r>
              <a:rPr lang="en-GB" sz="2000" baseline="-25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</a:t>
            </a:r>
            <a:r>
              <a:rPr lang="en-GB" sz="2000" baseline="-25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tele</a:t>
            </a:r>
            <a:r>
              <a:rPr lang="en-GB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</a:t>
            </a:r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35</a:t>
            </a:r>
            <a:r>
              <a:rPr lang="en-GB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GB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</a:t>
            </a:r>
            <a:r>
              <a:rPr lang="en-GB" dirty="0">
                <a:solidFill>
                  <a:srgbClr val="000000"/>
                </a:solidFill>
                <a:latin typeface="Symbol" pitchFamily="2" charset="2"/>
              </a:rPr>
              <a:t> </a:t>
            </a:r>
            <a:endParaRPr lang="en-NL" dirty="0">
              <a:solidFill>
                <a:srgbClr val="000000"/>
              </a:solidFill>
            </a:endParaRPr>
          </a:p>
          <a:p>
            <a:r>
              <a:rPr lang="en-GB" sz="1800" dirty="0">
                <a:solidFill>
                  <a:srgbClr val="000000"/>
                </a:solidFill>
                <a:latin typeface="Symbol" pitchFamily="2" charset="2"/>
              </a:rPr>
              <a:t> </a:t>
            </a:r>
            <a:endParaRPr lang="en-NL" sz="1800" dirty="0">
              <a:solidFill>
                <a:srgbClr val="000000"/>
              </a:solidFill>
            </a:endParaRPr>
          </a:p>
          <a:p>
            <a:r>
              <a:rPr lang="en-GB" dirty="0">
                <a:latin typeface="Symbol" pitchFamily="2" charset="2"/>
              </a:rPr>
              <a:t> </a:t>
            </a:r>
            <a:endParaRPr lang="en-NL" dirty="0">
              <a:latin typeface="Symbol" pitchFamily="2" charset="2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C7FC68-729E-4848-9DAA-ED985AA2725D}"/>
              </a:ext>
            </a:extLst>
          </p:cNvPr>
          <p:cNvSpPr txBox="1"/>
          <p:nvPr/>
        </p:nvSpPr>
        <p:spPr>
          <a:xfrm>
            <a:off x="8904312" y="3627041"/>
            <a:ext cx="2636876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 </a:t>
            </a:r>
            <a:r>
              <a:rPr lang="en-NL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curve 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1"/>
              </a:rPr>
              <a:t>published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single chip results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2000" dirty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T2K* = T2K gas with O</a:t>
            </a:r>
            <a:r>
              <a:rPr lang="en-NL" sz="2000" baseline="-25000" dirty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NL" sz="2000" dirty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H</a:t>
            </a:r>
            <a:r>
              <a:rPr lang="en-NL" sz="2000" baseline="-25000" dirty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NL" sz="2000" dirty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604980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6">
            <a:extLst>
              <a:ext uri="{FF2B5EF4-FFF2-40B4-BE49-F238E27FC236}">
                <a16:creationId xmlns:a16="http://schemas.microsoft.com/office/drawing/2014/main" id="{3B2F6128-E4B0-AF4D-B59E-5964AFCCC1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224" t="5416" r="10487" b="5393"/>
          <a:stretch/>
        </p:blipFill>
        <p:spPr>
          <a:xfrm rot="17763818">
            <a:off x="5165305" y="1696189"/>
            <a:ext cx="3285893" cy="2630331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11798" y="291480"/>
            <a:ext cx="5208042" cy="1080120"/>
          </a:xfrm>
        </p:spPr>
        <p:txBody>
          <a:bodyPr anchor="ctr"/>
          <a:lstStyle/>
          <a:p>
            <a:r>
              <a:rPr lang="en-GB" altLang="en-US" sz="4000" b="0" dirty="0">
                <a:latin typeface="Verdana"/>
                <a:cs typeface="Verdana"/>
              </a:rPr>
              <a:t>Pixel TPC</a:t>
            </a:r>
          </a:p>
        </p:txBody>
      </p:sp>
      <p:pic>
        <p:nvPicPr>
          <p:cNvPr id="307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3295347" y="2298086"/>
            <a:ext cx="2191053" cy="242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44">
            <a:extLst>
              <a:ext uri="{FF2B5EF4-FFF2-40B4-BE49-F238E27FC236}">
                <a16:creationId xmlns:a16="http://schemas.microsoft.com/office/drawing/2014/main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55828"/>
          <a:stretch>
            <a:fillRect/>
          </a:stretch>
        </p:blipFill>
        <p:spPr>
          <a:xfrm>
            <a:off x="1646118" y="2667000"/>
            <a:ext cx="1401882" cy="178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TPC-Pixel-ComAcceptanceZoom.gif"/>
          <p:cNvPicPr>
            <a:picLocks noChangeAspect="1"/>
          </p:cNvPicPr>
          <p:nvPr/>
        </p:nvPicPr>
        <p:blipFill>
          <a:blip r:embed="rId6"/>
          <a:srcRect r="9979"/>
          <a:stretch>
            <a:fillRect/>
          </a:stretch>
        </p:blipFill>
        <p:spPr>
          <a:xfrm>
            <a:off x="9270930" y="2697022"/>
            <a:ext cx="2235270" cy="240837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2438400" y="2743200"/>
            <a:ext cx="1524000" cy="762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>
            <a:cxnSpLocks/>
          </p:cNvCxnSpPr>
          <p:nvPr/>
        </p:nvCxnSpPr>
        <p:spPr bwMode="auto">
          <a:xfrm flipV="1">
            <a:off x="4343400" y="2514600"/>
            <a:ext cx="2274352" cy="3383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52400" y="5100935"/>
            <a:ext cx="1173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(TimePix1)    </a:t>
            </a:r>
            <a:r>
              <a:rPr lang="en-US" dirty="0">
                <a:latin typeface="Verdana"/>
                <a:cs typeface="Verdana"/>
              </a:rPr>
              <a:t>TPX3 chip     Quad             Module                  TPC plane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600" y="5634335"/>
            <a:ext cx="1021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(2007-14)      </a:t>
            </a:r>
            <a:r>
              <a:rPr lang="en-US">
                <a:latin typeface="Verdana"/>
                <a:cs typeface="Verdana"/>
              </a:rPr>
              <a:t>2017           </a:t>
            </a:r>
            <a:r>
              <a:rPr lang="en-US" dirty="0">
                <a:latin typeface="Verdana"/>
                <a:cs typeface="Verdana"/>
              </a:rPr>
              <a:t>2018              2019                   </a:t>
            </a:r>
          </a:p>
        </p:txBody>
      </p:sp>
      <p:pic>
        <p:nvPicPr>
          <p:cNvPr id="14" name="Afbeelding 6">
            <a:extLst>
              <a:ext uri="{FF2B5EF4-FFF2-40B4-BE49-F238E27FC236}">
                <a16:creationId xmlns:a16="http://schemas.microsoft.com/office/drawing/2014/main" id="{7BF66A80-5CC3-41F5-949C-307378DC09C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lum/>
            <a:alphaModFix amt="64000"/>
          </a:blip>
          <a:srcRect l="8327" r="4591" b="4133"/>
          <a:stretch/>
        </p:blipFill>
        <p:spPr>
          <a:xfrm>
            <a:off x="8534400" y="228600"/>
            <a:ext cx="3147508" cy="23738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" name="Straight Arrow Connector 20"/>
          <p:cNvCxnSpPr>
            <a:cxnSpLocks/>
          </p:cNvCxnSpPr>
          <p:nvPr/>
        </p:nvCxnSpPr>
        <p:spPr bwMode="auto">
          <a:xfrm>
            <a:off x="6781800" y="3657600"/>
            <a:ext cx="3657600" cy="228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781800" y="1676400"/>
            <a:ext cx="4572000" cy="1981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4" name="Picture 23" descr="ildlogoTransparant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228600"/>
            <a:ext cx="838200" cy="536448"/>
          </a:xfrm>
          <a:prstGeom prst="rect">
            <a:avLst/>
          </a:prstGeom>
        </p:spPr>
      </p:pic>
      <p:pic>
        <p:nvPicPr>
          <p:cNvPr id="16" name="Picture 2" descr="D:\Freiburg\Octopuce\P101002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1181301" cy="88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52400" y="4114800"/>
            <a:ext cx="1474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</a:t>
            </a:r>
            <a:r>
              <a:rPr lang="en-US" sz="1800" dirty="0" err="1">
                <a:latin typeface="Verdana"/>
                <a:cs typeface="Verdana"/>
              </a:rPr>
              <a:t>Octopuce</a:t>
            </a:r>
            <a:r>
              <a:rPr lang="en-US" sz="1800" dirty="0">
                <a:latin typeface="Verdana"/>
                <a:cs typeface="Verdana"/>
              </a:rPr>
              <a:t>)</a:t>
            </a:r>
            <a:endParaRPr lang="en-US" sz="1800" dirty="0"/>
          </a:p>
        </p:txBody>
      </p:sp>
      <p:grpSp>
        <p:nvGrpSpPr>
          <p:cNvPr id="18" name="Groep 8">
            <a:extLst>
              <a:ext uri="{FF2B5EF4-FFF2-40B4-BE49-F238E27FC236}">
                <a16:creationId xmlns:a16="http://schemas.microsoft.com/office/drawing/2014/main" id="{BEDB2212-1B55-D245-BCED-17322AF20156}"/>
              </a:ext>
            </a:extLst>
          </p:cNvPr>
          <p:cNvGrpSpPr/>
          <p:nvPr/>
        </p:nvGrpSpPr>
        <p:grpSpPr>
          <a:xfrm>
            <a:off x="7696200" y="5549771"/>
            <a:ext cx="4495800" cy="1335613"/>
            <a:chOff x="7357246" y="4681579"/>
            <a:chExt cx="4669132" cy="1764303"/>
          </a:xfrm>
        </p:grpSpPr>
        <p:pic>
          <p:nvPicPr>
            <p:cNvPr id="23" name="Afbeelding 6">
              <a:extLst>
                <a:ext uri="{FF2B5EF4-FFF2-40B4-BE49-F238E27FC236}">
                  <a16:creationId xmlns:a16="http://schemas.microsoft.com/office/drawing/2014/main" id="{9FFAB8E4-DC71-A948-9243-0335E2A765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17" b="25276"/>
            <a:stretch/>
          </p:blipFill>
          <p:spPr>
            <a:xfrm>
              <a:off x="7357246" y="4681579"/>
              <a:ext cx="4669132" cy="1764303"/>
            </a:xfrm>
            <a:prstGeom prst="rect">
              <a:avLst/>
            </a:prstGeom>
          </p:spPr>
        </p:pic>
        <p:sp>
          <p:nvSpPr>
            <p:cNvPr id="25" name="Tekstvak 7">
              <a:extLst>
                <a:ext uri="{FF2B5EF4-FFF2-40B4-BE49-F238E27FC236}">
                  <a16:creationId xmlns:a16="http://schemas.microsoft.com/office/drawing/2014/main" id="{942957D9-CF8A-AB49-B9D5-5B5CD68EE486}"/>
                </a:ext>
              </a:extLst>
            </p:cNvPr>
            <p:cNvSpPr txBox="1"/>
            <p:nvPr/>
          </p:nvSpPr>
          <p:spPr>
            <a:xfrm>
              <a:off x="11075925" y="6168883"/>
              <a:ext cx="950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 dirty="0"/>
                <a:t>Picture IHEP</a:t>
              </a:r>
              <a:endParaRPr lang="en-GB" sz="1200" dirty="0"/>
            </a:p>
          </p:txBody>
        </p:sp>
      </p:grp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05C799DE-C4EA-6B4A-8E35-B000402482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72288" y="1037336"/>
            <a:ext cx="4838095" cy="6858000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8D2554-2A7B-D34C-9595-8C2907DE2EE3}"/>
              </a:ext>
            </a:extLst>
          </p:cNvPr>
          <p:cNvSpPr/>
          <p:nvPr/>
        </p:nvSpPr>
        <p:spPr>
          <a:xfrm>
            <a:off x="2667062" y="1081976"/>
            <a:ext cx="6685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Runs 6909, 6916-17, 6934-35 B=0 T p =6,5 GeV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F28787-4A14-964F-924B-464925705657}"/>
              </a:ext>
            </a:extLst>
          </p:cNvPr>
          <p:cNvSpPr txBox="1"/>
          <p:nvPr/>
        </p:nvSpPr>
        <p:spPr>
          <a:xfrm>
            <a:off x="9264352" y="2135753"/>
            <a:ext cx="2795381" cy="42780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clear deformations in xy for the chips in the 4 corners.</a:t>
            </a:r>
          </a:p>
          <a:p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field around chip 11 (no grid HV) is affected.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Efield defined by the field cage is in these areas not homogenous enough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415709-A2C6-BC49-8B77-2BCFCC2D9779}"/>
              </a:ext>
            </a:extLst>
          </p:cNvPr>
          <p:cNvSpPr/>
          <p:nvPr/>
        </p:nvSpPr>
        <p:spPr>
          <a:xfrm rot="18645879">
            <a:off x="435037" y="2814231"/>
            <a:ext cx="22320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642554-81BA-3246-B00E-5A72C6800533}"/>
              </a:ext>
            </a:extLst>
          </p:cNvPr>
          <p:cNvSpPr/>
          <p:nvPr/>
        </p:nvSpPr>
        <p:spPr>
          <a:xfrm>
            <a:off x="2135560" y="1628800"/>
            <a:ext cx="9036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Verdana"/>
                <a:cs typeface="Verdana"/>
              </a:rPr>
              <a:t>Mean residuals in the module plane with acceptance cuts</a:t>
            </a:r>
            <a:endParaRPr lang="en-NL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4C1EC7-8BB1-A04C-AEC3-8771E191765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511825" y="2571087"/>
            <a:ext cx="4536503" cy="157799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971CC59D-CF52-6540-B3EB-518C81B5DE25}"/>
              </a:ext>
            </a:extLst>
          </p:cNvPr>
          <p:cNvSpPr/>
          <p:nvPr/>
        </p:nvSpPr>
        <p:spPr>
          <a:xfrm>
            <a:off x="5382411" y="2945576"/>
            <a:ext cx="550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</a:t>
            </a:r>
            <a:endParaRPr lang="en-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EAFA7E-B9AE-7349-89CE-715FAF557C0A}"/>
              </a:ext>
            </a:extLst>
          </p:cNvPr>
          <p:cNvSpPr/>
          <p:nvPr/>
        </p:nvSpPr>
        <p:spPr>
          <a:xfrm>
            <a:off x="5677422" y="5343599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endParaRPr lang="en-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EFB917-B458-FE4F-85A3-266C035738DE}"/>
              </a:ext>
            </a:extLst>
          </p:cNvPr>
          <p:cNvSpPr/>
          <p:nvPr/>
        </p:nvSpPr>
        <p:spPr>
          <a:xfrm>
            <a:off x="523953" y="4461328"/>
            <a:ext cx="21173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n-NL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ertical white bands guards </a:t>
            </a:r>
            <a:endParaRPr lang="en-NL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431101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7794030A-1A56-354A-B274-F809A59E6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43579" y="2060941"/>
            <a:ext cx="4653321" cy="4797151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F28787-4A14-964F-924B-464925705657}"/>
              </a:ext>
            </a:extLst>
          </p:cNvPr>
          <p:cNvSpPr txBox="1"/>
          <p:nvPr/>
        </p:nvSpPr>
        <p:spPr>
          <a:xfrm>
            <a:off x="8184232" y="2204864"/>
            <a:ext cx="3558481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Granularity 8x8 pixels  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small deformations at the chip column edges.</a:t>
            </a:r>
          </a:p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means that the guard and </a:t>
            </a:r>
            <a:r>
              <a:rPr lang="en-NL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guard wires </a:t>
            </a: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reasonably well tuned. </a:t>
            </a:r>
          </a:p>
          <a:p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415709-A2C6-BC49-8B77-2BCFCC2D9779}"/>
              </a:ext>
            </a:extLst>
          </p:cNvPr>
          <p:cNvSpPr/>
          <p:nvPr/>
        </p:nvSpPr>
        <p:spPr>
          <a:xfrm>
            <a:off x="4540655" y="4191471"/>
            <a:ext cx="19873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DC5EDA-4FF3-8C49-8153-0220BB2AFC4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7785" y="2130108"/>
            <a:ext cx="1752481" cy="242947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CDFA16B-3684-7640-8C03-2A0FA7578A01}"/>
              </a:ext>
            </a:extLst>
          </p:cNvPr>
          <p:cNvSpPr/>
          <p:nvPr/>
        </p:nvSpPr>
        <p:spPr>
          <a:xfrm>
            <a:off x="623392" y="4295998"/>
            <a:ext cx="23377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NL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the column edges the efficiency drops and introduces a bias (in local x).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0974C74-2D06-574F-A98B-ED0416C05ECD}"/>
              </a:ext>
            </a:extLst>
          </p:cNvPr>
          <p:cNvCxnSpPr>
            <a:cxnSpLocks/>
            <a:stCxn id="14" idx="1"/>
            <a:endCxn id="14" idx="1"/>
          </p:cNvCxnSpPr>
          <p:nvPr/>
        </p:nvCxnSpPr>
        <p:spPr bwMode="auto">
          <a:xfrm>
            <a:off x="1664026" y="2468607"/>
            <a:ext cx="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4DAC8C6-8EA3-2440-B7DF-420E06402B14}"/>
              </a:ext>
            </a:extLst>
          </p:cNvPr>
          <p:cNvCxnSpPr>
            <a:cxnSpLocks/>
          </p:cNvCxnSpPr>
          <p:nvPr/>
        </p:nvCxnSpPr>
        <p:spPr bwMode="auto">
          <a:xfrm flipV="1">
            <a:off x="2423592" y="2835303"/>
            <a:ext cx="0" cy="100216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21DCA07-C69D-9945-ACF8-1A9A010876AC}"/>
              </a:ext>
            </a:extLst>
          </p:cNvPr>
          <p:cNvCxnSpPr>
            <a:cxnSpLocks/>
          </p:cNvCxnSpPr>
          <p:nvPr/>
        </p:nvCxnSpPr>
        <p:spPr bwMode="auto">
          <a:xfrm flipV="1">
            <a:off x="911424" y="2835303"/>
            <a:ext cx="0" cy="98972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6642554-81BA-3246-B00E-5A72C6800533}"/>
              </a:ext>
            </a:extLst>
          </p:cNvPr>
          <p:cNvSpPr/>
          <p:nvPr/>
        </p:nvSpPr>
        <p:spPr>
          <a:xfrm>
            <a:off x="1835235" y="1484784"/>
            <a:ext cx="8701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Verdana"/>
                <a:cs typeface="Verdana"/>
              </a:rPr>
              <a:t>Mean residuals </a:t>
            </a:r>
            <a:r>
              <a:rPr lang="en-US" dirty="0" err="1">
                <a:solidFill>
                  <a:srgbClr val="0066FF"/>
                </a:solidFill>
                <a:latin typeface="Verdana"/>
                <a:cs typeface="Verdana"/>
              </a:rPr>
              <a:t>xy</a:t>
            </a:r>
            <a:r>
              <a:rPr lang="en-US" dirty="0">
                <a:solidFill>
                  <a:srgbClr val="0066FF"/>
                </a:solidFill>
                <a:latin typeface="Verdana"/>
                <a:cs typeface="Verdana"/>
              </a:rPr>
              <a:t> in the quad plane no acceptance cut</a:t>
            </a:r>
            <a:endParaRPr lang="en-NL" sz="2000" dirty="0"/>
          </a:p>
        </p:txBody>
      </p:sp>
      <p:pic>
        <p:nvPicPr>
          <p:cNvPr id="33" name="Afbeelding 7">
            <a:extLst>
              <a:ext uri="{FF2B5EF4-FFF2-40B4-BE49-F238E27FC236}">
                <a16:creationId xmlns:a16="http://schemas.microsoft.com/office/drawing/2014/main" id="{E7785D08-986F-8A45-AB94-806672070B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08765" y="5279160"/>
            <a:ext cx="2902191" cy="117417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D84DBB2-51BC-4A4F-B56E-64DABC9D9AF4}"/>
              </a:ext>
            </a:extLst>
          </p:cNvPr>
          <p:cNvSpPr/>
          <p:nvPr/>
        </p:nvSpPr>
        <p:spPr>
          <a:xfrm>
            <a:off x="2567608" y="980728"/>
            <a:ext cx="7152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Runs 6909, 6916-17, 6934-35 B=0 T p =6,5 GeV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514453-61E9-CD48-AFDE-F947178E99E1}"/>
              </a:ext>
            </a:extLst>
          </p:cNvPr>
          <p:cNvSpPr/>
          <p:nvPr/>
        </p:nvSpPr>
        <p:spPr>
          <a:xfrm>
            <a:off x="479376" y="2051556"/>
            <a:ext cx="2578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NL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olumns horizontal  </a:t>
            </a:r>
            <a:endParaRPr lang="en-NL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228491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6F28787-4A14-964F-924B-464925705657}"/>
              </a:ext>
            </a:extLst>
          </p:cNvPr>
          <p:cNvSpPr txBox="1"/>
          <p:nvPr/>
        </p:nvSpPr>
        <p:spPr>
          <a:xfrm>
            <a:off x="6312023" y="4962435"/>
            <a:ext cx="446128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L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did not include the 4 corner chips and (11), 14, 8, 13 and 19.</a:t>
            </a:r>
          </a:p>
          <a:p>
            <a:r>
              <a:rPr lang="en-NL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are affected by the field cage and the short in chip 11.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F4429FA-2DA1-8742-86E3-295C09B32F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95911" y="250274"/>
            <a:ext cx="2332703" cy="5904656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8D2554-2A7B-D34C-9595-8C2907DE2EE3}"/>
              </a:ext>
            </a:extLst>
          </p:cNvPr>
          <p:cNvSpPr/>
          <p:nvPr/>
        </p:nvSpPr>
        <p:spPr>
          <a:xfrm>
            <a:off x="2667062" y="1081976"/>
            <a:ext cx="6685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Runs 6909, 6916-17, 6934-35 B=0 T p =6,5 GeV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642554-81BA-3246-B00E-5A72C6800533}"/>
              </a:ext>
            </a:extLst>
          </p:cNvPr>
          <p:cNvSpPr/>
          <p:nvPr/>
        </p:nvSpPr>
        <p:spPr>
          <a:xfrm>
            <a:off x="695400" y="1484784"/>
            <a:ext cx="6793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Verdana"/>
                <a:cs typeface="Verdana"/>
              </a:rPr>
              <a:t>Distribution of mean residuals in the plane</a:t>
            </a:r>
            <a:endParaRPr lang="en-NL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907E38-CF1A-1547-B27D-FE6C23AA57E4}"/>
              </a:ext>
            </a:extLst>
          </p:cNvPr>
          <p:cNvSpPr/>
          <p:nvPr/>
        </p:nvSpPr>
        <p:spPr>
          <a:xfrm>
            <a:off x="2239524" y="2429462"/>
            <a:ext cx="550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95BECA-04E9-A245-AE91-2894278EAB41}"/>
              </a:ext>
            </a:extLst>
          </p:cNvPr>
          <p:cNvSpPr/>
          <p:nvPr/>
        </p:nvSpPr>
        <p:spPr>
          <a:xfrm>
            <a:off x="5245374" y="2391271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endParaRPr lang="en-NL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A848038-A2C1-7445-8858-951507B7EF62}"/>
              </a:ext>
            </a:extLst>
          </p:cNvPr>
          <p:cNvSpPr/>
          <p:nvPr/>
        </p:nvSpPr>
        <p:spPr>
          <a:xfrm>
            <a:off x="2962434" y="1844824"/>
            <a:ext cx="12442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ethod row</a:t>
            </a:r>
            <a:endParaRPr lang="en-NL" sz="1400" dirty="0">
              <a:solidFill>
                <a:srgbClr val="000000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B0C1B99-4ABE-CB41-B38C-124A84AB21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21336" y="2543216"/>
            <a:ext cx="2332703" cy="5904654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AF74D83B-95FB-9840-9D11-4223A2B9587F}"/>
              </a:ext>
            </a:extLst>
          </p:cNvPr>
          <p:cNvSpPr/>
          <p:nvPr/>
        </p:nvSpPr>
        <p:spPr>
          <a:xfrm>
            <a:off x="2669130" y="4201343"/>
            <a:ext cx="15648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ethod column</a:t>
            </a:r>
            <a:endParaRPr lang="en-NL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002D4D-1CF6-9A4E-B044-7DDCAF4CD87D}"/>
              </a:ext>
            </a:extLst>
          </p:cNvPr>
          <p:cNvSpPr/>
          <p:nvPr/>
        </p:nvSpPr>
        <p:spPr>
          <a:xfrm rot="16200000">
            <a:off x="-472586" y="3449359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331570D1-3513-6D49-9F06-13210F649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272608"/>
              </p:ext>
            </p:extLst>
          </p:nvPr>
        </p:nvGraphicFramePr>
        <p:xfrm>
          <a:off x="6240016" y="3212976"/>
          <a:ext cx="577862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335334623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058011963"/>
                    </a:ext>
                  </a:extLst>
                </a:gridCol>
                <a:gridCol w="777374">
                  <a:extLst>
                    <a:ext uri="{9D8B030D-6E8A-4147-A177-3AD203B41FA5}">
                      <a16:colId xmlns:a16="http://schemas.microsoft.com/office/drawing/2014/main" val="1985476480"/>
                    </a:ext>
                  </a:extLst>
                </a:gridCol>
                <a:gridCol w="1459059">
                  <a:extLst>
                    <a:ext uri="{9D8B030D-6E8A-4147-A177-3AD203B41FA5}">
                      <a16:colId xmlns:a16="http://schemas.microsoft.com/office/drawing/2014/main" val="2881117840"/>
                    </a:ext>
                  </a:extLst>
                </a:gridCol>
                <a:gridCol w="877893">
                  <a:extLst>
                    <a:ext uri="{9D8B030D-6E8A-4147-A177-3AD203B41FA5}">
                      <a16:colId xmlns:a16="http://schemas.microsoft.com/office/drawing/2014/main" val="36043487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rms (stat) xy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bins </a:t>
                      </a:r>
                      <a:r>
                        <a:rPr lang="en-GB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xy</a:t>
                      </a:r>
                      <a:endParaRPr lang="en-NL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</a:t>
                      </a: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ms (stat) 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 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592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(6) </a:t>
                      </a:r>
                      <a:r>
                        <a:rPr lang="en-NL" dirty="0">
                          <a:latin typeface="Symbol" pitchFamily="2" charset="2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 (8) </a:t>
                      </a:r>
                      <a:r>
                        <a:rPr lang="en-NL" dirty="0">
                          <a:latin typeface="Symbol" pitchFamily="2" charset="2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2664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column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  <a:r>
                        <a:rPr lang="en-NL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(7) </a:t>
                      </a:r>
                      <a:r>
                        <a:rPr lang="en-NL" dirty="0">
                          <a:latin typeface="Symbol" pitchFamily="2" charset="2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 (8) </a:t>
                      </a:r>
                      <a:r>
                        <a:rPr lang="en-NL" dirty="0">
                          <a:latin typeface="Symbol" pitchFamily="2" charset="2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58811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35E0455-4A3B-F343-8028-52BEA6E1F104}"/>
              </a:ext>
            </a:extLst>
          </p:cNvPr>
          <p:cNvSpPr/>
          <p:nvPr/>
        </p:nvSpPr>
        <p:spPr>
          <a:xfrm>
            <a:off x="6311056" y="2289066"/>
            <a:ext cx="5401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 back up slide for the two methods that group the module plane</a:t>
            </a:r>
            <a:endParaRPr lang="en-NL" sz="2800" dirty="0"/>
          </a:p>
        </p:txBody>
      </p:sp>
    </p:spTree>
    <p:extLst>
      <p:ext uri="{BB962C8B-B14F-4D97-AF65-F5344CB8AC3E}">
        <p14:creationId xmlns:p14="http://schemas.microsoft.com/office/powerpoint/2010/main" val="1676013672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084073" y="548680"/>
            <a:ext cx="6442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Preliminary </a:t>
            </a:r>
            <a:r>
              <a:rPr lang="nl-NL" sz="28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conclusions</a:t>
            </a:r>
            <a:r>
              <a:rPr lang="nl-NL" sz="28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on module</a:t>
            </a:r>
            <a:endParaRPr lang="nl-NL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4C31ADA-D68C-A947-A970-43DB32125D80}"/>
                  </a:ext>
                </a:extLst>
              </p:cNvPr>
              <p:cNvSpPr/>
              <p:nvPr/>
            </p:nvSpPr>
            <p:spPr>
              <a:xfrm>
                <a:off x="1104900" y="1549931"/>
                <a:ext cx="10297144" cy="39703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Preliminary results of the 8 Quad Module in the DESY test beam in June 2021 have been presented</a:t>
                </a:r>
              </a:p>
              <a:p>
                <a:pPr marL="342900" lvl="0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One chip (nr 11) out of 32 was disconnected due to a short*</a:t>
                </a:r>
              </a:p>
              <a:p>
                <a:pPr marL="342900" lvl="0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NL" sz="2000" kern="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In run 6916 e.g. 964  tracks were selected with 1009 hits on track</a:t>
                </a:r>
              </a:p>
              <a:p>
                <a:pPr marL="342900" lvl="0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NL" sz="2000" kern="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tracking precision: </a:t>
                </a:r>
                <a:r>
                  <a:rPr lang="en-GB" sz="2000" kern="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</a:t>
                </a:r>
                <a:r>
                  <a:rPr lang="en-NL" sz="2000" kern="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osition </a:t>
                </a:r>
                <a:r>
                  <a:rPr lang="en-NL" sz="2000" kern="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9 (xy) 13 </a:t>
                </a:r>
                <a:r>
                  <a:rPr lang="en-NL" sz="2000" kern="0" dirty="0"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2000" kern="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 (z) in </a:t>
                </a:r>
                <a:r>
                  <a:rPr lang="en-GB" sz="2000" kern="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</a:t>
                </a:r>
                <a:r>
                  <a:rPr lang="en-NL" sz="2000" kern="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ngle 0.19 (dx/dy) 0.25 (dzdy) mrad </a:t>
                </a:r>
                <a:r>
                  <a:rPr lang="en-NL" sz="2000" kern="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 a module or tracklength is 157.96 mm </a:t>
                </a:r>
              </a:p>
              <a:p>
                <a:pPr marL="342900" lvl="0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The diffusion coefficients at B=0 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 panose="020B0604030504040204" pitchFamily="34" charset="0"/>
                      </a:rPr>
                      <m:t>D</m:t>
                    </m:r>
                    <m:r>
                      <m:rPr>
                        <m:sty m:val="p"/>
                      </m:rPr>
                      <a:rPr lang="en-US" sz="1800" baseline="-25000">
                        <a:latin typeface="Cambria Math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m:t>xy</m:t>
                    </m:r>
                  </m:oMath>
                </a14:m>
                <a:r>
                  <a:rPr lang="en-NL" sz="1800" dirty="0"/>
                  <a:t> </a:t>
                </a:r>
                <a:r>
                  <a:rPr lang="en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= 287 </a:t>
                </a:r>
                <a:r>
                  <a:rPr lang="en-NL" sz="1800" dirty="0"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 panose="020B0604030504040204" pitchFamily="34" charset="0"/>
                      </a:rPr>
                      <m:t>D</m:t>
                    </m:r>
                    <m:r>
                      <m:rPr>
                        <m:sty m:val="p"/>
                      </m:rPr>
                      <a:rPr lang="en-US" sz="1800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m:t>z</m:t>
                    </m:r>
                  </m:oMath>
                </a14:m>
                <a:r>
                  <a:rPr lang="en-NL" sz="1800" dirty="0">
                    <a:solidFill>
                      <a:srgbClr val="000000"/>
                    </a:solidFill>
                  </a:rPr>
                  <a:t> </a:t>
                </a:r>
                <a:r>
                  <a:rPr lang="en-NL" sz="1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= 273 </a:t>
                </a:r>
                <a:r>
                  <a:rPr lang="en-NL" sz="1800" dirty="0">
                    <a:solidFill>
                      <a:srgbClr val="000000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1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cm</m:t>
                        </m:r>
                      </m:e>
                    </m:rad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 panose="020B0604030504040204" pitchFamily="34" charset="0"/>
                      </a:rPr>
                      <m:t> </m:t>
                    </m:r>
                  </m:oMath>
                </a14:m>
                <a:r>
                  <a:rPr lang="en-US" sz="1800" kern="0" dirty="0">
                    <a:solidFill>
                      <a:srgbClr val="FF0000"/>
                    </a:solidFill>
                    <a:latin typeface="Verdana"/>
                    <a:cs typeface="Verdana"/>
                  </a:rPr>
                  <a:t> </a:t>
                </a:r>
                <a:r>
                  <a:rPr lang="en-NL" sz="1800" dirty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</a:p>
              <a:p>
                <a:pPr marL="342900" lvl="0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Results for the module showed that:</a:t>
                </a:r>
              </a:p>
              <a:p>
                <a:pPr marL="800100" lvl="1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the HV of the guard wires was well tuned</a:t>
                </a:r>
              </a:p>
              <a:p>
                <a:pPr marL="800100" lvl="1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rms residuals </a:t>
                </a:r>
                <a:r>
                  <a:rPr lang="en-US" sz="2000" kern="0" dirty="0" err="1">
                    <a:latin typeface="Verdana"/>
                    <a:cs typeface="Verdana"/>
                  </a:rPr>
                  <a:t>xy</a:t>
                </a:r>
                <a:r>
                  <a:rPr lang="en-US" sz="2000" kern="0" dirty="0">
                    <a:latin typeface="Verdana"/>
                    <a:cs typeface="Verdana"/>
                  </a:rPr>
                  <a:t> 12 </a:t>
                </a:r>
                <a:r>
                  <a:rPr lang="en-US" sz="2000" kern="0" dirty="0">
                    <a:latin typeface="Symbol" pitchFamily="2" charset="2"/>
                    <a:cs typeface="Verdana"/>
                  </a:rPr>
                  <a:t>m</a:t>
                </a:r>
                <a:r>
                  <a:rPr lang="en-US" sz="2000" kern="0" dirty="0">
                    <a:latin typeface="Verdana"/>
                    <a:cs typeface="Verdana"/>
                  </a:rPr>
                  <a:t>m </a:t>
                </a: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and </a:t>
                </a:r>
                <a:r>
                  <a:rPr lang="en-US" sz="2000" kern="0" dirty="0">
                    <a:latin typeface="Verdana"/>
                    <a:cs typeface="Verdana"/>
                  </a:rPr>
                  <a:t>z 14 </a:t>
                </a:r>
                <a:r>
                  <a:rPr lang="en-US" sz="2000" kern="0" dirty="0">
                    <a:latin typeface="Symbol" pitchFamily="2" charset="2"/>
                    <a:cs typeface="Verdana"/>
                  </a:rPr>
                  <a:t>m</a:t>
                </a:r>
                <a:r>
                  <a:rPr lang="en-US" sz="2000" kern="0" dirty="0">
                    <a:latin typeface="Verdana"/>
                    <a:cs typeface="Verdana"/>
                  </a:rPr>
                  <a:t>m; </a:t>
                </a: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Deformations </a:t>
                </a:r>
                <a:r>
                  <a:rPr lang="en-US" sz="2000" kern="0" dirty="0" err="1">
                    <a:solidFill>
                      <a:srgbClr val="0066FF"/>
                    </a:solidFill>
                    <a:latin typeface="Verdana"/>
                    <a:cs typeface="Verdana"/>
                  </a:rPr>
                  <a:t>xy</a:t>
                </a: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 are below </a:t>
                </a:r>
                <a:r>
                  <a:rPr lang="en-US" sz="2000" kern="0" dirty="0">
                    <a:latin typeface="Verdana"/>
                    <a:cs typeface="Verdana"/>
                  </a:rPr>
                  <a:t>12 </a:t>
                </a:r>
                <a:r>
                  <a:rPr lang="en-US" sz="2000" kern="0" dirty="0">
                    <a:latin typeface="Symbol" pitchFamily="2" charset="2"/>
                    <a:cs typeface="Verdana"/>
                  </a:rPr>
                  <a:t>m</a:t>
                </a:r>
                <a:r>
                  <a:rPr lang="en-US" sz="2000" kern="0" dirty="0">
                    <a:latin typeface="Verdana"/>
                    <a:cs typeface="Verdana"/>
                  </a:rPr>
                  <a:t>m</a:t>
                </a: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 </a:t>
                </a:r>
              </a:p>
              <a:p>
                <a:pPr marL="800100" lvl="1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66FF"/>
                    </a:solidFill>
                    <a:latin typeface="Verdana"/>
                    <a:cs typeface="Verdana"/>
                  </a:rPr>
                  <a:t>The results are compatible with (very) high stats quad measurement</a:t>
                </a:r>
                <a:endParaRPr lang="en-NL" sz="1800" dirty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4C31ADA-D68C-A947-A970-43DB32125D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900" y="1549931"/>
                <a:ext cx="10297144" cy="3970318"/>
              </a:xfrm>
              <a:prstGeom prst="rect">
                <a:avLst/>
              </a:prstGeom>
              <a:blipFill>
                <a:blip r:embed="rId8"/>
                <a:stretch>
                  <a:fillRect t="-637" r="-985" b="-1274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E2700DBA-9072-2C46-87EF-B3DFC499877D}"/>
              </a:ext>
            </a:extLst>
          </p:cNvPr>
          <p:cNvSpPr/>
          <p:nvPr/>
        </p:nvSpPr>
        <p:spPr>
          <a:xfrm>
            <a:off x="2536413" y="5642037"/>
            <a:ext cx="793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kern="0" dirty="0">
                <a:solidFill>
                  <a:srgbClr val="0066FF"/>
                </a:solidFill>
                <a:latin typeface="Verdana"/>
                <a:cs typeface="Verdana"/>
              </a:rPr>
              <a:t>*the chip was successfully repaired in 2023 Bonn see backup slide</a:t>
            </a:r>
            <a:endParaRPr lang="en-NL" sz="1800" dirty="0"/>
          </a:p>
        </p:txBody>
      </p:sp>
    </p:spTree>
    <p:extLst>
      <p:ext uri="{BB962C8B-B14F-4D97-AF65-F5344CB8AC3E}">
        <p14:creationId xmlns:p14="http://schemas.microsoft.com/office/powerpoint/2010/main" val="1124807133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524000" y="461963"/>
            <a:ext cx="9906000" cy="452437"/>
          </a:xfrm>
        </p:spPr>
        <p:txBody>
          <a:bodyPr/>
          <a:lstStyle/>
          <a:p>
            <a:pPr algn="l"/>
            <a:r>
              <a:rPr lang="en-US" sz="3600" b="0" dirty="0">
                <a:latin typeface="Verdana"/>
                <a:cs typeface="Verdana"/>
              </a:rPr>
              <a:t>Simulation of ILD TPC with pixel readout</a:t>
            </a:r>
            <a:endParaRPr lang="en-GB" altLang="en-US" sz="3600" b="0" dirty="0">
              <a:latin typeface="Verdana"/>
              <a:cs typeface="Verdan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219200"/>
            <a:ext cx="6096000" cy="38225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To study the performance of a large </a:t>
            </a:r>
            <a:r>
              <a:rPr lang="en-US" sz="2000" dirty="0" err="1">
                <a:latin typeface="Verdana"/>
                <a:cs typeface="Verdana"/>
              </a:rPr>
              <a:t>pixelized</a:t>
            </a:r>
            <a:r>
              <a:rPr lang="en-US" sz="2000" dirty="0">
                <a:latin typeface="Verdana"/>
                <a:cs typeface="Verdana"/>
              </a:rPr>
              <a:t> TPC, the pixel readout was implemented in the full ILD DD4HEP (Geant4) simulation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Changed the existing TPC pad readout to a pixel readout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Adapted </a:t>
            </a:r>
            <a:r>
              <a:rPr lang="en-US" sz="2000" dirty="0" err="1">
                <a:latin typeface="Verdana"/>
                <a:cs typeface="Verdana"/>
              </a:rPr>
              <a:t>Kalman</a:t>
            </a:r>
            <a:r>
              <a:rPr lang="en-US" sz="2000" dirty="0">
                <a:latin typeface="Verdana"/>
                <a:cs typeface="Verdana"/>
              </a:rPr>
              <a:t> filter track reconstruction to pixels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000" dirty="0"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2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grpSp>
        <p:nvGrpSpPr>
          <p:cNvPr id="6" name="Groep 24">
            <a:extLst>
              <a:ext uri="{FF2B5EF4-FFF2-40B4-BE49-F238E27FC236}">
                <a16:creationId xmlns:a16="http://schemas.microsoft.com/office/drawing/2014/main" id="{3E408CF5-CD16-414B-B4F7-0B9EB97746A1}"/>
              </a:ext>
            </a:extLst>
          </p:cNvPr>
          <p:cNvGrpSpPr/>
          <p:nvPr/>
        </p:nvGrpSpPr>
        <p:grpSpPr>
          <a:xfrm>
            <a:off x="7924904" y="2457984"/>
            <a:ext cx="4024733" cy="4040674"/>
            <a:chOff x="5202442" y="3037086"/>
            <a:chExt cx="3437388" cy="3897716"/>
          </a:xfrm>
        </p:grpSpPr>
        <p:pic>
          <p:nvPicPr>
            <p:cNvPr id="7" name="Afbeelding 25">
              <a:extLst>
                <a:ext uri="{FF2B5EF4-FFF2-40B4-BE49-F238E27FC236}">
                  <a16:creationId xmlns:a16="http://schemas.microsoft.com/office/drawing/2014/main" id="{A8BB9E7B-E6B5-421F-BEE4-8CCB2F3EFD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/>
              <a:alphaModFix/>
            </a:blip>
            <a:srcRect l="45850" t="15358" r="9978" b="6475"/>
            <a:stretch/>
          </p:blipFill>
          <p:spPr>
            <a:xfrm>
              <a:off x="5202442" y="3037086"/>
              <a:ext cx="3437388" cy="31807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kstvak 26">
              <a:extLst>
                <a:ext uri="{FF2B5EF4-FFF2-40B4-BE49-F238E27FC236}">
                  <a16:creationId xmlns:a16="http://schemas.microsoft.com/office/drawing/2014/main" id="{19220523-8212-47D6-B84D-3EB5391A35A1}"/>
                </a:ext>
              </a:extLst>
            </p:cNvPr>
            <p:cNvSpPr txBox="1"/>
            <p:nvPr/>
          </p:nvSpPr>
          <p:spPr>
            <a:xfrm>
              <a:off x="5577126" y="6251961"/>
              <a:ext cx="2833180" cy="682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2000" dirty="0">
                  <a:latin typeface="Verdana"/>
                  <a:cs typeface="Verdana"/>
                </a:rPr>
                <a:t>50 </a:t>
              </a:r>
              <a:r>
                <a:rPr lang="nl-NL" sz="2000" dirty="0" err="1">
                  <a:latin typeface="Verdana"/>
                  <a:cs typeface="Verdana"/>
                </a:rPr>
                <a:t>GeV</a:t>
              </a:r>
              <a:r>
                <a:rPr lang="nl-NL" sz="2000" dirty="0">
                  <a:latin typeface="Verdana"/>
                  <a:cs typeface="Verdana"/>
                </a:rPr>
                <a:t> muon track </a:t>
              </a:r>
              <a:r>
                <a:rPr lang="nl-NL" sz="2000" dirty="0" err="1">
                  <a:latin typeface="Verdana"/>
                  <a:cs typeface="Verdana"/>
                </a:rPr>
                <a:t>with</a:t>
              </a:r>
              <a:r>
                <a:rPr lang="nl-NL" sz="2000" dirty="0">
                  <a:latin typeface="Verdana"/>
                  <a:cs typeface="Verdana"/>
                </a:rPr>
                <a:t> </a:t>
              </a:r>
            </a:p>
            <a:p>
              <a:pPr algn="ctr"/>
              <a:r>
                <a:rPr lang="nl-NL" sz="2000" dirty="0">
                  <a:latin typeface="Verdana"/>
                  <a:cs typeface="Verdana"/>
                </a:rPr>
                <a:t>pixel </a:t>
              </a:r>
              <a:r>
                <a:rPr lang="nl-NL" sz="2000" dirty="0" err="1">
                  <a:latin typeface="Verdana"/>
                  <a:cs typeface="Verdana"/>
                </a:rPr>
                <a:t>readout</a:t>
              </a:r>
              <a:endParaRPr lang="en-GB" sz="2000" dirty="0">
                <a:latin typeface="Verdana"/>
                <a:cs typeface="Verdana"/>
              </a:endParaRPr>
            </a:p>
          </p:txBody>
        </p:sp>
        <p:pic>
          <p:nvPicPr>
            <p:cNvPr id="10" name="Afbeelding 27">
              <a:extLst>
                <a:ext uri="{FF2B5EF4-FFF2-40B4-BE49-F238E27FC236}">
                  <a16:creationId xmlns:a16="http://schemas.microsoft.com/office/drawing/2014/main" id="{AC6819F4-3A05-4382-856C-2AE74305B6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l="25896" t="18797" r="35241" b="25512"/>
            <a:stretch/>
          </p:blipFill>
          <p:spPr>
            <a:xfrm>
              <a:off x="5255456" y="4721324"/>
              <a:ext cx="1154784" cy="1191347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</p:pic>
        <p:cxnSp>
          <p:nvCxnSpPr>
            <p:cNvPr id="11" name="Rechte verbindingslijn 28">
              <a:extLst>
                <a:ext uri="{FF2B5EF4-FFF2-40B4-BE49-F238E27FC236}">
                  <a16:creationId xmlns:a16="http://schemas.microsoft.com/office/drawing/2014/main" id="{4752641D-94E1-4E51-BFA6-79687C059A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45894" y="4231481"/>
              <a:ext cx="1219200" cy="485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hoek 29">
              <a:extLst>
                <a:ext uri="{FF2B5EF4-FFF2-40B4-BE49-F238E27FC236}">
                  <a16:creationId xmlns:a16="http://schemas.microsoft.com/office/drawing/2014/main" id="{02C085DD-6515-404D-B9B7-22890ED8F29F}"/>
                </a:ext>
              </a:extLst>
            </p:cNvPr>
            <p:cNvSpPr/>
            <p:nvPr/>
          </p:nvSpPr>
          <p:spPr>
            <a:xfrm>
              <a:off x="6462688" y="4226079"/>
              <a:ext cx="100012" cy="1327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Rechte verbindingslijn 30">
              <a:extLst>
                <a:ext uri="{FF2B5EF4-FFF2-40B4-BE49-F238E27FC236}">
                  <a16:creationId xmlns:a16="http://schemas.microsoft.com/office/drawing/2014/main" id="{74FA51E8-48C8-49F6-AD4C-E797D2BE9C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7310" y="4333307"/>
              <a:ext cx="145390" cy="15793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ep 13">
            <a:extLst>
              <a:ext uri="{FF2B5EF4-FFF2-40B4-BE49-F238E27FC236}">
                <a16:creationId xmlns:a16="http://schemas.microsoft.com/office/drawing/2014/main" id="{A29F506C-4372-4ACC-A899-B280F4673A99}"/>
              </a:ext>
            </a:extLst>
          </p:cNvPr>
          <p:cNvGrpSpPr/>
          <p:nvPr/>
        </p:nvGrpSpPr>
        <p:grpSpPr>
          <a:xfrm>
            <a:off x="3810000" y="3962400"/>
            <a:ext cx="4011835" cy="1803449"/>
            <a:chOff x="7138695" y="3060888"/>
            <a:chExt cx="4011835" cy="1803449"/>
          </a:xfrm>
        </p:grpSpPr>
        <p:pic>
          <p:nvPicPr>
            <p:cNvPr id="17" name="Afbeelding 5">
              <a:extLst>
                <a:ext uri="{FF2B5EF4-FFF2-40B4-BE49-F238E27FC236}">
                  <a16:creationId xmlns:a16="http://schemas.microsoft.com/office/drawing/2014/main" id="{9E208370-7D81-4A48-8B34-EADD9FF400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5978"/>
            <a:stretch/>
          </p:blipFill>
          <p:spPr>
            <a:xfrm>
              <a:off x="7138695" y="3060888"/>
              <a:ext cx="3926680" cy="1599361"/>
            </a:xfrm>
            <a:prstGeom prst="rect">
              <a:avLst/>
            </a:prstGeom>
          </p:spPr>
        </p:pic>
        <p:sp>
          <p:nvSpPr>
            <p:cNvPr id="18" name="Rechthoek 8">
              <a:extLst>
                <a:ext uri="{FF2B5EF4-FFF2-40B4-BE49-F238E27FC236}">
                  <a16:creationId xmlns:a16="http://schemas.microsoft.com/office/drawing/2014/main" id="{8F33CB74-9226-4E3E-AE52-2767AFA33921}"/>
                </a:ext>
              </a:extLst>
            </p:cNvPr>
            <p:cNvSpPr/>
            <p:nvPr/>
          </p:nvSpPr>
          <p:spPr>
            <a:xfrm rot="1142033">
              <a:off x="10053820" y="3250963"/>
              <a:ext cx="1096710" cy="16133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Afbeelding 6">
            <a:extLst>
              <a:ext uri="{FF2B5EF4-FFF2-40B4-BE49-F238E27FC236}">
                <a16:creationId xmlns:a16="http://schemas.microsoft.com/office/drawing/2014/main" id="{3EBF0D4A-322D-4D45-A833-AC61896CF0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0544"/>
          <a:stretch/>
        </p:blipFill>
        <p:spPr>
          <a:xfrm>
            <a:off x="152400" y="3826486"/>
            <a:ext cx="2976563" cy="1659914"/>
          </a:xfrm>
          <a:prstGeom prst="rect">
            <a:avLst/>
          </a:prstGeom>
        </p:spPr>
      </p:pic>
      <p:sp>
        <p:nvSpPr>
          <p:cNvPr id="20" name="Tekstvak 12">
            <a:extLst>
              <a:ext uri="{FF2B5EF4-FFF2-40B4-BE49-F238E27FC236}">
                <a16:creationId xmlns:a16="http://schemas.microsoft.com/office/drawing/2014/main" id="{0C7AAF03-D15E-4B2E-A88B-218902F5C626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10872" y="5490023"/>
            <a:ext cx="2095510" cy="646331"/>
          </a:xfrm>
          <a:prstGeom prst="rect">
            <a:avLst/>
          </a:prstGeom>
          <a:blipFill>
            <a:blip r:embed="rId5"/>
            <a:stretch>
              <a:fillRect l="-2326" t="-5660" r="-1744" b="-14151"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21" name="Tekstvak 11">
            <a:extLst>
              <a:ext uri="{FF2B5EF4-FFF2-40B4-BE49-F238E27FC236}">
                <a16:creationId xmlns:a16="http://schemas.microsoft.com/office/drawing/2014/main" id="{55FDCABD-356C-4CB3-91B6-33F314397B7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35860" y="5564096"/>
            <a:ext cx="1808572" cy="646331"/>
          </a:xfrm>
          <a:prstGeom prst="rect">
            <a:avLst/>
          </a:prstGeom>
          <a:blipFill>
            <a:blip r:embed="rId6"/>
            <a:stretch>
              <a:fillRect l="-2694" t="-5660" r="-2020" b="-14151"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38400" y="38862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Verdana"/>
                <a:cs typeface="Verdana"/>
              </a:rPr>
              <a:t>pads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96000" y="3733800"/>
            <a:ext cx="9204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Verdana"/>
                <a:cs typeface="Verdana"/>
              </a:rPr>
              <a:t>pixels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9F43F8B-51C9-9B4E-9D0F-E69B3F37FE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58"/>
          <a:stretch/>
        </p:blipFill>
        <p:spPr>
          <a:xfrm rot="5400000">
            <a:off x="6689876" y="1111786"/>
            <a:ext cx="1006806" cy="97379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3758719-56DC-2040-8ACD-3CE307EFD9ED}"/>
              </a:ext>
            </a:extLst>
          </p:cNvPr>
          <p:cNvSpPr/>
          <p:nvPr/>
        </p:nvSpPr>
        <p:spPr>
          <a:xfrm>
            <a:off x="8054937" y="1196752"/>
            <a:ext cx="35764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dirty="0">
                <a:latin typeface="Verdana"/>
                <a:cs typeface="Verdana"/>
              </a:rPr>
              <a:t>details: PhD </a:t>
            </a:r>
            <a:r>
              <a:rPr lang="nl-NL" dirty="0">
                <a:latin typeface="Verdana"/>
                <a:cs typeface="Verdana"/>
                <a:hlinkClick r:id="rId8"/>
              </a:rPr>
              <a:t>thesis</a:t>
            </a:r>
            <a:r>
              <a:rPr lang="nl-NL" dirty="0">
                <a:latin typeface="Verdana"/>
                <a:cs typeface="Verdana"/>
              </a:rPr>
              <a:t> Kees </a:t>
            </a:r>
            <a:r>
              <a:rPr lang="nl-NL" dirty="0" err="1">
                <a:latin typeface="Verdana"/>
                <a:cs typeface="Verdana"/>
              </a:rPr>
              <a:t>Ligtenberg</a:t>
            </a:r>
            <a:endParaRPr lang="en-GB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9">
            <a:extLst>
              <a:ext uri="{FF2B5EF4-FFF2-40B4-BE49-F238E27FC236}">
                <a16:creationId xmlns:a16="http://schemas.microsoft.com/office/drawing/2014/main" id="{98ADD7E5-F6BD-4B8A-B514-A7EDCDAF1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1077" y="2133600"/>
            <a:ext cx="5934072" cy="4268368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133600" y="461963"/>
            <a:ext cx="9906000" cy="452437"/>
          </a:xfrm>
        </p:spPr>
        <p:txBody>
          <a:bodyPr/>
          <a:lstStyle/>
          <a:p>
            <a:pPr algn="l"/>
            <a:r>
              <a:rPr lang="en-US" sz="3600" b="0" dirty="0">
                <a:latin typeface="Verdana"/>
                <a:cs typeface="Verdana"/>
              </a:rPr>
              <a:t>Performance of a </a:t>
            </a:r>
            <a:r>
              <a:rPr lang="en-US" sz="3600" b="0" dirty="0" err="1">
                <a:latin typeface="Verdana"/>
                <a:cs typeface="Verdana"/>
              </a:rPr>
              <a:t>GridPix</a:t>
            </a:r>
            <a:r>
              <a:rPr lang="en-US" sz="3600" b="0" dirty="0">
                <a:latin typeface="Verdana"/>
                <a:cs typeface="Verdana"/>
              </a:rPr>
              <a:t> TPC at ILC</a:t>
            </a:r>
            <a:endParaRPr lang="en-GB" altLang="en-US" sz="3600" b="0" dirty="0">
              <a:latin typeface="Verdana"/>
              <a:cs typeface="Verdana"/>
            </a:endParaRPr>
          </a:p>
        </p:txBody>
      </p:sp>
      <p:pic>
        <p:nvPicPr>
          <p:cNvPr id="30" name="Afbeelding 6">
            <a:extLst>
              <a:ext uri="{FF2B5EF4-FFF2-40B4-BE49-F238E27FC236}">
                <a16:creationId xmlns:a16="http://schemas.microsoft.com/office/drawing/2014/main" id="{B9823C7C-C9BF-468A-BC8E-7200092AF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74" y="2133600"/>
            <a:ext cx="4335026" cy="428290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3400" y="1206853"/>
            <a:ext cx="11353800" cy="222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From full simulation the momentum resolution can be determined 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Momentum resolution is about 15% better for the pixels with realistic coverage (with the quads arranged in modules coverage 59%) and deltas. 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000" dirty="0"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2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3600" b="0" dirty="0">
                <a:latin typeface="Verdana"/>
                <a:cs typeface="Verdana"/>
              </a:rPr>
              <a:t>Summary of the Pixel TPC performance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D65CE5-28D5-4BA6-93F2-E2172EAB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91208"/>
            <a:ext cx="11407824" cy="5018112"/>
          </a:xfrm>
        </p:spPr>
        <p:txBody>
          <a:bodyPr/>
          <a:lstStyle/>
          <a:p>
            <a:r>
              <a:rPr lang="en-US" sz="2000" dirty="0">
                <a:solidFill>
                  <a:srgbClr val="0066FF"/>
                </a:solidFill>
                <a:latin typeface="Verdana"/>
                <a:cs typeface="Verdana"/>
              </a:rPr>
              <a:t>A single chip </a:t>
            </a:r>
            <a:r>
              <a:rPr lang="en-US" sz="2000" dirty="0" err="1">
                <a:solidFill>
                  <a:srgbClr val="0066FF"/>
                </a:solidFill>
                <a:latin typeface="Verdana"/>
                <a:cs typeface="Verdana"/>
              </a:rPr>
              <a:t>GridPix</a:t>
            </a:r>
            <a:r>
              <a:rPr lang="en-US" sz="2000" dirty="0">
                <a:solidFill>
                  <a:srgbClr val="0066FF"/>
                </a:solidFill>
                <a:latin typeface="Verdana"/>
                <a:cs typeface="Verdana"/>
              </a:rPr>
              <a:t> detector was reliably operated in a test beam in 2017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Single electron detection =&gt; the resolution is primarily limited by diffusion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Systematic uncertainties are low: &lt; 10 µm in the pixel </a:t>
            </a:r>
            <a:r>
              <a:rPr lang="en-US" sz="1800" dirty="0" err="1">
                <a:latin typeface="Verdana"/>
                <a:cs typeface="Verdana"/>
              </a:rPr>
              <a:t>xy</a:t>
            </a:r>
            <a:r>
              <a:rPr lang="en-US" sz="1800" dirty="0">
                <a:latin typeface="Verdana"/>
                <a:cs typeface="Verdana"/>
              </a:rPr>
              <a:t> plane</a:t>
            </a:r>
          </a:p>
          <a:p>
            <a:pPr lvl="1"/>
            <a:r>
              <a:rPr lang="en-US" sz="1800" dirty="0" err="1">
                <a:latin typeface="Verdana"/>
                <a:cs typeface="Verdana"/>
              </a:rPr>
              <a:t>dE/dx</a:t>
            </a:r>
            <a:r>
              <a:rPr lang="en-US" sz="1800" dirty="0">
                <a:latin typeface="Verdana"/>
                <a:cs typeface="Verdana"/>
              </a:rPr>
              <a:t> resolution for a 1 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r>
              <a:rPr lang="en-US" sz="1800" dirty="0">
                <a:latin typeface="Verdana"/>
                <a:cs typeface="Verdana"/>
              </a:rPr>
              <a:t> track is 4.1%</a:t>
            </a:r>
          </a:p>
          <a:p>
            <a:pPr marL="342900" lvl="1" indent="-342900">
              <a:buClr>
                <a:schemeClr val="accent1"/>
              </a:buClr>
            </a:pPr>
            <a:r>
              <a:rPr lang="en-US" sz="2000" dirty="0">
                <a:solidFill>
                  <a:srgbClr val="0066FF"/>
                </a:solidFill>
                <a:latin typeface="Verdana"/>
                <a:cs typeface="Verdana"/>
              </a:rPr>
              <a:t>A Quad detector was designed and the results from the 2018 test beam shown</a:t>
            </a:r>
          </a:p>
          <a:p>
            <a:pPr lvl="1"/>
            <a:r>
              <a:rPr lang="en-US" dirty="0">
                <a:latin typeface="Verdana"/>
                <a:cs typeface="Verdana"/>
              </a:rPr>
              <a:t>Small edge deformations at the boundary between two chips are observed</a:t>
            </a:r>
          </a:p>
          <a:p>
            <a:pPr lvl="2"/>
            <a:r>
              <a:rPr lang="en-US" dirty="0">
                <a:latin typeface="Verdana"/>
                <a:cs typeface="Verdana"/>
              </a:rPr>
              <a:t>added guard wires to the module to obtain a homogeneous field</a:t>
            </a:r>
          </a:p>
          <a:p>
            <a:pPr marL="742950" lvl="2" indent="-342900">
              <a:buClr>
                <a:schemeClr val="accent1"/>
              </a:buClr>
            </a:pPr>
            <a:r>
              <a:rPr lang="en-US" sz="1800" dirty="0">
                <a:latin typeface="Verdana"/>
                <a:cs typeface="Verdana"/>
              </a:rPr>
              <a:t>After correcting the edges, deformations in the transverse plane shown to be &lt; 15 µ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endParaRPr lang="en-US" sz="1800" dirty="0"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66FF"/>
                </a:solidFill>
                <a:latin typeface="Verdana"/>
                <a:cs typeface="Verdana"/>
              </a:rPr>
              <a:t>An 8-Quad module has been designed with guard wires</a:t>
            </a:r>
          </a:p>
          <a:p>
            <a:r>
              <a:rPr lang="en-US" sz="2000" dirty="0">
                <a:solidFill>
                  <a:srgbClr val="0066FF"/>
                </a:solidFill>
                <a:latin typeface="Verdana"/>
                <a:cs typeface="Verdana"/>
              </a:rPr>
              <a:t>Preliminary test beam results are </a:t>
            </a:r>
            <a:r>
              <a:rPr lang="en-US" sz="2000" dirty="0" err="1">
                <a:solidFill>
                  <a:srgbClr val="0066FF"/>
                </a:solidFill>
                <a:latin typeface="Verdana"/>
                <a:cs typeface="Verdana"/>
              </a:rPr>
              <a:t>excelllent</a:t>
            </a:r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dirty="0">
                <a:latin typeface="Verdana"/>
                <a:cs typeface="Verdana"/>
              </a:rPr>
              <a:t>deformations (in </a:t>
            </a:r>
            <a:r>
              <a:rPr lang="en-US" dirty="0" err="1">
                <a:latin typeface="Verdana"/>
                <a:cs typeface="Verdana"/>
              </a:rPr>
              <a:t>xy</a:t>
            </a:r>
            <a:r>
              <a:rPr lang="en-US" dirty="0">
                <a:latin typeface="Verdana"/>
                <a:cs typeface="Verdana"/>
              </a:rPr>
              <a:t> or z) &lt; 15 µm</a:t>
            </a:r>
            <a:endParaRPr lang="en-US" sz="2000" dirty="0"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66FF"/>
                </a:solidFill>
                <a:latin typeface="Verdana"/>
                <a:cs typeface="Verdana"/>
              </a:rPr>
              <a:t>A test beam @ </a:t>
            </a:r>
            <a:r>
              <a:rPr lang="en-US" sz="2000" dirty="0" err="1">
                <a:solidFill>
                  <a:srgbClr val="0066FF"/>
                </a:solidFill>
                <a:latin typeface="Verdana"/>
                <a:cs typeface="Verdana"/>
              </a:rPr>
              <a:t>FermiLab</a:t>
            </a:r>
            <a:r>
              <a:rPr lang="en-US" sz="2000" dirty="0">
                <a:solidFill>
                  <a:srgbClr val="0066FF"/>
                </a:solidFill>
                <a:latin typeface="Verdana"/>
                <a:cs typeface="Verdana"/>
              </a:rPr>
              <a:t> with the module in a TPC is planned (US Grant EIC)</a:t>
            </a:r>
          </a:p>
          <a:p>
            <a:r>
              <a:rPr lang="en-US" sz="2000" dirty="0">
                <a:solidFill>
                  <a:srgbClr val="0066FF"/>
                </a:solidFill>
                <a:latin typeface="Verdana"/>
                <a:cs typeface="Verdana"/>
              </a:rPr>
              <a:t>A pixel TPC has become a realistic viable option for experiments</a:t>
            </a:r>
          </a:p>
          <a:p>
            <a:pPr lvl="1"/>
            <a:r>
              <a:rPr lang="en-US" sz="1600" dirty="0">
                <a:latin typeface="Verdana"/>
                <a:cs typeface="Verdana"/>
              </a:rPr>
              <a:t>High precision tracking </a:t>
            </a:r>
            <a:r>
              <a:rPr lang="en-US" dirty="0">
                <a:latin typeface="Verdana"/>
                <a:cs typeface="Verdana"/>
              </a:rPr>
              <a:t>like ILD@ILC</a:t>
            </a:r>
            <a:r>
              <a:rPr lang="en-US" sz="1600" dirty="0">
                <a:latin typeface="Verdana"/>
                <a:cs typeface="Verdana"/>
              </a:rPr>
              <a:t> in the transverse and longitudinal planes, </a:t>
            </a:r>
            <a:r>
              <a:rPr lang="en-US" sz="1600" dirty="0" err="1">
                <a:latin typeface="Verdana"/>
                <a:cs typeface="Verdana"/>
              </a:rPr>
              <a:t>dE</a:t>
            </a:r>
            <a:r>
              <a:rPr lang="en-US" sz="1600" dirty="0">
                <a:latin typeface="Verdana"/>
                <a:cs typeface="Verdana"/>
              </a:rPr>
              <a:t>/dx by electron and cluster counting, excellent two track resolution, digital readout that </a:t>
            </a:r>
            <a:r>
              <a:rPr lang="en-US" dirty="0">
                <a:latin typeface="Verdana"/>
                <a:cs typeface="Verdana"/>
              </a:rPr>
              <a:t>can deal with high rates</a:t>
            </a:r>
          </a:p>
        </p:txBody>
      </p:sp>
    </p:spTree>
    <p:extLst>
      <p:ext uri="{BB962C8B-B14F-4D97-AF65-F5344CB8AC3E}">
        <p14:creationId xmlns:p14="http://schemas.microsoft.com/office/powerpoint/2010/main" val="14011906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CC231-EC49-46BA-B8D3-09F05285A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7" y="188640"/>
            <a:ext cx="10363200" cy="800100"/>
          </a:xfrm>
        </p:spPr>
        <p:txBody>
          <a:bodyPr/>
          <a:lstStyle/>
          <a:p>
            <a:r>
              <a:rPr lang="nl-NL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Pixel TPC at CEPC or FCC-</a:t>
            </a:r>
            <a:r>
              <a:rPr lang="nl-NL" sz="36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</a:t>
            </a:r>
            <a:endParaRPr lang="en-GB" sz="3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9822A7A-1EC3-441B-8C12-ABFF22A494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196622"/>
                <a:ext cx="10800645" cy="5184706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most difficult situation for a TPC is running at the Z. </a:t>
                </a:r>
              </a:p>
              <a:p>
                <a:pPr marL="0" indent="0">
                  <a:buNone/>
                </a:pP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At the Z pole with 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 = 200 10</a:t>
                </a:r>
                <a:r>
                  <a:rPr lang="nl-NL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34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cm</a:t>
                </a:r>
                <a:r>
                  <a:rPr lang="nl-NL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-2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s</a:t>
                </a:r>
                <a:r>
                  <a:rPr lang="nl-NL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</a:t>
                </a:r>
                <a:r>
                  <a:rPr lang="nl-NL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Z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bosons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will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produced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at </a:t>
                </a:r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60 kHz</a:t>
                </a:r>
              </a:p>
              <a:p>
                <a:pPr marL="0" indent="0">
                  <a:buNone/>
                </a:pPr>
                <a:endParaRPr lang="nl-NL" sz="2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nl-NL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nl-NL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nl-NL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nl-NL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indent="0">
                  <a:buNone/>
                </a:pPr>
                <a:endParaRPr lang="nl-NL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r>
                  <a:rPr lang="nl-NL" sz="2000" dirty="0" err="1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Can</a:t>
                </a:r>
                <a:r>
                  <a:rPr lang="nl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 pixel TPC </a:t>
                </a:r>
                <a:r>
                  <a:rPr lang="nl-NL" sz="2000" dirty="0" err="1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reconstruct</a:t>
                </a:r>
                <a:r>
                  <a:rPr lang="nl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2000" dirty="0" err="1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</a:t>
                </a:r>
                <a:r>
                  <a:rPr lang="nl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events?</a:t>
                </a:r>
                <a:endParaRPr lang="en-GB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TPC total drift time is about </a:t>
                </a:r>
                <a:r>
                  <a:rPr lang="en-US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30 </a:t>
                </a:r>
                <a:r>
                  <a:rPr lang="en-US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μs</a:t>
                </a:r>
                <a:endParaRPr lang="en-US" sz="1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lvl="1"/>
                <a:r>
                  <a:rPr lang="en-US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This means that there is on average 2 event / TPC readout cycle</a:t>
                </a:r>
              </a:p>
              <a:p>
                <a:pPr lvl="1"/>
                <a:r>
                  <a:rPr lang="nl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YES: The excellent time </a:t>
                </a:r>
                <a:r>
                  <a:rPr lang="nl-NL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resolution</a:t>
                </a:r>
                <a:r>
                  <a:rPr lang="nl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: time stamping of tracks &lt; 1.2 ns </a:t>
                </a:r>
                <a:r>
                  <a:rPr lang="nl-NL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allows</a:t>
                </a:r>
                <a:r>
                  <a:rPr lang="nl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to</a:t>
                </a:r>
                <a:r>
                  <a:rPr lang="nl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resolve</a:t>
                </a:r>
                <a:r>
                  <a:rPr lang="nl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and</a:t>
                </a:r>
                <a:r>
                  <a:rPr lang="nl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reconstruct</a:t>
                </a:r>
                <a:r>
                  <a:rPr lang="nl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</a:t>
                </a:r>
                <a:r>
                  <a:rPr lang="nl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events</a:t>
                </a:r>
                <a:endParaRPr lang="en-GB" sz="2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Can the current readout deal with the rate?</a:t>
                </a: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Link speed of Timepix3 (in Quad) is 80 Mbps: 2.6 </a:t>
                </a:r>
                <a:r>
                  <a:rPr lang="en-GB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MHits</a:t>
                </a:r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/s per 1.41 × 1.41 cm</a:t>
                </a:r>
                <a:r>
                  <a:rPr lang="en-GB" sz="18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YES: This is largely sufficient to deal with high luminosity Z running</a:t>
                </a: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NB: Data size is not a show stopper as e.g. </a:t>
                </a:r>
                <a:r>
                  <a:rPr lang="en-GB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LHCb</a:t>
                </a:r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experiment shows using the </a:t>
                </a:r>
                <a:r>
                  <a:rPr lang="en-GB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VeloPix</a:t>
                </a:r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chip 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9822A7A-1EC3-441B-8C12-ABFF22A494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196622"/>
                <a:ext cx="10800645" cy="5184706"/>
              </a:xfrm>
              <a:blipFill>
                <a:blip r:embed="rId2"/>
                <a:stretch>
                  <a:fillRect l="-470" t="-978" r="-1058" b="-1222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3A0E9E-8C1A-470F-B709-7C23131E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8625" y="6597419"/>
            <a:ext cx="274320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26/10/2020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214B82-A4FE-404C-8B1B-22CB8F49B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1825" y="6597419"/>
            <a:ext cx="584835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Pixel TPC R&amp;D (Peter Kluit)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76C8F5-4D7C-1845-AB26-BC4CCE0724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852" y="1988840"/>
            <a:ext cx="3466852" cy="1648731"/>
          </a:xfrm>
          <a:prstGeom prst="rect">
            <a:avLst/>
          </a:prstGeom>
        </p:spPr>
      </p:pic>
      <p:grpSp>
        <p:nvGrpSpPr>
          <p:cNvPr id="12" name="Groep 8">
            <a:extLst>
              <a:ext uri="{FF2B5EF4-FFF2-40B4-BE49-F238E27FC236}">
                <a16:creationId xmlns:a16="http://schemas.microsoft.com/office/drawing/2014/main" id="{50D56FB8-D3E1-144E-906C-4CAD19ED7E1E}"/>
              </a:ext>
            </a:extLst>
          </p:cNvPr>
          <p:cNvGrpSpPr/>
          <p:nvPr/>
        </p:nvGrpSpPr>
        <p:grpSpPr>
          <a:xfrm>
            <a:off x="1631504" y="1916832"/>
            <a:ext cx="4824537" cy="1584176"/>
            <a:chOff x="7149455" y="4681579"/>
            <a:chExt cx="4876923" cy="1764303"/>
          </a:xfrm>
        </p:grpSpPr>
        <p:pic>
          <p:nvPicPr>
            <p:cNvPr id="13" name="Afbeelding 6">
              <a:extLst>
                <a:ext uri="{FF2B5EF4-FFF2-40B4-BE49-F238E27FC236}">
                  <a16:creationId xmlns:a16="http://schemas.microsoft.com/office/drawing/2014/main" id="{4B2B1183-034B-D044-B833-090BE69290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17" b="25276"/>
            <a:stretch/>
          </p:blipFill>
          <p:spPr>
            <a:xfrm>
              <a:off x="7149455" y="4681579"/>
              <a:ext cx="4669132" cy="1764303"/>
            </a:xfrm>
            <a:prstGeom prst="rect">
              <a:avLst/>
            </a:prstGeom>
          </p:spPr>
        </p:pic>
        <p:sp>
          <p:nvSpPr>
            <p:cNvPr id="14" name="Tekstvak 7">
              <a:extLst>
                <a:ext uri="{FF2B5EF4-FFF2-40B4-BE49-F238E27FC236}">
                  <a16:creationId xmlns:a16="http://schemas.microsoft.com/office/drawing/2014/main" id="{370EADA3-3EF4-CD41-9D12-A9689F0DDA22}"/>
                </a:ext>
              </a:extLst>
            </p:cNvPr>
            <p:cNvSpPr txBox="1"/>
            <p:nvPr/>
          </p:nvSpPr>
          <p:spPr>
            <a:xfrm>
              <a:off x="11075925" y="6168883"/>
              <a:ext cx="950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 dirty="0"/>
                <a:t>Picture IHEP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180792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CC231-EC49-46BA-B8D3-09F05285A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7" y="188640"/>
            <a:ext cx="10363200" cy="800100"/>
          </a:xfrm>
        </p:spPr>
        <p:txBody>
          <a:bodyPr/>
          <a:lstStyle/>
          <a:p>
            <a:r>
              <a:rPr lang="nl-NL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Pixel TPC at CEPC or FCC-</a:t>
            </a:r>
            <a:r>
              <a:rPr lang="nl-NL" sz="36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</a:t>
            </a:r>
            <a:endParaRPr lang="en-GB" sz="3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9822A7A-1EC3-441B-8C12-ABFF22A494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980728"/>
                <a:ext cx="10800645" cy="498034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</a:p>
              <a:p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What is the current power consumption?</a:t>
                </a: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No power pulsing possible at these colliders (at ILC power pulsing was possible) </a:t>
                </a: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Current power consumption TPX3 chip </a:t>
                </a:r>
                <a14:m>
                  <m:oMath xmlns:m="http://schemas.openxmlformats.org/officeDocument/2006/math">
                    <m:r>
                      <a:rPr lang="nl-NL" sz="1800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2W/chip per 1.41 × 1.41 cm</a:t>
                </a:r>
                <a:r>
                  <a:rPr lang="en-GB" sz="18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  <a:endParaRPr lang="en-GB" sz="1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So: good cooling is important but in my opinion no show stopper</a:t>
                </a: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 Silicon detectors lower consumption for the chips and cooling is an important point that needs R&amp;D (e.g. microchannel cooling). </a:t>
                </a: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Note that the TPX3/4 chips can be run in </a:t>
                </a:r>
                <a:r>
                  <a:rPr lang="en-GB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LowPowerMode</a:t>
                </a:r>
                <a:endParaRPr lang="en-GB" sz="1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Can one limit the track distortions?</a:t>
                </a: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There are two important sources of track distortions: </a:t>
                </a:r>
              </a:p>
              <a:p>
                <a:pPr lvl="2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distortions of the TPC drift field due to the primary ions </a:t>
                </a:r>
              </a:p>
              <a:p>
                <a:pPr lvl="2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distortions of the TPC drift field due to the ion back flow (IBF)</a:t>
                </a:r>
              </a:p>
              <a:p>
                <a:pPr lvl="1"/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At the ILC gating is possible; for CEPC or FCC-</a:t>
                </a:r>
                <a:r>
                  <a:rPr lang="en-GB" sz="18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ee</a:t>
                </a:r>
                <a:r>
                  <a:rPr lang="en-GB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this is more involved </a:t>
                </a:r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9822A7A-1EC3-441B-8C12-ABFF22A494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980728"/>
                <a:ext cx="10800645" cy="498034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3A0E9E-8C1A-470F-B709-7C23131E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8625" y="6597419"/>
            <a:ext cx="274320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26/10/2020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214B82-A4FE-404C-8B1B-22CB8F49B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1825" y="6597419"/>
            <a:ext cx="584835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Pixel TPC R&amp;D (Peter Kluit)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0827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CC231-EC49-46BA-B8D3-09F05285A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7" y="188640"/>
            <a:ext cx="10363200" cy="800100"/>
          </a:xfrm>
        </p:spPr>
        <p:txBody>
          <a:bodyPr/>
          <a:lstStyle/>
          <a:p>
            <a:r>
              <a:rPr lang="nl-NL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Pixel TPC at CEPC or FCC-</a:t>
            </a:r>
            <a:r>
              <a:rPr lang="nl-NL" sz="36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</a:t>
            </a:r>
            <a:endParaRPr lang="en-GB" sz="3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822A7A-1EC3-441B-8C12-ABFF22A49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440" y="731014"/>
            <a:ext cx="10586393" cy="572232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l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possible to reduce the IBF for a pixel TPC?</a:t>
            </a:r>
          </a:p>
          <a:p>
            <a:pPr lvl="1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IDEA: by making chip with a double grid structure (see next slide) </a:t>
            </a:r>
          </a:p>
          <a:p>
            <a:pPr lvl="1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idea was already realized as a TWINGRID </a:t>
            </a:r>
            <a:r>
              <a:rPr lang="en-GB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NIMA 610 (2009) 644-648 </a:t>
            </a:r>
          </a:p>
          <a:p>
            <a:pPr lvl="1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GEMs for the ALICE TPC this was also the way – several GEMs on top of each other to reduce IBF </a:t>
            </a:r>
          </a:p>
          <a:p>
            <a:pPr lvl="1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Pixel the IBF can be easily modelled and w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ith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hole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size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25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μm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IBF of  3 10</a:t>
            </a:r>
            <a:r>
              <a:rPr lang="en-US" sz="18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-4 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achieved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IBF*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Gain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(2000)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0.6. </a:t>
            </a:r>
          </a:p>
          <a:p>
            <a:pPr lvl="1"/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YES: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IBF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0.6 but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needs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R&amp;D</a:t>
            </a:r>
          </a:p>
          <a:p>
            <a:pPr lvl="1"/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new detector lab in Bonn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possible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make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study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device</a:t>
            </a:r>
          </a:p>
          <a:p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size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TPC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distortions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 lvl="1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Recent Tera-Z studies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by Daniel Jeans and 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Keisuke Fuji 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show that for FCC-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CEPC this means: distortions from Z decays up to &lt; O(100) </a:t>
            </a:r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</a:p>
          <a:p>
            <a:pPr lvl="1"/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 strahlung gives (now) a factor 200 more background. Detector optimization and shielding is important for TPC and Silicon detectors to reduce pair background.</a:t>
            </a:r>
          </a:p>
          <a:p>
            <a:pPr lvl="1"/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Recently I argued that in an 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ILD like detector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distortions can be mapped out using the VTX-SIT/SET detectors.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3A0E9E-8C1A-470F-B709-7C23131E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8625" y="6597419"/>
            <a:ext cx="274320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26/10/2020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214B82-A4FE-404C-8B1B-22CB8F49B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1825" y="6597419"/>
            <a:ext cx="584835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Pixel TPC R&amp;D (Peter Kluit)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085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11798" y="260648"/>
            <a:ext cx="5208042" cy="1080120"/>
          </a:xfrm>
        </p:spPr>
        <p:txBody>
          <a:bodyPr anchor="ctr"/>
          <a:lstStyle/>
          <a:p>
            <a:r>
              <a:rPr lang="en-GB" altLang="en-US" sz="4000" b="0" dirty="0">
                <a:latin typeface="Verdana"/>
                <a:cs typeface="Verdana"/>
              </a:rPr>
              <a:t> Pixel TPC</a:t>
            </a:r>
          </a:p>
        </p:txBody>
      </p:sp>
      <p:pic>
        <p:nvPicPr>
          <p:cNvPr id="14" name="Afbeelding 6">
            <a:extLst>
              <a:ext uri="{FF2B5EF4-FFF2-40B4-BE49-F238E27FC236}">
                <a16:creationId xmlns:a16="http://schemas.microsoft.com/office/drawing/2014/main" id="{7BF66A80-5CC3-41F5-949C-307378DC09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 amt="64000"/>
          </a:blip>
          <a:srcRect l="8327" r="4591" b="4133"/>
          <a:stretch/>
        </p:blipFill>
        <p:spPr>
          <a:xfrm>
            <a:off x="860260" y="1916832"/>
            <a:ext cx="4515660" cy="3405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ildlogoTransparan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7667" y="517231"/>
            <a:ext cx="982216" cy="62861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B4850ED-5631-DD47-9517-4E898FE579B9}"/>
              </a:ext>
            </a:extLst>
          </p:cNvPr>
          <p:cNvSpPr/>
          <p:nvPr/>
        </p:nvSpPr>
        <p:spPr>
          <a:xfrm>
            <a:off x="5807968" y="980728"/>
            <a:ext cx="612068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altLang="en-US" dirty="0">
              <a:latin typeface="Verdana"/>
              <a:cs typeface="Verdana"/>
            </a:endParaRPr>
          </a:p>
          <a:p>
            <a:pPr>
              <a:buFontTx/>
              <a:buBlip>
                <a:blip r:embed="rId5"/>
              </a:buBlip>
            </a:pPr>
            <a:r>
              <a:rPr lang="en-GB" altLang="en-US" sz="2000" dirty="0">
                <a:latin typeface="Verdana"/>
                <a:cs typeface="Verdana"/>
              </a:rPr>
              <a:t> Material budget is</a:t>
            </a:r>
          </a:p>
          <a:p>
            <a:pPr lvl="1">
              <a:buBlip>
                <a:blip r:embed="rId5"/>
              </a:buBlip>
            </a:pPr>
            <a:r>
              <a:rPr lang="en-GB" altLang="en-US" sz="2000" dirty="0">
                <a:latin typeface="Verdana"/>
                <a:cs typeface="Verdana"/>
              </a:rPr>
              <a:t> 0.01 X</a:t>
            </a:r>
            <a:r>
              <a:rPr lang="en-GB" altLang="en-US" sz="2000" baseline="-25000" dirty="0">
                <a:latin typeface="Verdana"/>
                <a:cs typeface="Verdana"/>
              </a:rPr>
              <a:t>0</a:t>
            </a:r>
            <a:r>
              <a:rPr lang="en-GB" altLang="en-US" sz="2000" dirty="0">
                <a:latin typeface="Verdana"/>
                <a:cs typeface="Verdana"/>
              </a:rPr>
              <a:t> TPC gas </a:t>
            </a:r>
          </a:p>
          <a:p>
            <a:pPr lvl="1">
              <a:buBlip>
                <a:blip r:embed="rId5"/>
              </a:buBlip>
            </a:pPr>
            <a:r>
              <a:rPr lang="en-GB" altLang="en-US" sz="2000" dirty="0">
                <a:latin typeface="Verdana"/>
                <a:cs typeface="Verdana"/>
              </a:rPr>
              <a:t> 0.01 X</a:t>
            </a:r>
            <a:r>
              <a:rPr lang="en-GB" altLang="en-US" sz="2000" baseline="-25000" dirty="0">
                <a:latin typeface="Verdana"/>
                <a:cs typeface="Verdana"/>
              </a:rPr>
              <a:t>0</a:t>
            </a:r>
            <a:r>
              <a:rPr lang="en-GB" altLang="en-US" sz="2000" dirty="0">
                <a:latin typeface="Verdana"/>
                <a:cs typeface="Verdana"/>
              </a:rPr>
              <a:t> inner cylinder</a:t>
            </a:r>
          </a:p>
          <a:p>
            <a:pPr lvl="1">
              <a:buBlip>
                <a:blip r:embed="rId5"/>
              </a:buBlip>
            </a:pPr>
            <a:r>
              <a:rPr lang="en-GB" altLang="en-US" sz="2000" dirty="0">
                <a:latin typeface="Verdana"/>
                <a:cs typeface="Verdana"/>
              </a:rPr>
              <a:t> 0.03 X</a:t>
            </a:r>
            <a:r>
              <a:rPr lang="en-GB" altLang="en-US" sz="2000" baseline="-25000" dirty="0">
                <a:latin typeface="Verdana"/>
                <a:cs typeface="Verdana"/>
              </a:rPr>
              <a:t>0</a:t>
            </a:r>
            <a:r>
              <a:rPr lang="en-GB" altLang="en-US" sz="2000" dirty="0">
                <a:latin typeface="Verdana"/>
                <a:cs typeface="Verdana"/>
              </a:rPr>
              <a:t> outer cylinder</a:t>
            </a:r>
          </a:p>
          <a:p>
            <a:pPr lvl="1">
              <a:buBlip>
                <a:blip r:embed="rId5"/>
              </a:buBlip>
            </a:pPr>
            <a:r>
              <a:rPr lang="en-GB" altLang="en-US" sz="2000" dirty="0">
                <a:latin typeface="Verdana"/>
                <a:cs typeface="Verdana"/>
              </a:rPr>
              <a:t> &lt; 0.25 X</a:t>
            </a:r>
            <a:r>
              <a:rPr lang="en-GB" altLang="en-US" sz="2000" baseline="-25000" dirty="0">
                <a:latin typeface="Verdana"/>
                <a:cs typeface="Verdana"/>
              </a:rPr>
              <a:t>0</a:t>
            </a:r>
            <a:r>
              <a:rPr lang="en-GB" altLang="en-US" sz="2000" dirty="0">
                <a:latin typeface="Verdana"/>
                <a:cs typeface="Verdana"/>
              </a:rPr>
              <a:t> endplates (</a:t>
            </a:r>
            <a:r>
              <a:rPr lang="en-GB" altLang="en-US" sz="2000" dirty="0" err="1">
                <a:latin typeface="Verdana"/>
                <a:cs typeface="Verdana"/>
              </a:rPr>
              <a:t>incl</a:t>
            </a:r>
            <a:r>
              <a:rPr lang="en-GB" altLang="en-US" sz="2000" dirty="0">
                <a:latin typeface="Verdana"/>
                <a:cs typeface="Verdana"/>
              </a:rPr>
              <a:t> readout)</a:t>
            </a:r>
          </a:p>
          <a:p>
            <a:pPr>
              <a:buBlip>
                <a:blip r:embed="rId5"/>
              </a:buBlip>
            </a:pPr>
            <a:r>
              <a:rPr lang="en-GB" altLang="en-US" dirty="0">
                <a:latin typeface="Verdana"/>
                <a:cs typeface="Verdana"/>
              </a:rPr>
              <a:t> </a:t>
            </a:r>
            <a:r>
              <a:rPr lang="en-GB" altLang="en-US" sz="2000" dirty="0">
                <a:latin typeface="Verdana"/>
                <a:cs typeface="Verdana"/>
              </a:rPr>
              <a:t>Note the very low budget in the barrel region. Material budget can be respected by different technologies like GEM, </a:t>
            </a:r>
            <a:r>
              <a:rPr lang="en-GB" altLang="en-US" sz="2000" dirty="0" err="1">
                <a:latin typeface="Verdana"/>
                <a:cs typeface="Verdana"/>
              </a:rPr>
              <a:t>MicroMegas</a:t>
            </a:r>
            <a:r>
              <a:rPr lang="en-GB" altLang="en-US" sz="2000" dirty="0">
                <a:latin typeface="Verdana"/>
                <a:cs typeface="Verdana"/>
              </a:rPr>
              <a:t> and Pixels</a:t>
            </a:r>
          </a:p>
          <a:p>
            <a:pPr>
              <a:buBlip>
                <a:blip r:embed="rId5"/>
              </a:buBlip>
            </a:pPr>
            <a:r>
              <a:rPr lang="en-GB" altLang="en-US" dirty="0">
                <a:latin typeface="Verdana"/>
                <a:cs typeface="Verdana"/>
              </a:rPr>
              <a:t> </a:t>
            </a:r>
            <a:r>
              <a:rPr lang="en-GB" altLang="en-US" sz="2000" dirty="0">
                <a:latin typeface="Verdana"/>
                <a:cs typeface="Verdana"/>
              </a:rPr>
              <a:t>TPC is sliced between silicon detectors VTX, SIT and SET </a:t>
            </a:r>
          </a:p>
          <a:p>
            <a:pPr>
              <a:buBlip>
                <a:blip r:embed="rId5"/>
              </a:buBlip>
            </a:pPr>
            <a:r>
              <a:rPr lang="en-GB" altLang="en-US" sz="2000" dirty="0">
                <a:latin typeface="Verdana"/>
                <a:cs typeface="Verdana"/>
              </a:rPr>
              <a:t> pixel readout is a serious option for the TPC readout plane @ ILC/FFC-</a:t>
            </a:r>
            <a:r>
              <a:rPr lang="en-GB" altLang="en-US" sz="2000" dirty="0" err="1">
                <a:latin typeface="Verdana"/>
                <a:cs typeface="Verdana"/>
              </a:rPr>
              <a:t>ee</a:t>
            </a:r>
            <a:r>
              <a:rPr lang="en-GB" altLang="en-US" sz="2000" dirty="0">
                <a:latin typeface="Verdana"/>
                <a:cs typeface="Verdana"/>
              </a:rPr>
              <a:t>/CLIC/CEPC colliders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CF29B83-D0B7-4442-97A6-C7672224B55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58"/>
          <a:stretch/>
        </p:blipFill>
        <p:spPr>
          <a:xfrm rot="5400000">
            <a:off x="3917133" y="5463852"/>
            <a:ext cx="1136219" cy="109896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87FCF6-3A0B-424B-88BB-79B67A88CFF6}"/>
              </a:ext>
            </a:extLst>
          </p:cNvPr>
          <p:cNvSpPr/>
          <p:nvPr/>
        </p:nvSpPr>
        <p:spPr>
          <a:xfrm>
            <a:off x="5688632" y="5929535"/>
            <a:ext cx="6528048" cy="307777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solidFill>
                  <a:srgbClr val="777777"/>
                </a:solidFill>
                <a:latin typeface="Roboto"/>
              </a:rPr>
              <a:t>https://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www.nikhef.nl</a:t>
            </a:r>
            <a:r>
              <a:rPr lang="en-GB" sz="1400" dirty="0">
                <a:solidFill>
                  <a:srgbClr val="777777"/>
                </a:solidFill>
                <a:latin typeface="Roboto"/>
              </a:rPr>
              <a:t>/pub/services/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biblio</a:t>
            </a:r>
            <a:r>
              <a:rPr lang="en-GB" sz="1400" dirty="0">
                <a:solidFill>
                  <a:srgbClr val="777777"/>
                </a:solidFill>
                <a:latin typeface="Roboto"/>
              </a:rPr>
              <a:t>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theses_pdf</a:t>
            </a:r>
            <a:r>
              <a:rPr lang="en-GB" sz="1400" dirty="0">
                <a:solidFill>
                  <a:srgbClr val="777777"/>
                </a:solidFill>
                <a:latin typeface="Roboto"/>
              </a:rPr>
              <a:t>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thesis_C_Ligtenberg.pdf</a:t>
            </a:r>
            <a:endParaRPr lang="en-NL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415320"/>
      </p:ext>
    </p:extLst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CC231-EC49-46BA-B8D3-09F05285A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7" y="116632"/>
            <a:ext cx="10363200" cy="800100"/>
          </a:xfrm>
        </p:spPr>
        <p:txBody>
          <a:bodyPr/>
          <a:lstStyle/>
          <a:p>
            <a:r>
              <a:rPr lang="nl-NL" sz="32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Reducing</a:t>
            </a:r>
            <a:r>
              <a:rPr lang="nl-NL" sz="3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32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3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Ion back flow in a Pixel TPC</a:t>
            </a:r>
            <a:endParaRPr lang="en-GB" sz="32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822A7A-1EC3-441B-8C12-ABFF22A49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248" y="1185617"/>
            <a:ext cx="9934707" cy="4979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Ion back flow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adding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second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device.</a:t>
            </a:r>
          </a:p>
          <a:p>
            <a:pPr marL="0" indent="0">
              <a:buNone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important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holes of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grids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The Ion back flow is a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electric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fields.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simulations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validated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data - have been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LCTPC WP #326.  </a:t>
            </a:r>
          </a:p>
          <a:p>
            <a:pPr marL="0" indent="0">
              <a:buNone/>
            </a:pP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hole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size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25 </a:t>
            </a:r>
            <a:r>
              <a:rPr lang="en-US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μm</a:t>
            </a:r>
            <a:r>
              <a:rPr lang="en-US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IBF of  3 10</a:t>
            </a:r>
            <a:r>
              <a:rPr lang="en-US" sz="2000" baseline="30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-4 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achieved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IBF*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Gain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(2000)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0.6.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3A0E9E-8C1A-470F-B709-7C23131E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8625" y="6597419"/>
            <a:ext cx="274320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26/10/2020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214B82-A4FE-404C-8B1B-22CB8F49B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1825" y="6597419"/>
            <a:ext cx="584835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Pixel TPC R&amp;D (Peter Kluit)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3B02B1-81E7-A545-9CFB-3B847B2EC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53" y="3573016"/>
            <a:ext cx="5164667" cy="2189370"/>
          </a:xfrm>
          <a:prstGeom prst="rect">
            <a:avLst/>
          </a:prstGeom>
        </p:spPr>
      </p:pic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BEBA02B-93F0-9B4C-B46B-02322BB99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882803"/>
              </p:ext>
            </p:extLst>
          </p:nvPr>
        </p:nvGraphicFramePr>
        <p:xfrm>
          <a:off x="5505268" y="3358480"/>
          <a:ext cx="642338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5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5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5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31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baseline="0" dirty="0">
                        <a:latin typeface="+mn-lt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>
                          <a:latin typeface="+mn-lt"/>
                          <a:cs typeface="Verdana"/>
                        </a:rPr>
                        <a:t>Ion backflow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0" baseline="0" dirty="0">
                        <a:latin typeface="+mn-lt"/>
                        <a:cs typeface="Verdana"/>
                      </a:endParaRPr>
                    </a:p>
                    <a:p>
                      <a:pPr algn="ctr"/>
                      <a:r>
                        <a:rPr lang="en-US" sz="2000" b="0" baseline="0" dirty="0">
                          <a:latin typeface="+mn-lt"/>
                          <a:cs typeface="Verdana"/>
                        </a:rPr>
                        <a:t>Hole 30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μm</a:t>
                      </a:r>
                      <a:endParaRPr lang="en-US" b="0" baseline="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+mn-lt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Hole 25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cs typeface="Verdana"/>
                      </a:endParaRPr>
                    </a:p>
                    <a:p>
                      <a:pPr algn="ctr"/>
                      <a:endParaRPr lang="en-US" b="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+mn-lt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Hole 20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cs typeface="Verdan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749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Top 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1.2%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0.7%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749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+mn-lt"/>
                          <a:cs typeface="Verdana"/>
                        </a:rPr>
                        <a:t>GridPix</a:t>
                      </a:r>
                      <a:endParaRPr lang="en-US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5.5%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2.8%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1.7%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7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12</a:t>
                      </a:r>
                      <a:r>
                        <a:rPr lang="en-US" baseline="0" dirty="0">
                          <a:latin typeface="+mn-lt"/>
                          <a:cs typeface="Verdana"/>
                        </a:rPr>
                        <a:t> 10</a:t>
                      </a:r>
                      <a:r>
                        <a:rPr lang="en-US" baseline="30000" dirty="0">
                          <a:latin typeface="+mn-lt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latin typeface="+mn-lt"/>
                          <a:cs typeface="Verdana"/>
                        </a:rPr>
                        <a:t>3 10</a:t>
                      </a:r>
                      <a:r>
                        <a:rPr lang="en-US" baseline="30000" dirty="0">
                          <a:latin typeface="+mn-lt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1</a:t>
                      </a:r>
                      <a:r>
                        <a:rPr lang="en-US" baseline="0" dirty="0">
                          <a:latin typeface="+mn-lt"/>
                          <a:cs typeface="Verdana"/>
                        </a:rPr>
                        <a:t> 10</a:t>
                      </a:r>
                      <a:r>
                        <a:rPr lang="en-US" baseline="30000" dirty="0">
                          <a:latin typeface="+mn-lt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5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latin typeface="+mn-lt"/>
                          <a:cs typeface="Verdana"/>
                        </a:rPr>
                        <a:t>transparancy</a:t>
                      </a:r>
                      <a:endParaRPr lang="en-US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100%</a:t>
                      </a:r>
                    </a:p>
                    <a:p>
                      <a:pPr algn="ctr"/>
                      <a:endParaRPr lang="en-US" baseline="3000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99.4%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91.7%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82232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188640"/>
            <a:ext cx="10363200" cy="720080"/>
          </a:xfrm>
        </p:spPr>
        <p:txBody>
          <a:bodyPr/>
          <a:lstStyle/>
          <a:p>
            <a:r>
              <a:rPr lang="en-US" sz="3200" b="0" dirty="0">
                <a:latin typeface="Verdana"/>
                <a:cs typeface="Verdana"/>
              </a:rPr>
              <a:t>Conclusions</a:t>
            </a:r>
            <a:r>
              <a:rPr lang="nl-NL" sz="3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Pixel TPC at CEPC</a:t>
            </a:r>
            <a:endParaRPr lang="en-US" sz="3200" b="0" dirty="0">
              <a:latin typeface="Verdana"/>
              <a:cs typeface="Verdana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D65CE5-28D5-4BA6-93F2-E2172EAB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147192"/>
            <a:ext cx="11407824" cy="5018112"/>
          </a:xfrm>
        </p:spPr>
        <p:txBody>
          <a:bodyPr/>
          <a:lstStyle/>
          <a:p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YES: a pixel TPC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reconstruct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events in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readout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cycle</a:t>
            </a:r>
            <a:endParaRPr lang="en-GB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000" dirty="0">
                <a:solidFill>
                  <a:srgbClr val="0066FF"/>
                </a:solidFill>
                <a:latin typeface="Verdana"/>
                <a:ea typeface="Verdana" panose="020B0604030504040204" pitchFamily="34" charset="0"/>
                <a:cs typeface="Verdana"/>
              </a:rPr>
              <a:t>YES: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current </a:t>
            </a:r>
            <a:r>
              <a:rPr lang="en-GB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readout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Timepix3 chip can deal with the rate</a:t>
            </a:r>
          </a:p>
          <a:p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current </a:t>
            </a:r>
            <a:r>
              <a:rPr lang="en-GB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 consumption 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1W/cm</a:t>
            </a:r>
            <a:r>
              <a:rPr lang="en-GB" sz="2000" baseline="30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 good </a:t>
            </a:r>
            <a:r>
              <a:rPr lang="en-GB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cooling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important but in my opinion no show stopper; but needs extensive R&amp;D. </a:t>
            </a:r>
          </a:p>
          <a:p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Track distortions in the TPC drift volume are a concern at high </a:t>
            </a:r>
            <a:r>
              <a:rPr lang="en-GB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lumi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 running:</a:t>
            </a:r>
          </a:p>
          <a:p>
            <a:pPr lvl="1"/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Track distortions from Z decays in TPC are O(100) </a:t>
            </a:r>
            <a:r>
              <a:rPr lang="en-GB" sz="1800" dirty="0">
                <a:solidFill>
                  <a:srgbClr val="0066FF"/>
                </a:solidFill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endParaRPr lang="en-GB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possible to reduce the IBF for a pixel TPC by making a device with a </a:t>
            </a:r>
            <a:r>
              <a:rPr lang="en-GB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double grid</a:t>
            </a:r>
          </a:p>
          <a:p>
            <a:pPr lvl="1"/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needs dedicated R&amp;D that can be performed in the new lab in Bonn </a:t>
            </a:r>
          </a:p>
          <a:p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Z physics program at FCC-</a:t>
            </a:r>
            <a:r>
              <a:rPr lang="en-GB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CEPC with an ILD-like detector with a Pixel TPC (with double grid structures) sliced between two silicon trackers (VTX-SIT and SET) can be fully exploited. The reduction of </a:t>
            </a:r>
            <a:r>
              <a:rPr lang="en-GB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beamstrahlung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needs more study.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pixel TPC can perfectly run at WW, ZH or </a:t>
            </a:r>
            <a:r>
              <a:rPr lang="en-GB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tt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energies where track distortions are several orders of magnitude smaller </a:t>
            </a:r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6105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756692"/>
            <a:ext cx="9073008" cy="800100"/>
          </a:xfrm>
        </p:spPr>
        <p:txBody>
          <a:bodyPr/>
          <a:lstStyle/>
          <a:p>
            <a:r>
              <a:rPr lang="nl-NL" sz="3200" b="0" dirty="0">
                <a:solidFill>
                  <a:srgbClr val="FF0000"/>
                </a:solidFill>
                <a:latin typeface="Verdana"/>
                <a:cs typeface="Verdana"/>
              </a:rPr>
              <a:t>  Pictures of </a:t>
            </a:r>
            <a:r>
              <a:rPr lang="nl-NL" sz="3200" b="0" dirty="0" err="1">
                <a:solidFill>
                  <a:srgbClr val="FF0000"/>
                </a:solidFill>
                <a:latin typeface="Verdana"/>
                <a:cs typeface="Verdana"/>
              </a:rPr>
              <a:t>repair</a:t>
            </a:r>
            <a:r>
              <a:rPr lang="nl-NL" sz="3200" b="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nl-NL" sz="3200" b="0" dirty="0" err="1">
                <a:solidFill>
                  <a:srgbClr val="FF0000"/>
                </a:solidFill>
                <a:latin typeface="Verdana"/>
                <a:cs typeface="Verdana"/>
              </a:rPr>
              <a:t>work</a:t>
            </a:r>
            <a:r>
              <a:rPr lang="nl-NL" sz="3200" b="0" dirty="0">
                <a:solidFill>
                  <a:srgbClr val="FF0000"/>
                </a:solidFill>
                <a:latin typeface="Verdana"/>
                <a:cs typeface="Verdana"/>
              </a:rPr>
              <a:t> in Bonn </a:t>
            </a:r>
            <a:r>
              <a:rPr lang="nl-NL" sz="3200" b="0" dirty="0" err="1">
                <a:solidFill>
                  <a:srgbClr val="FF0000"/>
                </a:solidFill>
                <a:latin typeface="Verdana"/>
                <a:cs typeface="Verdana"/>
              </a:rPr>
              <a:t>for</a:t>
            </a:r>
            <a:r>
              <a:rPr lang="nl-NL" sz="3200" b="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nl-NL" sz="3200" b="0" dirty="0" err="1">
                <a:solidFill>
                  <a:srgbClr val="FF0000"/>
                </a:solidFill>
                <a:latin typeface="Verdana"/>
                <a:cs typeface="Verdana"/>
              </a:rPr>
              <a:t>the</a:t>
            </a:r>
            <a:r>
              <a:rPr lang="nl-NL" sz="3200" b="0" dirty="0">
                <a:solidFill>
                  <a:srgbClr val="FF0000"/>
                </a:solidFill>
                <a:latin typeface="Verdana"/>
                <a:cs typeface="Verdana"/>
              </a:rPr>
              <a:t> EIC TPC project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E3349E-7907-8640-9C3D-FFD11EA318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2094917"/>
            <a:ext cx="4400629" cy="33004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7858C1-BC44-0E45-A502-759B941E50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6" y="2094917"/>
            <a:ext cx="4400630" cy="33004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0D34F3-126D-394D-A536-3F6B718237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59305" y="2518012"/>
            <a:ext cx="3300471" cy="24753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587680-4198-274E-9AED-57D7BA1DD0D2}"/>
              </a:ext>
            </a:extLst>
          </p:cNvPr>
          <p:cNvSpPr txBox="1"/>
          <p:nvPr/>
        </p:nvSpPr>
        <p:spPr>
          <a:xfrm>
            <a:off x="2567608" y="5661248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short in chip 11 was succesully repaired by Fred Hartjes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AEA348-6624-F440-8390-79C69AD71835}"/>
              </a:ext>
            </a:extLst>
          </p:cNvPr>
          <p:cNvSpPr/>
          <p:nvPr/>
        </p:nvSpPr>
        <p:spPr>
          <a:xfrm>
            <a:off x="551384" y="735087"/>
            <a:ext cx="1311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rgbClr val="FFFFFF">
                    <a:lumMod val="50000"/>
                  </a:srgbClr>
                </a:solidFill>
                <a:latin typeface="Verdana"/>
                <a:cs typeface="Verdana"/>
              </a:rPr>
              <a:t>Backup</a:t>
            </a:r>
            <a:endParaRPr lang="en-NL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5475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41C8156C-2605-1649-99F9-B3DFD71A3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02855" y="1204346"/>
            <a:ext cx="3413107" cy="483807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CCCE973-8ED7-6C44-B8DA-968555A209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8506" y="1796733"/>
            <a:ext cx="3566216" cy="3676444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8D2554-2A7B-D34C-9595-8C2907DE2EE3}"/>
              </a:ext>
            </a:extLst>
          </p:cNvPr>
          <p:cNvSpPr/>
          <p:nvPr/>
        </p:nvSpPr>
        <p:spPr>
          <a:xfrm>
            <a:off x="2667062" y="1081976"/>
            <a:ext cx="6685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Runs 6909, 6916-17, 6934-35 B=0 T p =6,5 GeV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F28787-4A14-964F-924B-464925705657}"/>
              </a:ext>
            </a:extLst>
          </p:cNvPr>
          <p:cNvSpPr txBox="1"/>
          <p:nvPr/>
        </p:nvSpPr>
        <p:spPr>
          <a:xfrm>
            <a:off x="9826946" y="1975499"/>
            <a:ext cx="2207064" cy="2893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NL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Regrouping the module plane to increase stats</a:t>
            </a:r>
          </a:p>
          <a:p>
            <a:pPr algn="ctr"/>
            <a:endParaRPr lang="en-NL" sz="18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Granularity  8x8 pixels</a:t>
            </a:r>
          </a:p>
          <a:p>
            <a:pPr algn="ctr"/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NL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acceptance cut</a:t>
            </a: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ntries &gt; 1500</a:t>
            </a:r>
          </a:p>
          <a:p>
            <a:pPr algn="ctr"/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F93C8F-0BC2-6F45-B458-1D45E6B87E3A}"/>
              </a:ext>
            </a:extLst>
          </p:cNvPr>
          <p:cNvSpPr txBox="1"/>
          <p:nvPr/>
        </p:nvSpPr>
        <p:spPr>
          <a:xfrm rot="16200000">
            <a:off x="-615496" y="3515761"/>
            <a:ext cx="2096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olumn 256 pixels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2177CD-EEFC-6743-A81B-BA3B9D361D70}"/>
              </a:ext>
            </a:extLst>
          </p:cNvPr>
          <p:cNvSpPr/>
          <p:nvPr/>
        </p:nvSpPr>
        <p:spPr>
          <a:xfrm>
            <a:off x="2063552" y="5363924"/>
            <a:ext cx="2164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ow 4x256 pixels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B7E80DD-AA51-8741-B5D3-464331ABE01B}"/>
              </a:ext>
            </a:extLst>
          </p:cNvPr>
          <p:cNvSpPr/>
          <p:nvPr/>
        </p:nvSpPr>
        <p:spPr>
          <a:xfrm>
            <a:off x="7389343" y="5157192"/>
            <a:ext cx="1760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ow 256 pixel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8E7D31-BD5D-9643-8E6D-8D65E521B9AB}"/>
              </a:ext>
            </a:extLst>
          </p:cNvPr>
          <p:cNvSpPr/>
          <p:nvPr/>
        </p:nvSpPr>
        <p:spPr>
          <a:xfrm rot="16200000">
            <a:off x="4055331" y="3525454"/>
            <a:ext cx="2578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column 4x256 pixels</a:t>
            </a:r>
            <a:endParaRPr lang="en-NL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31D0D1-4819-2344-A482-CDB5FC780ECC}"/>
              </a:ext>
            </a:extLst>
          </p:cNvPr>
          <p:cNvSpPr/>
          <p:nvPr/>
        </p:nvSpPr>
        <p:spPr>
          <a:xfrm>
            <a:off x="7536160" y="2564904"/>
            <a:ext cx="550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</a:t>
            </a:r>
            <a:endParaRPr lang="en-NL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F4C5603-01C1-954B-9E0B-C4BCA9EFE038}"/>
              </a:ext>
            </a:extLst>
          </p:cNvPr>
          <p:cNvSpPr/>
          <p:nvPr/>
        </p:nvSpPr>
        <p:spPr>
          <a:xfrm>
            <a:off x="2279576" y="2564904"/>
            <a:ext cx="550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</a:t>
            </a:r>
            <a:endParaRPr lang="en-NL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E5874F-C178-8346-9455-91B87CE88521}"/>
              </a:ext>
            </a:extLst>
          </p:cNvPr>
          <p:cNvSpPr/>
          <p:nvPr/>
        </p:nvSpPr>
        <p:spPr>
          <a:xfrm>
            <a:off x="7608168" y="4149080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endParaRPr lang="en-NL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3DCF841-7C85-3F43-90AC-DF6D98331626}"/>
              </a:ext>
            </a:extLst>
          </p:cNvPr>
          <p:cNvSpPr/>
          <p:nvPr/>
        </p:nvSpPr>
        <p:spPr>
          <a:xfrm>
            <a:off x="2365054" y="4290254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endParaRPr lang="en-NL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642554-81BA-3246-B00E-5A72C6800533}"/>
              </a:ext>
            </a:extLst>
          </p:cNvPr>
          <p:cNvSpPr/>
          <p:nvPr/>
        </p:nvSpPr>
        <p:spPr>
          <a:xfrm>
            <a:off x="754205" y="1553702"/>
            <a:ext cx="899316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Verdana"/>
                <a:cs typeface="Verdana"/>
              </a:rPr>
              <a:t>Mean residuals (module) row             (module) column</a:t>
            </a:r>
            <a:endParaRPr lang="en-NL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23A4D3-15FA-9647-AA83-1C86621D5D8B}"/>
              </a:ext>
            </a:extLst>
          </p:cNvPr>
          <p:cNvSpPr/>
          <p:nvPr/>
        </p:nvSpPr>
        <p:spPr>
          <a:xfrm>
            <a:off x="1991544" y="5805264"/>
            <a:ext cx="30140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NL" sz="14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row plot the data is projected keeping 4 bins in local y (one follows the track)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361CAE-DE34-A148-9440-CE8FF7308FF9}"/>
              </a:ext>
            </a:extLst>
          </p:cNvPr>
          <p:cNvSpPr/>
          <p:nvPr/>
        </p:nvSpPr>
        <p:spPr>
          <a:xfrm>
            <a:off x="6312024" y="5589240"/>
            <a:ext cx="36240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NL" sz="14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column plot the 4 chip rows are kept separately (that is why there are white bands)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BF3077-53FA-9440-9A4E-8C135CE30917}"/>
              </a:ext>
            </a:extLst>
          </p:cNvPr>
          <p:cNvSpPr/>
          <p:nvPr/>
        </p:nvSpPr>
        <p:spPr>
          <a:xfrm rot="16200000">
            <a:off x="3703877" y="3383524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3A36FE-E1BE-DA43-A2C4-DAA429898F21}"/>
              </a:ext>
            </a:extLst>
          </p:cNvPr>
          <p:cNvSpPr/>
          <p:nvPr/>
        </p:nvSpPr>
        <p:spPr>
          <a:xfrm rot="18936414">
            <a:off x="2807919" y="3043850"/>
            <a:ext cx="468589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9600" dirty="0">
                <a:solidFill>
                  <a:srgbClr val="FFFFFF">
                    <a:lumMod val="50000"/>
                  </a:srgbClr>
                </a:solidFill>
                <a:latin typeface="Verdana"/>
                <a:cs typeface="Verdana"/>
              </a:rPr>
              <a:t>Backup</a:t>
            </a:r>
            <a:endParaRPr lang="en-NL" sz="9600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736343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7315200" cy="914400"/>
          </a:xfrm>
        </p:spPr>
        <p:txBody>
          <a:bodyPr/>
          <a:lstStyle/>
          <a:p>
            <a:r>
              <a:rPr lang="en-GB" altLang="en-US" sz="3600" b="0" dirty="0">
                <a:latin typeface="Verdana"/>
                <a:cs typeface="Verdana"/>
              </a:rPr>
              <a:t> </a:t>
            </a:r>
            <a:r>
              <a:rPr lang="en-GB" altLang="en-US" sz="3600" b="0" dirty="0" err="1">
                <a:latin typeface="Verdana"/>
                <a:cs typeface="Verdana"/>
              </a:rPr>
              <a:t>GridPix</a:t>
            </a:r>
            <a:r>
              <a:rPr lang="en-GB" altLang="en-US" sz="3600" b="0" dirty="0">
                <a:latin typeface="Verdana"/>
                <a:cs typeface="Verdana"/>
              </a:rPr>
              <a:t> technology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49180" y="990600"/>
            <a:ext cx="7280420" cy="2313782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Pixel chip with integrated Grid (</a:t>
            </a:r>
            <a:r>
              <a:rPr lang="en-GB" altLang="en-US" sz="2000" dirty="0" err="1">
                <a:latin typeface="Verdana"/>
                <a:cs typeface="Verdana"/>
              </a:rPr>
              <a:t>Micromegas</a:t>
            </a:r>
            <a:r>
              <a:rPr lang="en-GB" altLang="en-US" sz="2000" dirty="0">
                <a:latin typeface="Verdana"/>
                <a:cs typeface="Verdana"/>
              </a:rPr>
              <a:t>-like)</a:t>
            </a:r>
          </a:p>
          <a:p>
            <a:pPr>
              <a:buBlip>
                <a:blip r:embed="rId2"/>
              </a:buBlip>
            </a:pPr>
            <a:r>
              <a:rPr lang="en-GB" altLang="en-US" sz="2000" dirty="0" err="1">
                <a:latin typeface="Verdana"/>
                <a:cs typeface="Verdana"/>
              </a:rPr>
              <a:t>InGrid</a:t>
            </a:r>
            <a:r>
              <a:rPr lang="en-GB" altLang="en-US" sz="2000" dirty="0">
                <a:latin typeface="Verdana"/>
                <a:cs typeface="Verdana"/>
              </a:rPr>
              <a:t> post-processed @ IZM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Grid set at negative voltage (300 – 600 V) to provide gas amplification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Very small pixel size (55 µm)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detecting individual electrons</a:t>
            </a:r>
          </a:p>
          <a:p>
            <a:pPr>
              <a:buFontTx/>
              <a:buBlip>
                <a:blip r:embed="rId2"/>
              </a:buBlip>
            </a:pPr>
            <a:endParaRPr lang="en-GB" altLang="en-US" b="1" dirty="0"/>
          </a:p>
        </p:txBody>
      </p:sp>
      <p:pic>
        <p:nvPicPr>
          <p:cNvPr id="5124" name="Picture 2" descr="C:\Data\GOSSIP\pictures, drawings\Marco Nov08 3D pub\GoatPrinciple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16633"/>
            <a:ext cx="3542281" cy="3400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>
            <a:off x="10416480" y="2819400"/>
            <a:ext cx="900014" cy="37867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 rot="1346167">
            <a:off x="10238582" y="3116782"/>
            <a:ext cx="10087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Verdana"/>
                <a:cs typeface="Verdana"/>
              </a:rPr>
              <a:t>55 µ</a:t>
            </a:r>
            <a:r>
              <a:rPr lang="en-US" sz="1800" dirty="0" err="1">
                <a:solidFill>
                  <a:srgbClr val="FF0000"/>
                </a:solidFill>
                <a:latin typeface="Verdana"/>
                <a:cs typeface="Verdana"/>
              </a:rPr>
              <a:t>m</a:t>
            </a:r>
            <a:endParaRPr lang="en-US" sz="180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2" t="26901" r="16402" b="23750"/>
          <a:stretch>
            <a:fillRect/>
          </a:stretch>
        </p:blipFill>
        <p:spPr bwMode="auto">
          <a:xfrm>
            <a:off x="5539642" y="3542571"/>
            <a:ext cx="2918558" cy="2858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8458200" y="3714183"/>
            <a:ext cx="3434903" cy="2534217"/>
            <a:chOff x="6852097" y="3212976"/>
            <a:chExt cx="4784587" cy="358844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2097" y="3212976"/>
              <a:ext cx="4784587" cy="3588441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 bwMode="auto">
            <a:xfrm>
              <a:off x="8184232" y="5079204"/>
              <a:ext cx="0" cy="51003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8180711" y="5007196"/>
              <a:ext cx="9861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50 µm</a:t>
              </a:r>
              <a:endParaRPr lang="nl-N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6332310" y="2438400"/>
            <a:ext cx="1897290" cy="1219200"/>
            <a:chOff x="683568" y="4057347"/>
            <a:chExt cx="3614641" cy="2275885"/>
          </a:xfrm>
        </p:grpSpPr>
        <p:pic>
          <p:nvPicPr>
            <p:cNvPr id="16" name="Picture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17" t="20714" r="28148" b="35266"/>
            <a:stretch>
              <a:fillRect/>
            </a:stretch>
          </p:blipFill>
          <p:spPr bwMode="auto">
            <a:xfrm>
              <a:off x="683568" y="4057347"/>
              <a:ext cx="3614641" cy="2275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9"/>
            <p:cNvSpPr txBox="1">
              <a:spLocks noChangeArrowheads="1"/>
            </p:cNvSpPr>
            <p:nvPr/>
          </p:nvSpPr>
          <p:spPr bwMode="auto">
            <a:xfrm>
              <a:off x="2787227" y="4191470"/>
              <a:ext cx="1510980" cy="689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nl-NL" sz="1800" dirty="0">
                  <a:solidFill>
                    <a:schemeClr val="bg1"/>
                  </a:solidFill>
                  <a:latin typeface="Verdana"/>
                  <a:cs typeface="Verdana"/>
                </a:rPr>
                <a:t>dyke</a:t>
              </a:r>
              <a:endParaRPr lang="nl-NL" altLang="nl-NL" sz="1800" dirty="0">
                <a:solidFill>
                  <a:schemeClr val="bg1"/>
                </a:solidFill>
                <a:latin typeface="Verdana"/>
                <a:cs typeface="Verdana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914400" y="3505200"/>
            <a:ext cx="5029200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600" dirty="0"/>
              <a:t>  </a:t>
            </a:r>
            <a:r>
              <a:rPr lang="en-GB" altLang="en-US" sz="1800" dirty="0">
                <a:latin typeface="Verdana"/>
                <a:cs typeface="Verdana"/>
              </a:rPr>
              <a:t>Aluminium grid (1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thick)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 35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wide holes, 55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pitch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 Supported by SU8 pillars 50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high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 Grid surrounded by SU8 dyke (150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wide solid strip) for mechanical and HV stability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79651" y="338138"/>
            <a:ext cx="6192613" cy="576262"/>
          </a:xfrm>
        </p:spPr>
        <p:txBody>
          <a:bodyPr/>
          <a:lstStyle/>
          <a:p>
            <a:r>
              <a:rPr lang="en-GB" altLang="en-US" sz="4000" b="0" dirty="0">
                <a:latin typeface="Verdana"/>
                <a:cs typeface="Verdana"/>
              </a:rPr>
              <a:t>Pixel chip: TimePix3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5715000" cy="44196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256 x 256 pixels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55 x 55 µm pitch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14.1 x 14.1 mm sensitive area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TDC with </a:t>
            </a:r>
            <a:r>
              <a:rPr lang="en-GB" altLang="en-US" sz="2000" b="1" dirty="0">
                <a:latin typeface="Verdana"/>
                <a:cs typeface="Verdana"/>
              </a:rPr>
              <a:t>640 MHz clock </a:t>
            </a:r>
            <a:r>
              <a:rPr lang="en-GB" altLang="en-US" sz="2000" dirty="0">
                <a:latin typeface="Verdana"/>
                <a:cs typeface="Verdana"/>
              </a:rPr>
              <a:t>(1.56 ns)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Used in the data driven mode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Each hit consists of the </a:t>
            </a:r>
            <a:r>
              <a:rPr lang="en-GB" altLang="en-US" sz="1800" b="1" dirty="0">
                <a:latin typeface="Verdana"/>
                <a:cs typeface="Verdana"/>
              </a:rPr>
              <a:t>pixel address </a:t>
            </a:r>
            <a:r>
              <a:rPr lang="en-GB" altLang="en-US" sz="1800" dirty="0">
                <a:latin typeface="Verdana"/>
                <a:cs typeface="Verdana"/>
              </a:rPr>
              <a:t>and </a:t>
            </a:r>
            <a:r>
              <a:rPr lang="en-GB" altLang="en-US" sz="1800" b="1" dirty="0">
                <a:latin typeface="Verdana"/>
                <a:cs typeface="Verdana"/>
              </a:rPr>
              <a:t>time stamp </a:t>
            </a:r>
            <a:r>
              <a:rPr lang="en-GB" altLang="en-US" sz="1800" dirty="0">
                <a:latin typeface="Verdana"/>
                <a:cs typeface="Verdana"/>
              </a:rPr>
              <a:t>of arrival time (</a:t>
            </a:r>
            <a:r>
              <a:rPr lang="en-GB" altLang="en-US" sz="1800" dirty="0" err="1">
                <a:latin typeface="Verdana"/>
                <a:cs typeface="Verdana"/>
              </a:rPr>
              <a:t>ToA</a:t>
            </a:r>
            <a:r>
              <a:rPr lang="en-GB" altLang="en-US" sz="1800" dirty="0">
                <a:latin typeface="Verdana"/>
                <a:cs typeface="Verdana"/>
              </a:rPr>
              <a:t>)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Time over threshold (</a:t>
            </a:r>
            <a:r>
              <a:rPr lang="en-GB" altLang="en-US" sz="1800" dirty="0" err="1">
                <a:latin typeface="Verdana"/>
                <a:cs typeface="Verdana"/>
              </a:rPr>
              <a:t>ToT</a:t>
            </a:r>
            <a:r>
              <a:rPr lang="en-GB" altLang="en-US" sz="1800" dirty="0">
                <a:latin typeface="Verdana"/>
                <a:cs typeface="Verdana"/>
              </a:rPr>
              <a:t>) is added to register the signal amplitude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compensation for time walk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b="1" dirty="0">
                <a:latin typeface="Verdana"/>
                <a:cs typeface="Verdana"/>
              </a:rPr>
              <a:t>Trigger</a:t>
            </a:r>
            <a:r>
              <a:rPr lang="en-GB" altLang="en-US" sz="1800" dirty="0">
                <a:latin typeface="Verdana"/>
                <a:cs typeface="Verdana"/>
              </a:rPr>
              <a:t> (for t</a:t>
            </a:r>
            <a:r>
              <a:rPr lang="en-GB" altLang="en-US" sz="1800" baseline="-25000" dirty="0">
                <a:latin typeface="Verdana"/>
                <a:cs typeface="Verdana"/>
              </a:rPr>
              <a:t>0</a:t>
            </a:r>
            <a:r>
              <a:rPr lang="en-GB" altLang="en-US" sz="1800" dirty="0">
                <a:latin typeface="Verdana"/>
                <a:cs typeface="Verdana"/>
              </a:rPr>
              <a:t>) added to the data stream as an additional time stamp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Power consumption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~1 A @ 2 V (2W) depending on hit rate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good cooling is important</a:t>
            </a:r>
            <a:endParaRPr lang="en-GB" altLang="en-US" dirty="0">
              <a:latin typeface="Verdana"/>
              <a:cs typeface="Verdana"/>
            </a:endParaRP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76312"/>
            <a:ext cx="440690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4762" b="3972"/>
          <a:stretch>
            <a:fillRect/>
          </a:stretch>
        </p:blipFill>
        <p:spPr bwMode="auto">
          <a:xfrm>
            <a:off x="8853488" y="3997643"/>
            <a:ext cx="1662112" cy="232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8758237" y="5715000"/>
            <a:ext cx="4763" cy="6429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8763000" y="4419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nl-NL" dirty="0">
                <a:solidFill>
                  <a:schemeClr val="bg1"/>
                </a:solidFill>
                <a:latin typeface="Verdana"/>
                <a:cs typeface="Verdana"/>
              </a:rPr>
              <a:t>Sensitive area</a:t>
            </a:r>
            <a:endParaRPr lang="nl-NL" altLang="nl-NL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000" y="5791200"/>
            <a:ext cx="1295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2+3 mm</a:t>
            </a: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rot="5400000">
            <a:off x="7925594" y="4876800"/>
            <a:ext cx="1675606" cy="79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7239000" y="4643735"/>
            <a:ext cx="1279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14.1 mm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829B63B7-89DB-4F4E-B542-F8456BAC886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7653" y="836712"/>
            <a:ext cx="5181600" cy="3772333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120AFE51-E3DE-40BF-8B8F-777F042967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8271" y1="5215" x2="66450" y2="8735"/>
                        <a14:foregroundMark x1="75000" y1="11734" x2="96097" y2="33246"/>
                        <a14:foregroundMark x1="95725" y1="42243" x2="94703" y2="70926"/>
                        <a14:foregroundMark x1="92844" y1="76923" x2="59665" y2="97914"/>
                        <a14:foregroundMark x1="59665" y1="94915" x2="10409" y2="94394"/>
                        <a14:foregroundMark x1="10409" y1="94394" x2="5762" y2="59322"/>
                        <a14:foregroundMark x1="5019" y1="53325" x2="9294" y2="2738"/>
                        <a14:foregroundMark x1="66078" y1="9257" x2="78625" y2="16688"/>
                        <a14:foregroundMark x1="94703" y1="32334" x2="95353" y2="43807"/>
                        <a14:foregroundMark x1="95074" y1="49804" x2="90706" y2="79922"/>
                        <a14:foregroundMark x1="5762" y1="50326" x2="5762" y2="65841"/>
                        <a14:foregroundMark x1="10037" y1="21773" x2="76115" y2="71838"/>
                        <a14:foregroundMark x1="78625" y1="23207" x2="14684" y2="70926"/>
                        <a14:foregroundMark x1="21840" y1="16297" x2="64312" y2="41851"/>
                        <a14:foregroundMark x1="60781" y1="14211" x2="30390" y2="43807"/>
                        <a14:foregroundMark x1="31784" y1="8735" x2="51487" y2="36245"/>
                        <a14:foregroundMark x1="75000" y1="38853" x2="45725" y2="75359"/>
                        <a14:foregroundMark x1="83271" y1="38331" x2="69331" y2="80834"/>
                        <a14:foregroundMark x1="82900" y1="34289" x2="63941" y2="64798"/>
                        <a14:foregroundMark x1="64684" y1="75359" x2="30390" y2="62842"/>
                        <a14:foregroundMark x1="15706" y1="45763" x2="43959" y2="76923"/>
                        <a14:foregroundMark x1="50372" y1="84355" x2="66450" y2="52282"/>
                        <a14:foregroundMark x1="44703" y1="52803" x2="53625" y2="85398"/>
                        <a14:foregroundMark x1="19981" y1="86962" x2="62918" y2="84876"/>
                        <a14:foregroundMark x1="70353" y1="68318" x2="48606" y2="87353"/>
                        <a14:foregroundMark x1="59665" y1="69883" x2="67193" y2="80834"/>
                        <a14:foregroundMark x1="15706" y1="86962" x2="22491" y2="91917"/>
                        <a14:foregroundMark x1="27509" y1="89700" x2="33829" y2="92699"/>
                        <a14:backgroundMark x1="56691" y1="7562" x2="81506" y2="33898"/>
                        <a14:backgroundMark x1="55204" y1="3520" x2="40242" y2="156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736" y="4343400"/>
            <a:ext cx="2868864" cy="2044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ADC0C6D-BD20-4E91-9755-5914B8A3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233003"/>
            <a:ext cx="10363200" cy="605197"/>
          </a:xfrm>
        </p:spPr>
        <p:txBody>
          <a:bodyPr/>
          <a:lstStyle/>
          <a:p>
            <a:r>
              <a:rPr lang="en-US" sz="3600" b="0" noProof="0" dirty="0">
                <a:latin typeface="Verdana"/>
                <a:cs typeface="Verdana"/>
              </a:rPr>
              <a:t>Single hit resolution in transverse direction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hthoek 16">
                <a:extLst>
                  <a:ext uri="{FF2B5EF4-FFF2-40B4-BE49-F238E27FC236}">
                    <a16:creationId xmlns:a16="http://schemas.microsoft.com/office/drawing/2014/main" id="{4BF3EDB2-5BDF-431A-B195-412834F03271}"/>
                  </a:ext>
                </a:extLst>
              </p:cNvPr>
              <p:cNvSpPr/>
              <p:nvPr/>
            </p:nvSpPr>
            <p:spPr>
              <a:xfrm>
                <a:off x="2873619" y="4929674"/>
                <a:ext cx="3235501" cy="114633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=30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dirty="0"/>
                  <a:t>  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31</m:t>
                    </m:r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8±7 </m:t>
                    </m:r>
                    <m:r>
                      <m:rPr>
                        <m:nor/>
                      </m:rPr>
                      <a:rPr lang="en-US" sz="200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sz="2000" dirty="0"/>
                  <a:t> expected)</a:t>
                </a:r>
              </a:p>
            </p:txBody>
          </p:sp>
        </mc:Choice>
        <mc:Fallback xmlns:mv="urn:schemas-microsoft-com:mac:vml" xmlns="">
          <p:sp>
            <p:nvSpPr>
              <p:cNvPr id="17" name="Rechthoek 16">
                <a:extLst>
                  <a:ext uri="{FF2B5EF4-FFF2-40B4-BE49-F238E27FC236}">
                    <a16:creationId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6="http://schemas.microsoft.com/office/drawing/2014/main" xmlns:mv="urn:schemas-microsoft-com:mac:vml" id="{4BF3EDB2-5BDF-431A-B195-412834F032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619" y="4929674"/>
                <a:ext cx="3235501" cy="1146339"/>
              </a:xfrm>
              <a:prstGeom prst="rect">
                <a:avLst/>
              </a:prstGeom>
              <a:blipFill>
                <a:blip r:embed="rId5"/>
                <a:stretch>
                  <a:fillRect l="-1883" r="-942" b="-9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al 15">
            <a:extLst>
              <a:ext uri="{FF2B5EF4-FFF2-40B4-BE49-F238E27FC236}">
                <a16:creationId xmlns:a16="http://schemas.microsoft.com/office/drawing/2014/main" id="{8735D210-C6D5-4B08-884C-C68BF94B6877}"/>
              </a:ext>
            </a:extLst>
          </p:cNvPr>
          <p:cNvSpPr/>
          <p:nvPr/>
        </p:nvSpPr>
        <p:spPr>
          <a:xfrm>
            <a:off x="459243" y="5733256"/>
            <a:ext cx="236157" cy="2251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hoek 12">
                <a:extLst>
                  <a:ext uri="{FF2B5EF4-FFF2-40B4-BE49-F238E27FC236}">
                    <a16:creationId xmlns:a16="http://schemas.microsoft.com/office/drawing/2014/main" id="{C49ABC64-5AE3-4DE1-B185-D4F4B76123E9}"/>
                  </a:ext>
                </a:extLst>
              </p:cNvPr>
              <p:cNvSpPr/>
              <p:nvPr/>
            </p:nvSpPr>
            <p:spPr>
              <a:xfrm>
                <a:off x="1603180" y="1398414"/>
                <a:ext cx="1396476" cy="4616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nl-NL" i="1" dirty="0"/>
                  <a:t>B</a:t>
                </a:r>
                <a14:m>
                  <m:oMath xmlns:m="http://schemas.openxmlformats.org/officeDocument/2006/math">
                    <m:r>
                      <a:rPr lang="nl-NL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/>
                  <a:t> T</a:t>
                </a:r>
              </a:p>
            </p:txBody>
          </p:sp>
        </mc:Choice>
        <mc:Fallback xmlns:mv="urn:schemas-microsoft-com:mac:vml" xmlns="">
          <p:sp>
            <p:nvSpPr>
              <p:cNvPr id="13" name="Rechthoek 12">
                <a:extLst>
                  <a:ext uri="{FF2B5EF4-FFF2-40B4-BE49-F238E27FC236}">
                    <a16:creationId xmlns:mv="urn:schemas-microsoft-com:mac:vml"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id="{C49ABC64-5AE3-4DE1-B185-D4F4B76123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180" y="1398414"/>
                <a:ext cx="1396476" cy="461665"/>
              </a:xfrm>
              <a:prstGeom prst="rect">
                <a:avLst/>
              </a:prstGeom>
              <a:blipFill>
                <a:blip r:embed="rId6"/>
                <a:stretch>
                  <a:fillRect l="-6494" t="-8974" b="-2692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jdelijke aanduiding voor inhoud 4">
                <a:extLst>
                  <a:ext uri="{FF2B5EF4-FFF2-40B4-BE49-F238E27FC236}">
                    <a16:creationId xmlns:a16="http://schemas.microsoft.com/office/drawing/2014/main" id="{C9687410-134E-4089-81AF-8D35A43DEF0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55453" y="1846854"/>
                <a:ext cx="5961227" cy="5038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0488" tIns="44450" rIns="90488" bIns="4445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Monotype Sorts"/>
                  <a:buChar char="u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00000"/>
                  <a:buFont typeface="Monotype Sorts"/>
                  <a:buChar char="l"/>
                  <a:defRPr sz="24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100000"/>
                  <a:buFont typeface="Monotype Sorts"/>
                  <a:buChar char="u"/>
                  <a:defRPr sz="18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Monotype Sorts"/>
                  <a:buNone/>
                </a:pPr>
                <a:r>
                  <a:rPr lang="en-US" sz="2400" kern="0" dirty="0"/>
                  <a:t>Single hit resolution in pixel plane:</a:t>
                </a:r>
              </a:p>
              <a:p>
                <a:pPr marL="0" indent="0">
                  <a:buFont typeface="Monotype Sorts"/>
                  <a:buNone/>
                </a:pPr>
                <a:endParaRPr lang="en-US" sz="2400" kern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kern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 kern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sz="2400" i="1" kern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 ker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 kern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 ker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 ker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kern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sz="2400" i="1" ker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ker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i="1" ker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kern="0" dirty="0"/>
              </a:p>
              <a:p>
                <a:pPr marL="0" indent="0">
                  <a:buFont typeface="Monotype Sorts"/>
                  <a:buNone/>
                </a:pPr>
                <a:r>
                  <a:rPr lang="en-US" sz="2400" kern="0" dirty="0"/>
                  <a:t>Depends on: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 kern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kern="0" dirty="0"/>
                  <a:t> pixel size </a:t>
                </a:r>
                <a14:m>
                  <m:oMath xmlns:m="http://schemas.openxmlformats.org/officeDocument/2006/math">
                    <m:r>
                      <a:rPr lang="en-US" sz="2400" i="1" kern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400" i="1" kern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kern="0" smtClean="0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</m:rad>
                  </m:oMath>
                </a14:m>
                <a:endParaRPr lang="en-US" sz="2400" kern="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kern="0" dirty="0"/>
                  <a:t>Diffusion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kern="0" dirty="0"/>
                  <a:t> from fit</a:t>
                </a:r>
              </a:p>
              <a:p>
                <a:endParaRPr lang="en-US" sz="2400" kern="0" dirty="0"/>
              </a:p>
              <a:p>
                <a:pPr marL="0" indent="0">
                  <a:buFont typeface="Monotype Sorts"/>
                  <a:buNone/>
                </a:pPr>
                <a:r>
                  <a:rPr lang="en-US" sz="2400" kern="0" dirty="0"/>
                  <a:t>Note that: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kern="0" dirty="0"/>
                  <a:t>A hit resolution of </a:t>
                </a:r>
                <a14:m>
                  <m:oMath xmlns:m="http://schemas.openxmlformats.org/officeDocument/2006/math">
                    <m:r>
                      <a:rPr lang="en-US" sz="2000" i="1" kern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kern="0" dirty="0"/>
                  <a:t>250 µm is </a:t>
                </a:r>
                <a14:m>
                  <m:oMath xmlns:m="http://schemas.openxmlformats.org/officeDocument/2006/math">
                    <m:r>
                      <a:rPr lang="en-US" sz="2000" i="1" ker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kern="0" dirty="0"/>
                  <a:t>25 µm for a 100-hit track (</a:t>
                </a:r>
                <a14:m>
                  <m:oMath xmlns:m="http://schemas.openxmlformats.org/officeDocument/2006/math">
                    <m:r>
                      <a:rPr lang="en-US" sz="2000" i="1" ker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kern="0" dirty="0"/>
                  <a:t> 1 cm track length)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kern="0" dirty="0"/>
                  <a:t>A</a:t>
                </a:r>
                <a:r>
                  <a:rPr lang="en-US" sz="2000" kern="0" dirty="0"/>
                  <a:t>t </a:t>
                </a:r>
                <a14:m>
                  <m:oMath xmlns:m="http://schemas.openxmlformats.org/officeDocument/2006/math">
                    <m:r>
                      <a:rPr lang="en-US" sz="2000" i="1" ker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ker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kern="0" dirty="0"/>
                  <a:t> 4 T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i="1" ker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 ker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nor/>
                      </m:rPr>
                      <a:rPr lang="en-US" sz="2000" ker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 i="1" ker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000" i="1" ker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000" ker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sz="2000" kern="0" dirty="0"/>
                  <a:t> </a:t>
                </a:r>
              </a:p>
            </p:txBody>
          </p:sp>
        </mc:Choice>
        <mc:Fallback xmlns="">
          <p:sp>
            <p:nvSpPr>
              <p:cNvPr id="10" name="Tijdelijke aanduiding voor inhoud 4">
                <a:extLst>
                  <a:ext uri="{FF2B5EF4-FFF2-40B4-BE49-F238E27FC236}">
                    <a16:creationId xmlns:a16="http://schemas.microsoft.com/office/drawing/2014/main" id="{C9687410-134E-4089-81AF-8D35A43DE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55453" y="1846854"/>
                <a:ext cx="5961227" cy="5038530"/>
              </a:xfrm>
              <a:prstGeom prst="rect">
                <a:avLst/>
              </a:prstGeom>
              <a:blipFill>
                <a:blip r:embed="rId7"/>
                <a:stretch>
                  <a:fillRect l="-1702" t="-754" r="-8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A56DEA81-0230-E84A-A9AD-C46CCC3FAA50}"/>
              </a:ext>
            </a:extLst>
          </p:cNvPr>
          <p:cNvSpPr/>
          <p:nvPr/>
        </p:nvSpPr>
        <p:spPr>
          <a:xfrm>
            <a:off x="5951984" y="1052736"/>
            <a:ext cx="598284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Results from Bonn-Elsa </a:t>
            </a:r>
            <a:r>
              <a:rPr lang="en-US" sz="2000" dirty="0" err="1">
                <a:latin typeface="Verdana"/>
                <a:cs typeface="Verdana"/>
              </a:rPr>
              <a:t>testbeam</a:t>
            </a:r>
            <a:r>
              <a:rPr lang="en-US" sz="2000" dirty="0">
                <a:latin typeface="Verdana"/>
                <a:cs typeface="Verdana"/>
              </a:rPr>
              <a:t> in 2017</a:t>
            </a:r>
            <a:endParaRPr lang="en-GB" sz="2000" dirty="0">
              <a:latin typeface="Verdana"/>
              <a:cs typeface="Verdana"/>
              <a:hlinkClick r:id="rId8" tooltip="Persistent link using digital object identifier"/>
            </a:endParaRPr>
          </a:p>
          <a:p>
            <a:r>
              <a:rPr lang="en-GB" sz="1800" dirty="0">
                <a:latin typeface="Verdana"/>
                <a:cs typeface="Verdana"/>
                <a:hlinkClick r:id="rId8" tooltip="Persistent link using digital object identifier"/>
              </a:rPr>
              <a:t>https://doi.org/10.1016/j.nima.2018.08.012</a:t>
            </a:r>
            <a:endParaRPr lang="en-NL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ACD42E-CAD6-2944-9C72-82B9BAF29F3F}"/>
              </a:ext>
            </a:extLst>
          </p:cNvPr>
          <p:cNvSpPr txBox="1"/>
          <p:nvPr/>
        </p:nvSpPr>
        <p:spPr>
          <a:xfrm>
            <a:off x="3803419" y="2492896"/>
            <a:ext cx="15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T2K gas</a:t>
            </a:r>
          </a:p>
        </p:txBody>
      </p:sp>
    </p:spTree>
    <p:extLst>
      <p:ext uri="{BB962C8B-B14F-4D97-AF65-F5344CB8AC3E}">
        <p14:creationId xmlns:p14="http://schemas.microsoft.com/office/powerpoint/2010/main" val="4134559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ata-mip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858000" y="2892778"/>
            <a:ext cx="4769224" cy="3431822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r>
              <a:rPr lang="en-GB" altLang="en-US" b="0" dirty="0">
                <a:latin typeface="Verdana"/>
                <a:cs typeface="Verdana"/>
              </a:rPr>
              <a:t> </a:t>
            </a:r>
            <a:r>
              <a:rPr lang="en-GB" altLang="en-US" sz="3200" b="0" dirty="0">
                <a:latin typeface="Verdana"/>
                <a:cs typeface="Verdana"/>
              </a:rPr>
              <a:t>Pixel</a:t>
            </a:r>
            <a:r>
              <a:rPr lang="en-GB" altLang="en-US" b="0" dirty="0">
                <a:latin typeface="Verdana"/>
                <a:cs typeface="Verdana"/>
              </a:rPr>
              <a:t> </a:t>
            </a:r>
            <a:r>
              <a:rPr lang="en-GB" altLang="en-US" sz="3200" b="0" dirty="0" err="1">
                <a:latin typeface="Verdana"/>
                <a:cs typeface="Verdana"/>
              </a:rPr>
              <a:t>dE/dx</a:t>
            </a:r>
            <a:r>
              <a:rPr lang="en-GB" altLang="en-US" sz="3200" b="0" dirty="0">
                <a:latin typeface="Verdana"/>
                <a:cs typeface="Verdana"/>
              </a:rPr>
              <a:t> performance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40976" y="689992"/>
            <a:ext cx="10865224" cy="2018928"/>
          </a:xfrm>
        </p:spPr>
        <p:txBody>
          <a:bodyPr/>
          <a:lstStyle/>
          <a:p>
            <a:pPr>
              <a:buClr>
                <a:srgbClr val="FF6600"/>
              </a:buClr>
              <a:buNone/>
            </a:pPr>
            <a:endParaRPr lang="en-US" sz="2000" dirty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en-US" sz="2000" dirty="0" err="1">
                <a:latin typeface="Verdana"/>
                <a:cs typeface="Verdana"/>
              </a:rPr>
              <a:t>dE/dx</a:t>
            </a:r>
            <a:r>
              <a:rPr lang="en-US" sz="2000" dirty="0">
                <a:latin typeface="Verdana"/>
                <a:cs typeface="Verdana"/>
              </a:rPr>
              <a:t> resolution with truncated mean </a:t>
            </a:r>
          </a:p>
          <a:p>
            <a:pPr lvl="1"/>
            <a:r>
              <a:rPr lang="en-US" sz="2000" dirty="0">
                <a:latin typeface="Verdana"/>
                <a:cs typeface="Verdana"/>
              </a:rPr>
              <a:t>From the single chip tracks; 1 </a:t>
            </a:r>
            <a:r>
              <a:rPr lang="en-US" sz="2000" dirty="0" err="1">
                <a:latin typeface="Verdana"/>
                <a:cs typeface="Verdana"/>
              </a:rPr>
              <a:t>m</a:t>
            </a:r>
            <a:r>
              <a:rPr lang="en-US" sz="2000" dirty="0">
                <a:latin typeface="Verdana"/>
                <a:cs typeface="Verdana"/>
              </a:rPr>
              <a:t> long tracks are made; </a:t>
            </a:r>
          </a:p>
          <a:p>
            <a:pPr lvl="1"/>
            <a:r>
              <a:rPr lang="en-US" sz="2000" dirty="0">
                <a:latin typeface="Verdana"/>
                <a:cs typeface="Verdana"/>
              </a:rPr>
              <a:t>nr of electrons counted in slices of 20 pixel and reject 10% highest slices</a:t>
            </a:r>
          </a:p>
          <a:p>
            <a:pPr lvl="1"/>
            <a:r>
              <a:rPr lang="en-US" sz="2000" dirty="0">
                <a:latin typeface="Verdana"/>
                <a:cs typeface="Verdana"/>
              </a:rPr>
              <a:t>Distances along track are scaled by 1/0.7 to get an estimation for the </a:t>
            </a:r>
            <a:r>
              <a:rPr lang="en-US" sz="2000" dirty="0" err="1">
                <a:latin typeface="Verdana"/>
                <a:cs typeface="Verdana"/>
              </a:rPr>
              <a:t>dE/dx</a:t>
            </a:r>
            <a:r>
              <a:rPr lang="en-US" sz="2000" dirty="0">
                <a:latin typeface="Verdana"/>
                <a:cs typeface="Verdana"/>
              </a:rPr>
              <a:t> of a MIP </a:t>
            </a:r>
          </a:p>
          <a:p>
            <a:pPr lvl="1"/>
            <a:r>
              <a:rPr lang="en-US" sz="2000" dirty="0">
                <a:latin typeface="Verdana"/>
                <a:cs typeface="Verdana"/>
              </a:rPr>
              <a:t>Resolution is 4.1% for a 2.5 </a:t>
            </a:r>
            <a:r>
              <a:rPr lang="en-US" sz="2000" dirty="0" err="1">
                <a:latin typeface="Verdana"/>
                <a:cs typeface="Verdana"/>
              </a:rPr>
              <a:t>GeV</a:t>
            </a:r>
            <a:r>
              <a:rPr lang="en-US" sz="2000" dirty="0">
                <a:latin typeface="Verdana"/>
                <a:cs typeface="Verdana"/>
              </a:rPr>
              <a:t> electron and 4.9% for a MIP</a:t>
            </a:r>
          </a:p>
          <a:p>
            <a:r>
              <a:rPr lang="en-US" sz="2000" dirty="0">
                <a:latin typeface="Verdana"/>
                <a:cs typeface="Verdana"/>
              </a:rPr>
              <a:t>Separation S = (N</a:t>
            </a:r>
            <a:r>
              <a:rPr lang="en-US" sz="2000" baseline="-25000" dirty="0">
                <a:latin typeface="Verdana"/>
                <a:cs typeface="Verdana"/>
              </a:rPr>
              <a:t>e </a:t>
            </a:r>
            <a:r>
              <a:rPr lang="en-US" sz="2000" dirty="0">
                <a:latin typeface="Verdana"/>
                <a:cs typeface="Verdana"/>
              </a:rPr>
              <a:t>− N</a:t>
            </a:r>
            <a:r>
              <a:rPr lang="en-US" sz="2000" baseline="-25000" dirty="0">
                <a:latin typeface="Verdana"/>
                <a:cs typeface="Verdana"/>
              </a:rPr>
              <a:t>MIP</a:t>
            </a:r>
            <a:r>
              <a:rPr lang="en-US" sz="2000" dirty="0">
                <a:latin typeface="Verdana"/>
                <a:cs typeface="Verdana"/>
              </a:rPr>
              <a:t>)/</a:t>
            </a:r>
            <a:r>
              <a:rPr lang="en-US" sz="2000" dirty="0" err="1">
                <a:latin typeface="Verdana"/>
                <a:cs typeface="Verdana"/>
              </a:rPr>
              <a:t>σ</a:t>
            </a:r>
            <a:r>
              <a:rPr lang="en-US" sz="2000" baseline="-25000" dirty="0" err="1">
                <a:latin typeface="Verdana"/>
                <a:cs typeface="Verdana"/>
              </a:rPr>
              <a:t>e</a:t>
            </a:r>
            <a:r>
              <a:rPr lang="en-US" sz="2000" dirty="0">
                <a:latin typeface="Verdana"/>
                <a:cs typeface="Verdana"/>
              </a:rPr>
              <a:t> </a:t>
            </a:r>
          </a:p>
          <a:p>
            <a:r>
              <a:rPr lang="en-US" sz="2000" dirty="0">
                <a:latin typeface="Verdana"/>
                <a:cs typeface="Verdana"/>
              </a:rPr>
              <a:t>8σ</a:t>
            </a:r>
            <a:r>
              <a:rPr lang="en-US" sz="2000" baseline="-25000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MIP-</a:t>
            </a:r>
            <a:r>
              <a:rPr lang="en-US" sz="2000" dirty="0" err="1">
                <a:latin typeface="Verdana"/>
                <a:cs typeface="Verdana"/>
              </a:rPr>
              <a:t>e</a:t>
            </a:r>
            <a:r>
              <a:rPr lang="en-US" sz="2000" dirty="0">
                <a:latin typeface="Verdana"/>
                <a:cs typeface="Verdana"/>
              </a:rPr>
              <a:t> separation for a 1 meter track</a:t>
            </a: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4318064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4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 pixel readout can in principle within the resolution (diffusion) separate primary from secondary clusters. 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dE/dx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can be measured by cluster counting and performance separation enhanced. </a:t>
            </a: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9AFB8F-A861-4846-920A-7845D5294550}"/>
              </a:ext>
            </a:extLst>
          </p:cNvPr>
          <p:cNvSpPr/>
          <p:nvPr/>
        </p:nvSpPr>
        <p:spPr>
          <a:xfrm>
            <a:off x="905239" y="3933056"/>
            <a:ext cx="5982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Verdana"/>
                <a:cs typeface="Verdana"/>
                <a:hlinkClick r:id="rId5" tooltip="Persistent link using digital object identifier"/>
              </a:rPr>
              <a:t>https://doi.org/10.1016/j.nima.2018.08.012</a:t>
            </a:r>
            <a:endParaRPr lang="en-NL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9" b="10733"/>
          <a:stretch>
            <a:fillRect/>
          </a:stretch>
        </p:blipFill>
        <p:spPr bwMode="auto">
          <a:xfrm>
            <a:off x="8839200" y="2570473"/>
            <a:ext cx="2743200" cy="299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8"/>
          <p:cNvGrpSpPr>
            <a:grpSpLocks/>
          </p:cNvGrpSpPr>
          <p:nvPr/>
        </p:nvGrpSpPr>
        <p:grpSpPr bwMode="auto">
          <a:xfrm>
            <a:off x="4244701" y="1981200"/>
            <a:ext cx="3756299" cy="4760689"/>
            <a:chOff x="1572362" y="1124744"/>
            <a:chExt cx="4511805" cy="5546101"/>
          </a:xfrm>
        </p:grpSpPr>
        <p:pic>
          <p:nvPicPr>
            <p:cNvPr id="13320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055214" y="1641892"/>
              <a:ext cx="5546101" cy="451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Box 13"/>
            <p:cNvSpPr txBox="1">
              <a:spLocks noChangeArrowheads="1"/>
            </p:cNvSpPr>
            <p:nvPr/>
          </p:nvSpPr>
          <p:spPr bwMode="auto">
            <a:xfrm rot="21288686">
              <a:off x="2357954" y="1983970"/>
              <a:ext cx="1211887" cy="46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i="1" dirty="0">
                  <a:latin typeface="Verdana"/>
                  <a:cs typeface="Verdana"/>
                </a:rPr>
                <a:t>Guard</a:t>
              </a:r>
            </a:p>
          </p:txBody>
        </p:sp>
        <p:sp>
          <p:nvSpPr>
            <p:cNvPr id="13322" name="TextBox 13"/>
            <p:cNvSpPr txBox="1">
              <a:spLocks noChangeArrowheads="1"/>
            </p:cNvSpPr>
            <p:nvPr/>
          </p:nvSpPr>
          <p:spPr bwMode="auto">
            <a:xfrm rot="21288686">
              <a:off x="4251890" y="2618321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3" name="TextBox 13"/>
            <p:cNvSpPr txBox="1">
              <a:spLocks noChangeArrowheads="1"/>
            </p:cNvSpPr>
            <p:nvPr/>
          </p:nvSpPr>
          <p:spPr bwMode="auto">
            <a:xfrm rot="21288686">
              <a:off x="3482209" y="2774119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4" name="TextBox 13"/>
            <p:cNvSpPr txBox="1">
              <a:spLocks noChangeArrowheads="1"/>
            </p:cNvSpPr>
            <p:nvPr/>
          </p:nvSpPr>
          <p:spPr bwMode="auto">
            <a:xfrm rot="21288686">
              <a:off x="3230406" y="3612469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5" name="TextBox 15"/>
            <p:cNvSpPr txBox="1">
              <a:spLocks noChangeArrowheads="1"/>
            </p:cNvSpPr>
            <p:nvPr/>
          </p:nvSpPr>
          <p:spPr bwMode="auto">
            <a:xfrm rot="21288686">
              <a:off x="2491580" y="3709451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6" name="TextBox 13"/>
            <p:cNvSpPr txBox="1">
              <a:spLocks noChangeArrowheads="1"/>
            </p:cNvSpPr>
            <p:nvPr/>
          </p:nvSpPr>
          <p:spPr bwMode="auto">
            <a:xfrm rot="245295">
              <a:off x="3347507" y="4265917"/>
              <a:ext cx="1441579" cy="95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800" i="1" dirty="0" err="1"/>
                <a:t>COld</a:t>
              </a:r>
              <a:endParaRPr lang="en-GB" altLang="en-US" sz="2800" i="1" dirty="0"/>
            </a:p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800" i="1" dirty="0" err="1"/>
                <a:t>CArrier</a:t>
              </a:r>
              <a:endParaRPr lang="en-GB" altLang="en-US" sz="2800" i="1" dirty="0"/>
            </a:p>
          </p:txBody>
        </p:sp>
      </p:grp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530094" y="381000"/>
            <a:ext cx="8734794" cy="579438"/>
          </a:xfrm>
        </p:spPr>
        <p:txBody>
          <a:bodyPr/>
          <a:lstStyle/>
          <a:p>
            <a:r>
              <a:rPr lang="en-US" altLang="nl-NL" sz="3600" b="0" dirty="0">
                <a:latin typeface="Verdana"/>
                <a:cs typeface="Verdana"/>
              </a:rPr>
              <a:t>QUAD design and realization</a:t>
            </a:r>
            <a:endParaRPr lang="nl-NL" altLang="nl-NL" sz="3600" b="0" dirty="0">
              <a:latin typeface="Verdana"/>
              <a:cs typeface="Verdana"/>
            </a:endParaRPr>
          </a:p>
        </p:txBody>
      </p:sp>
      <p:grpSp>
        <p:nvGrpSpPr>
          <p:cNvPr id="13316" name="Group 3"/>
          <p:cNvGrpSpPr>
            <a:grpSpLocks/>
          </p:cNvGrpSpPr>
          <p:nvPr/>
        </p:nvGrpSpPr>
        <p:grpSpPr bwMode="auto">
          <a:xfrm flipV="1">
            <a:off x="8470898" y="5744642"/>
            <a:ext cx="3340102" cy="925515"/>
            <a:chOff x="240151" y="4763475"/>
            <a:chExt cx="8800676" cy="2105471"/>
          </a:xfrm>
        </p:grpSpPr>
        <p:pic>
          <p:nvPicPr>
            <p:cNvPr id="13327" name="Picture 2" descr="C:\Data\LepCol\Module concept\Picts\Picts 28-8-2017\20170828_075326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4" t="51350" r="84790" b="36710"/>
            <a:stretch>
              <a:fillRect/>
            </a:stretch>
          </p:blipFill>
          <p:spPr bwMode="auto">
            <a:xfrm>
              <a:off x="240151" y="5001013"/>
              <a:ext cx="2171609" cy="1630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8" name="Picture 2" descr="C:\Data\LepCol\Module concept\Picts\Picts 28-8-2017\20170828_075326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04" t="48811" r="2087" b="35770"/>
            <a:stretch>
              <a:fillRect/>
            </a:stretch>
          </p:blipFill>
          <p:spPr bwMode="auto">
            <a:xfrm>
              <a:off x="2411760" y="4763475"/>
              <a:ext cx="6629067" cy="2105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329" name="Straight Connector 2"/>
            <p:cNvCxnSpPr>
              <a:cxnSpLocks noChangeShapeType="1"/>
            </p:cNvCxnSpPr>
            <p:nvPr/>
          </p:nvCxnSpPr>
          <p:spPr bwMode="auto">
            <a:xfrm flipH="1">
              <a:off x="2051720" y="5085184"/>
              <a:ext cx="576064" cy="144016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0" name="Straight Connector 8"/>
            <p:cNvCxnSpPr>
              <a:cxnSpLocks noChangeShapeType="1"/>
            </p:cNvCxnSpPr>
            <p:nvPr/>
          </p:nvCxnSpPr>
          <p:spPr bwMode="auto">
            <a:xfrm flipH="1">
              <a:off x="2204120" y="5085184"/>
              <a:ext cx="576064" cy="144016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85790" y="1504950"/>
            <a:ext cx="4033810" cy="4667250"/>
          </a:xfrm>
        </p:spPr>
        <p:txBody>
          <a:bodyPr/>
          <a:lstStyle/>
          <a:p>
            <a:pPr>
              <a:buFontTx/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Four-TimePix3 chips</a:t>
            </a:r>
          </a:p>
          <a:p>
            <a:pPr>
              <a:buFontTx/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All services (signal IO, LV power) are located under the </a:t>
            </a:r>
            <a:r>
              <a:rPr lang="nl-NL" altLang="nl-NL" sz="2000" dirty="0" err="1">
                <a:latin typeface="Verdana"/>
                <a:cs typeface="Verdana"/>
              </a:rPr>
              <a:t>detection</a:t>
            </a:r>
            <a:r>
              <a:rPr lang="nl-NL" altLang="nl-NL" sz="2000" dirty="0">
                <a:latin typeface="Verdana"/>
                <a:cs typeface="Verdana"/>
              </a:rPr>
              <a:t> </a:t>
            </a:r>
            <a:r>
              <a:rPr lang="nl-NL" altLang="nl-NL" sz="2000" dirty="0" err="1">
                <a:latin typeface="Verdana"/>
                <a:cs typeface="Verdana"/>
              </a:rPr>
              <a:t>surface</a:t>
            </a:r>
            <a:endParaRPr lang="nl-NL" altLang="nl-NL" sz="2000" dirty="0">
              <a:latin typeface="Verdana"/>
              <a:cs typeface="Verdana"/>
            </a:endParaRPr>
          </a:p>
          <a:p>
            <a:pPr>
              <a:buFontTx/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The area for connections was squeezed to the minimum</a:t>
            </a:r>
          </a:p>
          <a:p>
            <a:pPr>
              <a:buBlip>
                <a:blip r:embed="rId5"/>
              </a:buBlip>
            </a:pPr>
            <a:r>
              <a:rPr lang="nl-NL" altLang="nl-NL" sz="2000" dirty="0" err="1">
                <a:latin typeface="Verdana"/>
                <a:cs typeface="Verdana"/>
              </a:rPr>
              <a:t>Very</a:t>
            </a:r>
            <a:r>
              <a:rPr lang="nl-NL" altLang="nl-NL" sz="2000" dirty="0">
                <a:latin typeface="Verdana"/>
                <a:cs typeface="Verdana"/>
              </a:rPr>
              <a:t> high </a:t>
            </a:r>
            <a:r>
              <a:rPr lang="nl-NL" altLang="nl-NL" sz="2000" dirty="0" err="1">
                <a:latin typeface="Verdana"/>
                <a:cs typeface="Verdana"/>
              </a:rPr>
              <a:t>precision</a:t>
            </a:r>
            <a:r>
              <a:rPr lang="en-GB" altLang="nl-NL" sz="2000" dirty="0">
                <a:solidFill>
                  <a:srgbClr val="000000"/>
                </a:solidFill>
                <a:latin typeface="Verdana"/>
                <a:cs typeface="Verdana"/>
              </a:rPr>
              <a:t> 10</a:t>
            </a:r>
            <a:r>
              <a:rPr lang="en-GB" altLang="en-US" sz="20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GB" altLang="en-US" sz="200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GB" altLang="en-US" sz="20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nl-NL" altLang="nl-NL" sz="2000" dirty="0">
                <a:latin typeface="Verdana"/>
                <a:cs typeface="Verdana"/>
              </a:rPr>
              <a:t> </a:t>
            </a:r>
            <a:r>
              <a:rPr lang="nl-NL" altLang="nl-NL" sz="2000" dirty="0" err="1">
                <a:latin typeface="Verdana"/>
                <a:cs typeface="Verdana"/>
              </a:rPr>
              <a:t>mounting</a:t>
            </a:r>
            <a:r>
              <a:rPr lang="nl-NL" altLang="nl-NL" sz="2000" dirty="0">
                <a:latin typeface="Verdana"/>
                <a:cs typeface="Verdana"/>
              </a:rPr>
              <a:t> of the chips and </a:t>
            </a:r>
            <a:r>
              <a:rPr lang="nl-NL" altLang="nl-NL" sz="2000" dirty="0" err="1">
                <a:latin typeface="Verdana"/>
                <a:cs typeface="Verdana"/>
              </a:rPr>
              <a:t>guard</a:t>
            </a:r>
            <a:endParaRPr lang="en-US" altLang="nl-NL" sz="2000" dirty="0">
              <a:latin typeface="Verdana"/>
              <a:cs typeface="Verdana"/>
            </a:endParaRPr>
          </a:p>
          <a:p>
            <a:pPr>
              <a:buBlip>
                <a:blip r:embed="rId5"/>
              </a:buBlip>
            </a:pPr>
            <a:r>
              <a:rPr lang="en-US" altLang="nl-NL" sz="2000" dirty="0">
                <a:latin typeface="Verdana"/>
                <a:cs typeface="Verdana"/>
              </a:rPr>
              <a:t>QUAD has a sensitive area of 68.9%</a:t>
            </a:r>
          </a:p>
          <a:p>
            <a:pPr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DAQ </a:t>
            </a:r>
            <a:r>
              <a:rPr lang="nl-NL" altLang="nl-NL" sz="2000" dirty="0" err="1">
                <a:latin typeface="Verdana"/>
                <a:cs typeface="Verdana"/>
              </a:rPr>
              <a:t>by</a:t>
            </a:r>
            <a:r>
              <a:rPr lang="nl-NL" altLang="nl-NL" sz="2000" dirty="0">
                <a:latin typeface="Verdana"/>
                <a:cs typeface="Verdana"/>
              </a:rPr>
              <a:t> SPIDR</a:t>
            </a:r>
            <a:endParaRPr lang="en-US" altLang="nl-NL" sz="2000" dirty="0">
              <a:latin typeface="Verdana"/>
              <a:cs typeface="Verdana"/>
            </a:endParaRPr>
          </a:p>
          <a:p>
            <a:pPr>
              <a:buBlip>
                <a:blip r:embed="rId5"/>
              </a:buBlip>
            </a:pPr>
            <a:endParaRPr lang="nl-NL" altLang="nl-NL" sz="2400" dirty="0"/>
          </a:p>
          <a:p>
            <a:pPr>
              <a:buFontTx/>
              <a:buBlip>
                <a:blip r:embed="rId5"/>
              </a:buBlip>
            </a:pPr>
            <a:endParaRPr lang="nl-NL" altLang="nl-NL" sz="2400" dirty="0"/>
          </a:p>
          <a:p>
            <a:pPr>
              <a:buNone/>
            </a:pPr>
            <a:endParaRPr lang="nl-NL" altLang="nl-NL" sz="2400" dirty="0"/>
          </a:p>
        </p:txBody>
      </p:sp>
      <p:sp>
        <p:nvSpPr>
          <p:cNvPr id="3" name="Rectangle 2"/>
          <p:cNvSpPr/>
          <p:nvPr/>
        </p:nvSpPr>
        <p:spPr>
          <a:xfrm>
            <a:off x="6553200" y="1657290"/>
            <a:ext cx="2433879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nl-NL" sz="2000" dirty="0">
                <a:latin typeface="Verdana"/>
                <a:cs typeface="Verdana"/>
              </a:rPr>
              <a:t>39.6 x 28.38 mm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rot="16200000" flipV="1">
            <a:off x="6752153" y="2925247"/>
            <a:ext cx="1814157" cy="78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16200000" flipV="1">
            <a:off x="7779721" y="2126278"/>
            <a:ext cx="1204557" cy="1066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2"/>
          <a:stretch>
            <a:fillRect/>
          </a:stretch>
        </p:blipFill>
        <p:spPr bwMode="auto">
          <a:xfrm>
            <a:off x="9419504" y="304800"/>
            <a:ext cx="248040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9448800" y="2057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 series of </a:t>
            </a:r>
            <a:r>
              <a:rPr lang="en-US" sz="1800" dirty="0" err="1">
                <a:latin typeface="Verdana"/>
                <a:cs typeface="Verdana"/>
              </a:rPr>
              <a:t>QUADs</a:t>
            </a:r>
            <a:endParaRPr lang="en-US"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6">
            <a:extLst>
              <a:ext uri="{FF2B5EF4-FFF2-40B4-BE49-F238E27FC236}">
                <a16:creationId xmlns:a16="http://schemas.microsoft.com/office/drawing/2014/main" id="{CAD4AED8-7EF5-44CD-9912-AFDDAB2AF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429000"/>
            <a:ext cx="6636774" cy="3320284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919536" y="245471"/>
            <a:ext cx="8981058" cy="523875"/>
          </a:xfrm>
        </p:spPr>
        <p:txBody>
          <a:bodyPr/>
          <a:lstStyle/>
          <a:p>
            <a:r>
              <a:rPr lang="en-US" altLang="nl-NL" sz="3200" b="0" dirty="0">
                <a:latin typeface="Verdana"/>
                <a:cs typeface="Verdana"/>
              </a:rPr>
              <a:t>QUAD test beam in Bonn (October 2018)</a:t>
            </a:r>
            <a:endParaRPr lang="nl-NL" altLang="nl-NL" sz="3200" b="0" dirty="0">
              <a:latin typeface="Verdana"/>
              <a:cs typeface="Verdana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826" y="925488"/>
            <a:ext cx="6067373" cy="1665312"/>
          </a:xfrm>
        </p:spPr>
        <p:txBody>
          <a:bodyPr/>
          <a:lstStyle/>
          <a:p>
            <a:r>
              <a:rPr lang="en-US" dirty="0">
                <a:latin typeface="Verdana"/>
                <a:cs typeface="Verdana"/>
              </a:rPr>
              <a:t>ELSA: 2.5 GeV electrons</a:t>
            </a:r>
          </a:p>
          <a:p>
            <a:r>
              <a:rPr lang="en-US" dirty="0">
                <a:latin typeface="Verdana"/>
                <a:cs typeface="Verdana"/>
              </a:rPr>
              <a:t>Tracks referenced by Mimosa telescope</a:t>
            </a:r>
          </a:p>
          <a:p>
            <a:r>
              <a:rPr lang="en-US" dirty="0">
                <a:latin typeface="Verdana"/>
                <a:cs typeface="Verdana"/>
              </a:rPr>
              <a:t>QUAD sandwiched between Mimosa planes</a:t>
            </a:r>
          </a:p>
          <a:p>
            <a:pPr lvl="1"/>
            <a:r>
              <a:rPr lang="en-US" dirty="0">
                <a:latin typeface="Verdana"/>
                <a:cs typeface="Verdana"/>
              </a:rPr>
              <a:t>Largely improved track definition</a:t>
            </a:r>
          </a:p>
          <a:p>
            <a:pPr lvl="1"/>
            <a:r>
              <a:rPr lang="en-GB" dirty="0">
                <a:latin typeface="Verdana"/>
                <a:cs typeface="Verdana"/>
              </a:rPr>
              <a:t>6 planes with 18.4 </a:t>
            </a:r>
            <a:r>
              <a:rPr lang="en-GB" dirty="0" err="1">
                <a:latin typeface="Verdana"/>
                <a:cs typeface="Verdana"/>
              </a:rPr>
              <a:t>μm</a:t>
            </a:r>
            <a:r>
              <a:rPr lang="en-GB" dirty="0">
                <a:latin typeface="Verdana"/>
                <a:cs typeface="Verdana"/>
              </a:rPr>
              <a:t> × 18.4 </a:t>
            </a:r>
            <a:r>
              <a:rPr lang="en-GB" dirty="0" err="1">
                <a:latin typeface="Verdana"/>
                <a:cs typeface="Verdana"/>
              </a:rPr>
              <a:t>μm</a:t>
            </a:r>
            <a:r>
              <a:rPr lang="en-GB" dirty="0">
                <a:latin typeface="Verdana"/>
                <a:cs typeface="Verdana"/>
              </a:rPr>
              <a:t> sized pixels</a:t>
            </a:r>
            <a:endParaRPr lang="en-US" dirty="0">
              <a:latin typeface="Verdana"/>
              <a:cs typeface="Verdana"/>
            </a:endParaRPr>
          </a:p>
          <a:p>
            <a:r>
              <a:rPr lang="en-US" dirty="0">
                <a:latin typeface="Verdana"/>
                <a:cs typeface="Verdana"/>
              </a:rPr>
              <a:t>Gas: </a:t>
            </a:r>
            <a:r>
              <a:rPr lang="en-US" dirty="0" err="1">
                <a:latin typeface="Verdana"/>
                <a:cs typeface="Verdana"/>
              </a:rPr>
              <a:t>Ar</a:t>
            </a:r>
            <a:r>
              <a:rPr lang="en-US" dirty="0">
                <a:latin typeface="Verdana"/>
                <a:cs typeface="Verdana"/>
              </a:rPr>
              <a:t>/CF</a:t>
            </a:r>
            <a:r>
              <a:rPr lang="en-US" baseline="-25000" dirty="0">
                <a:latin typeface="Verdana"/>
                <a:cs typeface="Verdana"/>
              </a:rPr>
              <a:t>4</a:t>
            </a:r>
            <a:r>
              <a:rPr lang="en-US" dirty="0">
                <a:latin typeface="Verdana"/>
                <a:cs typeface="Verdana"/>
              </a:rPr>
              <a:t>/iC</a:t>
            </a:r>
            <a:r>
              <a:rPr lang="en-US" baseline="-25000" dirty="0">
                <a:latin typeface="Verdana"/>
                <a:cs typeface="Verdana"/>
              </a:rPr>
              <a:t>4</a:t>
            </a:r>
            <a:r>
              <a:rPr lang="en-US" dirty="0">
                <a:latin typeface="Verdana"/>
                <a:cs typeface="Verdana"/>
              </a:rPr>
              <a:t>H</a:t>
            </a:r>
            <a:r>
              <a:rPr lang="en-US" baseline="-25000" dirty="0">
                <a:latin typeface="Verdana"/>
                <a:cs typeface="Verdana"/>
              </a:rPr>
              <a:t>10</a:t>
            </a:r>
            <a:r>
              <a:rPr lang="en-US" dirty="0">
                <a:latin typeface="Verdana"/>
                <a:cs typeface="Verdana"/>
              </a:rPr>
              <a:t> 95/3/2 (T2K)</a:t>
            </a:r>
          </a:p>
          <a:p>
            <a:r>
              <a:rPr lang="en-US" dirty="0">
                <a:latin typeface="Verdana"/>
                <a:cs typeface="Verdana"/>
              </a:rPr>
              <a:t>E</a:t>
            </a:r>
            <a:r>
              <a:rPr lang="en-US" baseline="-25000" dirty="0">
                <a:latin typeface="Verdana"/>
                <a:cs typeface="Verdana"/>
              </a:rPr>
              <a:t>d</a:t>
            </a:r>
            <a:r>
              <a:rPr lang="en-US" dirty="0">
                <a:latin typeface="Verdana"/>
                <a:cs typeface="Verdana"/>
              </a:rPr>
              <a:t> = 400 V/cm, </a:t>
            </a:r>
            <a:r>
              <a:rPr lang="en-US" dirty="0" err="1">
                <a:latin typeface="Verdana"/>
                <a:cs typeface="Verdana"/>
              </a:rPr>
              <a:t>V</a:t>
            </a:r>
            <a:r>
              <a:rPr lang="en-US" baseline="-25000" dirty="0" err="1">
                <a:latin typeface="Verdana"/>
                <a:cs typeface="Verdana"/>
              </a:rPr>
              <a:t>grid</a:t>
            </a:r>
            <a:r>
              <a:rPr lang="en-US" dirty="0">
                <a:latin typeface="Verdana"/>
                <a:cs typeface="Verdana"/>
              </a:rPr>
              <a:t> = -330 V</a:t>
            </a:r>
          </a:p>
          <a:p>
            <a:r>
              <a:rPr lang="en-US" dirty="0">
                <a:latin typeface="Verdana"/>
                <a:cs typeface="Verdana"/>
              </a:rPr>
              <a:t>Typical beam height above the chip: ~1 cm</a:t>
            </a:r>
          </a:p>
          <a:p>
            <a:endParaRPr lang="en-US" sz="2000" dirty="0"/>
          </a:p>
          <a:p>
            <a:endParaRPr lang="nl-NL" sz="2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093168D-F28D-4DC4-9373-B8D1FF6E9C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29" t="24330" r="22391" b="31225"/>
          <a:stretch/>
        </p:blipFill>
        <p:spPr>
          <a:xfrm>
            <a:off x="8077200" y="3241716"/>
            <a:ext cx="3866824" cy="2563548"/>
          </a:xfrm>
          <a:prstGeom prst="rect">
            <a:avLst/>
          </a:prstGeom>
        </p:spPr>
      </p:pic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5202237" y="6305490"/>
            <a:ext cx="1655763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nl-NL" sz="2000" dirty="0">
                <a:latin typeface="Verdana"/>
                <a:cs typeface="Verdana"/>
              </a:rPr>
              <a:t>Field cage</a:t>
            </a:r>
            <a:endParaRPr lang="nl-NL" altLang="nl-NL" sz="2000" dirty="0">
              <a:latin typeface="Verdana"/>
              <a:cs typeface="Verdan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6847" y="4488039"/>
            <a:ext cx="1192430" cy="933405"/>
            <a:chOff x="690481" y="3759551"/>
            <a:chExt cx="1192430" cy="933405"/>
          </a:xfrm>
        </p:grpSpPr>
        <p:pic>
          <p:nvPicPr>
            <p:cNvPr id="12" name="Afbeelding 10">
              <a:extLst>
                <a:ext uri="{FF2B5EF4-FFF2-40B4-BE49-F238E27FC236}">
                  <a16:creationId xmlns:a16="http://schemas.microsoft.com/office/drawing/2014/main" id="{E6C8B1B4-E13F-498C-AA7A-429B41CCD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198" y="3759551"/>
              <a:ext cx="855047" cy="569106"/>
            </a:xfrm>
            <a:prstGeom prst="rect">
              <a:avLst/>
            </a:prstGeom>
          </p:spPr>
        </p:pic>
        <p:sp>
          <p:nvSpPr>
            <p:cNvPr id="13" name="Tekstvak 11">
              <a:extLst>
                <a:ext uri="{FF2B5EF4-FFF2-40B4-BE49-F238E27FC236}">
                  <a16:creationId xmlns:a16="http://schemas.microsoft.com/office/drawing/2014/main" id="{05926222-4D10-4D59-BB6F-1D62615819D7}"/>
                </a:ext>
              </a:extLst>
            </p:cNvPr>
            <p:cNvSpPr txBox="1"/>
            <p:nvPr/>
          </p:nvSpPr>
          <p:spPr>
            <a:xfrm>
              <a:off x="690481" y="4231291"/>
              <a:ext cx="1192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@Bonn</a:t>
              </a:r>
              <a:endParaRPr lang="en-GB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359217" y="1455748"/>
            <a:ext cx="5538166" cy="6771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Published NIMA  </a:t>
            </a:r>
            <a:r>
              <a:rPr lang="en-US" sz="1800" dirty="0">
                <a:latin typeface="Verdana"/>
                <a:cs typeface="Verdana"/>
              </a:rPr>
              <a:t>https://</a:t>
            </a:r>
            <a:r>
              <a:rPr lang="en-US" sz="1800" dirty="0" err="1">
                <a:latin typeface="Verdana"/>
                <a:cs typeface="Verdana"/>
              </a:rPr>
              <a:t>doi.org</a:t>
            </a:r>
            <a:r>
              <a:rPr lang="en-US" sz="1800" dirty="0">
                <a:latin typeface="Verdana"/>
                <a:cs typeface="Verdana"/>
              </a:rPr>
              <a:t>/10.1016/j.nima.2019.163331</a:t>
            </a:r>
            <a:endParaRPr lang="nl-NL" sz="1800" dirty="0">
              <a:latin typeface="Verdana"/>
              <a:cs typeface="Verdana"/>
            </a:endParaRPr>
          </a:p>
        </p:txBody>
      </p:sp>
      <p:cxnSp>
        <p:nvCxnSpPr>
          <p:cNvPr id="39" name="Straight Arrow Connector 5"/>
          <p:cNvCxnSpPr>
            <a:cxnSpLocks noChangeShapeType="1"/>
          </p:cNvCxnSpPr>
          <p:nvPr/>
        </p:nvCxnSpPr>
        <p:spPr bwMode="auto">
          <a:xfrm flipH="1" flipV="1">
            <a:off x="5154616" y="4869161"/>
            <a:ext cx="653352" cy="1440159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Como">
  <a:themeElements>
    <a:clrScheme name="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m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9094442</TotalTime>
  <Pages>11</Pages>
  <Words>2986</Words>
  <Application>Microsoft Macintosh PowerPoint</Application>
  <PresentationFormat>Widescreen</PresentationFormat>
  <Paragraphs>408</Paragraphs>
  <Slides>33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Cambria Math</vt:lpstr>
      <vt:lpstr>Monotype Sorts</vt:lpstr>
      <vt:lpstr>Roboto</vt:lpstr>
      <vt:lpstr>Symbol</vt:lpstr>
      <vt:lpstr>Times New Roman</vt:lpstr>
      <vt:lpstr>Verdana</vt:lpstr>
      <vt:lpstr>Wingdings</vt:lpstr>
      <vt:lpstr>Como</vt:lpstr>
      <vt:lpstr>Pixelated TPC technology for the future e+e- collider </vt:lpstr>
      <vt:lpstr>Pixel TPC</vt:lpstr>
      <vt:lpstr> Pixel TPC</vt:lpstr>
      <vt:lpstr> GridPix technology</vt:lpstr>
      <vt:lpstr>Pixel chip: TimePix3</vt:lpstr>
      <vt:lpstr>Single hit resolution in transverse direction</vt:lpstr>
      <vt:lpstr> Pixel dE/dx performance</vt:lpstr>
      <vt:lpstr>QUAD design and realization</vt:lpstr>
      <vt:lpstr>QUAD test beam in Bonn (October 2018)</vt:lpstr>
      <vt:lpstr>QUAD single hit resolution</vt:lpstr>
      <vt:lpstr>QUAD edge deformations (XY)</vt:lpstr>
      <vt:lpstr>QUAD deformations in transverse plane (XY) </vt:lpstr>
      <vt:lpstr>    QUAD as a building block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Simulation of ILD TPC with pixel readout</vt:lpstr>
      <vt:lpstr>Performance of a GridPix TPC at ILC</vt:lpstr>
      <vt:lpstr>Summary of the Pixel TPC performance</vt:lpstr>
      <vt:lpstr>A Pixel TPC at CEPC or FCC-ee</vt:lpstr>
      <vt:lpstr>A Pixel TPC at CEPC or FCC-ee</vt:lpstr>
      <vt:lpstr>A Pixel TPC at CEPC or FCC-ee</vt:lpstr>
      <vt:lpstr>Reducing the Ion back flow in a Pixel TPC</vt:lpstr>
      <vt:lpstr>Conclusions: Pixel TPC at CEPC</vt:lpstr>
      <vt:lpstr>  Pictures of repair work in Bonn for the EIC TPC project</vt:lpstr>
      <vt:lpstr> </vt:lpstr>
    </vt:vector>
  </TitlesOfParts>
  <Manager/>
  <Company>NIKHEF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gaseous QUAD pixel detector</dc:title>
  <dc:subject/>
  <dc:creator>Peter Kluit </dc:creator>
  <cp:keywords/>
  <dc:description/>
  <cp:lastModifiedBy>Microsoft Office User</cp:lastModifiedBy>
  <cp:revision>2383</cp:revision>
  <cp:lastPrinted>2002-02-06T08:01:21Z</cp:lastPrinted>
  <dcterms:created xsi:type="dcterms:W3CDTF">2019-10-28T05:36:17Z</dcterms:created>
  <dcterms:modified xsi:type="dcterms:W3CDTF">2023-02-11T16:50:40Z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F.Hartjes@nikhef.nl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\\Nikhefh\CT www\pub\techphys\diamond</vt:lpwstr>
  </property>
</Properties>
</file>