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256" r:id="rId3"/>
    <p:sldId id="1221" r:id="rId4"/>
    <p:sldId id="1164" r:id="rId5"/>
    <p:sldId id="1222" r:id="rId6"/>
    <p:sldId id="1223" r:id="rId7"/>
    <p:sldId id="1142" r:id="rId8"/>
    <p:sldId id="1224" r:id="rId9"/>
    <p:sldId id="1225" r:id="rId10"/>
    <p:sldId id="1226" r:id="rId11"/>
    <p:sldId id="1227" r:id="rId12"/>
    <p:sldId id="1179" r:id="rId13"/>
    <p:sldId id="1190" r:id="rId14"/>
    <p:sldId id="1180" r:id="rId15"/>
    <p:sldId id="1195" r:id="rId16"/>
    <p:sldId id="1147" r:id="rId17"/>
    <p:sldId id="1218" r:id="rId18"/>
    <p:sldId id="1220" r:id="rId19"/>
    <p:sldId id="1187" r:id="rId20"/>
  </p:sldIdLst>
  <p:sldSz cx="9144000" cy="6858000" type="screen4x3"/>
  <p:notesSz cx="9874250" cy="6797675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彩云" panose="020108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38">
          <p15:clr>
            <a:srgbClr val="A4A3A4"/>
          </p15:clr>
        </p15:guide>
        <p15:guide id="2" pos="3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4C2E6"/>
    <a:srgbClr val="9EC0E5"/>
    <a:srgbClr val="009900"/>
    <a:srgbClr val="FF9933"/>
    <a:srgbClr val="CCECFF"/>
    <a:srgbClr val="FF00FF"/>
    <a:srgbClr val="99CC00"/>
    <a:srgbClr val="9900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00" autoAdjust="0"/>
    <p:restoredTop sz="91741" autoAdjust="0"/>
  </p:normalViewPr>
  <p:slideViewPr>
    <p:cSldViewPr snapToGrid="0" showGuides="1">
      <p:cViewPr varScale="1">
        <p:scale>
          <a:sx n="55" d="100"/>
          <a:sy n="55" d="100"/>
        </p:scale>
        <p:origin x="1339" y="62"/>
      </p:cViewPr>
      <p:guideLst>
        <p:guide orient="horz" pos="2251"/>
        <p:guide pos="28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498" y="-66"/>
      </p:cViewPr>
      <p:guideLst>
        <p:guide orient="horz" pos="2138"/>
        <p:guide pos="3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5AEAE-263B-4F9E-99DA-39430EF8DEB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535A1D3-AE61-4740-901B-39E606CB1312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altLang="zh-CN" sz="1200" i="0" dirty="0">
              <a:solidFill>
                <a:schemeClr val="tx1"/>
              </a:solidFill>
            </a:rPr>
            <a:t>Input = x, y, noise ~ N(0, 1)</a:t>
          </a:r>
          <a:endParaRPr lang="zh-CN" altLang="en-US" sz="1200" i="0" dirty="0">
            <a:solidFill>
              <a:schemeClr val="tx1"/>
            </a:solidFill>
          </a:endParaRPr>
        </a:p>
      </dgm:t>
    </dgm:pt>
    <dgm:pt modelId="{6484ECB4-097C-40BD-88E2-93A113D995CD}" type="parTrans" cxnId="{F925613B-2EAD-48E9-A042-4FA73EAC7A38}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98D27C6B-F91B-4C62-9457-24FDAAE3F6FC}" type="sibTrans" cxnId="{F925613B-2EAD-48E9-A042-4FA73EAC7A38}">
      <dgm:prSet custT="1"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05F12DAB-F8BE-47E4-AE0F-417003ED59CA}">
      <dgm:prSet phldrT="[文本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altLang="zh-CN" sz="1200" dirty="0">
              <a:solidFill>
                <a:schemeClr val="tx1"/>
              </a:solidFill>
            </a:rPr>
            <a:t>Dense(3, 814, activation=‘</a:t>
          </a:r>
          <a:r>
            <a:rPr lang="en-US" altLang="zh-CN" sz="1200" dirty="0" err="1">
              <a:solidFill>
                <a:schemeClr val="tx1"/>
              </a:solidFill>
            </a:rPr>
            <a:t>relu</a:t>
          </a:r>
          <a:r>
            <a:rPr lang="en-US" altLang="zh-CN" sz="1200" dirty="0">
              <a:solidFill>
                <a:schemeClr val="tx1"/>
              </a:solidFill>
            </a:rPr>
            <a:t>')</a:t>
          </a:r>
          <a:endParaRPr lang="zh-CN" altLang="en-US" sz="1200" dirty="0">
            <a:solidFill>
              <a:schemeClr val="tx1"/>
            </a:solidFill>
          </a:endParaRPr>
        </a:p>
      </dgm:t>
    </dgm:pt>
    <dgm:pt modelId="{C9A00E09-3598-469F-9303-1298912B607F}" type="parTrans" cxnId="{6857B4C3-7048-4000-BEE5-78EBFB838DB9}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F482D3E5-E573-4429-B0E1-EFE498C241B3}" type="sibTrans" cxnId="{6857B4C3-7048-4000-BEE5-78EBFB838DB9}">
      <dgm:prSet custT="1"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8BD4681A-6B67-4529-9A5B-CD9B64187B50}">
      <dgm:prSet phldrT="[文本]" custT="1"/>
      <dgm:spPr>
        <a:solidFill>
          <a:srgbClr val="92D050"/>
        </a:solidFill>
      </dgm:spPr>
      <dgm:t>
        <a:bodyPr/>
        <a:lstStyle/>
        <a:p>
          <a:r>
            <a:rPr lang="en-US" altLang="zh-CN" sz="1200" i="0" dirty="0">
              <a:solidFill>
                <a:schemeClr val="tx1"/>
              </a:solidFill>
            </a:rPr>
            <a:t>gen(time, value)=Dense(814,2)</a:t>
          </a:r>
          <a:endParaRPr lang="zh-CN" altLang="en-US" sz="1200" i="0" dirty="0">
            <a:solidFill>
              <a:schemeClr val="tx1"/>
            </a:solidFill>
          </a:endParaRPr>
        </a:p>
      </dgm:t>
    </dgm:pt>
    <dgm:pt modelId="{D22EE5FE-5B70-45AB-9E58-B35D19A81C6E}" type="parTrans" cxnId="{3B094632-2104-4DB8-9F45-F4E6B50F3743}">
      <dgm:prSet/>
      <dgm:spPr/>
      <dgm:t>
        <a:bodyPr/>
        <a:lstStyle/>
        <a:p>
          <a:endParaRPr lang="en-US" sz="1200"/>
        </a:p>
      </dgm:t>
    </dgm:pt>
    <dgm:pt modelId="{CE5AD190-BFFD-4494-9671-3C68B7CA6E5D}" type="sibTrans" cxnId="{3B094632-2104-4DB8-9F45-F4E6B50F3743}">
      <dgm:prSet/>
      <dgm:spPr/>
      <dgm:t>
        <a:bodyPr/>
        <a:lstStyle/>
        <a:p>
          <a:endParaRPr lang="en-US" sz="1200"/>
        </a:p>
      </dgm:t>
    </dgm:pt>
    <dgm:pt modelId="{FC3E42E1-756A-4FB1-AA32-968ED1723055}">
      <dgm:prSet phldrT="[文本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altLang="zh-CN" sz="1200" dirty="0">
              <a:solidFill>
                <a:schemeClr val="tx1"/>
              </a:solidFill>
            </a:rPr>
            <a:t>Dense(814, 814, activation=‘</a:t>
          </a:r>
          <a:r>
            <a:rPr lang="en-US" altLang="zh-CN" sz="1200" dirty="0" err="1">
              <a:solidFill>
                <a:schemeClr val="tx1"/>
              </a:solidFill>
            </a:rPr>
            <a:t>relu</a:t>
          </a:r>
          <a:r>
            <a:rPr lang="en-US" altLang="zh-CN" sz="1200" dirty="0">
              <a:solidFill>
                <a:schemeClr val="tx1"/>
              </a:solidFill>
            </a:rPr>
            <a:t>')</a:t>
          </a:r>
          <a:endParaRPr lang="zh-CN" altLang="en-US" sz="1200" dirty="0">
            <a:solidFill>
              <a:schemeClr val="tx1"/>
            </a:solidFill>
          </a:endParaRPr>
        </a:p>
      </dgm:t>
    </dgm:pt>
    <dgm:pt modelId="{E532D61F-DC8F-44E3-AA2A-6B4357908963}" type="parTrans" cxnId="{00B7DE61-3A5B-46A9-A9AA-42FD26F26AC0}">
      <dgm:prSet/>
      <dgm:spPr/>
      <dgm:t>
        <a:bodyPr/>
        <a:lstStyle/>
        <a:p>
          <a:endParaRPr lang="en-US" sz="1200"/>
        </a:p>
      </dgm:t>
    </dgm:pt>
    <dgm:pt modelId="{1AA11479-B404-46CB-AAC9-8CE84D31DBA4}" type="sibTrans" cxnId="{00B7DE61-3A5B-46A9-A9AA-42FD26F26AC0}">
      <dgm:prSet custT="1"/>
      <dgm:spPr/>
      <dgm:t>
        <a:bodyPr/>
        <a:lstStyle/>
        <a:p>
          <a:endParaRPr lang="en-US" sz="1200"/>
        </a:p>
      </dgm:t>
    </dgm:pt>
    <dgm:pt modelId="{2AD5C4F3-9E79-47CC-8350-D6E22A0E0E7C}" type="pres">
      <dgm:prSet presAssocID="{4045AEAE-263B-4F9E-99DA-39430EF8DEBE}" presName="linearFlow" presStyleCnt="0">
        <dgm:presLayoutVars>
          <dgm:resizeHandles val="exact"/>
        </dgm:presLayoutVars>
      </dgm:prSet>
      <dgm:spPr/>
    </dgm:pt>
    <dgm:pt modelId="{6B86E701-C83B-478E-8596-DC714EA13FF9}" type="pres">
      <dgm:prSet presAssocID="{A535A1D3-AE61-4740-901B-39E606CB1312}" presName="node" presStyleLbl="node1" presStyleIdx="0" presStyleCnt="4" custScaleX="280396" custScaleY="173404" custLinFactNeighborX="808" custLinFactNeighborY="-14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993688-D321-43B7-89A4-EB9DD0978DDF}" type="pres">
      <dgm:prSet presAssocID="{98D27C6B-F91B-4C62-9457-24FDAAE3F6FC}" presName="sibTrans" presStyleLbl="sibTrans2D1" presStyleIdx="0" presStyleCnt="3"/>
      <dgm:spPr/>
      <dgm:t>
        <a:bodyPr/>
        <a:lstStyle/>
        <a:p>
          <a:endParaRPr lang="en-GB"/>
        </a:p>
      </dgm:t>
    </dgm:pt>
    <dgm:pt modelId="{6DEE0006-678C-4AD6-93BB-C976D1CF735D}" type="pres">
      <dgm:prSet presAssocID="{98D27C6B-F91B-4C62-9457-24FDAAE3F6FC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8E13CF69-E29A-4217-8722-E0F122071C63}" type="pres">
      <dgm:prSet presAssocID="{05F12DAB-F8BE-47E4-AE0F-417003ED59CA}" presName="node" presStyleLbl="node1" presStyleIdx="1" presStyleCnt="4" custScaleX="277816" custScaleY="208258" custLinFactNeighborX="1803" custLinFactNeighborY="-127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ABDA73-6922-4551-AB97-F4CDAFCBF4A6}" type="pres">
      <dgm:prSet presAssocID="{F482D3E5-E573-4429-B0E1-EFE498C241B3}" presName="sibTrans" presStyleLbl="sibTrans2D1" presStyleIdx="1" presStyleCnt="3"/>
      <dgm:spPr/>
      <dgm:t>
        <a:bodyPr/>
        <a:lstStyle/>
        <a:p>
          <a:endParaRPr lang="en-GB"/>
        </a:p>
      </dgm:t>
    </dgm:pt>
    <dgm:pt modelId="{862BDEE4-B2EB-4CED-BA30-1AA5F8C079B1}" type="pres">
      <dgm:prSet presAssocID="{F482D3E5-E573-4429-B0E1-EFE498C241B3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561674FE-77E1-4CAA-9DDD-06DF15BEF2F9}" type="pres">
      <dgm:prSet presAssocID="{FC3E42E1-756A-4FB1-AA32-968ED1723055}" presName="node" presStyleLbl="node1" presStyleIdx="2" presStyleCnt="4" custScaleX="275213" custScaleY="208258" custLinFactNeighborX="1803" custLinFactNeighborY="-127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E54E7B-CC91-4371-ABC3-F1A1708E324C}" type="pres">
      <dgm:prSet presAssocID="{1AA11479-B404-46CB-AAC9-8CE84D31DBA4}" presName="sibTrans" presStyleLbl="sibTrans2D1" presStyleIdx="2" presStyleCnt="3"/>
      <dgm:spPr/>
      <dgm:t>
        <a:bodyPr/>
        <a:lstStyle/>
        <a:p>
          <a:endParaRPr lang="en-GB"/>
        </a:p>
      </dgm:t>
    </dgm:pt>
    <dgm:pt modelId="{DC74CB3C-2348-4B80-A23B-4EFB45583F82}" type="pres">
      <dgm:prSet presAssocID="{1AA11479-B404-46CB-AAC9-8CE84D31DBA4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6C8379B9-61EA-49EA-B65C-676704491583}" type="pres">
      <dgm:prSet presAssocID="{8BD4681A-6B67-4529-9A5B-CD9B64187B50}" presName="node" presStyleLbl="node1" presStyleIdx="3" presStyleCnt="4" custScaleX="277816" custScaleY="208258" custLinFactNeighborY="431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2E65AB0-E052-441B-BF12-BB4E57DE4707}" type="presOf" srcId="{A535A1D3-AE61-4740-901B-39E606CB1312}" destId="{6B86E701-C83B-478E-8596-DC714EA13FF9}" srcOrd="0" destOrd="0" presId="urn:microsoft.com/office/officeart/2005/8/layout/process2"/>
    <dgm:cxn modelId="{09E2B386-423E-4941-82E4-21D6678F8553}" type="presOf" srcId="{4045AEAE-263B-4F9E-99DA-39430EF8DEBE}" destId="{2AD5C4F3-9E79-47CC-8350-D6E22A0E0E7C}" srcOrd="0" destOrd="0" presId="urn:microsoft.com/office/officeart/2005/8/layout/process2"/>
    <dgm:cxn modelId="{BAE83297-2D77-41C4-AAA5-8D0611CC582E}" type="presOf" srcId="{05F12DAB-F8BE-47E4-AE0F-417003ED59CA}" destId="{8E13CF69-E29A-4217-8722-E0F122071C63}" srcOrd="0" destOrd="0" presId="urn:microsoft.com/office/officeart/2005/8/layout/process2"/>
    <dgm:cxn modelId="{43696620-2140-4E03-BB2E-8E9DBD09BB92}" type="presOf" srcId="{8BD4681A-6B67-4529-9A5B-CD9B64187B50}" destId="{6C8379B9-61EA-49EA-B65C-676704491583}" srcOrd="0" destOrd="0" presId="urn:microsoft.com/office/officeart/2005/8/layout/process2"/>
    <dgm:cxn modelId="{934179B9-4F04-4E86-BDAF-6F894DEADDB0}" type="presOf" srcId="{98D27C6B-F91B-4C62-9457-24FDAAE3F6FC}" destId="{6DEE0006-678C-4AD6-93BB-C976D1CF735D}" srcOrd="1" destOrd="0" presId="urn:microsoft.com/office/officeart/2005/8/layout/process2"/>
    <dgm:cxn modelId="{535D0819-36D6-4A31-8BCB-B722941E6E4D}" type="presOf" srcId="{1AA11479-B404-46CB-AAC9-8CE84D31DBA4}" destId="{5CE54E7B-CC91-4371-ABC3-F1A1708E324C}" srcOrd="0" destOrd="0" presId="urn:microsoft.com/office/officeart/2005/8/layout/process2"/>
    <dgm:cxn modelId="{E2828A50-20C3-41F1-B731-5EC5BEF15D75}" type="presOf" srcId="{F482D3E5-E573-4429-B0E1-EFE498C241B3}" destId="{862BDEE4-B2EB-4CED-BA30-1AA5F8C079B1}" srcOrd="1" destOrd="0" presId="urn:microsoft.com/office/officeart/2005/8/layout/process2"/>
    <dgm:cxn modelId="{59358718-43B4-4D33-A4C3-F63C0DA58F94}" type="presOf" srcId="{1AA11479-B404-46CB-AAC9-8CE84D31DBA4}" destId="{DC74CB3C-2348-4B80-A23B-4EFB45583F82}" srcOrd="1" destOrd="0" presId="urn:microsoft.com/office/officeart/2005/8/layout/process2"/>
    <dgm:cxn modelId="{60F9F44A-111F-493E-8D1A-548A2860282C}" type="presOf" srcId="{F482D3E5-E573-4429-B0E1-EFE498C241B3}" destId="{A9ABDA73-6922-4551-AB97-F4CDAFCBF4A6}" srcOrd="0" destOrd="0" presId="urn:microsoft.com/office/officeart/2005/8/layout/process2"/>
    <dgm:cxn modelId="{3B094632-2104-4DB8-9F45-F4E6B50F3743}" srcId="{4045AEAE-263B-4F9E-99DA-39430EF8DEBE}" destId="{8BD4681A-6B67-4529-9A5B-CD9B64187B50}" srcOrd="3" destOrd="0" parTransId="{D22EE5FE-5B70-45AB-9E58-B35D19A81C6E}" sibTransId="{CE5AD190-BFFD-4494-9671-3C68B7CA6E5D}"/>
    <dgm:cxn modelId="{6857B4C3-7048-4000-BEE5-78EBFB838DB9}" srcId="{4045AEAE-263B-4F9E-99DA-39430EF8DEBE}" destId="{05F12DAB-F8BE-47E4-AE0F-417003ED59CA}" srcOrd="1" destOrd="0" parTransId="{C9A00E09-3598-469F-9303-1298912B607F}" sibTransId="{F482D3E5-E573-4429-B0E1-EFE498C241B3}"/>
    <dgm:cxn modelId="{7F2CDDA1-1834-450C-8226-441DC0FD8E30}" type="presOf" srcId="{FC3E42E1-756A-4FB1-AA32-968ED1723055}" destId="{561674FE-77E1-4CAA-9DDD-06DF15BEF2F9}" srcOrd="0" destOrd="0" presId="urn:microsoft.com/office/officeart/2005/8/layout/process2"/>
    <dgm:cxn modelId="{D5089D31-79D9-4510-BBA1-20F1BC888801}" type="presOf" srcId="{98D27C6B-F91B-4C62-9457-24FDAAE3F6FC}" destId="{12993688-D321-43B7-89A4-EB9DD0978DDF}" srcOrd="0" destOrd="0" presId="urn:microsoft.com/office/officeart/2005/8/layout/process2"/>
    <dgm:cxn modelId="{00B7DE61-3A5B-46A9-A9AA-42FD26F26AC0}" srcId="{4045AEAE-263B-4F9E-99DA-39430EF8DEBE}" destId="{FC3E42E1-756A-4FB1-AA32-968ED1723055}" srcOrd="2" destOrd="0" parTransId="{E532D61F-DC8F-44E3-AA2A-6B4357908963}" sibTransId="{1AA11479-B404-46CB-AAC9-8CE84D31DBA4}"/>
    <dgm:cxn modelId="{F925613B-2EAD-48E9-A042-4FA73EAC7A38}" srcId="{4045AEAE-263B-4F9E-99DA-39430EF8DEBE}" destId="{A535A1D3-AE61-4740-901B-39E606CB1312}" srcOrd="0" destOrd="0" parTransId="{6484ECB4-097C-40BD-88E2-93A113D995CD}" sibTransId="{98D27C6B-F91B-4C62-9457-24FDAAE3F6FC}"/>
    <dgm:cxn modelId="{75D9EA4D-A8D9-4D08-9BB8-E82746F30DFD}" type="presParOf" srcId="{2AD5C4F3-9E79-47CC-8350-D6E22A0E0E7C}" destId="{6B86E701-C83B-478E-8596-DC714EA13FF9}" srcOrd="0" destOrd="0" presId="urn:microsoft.com/office/officeart/2005/8/layout/process2"/>
    <dgm:cxn modelId="{6743F2B4-44CB-47D9-89AF-90BE22B6CC58}" type="presParOf" srcId="{2AD5C4F3-9E79-47CC-8350-D6E22A0E0E7C}" destId="{12993688-D321-43B7-89A4-EB9DD0978DDF}" srcOrd="1" destOrd="0" presId="urn:microsoft.com/office/officeart/2005/8/layout/process2"/>
    <dgm:cxn modelId="{3F638B2C-0D67-4A51-83A0-5C00C1A1D32A}" type="presParOf" srcId="{12993688-D321-43B7-89A4-EB9DD0978DDF}" destId="{6DEE0006-678C-4AD6-93BB-C976D1CF735D}" srcOrd="0" destOrd="0" presId="urn:microsoft.com/office/officeart/2005/8/layout/process2"/>
    <dgm:cxn modelId="{2FF7C65B-353D-4D3A-AF33-7AFCDC05D4DB}" type="presParOf" srcId="{2AD5C4F3-9E79-47CC-8350-D6E22A0E0E7C}" destId="{8E13CF69-E29A-4217-8722-E0F122071C63}" srcOrd="2" destOrd="0" presId="urn:microsoft.com/office/officeart/2005/8/layout/process2"/>
    <dgm:cxn modelId="{11707385-3933-4E95-8E8C-D1D511B25CA2}" type="presParOf" srcId="{2AD5C4F3-9E79-47CC-8350-D6E22A0E0E7C}" destId="{A9ABDA73-6922-4551-AB97-F4CDAFCBF4A6}" srcOrd="3" destOrd="0" presId="urn:microsoft.com/office/officeart/2005/8/layout/process2"/>
    <dgm:cxn modelId="{6A1D957F-78E1-4514-9B87-52415723B269}" type="presParOf" srcId="{A9ABDA73-6922-4551-AB97-F4CDAFCBF4A6}" destId="{862BDEE4-B2EB-4CED-BA30-1AA5F8C079B1}" srcOrd="0" destOrd="0" presId="urn:microsoft.com/office/officeart/2005/8/layout/process2"/>
    <dgm:cxn modelId="{D89706B4-8EB6-45A0-AA5B-77DCB96516AC}" type="presParOf" srcId="{2AD5C4F3-9E79-47CC-8350-D6E22A0E0E7C}" destId="{561674FE-77E1-4CAA-9DDD-06DF15BEF2F9}" srcOrd="4" destOrd="0" presId="urn:microsoft.com/office/officeart/2005/8/layout/process2"/>
    <dgm:cxn modelId="{ADC51C0E-4583-4A2C-BFE8-42AF8120105F}" type="presParOf" srcId="{2AD5C4F3-9E79-47CC-8350-D6E22A0E0E7C}" destId="{5CE54E7B-CC91-4371-ABC3-F1A1708E324C}" srcOrd="5" destOrd="0" presId="urn:microsoft.com/office/officeart/2005/8/layout/process2"/>
    <dgm:cxn modelId="{F36290F1-A982-4E1C-BF93-9D0B9D4EC782}" type="presParOf" srcId="{5CE54E7B-CC91-4371-ABC3-F1A1708E324C}" destId="{DC74CB3C-2348-4B80-A23B-4EFB45583F82}" srcOrd="0" destOrd="0" presId="urn:microsoft.com/office/officeart/2005/8/layout/process2"/>
    <dgm:cxn modelId="{86DD0CE3-3256-4B6C-9D59-5EBCB3A8C200}" type="presParOf" srcId="{2AD5C4F3-9E79-47CC-8350-D6E22A0E0E7C}" destId="{6C8379B9-61EA-49EA-B65C-676704491583}" srcOrd="6" destOrd="0" presId="urn:microsoft.com/office/officeart/2005/8/layout/process2"/>
  </dgm:cxnLst>
  <dgm:bg>
    <a:solidFill>
      <a:schemeClr val="accent6">
        <a:lumMod val="20000"/>
        <a:lumOff val="80000"/>
      </a:schemeClr>
    </a:solidFill>
  </dgm:bg>
  <dgm:whole>
    <a:ln>
      <a:solidFill>
        <a:srgbClr val="FFC000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6E701-C83B-478E-8596-DC714EA13FF9}">
      <dsp:nvSpPr>
        <dsp:cNvPr id="0" name=""/>
        <dsp:cNvSpPr/>
      </dsp:nvSpPr>
      <dsp:spPr>
        <a:xfrm>
          <a:off x="108772" y="527"/>
          <a:ext cx="2288781" cy="35386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i="0" kern="1200" dirty="0">
              <a:solidFill>
                <a:schemeClr val="tx1"/>
              </a:solidFill>
            </a:rPr>
            <a:t>Input = x, y, noise ~ N(0, 1)</a:t>
          </a:r>
          <a:endParaRPr lang="zh-CN" altLang="en-US" sz="1200" i="0" kern="1200" dirty="0">
            <a:solidFill>
              <a:schemeClr val="tx1"/>
            </a:solidFill>
          </a:endParaRPr>
        </a:p>
      </dsp:txBody>
      <dsp:txXfrm>
        <a:off x="119136" y="10891"/>
        <a:ext cx="2268053" cy="333132"/>
      </dsp:txXfrm>
    </dsp:sp>
    <dsp:sp modelId="{12993688-D321-43B7-89A4-EB9DD0978DDF}">
      <dsp:nvSpPr>
        <dsp:cNvPr id="0" name=""/>
        <dsp:cNvSpPr/>
      </dsp:nvSpPr>
      <dsp:spPr>
        <a:xfrm rot="5341835">
          <a:off x="1222959" y="353750"/>
          <a:ext cx="67927" cy="91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tx1"/>
            </a:solidFill>
          </a:endParaRPr>
        </a:p>
      </dsp:txBody>
      <dsp:txXfrm rot="-5400000">
        <a:off x="1229202" y="365702"/>
        <a:ext cx="55098" cy="47549"/>
      </dsp:txXfrm>
    </dsp:sp>
    <dsp:sp modelId="{8E13CF69-E29A-4217-8722-E0F122071C63}">
      <dsp:nvSpPr>
        <dsp:cNvPr id="0" name=""/>
        <dsp:cNvSpPr/>
      </dsp:nvSpPr>
      <dsp:spPr>
        <a:xfrm>
          <a:off x="127424" y="444944"/>
          <a:ext cx="2267721" cy="42498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>
              <a:solidFill>
                <a:schemeClr val="tx1"/>
              </a:solidFill>
            </a:rPr>
            <a:t>Dense(3, 814, activation=‘</a:t>
          </a:r>
          <a:r>
            <a:rPr lang="en-US" altLang="zh-CN" sz="1200" kern="1200" dirty="0" err="1">
              <a:solidFill>
                <a:schemeClr val="tx1"/>
              </a:solidFill>
            </a:rPr>
            <a:t>relu</a:t>
          </a:r>
          <a:r>
            <a:rPr lang="en-US" altLang="zh-CN" sz="1200" kern="1200" dirty="0">
              <a:solidFill>
                <a:schemeClr val="tx1"/>
              </a:solidFill>
            </a:rPr>
            <a:t>')</a:t>
          </a:r>
          <a:endParaRPr lang="zh-CN" altLang="en-US" sz="1200" kern="1200" dirty="0">
            <a:solidFill>
              <a:schemeClr val="tx1"/>
            </a:solidFill>
          </a:endParaRPr>
        </a:p>
      </dsp:txBody>
      <dsp:txXfrm>
        <a:off x="139871" y="457391"/>
        <a:ext cx="2242827" cy="400091"/>
      </dsp:txXfrm>
    </dsp:sp>
    <dsp:sp modelId="{A9ABDA73-6922-4551-AB97-F4CDAFCBF4A6}">
      <dsp:nvSpPr>
        <dsp:cNvPr id="0" name=""/>
        <dsp:cNvSpPr/>
      </dsp:nvSpPr>
      <dsp:spPr>
        <a:xfrm rot="5400000">
          <a:off x="1223022" y="875031"/>
          <a:ext cx="76525" cy="91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tx1"/>
            </a:solidFill>
          </a:endParaRPr>
        </a:p>
      </dsp:txBody>
      <dsp:txXfrm rot="-5400000">
        <a:off x="1233736" y="882684"/>
        <a:ext cx="55098" cy="53568"/>
      </dsp:txXfrm>
    </dsp:sp>
    <dsp:sp modelId="{561674FE-77E1-4CAA-9DDD-06DF15BEF2F9}">
      <dsp:nvSpPr>
        <dsp:cNvPr id="0" name=""/>
        <dsp:cNvSpPr/>
      </dsp:nvSpPr>
      <dsp:spPr>
        <a:xfrm>
          <a:off x="138048" y="971963"/>
          <a:ext cx="2246474" cy="42498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>
              <a:solidFill>
                <a:schemeClr val="tx1"/>
              </a:solidFill>
            </a:rPr>
            <a:t>Dense(814, 814, activation=‘</a:t>
          </a:r>
          <a:r>
            <a:rPr lang="en-US" altLang="zh-CN" sz="1200" kern="1200" dirty="0" err="1">
              <a:solidFill>
                <a:schemeClr val="tx1"/>
              </a:solidFill>
            </a:rPr>
            <a:t>relu</a:t>
          </a:r>
          <a:r>
            <a:rPr lang="en-US" altLang="zh-CN" sz="1200" kern="1200" dirty="0">
              <a:solidFill>
                <a:schemeClr val="tx1"/>
              </a:solidFill>
            </a:rPr>
            <a:t>')</a:t>
          </a:r>
          <a:endParaRPr lang="zh-CN" altLang="en-US" sz="1200" kern="1200" dirty="0">
            <a:solidFill>
              <a:schemeClr val="tx1"/>
            </a:solidFill>
          </a:endParaRPr>
        </a:p>
      </dsp:txBody>
      <dsp:txXfrm>
        <a:off x="150495" y="984410"/>
        <a:ext cx="2221580" cy="400091"/>
      </dsp:txXfrm>
    </dsp:sp>
    <dsp:sp modelId="{5CE54E7B-CC91-4371-ABC3-F1A1708E324C}">
      <dsp:nvSpPr>
        <dsp:cNvPr id="0" name=""/>
        <dsp:cNvSpPr/>
      </dsp:nvSpPr>
      <dsp:spPr>
        <a:xfrm rot="5493317">
          <a:off x="1210013" y="1409562"/>
          <a:ext cx="87825" cy="918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226734" y="1411569"/>
        <a:ext cx="55098" cy="61478"/>
      </dsp:txXfrm>
    </dsp:sp>
    <dsp:sp modelId="{6C8379B9-61EA-49EA-B65C-676704491583}">
      <dsp:nvSpPr>
        <dsp:cNvPr id="0" name=""/>
        <dsp:cNvSpPr/>
      </dsp:nvSpPr>
      <dsp:spPr>
        <a:xfrm>
          <a:off x="112707" y="1514006"/>
          <a:ext cx="2267721" cy="424985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i="0" kern="1200" dirty="0">
              <a:solidFill>
                <a:schemeClr val="tx1"/>
              </a:solidFill>
            </a:rPr>
            <a:t>gen(time, value)=Dense(814,2)</a:t>
          </a:r>
          <a:endParaRPr lang="zh-CN" altLang="en-US" sz="1200" i="0" kern="1200" dirty="0">
            <a:solidFill>
              <a:schemeClr val="tx1"/>
            </a:solidFill>
          </a:endParaRPr>
        </a:p>
      </dsp:txBody>
      <dsp:txXfrm>
        <a:off x="125154" y="1526453"/>
        <a:ext cx="2242827" cy="400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7038" cy="366713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vert="horz" wrap="none" lIns="91376" tIns="45688" rIns="91376" bIns="45688" numCol="1" anchor="ctr" anchorCtr="0" compatLnSpc="1"/>
          <a:lstStyle>
            <a:lvl1pPr algn="l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76888" y="0"/>
            <a:ext cx="4348162" cy="366713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vert="horz" wrap="none" lIns="91376" tIns="45688" rIns="91376" bIns="45688" numCol="1" anchor="ctr" anchorCtr="0" compatLnSpc="1"/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8588"/>
            <a:ext cx="4237038" cy="31432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vert="horz" wrap="none" lIns="91376" tIns="45688" rIns="91376" bIns="45688" numCol="1" anchor="b" anchorCtr="0" compatLnSpc="1"/>
          <a:lstStyle>
            <a:lvl1pPr algn="l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76888" y="6478588"/>
            <a:ext cx="4348162" cy="31432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vert="horz" wrap="none" lIns="91376" tIns="45688" rIns="91376" bIns="45688" numCol="1" anchor="b" anchorCtr="0" compatLnSpc="1"/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76E001F-3C0B-437C-A396-6235A668FF8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1212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83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376" tIns="45688" rIns="91376" bIns="45688" numCol="1" anchor="t" anchorCtr="0" compatLnSpc="1"/>
          <a:lstStyle>
            <a:lvl1pPr algn="l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5938" y="0"/>
            <a:ext cx="427831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376" tIns="45688" rIns="91376" bIns="45688" numCol="1" anchor="t" anchorCtr="0" compatLnSpc="1"/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7625" y="3228975"/>
            <a:ext cx="7239000" cy="305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376" tIns="45688" rIns="91376" bIns="45688" numCol="1" anchor="t" anchorCtr="0" compatLnSpc="1"/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278313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376" tIns="45688" rIns="91376" bIns="45688" numCol="1" anchor="b" anchorCtr="0" compatLnSpc="1"/>
          <a:lstStyle>
            <a:lvl1pPr algn="l">
              <a:defRPr sz="120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5938" y="6457950"/>
            <a:ext cx="427831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376" tIns="45688" rIns="91376" bIns="45688" numCol="1" anchor="b" anchorCtr="0" compatLnSpc="1"/>
          <a:lstStyle>
            <a:lvl1pPr algn="r">
              <a:defRPr sz="120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53D7B09-8192-44EA-881D-14B2114AB28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9378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381000" indent="-9207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69925" indent="-9842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952500" indent="-9207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241425" indent="-9842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It gives precise results with small uncertainty</a:t>
            </a:r>
          </a:p>
          <a:p>
            <a:r>
              <a:rPr lang="en-US" altLang="zh-CN" dirty="0"/>
              <a:t>The DC is quite important here, as it responsible for track rec…</a:t>
            </a:r>
          </a:p>
          <a:p>
            <a:r>
              <a:rPr lang="en-US" altLang="zh-CN" dirty="0"/>
              <a:t>So the performance of the DC needs to…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D7B09-8192-44EA-881D-14B2114AB280}" type="slidenum">
              <a:rPr lang="zh-CN" altLang="en-US" smtClean="0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688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600" dirty="0"/>
              <a:t>So we proposed to combined Geant4 and Garfield directly in Geant4 simulation</a:t>
            </a:r>
          </a:p>
          <a:p>
            <a:pPr lvl="1"/>
            <a:r>
              <a:rPr lang="en-US" sz="1600" dirty="0"/>
              <a:t>We created a Gaudi Tool for this task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Two problems needs to be solved:</a:t>
            </a:r>
          </a:p>
          <a:p>
            <a:pPr lvl="1"/>
            <a:r>
              <a:rPr lang="en-US" sz="1600" dirty="0"/>
              <a:t>1, simulating desired step ionization length</a:t>
            </a:r>
          </a:p>
          <a:p>
            <a:pPr lvl="1"/>
            <a:r>
              <a:rPr lang="en-US" sz="1600" dirty="0"/>
              <a:t>2, time consuming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D7B09-8192-44EA-881D-14B2114AB280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968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 diagram gives the detailed configuring of our generative model</a:t>
            </a:r>
          </a:p>
          <a:p>
            <a:r>
              <a:rPr lang="en-US" altLang="zh-CN" dirty="0"/>
              <a:t>Last but not least, the fast similar search tool </a:t>
            </a:r>
            <a:r>
              <a:rPr lang="en-US" altLang="zh-CN" dirty="0" err="1"/>
              <a:t>faiss</a:t>
            </a:r>
            <a:r>
              <a:rPr lang="en-US" altLang="zh-CN" dirty="0"/>
              <a:t> is used in our mini-batch training, which can quickly get a batch of closet data for training </a:t>
            </a:r>
          </a:p>
          <a:p>
            <a:endParaRPr lang="en-US" altLang="zh-CN" dirty="0"/>
          </a:p>
          <a:p>
            <a:r>
              <a:rPr lang="en-US" altLang="zh-CN" dirty="0"/>
              <a:t>2000 volt</a:t>
            </a:r>
          </a:p>
          <a:p>
            <a:r>
              <a:rPr lang="en-US" altLang="zh-CN" dirty="0"/>
              <a:t>Zero volt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D7B09-8192-44EA-881D-14B2114AB280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8693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charset="0"/>
                <a:cs typeface="宋体" charset="0"/>
              </a:rPr>
              <a:t>Test the simulation results for 1 GeV electron when it pass different positions of the drift chamber cell, first column is for x = 0.1 cm, second column  is ..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D7B09-8192-44EA-881D-14B2114AB280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807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lIns="91440" tIns="45720" rIns="91440" bIns="45720" anchor="ctr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2E7C7-A7D2-4761-B106-1689E1D1EE66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2263" y="1296988"/>
            <a:ext cx="4191000" cy="5006975"/>
          </a:xfrm>
        </p:spPr>
        <p:txBody>
          <a:bodyPr/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5663" y="1296988"/>
            <a:ext cx="4191000" cy="5006975"/>
          </a:xfrm>
        </p:spPr>
        <p:txBody>
          <a:bodyPr/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5FA7-AE5B-46A1-AB44-675D720E5431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AD809-BA40-4465-987C-AAB43B0AC892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8B07D-C39E-4373-B519-BCF03B719BF9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/>
          <p:nvPr userDrawn="1"/>
        </p:nvGrpSpPr>
        <p:grpSpPr bwMode="auto">
          <a:xfrm>
            <a:off x="0" y="-5205413"/>
            <a:ext cx="9144000" cy="0"/>
            <a:chOff x="0" y="3976"/>
            <a:chExt cx="5760" cy="1"/>
          </a:xfrm>
        </p:grpSpPr>
        <p:sp>
          <p:nvSpPr>
            <p:cNvPr id="1031" name="Line 13"/>
            <p:cNvSpPr>
              <a:spLocks noChangeShapeType="1"/>
            </p:cNvSpPr>
            <p:nvPr userDrawn="1"/>
          </p:nvSpPr>
          <p:spPr bwMode="auto">
            <a:xfrm>
              <a:off x="0" y="3977"/>
              <a:ext cx="1435" cy="0"/>
            </a:xfrm>
            <a:prstGeom prst="line">
              <a:avLst/>
            </a:prstGeom>
            <a:noFill/>
            <a:ln w="88900">
              <a:solidFill>
                <a:srgbClr val="3366C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032" name="Line 15"/>
            <p:cNvSpPr>
              <a:spLocks noChangeShapeType="1"/>
            </p:cNvSpPr>
            <p:nvPr userDrawn="1"/>
          </p:nvSpPr>
          <p:spPr bwMode="auto">
            <a:xfrm flipV="1">
              <a:off x="0" y="3976"/>
              <a:ext cx="5760" cy="0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</p:grpSp>
      <p:sp useBgFill="1"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296988"/>
            <a:ext cx="8534400" cy="5006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601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0700" y="6400800"/>
            <a:ext cx="19050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1" i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FED418A-7734-444A-88B1-9238DC02EC62}" type="slidenum">
              <a:rPr lang="zh-CN" altLang="en-US"/>
              <a:t>‹#›</a:t>
            </a:fld>
            <a:endParaRPr lang="en-US" altLang="zh-CN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228600"/>
            <a:ext cx="85613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cxnSp>
        <p:nvCxnSpPr>
          <p:cNvPr id="3" name="直接连接符 2"/>
          <p:cNvCxnSpPr/>
          <p:nvPr userDrawn="1"/>
        </p:nvCxnSpPr>
        <p:spPr bwMode="auto">
          <a:xfrm>
            <a:off x="320675" y="1047750"/>
            <a:ext cx="8561388" cy="0"/>
          </a:xfrm>
          <a:prstGeom prst="line">
            <a:avLst/>
          </a:prstGeom>
          <a:solidFill>
            <a:srgbClr val="99CC00"/>
          </a:solidFill>
          <a:ln w="603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FF0000"/>
        </a:buClr>
        <a:buSzPct val="75000"/>
        <a:buFont typeface="Wingdings" panose="05000000000000000000" pitchFamily="2" charset="2"/>
        <a:buChar char="v"/>
        <a:defRPr kumimoji="1"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¡"/>
        <a:defRPr kumimoji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¨"/>
        <a:defRPr kumimoji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¨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¨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¨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¨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53752"/>
            <a:ext cx="7139136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 bwMode="auto">
          <a:xfrm>
            <a:off x="0" y="6669360"/>
            <a:ext cx="9144000" cy="188640"/>
          </a:xfrm>
          <a:prstGeom prst="rect">
            <a:avLst/>
          </a:prstGeom>
          <a:solidFill>
            <a:srgbClr val="C3C3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1905" algn="ctr" eaLnBrk="1" hangingPunct="1"/>
            <a:endParaRPr lang="zh-CN" altLang="en-US" sz="3600" b="1">
              <a:solidFill>
                <a:prstClr val="white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00998"/>
            <a:ext cx="2133600" cy="2843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0" hangingPunct="0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 b="1" dirty="0">
              <a:solidFill>
                <a:prstClr val="black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600998"/>
            <a:ext cx="736526" cy="257002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eaLnBrk="1" hangingPunct="1"/>
            <a:fld id="{A311A638-BFE8-47B0-9DB0-998CC0FAD0F0}" type="slidenum">
              <a:rPr lang="zh-CN" altLang="en-US" b="1" smtClean="0">
                <a:solidFill>
                  <a:prstClr val="black"/>
                </a:solidFill>
                <a:ea typeface="华文中宋" panose="02010600040101010101" pitchFamily="2" charset="-122"/>
              </a:rPr>
              <a:t>‹#›</a:t>
            </a:fld>
            <a:endParaRPr lang="zh-CN" altLang="en-US" b="1" dirty="0">
              <a:solidFill>
                <a:prstClr val="black"/>
              </a:solidFill>
              <a:ea typeface="华文中宋" panose="020106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>
    <p:split orient="vert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cap="none" spc="0" baseline="0">
          <a:ln w="19050">
            <a:noFill/>
            <a:prstDash val="solid"/>
          </a:ln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微软雅黑" panose="020B0503020204020204" pitchFamily="34" charset="-122"/>
          <a:cs typeface="Times New Roman" panose="02020603050405020304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90F2"/>
          </a:solidFill>
          <a:latin typeface="Arial" panose="020B0604020202020204" pitchFamily="34" charset="0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90F2"/>
          </a:solidFill>
          <a:latin typeface="Arial" panose="020B0604020202020204" pitchFamily="34" charset="0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90F2"/>
          </a:solidFill>
          <a:latin typeface="Arial" panose="020B0604020202020204" pitchFamily="34" charset="0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90F2"/>
          </a:solidFill>
          <a:latin typeface="Arial" panose="020B0604020202020204" pitchFamily="34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B0F0"/>
        </a:buClr>
        <a:buSzPct val="90000"/>
        <a:buFont typeface="Wingdings" panose="05000000000000000000" pitchFamily="2" charset="2"/>
        <a:buChar char="n"/>
        <a:defRPr sz="2800" baseline="0">
          <a:solidFill>
            <a:srgbClr val="003399"/>
          </a:solidFill>
          <a:latin typeface="Times New Roman" panose="02020603050405020304" pitchFamily="18" charset="0"/>
          <a:ea typeface="微软雅黑" panose="020B0503020204020204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SzPct val="75000"/>
        <a:buFont typeface="Wingdings" panose="05000000000000000000" pitchFamily="2" charset="2"/>
        <a:buChar char="l"/>
        <a:defRPr sz="2400" baseline="0">
          <a:solidFill>
            <a:schemeClr val="tx1"/>
          </a:solidFill>
          <a:latin typeface="Times New Roman" panose="02020603050405020304" pitchFamily="18" charset="0"/>
          <a:ea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aseline="0">
          <a:solidFill>
            <a:srgbClr val="003399"/>
          </a:solidFill>
          <a:latin typeface="Times New Roman" panose="02020603050405020304" pitchFamily="18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aseline="0">
          <a:solidFill>
            <a:srgbClr val="003399"/>
          </a:solidFill>
          <a:latin typeface="Times New Roman" panose="02020603050405020304" pitchFamily="18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33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33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33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33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hyperlink" Target="https://docs.scipy.org/doc/scipy/reference/generated/scipy.signal.find_peaks.html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2.03509" TargetMode="External"/><Relationship Id="rId2" Type="http://schemas.openxmlformats.org/officeDocument/2006/relationships/hyperlink" Target="https://arxiv.org/pdf/2106.05285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22.png"/><Relationship Id="rId7" Type="http://schemas.openxmlformats.org/officeDocument/2006/relationships/image" Target="../media/image18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4" Type="http://schemas.openxmlformats.org/officeDocument/2006/relationships/image" Target="../media/image23.png"/><Relationship Id="rId9" Type="http://schemas.openxmlformats.org/officeDocument/2006/relationships/image" Target="../media/image2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4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9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tags" Target="../tags/tag8.xml"/><Relationship Id="rId7" Type="http://schemas.openxmlformats.org/officeDocument/2006/relationships/image" Target="../media/image40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10" Type="http://schemas.openxmlformats.org/officeDocument/2006/relationships/image" Target="../media/image44.png"/><Relationship Id="rId4" Type="http://schemas.openxmlformats.org/officeDocument/2006/relationships/tags" Target="../tags/tag9.xml"/><Relationship Id="rId9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rxiv.org/abs/1806.0588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garfield/garfieldpp/-/merge_requests/21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hyperlink" Target="https://github.com/facebookresearch/faiss" TargetMode="External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7698" y="941608"/>
            <a:ext cx="7772400" cy="2981167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CEPC</a:t>
            </a:r>
            <a:r>
              <a:rPr 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Chamber Software</a:t>
            </a:r>
            <a:endParaRPr lang="zh-CN" altLang="en-US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74898" y="4253022"/>
            <a:ext cx="6858000" cy="2014870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Weidong Li </a:t>
            </a:r>
            <a:r>
              <a:rPr lang="en-US" altLang="zh-CN" sz="2000" dirty="0"/>
              <a:t>(IHEP) </a:t>
            </a:r>
          </a:p>
          <a:p>
            <a:r>
              <a:rPr lang="en-US" altLang="zh-CN" sz="1600" dirty="0"/>
              <a:t>on behalf of the CEPC DC software working group</a:t>
            </a:r>
          </a:p>
          <a:p>
            <a:r>
              <a:rPr lang="en-US" altLang="zh-CN" sz="2000" dirty="0"/>
              <a:t>IAS workshop</a:t>
            </a:r>
            <a:r>
              <a:rPr lang="en-US" altLang="zh-CN" sz="2000"/>
              <a:t>, </a:t>
            </a:r>
            <a:r>
              <a:rPr lang="en-US" altLang="zh-CN" sz="2000" smtClean="0"/>
              <a:t> Feb-13-2023</a:t>
            </a:r>
            <a:endParaRPr lang="en-US" altLang="zh-CN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7" y="155710"/>
            <a:ext cx="4149373" cy="785899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C55F-3E35-486B-864D-49369A30B4A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F3F6940-0BB4-4501-B45A-DD852D966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d</a:t>
            </a:r>
            <a:r>
              <a:rPr lang="en-US" sz="2800" dirty="0" err="1" smtClean="0"/>
              <a:t>N</a:t>
            </a:r>
            <a:r>
              <a:rPr lang="en-US" sz="2800" dirty="0" smtClean="0"/>
              <a:t>/dx Simulation </a:t>
            </a:r>
            <a:r>
              <a:rPr lang="en-US" altLang="zh-CN" sz="2800" dirty="0" smtClean="0"/>
              <a:t>Performance (1 </a:t>
            </a:r>
            <a:r>
              <a:rPr lang="en-US" altLang="zh-CN" sz="2800" dirty="0" err="1" smtClean="0"/>
              <a:t>GeV</a:t>
            </a:r>
            <a:r>
              <a:rPr lang="en-US" altLang="zh-CN" sz="2800" dirty="0" smtClean="0"/>
              <a:t> e- )</a:t>
            </a:r>
            <a:endParaRPr lang="en-US" sz="28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5B155B5-AB2D-46C1-AF32-A88BB803AF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15E1BA7-44D2-4259-98AE-24E59FC5A6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0" y="3762677"/>
            <a:ext cx="2252392" cy="216169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AC8A3A8-0BCC-48DE-A91B-3671F24E1F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1" y="1177607"/>
            <a:ext cx="2252392" cy="216169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4C4C0E5-9AE0-4F04-BD95-A9A62AF53308}"/>
              </a:ext>
            </a:extLst>
          </p:cNvPr>
          <p:cNvSpPr/>
          <p:nvPr/>
        </p:nvSpPr>
        <p:spPr>
          <a:xfrm>
            <a:off x="600591" y="3352437"/>
            <a:ext cx="1127232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x=0.1 cm</a:t>
            </a:r>
            <a:endParaRPr 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E858200-165D-499B-84F0-EE064612C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302" y="3762679"/>
            <a:ext cx="2252391" cy="21616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B020675-167D-4991-A5B8-4398511ECE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03" y="1177609"/>
            <a:ext cx="2252391" cy="216169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758FD6C0-D9E6-4711-B1FF-F193E7F8F08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77607"/>
            <a:ext cx="2252392" cy="216169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1AFBC0A6-B99F-4432-AE83-E7474D720E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899" y="3762677"/>
            <a:ext cx="2252392" cy="216169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3077A3B-2D25-4314-91A0-D9B3CB5137B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392" y="1177607"/>
            <a:ext cx="2252392" cy="216169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EA7AB1C-5202-4D86-8B7A-7F6A8D967B4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700" y="3762677"/>
            <a:ext cx="2252392" cy="216169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7840EDBB-9097-42BB-9CE9-C764A91030E5}"/>
              </a:ext>
            </a:extLst>
          </p:cNvPr>
          <p:cNvSpPr/>
          <p:nvPr/>
        </p:nvSpPr>
        <p:spPr>
          <a:xfrm>
            <a:off x="2985166" y="3366322"/>
            <a:ext cx="1127232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x=0.2 cm</a:t>
            </a:r>
            <a:endParaRPr 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1D3DB359-DBAD-4EF7-B7AC-5C2095A097A0}"/>
              </a:ext>
            </a:extLst>
          </p:cNvPr>
          <p:cNvSpPr/>
          <p:nvPr/>
        </p:nvSpPr>
        <p:spPr>
          <a:xfrm>
            <a:off x="5290418" y="3352437"/>
            <a:ext cx="1127232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x=0.3 cm</a:t>
            </a:r>
            <a:endParaRPr lang="en-US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FE479B1F-95C8-4E5C-B16D-E382BA586BEC}"/>
              </a:ext>
            </a:extLst>
          </p:cNvPr>
          <p:cNvSpPr/>
          <p:nvPr/>
        </p:nvSpPr>
        <p:spPr>
          <a:xfrm>
            <a:off x="7586230" y="3362610"/>
            <a:ext cx="1127232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x=0.4 cm</a:t>
            </a:r>
            <a:endParaRPr lang="en-US" dirty="0"/>
          </a:p>
        </p:txBody>
      </p:sp>
      <p:sp>
        <p:nvSpPr>
          <p:cNvPr id="29" name="内容占位符 2">
            <a:extLst>
              <a:ext uri="{FF2B5EF4-FFF2-40B4-BE49-F238E27FC236}">
                <a16:creationId xmlns:a16="http://schemas.microsoft.com/office/drawing/2014/main" xmlns="" id="{FFFF0C59-0756-4069-9139-64B0522E3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31" y="5990398"/>
            <a:ext cx="8278843" cy="833161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1400" dirty="0"/>
              <a:t>Checked total integrated charge and number of found peaks(using </a:t>
            </a:r>
            <a:r>
              <a:rPr lang="en-US" sz="1400" kern="1200" dirty="0" err="1">
                <a:latin typeface="Arial" charset="0"/>
                <a:ea typeface="宋体" charset="0"/>
                <a:cs typeface="宋体" charset="0"/>
                <a:hlinkClick r:id="rId11"/>
              </a:rPr>
              <a:t>scipy.signal.find_peaks</a:t>
            </a:r>
            <a:r>
              <a:rPr lang="en-US" sz="1400" dirty="0"/>
              <a:t>)</a:t>
            </a:r>
          </a:p>
          <a:p>
            <a:r>
              <a:rPr lang="en-US" sz="1400" dirty="0"/>
              <a:t>Good agreement in general (a little bias for the number of found peaks for x=0.4 cm. Could be  improved in future), Similar results for other energy points (0.5, 5, and 10 GeV)</a:t>
            </a:r>
          </a:p>
        </p:txBody>
      </p:sp>
    </p:spTree>
    <p:extLst>
      <p:ext uri="{BB962C8B-B14F-4D97-AF65-F5344CB8AC3E}">
        <p14:creationId xmlns:p14="http://schemas.microsoft.com/office/powerpoint/2010/main" val="360948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Drift </a:t>
            </a:r>
            <a:r>
              <a:rPr lang="en-US" dirty="0"/>
              <a:t>T</a:t>
            </a:r>
            <a:r>
              <a:rPr lang="en-US" dirty="0" smtClean="0"/>
              <a:t>ime (3)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7239000" y="6556548"/>
            <a:ext cx="1905000" cy="263351"/>
          </a:xfrm>
        </p:spPr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11</a:t>
            </a:fld>
            <a:endParaRPr lang="en-US" altLang="zh-CN" dirty="0"/>
          </a:p>
        </p:txBody>
      </p:sp>
      <p:sp>
        <p:nvSpPr>
          <p:cNvPr id="57" name="内容占位符 2"/>
          <p:cNvSpPr>
            <a:spLocks noGrp="1"/>
          </p:cNvSpPr>
          <p:nvPr>
            <p:ph idx="1"/>
          </p:nvPr>
        </p:nvSpPr>
        <p:spPr>
          <a:xfrm>
            <a:off x="-488" y="2888985"/>
            <a:ext cx="9068079" cy="1092435"/>
          </a:xfrm>
        </p:spPr>
        <p:txBody>
          <a:bodyPr/>
          <a:lstStyle/>
          <a:p>
            <a:r>
              <a:rPr lang="en-US" altLang="zh-CN" sz="2000" dirty="0" smtClean="0"/>
              <a:t>Normalizing </a:t>
            </a:r>
            <a:r>
              <a:rPr lang="en-US" altLang="zh-CN" sz="2000" dirty="0"/>
              <a:t>Flow </a:t>
            </a:r>
            <a:r>
              <a:rPr lang="en-US" altLang="zh-CN" sz="2000" dirty="0" smtClean="0"/>
              <a:t>network was adopted </a:t>
            </a:r>
            <a:endParaRPr lang="en-US" altLang="zh-CN" sz="2000" dirty="0"/>
          </a:p>
          <a:p>
            <a:pPr lvl="1"/>
            <a:r>
              <a:rPr lang="en-US" altLang="zh-CN" sz="1800" dirty="0" smtClean="0"/>
              <a:t>A </a:t>
            </a:r>
            <a:r>
              <a:rPr lang="en-US" altLang="zh-CN" sz="1800" dirty="0"/>
              <a:t>similar model </a:t>
            </a:r>
            <a:r>
              <a:rPr lang="en-US" altLang="zh-CN" sz="1800" dirty="0" smtClean="0"/>
              <a:t>to </a:t>
            </a:r>
            <a:r>
              <a:rPr lang="en-US" altLang="zh-CN" sz="1800" dirty="0" err="1" smtClean="0">
                <a:hlinkClick r:id="rId2"/>
              </a:rPr>
              <a:t>CaloFlow</a:t>
            </a:r>
            <a:r>
              <a:rPr lang="en-US" altLang="zh-CN" sz="1800" dirty="0" smtClean="0">
                <a:hlinkClick r:id="rId2"/>
              </a:rPr>
              <a:t> </a:t>
            </a:r>
            <a:r>
              <a:rPr lang="en-US" altLang="zh-CN" sz="1800" dirty="0" smtClean="0"/>
              <a:t>is </a:t>
            </a:r>
            <a:r>
              <a:rPr lang="en-US" altLang="zh-CN" sz="1800" dirty="0"/>
              <a:t>used, RQS (for transformation)+</a:t>
            </a:r>
            <a:r>
              <a:rPr lang="en-US" altLang="zh-CN" sz="1800" dirty="0">
                <a:hlinkClick r:id="rId3"/>
              </a:rPr>
              <a:t>MADE</a:t>
            </a:r>
            <a:r>
              <a:rPr lang="en-US" altLang="zh-CN" sz="1800" dirty="0"/>
              <a:t> block (for the parameters of RQS)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544" y="1353281"/>
            <a:ext cx="5931073" cy="1316690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8" y="4200434"/>
            <a:ext cx="4946650" cy="2137100"/>
          </a:xfrm>
          <a:prstGeom prst="rect">
            <a:avLst/>
          </a:prstGeom>
        </p:spPr>
      </p:pic>
      <p:sp>
        <p:nvSpPr>
          <p:cNvPr id="59" name="内容占位符 2"/>
          <p:cNvSpPr txBox="1"/>
          <p:nvPr/>
        </p:nvSpPr>
        <p:spPr bwMode="auto">
          <a:xfrm>
            <a:off x="5347855" y="4075448"/>
            <a:ext cx="3782290" cy="193617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sz="2000" kern="0" dirty="0"/>
              <a:t>By using the NN model, </a:t>
            </a:r>
            <a:r>
              <a:rPr lang="en-US" altLang="zh-CN" sz="2000" kern="0" dirty="0" smtClean="0"/>
              <a:t>the </a:t>
            </a:r>
            <a:r>
              <a:rPr lang="en-US" altLang="zh-CN" sz="2000" kern="0" dirty="0"/>
              <a:t>drift time </a:t>
            </a:r>
            <a:r>
              <a:rPr lang="en-US" altLang="zh-CN" sz="2000" kern="0" dirty="0" smtClean="0"/>
              <a:t>can be simulated as well:</a:t>
            </a:r>
          </a:p>
          <a:p>
            <a:pPr lvl="1"/>
            <a:r>
              <a:rPr lang="en-US" altLang="zh-CN" sz="1600" kern="0" dirty="0" smtClean="0"/>
              <a:t>Drift time versus distance of  closest approach (</a:t>
            </a:r>
            <a:r>
              <a:rPr lang="en-US" altLang="zh-CN" sz="1600" kern="0" dirty="0" err="1" smtClean="0"/>
              <a:t>Doca</a:t>
            </a:r>
            <a:r>
              <a:rPr lang="en-US" altLang="zh-CN" sz="1600" kern="0" dirty="0" smtClean="0"/>
              <a:t>) </a:t>
            </a:r>
            <a:r>
              <a:rPr lang="en-US" altLang="zh-CN" sz="1600" kern="0" dirty="0" smtClean="0"/>
              <a:t>between a track and the signal wire</a:t>
            </a:r>
            <a:endParaRPr lang="zh-CN" altLang="en-US" sz="16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/>
              <a:t>Performance Validation with BESIII Data (1)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2263" y="1296989"/>
            <a:ext cx="5473141" cy="2699068"/>
          </a:xfrm>
        </p:spPr>
        <p:txBody>
          <a:bodyPr/>
          <a:lstStyle/>
          <a:p>
            <a:r>
              <a:rPr lang="en-US" altLang="zh-CN" sz="2000" dirty="0" smtClean="0"/>
              <a:t>To investigate the </a:t>
            </a:r>
            <a:r>
              <a:rPr lang="en-US" altLang="zh-CN" sz="2000" dirty="0" smtClean="0"/>
              <a:t>possibility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of </a:t>
            </a:r>
            <a:r>
              <a:rPr lang="en-US" altLang="zh-CN" sz="2000" dirty="0" smtClean="0"/>
              <a:t>applying</a:t>
            </a:r>
            <a:r>
              <a:rPr lang="en-US" altLang="zh-CN" sz="2000" dirty="0" smtClean="0"/>
              <a:t> ML to simulation, </a:t>
            </a:r>
            <a:r>
              <a:rPr lang="en-US" altLang="zh-CN" sz="2000" dirty="0" smtClean="0"/>
              <a:t>the real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data from the BESIII experiment </a:t>
            </a:r>
            <a:r>
              <a:rPr lang="en-US" altLang="zh-CN" sz="2000" dirty="0" smtClean="0"/>
              <a:t>was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used  evaluate </a:t>
            </a:r>
            <a:r>
              <a:rPr lang="en-US" altLang="zh-CN" sz="2000" dirty="0" smtClean="0"/>
              <a:t>the performance of the chosen neural network.</a:t>
            </a:r>
            <a:endParaRPr lang="en-US" altLang="zh-CN" sz="2000" dirty="0"/>
          </a:p>
          <a:p>
            <a:r>
              <a:rPr lang="en-US" altLang="zh-CN" sz="2000" dirty="0" err="1"/>
              <a:t>R</a:t>
            </a:r>
            <a:r>
              <a:rPr lang="en-US" altLang="zh-CN" sz="2000" dirty="0" err="1" smtClean="0"/>
              <a:t>adiative</a:t>
            </a:r>
            <a:r>
              <a:rPr lang="en-US" altLang="zh-CN" sz="2000" dirty="0" smtClean="0"/>
              <a:t> </a:t>
            </a:r>
            <a:r>
              <a:rPr lang="en-US" altLang="zh-CN" sz="2000" dirty="0" err="1"/>
              <a:t>b</a:t>
            </a:r>
            <a:r>
              <a:rPr lang="en-US" altLang="zh-CN" sz="2000" dirty="0" err="1" smtClean="0"/>
              <a:t>habha</a:t>
            </a:r>
            <a:r>
              <a:rPr lang="en-US" altLang="zh-CN" sz="2000" dirty="0" smtClean="0"/>
              <a:t> events were selected to study the simulation of </a:t>
            </a:r>
            <a:r>
              <a:rPr lang="en-US" altLang="zh-CN" sz="2000" dirty="0" smtClean="0"/>
              <a:t>drift </a:t>
            </a:r>
            <a:r>
              <a:rPr lang="en-US" altLang="zh-CN" sz="2000" dirty="0"/>
              <a:t>time </a:t>
            </a:r>
            <a:r>
              <a:rPr lang="en-US" altLang="zh-CN" sz="2000" dirty="0" smtClean="0"/>
              <a:t>in the chamber cell</a:t>
            </a:r>
            <a:endParaRPr lang="en-US" altLang="zh-CN" sz="1600" dirty="0" smtClean="0"/>
          </a:p>
          <a:p>
            <a:pPr lvl="1"/>
            <a:r>
              <a:rPr lang="en-US" altLang="zh-CN" sz="1600" dirty="0" smtClean="0"/>
              <a:t>X-T relation: the </a:t>
            </a:r>
            <a:r>
              <a:rPr lang="en-US" altLang="zh-CN" sz="1600" dirty="0" err="1" smtClean="0"/>
              <a:t>Doca</a:t>
            </a:r>
            <a:r>
              <a:rPr lang="en-US" altLang="zh-CN" sz="1600" dirty="0" smtClean="0"/>
              <a:t> versus drift time</a:t>
            </a:r>
            <a:r>
              <a:rPr lang="en-US" altLang="zh-CN" sz="1600" dirty="0" smtClean="0"/>
              <a:t> </a:t>
            </a:r>
            <a:endParaRPr lang="en-US" altLang="zh-CN" sz="1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12</a:t>
            </a:fld>
            <a:endParaRPr lang="en-US" altLang="zh-CN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193" y="4801985"/>
            <a:ext cx="1846323" cy="1798675"/>
          </a:xfrm>
          <a:prstGeom prst="rect">
            <a:avLst/>
          </a:prstGeom>
        </p:spPr>
      </p:pic>
      <p:pic>
        <p:nvPicPr>
          <p:cNvPr id="11" name="图片 10" descr="h_real_time_x_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90" y="4906466"/>
            <a:ext cx="1794977" cy="174163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2" name="文本框 25"/>
          <p:cNvSpPr txBox="1"/>
          <p:nvPr/>
        </p:nvSpPr>
        <p:spPr>
          <a:xfrm>
            <a:off x="4759290" y="4951128"/>
            <a:ext cx="1756200" cy="65300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="horz" wrap="square" lIns="237999" tIns="237999" rIns="237999" bIns="237999" numCol="1" spcCol="38100" rtlCol="0" anchor="ctr" forceAA="0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algn="l" defTabSz="825500" rtl="0" fontAlgn="auto" latinLnBrk="0" hangingPunct="0">
              <a:lnSpc>
                <a:spcPct val="80000"/>
              </a:lnSpc>
              <a:spcBef>
                <a:spcPts val="360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-42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ea typeface="Founders Grotesk Text Regular"/>
                <a:cs typeface="Times New Roman" panose="02020603050405020304" pitchFamily="18" charset="0"/>
                <a:sym typeface="Founders Grotesk Text"/>
              </a:rPr>
              <a:t> drift time vs </a:t>
            </a:r>
            <a:r>
              <a:rPr kumimoji="0" lang="en-US" altLang="zh-CN" sz="1400" b="0" i="0" u="none" strike="noStrike" cap="none" spc="-42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ea typeface="Founders Grotesk Text Regular"/>
                <a:cs typeface="Times New Roman" panose="02020603050405020304" pitchFamily="18" charset="0"/>
                <a:sym typeface="Founders Grotesk Text"/>
              </a:rPr>
              <a:t>doca</a:t>
            </a:r>
            <a:endParaRPr kumimoji="0" lang="en-US" altLang="zh-CN" sz="1800" b="0" i="0" u="none" strike="noStrike" cap="none" spc="-42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panose="02020603050405020304" pitchFamily="18" charset="0"/>
              <a:ea typeface="Founders Grotesk Text Regular"/>
              <a:cs typeface="Times New Roman" panose="02020603050405020304" pitchFamily="18" charset="0"/>
              <a:sym typeface="Founders Grotesk Tex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87" y="4875022"/>
            <a:ext cx="4384713" cy="1668593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6053914" y="1190623"/>
            <a:ext cx="2926080" cy="3507752"/>
            <a:chOff x="6053914" y="1190623"/>
            <a:chExt cx="2926080" cy="3507752"/>
          </a:xfrm>
        </p:grpSpPr>
        <p:sp>
          <p:nvSpPr>
            <p:cNvPr id="5" name="矩形: 圆角 4"/>
            <p:cNvSpPr/>
            <p:nvPr/>
          </p:nvSpPr>
          <p:spPr bwMode="auto">
            <a:xfrm>
              <a:off x="6070030" y="1190623"/>
              <a:ext cx="2909964" cy="596894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彩云" panose="02010800040101010101" pitchFamily="2" charset="-122"/>
                </a:rPr>
                <a:t>Prepare experimental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dirty="0">
                  <a:latin typeface="Arial" panose="020B0604020202020204" pitchFamily="34" charset="0"/>
                </a:rPr>
                <a:t>d</a:t>
              </a:r>
              <a:r>
                <a:rPr kumimoji="0" lang="en-US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彩云" panose="02010800040101010101" pitchFamily="2" charset="-122"/>
                </a:rPr>
                <a:t>ata for training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矩形: 圆角 5"/>
                <p:cNvSpPr/>
                <p:nvPr/>
              </p:nvSpPr>
              <p:spPr bwMode="auto">
                <a:xfrm>
                  <a:off x="6053914" y="2675439"/>
                  <a:ext cx="2926080" cy="444588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/>
                <a:lstStyle/>
                <a:p>
                  <a:pPr algn="ctr"/>
                  <a:r>
                    <a:rPr lang="en-US" altLang="zh-CN" dirty="0"/>
                    <a:t>Check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p>
                      </m:sSubSup>
                    </m:oMath>
                  </a14:m>
                  <a:r>
                    <a:rPr kumimoji="0" lang="en-US" altLang="zh-CN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华文彩云" panose="02010800040101010101" pitchFamily="2" charset="-122"/>
                    </a:rPr>
                    <a:t>,</a:t>
                  </a:r>
                  <a:r>
                    <a:rPr lang="en-US" altLang="zh-CN" dirty="0"/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𝑠𝑖𝑚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kumimoji="0" lang="zh-CN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华文彩云" panose="02010800040101010101" pitchFamily="2" charset="-122"/>
                  </a:endParaRPr>
                </a:p>
              </p:txBody>
            </p:sp>
          </mc:Choice>
          <mc:Fallback xmlns="">
            <p:sp>
              <p:nvSpPr>
                <p:cNvPr id="6" name="矩形: 圆角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53914" y="2675439"/>
                  <a:ext cx="2926080" cy="444588"/>
                </a:xfrm>
                <a:prstGeom prst="roundRect">
                  <a:avLst/>
                </a:prstGeom>
                <a:blipFill rotWithShape="1">
                  <a:blip r:embed="rId6"/>
                </a:blip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矩形: 圆角 6"/>
                <p:cNvSpPr/>
                <p:nvPr/>
              </p:nvSpPr>
              <p:spPr bwMode="auto">
                <a:xfrm>
                  <a:off x="6053914" y="3272333"/>
                  <a:ext cx="2909963" cy="624772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/>
                <a:lstStyle/>
                <a:p>
                  <a:pPr algn="ctr"/>
                  <a:r>
                    <a:rPr lang="en-US" altLang="zh-CN" dirty="0">
                      <a:latin typeface="Arial" panose="020B0604020202020204" pitchFamily="34" charset="0"/>
                    </a:rPr>
                    <a:t>check</a:t>
                  </a:r>
                  <a:r>
                    <a:rPr kumimoji="0" lang="en-US" altLang="zh-CN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华文彩云" panose="02010800040101010101" pitchFamily="2" charset="-122"/>
                    </a:rPr>
                    <a:t> the X-T </a:t>
                  </a:r>
                  <a:r>
                    <a:rPr lang="en-US" altLang="zh-CN" dirty="0">
                      <a:latin typeface="Arial" panose="020B0604020202020204" pitchFamily="34" charset="0"/>
                    </a:rPr>
                    <a:t>cure: </a:t>
                  </a:r>
                </a:p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p>
                      </m:sSubSup>
                    </m:oMath>
                  </a14:m>
                  <a:r>
                    <a:rPr lang="en-US" altLang="zh-CN" dirty="0">
                      <a:latin typeface="Arial" panose="020B0604020202020204" pitchFamily="34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𝑠𝑖𝑚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r>
                    <a:rPr lang="en-US" altLang="zh-CN" dirty="0">
                      <a:latin typeface="Arial" panose="020B0604020202020204" pitchFamily="34" charset="0"/>
                    </a:rPr>
                    <a:t> </a:t>
                  </a:r>
                  <a:endParaRPr kumimoji="0" lang="zh-CN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华文彩云" panose="02010800040101010101" pitchFamily="2" charset="-122"/>
                  </a:endParaRPr>
                </a:p>
              </p:txBody>
            </p:sp>
          </mc:Choice>
          <mc:Fallback xmlns="">
            <p:sp>
              <p:nvSpPr>
                <p:cNvPr id="7" name="矩形: 圆角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53914" y="3272333"/>
                  <a:ext cx="2909963" cy="624772"/>
                </a:xfrm>
                <a:prstGeom prst="roundRect">
                  <a:avLst/>
                </a:prstGeom>
                <a:blipFill rotWithShape="1">
                  <a:blip r:embed="rId7"/>
                </a:blip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矩形: 圆角 7"/>
                <p:cNvSpPr/>
                <p:nvPr/>
              </p:nvSpPr>
              <p:spPr bwMode="auto">
                <a:xfrm>
                  <a:off x="6061900" y="4045374"/>
                  <a:ext cx="2893989" cy="653001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/>
                <a:lstStyle/>
                <a:p>
                  <a:pPr algn="ctr"/>
                  <a:r>
                    <a:rPr lang="en-US" altLang="zh-CN" dirty="0">
                      <a:latin typeface="Arial" panose="020B0604020202020204" pitchFamily="34" charset="0"/>
                    </a:rPr>
                    <a:t>check spatial resolution: </a:t>
                  </a:r>
                </a:p>
                <a:p>
                  <a:pPr algn="ctr"/>
                  <a:r>
                    <a:rPr lang="en-US" altLang="zh-CN" dirty="0">
                      <a:latin typeface="Arial" panose="020B0604020202020204" pitchFamily="34" charset="0"/>
                    </a:rPr>
                    <a:t>using</a:t>
                  </a:r>
                  <a:r>
                    <a:rPr kumimoji="0" lang="en-US" altLang="zh-CN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华文彩云" panose="02010800040101010101" pitchFamily="2" charset="-122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p>
                      </m:sSubSup>
                    </m:oMath>
                  </a14:m>
                  <a:r>
                    <a:rPr lang="en-US" altLang="zh-CN" dirty="0">
                      <a:latin typeface="Arial" panose="020B0604020202020204" pitchFamily="34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𝑁𝑁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𝑠𝑖𝑚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kumimoji="0" lang="zh-CN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华文彩云" panose="02010800040101010101" pitchFamily="2" charset="-122"/>
                  </a:endParaRPr>
                </a:p>
              </p:txBody>
            </p:sp>
          </mc:Choice>
          <mc:Fallback xmlns="">
            <p:sp>
              <p:nvSpPr>
                <p:cNvPr id="8" name="矩形: 圆角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61900" y="4045374"/>
                  <a:ext cx="2893989" cy="653001"/>
                </a:xfrm>
                <a:prstGeom prst="roundRect">
                  <a:avLst/>
                </a:prstGeom>
                <a:blipFill rotWithShape="1">
                  <a:blip r:embed="rId8"/>
                </a:blip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矩形: 圆角 8"/>
                <p:cNvSpPr/>
                <p:nvPr/>
              </p:nvSpPr>
              <p:spPr bwMode="auto">
                <a:xfrm>
                  <a:off x="6070030" y="1933658"/>
                  <a:ext cx="2909964" cy="596894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/>
                <a:lstStyle/>
                <a:p>
                  <a:pPr algn="ctr"/>
                  <a:r>
                    <a:rPr kumimoji="0" lang="en-US" altLang="zh-CN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华文彩云" panose="02010800040101010101" pitchFamily="2" charset="-122"/>
                    </a:rPr>
                    <a:t>Learn d</a:t>
                  </a:r>
                  <a:r>
                    <a:rPr lang="en-US" altLang="zh-CN" dirty="0"/>
                    <a:t>rift time distribution</a:t>
                  </a:r>
                  <a:r>
                    <a:rPr kumimoji="0" lang="en-US" altLang="zh-CN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华文彩云" panose="02010800040101010101" pitchFamily="2" charset="-122"/>
                    </a:rPr>
                    <a:t>: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𝑑𝑟𝑖𝑓𝑡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𝑡𝑖𝑚𝑒</m:t>
                            </m:r>
                          </m:sub>
                        </m:s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𝑑𝑜𝑐𝑎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𝑒𝑎𝑛𝑔𝑙𝑒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𝑙𝑎𝑦𝑒𝑟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zh-CN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华文彩云" panose="02010800040101010101" pitchFamily="2" charset="-122"/>
                  </a:endParaRPr>
                </a:p>
              </p:txBody>
            </p:sp>
          </mc:Choice>
          <mc:Fallback xmlns="">
            <p:sp>
              <p:nvSpPr>
                <p:cNvPr id="9" name="矩形: 圆角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70030" y="1933658"/>
                  <a:ext cx="2909964" cy="596894"/>
                </a:xfrm>
                <a:prstGeom prst="roundRect">
                  <a:avLst/>
                </a:prstGeom>
                <a:blipFill rotWithShape="1">
                  <a:blip r:embed="rId9"/>
                </a:blip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直接箭头连接符 14"/>
            <p:cNvCxnSpPr>
              <a:stCxn id="5" idx="2"/>
              <a:endCxn id="9" idx="0"/>
            </p:cNvCxnSpPr>
            <p:nvPr/>
          </p:nvCxnSpPr>
          <p:spPr bwMode="auto">
            <a:xfrm>
              <a:off x="7525012" y="1787517"/>
              <a:ext cx="0" cy="146141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直接箭头连接符 15"/>
            <p:cNvCxnSpPr>
              <a:stCxn id="9" idx="2"/>
              <a:endCxn id="6" idx="0"/>
            </p:cNvCxnSpPr>
            <p:nvPr/>
          </p:nvCxnSpPr>
          <p:spPr bwMode="auto">
            <a:xfrm flipH="1">
              <a:off x="7516954" y="2530552"/>
              <a:ext cx="8058" cy="144887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直接箭头连接符 18"/>
            <p:cNvCxnSpPr>
              <a:stCxn id="6" idx="2"/>
              <a:endCxn id="7" idx="0"/>
            </p:cNvCxnSpPr>
            <p:nvPr/>
          </p:nvCxnSpPr>
          <p:spPr bwMode="auto">
            <a:xfrm flipH="1">
              <a:off x="7508896" y="3120027"/>
              <a:ext cx="8058" cy="152306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直接箭头连接符 27"/>
            <p:cNvCxnSpPr>
              <a:stCxn id="7" idx="2"/>
              <a:endCxn id="8" idx="0"/>
            </p:cNvCxnSpPr>
            <p:nvPr/>
          </p:nvCxnSpPr>
          <p:spPr bwMode="auto">
            <a:xfrm flipH="1">
              <a:off x="7508895" y="3897105"/>
              <a:ext cx="1" cy="148269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	</a:t>
            </a:r>
            <a:r>
              <a:rPr lang="en-US" altLang="zh-CN" sz="2800" dirty="0"/>
              <a:t>Performance </a:t>
            </a:r>
            <a:r>
              <a:rPr lang="en-US" altLang="zh-CN" sz="2800" dirty="0" smtClean="0"/>
              <a:t>Validation </a:t>
            </a:r>
            <a:r>
              <a:rPr lang="en-US" altLang="zh-CN" sz="2800" dirty="0"/>
              <a:t>with BESIII </a:t>
            </a:r>
            <a:r>
              <a:rPr lang="en-US" altLang="zh-CN" sz="2800" dirty="0" smtClean="0"/>
              <a:t>Data (2)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2263" y="1296989"/>
            <a:ext cx="8534400" cy="903878"/>
          </a:xfrm>
        </p:spPr>
        <p:txBody>
          <a:bodyPr/>
          <a:lstStyle/>
          <a:p>
            <a:r>
              <a:rPr lang="en-US" altLang="zh-CN" sz="2000" dirty="0" smtClean="0"/>
              <a:t>Comparison </a:t>
            </a:r>
            <a:r>
              <a:rPr lang="en-US" altLang="zh-CN" sz="2000" dirty="0" smtClean="0"/>
              <a:t>of </a:t>
            </a:r>
            <a:r>
              <a:rPr lang="en-US" altLang="zh-CN" sz="2000" dirty="0" smtClean="0"/>
              <a:t>drift </a:t>
            </a:r>
            <a:r>
              <a:rPr lang="en-US" altLang="zh-CN" sz="2000" dirty="0"/>
              <a:t>time </a:t>
            </a:r>
            <a:r>
              <a:rPr lang="en-US" altLang="zh-CN" sz="2000" dirty="0" smtClean="0"/>
              <a:t>distributions </a:t>
            </a:r>
            <a:r>
              <a:rPr lang="en-US" altLang="zh-CN" sz="2000" dirty="0"/>
              <a:t>between </a:t>
            </a:r>
            <a:r>
              <a:rPr lang="en-US" altLang="zh-CN" sz="2000" dirty="0" smtClean="0"/>
              <a:t>real data </a:t>
            </a:r>
            <a:r>
              <a:rPr lang="en-US" altLang="zh-CN" sz="2000" dirty="0"/>
              <a:t>and </a:t>
            </a:r>
            <a:r>
              <a:rPr lang="en-US" altLang="zh-CN" sz="2000" dirty="0" smtClean="0"/>
              <a:t>ML-based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simulation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13</a:t>
            </a:fld>
            <a:endParaRPr lang="en-US" altLang="zh-CN"/>
          </a:p>
        </p:txBody>
      </p:sp>
      <p:pic>
        <p:nvPicPr>
          <p:cNvPr id="5" name="图片 4" descr="h_pre_time_x_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457" y="3744004"/>
            <a:ext cx="2376055" cy="21005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22"/>
              <p:cNvSpPr txBox="1"/>
              <p:nvPr/>
            </p:nvSpPr>
            <p:spPr>
              <a:xfrm>
                <a:off x="4374996" y="3889586"/>
                <a:ext cx="2105891" cy="7129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none"/>
            </p:style>
            <p:txBody>
              <a:bodyPr rot="0" vert="horz" wrap="square" lIns="237999" tIns="237999" rIns="237999" bIns="237999" numCol="1" spcCol="38100" rtlCol="0" anchor="ctr" forceAA="0">
                <a:spAutoFit/>
              </a:bodyPr>
              <a:lstStyle>
                <a:defPPr>
                  <a:defRPr lang="zh-CN"/>
                </a:defPPr>
                <a:lvl1pPr marL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825500" fontAlgn="auto" hangingPunct="0">
                  <a:lnSpc>
                    <a:spcPct val="80000"/>
                  </a:lnSpc>
                  <a:spcBef>
                    <a:spcPts val="3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𝑑𝑟𝑖𝑓𝑡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𝑡𝑖𝑚𝑒</m:t>
                        </m:r>
                      </m:sub>
                      <m:sup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𝑁𝑁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𝑠𝑖𝑚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p>
                    </m:sSubSup>
                  </m:oMath>
                </a14:m>
                <a:r>
                  <a:rPr kumimoji="0" lang="en-US" altLang="zh-CN" sz="1400" b="0" i="0" u="none" strike="noStrike" cap="none" spc="-42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Times New Roman" panose="02020603050405020304" pitchFamily="18" charset="0"/>
                    <a:ea typeface="Founders Grotesk Text Regular"/>
                    <a:cs typeface="Times New Roman" panose="02020603050405020304" pitchFamily="18" charset="0"/>
                    <a:sym typeface="Founders Grotesk Text"/>
                  </a:rPr>
                  <a:t> </a:t>
                </a:r>
                <a:r>
                  <a:rPr lang="en-US" altLang="zh-CN" spc="-42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Founders Grotesk Text Regular"/>
                    <a:cs typeface="Times New Roman" panose="02020603050405020304" pitchFamily="18" charset="0"/>
                    <a:sym typeface="Founders Grotesk Text"/>
                  </a:rPr>
                  <a:t>vs doca</a:t>
                </a:r>
              </a:p>
            </p:txBody>
          </p:sp>
        </mc:Choice>
        <mc:Fallback xmlns="">
          <p:sp>
            <p:nvSpPr>
              <p:cNvPr id="6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996" y="3889586"/>
                <a:ext cx="2105891" cy="712954"/>
              </a:xfrm>
              <a:prstGeom prst="rect">
                <a:avLst/>
              </a:prstGeom>
              <a:blipFill rotWithShape="1">
                <a:blip r:embed="rId3"/>
                <a:stretch>
                  <a:fillRect l="-23" t="-30" r="4" b="8"/>
                </a:stretch>
              </a:blipFill>
              <a:ln w="12700" cap="flat">
                <a:noFill/>
                <a:miter lim="400000"/>
              </a:ln>
            </p:spPr>
            <p:style>
              <a:lnRef idx="0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none"/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 descr="h_real_time_x_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4688" y="1729061"/>
            <a:ext cx="2376199" cy="2160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25"/>
              <p:cNvSpPr txBox="1"/>
              <p:nvPr/>
            </p:nvSpPr>
            <p:spPr>
              <a:xfrm>
                <a:off x="4373066" y="1844390"/>
                <a:ext cx="2309155" cy="7129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none"/>
            </p:style>
            <p:txBody>
              <a:bodyPr rot="0" vert="horz" wrap="square" lIns="237999" tIns="237999" rIns="237999" bIns="237999" numCol="1" spcCol="38100" rtlCol="0" anchor="ctr" forceAA="0">
                <a:spAutoFit/>
              </a:bodyPr>
              <a:lstStyle>
                <a:defPPr>
                  <a:defRPr lang="zh-CN"/>
                </a:defPPr>
                <a:lvl1pPr marL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lvl="1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lvl="2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lvl="3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lvl="4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lvl="5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lvl="6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lvl="7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lvl="8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 b="0" i="0" u="non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825500" fontAlgn="auto" hangingPunct="0">
                  <a:lnSpc>
                    <a:spcPct val="80000"/>
                  </a:lnSpc>
                  <a:spcBef>
                    <a:spcPts val="3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𝑑𝑟𝑖𝑓𝑡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𝑡𝑖𝑚𝑒</m:t>
                        </m:r>
                      </m:sub>
                      <m:sup>
                        <m:r>
                          <a:rPr lang="en-US" altLang="zh-CN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𝑑𝑎𝑡𝑎</m:t>
                        </m:r>
                      </m:sup>
                    </m:sSubSup>
                  </m:oMath>
                </a14:m>
                <a:r>
                  <a:rPr lang="en-US" altLang="zh-CN" spc="-42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Founders Grotesk Text Regular"/>
                    <a:cs typeface="Times New Roman" panose="02020603050405020304" pitchFamily="18" charset="0"/>
                    <a:sym typeface="Founders Grotesk Text"/>
                  </a:rPr>
                  <a:t> vs </a:t>
                </a:r>
                <a:r>
                  <a:rPr lang="en-US" altLang="zh-CN" spc="-42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Founders Grotesk Text Regular"/>
                    <a:cs typeface="Times New Roman" panose="02020603050405020304" pitchFamily="18" charset="0"/>
                    <a:sym typeface="Founders Grotesk Text"/>
                  </a:rPr>
                  <a:t>doca</a:t>
                </a:r>
                <a:endParaRPr kumimoji="0" lang="en-US" altLang="zh-CN" sz="1800" b="0" i="0" u="none" strike="noStrike" cap="none" spc="-42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imes New Roman" panose="02020603050405020304" pitchFamily="18" charset="0"/>
                  <a:ea typeface="Founders Grotesk Text Regular"/>
                  <a:cs typeface="Times New Roman" panose="02020603050405020304" pitchFamily="18" charset="0"/>
                  <a:sym typeface="Founders Grotesk Text"/>
                </a:endParaRPr>
              </a:p>
            </p:txBody>
          </p:sp>
        </mc:Choice>
        <mc:Fallback xmlns="">
          <p:sp>
            <p:nvSpPr>
              <p:cNvPr id="8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066" y="1844390"/>
                <a:ext cx="2309155" cy="712954"/>
              </a:xfrm>
              <a:prstGeom prst="rect">
                <a:avLst/>
              </a:prstGeom>
              <a:blipFill rotWithShape="1">
                <a:blip r:embed="rId5"/>
                <a:stretch>
                  <a:fillRect l="-20" t="-49" r="5" b="28"/>
                </a:stretch>
              </a:blipFill>
              <a:ln w="12700" cap="flat">
                <a:noFill/>
                <a:miter lim="400000"/>
              </a:ln>
            </p:spPr>
            <p:style>
              <a:lnRef idx="0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none"/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263" y="2608855"/>
            <a:ext cx="3297500" cy="2761009"/>
          </a:xfrm>
          <a:prstGeom prst="rect">
            <a:avLst/>
          </a:prstGeom>
        </p:spPr>
      </p:pic>
      <p:sp>
        <p:nvSpPr>
          <p:cNvPr id="10" name="内容占位符 2"/>
          <p:cNvSpPr txBox="1"/>
          <p:nvPr/>
        </p:nvSpPr>
        <p:spPr bwMode="auto">
          <a:xfrm>
            <a:off x="308359" y="5844584"/>
            <a:ext cx="7982089" cy="50162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sz="2000" kern="0" dirty="0" smtClean="0"/>
              <a:t>Good agreement was found</a:t>
            </a:r>
            <a:endParaRPr lang="zh-CN" altLang="en-US" sz="2000" kern="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6758" y="1977764"/>
            <a:ext cx="2238283" cy="2679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Performance</a:t>
            </a:r>
            <a:r>
              <a:rPr lang="en-US" altLang="zh-CN" dirty="0"/>
              <a:t> </a:t>
            </a:r>
            <a:r>
              <a:rPr lang="en-US" altLang="zh-CN" dirty="0" smtClean="0"/>
              <a:t>Validation </a:t>
            </a:r>
            <a:r>
              <a:rPr lang="en-US" altLang="zh-CN" dirty="0"/>
              <a:t>with BESIII </a:t>
            </a:r>
            <a:r>
              <a:rPr lang="en-US" altLang="zh-CN" dirty="0" smtClean="0"/>
              <a:t>Data (3)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14</a:t>
            </a:fld>
            <a:endParaRPr lang="en-US" altLang="zh-CN"/>
          </a:p>
        </p:txBody>
      </p:sp>
      <p:grpSp>
        <p:nvGrpSpPr>
          <p:cNvPr id="5" name="组合 4"/>
          <p:cNvGrpSpPr/>
          <p:nvPr/>
        </p:nvGrpSpPr>
        <p:grpSpPr>
          <a:xfrm>
            <a:off x="141535" y="1832451"/>
            <a:ext cx="5994945" cy="3535033"/>
            <a:chOff x="4879" y="2493"/>
            <a:chExt cx="13514" cy="7690"/>
          </a:xfrm>
        </p:grpSpPr>
        <p:grpSp>
          <p:nvGrpSpPr>
            <p:cNvPr id="6" name="组合 5"/>
            <p:cNvGrpSpPr/>
            <p:nvPr/>
          </p:nvGrpSpPr>
          <p:grpSpPr>
            <a:xfrm>
              <a:off x="4879" y="2493"/>
              <a:ext cx="13514" cy="7690"/>
              <a:chOff x="5758" y="2679"/>
              <a:chExt cx="13514" cy="769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5758" y="2679"/>
                <a:ext cx="13514" cy="7690"/>
                <a:chOff x="5758" y="2679"/>
                <a:chExt cx="13514" cy="7690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6038" y="2679"/>
                  <a:ext cx="13234" cy="7341"/>
                </a:xfrm>
                <a:prstGeom prst="rect">
                  <a:avLst/>
                </a:prstGeom>
                <a:noFill/>
                <a:ln w="28575">
                  <a:solidFill>
                    <a:srgbClr val="003366"/>
                  </a:solidFill>
                  <a:prstDash val="dash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lvl="1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lvl="2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lvl="3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lvl="4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lvl="5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lvl="6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lvl="7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lvl="8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Tx/>
                    <a:buNone/>
                    <a:defRPr b="0" i="0" u="none" kern="1200" baseline="0">
                      <a:solidFill>
                        <a:schemeClr val="lt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grpSp>
              <p:nvGrpSpPr>
                <p:cNvPr id="11" name="组合 10"/>
                <p:cNvGrpSpPr/>
                <p:nvPr/>
              </p:nvGrpSpPr>
              <p:grpSpPr>
                <a:xfrm>
                  <a:off x="5758" y="2736"/>
                  <a:ext cx="13442" cy="7633"/>
                  <a:chOff x="5758" y="2736"/>
                  <a:chExt cx="13442" cy="7633"/>
                </a:xfrm>
              </p:grpSpPr>
              <p:pic>
                <p:nvPicPr>
                  <p:cNvPr id="12" name="图片 11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127" y="2736"/>
                    <a:ext cx="13073" cy="3554"/>
                  </a:xfrm>
                  <a:prstGeom prst="rect">
                    <a:avLst/>
                  </a:prstGeom>
                </p:spPr>
              </p:pic>
              <p:pic>
                <p:nvPicPr>
                  <p:cNvPr id="13" name="图片 12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236" y="6381"/>
                    <a:ext cx="12964" cy="3518"/>
                  </a:xfrm>
                  <a:prstGeom prst="rect">
                    <a:avLst/>
                  </a:prstGeom>
                </p:spPr>
              </p:pic>
              <p:sp>
                <p:nvSpPr>
                  <p:cNvPr id="14" name="文本框 11"/>
                  <p:cNvSpPr txBox="1"/>
                  <p:nvPr/>
                </p:nvSpPr>
                <p:spPr>
                  <a:xfrm rot="16200000">
                    <a:off x="5140" y="4278"/>
                    <a:ext cx="1859" cy="6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marL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lvl="1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lvl="2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lvl="3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lvl="4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lvl="5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lvl="6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lvl="7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lvl="8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r>
                      <a:rPr lang="en-US" altLang="zh-CN" sz="1200" dirty="0" err="1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layerID</a:t>
                    </a:r>
                    <a:r>
                      <a:rPr lang="en-US" altLang="zh-CN" sz="1200" dirty="0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=8</a:t>
                    </a:r>
                  </a:p>
                </p:txBody>
              </p:sp>
              <p:sp>
                <p:nvSpPr>
                  <p:cNvPr id="15" name="文本框 12"/>
                  <p:cNvSpPr txBox="1"/>
                  <p:nvPr/>
                </p:nvSpPr>
                <p:spPr>
                  <a:xfrm rot="16200000">
                    <a:off x="5026" y="7584"/>
                    <a:ext cx="2087" cy="6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marL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lvl="1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lvl="2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lvl="3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lvl="4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lvl="5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lvl="6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lvl="7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lvl="8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r>
                      <a:rPr lang="en-US" altLang="zh-CN" sz="1200" dirty="0" err="1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layerID</a:t>
                    </a:r>
                    <a:r>
                      <a:rPr lang="en-US" altLang="zh-CN" sz="1200" dirty="0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=30</a:t>
                    </a:r>
                  </a:p>
                </p:txBody>
              </p:sp>
              <p:sp>
                <p:nvSpPr>
                  <p:cNvPr id="16" name="文本框 16"/>
                  <p:cNvSpPr txBox="1"/>
                  <p:nvPr/>
                </p:nvSpPr>
                <p:spPr>
                  <a:xfrm>
                    <a:off x="8881" y="9766"/>
                    <a:ext cx="3146" cy="6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marL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lvl="1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lvl="2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lvl="3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lvl="4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lvl="5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lvl="6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lvl="7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lvl="8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altLang="zh-CN" sz="1200" dirty="0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Near-wire-region</a:t>
                    </a:r>
                  </a:p>
                </p:txBody>
              </p:sp>
              <p:sp>
                <p:nvSpPr>
                  <p:cNvPr id="17" name="文本框 18"/>
                  <p:cNvSpPr txBox="1"/>
                  <p:nvPr/>
                </p:nvSpPr>
                <p:spPr>
                  <a:xfrm>
                    <a:off x="15275" y="9766"/>
                    <a:ext cx="2842" cy="6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zh-CN"/>
                    </a:defPPr>
                    <a:lvl1pPr marL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lvl="1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lvl="2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lvl="3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lvl="4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lvl="5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lvl="6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lvl="7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lvl="8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None/>
                      <a:defRPr b="0" i="0" u="none" kern="1200" baseline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altLang="zh-CN" sz="1200" dirty="0">
                        <a:solidFill>
                          <a:srgbClr val="FF0000"/>
                        </a:solidFill>
                        <a:highlight>
                          <a:srgbClr val="C0C0C0"/>
                        </a:highlight>
                      </a:rPr>
                      <a:t>Far-wire-region</a:t>
                    </a:r>
                  </a:p>
                </p:txBody>
              </p:sp>
            </p:grpSp>
          </p:grpSp>
          <p:cxnSp>
            <p:nvCxnSpPr>
              <p:cNvPr id="9" name="直接连接符 8"/>
              <p:cNvCxnSpPr>
                <a:stCxn id="10" idx="1"/>
                <a:endCxn id="10" idx="3"/>
              </p:cNvCxnSpPr>
              <p:nvPr/>
            </p:nvCxnSpPr>
            <p:spPr>
              <a:xfrm>
                <a:off x="6038" y="6350"/>
                <a:ext cx="13234" cy="0"/>
              </a:xfrm>
              <a:prstGeom prst="line">
                <a:avLst/>
              </a:prstGeom>
              <a:ln w="19050">
                <a:solidFill>
                  <a:srgbClr val="003366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/>
            <p:cNvCxnSpPr/>
            <p:nvPr/>
          </p:nvCxnSpPr>
          <p:spPr>
            <a:xfrm>
              <a:off x="11920" y="2550"/>
              <a:ext cx="11" cy="7270"/>
            </a:xfrm>
            <a:prstGeom prst="line">
              <a:avLst/>
            </a:prstGeom>
            <a:ln w="19050">
              <a:solidFill>
                <a:srgbClr val="003366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855" y="1152899"/>
            <a:ext cx="2381851" cy="28095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478735" y="4579385"/>
                <a:ext cx="2569808" cy="2202415"/>
              </a:xfrm>
            </p:spPr>
            <p:txBody>
              <a:bodyPr/>
              <a:lstStyle/>
              <a:p>
                <a:r>
                  <a:rPr lang="en-US" altLang="zh-CN" sz="1800" dirty="0"/>
                  <a:t>Consistent spatial resolution results </a:t>
                </a:r>
                <a:r>
                  <a:rPr lang="en-US" altLang="zh-CN" sz="1800" dirty="0" smtClean="0"/>
                  <a:t>obtained for</a:t>
                </a:r>
                <a:r>
                  <a:rPr lang="en-US" altLang="zh-CN" sz="18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𝑑𝑎𝑡𝑎</m:t>
                        </m:r>
                      </m:sup>
                    </m:sSubSup>
                  </m:oMath>
                </a14:m>
                <a:r>
                  <a:rPr lang="en-US" altLang="zh-CN" sz="18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𝑁𝑁</m:t>
                        </m:r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𝑠𝑖𝑚</m:t>
                        </m:r>
                        <m:r>
                          <a:rPr lang="en-US" altLang="zh-CN" sz="18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p>
                    </m:sSubSup>
                  </m:oMath>
                </a14:m>
                <a:endParaRPr lang="en-US" altLang="zh-CN" sz="1800" dirty="0"/>
              </a:p>
              <a:p>
                <a:r>
                  <a:rPr lang="en-US" altLang="zh-CN" sz="1800" dirty="0"/>
                  <a:t>The NN can learn the drift time from the data </a:t>
                </a:r>
              </a:p>
            </p:txBody>
          </p:sp>
        </mc:Choice>
        <mc:Fallback>
          <p:sp>
            <p:nvSpPr>
              <p:cNvPr id="19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78735" y="4579385"/>
                <a:ext cx="2569808" cy="2202415"/>
              </a:xfrm>
              <a:blipFill rotWithShape="0">
                <a:blip r:embed="rId5"/>
                <a:stretch>
                  <a:fillRect l="-238" t="-1381" r="-4276" b="-30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内容占位符 2"/>
              <p:cNvSpPr txBox="1"/>
              <p:nvPr/>
            </p:nvSpPr>
            <p:spPr bwMode="auto">
              <a:xfrm>
                <a:off x="141312" y="1073590"/>
                <a:ext cx="6418237" cy="785063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lvl1pPr marL="342900" indent="-342900" algn="l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0000"/>
                  </a:buClr>
                  <a:buSzPct val="75000"/>
                  <a:buFont typeface="Wingdings" panose="05000000000000000000" pitchFamily="2" charset="2"/>
                  <a:buChar char="v"/>
                  <a:defRPr kumimoji="1" sz="24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Char char="l"/>
                  <a:defRPr kumimoji="1"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¡"/>
                  <a:defRPr kumimoji="1" sz="1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kumimoji="1" sz="1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altLang="zh-CN" sz="1800" kern="0" dirty="0"/>
                  <a:t>Checked the spatial resolution of reconstructed </a:t>
                </a:r>
                <a:r>
                  <a:rPr lang="en-US" altLang="zh-CN" sz="1800" kern="0" dirty="0" smtClean="0"/>
                  <a:t>tracks, </a:t>
                </a:r>
                <a:r>
                  <a:rPr lang="en-US" altLang="zh-CN" sz="1800" kern="0" dirty="0"/>
                  <a:t>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𝑑𝑎𝑡𝑎</m:t>
                        </m:r>
                      </m:sup>
                    </m:sSubSup>
                  </m:oMath>
                </a14:m>
                <a:r>
                  <a:rPr lang="en-US" altLang="zh-CN" sz="1800" kern="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 kern="0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𝑁𝑁</m:t>
                        </m:r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𝑠𝑖𝑚</m:t>
                        </m:r>
                        <m:r>
                          <a:rPr lang="en-US" altLang="zh-CN" sz="1800" i="1" ker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p>
                    </m:sSubSup>
                  </m:oMath>
                </a14:m>
                <a:r>
                  <a:rPr lang="en-US" altLang="zh-CN" sz="1800" kern="0" dirty="0"/>
                  <a:t> </a:t>
                </a:r>
                <a:r>
                  <a:rPr lang="en-US" altLang="zh-CN" sz="1800" kern="0" dirty="0" smtClean="0"/>
                  <a:t> (calibration constants)</a:t>
                </a:r>
                <a:endParaRPr lang="en-US" altLang="zh-CN" sz="1800" kern="0" dirty="0"/>
              </a:p>
            </p:txBody>
          </p:sp>
        </mc:Choice>
        <mc:Fallback>
          <p:sp>
            <p:nvSpPr>
              <p:cNvPr id="20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312" y="1073590"/>
                <a:ext cx="6418237" cy="785063"/>
              </a:xfrm>
              <a:prstGeom prst="rect">
                <a:avLst/>
              </a:prstGeom>
              <a:blipFill rotWithShape="0">
                <a:blip r:embed="rId6"/>
                <a:stretch>
                  <a:fillRect l="-95" t="-3876" r="-855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表格 20"/>
              <p:cNvGraphicFramePr>
                <a:graphicFrameLocks noGrp="1"/>
              </p:cNvGraphicFramePr>
              <p:nvPr/>
            </p:nvGraphicFramePr>
            <p:xfrm>
              <a:off x="141313" y="5382422"/>
              <a:ext cx="6333744" cy="14445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2155"/>
                    <a:gridCol w="1532255"/>
                    <a:gridCol w="1363980"/>
                    <a:gridCol w="1341374"/>
                    <a:gridCol w="1363980"/>
                  </a:tblGrid>
                  <a:tr h="4709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 err="1">
                              <a:solidFill>
                                <a:schemeClr val="tx1"/>
                              </a:solidFill>
                            </a:rPr>
                            <a:t>layerID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Near-wire-region</a:t>
                          </a:r>
                        </a:p>
                        <a:p>
                          <a:pPr algn="ctr"/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𝑑𝑎𝑡𝑎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 v.s.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20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𝑁𝑁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𝑠𝑖𝑚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Far-wire-region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altLang="zh-CN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𝑑𝑎𝑡𝑎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 v.s.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20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𝑁𝑁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𝑠𝑖𝑚</m:t>
                                  </m:r>
                                  <m:r>
                                    <a:rPr lang="en-US" altLang="zh-CN" sz="12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altLang="zh-CN" sz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566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mean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sigma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mean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sigma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617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0.01096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0.01085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0.02137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0.02138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0.01162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0.01181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0.02674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0.02631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36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0.001055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0.001564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0.01404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0.01401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-3.1e-4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-5.1e-5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0.02060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0.02086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表格 20"/>
              <p:cNvGraphicFramePr>
                <a:graphicFrameLocks noGrp="1"/>
              </p:cNvGraphicFramePr>
              <p:nvPr/>
            </p:nvGraphicFramePr>
            <p:xfrm>
              <a:off x="141313" y="5382422"/>
              <a:ext cx="6333744" cy="14445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2155"/>
                    <a:gridCol w="1532255"/>
                    <a:gridCol w="1363980"/>
                    <a:gridCol w="1341374"/>
                    <a:gridCol w="1363980"/>
                  </a:tblGrid>
                  <a:tr h="4730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 err="1">
                              <a:solidFill>
                                <a:schemeClr val="tx1"/>
                              </a:solidFill>
                            </a:rPr>
                            <a:t>layerID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7"/>
                        </a:blipFill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7"/>
                        </a:blipFill>
                      </a:tcPr>
                    </a:tc>
                    <a:tc hMerge="1">
                      <a:tcPr/>
                    </a:tc>
                  </a:tr>
                  <a:tr h="27566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mean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sigma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mean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sigma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617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0.01096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0.01085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0.02137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0.02138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0.01162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0.01181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0.02674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0.02631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36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30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0.001055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0.001564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0.01404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0.01401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-3.1e-4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-5.1e-5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altLang="zh-CN" sz="1200" dirty="0">
                              <a:solidFill>
                                <a:srgbClr val="FF0000"/>
                              </a:solidFill>
                            </a:rPr>
                            <a:t>0.02060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n-US" altLang="zh-CN" sz="1200" dirty="0">
                              <a:solidFill>
                                <a:srgbClr val="009900"/>
                              </a:solidFill>
                            </a:rPr>
                            <a:t>0.02086</a:t>
                          </a:r>
                          <a:endParaRPr lang="zh-CN" altLang="en-US" sz="1200" dirty="0">
                            <a:solidFill>
                              <a:srgbClr val="009900"/>
                            </a:solidFill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Track </a:t>
            </a:r>
            <a:r>
              <a:rPr lang="en-US" altLang="zh-CN" dirty="0" smtClean="0"/>
              <a:t>Reconstruction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835" y="1146567"/>
            <a:ext cx="4949397" cy="5561012"/>
          </a:xfrm>
        </p:spPr>
        <p:txBody>
          <a:bodyPr/>
          <a:lstStyle/>
          <a:p>
            <a:r>
              <a:rPr lang="en-US" altLang="zh-CN" sz="2000" dirty="0" smtClean="0">
                <a:sym typeface="+mn-ea"/>
              </a:rPr>
              <a:t>Tracking with Combinatorial </a:t>
            </a:r>
            <a:r>
              <a:rPr lang="en-US" altLang="zh-CN" sz="2000" dirty="0">
                <a:sym typeface="+mn-ea"/>
              </a:rPr>
              <a:t>Kalman Filter (</a:t>
            </a:r>
            <a:r>
              <a:rPr lang="en-US" altLang="zh-CN" sz="2000" dirty="0"/>
              <a:t>CKF</a:t>
            </a:r>
            <a:r>
              <a:rPr lang="en-US" altLang="zh-CN" sz="2000" dirty="0" smtClean="0"/>
              <a:t>) method</a:t>
            </a:r>
            <a:endParaRPr lang="en-US" altLang="zh-CN" sz="2000" dirty="0"/>
          </a:p>
          <a:p>
            <a:pPr lvl="1"/>
            <a:r>
              <a:rPr lang="en-US" altLang="zh-CN" sz="1600" dirty="0"/>
              <a:t>C</a:t>
            </a:r>
            <a:r>
              <a:rPr lang="en-US" altLang="zh-CN" sz="1600" dirty="0" smtClean="0"/>
              <a:t>ombining </a:t>
            </a:r>
            <a:r>
              <a:rPr lang="en-US" altLang="zh-CN" sz="1600" dirty="0"/>
              <a:t>track </a:t>
            </a:r>
            <a:r>
              <a:rPr lang="en-US" altLang="zh-CN" sz="1600" dirty="0" smtClean="0"/>
              <a:t>recognition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and track fitting </a:t>
            </a:r>
            <a:endParaRPr lang="en-US" altLang="zh-CN" sz="1600" dirty="0" smtClean="0"/>
          </a:p>
          <a:p>
            <a:pPr lvl="1"/>
            <a:r>
              <a:rPr lang="en-US" altLang="zh-CN" sz="1600" dirty="0" smtClean="0"/>
              <a:t>Used </a:t>
            </a:r>
            <a:r>
              <a:rPr lang="en-US" altLang="zh-CN" sz="1600" dirty="0"/>
              <a:t>by many </a:t>
            </a:r>
            <a:r>
              <a:rPr lang="en-US" altLang="zh-CN" sz="1600" dirty="0" smtClean="0"/>
              <a:t>high </a:t>
            </a:r>
            <a:r>
              <a:rPr lang="en-US" altLang="zh-CN" sz="1600" dirty="0"/>
              <a:t>energy physics experiments</a:t>
            </a:r>
          </a:p>
          <a:p>
            <a:r>
              <a:rPr lang="en-US" altLang="zh-CN" sz="2000" dirty="0"/>
              <a:t>Track finding </a:t>
            </a:r>
            <a:r>
              <a:rPr lang="en-US" altLang="zh-CN" sz="2000" dirty="0" smtClean="0"/>
              <a:t>with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CKF in </a:t>
            </a:r>
            <a:r>
              <a:rPr lang="en-US" altLang="zh-CN" sz="2000" dirty="0" smtClean="0"/>
              <a:t>the drift </a:t>
            </a:r>
            <a:r>
              <a:rPr lang="en-US" altLang="zh-CN" sz="2000" dirty="0"/>
              <a:t>chamber</a:t>
            </a:r>
          </a:p>
          <a:p>
            <a:pPr lvl="1"/>
            <a:r>
              <a:rPr lang="en-US" altLang="zh-CN" sz="1600" dirty="0" smtClean="0"/>
              <a:t>Implementation</a:t>
            </a:r>
            <a:r>
              <a:rPr lang="en-US" altLang="zh-CN" sz="1600" dirty="0"/>
              <a:t>: track segments </a:t>
            </a:r>
            <a:r>
              <a:rPr lang="en-US" altLang="zh-CN" sz="1600" dirty="0" smtClean="0"/>
              <a:t>reconstructed in the silicon </a:t>
            </a:r>
            <a:r>
              <a:rPr lang="en-US" altLang="zh-CN" sz="1600" dirty="0" err="1" smtClean="0"/>
              <a:t>dectctor</a:t>
            </a:r>
            <a:r>
              <a:rPr lang="en-US" altLang="zh-CN" sz="1600" dirty="0" smtClean="0"/>
              <a:t>, </a:t>
            </a:r>
            <a:r>
              <a:rPr lang="en-US" altLang="zh-CN" sz="1600" dirty="0" smtClean="0"/>
              <a:t>called </a:t>
            </a:r>
            <a:r>
              <a:rPr lang="en-US" altLang="zh-CN" sz="1600" dirty="0" smtClean="0"/>
              <a:t>seeds,  </a:t>
            </a:r>
            <a:r>
              <a:rPr lang="en-US" altLang="zh-CN" sz="1600" dirty="0" smtClean="0"/>
              <a:t>are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extrapolated to the DC and all the </a:t>
            </a:r>
            <a:r>
              <a:rPr lang="en-US" altLang="zh-CN" sz="1600" dirty="0" smtClean="0"/>
              <a:t>DC hits </a:t>
            </a:r>
            <a:r>
              <a:rPr lang="en-US" altLang="zh-CN" sz="1600" dirty="0"/>
              <a:t>belonging to the </a:t>
            </a:r>
            <a:r>
              <a:rPr lang="en-US" altLang="zh-CN" sz="1600" dirty="0" smtClean="0"/>
              <a:t>track are collected</a:t>
            </a:r>
            <a:endParaRPr lang="en-US" altLang="zh-CN" sz="1600" dirty="0"/>
          </a:p>
          <a:p>
            <a:r>
              <a:rPr lang="en-US" altLang="zh-CN" sz="2000" dirty="0"/>
              <a:t>Current progress</a:t>
            </a:r>
            <a:r>
              <a:rPr lang="en-US" altLang="zh-CN" sz="2000" dirty="0" smtClean="0"/>
              <a:t>:</a:t>
            </a:r>
          </a:p>
          <a:p>
            <a:pPr lvl="1"/>
            <a:r>
              <a:rPr lang="en-US" altLang="zh-CN" sz="1600" dirty="0" smtClean="0"/>
              <a:t>Managed to </a:t>
            </a:r>
            <a:r>
              <a:rPr lang="en-US" altLang="zh-CN" sz="1600" dirty="0" smtClean="0"/>
              <a:t>port</a:t>
            </a:r>
            <a:r>
              <a:rPr lang="en-US" altLang="zh-CN" sz="1600" dirty="0" smtClean="0"/>
              <a:t> the </a:t>
            </a:r>
            <a:r>
              <a:rPr lang="en-US" altLang="zh-CN" sz="1600" dirty="0" smtClean="0"/>
              <a:t>Belle </a:t>
            </a:r>
            <a:r>
              <a:rPr lang="en-US" altLang="zh-CN" sz="1600" dirty="0"/>
              <a:t>II </a:t>
            </a:r>
            <a:r>
              <a:rPr lang="en-US" altLang="zh-CN" sz="1600" dirty="0" smtClean="0"/>
              <a:t>code to the CEPCSW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P</a:t>
            </a:r>
            <a:r>
              <a:rPr lang="en-US" altLang="zh-CN" sz="1600" dirty="0" smtClean="0"/>
              <a:t>erformance validation is ongoing</a:t>
            </a:r>
            <a:endParaRPr lang="en-US" altLang="zh-CN" sz="1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15</a:t>
            </a:fld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479" y="3393901"/>
            <a:ext cx="3026064" cy="33878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389" y="1321759"/>
            <a:ext cx="3333154" cy="2072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c1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25746" y="4075770"/>
            <a:ext cx="3942029" cy="284607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Tracking Performance (1) 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/>
              <a:t>16</a:t>
            </a:fld>
            <a:endParaRPr lang="en-US" altLang="zh-CN"/>
          </a:p>
        </p:txBody>
      </p:sp>
      <p:pic>
        <p:nvPicPr>
          <p:cNvPr id="28" name="图片 2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55228" y="4253346"/>
            <a:ext cx="3767612" cy="2587914"/>
          </a:xfrm>
          <a:prstGeom prst="rect">
            <a:avLst/>
          </a:prstGeom>
        </p:spPr>
      </p:pic>
      <p:pic>
        <p:nvPicPr>
          <p:cNvPr id="5" name="图片 4" descr="muon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2147" y="1186668"/>
            <a:ext cx="4031853" cy="2749061"/>
          </a:xfrm>
          <a:prstGeom prst="rect">
            <a:avLst/>
          </a:prstGeom>
        </p:spPr>
      </p:pic>
      <p:sp>
        <p:nvSpPr>
          <p:cNvPr id="8" name="内容占位符 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" y="1146810"/>
            <a:ext cx="4932218" cy="295413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zh-CN" dirty="0"/>
              <a:t>Tack recognition </a:t>
            </a:r>
            <a:r>
              <a:rPr lang="en-US" altLang="zh-CN" dirty="0" smtClean="0"/>
              <a:t>using the MC </a:t>
            </a:r>
            <a:r>
              <a:rPr lang="en-US" altLang="zh-CN" dirty="0"/>
              <a:t>truth </a:t>
            </a:r>
            <a:r>
              <a:rPr lang="en-US" altLang="zh-CN" dirty="0" smtClean="0"/>
              <a:t>information was </a:t>
            </a:r>
            <a:r>
              <a:rPr lang="en-US" altLang="zh-CN" dirty="0" smtClean="0"/>
              <a:t>also implemented </a:t>
            </a:r>
            <a:endParaRPr lang="en-US" altLang="zh-CN" dirty="0"/>
          </a:p>
          <a:p>
            <a:r>
              <a:rPr lang="zh-CN" altLang="en-US" sz="2000" dirty="0"/>
              <a:t>Genfit </a:t>
            </a:r>
            <a:r>
              <a:rPr lang="en-US" altLang="zh-CN" sz="2000" dirty="0" smtClean="0"/>
              <a:t>is </a:t>
            </a:r>
            <a:r>
              <a:rPr lang="en-US" altLang="zh-CN" sz="2000" dirty="0" smtClean="0"/>
              <a:t>adopted as the </a:t>
            </a:r>
            <a:r>
              <a:rPr lang="en-US" altLang="zh-CN" sz="2000" dirty="0"/>
              <a:t>t</a:t>
            </a:r>
            <a:r>
              <a:rPr lang="en-US" altLang="zh-CN" sz="2000" dirty="0" smtClean="0"/>
              <a:t>rack fitter </a:t>
            </a:r>
          </a:p>
          <a:p>
            <a:pPr lvl="1"/>
            <a:r>
              <a:rPr lang="en-US" altLang="zh-CN" sz="1600" dirty="0"/>
              <a:t>u</a:t>
            </a:r>
            <a:r>
              <a:rPr lang="en-US" altLang="zh-CN" sz="1600" dirty="0" smtClean="0"/>
              <a:t>sing </a:t>
            </a:r>
            <a:r>
              <a:rPr lang="zh-CN" altLang="en-US" sz="1600" dirty="0" smtClean="0"/>
              <a:t>kalman </a:t>
            </a:r>
            <a:r>
              <a:rPr lang="en-US" altLang="zh-CN" sz="1600" dirty="0" smtClean="0"/>
              <a:t>filter method </a:t>
            </a:r>
            <a:endParaRPr lang="en-US" altLang="zh-CN" sz="1600" dirty="0"/>
          </a:p>
          <a:p>
            <a:pPr lvl="1"/>
            <a:r>
              <a:rPr lang="en-US" altLang="zh-CN" sz="1600" dirty="0"/>
              <a:t>n</a:t>
            </a:r>
            <a:r>
              <a:rPr lang="en-US" altLang="zh-CN" sz="1600" dirty="0" smtClean="0"/>
              <a:t>on-uniform magnetic field </a:t>
            </a:r>
            <a:r>
              <a:rPr lang="zh-CN" altLang="en-US" sz="1600" dirty="0" smtClean="0"/>
              <a:t>field </a:t>
            </a:r>
            <a:r>
              <a:rPr lang="en-US" altLang="zh-CN" sz="1600" dirty="0" smtClean="0"/>
              <a:t>and </a:t>
            </a:r>
            <a:r>
              <a:rPr lang="zh-CN" altLang="en-US" sz="1600" dirty="0" smtClean="0"/>
              <a:t>material </a:t>
            </a:r>
            <a:r>
              <a:rPr lang="en-US" altLang="zh-CN" sz="1600" dirty="0" smtClean="0"/>
              <a:t>effects are taken into account</a:t>
            </a:r>
          </a:p>
          <a:p>
            <a:r>
              <a:rPr lang="en-US" altLang="zh-CN" sz="2000" dirty="0"/>
              <a:t>Momentum/vertex resolution</a:t>
            </a:r>
            <a:endParaRPr lang="zh-CN" altLang="en-US" sz="2000" dirty="0"/>
          </a:p>
          <a:p>
            <a:pPr lvl="1"/>
            <a:r>
              <a:rPr lang="en-US" altLang="zh-CN" sz="1600" dirty="0"/>
              <a:t>Particle gun</a:t>
            </a:r>
            <a:r>
              <a:rPr lang="zh-CN" altLang="en-US" sz="1600" dirty="0"/>
              <a:t>：</a:t>
            </a:r>
            <a:r>
              <a:rPr lang="en-US" altLang="zh-CN" sz="1600" dirty="0"/>
              <a:t>mu-</a:t>
            </a:r>
            <a:r>
              <a:rPr lang="zh-CN" altLang="en-US" sz="1600" dirty="0"/>
              <a:t>，</a:t>
            </a:r>
            <a:r>
              <a:rPr lang="en-US" altLang="zh-CN" sz="1600" dirty="0"/>
              <a:t>100 GeV@85</a:t>
            </a:r>
            <a:r>
              <a:rPr lang="zh-CN" altLang="en-US" sz="1600" dirty="0"/>
              <a:t>°</a:t>
            </a:r>
            <a:endParaRPr lang="en-US" altLang="zh-CN" sz="1600" dirty="0"/>
          </a:p>
          <a:p>
            <a:pPr marL="457200" lvl="1" indent="0">
              <a:buNone/>
            </a:pPr>
            <a:endParaRPr lang="en-US" altLang="zh-CN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Tracking Performance </a:t>
            </a:r>
            <a:r>
              <a:rPr lang="en-US" altLang="zh-CN" dirty="0" smtClean="0"/>
              <a:t>(2) 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/>
              <a:t>17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rcRect t="5690"/>
          <a:stretch>
            <a:fillRect/>
          </a:stretch>
        </p:blipFill>
        <p:spPr>
          <a:xfrm>
            <a:off x="4779818" y="1130805"/>
            <a:ext cx="4364182" cy="25620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>
                <a:spLocks noGrp="1"/>
              </p:cNvSpPr>
              <p:nvPr>
                <p:ph idx="1"/>
                <p:custDataLst>
                  <p:tags r:id="rId2"/>
                </p:custDataLst>
              </p:nvPr>
            </p:nvSpPr>
            <p:spPr>
              <a:xfrm>
                <a:off x="322263" y="1146567"/>
                <a:ext cx="4267200" cy="2181765"/>
              </a:xfrm>
            </p:spPr>
            <p:txBody>
              <a:bodyPr/>
              <a:lstStyle/>
              <a:p>
                <a:r>
                  <a:rPr lang="en-US" altLang="zh-CN" sz="2000" dirty="0" smtClean="0"/>
                  <a:t>Spatial </a:t>
                </a:r>
                <a:r>
                  <a:rPr lang="en-US" altLang="zh-CN" sz="2000" dirty="0" smtClean="0"/>
                  <a:t>resolution</a:t>
                </a:r>
                <a:endParaRPr lang="en-US" altLang="zh-CN" sz="2000" dirty="0"/>
              </a:p>
              <a:p>
                <a:pPr lvl="1"/>
                <a:r>
                  <a:rPr lang="en-US" altLang="zh-CN" sz="1800" dirty="0" smtClean="0"/>
                  <a:t>Spatial resolution: 110 um </a:t>
                </a:r>
              </a:p>
              <a:p>
                <a:pPr lvl="1"/>
                <a:r>
                  <a:rPr lang="en-US" altLang="zh-CN" sz="1800" dirty="0"/>
                  <a:t>C</a:t>
                </a:r>
                <a:r>
                  <a:rPr lang="en-US" altLang="zh-CN" sz="1800" dirty="0" smtClean="0"/>
                  <a:t>onsistent with  the value set in the simulation</a:t>
                </a:r>
                <a:endParaRPr lang="en-US" altLang="zh-CN" sz="1800" dirty="0"/>
              </a:p>
              <a:p>
                <a:pPr marL="342900" lvl="0" indent="-342900">
                  <a:buFont typeface="Wingdings" panose="05000000000000000000" charset="0"/>
                  <a:buChar char="v"/>
                </a:pPr>
                <a:r>
                  <a:rPr lang="en-US" altLang="zh-CN" sz="2000" dirty="0" smtClean="0"/>
                  <a:t>Events with two </a:t>
                </a:r>
                <a:r>
                  <a:rPr lang="en-US" altLang="zh-CN" sz="2000" dirty="0" err="1" smtClean="0"/>
                  <a:t>muons</a:t>
                </a:r>
                <a:r>
                  <a:rPr lang="en-US" altLang="zh-CN" sz="2000" dirty="0" smtClean="0">
                    <a:solidFill>
                      <a:schemeClr val="tx1"/>
                    </a:solidFill>
                  </a:rPr>
                  <a:t>：</a:t>
                </a:r>
                <a:endParaRPr lang="en-US" altLang="zh-CN" dirty="0">
                  <a:solidFill>
                    <a:schemeClr val="tx1"/>
                  </a:solidFill>
                </a:endParaRPr>
              </a:p>
              <a:p>
                <a:pPr marL="742950" lvl="1" indent="-285750">
                  <a:buFont typeface="Wingdings" panose="05000000000000000000" charset="0"/>
                  <a:buChar char="l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→ 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𝑍𝐻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, 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𝐻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</p:txBody>
          </p:sp>
        </mc:Choice>
        <mc:Fallback>
          <p:sp>
            <p:nvSpPr>
              <p:cNvPr id="7" name="内容占位符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2"/>
                </p:custDataLst>
              </p:nvPr>
            </p:nvSpPr>
            <p:spPr>
              <a:xfrm>
                <a:off x="322263" y="1146567"/>
                <a:ext cx="4267200" cy="2181765"/>
              </a:xfrm>
              <a:blipFill rotWithShape="0">
                <a:blip r:embed="rId8"/>
                <a:stretch>
                  <a:fillRect l="-429" t="-1397" b="-12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06388" y="3679908"/>
            <a:ext cx="4358871" cy="2973597"/>
          </a:xfrm>
          <a:prstGeom prst="rect">
            <a:avLst/>
          </a:prstGeom>
        </p:spPr>
      </p:pic>
      <p:pic>
        <p:nvPicPr>
          <p:cNvPr id="18" name="图片 17" descr="c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384201" y="3679908"/>
            <a:ext cx="4759799" cy="2973597"/>
          </a:xfrm>
          <a:prstGeom prst="rect">
            <a:avLst/>
          </a:prstGeom>
        </p:spPr>
      </p:pic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8413750" y="6181725"/>
            <a:ext cx="430530" cy="175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2263" y="1296988"/>
            <a:ext cx="8534400" cy="3039485"/>
          </a:xfrm>
        </p:spPr>
        <p:txBody>
          <a:bodyPr/>
          <a:lstStyle/>
          <a:p>
            <a:r>
              <a:rPr lang="en-US" sz="1800" dirty="0" smtClean="0"/>
              <a:t>As part of</a:t>
            </a:r>
            <a:r>
              <a:rPr lang="en-US" sz="1800" dirty="0" smtClean="0"/>
              <a:t> the Key4hep project, </a:t>
            </a:r>
            <a:r>
              <a:rPr lang="en-US" sz="1800" dirty="0" smtClean="0">
                <a:solidFill>
                  <a:srgbClr val="000000"/>
                </a:solidFill>
              </a:rPr>
              <a:t>event </a:t>
            </a:r>
            <a:r>
              <a:rPr lang="en-US" sz="1800" dirty="0">
                <a:solidFill>
                  <a:srgbClr val="000000"/>
                </a:solidFill>
              </a:rPr>
              <a:t>data model </a:t>
            </a:r>
            <a:r>
              <a:rPr lang="en-US" sz="1800" dirty="0" smtClean="0">
                <a:solidFill>
                  <a:srgbClr val="000000"/>
                </a:solidFill>
              </a:rPr>
              <a:t>of </a:t>
            </a:r>
            <a:r>
              <a:rPr lang="en-US" sz="1800" dirty="0">
                <a:solidFill>
                  <a:srgbClr val="000000"/>
                </a:solidFill>
              </a:rPr>
              <a:t>TPC detector </a:t>
            </a:r>
            <a:r>
              <a:rPr lang="en-US" sz="1800" dirty="0" smtClean="0">
                <a:solidFill>
                  <a:srgbClr val="000000"/>
                </a:solidFill>
              </a:rPr>
              <a:t>was extended to  </a:t>
            </a:r>
            <a:r>
              <a:rPr lang="en-US" sz="1800" dirty="0">
                <a:solidFill>
                  <a:srgbClr val="000000"/>
                </a:solidFill>
              </a:rPr>
              <a:t>accommodate the requirements from cluster counting </a:t>
            </a:r>
            <a:r>
              <a:rPr lang="en-US" sz="1800" dirty="0" smtClean="0">
                <a:solidFill>
                  <a:srgbClr val="000000"/>
                </a:solidFill>
              </a:rPr>
              <a:t>studies.  </a:t>
            </a:r>
          </a:p>
          <a:p>
            <a:r>
              <a:rPr lang="en-US" altLang="zh-CN" sz="1800" dirty="0" smtClean="0"/>
              <a:t>In CEPCSW, Garfield++ was integrated with the Geant4 to perform a precise simulation for the drift chamber.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altLang="zh-CN" sz="1800" dirty="0" smtClean="0"/>
              <a:t>Machine </a:t>
            </a:r>
            <a:r>
              <a:rPr lang="en-US" altLang="zh-CN" sz="1800" dirty="0"/>
              <a:t>learning </a:t>
            </a:r>
            <a:r>
              <a:rPr lang="en-US" altLang="zh-CN" sz="1800" dirty="0" smtClean="0"/>
              <a:t>based </a:t>
            </a:r>
            <a:r>
              <a:rPr lang="en-US" altLang="zh-CN" sz="1800" dirty="0"/>
              <a:t>s</a:t>
            </a:r>
            <a:r>
              <a:rPr lang="en-US" altLang="zh-CN" sz="1800" dirty="0" smtClean="0"/>
              <a:t>imulation  was developed to model the response of </a:t>
            </a:r>
            <a:r>
              <a:rPr lang="en-US" altLang="zh-CN" sz="1800" dirty="0"/>
              <a:t>the </a:t>
            </a:r>
            <a:r>
              <a:rPr lang="en-US" altLang="zh-CN" sz="1800" dirty="0" smtClean="0"/>
              <a:t>chamber cell.  </a:t>
            </a:r>
          </a:p>
          <a:p>
            <a:r>
              <a:rPr lang="en-US" altLang="zh-CN" sz="1800" dirty="0" smtClean="0"/>
              <a:t>Tracking algorithm  was implemented by reusing the code of Belle II and performance validation is still in progress.</a:t>
            </a:r>
            <a:endParaRPr lang="en-US" altLang="zh-CN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362950" y="6400800"/>
            <a:ext cx="412750" cy="381000"/>
          </a:xfrm>
        </p:spPr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18</a:t>
            </a:fld>
            <a:endParaRPr lang="en-US" altLang="zh-CN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513227" y="4744461"/>
            <a:ext cx="415247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4000" b="1" dirty="0">
                <a:solidFill>
                  <a:srgbClr val="FF99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Thank You !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GB" altLang="zh-CN" sz="4000" b="1" dirty="0">
                <a:solidFill>
                  <a:srgbClr val="FF99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</a:t>
            </a:r>
            <a:r>
              <a:rPr kumimoji="0" lang="zh-CN" altLang="en-US" sz="4000" b="1" dirty="0">
                <a:solidFill>
                  <a:srgbClr val="FF99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谢谢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Detector design</a:t>
            </a:r>
          </a:p>
          <a:p>
            <a:pPr lvl="1"/>
            <a:r>
              <a:rPr lang="en-US" dirty="0" smtClean="0"/>
              <a:t>Event data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Software implementations</a:t>
            </a:r>
          </a:p>
          <a:p>
            <a:pPr lvl="1"/>
            <a:r>
              <a:rPr lang="en-US" dirty="0" smtClean="0"/>
              <a:t>Data processing flow</a:t>
            </a:r>
          </a:p>
          <a:p>
            <a:pPr lvl="1"/>
            <a:r>
              <a:rPr lang="en-US" dirty="0" smtClean="0"/>
              <a:t>Detector </a:t>
            </a:r>
            <a:r>
              <a:rPr lang="en-US" dirty="0"/>
              <a:t>s</a:t>
            </a:r>
            <a:r>
              <a:rPr lang="en-US" dirty="0" smtClean="0"/>
              <a:t>imulation  </a:t>
            </a:r>
          </a:p>
          <a:p>
            <a:pPr lvl="1"/>
            <a:r>
              <a:rPr lang="en-US" dirty="0" smtClean="0"/>
              <a:t>Track reconstruction 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949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Detector Design  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06388" y="1371600"/>
                <a:ext cx="4066261" cy="5219700"/>
              </a:xfrm>
            </p:spPr>
            <p:txBody>
              <a:bodyPr/>
              <a:lstStyle/>
              <a:p>
                <a:r>
                  <a:rPr lang="en-US" altLang="zh-CN" sz="1800" dirty="0" smtClean="0"/>
                  <a:t>The </a:t>
                </a:r>
                <a:r>
                  <a:rPr lang="en-US" altLang="zh-CN" sz="1800" dirty="0"/>
                  <a:t>CEPC experiment </a:t>
                </a:r>
                <a:r>
                  <a:rPr lang="en-US" altLang="zh-CN" sz="1800" dirty="0" smtClean="0"/>
                  <a:t>mainly aims </a:t>
                </a:r>
                <a:r>
                  <a:rPr lang="en-US" altLang="zh-CN" sz="1800" dirty="0"/>
                  <a:t>to </a:t>
                </a:r>
                <a:r>
                  <a:rPr lang="en-US" altLang="zh-CN" sz="1800" dirty="0" smtClean="0"/>
                  <a:t>precisely </a:t>
                </a:r>
                <a:r>
                  <a:rPr lang="en-US" altLang="zh-CN" sz="1800" dirty="0" smtClean="0"/>
                  <a:t>measure </a:t>
                </a:r>
                <a:r>
                  <a:rPr lang="en-US" altLang="zh-CN" sz="1800" dirty="0"/>
                  <a:t>the property of the Higgs </a:t>
                </a:r>
                <a:r>
                  <a:rPr lang="en-US" altLang="zh-CN" sz="1800" dirty="0" smtClean="0"/>
                  <a:t>boson.</a:t>
                </a:r>
              </a:p>
              <a:p>
                <a:r>
                  <a:rPr lang="en-US" altLang="zh-CN" sz="1800" dirty="0" smtClean="0"/>
                  <a:t>Physics requirements</a:t>
                </a:r>
                <a:r>
                  <a:rPr lang="en-US" altLang="zh-CN" sz="1800" dirty="0"/>
                  <a:t>: high track efficiency (~100%), momentum resolution (&lt;0.1%), PID (2</a:t>
                </a:r>
                <a14:m>
                  <m:oMath xmlns:m="http://schemas.openxmlformats.org/officeDocument/2006/math">
                    <m:r>
                      <a:rPr lang="zh-CN" altLang="en-US" sz="1800"/>
                      <m:t>𝜎</m:t>
                    </m:r>
                  </m:oMath>
                </a14:m>
                <a:r>
                  <a:rPr lang="en-US" altLang="zh-CN" sz="1800" dirty="0"/>
                  <a:t> p/K separation at P &lt; ~ 20 </a:t>
                </a:r>
                <a:r>
                  <a:rPr lang="en-US" altLang="zh-CN" sz="1800" dirty="0" err="1"/>
                  <a:t>GeV</a:t>
                </a:r>
                <a:r>
                  <a:rPr lang="en-US" altLang="zh-CN" sz="1800" dirty="0"/>
                  <a:t>/c</a:t>
                </a:r>
                <a:r>
                  <a:rPr lang="en-US" altLang="zh-CN" sz="1800" dirty="0" smtClean="0"/>
                  <a:t>), etc.</a:t>
                </a:r>
              </a:p>
              <a:p>
                <a:r>
                  <a:rPr lang="en-US" altLang="zh-CN" sz="1800" dirty="0" smtClean="0"/>
                  <a:t>For the </a:t>
                </a:r>
                <a:r>
                  <a:rPr lang="en-US" altLang="zh-CN" sz="1800" dirty="0"/>
                  <a:t>4</a:t>
                </a:r>
                <a:r>
                  <a:rPr lang="en-US" altLang="zh-CN" sz="1800" baseline="30000" dirty="0"/>
                  <a:t>th</a:t>
                </a:r>
                <a:r>
                  <a:rPr lang="en-US" altLang="zh-CN" sz="1800" dirty="0"/>
                  <a:t> conceptual </a:t>
                </a:r>
                <a:r>
                  <a:rPr lang="en-US" altLang="zh-CN" sz="1800" dirty="0" smtClean="0"/>
                  <a:t>detector, silicon detector and </a:t>
                </a:r>
                <a:r>
                  <a:rPr lang="en-US" altLang="zh-CN" sz="1800" dirty="0"/>
                  <a:t>drift chamber (DC) </a:t>
                </a:r>
                <a:r>
                  <a:rPr lang="en-US" altLang="zh-CN" sz="1800" dirty="0" smtClean="0"/>
                  <a:t>are designed to provide both tracking and PID for charged particles. </a:t>
                </a:r>
                <a:endParaRPr lang="en-US" altLang="zh-CN" sz="1800" dirty="0"/>
              </a:p>
              <a:p>
                <a:r>
                  <a:rPr lang="en-US" altLang="zh-CN" sz="1800" dirty="0" smtClean="0"/>
                  <a:t>Both detector design and physics potential studies needs strong support of simulation and  reconstruction software.</a:t>
                </a:r>
                <a:endParaRPr lang="zh-CN" altLang="en-US" sz="1800" dirty="0"/>
              </a:p>
              <a:p>
                <a:endParaRPr lang="en-US" altLang="zh-CN" sz="1800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388" y="1371600"/>
                <a:ext cx="4066261" cy="5219700"/>
              </a:xfrm>
              <a:blipFill rotWithShape="0">
                <a:blip r:embed="rId4"/>
                <a:stretch>
                  <a:fillRect l="-150" t="-584" r="-2699" b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3</a:t>
            </a:fld>
            <a:endParaRPr lang="en-US" altLang="zh-CN" dirty="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372649" y="3864799"/>
            <a:ext cx="3869099" cy="27951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FD29810-A255-4C32-A111-A74C6C9209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2649" y="1138298"/>
            <a:ext cx="4554537" cy="2537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C4DA110-8641-4F1F-8A1F-C2C4626D3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Event Data Model (1)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745B609-1DD6-4975-9C85-B7F9A8640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5" y="5459159"/>
            <a:ext cx="8534400" cy="670267"/>
          </a:xfrm>
        </p:spPr>
        <p:txBody>
          <a:bodyPr/>
          <a:lstStyle/>
          <a:p>
            <a:r>
              <a:rPr lang="en-US" altLang="zh-CN" sz="1800" dirty="0" smtClean="0"/>
              <a:t>EDM4hep describes event objects created at different data processing stages and also reflects the relationship between them.</a:t>
            </a:r>
          </a:p>
          <a:p>
            <a:r>
              <a:rPr lang="en-US" altLang="zh-CN" sz="1800" dirty="0" smtClean="0"/>
              <a:t>For the drift chamber, </a:t>
            </a:r>
            <a:r>
              <a:rPr lang="en-US" altLang="zh-CN" sz="1800" dirty="0" err="1">
                <a:solidFill>
                  <a:srgbClr val="0000FF"/>
                </a:solidFill>
              </a:rPr>
              <a:t>MCParticle</a:t>
            </a:r>
            <a:r>
              <a:rPr lang="en-US" altLang="zh-CN" sz="1800" dirty="0">
                <a:solidFill>
                  <a:srgbClr val="0000FF"/>
                </a:solidFill>
              </a:rPr>
              <a:t>, </a:t>
            </a:r>
            <a:r>
              <a:rPr lang="en-US" altLang="zh-CN" sz="1800" dirty="0" err="1">
                <a:solidFill>
                  <a:srgbClr val="0000FF"/>
                </a:solidFill>
              </a:rPr>
              <a:t>SimTrackerHit</a:t>
            </a:r>
            <a:r>
              <a:rPr lang="en-US" altLang="zh-CN" sz="1800" dirty="0">
                <a:solidFill>
                  <a:srgbClr val="0000FF"/>
                </a:solidFill>
              </a:rPr>
              <a:t>, </a:t>
            </a:r>
            <a:r>
              <a:rPr lang="en-US" altLang="zh-CN" sz="1800" dirty="0" err="1">
                <a:solidFill>
                  <a:srgbClr val="0000FF"/>
                </a:solidFill>
              </a:rPr>
              <a:t>TrackHit</a:t>
            </a:r>
            <a:r>
              <a:rPr lang="en-US" altLang="zh-CN" sz="1800" dirty="0">
                <a:solidFill>
                  <a:srgbClr val="0000FF"/>
                </a:solidFill>
              </a:rPr>
              <a:t>, </a:t>
            </a:r>
            <a:r>
              <a:rPr lang="en-US" altLang="zh-CN" sz="1800" dirty="0" smtClean="0">
                <a:solidFill>
                  <a:srgbClr val="0000FF"/>
                </a:solidFill>
              </a:rPr>
              <a:t>Track </a:t>
            </a:r>
            <a:r>
              <a:rPr lang="en-US" altLang="zh-CN" sz="1800" dirty="0" smtClean="0"/>
              <a:t>have been used since the begin of the software project.</a:t>
            </a:r>
            <a:endParaRPr lang="zh-CN" altLang="en-US" sz="18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E852D88-D6A5-475B-80E1-02FD6C039B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xmlns="" id="{867ACF79-7332-41DE-BCC4-F409C4980962}"/>
              </a:ext>
            </a:extLst>
          </p:cNvPr>
          <p:cNvSpPr txBox="1">
            <a:spLocks/>
          </p:cNvSpPr>
          <p:nvPr/>
        </p:nvSpPr>
        <p:spPr bwMode="auto">
          <a:xfrm>
            <a:off x="241300" y="1160318"/>
            <a:ext cx="8743950" cy="64077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sz="1800" dirty="0" smtClean="0"/>
              <a:t>EDM4hep is the </a:t>
            </a:r>
            <a:r>
              <a:rPr lang="en-US" altLang="zh-CN" sz="1800" kern="0" dirty="0"/>
              <a:t>c</a:t>
            </a:r>
            <a:r>
              <a:rPr lang="en-US" altLang="zh-CN" sz="1800" kern="0" dirty="0" smtClean="0"/>
              <a:t>ommon </a:t>
            </a:r>
            <a:r>
              <a:rPr lang="en-US" altLang="zh-CN" sz="1800" kern="0" dirty="0"/>
              <a:t>event data </a:t>
            </a:r>
            <a:r>
              <a:rPr lang="en-US" altLang="zh-CN" sz="1800" kern="0" dirty="0" smtClean="0"/>
              <a:t>model (EDM) being developed for the future experiments like CEPC</a:t>
            </a:r>
            <a:r>
              <a:rPr lang="en-US" altLang="zh-CN" sz="1800" kern="0" dirty="0"/>
              <a:t>, CLIC, FCC, ILC</a:t>
            </a:r>
            <a:r>
              <a:rPr lang="en-US" altLang="zh-CN" sz="1800" kern="0" dirty="0" smtClean="0"/>
              <a:t>, etc.</a:t>
            </a:r>
            <a:endParaRPr lang="en-US" altLang="zh-CN" sz="1800" kern="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143368" y="1739700"/>
            <a:ext cx="6679832" cy="3581800"/>
            <a:chOff x="1078713" y="2376109"/>
            <a:chExt cx="6333469" cy="3296050"/>
          </a:xfrm>
        </p:grpSpPr>
        <p:pic>
          <p:nvPicPr>
            <p:cNvPr id="5" name="内容占位符 4">
              <a:extLst>
                <a:ext uri="{FF2B5EF4-FFF2-40B4-BE49-F238E27FC236}">
                  <a16:creationId xmlns:a16="http://schemas.microsoft.com/office/drawing/2014/main" xmlns="" id="{594C2492-88DD-44C7-9C09-B416FC893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078713" y="2376109"/>
              <a:ext cx="6333469" cy="3296050"/>
            </a:xfrm>
            <a:prstGeom prst="rect">
              <a:avLst/>
            </a:prstGeom>
            <a:solidFill>
              <a:srgbClr val="DECD87"/>
            </a:solidFill>
            <a:ln>
              <a:noFill/>
            </a:ln>
            <a:extLst/>
          </p:spPr>
        </p:pic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2C8766E7-EC68-487D-B8BE-B6522E5CC481}"/>
                </a:ext>
              </a:extLst>
            </p:cNvPr>
            <p:cNvSpPr/>
            <p:nvPr/>
          </p:nvSpPr>
          <p:spPr bwMode="auto">
            <a:xfrm>
              <a:off x="1441450" y="3763871"/>
              <a:ext cx="1193800" cy="55880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7EBF7CB2-9E7C-41FF-9036-A95F427537DB}"/>
                </a:ext>
              </a:extLst>
            </p:cNvPr>
            <p:cNvSpPr/>
            <p:nvPr/>
          </p:nvSpPr>
          <p:spPr bwMode="auto">
            <a:xfrm>
              <a:off x="1715655" y="4704798"/>
              <a:ext cx="1193800" cy="55880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72A8E0F7-FB85-42A6-953F-523C06000D7C}"/>
                </a:ext>
              </a:extLst>
            </p:cNvPr>
            <p:cNvSpPr/>
            <p:nvPr/>
          </p:nvSpPr>
          <p:spPr bwMode="auto">
            <a:xfrm>
              <a:off x="4476750" y="4629150"/>
              <a:ext cx="831850" cy="38100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E35F533C-81D8-4FA6-A286-EA49F64BFEF4}"/>
                </a:ext>
              </a:extLst>
            </p:cNvPr>
            <p:cNvSpPr/>
            <p:nvPr/>
          </p:nvSpPr>
          <p:spPr bwMode="auto">
            <a:xfrm>
              <a:off x="5791200" y="4489450"/>
              <a:ext cx="577850" cy="450850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20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DF1740-4FAB-42EB-A81F-360623782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Event Data Model 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42936E5-689F-4DBE-B112-DB9A3F48E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3" y="1167347"/>
            <a:ext cx="8534400" cy="2764384"/>
          </a:xfrm>
        </p:spPr>
        <p:txBody>
          <a:bodyPr/>
          <a:lstStyle/>
          <a:p>
            <a:r>
              <a:rPr lang="en-US" altLang="zh-CN" sz="1800" dirty="0" smtClean="0"/>
              <a:t>As the development progressed, the previous versions of EDM appeared not able to fit all the requirements brought by newly added detector like the CEPC’s drift chamber.</a:t>
            </a:r>
          </a:p>
          <a:p>
            <a:r>
              <a:rPr lang="en-US" altLang="zh-CN" sz="1800" dirty="0" smtClean="0"/>
              <a:t>Due to the strong flexibility of EDM4hep, </a:t>
            </a:r>
            <a:r>
              <a:rPr lang="en-US" altLang="zh-CN" sz="1800" dirty="0" err="1" smtClean="0"/>
              <a:t>TPCHit</a:t>
            </a:r>
            <a:r>
              <a:rPr lang="en-US" altLang="zh-CN" sz="1800" dirty="0" smtClean="0"/>
              <a:t> </a:t>
            </a:r>
            <a:r>
              <a:rPr lang="en-US" altLang="zh-CN" sz="1800" dirty="0" smtClean="0"/>
              <a:t>was </a:t>
            </a:r>
            <a:r>
              <a:rPr lang="en-US" altLang="zh-CN" sz="1800" dirty="0" smtClean="0"/>
              <a:t>extended </a:t>
            </a:r>
            <a:r>
              <a:rPr lang="en-US" altLang="zh-CN" sz="1800" dirty="0" smtClean="0"/>
              <a:t>to accommodate the new needs: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Discussions inside EDM4hep group and also with </a:t>
            </a:r>
            <a:r>
              <a:rPr lang="en-US" sz="1600" dirty="0">
                <a:solidFill>
                  <a:srgbClr val="000000"/>
                </a:solidFill>
              </a:rPr>
              <a:t>the IDEA-CEPC drift chamber working group </a:t>
            </a:r>
            <a:endParaRPr lang="en-US" altLang="zh-CN" sz="1600" dirty="0" smtClean="0"/>
          </a:p>
          <a:p>
            <a:pPr lvl="1"/>
            <a:r>
              <a:rPr lang="en-US" altLang="zh-CN" sz="1600" dirty="0" smtClean="0"/>
              <a:t>By </a:t>
            </a:r>
            <a:r>
              <a:rPr lang="en-US" altLang="zh-CN" sz="1600" dirty="0"/>
              <a:t>u</a:t>
            </a:r>
            <a:r>
              <a:rPr lang="en-US" altLang="zh-CN" sz="1600" dirty="0" smtClean="0"/>
              <a:t>sing </a:t>
            </a:r>
            <a:r>
              <a:rPr lang="en-US" altLang="zh-CN" sz="1600" dirty="0"/>
              <a:t>the upstream mechanism of </a:t>
            </a:r>
            <a:r>
              <a:rPr lang="en-US" altLang="zh-CN" sz="1600" dirty="0" smtClean="0"/>
              <a:t>PODIO</a:t>
            </a:r>
            <a:r>
              <a:rPr lang="en-US" altLang="zh-CN" sz="1600" dirty="0" smtClean="0"/>
              <a:t>, </a:t>
            </a:r>
            <a:r>
              <a:rPr lang="en-US" altLang="zh-CN" sz="1600" dirty="0"/>
              <a:t>a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c</a:t>
            </a:r>
            <a:r>
              <a:rPr lang="en-US" altLang="zh-CN" sz="1600" dirty="0" smtClean="0"/>
              <a:t>ommon EDM </a:t>
            </a:r>
            <a:r>
              <a:rPr lang="en-US" altLang="zh-CN" sz="1600" dirty="0" smtClean="0"/>
              <a:t>was implemented </a:t>
            </a:r>
            <a:r>
              <a:rPr lang="en-US" altLang="zh-CN" sz="1600" dirty="0" smtClean="0"/>
              <a:t>for both </a:t>
            </a:r>
            <a:r>
              <a:rPr lang="en-US" altLang="zh-CN" sz="1600" dirty="0"/>
              <a:t>TPC </a:t>
            </a:r>
            <a:r>
              <a:rPr lang="en-US" altLang="zh-CN" sz="1600" dirty="0" smtClean="0"/>
              <a:t>and  </a:t>
            </a:r>
            <a:r>
              <a:rPr lang="en-US" altLang="zh-CN" sz="1600" dirty="0"/>
              <a:t>drift </a:t>
            </a:r>
            <a:r>
              <a:rPr lang="en-US" altLang="zh-CN" sz="1600" dirty="0" smtClean="0"/>
              <a:t>chamber</a:t>
            </a:r>
            <a:endParaRPr lang="en-US" altLang="zh-CN" sz="16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A913BE1-18FA-48E0-A774-2D8DB4C840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CE0FC89-D9C2-4DD3-9D73-32AFF2E01FC4}"/>
              </a:ext>
            </a:extLst>
          </p:cNvPr>
          <p:cNvGrpSpPr/>
          <p:nvPr/>
        </p:nvGrpSpPr>
        <p:grpSpPr>
          <a:xfrm>
            <a:off x="778951" y="4068919"/>
            <a:ext cx="8088824" cy="2523091"/>
            <a:chOff x="552450" y="2591357"/>
            <a:chExt cx="7800409" cy="2304062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D33BA9C-67FE-4887-9B9D-6C978218781C}"/>
                </a:ext>
              </a:extLst>
            </p:cNvPr>
            <p:cNvSpPr/>
            <p:nvPr/>
          </p:nvSpPr>
          <p:spPr bwMode="auto">
            <a:xfrm>
              <a:off x="552450" y="2597150"/>
              <a:ext cx="2428876" cy="2292350"/>
            </a:xfrm>
            <a:prstGeom prst="rect">
              <a:avLst/>
            </a:prstGeom>
            <a:solidFill>
              <a:srgbClr val="BCD35F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00E6B499-0252-4A7E-886E-390D1833666D}"/>
                </a:ext>
              </a:extLst>
            </p:cNvPr>
            <p:cNvSpPr txBox="1"/>
            <p:nvPr/>
          </p:nvSpPr>
          <p:spPr>
            <a:xfrm>
              <a:off x="977318" y="2591523"/>
              <a:ext cx="1460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Monte Carlo</a:t>
              </a:r>
              <a:endParaRPr lang="zh-CN" altLang="en-US" dirty="0"/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xmlns="" id="{3618AC91-24F3-45F6-B73C-F74DFB9324B4}"/>
                </a:ext>
              </a:extLst>
            </p:cNvPr>
            <p:cNvCxnSpPr>
              <a:cxnSpLocks/>
              <a:stCxn id="49" idx="0"/>
              <a:endCxn id="17" idx="2"/>
            </p:cNvCxnSpPr>
            <p:nvPr/>
          </p:nvCxnSpPr>
          <p:spPr bwMode="auto">
            <a:xfrm flipH="1" flipV="1">
              <a:off x="1750375" y="3612771"/>
              <a:ext cx="21540" cy="484067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3914805-29C9-487B-B88D-E682C903BC0D}"/>
                </a:ext>
              </a:extLst>
            </p:cNvPr>
            <p:cNvSpPr/>
            <p:nvPr/>
          </p:nvSpPr>
          <p:spPr bwMode="auto">
            <a:xfrm>
              <a:off x="3111497" y="2597150"/>
              <a:ext cx="2301876" cy="2292350"/>
            </a:xfrm>
            <a:prstGeom prst="rect">
              <a:avLst/>
            </a:prstGeom>
            <a:solidFill>
              <a:srgbClr val="E8DCAC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44B381A-774E-4AF0-81C2-BE73C644DAAB}"/>
                </a:ext>
              </a:extLst>
            </p:cNvPr>
            <p:cNvSpPr txBox="1"/>
            <p:nvPr/>
          </p:nvSpPr>
          <p:spPr>
            <a:xfrm>
              <a:off x="2958383" y="4559792"/>
              <a:ext cx="12827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Waveform Simulation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箭头: 下弧形 10">
              <a:extLst>
                <a:ext uri="{FF2B5EF4-FFF2-40B4-BE49-F238E27FC236}">
                  <a16:creationId xmlns:a16="http://schemas.microsoft.com/office/drawing/2014/main" xmlns="" id="{9C1DD0C8-1FFA-4EB6-858F-DEF329BD3DD6}"/>
                </a:ext>
              </a:extLst>
            </p:cNvPr>
            <p:cNvSpPr/>
            <p:nvPr/>
          </p:nvSpPr>
          <p:spPr bwMode="auto">
            <a:xfrm>
              <a:off x="2915386" y="4562907"/>
              <a:ext cx="1421658" cy="332512"/>
            </a:xfrm>
            <a:prstGeom prst="curvedUpArrow">
              <a:avLst/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7EE122B-1C31-4B9B-9D80-C34E5C2DECCC}"/>
                </a:ext>
              </a:extLst>
            </p:cNvPr>
            <p:cNvSpPr/>
            <p:nvPr/>
          </p:nvSpPr>
          <p:spPr>
            <a:xfrm>
              <a:off x="3550600" y="2591357"/>
              <a:ext cx="13131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Digitization</a:t>
              </a:r>
              <a:endParaRPr lang="zh-CN" altLang="en-US" dirty="0"/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xmlns="" id="{7404EF82-5FFF-484F-98B6-F379D85A3C62}"/>
                </a:ext>
              </a:extLst>
            </p:cNvPr>
            <p:cNvCxnSpPr>
              <a:cxnSpLocks/>
              <a:endCxn id="46" idx="0"/>
            </p:cNvCxnSpPr>
            <p:nvPr/>
          </p:nvCxnSpPr>
          <p:spPr bwMode="auto">
            <a:xfrm>
              <a:off x="4273550" y="3427625"/>
              <a:ext cx="28596" cy="619639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19CBBD0D-DCD8-4468-AFBE-1ECC21B02BE9}"/>
                </a:ext>
              </a:extLst>
            </p:cNvPr>
            <p:cNvSpPr/>
            <p:nvPr/>
          </p:nvSpPr>
          <p:spPr bwMode="auto">
            <a:xfrm>
              <a:off x="5627366" y="2597150"/>
              <a:ext cx="2666616" cy="2292350"/>
            </a:xfrm>
            <a:prstGeom prst="rect">
              <a:avLst/>
            </a:prstGeom>
            <a:solidFill>
              <a:srgbClr val="DECD87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3309BFBC-A33C-49DC-A93C-610FBEB414FB}"/>
                </a:ext>
              </a:extLst>
            </p:cNvPr>
            <p:cNvSpPr/>
            <p:nvPr/>
          </p:nvSpPr>
          <p:spPr>
            <a:xfrm>
              <a:off x="6008925" y="2591357"/>
              <a:ext cx="1723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Reconstruction</a:t>
              </a:r>
              <a:endParaRPr lang="zh-CN" altLang="en-US" dirty="0"/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xmlns="" id="{9915FC1C-B18F-4ED9-9123-0761870BBEB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60570" y="3157342"/>
              <a:ext cx="563674" cy="0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838B54E3-804F-476A-BCDA-49D068683844}"/>
                </a:ext>
              </a:extLst>
            </p:cNvPr>
            <p:cNvSpPr/>
            <p:nvPr/>
          </p:nvSpPr>
          <p:spPr bwMode="auto">
            <a:xfrm>
              <a:off x="846270" y="3239202"/>
              <a:ext cx="1808209" cy="373569"/>
            </a:xfrm>
            <a:prstGeom prst="roundRect">
              <a:avLst/>
            </a:prstGeom>
            <a:solidFill>
              <a:srgbClr val="99CC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>
                  <a:latin typeface="Arial" charset="0"/>
                </a:rPr>
                <a:t>EDM4hep:MCParticle</a:t>
              </a:r>
              <a:endParaRPr lang="zh-CN" altLang="en-US" sz="1400" dirty="0">
                <a:latin typeface="Arial" charset="0"/>
              </a:endParaRPr>
            </a:p>
          </p:txBody>
        </p:sp>
        <p:sp>
          <p:nvSpPr>
            <p:cNvPr id="18" name="箭头: 下弧形 17">
              <a:extLst>
                <a:ext uri="{FF2B5EF4-FFF2-40B4-BE49-F238E27FC236}">
                  <a16:creationId xmlns:a16="http://schemas.microsoft.com/office/drawing/2014/main" xmlns="" id="{8C6F4074-7D6D-4E06-9EEE-183AE92A1A78}"/>
                </a:ext>
              </a:extLst>
            </p:cNvPr>
            <p:cNvSpPr/>
            <p:nvPr/>
          </p:nvSpPr>
          <p:spPr bwMode="auto">
            <a:xfrm rot="5400000" flipV="1">
              <a:off x="2458084" y="3608710"/>
              <a:ext cx="710677" cy="289920"/>
            </a:xfrm>
            <a:prstGeom prst="curvedUpArrow">
              <a:avLst/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7C470DCB-A194-45D2-80D4-3547E052D521}"/>
                </a:ext>
              </a:extLst>
            </p:cNvPr>
            <p:cNvSpPr/>
            <p:nvPr/>
          </p:nvSpPr>
          <p:spPr>
            <a:xfrm>
              <a:off x="1898192" y="3654867"/>
              <a:ext cx="11333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Cluster, ionization, pulse simulation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02E5A157-4641-41AF-B40D-CF1C0E8A2C6F}"/>
                </a:ext>
              </a:extLst>
            </p:cNvPr>
            <p:cNvGrpSpPr/>
            <p:nvPr/>
          </p:nvGrpSpPr>
          <p:grpSpPr>
            <a:xfrm>
              <a:off x="606293" y="4096838"/>
              <a:ext cx="2365820" cy="748413"/>
              <a:chOff x="306388" y="5254865"/>
              <a:chExt cx="2365820" cy="748413"/>
            </a:xfrm>
          </p:grpSpPr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xmlns="" id="{018DF042-6952-44CF-9FCB-C118496C1DE7}"/>
                  </a:ext>
                </a:extLst>
              </p:cNvPr>
              <p:cNvSpPr/>
              <p:nvPr/>
            </p:nvSpPr>
            <p:spPr bwMode="auto">
              <a:xfrm>
                <a:off x="306388" y="5254865"/>
                <a:ext cx="2301876" cy="748413"/>
              </a:xfrm>
              <a:prstGeom prst="roundRect">
                <a:avLst/>
              </a:prstGeom>
              <a:solidFill>
                <a:srgbClr val="FFC000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64616B9C-CF00-4DA7-9910-706F32A63B3B}"/>
                  </a:ext>
                </a:extLst>
              </p:cNvPr>
              <p:cNvSpPr/>
              <p:nvPr/>
            </p:nvSpPr>
            <p:spPr>
              <a:xfrm>
                <a:off x="552450" y="5254865"/>
                <a:ext cx="183911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charset="0"/>
                  </a:rPr>
                  <a:t>EDM4dc:SimPrimary</a:t>
                </a:r>
              </a:p>
              <a:p>
                <a:pPr algn="ctr"/>
                <a:r>
                  <a:rPr lang="en-US" altLang="zh-CN" sz="1400" dirty="0" err="1">
                    <a:latin typeface="Arial" charset="0"/>
                  </a:rPr>
                  <a:t>IonizationCluster</a:t>
                </a:r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FF6D02D8-136F-452B-8C44-60C01A82BE41}"/>
                  </a:ext>
                </a:extLst>
              </p:cNvPr>
              <p:cNvSpPr txBox="1"/>
              <p:nvPr/>
            </p:nvSpPr>
            <p:spPr>
              <a:xfrm>
                <a:off x="370332" y="5674626"/>
                <a:ext cx="23018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Sim ionization and pulse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4BD04126-60D5-4210-AED4-5E8398E67886}"/>
                </a:ext>
              </a:extLst>
            </p:cNvPr>
            <p:cNvGrpSpPr/>
            <p:nvPr/>
          </p:nvGrpSpPr>
          <p:grpSpPr>
            <a:xfrm>
              <a:off x="3349643" y="4047264"/>
              <a:ext cx="1905006" cy="514086"/>
              <a:chOff x="3203664" y="5348777"/>
              <a:chExt cx="1905006" cy="514086"/>
            </a:xfrm>
          </p:grpSpPr>
          <p:sp>
            <p:nvSpPr>
              <p:cNvPr id="45" name="矩形: 圆角 44">
                <a:extLst>
                  <a:ext uri="{FF2B5EF4-FFF2-40B4-BE49-F238E27FC236}">
                    <a16:creationId xmlns:a16="http://schemas.microsoft.com/office/drawing/2014/main" xmlns="" id="{A20FEFBB-A085-47CC-9F7D-23D930198B14}"/>
                  </a:ext>
                </a:extLst>
              </p:cNvPr>
              <p:cNvSpPr/>
              <p:nvPr/>
            </p:nvSpPr>
            <p:spPr bwMode="auto">
              <a:xfrm>
                <a:off x="3294929" y="5361637"/>
                <a:ext cx="1740621" cy="448613"/>
              </a:xfrm>
              <a:prstGeom prst="roundRect">
                <a:avLst/>
              </a:prstGeom>
              <a:solidFill>
                <a:srgbClr val="FFC000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08007DBA-FF59-4ACE-B88C-88C99B501014}"/>
                  </a:ext>
                </a:extLst>
              </p:cNvPr>
              <p:cNvSpPr txBox="1"/>
              <p:nvPr/>
            </p:nvSpPr>
            <p:spPr>
              <a:xfrm>
                <a:off x="3203664" y="5348777"/>
                <a:ext cx="19050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charset="0"/>
                  </a:rPr>
                  <a:t>EDM4dc:TrackerData</a:t>
                </a:r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C71C374B-7422-4FF9-AAE6-90353504A73B}"/>
                  </a:ext>
                </a:extLst>
              </p:cNvPr>
              <p:cNvSpPr txBox="1"/>
              <p:nvPr/>
            </p:nvSpPr>
            <p:spPr>
              <a:xfrm>
                <a:off x="3564830" y="5555086"/>
                <a:ext cx="1095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Waveform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E705FCED-54AE-4A81-9EC8-9B487B5C8DEE}"/>
                </a:ext>
              </a:extLst>
            </p:cNvPr>
            <p:cNvGrpSpPr/>
            <p:nvPr/>
          </p:nvGrpSpPr>
          <p:grpSpPr>
            <a:xfrm>
              <a:off x="3176202" y="2951033"/>
              <a:ext cx="2063574" cy="523220"/>
              <a:chOff x="3203664" y="5348777"/>
              <a:chExt cx="1905006" cy="523220"/>
            </a:xfrm>
          </p:grpSpPr>
          <p:sp>
            <p:nvSpPr>
              <p:cNvPr id="42" name="矩形: 圆角 41">
                <a:extLst>
                  <a:ext uri="{FF2B5EF4-FFF2-40B4-BE49-F238E27FC236}">
                    <a16:creationId xmlns:a16="http://schemas.microsoft.com/office/drawing/2014/main" xmlns="" id="{03F6A2A0-AF08-494E-80A7-78E08DF640E1}"/>
                  </a:ext>
                </a:extLst>
              </p:cNvPr>
              <p:cNvSpPr/>
              <p:nvPr/>
            </p:nvSpPr>
            <p:spPr bwMode="auto">
              <a:xfrm>
                <a:off x="3294929" y="5361637"/>
                <a:ext cx="1740621" cy="448613"/>
              </a:xfrm>
              <a:prstGeom prst="roundRect">
                <a:avLst/>
              </a:prstGeom>
              <a:solidFill>
                <a:srgbClr val="FFC000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595F6602-670D-45D2-A247-92F8A1933DEB}"/>
                  </a:ext>
                </a:extLst>
              </p:cNvPr>
              <p:cNvSpPr txBox="1"/>
              <p:nvPr/>
            </p:nvSpPr>
            <p:spPr>
              <a:xfrm>
                <a:off x="3203664" y="5348777"/>
                <a:ext cx="19050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charset="0"/>
                  </a:rPr>
                  <a:t>EDM4dc:TrackerPulse</a:t>
                </a:r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DA53F76D-3031-4C54-ADA7-16EF02B6D955}"/>
                  </a:ext>
                </a:extLst>
              </p:cNvPr>
              <p:cNvSpPr txBox="1"/>
              <p:nvPr/>
            </p:nvSpPr>
            <p:spPr>
              <a:xfrm>
                <a:off x="3564830" y="5555086"/>
                <a:ext cx="1095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Rec Pulse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3" name="箭头: 下弧形 22">
              <a:extLst>
                <a:ext uri="{FF2B5EF4-FFF2-40B4-BE49-F238E27FC236}">
                  <a16:creationId xmlns:a16="http://schemas.microsoft.com/office/drawing/2014/main" xmlns="" id="{2596CC3E-B645-4499-9EB5-3C7EDEE2E9C9}"/>
                </a:ext>
              </a:extLst>
            </p:cNvPr>
            <p:cNvSpPr/>
            <p:nvPr/>
          </p:nvSpPr>
          <p:spPr bwMode="auto">
            <a:xfrm rot="16360195" flipV="1">
              <a:off x="2936302" y="3571237"/>
              <a:ext cx="685513" cy="279963"/>
            </a:xfrm>
            <a:prstGeom prst="curvedUpArrow">
              <a:avLst>
                <a:gd name="adj1" fmla="val 25000"/>
                <a:gd name="adj2" fmla="val 50000"/>
                <a:gd name="adj3" fmla="val 42707"/>
              </a:avLst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B271738F-3B38-4F5A-8BBB-35FAF8DC55B7}"/>
                </a:ext>
              </a:extLst>
            </p:cNvPr>
            <p:cNvSpPr txBox="1"/>
            <p:nvPr/>
          </p:nvSpPr>
          <p:spPr>
            <a:xfrm>
              <a:off x="3110244" y="3592954"/>
              <a:ext cx="12827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Pulse reconstruction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BA2EB307-AC80-451A-9272-30930C5E0663}"/>
                </a:ext>
              </a:extLst>
            </p:cNvPr>
            <p:cNvGrpSpPr/>
            <p:nvPr/>
          </p:nvGrpSpPr>
          <p:grpSpPr>
            <a:xfrm>
              <a:off x="5592674" y="2924407"/>
              <a:ext cx="2746310" cy="523220"/>
              <a:chOff x="3203664" y="5348777"/>
              <a:chExt cx="1905006" cy="523220"/>
            </a:xfrm>
          </p:grpSpPr>
          <p:sp>
            <p:nvSpPr>
              <p:cNvPr id="39" name="矩形: 圆角 38">
                <a:extLst>
                  <a:ext uri="{FF2B5EF4-FFF2-40B4-BE49-F238E27FC236}">
                    <a16:creationId xmlns:a16="http://schemas.microsoft.com/office/drawing/2014/main" xmlns="" id="{1CDA3994-2FAC-492D-865B-2915DC7648BF}"/>
                  </a:ext>
                </a:extLst>
              </p:cNvPr>
              <p:cNvSpPr/>
              <p:nvPr/>
            </p:nvSpPr>
            <p:spPr bwMode="auto">
              <a:xfrm>
                <a:off x="3294929" y="5361637"/>
                <a:ext cx="1740621" cy="448613"/>
              </a:xfrm>
              <a:prstGeom prst="roundRect">
                <a:avLst/>
              </a:prstGeom>
              <a:solidFill>
                <a:srgbClr val="FFC000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328098C4-213A-4EE8-B970-3492BA5FB5EA}"/>
                  </a:ext>
                </a:extLst>
              </p:cNvPr>
              <p:cNvSpPr txBox="1"/>
              <p:nvPr/>
            </p:nvSpPr>
            <p:spPr>
              <a:xfrm>
                <a:off x="3203664" y="5348777"/>
                <a:ext cx="19050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charset="0"/>
                  </a:rPr>
                  <a:t>EDM4dc:RecIonizationCluster</a:t>
                </a:r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7EB71B0F-A304-4A4F-9312-1A6F9C3AE22F}"/>
                  </a:ext>
                </a:extLst>
              </p:cNvPr>
              <p:cNvSpPr txBox="1"/>
              <p:nvPr/>
            </p:nvSpPr>
            <p:spPr>
              <a:xfrm>
                <a:off x="3564830" y="5555086"/>
                <a:ext cx="13081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Rec ionization cluster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F767F347-CF0C-4508-A68E-65397E98AC12}"/>
                </a:ext>
              </a:extLst>
            </p:cNvPr>
            <p:cNvGrpSpPr/>
            <p:nvPr/>
          </p:nvGrpSpPr>
          <p:grpSpPr>
            <a:xfrm>
              <a:off x="6117031" y="4302749"/>
              <a:ext cx="1687285" cy="514086"/>
              <a:chOff x="3203664" y="5348777"/>
              <a:chExt cx="1905006" cy="514086"/>
            </a:xfrm>
          </p:grpSpPr>
          <p:sp>
            <p:nvSpPr>
              <p:cNvPr id="36" name="矩形: 圆角 35">
                <a:extLst>
                  <a:ext uri="{FF2B5EF4-FFF2-40B4-BE49-F238E27FC236}">
                    <a16:creationId xmlns:a16="http://schemas.microsoft.com/office/drawing/2014/main" xmlns="" id="{78C0B560-51CE-498F-967F-D18F085F659D}"/>
                  </a:ext>
                </a:extLst>
              </p:cNvPr>
              <p:cNvSpPr/>
              <p:nvPr/>
            </p:nvSpPr>
            <p:spPr bwMode="auto">
              <a:xfrm>
                <a:off x="3294929" y="5361637"/>
                <a:ext cx="1740621" cy="448613"/>
              </a:xfrm>
              <a:prstGeom prst="roundRect">
                <a:avLst/>
              </a:prstGeom>
              <a:solidFill>
                <a:srgbClr val="FFC000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59AD9D20-8FD8-4E15-875F-9B6841633567}"/>
                  </a:ext>
                </a:extLst>
              </p:cNvPr>
              <p:cNvSpPr txBox="1"/>
              <p:nvPr/>
            </p:nvSpPr>
            <p:spPr>
              <a:xfrm>
                <a:off x="3203664" y="5348777"/>
                <a:ext cx="19050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charset="0"/>
                  </a:rPr>
                  <a:t>EDM4dc:RecDndx</a:t>
                </a:r>
                <a:endParaRPr lang="zh-CN" altLang="en-US" sz="1400" dirty="0">
                  <a:latin typeface="Arial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052F054B-DCFA-458D-A7D7-65289BDFD79C}"/>
                  </a:ext>
                </a:extLst>
              </p:cNvPr>
              <p:cNvSpPr txBox="1"/>
              <p:nvPr/>
            </p:nvSpPr>
            <p:spPr>
              <a:xfrm>
                <a:off x="3564830" y="5555086"/>
                <a:ext cx="13081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Rec </a:t>
                </a:r>
                <a:r>
                  <a:rPr lang="en-US" altLang="zh-CN" sz="1400" dirty="0" err="1">
                    <a:solidFill>
                      <a:schemeClr val="bg1">
                        <a:lumMod val="50000"/>
                      </a:schemeClr>
                    </a:solidFill>
                  </a:rPr>
                  <a:t>dN</a:t>
                </a:r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</a:rPr>
                  <a:t>/dx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71109C62-5C13-4663-8E64-6A664E710F5E}"/>
                </a:ext>
              </a:extLst>
            </p:cNvPr>
            <p:cNvSpPr/>
            <p:nvPr/>
          </p:nvSpPr>
          <p:spPr bwMode="auto">
            <a:xfrm>
              <a:off x="6148033" y="3588099"/>
              <a:ext cx="1374887" cy="373569"/>
            </a:xfrm>
            <a:prstGeom prst="roundRect">
              <a:avLst/>
            </a:prstGeom>
            <a:solidFill>
              <a:srgbClr val="99CC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>
                  <a:latin typeface="Arial" charset="0"/>
                </a:rPr>
                <a:t>EDM4hep:Track</a:t>
              </a:r>
              <a:endParaRPr lang="zh-CN" altLang="en-US" sz="1400" dirty="0">
                <a:latin typeface="Arial" charset="0"/>
              </a:endParaRPr>
            </a:p>
          </p:txBody>
        </p: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xmlns="" id="{CEE7540E-FF18-4209-A6FA-7C2EE1DE086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60570" y="3157342"/>
              <a:ext cx="563674" cy="152400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xmlns="" id="{24EEE516-74FD-415D-BB3B-F5AB80FD788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160570" y="3028950"/>
              <a:ext cx="563674" cy="101766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0" name="箭头: 下弧形 29">
              <a:extLst>
                <a:ext uri="{FF2B5EF4-FFF2-40B4-BE49-F238E27FC236}">
                  <a16:creationId xmlns:a16="http://schemas.microsoft.com/office/drawing/2014/main" xmlns="" id="{3ACCD471-F1CD-41AF-BD4C-4CF0E5A84607}"/>
                </a:ext>
              </a:extLst>
            </p:cNvPr>
            <p:cNvSpPr/>
            <p:nvPr/>
          </p:nvSpPr>
          <p:spPr bwMode="auto">
            <a:xfrm rot="21441388">
              <a:off x="5074344" y="3410259"/>
              <a:ext cx="816659" cy="231102"/>
            </a:xfrm>
            <a:prstGeom prst="curvedUpArrow">
              <a:avLst>
                <a:gd name="adj1" fmla="val 25000"/>
                <a:gd name="adj2" fmla="val 50000"/>
                <a:gd name="adj3" fmla="val 42707"/>
              </a:avLst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B58F357C-22DF-41AA-869C-1BF09EBCA28E}"/>
                </a:ext>
              </a:extLst>
            </p:cNvPr>
            <p:cNvSpPr txBox="1"/>
            <p:nvPr/>
          </p:nvSpPr>
          <p:spPr>
            <a:xfrm>
              <a:off x="4750144" y="3611888"/>
              <a:ext cx="136319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Cluster reconstruction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xmlns="" id="{6D908682-99CB-4DF0-A1A3-2A9EA4717939}"/>
                </a:ext>
              </a:extLst>
            </p:cNvPr>
            <p:cNvCxnSpPr>
              <a:cxnSpLocks/>
              <a:stCxn id="37" idx="0"/>
              <a:endCxn id="27" idx="2"/>
            </p:cNvCxnSpPr>
            <p:nvPr/>
          </p:nvCxnSpPr>
          <p:spPr bwMode="auto">
            <a:xfrm flipH="1" flipV="1">
              <a:off x="6835477" y="3961668"/>
              <a:ext cx="125197" cy="341081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箭头: 下弧形 32">
              <a:extLst>
                <a:ext uri="{FF2B5EF4-FFF2-40B4-BE49-F238E27FC236}">
                  <a16:creationId xmlns:a16="http://schemas.microsoft.com/office/drawing/2014/main" xmlns="" id="{91249840-5150-4D51-985A-8596938D107C}"/>
                </a:ext>
              </a:extLst>
            </p:cNvPr>
            <p:cNvSpPr/>
            <p:nvPr/>
          </p:nvSpPr>
          <p:spPr bwMode="auto">
            <a:xfrm rot="7667626" flipV="1">
              <a:off x="7304313" y="3842001"/>
              <a:ext cx="1106798" cy="187516"/>
            </a:xfrm>
            <a:prstGeom prst="curvedUpArrow">
              <a:avLst>
                <a:gd name="adj1" fmla="val 14647"/>
                <a:gd name="adj2" fmla="val 73842"/>
                <a:gd name="adj3" fmla="val 42707"/>
              </a:avLst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919D3C4D-8DAD-4D88-9208-B556D049A171}"/>
                </a:ext>
              </a:extLst>
            </p:cNvPr>
            <p:cNvSpPr txBox="1"/>
            <p:nvPr/>
          </p:nvSpPr>
          <p:spPr>
            <a:xfrm>
              <a:off x="7112089" y="3972445"/>
              <a:ext cx="12407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 err="1">
                  <a:solidFill>
                    <a:schemeClr val="bg1">
                      <a:lumMod val="50000"/>
                    </a:schemeClr>
                  </a:solidFill>
                </a:rPr>
                <a:t>dN</a:t>
              </a: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/dx reconstruction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箭头: 下弧形 34">
              <a:extLst>
                <a:ext uri="{FF2B5EF4-FFF2-40B4-BE49-F238E27FC236}">
                  <a16:creationId xmlns:a16="http://schemas.microsoft.com/office/drawing/2014/main" xmlns="" id="{5FA148CB-2106-4006-9C69-C53B11534639}"/>
                </a:ext>
              </a:extLst>
            </p:cNvPr>
            <p:cNvSpPr/>
            <p:nvPr/>
          </p:nvSpPr>
          <p:spPr bwMode="auto">
            <a:xfrm rot="5840305" flipV="1">
              <a:off x="7293370" y="3919581"/>
              <a:ext cx="625220" cy="209453"/>
            </a:xfrm>
            <a:prstGeom prst="curvedUpArrow">
              <a:avLst>
                <a:gd name="adj1" fmla="val 25000"/>
                <a:gd name="adj2" fmla="val 50000"/>
                <a:gd name="adj3" fmla="val 42707"/>
              </a:avLst>
            </a:prstGeom>
            <a:solidFill>
              <a:schemeClr val="bg1">
                <a:lumMod val="65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07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Processing Flow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6</a:t>
            </a:fld>
            <a:endParaRPr lang="en-US" altLang="zh-CN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985" y="1161689"/>
            <a:ext cx="3577790" cy="33866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53759" y="1026391"/>
                <a:ext cx="5236225" cy="3657290"/>
              </a:xfrm>
            </p:spPr>
            <p:txBody>
              <a:bodyPr/>
              <a:lstStyle/>
              <a:p>
                <a:r>
                  <a:rPr lang="en-US" sz="2000" dirty="0" smtClean="0"/>
                  <a:t>Detector simulation </a:t>
                </a:r>
              </a:p>
              <a:p>
                <a:pPr lvl="1"/>
                <a:r>
                  <a:rPr lang="en-US" sz="1600" dirty="0" smtClean="0">
                    <a:solidFill>
                      <a:srgbClr val="0000FF"/>
                    </a:solidFill>
                  </a:rPr>
                  <a:t>Geant4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is employed to simulate </a:t>
                </a:r>
                <a:r>
                  <a:rPr lang="en-US" altLang="zh-CN" sz="1600" dirty="0" smtClean="0"/>
                  <a:t>particle’s </a:t>
                </a:r>
                <a:r>
                  <a:rPr lang="en-US" altLang="zh-CN" sz="1600" dirty="0"/>
                  <a:t>propagation </a:t>
                </a:r>
                <a:r>
                  <a:rPr lang="en-US" altLang="zh-CN" sz="1600" dirty="0" smtClean="0"/>
                  <a:t>(including particle decay ) </a:t>
                </a:r>
                <a:r>
                  <a:rPr lang="en-US" altLang="zh-CN" sz="1600" dirty="0"/>
                  <a:t>in the detector, interaction with detector </a:t>
                </a:r>
                <a:r>
                  <a:rPr lang="en-US" altLang="zh-CN" sz="1600" dirty="0" smtClean="0"/>
                  <a:t>material, etc.</a:t>
                </a:r>
                <a:endParaRPr lang="en-US" altLang="zh-CN" sz="1600" dirty="0"/>
              </a:p>
              <a:p>
                <a:pPr lvl="1"/>
                <a:r>
                  <a:rPr lang="en-US" altLang="zh-CN" sz="1600" dirty="0">
                    <a:solidFill>
                      <a:srgbClr val="0000FF"/>
                    </a:solidFill>
                  </a:rPr>
                  <a:t>TrackerHeed</a:t>
                </a:r>
                <a:r>
                  <a:rPr lang="en-US" altLang="zh-CN" sz="1600" dirty="0"/>
                  <a:t> (from Garfield</a:t>
                </a:r>
                <a:r>
                  <a:rPr lang="en-US" altLang="zh-CN" sz="1600" dirty="0" smtClean="0"/>
                  <a:t>++) is used to simulate </a:t>
                </a:r>
                <a:r>
                  <a:rPr lang="en-US" altLang="zh-CN" sz="1600" dirty="0"/>
                  <a:t>ionization process of charged particles (e,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1600" dirty="0"/>
                  <a:t>, 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altLang="zh-CN" sz="1600" dirty="0"/>
                  <a:t>, K, p, </a:t>
                </a:r>
                <a:r>
                  <a:rPr lang="en-US" altLang="zh-CN" sz="1600" dirty="0" smtClean="0"/>
                  <a:t>…) when they pass through the drift chamber.</a:t>
                </a:r>
              </a:p>
              <a:p>
                <a:pPr lvl="1"/>
                <a:r>
                  <a:rPr lang="en-US" altLang="zh-CN" sz="1600" dirty="0">
                    <a:solidFill>
                      <a:srgbClr val="0000FF"/>
                    </a:solidFill>
                  </a:rPr>
                  <a:t>Garfield</a:t>
                </a:r>
                <a:r>
                  <a:rPr lang="en-US" altLang="zh-CN" sz="1600" dirty="0" smtClean="0">
                    <a:solidFill>
                      <a:srgbClr val="0000FF"/>
                    </a:solidFill>
                  </a:rPr>
                  <a:t>++ </a:t>
                </a:r>
                <a:r>
                  <a:rPr lang="en-US" altLang="zh-CN" sz="1600" dirty="0" smtClean="0"/>
                  <a:t>was integrated with the CEPCSW to simulate but its extreme computation intensiveness makes it impossible</a:t>
                </a:r>
              </a:p>
              <a:p>
                <a:pPr marL="457200" lvl="1" indent="0">
                  <a:buNone/>
                </a:pPr>
                <a:endParaRPr lang="en-GB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759" y="1026391"/>
                <a:ext cx="5236225" cy="3657290"/>
              </a:xfrm>
              <a:blipFill rotWithShape="0">
                <a:blip r:embed="rId3"/>
                <a:stretch>
                  <a:fillRect l="-349" t="-833" b="-3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内容占位符 4"/>
          <p:cNvSpPr txBox="1">
            <a:spLocks/>
          </p:cNvSpPr>
          <p:nvPr/>
        </p:nvSpPr>
        <p:spPr bwMode="auto">
          <a:xfrm>
            <a:off x="0" y="4683680"/>
            <a:ext cx="9143999" cy="2098119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altLang="zh-CN" sz="1600" dirty="0">
                <a:solidFill>
                  <a:srgbClr val="0000FF"/>
                </a:solidFill>
              </a:rPr>
              <a:t>Machine learning (ML) based </a:t>
            </a:r>
            <a:r>
              <a:rPr lang="en-US" altLang="zh-CN" sz="1600" dirty="0" smtClean="0">
                <a:solidFill>
                  <a:srgbClr val="0000FF"/>
                </a:solidFill>
              </a:rPr>
              <a:t>simulation</a:t>
            </a:r>
            <a:r>
              <a:rPr lang="en-US" altLang="zh-CN" sz="1600" dirty="0" smtClean="0"/>
              <a:t>: training data is created by Garfield++ and ML model is be executed to replace </a:t>
            </a:r>
            <a:r>
              <a:rPr lang="en-US" altLang="zh-CN" sz="1600" dirty="0"/>
              <a:t>Garfield</a:t>
            </a:r>
            <a:r>
              <a:rPr lang="en-US" altLang="zh-CN" sz="1600" dirty="0" smtClean="0"/>
              <a:t>++ in the detector simulation.</a:t>
            </a:r>
            <a:endParaRPr lang="en-US" sz="1600" dirty="0"/>
          </a:p>
          <a:p>
            <a:r>
              <a:rPr lang="en-US" sz="2000" kern="0" dirty="0" smtClean="0"/>
              <a:t>Reconstruction</a:t>
            </a:r>
          </a:p>
          <a:p>
            <a:pPr lvl="1"/>
            <a:r>
              <a:rPr lang="en-US" sz="1600" kern="0" dirty="0" smtClean="0"/>
              <a:t>Extrapolating the track segment found in the inner silicon detector to drift chamber, collecting the hits on the path, and applying a </a:t>
            </a:r>
            <a:r>
              <a:rPr lang="en-US" sz="1600" kern="0" dirty="0" err="1" smtClean="0"/>
              <a:t>Kalman</a:t>
            </a:r>
            <a:r>
              <a:rPr lang="en-US" sz="1600" kern="0" dirty="0" smtClean="0"/>
              <a:t> Fit to the found  </a:t>
            </a:r>
            <a:r>
              <a:rPr lang="en-US" sz="1600" kern="0" dirty="0"/>
              <a:t> track </a:t>
            </a:r>
            <a:r>
              <a:rPr lang="en-US" sz="1600" kern="0" dirty="0" smtClean="0"/>
              <a:t>.</a:t>
            </a:r>
          </a:p>
          <a:p>
            <a:pPr lvl="1"/>
            <a:r>
              <a:rPr lang="en-US" sz="1600" kern="0" dirty="0" err="1" smtClean="0"/>
              <a:t>dN</a:t>
            </a:r>
            <a:r>
              <a:rPr lang="en-US" sz="1600" kern="0" dirty="0" smtClean="0"/>
              <a:t>/dx reconstruction:  waveform reconstruction + path length </a:t>
            </a:r>
            <a:r>
              <a:rPr lang="en-US" sz="1600" kern="0" dirty="0"/>
              <a:t> calculation </a:t>
            </a:r>
            <a:endParaRPr lang="en-US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/>
              <a:t>Simulation of Gaseous </a:t>
            </a:r>
            <a:r>
              <a:rPr lang="en-US" altLang="zh-CN" sz="2800" dirty="0"/>
              <a:t>D</a:t>
            </a:r>
            <a:r>
              <a:rPr lang="en-US" altLang="zh-CN" sz="2800" dirty="0" smtClean="0"/>
              <a:t>etector </a:t>
            </a:r>
            <a:r>
              <a:rPr lang="en-US" dirty="0" smtClean="0"/>
              <a:t>(1)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296989"/>
            <a:ext cx="9144000" cy="2233612"/>
          </a:xfrm>
        </p:spPr>
        <p:txBody>
          <a:bodyPr/>
          <a:lstStyle/>
          <a:p>
            <a:r>
              <a:rPr lang="en-US" altLang="zh-CN" sz="1800" dirty="0" smtClean="0"/>
              <a:t>Since Geant4 </a:t>
            </a:r>
            <a:r>
              <a:rPr lang="en-US" altLang="zh-CN" sz="1800" dirty="0"/>
              <a:t>can not </a:t>
            </a:r>
            <a:r>
              <a:rPr lang="en-US" altLang="zh-CN" sz="1800" dirty="0" smtClean="0"/>
              <a:t>be used to simulate </a:t>
            </a:r>
            <a:r>
              <a:rPr lang="en-US" altLang="zh-CN" sz="1800" dirty="0"/>
              <a:t>the ionization process properly (</a:t>
            </a:r>
            <a:r>
              <a:rPr lang="en-US" sz="1800" dirty="0"/>
              <a:t>arXiv:2105.07064</a:t>
            </a:r>
            <a:r>
              <a:rPr lang="en-US" altLang="zh-CN" sz="1800" dirty="0" smtClean="0"/>
              <a:t>), </a:t>
            </a:r>
            <a:r>
              <a:rPr lang="en-US" altLang="zh-CN" sz="1800" dirty="0"/>
              <a:t>Garfield++ </a:t>
            </a:r>
            <a:r>
              <a:rPr lang="en-US" altLang="zh-CN" sz="1800" dirty="0" smtClean="0"/>
              <a:t>becomes a  common tool for </a:t>
            </a:r>
            <a:r>
              <a:rPr lang="en-US" altLang="zh-CN" sz="1800" dirty="0"/>
              <a:t>precise ionization </a:t>
            </a:r>
            <a:r>
              <a:rPr lang="en-US" altLang="zh-CN" sz="1800" dirty="0" smtClean="0"/>
              <a:t>simulation. </a:t>
            </a:r>
            <a:endParaRPr lang="en-US" sz="2000" dirty="0" smtClean="0">
              <a:hlinkClick r:id="rId2"/>
            </a:endParaRPr>
          </a:p>
          <a:p>
            <a:r>
              <a:rPr lang="en-US" sz="1800" dirty="0" smtClean="0">
                <a:hlinkClick r:id="rId2"/>
              </a:rPr>
              <a:t>“</a:t>
            </a:r>
            <a:r>
              <a:rPr lang="en-US" sz="1800" dirty="0">
                <a:hlinkClick r:id="rId2"/>
              </a:rPr>
              <a:t>Interfacing Geant4, Garfield++ and </a:t>
            </a:r>
            <a:r>
              <a:rPr lang="en-US" sz="1800" dirty="0" err="1">
                <a:hlinkClick r:id="rId2"/>
              </a:rPr>
              <a:t>Degrad</a:t>
            </a:r>
            <a:r>
              <a:rPr lang="en-US" sz="1800" dirty="0">
                <a:hlinkClick r:id="rId2"/>
              </a:rPr>
              <a:t> for the Simulation of Gaseous Detectors”</a:t>
            </a:r>
            <a:r>
              <a:rPr lang="en-US" sz="1800" dirty="0"/>
              <a:t> studied how to combine Geant4 and Garfield++ to get correct energy deposition or total number of ionized electrons (adopted by COMET experiment)</a:t>
            </a:r>
          </a:p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t>7</a:t>
            </a:fld>
            <a:endParaRPr lang="en-US" altLang="zh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7936864-DC9F-4672-81AC-26DE7D985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072" y="3530600"/>
            <a:ext cx="4333256" cy="2870199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0" y="3641076"/>
            <a:ext cx="4589463" cy="223361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/>
              <a:t>Method:</a:t>
            </a:r>
          </a:p>
          <a:p>
            <a:pPr lvl="1"/>
            <a:r>
              <a:rPr lang="en-US" sz="1600" dirty="0"/>
              <a:t>Geant4 </a:t>
            </a:r>
            <a:r>
              <a:rPr lang="en-US" sz="1600" dirty="0" smtClean="0"/>
              <a:t>PAI (</a:t>
            </a:r>
            <a:r>
              <a:rPr lang="en-US" sz="1600" dirty="0"/>
              <a:t>Photo Absorption Ionization) model to simulate primary or secondary ionization</a:t>
            </a:r>
          </a:p>
          <a:p>
            <a:pPr lvl="1"/>
            <a:r>
              <a:rPr lang="en-US" sz="1600" dirty="0" err="1"/>
              <a:t>TrackHeed</a:t>
            </a:r>
            <a:r>
              <a:rPr lang="en-US" sz="1600" dirty="0"/>
              <a:t> (from Garfield++) to simulate ionization from residual delta electron</a:t>
            </a:r>
          </a:p>
        </p:txBody>
      </p:sp>
    </p:spTree>
    <p:extLst>
      <p:ext uri="{BB962C8B-B14F-4D97-AF65-F5344CB8AC3E}">
        <p14:creationId xmlns:p14="http://schemas.microsoft.com/office/powerpoint/2010/main" val="190716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F76F73-DE3E-4D7E-989E-C123715D3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81" y="218872"/>
            <a:ext cx="9022438" cy="660400"/>
          </a:xfrm>
        </p:spPr>
        <p:txBody>
          <a:bodyPr/>
          <a:lstStyle/>
          <a:p>
            <a:r>
              <a:rPr lang="en-US" altLang="zh-CN" sz="2800" dirty="0"/>
              <a:t>Simulation of </a:t>
            </a:r>
            <a:r>
              <a:rPr lang="en-US" altLang="zh-CN" sz="2800" dirty="0" smtClean="0"/>
              <a:t>Gaseous Detector </a:t>
            </a:r>
            <a:r>
              <a:rPr lang="en-US" sz="2800" dirty="0" smtClean="0"/>
              <a:t>(2)</a:t>
            </a:r>
            <a:endParaRPr lang="en-US" sz="28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133BFE9-87F5-47F8-8383-515DE20E3B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xmlns="" id="{75A99E1D-B78D-4A60-9D76-7CFC8BD2D3CB}"/>
              </a:ext>
            </a:extLst>
          </p:cNvPr>
          <p:cNvSpPr txBox="1">
            <a:spLocks/>
          </p:cNvSpPr>
          <p:nvPr/>
        </p:nvSpPr>
        <p:spPr bwMode="auto">
          <a:xfrm>
            <a:off x="0" y="1166204"/>
            <a:ext cx="9143999" cy="325941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¡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err="1" smtClean="0"/>
              <a:t>TrackHeedSimTool</a:t>
            </a:r>
            <a:r>
              <a:rPr lang="en-US" sz="2000" dirty="0" smtClean="0"/>
              <a:t> </a:t>
            </a:r>
            <a:r>
              <a:rPr lang="en-US" sz="2000" dirty="0"/>
              <a:t>(Gaudi tool) </a:t>
            </a:r>
            <a:r>
              <a:rPr lang="en-US" sz="2000" dirty="0" smtClean="0"/>
              <a:t>was implemented  for </a:t>
            </a:r>
            <a:r>
              <a:rPr lang="en-US" sz="2000" dirty="0"/>
              <a:t>using </a:t>
            </a:r>
            <a:r>
              <a:rPr lang="en-US" sz="2000" dirty="0" err="1" smtClean="0"/>
              <a:t>TrackHeed</a:t>
            </a:r>
            <a:r>
              <a:rPr lang="en-US" sz="2000" dirty="0" smtClean="0"/>
              <a:t> to do </a:t>
            </a:r>
            <a:r>
              <a:rPr lang="en-US" sz="2000" dirty="0"/>
              <a:t>i</a:t>
            </a:r>
            <a:r>
              <a:rPr lang="en-US" altLang="zh-CN" sz="2000" dirty="0" smtClean="0"/>
              <a:t>onization simulation</a:t>
            </a:r>
            <a:endParaRPr lang="en-US" sz="2000" dirty="0"/>
          </a:p>
          <a:p>
            <a:pPr lvl="1"/>
            <a:r>
              <a:rPr kumimoji="0" lang="en-US" sz="1600" dirty="0"/>
              <a:t>Input: G4Step information (</a:t>
            </a:r>
            <a:r>
              <a:rPr lang="en-US" sz="1600" dirty="0"/>
              <a:t>particle type, initial position and momenta, ionization path length</a:t>
            </a:r>
            <a:r>
              <a:rPr kumimoji="0" lang="en-US" sz="1600" dirty="0"/>
              <a:t>)</a:t>
            </a:r>
          </a:p>
          <a:p>
            <a:pPr lvl="1"/>
            <a:r>
              <a:rPr kumimoji="0" lang="en-US" sz="1600" dirty="0"/>
              <a:t>Use </a:t>
            </a:r>
            <a:r>
              <a:rPr kumimoji="0" lang="en-US" sz="1600" dirty="0" err="1"/>
              <a:t>TrackHeed</a:t>
            </a:r>
            <a:r>
              <a:rPr kumimoji="0" lang="en-US" sz="1600" dirty="0"/>
              <a:t> (used by </a:t>
            </a:r>
            <a:r>
              <a:rPr lang="en-US" sz="1600" dirty="0"/>
              <a:t>Garfield++</a:t>
            </a:r>
            <a:r>
              <a:rPr kumimoji="0" lang="en-US" sz="1600" dirty="0"/>
              <a:t>) to simulate one step length (or multi-step length for speed up) ionization (new API contributed to Garfield++ </a:t>
            </a:r>
            <a:r>
              <a:rPr kumimoji="0" lang="en-US" sz="1600" dirty="0">
                <a:hlinkClick r:id="rId3"/>
              </a:rPr>
              <a:t>PR</a:t>
            </a:r>
            <a:r>
              <a:rPr kumimoji="0" lang="en-US" sz="1600" dirty="0"/>
              <a:t>)</a:t>
            </a:r>
          </a:p>
          <a:p>
            <a:pPr lvl="1"/>
            <a:r>
              <a:rPr kumimoji="0" lang="en-US" sz="1600" dirty="0"/>
              <a:t>Output: primary and total ionization information (contains position, time, cell id), saved in EDM</a:t>
            </a:r>
          </a:p>
          <a:p>
            <a:pPr lvl="1"/>
            <a:r>
              <a:rPr kumimoji="0" lang="en-US" sz="1600" dirty="0"/>
              <a:t>The kinetic energy of G4Track will be updated according to the energy loss in the ionization</a:t>
            </a:r>
          </a:p>
          <a:p>
            <a:pPr lvl="1"/>
            <a:r>
              <a:rPr kumimoji="0" lang="en-US" sz="1600" dirty="0"/>
              <a:t>Non-uniform magnetic field can be handled easily 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1024586-AD0A-469A-8346-5519BAFAA816}"/>
              </a:ext>
            </a:extLst>
          </p:cNvPr>
          <p:cNvGrpSpPr/>
          <p:nvPr/>
        </p:nvGrpSpPr>
        <p:grpSpPr>
          <a:xfrm>
            <a:off x="957087" y="4546297"/>
            <a:ext cx="7264751" cy="977463"/>
            <a:chOff x="1141423" y="3373820"/>
            <a:chExt cx="7264751" cy="97746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1335034-4B88-4DF6-A82E-57852C39DA67}"/>
                </a:ext>
              </a:extLst>
            </p:cNvPr>
            <p:cNvSpPr/>
            <p:nvPr/>
          </p:nvSpPr>
          <p:spPr bwMode="auto">
            <a:xfrm>
              <a:off x="2484646" y="3575619"/>
              <a:ext cx="2030598" cy="573865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 err="1">
                  <a:latin typeface="Arial" charset="0"/>
                </a:rPr>
                <a:t>TrackHeedSimTool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A304A069-15BC-4184-A035-BBEB1B713C12}"/>
                </a:ext>
              </a:extLst>
            </p:cNvPr>
            <p:cNvSpPr/>
            <p:nvPr/>
          </p:nvSpPr>
          <p:spPr bwMode="auto">
            <a:xfrm>
              <a:off x="1141423" y="3660752"/>
              <a:ext cx="933319" cy="40359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彩云" pitchFamily="2" charset="-122"/>
                </a:rPr>
                <a:t>G4Step</a:t>
              </a: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xmlns="" id="{558BF110-CBC9-4239-A089-57409AE7DB98}"/>
                </a:ext>
              </a:extLst>
            </p:cNvPr>
            <p:cNvCxnSpPr>
              <a:cxnSpLocks/>
              <a:stCxn id="6" idx="3"/>
              <a:endCxn id="9" idx="2"/>
            </p:cNvCxnSpPr>
            <p:nvPr/>
          </p:nvCxnSpPr>
          <p:spPr bwMode="auto">
            <a:xfrm flipV="1">
              <a:off x="4515244" y="3575619"/>
              <a:ext cx="682121" cy="286933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097A36FA-FCBF-4B0D-BCBD-FBD492E54A2D}"/>
                </a:ext>
              </a:extLst>
            </p:cNvPr>
            <p:cNvSpPr/>
            <p:nvPr/>
          </p:nvSpPr>
          <p:spPr bwMode="auto">
            <a:xfrm>
              <a:off x="5197365" y="3373820"/>
              <a:ext cx="3208809" cy="40359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彩云" pitchFamily="2" charset="-122"/>
                </a:rPr>
                <a:t>SimPrimaryIonizationCluster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782524A-B19D-413B-BBBB-EE0BC06B19A0}"/>
                </a:ext>
              </a:extLst>
            </p:cNvPr>
            <p:cNvSpPr/>
            <p:nvPr/>
          </p:nvSpPr>
          <p:spPr bwMode="auto">
            <a:xfrm>
              <a:off x="5197364" y="3947685"/>
              <a:ext cx="3208809" cy="40359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彩云" pitchFamily="2" charset="-122"/>
                </a:rPr>
                <a:t>SimIonization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彩云" pitchFamily="2" charset="-122"/>
              </a:endParaRPr>
            </a:p>
          </p:txBody>
        </p: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xmlns="" id="{0137263D-4991-40E6-8FB9-4FE820432ED9}"/>
                </a:ext>
              </a:extLst>
            </p:cNvPr>
            <p:cNvCxnSpPr>
              <a:cxnSpLocks/>
              <a:stCxn id="6" idx="3"/>
              <a:endCxn id="10" idx="2"/>
            </p:cNvCxnSpPr>
            <p:nvPr/>
          </p:nvCxnSpPr>
          <p:spPr bwMode="auto">
            <a:xfrm>
              <a:off x="4515244" y="3862552"/>
              <a:ext cx="682120" cy="286932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xmlns="" id="{99C34BBD-059E-42E7-B020-6E1C6AAC7F49}"/>
                </a:ext>
              </a:extLst>
            </p:cNvPr>
            <p:cNvCxnSpPr>
              <a:cxnSpLocks/>
              <a:stCxn id="7" idx="6"/>
              <a:endCxn id="6" idx="1"/>
            </p:cNvCxnSpPr>
            <p:nvPr/>
          </p:nvCxnSpPr>
          <p:spPr bwMode="auto">
            <a:xfrm>
              <a:off x="2074742" y="3862551"/>
              <a:ext cx="409904" cy="1"/>
            </a:xfrm>
            <a:prstGeom prst="straightConnector1">
              <a:avLst/>
            </a:prstGeom>
            <a:solidFill>
              <a:srgbClr val="99CC00"/>
            </a:solidFill>
            <a:ln w="158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xmlns="" id="{75A99E1D-B78D-4A60-9D76-7CFC8BD2D3C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781" y="5737533"/>
                <a:ext cx="9143999" cy="752667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0000"/>
                  </a:buClr>
                  <a:buSzPct val="75000"/>
                  <a:buFont typeface="Wingdings" panose="05000000000000000000" pitchFamily="2" charset="2"/>
                  <a:buChar char="v"/>
                  <a:defRPr kumimoji="1" sz="24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charset="0"/>
                  </a:defRPr>
                </a:lvl1pPr>
                <a:lvl2pPr marL="742950" indent="-285750" algn="l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Char char="l"/>
                  <a:defRPr kumimoji="1"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charset="0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n"/>
                  <a:defRPr kumimoji="1"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charset="0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¡"/>
                  <a:defRPr kumimoji="1" sz="1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charset="0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anose="05000000000000000000" pitchFamily="2" charset="2"/>
                  <a:buChar char="¨"/>
                  <a:defRPr kumimoji="1" sz="1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5000"/>
                  <a:buFont typeface="Wingdings" pitchFamily="2" charset="2"/>
                  <a:buChar char="¨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sz="2000" dirty="0" smtClean="0"/>
                  <a:t>Garfield++ is precise </a:t>
                </a:r>
                <a:r>
                  <a:rPr lang="en-US" sz="2000" dirty="0"/>
                  <a:t>but extremely time </a:t>
                </a:r>
                <a:r>
                  <a:rPr lang="en-US" sz="2000" dirty="0" smtClean="0"/>
                  <a:t>consuming, it takes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(10)</m:t>
                    </m:r>
                  </m:oMath>
                </a14:m>
                <a:r>
                  <a:rPr lang="en-US" sz="2000" dirty="0"/>
                  <a:t> seconds </a:t>
                </a:r>
                <a:r>
                  <a:rPr lang="en-US" sz="2000" dirty="0" smtClean="0"/>
                  <a:t>to simulate an </a:t>
                </a:r>
                <a:r>
                  <a:rPr lang="en-US" sz="2000" dirty="0"/>
                  <a:t>electron </a:t>
                </a:r>
                <a:r>
                  <a:rPr lang="en-US" sz="2000" dirty="0" smtClean="0"/>
                  <a:t>(a few </a:t>
                </a:r>
                <a:r>
                  <a:rPr lang="en-US" sz="2000" dirty="0"/>
                  <a:t>hours for one track</a:t>
                </a:r>
                <a:r>
                  <a:rPr lang="en-US" sz="2000" dirty="0" smtClean="0"/>
                  <a:t>)</a:t>
                </a:r>
                <a:endParaRPr lang="en-US" sz="2000" dirty="0"/>
              </a:p>
            </p:txBody>
          </p:sp>
        </mc:Choice>
        <mc:Fallback xmlns=""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xmlns="" id="{75A99E1D-B78D-4A60-9D76-7CFC8BD2D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781" y="5737533"/>
                <a:ext cx="9143999" cy="752667"/>
              </a:xfrm>
              <a:prstGeom prst="rect">
                <a:avLst/>
              </a:prstGeom>
              <a:blipFill rotWithShape="0">
                <a:blip r:embed="rId4"/>
                <a:stretch>
                  <a:fillRect l="-200" t="-4032" b="-7258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24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097E19-773F-4348-B10B-9A6159923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ML-based </a:t>
            </a:r>
            <a:r>
              <a:rPr lang="en-US" dirty="0" err="1" smtClean="0"/>
              <a:t>dN</a:t>
            </a:r>
            <a:r>
              <a:rPr lang="en-US" dirty="0" smtClean="0"/>
              <a:t>/dx Simulation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="" id="{0F706179-A2E1-494F-9A7A-941678E128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233" y="1083013"/>
                <a:ext cx="6502397" cy="5546387"/>
              </a:xfrm>
            </p:spPr>
            <p:txBody>
              <a:bodyPr/>
              <a:lstStyle/>
              <a:p>
                <a:r>
                  <a:rPr lang="en-US" sz="2000" dirty="0"/>
                  <a:t>Garfield++ simulation events:</a:t>
                </a:r>
              </a:p>
              <a:p>
                <a:pPr lvl="1"/>
                <a:r>
                  <a:rPr lang="en-US" sz="1800" dirty="0"/>
                  <a:t>350k single electron event with electron position uniformly distributed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</m:t>
                    </m:r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drift chamber cell</a:t>
                </a:r>
              </a:p>
              <a:p>
                <a:pPr lvl="1"/>
                <a:r>
                  <a:rPr lang="en-US" sz="1800" dirty="0"/>
                  <a:t>Gas: 50% He + 50 %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lvl="1"/>
                <a:r>
                  <a:rPr lang="en-US" sz="1800" dirty="0"/>
                  <a:t>Center signal wire (2000 V), eight field wires (0 V)</a:t>
                </a:r>
                <a:endParaRPr lang="en-US" sz="2000" dirty="0"/>
              </a:p>
              <a:p>
                <a:r>
                  <a:rPr lang="en-US" sz="2000" dirty="0">
                    <a:solidFill>
                      <a:srgbClr val="0000FF"/>
                    </a:solidFill>
                  </a:rPr>
                  <a:t>Model: fully connected neural network</a:t>
                </a:r>
              </a:p>
              <a:p>
                <a:pPr lvl="1"/>
                <a:r>
                  <a:rPr lang="en-US" sz="1800" dirty="0"/>
                  <a:t>Consist of input, hidden, and output layers</a:t>
                </a:r>
              </a:p>
              <a:p>
                <a:pPr lvl="1"/>
                <a:r>
                  <a:rPr lang="en-US" sz="1800" dirty="0"/>
                  <a:t>Input: Local x and y positions of ionized electron, N(0,1) distribution noise</a:t>
                </a:r>
              </a:p>
              <a:p>
                <a:pPr lvl="1"/>
                <a:r>
                  <a:rPr lang="en-US" sz="1800" dirty="0"/>
                  <a:t>Output: peak time and value of the single-electron signal</a:t>
                </a:r>
              </a:p>
              <a:p>
                <a:r>
                  <a:rPr lang="en-US" sz="2000" dirty="0"/>
                  <a:t>Loss: a differentiable two-sample test statistics based on smoothed k-nearest neighbor tests (arXiv:1709.01006) between real data and generated data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F706179-A2E1-494F-9A7A-941678E128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233" y="1083013"/>
                <a:ext cx="6502397" cy="5546387"/>
              </a:xfrm>
              <a:blipFill rotWithShape="0">
                <a:blip r:embed="rId3"/>
                <a:stretch>
                  <a:fillRect l="-281" t="-659" r="-1500" b="-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A8BF5A0-C498-4A64-9BAE-F50CBDE62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2E7C7-A7D2-4761-B106-1689E1D1EE66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xmlns="" id="{8D6DF29E-A216-42D0-B018-A6EDE70D90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3460628"/>
              </p:ext>
            </p:extLst>
          </p:nvPr>
        </p:nvGraphicFramePr>
        <p:xfrm>
          <a:off x="6601736" y="3222158"/>
          <a:ext cx="2493136" cy="193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7ABCEDD-409E-491D-8FA1-6E33909E4F4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99" y="1264857"/>
            <a:ext cx="1994375" cy="193424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32EC86A-B35A-4286-BCA0-C1253A01020E}"/>
              </a:ext>
            </a:extLst>
          </p:cNvPr>
          <p:cNvSpPr txBox="1"/>
          <p:nvPr/>
        </p:nvSpPr>
        <p:spPr>
          <a:xfrm>
            <a:off x="6962772" y="1123319"/>
            <a:ext cx="1905002" cy="27699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Electric field contour plot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BEAC8BB-867E-4A31-BD7D-AE1CC5582554}"/>
              </a:ext>
            </a:extLst>
          </p:cNvPr>
          <p:cNvSpPr/>
          <p:nvPr/>
        </p:nvSpPr>
        <p:spPr>
          <a:xfrm>
            <a:off x="6235004" y="5254546"/>
            <a:ext cx="2868804" cy="120032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Mini-batch training: using </a:t>
            </a:r>
            <a:r>
              <a:rPr lang="en-US" dirty="0">
                <a:hlinkClick r:id="rId10"/>
              </a:rPr>
              <a:t>Faiss</a:t>
            </a:r>
            <a:r>
              <a:rPr lang="en-US" dirty="0"/>
              <a:t> (fast similar search) to get a batch (1024) of closet data (L2 distance)</a:t>
            </a:r>
          </a:p>
        </p:txBody>
      </p:sp>
    </p:spTree>
    <p:extLst>
      <p:ext uri="{BB962C8B-B14F-4D97-AF65-F5344CB8AC3E}">
        <p14:creationId xmlns:p14="http://schemas.microsoft.com/office/powerpoint/2010/main" val="51396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43cd81f4-7cb1-405d-9294-57b65143e497"/>
  <p:tag name="COMMONDATA" val="eyJoZGlkIjoiM2I0MDM4ZDM1YmUzZDY0MDA3ODNjZGRhNDY0MmU5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00"/>
        </a:solidFill>
        <a:ln w="1587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0000" tIns="46800" rIns="90000" bIns="46800" numCol="1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彩云" panose="02010800040101010101" pitchFamily="2" charset="-122"/>
          </a:defRPr>
        </a:defPPr>
      </a:lstStyle>
    </a:spDef>
    <a:lnDef>
      <a:spPr bwMode="auto">
        <a:solidFill>
          <a:srgbClr val="99CC00"/>
        </a:solidFill>
        <a:ln w="15875" cap="flat" cmpd="sng" algn="ctr">
          <a:solidFill>
            <a:schemeClr val="accent2">
              <a:lumMod val="60000"/>
              <a:lumOff val="40000"/>
            </a:schemeClr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CJ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F0000"/>
      </a:accent2>
      <a:accent3>
        <a:srgbClr val="00FF00"/>
      </a:accent3>
      <a:accent4>
        <a:srgbClr val="FF00FF"/>
      </a:accent4>
      <a:accent5>
        <a:srgbClr val="006600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rgbClr val="5F5F5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CCECFF"/>
          </a:outerShdw>
        </a:effectLst>
      </a:spPr>
      <a:bodyPr vert="horz" wrap="square" lIns="91440" tIns="45720" rIns="91440" bIns="45720" numCol="1" anchor="t" anchorCtr="0" compatLnSpc="1">
        <a:spAutoFit/>
      </a:bodyPr>
      <a:lstStyle>
        <a:defPPr marL="1905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华文中宋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rgbClr val="5F5F5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CCECFF"/>
          </a:outerShdw>
        </a:effectLst>
      </a:spPr>
      <a:bodyPr vert="horz" wrap="square" lIns="91440" tIns="45720" rIns="91440" bIns="45720" numCol="1" anchor="t" anchorCtr="0" compatLnSpc="1">
        <a:spAutoFit/>
      </a:bodyPr>
      <a:lstStyle>
        <a:defPPr marL="1905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华文中宋" panose="0201060004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1478</Words>
  <Application>Microsoft Office PowerPoint</Application>
  <PresentationFormat>全屏显示(4:3)</PresentationFormat>
  <Paragraphs>216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Founders Grotesk Text</vt:lpstr>
      <vt:lpstr>Founders Grotesk Text Regular</vt:lpstr>
      <vt:lpstr>黑体</vt:lpstr>
      <vt:lpstr>华文彩云</vt:lpstr>
      <vt:lpstr>华文中宋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Modèle par défaut</vt:lpstr>
      <vt:lpstr>自定义设计方案</vt:lpstr>
      <vt:lpstr> Development of CEPC Drift Chamber Software</vt:lpstr>
      <vt:lpstr>Contents</vt:lpstr>
      <vt:lpstr>Detector Design  </vt:lpstr>
      <vt:lpstr>Event Data Model (1)</vt:lpstr>
      <vt:lpstr>Event Data Model (2)</vt:lpstr>
      <vt:lpstr>Data Processing Flow </vt:lpstr>
      <vt:lpstr>Simulation of Gaseous Detector (1)</vt:lpstr>
      <vt:lpstr>Simulation of Gaseous Detector (2)</vt:lpstr>
      <vt:lpstr>ML-based dN/dx Simulation  </vt:lpstr>
      <vt:lpstr>dN/dx Simulation Performance (1 GeV e- )</vt:lpstr>
      <vt:lpstr>Simulation of Drift Time (3)</vt:lpstr>
      <vt:lpstr>Performance Validation with BESIII Data (1)</vt:lpstr>
      <vt:lpstr> Performance Validation with BESIII Data (2)</vt:lpstr>
      <vt:lpstr>Performance Validation with BESIII Data (3)</vt:lpstr>
      <vt:lpstr>Track Reconstruction </vt:lpstr>
      <vt:lpstr>Tracking Performance (1) </vt:lpstr>
      <vt:lpstr>Tracking Performance (2) </vt:lpstr>
      <vt:lpstr>Summary  </vt:lpstr>
    </vt:vector>
  </TitlesOfParts>
  <Company>IHEP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 III Software</dc:title>
  <dc:creator>Weidong Li</dc:creator>
  <cp:lastModifiedBy>李卫东</cp:lastModifiedBy>
  <cp:revision>3508</cp:revision>
  <cp:lastPrinted>2001-01-18T07:56:00Z</cp:lastPrinted>
  <dcterms:created xsi:type="dcterms:W3CDTF">1999-05-22T11:36:00Z</dcterms:created>
  <dcterms:modified xsi:type="dcterms:W3CDTF">2023-02-12T23:11:22Z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75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>R.D.Schaffer@cern.ch</vt:lpwstr>
  </property>
  <property fmtid="{D5CDD505-2E9C-101B-9397-08002B2CF9AE}" pid="8" name="HomePage">
    <vt:lpwstr>http://home.cern.ch/~schaffer/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false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-1</vt:i4>
  </property>
  <property fmtid="{D5CDD505-2E9C-101B-9397-08002B2CF9AE}" pid="18" name="ButtonType">
    <vt:i4>4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C:\TEMP\schaffer-slides</vt:lpwstr>
  </property>
  <property fmtid="{D5CDD505-2E9C-101B-9397-08002B2CF9AE}" pid="22" name="ICV">
    <vt:lpwstr>9CE97BD9687A419F9C60FC8CE5830C77</vt:lpwstr>
  </property>
  <property fmtid="{D5CDD505-2E9C-101B-9397-08002B2CF9AE}" pid="23" name="KSOProductBuildVer">
    <vt:lpwstr>2052-11.1.0.13703</vt:lpwstr>
  </property>
</Properties>
</file>