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9"/>
  </p:notesMasterIdLst>
  <p:sldIdLst>
    <p:sldId id="256" r:id="rId2"/>
    <p:sldId id="258" r:id="rId3"/>
    <p:sldId id="285" r:id="rId4"/>
    <p:sldId id="257" r:id="rId5"/>
    <p:sldId id="261" r:id="rId6"/>
    <p:sldId id="262" r:id="rId7"/>
    <p:sldId id="291" r:id="rId8"/>
    <p:sldId id="292" r:id="rId9"/>
    <p:sldId id="290" r:id="rId10"/>
    <p:sldId id="267" r:id="rId11"/>
    <p:sldId id="293" r:id="rId12"/>
    <p:sldId id="294" r:id="rId13"/>
    <p:sldId id="269" r:id="rId14"/>
    <p:sldId id="286" r:id="rId15"/>
    <p:sldId id="266" r:id="rId16"/>
    <p:sldId id="288" r:id="rId17"/>
    <p:sldId id="287" r:id="rId18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01" autoAdjust="0"/>
    <p:restoredTop sz="94660"/>
  </p:normalViewPr>
  <p:slideViewPr>
    <p:cSldViewPr snapToGrid="0">
      <p:cViewPr varScale="1">
        <p:scale>
          <a:sx n="85" d="100"/>
          <a:sy n="85" d="100"/>
        </p:scale>
        <p:origin x="62" y="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A44D332-059A-48AF-BEF8-984F95AFE1CB}" type="datetimeFigureOut">
              <a:rPr lang="fr-FR" smtClean="0"/>
              <a:t>10/02/2023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2558F89-A502-4494-8616-CCBF3C84288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674723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12/02/2023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TPC R&amp;D and operability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E1F20-0FA9-4441-A6FF-71F02DBB93D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88934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12/02/2023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TPC R&amp;D and operability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E1F20-0FA9-4441-A6FF-71F02DBB93D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854476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12/02/2023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TPC R&amp;D and operability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E1F20-0FA9-4441-A6FF-71F02DBB93D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926408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12/02/2023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TPC R&amp;D and operability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E1F20-0FA9-4441-A6FF-71F02DBB93D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34297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12/02/2023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TPC R&amp;D and operability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E1F20-0FA9-4441-A6FF-71F02DBB93D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868648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12/02/2023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TPC R&amp;D and operability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E1F20-0FA9-4441-A6FF-71F02DBB93D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985791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12/02/2023</a:t>
            </a:r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TPC R&amp;D and operability</a:t>
            </a:r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E1F20-0FA9-4441-A6FF-71F02DBB93D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17329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12/02/2023</a:t>
            </a:r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TPC R&amp;D and operability</a:t>
            </a: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E1F20-0FA9-4441-A6FF-71F02DBB93D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294265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12/02/2023</a:t>
            </a:r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TPC R&amp;D and operability</a:t>
            </a:r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E1F20-0FA9-4441-A6FF-71F02DBB93D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122763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12/02/2023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TPC R&amp;D and operability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E1F20-0FA9-4441-A6FF-71F02DBB93D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319279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12/02/2023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TPC R&amp;D and operability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E1F20-0FA9-4441-A6FF-71F02DBB93D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985947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smtClean="0"/>
              <a:t>12/02/2023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smtClean="0"/>
              <a:t>TPC R&amp;D and operability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EE1F20-0FA9-4441-A6FF-71F02DBB93D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720967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emf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emf"/><Relationship Id="rId4" Type="http://schemas.openxmlformats.org/officeDocument/2006/relationships/image" Target="../media/image7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emf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2501152" y="1547230"/>
            <a:ext cx="7252449" cy="1701688"/>
          </a:xfrm>
        </p:spPr>
        <p:txBody>
          <a:bodyPr>
            <a:normAutofit fontScale="90000"/>
          </a:bodyPr>
          <a:lstStyle/>
          <a:p>
            <a:r>
              <a:rPr lang="fr-FR" b="1" dirty="0" smtClean="0"/>
              <a:t>TPC R&amp;D and </a:t>
            </a:r>
            <a:r>
              <a:rPr lang="fr-FR" b="1" dirty="0" err="1" smtClean="0"/>
              <a:t>operability</a:t>
            </a:r>
            <a:r>
              <a:rPr lang="fr-FR" b="1" dirty="0" smtClean="0"/>
              <a:t> </a:t>
            </a:r>
            <a:r>
              <a:rPr lang="fr-FR" b="1" dirty="0" smtClean="0"/>
              <a:t>at </a:t>
            </a:r>
            <a:r>
              <a:rPr lang="fr-FR" b="1" dirty="0" err="1" smtClean="0"/>
              <a:t>circular</a:t>
            </a:r>
            <a:r>
              <a:rPr lang="fr-FR" b="1" dirty="0" smtClean="0"/>
              <a:t> </a:t>
            </a:r>
            <a:r>
              <a:rPr lang="fr-FR" b="1" dirty="0" err="1" smtClean="0"/>
              <a:t>colliders</a:t>
            </a:r>
            <a:endParaRPr lang="fr-FR" b="1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752598" y="3354152"/>
            <a:ext cx="9144000" cy="373811"/>
          </a:xfrm>
        </p:spPr>
        <p:txBody>
          <a:bodyPr>
            <a:normAutofit fontScale="92500" lnSpcReduction="10000"/>
          </a:bodyPr>
          <a:lstStyle/>
          <a:p>
            <a:r>
              <a:rPr lang="fr-FR" dirty="0" smtClean="0"/>
              <a:t>Paul Colas (CEA/</a:t>
            </a:r>
            <a:r>
              <a:rPr lang="fr-FR" dirty="0" err="1" smtClean="0"/>
              <a:t>Irfu</a:t>
            </a:r>
            <a:r>
              <a:rPr lang="fr-FR" dirty="0" smtClean="0"/>
              <a:t> Université Paris Saclay)</a:t>
            </a:r>
            <a:endParaRPr lang="fr-FR" dirty="0"/>
          </a:p>
        </p:txBody>
      </p:sp>
      <p:sp>
        <p:nvSpPr>
          <p:cNvPr id="4" name="ZoneTexte 3"/>
          <p:cNvSpPr txBox="1"/>
          <p:nvPr/>
        </p:nvSpPr>
        <p:spPr>
          <a:xfrm>
            <a:off x="1389529" y="5879494"/>
            <a:ext cx="108024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Thanks</a:t>
            </a:r>
            <a:r>
              <a:rPr lang="fr-FR" dirty="0" smtClean="0"/>
              <a:t> </a:t>
            </a:r>
            <a:r>
              <a:rPr lang="fr-FR" dirty="0" smtClean="0"/>
              <a:t>for</a:t>
            </a:r>
            <a:r>
              <a:rPr lang="fr-FR" dirty="0" smtClean="0"/>
              <a:t> </a:t>
            </a:r>
            <a:r>
              <a:rPr lang="fr-FR" dirty="0" smtClean="0"/>
              <a:t>contribution from LCTPC </a:t>
            </a:r>
            <a:r>
              <a:rPr lang="fr-FR" dirty="0" err="1" smtClean="0"/>
              <a:t>colleagues</a:t>
            </a:r>
            <a:r>
              <a:rPr lang="fr-FR" dirty="0" smtClean="0"/>
              <a:t>. </a:t>
            </a:r>
            <a:r>
              <a:rPr lang="fr-FR" dirty="0" err="1" smtClean="0"/>
              <a:t>Special</a:t>
            </a:r>
            <a:r>
              <a:rPr lang="fr-FR" dirty="0" smtClean="0"/>
              <a:t> </a:t>
            </a:r>
            <a:r>
              <a:rPr lang="fr-FR" dirty="0" err="1" smtClean="0"/>
              <a:t>thanks</a:t>
            </a:r>
            <a:r>
              <a:rPr lang="fr-FR" dirty="0" smtClean="0"/>
              <a:t> to </a:t>
            </a:r>
            <a:r>
              <a:rPr lang="fr-FR" dirty="0"/>
              <a:t>K. </a:t>
            </a:r>
            <a:r>
              <a:rPr lang="fr-FR" dirty="0" err="1" smtClean="0"/>
              <a:t>Fujii</a:t>
            </a:r>
            <a:r>
              <a:rPr lang="fr-FR" dirty="0" smtClean="0"/>
              <a:t>, S. Ganjour, D. Jeans, P. Kluit </a:t>
            </a:r>
            <a:endParaRPr lang="fr-FR" dirty="0"/>
          </a:p>
        </p:txBody>
      </p:sp>
      <p:sp>
        <p:nvSpPr>
          <p:cNvPr id="5" name="ZoneTexte 4"/>
          <p:cNvSpPr txBox="1"/>
          <p:nvPr/>
        </p:nvSpPr>
        <p:spPr>
          <a:xfrm>
            <a:off x="349621" y="224982"/>
            <a:ext cx="623943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Physics and Detector </a:t>
            </a:r>
            <a:r>
              <a:rPr lang="fr-FR" dirty="0" smtClean="0"/>
              <a:t>Mini-workshop IAS HEP Program </a:t>
            </a:r>
            <a:endParaRPr lang="fr-FR" dirty="0" smtClean="0"/>
          </a:p>
          <a:p>
            <a:r>
              <a:rPr lang="fr-FR" dirty="0" smtClean="0"/>
              <a:t>HKUST, Hongkong</a:t>
            </a:r>
            <a:r>
              <a:rPr lang="fr-FR" dirty="0" smtClean="0"/>
              <a:t>, </a:t>
            </a:r>
            <a:r>
              <a:rPr lang="fr-FR" dirty="0" err="1" smtClean="0"/>
              <a:t>Febr</a:t>
            </a:r>
            <a:r>
              <a:rPr lang="fr-FR" dirty="0" err="1" smtClean="0"/>
              <a:t>uary</a:t>
            </a:r>
            <a:r>
              <a:rPr lang="fr-FR" dirty="0" smtClean="0"/>
              <a:t> 12, </a:t>
            </a:r>
            <a:r>
              <a:rPr lang="fr-FR" dirty="0" smtClean="0"/>
              <a:t>2023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15073349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1803" y="571361"/>
            <a:ext cx="5297346" cy="4136023"/>
          </a:xfrm>
          <a:prstGeom prst="rect">
            <a:avLst/>
          </a:prstGeom>
        </p:spPr>
      </p:pic>
      <p:sp>
        <p:nvSpPr>
          <p:cNvPr id="5" name="ZoneTexte 4"/>
          <p:cNvSpPr txBox="1"/>
          <p:nvPr/>
        </p:nvSpPr>
        <p:spPr>
          <a:xfrm>
            <a:off x="6562846" y="1469985"/>
            <a:ext cx="458357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/>
              <a:t>Case </a:t>
            </a:r>
            <a:r>
              <a:rPr lang="fr-FR" sz="2400" smtClean="0"/>
              <a:t>of FCC </a:t>
            </a:r>
            <a:r>
              <a:rPr lang="fr-FR" sz="2400" dirty="0" smtClean="0"/>
              <a:t>or CEPC at Z pole : </a:t>
            </a:r>
            <a:r>
              <a:rPr lang="fr-FR" sz="2400" dirty="0" err="1" smtClean="0"/>
              <a:t>almost</a:t>
            </a:r>
            <a:r>
              <a:rPr lang="fr-FR" sz="2400" dirty="0" smtClean="0"/>
              <a:t> </a:t>
            </a:r>
            <a:r>
              <a:rPr lang="fr-FR" sz="2400" dirty="0" err="1" smtClean="0"/>
              <a:t>continuous</a:t>
            </a:r>
            <a:r>
              <a:rPr lang="fr-FR" sz="2400" dirty="0" smtClean="0"/>
              <a:t> set of </a:t>
            </a:r>
            <a:r>
              <a:rPr lang="fr-FR" sz="2400" dirty="0" err="1" smtClean="0"/>
              <a:t>disks</a:t>
            </a:r>
            <a:r>
              <a:rPr lang="fr-FR" sz="2400" dirty="0" smtClean="0"/>
              <a:t>. </a:t>
            </a:r>
            <a:endParaRPr lang="fr-FR" sz="2400" dirty="0"/>
          </a:p>
        </p:txBody>
      </p:sp>
      <p:sp>
        <p:nvSpPr>
          <p:cNvPr id="6" name="Rectangle 5"/>
          <p:cNvSpPr/>
          <p:nvPr/>
        </p:nvSpPr>
        <p:spPr>
          <a:xfrm>
            <a:off x="532435" y="5386049"/>
            <a:ext cx="1165956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dirty="0"/>
              <a:t>https://agenda.linearcollider.org/event/5504/</a:t>
            </a:r>
            <a:r>
              <a:rPr lang="fr-FR" dirty="0"/>
              <a:t>contributions/24543/</a:t>
            </a:r>
            <a:r>
              <a:rPr lang="fr-FR" dirty="0" err="1"/>
              <a:t>attachments</a:t>
            </a:r>
            <a:r>
              <a:rPr lang="fr-FR" dirty="0"/>
              <a:t>/20144/31818/PositiveionEffects-kf.pdf</a:t>
            </a:r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12/02/2023</a:t>
            </a:r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TPC R&amp;D and operability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E1F20-0FA9-4441-A6FF-71F02DBB93D6}" type="slidenum">
              <a:rPr lang="fr-FR" smtClean="0"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208607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12/02/2023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TPC R&amp;D and operability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E1F20-0FA9-4441-A6FF-71F02DBB93D6}" type="slidenum">
              <a:rPr lang="fr-FR" smtClean="0"/>
              <a:t>11</a:t>
            </a:fld>
            <a:endParaRPr lang="fr-FR"/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73160" y="96895"/>
            <a:ext cx="9497960" cy="6250123"/>
          </a:xfrm>
          <a:prstGeom prst="rect">
            <a:avLst/>
          </a:prstGeom>
        </p:spPr>
      </p:pic>
      <p:sp>
        <p:nvSpPr>
          <p:cNvPr id="8" name="ZoneTexte 7"/>
          <p:cNvSpPr txBox="1"/>
          <p:nvPr/>
        </p:nvSpPr>
        <p:spPr>
          <a:xfrm>
            <a:off x="7098890" y="3608439"/>
            <a:ext cx="1956619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dirty="0" smtClean="0">
                <a:latin typeface="Symbol" panose="05050102010706020507" pitchFamily="18" charset="2"/>
              </a:rPr>
              <a:t> </a:t>
            </a:r>
            <a:r>
              <a:rPr lang="fr-FR" dirty="0" err="1" smtClean="0">
                <a:latin typeface="Symbol" panose="05050102010706020507" pitchFamily="18" charset="2"/>
              </a:rPr>
              <a:t>wt</a:t>
            </a:r>
            <a:r>
              <a:rPr lang="fr-FR" dirty="0" smtClean="0"/>
              <a:t> = 5.7 (B=2T)</a:t>
            </a:r>
            <a:endParaRPr lang="fr-FR" dirty="0"/>
          </a:p>
        </p:txBody>
      </p:sp>
      <p:sp>
        <p:nvSpPr>
          <p:cNvPr id="9" name="ZoneTexte 8"/>
          <p:cNvSpPr txBox="1"/>
          <p:nvPr/>
        </p:nvSpPr>
        <p:spPr>
          <a:xfrm>
            <a:off x="7098890" y="5043948"/>
            <a:ext cx="3637936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fr-FR" dirty="0"/>
          </a:p>
        </p:txBody>
      </p:sp>
      <p:sp>
        <p:nvSpPr>
          <p:cNvPr id="2" name="ZoneTexte 1"/>
          <p:cNvSpPr txBox="1"/>
          <p:nvPr/>
        </p:nvSpPr>
        <p:spPr>
          <a:xfrm>
            <a:off x="9696091" y="439947"/>
            <a:ext cx="11818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rgbClr val="7030A0"/>
                </a:solidFill>
              </a:rPr>
              <a:t>K. </a:t>
            </a:r>
            <a:r>
              <a:rPr lang="fr-FR" dirty="0" err="1" smtClean="0">
                <a:solidFill>
                  <a:srgbClr val="7030A0"/>
                </a:solidFill>
              </a:rPr>
              <a:t>Fujii</a:t>
            </a:r>
            <a:endParaRPr lang="fr-FR" dirty="0">
              <a:solidFill>
                <a:srgbClr val="7030A0"/>
              </a:solidFill>
            </a:endParaRPr>
          </a:p>
        </p:txBody>
      </p:sp>
      <p:sp>
        <p:nvSpPr>
          <p:cNvPr id="3" name="ZoneTexte 2"/>
          <p:cNvSpPr txBox="1"/>
          <p:nvPr/>
        </p:nvSpPr>
        <p:spPr>
          <a:xfrm>
            <a:off x="2151837" y="746526"/>
            <a:ext cx="2321859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rgbClr val="FF0000"/>
                </a:solidFill>
              </a:rPr>
              <a:t>IBF*Gain=1</a:t>
            </a:r>
            <a:endParaRPr lang="fr-FR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629497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12/02/2023</a:t>
            </a:r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TPC R&amp;D and operability</a:t>
            </a:r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E1F20-0FA9-4441-A6FF-71F02DBB93D6}" type="slidenum">
              <a:rPr lang="fr-FR" smtClean="0"/>
              <a:t>12</a:t>
            </a:fld>
            <a:endParaRPr lang="fr-FR"/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301930"/>
            <a:ext cx="9927566" cy="5904408"/>
          </a:xfrm>
          <a:prstGeom prst="rect">
            <a:avLst/>
          </a:prstGeom>
        </p:spPr>
      </p:pic>
      <p:sp>
        <p:nvSpPr>
          <p:cNvPr id="6" name="ZoneTexte 5"/>
          <p:cNvSpPr txBox="1"/>
          <p:nvPr/>
        </p:nvSpPr>
        <p:spPr>
          <a:xfrm>
            <a:off x="646981" y="5745192"/>
            <a:ext cx="1302589" cy="3709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rgbClr val="7030A0"/>
                </a:solidFill>
              </a:rPr>
              <a:t>D. Jeans</a:t>
            </a:r>
            <a:endParaRPr lang="fr-FR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608415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oneTexte 2"/>
          <p:cNvSpPr txBox="1"/>
          <p:nvPr/>
        </p:nvSpPr>
        <p:spPr>
          <a:xfrm>
            <a:off x="690113" y="810228"/>
            <a:ext cx="10152625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err="1" smtClean="0"/>
              <a:t>Resulting</a:t>
            </a:r>
            <a:r>
              <a:rPr lang="fr-FR" sz="2400" dirty="0" smtClean="0"/>
              <a:t> </a:t>
            </a:r>
            <a:r>
              <a:rPr lang="fr-FR" sz="2400" dirty="0" err="1" smtClean="0"/>
              <a:t>distortions</a:t>
            </a:r>
            <a:r>
              <a:rPr lang="fr-FR" sz="2400" dirty="0" smtClean="0"/>
              <a:t> at Z pole for </a:t>
            </a:r>
            <a:r>
              <a:rPr lang="fr-FR" sz="2400" dirty="0" smtClean="0"/>
              <a:t>IBF*gain=5 </a:t>
            </a:r>
            <a:r>
              <a:rPr lang="fr-FR" sz="2400" dirty="0" smtClean="0"/>
              <a:t>~800 µm (</a:t>
            </a:r>
            <a:r>
              <a:rPr lang="fr-FR" sz="2400" dirty="0" err="1" smtClean="0"/>
              <a:t>preliminary</a:t>
            </a:r>
            <a:r>
              <a:rPr lang="fr-FR" sz="2400" dirty="0" smtClean="0"/>
              <a:t>)</a:t>
            </a:r>
          </a:p>
          <a:p>
            <a:r>
              <a:rPr lang="fr-FR" sz="2400" dirty="0" smtClean="0"/>
              <a:t>(330 µm if IBF </a:t>
            </a:r>
            <a:r>
              <a:rPr lang="fr-FR" sz="2400" dirty="0" err="1" smtClean="0"/>
              <a:t>can</a:t>
            </a:r>
            <a:r>
              <a:rPr lang="fr-FR" sz="2400" dirty="0" smtClean="0"/>
              <a:t> </a:t>
            </a:r>
            <a:r>
              <a:rPr lang="fr-FR" sz="2400" dirty="0" err="1" smtClean="0"/>
              <a:t>be</a:t>
            </a:r>
            <a:r>
              <a:rPr lang="fr-FR" sz="2400" dirty="0" smtClean="0"/>
              <a:t> </a:t>
            </a:r>
            <a:r>
              <a:rPr lang="fr-FR" sz="2400" dirty="0" err="1" smtClean="0"/>
              <a:t>fully</a:t>
            </a:r>
            <a:r>
              <a:rPr lang="fr-FR" sz="2400" dirty="0" smtClean="0"/>
              <a:t> </a:t>
            </a:r>
            <a:r>
              <a:rPr lang="fr-FR" sz="2400" dirty="0" err="1" smtClean="0"/>
              <a:t>suppressed</a:t>
            </a:r>
            <a:r>
              <a:rPr lang="fr-FR" sz="2400" dirty="0" smtClean="0"/>
              <a:t>…)</a:t>
            </a:r>
          </a:p>
          <a:p>
            <a:endParaRPr lang="fr-FR" sz="2400" dirty="0"/>
          </a:p>
          <a:p>
            <a:r>
              <a:rPr lang="fr-FR" sz="2400" dirty="0" smtClean="0"/>
              <a:t>Can </a:t>
            </a:r>
            <a:r>
              <a:rPr lang="fr-FR" sz="2400" dirty="0" err="1" smtClean="0"/>
              <a:t>it</a:t>
            </a:r>
            <a:r>
              <a:rPr lang="fr-FR" sz="2400" dirty="0" smtClean="0"/>
              <a:t> </a:t>
            </a:r>
            <a:r>
              <a:rPr lang="fr-FR" sz="2400" dirty="0" err="1" smtClean="0"/>
              <a:t>be</a:t>
            </a:r>
            <a:r>
              <a:rPr lang="fr-FR" sz="2400" dirty="0" smtClean="0"/>
              <a:t> </a:t>
            </a:r>
            <a:r>
              <a:rPr lang="fr-FR" sz="2400" dirty="0" err="1" smtClean="0"/>
              <a:t>corrected</a:t>
            </a:r>
            <a:r>
              <a:rPr lang="fr-FR" sz="2400" dirty="0" smtClean="0"/>
              <a:t> for? </a:t>
            </a:r>
          </a:p>
          <a:p>
            <a:r>
              <a:rPr lang="fr-FR" sz="2400" dirty="0" err="1" smtClean="0"/>
              <a:t>Only</a:t>
            </a:r>
            <a:r>
              <a:rPr lang="fr-FR" sz="2400" dirty="0" smtClean="0"/>
              <a:t> on </a:t>
            </a:r>
            <a:r>
              <a:rPr lang="fr-FR" sz="2400" dirty="0" err="1" smtClean="0"/>
              <a:t>average</a:t>
            </a:r>
            <a:r>
              <a:rPr lang="fr-FR" sz="2400" dirty="0" smtClean="0"/>
              <a:t>, or the charge must </a:t>
            </a:r>
            <a:r>
              <a:rPr lang="fr-FR" sz="2400" dirty="0" err="1" smtClean="0"/>
              <a:t>be</a:t>
            </a:r>
            <a:r>
              <a:rPr lang="fr-FR" sz="2400" dirty="0" smtClean="0"/>
              <a:t> </a:t>
            </a:r>
            <a:r>
              <a:rPr lang="fr-FR" sz="2400" dirty="0" err="1" smtClean="0"/>
              <a:t>locally</a:t>
            </a:r>
            <a:r>
              <a:rPr lang="fr-FR" sz="2400" dirty="0" smtClean="0"/>
              <a:t> </a:t>
            </a:r>
            <a:r>
              <a:rPr lang="fr-FR" sz="2400" dirty="0" err="1" smtClean="0"/>
              <a:t>measured</a:t>
            </a:r>
            <a:r>
              <a:rPr lang="fr-FR" sz="2400" dirty="0" smtClean="0"/>
              <a:t>. This </a:t>
            </a:r>
            <a:r>
              <a:rPr lang="fr-FR" sz="2400" dirty="0" err="1" smtClean="0"/>
              <a:t>is</a:t>
            </a:r>
            <a:r>
              <a:rPr lang="fr-FR" sz="2400" dirty="0" smtClean="0"/>
              <a:t> </a:t>
            </a:r>
            <a:r>
              <a:rPr lang="fr-FR" sz="2400" dirty="0" err="1" smtClean="0"/>
              <a:t>difficult</a:t>
            </a:r>
            <a:r>
              <a:rPr lang="fr-FR" sz="2400" dirty="0" smtClean="0"/>
              <a:t>, as the micro-</a:t>
            </a:r>
            <a:r>
              <a:rPr lang="fr-FR" sz="2400" dirty="0" err="1" smtClean="0"/>
              <a:t>curlers</a:t>
            </a:r>
            <a:r>
              <a:rPr lang="fr-FR" sz="2400" dirty="0" smtClean="0"/>
              <a:t> </a:t>
            </a:r>
            <a:r>
              <a:rPr lang="fr-FR" sz="2400" dirty="0" err="1" smtClean="0"/>
              <a:t>saturate</a:t>
            </a:r>
            <a:r>
              <a:rPr lang="fr-FR" sz="2400" dirty="0" smtClean="0"/>
              <a:t> the </a:t>
            </a:r>
            <a:r>
              <a:rPr lang="fr-FR" sz="2400" dirty="0" err="1" smtClean="0"/>
              <a:t>amplifiers</a:t>
            </a:r>
            <a:r>
              <a:rPr lang="fr-FR" sz="2400" dirty="0" smtClean="0"/>
              <a:t>. </a:t>
            </a:r>
          </a:p>
          <a:p>
            <a:endParaRPr lang="fr-FR" sz="2400" dirty="0"/>
          </a:p>
          <a:p>
            <a:r>
              <a:rPr lang="fr-FR" sz="2400" dirty="0" err="1" smtClean="0"/>
              <a:t>Maybe</a:t>
            </a:r>
            <a:r>
              <a:rPr lang="fr-FR" sz="2400" dirty="0" smtClean="0"/>
              <a:t> </a:t>
            </a:r>
            <a:r>
              <a:rPr lang="fr-FR" sz="2400" dirty="0" err="1" smtClean="0"/>
              <a:t>only</a:t>
            </a:r>
            <a:r>
              <a:rPr lang="fr-FR" sz="2400" dirty="0" smtClean="0"/>
              <a:t> </a:t>
            </a:r>
            <a:r>
              <a:rPr lang="fr-FR" sz="2400" dirty="0" err="1" smtClean="0"/>
              <a:t>way</a:t>
            </a:r>
            <a:r>
              <a:rPr lang="fr-FR" sz="2400" dirty="0" smtClean="0"/>
              <a:t>, in </a:t>
            </a:r>
            <a:r>
              <a:rPr lang="fr-FR" sz="2400" dirty="0" err="1" smtClean="0"/>
              <a:t>Gridpix</a:t>
            </a:r>
            <a:r>
              <a:rPr lang="fr-FR" sz="2400" dirty="0" smtClean="0"/>
              <a:t>, </a:t>
            </a:r>
            <a:r>
              <a:rPr lang="fr-FR" sz="2400" dirty="0" err="1" smtClean="0"/>
              <a:t>using</a:t>
            </a:r>
            <a:r>
              <a:rPr lang="fr-FR" sz="2400" dirty="0" smtClean="0"/>
              <a:t> the </a:t>
            </a:r>
            <a:r>
              <a:rPr lang="fr-FR" sz="2400" dirty="0" err="1" smtClean="0"/>
              <a:t>segmented</a:t>
            </a:r>
            <a:r>
              <a:rPr lang="fr-FR" sz="2400" dirty="0" smtClean="0"/>
              <a:t> </a:t>
            </a:r>
            <a:r>
              <a:rPr lang="fr-FR" sz="2400" dirty="0" err="1" smtClean="0"/>
              <a:t>mesh</a:t>
            </a:r>
            <a:r>
              <a:rPr lang="fr-FR" sz="2400" dirty="0" smtClean="0"/>
              <a:t> of the chips : monitor the </a:t>
            </a:r>
            <a:r>
              <a:rPr lang="fr-FR" sz="2400" dirty="0" err="1" smtClean="0"/>
              <a:t>mesh</a:t>
            </a:r>
            <a:r>
              <a:rPr lang="fr-FR" sz="2400" dirty="0" smtClean="0"/>
              <a:t> </a:t>
            </a:r>
            <a:r>
              <a:rPr lang="fr-FR" sz="2400" dirty="0" err="1" smtClean="0"/>
              <a:t>current</a:t>
            </a:r>
            <a:r>
              <a:rPr lang="fr-FR" sz="2400" dirty="0" smtClean="0"/>
              <a:t> of </a:t>
            </a:r>
            <a:r>
              <a:rPr lang="fr-FR" sz="2400" dirty="0" err="1" smtClean="0"/>
              <a:t>each</a:t>
            </a:r>
            <a:r>
              <a:rPr lang="fr-FR" sz="2400" dirty="0" smtClean="0"/>
              <a:t> chip. </a:t>
            </a:r>
          </a:p>
          <a:p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12/02/2023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TPC R&amp;D and operability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E1F20-0FA9-4441-A6FF-71F02DBB93D6}" type="slidenum">
              <a:rPr lang="fr-FR" smtClean="0"/>
              <a:t>13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9360565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12/02/2023</a:t>
            </a:r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TPC R&amp;D and operability</a:t>
            </a:r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E1F20-0FA9-4441-A6FF-71F02DBB93D6}" type="slidenum">
              <a:rPr lang="fr-FR" smtClean="0"/>
              <a:t>14</a:t>
            </a:fld>
            <a:endParaRPr lang="fr-FR" dirty="0"/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54994" y="98834"/>
            <a:ext cx="5676267" cy="5019432"/>
          </a:xfrm>
          <a:prstGeom prst="rect">
            <a:avLst/>
          </a:prstGeom>
        </p:spPr>
      </p:pic>
      <p:sp>
        <p:nvSpPr>
          <p:cNvPr id="6" name="ZoneTexte 5"/>
          <p:cNvSpPr txBox="1"/>
          <p:nvPr/>
        </p:nvSpPr>
        <p:spPr>
          <a:xfrm>
            <a:off x="555805" y="981075"/>
            <a:ext cx="5819775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Similar</a:t>
            </a:r>
            <a:r>
              <a:rPr lang="fr-FR" dirty="0" smtClean="0"/>
              <a:t> situation in ALICE at </a:t>
            </a:r>
            <a:r>
              <a:rPr lang="fr-FR" dirty="0" smtClean="0"/>
              <a:t>LHC Run3</a:t>
            </a:r>
            <a:r>
              <a:rPr lang="fr-FR" dirty="0" smtClean="0"/>
              <a:t>. IBF~1%, gain=2000.</a:t>
            </a:r>
          </a:p>
          <a:p>
            <a:r>
              <a:rPr lang="fr-FR" dirty="0" smtClean="0"/>
              <a:t>200 ms ion drift</a:t>
            </a:r>
          </a:p>
          <a:p>
            <a:endParaRPr lang="fr-FR" dirty="0" smtClean="0"/>
          </a:p>
          <a:p>
            <a:r>
              <a:rPr lang="fr-FR" dirty="0" smtClean="0"/>
              <a:t>50 kHz lead-lead collisions.</a:t>
            </a:r>
          </a:p>
          <a:p>
            <a:r>
              <a:rPr lang="fr-FR" dirty="0"/>
              <a:t>-&gt; the ions of 10 000 collisions pile-up in a TPC </a:t>
            </a:r>
            <a:r>
              <a:rPr lang="fr-FR" dirty="0" err="1"/>
              <a:t>length</a:t>
            </a:r>
            <a:r>
              <a:rPr lang="fr-FR" dirty="0"/>
              <a:t>. </a:t>
            </a:r>
          </a:p>
          <a:p>
            <a:endParaRPr lang="fr-FR" dirty="0" smtClean="0"/>
          </a:p>
          <a:p>
            <a:endParaRPr lang="fr-FR" dirty="0"/>
          </a:p>
          <a:p>
            <a:r>
              <a:rPr lang="fr-FR" dirty="0" err="1" smtClean="0"/>
              <a:t>Space</a:t>
            </a:r>
            <a:r>
              <a:rPr lang="fr-FR" dirty="0" smtClean="0"/>
              <a:t>-charge </a:t>
            </a:r>
            <a:r>
              <a:rPr lang="fr-FR" dirty="0" err="1" smtClean="0"/>
              <a:t>density</a:t>
            </a:r>
            <a:r>
              <a:rPr lang="fr-FR" dirty="0" smtClean="0"/>
              <a:t> cause </a:t>
            </a:r>
            <a:r>
              <a:rPr lang="fr-FR" dirty="0" err="1" smtClean="0"/>
              <a:t>distortions</a:t>
            </a:r>
            <a:r>
              <a:rPr lang="fr-FR" dirty="0" smtClean="0"/>
              <a:t> up to </a:t>
            </a:r>
            <a:r>
              <a:rPr lang="fr-FR" dirty="0" err="1" smtClean="0"/>
              <a:t>several</a:t>
            </a:r>
            <a:r>
              <a:rPr lang="fr-FR" dirty="0" smtClean="0"/>
              <a:t> cm, </a:t>
            </a:r>
            <a:r>
              <a:rPr lang="fr-FR" dirty="0" err="1" smtClean="0"/>
              <a:t>varying</a:t>
            </a:r>
            <a:r>
              <a:rPr lang="fr-FR" dirty="0" smtClean="0"/>
              <a:t> </a:t>
            </a:r>
            <a:r>
              <a:rPr lang="fr-FR" dirty="0" err="1" smtClean="0"/>
              <a:t>with</a:t>
            </a:r>
            <a:r>
              <a:rPr lang="fr-FR" dirty="0" smtClean="0"/>
              <a:t> </a:t>
            </a:r>
            <a:r>
              <a:rPr lang="fr-FR" dirty="0" err="1" smtClean="0"/>
              <a:t>instantaneous</a:t>
            </a:r>
            <a:r>
              <a:rPr lang="fr-FR" dirty="0" smtClean="0"/>
              <a:t> </a:t>
            </a:r>
            <a:r>
              <a:rPr lang="fr-FR" dirty="0" err="1" smtClean="0"/>
              <a:t>luminosity</a:t>
            </a:r>
            <a:r>
              <a:rPr lang="fr-FR" dirty="0" smtClean="0"/>
              <a:t> and </a:t>
            </a:r>
            <a:r>
              <a:rPr lang="fr-FR" dirty="0" err="1" smtClean="0"/>
              <a:t>fluctuating</a:t>
            </a:r>
            <a:r>
              <a:rPr lang="fr-FR" dirty="0" smtClean="0"/>
              <a:t>. </a:t>
            </a:r>
          </a:p>
          <a:p>
            <a:r>
              <a:rPr lang="fr-FR" dirty="0" err="1" smtClean="0"/>
              <a:t>Measurement</a:t>
            </a:r>
            <a:r>
              <a:rPr lang="fr-FR" dirty="0" smtClean="0"/>
              <a:t> of the </a:t>
            </a:r>
            <a:r>
              <a:rPr lang="fr-FR" dirty="0" err="1" smtClean="0"/>
              <a:t>space</a:t>
            </a:r>
            <a:r>
              <a:rPr lang="fr-FR" dirty="0" smtClean="0"/>
              <a:t> charge (from </a:t>
            </a:r>
            <a:r>
              <a:rPr lang="fr-FR" dirty="0" err="1" smtClean="0"/>
              <a:t>integrated</a:t>
            </a:r>
            <a:r>
              <a:rPr lang="fr-FR" dirty="0" smtClean="0"/>
              <a:t> </a:t>
            </a:r>
            <a:r>
              <a:rPr lang="fr-FR" dirty="0" err="1" smtClean="0"/>
              <a:t>currents</a:t>
            </a:r>
            <a:r>
              <a:rPr lang="fr-FR" dirty="0" smtClean="0"/>
              <a:t>) </a:t>
            </a:r>
            <a:r>
              <a:rPr lang="fr-FR" dirty="0" err="1" smtClean="0"/>
              <a:t>necessary</a:t>
            </a:r>
            <a:r>
              <a:rPr lang="fr-FR" dirty="0" smtClean="0"/>
              <a:t>.  </a:t>
            </a:r>
          </a:p>
          <a:p>
            <a:endParaRPr lang="fr-FR" dirty="0"/>
          </a:p>
          <a:p>
            <a:endParaRPr lang="fr-FR" dirty="0"/>
          </a:p>
        </p:txBody>
      </p:sp>
      <p:sp>
        <p:nvSpPr>
          <p:cNvPr id="7" name="ZoneTexte 6"/>
          <p:cNvSpPr txBox="1"/>
          <p:nvPr/>
        </p:nvSpPr>
        <p:spPr>
          <a:xfrm>
            <a:off x="7278311" y="5273464"/>
            <a:ext cx="45529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ALICE, </a:t>
            </a:r>
            <a:r>
              <a:rPr lang="fr-FR" dirty="0" smtClean="0">
                <a:solidFill>
                  <a:srgbClr val="7030A0"/>
                </a:solidFill>
              </a:rPr>
              <a:t>Jens </a:t>
            </a:r>
            <a:r>
              <a:rPr lang="fr-FR" dirty="0" err="1" smtClean="0">
                <a:solidFill>
                  <a:srgbClr val="7030A0"/>
                </a:solidFill>
              </a:rPr>
              <a:t>Wiechula</a:t>
            </a:r>
            <a:r>
              <a:rPr lang="fr-FR" dirty="0" smtClean="0"/>
              <a:t>, LCTPC collaboration meeting, Jan 18, 2023.</a:t>
            </a:r>
          </a:p>
        </p:txBody>
      </p:sp>
    </p:spTree>
    <p:extLst>
      <p:ext uri="{BB962C8B-B14F-4D97-AF65-F5344CB8AC3E}">
        <p14:creationId xmlns:p14="http://schemas.microsoft.com/office/powerpoint/2010/main" val="387686662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7190816" cy="760689"/>
          </a:xfrm>
        </p:spPr>
        <p:txBody>
          <a:bodyPr/>
          <a:lstStyle/>
          <a:p>
            <a:r>
              <a:rPr lang="fr-FR" dirty="0" smtClean="0"/>
              <a:t>Pair production background</a:t>
            </a:r>
            <a:endParaRPr lang="fr-FR" dirty="0"/>
          </a:p>
        </p:txBody>
      </p:sp>
      <p:sp>
        <p:nvSpPr>
          <p:cNvPr id="6" name="ZoneTexte 5"/>
          <p:cNvSpPr txBox="1"/>
          <p:nvPr/>
        </p:nvSpPr>
        <p:spPr>
          <a:xfrm>
            <a:off x="1106631" y="2255561"/>
            <a:ext cx="1792941" cy="369332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fr-FR" dirty="0" smtClean="0"/>
              <a:t>ILC 250 </a:t>
            </a:r>
            <a:r>
              <a:rPr lang="fr-FR" dirty="0" err="1" smtClean="0"/>
              <a:t>GeV</a:t>
            </a:r>
            <a:endParaRPr lang="fr-FR" dirty="0"/>
          </a:p>
        </p:txBody>
      </p:sp>
      <p:sp>
        <p:nvSpPr>
          <p:cNvPr id="7" name="ZoneTexte 6"/>
          <p:cNvSpPr txBox="1"/>
          <p:nvPr/>
        </p:nvSpPr>
        <p:spPr>
          <a:xfrm>
            <a:off x="6236075" y="2323753"/>
            <a:ext cx="1792941" cy="369332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fr-FR" dirty="0" smtClean="0"/>
              <a:t>FCC 91.2 </a:t>
            </a:r>
            <a:r>
              <a:rPr lang="fr-FR" dirty="0" err="1" smtClean="0"/>
              <a:t>GeV</a:t>
            </a:r>
            <a:endParaRPr lang="fr-FR" dirty="0"/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97447" y="152231"/>
            <a:ext cx="3402957" cy="2662687"/>
          </a:xfrm>
          <a:prstGeom prst="rect">
            <a:avLst/>
          </a:prstGeom>
        </p:spPr>
      </p:pic>
      <p:pic>
        <p:nvPicPr>
          <p:cNvPr id="4" name="Imag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29750" y="2813152"/>
            <a:ext cx="4866073" cy="3576826"/>
          </a:xfrm>
          <a:prstGeom prst="rect">
            <a:avLst/>
          </a:prstGeom>
        </p:spPr>
      </p:pic>
      <p:sp>
        <p:nvSpPr>
          <p:cNvPr id="8" name="ZoneTexte 7"/>
          <p:cNvSpPr txBox="1"/>
          <p:nvPr/>
        </p:nvSpPr>
        <p:spPr>
          <a:xfrm>
            <a:off x="921763" y="1148760"/>
            <a:ext cx="639183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Studied</a:t>
            </a:r>
            <a:r>
              <a:rPr lang="fr-FR" dirty="0" smtClean="0"/>
              <a:t> </a:t>
            </a:r>
            <a:r>
              <a:rPr lang="fr-FR" dirty="0" err="1" smtClean="0"/>
              <a:t>with</a:t>
            </a:r>
            <a:r>
              <a:rPr lang="fr-FR" dirty="0" smtClean="0"/>
              <a:t> GUINEA-PIG MC (ILC, D. </a:t>
            </a:r>
            <a:r>
              <a:rPr lang="fr-FR" dirty="0" err="1" smtClean="0"/>
              <a:t>Schulte</a:t>
            </a:r>
            <a:r>
              <a:rPr lang="fr-FR" dirty="0" smtClean="0"/>
              <a:t> 2003, A. Vogel 2007) and GUINEA PIG++  (FCC, E. Perez 2019, A. </a:t>
            </a:r>
            <a:r>
              <a:rPr lang="fr-FR" dirty="0" err="1" smtClean="0"/>
              <a:t>Ciarma</a:t>
            </a:r>
            <a:r>
              <a:rPr lang="fr-FR" dirty="0" smtClean="0"/>
              <a:t> 2022)</a:t>
            </a:r>
            <a:endParaRPr lang="fr-FR" dirty="0"/>
          </a:p>
        </p:txBody>
      </p:sp>
      <p:pic>
        <p:nvPicPr>
          <p:cNvPr id="9" name="Imag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8200" y="2693085"/>
            <a:ext cx="4122744" cy="3969724"/>
          </a:xfrm>
          <a:prstGeom prst="rect">
            <a:avLst/>
          </a:prstGeom>
        </p:spPr>
      </p:pic>
      <p:sp>
        <p:nvSpPr>
          <p:cNvPr id="5" name="ZoneTexte 4"/>
          <p:cNvSpPr txBox="1"/>
          <p:nvPr/>
        </p:nvSpPr>
        <p:spPr>
          <a:xfrm>
            <a:off x="3361765" y="2255561"/>
            <a:ext cx="18736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B=3.5 T</a:t>
            </a:r>
            <a:endParaRPr lang="fr-FR" dirty="0"/>
          </a:p>
        </p:txBody>
      </p:sp>
      <p:sp>
        <p:nvSpPr>
          <p:cNvPr id="10" name="ZoneTexte 9"/>
          <p:cNvSpPr txBox="1"/>
          <p:nvPr/>
        </p:nvSpPr>
        <p:spPr>
          <a:xfrm>
            <a:off x="6983506" y="2974248"/>
            <a:ext cx="18736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B=2 T</a:t>
            </a:r>
            <a:endParaRPr lang="fr-FR" dirty="0"/>
          </a:p>
        </p:txBody>
      </p:sp>
      <p:sp>
        <p:nvSpPr>
          <p:cNvPr id="11" name="Espace réservé de la date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12/02/2023</a:t>
            </a:r>
            <a:endParaRPr lang="fr-FR"/>
          </a:p>
        </p:txBody>
      </p:sp>
      <p:sp>
        <p:nvSpPr>
          <p:cNvPr id="12" name="Espace réservé du pied de page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TPC R&amp;D and operability</a:t>
            </a:r>
            <a:endParaRPr lang="fr-FR"/>
          </a:p>
        </p:txBody>
      </p:sp>
      <p:sp>
        <p:nvSpPr>
          <p:cNvPr id="13" name="Espace réservé du numéro de diapositive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602275-2F98-424C-BDAE-8F249254FCD2}" type="slidenum">
              <a:rPr lang="fr-FR" smtClean="0"/>
              <a:t>15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4120228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96660" y="339247"/>
            <a:ext cx="4734465" cy="1389616"/>
          </a:xfrm>
        </p:spPr>
        <p:txBody>
          <a:bodyPr>
            <a:normAutofit/>
          </a:bodyPr>
          <a:lstStyle/>
          <a:p>
            <a:r>
              <a:rPr lang="fr-FR" sz="3600" b="1" dirty="0" err="1" smtClean="0"/>
              <a:t>Beamstrahlung</a:t>
            </a:r>
            <a:r>
              <a:rPr lang="fr-FR" sz="3600" b="1" dirty="0" smtClean="0"/>
              <a:t> photons at FCC</a:t>
            </a:r>
            <a:endParaRPr lang="fr-FR" sz="3600" b="1" dirty="0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07966" y="481641"/>
            <a:ext cx="5545150" cy="5695322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5822830" y="2786332"/>
            <a:ext cx="284672" cy="339063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9" name="Connecteur droit avec flèche 8"/>
          <p:cNvCxnSpPr/>
          <p:nvPr/>
        </p:nvCxnSpPr>
        <p:spPr>
          <a:xfrm flipV="1">
            <a:off x="8376249" y="2631057"/>
            <a:ext cx="905774" cy="862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ZoneTexte 10"/>
          <p:cNvSpPr txBox="1"/>
          <p:nvPr/>
        </p:nvSpPr>
        <p:spPr>
          <a:xfrm>
            <a:off x="8376249" y="1728863"/>
            <a:ext cx="105242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 err="1" smtClean="0"/>
              <a:t>Copious</a:t>
            </a:r>
            <a:r>
              <a:rPr lang="fr-FR" sz="1200" dirty="0" smtClean="0"/>
              <a:t> production of few-MeV photons</a:t>
            </a:r>
            <a:endParaRPr lang="fr-FR" sz="1200" dirty="0"/>
          </a:p>
        </p:txBody>
      </p:sp>
      <p:sp>
        <p:nvSpPr>
          <p:cNvPr id="12" name="ZoneTexte 11"/>
          <p:cNvSpPr txBox="1"/>
          <p:nvPr/>
        </p:nvSpPr>
        <p:spPr>
          <a:xfrm>
            <a:off x="596660" y="1636530"/>
            <a:ext cx="479628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Enormous</a:t>
            </a:r>
            <a:r>
              <a:rPr lang="fr-FR" dirty="0" smtClean="0"/>
              <a:t> power </a:t>
            </a:r>
            <a:r>
              <a:rPr lang="fr-FR" dirty="0" err="1" smtClean="0"/>
              <a:t>radiated</a:t>
            </a:r>
            <a:r>
              <a:rPr lang="fr-FR" dirty="0" smtClean="0"/>
              <a:t> and </a:t>
            </a:r>
            <a:r>
              <a:rPr lang="fr-FR" dirty="0" err="1" smtClean="0"/>
              <a:t>copious</a:t>
            </a:r>
            <a:r>
              <a:rPr lang="fr-FR" dirty="0" smtClean="0"/>
              <a:t> photon production </a:t>
            </a:r>
            <a:r>
              <a:rPr lang="fr-FR" dirty="0" err="1" smtClean="0"/>
              <a:t>with</a:t>
            </a:r>
            <a:r>
              <a:rPr lang="fr-FR" dirty="0" smtClean="0"/>
              <a:t> </a:t>
            </a:r>
            <a:r>
              <a:rPr lang="fr-FR" dirty="0" err="1" smtClean="0"/>
              <a:t>energy</a:t>
            </a:r>
            <a:r>
              <a:rPr lang="fr-FR" dirty="0" smtClean="0"/>
              <a:t> of a few MeV: </a:t>
            </a:r>
            <a:r>
              <a:rPr lang="fr-FR" dirty="0" err="1" smtClean="0"/>
              <a:t>will</a:t>
            </a:r>
            <a:r>
              <a:rPr lang="fr-FR" dirty="0" smtClean="0"/>
              <a:t> </a:t>
            </a:r>
            <a:r>
              <a:rPr lang="fr-FR" dirty="0" err="1" smtClean="0"/>
              <a:t>produce</a:t>
            </a:r>
            <a:r>
              <a:rPr lang="fr-FR" dirty="0" smtClean="0"/>
              <a:t> </a:t>
            </a:r>
            <a:r>
              <a:rPr lang="fr-FR" dirty="0" err="1" smtClean="0"/>
              <a:t>e+e</a:t>
            </a:r>
            <a:r>
              <a:rPr lang="fr-FR" dirty="0" smtClean="0"/>
              <a:t>- pairs in the TPC </a:t>
            </a:r>
            <a:r>
              <a:rPr lang="fr-FR" dirty="0" err="1" smtClean="0"/>
              <a:t>gas</a:t>
            </a:r>
            <a:r>
              <a:rPr lang="fr-FR" dirty="0" smtClean="0"/>
              <a:t> if not </a:t>
            </a:r>
            <a:r>
              <a:rPr lang="fr-FR" dirty="0" err="1" smtClean="0"/>
              <a:t>extracted</a:t>
            </a:r>
            <a:r>
              <a:rPr lang="fr-FR" dirty="0" smtClean="0"/>
              <a:t>  </a:t>
            </a:r>
          </a:p>
        </p:txBody>
      </p:sp>
      <p:sp>
        <p:nvSpPr>
          <p:cNvPr id="13" name="ZoneTexte 12"/>
          <p:cNvSpPr txBox="1"/>
          <p:nvPr/>
        </p:nvSpPr>
        <p:spPr>
          <a:xfrm>
            <a:off x="9713343" y="163902"/>
            <a:ext cx="17397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rgbClr val="7030A0"/>
                </a:solidFill>
              </a:rPr>
              <a:t>A. </a:t>
            </a:r>
            <a:r>
              <a:rPr lang="fr-FR" dirty="0" err="1" smtClean="0">
                <a:solidFill>
                  <a:srgbClr val="7030A0"/>
                </a:solidFill>
              </a:rPr>
              <a:t>Ciarma</a:t>
            </a:r>
            <a:endParaRPr lang="fr-FR" dirty="0">
              <a:solidFill>
                <a:srgbClr val="7030A0"/>
              </a:solidFill>
            </a:endParaRPr>
          </a:p>
        </p:txBody>
      </p:sp>
      <p:sp>
        <p:nvSpPr>
          <p:cNvPr id="3" name="ZoneTexte 2"/>
          <p:cNvSpPr txBox="1"/>
          <p:nvPr/>
        </p:nvSpPr>
        <p:spPr>
          <a:xfrm>
            <a:off x="715992" y="3286664"/>
            <a:ext cx="48739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Also</a:t>
            </a:r>
            <a:r>
              <a:rPr lang="fr-FR" dirty="0" smtClean="0"/>
              <a:t> </a:t>
            </a:r>
            <a:r>
              <a:rPr lang="fr-FR" dirty="0" err="1" smtClean="0"/>
              <a:t>beam-gas</a:t>
            </a:r>
            <a:r>
              <a:rPr lang="fr-FR" dirty="0" smtClean="0"/>
              <a:t> background </a:t>
            </a:r>
            <a:r>
              <a:rPr lang="fr-FR" dirty="0" err="1" smtClean="0"/>
              <a:t>is</a:t>
            </a:r>
            <a:r>
              <a:rPr lang="fr-FR" dirty="0" smtClean="0"/>
              <a:t> </a:t>
            </a:r>
            <a:r>
              <a:rPr lang="fr-FR" dirty="0" err="1" smtClean="0"/>
              <a:t>being</a:t>
            </a:r>
            <a:r>
              <a:rPr lang="fr-FR" dirty="0" smtClean="0"/>
              <a:t> </a:t>
            </a:r>
            <a:r>
              <a:rPr lang="fr-FR" dirty="0" err="1" smtClean="0"/>
              <a:t>assessed</a:t>
            </a:r>
            <a:endParaRPr lang="fr-FR" dirty="0"/>
          </a:p>
        </p:txBody>
      </p:sp>
      <p:sp>
        <p:nvSpPr>
          <p:cNvPr id="6" name="Espace réservé de la date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12/02/2023</a:t>
            </a:r>
            <a:endParaRPr lang="fr-FR"/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TPC R&amp;D and operability</a:t>
            </a:r>
            <a:endParaRPr lang="fr-FR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E1F20-0FA9-4441-A6FF-71F02DBB93D6}" type="slidenum">
              <a:rPr lang="fr-FR" smtClean="0"/>
              <a:t>16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3380413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b="1" dirty="0" smtClean="0"/>
              <a:t>SUMMARY</a:t>
            </a:r>
            <a:endParaRPr lang="fr-FR" b="1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838200" y="1454689"/>
            <a:ext cx="10717306" cy="4351338"/>
          </a:xfrm>
        </p:spPr>
        <p:txBody>
          <a:bodyPr>
            <a:normAutofit fontScale="92500"/>
          </a:bodyPr>
          <a:lstStyle/>
          <a:p>
            <a:r>
              <a:rPr lang="fr-FR" dirty="0" smtClean="0"/>
              <a:t>Running a TPC @ Z pole @ 2. 10</a:t>
            </a:r>
            <a:r>
              <a:rPr lang="fr-FR" baseline="30000" dirty="0" smtClean="0"/>
              <a:t>36 </a:t>
            </a:r>
            <a:r>
              <a:rPr lang="fr-FR" dirty="0" smtClean="0"/>
              <a:t>cm</a:t>
            </a:r>
            <a:r>
              <a:rPr lang="fr-FR" baseline="30000" dirty="0" smtClean="0"/>
              <a:t>-2 </a:t>
            </a:r>
            <a:r>
              <a:rPr lang="fr-FR" dirty="0" smtClean="0"/>
              <a:t>s</a:t>
            </a:r>
            <a:r>
              <a:rPr lang="fr-FR" baseline="30000" dirty="0" smtClean="0"/>
              <a:t>-1 </a:t>
            </a:r>
            <a:r>
              <a:rPr lang="fr-FR" dirty="0" err="1" smtClean="0"/>
              <a:t>is</a:t>
            </a:r>
            <a:r>
              <a:rPr lang="fr-FR" dirty="0" smtClean="0"/>
              <a:t> not trivial</a:t>
            </a:r>
          </a:p>
          <a:p>
            <a:r>
              <a:rPr lang="fr-FR" dirty="0" smtClean="0"/>
              <a:t>65 kHz of Z </a:t>
            </a:r>
            <a:r>
              <a:rPr lang="fr-FR" dirty="0" err="1" smtClean="0"/>
              <a:t>decays</a:t>
            </a:r>
            <a:r>
              <a:rPr lang="fr-FR" dirty="0" smtClean="0"/>
              <a:t> </a:t>
            </a:r>
            <a:r>
              <a:rPr lang="fr-FR" dirty="0" err="1" smtClean="0"/>
              <a:t>means</a:t>
            </a:r>
            <a:r>
              <a:rPr lang="fr-FR" dirty="0" smtClean="0"/>
              <a:t> 1 </a:t>
            </a:r>
            <a:r>
              <a:rPr lang="fr-FR" dirty="0" err="1" smtClean="0"/>
              <a:t>decay</a:t>
            </a:r>
            <a:r>
              <a:rPr lang="fr-FR" dirty="0" smtClean="0"/>
              <a:t> </a:t>
            </a:r>
            <a:r>
              <a:rPr lang="fr-FR" dirty="0" err="1" smtClean="0"/>
              <a:t>every</a:t>
            </a:r>
            <a:r>
              <a:rPr lang="fr-FR" dirty="0" smtClean="0"/>
              <a:t> 1.2 mm on </a:t>
            </a:r>
            <a:r>
              <a:rPr lang="fr-FR" dirty="0" err="1" smtClean="0"/>
              <a:t>average</a:t>
            </a:r>
            <a:endParaRPr lang="fr-FR" dirty="0" smtClean="0"/>
          </a:p>
          <a:p>
            <a:r>
              <a:rPr lang="fr-FR" dirty="0" smtClean="0"/>
              <a:t>The positive ions of 22 000 </a:t>
            </a:r>
            <a:r>
              <a:rPr lang="fr-FR" dirty="0" err="1" smtClean="0"/>
              <a:t>Zs</a:t>
            </a:r>
            <a:r>
              <a:rPr lang="fr-FR" dirty="0" smtClean="0"/>
              <a:t> </a:t>
            </a:r>
            <a:r>
              <a:rPr lang="fr-FR" dirty="0" err="1" smtClean="0"/>
              <a:t>will</a:t>
            </a:r>
            <a:r>
              <a:rPr lang="fr-FR" dirty="0" smtClean="0"/>
              <a:t> </a:t>
            </a:r>
            <a:r>
              <a:rPr lang="fr-FR" dirty="0" err="1" smtClean="0"/>
              <a:t>accumulate</a:t>
            </a:r>
            <a:r>
              <a:rPr lang="fr-FR" dirty="0" smtClean="0"/>
              <a:t> in the TPC volume </a:t>
            </a:r>
            <a:r>
              <a:rPr lang="fr-FR" dirty="0" err="1" smtClean="0"/>
              <a:t>before</a:t>
            </a:r>
            <a:r>
              <a:rPr lang="fr-FR" dirty="0" smtClean="0"/>
              <a:t> </a:t>
            </a:r>
            <a:r>
              <a:rPr lang="fr-FR" dirty="0" err="1" smtClean="0"/>
              <a:t>drifting</a:t>
            </a:r>
            <a:r>
              <a:rPr lang="fr-FR" dirty="0" smtClean="0"/>
              <a:t> out, </a:t>
            </a:r>
            <a:r>
              <a:rPr lang="fr-FR" dirty="0" err="1" smtClean="0"/>
              <a:t>causing</a:t>
            </a:r>
            <a:r>
              <a:rPr lang="fr-FR" dirty="0" smtClean="0"/>
              <a:t> distorsion of </a:t>
            </a:r>
            <a:r>
              <a:rPr lang="fr-FR" dirty="0" err="1" smtClean="0"/>
              <a:t>several</a:t>
            </a:r>
            <a:r>
              <a:rPr lang="fr-FR" dirty="0" smtClean="0"/>
              <a:t> 100 µm at least</a:t>
            </a:r>
          </a:p>
          <a:p>
            <a:r>
              <a:rPr lang="fr-FR" dirty="0" smtClean="0"/>
              <a:t>The ion </a:t>
            </a:r>
            <a:r>
              <a:rPr lang="fr-FR" dirty="0" err="1" smtClean="0"/>
              <a:t>backflow</a:t>
            </a:r>
            <a:r>
              <a:rPr lang="fr-FR" dirty="0" smtClean="0"/>
              <a:t> has to </a:t>
            </a:r>
            <a:r>
              <a:rPr lang="fr-FR" dirty="0" err="1" smtClean="0"/>
              <a:t>be</a:t>
            </a:r>
            <a:r>
              <a:rPr lang="fr-FR" dirty="0"/>
              <a:t> </a:t>
            </a:r>
            <a:r>
              <a:rPr lang="fr-FR" dirty="0" err="1" smtClean="0"/>
              <a:t>suppressed</a:t>
            </a:r>
            <a:r>
              <a:rPr lang="fr-FR" dirty="0" smtClean="0"/>
              <a:t> </a:t>
            </a:r>
            <a:r>
              <a:rPr lang="fr-FR" dirty="0" err="1" smtClean="0"/>
              <a:t>drastically</a:t>
            </a:r>
            <a:endParaRPr lang="fr-FR" dirty="0" smtClean="0"/>
          </a:p>
          <a:p>
            <a:r>
              <a:rPr lang="fr-FR" dirty="0" smtClean="0"/>
              <a:t>A </a:t>
            </a:r>
            <a:r>
              <a:rPr lang="fr-FR" dirty="0" err="1" smtClean="0"/>
              <a:t>continuous</a:t>
            </a:r>
            <a:r>
              <a:rPr lang="fr-FR" dirty="0" smtClean="0"/>
              <a:t> DAQ and </a:t>
            </a:r>
            <a:r>
              <a:rPr lang="fr-FR" dirty="0" err="1" smtClean="0"/>
              <a:t>tracking</a:t>
            </a:r>
            <a:r>
              <a:rPr lang="fr-FR" dirty="0" smtClean="0"/>
              <a:t> </a:t>
            </a:r>
            <a:r>
              <a:rPr lang="fr-FR" dirty="0" err="1" smtClean="0"/>
              <a:t>will</a:t>
            </a:r>
            <a:r>
              <a:rPr lang="fr-FR" dirty="0" smtClean="0"/>
              <a:t> </a:t>
            </a:r>
            <a:r>
              <a:rPr lang="fr-FR" dirty="0" err="1" smtClean="0"/>
              <a:t>be</a:t>
            </a:r>
            <a:r>
              <a:rPr lang="fr-FR" dirty="0" smtClean="0"/>
              <a:t> </a:t>
            </a:r>
            <a:r>
              <a:rPr lang="fr-FR" dirty="0" err="1" smtClean="0"/>
              <a:t>necessary</a:t>
            </a:r>
            <a:r>
              <a:rPr lang="fr-FR" dirty="0" smtClean="0"/>
              <a:t>, </a:t>
            </a:r>
            <a:r>
              <a:rPr lang="fr-FR" dirty="0" err="1" smtClean="0"/>
              <a:t>with</a:t>
            </a:r>
            <a:r>
              <a:rPr lang="fr-FR" dirty="0" smtClean="0"/>
              <a:t> real-time corrections for </a:t>
            </a:r>
            <a:r>
              <a:rPr lang="fr-FR" dirty="0" err="1" smtClean="0"/>
              <a:t>space</a:t>
            </a:r>
            <a:r>
              <a:rPr lang="fr-FR" dirty="0" smtClean="0"/>
              <a:t> point </a:t>
            </a:r>
            <a:r>
              <a:rPr lang="fr-FR" dirty="0" err="1" smtClean="0"/>
              <a:t>distortions</a:t>
            </a:r>
            <a:endParaRPr lang="fr-FR" dirty="0" smtClean="0"/>
          </a:p>
          <a:p>
            <a:r>
              <a:rPr lang="fr-FR" dirty="0" smtClean="0"/>
              <a:t>The </a:t>
            </a:r>
            <a:r>
              <a:rPr lang="fr-FR" dirty="0" err="1" smtClean="0"/>
              <a:t>experience</a:t>
            </a:r>
            <a:r>
              <a:rPr lang="fr-FR" dirty="0" smtClean="0"/>
              <a:t> from ALICE at LHC (50 kHz of Pb-Pb collisions) </a:t>
            </a:r>
            <a:r>
              <a:rPr lang="fr-FR" dirty="0" err="1" smtClean="0"/>
              <a:t>will</a:t>
            </a:r>
            <a:r>
              <a:rPr lang="fr-FR" dirty="0" smtClean="0"/>
              <a:t> </a:t>
            </a:r>
            <a:r>
              <a:rPr lang="fr-FR" dirty="0" err="1" smtClean="0"/>
              <a:t>be</a:t>
            </a:r>
            <a:r>
              <a:rPr lang="fr-FR" dirty="0" smtClean="0"/>
              <a:t> crucial</a:t>
            </a:r>
          </a:p>
          <a:p>
            <a:r>
              <a:rPr lang="fr-FR" dirty="0" smtClean="0"/>
              <a:t>Control of </a:t>
            </a:r>
            <a:r>
              <a:rPr lang="fr-FR" dirty="0" err="1" smtClean="0"/>
              <a:t>beam-induced</a:t>
            </a:r>
            <a:r>
              <a:rPr lang="fr-FR" dirty="0" smtClean="0"/>
              <a:t> </a:t>
            </a:r>
            <a:r>
              <a:rPr lang="fr-FR" dirty="0" err="1" smtClean="0"/>
              <a:t>BGs</a:t>
            </a:r>
            <a:r>
              <a:rPr lang="fr-FR" dirty="0" smtClean="0"/>
              <a:t> </a:t>
            </a:r>
            <a:r>
              <a:rPr lang="fr-FR" dirty="0" err="1" smtClean="0"/>
              <a:t>will</a:t>
            </a:r>
            <a:r>
              <a:rPr lang="fr-FR" dirty="0" smtClean="0"/>
              <a:t> </a:t>
            </a:r>
            <a:r>
              <a:rPr lang="fr-FR" dirty="0" err="1" smtClean="0"/>
              <a:t>be</a:t>
            </a:r>
            <a:r>
              <a:rPr lang="fr-FR" dirty="0" smtClean="0"/>
              <a:t> crucial, not </a:t>
            </a:r>
            <a:r>
              <a:rPr lang="fr-FR" dirty="0" err="1" smtClean="0"/>
              <a:t>only</a:t>
            </a:r>
            <a:r>
              <a:rPr lang="fr-FR" dirty="0" smtClean="0"/>
              <a:t> at the Z but </a:t>
            </a:r>
            <a:r>
              <a:rPr lang="fr-FR" dirty="0" err="1" smtClean="0"/>
              <a:t>also</a:t>
            </a:r>
            <a:r>
              <a:rPr lang="fr-FR" dirty="0" smtClean="0"/>
              <a:t> at HZ. </a:t>
            </a:r>
          </a:p>
          <a:p>
            <a:pPr marL="0" indent="0">
              <a:buNone/>
            </a:pP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12/02/2023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TPC R&amp;D and operability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E1F20-0FA9-4441-A6FF-71F02DBB93D6}" type="slidenum">
              <a:rPr lang="fr-FR" smtClean="0"/>
              <a:t>17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234744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737534"/>
          </a:xfrm>
        </p:spPr>
        <p:txBody>
          <a:bodyPr/>
          <a:lstStyle/>
          <a:p>
            <a:r>
              <a:rPr lang="fr-FR" dirty="0" err="1" smtClean="0"/>
              <a:t>Tracking</a:t>
            </a:r>
            <a:r>
              <a:rPr lang="fr-FR" dirty="0" smtClean="0"/>
              <a:t> at an EW/</a:t>
            </a:r>
            <a:r>
              <a:rPr lang="fr-FR" dirty="0" err="1" smtClean="0"/>
              <a:t>Higgs</a:t>
            </a:r>
            <a:r>
              <a:rPr lang="fr-FR" dirty="0" smtClean="0"/>
              <a:t>/top </a:t>
            </a:r>
            <a:r>
              <a:rPr lang="fr-FR" dirty="0" err="1" smtClean="0"/>
              <a:t>factory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838199" y="1027764"/>
            <a:ext cx="10652185" cy="5408895"/>
          </a:xfrm>
        </p:spPr>
        <p:txBody>
          <a:bodyPr>
            <a:normAutofit lnSpcReduction="10000"/>
          </a:bodyPr>
          <a:lstStyle/>
          <a:p>
            <a:r>
              <a:rPr lang="fr-FR" dirty="0" smtClean="0"/>
              <a:t>At the Z pole and </a:t>
            </a:r>
            <a:r>
              <a:rPr lang="fr-FR" dirty="0" err="1" smtClean="0"/>
              <a:t>beyond</a:t>
            </a:r>
            <a:r>
              <a:rPr lang="fr-FR" dirty="0" smtClean="0"/>
              <a:t>, </a:t>
            </a:r>
            <a:r>
              <a:rPr lang="fr-FR" dirty="0" err="1" smtClean="0"/>
              <a:t>particle</a:t>
            </a:r>
            <a:r>
              <a:rPr lang="fr-FR" dirty="0" smtClean="0"/>
              <a:t> ID </a:t>
            </a:r>
            <a:r>
              <a:rPr lang="fr-FR" dirty="0" err="1" smtClean="0"/>
              <a:t>is</a:t>
            </a:r>
            <a:r>
              <a:rPr lang="fr-FR" dirty="0" smtClean="0"/>
              <a:t> an essential </a:t>
            </a:r>
            <a:r>
              <a:rPr lang="fr-FR" dirty="0" err="1" smtClean="0"/>
              <a:t>ingredient</a:t>
            </a:r>
            <a:r>
              <a:rPr lang="fr-FR" dirty="0" smtClean="0"/>
              <a:t>, for </a:t>
            </a:r>
            <a:r>
              <a:rPr lang="fr-FR" dirty="0" err="1" smtClean="0"/>
              <a:t>tagging</a:t>
            </a:r>
            <a:r>
              <a:rPr lang="fr-FR" dirty="0" smtClean="0"/>
              <a:t> and </a:t>
            </a:r>
            <a:r>
              <a:rPr lang="fr-FR" dirty="0" err="1" smtClean="0"/>
              <a:t>studies</a:t>
            </a:r>
            <a:r>
              <a:rPr lang="fr-FR" dirty="0" smtClean="0"/>
              <a:t> of Heavy </a:t>
            </a:r>
            <a:r>
              <a:rPr lang="fr-FR" dirty="0" err="1" smtClean="0"/>
              <a:t>Flavours</a:t>
            </a:r>
            <a:r>
              <a:rPr lang="fr-FR" dirty="0" smtClean="0"/>
              <a:t> (</a:t>
            </a:r>
            <a:r>
              <a:rPr lang="fr-FR" dirty="0" err="1" smtClean="0"/>
              <a:t>together</a:t>
            </a:r>
            <a:r>
              <a:rPr lang="fr-FR" dirty="0" smtClean="0"/>
              <a:t> </a:t>
            </a:r>
            <a:r>
              <a:rPr lang="fr-FR" dirty="0" err="1" smtClean="0"/>
              <a:t>with</a:t>
            </a:r>
            <a:r>
              <a:rPr lang="fr-FR" dirty="0" smtClean="0"/>
              <a:t> an excellent vertex </a:t>
            </a:r>
            <a:r>
              <a:rPr lang="fr-FR" dirty="0" err="1" smtClean="0"/>
              <a:t>detection</a:t>
            </a:r>
            <a:r>
              <a:rPr lang="fr-FR" dirty="0" smtClean="0"/>
              <a:t>)</a:t>
            </a:r>
          </a:p>
          <a:p>
            <a:r>
              <a:rPr lang="fr-FR" dirty="0" smtClean="0"/>
              <a:t>A TPC </a:t>
            </a:r>
            <a:r>
              <a:rPr lang="fr-FR" dirty="0" err="1" smtClean="0"/>
              <a:t>ideally</a:t>
            </a:r>
            <a:r>
              <a:rPr lang="fr-FR" dirty="0" smtClean="0"/>
              <a:t> combines </a:t>
            </a:r>
            <a:r>
              <a:rPr lang="fr-FR" dirty="0" err="1" smtClean="0"/>
              <a:t>dE</a:t>
            </a:r>
            <a:r>
              <a:rPr lang="fr-FR" dirty="0" smtClean="0"/>
              <a:t>/dx </a:t>
            </a:r>
            <a:r>
              <a:rPr lang="fr-FR" dirty="0" err="1" smtClean="0"/>
              <a:t>measurement</a:t>
            </a:r>
            <a:r>
              <a:rPr lang="fr-FR" dirty="0"/>
              <a:t> </a:t>
            </a:r>
            <a:r>
              <a:rPr lang="fr-FR" dirty="0" smtClean="0"/>
              <a:t>and </a:t>
            </a:r>
            <a:r>
              <a:rPr lang="fr-FR" dirty="0" err="1" smtClean="0"/>
              <a:t>low</a:t>
            </a:r>
            <a:r>
              <a:rPr lang="fr-FR" dirty="0" smtClean="0"/>
              <a:t> </a:t>
            </a:r>
            <a:r>
              <a:rPr lang="fr-FR" dirty="0" err="1" smtClean="0"/>
              <a:t>material</a:t>
            </a:r>
            <a:r>
              <a:rPr lang="fr-FR" dirty="0" smtClean="0"/>
              <a:t> budget, </a:t>
            </a:r>
            <a:r>
              <a:rPr lang="fr-FR" dirty="0" err="1" smtClean="0"/>
              <a:t>allowing</a:t>
            </a:r>
            <a:r>
              <a:rPr lang="fr-FR" dirty="0" smtClean="0"/>
              <a:t> a </a:t>
            </a:r>
            <a:r>
              <a:rPr lang="fr-FR" dirty="0" err="1" smtClean="0"/>
              <a:t>continuous</a:t>
            </a:r>
            <a:r>
              <a:rPr lang="fr-FR" dirty="0" smtClean="0"/>
              <a:t> </a:t>
            </a:r>
            <a:r>
              <a:rPr lang="fr-FR" dirty="0" err="1" smtClean="0"/>
              <a:t>measurement</a:t>
            </a:r>
            <a:r>
              <a:rPr lang="fr-FR" dirty="0" smtClean="0"/>
              <a:t> of the </a:t>
            </a:r>
            <a:r>
              <a:rPr lang="fr-FR" dirty="0" err="1" smtClean="0"/>
              <a:t>tracks</a:t>
            </a:r>
            <a:r>
              <a:rPr lang="fr-FR" dirty="0" smtClean="0"/>
              <a:t>. A </a:t>
            </a:r>
            <a:r>
              <a:rPr lang="fr-FR" dirty="0" err="1" smtClean="0"/>
              <a:t>strong</a:t>
            </a:r>
            <a:r>
              <a:rPr lang="fr-FR" dirty="0" smtClean="0"/>
              <a:t> </a:t>
            </a:r>
            <a:r>
              <a:rPr lang="fr-FR" dirty="0" err="1" smtClean="0"/>
              <a:t>magnetic</a:t>
            </a:r>
            <a:r>
              <a:rPr lang="fr-FR" dirty="0" smtClean="0"/>
              <a:t> </a:t>
            </a:r>
            <a:r>
              <a:rPr lang="fr-FR" dirty="0" err="1" smtClean="0"/>
              <a:t>field</a:t>
            </a:r>
            <a:r>
              <a:rPr lang="fr-FR" dirty="0" smtClean="0"/>
              <a:t> </a:t>
            </a:r>
            <a:r>
              <a:rPr lang="fr-FR" dirty="0" err="1" smtClean="0"/>
              <a:t>aligned</a:t>
            </a:r>
            <a:r>
              <a:rPr lang="fr-FR" dirty="0" smtClean="0"/>
              <a:t> </a:t>
            </a:r>
            <a:r>
              <a:rPr lang="fr-FR" dirty="0" err="1" smtClean="0"/>
              <a:t>with</a:t>
            </a:r>
            <a:r>
              <a:rPr lang="fr-FR" dirty="0" smtClean="0"/>
              <a:t> the TPC drift </a:t>
            </a:r>
            <a:r>
              <a:rPr lang="fr-FR" dirty="0" err="1" smtClean="0"/>
              <a:t>field</a:t>
            </a:r>
            <a:r>
              <a:rPr lang="fr-FR" dirty="0" smtClean="0"/>
              <a:t> </a:t>
            </a:r>
            <a:r>
              <a:rPr lang="fr-FR" dirty="0" err="1" smtClean="0"/>
              <a:t>limits</a:t>
            </a:r>
            <a:r>
              <a:rPr lang="fr-FR" dirty="0" smtClean="0"/>
              <a:t> diffusion and </a:t>
            </a:r>
            <a:r>
              <a:rPr lang="fr-FR" dirty="0" err="1" smtClean="0"/>
              <a:t>allows</a:t>
            </a:r>
            <a:r>
              <a:rPr lang="fr-FR" dirty="0" smtClean="0"/>
              <a:t> </a:t>
            </a:r>
            <a:r>
              <a:rPr lang="fr-FR" dirty="0" err="1" smtClean="0"/>
              <a:t>charged</a:t>
            </a:r>
            <a:r>
              <a:rPr lang="fr-FR" dirty="0" smtClean="0"/>
              <a:t> </a:t>
            </a:r>
            <a:r>
              <a:rPr lang="fr-FR" dirty="0" err="1" smtClean="0"/>
              <a:t>track</a:t>
            </a:r>
            <a:r>
              <a:rPr lang="fr-FR" dirty="0" smtClean="0"/>
              <a:t> </a:t>
            </a:r>
            <a:r>
              <a:rPr lang="fr-FR" dirty="0" err="1" smtClean="0"/>
              <a:t>momentum</a:t>
            </a:r>
            <a:r>
              <a:rPr lang="fr-FR" dirty="0" smtClean="0"/>
              <a:t> </a:t>
            </a:r>
            <a:r>
              <a:rPr lang="fr-FR" dirty="0" err="1" smtClean="0"/>
              <a:t>measurement</a:t>
            </a:r>
            <a:r>
              <a:rPr lang="fr-FR" dirty="0" smtClean="0"/>
              <a:t>.</a:t>
            </a:r>
          </a:p>
          <a:p>
            <a:r>
              <a:rPr lang="fr-FR" dirty="0" err="1" smtClean="0"/>
              <a:t>Together</a:t>
            </a:r>
            <a:r>
              <a:rPr lang="fr-FR" dirty="0" smtClean="0"/>
              <a:t> </a:t>
            </a:r>
            <a:r>
              <a:rPr lang="fr-FR" dirty="0" err="1" smtClean="0"/>
              <a:t>with</a:t>
            </a:r>
            <a:r>
              <a:rPr lang="fr-FR" dirty="0" smtClean="0"/>
              <a:t> </a:t>
            </a:r>
            <a:r>
              <a:rPr lang="fr-FR" dirty="0" err="1" smtClean="0"/>
              <a:t>silicon</a:t>
            </a:r>
            <a:r>
              <a:rPr lang="fr-FR" dirty="0" smtClean="0"/>
              <a:t> (vertex) detectors, </a:t>
            </a:r>
            <a:r>
              <a:rPr lang="fr-FR" dirty="0" err="1" smtClean="0"/>
              <a:t>it</a:t>
            </a:r>
            <a:r>
              <a:rPr lang="fr-FR" dirty="0" smtClean="0"/>
              <a:t> </a:t>
            </a:r>
            <a:r>
              <a:rPr lang="fr-FR" dirty="0" err="1" smtClean="0"/>
              <a:t>allows</a:t>
            </a:r>
            <a:r>
              <a:rPr lang="fr-FR" dirty="0" smtClean="0"/>
              <a:t> the excellent performance in </a:t>
            </a:r>
            <a:r>
              <a:rPr lang="fr-FR" dirty="0" err="1" smtClean="0"/>
              <a:t>resolution</a:t>
            </a:r>
            <a:r>
              <a:rPr lang="fr-FR" dirty="0" smtClean="0"/>
              <a:t> </a:t>
            </a:r>
            <a:r>
              <a:rPr lang="fr-FR" dirty="0" err="1" smtClean="0"/>
              <a:t>needed</a:t>
            </a:r>
            <a:r>
              <a:rPr lang="fr-FR" dirty="0" smtClean="0"/>
              <a:t> to </a:t>
            </a:r>
            <a:r>
              <a:rPr lang="fr-FR" dirty="0" err="1" smtClean="0"/>
              <a:t>extract</a:t>
            </a:r>
            <a:r>
              <a:rPr lang="fr-FR" dirty="0" smtClean="0"/>
              <a:t> the Z </a:t>
            </a:r>
            <a:r>
              <a:rPr lang="fr-FR" dirty="0" err="1" smtClean="0"/>
              <a:t>recoil</a:t>
            </a:r>
            <a:r>
              <a:rPr lang="fr-FR" dirty="0" smtClean="0"/>
              <a:t> </a:t>
            </a:r>
            <a:r>
              <a:rPr lang="fr-FR" dirty="0" err="1" smtClean="0"/>
              <a:t>peak</a:t>
            </a:r>
            <a:r>
              <a:rPr lang="fr-FR" dirty="0" smtClean="0"/>
              <a:t> to tag </a:t>
            </a:r>
            <a:r>
              <a:rPr lang="fr-FR" dirty="0" err="1" smtClean="0"/>
              <a:t>Higgses</a:t>
            </a:r>
            <a:r>
              <a:rPr lang="fr-FR" dirty="0" smtClean="0"/>
              <a:t> in a model-</a:t>
            </a:r>
            <a:r>
              <a:rPr lang="fr-FR" dirty="0" err="1" smtClean="0"/>
              <a:t>independent</a:t>
            </a:r>
            <a:r>
              <a:rPr lang="fr-FR" dirty="0" smtClean="0"/>
              <a:t> and </a:t>
            </a:r>
            <a:r>
              <a:rPr lang="fr-FR" dirty="0" err="1" smtClean="0"/>
              <a:t>unbiased</a:t>
            </a:r>
            <a:r>
              <a:rPr lang="fr-FR" dirty="0" smtClean="0"/>
              <a:t> </a:t>
            </a:r>
            <a:r>
              <a:rPr lang="fr-FR" dirty="0" err="1" smtClean="0"/>
              <a:t>way</a:t>
            </a:r>
            <a:endParaRPr lang="fr-FR" dirty="0" smtClean="0"/>
          </a:p>
          <a:p>
            <a:r>
              <a:rPr lang="fr-FR" dirty="0" smtClean="0"/>
              <a:t>TPC </a:t>
            </a:r>
            <a:r>
              <a:rPr lang="fr-FR" dirty="0" err="1" smtClean="0"/>
              <a:t>is</a:t>
            </a:r>
            <a:r>
              <a:rPr lang="fr-FR" dirty="0" smtClean="0"/>
              <a:t> the main </a:t>
            </a:r>
            <a:r>
              <a:rPr lang="fr-FR" dirty="0" err="1" smtClean="0"/>
              <a:t>tracker</a:t>
            </a:r>
            <a:r>
              <a:rPr lang="fr-FR" dirty="0" smtClean="0"/>
              <a:t> for the ILD detector concept. At ILC, </a:t>
            </a:r>
            <a:r>
              <a:rPr lang="fr-FR" dirty="0" err="1" smtClean="0"/>
              <a:t>it</a:t>
            </a:r>
            <a:r>
              <a:rPr lang="fr-FR" dirty="0" smtClean="0"/>
              <a:t> profits from a </a:t>
            </a:r>
            <a:r>
              <a:rPr lang="fr-FR" dirty="0" err="1" smtClean="0"/>
              <a:t>beam</a:t>
            </a:r>
            <a:r>
              <a:rPr lang="fr-FR" dirty="0" smtClean="0"/>
              <a:t> time structure </a:t>
            </a:r>
            <a:r>
              <a:rPr lang="fr-FR" dirty="0" err="1" smtClean="0"/>
              <a:t>allowing</a:t>
            </a:r>
            <a:r>
              <a:rPr lang="fr-FR" dirty="0" smtClean="0"/>
              <a:t> power </a:t>
            </a:r>
            <a:r>
              <a:rPr lang="fr-FR" dirty="0" err="1" smtClean="0"/>
              <a:t>switching</a:t>
            </a:r>
            <a:r>
              <a:rPr lang="fr-FR" dirty="0" smtClean="0"/>
              <a:t> and </a:t>
            </a:r>
            <a:r>
              <a:rPr lang="fr-FR" dirty="0" err="1" smtClean="0"/>
              <a:t>gating</a:t>
            </a:r>
            <a:r>
              <a:rPr lang="fr-FR" dirty="0" smtClean="0"/>
              <a:t>. ILD </a:t>
            </a:r>
            <a:r>
              <a:rPr lang="fr-FR" dirty="0" err="1" smtClean="0"/>
              <a:t>is</a:t>
            </a:r>
            <a:r>
              <a:rPr lang="fr-FR" dirty="0" smtClean="0"/>
              <a:t> </a:t>
            </a:r>
            <a:r>
              <a:rPr lang="fr-FR" dirty="0" err="1" smtClean="0"/>
              <a:t>considering</a:t>
            </a:r>
            <a:r>
              <a:rPr lang="fr-FR" dirty="0" smtClean="0"/>
              <a:t> </a:t>
            </a:r>
            <a:r>
              <a:rPr lang="fr-FR" dirty="0" err="1" smtClean="0"/>
              <a:t>adapting</a:t>
            </a:r>
            <a:r>
              <a:rPr lang="fr-FR" dirty="0" smtClean="0"/>
              <a:t> the concept in case a </a:t>
            </a:r>
            <a:r>
              <a:rPr lang="fr-FR" dirty="0" err="1" smtClean="0"/>
              <a:t>circular</a:t>
            </a:r>
            <a:r>
              <a:rPr lang="fr-FR" dirty="0" smtClean="0"/>
              <a:t> </a:t>
            </a:r>
            <a:r>
              <a:rPr lang="fr-FR" dirty="0" err="1" smtClean="0"/>
              <a:t>collider</a:t>
            </a:r>
            <a:r>
              <a:rPr lang="fr-FR" dirty="0" smtClean="0"/>
              <a:t> </a:t>
            </a:r>
            <a:r>
              <a:rPr lang="fr-FR" dirty="0" err="1" smtClean="0"/>
              <a:t>is</a:t>
            </a:r>
            <a:r>
              <a:rPr lang="fr-FR" dirty="0" smtClean="0"/>
              <a:t> </a:t>
            </a:r>
            <a:r>
              <a:rPr lang="fr-FR" dirty="0" err="1" smtClean="0"/>
              <a:t>built</a:t>
            </a:r>
            <a:r>
              <a:rPr lang="fr-FR" dirty="0" smtClean="0"/>
              <a:t> first.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12/02/2023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TPC R&amp;D and operability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E1F20-0FA9-4441-A6FF-71F02DBB93D6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96111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12/02/2023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TPC R&amp;D and operability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E1F20-0FA9-4441-A6FF-71F02DBB93D6}" type="slidenum">
              <a:rPr lang="fr-FR" smtClean="0"/>
              <a:t>3</a:t>
            </a:fld>
            <a:endParaRPr lang="fr-FR"/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8600" y="564776"/>
            <a:ext cx="7103639" cy="5327729"/>
          </a:xfrm>
          <a:prstGeom prst="rect">
            <a:avLst/>
          </a:prstGeom>
        </p:spPr>
      </p:pic>
      <p:sp>
        <p:nvSpPr>
          <p:cNvPr id="8" name="ZoneTexte 7"/>
          <p:cNvSpPr txBox="1"/>
          <p:nvPr/>
        </p:nvSpPr>
        <p:spPr>
          <a:xfrm>
            <a:off x="9448799" y="5892505"/>
            <a:ext cx="13805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rgbClr val="7030A0"/>
                </a:solidFill>
              </a:rPr>
              <a:t>R. </a:t>
            </a:r>
            <a:r>
              <a:rPr lang="fr-FR" dirty="0" err="1" smtClean="0">
                <a:solidFill>
                  <a:srgbClr val="7030A0"/>
                </a:solidFill>
              </a:rPr>
              <a:t>Aleksan</a:t>
            </a:r>
            <a:endParaRPr lang="fr-FR" dirty="0">
              <a:solidFill>
                <a:srgbClr val="7030A0"/>
              </a:solidFill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699247" y="1299882"/>
            <a:ext cx="3245224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 smtClean="0"/>
              <a:t>SEPARATION POWER</a:t>
            </a:r>
          </a:p>
          <a:p>
            <a:r>
              <a:rPr lang="fr-FR" dirty="0" err="1" smtClean="0"/>
              <a:t>dE</a:t>
            </a:r>
            <a:r>
              <a:rPr lang="fr-FR" dirty="0" smtClean="0"/>
              <a:t>/dx and TOF (10 </a:t>
            </a:r>
            <a:r>
              <a:rPr lang="fr-FR" dirty="0" err="1" smtClean="0"/>
              <a:t>ps</a:t>
            </a:r>
            <a:r>
              <a:rPr lang="fr-FR" dirty="0" smtClean="0"/>
              <a:t>) </a:t>
            </a:r>
            <a:r>
              <a:rPr lang="fr-FR" dirty="0" err="1" smtClean="0"/>
              <a:t>Combined</a:t>
            </a:r>
            <a:endParaRPr lang="fr-FR" dirty="0" smtClean="0"/>
          </a:p>
          <a:p>
            <a:endParaRPr lang="fr-FR" dirty="0"/>
          </a:p>
          <a:p>
            <a:r>
              <a:rPr lang="fr-FR" dirty="0" smtClean="0"/>
              <a:t>(</a:t>
            </a:r>
            <a:r>
              <a:rPr lang="fr-FR" dirty="0" err="1" smtClean="0"/>
              <a:t>see</a:t>
            </a:r>
            <a:r>
              <a:rPr lang="fr-FR" dirty="0" smtClean="0"/>
              <a:t> </a:t>
            </a:r>
            <a:r>
              <a:rPr lang="fr-FR" dirty="0" err="1" smtClean="0"/>
              <a:t>also</a:t>
            </a:r>
            <a:r>
              <a:rPr lang="fr-FR" dirty="0" smtClean="0"/>
              <a:t> Manqi </a:t>
            </a:r>
            <a:r>
              <a:rPr lang="fr-FR" dirty="0" err="1" smtClean="0"/>
              <a:t>Ruan</a:t>
            </a:r>
            <a:r>
              <a:rPr lang="fr-FR" dirty="0" smtClean="0"/>
              <a:t>)</a:t>
            </a:r>
            <a:endParaRPr lang="fr-FR" dirty="0"/>
          </a:p>
        </p:txBody>
      </p:sp>
      <p:sp>
        <p:nvSpPr>
          <p:cNvPr id="2" name="ZoneTexte 1"/>
          <p:cNvSpPr txBox="1"/>
          <p:nvPr/>
        </p:nvSpPr>
        <p:spPr>
          <a:xfrm>
            <a:off x="699247" y="345775"/>
            <a:ext cx="404308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 err="1" smtClean="0"/>
              <a:t>Particle</a:t>
            </a:r>
            <a:r>
              <a:rPr lang="fr-FR" sz="3200" dirty="0" smtClean="0"/>
              <a:t> Identification</a:t>
            </a:r>
            <a:endParaRPr lang="fr-FR" sz="3200" dirty="0"/>
          </a:p>
        </p:txBody>
      </p:sp>
    </p:spTree>
    <p:extLst>
      <p:ext uri="{BB962C8B-B14F-4D97-AF65-F5344CB8AC3E}">
        <p14:creationId xmlns:p14="http://schemas.microsoft.com/office/powerpoint/2010/main" val="36230214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8200" y="296118"/>
            <a:ext cx="3638909" cy="573332"/>
          </a:xfrm>
        </p:spPr>
        <p:txBody>
          <a:bodyPr>
            <a:normAutofit fontScale="90000"/>
          </a:bodyPr>
          <a:lstStyle/>
          <a:p>
            <a:r>
              <a:rPr lang="fr-FR" b="1" dirty="0" smtClean="0"/>
              <a:t>TPC R&amp;D</a:t>
            </a:r>
            <a:endParaRPr lang="fr-FR" b="1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862336" y="869450"/>
            <a:ext cx="8721895" cy="2252978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fr-FR" dirty="0"/>
              <a:t>T</a:t>
            </a:r>
            <a:r>
              <a:rPr lang="fr-FR" dirty="0" smtClean="0"/>
              <a:t>he TPC R&amp;D </a:t>
            </a:r>
            <a:r>
              <a:rPr lang="fr-FR" dirty="0" err="1" smtClean="0"/>
              <a:t>is</a:t>
            </a:r>
            <a:r>
              <a:rPr lang="fr-FR" dirty="0" smtClean="0"/>
              <a:t> </a:t>
            </a:r>
            <a:r>
              <a:rPr lang="fr-FR" dirty="0" err="1" smtClean="0"/>
              <a:t>carried</a:t>
            </a:r>
            <a:r>
              <a:rPr lang="fr-FR" dirty="0" smtClean="0"/>
              <a:t> out </a:t>
            </a:r>
            <a:r>
              <a:rPr lang="fr-FR" dirty="0" err="1" smtClean="0"/>
              <a:t>within</a:t>
            </a:r>
            <a:r>
              <a:rPr lang="fr-FR" dirty="0" smtClean="0"/>
              <a:t> the LCTPC collaboration (</a:t>
            </a:r>
            <a:r>
              <a:rPr lang="fr-FR" dirty="0" err="1" smtClean="0"/>
              <a:t>spokesperson</a:t>
            </a:r>
            <a:r>
              <a:rPr lang="fr-FR" dirty="0" smtClean="0"/>
              <a:t> Jochen </a:t>
            </a:r>
            <a:r>
              <a:rPr lang="fr-FR" dirty="0" err="1" smtClean="0"/>
              <a:t>Kaminski</a:t>
            </a:r>
            <a:r>
              <a:rPr lang="fr-FR" dirty="0" smtClean="0"/>
              <a:t>). There are 3 main options for the </a:t>
            </a:r>
            <a:r>
              <a:rPr lang="fr-FR" dirty="0" err="1" smtClean="0"/>
              <a:t>readout</a:t>
            </a:r>
            <a:r>
              <a:rPr lang="fr-FR" dirty="0" smtClean="0"/>
              <a:t> : </a:t>
            </a:r>
            <a:r>
              <a:rPr lang="fr-FR" dirty="0" err="1" smtClean="0"/>
              <a:t>Micromegas</a:t>
            </a:r>
            <a:r>
              <a:rPr lang="fr-FR" dirty="0" smtClean="0"/>
              <a:t> </a:t>
            </a:r>
            <a:r>
              <a:rPr lang="fr-FR" dirty="0" err="1" smtClean="0"/>
              <a:t>with</a:t>
            </a:r>
            <a:r>
              <a:rPr lang="fr-FR" dirty="0" smtClean="0"/>
              <a:t> a </a:t>
            </a:r>
            <a:r>
              <a:rPr lang="fr-FR" dirty="0" err="1" smtClean="0"/>
              <a:t>resistive</a:t>
            </a:r>
            <a:r>
              <a:rPr lang="fr-FR" dirty="0" smtClean="0"/>
              <a:t> anode (ERAM), GEM, and </a:t>
            </a:r>
            <a:r>
              <a:rPr lang="fr-FR" dirty="0" err="1" smtClean="0"/>
              <a:t>Gridpix</a:t>
            </a:r>
            <a:r>
              <a:rPr lang="fr-FR" dirty="0" smtClean="0"/>
              <a:t>. </a:t>
            </a:r>
          </a:p>
          <a:p>
            <a:pPr marL="0" indent="0">
              <a:buNone/>
            </a:pPr>
            <a:r>
              <a:rPr lang="fr-FR" dirty="0" err="1" smtClean="0"/>
              <a:t>Beside</a:t>
            </a:r>
            <a:r>
              <a:rPr lang="fr-FR" dirty="0" smtClean="0"/>
              <a:t> </a:t>
            </a:r>
            <a:r>
              <a:rPr lang="fr-FR" dirty="0" err="1" smtClean="0"/>
              <a:t>this</a:t>
            </a:r>
            <a:r>
              <a:rPr lang="fr-FR" dirty="0" smtClean="0"/>
              <a:t> </a:t>
            </a:r>
            <a:r>
              <a:rPr lang="fr-FR" dirty="0" err="1" smtClean="0"/>
              <a:t>dedicated</a:t>
            </a:r>
            <a:r>
              <a:rPr lang="fr-FR" dirty="0" smtClean="0"/>
              <a:t> R&amp;D, </a:t>
            </a:r>
            <a:r>
              <a:rPr lang="fr-FR" dirty="0" err="1" smtClean="0"/>
              <a:t>lessons</a:t>
            </a:r>
            <a:r>
              <a:rPr lang="fr-FR" dirty="0" smtClean="0"/>
              <a:t> are </a:t>
            </a:r>
            <a:r>
              <a:rPr lang="fr-FR" dirty="0" err="1" smtClean="0"/>
              <a:t>learned</a:t>
            </a:r>
            <a:r>
              <a:rPr lang="fr-FR" dirty="0" smtClean="0"/>
              <a:t> from </a:t>
            </a:r>
            <a:r>
              <a:rPr lang="fr-FR" dirty="0" err="1" smtClean="0"/>
              <a:t>experiments</a:t>
            </a:r>
            <a:r>
              <a:rPr lang="fr-FR" dirty="0" smtClean="0"/>
              <a:t> in </a:t>
            </a:r>
            <a:r>
              <a:rPr lang="fr-FR" dirty="0" err="1" smtClean="0"/>
              <a:t>progress</a:t>
            </a:r>
            <a:r>
              <a:rPr lang="fr-FR" dirty="0" smtClean="0"/>
              <a:t>,  </a:t>
            </a:r>
            <a:r>
              <a:rPr lang="fr-FR" dirty="0" err="1" smtClean="0"/>
              <a:t>using</a:t>
            </a:r>
            <a:r>
              <a:rPr lang="fr-FR" dirty="0" smtClean="0"/>
              <a:t> </a:t>
            </a:r>
            <a:r>
              <a:rPr lang="fr-FR" dirty="0" err="1" smtClean="0"/>
              <a:t>TPCs</a:t>
            </a:r>
            <a:r>
              <a:rPr lang="fr-FR" dirty="0" smtClean="0"/>
              <a:t> </a:t>
            </a:r>
            <a:r>
              <a:rPr lang="fr-FR" dirty="0" err="1" smtClean="0"/>
              <a:t>with</a:t>
            </a:r>
            <a:r>
              <a:rPr lang="fr-FR" dirty="0" smtClean="0"/>
              <a:t> </a:t>
            </a:r>
            <a:r>
              <a:rPr lang="fr-FR" dirty="0" err="1" smtClean="0"/>
              <a:t>similar</a:t>
            </a:r>
            <a:r>
              <a:rPr lang="fr-FR" dirty="0" smtClean="0"/>
              <a:t> techniques </a:t>
            </a:r>
            <a:r>
              <a:rPr lang="fr-FR" dirty="0" err="1" smtClean="0"/>
              <a:t>issued</a:t>
            </a:r>
            <a:r>
              <a:rPr lang="fr-FR" dirty="0" smtClean="0"/>
              <a:t> from </a:t>
            </a:r>
            <a:r>
              <a:rPr lang="fr-FR" dirty="0" err="1" smtClean="0"/>
              <a:t>e+e</a:t>
            </a:r>
            <a:r>
              <a:rPr lang="fr-FR" dirty="0" smtClean="0"/>
              <a:t>- </a:t>
            </a:r>
            <a:r>
              <a:rPr lang="fr-FR" dirty="0" err="1" smtClean="0"/>
              <a:t>collider</a:t>
            </a:r>
            <a:r>
              <a:rPr lang="fr-FR" dirty="0" smtClean="0"/>
              <a:t> </a:t>
            </a:r>
            <a:r>
              <a:rPr lang="fr-FR" dirty="0" err="1" smtClean="0"/>
              <a:t>studies</a:t>
            </a:r>
            <a:r>
              <a:rPr lang="fr-FR" dirty="0" smtClean="0"/>
              <a:t> : </a:t>
            </a:r>
            <a:r>
              <a:rPr lang="fr-FR" dirty="0" smtClean="0">
                <a:solidFill>
                  <a:schemeClr val="accent2">
                    <a:lumMod val="75000"/>
                  </a:schemeClr>
                </a:solidFill>
              </a:rPr>
              <a:t>ALICE</a:t>
            </a:r>
            <a:r>
              <a:rPr lang="fr-FR" dirty="0" smtClean="0"/>
              <a:t> at LHC (</a:t>
            </a:r>
            <a:r>
              <a:rPr lang="fr-FR" dirty="0" err="1" smtClean="0"/>
              <a:t>GEMs</a:t>
            </a:r>
            <a:r>
              <a:rPr lang="fr-FR" dirty="0" smtClean="0"/>
              <a:t>), </a:t>
            </a:r>
            <a:r>
              <a:rPr lang="fr-FR" dirty="0" smtClean="0">
                <a:solidFill>
                  <a:schemeClr val="accent2">
                    <a:lumMod val="75000"/>
                  </a:schemeClr>
                </a:solidFill>
              </a:rPr>
              <a:t>T2K/ND280</a:t>
            </a:r>
            <a:r>
              <a:rPr lang="fr-FR" dirty="0" smtClean="0"/>
              <a:t> at J-PARC (</a:t>
            </a:r>
            <a:r>
              <a:rPr lang="fr-FR" dirty="0" err="1" smtClean="0"/>
              <a:t>resistive</a:t>
            </a:r>
            <a:r>
              <a:rPr lang="fr-FR" dirty="0" smtClean="0"/>
              <a:t> </a:t>
            </a:r>
            <a:r>
              <a:rPr lang="fr-FR" dirty="0" err="1" smtClean="0"/>
              <a:t>Micromegas</a:t>
            </a:r>
            <a:r>
              <a:rPr lang="fr-FR" dirty="0" smtClean="0"/>
              <a:t>)</a:t>
            </a:r>
          </a:p>
          <a:p>
            <a:pPr marL="0" indent="0">
              <a:buNone/>
            </a:pPr>
            <a:r>
              <a:rPr lang="fr-FR" dirty="0" err="1" smtClean="0"/>
              <a:t>Feasibility</a:t>
            </a:r>
            <a:r>
              <a:rPr lang="fr-FR" dirty="0" smtClean="0"/>
              <a:t> and performance has been </a:t>
            </a:r>
            <a:r>
              <a:rPr lang="fr-FR" dirty="0" err="1" smtClean="0"/>
              <a:t>demonstrated</a:t>
            </a:r>
            <a:r>
              <a:rPr lang="fr-FR" dirty="0" smtClean="0"/>
              <a:t> in ILC conditions. New ILD </a:t>
            </a:r>
            <a:r>
              <a:rPr lang="fr-FR" dirty="0" err="1" smtClean="0"/>
              <a:t>strategic</a:t>
            </a:r>
            <a:r>
              <a:rPr lang="fr-FR" dirty="0" smtClean="0"/>
              <a:t> goal </a:t>
            </a:r>
            <a:r>
              <a:rPr lang="fr-FR" dirty="0" err="1" smtClean="0"/>
              <a:t>is</a:t>
            </a:r>
            <a:r>
              <a:rPr lang="fr-FR" dirty="0" smtClean="0"/>
              <a:t> to </a:t>
            </a:r>
            <a:r>
              <a:rPr lang="fr-FR" dirty="0" err="1" smtClean="0"/>
              <a:t>adapt</a:t>
            </a:r>
            <a:r>
              <a:rPr lang="fr-FR" dirty="0" smtClean="0"/>
              <a:t> to conditions at a high </a:t>
            </a:r>
            <a:r>
              <a:rPr lang="fr-FR" dirty="0" err="1" smtClean="0"/>
              <a:t>lumi</a:t>
            </a:r>
            <a:r>
              <a:rPr lang="fr-FR" dirty="0" smtClean="0"/>
              <a:t> </a:t>
            </a:r>
            <a:r>
              <a:rPr lang="fr-FR" dirty="0" err="1" smtClean="0"/>
              <a:t>circular</a:t>
            </a:r>
            <a:r>
              <a:rPr lang="fr-FR" dirty="0" smtClean="0"/>
              <a:t> </a:t>
            </a:r>
            <a:r>
              <a:rPr lang="fr-FR" dirty="0" err="1" smtClean="0"/>
              <a:t>collider</a:t>
            </a:r>
            <a:r>
              <a:rPr lang="fr-FR" dirty="0" smtClean="0"/>
              <a:t>. 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12/02/2023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TPC R&amp;D and operability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E1F20-0FA9-4441-A6FF-71F02DBB93D6}" type="slidenum">
              <a:rPr lang="fr-FR" smtClean="0"/>
              <a:t>4</a:t>
            </a:fld>
            <a:endParaRPr lang="fr-FR"/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98" t="25032" r="4552" b="27672"/>
          <a:stretch/>
        </p:blipFill>
        <p:spPr>
          <a:xfrm>
            <a:off x="1154313" y="3608217"/>
            <a:ext cx="9644943" cy="2736980"/>
          </a:xfrm>
          <a:prstGeom prst="rect">
            <a:avLst/>
          </a:prstGeom>
        </p:spPr>
      </p:pic>
      <p:sp>
        <p:nvSpPr>
          <p:cNvPr id="8" name="ZoneTexte 7"/>
          <p:cNvSpPr txBox="1"/>
          <p:nvPr/>
        </p:nvSpPr>
        <p:spPr>
          <a:xfrm>
            <a:off x="2217031" y="3122428"/>
            <a:ext cx="13643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Micromegas</a:t>
            </a:r>
            <a:endParaRPr lang="fr-FR" dirty="0"/>
          </a:p>
        </p:txBody>
      </p:sp>
      <p:sp>
        <p:nvSpPr>
          <p:cNvPr id="9" name="ZoneTexte 8"/>
          <p:cNvSpPr txBox="1"/>
          <p:nvPr/>
        </p:nvSpPr>
        <p:spPr>
          <a:xfrm>
            <a:off x="5793814" y="3171476"/>
            <a:ext cx="6501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GEM</a:t>
            </a:r>
            <a:endParaRPr lang="fr-FR" dirty="0"/>
          </a:p>
        </p:txBody>
      </p:sp>
      <p:sp>
        <p:nvSpPr>
          <p:cNvPr id="10" name="ZoneTexte 9"/>
          <p:cNvSpPr txBox="1"/>
          <p:nvPr/>
        </p:nvSpPr>
        <p:spPr>
          <a:xfrm>
            <a:off x="9084180" y="3177396"/>
            <a:ext cx="10001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Gridpix</a:t>
            </a:r>
            <a:endParaRPr lang="fr-FR" dirty="0"/>
          </a:p>
        </p:txBody>
      </p:sp>
      <p:pic>
        <p:nvPicPr>
          <p:cNvPr id="11" name="Image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93626" y="983357"/>
            <a:ext cx="2339990" cy="1689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32177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98899"/>
          </a:xfrm>
        </p:spPr>
        <p:txBody>
          <a:bodyPr/>
          <a:lstStyle/>
          <a:p>
            <a:r>
              <a:rPr lang="fr-FR" dirty="0" err="1" smtClean="0"/>
              <a:t>Gas</a:t>
            </a:r>
            <a:r>
              <a:rPr lang="fr-FR" dirty="0" smtClean="0"/>
              <a:t> </a:t>
            </a:r>
            <a:r>
              <a:rPr lang="fr-FR" dirty="0" err="1" smtClean="0"/>
              <a:t>choice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838200" y="1144307"/>
            <a:ext cx="10515600" cy="5135724"/>
          </a:xfrm>
        </p:spPr>
        <p:txBody>
          <a:bodyPr>
            <a:normAutofit fontScale="92500" lnSpcReduction="20000"/>
          </a:bodyPr>
          <a:lstStyle/>
          <a:p>
            <a:r>
              <a:rPr lang="fr-FR" dirty="0" smtClean="0"/>
              <a:t>Base </a:t>
            </a:r>
            <a:r>
              <a:rPr lang="fr-FR" dirty="0" err="1" smtClean="0"/>
              <a:t>gas</a:t>
            </a:r>
            <a:r>
              <a:rPr lang="fr-FR" dirty="0" smtClean="0"/>
              <a:t> : </a:t>
            </a:r>
          </a:p>
          <a:p>
            <a:pPr lvl="1"/>
            <a:r>
              <a:rPr lang="fr-FR" dirty="0" smtClean="0"/>
              <a:t>Ar for </a:t>
            </a:r>
            <a:r>
              <a:rPr lang="fr-FR" dirty="0" err="1" smtClean="0"/>
              <a:t>largest</a:t>
            </a:r>
            <a:r>
              <a:rPr lang="fr-FR" dirty="0" smtClean="0"/>
              <a:t> </a:t>
            </a:r>
            <a:r>
              <a:rPr lang="fr-FR" dirty="0" err="1" smtClean="0"/>
              <a:t>ionization</a:t>
            </a:r>
            <a:r>
              <a:rPr lang="fr-FR" dirty="0" smtClean="0"/>
              <a:t> : 97 e-ion pairs in ~35-40 clusters</a:t>
            </a:r>
          </a:p>
          <a:p>
            <a:pPr lvl="1"/>
            <a:r>
              <a:rPr lang="fr-FR" dirty="0" smtClean="0"/>
              <a:t>He for </a:t>
            </a:r>
            <a:r>
              <a:rPr lang="fr-FR" dirty="0" err="1" smtClean="0"/>
              <a:t>well</a:t>
            </a:r>
            <a:r>
              <a:rPr lang="fr-FR" dirty="0" err="1"/>
              <a:t>-</a:t>
            </a:r>
            <a:r>
              <a:rPr lang="fr-FR" dirty="0" err="1" smtClean="0"/>
              <a:t>separated</a:t>
            </a:r>
            <a:r>
              <a:rPr lang="fr-FR" dirty="0" smtClean="0"/>
              <a:t> clusters </a:t>
            </a:r>
            <a:r>
              <a:rPr lang="fr-FR" dirty="0" err="1" smtClean="0"/>
              <a:t>easing</a:t>
            </a:r>
            <a:r>
              <a:rPr lang="fr-FR" dirty="0" smtClean="0"/>
              <a:t> </a:t>
            </a:r>
            <a:r>
              <a:rPr lang="fr-FR" dirty="0" err="1" smtClean="0"/>
              <a:t>dN</a:t>
            </a:r>
            <a:r>
              <a:rPr lang="fr-FR" dirty="0" smtClean="0"/>
              <a:t>/dx (but </a:t>
            </a:r>
            <a:r>
              <a:rPr lang="fr-FR" dirty="0" err="1" smtClean="0"/>
              <a:t>cannot</a:t>
            </a:r>
            <a:r>
              <a:rPr lang="fr-FR" dirty="0" smtClean="0"/>
              <a:t> set </a:t>
            </a:r>
            <a:r>
              <a:rPr lang="fr-FR" dirty="0" err="1" smtClean="0"/>
              <a:t>field</a:t>
            </a:r>
            <a:r>
              <a:rPr lang="fr-FR" dirty="0" smtClean="0"/>
              <a:t> to the maximum drift </a:t>
            </a:r>
            <a:r>
              <a:rPr lang="fr-FR" dirty="0" err="1" smtClean="0"/>
              <a:t>velocity</a:t>
            </a:r>
            <a:r>
              <a:rPr lang="fr-FR" dirty="0" smtClean="0"/>
              <a:t> over 2 m)</a:t>
            </a:r>
          </a:p>
          <a:p>
            <a:endParaRPr lang="fr-FR" dirty="0"/>
          </a:p>
          <a:p>
            <a:r>
              <a:rPr lang="fr-FR" dirty="0" err="1" smtClean="0"/>
              <a:t>Additional</a:t>
            </a:r>
            <a:r>
              <a:rPr lang="fr-FR" dirty="0" smtClean="0"/>
              <a:t> </a:t>
            </a:r>
            <a:r>
              <a:rPr lang="fr-FR" dirty="0" err="1" smtClean="0"/>
              <a:t>gases</a:t>
            </a:r>
            <a:r>
              <a:rPr lang="fr-FR" dirty="0" smtClean="0"/>
              <a:t> </a:t>
            </a:r>
          </a:p>
          <a:p>
            <a:pPr lvl="1"/>
            <a:r>
              <a:rPr lang="fr-FR" dirty="0" smtClean="0"/>
              <a:t>Isobutane</a:t>
            </a:r>
            <a:r>
              <a:rPr lang="fr-FR" dirty="0"/>
              <a:t> </a:t>
            </a:r>
            <a:r>
              <a:rPr lang="fr-FR" dirty="0" smtClean="0"/>
              <a:t>: </a:t>
            </a:r>
            <a:r>
              <a:rPr lang="fr-FR" dirty="0" err="1" smtClean="0"/>
              <a:t>quencher</a:t>
            </a:r>
            <a:r>
              <a:rPr lang="fr-FR" dirty="0" smtClean="0"/>
              <a:t>, </a:t>
            </a:r>
            <a:r>
              <a:rPr lang="fr-FR" dirty="0" err="1" smtClean="0"/>
              <a:t>cuts</a:t>
            </a:r>
            <a:r>
              <a:rPr lang="fr-FR" dirty="0" smtClean="0"/>
              <a:t> </a:t>
            </a:r>
            <a:r>
              <a:rPr lang="fr-FR" dirty="0" err="1" smtClean="0"/>
              <a:t>UVs</a:t>
            </a:r>
            <a:r>
              <a:rPr lang="fr-FR" dirty="0" smtClean="0"/>
              <a:t> to </a:t>
            </a:r>
            <a:r>
              <a:rPr lang="fr-FR" dirty="0" err="1" smtClean="0"/>
              <a:t>avoid</a:t>
            </a:r>
            <a:r>
              <a:rPr lang="fr-FR" dirty="0" smtClean="0"/>
              <a:t> avalanche propagation</a:t>
            </a:r>
          </a:p>
          <a:p>
            <a:pPr lvl="1"/>
            <a:r>
              <a:rPr lang="fr-FR" dirty="0" smtClean="0"/>
              <a:t>CF</a:t>
            </a:r>
            <a:r>
              <a:rPr lang="fr-FR" baseline="-25000" dirty="0" smtClean="0"/>
              <a:t>4</a:t>
            </a:r>
            <a:r>
              <a:rPr lang="fr-FR" dirty="0" smtClean="0"/>
              <a:t> : </a:t>
            </a:r>
            <a:r>
              <a:rPr lang="fr-FR" dirty="0" err="1" smtClean="0"/>
              <a:t>increases</a:t>
            </a:r>
            <a:r>
              <a:rPr lang="fr-FR" dirty="0" smtClean="0"/>
              <a:t> </a:t>
            </a:r>
            <a:r>
              <a:rPr lang="fr-FR" dirty="0" err="1" smtClean="0"/>
              <a:t>electron</a:t>
            </a:r>
            <a:r>
              <a:rPr lang="fr-FR" dirty="0" smtClean="0"/>
              <a:t> drift </a:t>
            </a:r>
            <a:r>
              <a:rPr lang="fr-FR" dirty="0" err="1" smtClean="0"/>
              <a:t>velocity</a:t>
            </a:r>
            <a:r>
              <a:rPr lang="fr-FR" dirty="0" smtClean="0"/>
              <a:t> and </a:t>
            </a:r>
            <a:r>
              <a:rPr lang="fr-FR" dirty="0" err="1" smtClean="0"/>
              <a:t>reduces</a:t>
            </a:r>
            <a:r>
              <a:rPr lang="fr-FR" dirty="0" smtClean="0"/>
              <a:t> diffusion in </a:t>
            </a:r>
            <a:r>
              <a:rPr lang="fr-FR" dirty="0" err="1" smtClean="0"/>
              <a:t>magnetic</a:t>
            </a:r>
            <a:r>
              <a:rPr lang="fr-FR" dirty="0" smtClean="0"/>
              <a:t> </a:t>
            </a:r>
            <a:r>
              <a:rPr lang="fr-FR" dirty="0" err="1" smtClean="0"/>
              <a:t>field</a:t>
            </a:r>
            <a:r>
              <a:rPr lang="fr-FR" dirty="0"/>
              <a:t> </a:t>
            </a:r>
            <a:r>
              <a:rPr lang="fr-FR" dirty="0" smtClean="0"/>
              <a:t>by a factor of ~10 at 3.5 T and   ~5 at 2T. </a:t>
            </a:r>
          </a:p>
          <a:p>
            <a:pPr lvl="1"/>
            <a:r>
              <a:rPr lang="fr-FR" dirty="0" err="1" smtClean="0"/>
              <a:t>Low</a:t>
            </a:r>
            <a:r>
              <a:rPr lang="fr-FR" dirty="0" smtClean="0"/>
              <a:t> e </a:t>
            </a:r>
            <a:r>
              <a:rPr lang="fr-FR" dirty="0" err="1" smtClean="0"/>
              <a:t>attachment</a:t>
            </a:r>
            <a:r>
              <a:rPr lang="fr-FR" dirty="0" smtClean="0"/>
              <a:t> (</a:t>
            </a:r>
            <a:r>
              <a:rPr lang="fr-FR" dirty="0" err="1" smtClean="0"/>
              <a:t>keep</a:t>
            </a:r>
            <a:r>
              <a:rPr lang="fr-FR" dirty="0" smtClean="0"/>
              <a:t> O</a:t>
            </a:r>
            <a:r>
              <a:rPr lang="fr-FR" baseline="-25000" dirty="0" smtClean="0"/>
              <a:t>2</a:t>
            </a:r>
            <a:r>
              <a:rPr lang="fr-FR" dirty="0" smtClean="0"/>
              <a:t> and H</a:t>
            </a:r>
            <a:r>
              <a:rPr lang="fr-FR" baseline="-25000" dirty="0" smtClean="0"/>
              <a:t>2</a:t>
            </a:r>
            <a:r>
              <a:rPr lang="fr-FR" dirty="0" smtClean="0"/>
              <a:t>O </a:t>
            </a:r>
            <a:r>
              <a:rPr lang="fr-FR" dirty="0" err="1" smtClean="0"/>
              <a:t>below</a:t>
            </a:r>
            <a:r>
              <a:rPr lang="fr-FR" dirty="0" smtClean="0"/>
              <a:t> ~10 ppm to drift over </a:t>
            </a:r>
            <a:r>
              <a:rPr lang="fr-FR" dirty="0"/>
              <a:t>2m) </a:t>
            </a:r>
            <a:r>
              <a:rPr lang="fr-FR" dirty="0" err="1"/>
              <a:t>velocity</a:t>
            </a:r>
            <a:r>
              <a:rPr lang="fr-FR" dirty="0" smtClean="0"/>
              <a:t>)</a:t>
            </a:r>
          </a:p>
          <a:p>
            <a:pPr marL="457200" lvl="1" indent="0">
              <a:buNone/>
            </a:pPr>
            <a:endParaRPr lang="fr-FR" dirty="0"/>
          </a:p>
          <a:p>
            <a:r>
              <a:rPr lang="fr-FR" dirty="0" smtClean="0"/>
              <a:t>T2K </a:t>
            </a:r>
            <a:r>
              <a:rPr lang="fr-FR" dirty="0" err="1" smtClean="0"/>
              <a:t>gas</a:t>
            </a:r>
            <a:r>
              <a:rPr lang="fr-FR" dirty="0" smtClean="0"/>
              <a:t> Ar:CF4:Isobutane 95:3:2 </a:t>
            </a:r>
            <a:r>
              <a:rPr lang="fr-FR" dirty="0" err="1" smtClean="0"/>
              <a:t>satisfies</a:t>
            </a:r>
            <a:r>
              <a:rPr lang="fr-FR" dirty="0" smtClean="0"/>
              <a:t> all </a:t>
            </a:r>
            <a:r>
              <a:rPr lang="fr-FR" dirty="0" err="1" smtClean="0"/>
              <a:t>requirements</a:t>
            </a:r>
            <a:r>
              <a:rPr lang="fr-FR" dirty="0" smtClean="0"/>
              <a:t> for a TPC</a:t>
            </a:r>
          </a:p>
          <a:p>
            <a:endParaRPr lang="fr-FR" dirty="0" smtClean="0"/>
          </a:p>
          <a:p>
            <a:r>
              <a:rPr lang="fr-FR" dirty="0" smtClean="0"/>
              <a:t>Note </a:t>
            </a:r>
            <a:r>
              <a:rPr lang="fr-FR" dirty="0" err="1" smtClean="0"/>
              <a:t>that</a:t>
            </a:r>
            <a:r>
              <a:rPr lang="fr-FR" dirty="0" smtClean="0"/>
              <a:t> the optimal </a:t>
            </a:r>
            <a:r>
              <a:rPr lang="fr-FR" dirty="0" err="1" smtClean="0"/>
              <a:t>gas</a:t>
            </a:r>
            <a:r>
              <a:rPr lang="fr-FR" dirty="0"/>
              <a:t> </a:t>
            </a:r>
            <a:r>
              <a:rPr lang="fr-FR" dirty="0" err="1" smtClean="0"/>
              <a:t>is</a:t>
            </a:r>
            <a:r>
              <a:rPr lang="fr-FR" dirty="0" smtClean="0"/>
              <a:t> not the </a:t>
            </a:r>
            <a:r>
              <a:rPr lang="fr-FR" dirty="0" err="1" smtClean="0"/>
              <a:t>same</a:t>
            </a:r>
            <a:r>
              <a:rPr lang="fr-FR" dirty="0" smtClean="0"/>
              <a:t> for cluster </a:t>
            </a:r>
            <a:r>
              <a:rPr lang="fr-FR" dirty="0" err="1" smtClean="0"/>
              <a:t>counting</a:t>
            </a:r>
            <a:r>
              <a:rPr lang="fr-FR" dirty="0" smtClean="0"/>
              <a:t> (He) and for </a:t>
            </a:r>
            <a:r>
              <a:rPr lang="fr-FR" dirty="0" err="1" smtClean="0"/>
              <a:t>space</a:t>
            </a:r>
            <a:r>
              <a:rPr lang="fr-FR" dirty="0" smtClean="0"/>
              <a:t> </a:t>
            </a:r>
            <a:r>
              <a:rPr lang="fr-FR" dirty="0" err="1" smtClean="0"/>
              <a:t>resolution</a:t>
            </a:r>
            <a:r>
              <a:rPr lang="fr-FR" dirty="0" smtClean="0"/>
              <a:t> (large </a:t>
            </a:r>
            <a:r>
              <a:rPr lang="fr-FR" dirty="0" err="1" smtClean="0">
                <a:latin typeface="Symbol" panose="05050102010706020507" pitchFamily="18" charset="2"/>
              </a:rPr>
              <a:t>wt</a:t>
            </a:r>
            <a:r>
              <a:rPr lang="fr-FR" dirty="0" smtClean="0"/>
              <a:t> for </a:t>
            </a:r>
            <a:r>
              <a:rPr lang="fr-FR" dirty="0" err="1" smtClean="0"/>
              <a:t>low</a:t>
            </a:r>
            <a:r>
              <a:rPr lang="fr-FR" dirty="0" smtClean="0"/>
              <a:t> diffusion: ‘</a:t>
            </a:r>
            <a:r>
              <a:rPr lang="fr-FR" dirty="0" err="1" smtClean="0"/>
              <a:t>fast</a:t>
            </a:r>
            <a:r>
              <a:rPr lang="fr-FR" dirty="0" smtClean="0"/>
              <a:t> </a:t>
            </a:r>
            <a:r>
              <a:rPr lang="fr-FR" dirty="0" err="1" smtClean="0"/>
              <a:t>gas</a:t>
            </a:r>
            <a:r>
              <a:rPr lang="fr-FR" dirty="0" smtClean="0"/>
              <a:t>’)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12/02/2023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TPC R&amp;D and operability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E1F20-0FA9-4441-A6FF-71F02DBB93D6}" type="slidenum">
              <a:rPr lang="fr-FR" smtClean="0"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719792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8200" y="165504"/>
            <a:ext cx="6960079" cy="857997"/>
          </a:xfrm>
        </p:spPr>
        <p:txBody>
          <a:bodyPr/>
          <a:lstStyle/>
          <a:p>
            <a:r>
              <a:rPr lang="fr-FR" b="1" dirty="0" err="1" smtClean="0"/>
              <a:t>Distortions</a:t>
            </a:r>
            <a:r>
              <a:rPr lang="fr-FR" b="1" dirty="0" smtClean="0"/>
              <a:t> from positive ions</a:t>
            </a:r>
            <a:endParaRPr lang="fr-FR" b="1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838200" y="877190"/>
            <a:ext cx="10515600" cy="4932561"/>
          </a:xfrm>
        </p:spPr>
        <p:txBody>
          <a:bodyPr>
            <a:normAutofit lnSpcReduction="10000"/>
          </a:bodyPr>
          <a:lstStyle/>
          <a:p>
            <a:r>
              <a:rPr lang="fr-FR" dirty="0" smtClean="0"/>
              <a:t>Ions </a:t>
            </a:r>
            <a:r>
              <a:rPr lang="fr-FR" dirty="0" err="1" smtClean="0"/>
              <a:t>drifting</a:t>
            </a:r>
            <a:r>
              <a:rPr lang="fr-FR" dirty="0" smtClean="0"/>
              <a:t> in the </a:t>
            </a:r>
            <a:r>
              <a:rPr lang="fr-FR" dirty="0" err="1" smtClean="0"/>
              <a:t>gas</a:t>
            </a:r>
            <a:r>
              <a:rPr lang="fr-FR" dirty="0" smtClean="0"/>
              <a:t> are </a:t>
            </a:r>
            <a:r>
              <a:rPr lang="fr-FR" dirty="0" err="1" smtClean="0"/>
              <a:t>very</a:t>
            </a:r>
            <a:r>
              <a:rPr lang="fr-FR" dirty="0" smtClean="0"/>
              <a:t> slow (</a:t>
            </a:r>
            <a:r>
              <a:rPr lang="fr-FR" dirty="0" err="1" smtClean="0"/>
              <a:t>typically</a:t>
            </a:r>
            <a:r>
              <a:rPr lang="fr-FR" dirty="0" smtClean="0"/>
              <a:t> a few m/s)</a:t>
            </a:r>
          </a:p>
          <a:p>
            <a:r>
              <a:rPr lang="fr-FR" dirty="0" err="1" smtClean="0">
                <a:solidFill>
                  <a:srgbClr val="FF0000"/>
                </a:solidFill>
              </a:rPr>
              <a:t>Primary</a:t>
            </a:r>
            <a:r>
              <a:rPr lang="fr-FR" dirty="0" smtClean="0">
                <a:solidFill>
                  <a:srgbClr val="FF0000"/>
                </a:solidFill>
              </a:rPr>
              <a:t> ions </a:t>
            </a:r>
            <a:r>
              <a:rPr lang="fr-FR" dirty="0" smtClean="0"/>
              <a:t>from </a:t>
            </a:r>
            <a:r>
              <a:rPr lang="fr-FR" dirty="0" err="1" smtClean="0"/>
              <a:t>ionization</a:t>
            </a:r>
            <a:r>
              <a:rPr lang="fr-FR" dirty="0" smtClean="0"/>
              <a:t> in the </a:t>
            </a:r>
            <a:r>
              <a:rPr lang="fr-FR" dirty="0" err="1" smtClean="0"/>
              <a:t>gas</a:t>
            </a:r>
            <a:r>
              <a:rPr lang="fr-FR" dirty="0" smtClean="0"/>
              <a:t> (from </a:t>
            </a:r>
            <a:r>
              <a:rPr lang="fr-FR" dirty="0" err="1" smtClean="0"/>
              <a:t>event</a:t>
            </a:r>
            <a:r>
              <a:rPr lang="fr-FR" dirty="0" smtClean="0"/>
              <a:t> </a:t>
            </a:r>
            <a:r>
              <a:rPr lang="fr-FR" dirty="0" err="1" smtClean="0"/>
              <a:t>tracks</a:t>
            </a:r>
            <a:r>
              <a:rPr lang="fr-FR" dirty="0" smtClean="0"/>
              <a:t> of from machine background) or </a:t>
            </a:r>
            <a:r>
              <a:rPr lang="fr-FR" dirty="0" err="1" smtClean="0">
                <a:solidFill>
                  <a:srgbClr val="FF0000"/>
                </a:solidFill>
              </a:rPr>
              <a:t>secondary</a:t>
            </a:r>
            <a:r>
              <a:rPr lang="fr-FR" dirty="0" smtClean="0">
                <a:solidFill>
                  <a:srgbClr val="FF0000"/>
                </a:solidFill>
              </a:rPr>
              <a:t> ions</a:t>
            </a:r>
            <a:r>
              <a:rPr lang="fr-FR" dirty="0" smtClean="0"/>
              <a:t> </a:t>
            </a:r>
            <a:r>
              <a:rPr lang="fr-FR" dirty="0" err="1" smtClean="0"/>
              <a:t>created</a:t>
            </a:r>
            <a:r>
              <a:rPr lang="fr-FR" dirty="0" smtClean="0"/>
              <a:t> </a:t>
            </a:r>
            <a:r>
              <a:rPr lang="fr-FR" dirty="0" err="1" smtClean="0"/>
              <a:t>during</a:t>
            </a:r>
            <a:r>
              <a:rPr lang="fr-FR" dirty="0" smtClean="0"/>
              <a:t> amplification and back-</a:t>
            </a:r>
            <a:r>
              <a:rPr lang="fr-FR" dirty="0" err="1" smtClean="0"/>
              <a:t>flowing</a:t>
            </a:r>
            <a:r>
              <a:rPr lang="fr-FR" dirty="0" smtClean="0"/>
              <a:t> in the drift </a:t>
            </a:r>
            <a:r>
              <a:rPr lang="fr-FR" dirty="0" err="1" smtClean="0"/>
              <a:t>region</a:t>
            </a:r>
            <a:r>
              <a:rPr lang="fr-FR" dirty="0" smtClean="0"/>
              <a:t>, drift </a:t>
            </a:r>
            <a:r>
              <a:rPr lang="fr-FR" dirty="0" err="1" smtClean="0"/>
              <a:t>very</a:t>
            </a:r>
            <a:r>
              <a:rPr lang="fr-FR" dirty="0" smtClean="0"/>
              <a:t> </a:t>
            </a:r>
            <a:r>
              <a:rPr lang="fr-FR" dirty="0" err="1" smtClean="0"/>
              <a:t>slowly</a:t>
            </a:r>
            <a:r>
              <a:rPr lang="fr-FR" dirty="0" smtClean="0"/>
              <a:t>, </a:t>
            </a:r>
            <a:r>
              <a:rPr lang="fr-FR" dirty="0" err="1" smtClean="0"/>
              <a:t>producing</a:t>
            </a:r>
            <a:r>
              <a:rPr lang="fr-FR" dirty="0" smtClean="0"/>
              <a:t> </a:t>
            </a:r>
            <a:r>
              <a:rPr lang="fr-FR" dirty="0" err="1" smtClean="0"/>
              <a:t>space</a:t>
            </a:r>
            <a:r>
              <a:rPr lang="fr-FR" dirty="0" smtClean="0"/>
              <a:t> charge </a:t>
            </a:r>
            <a:r>
              <a:rPr lang="fr-FR" dirty="0" err="1" smtClean="0"/>
              <a:t>which</a:t>
            </a:r>
            <a:r>
              <a:rPr lang="fr-FR" dirty="0" smtClean="0"/>
              <a:t> </a:t>
            </a:r>
            <a:r>
              <a:rPr lang="fr-FR" dirty="0" err="1" smtClean="0"/>
              <a:t>distorts</a:t>
            </a:r>
            <a:r>
              <a:rPr lang="fr-FR" dirty="0" smtClean="0"/>
              <a:t> the </a:t>
            </a:r>
            <a:r>
              <a:rPr lang="fr-FR" dirty="0" err="1" smtClean="0"/>
              <a:t>trajectories</a:t>
            </a:r>
            <a:r>
              <a:rPr lang="fr-FR" dirty="0" smtClean="0"/>
              <a:t> of the </a:t>
            </a:r>
            <a:r>
              <a:rPr lang="fr-FR" dirty="0" err="1" smtClean="0"/>
              <a:t>electrons</a:t>
            </a:r>
            <a:r>
              <a:rPr lang="fr-FR" dirty="0" smtClean="0"/>
              <a:t> </a:t>
            </a:r>
            <a:r>
              <a:rPr lang="fr-FR" dirty="0" err="1" smtClean="0"/>
              <a:t>drifting</a:t>
            </a:r>
            <a:r>
              <a:rPr lang="fr-FR" dirty="0" smtClean="0"/>
              <a:t> from the </a:t>
            </a:r>
            <a:r>
              <a:rPr lang="fr-FR" dirty="0" err="1" smtClean="0"/>
              <a:t>tracks</a:t>
            </a:r>
            <a:r>
              <a:rPr lang="fr-FR" dirty="0"/>
              <a:t> </a:t>
            </a:r>
            <a:r>
              <a:rPr lang="fr-FR" dirty="0" smtClean="0"/>
              <a:t>by </a:t>
            </a:r>
            <a:r>
              <a:rPr lang="fr-FR" dirty="0" err="1" smtClean="0"/>
              <a:t>creating</a:t>
            </a:r>
            <a:r>
              <a:rPr lang="fr-FR" dirty="0" smtClean="0"/>
              <a:t> a component transverse to the drift </a:t>
            </a:r>
            <a:r>
              <a:rPr lang="fr-FR" dirty="0" err="1" smtClean="0"/>
              <a:t>field</a:t>
            </a:r>
            <a:endParaRPr lang="fr-FR" dirty="0" smtClean="0"/>
          </a:p>
          <a:p>
            <a:r>
              <a:rPr lang="fr-FR" dirty="0"/>
              <a:t>T</a:t>
            </a:r>
            <a:r>
              <a:rPr lang="fr-FR" dirty="0" smtClean="0"/>
              <a:t>his </a:t>
            </a:r>
            <a:r>
              <a:rPr lang="fr-FR" dirty="0" err="1" smtClean="0"/>
              <a:t>effect</a:t>
            </a:r>
            <a:r>
              <a:rPr lang="fr-FR" dirty="0"/>
              <a:t> </a:t>
            </a:r>
            <a:r>
              <a:rPr lang="fr-FR" dirty="0" err="1" smtClean="0"/>
              <a:t>is</a:t>
            </a:r>
            <a:r>
              <a:rPr lang="fr-FR" dirty="0" smtClean="0"/>
              <a:t> </a:t>
            </a:r>
            <a:r>
              <a:rPr lang="fr-FR" dirty="0" err="1" smtClean="0"/>
              <a:t>common</a:t>
            </a:r>
            <a:r>
              <a:rPr lang="fr-FR" dirty="0" smtClean="0"/>
              <a:t> to all the amplification </a:t>
            </a:r>
            <a:r>
              <a:rPr lang="fr-FR" dirty="0" err="1" smtClean="0"/>
              <a:t>devices</a:t>
            </a:r>
            <a:endParaRPr lang="fr-FR" dirty="0" smtClean="0"/>
          </a:p>
          <a:p>
            <a:r>
              <a:rPr lang="fr-FR" dirty="0" err="1" smtClean="0"/>
              <a:t>Calculated</a:t>
            </a:r>
            <a:r>
              <a:rPr lang="fr-FR" dirty="0" smtClean="0"/>
              <a:t> in 2011 by D. </a:t>
            </a:r>
            <a:r>
              <a:rPr lang="fr-FR" dirty="0" err="1" smtClean="0"/>
              <a:t>Arai</a:t>
            </a:r>
            <a:r>
              <a:rPr lang="fr-FR" dirty="0" smtClean="0"/>
              <a:t> and K. </a:t>
            </a:r>
            <a:r>
              <a:rPr lang="fr-FR" dirty="0" err="1" smtClean="0"/>
              <a:t>Fujii</a:t>
            </a:r>
            <a:endParaRPr lang="fr-FR" dirty="0" smtClean="0"/>
          </a:p>
          <a:p>
            <a:r>
              <a:rPr lang="fr-FR" dirty="0" smtClean="0"/>
              <a:t>2022-2023 : New </a:t>
            </a:r>
            <a:r>
              <a:rPr lang="fr-FR" dirty="0" err="1" smtClean="0"/>
              <a:t>calculation</a:t>
            </a:r>
            <a:r>
              <a:rPr lang="fr-FR" dirty="0" smtClean="0"/>
              <a:t> in </a:t>
            </a:r>
            <a:r>
              <a:rPr lang="fr-FR" dirty="0" err="1" smtClean="0"/>
              <a:t>progress</a:t>
            </a:r>
            <a:r>
              <a:rPr lang="fr-FR" dirty="0" smtClean="0"/>
              <a:t>, </a:t>
            </a:r>
            <a:r>
              <a:rPr lang="fr-FR" dirty="0" err="1" smtClean="0"/>
              <a:t>adapt</a:t>
            </a:r>
            <a:r>
              <a:rPr lang="fr-FR" dirty="0" smtClean="0"/>
              <a:t> to Z pole </a:t>
            </a:r>
          </a:p>
          <a:p>
            <a:pPr marL="0" indent="0">
              <a:buNone/>
            </a:pPr>
            <a:r>
              <a:rPr lang="fr-FR" dirty="0" smtClean="0"/>
              <a:t>(K. </a:t>
            </a:r>
            <a:r>
              <a:rPr lang="fr-FR" dirty="0" err="1" smtClean="0"/>
              <a:t>Fujii</a:t>
            </a:r>
            <a:r>
              <a:rPr lang="fr-FR" dirty="0" smtClean="0"/>
              <a:t>, D. Jeans, S. Ganjour, Mingrui Zhao…)</a:t>
            </a:r>
          </a:p>
          <a:p>
            <a:pPr marL="0" indent="0">
              <a:buNone/>
            </a:pPr>
            <a:r>
              <a:rPr lang="fr-FR" dirty="0" smtClean="0"/>
              <a:t> </a:t>
            </a:r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25348" y="3343470"/>
            <a:ext cx="2373875" cy="2310606"/>
          </a:xfrm>
          <a:prstGeom prst="rect">
            <a:avLst/>
          </a:prstGeom>
        </p:spPr>
      </p:pic>
      <p:sp>
        <p:nvSpPr>
          <p:cNvPr id="5" name="ZoneTexte 4"/>
          <p:cNvSpPr txBox="1"/>
          <p:nvPr/>
        </p:nvSpPr>
        <p:spPr>
          <a:xfrm>
            <a:off x="5512572" y="5586730"/>
            <a:ext cx="36127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Simulation by M. </a:t>
            </a:r>
            <a:r>
              <a:rPr lang="fr-FR" dirty="0" err="1" smtClean="0"/>
              <a:t>Killenberg</a:t>
            </a:r>
            <a:r>
              <a:rPr lang="fr-FR" dirty="0" smtClean="0"/>
              <a:t> (2009)</a:t>
            </a:r>
            <a:endParaRPr lang="fr-FR" dirty="0"/>
          </a:p>
        </p:txBody>
      </p:sp>
      <p:sp>
        <p:nvSpPr>
          <p:cNvPr id="6" name="Espace réservé de la date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12/02/2023</a:t>
            </a:r>
            <a:endParaRPr lang="fr-FR"/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TPC R&amp;D and operability</a:t>
            </a:r>
            <a:endParaRPr lang="fr-FR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E1F20-0FA9-4441-A6FF-71F02DBB93D6}" type="slidenum">
              <a:rPr lang="fr-FR" smtClean="0"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5371682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b="1" dirty="0" err="1" smtClean="0"/>
              <a:t>Calculation</a:t>
            </a:r>
            <a:r>
              <a:rPr lang="fr-FR" b="1" dirty="0" smtClean="0"/>
              <a:t> of the </a:t>
            </a:r>
            <a:r>
              <a:rPr lang="fr-FR" b="1" dirty="0" err="1" smtClean="0"/>
              <a:t>distortions</a:t>
            </a:r>
            <a:r>
              <a:rPr lang="fr-FR" b="1" dirty="0" smtClean="0"/>
              <a:t> </a:t>
            </a:r>
            <a:r>
              <a:rPr lang="fr-FR" sz="2400" dirty="0" smtClean="0">
                <a:solidFill>
                  <a:srgbClr val="7030A0"/>
                </a:solidFill>
              </a:rPr>
              <a:t>(K. </a:t>
            </a:r>
            <a:r>
              <a:rPr lang="fr-FR" sz="2400" dirty="0" err="1" smtClean="0">
                <a:solidFill>
                  <a:srgbClr val="7030A0"/>
                </a:solidFill>
              </a:rPr>
              <a:t>Fujii</a:t>
            </a:r>
            <a:r>
              <a:rPr lang="fr-FR" sz="2400" dirty="0" smtClean="0">
                <a:solidFill>
                  <a:srgbClr val="7030A0"/>
                </a:solidFill>
              </a:rPr>
              <a:t>)</a:t>
            </a:r>
            <a:endParaRPr lang="fr-FR" dirty="0">
              <a:solidFill>
                <a:srgbClr val="7030A0"/>
              </a:solidFill>
            </a:endParaRP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12/02/2023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TPC R&amp;D and operability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E1F20-0FA9-4441-A6FF-71F02DBB93D6}" type="slidenum">
              <a:rPr lang="fr-FR" smtClean="0"/>
              <a:t>7</a:t>
            </a:fld>
            <a:endParaRPr lang="fr-FR"/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7273" y="2122099"/>
            <a:ext cx="3025000" cy="388413"/>
          </a:xfrm>
          <a:prstGeom prst="rect">
            <a:avLst/>
          </a:prstGeom>
        </p:spPr>
      </p:pic>
      <p:sp>
        <p:nvSpPr>
          <p:cNvPr id="8" name="ZoneTexte 7"/>
          <p:cNvSpPr txBox="1"/>
          <p:nvPr/>
        </p:nvSpPr>
        <p:spPr>
          <a:xfrm>
            <a:off x="917271" y="1690688"/>
            <a:ext cx="84337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The ion charge </a:t>
            </a:r>
            <a:r>
              <a:rPr lang="fr-FR" dirty="0" err="1" smtClean="0"/>
              <a:t>density</a:t>
            </a:r>
            <a:r>
              <a:rPr lang="fr-FR" dirty="0" smtClean="0"/>
              <a:t> </a:t>
            </a:r>
            <a:r>
              <a:rPr lang="fr-FR" dirty="0" err="1" smtClean="0"/>
              <a:t>creates</a:t>
            </a:r>
            <a:r>
              <a:rPr lang="fr-FR" dirty="0" smtClean="0"/>
              <a:t> a </a:t>
            </a:r>
            <a:r>
              <a:rPr lang="fr-FR" dirty="0" err="1" smtClean="0"/>
              <a:t>potential</a:t>
            </a:r>
            <a:r>
              <a:rPr lang="fr-FR" dirty="0" smtClean="0"/>
              <a:t> at </a:t>
            </a:r>
            <a:r>
              <a:rPr lang="fr-FR" dirty="0" err="1" smtClean="0"/>
              <a:t>each</a:t>
            </a:r>
            <a:r>
              <a:rPr lang="fr-FR" dirty="0" smtClean="0"/>
              <a:t> point       of the </a:t>
            </a:r>
            <a:r>
              <a:rPr lang="fr-FR" dirty="0" err="1" smtClean="0"/>
              <a:t>field</a:t>
            </a:r>
            <a:r>
              <a:rPr lang="fr-FR" dirty="0" smtClean="0"/>
              <a:t> cage volume :</a:t>
            </a:r>
            <a:endParaRPr lang="fr-FR" dirty="0"/>
          </a:p>
        </p:txBody>
      </p:sp>
      <p:pic>
        <p:nvPicPr>
          <p:cNvPr id="9" name="Imag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0355" y="3009743"/>
            <a:ext cx="8409688" cy="2735435"/>
          </a:xfrm>
          <a:prstGeom prst="rect">
            <a:avLst/>
          </a:prstGeom>
        </p:spPr>
      </p:pic>
      <p:pic>
        <p:nvPicPr>
          <p:cNvPr id="10" name="Imag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96131" y="1774120"/>
            <a:ext cx="256427" cy="209312"/>
          </a:xfrm>
          <a:prstGeom prst="rect">
            <a:avLst/>
          </a:prstGeom>
        </p:spPr>
      </p:pic>
      <p:sp>
        <p:nvSpPr>
          <p:cNvPr id="11" name="ZoneTexte 10"/>
          <p:cNvSpPr txBox="1"/>
          <p:nvPr/>
        </p:nvSpPr>
        <p:spPr>
          <a:xfrm>
            <a:off x="917270" y="2671192"/>
            <a:ext cx="80542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From </a:t>
            </a:r>
            <a:r>
              <a:rPr lang="fr-FR" dirty="0" err="1" smtClean="0"/>
              <a:t>which</a:t>
            </a:r>
            <a:r>
              <a:rPr lang="fr-FR" dirty="0" smtClean="0"/>
              <a:t> one </a:t>
            </a:r>
            <a:r>
              <a:rPr lang="fr-FR" dirty="0" err="1" smtClean="0"/>
              <a:t>derives</a:t>
            </a:r>
            <a:r>
              <a:rPr lang="fr-FR" dirty="0" smtClean="0"/>
              <a:t> the transverse </a:t>
            </a:r>
            <a:r>
              <a:rPr lang="fr-FR" dirty="0" err="1" smtClean="0"/>
              <a:t>field</a:t>
            </a:r>
            <a:r>
              <a:rPr lang="fr-FR" dirty="0" smtClean="0"/>
              <a:t> (</a:t>
            </a:r>
            <a:r>
              <a:rPr lang="fr-FR" dirty="0" err="1" smtClean="0"/>
              <a:t>with</a:t>
            </a:r>
            <a:r>
              <a:rPr lang="fr-FR" dirty="0" smtClean="0"/>
              <a:t> I, K </a:t>
            </a:r>
            <a:r>
              <a:rPr lang="fr-FR" dirty="0" err="1" smtClean="0"/>
              <a:t>modified</a:t>
            </a:r>
            <a:r>
              <a:rPr lang="fr-FR" dirty="0" smtClean="0"/>
              <a:t> Bessel </a:t>
            </a:r>
            <a:r>
              <a:rPr lang="fr-FR" dirty="0" err="1" smtClean="0"/>
              <a:t>functions</a:t>
            </a:r>
            <a:r>
              <a:rPr lang="fr-FR" dirty="0" smtClean="0"/>
              <a:t>)</a:t>
            </a:r>
            <a:endParaRPr lang="fr-FR" dirty="0"/>
          </a:p>
        </p:txBody>
      </p:sp>
      <p:pic>
        <p:nvPicPr>
          <p:cNvPr id="12" name="Image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41476" y="5798371"/>
            <a:ext cx="1227271" cy="352527"/>
          </a:xfrm>
          <a:prstGeom prst="rect">
            <a:avLst/>
          </a:prstGeom>
        </p:spPr>
      </p:pic>
      <p:sp>
        <p:nvSpPr>
          <p:cNvPr id="13" name="ZoneTexte 12"/>
          <p:cNvSpPr txBox="1"/>
          <p:nvPr/>
        </p:nvSpPr>
        <p:spPr>
          <a:xfrm>
            <a:off x="4425350" y="5995358"/>
            <a:ext cx="51413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In practice one </a:t>
            </a:r>
            <a:r>
              <a:rPr lang="fr-FR" dirty="0" err="1" smtClean="0"/>
              <a:t>needs</a:t>
            </a:r>
            <a:r>
              <a:rPr lang="fr-FR" dirty="0" smtClean="0"/>
              <a:t> ~n=500 first </a:t>
            </a:r>
            <a:r>
              <a:rPr lang="fr-FR" dirty="0" err="1" smtClean="0"/>
              <a:t>terms</a:t>
            </a:r>
            <a:r>
              <a:rPr lang="fr-FR" dirty="0" smtClean="0"/>
              <a:t> 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20852059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b="1" dirty="0" err="1" smtClean="0"/>
              <a:t>Calculation</a:t>
            </a:r>
            <a:r>
              <a:rPr lang="fr-FR" b="1" dirty="0" smtClean="0"/>
              <a:t> of the </a:t>
            </a:r>
            <a:r>
              <a:rPr lang="fr-FR" b="1" dirty="0" err="1" smtClean="0"/>
              <a:t>distortions</a:t>
            </a:r>
            <a:r>
              <a:rPr lang="fr-FR" b="1" dirty="0" smtClean="0"/>
              <a:t> II </a:t>
            </a:r>
            <a:r>
              <a:rPr lang="fr-FR" sz="2400" dirty="0" smtClean="0">
                <a:solidFill>
                  <a:srgbClr val="7030A0"/>
                </a:solidFill>
              </a:rPr>
              <a:t>(K. </a:t>
            </a:r>
            <a:r>
              <a:rPr lang="fr-FR" sz="2400" dirty="0" err="1" smtClean="0">
                <a:solidFill>
                  <a:srgbClr val="7030A0"/>
                </a:solidFill>
              </a:rPr>
              <a:t>Fujii</a:t>
            </a:r>
            <a:r>
              <a:rPr lang="fr-FR" sz="2400" dirty="0" smtClean="0">
                <a:solidFill>
                  <a:srgbClr val="7030A0"/>
                </a:solidFill>
              </a:rPr>
              <a:t>)</a:t>
            </a:r>
            <a:endParaRPr lang="fr-FR" dirty="0">
              <a:solidFill>
                <a:srgbClr val="7030A0"/>
              </a:solidFill>
            </a:endParaRP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12/02/2023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TPC R&amp;D and operability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E1F20-0FA9-4441-A6FF-71F02DBB93D6}" type="slidenum">
              <a:rPr lang="fr-FR" smtClean="0"/>
              <a:t>8</a:t>
            </a:fld>
            <a:endParaRPr lang="fr-FR"/>
          </a:p>
        </p:txBody>
      </p:sp>
      <p:sp>
        <p:nvSpPr>
          <p:cNvPr id="11" name="ZoneTexte 10"/>
          <p:cNvSpPr txBox="1"/>
          <p:nvPr/>
        </p:nvSpPr>
        <p:spPr>
          <a:xfrm>
            <a:off x="917271" y="1584270"/>
            <a:ext cx="77867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The Langevin </a:t>
            </a:r>
            <a:r>
              <a:rPr lang="fr-FR" dirty="0" err="1" smtClean="0"/>
              <a:t>equation</a:t>
            </a:r>
            <a:r>
              <a:rPr lang="fr-FR" dirty="0" smtClean="0"/>
              <a:t> </a:t>
            </a:r>
            <a:r>
              <a:rPr lang="fr-FR" dirty="0" err="1" smtClean="0"/>
              <a:t>gives</a:t>
            </a:r>
            <a:r>
              <a:rPr lang="fr-FR" dirty="0" smtClean="0"/>
              <a:t> the modification of the drift </a:t>
            </a:r>
            <a:r>
              <a:rPr lang="fr-FR" dirty="0" err="1" smtClean="0"/>
              <a:t>velocity</a:t>
            </a:r>
            <a:r>
              <a:rPr lang="fr-FR" dirty="0" smtClean="0"/>
              <a:t> :</a:t>
            </a:r>
            <a:endParaRPr lang="fr-FR" dirty="0"/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4085" y="1975453"/>
            <a:ext cx="6494417" cy="861204"/>
          </a:xfrm>
          <a:prstGeom prst="rect">
            <a:avLst/>
          </a:prstGeom>
        </p:spPr>
      </p:pic>
      <p:pic>
        <p:nvPicPr>
          <p:cNvPr id="12" name="Imag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7364" y="3046570"/>
            <a:ext cx="6958866" cy="636917"/>
          </a:xfrm>
          <a:prstGeom prst="rect">
            <a:avLst/>
          </a:prstGeom>
        </p:spPr>
      </p:pic>
      <p:pic>
        <p:nvPicPr>
          <p:cNvPr id="13" name="Image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04085" y="4087401"/>
            <a:ext cx="7941988" cy="15801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576710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47683"/>
          </a:xfrm>
        </p:spPr>
        <p:txBody>
          <a:bodyPr/>
          <a:lstStyle/>
          <a:p>
            <a:r>
              <a:rPr lang="fr-FR" b="1" dirty="0" smtClean="0"/>
              <a:t>Positive ion </a:t>
            </a:r>
            <a:r>
              <a:rPr lang="fr-FR" b="1" dirty="0" err="1" smtClean="0"/>
              <a:t>density</a:t>
            </a:r>
            <a:r>
              <a:rPr lang="fr-FR" b="1" dirty="0" smtClean="0"/>
              <a:t> at the Z </a:t>
            </a:r>
            <a:r>
              <a:rPr lang="fr-FR" b="1" dirty="0" err="1" smtClean="0"/>
              <a:t>peak</a:t>
            </a:r>
            <a:endParaRPr lang="fr-FR" b="1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00332" y="1368424"/>
            <a:ext cx="11438626" cy="4987925"/>
          </a:xfrm>
        </p:spPr>
        <p:txBody>
          <a:bodyPr/>
          <a:lstStyle/>
          <a:p>
            <a:r>
              <a:rPr lang="fr-FR" dirty="0" smtClean="0"/>
              <a:t>From </a:t>
            </a:r>
            <a:r>
              <a:rPr lang="fr-FR" dirty="0" err="1" smtClean="0"/>
              <a:t>hadronic</a:t>
            </a:r>
            <a:r>
              <a:rPr lang="fr-FR" dirty="0" smtClean="0"/>
              <a:t> Z </a:t>
            </a:r>
            <a:r>
              <a:rPr lang="fr-FR" dirty="0" err="1" smtClean="0"/>
              <a:t>decays</a:t>
            </a:r>
            <a:r>
              <a:rPr lang="fr-FR" dirty="0" smtClean="0"/>
              <a:t> (</a:t>
            </a:r>
            <a:r>
              <a:rPr lang="fr-FR" dirty="0" err="1" smtClean="0"/>
              <a:t>Tox</a:t>
            </a:r>
            <a:r>
              <a:rPr lang="fr-FR" dirty="0" smtClean="0"/>
              <a:t> MC by </a:t>
            </a:r>
            <a:r>
              <a:rPr lang="fr-FR" dirty="0" err="1" smtClean="0"/>
              <a:t>K.Fujii</a:t>
            </a:r>
            <a:r>
              <a:rPr lang="fr-FR" dirty="0" smtClean="0"/>
              <a:t>, full simulation by Daniel Jeans)</a:t>
            </a:r>
          </a:p>
          <a:p>
            <a:r>
              <a:rPr lang="fr-FR" dirty="0" smtClean="0"/>
              <a:t>60 KHz of Z </a:t>
            </a:r>
            <a:r>
              <a:rPr lang="fr-FR" dirty="0" err="1" smtClean="0"/>
              <a:t>decays</a:t>
            </a:r>
            <a:r>
              <a:rPr lang="fr-FR" dirty="0" smtClean="0"/>
              <a:t> : 26 000 ion </a:t>
            </a:r>
            <a:r>
              <a:rPr lang="fr-FR" dirty="0" err="1" smtClean="0"/>
              <a:t>disks</a:t>
            </a:r>
            <a:r>
              <a:rPr lang="fr-FR" dirty="0" smtClean="0"/>
              <a:t> </a:t>
            </a:r>
            <a:r>
              <a:rPr lang="fr-FR" dirty="0" err="1" smtClean="0"/>
              <a:t>created</a:t>
            </a:r>
            <a:r>
              <a:rPr lang="fr-FR" dirty="0" smtClean="0"/>
              <a:t> in the amplification pile-up in the 0.44 s of </a:t>
            </a:r>
            <a:r>
              <a:rPr lang="fr-FR" dirty="0" err="1" smtClean="0"/>
              <a:t>flushing</a:t>
            </a:r>
            <a:r>
              <a:rPr lang="fr-FR" dirty="0" smtClean="0"/>
              <a:t> time of the ions (</a:t>
            </a:r>
            <a:r>
              <a:rPr lang="fr-FR" dirty="0" err="1" smtClean="0"/>
              <a:t>assuming</a:t>
            </a:r>
            <a:r>
              <a:rPr lang="fr-FR" dirty="0" smtClean="0"/>
              <a:t> 5 m/s ion drift </a:t>
            </a:r>
            <a:r>
              <a:rPr lang="fr-FR" dirty="0" err="1" smtClean="0"/>
              <a:t>velocity</a:t>
            </a:r>
            <a:r>
              <a:rPr lang="fr-FR" dirty="0" smtClean="0"/>
              <a:t>)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12/02/2023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TPC R&amp;D and operability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E1F20-0FA9-4441-A6FF-71F02DBB93D6}" type="slidenum">
              <a:rPr lang="fr-FR" smtClean="0"/>
              <a:t>9</a:t>
            </a:fld>
            <a:endParaRPr lang="fr-FR"/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9456" y="2828485"/>
            <a:ext cx="8980097" cy="35437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9301383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1135</TotalTime>
  <Words>1199</Words>
  <Application>Microsoft Office PowerPoint</Application>
  <PresentationFormat>Grand écran</PresentationFormat>
  <Paragraphs>144</Paragraphs>
  <Slides>17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17</vt:i4>
      </vt:variant>
    </vt:vector>
  </HeadingPairs>
  <TitlesOfParts>
    <vt:vector size="22" baseType="lpstr">
      <vt:lpstr>Arial</vt:lpstr>
      <vt:lpstr>Calibri</vt:lpstr>
      <vt:lpstr>Calibri Light</vt:lpstr>
      <vt:lpstr>Symbol</vt:lpstr>
      <vt:lpstr>Thème Office</vt:lpstr>
      <vt:lpstr>TPC R&amp;D and operability at circular colliders</vt:lpstr>
      <vt:lpstr>Tracking at an EW/Higgs/top factory</vt:lpstr>
      <vt:lpstr>Présentation PowerPoint</vt:lpstr>
      <vt:lpstr>TPC R&amp;D</vt:lpstr>
      <vt:lpstr>Gas choice</vt:lpstr>
      <vt:lpstr>Distortions from positive ions</vt:lpstr>
      <vt:lpstr>Calculation of the distortions (K. Fujii)</vt:lpstr>
      <vt:lpstr>Calculation of the distortions II (K. Fujii)</vt:lpstr>
      <vt:lpstr>Positive ion density at the Z peak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Pair production background</vt:lpstr>
      <vt:lpstr>Beamstrahlung photons at FCC</vt:lpstr>
      <vt:lpstr>SUMMARY</vt:lpstr>
    </vt:vector>
  </TitlesOfParts>
  <Company>CEA Saclay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TPC R&amp;D and Particle Identification</dc:title>
  <dc:creator>Colas Paul</dc:creator>
  <cp:lastModifiedBy>Colas Paul</cp:lastModifiedBy>
  <cp:revision>85</cp:revision>
  <dcterms:created xsi:type="dcterms:W3CDTF">2022-11-17T18:02:12Z</dcterms:created>
  <dcterms:modified xsi:type="dcterms:W3CDTF">2023-02-10T16:10:43Z</dcterms:modified>
</cp:coreProperties>
</file>