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27"/>
  </p:notesMasterIdLst>
  <p:handoutMasterIdLst>
    <p:handoutMasterId r:id="rId28"/>
  </p:handoutMasterIdLst>
  <p:sldIdLst>
    <p:sldId id="574" r:id="rId2"/>
    <p:sldId id="678" r:id="rId3"/>
    <p:sldId id="353" r:id="rId4"/>
    <p:sldId id="665" r:id="rId5"/>
    <p:sldId id="664" r:id="rId6"/>
    <p:sldId id="675" r:id="rId7"/>
    <p:sldId id="662" r:id="rId8"/>
    <p:sldId id="673" r:id="rId9"/>
    <p:sldId id="674" r:id="rId10"/>
    <p:sldId id="679" r:id="rId11"/>
    <p:sldId id="377" r:id="rId12"/>
    <p:sldId id="670" r:id="rId13"/>
    <p:sldId id="668" r:id="rId14"/>
    <p:sldId id="521" r:id="rId15"/>
    <p:sldId id="520" r:id="rId16"/>
    <p:sldId id="677" r:id="rId17"/>
    <p:sldId id="509" r:id="rId18"/>
    <p:sldId id="507" r:id="rId19"/>
    <p:sldId id="681" r:id="rId20"/>
    <p:sldId id="672" r:id="rId21"/>
    <p:sldId id="683" r:id="rId22"/>
    <p:sldId id="690" r:id="rId23"/>
    <p:sldId id="687" r:id="rId24"/>
    <p:sldId id="691" r:id="rId25"/>
    <p:sldId id="69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535"/>
    <a:srgbClr val="F47716"/>
    <a:srgbClr val="ECF0F1"/>
    <a:srgbClr val="164E75"/>
    <a:srgbClr val="2070A8"/>
    <a:srgbClr val="2D8EB3"/>
    <a:srgbClr val="33AABB"/>
    <a:srgbClr val="FBCB3F"/>
    <a:srgbClr val="EF54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94660"/>
  </p:normalViewPr>
  <p:slideViewPr>
    <p:cSldViewPr snapToGrid="0">
      <p:cViewPr>
        <p:scale>
          <a:sx n="71" d="100"/>
          <a:sy n="71" d="100"/>
        </p:scale>
        <p:origin x="1592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384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B520D4C0-62CA-462C-B432-725844608CE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4B080DC-0036-43E8-A08A-B143B9EFAFF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FC99A-1097-4B55-83C1-C752AC10D28A}" type="datetimeFigureOut">
              <a:rPr lang="zh-CN" altLang="en-US" smtClean="0"/>
              <a:t>2023/2/12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D68F64A-0A2C-401F-A0D7-8C7A9C944D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0DACC6D-4785-452E-9C93-DC238BFF808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7EE82-0CAA-4B2B-BE13-BEA3E0620A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28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0C9FF-221A-41A8-AC7F-33E0EECF53AA}" type="datetimeFigureOut">
              <a:rPr lang="en-US" smtClean="0"/>
              <a:t>2/12/23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EA5A-33A7-46AE-9646-03FE08BB1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547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D0EA5A-33A7-46AE-9646-03FE08BB12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962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D0EA5A-33A7-46AE-9646-03FE08BB12B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194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D0EA5A-33A7-46AE-9646-03FE08BB12B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7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750393-E56E-4EC0-A630-7481E02598A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99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D0EA5A-33A7-46AE-9646-03FE08BB12B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59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D0EA5A-33A7-46AE-9646-03FE08BB12B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60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E1230-E075-4F76-9560-599B1CD792B3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D89C-01F6-D04D-8EDB-9CD5BA1F190A}" type="datetime1">
              <a:rPr lang="zh-CN" altLang="en-US" smtClean="0"/>
              <a:t>2023/2/12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75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7373-035B-9C49-9144-921865C22E12}" type="datetime1">
              <a:rPr lang="zh-CN" altLang="en-US" smtClean="0"/>
              <a:t>2023/2/12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016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F4610-62D4-F840-9E92-FAA33856D2A5}" type="datetime1">
              <a:rPr lang="zh-CN" altLang="en-US" smtClean="0"/>
              <a:t>2023/2/12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3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hangingPunct="1">
              <a:defRPr>
                <a:latin typeface="Times New Roman" pitchFamily="18" charset="0"/>
                <a:ea typeface="黑体" pitchFamily="49" charset="-122"/>
                <a:cs typeface="Times New Roman" pitchFamily="18" charset="0"/>
              </a:defRPr>
            </a:lvl1pPr>
            <a:lvl2pPr hangingPunct="1">
              <a:defRPr>
                <a:latin typeface="Times New Roman" pitchFamily="18" charset="0"/>
                <a:ea typeface="黑体" pitchFamily="49" charset="-122"/>
                <a:cs typeface="Times New Roman" pitchFamily="18" charset="0"/>
              </a:defRPr>
            </a:lvl2pPr>
            <a:lvl3pPr hangingPunct="1">
              <a:buFont typeface="Wingdings" pitchFamily="2" charset="2"/>
              <a:buChar char="Ø"/>
              <a:defRPr sz="1800">
                <a:latin typeface="Times New Roman" pitchFamily="18" charset="0"/>
                <a:ea typeface="黑体" pitchFamily="49" charset="-122"/>
                <a:cs typeface="Times New Roman" pitchFamily="18" charset="0"/>
              </a:defRPr>
            </a:lvl3pPr>
            <a:lvl4pPr hangingPunct="1">
              <a:defRPr>
                <a:latin typeface="Times New Roman" pitchFamily="18" charset="0"/>
                <a:ea typeface="黑体" pitchFamily="49" charset="-122"/>
                <a:cs typeface="Times New Roman" pitchFamily="18" charset="0"/>
              </a:defRPr>
            </a:lvl4pPr>
            <a:lvl5pPr hangingPunct="1">
              <a:defRPr>
                <a:latin typeface="Times New Roman" pitchFamily="18" charset="0"/>
                <a:ea typeface="黑体" pitchFamily="49" charset="-122"/>
                <a:cs typeface="Times New Roman" pitchFamily="18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39F3529-38DC-F34D-970F-8F2949D5440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CBC55-D35D-8241-ABA4-D9A21A8776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31072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6"/>
          <p:cNvSpPr txBox="1">
            <a:spLocks noChangeArrowheads="1"/>
          </p:cNvSpPr>
          <p:nvPr/>
        </p:nvSpPr>
        <p:spPr bwMode="auto">
          <a:xfrm>
            <a:off x="4368802" y="6524625"/>
            <a:ext cx="4222751" cy="261938"/>
          </a:xfrm>
          <a:prstGeom prst="rect">
            <a:avLst/>
          </a:prstGeom>
          <a:noFill/>
          <a:ln>
            <a:noFill/>
          </a:ln>
          <a:effectLst/>
        </p:spPr>
        <p:txBody>
          <a:bodyPr anchor="b"/>
          <a:lstStyle>
            <a:defPPr>
              <a:defRPr lang="fr-FR"/>
            </a:defPPr>
            <a:lvl1pPr marL="0" algn="l" defTabSz="914400" rtl="0" eaLnBrk="1" latinLnBrk="0" hangingPunct="1">
              <a:spcBef>
                <a:spcPct val="0"/>
              </a:spcBef>
              <a:buClrTx/>
              <a:buSzTx/>
              <a:buFontTx/>
              <a:buNone/>
              <a:defRPr sz="1200" kern="1200">
                <a:solidFill>
                  <a:srgbClr val="00663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900" dirty="0"/>
              <a:t>             </a:t>
            </a:r>
            <a:endParaRPr lang="fr-FR" sz="9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08720"/>
            <a:ext cx="10972800" cy="5472608"/>
          </a:xfrm>
        </p:spPr>
        <p:txBody>
          <a:bodyPr/>
          <a:lstStyle>
            <a:lvl1pPr>
              <a:lnSpc>
                <a:spcPct val="120000"/>
              </a:lnSpc>
              <a:defRPr sz="1350" b="1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  <a:lvl2pPr marL="557213" indent="-214313">
              <a:lnSpc>
                <a:spcPct val="120000"/>
              </a:lnSpc>
              <a:buFont typeface="Wingdings" panose="05000000000000000000" pitchFamily="2" charset="2"/>
              <a:buChar char="Ø"/>
              <a:defRPr sz="1200"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2pPr>
            <a:lvl3pPr marL="857250" indent="-171450">
              <a:lnSpc>
                <a:spcPct val="120000"/>
              </a:lnSpc>
              <a:buFont typeface="Wingdings" panose="05000000000000000000" pitchFamily="2" charset="2"/>
              <a:buChar char="l"/>
              <a:defRPr sz="1050"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3pPr>
            <a:lvl4pPr>
              <a:defRPr sz="900"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4pPr>
            <a:lvl5pPr>
              <a:buClr>
                <a:srgbClr val="CC9900"/>
              </a:buClr>
              <a:defRPr sz="825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320868" y="6503991"/>
            <a:ext cx="1261533" cy="288925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fld id="{E8AFDBC6-8636-43D0-8C2D-AEEF18B55193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527052" y="6527803"/>
            <a:ext cx="4417483" cy="258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sz="900" smtClean="0">
                <a:solidFill>
                  <a:srgbClr val="006633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B28A6E-2C71-8D49-B83B-5FC6D3BF3C20}" type="datetime1">
              <a:rPr lang="zh-CN" altLang="en-US" smtClean="0"/>
              <a:t>2023/2/12</a:t>
            </a:fld>
            <a:endParaRPr lang="fr-BE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9403" y="365128"/>
            <a:ext cx="10515600" cy="47158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207027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5B23-E392-8844-AC83-1F410043D756}" type="datetime1">
              <a:rPr lang="zh-CN" altLang="en-US" smtClean="0"/>
              <a:t>2023/2/12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506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FA9C-AC7D-3D46-B2AF-D340306BF092}" type="datetime1">
              <a:rPr lang="zh-CN" altLang="en-US" smtClean="0"/>
              <a:t>2023/2/12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95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733-9FEF-C64D-9A87-5981598711BD}" type="datetime1">
              <a:rPr lang="zh-CN" altLang="en-US" smtClean="0"/>
              <a:t>2023/2/12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91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144A-42C4-9B4E-9ECA-9F1E9BBADC4B}" type="datetime1">
              <a:rPr lang="zh-CN" altLang="en-US" smtClean="0"/>
              <a:t>2023/2/12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907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D2A3B-2EC1-C84F-BFAC-8B675C9993B5}" type="datetime1">
              <a:rPr lang="zh-CN" altLang="en-US" smtClean="0"/>
              <a:t>2023/2/12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88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317E-E4A2-4642-B84A-2B35A931E504}" type="datetime1">
              <a:rPr lang="zh-CN" altLang="en-US" smtClean="0"/>
              <a:t>2023/2/12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018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E171-991C-1442-9A73-901C51C100ED}" type="datetime1">
              <a:rPr lang="zh-CN" altLang="en-US" smtClean="0"/>
              <a:t>2023/2/12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4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AD0F-9E39-1849-AC50-C1B995A067ED}" type="datetime1">
              <a:rPr lang="zh-CN" altLang="en-US" smtClean="0"/>
              <a:t>2023/2/12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50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53D45-EF97-BB4A-A61C-4FB91E741307}" type="datetime1">
              <a:rPr lang="zh-CN" altLang="en-US" smtClean="0"/>
              <a:t>2023/2/12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1A416-7D37-42E4-902F-021D2F792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7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63" r:id="rId12"/>
    <p:sldLayoutId id="214748367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8FBD20-73F3-FD49-9FF3-08FB522C36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0346" y="1700808"/>
            <a:ext cx="8934126" cy="1728192"/>
          </a:xfrm>
          <a:ln>
            <a:noFill/>
          </a:ln>
        </p:spPr>
        <p:txBody>
          <a:bodyPr>
            <a:noAutofit/>
          </a:bodyPr>
          <a:lstStyle/>
          <a:p>
            <a:r>
              <a:rPr lang="en" altLang="zh-CN" sz="4000" b="1" spc="50" dirty="0">
                <a:ln w="11430">
                  <a:solidFill>
                    <a:srgbClr val="FFFFFF"/>
                  </a:solidFill>
                </a:ln>
                <a:solidFill>
                  <a:srgbClr val="0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Review</a:t>
            </a:r>
            <a:r>
              <a:rPr lang="zh-CN" altLang="en-US" sz="4000" b="1" spc="50" dirty="0">
                <a:ln w="11430">
                  <a:solidFill>
                    <a:srgbClr val="FFFFFF"/>
                  </a:solidFill>
                </a:ln>
                <a:solidFill>
                  <a:srgbClr val="0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" altLang="zh-CN" sz="4000" b="1" spc="50" dirty="0">
                <a:ln w="11430">
                  <a:solidFill>
                    <a:srgbClr val="FFFFFF"/>
                  </a:solidFill>
                </a:ln>
                <a:solidFill>
                  <a:srgbClr val="0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of Vertex/Silicon detector Technology</a:t>
            </a:r>
            <a:br>
              <a:rPr lang="en" altLang="zh-CN" sz="4000" b="1" spc="50" dirty="0">
                <a:ln w="11430">
                  <a:solidFill>
                    <a:srgbClr val="FFFFFF"/>
                  </a:solidFill>
                </a:ln>
                <a:solidFill>
                  <a:srgbClr val="0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" altLang="zh-CN" sz="4000" b="1" spc="50" dirty="0">
                <a:ln w="11430">
                  <a:solidFill>
                    <a:srgbClr val="FFFFFF"/>
                  </a:solidFill>
                </a:ln>
                <a:solidFill>
                  <a:srgbClr val="0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en-US" sz="4000" b="1" spc="50" dirty="0">
              <a:ln w="11430">
                <a:solidFill>
                  <a:srgbClr val="FFFFFF"/>
                </a:solidFill>
              </a:ln>
              <a:solidFill>
                <a:srgbClr val="0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副标题 5">
            <a:extLst>
              <a:ext uri="{FF2B5EF4-FFF2-40B4-BE49-F238E27FC236}">
                <a16:creationId xmlns:a16="http://schemas.microsoft.com/office/drawing/2014/main" id="{BA9FCE93-D6EE-6943-9072-3F0A2C9BDE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31604" y="4664360"/>
            <a:ext cx="6400800" cy="985664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3200" dirty="0"/>
              <a:t>Zhijun</a:t>
            </a:r>
            <a:r>
              <a:rPr lang="zh-CN" altLang="en-US" sz="3200" dirty="0"/>
              <a:t> </a:t>
            </a:r>
            <a:r>
              <a:rPr lang="en-US" altLang="zh-CN" sz="3200" dirty="0"/>
              <a:t>Liang</a:t>
            </a:r>
          </a:p>
          <a:p>
            <a:r>
              <a:rPr lang="en-US" altLang="zh-CN" sz="3200" dirty="0"/>
              <a:t>Institute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High</a:t>
            </a:r>
            <a:r>
              <a:rPr lang="zh-CN" altLang="en-US" sz="3200" dirty="0"/>
              <a:t> </a:t>
            </a:r>
            <a:r>
              <a:rPr lang="en-US" altLang="zh-CN" sz="3200" dirty="0"/>
              <a:t>Energy</a:t>
            </a:r>
            <a:r>
              <a:rPr lang="zh-CN" altLang="en-US" sz="3200" dirty="0"/>
              <a:t> </a:t>
            </a:r>
            <a:r>
              <a:rPr lang="en-US" altLang="zh-CN" sz="3200" dirty="0"/>
              <a:t>Physics,</a:t>
            </a:r>
            <a:r>
              <a:rPr lang="zh-CN" altLang="en-US" sz="3200" dirty="0"/>
              <a:t> </a:t>
            </a:r>
            <a:r>
              <a:rPr lang="en-US" altLang="zh-CN" sz="3200" dirty="0"/>
              <a:t>CAS</a:t>
            </a:r>
            <a:r>
              <a:rPr lang="zh-CN" altLang="en-US" sz="3200" dirty="0"/>
              <a:t> 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BA5D03B0-F066-2C48-9924-D2E6AD55E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4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DAE96D-4491-103D-A9F5-26A35AAD2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828" y="1253331"/>
            <a:ext cx="10515600" cy="4351338"/>
          </a:xfrm>
        </p:spPr>
        <p:txBody>
          <a:bodyPr/>
          <a:lstStyle/>
          <a:p>
            <a:r>
              <a:rPr lang="en-US" altLang="zh-CN" sz="2800" dirty="0"/>
              <a:t>Overview of vertex detector 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CEPC vertex detector R &amp; D </a:t>
            </a:r>
          </a:p>
          <a:p>
            <a:r>
              <a:rPr lang="en-US" altLang="zh-CN" sz="2800" dirty="0"/>
              <a:t> More </a:t>
            </a:r>
            <a:r>
              <a:rPr lang="en-US" altLang="zh-CN" dirty="0"/>
              <a:t>F</a:t>
            </a:r>
            <a:r>
              <a:rPr lang="en-US" altLang="zh-CN" sz="2800" dirty="0"/>
              <a:t>uture prospect </a:t>
            </a:r>
          </a:p>
          <a:p>
            <a:endParaRPr lang="en-US" altLang="zh-CN" sz="2800" dirty="0"/>
          </a:p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F886485-AC21-A62A-3302-76B2D45EC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1F9A0DC5-219C-320D-05CB-EFB29354B883}"/>
              </a:ext>
            </a:extLst>
          </p:cNvPr>
          <p:cNvSpPr txBox="1">
            <a:spLocks/>
          </p:cNvSpPr>
          <p:nvPr/>
        </p:nvSpPr>
        <p:spPr>
          <a:xfrm>
            <a:off x="1902278" y="230188"/>
            <a:ext cx="7886700" cy="715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cap="small" dirty="0">
                <a:solidFill>
                  <a:srgbClr val="0070C0"/>
                </a:solidFill>
              </a:rPr>
              <a:t>Outline </a:t>
            </a:r>
            <a:endParaRPr lang="zh-CN" altLang="en-US" sz="3200" b="1" cap="smal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77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586" y="3530196"/>
            <a:ext cx="4765283" cy="25644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82680" y="814655"/>
            <a:ext cx="11101564" cy="2408204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Vertex prototype R &amp; D</a:t>
            </a:r>
          </a:p>
          <a:p>
            <a:pPr lvl="1"/>
            <a:r>
              <a:rPr lang="en-US" altLang="zh-CN" sz="2800" dirty="0"/>
              <a:t>CMOS Pixel Sensor chip R&amp;D</a:t>
            </a:r>
          </a:p>
          <a:p>
            <a:pPr lvl="1"/>
            <a:r>
              <a:rPr lang="en-US" altLang="zh-CN" sz="2800" dirty="0"/>
              <a:t>Detector module prototyping</a:t>
            </a:r>
          </a:p>
          <a:p>
            <a:pPr lvl="1"/>
            <a:r>
              <a:rPr lang="en-US" altLang="zh-CN" sz="2800" dirty="0"/>
              <a:t>Detector assembly</a:t>
            </a:r>
          </a:p>
          <a:p>
            <a:pPr lvl="1"/>
            <a:endParaRPr lang="en-US" altLang="zh-CN" sz="2000" dirty="0">
              <a:solidFill>
                <a:schemeClr val="bg2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11199072" y="6410644"/>
            <a:ext cx="1261533" cy="288925"/>
          </a:xfrm>
        </p:spPr>
        <p:txBody>
          <a:bodyPr/>
          <a:lstStyle/>
          <a:p>
            <a:pPr>
              <a:defRPr/>
            </a:pPr>
            <a:fld id="{E8AFDBC6-8636-43D0-8C2D-AEEF18B55193}" type="slidenum">
              <a:rPr lang="fr-BE" smtClean="0"/>
              <a:t>11</a:t>
            </a:fld>
            <a:endParaRPr lang="fr-BE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707388" y="303926"/>
            <a:ext cx="10484611" cy="454649"/>
          </a:xfrm>
        </p:spPr>
        <p:txBody>
          <a:bodyPr>
            <a:normAutofit fontScale="90000"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Overview of CEPC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vertex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detector prototyping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29997" y="3429231"/>
            <a:ext cx="1955992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1600" dirty="0">
                <a:solidFill>
                  <a:srgbClr val="FF0000"/>
                </a:solidFill>
              </a:rPr>
              <a:t>CMOS pixel sensor prototyping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517390" y="3182620"/>
            <a:ext cx="218186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>
                <a:solidFill>
                  <a:srgbClr val="C00000"/>
                </a:solidFill>
              </a:rPr>
              <a:t>Detector module (ladder) prototyping</a:t>
            </a:r>
          </a:p>
        </p:txBody>
      </p:sp>
      <p:sp>
        <p:nvSpPr>
          <p:cNvPr id="74" name="矩形 73"/>
          <p:cNvSpPr/>
          <p:nvPr/>
        </p:nvSpPr>
        <p:spPr>
          <a:xfrm>
            <a:off x="7105650" y="3194050"/>
            <a:ext cx="318389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dirty="0">
                <a:solidFill>
                  <a:srgbClr val="FF0000"/>
                </a:solidFill>
              </a:rPr>
              <a:t>Full size vertex detector prototype 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721184">
            <a:off x="1825961" y="4579466"/>
            <a:ext cx="6236333" cy="32822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207" y="5321485"/>
            <a:ext cx="3460741" cy="788765"/>
          </a:xfrm>
          <a:prstGeom prst="rect">
            <a:avLst/>
          </a:prstGeom>
        </p:spPr>
      </p:pic>
      <p:sp>
        <p:nvSpPr>
          <p:cNvPr id="30" name="对话气泡: 矩形 29"/>
          <p:cNvSpPr/>
          <p:nvPr/>
        </p:nvSpPr>
        <p:spPr>
          <a:xfrm>
            <a:off x="4369207" y="5310660"/>
            <a:ext cx="3460741" cy="788765"/>
          </a:xfrm>
          <a:prstGeom prst="wedgeRectCallout">
            <a:avLst>
              <a:gd name="adj1" fmla="val -583"/>
              <a:gd name="adj2" fmla="val -14931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44165" y="6161003"/>
            <a:ext cx="43853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+mn-ea"/>
              </a:rPr>
              <a:t>Double sided ladder</a:t>
            </a:r>
          </a:p>
          <a:p>
            <a:r>
              <a:rPr lang="en-US" altLang="zh-CN" sz="1600" dirty="0">
                <a:latin typeface="+mn-ea"/>
              </a:rPr>
              <a:t>10 sensors/ladder side, read out from both ends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5387" y="3294289"/>
            <a:ext cx="2281892" cy="1418007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611030" y="3845825"/>
            <a:ext cx="1273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TaichuPix-3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cxnSp>
        <p:nvCxnSpPr>
          <p:cNvPr id="21" name="直接连接符 26"/>
          <p:cNvCxnSpPr/>
          <p:nvPr/>
        </p:nvCxnSpPr>
        <p:spPr>
          <a:xfrm flipH="1">
            <a:off x="8995796" y="4561624"/>
            <a:ext cx="1545921" cy="1465538"/>
          </a:xfrm>
          <a:prstGeom prst="line">
            <a:avLst/>
          </a:prstGeom>
          <a:ln w="25400">
            <a:solidFill>
              <a:srgbClr val="FF0000"/>
            </a:solidFill>
            <a:prstDash val="dash"/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6"/>
          <p:cNvSpPr txBox="1"/>
          <p:nvPr/>
        </p:nvSpPr>
        <p:spPr>
          <a:xfrm>
            <a:off x="8372620" y="5825203"/>
            <a:ext cx="1679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Electron beam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>
          <a:xfrm>
            <a:off x="2235201" y="6830696"/>
            <a:ext cx="4417483" cy="258763"/>
          </a:xfrm>
        </p:spPr>
        <p:txBody>
          <a:bodyPr/>
          <a:lstStyle/>
          <a:p>
            <a:pPr>
              <a:defRPr/>
            </a:pPr>
            <a:fld id="{99B4761E-6E1E-419A-9604-D2325BFA85F9}" type="datetime1">
              <a:rPr lang="zh-CN" altLang="en-US" smtClean="0"/>
              <a:t>2023/2/12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8533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A37BCB-29D6-45EB-97BE-E6BA66842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"/>
            <a:ext cx="7886700" cy="715529"/>
          </a:xfrm>
        </p:spPr>
        <p:txBody>
          <a:bodyPr>
            <a:normAutofit/>
          </a:bodyPr>
          <a:lstStyle/>
          <a:p>
            <a:r>
              <a:rPr lang="en-US" altLang="zh-CN" sz="3200" b="1" cap="small" dirty="0">
                <a:solidFill>
                  <a:srgbClr val="0070C0"/>
                </a:solidFill>
              </a:rPr>
              <a:t>CMOS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  <a:r>
              <a:rPr lang="en" altLang="zh-CN" sz="3200" b="1" cap="small" dirty="0">
                <a:solidFill>
                  <a:srgbClr val="0070C0"/>
                </a:solidFill>
              </a:rPr>
              <a:t>monolithic 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pixel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sensor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9" name="内容占位符 1">
            <a:extLst>
              <a:ext uri="{FF2B5EF4-FFF2-40B4-BE49-F238E27FC236}">
                <a16:creationId xmlns:a16="http://schemas.microsoft.com/office/drawing/2014/main" id="{CCF414C1-5A76-3041-9143-C3373B570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596424"/>
            <a:ext cx="11811000" cy="3663950"/>
          </a:xfrm>
        </p:spPr>
        <p:txBody>
          <a:bodyPr/>
          <a:lstStyle/>
          <a:p>
            <a:r>
              <a:rPr lang="en-US" altLang="zh-CN" dirty="0"/>
              <a:t>The existing CMOS monolithic pixel</a:t>
            </a:r>
            <a:r>
              <a:rPr lang="zh-CN" altLang="en-US" dirty="0"/>
              <a:t> </a:t>
            </a:r>
            <a:r>
              <a:rPr lang="en-US" altLang="zh-CN" dirty="0"/>
              <a:t>sensors can’t fully satisfy the requirement </a:t>
            </a:r>
          </a:p>
          <a:p>
            <a:r>
              <a:rPr lang="en-US" altLang="zh-CN" dirty="0"/>
              <a:t>Major constraints for the CMOS sensor</a:t>
            </a:r>
          </a:p>
          <a:p>
            <a:pPr lvl="1"/>
            <a:r>
              <a:rPr lang="en-US" altLang="zh-CN" sz="2800" dirty="0">
                <a:solidFill>
                  <a:srgbClr val="0070C0"/>
                </a:solidFill>
              </a:rPr>
              <a:t>Pixel size: Single point resolution &lt; 3 </a:t>
            </a:r>
            <a:r>
              <a:rPr lang="el-GR" altLang="zh-CN" sz="2800" dirty="0">
                <a:solidFill>
                  <a:srgbClr val="0070C0"/>
                </a:solidFill>
              </a:rPr>
              <a:t>μ</a:t>
            </a:r>
            <a:r>
              <a:rPr lang="en-US" altLang="zh-CN" sz="2800" dirty="0">
                <a:solidFill>
                  <a:srgbClr val="0070C0"/>
                </a:solidFill>
              </a:rPr>
              <a:t>m </a:t>
            </a:r>
          </a:p>
          <a:p>
            <a:pPr lvl="1">
              <a:spcBef>
                <a:spcPts val="1200"/>
              </a:spcBef>
            </a:pPr>
            <a:r>
              <a:rPr lang="en-US" altLang="zh-CN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&lt;500ns</a:t>
            </a:r>
            <a:r>
              <a:rPr lang="zh-CN" altLang="en-US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deadtime</a:t>
            </a:r>
            <a:r>
              <a:rPr lang="zh-CN" altLang="en-US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ea typeface="微软雅黑" panose="020B0503020204020204" pitchFamily="34" charset="-122"/>
                <a:cs typeface="Arial" panose="020B0604020202020204" pitchFamily="34" charset="0"/>
              </a:rPr>
              <a:t>@</a:t>
            </a:r>
            <a:r>
              <a:rPr lang="en-US" altLang="zh-CN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40MHz</a:t>
            </a:r>
            <a:r>
              <a:rPr lang="zh-CN" altLang="en-US" sz="2800" dirty="0"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ea typeface="微软雅黑" panose="020B0503020204020204" pitchFamily="34" charset="-122"/>
                <a:cs typeface="Arial" panose="020B0604020202020204" pitchFamily="34" charset="0"/>
              </a:rPr>
              <a:t>clock at</a:t>
            </a:r>
            <a:r>
              <a:rPr lang="zh-CN" altLang="en-US" sz="2800" dirty="0"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ea typeface="微软雅黑" panose="020B0503020204020204" pitchFamily="34" charset="-122"/>
                <a:cs typeface="Arial" panose="020B0604020202020204" pitchFamily="34" charset="0"/>
              </a:rPr>
              <a:t>Z</a:t>
            </a:r>
            <a:r>
              <a:rPr lang="zh-CN" altLang="en-US" sz="2800" dirty="0"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ea typeface="微软雅黑" panose="020B0503020204020204" pitchFamily="34" charset="-122"/>
                <a:cs typeface="Arial" panose="020B0604020202020204" pitchFamily="34" charset="0"/>
              </a:rPr>
              <a:t>pole </a:t>
            </a:r>
            <a:endParaRPr lang="en-US" altLang="zh-CN" sz="2800" dirty="0">
              <a:solidFill>
                <a:srgbClr val="0070C0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1">
              <a:spcBef>
                <a:spcPts val="1200"/>
              </a:spcBef>
            </a:pPr>
            <a:r>
              <a:rPr lang="en-US" altLang="zh-CN" sz="2800" dirty="0">
                <a:ea typeface="微软雅黑" panose="020B0503020204020204" pitchFamily="34" charset="-122"/>
                <a:cs typeface="Arial" panose="020B0604020202020204" pitchFamily="34" charset="0"/>
              </a:rPr>
              <a:t>Radiation tolerance </a:t>
            </a:r>
            <a:r>
              <a:rPr lang="en-US" altLang="zh-CN" sz="2800" b="1" dirty="0">
                <a:ea typeface="微软雅黑" panose="020B0503020204020204" pitchFamily="34" charset="-122"/>
                <a:cs typeface="Arial" panose="020B0604020202020204" pitchFamily="34" charset="0"/>
              </a:rPr>
              <a:t>(per</a:t>
            </a:r>
            <a:r>
              <a:rPr lang="zh-CN" altLang="en-US" sz="2800" b="1" dirty="0"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800" b="1" dirty="0">
                <a:ea typeface="微软雅黑" panose="020B0503020204020204" pitchFamily="34" charset="-122"/>
                <a:cs typeface="Arial" panose="020B0604020202020204" pitchFamily="34" charset="0"/>
              </a:rPr>
              <a:t>year): </a:t>
            </a:r>
            <a:r>
              <a:rPr lang="en-US" altLang="zh-CN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1 </a:t>
            </a:r>
            <a:r>
              <a:rPr lang="en-US" altLang="zh-CN" sz="2800" dirty="0" err="1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MRad</a:t>
            </a:r>
            <a:r>
              <a:rPr lang="en-US" altLang="zh-CN" sz="2800" dirty="0">
                <a:ea typeface="微软雅黑" panose="020B0503020204020204" pitchFamily="34" charset="-122"/>
                <a:cs typeface="Arial" panose="020B0604020202020204" pitchFamily="34" charset="0"/>
              </a:rPr>
              <a:t> &amp;</a:t>
            </a:r>
            <a:r>
              <a:rPr lang="en-US" altLang="zh-CN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en-US" altLang="zh-CN" sz="2800" dirty="0">
                <a:solidFill>
                  <a:srgbClr val="0070C0"/>
                </a:solidFill>
              </a:rPr>
              <a:t>×</a:t>
            </a:r>
            <a:r>
              <a:rPr lang="en-US" altLang="zh-CN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10</a:t>
            </a:r>
            <a:r>
              <a:rPr lang="en-US" altLang="zh-CN" sz="2800" baseline="300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12</a:t>
            </a:r>
            <a:r>
              <a:rPr lang="en-US" altLang="zh-CN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1 MeV </a:t>
            </a:r>
            <a:r>
              <a:rPr lang="en-US" altLang="zh-CN" sz="2800" dirty="0" err="1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n</a:t>
            </a:r>
            <a:r>
              <a:rPr lang="en-US" altLang="zh-CN" sz="2800" baseline="-25000" dirty="0" err="1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eq</a:t>
            </a:r>
            <a:r>
              <a:rPr lang="en-US" altLang="zh-CN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/cm</a:t>
            </a:r>
            <a:r>
              <a:rPr lang="en-US" altLang="zh-CN" sz="2800" baseline="300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en-US" altLang="zh-CN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lang="en-US" altLang="zh-CN" sz="2800" dirty="0"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1"/>
            <a:endParaRPr lang="en-US" altLang="zh-CN" sz="2800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en-US" altLang="zh-CN" sz="2800" dirty="0">
              <a:solidFill>
                <a:srgbClr val="0070C0"/>
              </a:solidFill>
            </a:endParaRPr>
          </a:p>
          <a:p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39" name="灯片编号占位符 38">
            <a:extLst>
              <a:ext uri="{FF2B5EF4-FFF2-40B4-BE49-F238E27FC236}">
                <a16:creationId xmlns:a16="http://schemas.microsoft.com/office/drawing/2014/main" id="{46D87BA5-C537-45B7-B8FA-C2F6334A6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5CCDDFBA-121B-DE40-B797-498F4E94AE0B}"/>
              </a:ext>
            </a:extLst>
          </p:cNvPr>
          <p:cNvGraphicFramePr>
            <a:graphicFrameLocks noGrp="1"/>
          </p:cNvGraphicFramePr>
          <p:nvPr/>
        </p:nvGraphicFramePr>
        <p:xfrm>
          <a:off x="45721" y="3235466"/>
          <a:ext cx="11308079" cy="2926336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971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2320">
                  <a:extLst>
                    <a:ext uri="{9D8B030D-6E8A-4147-A177-3AD203B41FA5}">
                      <a16:colId xmlns:a16="http://schemas.microsoft.com/office/drawing/2014/main" val="2688489602"/>
                    </a:ext>
                  </a:extLst>
                </a:gridCol>
                <a:gridCol w="2282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21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99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5891"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experiment</a:t>
                      </a:r>
                      <a:endParaRPr lang="zh-CN" altLang="en-US" sz="2800" dirty="0"/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Chip</a:t>
                      </a:r>
                      <a:endParaRPr lang="zh-CN" altLang="en-US" sz="2800" dirty="0"/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Resolution</a:t>
                      </a:r>
                      <a:r>
                        <a:rPr lang="zh-CN" altLang="en-US" sz="2800" dirty="0"/>
                        <a:t> </a:t>
                      </a:r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Readout</a:t>
                      </a:r>
                      <a:r>
                        <a:rPr lang="zh-CN" altLang="en-US" sz="2800" dirty="0"/>
                        <a:t> </a:t>
                      </a:r>
                      <a:r>
                        <a:rPr lang="en-US" altLang="zh-CN" sz="2800" dirty="0"/>
                        <a:t>Speed</a:t>
                      </a:r>
                      <a:endParaRPr lang="zh-CN" altLang="en-US" sz="2800" dirty="0"/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TID</a:t>
                      </a:r>
                      <a:endParaRPr lang="zh-CN" altLang="en-US" sz="2800" dirty="0"/>
                    </a:p>
                  </a:txBody>
                  <a:tcPr marT="45752" marB="4575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55"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ALICE</a:t>
                      </a:r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ALPIDE</a:t>
                      </a:r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r>
                        <a:rPr lang="zh-CN" altLang="en-US" sz="2800" dirty="0"/>
                        <a:t>✔</a:t>
                      </a:r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X</a:t>
                      </a:r>
                      <a:endParaRPr lang="zh-CN" altLang="en-US" sz="2800" dirty="0"/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/>
                        <a:t>X (?)</a:t>
                      </a:r>
                      <a:endParaRPr lang="zh-CN" altLang="en-US" sz="2800" dirty="0"/>
                    </a:p>
                  </a:txBody>
                  <a:tcPr marT="45752" marB="4575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255"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ATLAS</a:t>
                      </a:r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/>
                        <a:t>Malta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 err="1"/>
                        <a:t>Monopix</a:t>
                      </a:r>
                      <a:endParaRPr lang="en-US" altLang="zh-CN" sz="2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 err="1"/>
                        <a:t>ATLASpix</a:t>
                      </a:r>
                      <a:r>
                        <a:rPr lang="en-US" altLang="zh-CN" sz="2800" dirty="0"/>
                        <a:t>…</a:t>
                      </a:r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/>
                        <a:t>X</a:t>
                      </a:r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dirty="0"/>
                        <a:t>✔</a:t>
                      </a:r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dirty="0"/>
                        <a:t>✔</a:t>
                      </a:r>
                    </a:p>
                  </a:txBody>
                  <a:tcPr marT="45752" marB="4575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155"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Star</a:t>
                      </a:r>
                      <a:endParaRPr lang="zh-CN" altLang="en-US" sz="2800" dirty="0"/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MIMOSA</a:t>
                      </a:r>
                      <a:endParaRPr lang="zh-CN" altLang="en-US" sz="2800" dirty="0"/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dirty="0"/>
                        <a:t>✔</a:t>
                      </a:r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X</a:t>
                      </a:r>
                      <a:endParaRPr lang="zh-CN" altLang="en-US" sz="2800" dirty="0"/>
                    </a:p>
                  </a:txBody>
                  <a:tcPr marT="45752" marB="4575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/>
                        <a:t>X (?)</a:t>
                      </a:r>
                      <a:endParaRPr lang="zh-CN" altLang="en-US" sz="2800" dirty="0"/>
                    </a:p>
                  </a:txBody>
                  <a:tcPr marT="45752" marB="4575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063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A37BCB-29D6-45EB-97BE-E6BA66842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278" y="-71525"/>
            <a:ext cx="7886700" cy="715529"/>
          </a:xfrm>
        </p:spPr>
        <p:txBody>
          <a:bodyPr>
            <a:normAutofit/>
          </a:bodyPr>
          <a:lstStyle/>
          <a:p>
            <a:r>
              <a:rPr lang="en-US" altLang="zh-CN" sz="3200" b="1" cap="small" dirty="0">
                <a:solidFill>
                  <a:srgbClr val="0070C0"/>
                </a:solidFill>
              </a:rPr>
              <a:t>CEPC vertex sensor R &amp; D </a:t>
            </a:r>
            <a:endParaRPr lang="zh-CN" altLang="en-US" sz="3200" b="1" cap="small" dirty="0">
              <a:solidFill>
                <a:srgbClr val="0070C0"/>
              </a:solidFill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DB4DE3A-92B3-4B98-813F-A7724D1A2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13</a:t>
            </a:fld>
            <a:endParaRPr 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9FEFBD2-A3B0-A6F7-11DF-C437C01B8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061" y="2251894"/>
            <a:ext cx="10628517" cy="4104456"/>
          </a:xfrm>
          <a:prstGeom prst="rect">
            <a:avLst/>
          </a:prstGeom>
        </p:spPr>
      </p:pic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DD954637-F207-0500-C36C-CE2E7D995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550" y="644004"/>
            <a:ext cx="11075541" cy="5317095"/>
          </a:xfrm>
        </p:spPr>
        <p:txBody>
          <a:bodyPr/>
          <a:lstStyle/>
          <a:p>
            <a:r>
              <a:rPr lang="en-US" altLang="zh-CN" sz="2400" dirty="0"/>
              <a:t>CEPC Vertex detector sensor R &amp; D timeline</a:t>
            </a:r>
          </a:p>
          <a:p>
            <a:pPr lvl="1"/>
            <a:r>
              <a:rPr lang="en" altLang="zh-CN" dirty="0"/>
              <a:t>Monolithic Pixel sensor design</a:t>
            </a:r>
          </a:p>
          <a:p>
            <a:pPr lvl="2"/>
            <a:r>
              <a:rPr lang="en" altLang="zh-CN" sz="2400" dirty="0">
                <a:solidFill>
                  <a:srgbClr val="0070C0"/>
                </a:solidFill>
              </a:rPr>
              <a:t>B</a:t>
            </a:r>
            <a:r>
              <a:rPr lang="en-US" altLang="zh-CN" sz="2400" dirty="0" err="1">
                <a:solidFill>
                  <a:srgbClr val="0070C0"/>
                </a:solidFill>
              </a:rPr>
              <a:t>ased</a:t>
            </a:r>
            <a:r>
              <a:rPr lang="en-US" altLang="zh-CN" sz="2400" dirty="0">
                <a:solidFill>
                  <a:srgbClr val="0070C0"/>
                </a:solidFill>
              </a:rPr>
              <a:t> on Tower Jazz CIS 180nm process (</a:t>
            </a:r>
            <a:r>
              <a:rPr lang="en-US" altLang="zh-CN" sz="2400" dirty="0" err="1">
                <a:solidFill>
                  <a:srgbClr val="0070C0"/>
                </a:solidFill>
              </a:rPr>
              <a:t>Jadepix</a:t>
            </a:r>
            <a:r>
              <a:rPr lang="en-US" altLang="zh-CN" sz="2400" dirty="0">
                <a:solidFill>
                  <a:srgbClr val="0070C0"/>
                </a:solidFill>
              </a:rPr>
              <a:t> , </a:t>
            </a:r>
            <a:r>
              <a:rPr lang="en-US" altLang="zh-CN" sz="2400" dirty="0" err="1">
                <a:solidFill>
                  <a:srgbClr val="0070C0"/>
                </a:solidFill>
              </a:rPr>
              <a:t>TaichuPix</a:t>
            </a:r>
            <a:r>
              <a:rPr lang="en-US" altLang="zh-CN" sz="2400" dirty="0">
                <a:solidFill>
                  <a:srgbClr val="0070C0"/>
                </a:solidFill>
              </a:rPr>
              <a:t>)</a:t>
            </a:r>
          </a:p>
          <a:p>
            <a:pPr lvl="2"/>
            <a:r>
              <a:rPr lang="en-US" altLang="zh-CN" sz="2400" dirty="0">
                <a:solidFill>
                  <a:srgbClr val="0070C0"/>
                </a:solidFill>
              </a:rPr>
              <a:t>Based  SOI 200nm process (CPV chip)</a:t>
            </a:r>
          </a:p>
          <a:p>
            <a:endParaRPr lang="en-US" altLang="zh-CN" sz="2400" dirty="0"/>
          </a:p>
          <a:p>
            <a:endParaRPr lang="en-US" altLang="zh-CN" sz="28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964C949-C806-A6C1-7624-A9F0749B52E2}"/>
              </a:ext>
            </a:extLst>
          </p:cNvPr>
          <p:cNvSpPr txBox="1"/>
          <p:nvPr/>
        </p:nvSpPr>
        <p:spPr>
          <a:xfrm>
            <a:off x="2797628" y="635635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/>
              <a:t>By </a:t>
            </a:r>
            <a:r>
              <a:rPr lang="en-US" altLang="zh-CN" sz="2400" dirty="0" err="1"/>
              <a:t>Yunpeng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83863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84865" y="664889"/>
            <a:ext cx="8142069" cy="1834680"/>
          </a:xfrm>
        </p:spPr>
        <p:txBody>
          <a:bodyPr/>
          <a:lstStyle/>
          <a:p>
            <a:pPr marL="400050"/>
            <a:r>
              <a:rPr lang="en-US" altLang="zh-CN" sz="2400" dirty="0">
                <a:solidFill>
                  <a:srgbClr val="0070C0"/>
                </a:solidFill>
              </a:rPr>
              <a:t>6 TaichuPix-3 wafers</a:t>
            </a:r>
            <a:r>
              <a:rPr lang="en-US" altLang="zh-CN" sz="2400" b="1" dirty="0">
                <a:solidFill>
                  <a:srgbClr val="0070C0"/>
                </a:solidFill>
              </a:rPr>
              <a:t> (thinned down to 150 </a:t>
            </a:r>
            <a:r>
              <a:rPr lang="el-GR" altLang="zh-CN" sz="2400" b="1" dirty="0">
                <a:solidFill>
                  <a:srgbClr val="0070C0"/>
                </a:solidFill>
              </a:rPr>
              <a:t>μ</a:t>
            </a:r>
            <a:r>
              <a:rPr lang="en-US" altLang="zh-CN" sz="2400" b="1" dirty="0">
                <a:solidFill>
                  <a:srgbClr val="0070C0"/>
                </a:solidFill>
              </a:rPr>
              <a:t>m and diced)</a:t>
            </a:r>
          </a:p>
          <a:p>
            <a:pPr marL="800100" lvl="1"/>
            <a:endParaRPr lang="en-US" altLang="zh-CN" sz="1200" dirty="0"/>
          </a:p>
          <a:p>
            <a:pPr marL="1200150" lvl="2"/>
            <a:endParaRPr lang="en-US" altLang="zh-CN" sz="1200" dirty="0"/>
          </a:p>
          <a:p>
            <a:pPr marL="1200150" lvl="2"/>
            <a:endParaRPr lang="en-US" altLang="zh-CN" sz="1200" dirty="0"/>
          </a:p>
          <a:p>
            <a:pPr marL="1200150" lvl="2"/>
            <a:endParaRPr lang="en-US" altLang="zh-CN" sz="1200" dirty="0"/>
          </a:p>
          <a:p>
            <a:pPr marL="1200150" lvl="2"/>
            <a:endParaRPr lang="en-US" altLang="zh-CN" sz="1200" dirty="0"/>
          </a:p>
          <a:p>
            <a:pPr marL="1200150" lvl="2"/>
            <a:endParaRPr lang="en-US" altLang="zh-CN" sz="1200" dirty="0"/>
          </a:p>
          <a:p>
            <a:pPr marL="1200150" lvl="2"/>
            <a:endParaRPr lang="en-US" altLang="zh-CN" sz="1200" dirty="0"/>
          </a:p>
          <a:p>
            <a:pPr marL="514350" lvl="1" indent="0">
              <a:buNone/>
            </a:pPr>
            <a:endParaRPr lang="en-US" altLang="zh-CN" sz="1400" dirty="0"/>
          </a:p>
          <a:p>
            <a:pPr marL="514350" lvl="1" indent="0">
              <a:buNone/>
            </a:pPr>
            <a:endParaRPr lang="en-US" altLang="zh-CN" sz="1400" dirty="0"/>
          </a:p>
          <a:p>
            <a:pPr marL="800100" lvl="1" indent="-342900"/>
            <a:endParaRPr lang="en-US" altLang="zh-CN" sz="1400" dirty="0"/>
          </a:p>
          <a:p>
            <a:pPr marL="800100" lvl="1" indent="-342900"/>
            <a:endParaRPr lang="en-US" altLang="zh-CN" sz="1400" dirty="0"/>
          </a:p>
          <a:p>
            <a:pPr marL="800100" lvl="1" indent="-342900"/>
            <a:endParaRPr lang="en-US" altLang="zh-CN" sz="1400" dirty="0"/>
          </a:p>
          <a:p>
            <a:pPr marL="800100" lvl="1" indent="-342900"/>
            <a:endParaRPr lang="en-US" altLang="zh-CN" sz="14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AFDBC6-8636-43D0-8C2D-AEEF18B55193}" type="slidenum">
              <a:rPr lang="fr-BE" smtClean="0"/>
              <a:t>14</a:t>
            </a:fld>
            <a:endParaRPr lang="fr-BE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57233" y="121953"/>
            <a:ext cx="12152021" cy="262532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Large-scale MAPS sensor for CEPC:  TaichuPix-3</a:t>
            </a:r>
            <a:endParaRPr lang="zh-CN" altLang="en-US" dirty="0"/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33" y="1484785"/>
            <a:ext cx="2016224" cy="19737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355" y="1711128"/>
            <a:ext cx="2145686" cy="160863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051" y="1711127"/>
            <a:ext cx="2145686" cy="1609264"/>
          </a:xfrm>
          <a:prstGeom prst="rect">
            <a:avLst/>
          </a:prstGeom>
        </p:spPr>
      </p:pic>
      <p:sp>
        <p:nvSpPr>
          <p:cNvPr id="78" name="文本框 77"/>
          <p:cNvSpPr txBox="1"/>
          <p:nvPr/>
        </p:nvSpPr>
        <p:spPr>
          <a:xfrm>
            <a:off x="346831" y="6450562"/>
            <a:ext cx="2561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Probe card for wafer test</a:t>
            </a:r>
            <a:endParaRPr lang="zh-CN" altLang="en-US" sz="1400" dirty="0"/>
          </a:p>
        </p:txBody>
      </p:sp>
      <p:sp>
        <p:nvSpPr>
          <p:cNvPr id="80" name="文本框 79"/>
          <p:cNvSpPr txBox="1"/>
          <p:nvPr/>
        </p:nvSpPr>
        <p:spPr>
          <a:xfrm>
            <a:off x="3032027" y="3409256"/>
            <a:ext cx="2604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Wafer after thinning and dicing</a:t>
            </a:r>
            <a:endParaRPr lang="zh-CN" altLang="en-US" sz="1400" dirty="0"/>
          </a:p>
        </p:txBody>
      </p:sp>
      <p:sp>
        <p:nvSpPr>
          <p:cNvPr id="83" name="文本框 82"/>
          <p:cNvSpPr txBox="1"/>
          <p:nvPr/>
        </p:nvSpPr>
        <p:spPr>
          <a:xfrm>
            <a:off x="5984356" y="3409255"/>
            <a:ext cx="2074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Thickness after thinning</a:t>
            </a:r>
            <a:endParaRPr lang="zh-CN" altLang="en-US" sz="1400" dirty="0"/>
          </a:p>
        </p:txBody>
      </p:sp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3362391" y="4194805"/>
            <a:ext cx="1944215" cy="1923246"/>
            <a:chOff x="1043608" y="3356992"/>
            <a:chExt cx="2572270" cy="2592288"/>
          </a:xfrm>
        </p:grpSpPr>
        <p:sp>
          <p:nvSpPr>
            <p:cNvPr id="76" name="文本框 75"/>
            <p:cNvSpPr txBox="1"/>
            <p:nvPr/>
          </p:nvSpPr>
          <p:spPr>
            <a:xfrm>
              <a:off x="1187625" y="3625279"/>
              <a:ext cx="1535908" cy="4148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2"/>
                  </a:solidFill>
                </a:rPr>
                <a:t>8-inch wafer</a:t>
              </a:r>
              <a:endParaRPr lang="zh-CN" altLang="en-US" sz="1400" dirty="0">
                <a:solidFill>
                  <a:schemeClr val="bg2"/>
                </a:solidFill>
              </a:endParaRPr>
            </a:p>
          </p:txBody>
        </p:sp>
        <p:pic>
          <p:nvPicPr>
            <p:cNvPr id="15" name="图片 14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3356992"/>
              <a:ext cx="2520280" cy="259228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文本框 16"/>
            <p:cNvSpPr txBox="1"/>
            <p:nvPr/>
          </p:nvSpPr>
          <p:spPr>
            <a:xfrm>
              <a:off x="1092619" y="3590934"/>
              <a:ext cx="2523259" cy="414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</a:rPr>
                <a:t>Wafer T212141-02E3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73457" y="6307102"/>
            <a:ext cx="2642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An example of wafer test result</a:t>
            </a:r>
            <a:endParaRPr lang="zh-CN" altLang="en-US" sz="1400" dirty="0"/>
          </a:p>
        </p:txBody>
      </p:sp>
      <p:sp>
        <p:nvSpPr>
          <p:cNvPr id="23" name="文本框 22"/>
          <p:cNvSpPr txBox="1"/>
          <p:nvPr/>
        </p:nvSpPr>
        <p:spPr>
          <a:xfrm>
            <a:off x="1282117" y="3380914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8-inch wafer</a:t>
            </a:r>
            <a:endParaRPr lang="zh-CN" altLang="en-US" sz="140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1" b="16401"/>
          <a:stretch>
            <a:fillRect/>
          </a:stretch>
        </p:blipFill>
        <p:spPr>
          <a:xfrm>
            <a:off x="523526" y="4130525"/>
            <a:ext cx="2208530" cy="236234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5EB15FD-061D-BE9C-5C5B-AFBA160D4D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4745" y="1425133"/>
            <a:ext cx="3088222" cy="209304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6EB8EF0C-C91B-C2B2-ED56-56D784D470E4}"/>
              </a:ext>
            </a:extLst>
          </p:cNvPr>
          <p:cNvSpPr/>
          <p:nvPr/>
        </p:nvSpPr>
        <p:spPr>
          <a:xfrm>
            <a:off x="9202737" y="537889"/>
            <a:ext cx="28360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  <a:latin typeface="Arial" panose="020B0604020202020204" pitchFamily="34" charset="0"/>
              </a:rPr>
              <a:t>Chip size</a:t>
            </a:r>
            <a:r>
              <a:rPr lang="zh-CN" altLang="en-US" dirty="0">
                <a:solidFill>
                  <a:srgbClr val="0070C0"/>
                </a:solidFill>
                <a:latin typeface="Arial" panose="020B0604020202020204" pitchFamily="34" charset="0"/>
              </a:rPr>
              <a:t>：</a:t>
            </a:r>
            <a:r>
              <a:rPr lang="en-US" altLang="zh-CN" dirty="0">
                <a:solidFill>
                  <a:srgbClr val="0070C0"/>
                </a:solidFill>
                <a:latin typeface="Arial" panose="020B0604020202020204" pitchFamily="34" charset="0"/>
              </a:rPr>
              <a:t>26 ×16 mm</a:t>
            </a:r>
          </a:p>
          <a:p>
            <a:r>
              <a:rPr lang="en-US" altLang="zh-CN" dirty="0">
                <a:solidFill>
                  <a:srgbClr val="0070C0"/>
                </a:solidFill>
                <a:latin typeface="Arial" panose="020B0604020202020204" pitchFamily="34" charset="0"/>
              </a:rPr>
              <a:t>Pixel size</a:t>
            </a:r>
            <a:r>
              <a:rPr lang="zh-CN" altLang="en-US" dirty="0">
                <a:solidFill>
                  <a:srgbClr val="0070C0"/>
                </a:solidFill>
                <a:latin typeface="Arial" panose="020B0604020202020204" pitchFamily="34" charset="0"/>
              </a:rPr>
              <a:t>：</a:t>
            </a:r>
            <a:r>
              <a:rPr lang="en-US" altLang="zh-CN" dirty="0">
                <a:solidFill>
                  <a:srgbClr val="0070C0"/>
                </a:solidFill>
                <a:latin typeface="Arial" panose="020B0604020202020204" pitchFamily="34" charset="0"/>
              </a:rPr>
              <a:t>25μm × 25μm</a:t>
            </a:r>
            <a:endParaRPr lang="zh-CN" altLang="en-US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endParaRPr lang="en-US" altLang="zh-CN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zh-CN" altLang="en-US" dirty="0"/>
          </a:p>
        </p:txBody>
      </p:sp>
      <p:pic>
        <p:nvPicPr>
          <p:cNvPr id="6" name="图片 5" descr="微信图片_20220929070801">
            <a:extLst>
              <a:ext uri="{FF2B5EF4-FFF2-40B4-BE49-F238E27FC236}">
                <a16:creationId xmlns:a16="http://schemas.microsoft.com/office/drawing/2014/main" id="{4DD364B8-7DE2-FEE9-414B-D153B68E68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76475" y="4185727"/>
            <a:ext cx="4514986" cy="235348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24F6885F-20C4-6997-E6B5-66DF2F269C16}"/>
              </a:ext>
            </a:extLst>
          </p:cNvPr>
          <p:cNvSpPr txBox="1"/>
          <p:nvPr/>
        </p:nvSpPr>
        <p:spPr>
          <a:xfrm>
            <a:off x="-439744" y="3701757"/>
            <a:ext cx="81420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/>
            <a:r>
              <a:rPr lang="en-US" altLang="zh-CN" sz="2400" b="1" dirty="0">
                <a:solidFill>
                  <a:srgbClr val="0070C0"/>
                </a:solidFill>
              </a:rPr>
              <a:t>wafer test on probe-station </a:t>
            </a:r>
            <a:r>
              <a:rPr lang="en-US" altLang="zh-CN" sz="24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altLang="zh-CN" sz="2400" dirty="0">
                <a:solidFill>
                  <a:srgbClr val="FF0000"/>
                </a:solidFill>
                <a:sym typeface="Wingdings" panose="05000000000000000000" pitchFamily="2" charset="2"/>
              </a:rPr>
              <a:t>70-80% yield</a:t>
            </a:r>
            <a:r>
              <a:rPr lang="en-US" altLang="zh-CN" sz="2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66D328A-8CC3-477D-C5F2-3BEB12D51E3F}"/>
              </a:ext>
            </a:extLst>
          </p:cNvPr>
          <p:cNvSpPr txBox="1"/>
          <p:nvPr/>
        </p:nvSpPr>
        <p:spPr>
          <a:xfrm>
            <a:off x="7021659" y="3821313"/>
            <a:ext cx="72754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</a:rPr>
              <a:t>Functional tests of the chip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1766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CF54697-12C5-48E3-5E60-ED8DA55C80D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276363" y="1840464"/>
            <a:ext cx="3689158" cy="247379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05E2FC5F-6680-10F9-FDC7-28D7B5F423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3081" y="1868557"/>
            <a:ext cx="3916857" cy="2309595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315330" y="42622"/>
            <a:ext cx="10515600" cy="471587"/>
          </a:xfrm>
        </p:spPr>
        <p:txBody>
          <a:bodyPr>
            <a:normAutofit fontScale="90000"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CEPC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vertex detector : DESY </a:t>
            </a:r>
            <a:r>
              <a:rPr lang="en-US" altLang="zh-CN" sz="360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Testbeam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323364" y="639693"/>
            <a:ext cx="6023814" cy="6832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0070C0"/>
                </a:solidFill>
              </a:rPr>
              <a:t>The 6-layer of TaichuPix3 telescope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0070C0"/>
                </a:solidFill>
              </a:rPr>
              <a:t>4-layer </a:t>
            </a:r>
            <a:r>
              <a:rPr lang="en-US" altLang="zh-CN" sz="2400" dirty="0" err="1">
                <a:solidFill>
                  <a:srgbClr val="0070C0"/>
                </a:solidFill>
              </a:rPr>
              <a:t>JadePix</a:t>
            </a:r>
            <a:r>
              <a:rPr lang="en-US" altLang="zh-CN" sz="2400" dirty="0">
                <a:solidFill>
                  <a:srgbClr val="0070C0"/>
                </a:solidFill>
              </a:rPr>
              <a:t> telescope.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AFDBC6-8636-43D0-8C2D-AEEF18B55193}" type="slidenum">
              <a:rPr lang="fr-BE" smtClean="0"/>
              <a:t>15</a:t>
            </a:fld>
            <a:endParaRPr lang="fr-BE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090331C-A60C-8ACB-2977-E15E12D420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22" y="1322918"/>
            <a:ext cx="4573629" cy="5195891"/>
          </a:xfrm>
          <a:prstGeom prst="rect">
            <a:avLst/>
          </a:prstGeom>
        </p:spPr>
      </p:pic>
      <p:sp>
        <p:nvSpPr>
          <p:cNvPr id="8" name="右箭头 7">
            <a:extLst>
              <a:ext uri="{FF2B5EF4-FFF2-40B4-BE49-F238E27FC236}">
                <a16:creationId xmlns:a16="http://schemas.microsoft.com/office/drawing/2014/main" id="{89010613-5AAF-0AA6-C62F-A525726F3765}"/>
              </a:ext>
            </a:extLst>
          </p:cNvPr>
          <p:cNvSpPr/>
          <p:nvPr/>
        </p:nvSpPr>
        <p:spPr>
          <a:xfrm>
            <a:off x="4126112" y="3906044"/>
            <a:ext cx="1253613" cy="2826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2" name="Picture 8">
            <a:extLst>
              <a:ext uri="{FF2B5EF4-FFF2-40B4-BE49-F238E27FC236}">
                <a16:creationId xmlns:a16="http://schemas.microsoft.com/office/drawing/2014/main" id="{92C4F9F9-5CA2-FEB4-969F-304B3798D3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5034" y="4700590"/>
            <a:ext cx="5252144" cy="197564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DCFA2B12-5D49-645B-56AD-3617A2CC06A3}"/>
              </a:ext>
            </a:extLst>
          </p:cNvPr>
          <p:cNvSpPr txBox="1"/>
          <p:nvPr/>
        </p:nvSpPr>
        <p:spPr>
          <a:xfrm>
            <a:off x="6573130" y="4276183"/>
            <a:ext cx="61026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Event display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324337B9-066B-3D8B-7D57-97A4A4D1790E}"/>
              </a:ext>
            </a:extLst>
          </p:cNvPr>
          <p:cNvSpPr txBox="1"/>
          <p:nvPr/>
        </p:nvSpPr>
        <p:spPr>
          <a:xfrm>
            <a:off x="9803640" y="1628816"/>
            <a:ext cx="61026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Hit maps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6403676-2138-9C85-5429-FAF9374CE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110" y="637671"/>
            <a:ext cx="10972800" cy="5472608"/>
          </a:xfrm>
        </p:spPr>
        <p:txBody>
          <a:bodyPr/>
          <a:lstStyle/>
          <a:p>
            <a:r>
              <a:rPr lang="en-US" altLang="zh-CN" sz="2400" dirty="0">
                <a:cs typeface="+mn-cs"/>
              </a:rPr>
              <a:t>Both CEPC pixel sensor prototype(</a:t>
            </a:r>
            <a:r>
              <a:rPr lang="en-US" altLang="zh-CN" sz="2400" dirty="0" err="1">
                <a:cs typeface="+mn-cs"/>
              </a:rPr>
              <a:t>Taichu</a:t>
            </a:r>
            <a:r>
              <a:rPr lang="en-US" altLang="zh-CN" sz="2400" dirty="0">
                <a:cs typeface="+mn-cs"/>
              </a:rPr>
              <a:t> and </a:t>
            </a:r>
            <a:r>
              <a:rPr lang="en-US" altLang="zh-CN" sz="2400" dirty="0" err="1">
                <a:cs typeface="+mn-cs"/>
              </a:rPr>
              <a:t>Jadepix</a:t>
            </a:r>
            <a:r>
              <a:rPr lang="en-US" altLang="zh-CN" sz="2400" dirty="0">
                <a:cs typeface="+mn-cs"/>
              </a:rPr>
              <a:t>) reach </a:t>
            </a:r>
            <a:r>
              <a:rPr lang="en-US" altLang="zh-CN" sz="2400" dirty="0">
                <a:solidFill>
                  <a:srgbClr val="FF0000"/>
                </a:solidFill>
                <a:cs typeface="+mn-cs"/>
              </a:rPr>
              <a:t>3~5μm</a:t>
            </a:r>
            <a:r>
              <a:rPr lang="en-US" altLang="zh-CN" sz="2400" dirty="0">
                <a:cs typeface="+mn-cs"/>
              </a:rPr>
              <a:t> resolution </a:t>
            </a:r>
          </a:p>
          <a:p>
            <a:r>
              <a:rPr lang="en-US" altLang="zh-CN" sz="2400" dirty="0">
                <a:cs typeface="+mn-cs"/>
              </a:rPr>
              <a:t>Efficiency can reach </a:t>
            </a:r>
            <a:r>
              <a:rPr lang="en-US" altLang="zh-CN" sz="2400" dirty="0">
                <a:solidFill>
                  <a:srgbClr val="FF0000"/>
                </a:solidFill>
                <a:cs typeface="+mn-cs"/>
              </a:rPr>
              <a:t>~ 99% </a:t>
            </a:r>
          </a:p>
          <a:p>
            <a:pPr lvl="1"/>
            <a:r>
              <a:rPr lang="en-US" altLang="zh-CN" sz="2000" dirty="0" err="1">
                <a:solidFill>
                  <a:srgbClr val="0070C0"/>
                </a:solidFill>
                <a:cs typeface="+mn-cs"/>
              </a:rPr>
              <a:t>Taichu</a:t>
            </a:r>
            <a:r>
              <a:rPr lang="en-US" altLang="zh-CN" sz="2000" dirty="0">
                <a:solidFill>
                  <a:srgbClr val="0070C0"/>
                </a:solidFill>
                <a:cs typeface="+mn-cs"/>
              </a:rPr>
              <a:t> can work at 20Mhz clock with high efficiency. </a:t>
            </a:r>
            <a:endParaRPr lang="zh-CN" altLang="en-US" sz="2000" dirty="0">
              <a:solidFill>
                <a:srgbClr val="0070C0"/>
              </a:solidFill>
              <a:cs typeface="+mn-cs"/>
            </a:endParaRPr>
          </a:p>
          <a:p>
            <a:pPr lvl="1"/>
            <a:endParaRPr lang="en-US" altLang="zh-CN" sz="2250" dirty="0">
              <a:cs typeface="+mn-cs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AD0BF97-0022-929A-83AE-CC48ED06E5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AFDBC6-8636-43D0-8C2D-AEEF18B55193}" type="slidenum">
              <a:rPr lang="fr-BE" smtClean="0"/>
              <a:pPr>
                <a:defRPr/>
              </a:pPr>
              <a:t>16</a:t>
            </a:fld>
            <a:endParaRPr lang="fr-BE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FB6B98C-CCAF-655F-A642-AD46DBB87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0018" y="2430751"/>
            <a:ext cx="6015751" cy="422234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E1C36A6-0B60-391D-9B84-33B372799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7" y="2587793"/>
            <a:ext cx="5153045" cy="3908260"/>
          </a:xfrm>
          <a:prstGeom prst="rect">
            <a:avLst/>
          </a:prstGeom>
        </p:spPr>
      </p:pic>
      <p:sp>
        <p:nvSpPr>
          <p:cNvPr id="11" name="标题 2">
            <a:extLst>
              <a:ext uri="{FF2B5EF4-FFF2-40B4-BE49-F238E27FC236}">
                <a16:creationId xmlns:a16="http://schemas.microsoft.com/office/drawing/2014/main" id="{677F86EA-7DA4-99E1-C7C6-439A60B6F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6084"/>
            <a:ext cx="10515600" cy="471587"/>
          </a:xfrm>
        </p:spPr>
        <p:txBody>
          <a:bodyPr>
            <a:normAutofit fontScale="90000"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CEPC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vertex detector : DESY </a:t>
            </a:r>
            <a:r>
              <a:rPr lang="en-US" altLang="zh-CN" sz="360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Testbeam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7493092-8482-F950-A354-E45080AAFB80}"/>
              </a:ext>
            </a:extLst>
          </p:cNvPr>
          <p:cNvSpPr txBox="1"/>
          <p:nvPr/>
        </p:nvSpPr>
        <p:spPr>
          <a:xfrm>
            <a:off x="801738" y="231946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FF0000"/>
                </a:solidFill>
                <a:cs typeface="+mn-cs"/>
              </a:rPr>
              <a:t>Jadepix</a:t>
            </a:r>
            <a:r>
              <a:rPr lang="en-US" altLang="zh-CN" sz="2400" dirty="0">
                <a:solidFill>
                  <a:srgbClr val="FF0000"/>
                </a:solidFill>
                <a:cs typeface="+mn-cs"/>
              </a:rPr>
              <a:t> resolution 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1C96B15-174E-9469-4190-255CA23B4A91}"/>
              </a:ext>
            </a:extLst>
          </p:cNvPr>
          <p:cNvSpPr txBox="1"/>
          <p:nvPr/>
        </p:nvSpPr>
        <p:spPr>
          <a:xfrm>
            <a:off x="5867400" y="2301746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FF0000"/>
                </a:solidFill>
                <a:cs typeface="+mn-cs"/>
              </a:rPr>
              <a:t>Taichupix</a:t>
            </a:r>
            <a:r>
              <a:rPr lang="en-US" altLang="zh-CN" sz="2400" dirty="0">
                <a:solidFill>
                  <a:srgbClr val="FF0000"/>
                </a:solidFill>
                <a:cs typeface="+mn-cs"/>
              </a:rPr>
              <a:t> resolution w/wo alignment 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324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DFE8666-E5CA-028A-188E-195ADCE76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203" y="836713"/>
            <a:ext cx="10972800" cy="5472608"/>
          </a:xfrm>
        </p:spPr>
        <p:txBody>
          <a:bodyPr/>
          <a:lstStyle/>
          <a:p>
            <a:r>
              <a:rPr lang="en-US" altLang="zh-CN" sz="2400" dirty="0"/>
              <a:t>Installation procedure of 3 double layer of vertex detector</a:t>
            </a:r>
            <a:endParaRPr lang="en-US" altLang="zh-CN" sz="2400" dirty="0">
              <a:solidFill>
                <a:srgbClr val="000000"/>
              </a:solidFill>
            </a:endParaRPr>
          </a:p>
          <a:p>
            <a:endParaRPr kumimoji="1"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33FBBD1C-2E8A-0CA7-5FEC-2C8D05A1F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8489" y="312885"/>
            <a:ext cx="11657654" cy="471587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Vertex detector prototype assembly</a:t>
            </a:r>
            <a:endParaRPr kumimoji="1"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34BE5EE-2B92-87FA-B57E-B08A86A1A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32" y="1308300"/>
            <a:ext cx="10001112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011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age2image1961658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63" y="1805392"/>
            <a:ext cx="2587464" cy="23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76400" y="31622"/>
            <a:ext cx="10515600" cy="471587"/>
          </a:xfrm>
        </p:spPr>
        <p:txBody>
          <a:bodyPr>
            <a:no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CEPC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vertex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detector: Ladder loading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026" name="Picture 2" descr="page2image19616020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15114">
            <a:off x="1692640" y="1825313"/>
            <a:ext cx="322179" cy="128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2image1961604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0" y="4203736"/>
            <a:ext cx="3847069" cy="2452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ge3image50492435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42" b="7786"/>
          <a:stretch>
            <a:fillRect/>
          </a:stretch>
        </p:blipFill>
        <p:spPr bwMode="auto">
          <a:xfrm>
            <a:off x="4859169" y="1626659"/>
            <a:ext cx="6908800" cy="245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右箭头 3"/>
          <p:cNvSpPr/>
          <p:nvPr/>
        </p:nvSpPr>
        <p:spPr>
          <a:xfrm>
            <a:off x="3562099" y="2809190"/>
            <a:ext cx="921098" cy="5838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11253" y="3803130"/>
            <a:ext cx="2247963" cy="424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/>
              <a:t>Ladder support tools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087369" y="3878094"/>
            <a:ext cx="3993378" cy="424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/>
              <a:t>Ladder loaded on vertex detector 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805920" y="1417371"/>
            <a:ext cx="64334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/>
              <a:t>Wire-bonding</a:t>
            </a:r>
            <a:endParaRPr lang="zh-CN" altLang="en-US" dirty="0"/>
          </a:p>
        </p:txBody>
      </p:sp>
      <p:sp>
        <p:nvSpPr>
          <p:cNvPr id="14" name="内容占位符 1"/>
          <p:cNvSpPr>
            <a:spLocks noGrp="1"/>
          </p:cNvSpPr>
          <p:nvPr>
            <p:ph idx="1"/>
          </p:nvPr>
        </p:nvSpPr>
        <p:spPr>
          <a:xfrm>
            <a:off x="2749166" y="473588"/>
            <a:ext cx="10972800" cy="5472608"/>
          </a:xfrm>
        </p:spPr>
        <p:txBody>
          <a:bodyPr/>
          <a:lstStyle/>
          <a:p>
            <a:r>
              <a:rPr kumimoji="1" lang="en-US" altLang="zh-CN" sz="2400" dirty="0">
                <a:solidFill>
                  <a:srgbClr val="0070C0"/>
                </a:solidFill>
              </a:rPr>
              <a:t>Loading procedure of  ladder on vertex detector has been tested </a:t>
            </a:r>
          </a:p>
          <a:p>
            <a:r>
              <a:rPr kumimoji="1" lang="en-US" altLang="zh-CN" sz="2400" dirty="0">
                <a:solidFill>
                  <a:srgbClr val="0070C0"/>
                </a:solidFill>
              </a:rPr>
              <a:t>Another </a:t>
            </a:r>
            <a:r>
              <a:rPr kumimoji="1" lang="en-US" altLang="zh-CN" sz="2400" dirty="0" err="1">
                <a:solidFill>
                  <a:srgbClr val="0070C0"/>
                </a:solidFill>
              </a:rPr>
              <a:t>testbeam</a:t>
            </a:r>
            <a:r>
              <a:rPr kumimoji="1" lang="en-US" altLang="zh-CN" sz="2400" dirty="0">
                <a:solidFill>
                  <a:srgbClr val="0070C0"/>
                </a:solidFill>
              </a:rPr>
              <a:t> with full prototype expected in April 2023. </a:t>
            </a:r>
          </a:p>
          <a:p>
            <a:endParaRPr kumimoji="1"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1D976225-4352-423E-A788-DBA3CB06A86C}" type="datetime1">
              <a:rPr lang="zh-CN" altLang="en-US" smtClean="0"/>
              <a:t>2023/2/12</a:t>
            </a:fld>
            <a:endParaRPr lang="fr-BE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AFDBC6-8636-43D0-8C2D-AEEF18B55193}" type="slidenum">
              <a:rPr lang="fr-BE" smtClean="0"/>
              <a:t>18</a:t>
            </a:fld>
            <a:endParaRPr lang="fr-BE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5C5EF76F-090E-8CEC-A223-CF3E9E74BC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4745" y="4406563"/>
            <a:ext cx="4664428" cy="251017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DAE96D-4491-103D-A9F5-26A35AAD2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828" y="1253331"/>
            <a:ext cx="10515600" cy="4351338"/>
          </a:xfrm>
        </p:spPr>
        <p:txBody>
          <a:bodyPr/>
          <a:lstStyle/>
          <a:p>
            <a:r>
              <a:rPr lang="en-US" altLang="zh-CN" sz="2800" dirty="0"/>
              <a:t>Overview of vertex detector </a:t>
            </a:r>
          </a:p>
          <a:p>
            <a:r>
              <a:rPr lang="en-US" altLang="zh-CN" dirty="0"/>
              <a:t>CEPC vertex detector R &amp; D </a:t>
            </a:r>
          </a:p>
          <a:p>
            <a:r>
              <a:rPr lang="en-US" altLang="zh-CN" sz="2800" dirty="0">
                <a:solidFill>
                  <a:srgbClr val="FF0000"/>
                </a:solidFill>
              </a:rPr>
              <a:t> More </a:t>
            </a:r>
            <a:r>
              <a:rPr lang="en-US" altLang="zh-CN" dirty="0">
                <a:solidFill>
                  <a:srgbClr val="FF0000"/>
                </a:solidFill>
              </a:rPr>
              <a:t>F</a:t>
            </a:r>
            <a:r>
              <a:rPr lang="en-US" altLang="zh-CN" sz="2800" dirty="0">
                <a:solidFill>
                  <a:srgbClr val="FF0000"/>
                </a:solidFill>
              </a:rPr>
              <a:t>uture prospect </a:t>
            </a:r>
          </a:p>
          <a:p>
            <a:pPr lvl="1"/>
            <a:r>
              <a:rPr lang="en-US" altLang="zh-CN" dirty="0">
                <a:solidFill>
                  <a:srgbClr val="0070C0"/>
                </a:solidFill>
              </a:rPr>
              <a:t>Alice</a:t>
            </a:r>
            <a:r>
              <a:rPr lang="zh-CN" altLang="en-US" dirty="0">
                <a:solidFill>
                  <a:srgbClr val="0070C0"/>
                </a:solidFill>
              </a:rPr>
              <a:t> </a:t>
            </a:r>
            <a:r>
              <a:rPr lang="en-US" altLang="zh-CN" dirty="0">
                <a:solidFill>
                  <a:srgbClr val="0070C0"/>
                </a:solidFill>
              </a:rPr>
              <a:t>upgrade</a:t>
            </a:r>
          </a:p>
          <a:p>
            <a:pPr lvl="1"/>
            <a:r>
              <a:rPr lang="en-US" altLang="zh-CN" dirty="0">
                <a:solidFill>
                  <a:srgbClr val="0070C0"/>
                </a:solidFill>
              </a:rPr>
              <a:t>Timing</a:t>
            </a:r>
            <a:r>
              <a:rPr lang="zh-CN" altLang="en-US" dirty="0">
                <a:solidFill>
                  <a:srgbClr val="0070C0"/>
                </a:solidFill>
              </a:rPr>
              <a:t> </a:t>
            </a:r>
            <a:r>
              <a:rPr lang="en-US" altLang="zh-CN" dirty="0">
                <a:solidFill>
                  <a:srgbClr val="0070C0"/>
                </a:solidFill>
              </a:rPr>
              <a:t>detector</a:t>
            </a:r>
          </a:p>
          <a:p>
            <a:endParaRPr lang="en-US" altLang="zh-CN" sz="2800" dirty="0"/>
          </a:p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F886485-AC21-A62A-3302-76B2D45EC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19</a:t>
            </a:fld>
            <a:endParaRPr lang="en-US" altLang="zh-CN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1F9A0DC5-219C-320D-05CB-EFB29354B883}"/>
              </a:ext>
            </a:extLst>
          </p:cNvPr>
          <p:cNvSpPr txBox="1">
            <a:spLocks/>
          </p:cNvSpPr>
          <p:nvPr/>
        </p:nvSpPr>
        <p:spPr>
          <a:xfrm>
            <a:off x="1902278" y="230188"/>
            <a:ext cx="7886700" cy="715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cap="small" dirty="0">
                <a:solidFill>
                  <a:srgbClr val="0070C0"/>
                </a:solidFill>
              </a:rPr>
              <a:t>Outline </a:t>
            </a:r>
            <a:endParaRPr lang="zh-CN" altLang="en-US" sz="3200" b="1" cap="smal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899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DAE96D-4491-103D-A9F5-26A35AAD2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828" y="1253331"/>
            <a:ext cx="10515600" cy="4351338"/>
          </a:xfrm>
        </p:spPr>
        <p:txBody>
          <a:bodyPr/>
          <a:lstStyle/>
          <a:p>
            <a:r>
              <a:rPr lang="en-US" altLang="zh-CN" sz="2800" dirty="0">
                <a:solidFill>
                  <a:srgbClr val="FF0000"/>
                </a:solidFill>
              </a:rPr>
              <a:t>Overview of vertex detector </a:t>
            </a:r>
          </a:p>
          <a:p>
            <a:r>
              <a:rPr lang="en-US" altLang="zh-CN" dirty="0"/>
              <a:t>CEPC vertex detector R &amp; D </a:t>
            </a:r>
          </a:p>
          <a:p>
            <a:r>
              <a:rPr lang="en-US" altLang="zh-CN" sz="2800" dirty="0"/>
              <a:t> More </a:t>
            </a:r>
            <a:r>
              <a:rPr lang="en-US" altLang="zh-CN" dirty="0"/>
              <a:t>F</a:t>
            </a:r>
            <a:r>
              <a:rPr lang="en-US" altLang="zh-CN" sz="2800" dirty="0"/>
              <a:t>uture prospect </a:t>
            </a:r>
          </a:p>
          <a:p>
            <a:endParaRPr lang="en-US" altLang="zh-CN" sz="2800" dirty="0"/>
          </a:p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F886485-AC21-A62A-3302-76B2D45EC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1F9A0DC5-219C-320D-05CB-EFB29354B883}"/>
              </a:ext>
            </a:extLst>
          </p:cNvPr>
          <p:cNvSpPr txBox="1">
            <a:spLocks/>
          </p:cNvSpPr>
          <p:nvPr/>
        </p:nvSpPr>
        <p:spPr>
          <a:xfrm>
            <a:off x="1902278" y="230188"/>
            <a:ext cx="7886700" cy="715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cap="small" dirty="0">
                <a:solidFill>
                  <a:srgbClr val="0070C0"/>
                </a:solidFill>
              </a:rPr>
              <a:t>Outline </a:t>
            </a:r>
            <a:endParaRPr lang="zh-CN" altLang="en-US" sz="3200" b="1" cap="smal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221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D6A9EFA-BDDD-BA5D-B277-AE73D0221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778" y="727007"/>
            <a:ext cx="10515600" cy="4351338"/>
          </a:xfrm>
        </p:spPr>
        <p:txBody>
          <a:bodyPr/>
          <a:lstStyle/>
          <a:p>
            <a:r>
              <a:rPr lang="en" altLang="zh-CN" dirty="0"/>
              <a:t>Cylindrical inner tracker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curved</a:t>
            </a:r>
            <a:r>
              <a:rPr lang="zh-CN" altLang="en-US" dirty="0"/>
              <a:t> </a:t>
            </a:r>
            <a:r>
              <a:rPr lang="en-US" altLang="zh-CN" dirty="0"/>
              <a:t>MAPS wafer</a:t>
            </a:r>
          </a:p>
          <a:p>
            <a:pPr lvl="1"/>
            <a:r>
              <a:rPr lang="en-US" altLang="zh-CN" dirty="0">
                <a:solidFill>
                  <a:srgbClr val="0070C0"/>
                </a:solidFill>
              </a:rPr>
              <a:t>5 times better performance expected that ITS2 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C784F89-6533-F9FE-870D-3B0962988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989B36E-B210-4EB7-9756-05E725C39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699782"/>
            <a:ext cx="7772400" cy="262468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0B766D1-EA5C-A782-2803-C74F66427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88" y="1970828"/>
            <a:ext cx="4496643" cy="4353640"/>
          </a:xfrm>
          <a:prstGeom prst="rect">
            <a:avLst/>
          </a:prstGeom>
        </p:spPr>
      </p:pic>
      <p:sp>
        <p:nvSpPr>
          <p:cNvPr id="5" name="标题 2">
            <a:extLst>
              <a:ext uri="{FF2B5EF4-FFF2-40B4-BE49-F238E27FC236}">
                <a16:creationId xmlns:a16="http://schemas.microsoft.com/office/drawing/2014/main" id="{51A96DFB-2217-E1B8-5F96-4EC720B2C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10970"/>
            <a:ext cx="10515600" cy="471587"/>
          </a:xfrm>
        </p:spPr>
        <p:txBody>
          <a:bodyPr>
            <a:no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Alice ITS3 upgrade:  MAPS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00C44B0-468E-F0D9-0468-D69BCEE810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6870" y="6402"/>
            <a:ext cx="4605130" cy="359871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EAE3595F-7D5D-EC95-91AA-E8A9760827D5}"/>
              </a:ext>
            </a:extLst>
          </p:cNvPr>
          <p:cNvSpPr txBox="1"/>
          <p:nvPr/>
        </p:nvSpPr>
        <p:spPr>
          <a:xfrm>
            <a:off x="1967900" y="6356350"/>
            <a:ext cx="777240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" altLang="zh-CN" i="1" dirty="0">
                <a:solidFill>
                  <a:srgbClr val="385723"/>
                </a:solidFill>
                <a:effectLst/>
                <a:latin typeface="Helvetica" pitchFamily="2" charset="0"/>
              </a:rPr>
              <a:t>From</a:t>
            </a:r>
            <a:r>
              <a:rPr lang="zh-CN" altLang="en-US" i="1" dirty="0">
                <a:solidFill>
                  <a:srgbClr val="385723"/>
                </a:solidFill>
                <a:effectLst/>
                <a:latin typeface="Helvetica" pitchFamily="2" charset="0"/>
              </a:rPr>
              <a:t> </a:t>
            </a:r>
            <a:r>
              <a:rPr lang="en" altLang="zh-CN" b="0" i="0" dirty="0">
                <a:solidFill>
                  <a:srgbClr val="777777"/>
                </a:solidFill>
                <a:effectLst/>
                <a:latin typeface="Liberation Sans"/>
              </a:rPr>
              <a:t>Magnus </a:t>
            </a:r>
            <a:r>
              <a:rPr lang="en" altLang="zh-CN" b="0" i="0" dirty="0" err="1">
                <a:solidFill>
                  <a:srgbClr val="777777"/>
                </a:solidFill>
                <a:effectLst/>
                <a:latin typeface="Liberation Sans"/>
              </a:rPr>
              <a:t>Mager</a:t>
            </a:r>
            <a:r>
              <a:rPr lang="zh-CN" altLang="en-US" dirty="0">
                <a:solidFill>
                  <a:srgbClr val="777777"/>
                </a:solidFill>
                <a:latin typeface="Liberation Sans"/>
              </a:rPr>
              <a:t> </a:t>
            </a:r>
            <a:r>
              <a:rPr lang="en-US" altLang="zh-CN" dirty="0">
                <a:solidFill>
                  <a:srgbClr val="777777"/>
                </a:solidFill>
                <a:latin typeface="Liberation Sans"/>
              </a:rPr>
              <a:t>&amp;</a:t>
            </a:r>
            <a:r>
              <a:rPr lang="zh-CN" altLang="en-US" dirty="0">
                <a:solidFill>
                  <a:srgbClr val="777777"/>
                </a:solidFill>
                <a:latin typeface="Liberation Sans"/>
              </a:rPr>
              <a:t> </a:t>
            </a:r>
            <a:r>
              <a:rPr lang="en" altLang="zh-CN" dirty="0" err="1"/>
              <a:t>Nicolò</a:t>
            </a:r>
            <a:r>
              <a:rPr lang="en" altLang="zh-CN" dirty="0"/>
              <a:t> </a:t>
            </a:r>
            <a:r>
              <a:rPr lang="en" altLang="zh-CN" dirty="0" err="1"/>
              <a:t>Jacazio</a:t>
            </a:r>
            <a:r>
              <a:rPr lang="en" altLang="zh-CN" b="0" i="0" dirty="0">
                <a:solidFill>
                  <a:srgbClr val="777777"/>
                </a:solidFill>
                <a:effectLst/>
                <a:latin typeface="Liberation Sans"/>
              </a:rPr>
              <a:t> </a:t>
            </a:r>
            <a:r>
              <a:rPr lang="en" altLang="zh-CN" i="1" dirty="0">
                <a:solidFill>
                  <a:srgbClr val="385723"/>
                </a:solidFill>
                <a:effectLst/>
                <a:latin typeface="Helvetica" pitchFamily="2" charset="0"/>
              </a:rPr>
              <a:t>(Alice </a:t>
            </a:r>
            <a:r>
              <a:rPr lang="en" altLang="zh-CN" i="1" dirty="0" err="1">
                <a:solidFill>
                  <a:srgbClr val="385723"/>
                </a:solidFill>
                <a:effectLst/>
                <a:latin typeface="Helvetica" pitchFamily="2" charset="0"/>
              </a:rPr>
              <a:t>collobration</a:t>
            </a:r>
            <a:r>
              <a:rPr lang="en" altLang="zh-CN" i="1" dirty="0">
                <a:solidFill>
                  <a:srgbClr val="385723"/>
                </a:solidFill>
                <a:effectLst/>
                <a:latin typeface="Helvetica" pitchFamily="2" charset="0"/>
              </a:rPr>
              <a:t>)</a:t>
            </a:r>
            <a:r>
              <a:rPr lang="zh-CN" altLang="en-US" i="1" dirty="0">
                <a:solidFill>
                  <a:srgbClr val="385723"/>
                </a:solidFill>
                <a:latin typeface="Helvetica" pitchFamily="2" charset="0"/>
              </a:rPr>
              <a:t>， </a:t>
            </a:r>
            <a:r>
              <a:rPr lang="en-US" altLang="zh-CN" i="1" dirty="0">
                <a:solidFill>
                  <a:srgbClr val="385723"/>
                </a:solidFill>
                <a:latin typeface="Helvetica" pitchFamily="2" charset="0"/>
              </a:rPr>
              <a:t>ICHEP2022</a:t>
            </a:r>
            <a:endParaRPr lang="en" altLang="zh-CN" dirty="0">
              <a:solidFill>
                <a:srgbClr val="385723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6174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E51DF8D-BAB0-1AA2-2AB8-2408FA3F9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21</a:t>
            </a:fld>
            <a:endParaRPr lang="en-US" altLang="zh-CN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D6BBA8E-6928-17BB-6D30-90741ACC8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809" y="1690688"/>
            <a:ext cx="3657600" cy="44196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A053C5C-6B1F-9B4F-096D-7C69AD979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9750" y="1905327"/>
            <a:ext cx="7150100" cy="21463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C6C94AB-56AE-35B4-BFB6-3A14AB77D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9750" y="3995411"/>
            <a:ext cx="7772400" cy="2360939"/>
          </a:xfrm>
          <a:prstGeom prst="rect">
            <a:avLst/>
          </a:prstGeom>
        </p:spPr>
      </p:pic>
      <p:sp>
        <p:nvSpPr>
          <p:cNvPr id="10" name="标题 2">
            <a:extLst>
              <a:ext uri="{FF2B5EF4-FFF2-40B4-BE49-F238E27FC236}">
                <a16:creationId xmlns:a16="http://schemas.microsoft.com/office/drawing/2014/main" id="{631452FB-D97E-D065-CFB1-AA37CC587F80}"/>
              </a:ext>
            </a:extLst>
          </p:cNvPr>
          <p:cNvSpPr txBox="1">
            <a:spLocks/>
          </p:cNvSpPr>
          <p:nvPr/>
        </p:nvSpPr>
        <p:spPr>
          <a:xfrm>
            <a:off x="1676400" y="166366"/>
            <a:ext cx="10515600" cy="4715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Alice ITS3 upgrade: 65nm technology &amp; Stitching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466E5C4D-9F63-A966-9750-A47A69F01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778" y="727007"/>
            <a:ext cx="12468104" cy="4351338"/>
          </a:xfrm>
        </p:spPr>
        <p:txBody>
          <a:bodyPr/>
          <a:lstStyle/>
          <a:p>
            <a:r>
              <a:rPr lang="en" altLang="zh-CN" dirty="0"/>
              <a:t>First</a:t>
            </a:r>
            <a:r>
              <a:rPr lang="zh-CN" altLang="en-US" dirty="0"/>
              <a:t> </a:t>
            </a:r>
            <a:r>
              <a:rPr lang="en-US" altLang="zh-CN" dirty="0"/>
              <a:t>submission of </a:t>
            </a:r>
            <a:r>
              <a:rPr lang="en" altLang="zh-CN" dirty="0" err="1"/>
              <a:t>TPSCo</a:t>
            </a:r>
            <a:r>
              <a:rPr lang="en" altLang="zh-CN" dirty="0"/>
              <a:t> 65 nm CMOS Imaging Technology successful</a:t>
            </a:r>
          </a:p>
          <a:p>
            <a:r>
              <a:rPr kumimoji="1" lang="en" altLang="zh-CN" dirty="0"/>
              <a:t>next submission by Alice ITS3 community focus on </a:t>
            </a:r>
            <a:r>
              <a:rPr lang="en" altLang="zh-CN" dirty="0"/>
              <a:t>stitching</a:t>
            </a:r>
            <a:endParaRPr kumimoji="1"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9028395-2D1D-384B-7E42-DE46F5D094DD}"/>
              </a:ext>
            </a:extLst>
          </p:cNvPr>
          <p:cNvSpPr txBox="1"/>
          <p:nvPr/>
        </p:nvSpPr>
        <p:spPr>
          <a:xfrm>
            <a:off x="1967900" y="6356350"/>
            <a:ext cx="6102626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" altLang="zh-CN" i="1" dirty="0">
                <a:solidFill>
                  <a:srgbClr val="385723"/>
                </a:solidFill>
                <a:effectLst/>
                <a:latin typeface="Helvetica" pitchFamily="2" charset="0"/>
              </a:rPr>
              <a:t>From</a:t>
            </a:r>
            <a:r>
              <a:rPr lang="zh-CN" altLang="en-US" i="1" dirty="0">
                <a:solidFill>
                  <a:srgbClr val="385723"/>
                </a:solidFill>
                <a:effectLst/>
                <a:latin typeface="Helvetica" pitchFamily="2" charset="0"/>
              </a:rPr>
              <a:t> </a:t>
            </a:r>
            <a:r>
              <a:rPr lang="en" altLang="zh-CN" b="0" i="0" dirty="0">
                <a:solidFill>
                  <a:srgbClr val="777777"/>
                </a:solidFill>
                <a:effectLst/>
                <a:latin typeface="Liberation Sans"/>
              </a:rPr>
              <a:t>Magnus </a:t>
            </a:r>
            <a:r>
              <a:rPr lang="en" altLang="zh-CN" b="0" i="0" dirty="0" err="1">
                <a:solidFill>
                  <a:srgbClr val="777777"/>
                </a:solidFill>
                <a:effectLst/>
                <a:latin typeface="Liberation Sans"/>
              </a:rPr>
              <a:t>Mager</a:t>
            </a:r>
            <a:r>
              <a:rPr lang="en" altLang="zh-CN" b="0" i="0" dirty="0">
                <a:solidFill>
                  <a:srgbClr val="777777"/>
                </a:solidFill>
                <a:effectLst/>
                <a:latin typeface="Liberation Sans"/>
              </a:rPr>
              <a:t> </a:t>
            </a:r>
            <a:r>
              <a:rPr lang="en" altLang="zh-CN" i="1" dirty="0">
                <a:solidFill>
                  <a:srgbClr val="385723"/>
                </a:solidFill>
                <a:effectLst/>
                <a:latin typeface="Helvetica" pitchFamily="2" charset="0"/>
              </a:rPr>
              <a:t>(Alice </a:t>
            </a:r>
            <a:r>
              <a:rPr lang="en" altLang="zh-CN" i="1" dirty="0" err="1">
                <a:solidFill>
                  <a:srgbClr val="385723"/>
                </a:solidFill>
                <a:effectLst/>
                <a:latin typeface="Helvetica" pitchFamily="2" charset="0"/>
              </a:rPr>
              <a:t>collobration</a:t>
            </a:r>
            <a:r>
              <a:rPr lang="en" altLang="zh-CN" i="1" dirty="0">
                <a:solidFill>
                  <a:srgbClr val="385723"/>
                </a:solidFill>
                <a:effectLst/>
                <a:latin typeface="Helvetica" pitchFamily="2" charset="0"/>
              </a:rPr>
              <a:t>)</a:t>
            </a:r>
            <a:r>
              <a:rPr lang="zh-CN" altLang="en-US" i="1" dirty="0">
                <a:solidFill>
                  <a:srgbClr val="385723"/>
                </a:solidFill>
                <a:latin typeface="Helvetica" pitchFamily="2" charset="0"/>
              </a:rPr>
              <a:t>， </a:t>
            </a:r>
            <a:r>
              <a:rPr lang="en-US" altLang="zh-CN" i="1" dirty="0">
                <a:solidFill>
                  <a:srgbClr val="385723"/>
                </a:solidFill>
                <a:latin typeface="Helvetica" pitchFamily="2" charset="0"/>
              </a:rPr>
              <a:t>ICHEP2022</a:t>
            </a:r>
            <a:endParaRPr lang="en" altLang="zh-CN" dirty="0">
              <a:solidFill>
                <a:srgbClr val="385723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78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E3E6D25-9CF5-16C4-BFEE-306F3A97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048" y="576417"/>
            <a:ext cx="13740231" cy="4351338"/>
          </a:xfrm>
        </p:spPr>
        <p:txBody>
          <a:bodyPr/>
          <a:lstStyle/>
          <a:p>
            <a:r>
              <a:rPr lang="en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Future vertex with 4D precision: space resolution + timing </a:t>
            </a:r>
          </a:p>
          <a:p>
            <a:pPr lvl="1"/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8.6, 10, 15 and 20 </a:t>
            </a:r>
            <a:r>
              <a:rPr lang="el-GR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μ</a:t>
            </a:r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m pixel pitch</a:t>
            </a:r>
          </a:p>
          <a:p>
            <a:pPr lvl="1"/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Time resolution better than </a:t>
            </a:r>
            <a:r>
              <a:rPr lang="en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150 </a:t>
            </a:r>
            <a:r>
              <a:rPr lang="en" altLang="zh-CN" sz="28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ps</a:t>
            </a:r>
            <a:r>
              <a:rPr lang="en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at full efficiency</a:t>
            </a:r>
          </a:p>
          <a:p>
            <a:pPr lvl="1"/>
            <a:r>
              <a:rPr lang="en-US" altLang="zh-CN" sz="2800" dirty="0"/>
              <a:t>Si-Ge fast readout </a:t>
            </a:r>
          </a:p>
          <a:p>
            <a:pPr lvl="1"/>
            <a:endParaRPr lang="en" altLang="zh-CN" sz="28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4021230-A538-1051-4387-215D5AE7F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1033302-6D4D-4128-6A73-C241C80E8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68" y="2475647"/>
            <a:ext cx="6096000" cy="332249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AF4318A-0062-8F15-2C83-56C8AAEC9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880" y="2361261"/>
            <a:ext cx="4998552" cy="290456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7D8B9A1D-833D-7F4D-2723-049E3214AE55}"/>
              </a:ext>
            </a:extLst>
          </p:cNvPr>
          <p:cNvSpPr txBox="1"/>
          <p:nvPr/>
        </p:nvSpPr>
        <p:spPr>
          <a:xfrm>
            <a:off x="439272" y="5798145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i="1" dirty="0">
                <a:solidFill>
                  <a:srgbClr val="0563C2"/>
                </a:solidFill>
                <a:effectLst/>
                <a:latin typeface="Helvetica" pitchFamily="2" charset="0"/>
              </a:rPr>
              <a:t>https://</a:t>
            </a:r>
            <a:r>
              <a:rPr lang="en" altLang="zh-CN" i="1" dirty="0" err="1">
                <a:solidFill>
                  <a:srgbClr val="0563C2"/>
                </a:solidFill>
                <a:effectLst/>
                <a:latin typeface="Helvetica" pitchFamily="2" charset="0"/>
              </a:rPr>
              <a:t>www.mdpi.com</a:t>
            </a:r>
            <a:r>
              <a:rPr lang="en" altLang="zh-CN" i="1" dirty="0">
                <a:solidFill>
                  <a:srgbClr val="0563C2"/>
                </a:solidFill>
                <a:effectLst/>
                <a:latin typeface="Helvetica" pitchFamily="2" charset="0"/>
              </a:rPr>
              <a:t>/2410-390X/6/1/13</a:t>
            </a:r>
            <a:endParaRPr lang="en" altLang="zh-CN" i="1" dirty="0">
              <a:effectLst/>
              <a:latin typeface="Helvetica" pitchFamily="2" charset="0"/>
            </a:endParaRPr>
          </a:p>
          <a:p>
            <a:r>
              <a:rPr lang="en" altLang="zh-CN" i="1" dirty="0">
                <a:effectLst/>
                <a:latin typeface="Helvetica" pitchFamily="2" charset="0"/>
              </a:rPr>
              <a:t>J. </a:t>
            </a:r>
            <a:r>
              <a:rPr lang="en" altLang="zh-CN" i="1" dirty="0" err="1">
                <a:effectLst/>
                <a:latin typeface="Helvetica" pitchFamily="2" charset="0"/>
              </a:rPr>
              <a:t>Braach</a:t>
            </a:r>
            <a:r>
              <a:rPr lang="en" altLang="zh-CN" i="1" dirty="0">
                <a:effectLst/>
                <a:latin typeface="Helvetica" pitchFamily="2" charset="0"/>
              </a:rPr>
              <a:t>, E. </a:t>
            </a:r>
            <a:r>
              <a:rPr lang="en" altLang="zh-CN" i="1" dirty="0" err="1">
                <a:effectLst/>
                <a:latin typeface="Helvetica" pitchFamily="2" charset="0"/>
              </a:rPr>
              <a:t>Buschmann</a:t>
            </a:r>
            <a:r>
              <a:rPr lang="en" altLang="zh-CN" i="1" dirty="0">
                <a:effectLst/>
                <a:latin typeface="Helvetica" pitchFamily="2" charset="0"/>
              </a:rPr>
              <a:t>, D. Dannheim, K. Dort, T. </a:t>
            </a:r>
            <a:r>
              <a:rPr lang="en" altLang="zh-CN" i="1" dirty="0" err="1">
                <a:effectLst/>
                <a:latin typeface="Helvetica" pitchFamily="2" charset="0"/>
              </a:rPr>
              <a:t>Kugathasan</a:t>
            </a:r>
            <a:r>
              <a:rPr lang="en" altLang="zh-CN" i="1" dirty="0">
                <a:effectLst/>
                <a:latin typeface="Helvetica" pitchFamily="2" charset="0"/>
              </a:rPr>
              <a:t>, M. </a:t>
            </a:r>
            <a:r>
              <a:rPr lang="en" altLang="zh-CN" i="1" dirty="0" err="1">
                <a:effectLst/>
                <a:latin typeface="Helvetica" pitchFamily="2" charset="0"/>
              </a:rPr>
              <a:t>Munker</a:t>
            </a:r>
            <a:r>
              <a:rPr lang="en" altLang="zh-CN" i="1" dirty="0">
                <a:effectLst/>
                <a:latin typeface="Helvetica" pitchFamily="2" charset="0"/>
              </a:rPr>
              <a:t>, M. Vicente</a:t>
            </a:r>
            <a:endParaRPr lang="en" altLang="zh-CN" dirty="0">
              <a:effectLst/>
              <a:latin typeface="Helvetica" pitchFamily="2" charset="0"/>
            </a:endParaRPr>
          </a:p>
        </p:txBody>
      </p:sp>
      <p:sp>
        <p:nvSpPr>
          <p:cNvPr id="9" name="标题 2">
            <a:extLst>
              <a:ext uri="{FF2B5EF4-FFF2-40B4-BE49-F238E27FC236}">
                <a16:creationId xmlns:a16="http://schemas.microsoft.com/office/drawing/2014/main" id="{2FCBFF52-EADA-884E-B764-A2972A969D9B}"/>
              </a:ext>
            </a:extLst>
          </p:cNvPr>
          <p:cNvSpPr txBox="1">
            <a:spLocks/>
          </p:cNvSpPr>
          <p:nvPr/>
        </p:nvSpPr>
        <p:spPr>
          <a:xfrm>
            <a:off x="1676400" y="76721"/>
            <a:ext cx="10515600" cy="4715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FastPix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development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7295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10AADD-4FA2-1A26-1A3B-36B744381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750A106-0DE1-7206-C587-5CB12A1CD5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24" y="2974695"/>
            <a:ext cx="11718551" cy="3489230"/>
          </a:xfrm>
          <a:prstGeom prst="rect">
            <a:avLst/>
          </a:prstGeom>
        </p:spPr>
      </p:pic>
      <p:sp>
        <p:nvSpPr>
          <p:cNvPr id="6" name="内容占位符 2">
            <a:extLst>
              <a:ext uri="{FF2B5EF4-FFF2-40B4-BE49-F238E27FC236}">
                <a16:creationId xmlns:a16="http://schemas.microsoft.com/office/drawing/2014/main" id="{11231057-3D0D-81C0-2F0B-30E6B0D31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84" y="548308"/>
            <a:ext cx="13740231" cy="4351338"/>
          </a:xfrm>
        </p:spPr>
        <p:txBody>
          <a:bodyPr/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Both ATLAS and CMS is aiming for silicon timing detector</a:t>
            </a:r>
          </a:p>
          <a:p>
            <a:pPr lvl="1"/>
            <a:r>
              <a:rPr lang="en-US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with </a:t>
            </a:r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Low Gain Avalanche Detectors </a:t>
            </a:r>
          </a:p>
          <a:p>
            <a:pPr lvl="1"/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1.3mm</a:t>
            </a:r>
            <a:r>
              <a:rPr lang="en" altLang="zh-CN" sz="2800" baseline="300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pad, with </a:t>
            </a:r>
            <a:r>
              <a:rPr lang="en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30-50 </a:t>
            </a:r>
            <a:r>
              <a:rPr lang="en" altLang="zh-CN" sz="28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ps</a:t>
            </a:r>
            <a:r>
              <a:rPr lang="en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resolution for single charge particle</a:t>
            </a:r>
          </a:p>
          <a:p>
            <a:pPr lvl="1"/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Mainly for pileup vertex rejection</a:t>
            </a:r>
          </a:p>
          <a:p>
            <a:pPr lvl="1"/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Also useful for search long-live particles search </a:t>
            </a:r>
          </a:p>
        </p:txBody>
      </p:sp>
      <p:sp>
        <p:nvSpPr>
          <p:cNvPr id="7" name="标题 2">
            <a:extLst>
              <a:ext uri="{FF2B5EF4-FFF2-40B4-BE49-F238E27FC236}">
                <a16:creationId xmlns:a16="http://schemas.microsoft.com/office/drawing/2014/main" id="{9CD9DF83-B344-5AED-44C9-AED068C36F2A}"/>
              </a:ext>
            </a:extLst>
          </p:cNvPr>
          <p:cNvSpPr txBox="1">
            <a:spLocks/>
          </p:cNvSpPr>
          <p:nvPr/>
        </p:nvSpPr>
        <p:spPr>
          <a:xfrm>
            <a:off x="1676400" y="76721"/>
            <a:ext cx="10515600" cy="4715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Silicon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timing detector development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5440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ECEB348-9266-3FAE-D93B-E291758A8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35D75D4-6FED-53F0-C187-C61B21FF8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50735"/>
            <a:ext cx="8014447" cy="367074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C9FA5EB-DE85-A6F3-5CCB-9F426BD34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311" y="3313411"/>
            <a:ext cx="4090689" cy="3042939"/>
          </a:xfrm>
          <a:prstGeom prst="rect">
            <a:avLst/>
          </a:prstGeom>
        </p:spPr>
      </p:pic>
      <p:sp>
        <p:nvSpPr>
          <p:cNvPr id="8" name="内容占位符 2">
            <a:extLst>
              <a:ext uri="{FF2B5EF4-FFF2-40B4-BE49-F238E27FC236}">
                <a16:creationId xmlns:a16="http://schemas.microsoft.com/office/drawing/2014/main" id="{5AC1875D-3069-31FE-6B65-840948CD7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8704"/>
            <a:ext cx="13740231" cy="4351338"/>
          </a:xfrm>
        </p:spPr>
        <p:txBody>
          <a:bodyPr/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Both ATLAS and CMS is aiming for silicon timing detector</a:t>
            </a:r>
          </a:p>
          <a:p>
            <a:pPr lvl="1"/>
            <a:r>
              <a:rPr lang="en-US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with </a:t>
            </a:r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Low Gain Avalanche Detectors (LGAD)</a:t>
            </a:r>
          </a:p>
          <a:p>
            <a:pPr lvl="1"/>
            <a:r>
              <a:rPr lang="en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30-50 </a:t>
            </a:r>
            <a:r>
              <a:rPr lang="en" altLang="zh-CN" sz="28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ps</a:t>
            </a:r>
            <a:r>
              <a:rPr lang="en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resolution for single charge particle</a:t>
            </a:r>
          </a:p>
          <a:p>
            <a:pPr lvl="1"/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Lots of foundries are doing R &amp; D for LGAD around the world</a:t>
            </a:r>
          </a:p>
          <a:p>
            <a:pPr lvl="1"/>
            <a:r>
              <a:rPr lang="en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LGAD based 4D silicon tracker proposed for future EIC </a:t>
            </a:r>
          </a:p>
        </p:txBody>
      </p:sp>
      <p:sp>
        <p:nvSpPr>
          <p:cNvPr id="9" name="标题 2">
            <a:extLst>
              <a:ext uri="{FF2B5EF4-FFF2-40B4-BE49-F238E27FC236}">
                <a16:creationId xmlns:a16="http://schemas.microsoft.com/office/drawing/2014/main" id="{9F29AD5F-72C8-7271-04AE-90A4964A146A}"/>
              </a:ext>
            </a:extLst>
          </p:cNvPr>
          <p:cNvSpPr txBox="1">
            <a:spLocks/>
          </p:cNvSpPr>
          <p:nvPr/>
        </p:nvSpPr>
        <p:spPr>
          <a:xfrm>
            <a:off x="1676400" y="76721"/>
            <a:ext cx="10515600" cy="4715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Silicon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timing detector development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3958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E31FD4B-CD38-E39C-3570-8813C0619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25</a:t>
            </a:fld>
            <a:endParaRPr lang="en-US" altLang="zh-CN"/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85004E7E-007F-B23D-C115-9843A7C38333}"/>
              </a:ext>
            </a:extLst>
          </p:cNvPr>
          <p:cNvSpPr txBox="1">
            <a:spLocks/>
          </p:cNvSpPr>
          <p:nvPr/>
        </p:nvSpPr>
        <p:spPr>
          <a:xfrm>
            <a:off x="1676400" y="76721"/>
            <a:ext cx="10515600" cy="4715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Summary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1F908568-8617-99CC-7B4D-F171F1213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81463"/>
            <a:ext cx="13740231" cy="4351338"/>
          </a:xfrm>
        </p:spPr>
        <p:txBody>
          <a:bodyPr/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CMOS </a:t>
            </a:r>
            <a:r>
              <a:rPr lang="en" altLang="zh-CN" sz="3200" dirty="0"/>
              <a:t>Monolithic </a:t>
            </a:r>
            <a:r>
              <a:rPr lang="en-US" altLang="zh-CN" sz="3200" dirty="0"/>
              <a:t>pixel is very promising for future lepton collider</a:t>
            </a:r>
          </a:p>
          <a:p>
            <a:pPr lvl="1"/>
            <a:r>
              <a:rPr lang="en-US" altLang="zh-CN" sz="2800" dirty="0">
                <a:solidFill>
                  <a:srgbClr val="0070C0"/>
                </a:solidFill>
              </a:rPr>
              <a:t>CPEC </a:t>
            </a:r>
            <a:r>
              <a:rPr lang="en" altLang="zh-CN" sz="2800" dirty="0">
                <a:solidFill>
                  <a:srgbClr val="0070C0"/>
                </a:solidFill>
              </a:rPr>
              <a:t>MAPS based vertex prototype is in good progress</a:t>
            </a:r>
          </a:p>
          <a:p>
            <a:pPr lvl="2"/>
            <a:r>
              <a:rPr lang="en" altLang="zh-CN" sz="2800" dirty="0"/>
              <a:t>3 double layer prototype will be built and tested this year</a:t>
            </a:r>
          </a:p>
          <a:p>
            <a:pPr lvl="1"/>
            <a:r>
              <a:rPr lang="en" altLang="zh-CN" sz="2800" dirty="0">
                <a:solidFill>
                  <a:srgbClr val="0070C0"/>
                </a:solidFill>
              </a:rPr>
              <a:t>ALICE ITS3 </a:t>
            </a:r>
            <a:r>
              <a:rPr lang="en" altLang="zh-CN" sz="3200" dirty="0">
                <a:solidFill>
                  <a:srgbClr val="0070C0"/>
                </a:solidFill>
              </a:rPr>
              <a:t>Cylindrical tracker</a:t>
            </a:r>
            <a:r>
              <a:rPr lang="zh-CN" altLang="en-US" sz="3200" dirty="0">
                <a:solidFill>
                  <a:srgbClr val="0070C0"/>
                </a:solidFill>
              </a:rPr>
              <a:t> </a:t>
            </a:r>
            <a:r>
              <a:rPr lang="en-US" altLang="zh-CN" sz="3200" dirty="0">
                <a:solidFill>
                  <a:srgbClr val="0070C0"/>
                </a:solidFill>
              </a:rPr>
              <a:t>has excellent potential in future colliders </a:t>
            </a:r>
            <a:endParaRPr lang="en-US" altLang="zh-CN" sz="3200" dirty="0"/>
          </a:p>
          <a:p>
            <a:r>
              <a:rPr lang="en-US" altLang="zh-CN" sz="3200" dirty="0"/>
              <a:t>Fast time (&lt;150ps time resolution) 4D pixel detector becoming feasible</a:t>
            </a:r>
          </a:p>
          <a:p>
            <a:pPr lvl="1"/>
            <a:r>
              <a:rPr lang="en-US" altLang="zh-CN" sz="2800" dirty="0">
                <a:solidFill>
                  <a:srgbClr val="0070C0"/>
                </a:solidFill>
              </a:rPr>
              <a:t>LGAD based fast sensor </a:t>
            </a:r>
          </a:p>
          <a:p>
            <a:pPr lvl="1"/>
            <a:r>
              <a:rPr lang="en-US" altLang="zh-CN" sz="2800" dirty="0">
                <a:solidFill>
                  <a:srgbClr val="0070C0"/>
                </a:solidFill>
              </a:rPr>
              <a:t>MAPS</a:t>
            </a:r>
            <a:r>
              <a:rPr lang="zh-CN" altLang="en-US" sz="2800" dirty="0">
                <a:solidFill>
                  <a:srgbClr val="0070C0"/>
                </a:solidFill>
              </a:rPr>
              <a:t> </a:t>
            </a:r>
            <a:r>
              <a:rPr lang="en-US" altLang="zh-CN" sz="2800" dirty="0">
                <a:solidFill>
                  <a:srgbClr val="0070C0"/>
                </a:solidFill>
              </a:rPr>
              <a:t>based</a:t>
            </a:r>
            <a:r>
              <a:rPr lang="zh-CN" altLang="en-US" sz="2800" dirty="0">
                <a:solidFill>
                  <a:srgbClr val="0070C0"/>
                </a:solidFill>
              </a:rPr>
              <a:t> </a:t>
            </a:r>
            <a:r>
              <a:rPr lang="en-US" altLang="zh-CN" sz="2800" dirty="0">
                <a:solidFill>
                  <a:srgbClr val="0070C0"/>
                </a:solidFill>
              </a:rPr>
              <a:t>technology</a:t>
            </a:r>
          </a:p>
          <a:p>
            <a:pPr marL="0" indent="0">
              <a:buNone/>
            </a:pP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557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A37BCB-29D6-45EB-97BE-E6BA66842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278" y="-71525"/>
            <a:ext cx="7886700" cy="715529"/>
          </a:xfrm>
        </p:spPr>
        <p:txBody>
          <a:bodyPr>
            <a:normAutofit/>
          </a:bodyPr>
          <a:lstStyle/>
          <a:p>
            <a:r>
              <a:rPr lang="en-US" altLang="zh-CN" sz="3200" b="1" cap="small" dirty="0">
                <a:solidFill>
                  <a:srgbClr val="0070C0"/>
                </a:solidFill>
              </a:rPr>
              <a:t>Why we need Vertex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detector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?</a:t>
            </a:r>
            <a:endParaRPr lang="zh-CN" altLang="en-US" sz="3200" b="1" cap="small" dirty="0">
              <a:solidFill>
                <a:srgbClr val="0070C0"/>
              </a:solidFill>
            </a:endParaRP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CE053D01-9D82-9442-B0A1-2379D47FC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11570" y="523768"/>
            <a:ext cx="12495807" cy="3162341"/>
          </a:xfrm>
        </p:spPr>
        <p:txBody>
          <a:bodyPr>
            <a:noAutofit/>
          </a:bodyPr>
          <a:lstStyle/>
          <a:p>
            <a:pPr lvl="1">
              <a:spcBef>
                <a:spcPts val="1200"/>
              </a:spcBef>
            </a:pPr>
            <a:r>
              <a:rPr lang="en-US" altLang="zh-CN" sz="2800" dirty="0"/>
              <a:t>High precision vertex detector essential</a:t>
            </a:r>
          </a:p>
          <a:p>
            <a:pPr lvl="2">
              <a:spcBef>
                <a:spcPts val="1200"/>
              </a:spcBef>
            </a:pPr>
            <a:r>
              <a:rPr lang="en-US" altLang="zh-CN" sz="2800" dirty="0">
                <a:solidFill>
                  <a:srgbClr val="0070C0"/>
                </a:solidFill>
              </a:rPr>
              <a:t>Flavor physics </a:t>
            </a:r>
          </a:p>
          <a:p>
            <a:pPr lvl="2">
              <a:spcBef>
                <a:spcPts val="1200"/>
              </a:spcBef>
            </a:pPr>
            <a:r>
              <a:rPr lang="en-US" altLang="zh-CN" sz="2800" dirty="0">
                <a:solidFill>
                  <a:srgbClr val="0070C0"/>
                </a:solidFill>
              </a:rPr>
              <a:t>Higgs physics  (</a:t>
            </a:r>
            <a:r>
              <a:rPr lang="en-US" altLang="zh-CN" sz="2800" dirty="0" err="1">
                <a:solidFill>
                  <a:srgbClr val="0070C0"/>
                </a:solidFill>
              </a:rPr>
              <a:t>H→bb</a:t>
            </a:r>
            <a:r>
              <a:rPr lang="en-US" altLang="zh-CN" sz="2800" dirty="0">
                <a:solidFill>
                  <a:srgbClr val="0070C0"/>
                </a:solidFill>
              </a:rPr>
              <a:t>/cc/gg</a:t>
            </a:r>
            <a:r>
              <a:rPr lang="zh-CN" altLang="en-US" sz="2800" dirty="0">
                <a:solidFill>
                  <a:srgbClr val="0070C0"/>
                </a:solidFill>
              </a:rPr>
              <a:t> </a:t>
            </a:r>
            <a:r>
              <a:rPr lang="en-US" altLang="zh-CN" sz="2800" dirty="0">
                <a:solidFill>
                  <a:srgbClr val="0070C0"/>
                </a:solidFill>
              </a:rPr>
              <a:t>and</a:t>
            </a:r>
            <a:r>
              <a:rPr lang="zh-CN" altLang="en-US" sz="2800" dirty="0">
                <a:solidFill>
                  <a:srgbClr val="0070C0"/>
                </a:solidFill>
              </a:rPr>
              <a:t> </a:t>
            </a:r>
            <a:r>
              <a:rPr lang="en-US" altLang="zh-CN" sz="2800" dirty="0">
                <a:solidFill>
                  <a:srgbClr val="0070C0"/>
                </a:solidFill>
              </a:rPr>
              <a:t> </a:t>
            </a:r>
            <a:r>
              <a:rPr lang="en-US" altLang="zh-CN" sz="2800" dirty="0" err="1">
                <a:solidFill>
                  <a:srgbClr val="0070C0"/>
                </a:solidFill>
              </a:rPr>
              <a:t>H→ττ</a:t>
            </a:r>
            <a:r>
              <a:rPr lang="en-US" altLang="zh-CN" sz="2800" dirty="0">
                <a:solidFill>
                  <a:srgbClr val="0070C0"/>
                </a:solidFill>
              </a:rPr>
              <a:t>)</a:t>
            </a:r>
          </a:p>
          <a:p>
            <a:pPr lvl="2">
              <a:spcBef>
                <a:spcPts val="1200"/>
              </a:spcBef>
            </a:pPr>
            <a:r>
              <a:rPr lang="en-US" altLang="zh-CN" sz="2800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Pileup vertex rejection for hadron collider </a:t>
            </a:r>
          </a:p>
          <a:p>
            <a:pPr lvl="1"/>
            <a:endParaRPr lang="en-US" altLang="zh-CN" sz="18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DB4DE3A-92B3-4B98-813F-A7724D1A2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3</a:t>
            </a:fld>
            <a:endParaRPr 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3723A1AF-B589-D344-8B29-ADFC774E0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690" y="3059273"/>
            <a:ext cx="4353875" cy="3180221"/>
          </a:xfrm>
          <a:prstGeom prst="rect">
            <a:avLst/>
          </a:prstGeom>
        </p:spPr>
      </p:pic>
      <p:sp>
        <p:nvSpPr>
          <p:cNvPr id="5" name="AutoShape 2" descr="B tagging - Alchetron, The Free Social Encyclopedia">
            <a:extLst>
              <a:ext uri="{FF2B5EF4-FFF2-40B4-BE49-F238E27FC236}">
                <a16:creationId xmlns:a16="http://schemas.microsoft.com/office/drawing/2014/main" id="{1301C5D0-CE0B-3277-9DBF-7B67AB40F6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28" name="Picture 4" descr="B tagging - Alchetron, The Free Social Encyclopedia">
            <a:extLst>
              <a:ext uri="{FF2B5EF4-FFF2-40B4-BE49-F238E27FC236}">
                <a16:creationId xmlns:a16="http://schemas.microsoft.com/office/drawing/2014/main" id="{09A2C423-A0F0-E15C-3471-619C7015D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05" y="2889022"/>
            <a:ext cx="3564557" cy="364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CCA6CEB-C639-3CB4-6789-2D8E91DD32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3435" y="2394733"/>
            <a:ext cx="4166460" cy="414417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E25D099-C258-AEC5-722E-B70038E6A3A1}"/>
              </a:ext>
            </a:extLst>
          </p:cNvPr>
          <p:cNvSpPr txBox="1"/>
          <p:nvPr/>
        </p:nvSpPr>
        <p:spPr>
          <a:xfrm>
            <a:off x="7823435" y="1877797"/>
            <a:ext cx="6250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  <a:cs typeface="Arial" panose="020B0604020202020204" pitchFamily="34" charset="0"/>
              </a:rPr>
              <a:t>11 Pileup vertex in Z-&gt;</a:t>
            </a:r>
            <a:r>
              <a:rPr lang="en-US" altLang="zh-CN" dirty="0" err="1">
                <a:ea typeface="微软雅黑" panose="020B0503020204020204" pitchFamily="34" charset="-122"/>
                <a:cs typeface="Arial" panose="020B0604020202020204" pitchFamily="34" charset="0"/>
              </a:rPr>
              <a:t>μμ</a:t>
            </a:r>
            <a:r>
              <a:rPr lang="en-US" altLang="zh-CN" dirty="0">
                <a:ea typeface="微软雅黑" panose="020B0503020204020204" pitchFamily="34" charset="-122"/>
                <a:cs typeface="Arial" panose="020B0604020202020204" pitchFamily="34" charset="0"/>
              </a:rPr>
              <a:t> events at ATLAS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4662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A97161-58EE-AACD-0A19-DDB628315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B8470B9-0437-6DED-F52F-D3A7F41E0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20" y="787234"/>
            <a:ext cx="10515600" cy="5569116"/>
          </a:xfrm>
          <a:prstGeom prst="rect">
            <a:avLst/>
          </a:prstGeom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05F1FF3D-A509-322D-CCBF-E2E4FB4D3F4E}"/>
              </a:ext>
            </a:extLst>
          </p:cNvPr>
          <p:cNvSpPr txBox="1">
            <a:spLocks/>
          </p:cNvSpPr>
          <p:nvPr/>
        </p:nvSpPr>
        <p:spPr>
          <a:xfrm>
            <a:off x="1211080" y="136525"/>
            <a:ext cx="7886700" cy="715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cap="small" dirty="0">
                <a:solidFill>
                  <a:srgbClr val="0070C0"/>
                </a:solidFill>
              </a:rPr>
              <a:t>Silicon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detector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development</a:t>
            </a:r>
            <a:endParaRPr lang="zh-CN" altLang="en-US" sz="3200" b="1" cap="small" dirty="0">
              <a:solidFill>
                <a:srgbClr val="0070C0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167A69A-C495-2AD3-EC71-7D8787D80171}"/>
              </a:ext>
            </a:extLst>
          </p:cNvPr>
          <p:cNvSpPr txBox="1"/>
          <p:nvPr/>
        </p:nvSpPr>
        <p:spPr>
          <a:xfrm>
            <a:off x="8539709" y="97686"/>
            <a:ext cx="3652291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zh-CN" altLang="en-US" dirty="0"/>
              <a:t>P.Allport, CERN detector seminar,</a:t>
            </a:r>
            <a:endParaRPr lang="en-US" altLang="zh-CN" dirty="0"/>
          </a:p>
          <a:p>
            <a:r>
              <a:rPr lang="en-US" altLang="zh-CN" dirty="0"/>
              <a:t>https://</a:t>
            </a:r>
            <a:r>
              <a:rPr lang="en-US" altLang="zh-CN" dirty="0" err="1"/>
              <a:t>indico.cern.ch</a:t>
            </a:r>
            <a:r>
              <a:rPr lang="en-US" altLang="zh-CN" dirty="0"/>
              <a:t>/event/960851</a:t>
            </a:r>
          </a:p>
          <a:p>
            <a:r>
              <a:rPr lang="zh-CN" altLang="en-US" dirty="0"/>
              <a:t> CERN, Oct.8 </a:t>
            </a:r>
            <a:r>
              <a:rPr lang="en-US" altLang="zh-CN" dirty="0"/>
              <a:t>2020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8132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A37BCB-29D6-45EB-97BE-E6BA66842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278" y="-71525"/>
            <a:ext cx="7886700" cy="715529"/>
          </a:xfrm>
        </p:spPr>
        <p:txBody>
          <a:bodyPr>
            <a:normAutofit fontScale="90000"/>
          </a:bodyPr>
          <a:lstStyle/>
          <a:p>
            <a:r>
              <a:rPr lang="en-US" altLang="zh-CN" sz="3200" b="1" cap="small" dirty="0">
                <a:solidFill>
                  <a:srgbClr val="0070C0"/>
                </a:solidFill>
              </a:rPr>
              <a:t>Vertex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detector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for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future collider: general </a:t>
            </a:r>
            <a:r>
              <a:rPr lang="en-US" altLang="zh-CN" sz="3200" b="1" cap="small" dirty="0" err="1">
                <a:solidFill>
                  <a:srgbClr val="0070C0"/>
                </a:solidFill>
              </a:rPr>
              <a:t>wishlist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 </a:t>
            </a:r>
            <a:endParaRPr lang="zh-CN" altLang="en-US" sz="3200" b="1" cap="small" dirty="0">
              <a:solidFill>
                <a:srgbClr val="0070C0"/>
              </a:solidFill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DB4DE3A-92B3-4B98-813F-A7724D1A2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5</a:t>
            </a:fld>
            <a:endParaRPr 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F145021-24D0-DF3E-5B28-6694D0D00C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82" y="2550046"/>
            <a:ext cx="4875089" cy="36639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C5552A8-9997-9F6C-6925-0F35F71EC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7390" y="2306060"/>
            <a:ext cx="3986419" cy="3682692"/>
          </a:xfrm>
          <a:prstGeom prst="rect">
            <a:avLst/>
          </a:prstGeom>
        </p:spPr>
      </p:pic>
      <p:sp>
        <p:nvSpPr>
          <p:cNvPr id="7" name="内容占位符 1">
            <a:extLst>
              <a:ext uri="{FF2B5EF4-FFF2-40B4-BE49-F238E27FC236}">
                <a16:creationId xmlns:a16="http://schemas.microsoft.com/office/drawing/2014/main" id="{B3DE76F3-18E6-A4D9-C3D1-20BBD2A97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982" y="644004"/>
            <a:ext cx="10238382" cy="3663950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Wishlist for vertex detector </a:t>
            </a:r>
          </a:p>
          <a:p>
            <a:pPr lvl="1"/>
            <a:r>
              <a:rPr lang="en-US" altLang="zh-CN" dirty="0">
                <a:solidFill>
                  <a:srgbClr val="0070C0"/>
                </a:solidFill>
              </a:rPr>
              <a:t>Closer to beam pipe</a:t>
            </a:r>
            <a:r>
              <a:rPr lang="zh-CN" altLang="en-US" dirty="0">
                <a:solidFill>
                  <a:srgbClr val="0070C0"/>
                </a:solidFill>
              </a:rPr>
              <a:t> </a:t>
            </a:r>
            <a:r>
              <a:rPr lang="en-US" altLang="zh-CN" dirty="0">
                <a:solidFill>
                  <a:srgbClr val="0070C0"/>
                </a:solidFill>
              </a:rPr>
              <a:t>(most important!) </a:t>
            </a:r>
          </a:p>
          <a:p>
            <a:pPr lvl="1"/>
            <a:r>
              <a:rPr lang="en" altLang="zh-CN" dirty="0">
                <a:solidFill>
                  <a:srgbClr val="0070C0"/>
                </a:solidFill>
              </a:rPr>
              <a:t>Minimum material</a:t>
            </a:r>
          </a:p>
          <a:p>
            <a:pPr lvl="1"/>
            <a:r>
              <a:rPr lang="en" altLang="zh-CN" dirty="0">
                <a:solidFill>
                  <a:srgbClr val="0070C0"/>
                </a:solidFill>
              </a:rPr>
              <a:t>High</a:t>
            </a:r>
            <a:r>
              <a:rPr lang="zh-CN" altLang="en-US" dirty="0">
                <a:solidFill>
                  <a:srgbClr val="0070C0"/>
                </a:solidFill>
              </a:rPr>
              <a:t> </a:t>
            </a:r>
            <a:r>
              <a:rPr lang="en-US" altLang="zh-CN" dirty="0">
                <a:solidFill>
                  <a:srgbClr val="0070C0"/>
                </a:solidFill>
              </a:rPr>
              <a:t>resolution pixel sensor</a:t>
            </a:r>
          </a:p>
          <a:p>
            <a:pPr marL="457200" lvl="1" indent="0">
              <a:buNone/>
            </a:pPr>
            <a:endParaRPr lang="en-US" altLang="zh-CN" dirty="0">
              <a:solidFill>
                <a:srgbClr val="0070C0"/>
              </a:solidFill>
            </a:endParaRPr>
          </a:p>
          <a:p>
            <a:pPr lvl="1"/>
            <a:endParaRPr lang="en-US" altLang="zh-CN" sz="1600" dirty="0"/>
          </a:p>
          <a:p>
            <a:endParaRPr lang="en-US" altLang="zh-CN" sz="2000" dirty="0"/>
          </a:p>
          <a:p>
            <a:pPr marL="0" indent="0">
              <a:buNone/>
            </a:pPr>
            <a:endParaRPr lang="en-US" altLang="zh-CN" dirty="0"/>
          </a:p>
          <a:p>
            <a:pPr lvl="1"/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D7CB221-D328-BB9A-8E71-AF6036AB2E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3512" y="1359278"/>
            <a:ext cx="7772400" cy="882706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69C9050E-BE3E-28B6-E6A8-C001699B1DE2}"/>
              </a:ext>
            </a:extLst>
          </p:cNvPr>
          <p:cNvSpPr txBox="1"/>
          <p:nvPr/>
        </p:nvSpPr>
        <p:spPr>
          <a:xfrm>
            <a:off x="4517756" y="6116905"/>
            <a:ext cx="5446435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" altLang="zh-CN" dirty="0"/>
              <a:t>ZG Wu, MQ </a:t>
            </a:r>
            <a:r>
              <a:rPr lang="en" altLang="zh-CN" dirty="0" err="1"/>
              <a:t>Ruan</a:t>
            </a:r>
            <a:r>
              <a:rPr lang="en" altLang="zh-CN" dirty="0"/>
              <a:t> et al., Study of vertex optimization at the CEPC, 2018 JINST 13 T09002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0065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B0BCEF-A2D3-46E2-247E-C579BD625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51BE11-3A07-E583-84CC-52605AEE2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63049AC-1E57-01B4-A1D0-9358AA85D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18" y="852054"/>
            <a:ext cx="11754174" cy="5559110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4B783145-4AC3-D581-CE60-DF93DE0C2992}"/>
              </a:ext>
            </a:extLst>
          </p:cNvPr>
          <p:cNvSpPr txBox="1">
            <a:spLocks/>
          </p:cNvSpPr>
          <p:nvPr/>
        </p:nvSpPr>
        <p:spPr>
          <a:xfrm>
            <a:off x="1211080" y="136525"/>
            <a:ext cx="7886700" cy="715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cap="small" dirty="0">
                <a:solidFill>
                  <a:srgbClr val="0070C0"/>
                </a:solidFill>
              </a:rPr>
              <a:t>Silicon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detector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  <a:r>
              <a:rPr lang="en-US" altLang="zh-CN" sz="3200" b="1" cap="small" dirty="0">
                <a:solidFill>
                  <a:srgbClr val="0070C0"/>
                </a:solidFill>
              </a:rPr>
              <a:t>development</a:t>
            </a:r>
            <a:endParaRPr lang="zh-CN" altLang="en-US" sz="3200" b="1" cap="smal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97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A37BCB-29D6-45EB-97BE-E6BA66842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702" y="-96979"/>
            <a:ext cx="7886700" cy="715529"/>
          </a:xfrm>
        </p:spPr>
        <p:txBody>
          <a:bodyPr>
            <a:normAutofit/>
          </a:bodyPr>
          <a:lstStyle/>
          <a:p>
            <a:r>
              <a:rPr lang="en-US" altLang="zh-CN" sz="3200" b="1" cap="small" dirty="0">
                <a:solidFill>
                  <a:srgbClr val="0070C0"/>
                </a:solidFill>
              </a:rPr>
              <a:t>Vertex sensor development </a:t>
            </a:r>
            <a:r>
              <a:rPr lang="zh-CN" altLang="en-US" sz="3200" b="1" cap="small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9" name="内容占位符 1">
            <a:extLst>
              <a:ext uri="{FF2B5EF4-FFF2-40B4-BE49-F238E27FC236}">
                <a16:creationId xmlns:a16="http://schemas.microsoft.com/office/drawing/2014/main" id="{CCF414C1-5A76-3041-9143-C3373B570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472" y="543148"/>
            <a:ext cx="13415535" cy="3663950"/>
          </a:xfrm>
        </p:spPr>
        <p:txBody>
          <a:bodyPr>
            <a:normAutofit lnSpcReduction="10000"/>
          </a:bodyPr>
          <a:lstStyle/>
          <a:p>
            <a:r>
              <a:rPr lang="en-US" altLang="zh-CN" sz="2400" dirty="0"/>
              <a:t>Hybrid</a:t>
            </a:r>
            <a:r>
              <a:rPr lang="zh-CN" altLang="en-US" sz="2400" dirty="0"/>
              <a:t> </a:t>
            </a:r>
            <a:r>
              <a:rPr lang="en-US" altLang="zh-CN" sz="2400" dirty="0"/>
              <a:t>pixel</a:t>
            </a:r>
            <a:r>
              <a:rPr lang="zh-CN" altLang="en-US" sz="2400" dirty="0"/>
              <a:t> </a:t>
            </a:r>
            <a:r>
              <a:rPr lang="en-US" altLang="zh-CN" sz="2400" dirty="0"/>
              <a:t>technology</a:t>
            </a:r>
            <a:r>
              <a:rPr lang="zh-CN" altLang="en-US" sz="2400" dirty="0"/>
              <a:t> </a:t>
            </a:r>
            <a:r>
              <a:rPr lang="en-US" altLang="zh-CN" sz="2400" dirty="0"/>
              <a:t>(example: ATLAS</a:t>
            </a:r>
            <a:r>
              <a:rPr lang="zh-CN" altLang="en-US" sz="2400" dirty="0"/>
              <a:t> </a:t>
            </a:r>
            <a:r>
              <a:rPr lang="en-US" altLang="zh-CN" sz="2400" dirty="0"/>
              <a:t>and</a:t>
            </a:r>
            <a:r>
              <a:rPr lang="zh-CN" altLang="en-US" sz="2400" dirty="0"/>
              <a:t> </a:t>
            </a:r>
            <a:r>
              <a:rPr lang="en-US" altLang="zh-CN" sz="2400" dirty="0"/>
              <a:t>CMS, </a:t>
            </a:r>
            <a:r>
              <a:rPr lang="en-US" altLang="zh-CN" sz="2400" dirty="0" err="1"/>
              <a:t>LHCb</a:t>
            </a:r>
            <a:r>
              <a:rPr lang="en-US" altLang="zh-CN" sz="2400" dirty="0"/>
              <a:t> )</a:t>
            </a:r>
          </a:p>
          <a:p>
            <a:pPr lvl="1"/>
            <a:r>
              <a:rPr lang="en-US" altLang="zh-CN" dirty="0">
                <a:solidFill>
                  <a:srgbClr val="0070C0"/>
                </a:solidFill>
              </a:rPr>
              <a:t>Sensor and ASIC are designed separately, integrated by bump bonding  </a:t>
            </a:r>
          </a:p>
          <a:p>
            <a:pPr lvl="1"/>
            <a:r>
              <a:rPr lang="en-US" altLang="zh-CN" dirty="0">
                <a:solidFill>
                  <a:srgbClr val="0070C0"/>
                </a:solidFill>
              </a:rPr>
              <a:t>Advantage: Radiation hard, advanced in spin off application (</a:t>
            </a:r>
            <a:r>
              <a:rPr lang="en-US" altLang="zh-CN" dirty="0" err="1">
                <a:solidFill>
                  <a:srgbClr val="0070C0"/>
                </a:solidFill>
              </a:rPr>
              <a:t>Timepix</a:t>
            </a:r>
            <a:r>
              <a:rPr lang="en-US" altLang="zh-CN" dirty="0">
                <a:solidFill>
                  <a:srgbClr val="0070C0"/>
                </a:solidFill>
              </a:rPr>
              <a:t>, …)</a:t>
            </a:r>
          </a:p>
          <a:p>
            <a:pPr lvl="1"/>
            <a:r>
              <a:rPr lang="en-US" altLang="zh-CN" sz="2400" dirty="0">
                <a:solidFill>
                  <a:srgbClr val="0070C0"/>
                </a:solidFill>
              </a:rPr>
              <a:t>Drawback: material budget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(sensors and ASIC are both about 300um thick)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en" altLang="zh-CN" sz="2400" dirty="0"/>
              <a:t>Monolithic </a:t>
            </a:r>
            <a:r>
              <a:rPr lang="en-US" altLang="zh-CN" sz="2400" dirty="0"/>
              <a:t>pixel (example: Star, BELLE2, ALICE ITS2 , Mu3e….)</a:t>
            </a:r>
          </a:p>
          <a:p>
            <a:pPr marL="685800" lvl="2">
              <a:spcBef>
                <a:spcPts val="1000"/>
              </a:spcBef>
              <a:defRPr sz="3000"/>
            </a:pPr>
            <a:r>
              <a:rPr lang="en-US" altLang="zh-CN" sz="2400" dirty="0">
                <a:solidFill>
                  <a:srgbClr val="0070C0"/>
                </a:solidFill>
              </a:rPr>
              <a:t>Advantage</a:t>
            </a:r>
            <a:r>
              <a:rPr lang="en-US" altLang="zh-CN" sz="2000" dirty="0">
                <a:solidFill>
                  <a:srgbClr val="0070C0"/>
                </a:solidFill>
              </a:rPr>
              <a:t>: </a:t>
            </a:r>
            <a:r>
              <a:rPr lang="en" altLang="zh-CN" sz="2400" dirty="0">
                <a:solidFill>
                  <a:srgbClr val="0070C0"/>
                </a:solidFill>
              </a:rPr>
              <a:t>low material budget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(can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be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thin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down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to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50μm)</a:t>
            </a:r>
          </a:p>
          <a:p>
            <a:pPr marL="685800" lvl="2">
              <a:spcBef>
                <a:spcPts val="1000"/>
              </a:spcBef>
              <a:defRPr sz="3000"/>
            </a:pPr>
            <a:r>
              <a:rPr lang="en-US" altLang="zh-CN" sz="2400" dirty="0">
                <a:solidFill>
                  <a:srgbClr val="0070C0"/>
                </a:solidFill>
              </a:rPr>
              <a:t>Drawback: radiation hardness is not as good compared to hybrid pixel sensor</a:t>
            </a:r>
          </a:p>
          <a:p>
            <a:pPr marL="457200" lvl="1" indent="0">
              <a:buNone/>
            </a:pPr>
            <a:endParaRPr lang="en-US" altLang="zh-CN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r>
              <a:rPr lang="zh-CN" altLang="en-US" sz="1800" dirty="0">
                <a:solidFill>
                  <a:srgbClr val="0070C0"/>
                </a:solidFill>
              </a:rPr>
              <a:t> </a:t>
            </a:r>
            <a:endParaRPr lang="en-US" altLang="zh-CN" sz="1800" dirty="0">
              <a:solidFill>
                <a:srgbClr val="0070C0"/>
              </a:solidFill>
            </a:endParaRPr>
          </a:p>
          <a:p>
            <a:pPr lvl="1"/>
            <a:endParaRPr lang="en-US" altLang="zh-CN" sz="1600" dirty="0"/>
          </a:p>
          <a:p>
            <a:endParaRPr lang="en-US" altLang="zh-CN" sz="2000" dirty="0"/>
          </a:p>
          <a:p>
            <a:pPr marL="0" indent="0">
              <a:buNone/>
            </a:pPr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39" name="灯片编号占位符 38">
            <a:extLst>
              <a:ext uri="{FF2B5EF4-FFF2-40B4-BE49-F238E27FC236}">
                <a16:creationId xmlns:a16="http://schemas.microsoft.com/office/drawing/2014/main" id="{46D87BA5-C537-45B7-B8FA-C2F6334A6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1A416-7D37-42E4-902F-021D2F792083}" type="slidenum">
              <a:rPr lang="en-US" smtClean="0"/>
              <a:t>7</a:t>
            </a:fld>
            <a:endParaRPr 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90A8BEC-F3F7-6A49-A111-2378E12FA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46" y="3851749"/>
            <a:ext cx="2952173" cy="309925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A5CC95E-0B05-0D44-92DC-033D53362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905" y="3447784"/>
            <a:ext cx="5475846" cy="350322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CF7DCBBE-F03B-F648-BD5D-621FB8DB3AD4}"/>
              </a:ext>
            </a:extLst>
          </p:cNvPr>
          <p:cNvSpPr/>
          <p:nvPr/>
        </p:nvSpPr>
        <p:spPr>
          <a:xfrm>
            <a:off x="915462" y="3429000"/>
            <a:ext cx="1996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C00000"/>
                </a:solidFill>
              </a:rPr>
              <a:t>Hybrid</a:t>
            </a:r>
            <a:r>
              <a:rPr lang="zh-CN" altLang="en-US" sz="2800" dirty="0">
                <a:solidFill>
                  <a:srgbClr val="C00000"/>
                </a:solidFill>
              </a:rPr>
              <a:t> </a:t>
            </a:r>
            <a:r>
              <a:rPr lang="en-US" altLang="zh-CN" sz="2800" dirty="0">
                <a:solidFill>
                  <a:srgbClr val="C00000"/>
                </a:solidFill>
              </a:rPr>
              <a:t>pixel</a:t>
            </a:r>
            <a:r>
              <a:rPr lang="zh-CN" altLang="en-US" sz="280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7919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F12DBEE-9C21-6F94-5BFE-620B542AD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A3ECAE50-26EA-30FF-031E-50E815198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19811"/>
            <a:ext cx="3581401" cy="2403156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182DD2D-9990-70B9-48CC-DF56BF546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9796" y="67445"/>
            <a:ext cx="3543428" cy="226779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EEF3069-C170-A75B-4A85-B85250CD8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2147" y="2853022"/>
            <a:ext cx="4521820" cy="37218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C762A5C-7BB8-8792-3103-75913BC80A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9860" y="3775047"/>
            <a:ext cx="3984523" cy="2466609"/>
          </a:xfrm>
          <a:prstGeom prst="rect">
            <a:avLst/>
          </a:prstGeom>
        </p:spPr>
      </p:pic>
      <p:sp>
        <p:nvSpPr>
          <p:cNvPr id="9" name="内容占位符 1">
            <a:extLst>
              <a:ext uri="{FF2B5EF4-FFF2-40B4-BE49-F238E27FC236}">
                <a16:creationId xmlns:a16="http://schemas.microsoft.com/office/drawing/2014/main" id="{2256FB13-884C-0006-A67F-24C9B71B7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72" y="505139"/>
            <a:ext cx="13415535" cy="3663950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Radiation sensor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Current</a:t>
            </a:r>
            <a:r>
              <a:rPr lang="zh-CN" altLang="en-US" sz="2000" dirty="0">
                <a:solidFill>
                  <a:srgbClr val="0070C0"/>
                </a:solidFill>
              </a:rPr>
              <a:t> </a:t>
            </a:r>
            <a:r>
              <a:rPr lang="en-US" altLang="zh-CN" sz="2000" dirty="0">
                <a:solidFill>
                  <a:srgbClr val="0070C0"/>
                </a:solidFill>
              </a:rPr>
              <a:t>LHC operation showed pixel can work @ </a:t>
            </a:r>
            <a:r>
              <a:rPr lang="en-US" altLang="zh-CN" sz="2000" dirty="0">
                <a:solidFill>
                  <a:srgbClr val="FF0000"/>
                </a:solidFill>
              </a:rPr>
              <a:t>10</a:t>
            </a:r>
            <a:r>
              <a:rPr lang="en-US" altLang="zh-CN" sz="2000" baseline="30000" dirty="0">
                <a:solidFill>
                  <a:srgbClr val="FF0000"/>
                </a:solidFill>
              </a:rPr>
              <a:t>15</a:t>
            </a:r>
            <a:r>
              <a:rPr lang="en-US" altLang="zh-CN" sz="2000" dirty="0">
                <a:solidFill>
                  <a:srgbClr val="0070C0"/>
                </a:solidFill>
              </a:rPr>
              <a:t> </a:t>
            </a:r>
            <a:r>
              <a:rPr lang="en-US" altLang="zh-CN" sz="2000" dirty="0" err="1">
                <a:solidFill>
                  <a:srgbClr val="0070C0"/>
                </a:solidFill>
              </a:rPr>
              <a:t>Neq</a:t>
            </a:r>
            <a:r>
              <a:rPr lang="en-US" altLang="zh-CN" sz="2000" dirty="0">
                <a:solidFill>
                  <a:srgbClr val="0070C0"/>
                </a:solidFill>
              </a:rPr>
              <a:t>/cm2 fluence 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LHC upgrade (3D pixel sensor) </a:t>
            </a:r>
            <a:r>
              <a:rPr lang="en-US" altLang="zh-CN" sz="2000" dirty="0">
                <a:solidFill>
                  <a:srgbClr val="0070C0"/>
                </a:solidFill>
                <a:sym typeface="Wingdings" pitchFamily="2" charset="2"/>
              </a:rPr>
              <a:t> work up to  </a:t>
            </a:r>
            <a:r>
              <a:rPr lang="en-US" altLang="zh-CN" sz="2000" dirty="0">
                <a:solidFill>
                  <a:srgbClr val="FF0000"/>
                </a:solidFill>
                <a:sym typeface="Wingdings" pitchFamily="2" charset="2"/>
              </a:rPr>
              <a:t>2*</a:t>
            </a:r>
            <a:r>
              <a:rPr lang="en-US" altLang="zh-CN" sz="2000" dirty="0">
                <a:solidFill>
                  <a:srgbClr val="FF0000"/>
                </a:solidFill>
              </a:rPr>
              <a:t>10</a:t>
            </a:r>
            <a:r>
              <a:rPr lang="en-US" altLang="zh-CN" sz="2000" baseline="30000" dirty="0">
                <a:solidFill>
                  <a:srgbClr val="FF0000"/>
                </a:solidFill>
              </a:rPr>
              <a:t>16</a:t>
            </a:r>
            <a:r>
              <a:rPr lang="en-US" altLang="zh-CN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 err="1">
                <a:solidFill>
                  <a:srgbClr val="0070C0"/>
                </a:solidFill>
              </a:rPr>
              <a:t>N</a:t>
            </a:r>
            <a:r>
              <a:rPr lang="en-US" altLang="zh-CN" sz="2000" baseline="-25000" dirty="0" err="1">
                <a:solidFill>
                  <a:srgbClr val="0070C0"/>
                </a:solidFill>
              </a:rPr>
              <a:t>eq</a:t>
            </a:r>
            <a:r>
              <a:rPr lang="en-US" altLang="zh-CN" sz="2000" dirty="0">
                <a:solidFill>
                  <a:srgbClr val="0070C0"/>
                </a:solidFill>
              </a:rPr>
              <a:t>/cm</a:t>
            </a:r>
            <a:r>
              <a:rPr lang="en-US" altLang="zh-CN" sz="2000" baseline="30000" dirty="0">
                <a:solidFill>
                  <a:srgbClr val="0070C0"/>
                </a:solidFill>
              </a:rPr>
              <a:t>2</a:t>
            </a:r>
            <a:r>
              <a:rPr lang="en-US" altLang="zh-CN" sz="2000" dirty="0">
                <a:solidFill>
                  <a:srgbClr val="0070C0"/>
                </a:solidFill>
              </a:rPr>
              <a:t> fluence 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Future </a:t>
            </a:r>
            <a:r>
              <a:rPr lang="en-US" altLang="zh-CN" sz="2000" dirty="0" err="1">
                <a:solidFill>
                  <a:srgbClr val="0070C0"/>
                </a:solidFill>
              </a:rPr>
              <a:t>Fcc-hh</a:t>
            </a:r>
            <a:r>
              <a:rPr lang="en-US" altLang="zh-CN" sz="2000" dirty="0">
                <a:solidFill>
                  <a:srgbClr val="0070C0"/>
                </a:solidFill>
              </a:rPr>
              <a:t> or </a:t>
            </a:r>
            <a:r>
              <a:rPr lang="en-US" altLang="zh-CN" sz="2000" dirty="0" err="1">
                <a:solidFill>
                  <a:srgbClr val="0070C0"/>
                </a:solidFill>
              </a:rPr>
              <a:t>Sppc</a:t>
            </a:r>
            <a:r>
              <a:rPr lang="en-US" altLang="zh-CN" sz="2000" dirty="0">
                <a:solidFill>
                  <a:srgbClr val="0070C0"/>
                </a:solidFill>
              </a:rPr>
              <a:t>: </a:t>
            </a:r>
            <a:r>
              <a:rPr lang="en-US" altLang="zh-CN" sz="2000" dirty="0">
                <a:solidFill>
                  <a:srgbClr val="0070C0"/>
                </a:solidFill>
                <a:sym typeface="Wingdings" pitchFamily="2" charset="2"/>
              </a:rPr>
              <a:t> how to suffer  </a:t>
            </a:r>
            <a:r>
              <a:rPr lang="en-US" altLang="zh-CN" sz="2000" dirty="0">
                <a:solidFill>
                  <a:srgbClr val="FF0000"/>
                </a:solidFill>
              </a:rPr>
              <a:t>10</a:t>
            </a:r>
            <a:r>
              <a:rPr lang="en-US" altLang="zh-CN" sz="2000" baseline="30000" dirty="0">
                <a:solidFill>
                  <a:srgbClr val="FF0000"/>
                </a:solidFill>
              </a:rPr>
              <a:t>17</a:t>
            </a:r>
            <a:r>
              <a:rPr lang="en-US" altLang="zh-CN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 err="1">
                <a:solidFill>
                  <a:srgbClr val="0070C0"/>
                </a:solidFill>
              </a:rPr>
              <a:t>N</a:t>
            </a:r>
            <a:r>
              <a:rPr lang="en-US" altLang="zh-CN" sz="2000" baseline="-25000" dirty="0" err="1">
                <a:solidFill>
                  <a:srgbClr val="0070C0"/>
                </a:solidFill>
              </a:rPr>
              <a:t>eq</a:t>
            </a:r>
            <a:r>
              <a:rPr lang="en-US" altLang="zh-CN" sz="2000" dirty="0">
                <a:solidFill>
                  <a:srgbClr val="0070C0"/>
                </a:solidFill>
              </a:rPr>
              <a:t>/cm</a:t>
            </a:r>
            <a:r>
              <a:rPr lang="en-US" altLang="zh-CN" sz="2000" baseline="30000" dirty="0">
                <a:solidFill>
                  <a:srgbClr val="0070C0"/>
                </a:solidFill>
              </a:rPr>
              <a:t>2</a:t>
            </a:r>
            <a:r>
              <a:rPr lang="en-US" altLang="zh-CN" sz="2000" dirty="0">
                <a:solidFill>
                  <a:srgbClr val="0070C0"/>
                </a:solidFill>
              </a:rPr>
              <a:t> fluence ? </a:t>
            </a:r>
            <a:endParaRPr lang="en-US" altLang="zh-CN" sz="1600" dirty="0">
              <a:solidFill>
                <a:srgbClr val="0070C0"/>
              </a:solidFill>
            </a:endParaRPr>
          </a:p>
          <a:p>
            <a:pPr marL="914400" lvl="2" indent="0">
              <a:buNone/>
            </a:pPr>
            <a:endParaRPr lang="en-US" altLang="zh-CN" sz="1600" dirty="0"/>
          </a:p>
          <a:p>
            <a:r>
              <a:rPr lang="en-US" altLang="zh-CN" sz="2400" dirty="0"/>
              <a:t>Fast ASIC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RD53 chip: fast readout chip for HL-LHC ATLAS and CMS vertex detectors</a:t>
            </a:r>
          </a:p>
          <a:p>
            <a:pPr lvl="1"/>
            <a:endParaRPr lang="en-US" altLang="zh-CN" sz="2000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r>
              <a:rPr lang="zh-CN" altLang="en-US" sz="1800" dirty="0">
                <a:solidFill>
                  <a:srgbClr val="0070C0"/>
                </a:solidFill>
              </a:rPr>
              <a:t> </a:t>
            </a:r>
            <a:endParaRPr lang="en-US" altLang="zh-CN" sz="1800" dirty="0">
              <a:solidFill>
                <a:srgbClr val="0070C0"/>
              </a:solidFill>
            </a:endParaRPr>
          </a:p>
          <a:p>
            <a:pPr lvl="1"/>
            <a:endParaRPr lang="en-US" altLang="zh-CN" sz="1600" dirty="0"/>
          </a:p>
          <a:p>
            <a:endParaRPr lang="en-US" altLang="zh-CN" sz="2000" dirty="0"/>
          </a:p>
          <a:p>
            <a:pPr marL="0" indent="0">
              <a:buNone/>
            </a:pPr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6EAD05D1-28F4-BF3C-94E1-52E8C825C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702" y="-82231"/>
            <a:ext cx="7886700" cy="71552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Hybrid</a:t>
            </a:r>
            <a:r>
              <a:rPr lang="zh-CN" altLang="en-US" sz="3200" dirty="0"/>
              <a:t> </a:t>
            </a:r>
            <a:r>
              <a:rPr lang="en-US" altLang="zh-CN" sz="3200" dirty="0"/>
              <a:t>pixel</a:t>
            </a:r>
            <a:r>
              <a:rPr lang="zh-CN" altLang="en-US" sz="3200" dirty="0"/>
              <a:t> </a:t>
            </a:r>
            <a:r>
              <a:rPr lang="en-US" altLang="zh-CN" sz="3200" dirty="0"/>
              <a:t>technology</a:t>
            </a:r>
            <a:r>
              <a:rPr lang="zh-CN" altLang="en-US" sz="3200" dirty="0"/>
              <a:t> </a:t>
            </a:r>
            <a:endParaRPr lang="en-US" altLang="zh-CN" sz="32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CA6EBEB-DA65-AFA0-34CD-B5B52604E49B}"/>
              </a:ext>
            </a:extLst>
          </p:cNvPr>
          <p:cNvSpPr txBox="1"/>
          <p:nvPr/>
        </p:nvSpPr>
        <p:spPr>
          <a:xfrm>
            <a:off x="36732" y="3581872"/>
            <a:ext cx="6780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0070C0"/>
                </a:solidFill>
              </a:rPr>
              <a:t>Current</a:t>
            </a:r>
            <a:r>
              <a:rPr lang="zh-CN" altLang="en-US" sz="1800" dirty="0">
                <a:solidFill>
                  <a:srgbClr val="0070C0"/>
                </a:solidFill>
              </a:rPr>
              <a:t> </a:t>
            </a:r>
            <a:r>
              <a:rPr lang="en-US" altLang="zh-CN" sz="1800" dirty="0">
                <a:solidFill>
                  <a:srgbClr val="0070C0"/>
                </a:solidFill>
              </a:rPr>
              <a:t>LHC: CMS silicon tracker 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87FAA84-0C32-1A67-F8DD-9B28F77013EC}"/>
              </a:ext>
            </a:extLst>
          </p:cNvPr>
          <p:cNvSpPr txBox="1"/>
          <p:nvPr/>
        </p:nvSpPr>
        <p:spPr>
          <a:xfrm>
            <a:off x="4358176" y="3413988"/>
            <a:ext cx="3065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0070C0"/>
                </a:solidFill>
              </a:rPr>
              <a:t>LHC upgrade: 3D pixel sensor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69FD7CD-42CA-F4AB-5B69-EF95395C3CF1}"/>
              </a:ext>
            </a:extLst>
          </p:cNvPr>
          <p:cNvSpPr txBox="1"/>
          <p:nvPr/>
        </p:nvSpPr>
        <p:spPr>
          <a:xfrm>
            <a:off x="8630696" y="2564223"/>
            <a:ext cx="3065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0070C0"/>
                </a:solidFill>
              </a:rPr>
              <a:t>3D pixel sensor</a:t>
            </a:r>
            <a:r>
              <a:rPr lang="zh-CN" altLang="en-US" sz="1800" dirty="0">
                <a:solidFill>
                  <a:srgbClr val="0070C0"/>
                </a:solidFill>
              </a:rPr>
              <a:t> </a:t>
            </a:r>
            <a:r>
              <a:rPr lang="en-US" altLang="zh-CN" sz="1800" dirty="0">
                <a:solidFill>
                  <a:srgbClr val="0070C0"/>
                </a:solidFill>
              </a:rPr>
              <a:t>performance</a:t>
            </a:r>
            <a:endParaRPr lang="zh-CN" altLang="en-US" dirty="0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658E7ED8-D74F-B7F0-D526-2151ECFABFC8}"/>
              </a:ext>
            </a:extLst>
          </p:cNvPr>
          <p:cNvSpPr/>
          <p:nvPr/>
        </p:nvSpPr>
        <p:spPr>
          <a:xfrm flipH="1">
            <a:off x="8630695" y="4391334"/>
            <a:ext cx="477445" cy="3651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50548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36D4F1B-DBE7-C688-07AC-7D9BC5E65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CBC55-D35D-8241-ABA4-D9A21A8776A2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30D9F22-D50F-71A1-4194-6928B0D3D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49" y="1445342"/>
            <a:ext cx="12215154" cy="4391964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8E5569D1-16C5-FAAC-D565-450F1C27ED10}"/>
              </a:ext>
            </a:extLst>
          </p:cNvPr>
          <p:cNvSpPr txBox="1">
            <a:spLocks/>
          </p:cNvSpPr>
          <p:nvPr/>
        </p:nvSpPr>
        <p:spPr>
          <a:xfrm>
            <a:off x="471948" y="136525"/>
            <a:ext cx="10386454" cy="715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/>
              <a:t>Monolithic sensors in HEP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CD128A6-1131-821A-B875-CFA94E6344DA}"/>
              </a:ext>
            </a:extLst>
          </p:cNvPr>
          <p:cNvSpPr txBox="1"/>
          <p:nvPr/>
        </p:nvSpPr>
        <p:spPr>
          <a:xfrm>
            <a:off x="5665175" y="5837306"/>
            <a:ext cx="4289986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" altLang="zh-CN" i="1" dirty="0">
                <a:solidFill>
                  <a:srgbClr val="385723"/>
                </a:solidFill>
                <a:effectLst/>
                <a:latin typeface="Helvetica" pitchFamily="2" charset="0"/>
              </a:rPr>
              <a:t>W. </a:t>
            </a:r>
            <a:r>
              <a:rPr lang="en" altLang="zh-CN" i="1" dirty="0" err="1">
                <a:solidFill>
                  <a:srgbClr val="385723"/>
                </a:solidFill>
                <a:effectLst/>
                <a:latin typeface="Helvetica" pitchFamily="2" charset="0"/>
              </a:rPr>
              <a:t>Snoeys</a:t>
            </a:r>
            <a:r>
              <a:rPr lang="en" altLang="zh-CN" i="1" dirty="0">
                <a:solidFill>
                  <a:srgbClr val="385723"/>
                </a:solidFill>
                <a:effectLst/>
                <a:latin typeface="Helvetica" pitchFamily="2" charset="0"/>
              </a:rPr>
              <a:t>,</a:t>
            </a:r>
            <a:r>
              <a:rPr lang="zh-CN" altLang="en-US" i="1" dirty="0">
                <a:solidFill>
                  <a:srgbClr val="385723"/>
                </a:solidFill>
                <a:effectLst/>
                <a:latin typeface="Helvetica" pitchFamily="2" charset="0"/>
              </a:rPr>
              <a:t> </a:t>
            </a:r>
            <a:r>
              <a:rPr lang="en-US" altLang="zh-CN" i="1" dirty="0">
                <a:solidFill>
                  <a:srgbClr val="385723"/>
                </a:solidFill>
                <a:latin typeface="Helvetica" pitchFamily="2" charset="0"/>
              </a:rPr>
              <a:t>CEPC workshop 2022</a:t>
            </a:r>
            <a:endParaRPr lang="en" altLang="zh-CN" dirty="0">
              <a:solidFill>
                <a:srgbClr val="385723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4704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Them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25252</TotalTime>
  <Words>1059</Words>
  <Application>Microsoft Macintosh PowerPoint</Application>
  <PresentationFormat>宽屏</PresentationFormat>
  <Paragraphs>226</Paragraphs>
  <Slides>25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等线</vt:lpstr>
      <vt:lpstr>微软雅黑</vt:lpstr>
      <vt:lpstr>Liberation Sans</vt:lpstr>
      <vt:lpstr>Arial</vt:lpstr>
      <vt:lpstr>Calibri</vt:lpstr>
      <vt:lpstr>Calibri Light</vt:lpstr>
      <vt:lpstr>Helvetica</vt:lpstr>
      <vt:lpstr>Times New Roman</vt:lpstr>
      <vt:lpstr>Wingdings</vt:lpstr>
      <vt:lpstr>Office Theme</vt:lpstr>
      <vt:lpstr>Review of Vertex/Silicon detector Technology  </vt:lpstr>
      <vt:lpstr>PowerPoint 演示文稿</vt:lpstr>
      <vt:lpstr>Why we need Vertex detector ?</vt:lpstr>
      <vt:lpstr>PowerPoint 演示文稿</vt:lpstr>
      <vt:lpstr>Vertex detector for future collider: general wishlist </vt:lpstr>
      <vt:lpstr>PowerPoint 演示文稿</vt:lpstr>
      <vt:lpstr>Vertex sensor development  </vt:lpstr>
      <vt:lpstr>Hybrid pixel technology </vt:lpstr>
      <vt:lpstr>PowerPoint 演示文稿</vt:lpstr>
      <vt:lpstr>PowerPoint 演示文稿</vt:lpstr>
      <vt:lpstr>Overview of CEPC vertex detector prototyping</vt:lpstr>
      <vt:lpstr>CMOS monolithic pixel sensor </vt:lpstr>
      <vt:lpstr>CEPC vertex sensor R &amp; D </vt:lpstr>
      <vt:lpstr>Large-scale MAPS sensor for CEPC:  TaichuPix-3</vt:lpstr>
      <vt:lpstr>CEPC vertex detector : DESY Testbeam</vt:lpstr>
      <vt:lpstr>CEPC vertex detector : DESY Testbeam</vt:lpstr>
      <vt:lpstr>Vertex detector prototype assembly</vt:lpstr>
      <vt:lpstr>CEPC vertex detector: Ladder loading </vt:lpstr>
      <vt:lpstr>PowerPoint 演示文稿</vt:lpstr>
      <vt:lpstr>Alice ITS3 upgrade:  MAPS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ITk Project Discussion</dc:title>
  <dc:creator>Hongbo Zhu</dc:creator>
  <cp:lastModifiedBy>zhijun liang</cp:lastModifiedBy>
  <cp:revision>603</cp:revision>
  <dcterms:created xsi:type="dcterms:W3CDTF">2016-09-30T16:56:52Z</dcterms:created>
  <dcterms:modified xsi:type="dcterms:W3CDTF">2023-02-12T07:37:40Z</dcterms:modified>
</cp:coreProperties>
</file>