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403" r:id="rId2"/>
    <p:sldId id="424" r:id="rId3"/>
    <p:sldId id="260" r:id="rId4"/>
    <p:sldId id="1054" r:id="rId5"/>
    <p:sldId id="1008" r:id="rId6"/>
    <p:sldId id="1020" r:id="rId7"/>
    <p:sldId id="1060" r:id="rId8"/>
    <p:sldId id="1055" r:id="rId9"/>
    <p:sldId id="1036" r:id="rId10"/>
    <p:sldId id="1056" r:id="rId11"/>
    <p:sldId id="1059" r:id="rId12"/>
    <p:sldId id="433" r:id="rId13"/>
    <p:sldId id="1051" r:id="rId14"/>
    <p:sldId id="1040" r:id="rId15"/>
    <p:sldId id="1058" r:id="rId16"/>
    <p:sldId id="1038" r:id="rId17"/>
    <p:sldId id="1013" r:id="rId1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854" autoAdjust="0"/>
    <p:restoredTop sz="84753"/>
  </p:normalViewPr>
  <p:slideViewPr>
    <p:cSldViewPr snapToGrid="0">
      <p:cViewPr varScale="1">
        <p:scale>
          <a:sx n="106" d="100"/>
          <a:sy n="106" d="100"/>
        </p:scale>
        <p:origin x="135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A07227-B5D6-4731-8B68-95E4EC72E52F}" type="datetimeFigureOut">
              <a:rPr lang="zh-CN" altLang="en-US" smtClean="0"/>
              <a:t>2023/2/13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6793A1-6A7F-47B2-8E2E-54B4A84228A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82258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162756" y="3886200"/>
            <a:ext cx="9821333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/>
              <a:t>Zhe</a:t>
            </a:r>
            <a:r>
              <a:rPr lang="en-US" dirty="0"/>
              <a:t> </a:t>
            </a:r>
            <a:r>
              <a:rPr lang="en-US" dirty="0" err="1"/>
              <a:t>Duan</a:t>
            </a:r>
            <a:endParaRPr lang="en-US" dirty="0"/>
          </a:p>
          <a:p>
            <a:r>
              <a:rPr lang="en-US" dirty="0"/>
              <a:t>Accelerator Division, IHEP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12/8/2012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4950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12/8/2012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8374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12/8/2012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8951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584" y="50801"/>
            <a:ext cx="12147549" cy="714375"/>
          </a:xfrm>
        </p:spPr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12/8/2012</a:t>
            </a:r>
            <a:endParaRPr lang="en-US" altLang="zh-CN" sz="1800">
              <a:solidFill>
                <a:schemeClr val="tx1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/>
          <a:lstStyle>
            <a:lvl1pPr>
              <a:defRPr/>
            </a:lvl1pPr>
          </a:lstStyle>
          <a:p>
            <a:fld id="{4C69B9CF-E335-4008-A251-B8F82775E69A}" type="slidenum">
              <a:rPr lang="zh-CN" altLang="en-US"/>
              <a:pPr/>
              <a:t>‹#›</a:t>
            </a:fld>
            <a:endParaRPr lang="en-US" altLang="zh-CN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4922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067" y="50539"/>
            <a:ext cx="12147733" cy="7148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Theme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2767" y="1059769"/>
            <a:ext cx="11538807" cy="50663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12/8/2012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73300C-797F-D148-A78D-320196FBAF04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11067" y="889795"/>
            <a:ext cx="12158800" cy="0"/>
          </a:xfrm>
          <a:prstGeom prst="line">
            <a:avLst/>
          </a:prstGeom>
          <a:ln>
            <a:solidFill>
              <a:srgbClr val="3366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6265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7" Type="http://schemas.openxmlformats.org/officeDocument/2006/relationships/image" Target="../media/image35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emf"/><Relationship Id="rId5" Type="http://schemas.openxmlformats.org/officeDocument/2006/relationships/image" Target="../media/image33.emf"/><Relationship Id="rId4" Type="http://schemas.openxmlformats.org/officeDocument/2006/relationships/image" Target="../media/image32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44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emf"/><Relationship Id="rId4" Type="http://schemas.openxmlformats.org/officeDocument/2006/relationships/image" Target="../media/image50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21.emf"/><Relationship Id="rId7" Type="http://schemas.openxmlformats.org/officeDocument/2006/relationships/image" Target="../media/image24.png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11" Type="http://schemas.openxmlformats.org/officeDocument/2006/relationships/image" Target="../media/image26.png"/><Relationship Id="rId5" Type="http://schemas.openxmlformats.org/officeDocument/2006/relationships/image" Target="../media/image23.emf"/><Relationship Id="rId10" Type="http://schemas.openxmlformats.org/officeDocument/2006/relationships/image" Target="../media/image25.emf"/><Relationship Id="rId4" Type="http://schemas.openxmlformats.org/officeDocument/2006/relationships/image" Target="../media/image22.emf"/><Relationship Id="rId9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22D0A6-09A5-644E-B6F7-9EED3B9AEA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1113" y="2130426"/>
            <a:ext cx="11615894" cy="1470025"/>
          </a:xfrm>
        </p:spPr>
        <p:txBody>
          <a:bodyPr/>
          <a:lstStyle/>
          <a:p>
            <a:r>
              <a:rPr lang="en-HK" dirty="0"/>
              <a:t>CEPC</a:t>
            </a:r>
            <a:r>
              <a:rPr lang="zh-CN" altLang="en-US" dirty="0"/>
              <a:t> </a:t>
            </a:r>
            <a:r>
              <a:rPr lang="en-US" altLang="zh-CN" dirty="0"/>
              <a:t>Polarization</a:t>
            </a:r>
            <a:r>
              <a:rPr lang="zh-CN" altLang="en-US" dirty="0"/>
              <a:t> </a:t>
            </a:r>
            <a:r>
              <a:rPr lang="en-US" altLang="zh-CN" dirty="0"/>
              <a:t>Study</a:t>
            </a:r>
            <a:r>
              <a:rPr lang="zh-CN" altLang="en-US" dirty="0"/>
              <a:t> </a:t>
            </a:r>
            <a:r>
              <a:rPr lang="en-US" altLang="zh-CN" dirty="0"/>
              <a:t>Status</a:t>
            </a:r>
            <a:endParaRPr lang="en-HK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FC2CE80-1C2A-B949-B838-7874A6C697D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/>
              <a:t>Zhe</a:t>
            </a:r>
            <a:r>
              <a:rPr lang="en-US" dirty="0"/>
              <a:t> </a:t>
            </a:r>
            <a:r>
              <a:rPr lang="en-US" dirty="0" err="1"/>
              <a:t>Duan</a:t>
            </a:r>
            <a:endParaRPr lang="en-US" dirty="0"/>
          </a:p>
          <a:p>
            <a:r>
              <a:rPr lang="en-US" dirty="0"/>
              <a:t>On behalf of CEPC Beam Polarization Working Group</a:t>
            </a:r>
          </a:p>
          <a:p>
            <a:r>
              <a:rPr lang="en-US" dirty="0"/>
              <a:t>202</a:t>
            </a:r>
            <a:r>
              <a:rPr lang="en-US" altLang="zh-CN" dirty="0"/>
              <a:t>3.</a:t>
            </a:r>
            <a:r>
              <a:rPr lang="en-US" dirty="0"/>
              <a:t> </a:t>
            </a:r>
            <a:r>
              <a:rPr lang="en-US" altLang="zh-CN" dirty="0"/>
              <a:t>02.</a:t>
            </a:r>
            <a:r>
              <a:rPr lang="zh-CN" altLang="en-US" dirty="0"/>
              <a:t> </a:t>
            </a:r>
            <a:r>
              <a:rPr lang="en-US" altLang="zh-CN" dirty="0"/>
              <a:t>15</a:t>
            </a:r>
            <a:r>
              <a:rPr lang="zh-CN" altLang="en-US" dirty="0"/>
              <a:t>  </a:t>
            </a:r>
            <a:r>
              <a:rPr lang="en-US" dirty="0"/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D27DFD-C6DD-B343-8EF0-38C1AFC3B0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8D97938-ADA2-6949-8B41-BE0BF6CF63BB}"/>
              </a:ext>
            </a:extLst>
          </p:cNvPr>
          <p:cNvSpPr txBox="1"/>
          <p:nvPr/>
        </p:nvSpPr>
        <p:spPr>
          <a:xfrm>
            <a:off x="814788" y="6015693"/>
            <a:ext cx="10448544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200" dirty="0"/>
              <a:t>IAS</a:t>
            </a:r>
            <a:r>
              <a:rPr lang="zh-CN" altLang="en-US" sz="2200" dirty="0"/>
              <a:t> </a:t>
            </a:r>
            <a:r>
              <a:rPr lang="en-US" altLang="zh-CN" sz="2200" dirty="0"/>
              <a:t>Program</a:t>
            </a:r>
            <a:r>
              <a:rPr lang="zh-CN" altLang="en-US" sz="2200" dirty="0"/>
              <a:t> </a:t>
            </a:r>
            <a:r>
              <a:rPr lang="en-US" altLang="zh-CN" sz="2200" dirty="0"/>
              <a:t>on</a:t>
            </a:r>
            <a:r>
              <a:rPr lang="zh-CN" altLang="en-US" sz="2200" dirty="0"/>
              <a:t> </a:t>
            </a:r>
            <a:r>
              <a:rPr lang="en-US" altLang="zh-CN" sz="2200" dirty="0"/>
              <a:t>High</a:t>
            </a:r>
            <a:r>
              <a:rPr lang="zh-CN" altLang="en-US" sz="2200" dirty="0"/>
              <a:t> </a:t>
            </a:r>
            <a:r>
              <a:rPr lang="en-US" altLang="zh-CN" sz="2200" dirty="0"/>
              <a:t>Energy</a:t>
            </a:r>
            <a:r>
              <a:rPr lang="zh-CN" altLang="en-US" sz="2200" dirty="0"/>
              <a:t> </a:t>
            </a:r>
            <a:r>
              <a:rPr lang="en-US" altLang="zh-CN" sz="2200" dirty="0"/>
              <a:t>Physics</a:t>
            </a:r>
            <a:r>
              <a:rPr lang="zh-CN" altLang="en-US" sz="2200" dirty="0"/>
              <a:t> </a:t>
            </a:r>
            <a:r>
              <a:rPr lang="en-US" altLang="zh-CN" sz="2200" dirty="0"/>
              <a:t>(HEP</a:t>
            </a:r>
            <a:r>
              <a:rPr lang="zh-CN" altLang="en-US" sz="2200" dirty="0"/>
              <a:t> </a:t>
            </a:r>
            <a:r>
              <a:rPr lang="en-US" altLang="zh-CN" sz="2200" dirty="0"/>
              <a:t>2023)</a:t>
            </a:r>
            <a:endParaRPr lang="en-HK" sz="2200" dirty="0"/>
          </a:p>
          <a:p>
            <a:pPr algn="ctr"/>
            <a:r>
              <a:rPr lang="en-US" altLang="zh-CN" sz="2200" dirty="0"/>
              <a:t>Feb</a:t>
            </a:r>
            <a:r>
              <a:rPr lang="en-HK" sz="2200" dirty="0"/>
              <a:t> </a:t>
            </a:r>
            <a:r>
              <a:rPr lang="en-US" altLang="zh-CN" sz="2200" dirty="0"/>
              <a:t>14</a:t>
            </a:r>
            <a:r>
              <a:rPr lang="en-HK" sz="2200" dirty="0"/>
              <a:t>-</a:t>
            </a:r>
            <a:r>
              <a:rPr lang="en-US" altLang="zh-CN" sz="2200" dirty="0"/>
              <a:t>16,</a:t>
            </a:r>
            <a:r>
              <a:rPr lang="en-HK" sz="2200" dirty="0"/>
              <a:t> 202</a:t>
            </a:r>
            <a:r>
              <a:rPr lang="en-US" altLang="zh-CN" sz="2200" dirty="0"/>
              <a:t>3</a:t>
            </a:r>
            <a:r>
              <a:rPr lang="en-HK" sz="2200" dirty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76920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775A1EF9-84FB-5B44-AD0C-BDA36F38FE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8266" y="2767715"/>
            <a:ext cx="2963821" cy="203468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310EA2E-6798-CF41-9CD6-CD77C4F34A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Depolarization</a:t>
            </a:r>
            <a:r>
              <a:rPr lang="zh-CN" altLang="en-US" dirty="0"/>
              <a:t> </a:t>
            </a:r>
            <a:r>
              <a:rPr lang="en-US" altLang="zh-CN" dirty="0"/>
              <a:t>effects:</a:t>
            </a:r>
            <a:r>
              <a:rPr lang="zh-CN" altLang="en-US" dirty="0"/>
              <a:t> </a:t>
            </a:r>
            <a:r>
              <a:rPr lang="en-US" altLang="zh-CN" dirty="0"/>
              <a:t>simulation</a:t>
            </a:r>
            <a:r>
              <a:rPr lang="zh-CN" altLang="en-US" dirty="0"/>
              <a:t> </a:t>
            </a:r>
            <a:r>
              <a:rPr lang="en-US" altLang="zh-CN" dirty="0"/>
              <a:t>vs.</a:t>
            </a:r>
            <a:r>
              <a:rPr lang="zh-CN" altLang="en-US" dirty="0"/>
              <a:t> </a:t>
            </a:r>
            <a:r>
              <a:rPr lang="en-US" altLang="zh-CN" dirty="0"/>
              <a:t>estimation</a:t>
            </a:r>
            <a:r>
              <a:rPr lang="zh-CN" altLang="en-US" dirty="0"/>
              <a:t>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7470A0-085F-C442-9582-692285D4C5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14000" y="6463640"/>
            <a:ext cx="2844800" cy="365125"/>
          </a:xfrm>
        </p:spPr>
        <p:txBody>
          <a:bodyPr/>
          <a:lstStyle/>
          <a:p>
            <a:fld id="{C973300C-797F-D148-A78D-320196FBAF04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1270A6D-0716-A44F-95D0-6FC56AE465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988" y="4812082"/>
            <a:ext cx="2856908" cy="196129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7D49490-1FD9-DB46-BD4B-3B9FE373821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1416" y="4798541"/>
            <a:ext cx="2915205" cy="200131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71EB9CC-D7B7-144C-B04A-40F05FAEE7C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9231" y="4802402"/>
            <a:ext cx="2951696" cy="202636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61C07D8-3DC6-FC47-82EE-BC51030686A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878" y="2773539"/>
            <a:ext cx="2969438" cy="203854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FCFF753-206B-5949-BF35-FA41E5B6CC2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2577" y="2761317"/>
            <a:ext cx="2996667" cy="205723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AF2EC29-4890-C643-AD11-564E379FF80C}"/>
              </a:ext>
            </a:extLst>
          </p:cNvPr>
          <p:cNvSpPr txBox="1"/>
          <p:nvPr/>
        </p:nvSpPr>
        <p:spPr>
          <a:xfrm>
            <a:off x="1807201" y="2491032"/>
            <a:ext cx="20459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0000FF"/>
                </a:solidFill>
              </a:rPr>
              <a:t>Z-mode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1CD8CA3-BCAA-C14D-870C-57321CED6859}"/>
              </a:ext>
            </a:extLst>
          </p:cNvPr>
          <p:cNvSpPr txBox="1"/>
          <p:nvPr/>
        </p:nvSpPr>
        <p:spPr>
          <a:xfrm>
            <a:off x="5593517" y="2464052"/>
            <a:ext cx="20459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0000FF"/>
                </a:solidFill>
              </a:rPr>
              <a:t>W-mode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8E94145-4C17-DC4B-B3FA-248D226FF775}"/>
              </a:ext>
            </a:extLst>
          </p:cNvPr>
          <p:cNvSpPr txBox="1"/>
          <p:nvPr/>
        </p:nvSpPr>
        <p:spPr>
          <a:xfrm>
            <a:off x="9205152" y="2483459"/>
            <a:ext cx="20459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0000FF"/>
                </a:solidFill>
              </a:rPr>
              <a:t>H-mode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8CBA9DA6-4F36-EA43-AA35-7BB3DE311F1B}"/>
              </a:ext>
            </a:extLst>
          </p:cNvPr>
          <p:cNvSpPr/>
          <p:nvPr/>
        </p:nvSpPr>
        <p:spPr>
          <a:xfrm>
            <a:off x="668032" y="2481352"/>
            <a:ext cx="3147691" cy="4340943"/>
          </a:xfrm>
          <a:prstGeom prst="roundRect">
            <a:avLst/>
          </a:prstGeom>
          <a:noFill/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D6BB5EE9-8EEC-5A46-BDA1-2A668C2276CD}"/>
              </a:ext>
            </a:extLst>
          </p:cNvPr>
          <p:cNvSpPr/>
          <p:nvPr/>
        </p:nvSpPr>
        <p:spPr>
          <a:xfrm>
            <a:off x="4504872" y="2454372"/>
            <a:ext cx="3102423" cy="4374393"/>
          </a:xfrm>
          <a:prstGeom prst="roundRect">
            <a:avLst/>
          </a:prstGeom>
          <a:noFill/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589F1827-F861-F247-8779-9AC289FB2982}"/>
              </a:ext>
            </a:extLst>
          </p:cNvPr>
          <p:cNvSpPr/>
          <p:nvPr/>
        </p:nvSpPr>
        <p:spPr>
          <a:xfrm>
            <a:off x="8187504" y="2481352"/>
            <a:ext cx="3014584" cy="4347413"/>
          </a:xfrm>
          <a:prstGeom prst="roundRect">
            <a:avLst/>
          </a:prstGeom>
          <a:noFill/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3F4C381-B56E-1D41-9D9C-7DF061B395D9}"/>
              </a:ext>
            </a:extLst>
          </p:cNvPr>
          <p:cNvSpPr/>
          <p:nvPr/>
        </p:nvSpPr>
        <p:spPr>
          <a:xfrm>
            <a:off x="610471" y="1084092"/>
            <a:ext cx="5240112" cy="1138773"/>
          </a:xfrm>
          <a:prstGeom prst="rect">
            <a:avLst/>
          </a:prstGeom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en-US" altLang="zh-CN" sz="2000" dirty="0"/>
              <a:t>In</a:t>
            </a:r>
            <a:r>
              <a:rPr lang="zh-CN" altLang="en-US" sz="2000" dirty="0"/>
              <a:t> </a:t>
            </a:r>
            <a:r>
              <a:rPr lang="en-US" altLang="zh-CN" sz="2000" dirty="0"/>
              <a:t>the</a:t>
            </a:r>
            <a:r>
              <a:rPr lang="zh-CN" altLang="en-US" sz="2000" dirty="0"/>
              <a:t> </a:t>
            </a:r>
            <a:r>
              <a:rPr lang="en-US" altLang="zh-CN" sz="2000" dirty="0"/>
              <a:t>acceleration</a:t>
            </a:r>
            <a:r>
              <a:rPr lang="zh-CN" altLang="en-US" sz="2000" dirty="0"/>
              <a:t> </a:t>
            </a:r>
            <a:r>
              <a:rPr lang="en-US" altLang="zh-CN" sz="2000" dirty="0"/>
              <a:t>to</a:t>
            </a:r>
            <a:r>
              <a:rPr lang="zh-CN" altLang="en-US" sz="2000" dirty="0"/>
              <a:t> </a:t>
            </a:r>
            <a:r>
              <a:rPr lang="en-US" altLang="zh-CN" sz="2000" dirty="0"/>
              <a:t>Z</a:t>
            </a:r>
            <a:r>
              <a:rPr lang="zh-CN" altLang="en-US" sz="2000" dirty="0"/>
              <a:t> </a:t>
            </a:r>
            <a:r>
              <a:rPr lang="en-US" altLang="zh-CN" sz="2000" dirty="0"/>
              <a:t>&amp;</a:t>
            </a:r>
            <a:r>
              <a:rPr lang="zh-CN" altLang="en-US" sz="2000" dirty="0"/>
              <a:t> </a:t>
            </a:r>
            <a:r>
              <a:rPr lang="en-US" altLang="zh-CN" sz="2000" dirty="0"/>
              <a:t>W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sz="1600" dirty="0"/>
              <a:t>The</a:t>
            </a:r>
            <a:r>
              <a:rPr lang="zh-CN" altLang="en-US" sz="1600" dirty="0"/>
              <a:t> </a:t>
            </a:r>
            <a:r>
              <a:rPr lang="en-US" altLang="zh-CN" sz="1600" dirty="0"/>
              <a:t>spin</a:t>
            </a:r>
            <a:r>
              <a:rPr lang="zh-CN" altLang="en-US" sz="1600" dirty="0"/>
              <a:t> </a:t>
            </a:r>
            <a:r>
              <a:rPr lang="en-US" altLang="zh-CN" sz="1600" dirty="0"/>
              <a:t>resonances</a:t>
            </a:r>
            <a:r>
              <a:rPr lang="zh-CN" altLang="en-US" sz="1600" dirty="0"/>
              <a:t> </a:t>
            </a:r>
            <a:r>
              <a:rPr lang="en-US" altLang="zh-CN" sz="1600" dirty="0"/>
              <a:t>are</a:t>
            </a:r>
            <a:r>
              <a:rPr lang="zh-CN" altLang="en-US" sz="1600" dirty="0"/>
              <a:t> </a:t>
            </a:r>
            <a:r>
              <a:rPr lang="en-US" altLang="zh-CN" sz="1600" dirty="0"/>
              <a:t>generally</a:t>
            </a:r>
            <a:r>
              <a:rPr lang="zh-CN" altLang="en-US" sz="1600" dirty="0"/>
              <a:t> </a:t>
            </a:r>
            <a:r>
              <a:rPr lang="en-US" altLang="zh-CN" sz="1600" dirty="0"/>
              <a:t>weak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sz="1600" dirty="0"/>
              <a:t>Polarization</a:t>
            </a:r>
            <a:r>
              <a:rPr lang="zh-CN" altLang="en-US" sz="1600" dirty="0"/>
              <a:t> </a:t>
            </a:r>
            <a:r>
              <a:rPr lang="en-US" altLang="zh-CN" sz="1600" dirty="0"/>
              <a:t>is</a:t>
            </a:r>
            <a:r>
              <a:rPr lang="zh-CN" altLang="en-US" sz="1600" dirty="0"/>
              <a:t> </a:t>
            </a:r>
            <a:r>
              <a:rPr lang="en-US" altLang="zh-CN" sz="1600" dirty="0"/>
              <a:t>mostly</a:t>
            </a:r>
            <a:r>
              <a:rPr lang="zh-CN" altLang="en-US" sz="1600" dirty="0"/>
              <a:t> </a:t>
            </a:r>
            <a:r>
              <a:rPr lang="en-US" altLang="zh-CN" sz="1600" dirty="0"/>
              <a:t>maintained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sz="1600" dirty="0"/>
              <a:t>Estimations</a:t>
            </a:r>
            <a:r>
              <a:rPr lang="zh-CN" altLang="en-US" sz="1600" dirty="0"/>
              <a:t> </a:t>
            </a:r>
            <a:r>
              <a:rPr lang="en-US" altLang="zh-CN" sz="1600" dirty="0"/>
              <a:t>agree</a:t>
            </a:r>
            <a:r>
              <a:rPr lang="zh-CN" altLang="en-US" sz="1600" dirty="0"/>
              <a:t> </a:t>
            </a:r>
            <a:r>
              <a:rPr lang="en-US" altLang="zh-CN" sz="1600" dirty="0"/>
              <a:t>fairly</a:t>
            </a:r>
            <a:r>
              <a:rPr lang="zh-CN" altLang="en-US" sz="1600" dirty="0"/>
              <a:t> </a:t>
            </a:r>
            <a:r>
              <a:rPr lang="en-US" altLang="zh-CN" sz="1600" dirty="0"/>
              <a:t>well</a:t>
            </a:r>
            <a:r>
              <a:rPr lang="zh-CN" altLang="en-US" sz="1600" dirty="0"/>
              <a:t> </a:t>
            </a:r>
            <a:r>
              <a:rPr lang="en-US" altLang="zh-CN" sz="1600" dirty="0"/>
              <a:t>with</a:t>
            </a:r>
            <a:r>
              <a:rPr lang="zh-CN" altLang="en-US" sz="1600" dirty="0"/>
              <a:t> </a:t>
            </a:r>
            <a:r>
              <a:rPr lang="en-US" altLang="zh-CN" sz="1600" dirty="0"/>
              <a:t>simulations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DF041E8-5F98-B74A-AE8B-52695A08FAE9}"/>
              </a:ext>
            </a:extLst>
          </p:cNvPr>
          <p:cNvSpPr/>
          <p:nvPr/>
        </p:nvSpPr>
        <p:spPr>
          <a:xfrm>
            <a:off x="5850583" y="1089973"/>
            <a:ext cx="5743320" cy="1138773"/>
          </a:xfrm>
          <a:prstGeom prst="rect">
            <a:avLst/>
          </a:prstGeom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en-US" altLang="zh-CN" sz="2000" dirty="0"/>
              <a:t>In</a:t>
            </a:r>
            <a:r>
              <a:rPr lang="zh-CN" altLang="en-US" sz="2000" dirty="0"/>
              <a:t> </a:t>
            </a:r>
            <a:r>
              <a:rPr lang="en-US" altLang="zh-CN" sz="2000" dirty="0"/>
              <a:t>the</a:t>
            </a:r>
            <a:r>
              <a:rPr lang="zh-CN" altLang="en-US" sz="2000" dirty="0"/>
              <a:t> </a:t>
            </a:r>
            <a:r>
              <a:rPr lang="en-US" altLang="zh-CN" sz="2000" dirty="0"/>
              <a:t>acceleration</a:t>
            </a:r>
            <a:r>
              <a:rPr lang="zh-CN" altLang="en-US" sz="2000" dirty="0"/>
              <a:t> </a:t>
            </a:r>
            <a:r>
              <a:rPr lang="en-US" altLang="zh-CN" sz="2000" dirty="0"/>
              <a:t>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sz="1600" dirty="0"/>
              <a:t>The</a:t>
            </a:r>
            <a:r>
              <a:rPr lang="zh-CN" altLang="en-US" sz="1600" dirty="0"/>
              <a:t> </a:t>
            </a:r>
            <a:r>
              <a:rPr lang="en-US" altLang="zh-CN" sz="1600" dirty="0"/>
              <a:t>spin</a:t>
            </a:r>
            <a:r>
              <a:rPr lang="zh-CN" altLang="en-US" sz="1600" dirty="0"/>
              <a:t> </a:t>
            </a:r>
            <a:r>
              <a:rPr lang="en-US" altLang="zh-CN" sz="1600" dirty="0"/>
              <a:t>resonances</a:t>
            </a:r>
            <a:r>
              <a:rPr lang="zh-CN" altLang="en-US" sz="1600" dirty="0"/>
              <a:t> </a:t>
            </a:r>
            <a:r>
              <a:rPr lang="en-US" altLang="zh-CN" sz="1600" dirty="0"/>
              <a:t>become</a:t>
            </a:r>
            <a:r>
              <a:rPr lang="zh-CN" altLang="en-US" sz="1600" dirty="0"/>
              <a:t> </a:t>
            </a:r>
            <a:r>
              <a:rPr lang="en-US" altLang="zh-CN" sz="1600" dirty="0"/>
              <a:t>stronger</a:t>
            </a:r>
            <a:r>
              <a:rPr lang="zh-CN" altLang="en-US" sz="1600" dirty="0"/>
              <a:t> </a:t>
            </a:r>
            <a:r>
              <a:rPr lang="en-US" altLang="zh-CN" sz="1600" dirty="0"/>
              <a:t>at</a:t>
            </a:r>
            <a:r>
              <a:rPr lang="zh-CN" altLang="en-US" sz="1600" dirty="0"/>
              <a:t> </a:t>
            </a:r>
            <a:r>
              <a:rPr lang="en-US" altLang="zh-CN" sz="1600" dirty="0"/>
              <a:t>higher</a:t>
            </a:r>
            <a:r>
              <a:rPr lang="zh-CN" altLang="en-US" sz="1600" dirty="0"/>
              <a:t> </a:t>
            </a:r>
            <a:r>
              <a:rPr lang="en-US" altLang="zh-CN" sz="1600" dirty="0"/>
              <a:t>energies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sz="1600" dirty="0"/>
              <a:t>Severe</a:t>
            </a:r>
            <a:r>
              <a:rPr lang="zh-CN" altLang="en-US" sz="1600" dirty="0"/>
              <a:t> </a:t>
            </a:r>
            <a:r>
              <a:rPr lang="en-US" altLang="zh-CN" sz="1600" dirty="0"/>
              <a:t>depolarization</a:t>
            </a:r>
            <a:r>
              <a:rPr lang="zh-CN" altLang="en-US" sz="1600" dirty="0"/>
              <a:t> </a:t>
            </a:r>
            <a:r>
              <a:rPr lang="en-US" altLang="zh-CN" sz="1600" dirty="0"/>
              <a:t>occurs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sz="1600" dirty="0"/>
              <a:t>Mitigation</a:t>
            </a:r>
            <a:r>
              <a:rPr lang="zh-CN" altLang="en-US" sz="1600" dirty="0"/>
              <a:t> </a:t>
            </a:r>
            <a:r>
              <a:rPr lang="en-US" altLang="zh-CN" sz="1600" dirty="0"/>
              <a:t>methods</a:t>
            </a:r>
            <a:r>
              <a:rPr lang="zh-CN" altLang="en-US" sz="1600" dirty="0"/>
              <a:t> </a:t>
            </a:r>
            <a:r>
              <a:rPr lang="en-US" altLang="zh-CN" sz="1600" dirty="0"/>
              <a:t>to</a:t>
            </a:r>
            <a:r>
              <a:rPr lang="zh-CN" altLang="en-US" sz="1600" dirty="0"/>
              <a:t> </a:t>
            </a:r>
            <a:r>
              <a:rPr lang="en-US" altLang="zh-CN" sz="1600" dirty="0"/>
              <a:t>be</a:t>
            </a:r>
            <a:r>
              <a:rPr lang="zh-CN" altLang="en-US" sz="1600" dirty="0"/>
              <a:t> </a:t>
            </a:r>
            <a:r>
              <a:rPr lang="en-US" altLang="zh-CN" sz="1600" dirty="0"/>
              <a:t>explored</a:t>
            </a:r>
          </a:p>
        </p:txBody>
      </p:sp>
    </p:spTree>
    <p:extLst>
      <p:ext uri="{BB962C8B-B14F-4D97-AF65-F5344CB8AC3E}">
        <p14:creationId xmlns:p14="http://schemas.microsoft.com/office/powerpoint/2010/main" val="23912388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F4B3E8-DCFB-8547-8D7B-D464125E80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Radiative</a:t>
            </a:r>
            <a:r>
              <a:rPr lang="zh-CN" altLang="en-US" dirty="0"/>
              <a:t> </a:t>
            </a:r>
            <a:r>
              <a:rPr lang="en-US" altLang="zh-CN" dirty="0"/>
              <a:t>depolarization</a:t>
            </a:r>
            <a:r>
              <a:rPr lang="zh-CN" altLang="en-US" dirty="0"/>
              <a:t> </a:t>
            </a:r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collider</a:t>
            </a:r>
            <a:r>
              <a:rPr lang="zh-CN" altLang="en-US" dirty="0"/>
              <a:t> </a:t>
            </a:r>
            <a:r>
              <a:rPr lang="en-US" altLang="zh-CN" dirty="0"/>
              <a:t>rings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C0B5B7-1665-5247-8D8C-37AD1A74FB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0271" y="1016639"/>
            <a:ext cx="11826325" cy="631008"/>
          </a:xfrm>
        </p:spPr>
        <p:txBody>
          <a:bodyPr>
            <a:noAutofit/>
          </a:bodyPr>
          <a:lstStyle/>
          <a:p>
            <a:r>
              <a:rPr lang="en-US" altLang="zh-CN" sz="1800" dirty="0"/>
              <a:t>Two</a:t>
            </a:r>
            <a:r>
              <a:rPr lang="zh-CN" altLang="en-US" sz="1800" dirty="0"/>
              <a:t> </a:t>
            </a:r>
            <a:r>
              <a:rPr lang="en-US" altLang="zh-CN" sz="1800" dirty="0"/>
              <a:t>distinct</a:t>
            </a:r>
            <a:r>
              <a:rPr lang="zh-CN" altLang="en-US" sz="1800" dirty="0"/>
              <a:t> </a:t>
            </a:r>
            <a:r>
              <a:rPr lang="en-US" altLang="zh-CN" sz="1800" dirty="0"/>
              <a:t>spin</a:t>
            </a:r>
            <a:r>
              <a:rPr lang="zh-CN" altLang="en-US" sz="1800" dirty="0"/>
              <a:t> </a:t>
            </a:r>
            <a:r>
              <a:rPr lang="en-US" altLang="zh-CN" sz="1800" dirty="0"/>
              <a:t>diffusion</a:t>
            </a:r>
            <a:r>
              <a:rPr lang="zh-CN" altLang="en-US" sz="1800" dirty="0"/>
              <a:t> </a:t>
            </a:r>
            <a:r>
              <a:rPr lang="en-US" altLang="zh-CN" sz="1800" dirty="0"/>
              <a:t>mechanisms</a:t>
            </a:r>
            <a:r>
              <a:rPr lang="zh-CN" altLang="en-US" sz="1800" dirty="0"/>
              <a:t> </a:t>
            </a:r>
            <a:r>
              <a:rPr lang="en-US" altLang="zh-CN" sz="1800" dirty="0"/>
              <a:t>were</a:t>
            </a:r>
            <a:r>
              <a:rPr lang="zh-CN" altLang="en-US" sz="1800" dirty="0"/>
              <a:t> </a:t>
            </a:r>
            <a:r>
              <a:rPr lang="en-US" altLang="zh-CN" sz="1800" dirty="0"/>
              <a:t>proposed</a:t>
            </a:r>
            <a:r>
              <a:rPr lang="zh-CN" altLang="en-US" sz="1800" dirty="0"/>
              <a:t> </a:t>
            </a:r>
            <a:r>
              <a:rPr lang="en-US" altLang="zh-CN" sz="1800" dirty="0"/>
              <a:t>in</a:t>
            </a:r>
            <a:r>
              <a:rPr lang="zh-CN" altLang="en-US" sz="1800" dirty="0"/>
              <a:t> </a:t>
            </a:r>
            <a:r>
              <a:rPr lang="en-US" altLang="zh-CN" sz="1800" dirty="0"/>
              <a:t>[1]</a:t>
            </a:r>
            <a:r>
              <a:rPr lang="zh-CN" altLang="en-US" sz="1800" dirty="0"/>
              <a:t> </a:t>
            </a:r>
            <a:r>
              <a:rPr lang="en-US" altLang="zh-CN" sz="1800" dirty="0"/>
              <a:t>in</a:t>
            </a:r>
            <a:r>
              <a:rPr lang="zh-CN" altLang="en-US" sz="1800" dirty="0"/>
              <a:t> </a:t>
            </a:r>
            <a:r>
              <a:rPr lang="en-US" altLang="zh-CN" sz="1800" dirty="0"/>
              <a:t>1970s,</a:t>
            </a:r>
            <a:r>
              <a:rPr lang="zh-CN" altLang="en-US" sz="1800" dirty="0"/>
              <a:t> </a:t>
            </a:r>
            <a:r>
              <a:rPr lang="en-US" altLang="zh-CN" sz="1800" dirty="0"/>
              <a:t>regarding</a:t>
            </a:r>
            <a:r>
              <a:rPr lang="zh-CN" altLang="en-US" sz="1800" dirty="0"/>
              <a:t> </a:t>
            </a:r>
            <a:r>
              <a:rPr lang="en-US" altLang="zh-CN" sz="1800" dirty="0"/>
              <a:t>the</a:t>
            </a:r>
            <a:r>
              <a:rPr lang="zh-CN" altLang="en-US" sz="1800" dirty="0"/>
              <a:t> </a:t>
            </a:r>
            <a:r>
              <a:rPr lang="en-US" altLang="zh-CN" sz="1800" dirty="0"/>
              <a:t>regimes</a:t>
            </a:r>
            <a:r>
              <a:rPr lang="zh-CN" altLang="en-US" sz="1800" dirty="0"/>
              <a:t> </a:t>
            </a:r>
            <a:r>
              <a:rPr lang="en-US" altLang="zh-CN" sz="1800" dirty="0"/>
              <a:t>of</a:t>
            </a:r>
            <a:r>
              <a:rPr lang="zh-CN" altLang="en-US" sz="1800" dirty="0"/>
              <a:t> </a:t>
            </a:r>
            <a:r>
              <a:rPr lang="en-US" altLang="zh-CN" sz="1800" dirty="0"/>
              <a:t>spin</a:t>
            </a:r>
            <a:r>
              <a:rPr lang="zh-CN" altLang="en-US" sz="1800" dirty="0"/>
              <a:t> </a:t>
            </a:r>
            <a:r>
              <a:rPr lang="en-US" altLang="zh-CN" sz="1800" dirty="0"/>
              <a:t>resonance</a:t>
            </a:r>
            <a:r>
              <a:rPr lang="zh-CN" altLang="en-US" sz="1800" dirty="0"/>
              <a:t> </a:t>
            </a:r>
            <a:r>
              <a:rPr lang="en-US" altLang="zh-CN" sz="1800" dirty="0"/>
              <a:t>crossing,</a:t>
            </a:r>
            <a:r>
              <a:rPr lang="zh-CN" altLang="en-US" sz="1800" dirty="0"/>
              <a:t> </a:t>
            </a:r>
            <a:r>
              <a:rPr lang="en-US" altLang="zh-CN" sz="1800" dirty="0"/>
              <a:t>in</a:t>
            </a:r>
            <a:r>
              <a:rPr lang="zh-CN" altLang="en-US" sz="1800" dirty="0"/>
              <a:t> </a:t>
            </a:r>
            <a:r>
              <a:rPr lang="en-US" altLang="zh-CN" sz="1800" dirty="0"/>
              <a:t>the</a:t>
            </a:r>
            <a:r>
              <a:rPr lang="zh-CN" altLang="en-US" sz="1800" dirty="0"/>
              <a:t> </a:t>
            </a:r>
            <a:r>
              <a:rPr lang="en-US" altLang="zh-CN" sz="1800" dirty="0"/>
              <a:t>combined</a:t>
            </a:r>
            <a:r>
              <a:rPr lang="zh-CN" altLang="en-US" sz="1800" dirty="0"/>
              <a:t> </a:t>
            </a:r>
            <a:r>
              <a:rPr lang="en-US" altLang="zh-CN" sz="1800" dirty="0"/>
              <a:t>effects</a:t>
            </a:r>
            <a:r>
              <a:rPr lang="zh-CN" altLang="en-US" sz="1800" dirty="0"/>
              <a:t> </a:t>
            </a:r>
            <a:r>
              <a:rPr lang="en-US" altLang="zh-CN" sz="1800" dirty="0"/>
              <a:t>of</a:t>
            </a:r>
            <a:r>
              <a:rPr lang="zh-CN" altLang="en-US" sz="1800" dirty="0"/>
              <a:t> </a:t>
            </a:r>
            <a:r>
              <a:rPr lang="en-US" altLang="zh-CN" sz="1800" dirty="0"/>
              <a:t>synchrotron</a:t>
            </a:r>
            <a:r>
              <a:rPr lang="zh-CN" altLang="en-US" sz="1800" dirty="0"/>
              <a:t> </a:t>
            </a:r>
            <a:r>
              <a:rPr lang="en-US" altLang="zh-CN" sz="1800" dirty="0"/>
              <a:t>oscillation</a:t>
            </a:r>
            <a:r>
              <a:rPr lang="zh-CN" altLang="en-US" sz="1800" dirty="0"/>
              <a:t> </a:t>
            </a:r>
            <a:r>
              <a:rPr lang="en-US" altLang="zh-CN" sz="1800" dirty="0"/>
              <a:t>and</a:t>
            </a:r>
            <a:r>
              <a:rPr lang="zh-CN" altLang="en-US" sz="1800" dirty="0"/>
              <a:t> </a:t>
            </a:r>
            <a:r>
              <a:rPr lang="en-US" altLang="zh-CN" sz="1800" dirty="0"/>
              <a:t>synchrotron</a:t>
            </a:r>
            <a:r>
              <a:rPr lang="zh-CN" altLang="en-US" sz="1800" dirty="0"/>
              <a:t> </a:t>
            </a:r>
            <a:r>
              <a:rPr lang="en-US" altLang="zh-CN" sz="1800" dirty="0"/>
              <a:t>radiation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E36F2F-71DD-4042-ACE1-8E4D7C4BD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58364" y="6019925"/>
            <a:ext cx="2844800" cy="365125"/>
          </a:xfrm>
        </p:spPr>
        <p:txBody>
          <a:bodyPr/>
          <a:lstStyle/>
          <a:p>
            <a:fld id="{C973300C-797F-D148-A78D-320196FBAF04}" type="slidenum">
              <a:rPr lang="en-US" smtClean="0"/>
              <a:pPr/>
              <a:t>11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9840B338-09FA-BA4F-B80B-92E9AA7147F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97255012"/>
                  </p:ext>
                </p:extLst>
              </p:nvPr>
            </p:nvGraphicFramePr>
            <p:xfrm>
              <a:off x="388188" y="1659949"/>
              <a:ext cx="11447252" cy="169399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001328">
                      <a:extLst>
                        <a:ext uri="{9D8B030D-6E8A-4147-A177-3AD203B41FA5}">
                          <a16:colId xmlns:a16="http://schemas.microsoft.com/office/drawing/2014/main" val="1484668478"/>
                        </a:ext>
                      </a:extLst>
                    </a:gridCol>
                    <a:gridCol w="5244861">
                      <a:extLst>
                        <a:ext uri="{9D8B030D-6E8A-4147-A177-3AD203B41FA5}">
                          <a16:colId xmlns:a16="http://schemas.microsoft.com/office/drawing/2014/main" val="4075759020"/>
                        </a:ext>
                      </a:extLst>
                    </a:gridCol>
                    <a:gridCol w="4201063">
                      <a:extLst>
                        <a:ext uri="{9D8B030D-6E8A-4147-A177-3AD203B41FA5}">
                          <a16:colId xmlns:a16="http://schemas.microsoft.com/office/drawing/2014/main" val="600289180"/>
                        </a:ext>
                      </a:extLst>
                    </a:gridCol>
                  </a:tblGrid>
                  <a:tr h="298062"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/>
                            <a:t>Regime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/>
                            <a:t>Correlated</a:t>
                          </a:r>
                          <a:r>
                            <a:rPr lang="zh-CN" altLang="en-US" sz="1600" dirty="0"/>
                            <a:t> </a:t>
                          </a:r>
                          <a:r>
                            <a:rPr lang="en-US" altLang="zh-CN" sz="1600" dirty="0"/>
                            <a:t>regime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dirty="0"/>
                            <a:t>Uncorrelated</a:t>
                          </a:r>
                          <a:r>
                            <a:rPr lang="zh-CN" altLang="en-US" sz="1600" dirty="0"/>
                            <a:t> </a:t>
                          </a:r>
                          <a:r>
                            <a:rPr lang="en-US" altLang="zh-CN" sz="1600" dirty="0"/>
                            <a:t>regime</a:t>
                          </a:r>
                          <a:endParaRPr 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09207127"/>
                      </a:ext>
                    </a:extLst>
                  </a:tr>
                  <a:tr h="508231"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/>
                            <a:t>Condition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en-US" sz="14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𝜅</m:t>
                                </m:r>
                                <m:r>
                                  <a:rPr lang="en-US" altLang="zh-CN" sz="1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altLang="zh-CN" sz="1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Sup>
                                      <m:sSubSupPr>
                                        <m:ctrlPr>
                                          <a:rPr lang="en-US" altLang="zh-CN" sz="14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n-US" altLang="zh-CN" sz="14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𝜐</m:t>
                                        </m:r>
                                      </m:e>
                                      <m:sub>
                                        <m:r>
                                          <a:rPr lang="en-US" altLang="zh-CN" sz="14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b>
                                      <m:sup>
                                        <m:r>
                                          <a:rPr lang="en-US" altLang="zh-CN" sz="14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bSup>
                                    <m:sSub>
                                      <m:sSubPr>
                                        <m:ctrlPr>
                                          <a:rPr lang="en-US" altLang="zh-CN" sz="14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zh-CN" sz="14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𝜆</m:t>
                                        </m:r>
                                      </m:e>
                                      <m:sub>
                                        <m:r>
                                          <a:rPr lang="en-US" altLang="zh-CN" sz="14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sub>
                                    </m:sSub>
                                  </m:num>
                                  <m:den>
                                    <m:sSubSup>
                                      <m:sSubSupPr>
                                        <m:ctrlPr>
                                          <a:rPr lang="en-US" altLang="zh-CN" sz="14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n-US" altLang="zh-CN" sz="14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𝜐</m:t>
                                        </m:r>
                                      </m:e>
                                      <m:sub>
                                        <m:r>
                                          <a:rPr lang="en-US" altLang="zh-CN" sz="14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𝑧</m:t>
                                        </m:r>
                                      </m:sub>
                                      <m:sup>
                                        <m:r>
                                          <a:rPr lang="en-US" altLang="zh-CN" sz="14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3</m:t>
                                        </m:r>
                                      </m:sup>
                                    </m:sSubSup>
                                  </m:den>
                                </m:f>
                                <m:r>
                                  <a:rPr lang="en-US" altLang="zh-CN" sz="1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≪1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𝜅</m:t>
                              </m:r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en-US" altLang="zh-CN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Sup>
                                    <m:sSubSupPr>
                                      <m:ctrlPr>
                                        <a:rPr lang="en-US" altLang="zh-CN" sz="16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altLang="zh-CN" sz="16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𝜐</m:t>
                                      </m:r>
                                    </m:e>
                                    <m:sub>
                                      <m:r>
                                        <a:rPr lang="en-US" altLang="zh-CN" sz="16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  <m:sup>
                                      <m:r>
                                        <a:rPr lang="en-US" altLang="zh-CN" sz="16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  <m:sSub>
                                    <m:sSubPr>
                                      <m:ctrlPr>
                                        <a:rPr lang="en-US" altLang="zh-CN" sz="16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16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𝜆</m:t>
                                      </m:r>
                                    </m:e>
                                    <m:sub>
                                      <m:r>
                                        <a:rPr lang="en-US" altLang="zh-CN" sz="16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𝑝</m:t>
                                      </m:r>
                                    </m:sub>
                                  </m:sSub>
                                </m:num>
                                <m:den>
                                  <m:sSubSup>
                                    <m:sSubSupPr>
                                      <m:ctrlPr>
                                        <a:rPr lang="en-US" altLang="zh-CN" sz="16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altLang="zh-CN" sz="16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𝜐</m:t>
                                      </m:r>
                                    </m:e>
                                    <m:sub>
                                      <m:r>
                                        <a:rPr lang="en-US" altLang="zh-CN" sz="16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𝑧</m:t>
                                      </m:r>
                                    </m:sub>
                                    <m:sup>
                                      <m:r>
                                        <a:rPr lang="en-US" altLang="zh-CN" sz="16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3</m:t>
                                      </m:r>
                                    </m:sup>
                                  </m:sSubSup>
                                </m:den>
                              </m:f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≪1</m:t>
                              </m:r>
                            </m:oMath>
                          </a14:m>
                          <a:r>
                            <a:rPr lang="zh-CN" altLang="en-US" sz="1600" dirty="0"/>
                            <a:t> </a:t>
                          </a:r>
                          <a:r>
                            <a:rPr lang="en-US" altLang="zh-CN" sz="1600" dirty="0"/>
                            <a:t>is</a:t>
                          </a:r>
                          <a:r>
                            <a:rPr lang="zh-CN" altLang="en-US" sz="1600" dirty="0"/>
                            <a:t> </a:t>
                          </a:r>
                          <a:r>
                            <a:rPr lang="en-US" altLang="zh-CN" sz="1600" dirty="0"/>
                            <a:t>violated</a:t>
                          </a:r>
                          <a:r>
                            <a:rPr lang="zh-CN" altLang="en-US" sz="1600" baseline="0" dirty="0"/>
                            <a:t> </a:t>
                          </a:r>
                          <a:r>
                            <a:rPr lang="en-US" altLang="zh-CN" sz="1600" baseline="0" dirty="0"/>
                            <a:t>and</a:t>
                          </a:r>
                          <a:r>
                            <a:rPr lang="zh-CN" altLang="en-US" sz="1600" baseline="0" dirty="0"/>
                            <a:t>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600" i="1" baseline="0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altLang="zh-CN" sz="1600" i="1" baseline="0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1600" i="1" baseline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𝜐</m:t>
                                      </m:r>
                                    </m:e>
                                    <m:sub>
                                      <m:r>
                                        <a:rPr lang="en-US" altLang="zh-CN" sz="1600" b="0" i="1" baseline="0" smtClean="0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altLang="zh-CN" sz="1600" i="1" baseline="0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1600" i="1" baseline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US" altLang="zh-CN" sz="1600" i="1" baseline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𝛿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altLang="zh-CN" sz="1600" i="1" baseline="0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1600" i="1" baseline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𝜐</m:t>
                                      </m:r>
                                    </m:e>
                                    <m:sub>
                                      <m:r>
                                        <a:rPr lang="en-US" altLang="zh-CN" sz="1600" b="0" i="1" baseline="0" smtClean="0"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US" altLang="zh-CN" sz="1600" i="1" baseline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≫</m:t>
                              </m:r>
                              <m:r>
                                <a:rPr lang="en-US" altLang="zh-CN" sz="1600" b="0" i="1" baseline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oMath>
                          </a14:m>
                          <a:endParaRPr 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20524158"/>
                      </a:ext>
                    </a:extLst>
                  </a:tr>
                  <a:tr h="401594"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/>
                            <a:t>Theory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/>
                            <a:t>Non-resonant</a:t>
                          </a:r>
                          <a:r>
                            <a:rPr lang="zh-CN" altLang="en-US" sz="1600" dirty="0"/>
                            <a:t> </a:t>
                          </a:r>
                          <a:r>
                            <a:rPr lang="en-US" altLang="zh-CN" sz="1600" dirty="0"/>
                            <a:t>spin</a:t>
                          </a:r>
                          <a:r>
                            <a:rPr lang="zh-CN" altLang="en-US" sz="1600" dirty="0"/>
                            <a:t> </a:t>
                          </a:r>
                          <a:r>
                            <a:rPr lang="en-US" altLang="zh-CN" sz="1600" dirty="0"/>
                            <a:t>diffusion</a:t>
                          </a:r>
                          <a:r>
                            <a:rPr lang="zh-CN" altLang="en-US" sz="1600" dirty="0"/>
                            <a:t> </a:t>
                          </a:r>
                          <a:r>
                            <a:rPr lang="en-US" altLang="zh-CN" sz="1600" dirty="0"/>
                            <a:t>&amp;</a:t>
                          </a:r>
                          <a:r>
                            <a:rPr lang="zh-CN" altLang="en-US" sz="1600" dirty="0"/>
                            <a:t> </a:t>
                          </a:r>
                          <a:r>
                            <a:rPr lang="en-US" altLang="zh-CN" sz="1600" dirty="0"/>
                            <a:t>perturbative</a:t>
                          </a:r>
                          <a:r>
                            <a:rPr lang="zh-CN" altLang="en-US" sz="1600" dirty="0"/>
                            <a:t> </a:t>
                          </a:r>
                          <a:r>
                            <a:rPr lang="en-US" altLang="zh-CN" sz="1600" dirty="0"/>
                            <a:t>treatment</a:t>
                          </a:r>
                          <a:r>
                            <a:rPr lang="zh-CN" altLang="en-US" sz="1600" dirty="0"/>
                            <a:t> </a:t>
                          </a:r>
                          <a:r>
                            <a:rPr lang="en-US" altLang="zh-CN" sz="1600" dirty="0"/>
                            <a:t>of</a:t>
                          </a:r>
                          <a:r>
                            <a:rPr lang="zh-CN" altLang="en-US" sz="1600" dirty="0"/>
                            <a:t>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6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𝜕</m:t>
                                  </m:r>
                                  <m:acc>
                                    <m:accPr>
                                      <m:chr m:val="̂"/>
                                      <m:ctrlPr>
                                        <a:rPr lang="en-US" altLang="zh-CN" sz="160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altLang="zh-CN" sz="16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𝑛</m:t>
                                      </m:r>
                                    </m:e>
                                  </m:acc>
                                </m:num>
                                <m:den>
                                  <m:r>
                                    <a:rPr lang="en-US" altLang="zh-CN" sz="16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𝜕𝛿</m:t>
                                  </m:r>
                                </m:den>
                              </m:f>
                            </m:oMath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/>
                            <a:t>Resonant</a:t>
                          </a:r>
                          <a:r>
                            <a:rPr lang="zh-CN" altLang="en-US" sz="1600" dirty="0"/>
                            <a:t> </a:t>
                          </a:r>
                          <a:r>
                            <a:rPr lang="en-US" altLang="zh-CN" sz="1600" dirty="0"/>
                            <a:t>spin</a:t>
                          </a:r>
                          <a:r>
                            <a:rPr lang="zh-CN" altLang="en-US" sz="1600" dirty="0"/>
                            <a:t> </a:t>
                          </a:r>
                          <a:r>
                            <a:rPr lang="en-US" altLang="zh-CN" sz="1600" dirty="0"/>
                            <a:t>diffusion</a:t>
                          </a:r>
                          <a:endParaRPr 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29186281"/>
                      </a:ext>
                    </a:extLst>
                  </a:tr>
                  <a:tr h="298062"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dirty="0"/>
                            <a:t>Depolarization</a:t>
                          </a:r>
                          <a:r>
                            <a:rPr lang="zh-CN" altLang="en-US" sz="1600" dirty="0"/>
                            <a:t> </a:t>
                          </a:r>
                          <a:r>
                            <a:rPr lang="en-US" altLang="zh-CN" sz="1600" dirty="0"/>
                            <a:t>effect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/>
                            <a:t>Higher-order</a:t>
                          </a:r>
                          <a:r>
                            <a:rPr lang="zh-CN" altLang="en-US" sz="1600" dirty="0"/>
                            <a:t> </a:t>
                          </a:r>
                          <a:r>
                            <a:rPr lang="en-US" altLang="zh-CN" sz="1600" dirty="0"/>
                            <a:t>synchrotron</a:t>
                          </a:r>
                          <a:r>
                            <a:rPr lang="zh-CN" altLang="en-US" sz="1600" dirty="0"/>
                            <a:t> </a:t>
                          </a:r>
                          <a:r>
                            <a:rPr lang="en-US" altLang="zh-CN" sz="1600" dirty="0"/>
                            <a:t>sideband</a:t>
                          </a:r>
                          <a:r>
                            <a:rPr lang="zh-CN" altLang="en-US" sz="1600" dirty="0"/>
                            <a:t> </a:t>
                          </a:r>
                          <a:r>
                            <a:rPr lang="en-US" altLang="zh-CN" sz="1600" dirty="0"/>
                            <a:t>spin</a:t>
                          </a:r>
                          <a:r>
                            <a:rPr lang="zh-CN" altLang="en-US" sz="1600" dirty="0"/>
                            <a:t> </a:t>
                          </a:r>
                          <a:r>
                            <a:rPr lang="en-US" altLang="zh-CN" sz="1600" dirty="0"/>
                            <a:t>resonances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/>
                            <a:t>No</a:t>
                          </a:r>
                          <a:r>
                            <a:rPr lang="zh-CN" altLang="en-US" sz="1600" dirty="0"/>
                            <a:t> </a:t>
                          </a:r>
                          <a:r>
                            <a:rPr lang="en-US" altLang="zh-CN" sz="1600" dirty="0"/>
                            <a:t>dependence</a:t>
                          </a:r>
                          <a:r>
                            <a:rPr lang="zh-CN" altLang="en-US" sz="1600" dirty="0"/>
                            <a:t> </a:t>
                          </a:r>
                          <a:r>
                            <a:rPr lang="en-US" altLang="zh-CN" sz="1600" dirty="0"/>
                            <a:t>on</a:t>
                          </a:r>
                          <a:r>
                            <a:rPr lang="zh-CN" altLang="en-US" sz="1600" dirty="0"/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600" i="1" baseline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600" i="1" baseline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𝜐</m:t>
                                  </m:r>
                                </m:e>
                                <m:sub>
                                  <m:r>
                                    <a:rPr lang="en-US" altLang="zh-CN" sz="1600" b="0" i="1" baseline="0" smtClean="0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600" dirty="0"/>
                            <a:t>,</a:t>
                          </a:r>
                          <a:r>
                            <a:rPr lang="zh-CN" altLang="en-US" sz="1600" dirty="0"/>
                            <a:t> </a:t>
                          </a:r>
                          <a:r>
                            <a:rPr lang="en-US" altLang="zh-CN" sz="1600" dirty="0"/>
                            <a:t>weaker</a:t>
                          </a:r>
                          <a:r>
                            <a:rPr lang="zh-CN" altLang="en-US" sz="1600" baseline="0" dirty="0"/>
                            <a:t> </a:t>
                          </a:r>
                          <a:r>
                            <a:rPr lang="en-US" altLang="zh-CN" sz="1600" baseline="0" dirty="0"/>
                            <a:t>depolarization</a:t>
                          </a:r>
                          <a:endParaRPr 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9633778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9840B338-09FA-BA4F-B80B-92E9AA7147F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97255012"/>
                  </p:ext>
                </p:extLst>
              </p:nvPr>
            </p:nvGraphicFramePr>
            <p:xfrm>
              <a:off x="388188" y="1659949"/>
              <a:ext cx="11447252" cy="169399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001328">
                      <a:extLst>
                        <a:ext uri="{9D8B030D-6E8A-4147-A177-3AD203B41FA5}">
                          <a16:colId xmlns:a16="http://schemas.microsoft.com/office/drawing/2014/main" val="1484668478"/>
                        </a:ext>
                      </a:extLst>
                    </a:gridCol>
                    <a:gridCol w="5244861">
                      <a:extLst>
                        <a:ext uri="{9D8B030D-6E8A-4147-A177-3AD203B41FA5}">
                          <a16:colId xmlns:a16="http://schemas.microsoft.com/office/drawing/2014/main" val="4075759020"/>
                        </a:ext>
                      </a:extLst>
                    </a:gridCol>
                    <a:gridCol w="4201063">
                      <a:extLst>
                        <a:ext uri="{9D8B030D-6E8A-4147-A177-3AD203B41FA5}">
                          <a16:colId xmlns:a16="http://schemas.microsoft.com/office/drawing/2014/main" val="600289180"/>
                        </a:ext>
                      </a:extLst>
                    </a:gridCol>
                  </a:tblGrid>
                  <a:tr h="335280"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/>
                            <a:t>Regime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/>
                            <a:t>Correlated</a:t>
                          </a:r>
                          <a:r>
                            <a:rPr lang="zh-CN" altLang="en-US" sz="1600" dirty="0"/>
                            <a:t> </a:t>
                          </a:r>
                          <a:r>
                            <a:rPr lang="en-US" altLang="zh-CN" sz="1600" dirty="0"/>
                            <a:t>regime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dirty="0"/>
                            <a:t>Uncorrelated</a:t>
                          </a:r>
                          <a:r>
                            <a:rPr lang="zh-CN" altLang="en-US" sz="1600" dirty="0"/>
                            <a:t> </a:t>
                          </a:r>
                          <a:r>
                            <a:rPr lang="en-US" altLang="zh-CN" sz="1600" dirty="0"/>
                            <a:t>regime</a:t>
                          </a:r>
                          <a:endParaRPr 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09207127"/>
                      </a:ext>
                    </a:extLst>
                  </a:tr>
                  <a:tr h="571691"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/>
                            <a:t>Condition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38499" t="-62222" r="-80630" b="-1511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72810" t="-62222" r="-604" b="-15111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120524158"/>
                      </a:ext>
                    </a:extLst>
                  </a:tr>
                  <a:tr h="451739"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/>
                            <a:t>Theory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38499" t="-202778" r="-80630" b="-888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/>
                            <a:t>Resonant</a:t>
                          </a:r>
                          <a:r>
                            <a:rPr lang="zh-CN" altLang="en-US" sz="1600" dirty="0"/>
                            <a:t> </a:t>
                          </a:r>
                          <a:r>
                            <a:rPr lang="en-US" altLang="zh-CN" sz="1600" dirty="0"/>
                            <a:t>spin</a:t>
                          </a:r>
                          <a:r>
                            <a:rPr lang="zh-CN" altLang="en-US" sz="1600" dirty="0"/>
                            <a:t> </a:t>
                          </a:r>
                          <a:r>
                            <a:rPr lang="en-US" altLang="zh-CN" sz="1600" dirty="0"/>
                            <a:t>diffusion</a:t>
                          </a:r>
                          <a:endParaRPr 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29186281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dirty="0"/>
                            <a:t>Depolarization</a:t>
                          </a:r>
                          <a:r>
                            <a:rPr lang="zh-CN" altLang="en-US" sz="1600" dirty="0"/>
                            <a:t> </a:t>
                          </a:r>
                          <a:r>
                            <a:rPr lang="en-US" altLang="zh-CN" sz="1600" dirty="0"/>
                            <a:t>effect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/>
                            <a:t>Higher-order</a:t>
                          </a:r>
                          <a:r>
                            <a:rPr lang="zh-CN" altLang="en-US" sz="1600" dirty="0"/>
                            <a:t> </a:t>
                          </a:r>
                          <a:r>
                            <a:rPr lang="en-US" altLang="zh-CN" sz="1600" dirty="0"/>
                            <a:t>synchrotron</a:t>
                          </a:r>
                          <a:r>
                            <a:rPr lang="zh-CN" altLang="en-US" sz="1600" dirty="0"/>
                            <a:t> </a:t>
                          </a:r>
                          <a:r>
                            <a:rPr lang="en-US" altLang="zh-CN" sz="1600" dirty="0"/>
                            <a:t>sideband</a:t>
                          </a:r>
                          <a:r>
                            <a:rPr lang="zh-CN" altLang="en-US" sz="1600" dirty="0"/>
                            <a:t> </a:t>
                          </a:r>
                          <a:r>
                            <a:rPr lang="en-US" altLang="zh-CN" sz="1600" dirty="0"/>
                            <a:t>spin</a:t>
                          </a:r>
                          <a:r>
                            <a:rPr lang="zh-CN" altLang="en-US" sz="1600" dirty="0"/>
                            <a:t> </a:t>
                          </a:r>
                          <a:r>
                            <a:rPr lang="en-US" altLang="zh-CN" sz="1600" dirty="0"/>
                            <a:t>resonances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72810" t="-403704" r="-604" b="-1851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96337787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D6F0AE0C-B65E-DE48-A16F-F5F2AD9DAE96}"/>
              </a:ext>
            </a:extLst>
          </p:cNvPr>
          <p:cNvSpPr txBox="1">
            <a:spLocks/>
          </p:cNvSpPr>
          <p:nvPr/>
        </p:nvSpPr>
        <p:spPr>
          <a:xfrm>
            <a:off x="190272" y="3437788"/>
            <a:ext cx="11911746" cy="631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dirty="0"/>
              <a:t>Monte-Carlo</a:t>
            </a:r>
            <a:r>
              <a:rPr lang="zh-CN" altLang="en-US" sz="1800" dirty="0"/>
              <a:t> </a:t>
            </a:r>
            <a:r>
              <a:rPr lang="en-US" altLang="zh-CN" sz="1800" dirty="0"/>
              <a:t>simulations</a:t>
            </a:r>
            <a:r>
              <a:rPr lang="zh-CN" altLang="en-US" sz="1800" dirty="0"/>
              <a:t> </a:t>
            </a:r>
            <a:r>
              <a:rPr lang="en-US" altLang="zh-CN" sz="1800" dirty="0"/>
              <a:t>were</a:t>
            </a:r>
            <a:r>
              <a:rPr lang="zh-CN" altLang="en-US" sz="1800" dirty="0"/>
              <a:t> </a:t>
            </a:r>
            <a:r>
              <a:rPr lang="en-US" altLang="zh-CN" sz="1800" dirty="0"/>
              <a:t>compared</a:t>
            </a:r>
            <a:r>
              <a:rPr lang="zh-CN" altLang="en-US" sz="1800" dirty="0"/>
              <a:t> </a:t>
            </a:r>
            <a:r>
              <a:rPr lang="en-US" altLang="zh-CN" sz="1800" dirty="0"/>
              <a:t>with</a:t>
            </a:r>
            <a:r>
              <a:rPr lang="zh-CN" altLang="en-US" sz="1800" dirty="0"/>
              <a:t> </a:t>
            </a:r>
            <a:r>
              <a:rPr lang="en-US" altLang="zh-CN" sz="1800" dirty="0"/>
              <a:t>these</a:t>
            </a:r>
            <a:r>
              <a:rPr lang="zh-CN" altLang="en-US" sz="1800" dirty="0"/>
              <a:t> </a:t>
            </a:r>
            <a:r>
              <a:rPr lang="en-US" altLang="zh-CN" sz="1800" dirty="0"/>
              <a:t>theories[2],</a:t>
            </a:r>
            <a:r>
              <a:rPr lang="zh-CN" altLang="en-US" sz="1800" dirty="0"/>
              <a:t> </a:t>
            </a:r>
            <a:r>
              <a:rPr lang="en-US" altLang="zh-CN" sz="1800" dirty="0"/>
              <a:t>showing</a:t>
            </a:r>
            <a:r>
              <a:rPr lang="zh-CN" altLang="en-US" sz="1800" dirty="0"/>
              <a:t> </a:t>
            </a:r>
            <a:r>
              <a:rPr lang="en-US" altLang="zh-CN" sz="1800" dirty="0"/>
              <a:t>a</a:t>
            </a:r>
            <a:r>
              <a:rPr lang="zh-CN" altLang="en-US" sz="1800" dirty="0"/>
              <a:t> </a:t>
            </a:r>
            <a:r>
              <a:rPr lang="en-US" altLang="zh-CN" sz="1800" dirty="0"/>
              <a:t>gradual</a:t>
            </a:r>
            <a:r>
              <a:rPr lang="zh-CN" altLang="en-US" sz="1800" dirty="0"/>
              <a:t> </a:t>
            </a:r>
            <a:r>
              <a:rPr lang="en-US" altLang="zh-CN" sz="1800" dirty="0"/>
              <a:t>evolution</a:t>
            </a:r>
            <a:r>
              <a:rPr lang="zh-CN" altLang="en-US" sz="1800" dirty="0"/>
              <a:t> </a:t>
            </a:r>
            <a:r>
              <a:rPr lang="en-US" altLang="zh-CN" sz="1800" dirty="0"/>
              <a:t>from</a:t>
            </a:r>
            <a:r>
              <a:rPr lang="zh-CN" altLang="en-US" sz="1800" dirty="0"/>
              <a:t> </a:t>
            </a:r>
            <a:r>
              <a:rPr lang="en-US" altLang="zh-CN" sz="1800" dirty="0"/>
              <a:t>the</a:t>
            </a:r>
            <a:r>
              <a:rPr lang="zh-CN" altLang="en-US" sz="1800" dirty="0"/>
              <a:t> </a:t>
            </a:r>
            <a:r>
              <a:rPr lang="en-US" altLang="zh-CN" sz="1800" dirty="0"/>
              <a:t>correlated</a:t>
            </a:r>
            <a:r>
              <a:rPr lang="zh-CN" altLang="en-US" sz="1800" dirty="0"/>
              <a:t> </a:t>
            </a:r>
            <a:r>
              <a:rPr lang="en-US" altLang="zh-CN" sz="1800" dirty="0"/>
              <a:t>regime</a:t>
            </a:r>
            <a:r>
              <a:rPr lang="zh-CN" altLang="en-US" sz="1800" dirty="0"/>
              <a:t> </a:t>
            </a:r>
            <a:r>
              <a:rPr lang="en-US" altLang="zh-CN" sz="1800" dirty="0"/>
              <a:t>to</a:t>
            </a:r>
            <a:r>
              <a:rPr lang="zh-CN" altLang="en-US" sz="1800" dirty="0"/>
              <a:t> </a:t>
            </a:r>
            <a:r>
              <a:rPr lang="en-US" altLang="zh-CN" sz="1800" dirty="0"/>
              <a:t>the</a:t>
            </a:r>
            <a:r>
              <a:rPr lang="zh-CN" altLang="en-US" sz="1800" dirty="0"/>
              <a:t> </a:t>
            </a:r>
            <a:r>
              <a:rPr lang="en-US" altLang="zh-CN" sz="1800" dirty="0"/>
              <a:t>uncorrelated</a:t>
            </a:r>
            <a:r>
              <a:rPr lang="zh-CN" altLang="en-US" sz="1800" dirty="0"/>
              <a:t> </a:t>
            </a:r>
            <a:r>
              <a:rPr lang="en-US" altLang="zh-CN" sz="1800" dirty="0"/>
              <a:t>regime</a:t>
            </a:r>
            <a:r>
              <a:rPr lang="zh-CN" altLang="en-US" sz="1800" dirty="0"/>
              <a:t> </a:t>
            </a:r>
            <a:r>
              <a:rPr lang="en-US" altLang="zh-CN" sz="1800" dirty="0"/>
              <a:t>in</a:t>
            </a:r>
            <a:r>
              <a:rPr lang="zh-CN" altLang="en-US" sz="1800" dirty="0"/>
              <a:t> </a:t>
            </a:r>
            <a:r>
              <a:rPr lang="en-US" altLang="zh-CN" sz="1800" dirty="0"/>
              <a:t>parameter</a:t>
            </a:r>
            <a:r>
              <a:rPr lang="zh-CN" altLang="en-US" sz="1800" dirty="0"/>
              <a:t> </a:t>
            </a:r>
            <a:r>
              <a:rPr lang="en-US" altLang="zh-CN" sz="1800" dirty="0"/>
              <a:t>scan,</a:t>
            </a:r>
            <a:r>
              <a:rPr lang="zh-CN" altLang="en-US" sz="1800" dirty="0"/>
              <a:t> </a:t>
            </a:r>
            <a:r>
              <a:rPr lang="en-US" altLang="zh-CN" sz="1800" dirty="0"/>
              <a:t>suggesting</a:t>
            </a:r>
            <a:r>
              <a:rPr lang="zh-CN" altLang="en-US" sz="1800" dirty="0"/>
              <a:t> </a:t>
            </a:r>
            <a:r>
              <a:rPr lang="en-US" altLang="zh-CN" sz="1800" dirty="0"/>
              <a:t>existing</a:t>
            </a:r>
            <a:r>
              <a:rPr lang="zh-CN" altLang="en-US" sz="1800" dirty="0"/>
              <a:t> </a:t>
            </a:r>
            <a:r>
              <a:rPr lang="en-US" altLang="zh-CN" sz="1800" dirty="0"/>
              <a:t>theories</a:t>
            </a:r>
            <a:r>
              <a:rPr lang="zh-CN" altLang="en-US" sz="1800" dirty="0"/>
              <a:t> </a:t>
            </a:r>
            <a:r>
              <a:rPr lang="en-US" altLang="zh-CN" sz="1800" dirty="0"/>
              <a:t>are</a:t>
            </a:r>
            <a:r>
              <a:rPr lang="zh-CN" altLang="en-US" sz="1800" dirty="0"/>
              <a:t> </a:t>
            </a:r>
            <a:r>
              <a:rPr lang="en-US" altLang="zh-CN" sz="1800" dirty="0"/>
              <a:t>incomplete,</a:t>
            </a:r>
            <a:r>
              <a:rPr lang="zh-CN" altLang="en-US" sz="1800" dirty="0"/>
              <a:t> </a:t>
            </a:r>
            <a:r>
              <a:rPr lang="en-US" altLang="zh-CN" sz="1800" dirty="0"/>
              <a:t>requiring</a:t>
            </a:r>
            <a:r>
              <a:rPr lang="zh-CN" altLang="en-US" sz="1800" dirty="0"/>
              <a:t> </a:t>
            </a:r>
            <a:r>
              <a:rPr lang="en-US" altLang="zh-CN" sz="1800" dirty="0"/>
              <a:t>further</a:t>
            </a:r>
            <a:r>
              <a:rPr lang="zh-CN" altLang="en-US" sz="1800" dirty="0"/>
              <a:t> </a:t>
            </a:r>
            <a:r>
              <a:rPr lang="en-US" altLang="zh-CN" sz="1800" dirty="0"/>
              <a:t>development</a:t>
            </a:r>
            <a:r>
              <a:rPr lang="zh-CN" altLang="en-US" sz="1800" dirty="0"/>
              <a:t>     </a:t>
            </a:r>
            <a:endParaRPr lang="en-US" sz="18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3E3A49E-8D14-E443-BB91-F35855FBA5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831" y="4468886"/>
            <a:ext cx="2879261" cy="198517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529E716-3838-B14C-8F29-DE48D5ED32D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6877" y="4512300"/>
            <a:ext cx="2794959" cy="194176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197BF4F-825F-4B40-BECB-3E754F7A20F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7621" y="4504091"/>
            <a:ext cx="3236841" cy="201748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40E0D21-D33A-FA45-876E-8B7DABD23A2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622" y="4397769"/>
            <a:ext cx="2960668" cy="2123805"/>
          </a:xfrm>
          <a:prstGeom prst="rect">
            <a:avLst/>
          </a:prstGeom>
        </p:spPr>
      </p:pic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F0F46496-C378-774F-9936-B4798E4F67AC}"/>
              </a:ext>
            </a:extLst>
          </p:cNvPr>
          <p:cNvSpPr/>
          <p:nvPr/>
        </p:nvSpPr>
        <p:spPr>
          <a:xfrm>
            <a:off x="120763" y="4104385"/>
            <a:ext cx="5856857" cy="2417190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3BF6285-8767-8E4F-8A53-4A1EC9B58388}"/>
              </a:ext>
            </a:extLst>
          </p:cNvPr>
          <p:cNvSpPr txBox="1"/>
          <p:nvPr/>
        </p:nvSpPr>
        <p:spPr>
          <a:xfrm>
            <a:off x="1571461" y="4397769"/>
            <a:ext cx="12422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0000FF"/>
                </a:solidFill>
              </a:rPr>
              <a:t>Z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3B2C961-1B4F-6147-A3C2-07C146B5096B}"/>
              </a:ext>
            </a:extLst>
          </p:cNvPr>
          <p:cNvSpPr txBox="1"/>
          <p:nvPr/>
        </p:nvSpPr>
        <p:spPr>
          <a:xfrm>
            <a:off x="4114794" y="4463274"/>
            <a:ext cx="15565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0000FF"/>
                </a:solidFill>
              </a:rPr>
              <a:t>Higgs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4B19366-095C-4941-835F-406F19919E6E}"/>
              </a:ext>
            </a:extLst>
          </p:cNvPr>
          <p:cNvSpPr txBox="1"/>
          <p:nvPr/>
        </p:nvSpPr>
        <p:spPr>
          <a:xfrm>
            <a:off x="1324389" y="4138188"/>
            <a:ext cx="44771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/>
              <a:t>Case</a:t>
            </a:r>
            <a:r>
              <a:rPr lang="zh-CN" altLang="en-US" sz="1600" dirty="0"/>
              <a:t> </a:t>
            </a:r>
            <a:r>
              <a:rPr lang="en-US" altLang="zh-CN" sz="1600" dirty="0"/>
              <a:t>A:</a:t>
            </a:r>
            <a:r>
              <a:rPr lang="zh-CN" altLang="en-US" sz="1600" dirty="0"/>
              <a:t>  </a:t>
            </a:r>
            <a:r>
              <a:rPr lang="en-US" altLang="zh-CN" sz="1600" dirty="0"/>
              <a:t>dependence</a:t>
            </a:r>
            <a:r>
              <a:rPr lang="zh-CN" altLang="en-US" sz="1600" dirty="0"/>
              <a:t> </a:t>
            </a:r>
            <a:r>
              <a:rPr lang="en-US" altLang="zh-CN" sz="1600" dirty="0"/>
              <a:t>on</a:t>
            </a:r>
            <a:r>
              <a:rPr lang="zh-CN" altLang="en-US" sz="1600" dirty="0"/>
              <a:t> </a:t>
            </a:r>
            <a:r>
              <a:rPr lang="en-US" altLang="zh-CN" sz="1600" dirty="0"/>
              <a:t>beam</a:t>
            </a:r>
            <a:r>
              <a:rPr lang="zh-CN" altLang="en-US" sz="1600" dirty="0"/>
              <a:t> </a:t>
            </a:r>
            <a:r>
              <a:rPr lang="en-US" altLang="zh-CN" sz="1600" dirty="0"/>
              <a:t>energy</a:t>
            </a:r>
            <a:endParaRPr lang="en-US" sz="1600" dirty="0"/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BBA5FE55-FC5F-4545-BCDA-EB605D93945F}"/>
              </a:ext>
            </a:extLst>
          </p:cNvPr>
          <p:cNvSpPr/>
          <p:nvPr/>
        </p:nvSpPr>
        <p:spPr>
          <a:xfrm>
            <a:off x="6063405" y="4104385"/>
            <a:ext cx="5979065" cy="2417190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062F6D5-952B-1641-8FBB-1CEB581DCD01}"/>
              </a:ext>
            </a:extLst>
          </p:cNvPr>
          <p:cNvSpPr txBox="1"/>
          <p:nvPr/>
        </p:nvSpPr>
        <p:spPr>
          <a:xfrm>
            <a:off x="6914067" y="4124720"/>
            <a:ext cx="44771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/>
              <a:t>Case</a:t>
            </a:r>
            <a:r>
              <a:rPr lang="zh-CN" altLang="en-US" sz="1600" dirty="0"/>
              <a:t> </a:t>
            </a:r>
            <a:r>
              <a:rPr lang="en-US" altLang="zh-CN" sz="1600" dirty="0"/>
              <a:t>B:</a:t>
            </a:r>
            <a:r>
              <a:rPr lang="zh-CN" altLang="en-US" sz="1600" dirty="0"/>
              <a:t>  </a:t>
            </a:r>
            <a:r>
              <a:rPr lang="en-US" altLang="zh-CN" sz="1600" dirty="0"/>
              <a:t>influence</a:t>
            </a:r>
            <a:r>
              <a:rPr lang="zh-CN" altLang="en-US" sz="1600" dirty="0"/>
              <a:t> </a:t>
            </a:r>
            <a:r>
              <a:rPr lang="en-US" altLang="zh-CN" sz="1600" dirty="0"/>
              <a:t>of</a:t>
            </a:r>
            <a:r>
              <a:rPr lang="zh-CN" altLang="en-US" sz="1600" dirty="0"/>
              <a:t> </a:t>
            </a:r>
            <a:r>
              <a:rPr lang="en-US" altLang="zh-CN" sz="1600" dirty="0"/>
              <a:t>harmonic</a:t>
            </a:r>
            <a:r>
              <a:rPr lang="zh-CN" altLang="en-US" sz="1600" dirty="0"/>
              <a:t> </a:t>
            </a:r>
            <a:r>
              <a:rPr lang="en-US" altLang="zh-CN" sz="1600" dirty="0"/>
              <a:t>RF</a:t>
            </a:r>
            <a:r>
              <a:rPr lang="zh-CN" altLang="en-US" sz="1600" dirty="0"/>
              <a:t> </a:t>
            </a:r>
            <a:r>
              <a:rPr lang="en-US" altLang="zh-CN" sz="1600" dirty="0"/>
              <a:t>cavity</a:t>
            </a:r>
            <a:endParaRPr lang="en-US" sz="16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0AC00FF-ECBD-504E-B7B1-357B1BE335EB}"/>
              </a:ext>
            </a:extLst>
          </p:cNvPr>
          <p:cNvSpPr txBox="1"/>
          <p:nvPr/>
        </p:nvSpPr>
        <p:spPr>
          <a:xfrm>
            <a:off x="6655721" y="4570592"/>
            <a:ext cx="331027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>
                <a:solidFill>
                  <a:srgbClr val="0000FF"/>
                </a:solidFill>
              </a:rPr>
              <a:t>optimal lengthening condition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B8ED415A-612A-5543-886A-766D42BE134C}"/>
                  </a:ext>
                </a:extLst>
              </p:cNvPr>
              <p:cNvSpPr txBox="1"/>
              <p:nvPr/>
            </p:nvSpPr>
            <p:spPr>
              <a:xfrm>
                <a:off x="6732910" y="5057375"/>
                <a:ext cx="1979525" cy="5772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𝜅</m:t>
                      </m:r>
                      <m:r>
                        <a:rPr lang="en-US" sz="14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4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14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nor/>
                                </m:rPr>
                                <a:rPr kumimoji="1" lang="el-GR" altLang="zh-CN" sz="1400" i="1" dirty="0">
                                  <a:solidFill>
                                    <a:srgbClr val="0000FF"/>
                                  </a:solidFill>
                                  <a:latin typeface="Times New Roman"/>
                                  <a:ea typeface="楷体"/>
                                  <a:cs typeface="Times New Roman"/>
                                </a:rPr>
                                <m:t>ν</m:t>
                              </m:r>
                            </m:e>
                            <m:sub>
                              <m:r>
                                <a:rPr lang="en-US" sz="14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US" sz="14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sSub>
                            <m:sSubPr>
                              <m:ctrlPr>
                                <a:rPr lang="en-US" sz="14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sz="14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num>
                        <m:den>
                          <m:sSubSup>
                            <m:sSubSupPr>
                              <m:ctrlPr>
                                <a:rPr lang="en-US" sz="14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nor/>
                                </m:rPr>
                                <a:rPr kumimoji="1" lang="el-GR" altLang="zh-CN" sz="1400" i="1" dirty="0">
                                  <a:solidFill>
                                    <a:srgbClr val="0000FF"/>
                                  </a:solidFill>
                                  <a:latin typeface="Times New Roman"/>
                                  <a:ea typeface="楷体"/>
                                  <a:cs typeface="Times New Roman"/>
                                </a:rPr>
                                <m:t>ν</m:t>
                              </m:r>
                            </m:e>
                            <m:sub>
                              <m:r>
                                <a:rPr lang="en-US" sz="14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sub>
                            <m:sup>
                              <m:r>
                                <a:rPr lang="en-US" sz="14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p>
                          </m:sSubSup>
                        </m:den>
                      </m:f>
                      <m:r>
                        <a:rPr lang="en-US" sz="1400" dirty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en-US" sz="1400" i="1" dirty="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∞</m:t>
                      </m:r>
                    </m:oMath>
                  </m:oMathPara>
                </a14:m>
                <a:endParaRPr lang="en-US" sz="14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B8ED415A-612A-5543-886A-766D42BE13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2910" y="5057375"/>
                <a:ext cx="1979525" cy="57727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>
            <a:extLst>
              <a:ext uri="{FF2B5EF4-FFF2-40B4-BE49-F238E27FC236}">
                <a16:creationId xmlns:a16="http://schemas.microsoft.com/office/drawing/2014/main" id="{23C9E087-04F2-6549-AE41-3B668576D986}"/>
              </a:ext>
            </a:extLst>
          </p:cNvPr>
          <p:cNvSpPr txBox="1"/>
          <p:nvPr/>
        </p:nvSpPr>
        <p:spPr>
          <a:xfrm>
            <a:off x="9646503" y="4543179"/>
            <a:ext cx="222343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00" dirty="0">
                <a:solidFill>
                  <a:srgbClr val="0000FF"/>
                </a:solidFill>
              </a:rPr>
              <a:t>Scan</a:t>
            </a:r>
            <a:r>
              <a:rPr lang="zh-CN" altLang="en-US" sz="1300" dirty="0">
                <a:solidFill>
                  <a:srgbClr val="0000FF"/>
                </a:solidFill>
              </a:rPr>
              <a:t> </a:t>
            </a:r>
            <a:r>
              <a:rPr lang="en-US" altLang="zh-CN" sz="1300" dirty="0">
                <a:solidFill>
                  <a:srgbClr val="0000FF"/>
                </a:solidFill>
              </a:rPr>
              <a:t>harmonic</a:t>
            </a:r>
            <a:r>
              <a:rPr lang="zh-CN" altLang="en-US" sz="1300" dirty="0">
                <a:solidFill>
                  <a:srgbClr val="0000FF"/>
                </a:solidFill>
              </a:rPr>
              <a:t> </a:t>
            </a:r>
            <a:r>
              <a:rPr lang="en-US" altLang="zh-CN" sz="1300" dirty="0">
                <a:solidFill>
                  <a:srgbClr val="0000FF"/>
                </a:solidFill>
              </a:rPr>
              <a:t>RF</a:t>
            </a:r>
            <a:r>
              <a:rPr lang="zh-CN" altLang="en-US" sz="1300" dirty="0">
                <a:solidFill>
                  <a:srgbClr val="0000FF"/>
                </a:solidFill>
              </a:rPr>
              <a:t> </a:t>
            </a:r>
            <a:r>
              <a:rPr lang="en-US" altLang="zh-CN" sz="1300" dirty="0">
                <a:solidFill>
                  <a:srgbClr val="0000FF"/>
                </a:solidFill>
              </a:rPr>
              <a:t>voltage</a:t>
            </a:r>
            <a:endParaRPr lang="en-US" sz="1300" dirty="0">
              <a:solidFill>
                <a:srgbClr val="0000FF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75427B3-8575-3940-8F91-BB687E5D9B05}"/>
              </a:ext>
            </a:extLst>
          </p:cNvPr>
          <p:cNvSpPr/>
          <p:nvPr/>
        </p:nvSpPr>
        <p:spPr>
          <a:xfrm>
            <a:off x="190271" y="6599470"/>
            <a:ext cx="1223176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rgbClr val="00B050"/>
                </a:solidFill>
              </a:rPr>
              <a:t>[1]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 err="1">
                <a:solidFill>
                  <a:srgbClr val="00B050"/>
                </a:solidFill>
              </a:rPr>
              <a:t>Derbenev</a:t>
            </a:r>
            <a:r>
              <a:rPr lang="en-US" altLang="zh-CN" sz="1200" dirty="0">
                <a:solidFill>
                  <a:srgbClr val="00B050"/>
                </a:solidFill>
              </a:rPr>
              <a:t>,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 err="1">
                <a:solidFill>
                  <a:srgbClr val="00B050"/>
                </a:solidFill>
              </a:rPr>
              <a:t>Kondrantenko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and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 err="1">
                <a:solidFill>
                  <a:srgbClr val="00B050"/>
                </a:solidFill>
              </a:rPr>
              <a:t>Skrinsky</a:t>
            </a:r>
            <a:r>
              <a:rPr lang="en-US" altLang="zh-CN" sz="1200" dirty="0">
                <a:solidFill>
                  <a:srgbClr val="00B050"/>
                </a:solidFill>
              </a:rPr>
              <a:t>,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Part.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Accel.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9,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247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(1979)</a:t>
            </a:r>
            <a:r>
              <a:rPr lang="zh-CN" altLang="en-US" sz="1200" dirty="0">
                <a:solidFill>
                  <a:srgbClr val="00B050"/>
                </a:solidFill>
              </a:rPr>
              <a:t>  </a:t>
            </a:r>
            <a:r>
              <a:rPr lang="en-US" altLang="zh-CN" sz="1200" dirty="0">
                <a:solidFill>
                  <a:srgbClr val="00B050"/>
                </a:solidFill>
              </a:rPr>
              <a:t>[2]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W.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H.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Xia,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Z.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 err="1">
                <a:solidFill>
                  <a:srgbClr val="00B050"/>
                </a:solidFill>
              </a:rPr>
              <a:t>Duan</a:t>
            </a:r>
            <a:r>
              <a:rPr lang="en-US" altLang="zh-CN" sz="1200" dirty="0">
                <a:solidFill>
                  <a:srgbClr val="00B050"/>
                </a:solidFill>
              </a:rPr>
              <a:t>,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D. P. Barber, Y.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W.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Wang,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B.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Wang,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J.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Gao,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arXiv:2204.12718v1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[</a:t>
            </a:r>
            <a:r>
              <a:rPr lang="en-US" altLang="zh-CN" sz="1200" dirty="0" err="1">
                <a:solidFill>
                  <a:srgbClr val="00B050"/>
                </a:solidFill>
              </a:rPr>
              <a:t>physics.acc-ph</a:t>
            </a:r>
            <a:r>
              <a:rPr lang="en-US" altLang="zh-CN" sz="1200" dirty="0">
                <a:solidFill>
                  <a:srgbClr val="00B050"/>
                </a:solidFill>
              </a:rPr>
              <a:t>], submitted to PRAB</a:t>
            </a:r>
            <a:r>
              <a:rPr lang="zh-CN" altLang="en-US" sz="1200" dirty="0">
                <a:solidFill>
                  <a:srgbClr val="00B050"/>
                </a:solidFill>
              </a:rPr>
              <a:t>  </a:t>
            </a:r>
            <a:endParaRPr lang="en-HK" altLang="zh-CN" sz="12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78811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FC2FCD-BC86-C046-B0E3-B5DB9FC6EE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e+</a:t>
            </a:r>
            <a:r>
              <a:rPr lang="zh-CN" altLang="en-US" dirty="0"/>
              <a:t> </a:t>
            </a:r>
            <a:r>
              <a:rPr lang="en-US" altLang="zh-CN" dirty="0"/>
              <a:t>damping/polarizing</a:t>
            </a:r>
            <a:r>
              <a:rPr lang="zh-CN" altLang="en-US" dirty="0"/>
              <a:t> </a:t>
            </a:r>
            <a:r>
              <a:rPr lang="en-US" altLang="zh-CN" dirty="0"/>
              <a:t>ring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3CFF1F-39E8-3A42-BD22-260B0EEF41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14000" y="6481863"/>
            <a:ext cx="2844800" cy="365125"/>
          </a:xfrm>
        </p:spPr>
        <p:txBody>
          <a:bodyPr/>
          <a:lstStyle/>
          <a:p>
            <a:fld id="{C973300C-797F-D148-A78D-320196FBAF04}" type="slidenum">
              <a:rPr lang="en-US" smtClean="0"/>
              <a:pPr/>
              <a:t>12</a:t>
            </a:fld>
            <a:endParaRPr lang="en-US"/>
          </a:p>
        </p:txBody>
      </p:sp>
      <p:graphicFrame>
        <p:nvGraphicFramePr>
          <p:cNvPr id="6" name="表格 1">
            <a:extLst>
              <a:ext uri="{FF2B5EF4-FFF2-40B4-BE49-F238E27FC236}">
                <a16:creationId xmlns:a16="http://schemas.microsoft.com/office/drawing/2014/main" id="{65648EB2-C746-A14D-B70B-188837FB01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5344900"/>
              </p:ext>
            </p:extLst>
          </p:nvPr>
        </p:nvGraphicFramePr>
        <p:xfrm>
          <a:off x="8208099" y="1462117"/>
          <a:ext cx="3526032" cy="5102675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552499">
                  <a:extLst>
                    <a:ext uri="{9D8B030D-6E8A-4147-A177-3AD203B41FA5}">
                      <a16:colId xmlns:a16="http://schemas.microsoft.com/office/drawing/2014/main" val="2690366013"/>
                    </a:ext>
                  </a:extLst>
                </a:gridCol>
                <a:gridCol w="1032812">
                  <a:extLst>
                    <a:ext uri="{9D8B030D-6E8A-4147-A177-3AD203B41FA5}">
                      <a16:colId xmlns:a16="http://schemas.microsoft.com/office/drawing/2014/main" val="3193459733"/>
                    </a:ext>
                  </a:extLst>
                </a:gridCol>
                <a:gridCol w="940721">
                  <a:extLst>
                    <a:ext uri="{9D8B030D-6E8A-4147-A177-3AD203B41FA5}">
                      <a16:colId xmlns:a16="http://schemas.microsoft.com/office/drawing/2014/main" val="156678020"/>
                    </a:ext>
                  </a:extLst>
                </a:gridCol>
              </a:tblGrid>
              <a:tr h="204107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DR V</a:t>
                      </a: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.0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kern="100" dirty="0" err="1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unpolarized</a:t>
                      </a:r>
                      <a:r>
                        <a:rPr lang="en-US" sz="1100" b="1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e+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polarized e+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20273717"/>
                  </a:ext>
                </a:extLst>
              </a:tr>
              <a:tr h="2041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Energy (</a:t>
                      </a:r>
                      <a:r>
                        <a:rPr lang="en-GB" sz="1100" kern="1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Gev</a:t>
                      </a: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1.542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94344925"/>
                  </a:ext>
                </a:extLst>
              </a:tr>
              <a:tr h="2041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Circumference (m)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144.2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62159991"/>
                  </a:ext>
                </a:extLst>
              </a:tr>
              <a:tr h="2041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Number of trains</a:t>
                      </a: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2(4)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5690270"/>
                  </a:ext>
                </a:extLst>
              </a:tr>
              <a:tr h="2041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Number of bunches/</a:t>
                      </a:r>
                      <a:r>
                        <a:rPr lang="en-US" sz="1100" kern="100" dirty="0" err="1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trian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1(2)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18453829"/>
                  </a:ext>
                </a:extLst>
              </a:tr>
              <a:tr h="2041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Total current (mA)</a:t>
                      </a: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12.4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26438368"/>
                  </a:ext>
                </a:extLst>
              </a:tr>
              <a:tr h="2041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Bending radius (m)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3.44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33226502"/>
                  </a:ext>
                </a:extLst>
              </a:tr>
              <a:tr h="2041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Dipole strength B</a:t>
                      </a:r>
                      <a:r>
                        <a:rPr lang="en-GB" sz="1100" kern="1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(T)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07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28871302"/>
                  </a:ext>
                </a:extLst>
              </a:tr>
              <a:tr h="2041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Wiggler strength B</a:t>
                      </a:r>
                      <a:r>
                        <a:rPr lang="en-US" sz="1100" kern="100" baseline="-250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(T)</a:t>
                      </a: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1.8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1416292"/>
                  </a:ext>
                </a:extLst>
              </a:tr>
              <a:tr h="2041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Wiggler cell length (m)</a:t>
                      </a: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1.5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8875453"/>
                  </a:ext>
                </a:extLst>
              </a:tr>
              <a:tr h="2041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</a:t>
                      </a:r>
                      <a:r>
                        <a:rPr lang="en-GB" sz="1100" kern="1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en-GB" sz="1100" kern="1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kev</a:t>
                      </a: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/turn)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190.9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78176859"/>
                  </a:ext>
                </a:extLst>
              </a:tr>
              <a:tr h="2041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Damping time x/y/z (</a:t>
                      </a:r>
                      <a:r>
                        <a:rPr lang="en-GB" sz="1100" kern="1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ms</a:t>
                      </a: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7.77/7.77/</a:t>
                      </a: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3.89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43658812"/>
                  </a:ext>
                </a:extLst>
              </a:tr>
              <a:tr h="2041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Momentum compaction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0.015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26830252"/>
                  </a:ext>
                </a:extLst>
              </a:tr>
              <a:tr h="2041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Storage time 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 </a:t>
                      </a:r>
                      <a:r>
                        <a:rPr lang="en-US" sz="1100" kern="100" dirty="0" err="1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ms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 min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9948526"/>
                  </a:ext>
                </a:extLst>
              </a:tr>
              <a:tr h="2041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</a:t>
                      </a:r>
                      <a:r>
                        <a:rPr lang="en-GB" sz="1100" kern="1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(%)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</a:t>
                      </a: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66219730"/>
                  </a:ext>
                </a:extLst>
              </a:tr>
              <a:tr h="2041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</a:t>
                      </a:r>
                      <a:r>
                        <a:rPr lang="en-GB" sz="1100" kern="1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GB" sz="11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(mm.mrad)</a:t>
                      </a:r>
                      <a:endParaRPr lang="en-US" sz="11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138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42343485"/>
                  </a:ext>
                </a:extLst>
              </a:tr>
              <a:tr h="2041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injection </a:t>
                      </a:r>
                      <a:r>
                        <a:rPr lang="en-GB" sz="11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</a:t>
                      </a:r>
                      <a:r>
                        <a:rPr lang="en-GB" sz="1100" kern="1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GB" sz="11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(mm)</a:t>
                      </a:r>
                      <a:endParaRPr lang="en-US" sz="11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41854765"/>
                  </a:ext>
                </a:extLst>
              </a:tr>
              <a:tr h="2041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Extract </a:t>
                      </a:r>
                      <a:r>
                        <a:rPr lang="en-GB" sz="11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</a:t>
                      </a:r>
                      <a:r>
                        <a:rPr lang="en-GB" sz="1100" kern="1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GB" sz="11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(mm)</a:t>
                      </a:r>
                      <a:endParaRPr lang="en-US" sz="11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5.7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5.6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70153047"/>
                  </a:ext>
                </a:extLst>
              </a:tr>
              <a:tr h="2041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</a:t>
                      </a:r>
                      <a:r>
                        <a:rPr lang="en-GB" sz="1100" kern="1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inj</a:t>
                      </a:r>
                      <a:r>
                        <a:rPr lang="en-GB" sz="11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(mm.mrad)</a:t>
                      </a:r>
                      <a:endParaRPr lang="en-US" sz="11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2500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20935894"/>
                  </a:ext>
                </a:extLst>
              </a:tr>
              <a:tr h="2041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</a:t>
                      </a:r>
                      <a:r>
                        <a:rPr lang="en-GB" sz="1100" kern="1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ext x/y</a:t>
                      </a:r>
                      <a:r>
                        <a:rPr lang="en-GB" sz="11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(mm.mrad)</a:t>
                      </a:r>
                      <a:endParaRPr lang="en-US" sz="11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151</a:t>
                      </a: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138/14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66451969"/>
                  </a:ext>
                </a:extLst>
              </a:tr>
              <a:tr h="2041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</a:t>
                      </a:r>
                      <a:r>
                        <a:rPr lang="en-GB" sz="1100" kern="1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inj </a:t>
                      </a:r>
                      <a:r>
                        <a:rPr lang="en-GB" sz="11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GB" sz="11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</a:t>
                      </a:r>
                      <a:r>
                        <a:rPr lang="en-GB" sz="1100" kern="1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ext</a:t>
                      </a:r>
                      <a:r>
                        <a:rPr lang="en-GB" sz="11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(%)</a:t>
                      </a:r>
                      <a:endParaRPr lang="en-US" sz="11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0.18 /0.0</a:t>
                      </a: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53686055"/>
                  </a:ext>
                </a:extLst>
              </a:tr>
              <a:tr h="2041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RF acceptance (%)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80355108"/>
                  </a:ext>
                </a:extLst>
              </a:tr>
              <a:tr h="2041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en-GB" sz="1100" kern="1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RF</a:t>
                      </a:r>
                      <a:r>
                        <a:rPr lang="en-GB" sz="11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(MHz)</a:t>
                      </a:r>
                      <a:endParaRPr lang="en-US" sz="11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650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59248847"/>
                  </a:ext>
                </a:extLst>
              </a:tr>
              <a:tr h="2041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GB" sz="1100" kern="1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RF</a:t>
                      </a: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(MV)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3.95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42333138"/>
                  </a:ext>
                </a:extLst>
              </a:tr>
              <a:tr h="2041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Longitudinal tune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0.044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13979256"/>
                  </a:ext>
                </a:extLst>
              </a:tr>
            </a:tbl>
          </a:graphicData>
        </a:graphic>
      </p:graphicFrame>
      <p:pic>
        <p:nvPicPr>
          <p:cNvPr id="9" name="图片 6">
            <a:extLst>
              <a:ext uri="{FF2B5EF4-FFF2-40B4-BE49-F238E27FC236}">
                <a16:creationId xmlns:a16="http://schemas.microsoft.com/office/drawing/2014/main" id="{FDC0CDCB-5F65-CD4F-8EA2-B3671FD82A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7970" y="1189194"/>
            <a:ext cx="4178768" cy="295081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B2274E2-187D-5643-A3DA-B87793B1FF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52" y="1122011"/>
            <a:ext cx="3150252" cy="2714706"/>
          </a:xfrm>
          <a:prstGeom prst="rect">
            <a:avLst/>
          </a:prstGeom>
        </p:spPr>
      </p:pic>
      <p:sp>
        <p:nvSpPr>
          <p:cNvPr id="13" name="文本框 3">
            <a:extLst>
              <a:ext uri="{FF2B5EF4-FFF2-40B4-BE49-F238E27FC236}">
                <a16:creationId xmlns:a16="http://schemas.microsoft.com/office/drawing/2014/main" id="{C10490C8-C721-AD44-8CA4-1462D5C44DB3}"/>
              </a:ext>
            </a:extLst>
          </p:cNvPr>
          <p:cNvSpPr txBox="1"/>
          <p:nvPr/>
        </p:nvSpPr>
        <p:spPr>
          <a:xfrm>
            <a:off x="1118441" y="2081570"/>
            <a:ext cx="18481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Asymmetric</a:t>
            </a:r>
            <a:r>
              <a:rPr lang="zh-CN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wigglers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1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=1.8T=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 B</a:t>
            </a:r>
            <a:r>
              <a:rPr lang="en-US" sz="1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cell length=1.5m</a:t>
            </a:r>
          </a:p>
          <a:p>
            <a:pPr marL="285750" indent="-285750">
              <a:buFontTx/>
              <a:buChar char="-"/>
            </a:pP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zh-CN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such</a:t>
            </a:r>
            <a:r>
              <a:rPr lang="zh-CN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cells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132A4101-D2A4-4B44-8F0F-4CEF4239E374}"/>
              </a:ext>
            </a:extLst>
          </p:cNvPr>
          <p:cNvCxnSpPr/>
          <p:nvPr/>
        </p:nvCxnSpPr>
        <p:spPr>
          <a:xfrm flipH="1" flipV="1">
            <a:off x="1572768" y="1373860"/>
            <a:ext cx="292608" cy="70771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065B0744-8299-994A-8728-0BF2C7C217DB}"/>
              </a:ext>
            </a:extLst>
          </p:cNvPr>
          <p:cNvCxnSpPr>
            <a:cxnSpLocks/>
            <a:stCxn id="13" idx="0"/>
          </p:cNvCxnSpPr>
          <p:nvPr/>
        </p:nvCxnSpPr>
        <p:spPr>
          <a:xfrm flipV="1">
            <a:off x="2042525" y="1373860"/>
            <a:ext cx="399784" cy="70771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29D02366-1DDF-7849-A706-8F0CAE6B64B5}"/>
              </a:ext>
            </a:extLst>
          </p:cNvPr>
          <p:cNvCxnSpPr>
            <a:cxnSpLocks/>
          </p:cNvCxnSpPr>
          <p:nvPr/>
        </p:nvCxnSpPr>
        <p:spPr>
          <a:xfrm>
            <a:off x="2010546" y="2988469"/>
            <a:ext cx="488358" cy="70771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9E87E6E9-B030-9C47-99DB-63EA8FB4CC8E}"/>
              </a:ext>
            </a:extLst>
          </p:cNvPr>
          <p:cNvCxnSpPr>
            <a:cxnSpLocks/>
          </p:cNvCxnSpPr>
          <p:nvPr/>
        </p:nvCxnSpPr>
        <p:spPr>
          <a:xfrm flipH="1">
            <a:off x="1406306" y="3035677"/>
            <a:ext cx="312766" cy="64149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27FB4C5E-BBBB-5247-8E7E-F238B042B833}"/>
              </a:ext>
            </a:extLst>
          </p:cNvPr>
          <p:cNvSpPr/>
          <p:nvPr/>
        </p:nvSpPr>
        <p:spPr>
          <a:xfrm>
            <a:off x="9980167" y="1683857"/>
            <a:ext cx="1446963" cy="160774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390314B-091C-D443-8EDF-94B0FFA68F9B}"/>
              </a:ext>
            </a:extLst>
          </p:cNvPr>
          <p:cNvSpPr/>
          <p:nvPr/>
        </p:nvSpPr>
        <p:spPr>
          <a:xfrm>
            <a:off x="10078386" y="4113238"/>
            <a:ext cx="1446963" cy="160774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6C301E9-17D2-4B49-BF74-71435BA75A01}"/>
              </a:ext>
            </a:extLst>
          </p:cNvPr>
          <p:cNvSpPr/>
          <p:nvPr/>
        </p:nvSpPr>
        <p:spPr>
          <a:xfrm>
            <a:off x="9980167" y="5328867"/>
            <a:ext cx="1617785" cy="382514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53E2468-71E9-0247-AE7A-1C28907BF19A}"/>
              </a:ext>
            </a:extLst>
          </p:cNvPr>
          <p:cNvSpPr txBox="1"/>
          <p:nvPr/>
        </p:nvSpPr>
        <p:spPr>
          <a:xfrm>
            <a:off x="10846591" y="2033771"/>
            <a:ext cx="5403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>
                <a:solidFill>
                  <a:srgbClr val="0000FF"/>
                </a:solidFill>
              </a:rPr>
              <a:t>+1(2)</a:t>
            </a:r>
            <a:endParaRPr lang="en-US" sz="1200" b="1" dirty="0">
              <a:solidFill>
                <a:srgbClr val="0000FF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5B2A156-824C-C747-A94A-5F09A6B8F0F8}"/>
              </a:ext>
            </a:extLst>
          </p:cNvPr>
          <p:cNvSpPr/>
          <p:nvPr/>
        </p:nvSpPr>
        <p:spPr>
          <a:xfrm>
            <a:off x="8225609" y="3061556"/>
            <a:ext cx="3508522" cy="471198"/>
          </a:xfrm>
          <a:prstGeom prst="rect">
            <a:avLst/>
          </a:prstGeom>
          <a:noFill/>
          <a:ln w="2540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E40F9903-DB06-2F41-9655-6AC8C665467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20" y="4317102"/>
            <a:ext cx="3627191" cy="2418127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7CBDE974-B294-5D47-A589-1F87D48C7A4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296" y="4416726"/>
            <a:ext cx="3962020" cy="2311178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7A799EB7-F772-5D43-B5A8-EAB5DDA3B14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699" y="5210355"/>
            <a:ext cx="1838643" cy="1225762"/>
          </a:xfrm>
          <a:prstGeom prst="rect">
            <a:avLst/>
          </a:prstGeom>
        </p:spPr>
      </p:pic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11058B8F-90F3-1646-8F57-57FC13914B36}"/>
              </a:ext>
            </a:extLst>
          </p:cNvPr>
          <p:cNvCxnSpPr/>
          <p:nvPr/>
        </p:nvCxnSpPr>
        <p:spPr>
          <a:xfrm>
            <a:off x="1976042" y="4484724"/>
            <a:ext cx="0" cy="2401556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24427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E898FF-68BB-F148-8A9A-23237FEF30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600" dirty="0"/>
              <a:t>RD</a:t>
            </a:r>
            <a:r>
              <a:rPr lang="zh-CN" altLang="en-US" sz="3600" dirty="0"/>
              <a:t> </a:t>
            </a:r>
            <a:r>
              <a:rPr lang="en-US" altLang="zh-CN" sz="3600" dirty="0"/>
              <a:t>scenario</a:t>
            </a:r>
            <a:r>
              <a:rPr lang="zh-CN" altLang="en-US" sz="3600" dirty="0"/>
              <a:t> </a:t>
            </a:r>
            <a:r>
              <a:rPr lang="en-US" altLang="zh-CN" sz="3600" dirty="0"/>
              <a:t>&amp;</a:t>
            </a:r>
            <a:r>
              <a:rPr lang="zh-CN" altLang="en-US" sz="3600" dirty="0"/>
              <a:t> </a:t>
            </a:r>
            <a:r>
              <a:rPr lang="en-US" altLang="zh-CN" sz="3600" dirty="0"/>
              <a:t>e+</a:t>
            </a:r>
            <a:r>
              <a:rPr lang="zh-CN" altLang="en-US" sz="3600" dirty="0"/>
              <a:t> </a:t>
            </a:r>
            <a:r>
              <a:rPr lang="en-US" altLang="zh-CN" sz="3600" dirty="0"/>
              <a:t>damping/polarizing</a:t>
            </a:r>
            <a:r>
              <a:rPr lang="zh-CN" altLang="en-US" sz="3600" dirty="0"/>
              <a:t> </a:t>
            </a:r>
            <a:r>
              <a:rPr lang="en-US" altLang="zh-CN" sz="3600" dirty="0"/>
              <a:t>ring</a:t>
            </a:r>
            <a:endParaRPr lang="en-US" sz="3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449182-4E94-E546-9FB1-4234F8E4A7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14000" y="6492875"/>
            <a:ext cx="2844800" cy="365125"/>
          </a:xfrm>
        </p:spPr>
        <p:txBody>
          <a:bodyPr/>
          <a:lstStyle/>
          <a:p>
            <a:fld id="{C973300C-797F-D148-A78D-320196FBAF04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Donut 5">
            <a:extLst>
              <a:ext uri="{FF2B5EF4-FFF2-40B4-BE49-F238E27FC236}">
                <a16:creationId xmlns:a16="http://schemas.microsoft.com/office/drawing/2014/main" id="{174F8414-FCD1-6B4A-BB5E-22EEB2B273A1}"/>
              </a:ext>
            </a:extLst>
          </p:cNvPr>
          <p:cNvSpPr/>
          <p:nvPr/>
        </p:nvSpPr>
        <p:spPr>
          <a:xfrm>
            <a:off x="541453" y="3690007"/>
            <a:ext cx="3044651" cy="2733152"/>
          </a:xfrm>
          <a:prstGeom prst="donut">
            <a:avLst>
              <a:gd name="adj" fmla="val 2172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CF72F11-7CC0-F946-88AD-CAB0CDB1B813}"/>
              </a:ext>
            </a:extLst>
          </p:cNvPr>
          <p:cNvSpPr/>
          <p:nvPr/>
        </p:nvSpPr>
        <p:spPr>
          <a:xfrm>
            <a:off x="1952513" y="3649815"/>
            <a:ext cx="160773" cy="160772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E44C4CD5-477B-5E4B-8BEC-AEE4072C10F2}"/>
              </a:ext>
            </a:extLst>
          </p:cNvPr>
          <p:cNvSpPr/>
          <p:nvPr/>
        </p:nvSpPr>
        <p:spPr>
          <a:xfrm>
            <a:off x="3437121" y="4684935"/>
            <a:ext cx="160773" cy="160772"/>
          </a:xfrm>
          <a:prstGeom prst="ellipse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AC1B2EA6-C000-0F45-97EF-058513FEFEDF}"/>
              </a:ext>
            </a:extLst>
          </p:cNvPr>
          <p:cNvSpPr/>
          <p:nvPr/>
        </p:nvSpPr>
        <p:spPr>
          <a:xfrm>
            <a:off x="3437523" y="5296170"/>
            <a:ext cx="160773" cy="160772"/>
          </a:xfrm>
          <a:prstGeom prst="ellipse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BBA4827-8623-584C-8A22-14392E6CAFF7}"/>
              </a:ext>
            </a:extLst>
          </p:cNvPr>
          <p:cNvSpPr/>
          <p:nvPr/>
        </p:nvSpPr>
        <p:spPr>
          <a:xfrm>
            <a:off x="1983391" y="6302579"/>
            <a:ext cx="160773" cy="160772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7D72968C-30A2-0347-853B-4F602054B6F5}"/>
              </a:ext>
            </a:extLst>
          </p:cNvPr>
          <p:cNvSpPr/>
          <p:nvPr/>
        </p:nvSpPr>
        <p:spPr>
          <a:xfrm>
            <a:off x="541453" y="4684935"/>
            <a:ext cx="160773" cy="160772"/>
          </a:xfrm>
          <a:prstGeom prst="ellipse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8161B54-76F4-B14C-AAFA-6CE0972CFC74}"/>
              </a:ext>
            </a:extLst>
          </p:cNvPr>
          <p:cNvSpPr/>
          <p:nvPr/>
        </p:nvSpPr>
        <p:spPr>
          <a:xfrm>
            <a:off x="541855" y="5296170"/>
            <a:ext cx="160773" cy="160772"/>
          </a:xfrm>
          <a:prstGeom prst="ellipse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0CB0296-0E08-7849-ACAA-8B39466C19A3}"/>
              </a:ext>
            </a:extLst>
          </p:cNvPr>
          <p:cNvSpPr txBox="1"/>
          <p:nvPr/>
        </p:nvSpPr>
        <p:spPr>
          <a:xfrm>
            <a:off x="3517506" y="3562129"/>
            <a:ext cx="8201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 </a:t>
            </a:r>
            <a:r>
              <a:rPr lang="en-US" altLang="zh-CN" sz="2000" dirty="0">
                <a:solidFill>
                  <a:srgbClr val="FF0000"/>
                </a:solidFill>
              </a:rPr>
              <a:t>bunches</a:t>
            </a:r>
            <a:r>
              <a:rPr lang="zh-CN" altLang="en-US" sz="2000" dirty="0">
                <a:solidFill>
                  <a:srgbClr val="FF0000"/>
                </a:solidFill>
              </a:rPr>
              <a:t> </a:t>
            </a:r>
            <a:r>
              <a:rPr lang="en-US" altLang="zh-CN" sz="2000" dirty="0">
                <a:solidFill>
                  <a:srgbClr val="FF0000"/>
                </a:solidFill>
              </a:rPr>
              <a:t>stay</a:t>
            </a:r>
            <a:r>
              <a:rPr lang="zh-CN" altLang="en-US" sz="2000" dirty="0">
                <a:solidFill>
                  <a:srgbClr val="FF0000"/>
                </a:solidFill>
              </a:rPr>
              <a:t> </a:t>
            </a:r>
            <a:r>
              <a:rPr lang="en-US" altLang="zh-CN" sz="2000" dirty="0">
                <a:solidFill>
                  <a:srgbClr val="FF0000"/>
                </a:solidFill>
              </a:rPr>
              <a:t>~10</a:t>
            </a:r>
            <a:r>
              <a:rPr lang="zh-CN" altLang="en-US" sz="2000" dirty="0">
                <a:solidFill>
                  <a:srgbClr val="FF0000"/>
                </a:solidFill>
              </a:rPr>
              <a:t> </a:t>
            </a:r>
            <a:r>
              <a:rPr lang="en-US" altLang="zh-CN" sz="2000" dirty="0">
                <a:solidFill>
                  <a:srgbClr val="FF0000"/>
                </a:solidFill>
              </a:rPr>
              <a:t>min</a:t>
            </a:r>
            <a:r>
              <a:rPr lang="zh-CN" altLang="en-US" sz="2000" dirty="0">
                <a:solidFill>
                  <a:srgbClr val="FF0000"/>
                </a:solidFill>
              </a:rPr>
              <a:t> </a:t>
            </a:r>
            <a:r>
              <a:rPr lang="en-US" altLang="zh-CN" sz="2000" dirty="0">
                <a:solidFill>
                  <a:srgbClr val="FF0000"/>
                </a:solidFill>
              </a:rPr>
              <a:t>to</a:t>
            </a:r>
            <a:r>
              <a:rPr lang="zh-CN" altLang="en-US" sz="2000" dirty="0">
                <a:solidFill>
                  <a:srgbClr val="FF0000"/>
                </a:solidFill>
              </a:rPr>
              <a:t> </a:t>
            </a:r>
            <a:r>
              <a:rPr lang="en-US" altLang="zh-CN" sz="2000" dirty="0">
                <a:solidFill>
                  <a:srgbClr val="FF0000"/>
                </a:solidFill>
              </a:rPr>
              <a:t>accumulate</a:t>
            </a:r>
            <a:r>
              <a:rPr lang="zh-CN" altLang="en-US" sz="2000" dirty="0">
                <a:solidFill>
                  <a:srgbClr val="FF0000"/>
                </a:solidFill>
              </a:rPr>
              <a:t> </a:t>
            </a:r>
            <a:r>
              <a:rPr lang="en-US" altLang="zh-CN" sz="2000" dirty="0">
                <a:solidFill>
                  <a:srgbClr val="FF0000"/>
                </a:solidFill>
              </a:rPr>
              <a:t>~</a:t>
            </a:r>
            <a:r>
              <a:rPr lang="zh-CN" altLang="en-US" sz="2000" dirty="0">
                <a:solidFill>
                  <a:srgbClr val="FF0000"/>
                </a:solidFill>
              </a:rPr>
              <a:t> </a:t>
            </a:r>
            <a:r>
              <a:rPr lang="en-US" altLang="zh-CN" sz="2000" dirty="0">
                <a:solidFill>
                  <a:srgbClr val="FF0000"/>
                </a:solidFill>
              </a:rPr>
              <a:t>20%</a:t>
            </a:r>
            <a:r>
              <a:rPr lang="zh-CN" altLang="en-US" sz="2000" dirty="0">
                <a:solidFill>
                  <a:srgbClr val="FF0000"/>
                </a:solidFill>
              </a:rPr>
              <a:t> </a:t>
            </a:r>
            <a:r>
              <a:rPr lang="en-US" altLang="zh-CN" sz="2000" dirty="0">
                <a:solidFill>
                  <a:srgbClr val="FF0000"/>
                </a:solidFill>
              </a:rPr>
              <a:t>polarization,</a:t>
            </a:r>
            <a:r>
              <a:rPr lang="zh-CN" altLang="en-US" sz="2000" dirty="0">
                <a:solidFill>
                  <a:srgbClr val="FF0000"/>
                </a:solidFill>
              </a:rPr>
              <a:t> </a:t>
            </a:r>
            <a:r>
              <a:rPr lang="en-US" altLang="zh-CN" sz="2000" dirty="0">
                <a:solidFill>
                  <a:srgbClr val="FF0000"/>
                </a:solidFill>
              </a:rPr>
              <a:t>for</a:t>
            </a:r>
            <a:r>
              <a:rPr lang="zh-CN" altLang="en-US" sz="2000" dirty="0">
                <a:solidFill>
                  <a:srgbClr val="FF0000"/>
                </a:solidFill>
              </a:rPr>
              <a:t> </a:t>
            </a:r>
            <a:r>
              <a:rPr lang="en-US" altLang="zh-CN" sz="2000" dirty="0">
                <a:solidFill>
                  <a:srgbClr val="FF0000"/>
                </a:solidFill>
              </a:rPr>
              <a:t>RD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062B3BF-7594-AA45-8F05-6A53CBC0400D}"/>
              </a:ext>
            </a:extLst>
          </p:cNvPr>
          <p:cNvSpPr txBox="1"/>
          <p:nvPr/>
        </p:nvSpPr>
        <p:spPr>
          <a:xfrm>
            <a:off x="3597894" y="4844136"/>
            <a:ext cx="81206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 </a:t>
            </a:r>
            <a:r>
              <a:rPr lang="en-US" altLang="zh-CN" sz="2000" dirty="0">
                <a:solidFill>
                  <a:srgbClr val="0000FF"/>
                </a:solidFill>
              </a:rPr>
              <a:t>bunches</a:t>
            </a:r>
            <a:r>
              <a:rPr lang="zh-CN" altLang="en-US" sz="2000" dirty="0">
                <a:solidFill>
                  <a:srgbClr val="0000FF"/>
                </a:solidFill>
              </a:rPr>
              <a:t> </a:t>
            </a:r>
            <a:r>
              <a:rPr lang="en-US" altLang="zh-CN" sz="2000" dirty="0">
                <a:solidFill>
                  <a:srgbClr val="0000FF"/>
                </a:solidFill>
              </a:rPr>
              <a:t>stay</a:t>
            </a:r>
            <a:r>
              <a:rPr lang="zh-CN" altLang="en-US" sz="2000" dirty="0">
                <a:solidFill>
                  <a:srgbClr val="0000FF"/>
                </a:solidFill>
              </a:rPr>
              <a:t> </a:t>
            </a:r>
            <a:r>
              <a:rPr lang="en-US" altLang="zh-CN" sz="2000" dirty="0">
                <a:solidFill>
                  <a:srgbClr val="0000FF"/>
                </a:solidFill>
              </a:rPr>
              <a:t>~</a:t>
            </a:r>
            <a:r>
              <a:rPr lang="zh-CN" altLang="en-US" sz="2000" dirty="0">
                <a:solidFill>
                  <a:srgbClr val="0000FF"/>
                </a:solidFill>
              </a:rPr>
              <a:t> </a:t>
            </a:r>
            <a:r>
              <a:rPr lang="en-US" altLang="zh-CN" sz="2000" dirty="0">
                <a:solidFill>
                  <a:srgbClr val="0000FF"/>
                </a:solidFill>
              </a:rPr>
              <a:t>20</a:t>
            </a:r>
            <a:r>
              <a:rPr lang="zh-CN" altLang="en-US" sz="2000" dirty="0">
                <a:solidFill>
                  <a:srgbClr val="0000FF"/>
                </a:solidFill>
              </a:rPr>
              <a:t> </a:t>
            </a:r>
            <a:r>
              <a:rPr lang="en-US" altLang="zh-CN" sz="2000" dirty="0" err="1">
                <a:solidFill>
                  <a:srgbClr val="0000FF"/>
                </a:solidFill>
              </a:rPr>
              <a:t>msec</a:t>
            </a:r>
            <a:r>
              <a:rPr lang="zh-CN" altLang="en-US" sz="2000" dirty="0">
                <a:solidFill>
                  <a:srgbClr val="0000FF"/>
                </a:solidFill>
              </a:rPr>
              <a:t> </a:t>
            </a:r>
            <a:r>
              <a:rPr lang="en-US" altLang="zh-CN" sz="2000" dirty="0">
                <a:solidFill>
                  <a:srgbClr val="0000FF"/>
                </a:solidFill>
              </a:rPr>
              <a:t>without</a:t>
            </a:r>
            <a:r>
              <a:rPr lang="zh-CN" altLang="en-US" sz="2000" dirty="0">
                <a:solidFill>
                  <a:srgbClr val="0000FF"/>
                </a:solidFill>
              </a:rPr>
              <a:t> </a:t>
            </a:r>
            <a:r>
              <a:rPr lang="en-US" altLang="zh-CN" sz="2000" dirty="0">
                <a:solidFill>
                  <a:srgbClr val="0000FF"/>
                </a:solidFill>
              </a:rPr>
              <a:t>gaining</a:t>
            </a:r>
            <a:r>
              <a:rPr lang="zh-CN" altLang="en-US" sz="2000" dirty="0">
                <a:solidFill>
                  <a:srgbClr val="0000FF"/>
                </a:solidFill>
              </a:rPr>
              <a:t> </a:t>
            </a:r>
            <a:r>
              <a:rPr lang="en-US" altLang="zh-CN" sz="2000" dirty="0">
                <a:solidFill>
                  <a:srgbClr val="0000FF"/>
                </a:solidFill>
              </a:rPr>
              <a:t>beam</a:t>
            </a:r>
            <a:r>
              <a:rPr lang="zh-CN" altLang="en-US" sz="2000" dirty="0">
                <a:solidFill>
                  <a:srgbClr val="0000FF"/>
                </a:solidFill>
              </a:rPr>
              <a:t> </a:t>
            </a:r>
            <a:r>
              <a:rPr lang="en-US" altLang="zh-CN" sz="2000" dirty="0">
                <a:solidFill>
                  <a:srgbClr val="0000FF"/>
                </a:solidFill>
              </a:rPr>
              <a:t>polarization,</a:t>
            </a:r>
            <a:r>
              <a:rPr lang="zh-CN" altLang="en-US" sz="2000" dirty="0">
                <a:solidFill>
                  <a:srgbClr val="0000FF"/>
                </a:solidFill>
              </a:rPr>
              <a:t> </a:t>
            </a:r>
            <a:r>
              <a:rPr lang="en-US" altLang="zh-CN" sz="2000" dirty="0">
                <a:solidFill>
                  <a:srgbClr val="0000FF"/>
                </a:solidFill>
              </a:rPr>
              <a:t>for</a:t>
            </a:r>
            <a:r>
              <a:rPr lang="zh-CN" altLang="en-US" sz="2000" dirty="0">
                <a:solidFill>
                  <a:srgbClr val="0000FF"/>
                </a:solidFill>
              </a:rPr>
              <a:t> </a:t>
            </a:r>
            <a:r>
              <a:rPr lang="en-US" altLang="zh-CN" sz="2000" dirty="0">
                <a:solidFill>
                  <a:srgbClr val="0000FF"/>
                </a:solidFill>
              </a:rPr>
              <a:t>regular</a:t>
            </a:r>
            <a:r>
              <a:rPr lang="zh-CN" altLang="en-US" sz="2000" dirty="0">
                <a:solidFill>
                  <a:srgbClr val="0000FF"/>
                </a:solidFill>
              </a:rPr>
              <a:t> </a:t>
            </a:r>
            <a:r>
              <a:rPr lang="en-US" altLang="zh-CN" sz="2000" dirty="0">
                <a:solidFill>
                  <a:srgbClr val="0000FF"/>
                </a:solidFill>
              </a:rPr>
              <a:t>refill</a:t>
            </a:r>
            <a:endParaRPr lang="en-US" sz="2000" dirty="0">
              <a:solidFill>
                <a:srgbClr val="0000FF"/>
              </a:solidFill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2C94B151-2F5B-CC48-A904-1F6B4F3AED5D}"/>
              </a:ext>
            </a:extLst>
          </p:cNvPr>
          <p:cNvCxnSpPr>
            <a:cxnSpLocks/>
          </p:cNvCxnSpPr>
          <p:nvPr/>
        </p:nvCxnSpPr>
        <p:spPr>
          <a:xfrm>
            <a:off x="2281962" y="3730201"/>
            <a:ext cx="1263616" cy="7275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A9006D66-DC88-104C-8B92-73B9CFDD1F9E}"/>
              </a:ext>
            </a:extLst>
          </p:cNvPr>
          <p:cNvCxnSpPr>
            <a:cxnSpLocks/>
          </p:cNvCxnSpPr>
          <p:nvPr/>
        </p:nvCxnSpPr>
        <p:spPr>
          <a:xfrm flipV="1">
            <a:off x="2144164" y="4002431"/>
            <a:ext cx="1441940" cy="221466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54ACE361-66EA-A643-94F4-CA11D657F050}"/>
              </a:ext>
            </a:extLst>
          </p:cNvPr>
          <p:cNvSpPr txBox="1"/>
          <p:nvPr/>
        </p:nvSpPr>
        <p:spPr>
          <a:xfrm>
            <a:off x="925365" y="4300874"/>
            <a:ext cx="22768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Positron</a:t>
            </a:r>
            <a:r>
              <a:rPr lang="zh-CN" altLang="en-US" dirty="0"/>
              <a:t> </a:t>
            </a:r>
            <a:r>
              <a:rPr lang="en-US" altLang="zh-CN" dirty="0"/>
              <a:t>damping</a:t>
            </a:r>
            <a:r>
              <a:rPr lang="zh-CN" altLang="en-US" dirty="0"/>
              <a:t> </a:t>
            </a:r>
            <a:r>
              <a:rPr lang="en-US" altLang="zh-CN" dirty="0"/>
              <a:t>ring</a:t>
            </a:r>
            <a:endParaRPr lang="en-US" dirty="0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B6A2F5E6-3C6F-104F-B4AF-AA5BFE03F9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358" y="1004529"/>
            <a:ext cx="8990360" cy="2318460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F0841152-0699-EE45-AFB8-0EA3EAE7D21E}"/>
              </a:ext>
            </a:extLst>
          </p:cNvPr>
          <p:cNvSpPr txBox="1"/>
          <p:nvPr/>
        </p:nvSpPr>
        <p:spPr>
          <a:xfrm>
            <a:off x="2865134" y="6152289"/>
            <a:ext cx="8937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Preparation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injection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polarized</a:t>
            </a:r>
            <a:r>
              <a:rPr lang="zh-CN" altLang="en-US" dirty="0"/>
              <a:t> </a:t>
            </a:r>
            <a:r>
              <a:rPr lang="en-US" altLang="zh-CN" dirty="0"/>
              <a:t>e+/e-</a:t>
            </a:r>
            <a:r>
              <a:rPr lang="zh-CN" altLang="en-US" dirty="0"/>
              <a:t> </a:t>
            </a:r>
            <a:r>
              <a:rPr lang="en-US" altLang="zh-CN" dirty="0"/>
              <a:t>bunches</a:t>
            </a:r>
            <a:r>
              <a:rPr lang="zh-CN" altLang="en-US" dirty="0"/>
              <a:t> </a:t>
            </a:r>
            <a:r>
              <a:rPr lang="en-US" altLang="zh-CN" dirty="0"/>
              <a:t>alternates</a:t>
            </a:r>
            <a:r>
              <a:rPr lang="zh-CN" altLang="en-US" dirty="0"/>
              <a:t> </a:t>
            </a:r>
            <a:r>
              <a:rPr lang="en-US" altLang="zh-CN" dirty="0"/>
              <a:t>with</a:t>
            </a:r>
            <a:r>
              <a:rPr lang="zh-CN" altLang="en-US" dirty="0"/>
              <a:t> </a:t>
            </a:r>
            <a:r>
              <a:rPr lang="en-US" altLang="zh-CN" dirty="0"/>
              <a:t>unpolarized</a:t>
            </a:r>
            <a:r>
              <a:rPr lang="zh-CN" altLang="en-US" dirty="0"/>
              <a:t> </a:t>
            </a:r>
            <a:r>
              <a:rPr lang="en-US" altLang="zh-CN" dirty="0"/>
              <a:t>bunches.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30372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594578-580F-EE46-B4A4-563C9365AF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we can gain from inject</a:t>
            </a:r>
            <a:r>
              <a:rPr lang="en-US" altLang="zh-CN" dirty="0"/>
              <a:t>ing</a:t>
            </a:r>
            <a:r>
              <a:rPr lang="en-US" dirty="0"/>
              <a:t> polarized beams</a:t>
            </a:r>
            <a:r>
              <a:rPr lang="zh-CN" altLang="en-US" dirty="0"/>
              <a:t> </a:t>
            </a:r>
            <a:r>
              <a:rPr lang="en-US" altLang="zh-CN" dirty="0"/>
              <a:t>for</a:t>
            </a:r>
            <a:r>
              <a:rPr lang="zh-CN" altLang="en-US" dirty="0"/>
              <a:t> </a:t>
            </a:r>
            <a:r>
              <a:rPr lang="en-US" altLang="zh-CN" dirty="0"/>
              <a:t>RD</a:t>
            </a:r>
            <a:r>
              <a:rPr lang="en-US" dirty="0"/>
              <a:t>?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03EB6F-F0D1-6E4E-8451-4B1B9ECB99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14</a:t>
            </a:fld>
            <a:endParaRPr lang="en-US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CE8508BE-E921-244C-A0EB-FE27F4F775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0542133"/>
              </p:ext>
            </p:extLst>
          </p:nvPr>
        </p:nvGraphicFramePr>
        <p:xfrm>
          <a:off x="153547" y="1942890"/>
          <a:ext cx="11862771" cy="3235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4850">
                  <a:extLst>
                    <a:ext uri="{9D8B030D-6E8A-4147-A177-3AD203B41FA5}">
                      <a16:colId xmlns:a16="http://schemas.microsoft.com/office/drawing/2014/main" val="1010508738"/>
                    </a:ext>
                  </a:extLst>
                </a:gridCol>
                <a:gridCol w="3050504">
                  <a:extLst>
                    <a:ext uri="{9D8B030D-6E8A-4147-A177-3AD203B41FA5}">
                      <a16:colId xmlns:a16="http://schemas.microsoft.com/office/drawing/2014/main" val="2478490746"/>
                    </a:ext>
                  </a:extLst>
                </a:gridCol>
                <a:gridCol w="3379089">
                  <a:extLst>
                    <a:ext uri="{9D8B030D-6E8A-4147-A177-3AD203B41FA5}">
                      <a16:colId xmlns:a16="http://schemas.microsoft.com/office/drawing/2014/main" val="1065265794"/>
                    </a:ext>
                  </a:extLst>
                </a:gridCol>
                <a:gridCol w="4238328">
                  <a:extLst>
                    <a:ext uri="{9D8B030D-6E8A-4147-A177-3AD203B41FA5}">
                      <a16:colId xmlns:a16="http://schemas.microsoft.com/office/drawing/2014/main" val="3218149512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US" altLang="zh-CN" dirty="0"/>
                        <a:t>Scenarios</a:t>
                      </a:r>
                      <a:r>
                        <a:rPr lang="zh-CN" altLang="en-US" dirty="0"/>
                        <a:t> </a:t>
                      </a:r>
                      <a:r>
                        <a:rPr lang="en-US" altLang="zh-CN" dirty="0"/>
                        <a:t>of</a:t>
                      </a:r>
                      <a:r>
                        <a:rPr lang="zh-CN" altLang="en-US" dirty="0"/>
                        <a:t> </a:t>
                      </a:r>
                      <a:r>
                        <a:rPr lang="en-US" altLang="zh-CN" dirty="0"/>
                        <a:t>polarized</a:t>
                      </a:r>
                      <a:r>
                        <a:rPr lang="zh-CN" altLang="en-US" dirty="0"/>
                        <a:t> </a:t>
                      </a:r>
                      <a:r>
                        <a:rPr lang="en-US" altLang="zh-CN" dirty="0"/>
                        <a:t>beam</a:t>
                      </a:r>
                      <a:r>
                        <a:rPr lang="zh-CN" altLang="en-US" dirty="0"/>
                        <a:t> </a:t>
                      </a:r>
                      <a:r>
                        <a:rPr lang="en-US" altLang="zh-CN" dirty="0"/>
                        <a:t>generation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Self-polarization</a:t>
                      </a:r>
                      <a:r>
                        <a:rPr lang="zh-CN" altLang="en-US" dirty="0"/>
                        <a:t> </a:t>
                      </a:r>
                      <a:r>
                        <a:rPr lang="en-US" altLang="zh-CN" dirty="0"/>
                        <a:t>in</a:t>
                      </a:r>
                      <a:r>
                        <a:rPr lang="zh-CN" altLang="en-US" dirty="0"/>
                        <a:t> </a:t>
                      </a:r>
                      <a:r>
                        <a:rPr lang="en-US" altLang="zh-CN" dirty="0"/>
                        <a:t>the</a:t>
                      </a:r>
                      <a:r>
                        <a:rPr lang="zh-CN" altLang="en-US" dirty="0"/>
                        <a:t> </a:t>
                      </a:r>
                      <a:r>
                        <a:rPr lang="en-US" altLang="zh-CN" dirty="0"/>
                        <a:t>collider[1]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Injection</a:t>
                      </a:r>
                      <a:r>
                        <a:rPr lang="zh-CN" altLang="en-US" dirty="0"/>
                        <a:t> </a:t>
                      </a:r>
                      <a:r>
                        <a:rPr lang="en-US" altLang="zh-CN" dirty="0"/>
                        <a:t>of</a:t>
                      </a:r>
                      <a:r>
                        <a:rPr lang="zh-CN" altLang="en-US" dirty="0"/>
                        <a:t> </a:t>
                      </a:r>
                      <a:r>
                        <a:rPr lang="en-US" altLang="zh-CN" dirty="0"/>
                        <a:t>polarized</a:t>
                      </a:r>
                      <a:r>
                        <a:rPr lang="zh-CN" altLang="en-US" dirty="0"/>
                        <a:t> </a:t>
                      </a:r>
                      <a:r>
                        <a:rPr lang="en-US" altLang="zh-CN" dirty="0"/>
                        <a:t>beams[2]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2168116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US" altLang="zh-CN" dirty="0"/>
                        <a:t>Hardware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/>
                        <a:t>Polarized</a:t>
                      </a:r>
                      <a:r>
                        <a:rPr lang="zh-CN" altLang="en-US" dirty="0"/>
                        <a:t> </a:t>
                      </a:r>
                      <a:r>
                        <a:rPr lang="en-US" altLang="zh-CN" dirty="0"/>
                        <a:t>electron</a:t>
                      </a:r>
                      <a:r>
                        <a:rPr lang="zh-CN" altLang="en-US" dirty="0"/>
                        <a:t> </a:t>
                      </a:r>
                      <a:r>
                        <a:rPr lang="en-US" altLang="zh-CN" dirty="0"/>
                        <a:t>gun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None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Yes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489868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/>
                        <a:t>Asymmetric</a:t>
                      </a:r>
                      <a:r>
                        <a:rPr lang="zh-CN" altLang="en-US" dirty="0"/>
                        <a:t> </a:t>
                      </a:r>
                      <a:r>
                        <a:rPr lang="en-US" altLang="zh-CN" dirty="0"/>
                        <a:t>wigglers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In</a:t>
                      </a:r>
                      <a:r>
                        <a:rPr lang="zh-CN" altLang="en-US" dirty="0"/>
                        <a:t> </a:t>
                      </a:r>
                      <a:r>
                        <a:rPr lang="en-US" altLang="zh-CN" dirty="0"/>
                        <a:t>the</a:t>
                      </a:r>
                      <a:r>
                        <a:rPr lang="zh-CN" altLang="en-US" dirty="0"/>
                        <a:t> </a:t>
                      </a:r>
                      <a:r>
                        <a:rPr lang="en-US" altLang="zh-CN" dirty="0"/>
                        <a:t>collider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In</a:t>
                      </a:r>
                      <a:r>
                        <a:rPr lang="zh-CN" altLang="en-US" dirty="0"/>
                        <a:t> </a:t>
                      </a:r>
                      <a:r>
                        <a:rPr lang="en-US" altLang="zh-CN" dirty="0"/>
                        <a:t>the</a:t>
                      </a:r>
                      <a:r>
                        <a:rPr lang="zh-CN" altLang="en-US" dirty="0"/>
                        <a:t> </a:t>
                      </a:r>
                      <a:r>
                        <a:rPr lang="en-US" altLang="zh-CN" dirty="0"/>
                        <a:t>positron</a:t>
                      </a:r>
                      <a:r>
                        <a:rPr lang="zh-CN" altLang="en-US" dirty="0"/>
                        <a:t> </a:t>
                      </a:r>
                      <a:r>
                        <a:rPr lang="en-US" altLang="zh-CN" dirty="0"/>
                        <a:t>damping</a:t>
                      </a:r>
                      <a:r>
                        <a:rPr lang="zh-CN" altLang="en-US" dirty="0"/>
                        <a:t> </a:t>
                      </a:r>
                      <a:r>
                        <a:rPr lang="en-US" altLang="zh-CN" dirty="0"/>
                        <a:t>ring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9002460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US" altLang="zh-CN" dirty="0"/>
                        <a:t>Polarization</a:t>
                      </a:r>
                      <a:r>
                        <a:rPr lang="zh-CN" altLang="en-US" dirty="0"/>
                        <a:t> </a:t>
                      </a:r>
                      <a:r>
                        <a:rPr lang="en-US" altLang="zh-CN" dirty="0"/>
                        <a:t>level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5%</a:t>
                      </a:r>
                      <a:r>
                        <a:rPr lang="zh-CN" altLang="en-US" dirty="0"/>
                        <a:t> </a:t>
                      </a:r>
                      <a:r>
                        <a:rPr lang="en-US" altLang="zh-CN" dirty="0"/>
                        <a:t>~</a:t>
                      </a:r>
                      <a:r>
                        <a:rPr lang="zh-CN" altLang="en-US" dirty="0"/>
                        <a:t> </a:t>
                      </a:r>
                      <a:r>
                        <a:rPr lang="en-US" altLang="zh-CN" dirty="0"/>
                        <a:t>10%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&gt;</a:t>
                      </a:r>
                      <a:r>
                        <a:rPr lang="zh-CN" altLang="en-US" dirty="0"/>
                        <a:t> </a:t>
                      </a:r>
                      <a:r>
                        <a:rPr lang="en-US" altLang="zh-CN" dirty="0"/>
                        <a:t>70%</a:t>
                      </a:r>
                      <a:r>
                        <a:rPr lang="zh-CN" altLang="en-US" dirty="0"/>
                        <a:t> </a:t>
                      </a:r>
                      <a:r>
                        <a:rPr lang="en-US" altLang="zh-CN" dirty="0"/>
                        <a:t>for</a:t>
                      </a:r>
                      <a:r>
                        <a:rPr lang="zh-CN" altLang="en-US" dirty="0"/>
                        <a:t> </a:t>
                      </a:r>
                      <a:r>
                        <a:rPr lang="en-US" altLang="zh-CN" dirty="0"/>
                        <a:t>e-, &gt; 20%</a:t>
                      </a:r>
                      <a:r>
                        <a:rPr lang="zh-CN" altLang="en-US" dirty="0"/>
                        <a:t> </a:t>
                      </a:r>
                      <a:r>
                        <a:rPr lang="en-US" altLang="zh-CN" dirty="0"/>
                        <a:t>e+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330314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US" altLang="zh-CN" dirty="0"/>
                        <a:t>Dead</a:t>
                      </a:r>
                      <a:r>
                        <a:rPr lang="zh-CN" altLang="en-US" dirty="0"/>
                        <a:t> </a:t>
                      </a:r>
                      <a:r>
                        <a:rPr lang="en-US" altLang="zh-CN" dirty="0"/>
                        <a:t>time</a:t>
                      </a:r>
                      <a:r>
                        <a:rPr lang="zh-CN" altLang="en-US" dirty="0"/>
                        <a:t> </a:t>
                      </a:r>
                      <a:r>
                        <a:rPr lang="en-US" altLang="zh-CN" dirty="0"/>
                        <a:t>for</a:t>
                      </a:r>
                      <a:r>
                        <a:rPr lang="zh-CN" altLang="en-US" dirty="0"/>
                        <a:t> </a:t>
                      </a:r>
                      <a:r>
                        <a:rPr lang="en-US" altLang="zh-CN" dirty="0"/>
                        <a:t>physics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Initial</a:t>
                      </a:r>
                      <a:r>
                        <a:rPr lang="zh-CN" altLang="en-US" dirty="0"/>
                        <a:t> </a:t>
                      </a:r>
                      <a:r>
                        <a:rPr lang="en-US" altLang="zh-CN" dirty="0"/>
                        <a:t>1~2</a:t>
                      </a:r>
                      <a:r>
                        <a:rPr lang="zh-CN" altLang="en-US" dirty="0"/>
                        <a:t> </a:t>
                      </a:r>
                      <a:r>
                        <a:rPr lang="en-US" altLang="zh-CN" dirty="0"/>
                        <a:t>hours</a:t>
                      </a:r>
                      <a:r>
                        <a:rPr lang="zh-CN" altLang="en-US" dirty="0"/>
                        <a:t> </a:t>
                      </a:r>
                      <a:r>
                        <a:rPr lang="en-US" altLang="zh-CN" dirty="0"/>
                        <a:t>in</a:t>
                      </a:r>
                      <a:r>
                        <a:rPr lang="zh-CN" altLang="en-US" dirty="0"/>
                        <a:t> </a:t>
                      </a:r>
                      <a:r>
                        <a:rPr lang="en-US" altLang="zh-CN" dirty="0"/>
                        <a:t>each</a:t>
                      </a:r>
                      <a:r>
                        <a:rPr lang="zh-CN" altLang="en-US" dirty="0"/>
                        <a:t> </a:t>
                      </a:r>
                      <a:r>
                        <a:rPr lang="en-US" altLang="zh-CN" dirty="0"/>
                        <a:t>fill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None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0581883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US" altLang="zh-CN" dirty="0"/>
                        <a:t>Frequency</a:t>
                      </a:r>
                      <a:r>
                        <a:rPr lang="zh-CN" altLang="en-US" dirty="0"/>
                        <a:t> </a:t>
                      </a:r>
                      <a:r>
                        <a:rPr lang="en-US" altLang="zh-CN" dirty="0"/>
                        <a:t>of</a:t>
                      </a:r>
                      <a:r>
                        <a:rPr lang="zh-CN" altLang="en-US" dirty="0"/>
                        <a:t> </a:t>
                      </a:r>
                      <a:r>
                        <a:rPr lang="en-US" altLang="zh-CN" dirty="0"/>
                        <a:t>RD</a:t>
                      </a:r>
                      <a:r>
                        <a:rPr lang="zh-CN" altLang="en-US" dirty="0"/>
                        <a:t> </a:t>
                      </a:r>
                      <a:r>
                        <a:rPr lang="en-US" altLang="zh-CN" dirty="0"/>
                        <a:t>measurements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Every</a:t>
                      </a:r>
                      <a:r>
                        <a:rPr lang="zh-CN" altLang="en-US" dirty="0"/>
                        <a:t> </a:t>
                      </a:r>
                      <a:r>
                        <a:rPr lang="en-US" altLang="zh-CN" dirty="0"/>
                        <a:t>~10</a:t>
                      </a:r>
                      <a:r>
                        <a:rPr lang="zh-CN" altLang="en-US" dirty="0"/>
                        <a:t> </a:t>
                      </a:r>
                      <a:r>
                        <a:rPr lang="en-US" altLang="zh-CN" dirty="0"/>
                        <a:t>min</a:t>
                      </a:r>
                      <a:r>
                        <a:rPr lang="zh-CN" altLang="en-US" dirty="0"/>
                        <a:t> </a:t>
                      </a:r>
                      <a:r>
                        <a:rPr lang="en-US" altLang="zh-CN" dirty="0"/>
                        <a:t>per</a:t>
                      </a:r>
                      <a:r>
                        <a:rPr lang="zh-CN" altLang="en-US" dirty="0"/>
                        <a:t> </a:t>
                      </a:r>
                      <a:r>
                        <a:rPr lang="en-US" altLang="zh-CN" dirty="0"/>
                        <a:t>beam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More</a:t>
                      </a:r>
                      <a:r>
                        <a:rPr lang="zh-CN" altLang="en-US" dirty="0"/>
                        <a:t> </a:t>
                      </a:r>
                      <a:r>
                        <a:rPr lang="en-US" altLang="zh-CN" dirty="0"/>
                        <a:t>frequent</a:t>
                      </a:r>
                      <a:r>
                        <a:rPr lang="zh-CN" altLang="en-US" dirty="0"/>
                        <a:t> </a:t>
                      </a:r>
                      <a:r>
                        <a:rPr lang="en-US" altLang="zh-CN" dirty="0"/>
                        <a:t>for</a:t>
                      </a:r>
                      <a:r>
                        <a:rPr lang="zh-CN" altLang="en-US" dirty="0"/>
                        <a:t> </a:t>
                      </a:r>
                      <a:r>
                        <a:rPr lang="en-US" altLang="zh-CN" dirty="0"/>
                        <a:t>e-</a:t>
                      </a:r>
                      <a:r>
                        <a:rPr lang="zh-CN" altLang="en-US" dirty="0"/>
                        <a:t> </a:t>
                      </a:r>
                      <a:r>
                        <a:rPr lang="en-US" altLang="zh-CN" dirty="0"/>
                        <a:t>beam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7652612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US" altLang="zh-CN" dirty="0"/>
                        <a:t>RD</a:t>
                      </a:r>
                      <a:r>
                        <a:rPr lang="zh-CN" altLang="en-US" dirty="0"/>
                        <a:t> </a:t>
                      </a:r>
                      <a:r>
                        <a:rPr lang="en-US" altLang="zh-CN" dirty="0"/>
                        <a:t>on</a:t>
                      </a:r>
                      <a:r>
                        <a:rPr lang="zh-CN" altLang="en-US" dirty="0"/>
                        <a:t> </a:t>
                      </a:r>
                      <a:r>
                        <a:rPr lang="en-US" altLang="zh-CN" dirty="0"/>
                        <a:t>colliding</a:t>
                      </a:r>
                      <a:r>
                        <a:rPr lang="zh-CN" altLang="en-US" dirty="0"/>
                        <a:t> </a:t>
                      </a:r>
                      <a:r>
                        <a:rPr lang="en-US" altLang="zh-CN" dirty="0"/>
                        <a:t>beams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None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Possible,</a:t>
                      </a:r>
                      <a:r>
                        <a:rPr lang="zh-CN" altLang="en-US" dirty="0"/>
                        <a:t> </a:t>
                      </a:r>
                      <a:r>
                        <a:rPr lang="en-US" altLang="zh-CN" dirty="0"/>
                        <a:t>especially</a:t>
                      </a:r>
                      <a:r>
                        <a:rPr lang="zh-CN" altLang="en-US" dirty="0"/>
                        <a:t> </a:t>
                      </a:r>
                      <a:r>
                        <a:rPr lang="en-US" altLang="zh-CN" dirty="0"/>
                        <a:t>at</a:t>
                      </a:r>
                      <a:r>
                        <a:rPr lang="zh-CN" altLang="en-US" dirty="0"/>
                        <a:t> </a:t>
                      </a:r>
                      <a:r>
                        <a:rPr lang="en-US" altLang="zh-CN" dirty="0"/>
                        <a:t>lower</a:t>
                      </a:r>
                      <a:r>
                        <a:rPr lang="zh-CN" altLang="en-US" dirty="0"/>
                        <a:t> </a:t>
                      </a:r>
                      <a:r>
                        <a:rPr lang="en-US" altLang="zh-CN" dirty="0"/>
                        <a:t>bunch</a:t>
                      </a:r>
                      <a:r>
                        <a:rPr lang="zh-CN" altLang="en-US" dirty="0"/>
                        <a:t> </a:t>
                      </a:r>
                      <a:r>
                        <a:rPr lang="en-US" altLang="zh-CN" dirty="0"/>
                        <a:t>charge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7432754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US" altLang="zh-CN" dirty="0"/>
                        <a:t>Horizontal</a:t>
                      </a:r>
                      <a:r>
                        <a:rPr lang="zh-CN" altLang="en-US" dirty="0"/>
                        <a:t> </a:t>
                      </a:r>
                      <a:r>
                        <a:rPr lang="en-US" altLang="zh-CN" dirty="0"/>
                        <a:t>polarization</a:t>
                      </a:r>
                      <a:r>
                        <a:rPr lang="zh-CN" altLang="en-US" dirty="0"/>
                        <a:t> </a:t>
                      </a:r>
                      <a:r>
                        <a:rPr lang="en-US" altLang="zh-CN" dirty="0"/>
                        <a:t>for</a:t>
                      </a:r>
                      <a:r>
                        <a:rPr lang="zh-CN" altLang="en-US" dirty="0"/>
                        <a:t> </a:t>
                      </a:r>
                      <a:r>
                        <a:rPr lang="en-US" altLang="zh-CN" dirty="0"/>
                        <a:t>free</a:t>
                      </a:r>
                      <a:r>
                        <a:rPr lang="zh-CN" altLang="en-US" dirty="0"/>
                        <a:t> </a:t>
                      </a:r>
                      <a:r>
                        <a:rPr lang="en-US" altLang="zh-CN" dirty="0"/>
                        <a:t>spin</a:t>
                      </a:r>
                      <a:r>
                        <a:rPr lang="zh-CN" altLang="en-US" dirty="0"/>
                        <a:t> </a:t>
                      </a:r>
                      <a:r>
                        <a:rPr lang="en-US" altLang="zh-CN" dirty="0"/>
                        <a:t>precession</a:t>
                      </a:r>
                      <a:r>
                        <a:rPr lang="zh-CN" altLang="en-US" dirty="0"/>
                        <a:t> </a:t>
                      </a:r>
                      <a:r>
                        <a:rPr lang="en-US" altLang="zh-CN" dirty="0"/>
                        <a:t>method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Strong</a:t>
                      </a:r>
                      <a:r>
                        <a:rPr lang="zh-CN" altLang="en-US" dirty="0"/>
                        <a:t> </a:t>
                      </a:r>
                      <a:r>
                        <a:rPr lang="en-US" altLang="zh-CN" dirty="0"/>
                        <a:t>spin</a:t>
                      </a:r>
                      <a:r>
                        <a:rPr lang="zh-CN" altLang="en-US" dirty="0"/>
                        <a:t> </a:t>
                      </a:r>
                      <a:r>
                        <a:rPr lang="en-US" altLang="zh-CN" dirty="0"/>
                        <a:t>flipper</a:t>
                      </a:r>
                      <a:r>
                        <a:rPr lang="zh-CN" altLang="en-US" dirty="0"/>
                        <a:t> </a:t>
                      </a:r>
                      <a:r>
                        <a:rPr lang="en-US" altLang="zh-CN" dirty="0"/>
                        <a:t>in</a:t>
                      </a:r>
                      <a:r>
                        <a:rPr lang="zh-CN" altLang="en-US" dirty="0"/>
                        <a:t> </a:t>
                      </a:r>
                      <a:r>
                        <a:rPr lang="en-US" altLang="zh-CN" dirty="0"/>
                        <a:t>the</a:t>
                      </a:r>
                      <a:r>
                        <a:rPr lang="zh-CN" altLang="en-US" dirty="0"/>
                        <a:t> </a:t>
                      </a:r>
                      <a:r>
                        <a:rPr lang="en-US" altLang="zh-CN" dirty="0"/>
                        <a:t>collider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Spin</a:t>
                      </a:r>
                      <a:r>
                        <a:rPr lang="zh-CN" altLang="en-US" dirty="0"/>
                        <a:t> </a:t>
                      </a:r>
                      <a:r>
                        <a:rPr lang="en-US" altLang="zh-CN" dirty="0"/>
                        <a:t>rotator</a:t>
                      </a:r>
                      <a:r>
                        <a:rPr lang="zh-CN" altLang="en-US" dirty="0"/>
                        <a:t> </a:t>
                      </a:r>
                      <a:r>
                        <a:rPr lang="en-US" altLang="zh-CN" dirty="0"/>
                        <a:t>in</a:t>
                      </a:r>
                      <a:r>
                        <a:rPr lang="zh-CN" altLang="en-US" dirty="0"/>
                        <a:t> </a:t>
                      </a:r>
                      <a:r>
                        <a:rPr lang="en-US" altLang="zh-CN" dirty="0"/>
                        <a:t>the</a:t>
                      </a:r>
                      <a:r>
                        <a:rPr lang="zh-CN" altLang="en-US" dirty="0"/>
                        <a:t> </a:t>
                      </a:r>
                      <a:r>
                        <a:rPr lang="en-US" altLang="zh-CN" dirty="0"/>
                        <a:t>transfer</a:t>
                      </a:r>
                      <a:r>
                        <a:rPr lang="zh-CN" altLang="en-US" dirty="0"/>
                        <a:t> </a:t>
                      </a:r>
                      <a:r>
                        <a:rPr lang="en-US" altLang="zh-CN" dirty="0"/>
                        <a:t>line;</a:t>
                      </a:r>
                      <a:r>
                        <a:rPr lang="zh-CN" altLang="en-US" dirty="0"/>
                        <a:t> </a:t>
                      </a:r>
                      <a:r>
                        <a:rPr lang="en-US" altLang="zh-CN" dirty="0"/>
                        <a:t>much</a:t>
                      </a:r>
                      <a:r>
                        <a:rPr lang="zh-CN" altLang="en-US" dirty="0"/>
                        <a:t> </a:t>
                      </a:r>
                      <a:r>
                        <a:rPr lang="en-US" altLang="zh-CN" dirty="0"/>
                        <a:t>higher</a:t>
                      </a:r>
                      <a:r>
                        <a:rPr lang="zh-CN" altLang="en-US" dirty="0"/>
                        <a:t> </a:t>
                      </a:r>
                      <a:r>
                        <a:rPr lang="en-US" altLang="zh-CN" dirty="0"/>
                        <a:t>polarization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8438595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5D6BBF1D-E15E-9F46-9399-2057B9C8B31F}"/>
              </a:ext>
            </a:extLst>
          </p:cNvPr>
          <p:cNvSpPr txBox="1"/>
          <p:nvPr/>
        </p:nvSpPr>
        <p:spPr>
          <a:xfrm>
            <a:off x="276821" y="6246525"/>
            <a:ext cx="91250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00B050"/>
                </a:solidFill>
              </a:rPr>
              <a:t>[1]</a:t>
            </a:r>
            <a:r>
              <a:rPr lang="zh-CN" altLang="en-US" sz="1400" dirty="0">
                <a:solidFill>
                  <a:srgbClr val="00B050"/>
                </a:solidFill>
              </a:rPr>
              <a:t> </a:t>
            </a:r>
            <a:r>
              <a:rPr lang="en-US" altLang="zh-CN" sz="1400" dirty="0">
                <a:solidFill>
                  <a:srgbClr val="00B050"/>
                </a:solidFill>
              </a:rPr>
              <a:t>The</a:t>
            </a:r>
            <a:r>
              <a:rPr lang="zh-CN" altLang="en-US" sz="1400" dirty="0">
                <a:solidFill>
                  <a:srgbClr val="00B050"/>
                </a:solidFill>
              </a:rPr>
              <a:t> </a:t>
            </a:r>
            <a:r>
              <a:rPr lang="en-US" altLang="zh-CN" sz="1400" dirty="0">
                <a:solidFill>
                  <a:srgbClr val="00B050"/>
                </a:solidFill>
              </a:rPr>
              <a:t>FCC-</a:t>
            </a:r>
            <a:r>
              <a:rPr lang="en-US" altLang="zh-CN" sz="1400" dirty="0" err="1">
                <a:solidFill>
                  <a:srgbClr val="00B050"/>
                </a:solidFill>
              </a:rPr>
              <a:t>ee</a:t>
            </a:r>
            <a:r>
              <a:rPr lang="zh-CN" altLang="en-US" sz="1400" dirty="0">
                <a:solidFill>
                  <a:srgbClr val="00B050"/>
                </a:solidFill>
              </a:rPr>
              <a:t> </a:t>
            </a:r>
            <a:r>
              <a:rPr lang="en-US" altLang="zh-CN" sz="1400" dirty="0">
                <a:solidFill>
                  <a:srgbClr val="00B050"/>
                </a:solidFill>
              </a:rPr>
              <a:t>Energy</a:t>
            </a:r>
            <a:r>
              <a:rPr lang="zh-CN" altLang="en-US" sz="1400" dirty="0">
                <a:solidFill>
                  <a:srgbClr val="00B050"/>
                </a:solidFill>
              </a:rPr>
              <a:t> </a:t>
            </a:r>
            <a:r>
              <a:rPr lang="en-US" altLang="zh-CN" sz="1400" dirty="0">
                <a:solidFill>
                  <a:srgbClr val="00B050"/>
                </a:solidFill>
              </a:rPr>
              <a:t>and</a:t>
            </a:r>
            <a:r>
              <a:rPr lang="zh-CN" altLang="en-US" sz="1400" dirty="0">
                <a:solidFill>
                  <a:srgbClr val="00B050"/>
                </a:solidFill>
              </a:rPr>
              <a:t> </a:t>
            </a:r>
            <a:r>
              <a:rPr lang="en-US" altLang="zh-CN" sz="1400" dirty="0">
                <a:solidFill>
                  <a:srgbClr val="00B050"/>
                </a:solidFill>
              </a:rPr>
              <a:t>Polarization</a:t>
            </a:r>
            <a:r>
              <a:rPr lang="zh-CN" altLang="en-US" sz="1400" dirty="0">
                <a:solidFill>
                  <a:srgbClr val="00B050"/>
                </a:solidFill>
              </a:rPr>
              <a:t> </a:t>
            </a:r>
            <a:r>
              <a:rPr lang="en-US" altLang="zh-CN" sz="1400" dirty="0">
                <a:solidFill>
                  <a:srgbClr val="00B050"/>
                </a:solidFill>
              </a:rPr>
              <a:t>Working</a:t>
            </a:r>
            <a:r>
              <a:rPr lang="zh-CN" altLang="en-US" sz="1400" dirty="0">
                <a:solidFill>
                  <a:srgbClr val="00B050"/>
                </a:solidFill>
              </a:rPr>
              <a:t> </a:t>
            </a:r>
            <a:r>
              <a:rPr lang="en-US" altLang="zh-CN" sz="1400" dirty="0">
                <a:solidFill>
                  <a:srgbClr val="00B050"/>
                </a:solidFill>
              </a:rPr>
              <a:t>Group,</a:t>
            </a:r>
            <a:r>
              <a:rPr lang="zh-CN" altLang="en-US" sz="1400" dirty="0">
                <a:solidFill>
                  <a:srgbClr val="00B050"/>
                </a:solidFill>
              </a:rPr>
              <a:t> </a:t>
            </a:r>
            <a:r>
              <a:rPr lang="en-US" altLang="zh-CN" sz="1400" dirty="0">
                <a:solidFill>
                  <a:srgbClr val="00B050"/>
                </a:solidFill>
              </a:rPr>
              <a:t>arXiv:1909.12245v1,</a:t>
            </a:r>
            <a:r>
              <a:rPr lang="zh-CN" altLang="en-US" sz="1400" dirty="0">
                <a:solidFill>
                  <a:srgbClr val="00B050"/>
                </a:solidFill>
              </a:rPr>
              <a:t> </a:t>
            </a:r>
            <a:r>
              <a:rPr lang="en-US" altLang="zh-CN" sz="1400" dirty="0">
                <a:solidFill>
                  <a:srgbClr val="00B050"/>
                </a:solidFill>
              </a:rPr>
              <a:t>2019.</a:t>
            </a:r>
          </a:p>
          <a:p>
            <a:r>
              <a:rPr lang="en-US" altLang="zh-CN" sz="1400" dirty="0">
                <a:solidFill>
                  <a:srgbClr val="00B050"/>
                </a:solidFill>
              </a:rPr>
              <a:t>[2]</a:t>
            </a:r>
            <a:r>
              <a:rPr lang="zh-CN" altLang="en-US" sz="1400" dirty="0">
                <a:solidFill>
                  <a:srgbClr val="00B050"/>
                </a:solidFill>
              </a:rPr>
              <a:t> </a:t>
            </a:r>
            <a:r>
              <a:rPr lang="en-US" altLang="zh-CN" sz="1400" dirty="0" err="1">
                <a:solidFill>
                  <a:srgbClr val="00B050"/>
                </a:solidFill>
              </a:rPr>
              <a:t>Zhe</a:t>
            </a:r>
            <a:r>
              <a:rPr lang="zh-CN" altLang="en-US" sz="1400" dirty="0">
                <a:solidFill>
                  <a:srgbClr val="00B050"/>
                </a:solidFill>
              </a:rPr>
              <a:t> </a:t>
            </a:r>
            <a:r>
              <a:rPr lang="en-US" altLang="zh-CN" sz="1400" dirty="0" err="1">
                <a:solidFill>
                  <a:srgbClr val="00B050"/>
                </a:solidFill>
              </a:rPr>
              <a:t>Duan</a:t>
            </a:r>
            <a:r>
              <a:rPr lang="en-US" altLang="zh-CN" sz="1400" dirty="0">
                <a:solidFill>
                  <a:srgbClr val="00B050"/>
                </a:solidFill>
              </a:rPr>
              <a:t>,</a:t>
            </a:r>
            <a:r>
              <a:rPr lang="zh-CN" altLang="en-US" sz="1400" dirty="0">
                <a:solidFill>
                  <a:srgbClr val="00B050"/>
                </a:solidFill>
              </a:rPr>
              <a:t> </a:t>
            </a:r>
            <a:r>
              <a:rPr lang="en-US" altLang="zh-CN" sz="1400" dirty="0">
                <a:solidFill>
                  <a:srgbClr val="00B050"/>
                </a:solidFill>
              </a:rPr>
              <a:t>talk</a:t>
            </a:r>
            <a:r>
              <a:rPr lang="zh-CN" altLang="en-US" sz="1400" dirty="0">
                <a:solidFill>
                  <a:srgbClr val="00B050"/>
                </a:solidFill>
              </a:rPr>
              <a:t> </a:t>
            </a:r>
            <a:r>
              <a:rPr lang="en-US" altLang="zh-CN" sz="1400" dirty="0">
                <a:solidFill>
                  <a:srgbClr val="00B050"/>
                </a:solidFill>
              </a:rPr>
              <a:t>on</a:t>
            </a:r>
            <a:r>
              <a:rPr lang="zh-CN" altLang="en-US" sz="1400" dirty="0">
                <a:solidFill>
                  <a:srgbClr val="00B050"/>
                </a:solidFill>
              </a:rPr>
              <a:t> </a:t>
            </a:r>
            <a:r>
              <a:rPr lang="en-US" altLang="zh-CN" sz="1400" dirty="0">
                <a:solidFill>
                  <a:srgbClr val="00B050"/>
                </a:solidFill>
              </a:rPr>
              <a:t>2</a:t>
            </a:r>
            <a:r>
              <a:rPr lang="en-US" altLang="zh-CN" sz="1400" baseline="30000" dirty="0">
                <a:solidFill>
                  <a:srgbClr val="00B050"/>
                </a:solidFill>
              </a:rPr>
              <a:t>nd</a:t>
            </a:r>
            <a:r>
              <a:rPr lang="zh-CN" altLang="en-US" sz="1400" dirty="0">
                <a:solidFill>
                  <a:srgbClr val="00B050"/>
                </a:solidFill>
              </a:rPr>
              <a:t> </a:t>
            </a:r>
            <a:r>
              <a:rPr lang="en-US" altLang="zh-CN" sz="1400" dirty="0">
                <a:solidFill>
                  <a:srgbClr val="00B050"/>
                </a:solidFill>
              </a:rPr>
              <a:t>EPOL</a:t>
            </a:r>
            <a:r>
              <a:rPr lang="zh-CN" altLang="en-US" sz="1400" dirty="0">
                <a:solidFill>
                  <a:srgbClr val="00B050"/>
                </a:solidFill>
              </a:rPr>
              <a:t> </a:t>
            </a:r>
            <a:r>
              <a:rPr lang="en-US" altLang="zh-CN" sz="1400" dirty="0">
                <a:solidFill>
                  <a:srgbClr val="00B050"/>
                </a:solidFill>
              </a:rPr>
              <a:t>Workshop,</a:t>
            </a:r>
            <a:r>
              <a:rPr lang="zh-CN" altLang="en-US" sz="1400" dirty="0">
                <a:solidFill>
                  <a:srgbClr val="00B050"/>
                </a:solidFill>
              </a:rPr>
              <a:t> </a:t>
            </a:r>
            <a:r>
              <a:rPr lang="en-US" altLang="zh-CN" sz="1400" dirty="0">
                <a:solidFill>
                  <a:srgbClr val="00B050"/>
                </a:solidFill>
              </a:rPr>
              <a:t>Sep</a:t>
            </a:r>
            <a:r>
              <a:rPr lang="zh-CN" altLang="en-US" sz="1400" dirty="0">
                <a:solidFill>
                  <a:srgbClr val="00B050"/>
                </a:solidFill>
              </a:rPr>
              <a:t> </a:t>
            </a:r>
            <a:r>
              <a:rPr lang="en-US" altLang="zh-CN" sz="1400" dirty="0">
                <a:solidFill>
                  <a:srgbClr val="00B050"/>
                </a:solidFill>
              </a:rPr>
              <a:t>29,</a:t>
            </a:r>
            <a:r>
              <a:rPr lang="zh-CN" altLang="en-US" sz="1400" dirty="0">
                <a:solidFill>
                  <a:srgbClr val="00B050"/>
                </a:solidFill>
              </a:rPr>
              <a:t> </a:t>
            </a:r>
            <a:r>
              <a:rPr lang="en-US" altLang="zh-CN" sz="1400" dirty="0">
                <a:solidFill>
                  <a:srgbClr val="00B050"/>
                </a:solidFill>
              </a:rPr>
              <a:t>2022</a:t>
            </a:r>
            <a:r>
              <a:rPr lang="zh-CN" altLang="en-US" sz="1400" dirty="0">
                <a:solidFill>
                  <a:srgbClr val="00B050"/>
                </a:solidFill>
              </a:rPr>
              <a:t> </a:t>
            </a:r>
            <a:endParaRPr lang="en-US" sz="1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53394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2FD5E9F-B9DC-244E-8CB2-AC8AE53A9A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2678" y="3345472"/>
            <a:ext cx="3869322" cy="296094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84F4E92-E18C-8B4D-B65F-6E2C1ABD92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Spin</a:t>
            </a:r>
            <a:r>
              <a:rPr lang="zh-CN" altLang="en-US" dirty="0"/>
              <a:t> </a:t>
            </a:r>
            <a:r>
              <a:rPr lang="en-US" altLang="zh-CN" dirty="0"/>
              <a:t>rotators</a:t>
            </a:r>
            <a:r>
              <a:rPr lang="zh-CN" altLang="en-US" dirty="0"/>
              <a:t> </a:t>
            </a:r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collider</a:t>
            </a:r>
            <a:r>
              <a:rPr lang="zh-CN" altLang="en-US" dirty="0"/>
              <a:t> </a:t>
            </a:r>
            <a:r>
              <a:rPr lang="en-US" altLang="zh-CN" dirty="0"/>
              <a:t>ring</a:t>
            </a:r>
            <a:r>
              <a:rPr lang="zh-CN" altLang="en-US" dirty="0"/>
              <a:t> </a:t>
            </a:r>
            <a:r>
              <a:rPr lang="en-US" altLang="zh-CN" dirty="0"/>
              <a:t>@</a:t>
            </a:r>
            <a:r>
              <a:rPr lang="zh-CN" altLang="en-US" dirty="0"/>
              <a:t> </a:t>
            </a:r>
            <a:r>
              <a:rPr lang="en-US" altLang="zh-CN" dirty="0"/>
              <a:t>Z-pole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ED1460-C0EB-DA44-9116-B53825CEB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7200" y="6492875"/>
            <a:ext cx="2844800" cy="365125"/>
          </a:xfrm>
        </p:spPr>
        <p:txBody>
          <a:bodyPr/>
          <a:lstStyle/>
          <a:p>
            <a:fld id="{C973300C-797F-D148-A78D-320196FBAF04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ADD3326-1144-AE46-B85D-677B632265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41" y="3709469"/>
            <a:ext cx="4396112" cy="247281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B2D1322-5103-4D4E-BF98-385E62EFFCD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7189" y="3792370"/>
            <a:ext cx="3836941" cy="215828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16219D1-2B23-E146-917B-D6AD78B7534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6401" y="1037734"/>
            <a:ext cx="3630039" cy="2041896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226224F8-A4FF-8D4D-941E-737F57220A4A}"/>
              </a:ext>
            </a:extLst>
          </p:cNvPr>
          <p:cNvSpPr/>
          <p:nvPr/>
        </p:nvSpPr>
        <p:spPr>
          <a:xfrm>
            <a:off x="599223" y="1061904"/>
            <a:ext cx="7783660" cy="2400657"/>
          </a:xfrm>
          <a:prstGeom prst="rect">
            <a:avLst/>
          </a:prstGeom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/>
              <a:t>Solenoid-based</a:t>
            </a:r>
            <a:r>
              <a:rPr lang="zh-CN" altLang="en-US" sz="2000" dirty="0"/>
              <a:t> </a:t>
            </a:r>
            <a:r>
              <a:rPr lang="en-US" altLang="zh-CN" sz="2000" dirty="0"/>
              <a:t>spin</a:t>
            </a:r>
            <a:r>
              <a:rPr lang="zh-CN" altLang="en-US" sz="2000" dirty="0"/>
              <a:t> </a:t>
            </a:r>
            <a:r>
              <a:rPr lang="en-US" altLang="zh-CN" sz="2000" dirty="0"/>
              <a:t>rotators</a:t>
            </a:r>
            <a:r>
              <a:rPr lang="zh-CN" altLang="en-US" sz="2000" dirty="0"/>
              <a:t>  </a:t>
            </a:r>
            <a:endParaRPr lang="en-HK" altLang="zh-CN" sz="2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/>
              <a:t>interleaved</a:t>
            </a:r>
            <a:r>
              <a:rPr lang="zh-CN" altLang="en-US" dirty="0"/>
              <a:t> </a:t>
            </a:r>
            <a:r>
              <a:rPr lang="en-US" altLang="zh-CN" dirty="0"/>
              <a:t>solenoid</a:t>
            </a:r>
            <a:r>
              <a:rPr lang="zh-CN" altLang="en-US" dirty="0"/>
              <a:t> </a:t>
            </a:r>
            <a:r>
              <a:rPr lang="en-US" altLang="zh-CN" dirty="0"/>
              <a:t>+</a:t>
            </a:r>
            <a:r>
              <a:rPr lang="zh-CN" altLang="en-US" dirty="0"/>
              <a:t> </a:t>
            </a:r>
            <a:r>
              <a:rPr lang="en-US" altLang="zh-CN" dirty="0"/>
              <a:t>quads</a:t>
            </a:r>
            <a:r>
              <a:rPr lang="zh-CN" altLang="en-US" dirty="0"/>
              <a:t> </a:t>
            </a:r>
            <a:r>
              <a:rPr lang="en-US" altLang="zh-CN" dirty="0"/>
              <a:t>[1]</a:t>
            </a:r>
            <a:r>
              <a:rPr lang="zh-CN" altLang="en-US" dirty="0"/>
              <a:t> </a:t>
            </a:r>
            <a:r>
              <a:rPr lang="en-US" altLang="zh-CN" dirty="0"/>
              <a:t>to</a:t>
            </a:r>
            <a:r>
              <a:rPr lang="zh-CN" altLang="en-US" dirty="0"/>
              <a:t> </a:t>
            </a:r>
            <a:r>
              <a:rPr lang="en-US" altLang="zh-CN" dirty="0"/>
              <a:t>cancel</a:t>
            </a:r>
            <a:r>
              <a:rPr lang="zh-CN" altLang="en-US" dirty="0"/>
              <a:t> </a:t>
            </a:r>
            <a:r>
              <a:rPr lang="en-US" altLang="zh-CN" dirty="0"/>
              <a:t>coupling</a:t>
            </a:r>
            <a:r>
              <a:rPr lang="zh-CN" altLang="en-US" dirty="0"/>
              <a:t> </a:t>
            </a:r>
            <a:r>
              <a:rPr lang="en-US" altLang="zh-CN" dirty="0"/>
              <a:t>effects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/>
              <a:t>Anti-symmetric</a:t>
            </a:r>
            <a:r>
              <a:rPr lang="zh-CN" altLang="en-US" sz="2000" dirty="0"/>
              <a:t> </a:t>
            </a:r>
            <a:r>
              <a:rPr lang="en-US" altLang="zh-CN" sz="2000" dirty="0"/>
              <a:t>insertion</a:t>
            </a:r>
            <a:r>
              <a:rPr lang="zh-CN" altLang="en-US" sz="2000" dirty="0"/>
              <a:t> </a:t>
            </a:r>
            <a:r>
              <a:rPr lang="en-US" altLang="zh-CN" sz="2000" dirty="0"/>
              <a:t>just</a:t>
            </a:r>
            <a:r>
              <a:rPr lang="zh-CN" altLang="en-US" sz="2000" dirty="0"/>
              <a:t> </a:t>
            </a:r>
            <a:r>
              <a:rPr lang="en-US" altLang="zh-CN" sz="2000" dirty="0"/>
              <a:t>outside</a:t>
            </a:r>
            <a:r>
              <a:rPr lang="zh-CN" altLang="en-US" sz="2000" dirty="0"/>
              <a:t> </a:t>
            </a:r>
            <a:r>
              <a:rPr lang="en-US" altLang="zh-CN" sz="2000" dirty="0"/>
              <a:t>interaction</a:t>
            </a:r>
            <a:r>
              <a:rPr lang="zh-CN" altLang="en-US" sz="2000" dirty="0"/>
              <a:t> </a:t>
            </a:r>
            <a:r>
              <a:rPr lang="en-US" altLang="zh-CN" sz="2000" dirty="0"/>
              <a:t>region</a:t>
            </a:r>
            <a:r>
              <a:rPr lang="zh-CN" altLang="en-US" sz="2000" dirty="0"/>
              <a:t> </a:t>
            </a:r>
            <a:r>
              <a:rPr lang="en-US" altLang="zh-CN" sz="2000" dirty="0"/>
              <a:t>[2,3,4]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/>
              <a:t>Influence[4]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Increase of circumference ~ 2.8 km</a:t>
            </a:r>
            <a:r>
              <a:rPr lang="en-US" altLang="zh-CN" dirty="0"/>
              <a:t>,</a:t>
            </a:r>
            <a:r>
              <a:rPr lang="zh-CN" altLang="en-US" dirty="0"/>
              <a:t> </a:t>
            </a:r>
            <a:r>
              <a:rPr lang="en-US" altLang="zh-CN" dirty="0"/>
              <a:t>can</a:t>
            </a:r>
            <a:r>
              <a:rPr lang="zh-CN" altLang="en-US" dirty="0"/>
              <a:t> </a:t>
            </a:r>
            <a:r>
              <a:rPr lang="en-US" altLang="zh-CN" dirty="0"/>
              <a:t>be</a:t>
            </a:r>
            <a:r>
              <a:rPr lang="zh-CN" altLang="en-US" dirty="0"/>
              <a:t> </a:t>
            </a:r>
            <a:r>
              <a:rPr lang="en-US" altLang="zh-CN" dirty="0"/>
              <a:t>optimized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/>
              <a:t>DA</a:t>
            </a:r>
            <a:r>
              <a:rPr lang="zh-CN" altLang="en-US" dirty="0"/>
              <a:t> </a:t>
            </a:r>
            <a:r>
              <a:rPr lang="en-US" altLang="zh-CN" dirty="0"/>
              <a:t>shrinks</a:t>
            </a:r>
            <a:r>
              <a:rPr lang="zh-CN" altLang="en-US" dirty="0"/>
              <a:t> </a:t>
            </a:r>
            <a:r>
              <a:rPr lang="en-US" altLang="zh-CN" dirty="0"/>
              <a:t>but</a:t>
            </a:r>
            <a:r>
              <a:rPr lang="zh-CN" altLang="en-US" dirty="0"/>
              <a:t> </a:t>
            </a:r>
            <a:r>
              <a:rPr lang="en-US" altLang="zh-CN" dirty="0"/>
              <a:t>still</a:t>
            </a:r>
            <a:r>
              <a:rPr lang="zh-CN" altLang="en-US" dirty="0"/>
              <a:t> </a:t>
            </a:r>
            <a:r>
              <a:rPr lang="en-US" altLang="zh-CN" dirty="0"/>
              <a:t>sufficient,</a:t>
            </a:r>
            <a:r>
              <a:rPr lang="zh-CN" altLang="en-US" dirty="0"/>
              <a:t> </a:t>
            </a:r>
            <a:r>
              <a:rPr lang="en-US" altLang="zh-CN" dirty="0"/>
              <a:t>can</a:t>
            </a:r>
            <a:r>
              <a:rPr lang="zh-CN" altLang="en-US" dirty="0"/>
              <a:t> </a:t>
            </a:r>
            <a:r>
              <a:rPr lang="en-US" altLang="zh-CN" dirty="0"/>
              <a:t>be</a:t>
            </a:r>
            <a:r>
              <a:rPr lang="zh-CN" altLang="en-US" dirty="0"/>
              <a:t> </a:t>
            </a:r>
            <a:r>
              <a:rPr lang="en-US" altLang="zh-CN" dirty="0"/>
              <a:t>further</a:t>
            </a:r>
            <a:r>
              <a:rPr lang="zh-CN" altLang="en-US" dirty="0"/>
              <a:t> </a:t>
            </a:r>
            <a:r>
              <a:rPr lang="en-US" altLang="zh-CN" dirty="0"/>
              <a:t>optimized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/>
              <a:t>Depolarization</a:t>
            </a:r>
            <a:r>
              <a:rPr lang="zh-CN" altLang="en-US" dirty="0"/>
              <a:t> </a:t>
            </a:r>
            <a:r>
              <a:rPr lang="en-US" altLang="zh-CN" dirty="0"/>
              <a:t>is</a:t>
            </a:r>
            <a:r>
              <a:rPr lang="zh-CN" altLang="en-US" dirty="0"/>
              <a:t> </a:t>
            </a:r>
            <a:r>
              <a:rPr lang="en-US" altLang="zh-CN" dirty="0"/>
              <a:t>relatively</a:t>
            </a:r>
            <a:r>
              <a:rPr lang="zh-CN" altLang="en-US" dirty="0"/>
              <a:t> </a:t>
            </a:r>
            <a:r>
              <a:rPr lang="en-US" altLang="zh-CN" dirty="0"/>
              <a:t>weak</a:t>
            </a:r>
            <a:r>
              <a:rPr lang="zh-CN" altLang="en-US" dirty="0"/>
              <a:t> </a:t>
            </a:r>
            <a:r>
              <a:rPr lang="en-US" altLang="zh-CN" dirty="0"/>
              <a:t>near</a:t>
            </a:r>
            <a:r>
              <a:rPr lang="zh-CN" altLang="en-US" dirty="0"/>
              <a:t> </a:t>
            </a:r>
            <a:r>
              <a:rPr lang="en-US" altLang="zh-CN" dirty="0"/>
              <a:t>45.6</a:t>
            </a:r>
            <a:r>
              <a:rPr lang="zh-CN" altLang="en-US" dirty="0"/>
              <a:t> </a:t>
            </a:r>
            <a:r>
              <a:rPr lang="en-US" altLang="zh-CN" dirty="0"/>
              <a:t>GeV, confirmed by simulations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altLang="zh-CN" dirty="0"/>
              <a:t>Cancellation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energy</a:t>
            </a:r>
            <a:r>
              <a:rPr lang="zh-CN" altLang="en-US" dirty="0"/>
              <a:t> </a:t>
            </a:r>
            <a:r>
              <a:rPr lang="en-US" altLang="zh-CN" dirty="0"/>
              <a:t>dependence</a:t>
            </a:r>
            <a:r>
              <a:rPr lang="zh-CN" altLang="en-US" dirty="0"/>
              <a:t> </a:t>
            </a:r>
            <a:r>
              <a:rPr lang="en-US" altLang="zh-CN" dirty="0"/>
              <a:t>with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anti-symmetric</a:t>
            </a:r>
            <a:r>
              <a:rPr lang="zh-CN" altLang="en-US" dirty="0"/>
              <a:t> </a:t>
            </a:r>
            <a:r>
              <a:rPr lang="en-US" altLang="zh-CN" dirty="0"/>
              <a:t>design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92E4ACC-E458-DC46-A86A-AACD192DFCAF}"/>
              </a:ext>
            </a:extLst>
          </p:cNvPr>
          <p:cNvSpPr txBox="1"/>
          <p:nvPr/>
        </p:nvSpPr>
        <p:spPr>
          <a:xfrm>
            <a:off x="599223" y="6071015"/>
            <a:ext cx="93353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00B050"/>
                </a:solidFill>
              </a:rPr>
              <a:t>[1]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D.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Barber,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et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al.,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A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solenoid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spin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rotator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for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large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electron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storage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rings.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Part.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Accel.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17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(1985)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243.</a:t>
            </a:r>
            <a:endParaRPr lang="en-HK" altLang="zh-CN" sz="1200" dirty="0">
              <a:solidFill>
                <a:srgbClr val="00B050"/>
              </a:solidFill>
            </a:endParaRPr>
          </a:p>
          <a:p>
            <a:r>
              <a:rPr lang="en-US" altLang="zh-CN" sz="1200" dirty="0">
                <a:solidFill>
                  <a:srgbClr val="00B050"/>
                </a:solidFill>
              </a:rPr>
              <a:t>[2]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I.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Koop,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Longitudinally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polarized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electron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in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 err="1">
                <a:solidFill>
                  <a:srgbClr val="00B050"/>
                </a:solidFill>
              </a:rPr>
              <a:t>SuperB</a:t>
            </a:r>
            <a:r>
              <a:rPr lang="en-US" altLang="zh-CN" sz="1200" dirty="0">
                <a:solidFill>
                  <a:srgbClr val="00B050"/>
                </a:solidFill>
              </a:rPr>
              <a:t>,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eeFACT’08</a:t>
            </a:r>
            <a:endParaRPr lang="en-HK" altLang="zh-CN" sz="1200" dirty="0">
              <a:solidFill>
                <a:srgbClr val="00B050"/>
              </a:solidFill>
            </a:endParaRPr>
          </a:p>
          <a:p>
            <a:r>
              <a:rPr lang="en-US" altLang="zh-CN" sz="1200" dirty="0">
                <a:solidFill>
                  <a:srgbClr val="00B050"/>
                </a:solidFill>
              </a:rPr>
              <a:t>[3]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S.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 err="1">
                <a:solidFill>
                  <a:srgbClr val="00B050"/>
                </a:solidFill>
              </a:rPr>
              <a:t>Nikitin</a:t>
            </a:r>
            <a:r>
              <a:rPr lang="en-US" altLang="zh-CN" sz="1200" dirty="0">
                <a:solidFill>
                  <a:srgbClr val="00B050"/>
                </a:solidFill>
              </a:rPr>
              <a:t>, IJMPA 34, 1940004 (2019), IJMPA 45, 2041001 (2020).</a:t>
            </a:r>
            <a:endParaRPr lang="en-HK" altLang="zh-CN" sz="1200" dirty="0">
              <a:solidFill>
                <a:srgbClr val="00B050"/>
              </a:solidFill>
            </a:endParaRPr>
          </a:p>
          <a:p>
            <a:r>
              <a:rPr lang="en-US" altLang="zh-CN" sz="1200" dirty="0">
                <a:solidFill>
                  <a:srgbClr val="00B050"/>
                </a:solidFill>
              </a:rPr>
              <a:t>[4]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.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W.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Xia, Z. </a:t>
            </a:r>
            <a:r>
              <a:rPr lang="en-US" altLang="zh-CN" sz="1200" dirty="0" err="1">
                <a:solidFill>
                  <a:srgbClr val="00B050"/>
                </a:solidFill>
              </a:rPr>
              <a:t>Duan</a:t>
            </a:r>
            <a:r>
              <a:rPr lang="en-US" altLang="zh-CN" sz="1200" dirty="0">
                <a:solidFill>
                  <a:srgbClr val="00B050"/>
                </a:solidFill>
              </a:rPr>
              <a:t>, J. Gao and Y. W. Wang,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RDTM (2022) </a:t>
            </a:r>
            <a:r>
              <a:rPr lang="en-US" altLang="zh-CN" sz="1200" dirty="0" err="1">
                <a:solidFill>
                  <a:srgbClr val="00B050"/>
                </a:solidFill>
              </a:rPr>
              <a:t>doi</a:t>
            </a:r>
            <a:r>
              <a:rPr lang="en-US" altLang="zh-CN" sz="1200" dirty="0">
                <a:solidFill>
                  <a:srgbClr val="00B050"/>
                </a:solidFill>
              </a:rPr>
              <a:t>:</a:t>
            </a:r>
            <a:r>
              <a:rPr lang="en-HK" sz="1200" dirty="0">
                <a:solidFill>
                  <a:srgbClr val="00B050"/>
                </a:solidFill>
              </a:rPr>
              <a:t> 10.1007/s41605-022-00344-2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endParaRPr lang="en-US" sz="12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85143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40DAB3-877A-4647-940C-FEFB1871C7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Summary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EE860E-B309-F043-AC25-0F12BE48B0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9932" y="1059771"/>
            <a:ext cx="11501015" cy="4691324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/>
              <a:t>For</a:t>
            </a:r>
            <a:r>
              <a:rPr lang="zh-CN" altLang="en-US" sz="2400" dirty="0"/>
              <a:t> </a:t>
            </a:r>
            <a:r>
              <a:rPr lang="en-US" altLang="zh-CN" sz="2400" dirty="0"/>
              <a:t>polarized</a:t>
            </a:r>
            <a:r>
              <a:rPr lang="zh-CN" altLang="en-US" sz="2400" dirty="0"/>
              <a:t> </a:t>
            </a:r>
            <a:r>
              <a:rPr lang="en-US" altLang="zh-CN" sz="2400" dirty="0"/>
              <a:t>beam</a:t>
            </a:r>
            <a:r>
              <a:rPr lang="zh-CN" altLang="en-US" sz="2400" dirty="0"/>
              <a:t> </a:t>
            </a:r>
            <a:r>
              <a:rPr lang="en-US" altLang="zh-CN" sz="2400" dirty="0"/>
              <a:t>applications</a:t>
            </a:r>
            <a:r>
              <a:rPr lang="zh-CN" altLang="en-US" sz="2400" dirty="0"/>
              <a:t> </a:t>
            </a:r>
            <a:r>
              <a:rPr lang="en-US" altLang="zh-CN" sz="2400" dirty="0"/>
              <a:t>at</a:t>
            </a:r>
            <a:r>
              <a:rPr lang="zh-CN" altLang="en-US" sz="2400" dirty="0"/>
              <a:t> </a:t>
            </a:r>
            <a:r>
              <a:rPr lang="en-US" altLang="zh-CN" sz="2400" dirty="0"/>
              <a:t>CEPC,</a:t>
            </a:r>
            <a:r>
              <a:rPr lang="zh-CN" altLang="en-US" sz="2400" dirty="0"/>
              <a:t> </a:t>
            </a:r>
            <a:r>
              <a:rPr lang="en-US" altLang="zh-CN" sz="2400" dirty="0"/>
              <a:t>we’ve</a:t>
            </a:r>
            <a:r>
              <a:rPr lang="zh-CN" altLang="en-US" sz="2400" dirty="0"/>
              <a:t> </a:t>
            </a:r>
            <a:r>
              <a:rPr lang="en-US" altLang="zh-CN" sz="2400" dirty="0"/>
              <a:t>studied</a:t>
            </a:r>
            <a:r>
              <a:rPr lang="zh-CN" altLang="en-US" sz="2400" dirty="0"/>
              <a:t> </a:t>
            </a:r>
            <a:r>
              <a:rPr lang="en-US" altLang="zh-CN" sz="2400" dirty="0"/>
              <a:t>the</a:t>
            </a:r>
            <a:r>
              <a:rPr lang="zh-CN" altLang="en-US" sz="2400" dirty="0"/>
              <a:t> </a:t>
            </a:r>
            <a:r>
              <a:rPr lang="en-US" altLang="zh-CN" sz="2400" dirty="0"/>
              <a:t>possibility</a:t>
            </a:r>
            <a:r>
              <a:rPr lang="zh-CN" altLang="en-US" sz="2400" dirty="0"/>
              <a:t> </a:t>
            </a:r>
            <a:r>
              <a:rPr lang="en-US" altLang="zh-CN" sz="2400" dirty="0"/>
              <a:t>of</a:t>
            </a:r>
            <a:r>
              <a:rPr lang="zh-CN" altLang="en-US" sz="2400" dirty="0"/>
              <a:t> </a:t>
            </a:r>
            <a:r>
              <a:rPr lang="en-US" altLang="zh-CN" sz="2400" dirty="0"/>
              <a:t>generating</a:t>
            </a:r>
            <a:r>
              <a:rPr lang="zh-CN" altLang="en-US" sz="2400" dirty="0"/>
              <a:t> </a:t>
            </a:r>
            <a:r>
              <a:rPr lang="en-US" altLang="zh-CN" sz="2400" dirty="0"/>
              <a:t>polarized</a:t>
            </a:r>
            <a:r>
              <a:rPr lang="zh-CN" altLang="en-US" sz="2400" dirty="0"/>
              <a:t> </a:t>
            </a:r>
            <a:r>
              <a:rPr lang="en-US" altLang="zh-CN" sz="2400" dirty="0"/>
              <a:t>beams</a:t>
            </a:r>
            <a:r>
              <a:rPr lang="zh-CN" altLang="en-US" sz="2400" dirty="0"/>
              <a:t> </a:t>
            </a:r>
            <a:r>
              <a:rPr lang="en-US" altLang="zh-CN" sz="2400" dirty="0"/>
              <a:t>from</a:t>
            </a:r>
            <a:r>
              <a:rPr lang="zh-CN" altLang="en-US" sz="2400" dirty="0"/>
              <a:t> </a:t>
            </a:r>
            <a:r>
              <a:rPr lang="en-US" altLang="zh-CN" sz="2400" dirty="0"/>
              <a:t>the</a:t>
            </a:r>
            <a:r>
              <a:rPr lang="zh-CN" altLang="en-US" sz="2400" dirty="0"/>
              <a:t> </a:t>
            </a:r>
            <a:r>
              <a:rPr lang="en-US" altLang="zh-CN" sz="2400" dirty="0"/>
              <a:t>source</a:t>
            </a:r>
            <a:r>
              <a:rPr lang="zh-CN" altLang="en-US" sz="2400" dirty="0"/>
              <a:t> </a:t>
            </a:r>
            <a:r>
              <a:rPr lang="en-US" altLang="zh-CN" sz="2400" dirty="0"/>
              <a:t>and</a:t>
            </a:r>
            <a:r>
              <a:rPr lang="zh-CN" altLang="en-US" sz="2400" dirty="0"/>
              <a:t> </a:t>
            </a:r>
            <a:r>
              <a:rPr lang="en-US" altLang="zh-CN" sz="2400" dirty="0"/>
              <a:t>injecting</a:t>
            </a:r>
            <a:r>
              <a:rPr lang="zh-CN" altLang="en-US" sz="2400" dirty="0"/>
              <a:t> </a:t>
            </a:r>
            <a:r>
              <a:rPr lang="en-US" altLang="zh-CN" sz="2400" dirty="0"/>
              <a:t>into</a:t>
            </a:r>
            <a:r>
              <a:rPr lang="zh-CN" altLang="en-US" sz="2400" dirty="0"/>
              <a:t> </a:t>
            </a:r>
            <a:r>
              <a:rPr lang="en-US" altLang="zh-CN" sz="2400" dirty="0"/>
              <a:t>the</a:t>
            </a:r>
            <a:r>
              <a:rPr lang="zh-CN" altLang="en-US" sz="2400" dirty="0"/>
              <a:t> </a:t>
            </a:r>
            <a:r>
              <a:rPr lang="en-US" altLang="zh-CN" sz="2400" dirty="0"/>
              <a:t>collider</a:t>
            </a:r>
            <a:r>
              <a:rPr lang="zh-CN" altLang="en-US" sz="2400" dirty="0"/>
              <a:t> </a:t>
            </a:r>
            <a:r>
              <a:rPr lang="en-US" altLang="zh-CN" sz="2400" dirty="0"/>
              <a:t>rings.</a:t>
            </a:r>
            <a:r>
              <a:rPr lang="zh-CN" altLang="en-US" sz="2400" dirty="0"/>
              <a:t> </a:t>
            </a:r>
            <a:r>
              <a:rPr lang="en-US" altLang="zh-CN" sz="2400" dirty="0"/>
              <a:t>Some</a:t>
            </a:r>
            <a:r>
              <a:rPr lang="zh-CN" altLang="en-US" sz="2400" dirty="0"/>
              <a:t> </a:t>
            </a:r>
            <a:r>
              <a:rPr lang="en-US" altLang="zh-CN" sz="2400" dirty="0"/>
              <a:t>key</a:t>
            </a:r>
            <a:r>
              <a:rPr lang="zh-CN" altLang="en-US" sz="2400" dirty="0"/>
              <a:t> </a:t>
            </a:r>
            <a:r>
              <a:rPr lang="en-US" altLang="zh-CN" sz="2400" dirty="0"/>
              <a:t>issues</a:t>
            </a:r>
            <a:r>
              <a:rPr lang="zh-CN" altLang="en-US" sz="2400" dirty="0"/>
              <a:t> </a:t>
            </a:r>
            <a:r>
              <a:rPr lang="en-US" altLang="zh-CN" sz="2400" dirty="0"/>
              <a:t>have</a:t>
            </a:r>
            <a:r>
              <a:rPr lang="zh-CN" altLang="en-US" sz="2400" dirty="0"/>
              <a:t> </a:t>
            </a:r>
            <a:r>
              <a:rPr lang="en-US" altLang="zh-CN" sz="2400" dirty="0"/>
              <a:t>been</a:t>
            </a:r>
            <a:r>
              <a:rPr lang="zh-CN" altLang="en-US" sz="2400" dirty="0"/>
              <a:t> </a:t>
            </a:r>
            <a:r>
              <a:rPr lang="en-US" altLang="zh-CN" sz="2400" dirty="0"/>
              <a:t>addressed</a:t>
            </a:r>
          </a:p>
          <a:p>
            <a:pPr lvl="1">
              <a:lnSpc>
                <a:spcPct val="150000"/>
              </a:lnSpc>
            </a:pPr>
            <a:r>
              <a:rPr lang="en-US" altLang="zh-CN" sz="2000" dirty="0"/>
              <a:t>Beam</a:t>
            </a:r>
            <a:r>
              <a:rPr lang="zh-CN" altLang="en-US" sz="2000" dirty="0"/>
              <a:t> </a:t>
            </a:r>
            <a:r>
              <a:rPr lang="en-US" altLang="zh-CN" sz="2000" dirty="0"/>
              <a:t>polarization</a:t>
            </a:r>
            <a:r>
              <a:rPr lang="zh-CN" altLang="en-US" sz="2000" dirty="0"/>
              <a:t> </a:t>
            </a:r>
            <a:r>
              <a:rPr lang="en-US" altLang="zh-CN" sz="2000" dirty="0"/>
              <a:t>can</a:t>
            </a:r>
            <a:r>
              <a:rPr lang="zh-CN" altLang="en-US" sz="2000" dirty="0"/>
              <a:t> </a:t>
            </a:r>
            <a:r>
              <a:rPr lang="en-US" altLang="zh-CN" sz="2000" dirty="0"/>
              <a:t>be</a:t>
            </a:r>
            <a:r>
              <a:rPr lang="zh-CN" altLang="en-US" sz="2000" dirty="0"/>
              <a:t> </a:t>
            </a:r>
            <a:r>
              <a:rPr lang="en-US" altLang="zh-CN" sz="2000" dirty="0"/>
              <a:t>mostly</a:t>
            </a:r>
            <a:r>
              <a:rPr lang="zh-CN" altLang="en-US" sz="2000" dirty="0"/>
              <a:t> </a:t>
            </a:r>
            <a:r>
              <a:rPr lang="en-US" altLang="zh-CN" sz="2000" dirty="0"/>
              <a:t>preserved</a:t>
            </a:r>
            <a:r>
              <a:rPr lang="zh-CN" altLang="en-US" sz="2000" dirty="0"/>
              <a:t> </a:t>
            </a:r>
            <a:r>
              <a:rPr lang="en-US" altLang="zh-CN" sz="2000" dirty="0"/>
              <a:t>in</a:t>
            </a:r>
            <a:r>
              <a:rPr lang="zh-CN" altLang="en-US" sz="2000" dirty="0"/>
              <a:t> </a:t>
            </a:r>
            <a:r>
              <a:rPr lang="en-US" altLang="zh-CN" sz="2000" dirty="0"/>
              <a:t>the</a:t>
            </a:r>
            <a:r>
              <a:rPr lang="zh-CN" altLang="en-US" sz="2000" dirty="0"/>
              <a:t> </a:t>
            </a:r>
            <a:r>
              <a:rPr lang="en-US" altLang="zh-CN" sz="2000" dirty="0"/>
              <a:t>booster</a:t>
            </a:r>
            <a:r>
              <a:rPr lang="zh-CN" altLang="en-US" sz="2000" dirty="0"/>
              <a:t> </a:t>
            </a:r>
            <a:r>
              <a:rPr lang="en-US" altLang="zh-CN" sz="2000" dirty="0"/>
              <a:t>up</a:t>
            </a:r>
            <a:r>
              <a:rPr lang="zh-CN" altLang="en-US" sz="2000" dirty="0"/>
              <a:t> </a:t>
            </a:r>
            <a:r>
              <a:rPr lang="en-US" altLang="zh-CN" sz="2000" dirty="0"/>
              <a:t>to</a:t>
            </a:r>
            <a:r>
              <a:rPr lang="zh-CN" altLang="en-US" sz="2000" dirty="0"/>
              <a:t> </a:t>
            </a:r>
            <a:r>
              <a:rPr lang="en-US" altLang="zh-CN" sz="2000" dirty="0"/>
              <a:t>45.6</a:t>
            </a:r>
            <a:r>
              <a:rPr lang="zh-CN" altLang="en-US" sz="2000" dirty="0"/>
              <a:t> </a:t>
            </a:r>
            <a:r>
              <a:rPr lang="en-US" altLang="zh-CN" sz="2000" dirty="0"/>
              <a:t>GeV</a:t>
            </a:r>
            <a:r>
              <a:rPr lang="zh-CN" altLang="en-US" sz="2000" dirty="0"/>
              <a:t> </a:t>
            </a:r>
            <a:r>
              <a:rPr lang="en-US" altLang="zh-CN" sz="2000" dirty="0"/>
              <a:t>and</a:t>
            </a:r>
            <a:r>
              <a:rPr lang="zh-CN" altLang="en-US" sz="2000" dirty="0"/>
              <a:t> </a:t>
            </a:r>
            <a:r>
              <a:rPr lang="en-US" altLang="zh-CN" sz="2000" dirty="0"/>
              <a:t>80</a:t>
            </a:r>
            <a:r>
              <a:rPr lang="zh-CN" altLang="en-US" sz="2000" dirty="0"/>
              <a:t> </a:t>
            </a:r>
            <a:r>
              <a:rPr lang="en-US" altLang="zh-CN" sz="2000" dirty="0"/>
              <a:t>GeV.</a:t>
            </a:r>
          </a:p>
          <a:p>
            <a:pPr lvl="1">
              <a:lnSpc>
                <a:spcPct val="150000"/>
              </a:lnSpc>
            </a:pPr>
            <a:r>
              <a:rPr lang="en-US" altLang="zh-CN" sz="2000" dirty="0"/>
              <a:t>Polarized</a:t>
            </a:r>
            <a:r>
              <a:rPr lang="zh-CN" altLang="en-US" sz="2000" dirty="0"/>
              <a:t> </a:t>
            </a:r>
            <a:r>
              <a:rPr lang="en-US" altLang="zh-CN" sz="2000" dirty="0"/>
              <a:t>e+</a:t>
            </a:r>
            <a:r>
              <a:rPr lang="zh-CN" altLang="en-US" sz="2000" dirty="0"/>
              <a:t> </a:t>
            </a:r>
            <a:r>
              <a:rPr lang="en-US" altLang="zh-CN" sz="2000" dirty="0"/>
              <a:t>beam</a:t>
            </a:r>
            <a:r>
              <a:rPr lang="zh-CN" altLang="en-US" sz="2000" dirty="0"/>
              <a:t> </a:t>
            </a:r>
            <a:r>
              <a:rPr lang="en-US" altLang="zh-CN" sz="2000" dirty="0"/>
              <a:t>can</a:t>
            </a:r>
            <a:r>
              <a:rPr lang="zh-CN" altLang="en-US" sz="2000" dirty="0"/>
              <a:t> </a:t>
            </a:r>
            <a:r>
              <a:rPr lang="en-US" altLang="zh-CN" sz="2000" dirty="0"/>
              <a:t>be</a:t>
            </a:r>
            <a:r>
              <a:rPr lang="zh-CN" altLang="en-US" sz="2000" dirty="0"/>
              <a:t> </a:t>
            </a:r>
            <a:r>
              <a:rPr lang="en-US" altLang="zh-CN" sz="2000" dirty="0"/>
              <a:t>generated</a:t>
            </a:r>
            <a:r>
              <a:rPr lang="zh-CN" altLang="en-US" sz="2000" dirty="0"/>
              <a:t> </a:t>
            </a:r>
            <a:r>
              <a:rPr lang="en-US" altLang="zh-CN" sz="2000" dirty="0"/>
              <a:t>in</a:t>
            </a:r>
            <a:r>
              <a:rPr lang="zh-CN" altLang="en-US" sz="2000" dirty="0"/>
              <a:t> </a:t>
            </a:r>
            <a:r>
              <a:rPr lang="en-US" altLang="zh-CN" sz="2000" dirty="0"/>
              <a:t>the</a:t>
            </a:r>
            <a:r>
              <a:rPr lang="zh-CN" altLang="en-US" sz="2000" dirty="0"/>
              <a:t> </a:t>
            </a:r>
            <a:r>
              <a:rPr lang="en-US" altLang="zh-CN" sz="2000" dirty="0"/>
              <a:t>e+</a:t>
            </a:r>
            <a:r>
              <a:rPr lang="zh-CN" altLang="en-US" sz="2000" dirty="0"/>
              <a:t> </a:t>
            </a:r>
            <a:r>
              <a:rPr lang="en-US" altLang="zh-CN" sz="2000" dirty="0"/>
              <a:t>damping/polarizing</a:t>
            </a:r>
            <a:r>
              <a:rPr lang="zh-CN" altLang="en-US" sz="2000" dirty="0"/>
              <a:t> </a:t>
            </a:r>
            <a:r>
              <a:rPr lang="en-US" altLang="zh-CN" sz="2000" dirty="0"/>
              <a:t>ring,</a:t>
            </a:r>
            <a:r>
              <a:rPr lang="zh-CN" altLang="en-US" sz="2000" dirty="0"/>
              <a:t> </a:t>
            </a:r>
            <a:r>
              <a:rPr lang="en-US" altLang="zh-CN" sz="2000" dirty="0"/>
              <a:t>for</a:t>
            </a:r>
            <a:r>
              <a:rPr lang="zh-CN" altLang="en-US" sz="2000" dirty="0"/>
              <a:t> </a:t>
            </a:r>
            <a:r>
              <a:rPr lang="en-US" altLang="zh-CN" sz="2000" dirty="0"/>
              <a:t>RD</a:t>
            </a:r>
            <a:r>
              <a:rPr lang="zh-CN" altLang="en-US" sz="2000" dirty="0"/>
              <a:t> </a:t>
            </a:r>
            <a:r>
              <a:rPr lang="en-US" altLang="zh-CN" sz="2000" dirty="0"/>
              <a:t>measurements.</a:t>
            </a:r>
          </a:p>
          <a:p>
            <a:pPr lvl="1">
              <a:lnSpc>
                <a:spcPct val="150000"/>
              </a:lnSpc>
            </a:pPr>
            <a:r>
              <a:rPr lang="en-US" altLang="zh-CN" sz="2000" dirty="0"/>
              <a:t>Spin</a:t>
            </a:r>
            <a:r>
              <a:rPr lang="zh-CN" altLang="en-US" sz="2000" dirty="0"/>
              <a:t> </a:t>
            </a:r>
            <a:r>
              <a:rPr lang="en-US" altLang="zh-CN" sz="2000" dirty="0"/>
              <a:t>rotators</a:t>
            </a:r>
            <a:r>
              <a:rPr lang="zh-CN" altLang="en-US" sz="2000" dirty="0"/>
              <a:t> </a:t>
            </a:r>
            <a:r>
              <a:rPr lang="en-US" altLang="zh-CN" sz="2000" dirty="0"/>
              <a:t>have</a:t>
            </a:r>
            <a:r>
              <a:rPr lang="zh-CN" altLang="en-US" sz="2000" dirty="0"/>
              <a:t> </a:t>
            </a:r>
            <a:r>
              <a:rPr lang="en-US" altLang="zh-CN" sz="2000" dirty="0"/>
              <a:t>been</a:t>
            </a:r>
            <a:r>
              <a:rPr lang="zh-CN" altLang="en-US" sz="2000" dirty="0"/>
              <a:t> </a:t>
            </a:r>
            <a:r>
              <a:rPr lang="en-US" altLang="zh-CN" sz="2000" dirty="0"/>
              <a:t>implemented</a:t>
            </a:r>
            <a:r>
              <a:rPr lang="zh-CN" altLang="en-US" sz="2000" dirty="0"/>
              <a:t> </a:t>
            </a:r>
            <a:r>
              <a:rPr lang="en-US" altLang="zh-CN" sz="2000" dirty="0"/>
              <a:t>into</a:t>
            </a:r>
            <a:r>
              <a:rPr lang="zh-CN" altLang="en-US" sz="2000" dirty="0"/>
              <a:t> </a:t>
            </a:r>
            <a:r>
              <a:rPr lang="en-US" altLang="zh-CN" sz="2000" dirty="0"/>
              <a:t>the</a:t>
            </a:r>
            <a:r>
              <a:rPr lang="zh-CN" altLang="en-US" sz="2000" dirty="0"/>
              <a:t> </a:t>
            </a:r>
            <a:r>
              <a:rPr lang="en-US" altLang="zh-CN" sz="2000" dirty="0"/>
              <a:t>collider</a:t>
            </a:r>
            <a:r>
              <a:rPr lang="zh-CN" altLang="en-US" sz="2000" dirty="0"/>
              <a:t> </a:t>
            </a:r>
            <a:r>
              <a:rPr lang="en-US" altLang="zh-CN" sz="2000" dirty="0"/>
              <a:t>rings</a:t>
            </a:r>
            <a:r>
              <a:rPr lang="zh-CN" altLang="en-US" sz="2000" dirty="0"/>
              <a:t> </a:t>
            </a:r>
            <a:r>
              <a:rPr lang="en-US" altLang="zh-CN" sz="2000" dirty="0"/>
              <a:t>@Z-pole,</a:t>
            </a:r>
            <a:r>
              <a:rPr lang="zh-CN" altLang="en-US" sz="2000" dirty="0"/>
              <a:t> </a:t>
            </a:r>
            <a:r>
              <a:rPr lang="en-US" altLang="zh-CN" sz="2000" dirty="0"/>
              <a:t>with</a:t>
            </a:r>
            <a:r>
              <a:rPr lang="zh-CN" altLang="en-US" sz="2000" dirty="0"/>
              <a:t> </a:t>
            </a:r>
            <a:r>
              <a:rPr lang="en-US" altLang="zh-CN" sz="2000" dirty="0"/>
              <a:t>promising</a:t>
            </a:r>
            <a:r>
              <a:rPr lang="zh-CN" altLang="en-US" sz="2000" dirty="0"/>
              <a:t> </a:t>
            </a:r>
            <a:r>
              <a:rPr lang="en-US" altLang="zh-CN" sz="2000" dirty="0"/>
              <a:t>performance.</a:t>
            </a:r>
          </a:p>
          <a:p>
            <a:pPr>
              <a:lnSpc>
                <a:spcPct val="150000"/>
              </a:lnSpc>
            </a:pPr>
            <a:r>
              <a:rPr lang="en-US" altLang="zh-CN" sz="2400" dirty="0"/>
              <a:t>Mechanisms</a:t>
            </a:r>
            <a:r>
              <a:rPr lang="zh-CN" altLang="en-US" sz="2400" dirty="0"/>
              <a:t> </a:t>
            </a:r>
            <a:r>
              <a:rPr lang="en-US" altLang="zh-CN" sz="2400" dirty="0"/>
              <a:t>of</a:t>
            </a:r>
            <a:r>
              <a:rPr lang="zh-CN" altLang="en-US" sz="2400" dirty="0"/>
              <a:t> </a:t>
            </a:r>
            <a:r>
              <a:rPr lang="en-US" altLang="zh-CN" sz="2400" dirty="0"/>
              <a:t>radiative</a:t>
            </a:r>
            <a:r>
              <a:rPr lang="zh-CN" altLang="en-US" sz="2400" dirty="0"/>
              <a:t> </a:t>
            </a:r>
            <a:r>
              <a:rPr lang="en-US" altLang="zh-CN" sz="2400" dirty="0"/>
              <a:t>depolarization</a:t>
            </a:r>
            <a:r>
              <a:rPr lang="zh-CN" altLang="en-US" sz="2400" dirty="0"/>
              <a:t> </a:t>
            </a:r>
            <a:r>
              <a:rPr lang="en-US" altLang="zh-CN" sz="2400" dirty="0"/>
              <a:t>effect</a:t>
            </a:r>
            <a:r>
              <a:rPr lang="zh-CN" altLang="en-US" sz="2400" dirty="0"/>
              <a:t> </a:t>
            </a:r>
            <a:r>
              <a:rPr lang="en-US" altLang="zh-CN" sz="2400" dirty="0"/>
              <a:t>still</a:t>
            </a:r>
            <a:r>
              <a:rPr lang="zh-CN" altLang="en-US" sz="2400" dirty="0"/>
              <a:t> </a:t>
            </a:r>
            <a:r>
              <a:rPr lang="en-US" altLang="zh-CN" sz="2400" dirty="0"/>
              <a:t>require</a:t>
            </a:r>
            <a:r>
              <a:rPr lang="zh-CN" altLang="en-US" sz="2400" dirty="0"/>
              <a:t> </a:t>
            </a:r>
            <a:r>
              <a:rPr lang="en-US" altLang="zh-CN" sz="2400" dirty="0"/>
              <a:t>further</a:t>
            </a:r>
            <a:r>
              <a:rPr lang="zh-CN" altLang="en-US" sz="2400" dirty="0"/>
              <a:t> </a:t>
            </a:r>
            <a:r>
              <a:rPr lang="en-US" altLang="zh-CN" sz="2400" dirty="0"/>
              <a:t>investigation.</a:t>
            </a:r>
            <a:r>
              <a:rPr lang="zh-CN" altLang="en-US" sz="2400" dirty="0"/>
              <a:t> 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668731-2474-AB4B-8AA9-A16369E2CD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7726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B60E9C-142D-5B46-9BB1-6DD34DAF84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6489" y="3165231"/>
            <a:ext cx="8415086" cy="296093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>
                <a:solidFill>
                  <a:srgbClr val="FF0000"/>
                </a:solidFill>
              </a:rPr>
              <a:t>Thank you for your attention!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1A3CE8-00A6-5945-9B3E-7D7AF6E41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8454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2BE4E-AB91-FF4F-97A1-72274868CF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CEPC</a:t>
            </a:r>
            <a:r>
              <a:rPr lang="zh-CN" altLang="en-US" dirty="0"/>
              <a:t> </a:t>
            </a:r>
            <a:r>
              <a:rPr lang="en-US" altLang="zh-CN" dirty="0"/>
              <a:t>Beam</a:t>
            </a:r>
            <a:r>
              <a:rPr lang="zh-CN" altLang="en-US" dirty="0"/>
              <a:t> </a:t>
            </a:r>
            <a:r>
              <a:rPr lang="en-US" altLang="zh-CN" dirty="0"/>
              <a:t>polarization</a:t>
            </a:r>
            <a:r>
              <a:rPr lang="zh-CN" altLang="en-US" dirty="0"/>
              <a:t> </a:t>
            </a:r>
            <a:r>
              <a:rPr lang="en-US" altLang="zh-CN" dirty="0"/>
              <a:t>working</a:t>
            </a:r>
            <a:r>
              <a:rPr lang="zh-CN" altLang="en-US" dirty="0"/>
              <a:t> </a:t>
            </a:r>
            <a:r>
              <a:rPr lang="en-US" altLang="zh-CN" dirty="0"/>
              <a:t>group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BA9888-0BF6-094A-BB84-9D94896248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2400" dirty="0"/>
              <a:t>Physics</a:t>
            </a:r>
            <a:r>
              <a:rPr lang="zh-CN" altLang="en-US" sz="2400" dirty="0"/>
              <a:t> </a:t>
            </a:r>
            <a:r>
              <a:rPr lang="en-US" altLang="zh-CN" sz="2400" dirty="0"/>
              <a:t>design:</a:t>
            </a:r>
          </a:p>
          <a:p>
            <a:pPr lvl="1"/>
            <a:r>
              <a:rPr lang="en-US" altLang="zh-CN" sz="2400" dirty="0">
                <a:highlight>
                  <a:srgbClr val="FFFF00"/>
                </a:highlight>
              </a:rPr>
              <a:t>Tao</a:t>
            </a:r>
            <a:r>
              <a:rPr lang="zh-CN" altLang="en-US" sz="2400" dirty="0">
                <a:highlight>
                  <a:srgbClr val="FFFF00"/>
                </a:highlight>
              </a:rPr>
              <a:t> </a:t>
            </a:r>
            <a:r>
              <a:rPr lang="en-US" altLang="zh-CN" sz="2400" dirty="0">
                <a:highlight>
                  <a:srgbClr val="FFFF00"/>
                </a:highlight>
              </a:rPr>
              <a:t>Chen</a:t>
            </a:r>
            <a:r>
              <a:rPr lang="en-US" altLang="zh-CN" sz="2400" dirty="0"/>
              <a:t>,</a:t>
            </a:r>
            <a:r>
              <a:rPr lang="zh-CN" altLang="en-US" sz="2400" dirty="0"/>
              <a:t> </a:t>
            </a:r>
            <a:r>
              <a:rPr lang="en-US" altLang="zh-CN" sz="2400" dirty="0" err="1"/>
              <a:t>Zhe</a:t>
            </a:r>
            <a:r>
              <a:rPr lang="zh-CN" altLang="en-US" sz="2400" dirty="0"/>
              <a:t> </a:t>
            </a:r>
            <a:r>
              <a:rPr lang="en-US" altLang="zh-CN" sz="2400" dirty="0" err="1"/>
              <a:t>Duan</a:t>
            </a:r>
            <a:r>
              <a:rPr lang="en-US" altLang="zh-CN" sz="2400" dirty="0"/>
              <a:t>,</a:t>
            </a:r>
            <a:r>
              <a:rPr lang="zh-CN" altLang="en-US" sz="2400" dirty="0"/>
              <a:t> </a:t>
            </a:r>
            <a:r>
              <a:rPr lang="en-US" altLang="zh-CN" sz="2400" dirty="0" err="1">
                <a:highlight>
                  <a:srgbClr val="FFFF00"/>
                </a:highlight>
              </a:rPr>
              <a:t>Hongjin</a:t>
            </a:r>
            <a:r>
              <a:rPr lang="zh-CN" altLang="en-US" sz="2400" dirty="0">
                <a:highlight>
                  <a:srgbClr val="FFFF00"/>
                </a:highlight>
              </a:rPr>
              <a:t> </a:t>
            </a:r>
            <a:r>
              <a:rPr lang="en-US" altLang="zh-CN" sz="2400" dirty="0">
                <a:highlight>
                  <a:srgbClr val="FFFF00"/>
                </a:highlight>
              </a:rPr>
              <a:t>Fu</a:t>
            </a:r>
            <a:r>
              <a:rPr lang="en-US" altLang="zh-CN" sz="2400" dirty="0"/>
              <a:t>,</a:t>
            </a:r>
            <a:r>
              <a:rPr lang="zh-CN" altLang="en-US" sz="2400" dirty="0"/>
              <a:t> </a:t>
            </a:r>
            <a:r>
              <a:rPr lang="en-US" altLang="zh-CN" sz="2400" dirty="0" err="1"/>
              <a:t>Jie</a:t>
            </a:r>
            <a:r>
              <a:rPr lang="zh-CN" altLang="en-US" sz="2400" dirty="0"/>
              <a:t> </a:t>
            </a:r>
            <a:r>
              <a:rPr lang="en-US" altLang="zh-CN" sz="2400" dirty="0"/>
              <a:t>Gao,</a:t>
            </a:r>
            <a:r>
              <a:rPr lang="zh-CN" altLang="en-US" sz="2400" dirty="0"/>
              <a:t> </a:t>
            </a:r>
            <a:r>
              <a:rPr lang="en-US" altLang="zh-CN" sz="2400" dirty="0"/>
              <a:t>Sergei</a:t>
            </a:r>
            <a:r>
              <a:rPr lang="zh-CN" altLang="en-US" sz="2400" dirty="0"/>
              <a:t> </a:t>
            </a:r>
            <a:r>
              <a:rPr lang="en-US" altLang="zh-CN" sz="2400" dirty="0" err="1"/>
              <a:t>Nikitin</a:t>
            </a:r>
            <a:r>
              <a:rPr lang="zh-CN" altLang="en-US" sz="2400" dirty="0"/>
              <a:t> </a:t>
            </a:r>
            <a:r>
              <a:rPr lang="en-US" altLang="zh-CN" sz="2400" dirty="0"/>
              <a:t>(BINP),</a:t>
            </a:r>
            <a:r>
              <a:rPr lang="zh-CN" altLang="en-US" sz="2400" dirty="0"/>
              <a:t> </a:t>
            </a:r>
            <a:r>
              <a:rPr lang="en-US" altLang="zh-CN" sz="2400" dirty="0"/>
              <a:t>Dou</a:t>
            </a:r>
            <a:r>
              <a:rPr lang="zh-CN" altLang="en-US" sz="2400" dirty="0"/>
              <a:t> </a:t>
            </a:r>
            <a:r>
              <a:rPr lang="en-US" altLang="zh-CN" sz="2400" dirty="0"/>
              <a:t>Wang,</a:t>
            </a:r>
            <a:r>
              <a:rPr lang="zh-CN" altLang="en-US" sz="2400" dirty="0"/>
              <a:t> </a:t>
            </a:r>
            <a:r>
              <a:rPr lang="en-US" altLang="zh-CN" sz="2400" dirty="0" err="1"/>
              <a:t>Jiuqing</a:t>
            </a:r>
            <a:r>
              <a:rPr lang="zh-CN" altLang="en-US" sz="2400" dirty="0"/>
              <a:t> </a:t>
            </a:r>
            <a:r>
              <a:rPr lang="en-US" altLang="zh-CN" sz="2400" dirty="0"/>
              <a:t>Wang,</a:t>
            </a:r>
            <a:r>
              <a:rPr lang="zh-CN" altLang="en-US" sz="2400" dirty="0"/>
              <a:t> </a:t>
            </a:r>
            <a:r>
              <a:rPr lang="en-US" altLang="zh-CN" sz="2400" dirty="0" err="1"/>
              <a:t>Yiwei</a:t>
            </a:r>
            <a:r>
              <a:rPr lang="zh-CN" altLang="en-US" sz="2400" dirty="0"/>
              <a:t> </a:t>
            </a:r>
            <a:r>
              <a:rPr lang="en-US" altLang="zh-CN" sz="2400" dirty="0"/>
              <a:t>Wang,</a:t>
            </a:r>
            <a:r>
              <a:rPr lang="zh-CN" altLang="en-US" sz="2400" dirty="0"/>
              <a:t> </a:t>
            </a:r>
            <a:r>
              <a:rPr lang="en-US" altLang="zh-CN" sz="2400" dirty="0" err="1">
                <a:highlight>
                  <a:srgbClr val="FFFF00"/>
                </a:highlight>
              </a:rPr>
              <a:t>Wenhao</a:t>
            </a:r>
            <a:r>
              <a:rPr lang="zh-CN" altLang="en-US" sz="2400" dirty="0">
                <a:highlight>
                  <a:srgbClr val="FFFF00"/>
                </a:highlight>
              </a:rPr>
              <a:t> </a:t>
            </a:r>
            <a:r>
              <a:rPr lang="en-US" altLang="zh-CN" sz="2400" dirty="0">
                <a:highlight>
                  <a:srgbClr val="FFFF00"/>
                </a:highlight>
              </a:rPr>
              <a:t>Xia(graduated)</a:t>
            </a:r>
            <a:r>
              <a:rPr lang="zh-CN" altLang="en-US" sz="2400" dirty="0">
                <a:highlight>
                  <a:srgbClr val="FFFF00"/>
                </a:highlight>
              </a:rPr>
              <a:t> </a:t>
            </a:r>
            <a:endParaRPr lang="en-HK" altLang="zh-CN" sz="2400" dirty="0">
              <a:highlight>
                <a:srgbClr val="FFFF00"/>
              </a:highlight>
            </a:endParaRPr>
          </a:p>
          <a:p>
            <a:r>
              <a:rPr lang="en-US" altLang="zh-CN" sz="2400" dirty="0"/>
              <a:t>Polarized</a:t>
            </a:r>
            <a:r>
              <a:rPr lang="zh-CN" altLang="en-US" sz="2400" dirty="0"/>
              <a:t> </a:t>
            </a:r>
            <a:r>
              <a:rPr lang="en-US" altLang="zh-CN" sz="2400" dirty="0"/>
              <a:t>electron</a:t>
            </a:r>
            <a:r>
              <a:rPr lang="zh-CN" altLang="en-US" sz="2400" dirty="0"/>
              <a:t> </a:t>
            </a:r>
            <a:r>
              <a:rPr lang="en-US" altLang="zh-CN" sz="2400" dirty="0"/>
              <a:t>source</a:t>
            </a:r>
            <a:r>
              <a:rPr lang="zh-CN" altLang="en-US" sz="2400" dirty="0"/>
              <a:t> </a:t>
            </a:r>
            <a:r>
              <a:rPr lang="en-US" altLang="zh-CN" sz="2400" dirty="0"/>
              <a:t>&amp;</a:t>
            </a:r>
            <a:r>
              <a:rPr lang="zh-CN" altLang="en-US" sz="2400" dirty="0"/>
              <a:t> </a:t>
            </a:r>
            <a:r>
              <a:rPr lang="en-US" altLang="zh-CN" sz="2400" dirty="0" err="1"/>
              <a:t>linac</a:t>
            </a:r>
            <a:r>
              <a:rPr lang="en-US" altLang="zh-CN" sz="2400" dirty="0"/>
              <a:t>:</a:t>
            </a:r>
          </a:p>
          <a:p>
            <a:pPr lvl="1"/>
            <a:r>
              <a:rPr lang="en-US" altLang="zh-CN" sz="2400" dirty="0"/>
              <a:t>Xiaoping</a:t>
            </a:r>
            <a:r>
              <a:rPr lang="zh-CN" altLang="en-US" sz="2400" dirty="0"/>
              <a:t> </a:t>
            </a:r>
            <a:r>
              <a:rPr lang="en-US" altLang="zh-CN" sz="2400" dirty="0"/>
              <a:t>Li,</a:t>
            </a:r>
            <a:r>
              <a:rPr lang="zh-CN" altLang="en-US" sz="2400" dirty="0"/>
              <a:t> </a:t>
            </a:r>
            <a:r>
              <a:rPr lang="en-US" altLang="zh-CN" sz="2400" dirty="0"/>
              <a:t>Cai</a:t>
            </a:r>
            <a:r>
              <a:rPr lang="zh-CN" altLang="en-US" sz="2400" dirty="0"/>
              <a:t> </a:t>
            </a:r>
            <a:r>
              <a:rPr lang="en-US" altLang="zh-CN" sz="2400" dirty="0"/>
              <a:t>Meng,</a:t>
            </a:r>
            <a:r>
              <a:rPr lang="zh-CN" altLang="en-US" sz="2400" dirty="0"/>
              <a:t> </a:t>
            </a:r>
            <a:r>
              <a:rPr lang="en-US" altLang="zh-CN" sz="2400" dirty="0" err="1"/>
              <a:t>Jingru</a:t>
            </a:r>
            <a:r>
              <a:rPr lang="zh-CN" altLang="en-US" sz="2400" dirty="0"/>
              <a:t> </a:t>
            </a:r>
            <a:r>
              <a:rPr lang="en-US" altLang="zh-CN" sz="2400" dirty="0"/>
              <a:t>Zhang</a:t>
            </a:r>
          </a:p>
          <a:p>
            <a:r>
              <a:rPr lang="en-US" altLang="zh-CN" sz="2400" dirty="0"/>
              <a:t>Polarimeter:</a:t>
            </a:r>
          </a:p>
          <a:p>
            <a:pPr lvl="1"/>
            <a:r>
              <a:rPr lang="en-US" altLang="zh-CN" sz="2400" dirty="0" err="1">
                <a:highlight>
                  <a:srgbClr val="FFFF00"/>
                </a:highlight>
              </a:rPr>
              <a:t>Shanhong</a:t>
            </a:r>
            <a:r>
              <a:rPr lang="zh-CN" altLang="en-US" sz="2400" dirty="0">
                <a:highlight>
                  <a:srgbClr val="FFFF00"/>
                </a:highlight>
              </a:rPr>
              <a:t> </a:t>
            </a:r>
            <a:r>
              <a:rPr lang="en-US" altLang="zh-CN" sz="2400" dirty="0">
                <a:highlight>
                  <a:srgbClr val="FFFF00"/>
                </a:highlight>
              </a:rPr>
              <a:t>Chen</a:t>
            </a:r>
            <a:r>
              <a:rPr lang="en-US" altLang="zh-CN" sz="2400" dirty="0"/>
              <a:t>,</a:t>
            </a:r>
            <a:r>
              <a:rPr lang="zh-CN" altLang="en-US" sz="2400" dirty="0"/>
              <a:t> </a:t>
            </a:r>
            <a:r>
              <a:rPr lang="en-US" altLang="zh-CN" sz="2400" dirty="0" err="1"/>
              <a:t>Yongsheng</a:t>
            </a:r>
            <a:r>
              <a:rPr lang="zh-CN" altLang="en-US" sz="2400" dirty="0"/>
              <a:t> </a:t>
            </a:r>
            <a:r>
              <a:rPr lang="en-US" altLang="zh-CN" sz="2400" dirty="0"/>
              <a:t>Huang,</a:t>
            </a:r>
            <a:r>
              <a:rPr lang="zh-CN" altLang="en-US" sz="2400" dirty="0"/>
              <a:t> </a:t>
            </a:r>
            <a:r>
              <a:rPr lang="en-US" altLang="zh-CN" sz="2400" dirty="0" err="1"/>
              <a:t>Guangyi</a:t>
            </a:r>
            <a:r>
              <a:rPr lang="zh-CN" altLang="en-US" sz="2400" dirty="0"/>
              <a:t> </a:t>
            </a:r>
            <a:r>
              <a:rPr lang="en-US" altLang="zh-CN" sz="2400" dirty="0"/>
              <a:t>Tang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77B208-EACC-1841-9753-CFB7827ED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48B718A-E2D3-C84B-989E-3D2F8E79992B}"/>
              </a:ext>
            </a:extLst>
          </p:cNvPr>
          <p:cNvSpPr txBox="1"/>
          <p:nvPr/>
        </p:nvSpPr>
        <p:spPr>
          <a:xfrm>
            <a:off x="418454" y="5726624"/>
            <a:ext cx="111639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Discussions with D. P. Barber (DESY) on polarization theories and simulations are illuminating.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Helpful discussions with E. Forest (KEK) &amp; D. Sagan (Cornell) on usage of </a:t>
            </a:r>
            <a:r>
              <a:rPr lang="en-US" sz="2000" dirty="0" err="1"/>
              <a:t>Bmad</a:t>
            </a:r>
            <a:r>
              <a:rPr lang="en-US" sz="2000" dirty="0"/>
              <a:t>/PTC are acknowledged.</a:t>
            </a:r>
          </a:p>
        </p:txBody>
      </p:sp>
    </p:spTree>
    <p:extLst>
      <p:ext uri="{BB962C8B-B14F-4D97-AF65-F5344CB8AC3E}">
        <p14:creationId xmlns:p14="http://schemas.microsoft.com/office/powerpoint/2010/main" val="24577228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0277A28C-A815-5448-BA12-262024FAD3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4842" y="3864714"/>
            <a:ext cx="2647265" cy="177232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1A82746-348B-934F-BD14-E6D9FAEDC5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0"/>
            <a:ext cx="10972799" cy="1169248"/>
          </a:xfrm>
        </p:spPr>
        <p:txBody>
          <a:bodyPr>
            <a:normAutofit/>
          </a:bodyPr>
          <a:lstStyle/>
          <a:p>
            <a:r>
              <a:rPr lang="en-US" altLang="zh-CN" sz="3840" dirty="0"/>
              <a:t>Motivation</a:t>
            </a:r>
            <a:r>
              <a:rPr lang="zh-CN" altLang="en-US" sz="3840" dirty="0"/>
              <a:t> </a:t>
            </a:r>
            <a:r>
              <a:rPr lang="en-US" altLang="zh-CN" sz="3840" dirty="0"/>
              <a:t>of</a:t>
            </a:r>
            <a:r>
              <a:rPr lang="zh-CN" altLang="en-US" sz="3840" dirty="0"/>
              <a:t> </a:t>
            </a:r>
            <a:r>
              <a:rPr lang="en-US" altLang="zh-CN" sz="3840" dirty="0"/>
              <a:t>CEPC</a:t>
            </a:r>
            <a:r>
              <a:rPr lang="zh-CN" altLang="en-US" sz="3840" dirty="0"/>
              <a:t> </a:t>
            </a:r>
            <a:r>
              <a:rPr lang="en-US" altLang="zh-CN" sz="3840" dirty="0"/>
              <a:t>polarized</a:t>
            </a:r>
            <a:r>
              <a:rPr lang="zh-CN" altLang="en-US" sz="3840" dirty="0"/>
              <a:t> </a:t>
            </a:r>
            <a:r>
              <a:rPr lang="en-US" altLang="zh-CN" sz="3840" dirty="0"/>
              <a:t>beam</a:t>
            </a:r>
            <a:r>
              <a:rPr lang="zh-CN" altLang="en-US" sz="3840" dirty="0"/>
              <a:t> </a:t>
            </a:r>
            <a:r>
              <a:rPr lang="en-US" altLang="zh-CN" sz="3840" dirty="0"/>
              <a:t>program</a:t>
            </a:r>
            <a:endParaRPr lang="en-US" sz="3840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C5CC984-BB76-444F-8F86-CA7C3D9A12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7052" y="974358"/>
            <a:ext cx="5332397" cy="3233965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altLang="zh-CN" sz="264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Vertically polarized beams in the arc</a:t>
            </a:r>
          </a:p>
          <a:p>
            <a:pPr lvl="1">
              <a:lnSpc>
                <a:spcPct val="150000"/>
              </a:lnSpc>
            </a:pPr>
            <a:r>
              <a:rPr lang="en-US" altLang="zh-CN" sz="1900" dirty="0"/>
              <a:t>Beam energy</a:t>
            </a:r>
            <a:r>
              <a:rPr lang="zh-CN" altLang="en-US" sz="1900" dirty="0"/>
              <a:t> </a:t>
            </a:r>
            <a:r>
              <a:rPr lang="en-US" altLang="zh-CN" sz="1900" dirty="0"/>
              <a:t>calibration via the resonant depolarization technique</a:t>
            </a:r>
          </a:p>
          <a:p>
            <a:pPr lvl="1">
              <a:lnSpc>
                <a:spcPct val="150000"/>
              </a:lnSpc>
            </a:pPr>
            <a:r>
              <a:rPr lang="en-US" altLang="zh-CN" sz="1900" dirty="0"/>
              <a:t>Essential for precision measurements of Z and W properties</a:t>
            </a:r>
          </a:p>
          <a:p>
            <a:pPr lvl="1">
              <a:lnSpc>
                <a:spcPct val="150000"/>
              </a:lnSpc>
            </a:pPr>
            <a:r>
              <a:rPr lang="en-US" altLang="zh-CN" sz="1900" dirty="0"/>
              <a:t>At least 5% ~ 10% vertical polarization, for both e+ and e- beams</a:t>
            </a:r>
          </a:p>
          <a:p>
            <a:pPr lvl="1"/>
            <a:endParaRPr lang="en-US" altLang="zh-CN" sz="2400" dirty="0">
              <a:solidFill>
                <a:srgbClr val="0432FF"/>
              </a:solidFill>
            </a:endParaRP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E26B659F-3130-BB44-8C30-D55ED5F1C71E}"/>
              </a:ext>
            </a:extLst>
          </p:cNvPr>
          <p:cNvSpPr txBox="1">
            <a:spLocks/>
          </p:cNvSpPr>
          <p:nvPr/>
        </p:nvSpPr>
        <p:spPr>
          <a:xfrm>
            <a:off x="6161554" y="1005712"/>
            <a:ext cx="5298298" cy="2859002"/>
          </a:xfrm>
          <a:prstGeom prst="rect">
            <a:avLst/>
          </a:prstGeom>
        </p:spPr>
        <p:txBody>
          <a:bodyPr vert="horz" lIns="109728" tIns="54864" rIns="109728" bIns="54864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2600" b="1" u="sng" dirty="0"/>
              <a:t>Longitudinally polarized beams at IPs</a:t>
            </a:r>
          </a:p>
          <a:p>
            <a:pPr marL="742950" lvl="1" indent="-285750" defTabSz="457200">
              <a:lnSpc>
                <a:spcPct val="150000"/>
              </a:lnSpc>
              <a:spcBef>
                <a:spcPct val="20000"/>
              </a:spcBef>
              <a:buFont typeface="Arial"/>
              <a:buChar char="–"/>
            </a:pPr>
            <a:r>
              <a:rPr lang="en-US" altLang="zh-CN" sz="1900" dirty="0">
                <a:latin typeface="+mn-lt"/>
                <a:cs typeface="+mn-cs"/>
              </a:rPr>
              <a:t>Beneficial to colliding beam physics programs at Z, W and Higgs</a:t>
            </a:r>
          </a:p>
          <a:p>
            <a:pPr marL="742950" lvl="1" indent="-285750" defTabSz="457200">
              <a:lnSpc>
                <a:spcPct val="150000"/>
              </a:lnSpc>
              <a:spcBef>
                <a:spcPct val="20000"/>
              </a:spcBef>
              <a:buFont typeface="Arial"/>
              <a:buChar char="–"/>
            </a:pPr>
            <a:r>
              <a:rPr lang="en-US" altLang="zh-CN" sz="1900" dirty="0">
                <a:latin typeface="+mn-lt"/>
                <a:cs typeface="+mn-cs"/>
              </a:rPr>
              <a:t>Figure of merit:  Luminosity</a:t>
            </a:r>
            <a:r>
              <a:rPr lang="zh-CN" altLang="en-US" sz="1900" dirty="0">
                <a:latin typeface="+mn-lt"/>
                <a:cs typeface="+mn-cs"/>
              </a:rPr>
              <a:t> * </a:t>
            </a:r>
            <a:r>
              <a:rPr lang="en-US" altLang="zh-CN" sz="1900" dirty="0">
                <a:latin typeface="+mn-lt"/>
                <a:cs typeface="+mn-cs"/>
              </a:rPr>
              <a:t>f(</a:t>
            </a:r>
            <a:r>
              <a:rPr lang="zh-CN" altLang="en-US" sz="1900" dirty="0">
                <a:latin typeface="+mn-lt"/>
                <a:cs typeface="+mn-cs"/>
              </a:rPr>
              <a:t> </a:t>
            </a:r>
            <a:r>
              <a:rPr lang="en-US" altLang="zh-CN" sz="1900" dirty="0" err="1">
                <a:latin typeface="+mn-lt"/>
                <a:cs typeface="+mn-cs"/>
              </a:rPr>
              <a:t>Pe</a:t>
            </a:r>
            <a:r>
              <a:rPr lang="en-US" altLang="zh-CN" sz="1900" dirty="0">
                <a:latin typeface="+mn-lt"/>
                <a:cs typeface="+mn-cs"/>
              </a:rPr>
              <a:t>+,</a:t>
            </a:r>
            <a:r>
              <a:rPr lang="zh-CN" altLang="en-US" sz="1900" dirty="0">
                <a:latin typeface="+mn-lt"/>
                <a:cs typeface="+mn-cs"/>
              </a:rPr>
              <a:t> </a:t>
            </a:r>
            <a:r>
              <a:rPr lang="en-US" altLang="zh-CN" sz="1900" dirty="0" err="1">
                <a:latin typeface="+mn-lt"/>
                <a:cs typeface="+mn-cs"/>
              </a:rPr>
              <a:t>Pe</a:t>
            </a:r>
            <a:r>
              <a:rPr lang="en-US" altLang="zh-CN" sz="1900" dirty="0">
                <a:latin typeface="+mn-lt"/>
                <a:cs typeface="+mn-cs"/>
              </a:rPr>
              <a:t>-</a:t>
            </a:r>
            <a:r>
              <a:rPr lang="zh-CN" altLang="en-US" sz="1900" dirty="0">
                <a:latin typeface="+mn-lt"/>
                <a:cs typeface="+mn-cs"/>
              </a:rPr>
              <a:t> </a:t>
            </a:r>
            <a:r>
              <a:rPr lang="en-US" altLang="zh-CN" sz="1900" dirty="0">
                <a:latin typeface="+mn-lt"/>
                <a:cs typeface="+mn-cs"/>
              </a:rPr>
              <a:t>)</a:t>
            </a:r>
          </a:p>
          <a:p>
            <a:pPr marL="742950" lvl="1" indent="-285750" defTabSz="457200">
              <a:lnSpc>
                <a:spcPct val="150000"/>
              </a:lnSpc>
              <a:spcBef>
                <a:spcPct val="20000"/>
              </a:spcBef>
              <a:buFont typeface="Arial"/>
              <a:buChar char="–"/>
            </a:pPr>
            <a:r>
              <a:rPr lang="en-US" altLang="zh-CN" sz="1900" dirty="0">
                <a:latin typeface="+mn-lt"/>
                <a:cs typeface="+mn-cs"/>
              </a:rPr>
              <a:t>~50% or more longitudinal polarization is desired, for one beam, or both beams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55FA2F7-9532-1C43-A92B-57D47E943DBC}"/>
              </a:ext>
            </a:extLst>
          </p:cNvPr>
          <p:cNvCxnSpPr>
            <a:cxnSpLocks/>
          </p:cNvCxnSpPr>
          <p:nvPr/>
        </p:nvCxnSpPr>
        <p:spPr>
          <a:xfrm>
            <a:off x="5839857" y="974357"/>
            <a:ext cx="0" cy="4929557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617FF3B1-641F-564E-88BF-B54E3A8B93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731" y="4208323"/>
            <a:ext cx="2518519" cy="124732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86159DE-385D-6744-8BC0-F108815715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29570" y="3746809"/>
            <a:ext cx="1520518" cy="1829372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FEDD847B-4943-FA44-9D4A-F2BA760994A7}"/>
              </a:ext>
            </a:extLst>
          </p:cNvPr>
          <p:cNvSpPr txBox="1"/>
          <p:nvPr/>
        </p:nvSpPr>
        <p:spPr>
          <a:xfrm>
            <a:off x="0" y="5928376"/>
            <a:ext cx="12192000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000" dirty="0"/>
              <a:t>Supported</a:t>
            </a:r>
            <a:r>
              <a:rPr lang="zh-CN" altLang="en-US" sz="2000" dirty="0"/>
              <a:t> </a:t>
            </a:r>
            <a:r>
              <a:rPr lang="en-US" altLang="zh-CN" sz="2000" dirty="0"/>
              <a:t>by</a:t>
            </a:r>
            <a:r>
              <a:rPr lang="zh-CN" altLang="en-US" sz="2000" dirty="0"/>
              <a:t> </a:t>
            </a:r>
            <a:r>
              <a:rPr lang="en-US" altLang="zh-CN" sz="2000" dirty="0"/>
              <a:t>National</a:t>
            </a:r>
            <a:r>
              <a:rPr lang="zh-CN" altLang="en-US" sz="2000" dirty="0"/>
              <a:t> </a:t>
            </a:r>
            <a:r>
              <a:rPr lang="en-US" altLang="zh-CN" sz="2000" dirty="0"/>
              <a:t>Key</a:t>
            </a:r>
            <a:r>
              <a:rPr lang="zh-CN" altLang="en-US" sz="2000" dirty="0"/>
              <a:t> </a:t>
            </a:r>
            <a:r>
              <a:rPr lang="en-US" altLang="zh-CN" sz="2000" dirty="0"/>
              <a:t>R&amp;D</a:t>
            </a:r>
            <a:r>
              <a:rPr lang="zh-CN" altLang="en-US" sz="2000" dirty="0"/>
              <a:t> </a:t>
            </a:r>
            <a:r>
              <a:rPr lang="en-US" altLang="zh-CN" sz="2000" dirty="0"/>
              <a:t>Program</a:t>
            </a:r>
            <a:r>
              <a:rPr lang="zh-CN" altLang="en-US" sz="2000" dirty="0"/>
              <a:t> </a:t>
            </a:r>
            <a:r>
              <a:rPr lang="en-US" altLang="zh-CN" sz="2000" dirty="0"/>
              <a:t>2018-2023</a:t>
            </a:r>
            <a:r>
              <a:rPr lang="zh-CN" altLang="en-US" sz="2000" dirty="0"/>
              <a:t> </a:t>
            </a:r>
            <a:r>
              <a:rPr lang="en-US" altLang="zh-CN" sz="2000" dirty="0"/>
              <a:t>to</a:t>
            </a:r>
            <a:r>
              <a:rPr lang="zh-CN" altLang="en-US" sz="2000" dirty="0"/>
              <a:t> </a:t>
            </a:r>
            <a:r>
              <a:rPr lang="en-US" altLang="zh-CN" sz="2000" dirty="0"/>
              <a:t>design</a:t>
            </a:r>
            <a:r>
              <a:rPr lang="zh-CN" altLang="en-US" sz="2000" dirty="0"/>
              <a:t> </a:t>
            </a:r>
            <a:r>
              <a:rPr lang="en-US" altLang="zh-CN" sz="2000" dirty="0"/>
              <a:t>longitudinally</a:t>
            </a:r>
            <a:r>
              <a:rPr lang="zh-CN" altLang="en-US" sz="2000" dirty="0"/>
              <a:t> </a:t>
            </a:r>
            <a:r>
              <a:rPr lang="en-US" altLang="zh-CN" sz="2000" dirty="0"/>
              <a:t>polarized</a:t>
            </a:r>
            <a:r>
              <a:rPr lang="zh-CN" altLang="en-US" sz="2000" dirty="0"/>
              <a:t> </a:t>
            </a:r>
            <a:r>
              <a:rPr lang="en-US" altLang="zh-CN" sz="2000" dirty="0"/>
              <a:t>colliding</a:t>
            </a:r>
            <a:r>
              <a:rPr lang="zh-CN" altLang="en-US" sz="2000" dirty="0"/>
              <a:t> </a:t>
            </a:r>
            <a:r>
              <a:rPr lang="en-US" altLang="zh-CN" sz="2000" dirty="0"/>
              <a:t>beams</a:t>
            </a:r>
            <a:r>
              <a:rPr lang="zh-CN" altLang="en-US" sz="2000" dirty="0"/>
              <a:t> </a:t>
            </a:r>
            <a:r>
              <a:rPr lang="en-US" altLang="zh-CN" sz="2000" dirty="0"/>
              <a:t>at</a:t>
            </a:r>
            <a:r>
              <a:rPr lang="zh-CN" altLang="en-US" sz="2000" dirty="0"/>
              <a:t> </a:t>
            </a:r>
            <a:r>
              <a:rPr lang="en-US" altLang="zh-CN" sz="2000" dirty="0"/>
              <a:t>Z-pole.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000" dirty="0"/>
              <a:t>The</a:t>
            </a:r>
            <a:r>
              <a:rPr lang="zh-CN" altLang="en-US" sz="2000" dirty="0"/>
              <a:t> </a:t>
            </a:r>
            <a:r>
              <a:rPr lang="en-US" altLang="zh-CN" sz="2000" dirty="0"/>
              <a:t>study</a:t>
            </a:r>
            <a:r>
              <a:rPr lang="zh-CN" altLang="en-US" sz="2000" dirty="0"/>
              <a:t> </a:t>
            </a:r>
            <a:r>
              <a:rPr lang="en-US" altLang="zh-CN" sz="2000" dirty="0"/>
              <a:t>in</a:t>
            </a:r>
            <a:r>
              <a:rPr lang="zh-CN" altLang="en-US" sz="2000" dirty="0"/>
              <a:t> </a:t>
            </a:r>
            <a:r>
              <a:rPr lang="en-US" altLang="zh-CN" sz="2000" dirty="0"/>
              <a:t>this</a:t>
            </a:r>
            <a:r>
              <a:rPr lang="zh-CN" altLang="en-US" sz="2000" dirty="0"/>
              <a:t> </a:t>
            </a:r>
            <a:r>
              <a:rPr lang="en-US" altLang="zh-CN" sz="2000" dirty="0"/>
              <a:t>presentation</a:t>
            </a:r>
            <a:r>
              <a:rPr lang="zh-CN" altLang="en-US" sz="2000" dirty="0"/>
              <a:t> </a:t>
            </a:r>
            <a:r>
              <a:rPr lang="en-US" altLang="zh-CN" sz="2000" dirty="0"/>
              <a:t>is</a:t>
            </a:r>
            <a:r>
              <a:rPr lang="zh-CN" altLang="en-US" sz="2000" dirty="0"/>
              <a:t> </a:t>
            </a:r>
            <a:r>
              <a:rPr lang="en-US" altLang="zh-CN" sz="2000" dirty="0"/>
              <a:t>based</a:t>
            </a:r>
            <a:r>
              <a:rPr lang="zh-CN" altLang="en-US" sz="2000" dirty="0"/>
              <a:t> </a:t>
            </a:r>
            <a:r>
              <a:rPr lang="en-US" altLang="zh-CN" sz="2000" dirty="0"/>
              <a:t>on</a:t>
            </a:r>
            <a:r>
              <a:rPr lang="zh-CN" altLang="en-US" sz="2000" dirty="0"/>
              <a:t> </a:t>
            </a:r>
            <a:r>
              <a:rPr lang="en-US" altLang="zh-CN" sz="2000" dirty="0"/>
              <a:t>CEPC</a:t>
            </a:r>
            <a:r>
              <a:rPr lang="zh-CN" altLang="en-US" sz="2000" dirty="0"/>
              <a:t> </a:t>
            </a:r>
            <a:r>
              <a:rPr lang="en-US" altLang="zh-CN" sz="2000" dirty="0"/>
              <a:t>CDR</a:t>
            </a:r>
            <a:r>
              <a:rPr lang="zh-CN" altLang="en-US" sz="2000" dirty="0"/>
              <a:t> </a:t>
            </a:r>
            <a:r>
              <a:rPr lang="en-US" altLang="zh-CN" sz="2000" dirty="0"/>
              <a:t>lattice</a:t>
            </a:r>
            <a:r>
              <a:rPr lang="zh-CN" altLang="en-US" sz="2000" dirty="0"/>
              <a:t> </a:t>
            </a:r>
            <a:r>
              <a:rPr lang="en-US" altLang="zh-CN" sz="2000" dirty="0"/>
              <a:t>&amp;</a:t>
            </a:r>
            <a:r>
              <a:rPr lang="zh-CN" altLang="en-US" sz="2000" dirty="0"/>
              <a:t> </a:t>
            </a:r>
            <a:r>
              <a:rPr lang="en-US" altLang="zh-CN" sz="2000" dirty="0"/>
              <a:t>parameters.</a:t>
            </a:r>
            <a:r>
              <a:rPr lang="zh-CN" altLang="en-US" sz="2000" dirty="0"/>
              <a:t> </a:t>
            </a:r>
            <a:endParaRPr lang="en-US" altLang="zh-CN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000" dirty="0"/>
              <a:t>Will</a:t>
            </a:r>
            <a:r>
              <a:rPr lang="zh-CN" altLang="en-US" sz="2000" dirty="0"/>
              <a:t> </a:t>
            </a:r>
            <a:r>
              <a:rPr lang="en-US" altLang="zh-CN" sz="2000" dirty="0"/>
              <a:t>be</a:t>
            </a:r>
            <a:r>
              <a:rPr lang="zh-CN" altLang="en-US" sz="2000" dirty="0"/>
              <a:t> </a:t>
            </a:r>
            <a:r>
              <a:rPr lang="en-US" altLang="zh-CN" sz="2000" dirty="0"/>
              <a:t>included</a:t>
            </a:r>
            <a:r>
              <a:rPr lang="zh-CN" altLang="en-US" sz="2000" dirty="0"/>
              <a:t> </a:t>
            </a:r>
            <a:r>
              <a:rPr lang="en-US" altLang="zh-CN" sz="2000" dirty="0"/>
              <a:t>as</a:t>
            </a:r>
            <a:r>
              <a:rPr lang="zh-CN" altLang="en-US" sz="2000" dirty="0"/>
              <a:t> </a:t>
            </a:r>
            <a:r>
              <a:rPr lang="en-US" altLang="zh-CN" sz="2000" dirty="0"/>
              <a:t>a</a:t>
            </a:r>
            <a:r>
              <a:rPr lang="zh-CN" altLang="en-US" sz="2000" dirty="0"/>
              <a:t> </a:t>
            </a:r>
            <a:r>
              <a:rPr lang="en-US" altLang="zh-CN" sz="2000" dirty="0"/>
              <a:t>Chapter</a:t>
            </a:r>
            <a:r>
              <a:rPr lang="zh-CN" altLang="en-US" sz="2000" dirty="0"/>
              <a:t> </a:t>
            </a:r>
            <a:r>
              <a:rPr lang="en-US" altLang="zh-CN" sz="2000" dirty="0"/>
              <a:t>in</a:t>
            </a:r>
            <a:r>
              <a:rPr lang="zh-CN" altLang="en-US" sz="2000" dirty="0"/>
              <a:t> </a:t>
            </a:r>
            <a:r>
              <a:rPr lang="en-US" altLang="zh-CN" sz="2000" dirty="0"/>
              <a:t>the</a:t>
            </a:r>
            <a:r>
              <a:rPr lang="zh-CN" altLang="en-US" sz="2000" dirty="0"/>
              <a:t> </a:t>
            </a:r>
            <a:r>
              <a:rPr lang="en-US" altLang="zh-CN" sz="2000" dirty="0"/>
              <a:t>Appendix</a:t>
            </a:r>
            <a:r>
              <a:rPr lang="zh-CN" altLang="en-US" sz="2000" dirty="0"/>
              <a:t> </a:t>
            </a:r>
            <a:r>
              <a:rPr lang="en-US" altLang="zh-CN" sz="2000" dirty="0"/>
              <a:t>in</a:t>
            </a:r>
            <a:r>
              <a:rPr lang="zh-CN" altLang="en-US" sz="2000" dirty="0"/>
              <a:t> </a:t>
            </a:r>
            <a:r>
              <a:rPr lang="en-US" altLang="zh-CN" sz="2000" dirty="0"/>
              <a:t>the</a:t>
            </a:r>
            <a:r>
              <a:rPr lang="zh-CN" altLang="en-US" sz="2000" dirty="0"/>
              <a:t> </a:t>
            </a:r>
            <a:r>
              <a:rPr lang="en-US" altLang="zh-CN" sz="2000" dirty="0"/>
              <a:t>CEPC</a:t>
            </a:r>
            <a:r>
              <a:rPr lang="zh-CN" altLang="en-US" sz="2000" dirty="0"/>
              <a:t> </a:t>
            </a:r>
            <a:r>
              <a:rPr lang="en-US" altLang="zh-CN" sz="2000" dirty="0"/>
              <a:t>TDR.</a:t>
            </a:r>
            <a:r>
              <a:rPr lang="zh-CN" altLang="en-US" sz="2000" dirty="0"/>
              <a:t> </a:t>
            </a:r>
            <a:endParaRPr lang="en-US" sz="20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D6FD17F-45CF-0347-BFD8-9125B00D3352}"/>
              </a:ext>
            </a:extLst>
          </p:cNvPr>
          <p:cNvSpPr txBox="1"/>
          <p:nvPr/>
        </p:nvSpPr>
        <p:spPr>
          <a:xfrm>
            <a:off x="2543557" y="5576181"/>
            <a:ext cx="329630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</a:rPr>
              <a:t>L. </a:t>
            </a:r>
            <a:r>
              <a:rPr lang="en-US" sz="1200" dirty="0" err="1">
                <a:solidFill>
                  <a:srgbClr val="00B050"/>
                </a:solidFill>
              </a:rPr>
              <a:t>Arnaudon</a:t>
            </a:r>
            <a:r>
              <a:rPr lang="en-US" sz="1200" dirty="0">
                <a:solidFill>
                  <a:srgbClr val="00B050"/>
                </a:solidFill>
              </a:rPr>
              <a:t>, et al., Z. Phys. C 66, 45-62 (1995). </a:t>
            </a:r>
          </a:p>
        </p:txBody>
      </p:sp>
      <p:sp>
        <p:nvSpPr>
          <p:cNvPr id="14" name="Slide Number Placeholder 3">
            <a:extLst>
              <a:ext uri="{FF2B5EF4-FFF2-40B4-BE49-F238E27FC236}">
                <a16:creationId xmlns:a16="http://schemas.microsoft.com/office/drawing/2014/main" id="{CB2A642B-2013-7241-B40D-B99BD4E1F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10703" y="6578914"/>
            <a:ext cx="2844800" cy="365125"/>
          </a:xfrm>
        </p:spPr>
        <p:txBody>
          <a:bodyPr/>
          <a:lstStyle/>
          <a:p>
            <a:fld id="{C973300C-797F-D148-A78D-320196FBAF04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49901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4B7E48-A436-CE4F-A60B-2E70469A98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Beam</a:t>
            </a:r>
            <a:r>
              <a:rPr lang="zh-CN" altLang="en-US" dirty="0"/>
              <a:t> </a:t>
            </a:r>
            <a:r>
              <a:rPr lang="en-US" altLang="zh-CN" dirty="0"/>
              <a:t>polarization</a:t>
            </a:r>
            <a:r>
              <a:rPr lang="zh-CN" altLang="en-US" dirty="0"/>
              <a:t> </a:t>
            </a:r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collider</a:t>
            </a:r>
            <a:r>
              <a:rPr lang="zh-CN" altLang="en-US" dirty="0"/>
              <a:t> </a:t>
            </a:r>
            <a:r>
              <a:rPr lang="en-US" altLang="zh-CN" dirty="0"/>
              <a:t>rings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45A8D7-D253-2740-B5B8-ED91767AFC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D8BC006-7E17-D142-A8E4-E67274F15D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6100" y="1956778"/>
            <a:ext cx="4569018" cy="43247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68D747C-C4B3-6247-A830-7E9386554B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6803503" y="2250986"/>
            <a:ext cx="4581615" cy="33184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0B2B0D5-E286-6940-958D-3591547294C0}"/>
              </a:ext>
            </a:extLst>
          </p:cNvPr>
          <p:cNvSpPr txBox="1"/>
          <p:nvPr/>
        </p:nvSpPr>
        <p:spPr>
          <a:xfrm>
            <a:off x="6624735" y="1020992"/>
            <a:ext cx="553406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200" dirty="0"/>
              <a:t>Colliding</a:t>
            </a:r>
            <a:r>
              <a:rPr lang="zh-CN" altLang="en-US" sz="2200" dirty="0"/>
              <a:t> </a:t>
            </a:r>
            <a:r>
              <a:rPr lang="en-US" altLang="zh-CN" sz="2200" dirty="0"/>
              <a:t>bunch:</a:t>
            </a:r>
            <a:r>
              <a:rPr lang="zh-CN" altLang="en-US" sz="2200" dirty="0"/>
              <a:t> </a:t>
            </a:r>
            <a:r>
              <a:rPr lang="en-US" altLang="zh-CN" sz="2200" dirty="0"/>
              <a:t>top-up</a:t>
            </a:r>
            <a:r>
              <a:rPr lang="zh-CN" altLang="en-US" sz="2200" dirty="0"/>
              <a:t> </a:t>
            </a:r>
            <a:r>
              <a:rPr lang="en-US" altLang="zh-CN" sz="2200" dirty="0"/>
              <a:t>injection</a:t>
            </a:r>
            <a:r>
              <a:rPr lang="zh-CN" altLang="en-US" sz="2200" dirty="0"/>
              <a:t> </a:t>
            </a:r>
            <a:endParaRPr lang="en-US" altLang="zh-CN" sz="22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E193968-DE11-514A-8FA0-7843811510EB}"/>
              </a:ext>
            </a:extLst>
          </p:cNvPr>
          <p:cNvSpPr/>
          <p:nvPr/>
        </p:nvSpPr>
        <p:spPr>
          <a:xfrm>
            <a:off x="302767" y="1020992"/>
            <a:ext cx="6096000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200" dirty="0"/>
              <a:t>Non-colliding</a:t>
            </a:r>
            <a:r>
              <a:rPr lang="zh-CN" altLang="en-US" sz="2200" dirty="0"/>
              <a:t> </a:t>
            </a:r>
            <a:r>
              <a:rPr lang="en-US" altLang="zh-CN" sz="2200" dirty="0"/>
              <a:t>“pilot”</a:t>
            </a:r>
            <a:r>
              <a:rPr lang="zh-CN" altLang="en-US" sz="2200" dirty="0"/>
              <a:t> </a:t>
            </a:r>
            <a:r>
              <a:rPr lang="en-US" altLang="zh-CN" sz="2200" dirty="0"/>
              <a:t>bunch:</a:t>
            </a:r>
            <a:r>
              <a:rPr lang="zh-CN" altLang="en-US" sz="2200" dirty="0"/>
              <a:t> </a:t>
            </a:r>
            <a:r>
              <a:rPr lang="en-US" altLang="zh-CN" sz="2200" dirty="0"/>
              <a:t>decay</a:t>
            </a:r>
            <a:r>
              <a:rPr lang="zh-CN" altLang="en-US" sz="2200" dirty="0"/>
              <a:t> </a:t>
            </a:r>
            <a:r>
              <a:rPr lang="en-US" altLang="zh-CN" sz="2200" dirty="0"/>
              <a:t>mode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3BF67941-1947-7E4C-B66C-E3D0F8F1FD96}"/>
              </a:ext>
            </a:extLst>
          </p:cNvPr>
          <p:cNvCxnSpPr>
            <a:cxnSpLocks/>
          </p:cNvCxnSpPr>
          <p:nvPr/>
        </p:nvCxnSpPr>
        <p:spPr>
          <a:xfrm>
            <a:off x="6813551" y="3258904"/>
            <a:ext cx="4627470" cy="0"/>
          </a:xfrm>
          <a:prstGeom prst="straightConnector1">
            <a:avLst/>
          </a:prstGeom>
          <a:ln w="190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C8626F9-3C3F-8E42-A115-8D6D8C5272B5}"/>
              </a:ext>
            </a:extLst>
          </p:cNvPr>
          <p:cNvCxnSpPr>
            <a:cxnSpLocks/>
          </p:cNvCxnSpPr>
          <p:nvPr/>
        </p:nvCxnSpPr>
        <p:spPr>
          <a:xfrm flipH="1" flipV="1">
            <a:off x="6826148" y="1647717"/>
            <a:ext cx="391" cy="1611189"/>
          </a:xfrm>
          <a:prstGeom prst="straightConnector1">
            <a:avLst/>
          </a:prstGeom>
          <a:ln w="190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DB02C2A0-EF6C-0143-BE26-42DB01081CAC}"/>
              </a:ext>
            </a:extLst>
          </p:cNvPr>
          <p:cNvSpPr txBox="1"/>
          <p:nvPr/>
        </p:nvSpPr>
        <p:spPr>
          <a:xfrm>
            <a:off x="11115142" y="3285733"/>
            <a:ext cx="13317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time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80F96FB-8A42-784B-9C4D-317490065B0D}"/>
              </a:ext>
            </a:extLst>
          </p:cNvPr>
          <p:cNvSpPr txBox="1"/>
          <p:nvPr/>
        </p:nvSpPr>
        <p:spPr>
          <a:xfrm>
            <a:off x="7532948" y="2416909"/>
            <a:ext cx="15968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00FF"/>
                </a:solidFill>
              </a:rPr>
              <a:t>Polarization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87B35BB-86E8-4746-8198-00830B445E01}"/>
              </a:ext>
            </a:extLst>
          </p:cNvPr>
          <p:cNvSpPr txBox="1"/>
          <p:nvPr/>
        </p:nvSpPr>
        <p:spPr>
          <a:xfrm>
            <a:off x="7497423" y="1840718"/>
            <a:ext cx="15968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Bunch charge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2" name="Table 21">
                <a:extLst>
                  <a:ext uri="{FF2B5EF4-FFF2-40B4-BE49-F238E27FC236}">
                    <a16:creationId xmlns:a16="http://schemas.microsoft.com/office/drawing/2014/main" id="{673C744B-B4DC-6542-B885-FF3ECD95F4C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139620374"/>
                  </p:ext>
                </p:extLst>
              </p:nvPr>
            </p:nvGraphicFramePr>
            <p:xfrm>
              <a:off x="419055" y="5080184"/>
              <a:ext cx="11021966" cy="136410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6110586">
                      <a:extLst>
                        <a:ext uri="{9D8B030D-6E8A-4147-A177-3AD203B41FA5}">
                          <a16:colId xmlns:a16="http://schemas.microsoft.com/office/drawing/2014/main" val="889946919"/>
                        </a:ext>
                      </a:extLst>
                    </a:gridCol>
                    <a:gridCol w="1708616">
                      <a:extLst>
                        <a:ext uri="{9D8B030D-6E8A-4147-A177-3AD203B41FA5}">
                          <a16:colId xmlns:a16="http://schemas.microsoft.com/office/drawing/2014/main" val="392668419"/>
                        </a:ext>
                      </a:extLst>
                    </a:gridCol>
                    <a:gridCol w="1265158">
                      <a:extLst>
                        <a:ext uri="{9D8B030D-6E8A-4147-A177-3AD203B41FA5}">
                          <a16:colId xmlns:a16="http://schemas.microsoft.com/office/drawing/2014/main" val="693680605"/>
                        </a:ext>
                      </a:extLst>
                    </a:gridCol>
                    <a:gridCol w="1937606">
                      <a:extLst>
                        <a:ext uri="{9D8B030D-6E8A-4147-A177-3AD203B41FA5}">
                          <a16:colId xmlns:a16="http://schemas.microsoft.com/office/drawing/2014/main" val="3879179832"/>
                        </a:ext>
                      </a:extLst>
                    </a:gridCol>
                  </a:tblGrid>
                  <a:tr h="274621"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/>
                            <a:t>CEPC</a:t>
                          </a:r>
                          <a:r>
                            <a:rPr lang="zh-CN" altLang="en-US" sz="1600" dirty="0"/>
                            <a:t> </a:t>
                          </a:r>
                          <a:r>
                            <a:rPr lang="en-US" altLang="zh-CN" sz="1600" dirty="0"/>
                            <a:t>CDR</a:t>
                          </a:r>
                          <a:r>
                            <a:rPr lang="zh-CN" altLang="en-US" sz="1600" dirty="0"/>
                            <a:t> </a:t>
                          </a:r>
                          <a:r>
                            <a:rPr lang="en-US" altLang="zh-CN" sz="1600" dirty="0"/>
                            <a:t>parameters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/>
                            <a:t>45.6</a:t>
                          </a:r>
                          <a:r>
                            <a:rPr lang="zh-CN" altLang="en-US" sz="1600" dirty="0"/>
                            <a:t> </a:t>
                          </a:r>
                          <a:r>
                            <a:rPr lang="en-US" altLang="zh-CN" sz="1600" dirty="0"/>
                            <a:t>GeV</a:t>
                          </a:r>
                          <a:r>
                            <a:rPr lang="zh-CN" altLang="en-US" sz="1600" dirty="0"/>
                            <a:t> </a:t>
                          </a:r>
                          <a:r>
                            <a:rPr lang="en-US" altLang="zh-CN" sz="1600" dirty="0"/>
                            <a:t>(Z,</a:t>
                          </a:r>
                          <a:r>
                            <a:rPr lang="zh-CN" altLang="en-US" sz="1600" dirty="0"/>
                            <a:t> </a:t>
                          </a:r>
                          <a:r>
                            <a:rPr lang="en-US" altLang="zh-CN" sz="1600" dirty="0"/>
                            <a:t>2T)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/>
                            <a:t>80</a:t>
                          </a:r>
                          <a:r>
                            <a:rPr lang="zh-CN" altLang="en-US" sz="1600" dirty="0"/>
                            <a:t> </a:t>
                          </a:r>
                          <a:r>
                            <a:rPr lang="en-US" altLang="zh-CN" sz="1600" dirty="0"/>
                            <a:t>GeV</a:t>
                          </a:r>
                          <a:r>
                            <a:rPr lang="zh-CN" altLang="en-US" sz="1600" dirty="0"/>
                            <a:t> </a:t>
                          </a:r>
                          <a:r>
                            <a:rPr lang="en-US" altLang="zh-CN" sz="1600" dirty="0"/>
                            <a:t>(W)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/>
                            <a:t>120</a:t>
                          </a:r>
                          <a:r>
                            <a:rPr lang="zh-CN" altLang="en-US" sz="1600" dirty="0"/>
                            <a:t> </a:t>
                          </a:r>
                          <a:r>
                            <a:rPr lang="en-US" altLang="zh-CN" sz="1600" dirty="0"/>
                            <a:t>GeV</a:t>
                          </a:r>
                          <a:r>
                            <a:rPr lang="zh-CN" altLang="en-US" sz="1600" dirty="0"/>
                            <a:t> </a:t>
                          </a:r>
                          <a:r>
                            <a:rPr lang="en-US" altLang="zh-CN" sz="1600" dirty="0"/>
                            <a:t>(Higgs)</a:t>
                          </a:r>
                          <a:endParaRPr 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64323397"/>
                      </a:ext>
                    </a:extLst>
                  </a:tr>
                  <a:tr h="274621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Polarization</a:t>
                          </a:r>
                          <a:r>
                            <a:rPr lang="en-US" sz="1600" baseline="0" dirty="0"/>
                            <a:t> build-up </a:t>
                          </a:r>
                          <a:r>
                            <a:rPr lang="en-US" sz="1600" dirty="0"/>
                            <a:t>time w/o radiative</a:t>
                          </a:r>
                          <a:r>
                            <a:rPr lang="en-US" sz="1600" baseline="0" dirty="0"/>
                            <a:t> depolarization</a:t>
                          </a:r>
                          <a:r>
                            <a:rPr lang="en-US" sz="1600" dirty="0"/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𝜏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𝐵𝐾𝑆</m:t>
                                  </m:r>
                                </m:sub>
                              </m:sSub>
                            </m:oMath>
                          </a14:m>
                          <a:r>
                            <a:rPr lang="zh-CN" altLang="en-US" sz="1600" dirty="0"/>
                            <a:t> </a:t>
                          </a:r>
                          <a:r>
                            <a:rPr lang="en-US" altLang="zh-CN" sz="1600" dirty="0">
                              <a:solidFill>
                                <a:schemeClr val="tx1"/>
                              </a:solidFill>
                            </a:rPr>
                            <a:t>(hour)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/>
                            <a:t>256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/>
                            <a:t>15.2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/>
                            <a:t>2.0</a:t>
                          </a:r>
                          <a:endParaRPr 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1593459"/>
                      </a:ext>
                    </a:extLst>
                  </a:tr>
                  <a:tr h="274621">
                    <a:tc>
                      <a:txBody>
                        <a:bodyPr/>
                        <a:lstStyle/>
                        <a:p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a typeface="Cambria Math" panose="02040503050406030204" pitchFamily="18" charset="0"/>
                            </a:rPr>
                            <a:t>Beam lifetime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6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𝜏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𝑏</m:t>
                                  </m:r>
                                </m:sub>
                              </m:sSub>
                            </m:oMath>
                          </a14:m>
                          <a:r>
                            <a:rPr lang="zh-CN" altLang="en-US" sz="1600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r>
                            <a:rPr lang="en-US" altLang="zh-CN" sz="1600" dirty="0"/>
                            <a:t>(hour)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/>
                            <a:t>2.5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/>
                            <a:t>1.4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/>
                            <a:t>0.43</a:t>
                          </a:r>
                          <a:endParaRPr 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65726208"/>
                      </a:ext>
                    </a:extLst>
                  </a:tr>
                  <a:tr h="293449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60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6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altLang="zh-CN" sz="160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DK</m:t>
                                  </m:r>
                                </m:sub>
                              </m:sSub>
                            </m:oMath>
                          </a14:m>
                          <a:r>
                            <a:rPr lang="zh-CN" altLang="en-US" sz="1600" dirty="0"/>
                            <a:t> </a:t>
                          </a:r>
                          <a:r>
                            <a:rPr lang="en-US" altLang="zh-CN" sz="1600" dirty="0"/>
                            <a:t>required</a:t>
                          </a:r>
                          <a:r>
                            <a:rPr lang="zh-CN" altLang="en-US" sz="1600" dirty="0"/>
                            <a:t> </a:t>
                          </a:r>
                          <a:r>
                            <a:rPr lang="en-US" altLang="zh-CN" sz="1600" dirty="0"/>
                            <a:t>to</a:t>
                          </a:r>
                          <a:r>
                            <a:rPr lang="zh-CN" altLang="en-US" sz="1600" dirty="0"/>
                            <a:t> </a:t>
                          </a:r>
                          <a:r>
                            <a:rPr lang="en-US" altLang="zh-CN" sz="1600" dirty="0"/>
                            <a:t>realize</a:t>
                          </a:r>
                          <a:r>
                            <a:rPr lang="zh-CN" altLang="en-US" sz="1600" dirty="0"/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600" i="1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altLang="zh-CN" sz="1600">
                                      <a:latin typeface="Cambria Math" panose="02040503050406030204" pitchFamily="18" charset="0"/>
                                    </a:rPr>
                                    <m:t>avg</m:t>
                                  </m:r>
                                </m:sub>
                              </m:sSub>
                              <m:r>
                                <a:rPr lang="en-US" altLang="zh-CN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≥</m:t>
                              </m:r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50%</m:t>
                              </m:r>
                            </m:oMath>
                          </a14:m>
                          <a:r>
                            <a:rPr lang="en-US" altLang="zh-CN" sz="1600" dirty="0"/>
                            <a:t> in top-up mode,</a:t>
                          </a:r>
                          <a:r>
                            <a:rPr lang="zh-CN" altLang="en-US" sz="1600" dirty="0"/>
                            <a:t> </a:t>
                          </a:r>
                          <a:r>
                            <a:rPr lang="en-US" altLang="zh-CN" sz="1600" dirty="0"/>
                            <a:t>if</a:t>
                          </a:r>
                          <a:r>
                            <a:rPr lang="zh-CN" altLang="en-US" sz="1600" dirty="0"/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600" i="1" smtClean="0">
                                      <a:solidFill>
                                        <a:srgbClr val="0432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600" i="1">
                                      <a:solidFill>
                                        <a:srgbClr val="0432FF"/>
                                      </a:solidFill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altLang="zh-CN" sz="1600">
                                      <a:solidFill>
                                        <a:srgbClr val="0432FF"/>
                                      </a:solidFill>
                                      <a:latin typeface="Cambria Math" panose="02040503050406030204" pitchFamily="18" charset="0"/>
                                    </a:rPr>
                                    <m:t>inj</m:t>
                                  </m:r>
                                </m:sub>
                              </m:sSub>
                              <m:r>
                                <a:rPr lang="en-US" altLang="zh-CN" sz="1600" b="0" i="1" smtClean="0">
                                  <a:solidFill>
                                    <a:srgbClr val="0432FF"/>
                                  </a:solidFill>
                                  <a:latin typeface="Cambria Math" panose="02040503050406030204" pitchFamily="18" charset="0"/>
                                </a:rPr>
                                <m:t>=80%</m:t>
                              </m:r>
                            </m:oMath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/>
                            <a:t>0.6%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/>
                            <a:t>5%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/>
                            <a:t>11%</a:t>
                          </a:r>
                          <a:endParaRPr 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6827502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2" name="Table 21">
                <a:extLst>
                  <a:ext uri="{FF2B5EF4-FFF2-40B4-BE49-F238E27FC236}">
                    <a16:creationId xmlns:a16="http://schemas.microsoft.com/office/drawing/2014/main" id="{673C744B-B4DC-6542-B885-FF3ECD95F4C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139620374"/>
                  </p:ext>
                </p:extLst>
              </p:nvPr>
            </p:nvGraphicFramePr>
            <p:xfrm>
              <a:off x="419055" y="5080184"/>
              <a:ext cx="11021966" cy="136410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6110586">
                      <a:extLst>
                        <a:ext uri="{9D8B030D-6E8A-4147-A177-3AD203B41FA5}">
                          <a16:colId xmlns:a16="http://schemas.microsoft.com/office/drawing/2014/main" val="889946919"/>
                        </a:ext>
                      </a:extLst>
                    </a:gridCol>
                    <a:gridCol w="1708616">
                      <a:extLst>
                        <a:ext uri="{9D8B030D-6E8A-4147-A177-3AD203B41FA5}">
                          <a16:colId xmlns:a16="http://schemas.microsoft.com/office/drawing/2014/main" val="392668419"/>
                        </a:ext>
                      </a:extLst>
                    </a:gridCol>
                    <a:gridCol w="1265158">
                      <a:extLst>
                        <a:ext uri="{9D8B030D-6E8A-4147-A177-3AD203B41FA5}">
                          <a16:colId xmlns:a16="http://schemas.microsoft.com/office/drawing/2014/main" val="693680605"/>
                        </a:ext>
                      </a:extLst>
                    </a:gridCol>
                    <a:gridCol w="1937606">
                      <a:extLst>
                        <a:ext uri="{9D8B030D-6E8A-4147-A177-3AD203B41FA5}">
                          <a16:colId xmlns:a16="http://schemas.microsoft.com/office/drawing/2014/main" val="3879179832"/>
                        </a:ext>
                      </a:extLst>
                    </a:gridCol>
                  </a:tblGrid>
                  <a:tr h="335280"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/>
                            <a:t>CEPC</a:t>
                          </a:r>
                          <a:r>
                            <a:rPr lang="zh-CN" altLang="en-US" sz="1600" dirty="0"/>
                            <a:t> </a:t>
                          </a:r>
                          <a:r>
                            <a:rPr lang="en-US" altLang="zh-CN" sz="1600" dirty="0"/>
                            <a:t>CDR</a:t>
                          </a:r>
                          <a:r>
                            <a:rPr lang="zh-CN" altLang="en-US" sz="1600" dirty="0"/>
                            <a:t> </a:t>
                          </a:r>
                          <a:r>
                            <a:rPr lang="en-US" altLang="zh-CN" sz="1600" dirty="0"/>
                            <a:t>parameters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/>
                            <a:t>45.6</a:t>
                          </a:r>
                          <a:r>
                            <a:rPr lang="zh-CN" altLang="en-US" sz="1600" dirty="0"/>
                            <a:t> </a:t>
                          </a:r>
                          <a:r>
                            <a:rPr lang="en-US" altLang="zh-CN" sz="1600" dirty="0"/>
                            <a:t>GeV</a:t>
                          </a:r>
                          <a:r>
                            <a:rPr lang="zh-CN" altLang="en-US" sz="1600" dirty="0"/>
                            <a:t> </a:t>
                          </a:r>
                          <a:r>
                            <a:rPr lang="en-US" altLang="zh-CN" sz="1600" dirty="0"/>
                            <a:t>(Z,</a:t>
                          </a:r>
                          <a:r>
                            <a:rPr lang="zh-CN" altLang="en-US" sz="1600" dirty="0"/>
                            <a:t> </a:t>
                          </a:r>
                          <a:r>
                            <a:rPr lang="en-US" altLang="zh-CN" sz="1600" dirty="0"/>
                            <a:t>2T)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/>
                            <a:t>80</a:t>
                          </a:r>
                          <a:r>
                            <a:rPr lang="zh-CN" altLang="en-US" sz="1600" dirty="0"/>
                            <a:t> </a:t>
                          </a:r>
                          <a:r>
                            <a:rPr lang="en-US" altLang="zh-CN" sz="1600" dirty="0"/>
                            <a:t>GeV</a:t>
                          </a:r>
                          <a:r>
                            <a:rPr lang="zh-CN" altLang="en-US" sz="1600" dirty="0"/>
                            <a:t> </a:t>
                          </a:r>
                          <a:r>
                            <a:rPr lang="en-US" altLang="zh-CN" sz="1600" dirty="0"/>
                            <a:t>(W)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/>
                            <a:t>120</a:t>
                          </a:r>
                          <a:r>
                            <a:rPr lang="zh-CN" altLang="en-US" sz="1600" dirty="0"/>
                            <a:t> </a:t>
                          </a:r>
                          <a:r>
                            <a:rPr lang="en-US" altLang="zh-CN" sz="1600" dirty="0"/>
                            <a:t>GeV</a:t>
                          </a:r>
                          <a:r>
                            <a:rPr lang="zh-CN" altLang="en-US" sz="1600" dirty="0"/>
                            <a:t> </a:t>
                          </a:r>
                          <a:r>
                            <a:rPr lang="en-US" altLang="zh-CN" sz="1600" dirty="0"/>
                            <a:t>(Higgs)</a:t>
                          </a:r>
                          <a:endParaRPr 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64323397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t="-111538" r="-80498" b="-2230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/>
                            <a:t>256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/>
                            <a:t>15.2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/>
                            <a:t>2.0</a:t>
                          </a:r>
                          <a:endParaRPr 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1593459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t="-203704" r="-80498" b="-1148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/>
                            <a:t>2.5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/>
                            <a:t>1.4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/>
                            <a:t>0.43</a:t>
                          </a:r>
                          <a:endParaRPr 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65726208"/>
                      </a:ext>
                    </a:extLst>
                  </a:tr>
                  <a:tr h="35826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t="-292857" r="-80498" b="-107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/>
                            <a:t>0.6%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/>
                            <a:t>5%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600" dirty="0"/>
                            <a:t>11%</a:t>
                          </a:r>
                          <a:endParaRPr 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68275022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6" name="Picture 15">
            <a:extLst>
              <a:ext uri="{FF2B5EF4-FFF2-40B4-BE49-F238E27FC236}">
                <a16:creationId xmlns:a16="http://schemas.microsoft.com/office/drawing/2014/main" id="{CE0650D9-DF4F-4143-BBEC-B302C2F875C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747" y="1500518"/>
            <a:ext cx="3404239" cy="199715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568DB204-2554-0042-AD81-3B3EAB9B9A7C}"/>
                  </a:ext>
                </a:extLst>
              </p:cNvPr>
              <p:cNvSpPr/>
              <p:nvPr/>
            </p:nvSpPr>
            <p:spPr>
              <a:xfrm>
                <a:off x="7600815" y="2774848"/>
                <a:ext cx="4180214" cy="429092"/>
              </a:xfrm>
              <a:prstGeom prst="rect">
                <a:avLst/>
              </a:prstGeom>
              <a:ln>
                <a:solidFill>
                  <a:srgbClr val="92D050"/>
                </a:solidFill>
              </a:ln>
            </p:spPr>
            <p:txBody>
              <a:bodyPr wrap="square">
                <a:spAutoFit/>
              </a:bodyPr>
              <a:lstStyle/>
              <a:p>
                <a:pPr lvl="1"/>
                <a:r>
                  <a:rPr lang="en-US" altLang="zh-CN" sz="2000" dirty="0"/>
                  <a:t>If</a:t>
                </a:r>
                <a:r>
                  <a:rPr lang="zh-CN" altLang="en-US" sz="2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𝐷𝐾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≫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altLang="zh-CN" sz="2000" dirty="0"/>
                  <a:t>,</a:t>
                </a:r>
                <a:r>
                  <a:rPr lang="zh-CN" altLang="en-US" sz="2000" dirty="0"/>
                  <a:t>  </a:t>
                </a:r>
                <a:r>
                  <a:rPr lang="en-US" altLang="zh-CN" sz="2000" dirty="0"/>
                  <a:t>then</a:t>
                </a:r>
                <a:r>
                  <a:rPr lang="zh-CN" altLang="en-US" sz="2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>
                            <a:latin typeface="Cambria Math" panose="02040503050406030204" pitchFamily="18" charset="0"/>
                          </a:rPr>
                          <m:t>avg</m:t>
                        </m:r>
                      </m:sub>
                    </m:sSub>
                    <m:r>
                      <a:rPr lang="en-US" altLang="zh-CN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sSub>
                      <m:sSubPr>
                        <m:ctrlPr>
                          <a:rPr lang="en-US" altLang="zh-CN" sz="2000" i="1">
                            <a:solidFill>
                              <a:srgbClr val="0432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solidFill>
                              <a:srgbClr val="0432FF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>
                            <a:solidFill>
                              <a:srgbClr val="0432FF"/>
                            </a:solidFill>
                            <a:latin typeface="Cambria Math" panose="02040503050406030204" pitchFamily="18" charset="0"/>
                          </a:rPr>
                          <m:t>inj</m:t>
                        </m:r>
                      </m:sub>
                    </m:sSub>
                  </m:oMath>
                </a14:m>
                <a:endParaRPr lang="en-US" altLang="zh-CN" sz="2000" dirty="0"/>
              </a:p>
            </p:txBody>
          </p:sp>
        </mc:Choice>
        <mc:Fallback xmlns="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568DB204-2554-0042-AD81-3B3EAB9B9A7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00815" y="2774848"/>
                <a:ext cx="4180214" cy="429092"/>
              </a:xfrm>
              <a:prstGeom prst="rect">
                <a:avLst/>
              </a:prstGeom>
              <a:blipFill>
                <a:blip r:embed="rId6"/>
                <a:stretch>
                  <a:fillRect t="-2778" b="-13889"/>
                </a:stretch>
              </a:blipFill>
              <a:ln>
                <a:solidFill>
                  <a:srgbClr val="92D05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CE440C34-8044-344B-9F34-E1FA53ACE029}"/>
              </a:ext>
            </a:extLst>
          </p:cNvPr>
          <p:cNvSpPr txBox="1"/>
          <p:nvPr/>
        </p:nvSpPr>
        <p:spPr>
          <a:xfrm>
            <a:off x="707366" y="3918087"/>
            <a:ext cx="10733655" cy="923330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Injection of polarized beams is required</a:t>
            </a:r>
            <a:r>
              <a:rPr lang="zh-CN" altLang="en-US" dirty="0"/>
              <a:t> </a:t>
            </a:r>
            <a:endParaRPr lang="en-HK" altLang="zh-CN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/>
              <a:t>to</a:t>
            </a:r>
            <a:r>
              <a:rPr lang="zh-CN" altLang="en-US" dirty="0"/>
              <a:t> </a:t>
            </a:r>
            <a:r>
              <a:rPr lang="en-US" altLang="zh-CN" dirty="0"/>
              <a:t>achieve</a:t>
            </a:r>
            <a:r>
              <a:rPr lang="zh-CN" altLang="en-US" dirty="0"/>
              <a:t> </a:t>
            </a:r>
            <a:r>
              <a:rPr lang="en-US" altLang="zh-CN" dirty="0"/>
              <a:t>high-level</a:t>
            </a:r>
            <a:r>
              <a:rPr lang="zh-CN" altLang="en-US" dirty="0"/>
              <a:t> </a:t>
            </a:r>
            <a:r>
              <a:rPr lang="en-US" altLang="zh-CN" dirty="0"/>
              <a:t>longitudinal</a:t>
            </a:r>
            <a:r>
              <a:rPr lang="zh-CN" altLang="en-US" dirty="0"/>
              <a:t> </a:t>
            </a:r>
            <a:r>
              <a:rPr lang="en-US" altLang="zh-CN" dirty="0"/>
              <a:t>polarization without significantly sacrificing luminosity</a:t>
            </a:r>
            <a:r>
              <a:rPr lang="zh-CN" altLang="en-US" dirty="0"/>
              <a:t> </a:t>
            </a:r>
            <a:endParaRPr lang="en-HK" altLang="zh-CN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/>
              <a:t>also benefits resonant depolarization measurements</a:t>
            </a:r>
            <a:r>
              <a:rPr lang="zh-CN" altLang="en-US" dirty="0"/>
              <a:t> </a:t>
            </a:r>
            <a:r>
              <a:rPr lang="en-US" altLang="zh-CN" dirty="0"/>
              <a:t>w/</a:t>
            </a:r>
            <a:r>
              <a:rPr lang="zh-CN" altLang="en-US" dirty="0"/>
              <a:t> </a:t>
            </a:r>
            <a:r>
              <a:rPr lang="en-US" altLang="zh-CN" dirty="0"/>
              <a:t>pilot</a:t>
            </a:r>
            <a:r>
              <a:rPr lang="zh-CN" altLang="en-US" dirty="0"/>
              <a:t> </a:t>
            </a:r>
            <a:r>
              <a:rPr lang="en-US" altLang="zh-CN" dirty="0"/>
              <a:t>bunches.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71778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12D136-4A75-A147-B6EF-FE60D56AC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Preparation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injection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polarized</a:t>
            </a:r>
            <a:r>
              <a:rPr lang="zh-CN" altLang="en-US" dirty="0"/>
              <a:t> </a:t>
            </a:r>
            <a:r>
              <a:rPr lang="en-US" altLang="zh-CN" dirty="0"/>
              <a:t>beams</a:t>
            </a:r>
            <a:endParaRPr lang="en-US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B68F2DE9-3148-354F-B2AD-2A510477202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1859" y="940279"/>
            <a:ext cx="5065703" cy="3149280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BC1724-AF36-904B-B644-9B2BADC0C3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EE1AFD9-D4AE-C543-B980-01B919D0BDD8}"/>
              </a:ext>
            </a:extLst>
          </p:cNvPr>
          <p:cNvSpPr txBox="1"/>
          <p:nvPr/>
        </p:nvSpPr>
        <p:spPr>
          <a:xfrm>
            <a:off x="3009844" y="1214077"/>
            <a:ext cx="38136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highlight>
                  <a:srgbClr val="FFFF00"/>
                </a:highlight>
              </a:rPr>
              <a:t>e- polarization &gt;80%</a:t>
            </a:r>
            <a:r>
              <a:rPr lang="en-US" altLang="zh-CN" sz="1600" dirty="0">
                <a:highlight>
                  <a:srgbClr val="FFFF00"/>
                </a:highlight>
              </a:rPr>
              <a:t>,</a:t>
            </a:r>
            <a:r>
              <a:rPr lang="zh-CN" altLang="en-US" sz="1600" dirty="0">
                <a:highlight>
                  <a:srgbClr val="FFFF00"/>
                </a:highlight>
              </a:rPr>
              <a:t> </a:t>
            </a:r>
            <a:r>
              <a:rPr lang="en-US" altLang="zh-CN" sz="1600" dirty="0">
                <a:highlight>
                  <a:srgbClr val="FFFF00"/>
                </a:highlight>
              </a:rPr>
              <a:t>SLC/ILC/EIC</a:t>
            </a:r>
            <a:r>
              <a:rPr lang="zh-CN" altLang="en-US" sz="1600" dirty="0">
                <a:highlight>
                  <a:srgbClr val="FFFF00"/>
                </a:highlight>
              </a:rPr>
              <a:t> </a:t>
            </a:r>
            <a:endParaRPr lang="en-US" sz="1600" dirty="0">
              <a:highlight>
                <a:srgbClr val="FFFF00"/>
              </a:highlight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B3931B4-708A-974E-8FE8-B3C02E70A6C5}"/>
              </a:ext>
            </a:extLst>
          </p:cNvPr>
          <p:cNvSpPr/>
          <p:nvPr/>
        </p:nvSpPr>
        <p:spPr>
          <a:xfrm>
            <a:off x="407825" y="5940852"/>
            <a:ext cx="1004430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rgbClr val="00B050"/>
                </a:solidFill>
              </a:rPr>
              <a:t>[1] Z.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 err="1">
                <a:solidFill>
                  <a:srgbClr val="00B050"/>
                </a:solidFill>
              </a:rPr>
              <a:t>Duan</a:t>
            </a:r>
            <a:r>
              <a:rPr lang="en-US" altLang="zh-CN" sz="1200" dirty="0">
                <a:solidFill>
                  <a:srgbClr val="00B050"/>
                </a:solidFill>
              </a:rPr>
              <a:t>,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talk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on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 err="1">
                <a:solidFill>
                  <a:srgbClr val="00B050"/>
                </a:solidFill>
              </a:rPr>
              <a:t>eeFACT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2022, FCC EPOL Workshop 2022; </a:t>
            </a:r>
          </a:p>
          <a:p>
            <a:r>
              <a:rPr lang="en-US" altLang="zh-CN" sz="1200" dirty="0">
                <a:solidFill>
                  <a:srgbClr val="00B050"/>
                </a:solidFill>
              </a:rPr>
              <a:t>[2] T. Chen, Z. </a:t>
            </a:r>
            <a:r>
              <a:rPr lang="en-US" altLang="zh-CN" sz="1200" dirty="0" err="1">
                <a:solidFill>
                  <a:srgbClr val="00B050"/>
                </a:solidFill>
              </a:rPr>
              <a:t>Duan</a:t>
            </a:r>
            <a:r>
              <a:rPr lang="en-US" altLang="zh-CN" sz="1200" dirty="0">
                <a:solidFill>
                  <a:srgbClr val="00B050"/>
                </a:solidFill>
              </a:rPr>
              <a:t>, D. H. Ji, D. Wang, arXiv:2302.05321v1 [</a:t>
            </a:r>
            <a:r>
              <a:rPr lang="en-US" altLang="zh-CN" sz="1200" dirty="0" err="1">
                <a:solidFill>
                  <a:srgbClr val="00B050"/>
                </a:solidFill>
              </a:rPr>
              <a:t>physics,acc-ph</a:t>
            </a:r>
            <a:r>
              <a:rPr lang="en-US" altLang="zh-CN" sz="1200" dirty="0">
                <a:solidFill>
                  <a:srgbClr val="00B050"/>
                </a:solidFill>
              </a:rPr>
              <a:t>]</a:t>
            </a:r>
          </a:p>
          <a:p>
            <a:r>
              <a:rPr lang="en-US" altLang="zh-CN" sz="1200" dirty="0">
                <a:solidFill>
                  <a:srgbClr val="00B050"/>
                </a:solidFill>
              </a:rPr>
              <a:t>[3] W.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H.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Xia,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Z.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 err="1">
                <a:solidFill>
                  <a:srgbClr val="00B050"/>
                </a:solidFill>
              </a:rPr>
              <a:t>Duan</a:t>
            </a:r>
            <a:r>
              <a:rPr lang="en-US" altLang="zh-CN" sz="1200" dirty="0">
                <a:solidFill>
                  <a:srgbClr val="00B050"/>
                </a:solidFill>
              </a:rPr>
              <a:t>,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D. P. Barber, Y.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W.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Wang,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B.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Wang,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J.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Gao,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arXiv:2204.12718v1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[</a:t>
            </a:r>
            <a:r>
              <a:rPr lang="en-US" altLang="zh-CN" sz="1200" dirty="0" err="1">
                <a:solidFill>
                  <a:srgbClr val="00B050"/>
                </a:solidFill>
              </a:rPr>
              <a:t>physics.acc-ph</a:t>
            </a:r>
            <a:r>
              <a:rPr lang="en-US" altLang="zh-CN" sz="1200" dirty="0">
                <a:solidFill>
                  <a:srgbClr val="00B050"/>
                </a:solidFill>
              </a:rPr>
              <a:t>], submitted to PRAB</a:t>
            </a:r>
          </a:p>
          <a:p>
            <a:r>
              <a:rPr lang="en-US" altLang="zh-CN" sz="1200" dirty="0">
                <a:solidFill>
                  <a:srgbClr val="00B050"/>
                </a:solidFill>
              </a:rPr>
              <a:t>[4]W.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Xia, Z. </a:t>
            </a:r>
            <a:r>
              <a:rPr lang="en-US" altLang="zh-CN" sz="1200" dirty="0" err="1">
                <a:solidFill>
                  <a:srgbClr val="00B050"/>
                </a:solidFill>
              </a:rPr>
              <a:t>Duan</a:t>
            </a:r>
            <a:r>
              <a:rPr lang="en-US" altLang="zh-CN" sz="1200" dirty="0">
                <a:solidFill>
                  <a:srgbClr val="00B050"/>
                </a:solidFill>
              </a:rPr>
              <a:t>, J. Gao and Y. W. Wang,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RDTM (2022) </a:t>
            </a:r>
            <a:r>
              <a:rPr lang="en-US" altLang="zh-CN" sz="1200" dirty="0" err="1">
                <a:solidFill>
                  <a:srgbClr val="00B050"/>
                </a:solidFill>
              </a:rPr>
              <a:t>doi</a:t>
            </a:r>
            <a:r>
              <a:rPr lang="en-US" altLang="zh-CN" sz="1200" dirty="0">
                <a:solidFill>
                  <a:srgbClr val="00B050"/>
                </a:solidFill>
              </a:rPr>
              <a:t>:</a:t>
            </a:r>
            <a:r>
              <a:rPr lang="en-HK" sz="1200" dirty="0">
                <a:solidFill>
                  <a:srgbClr val="00B050"/>
                </a:solidFill>
              </a:rPr>
              <a:t> 10.1007/s41605-022-00344-2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endParaRPr lang="en-US" altLang="zh-CN" sz="1200" dirty="0">
              <a:solidFill>
                <a:srgbClr val="00B050"/>
              </a:solidFill>
            </a:endParaRP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8B482BA8-49AC-EC46-AC5C-2340E52B68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298605"/>
              </p:ext>
            </p:extLst>
          </p:nvPr>
        </p:nvGraphicFramePr>
        <p:xfrm>
          <a:off x="400125" y="4069076"/>
          <a:ext cx="11369616" cy="181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19908">
                  <a:extLst>
                    <a:ext uri="{9D8B030D-6E8A-4147-A177-3AD203B41FA5}">
                      <a16:colId xmlns:a16="http://schemas.microsoft.com/office/drawing/2014/main" val="519508489"/>
                    </a:ext>
                  </a:extLst>
                </a:gridCol>
                <a:gridCol w="4960189">
                  <a:extLst>
                    <a:ext uri="{9D8B030D-6E8A-4147-A177-3AD203B41FA5}">
                      <a16:colId xmlns:a16="http://schemas.microsoft.com/office/drawing/2014/main" val="615471729"/>
                    </a:ext>
                  </a:extLst>
                </a:gridCol>
                <a:gridCol w="2389519">
                  <a:extLst>
                    <a:ext uri="{9D8B030D-6E8A-4147-A177-3AD203B41FA5}">
                      <a16:colId xmlns:a16="http://schemas.microsoft.com/office/drawing/2014/main" val="171914177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Aspect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Key</a:t>
                      </a:r>
                      <a:r>
                        <a:rPr lang="zh-CN" altLang="en-US" sz="1600" dirty="0"/>
                        <a:t> </a:t>
                      </a:r>
                      <a:r>
                        <a:rPr lang="en-US" altLang="zh-CN" sz="1600" dirty="0"/>
                        <a:t>issue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Pages</a:t>
                      </a:r>
                      <a:r>
                        <a:rPr lang="zh-CN" altLang="en-US" sz="1600" dirty="0"/>
                        <a:t> </a:t>
                      </a:r>
                      <a:r>
                        <a:rPr lang="en-US" altLang="zh-CN" sz="1600" dirty="0"/>
                        <a:t>in</a:t>
                      </a:r>
                      <a:r>
                        <a:rPr lang="zh-CN" altLang="en-US" sz="1600" dirty="0"/>
                        <a:t> </a:t>
                      </a:r>
                      <a:r>
                        <a:rPr lang="en-US" altLang="zh-CN" sz="1600" dirty="0"/>
                        <a:t>this</a:t>
                      </a:r>
                      <a:r>
                        <a:rPr lang="zh-CN" altLang="en-US" sz="1600" dirty="0"/>
                        <a:t> </a:t>
                      </a:r>
                      <a:r>
                        <a:rPr lang="en-US" altLang="zh-CN" sz="1600" dirty="0"/>
                        <a:t>presentation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23757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Polarized</a:t>
                      </a:r>
                      <a:r>
                        <a:rPr lang="zh-CN" altLang="en-US" sz="1600" dirty="0"/>
                        <a:t> </a:t>
                      </a:r>
                      <a:r>
                        <a:rPr lang="en-US" altLang="zh-CN" sz="1600" dirty="0"/>
                        <a:t>beam</a:t>
                      </a:r>
                      <a:r>
                        <a:rPr lang="zh-CN" altLang="en-US" sz="1600" dirty="0"/>
                        <a:t> </a:t>
                      </a:r>
                      <a:r>
                        <a:rPr lang="en-US" altLang="zh-CN" sz="1600" dirty="0"/>
                        <a:t>acceleration</a:t>
                      </a:r>
                      <a:r>
                        <a:rPr lang="zh-CN" altLang="en-US" sz="1600" dirty="0"/>
                        <a:t> </a:t>
                      </a:r>
                      <a:r>
                        <a:rPr lang="en-US" altLang="zh-CN" sz="1600" dirty="0"/>
                        <a:t>in</a:t>
                      </a:r>
                      <a:r>
                        <a:rPr lang="zh-CN" altLang="en-US" sz="1600" dirty="0"/>
                        <a:t> </a:t>
                      </a:r>
                      <a:r>
                        <a:rPr lang="en-US" altLang="zh-CN" sz="1600" dirty="0"/>
                        <a:t>booster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How</a:t>
                      </a:r>
                      <a:r>
                        <a:rPr lang="zh-CN" altLang="en-US" sz="1600" dirty="0"/>
                        <a:t> </a:t>
                      </a:r>
                      <a:r>
                        <a:rPr lang="en-US" altLang="zh-CN" sz="1600" dirty="0"/>
                        <a:t>serious</a:t>
                      </a:r>
                      <a:r>
                        <a:rPr lang="zh-CN" altLang="en-US" sz="1600" dirty="0"/>
                        <a:t> </a:t>
                      </a:r>
                      <a:r>
                        <a:rPr lang="en-US" altLang="zh-CN" sz="1600" dirty="0"/>
                        <a:t>is</a:t>
                      </a:r>
                      <a:r>
                        <a:rPr lang="zh-CN" altLang="en-US" sz="1600" dirty="0"/>
                        <a:t> </a:t>
                      </a:r>
                      <a:r>
                        <a:rPr lang="en-US" altLang="zh-CN" sz="1600" dirty="0"/>
                        <a:t>depolarization,</a:t>
                      </a:r>
                      <a:r>
                        <a:rPr lang="zh-CN" altLang="en-US" sz="1600" dirty="0"/>
                        <a:t> </a:t>
                      </a:r>
                      <a:r>
                        <a:rPr lang="en-US" altLang="zh-CN" sz="1600" dirty="0"/>
                        <a:t>possible</a:t>
                      </a:r>
                      <a:r>
                        <a:rPr lang="zh-CN" altLang="en-US" sz="1600" dirty="0"/>
                        <a:t> </a:t>
                      </a:r>
                      <a:r>
                        <a:rPr lang="en-US" altLang="zh-CN" sz="1600" dirty="0"/>
                        <a:t>mitigation?</a:t>
                      </a:r>
                      <a:r>
                        <a:rPr lang="zh-CN" altLang="en-US" sz="1600" dirty="0"/>
                        <a:t> </a:t>
                      </a:r>
                      <a:r>
                        <a:rPr lang="en-US" altLang="zh-CN" sz="1600" dirty="0"/>
                        <a:t>[1,2]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6-10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99505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Equilibrium</a:t>
                      </a:r>
                      <a:r>
                        <a:rPr lang="zh-CN" altLang="en-US" sz="1600" dirty="0"/>
                        <a:t> </a:t>
                      </a:r>
                      <a:r>
                        <a:rPr lang="en-US" altLang="zh-CN" sz="1600" dirty="0"/>
                        <a:t>beam</a:t>
                      </a:r>
                      <a:r>
                        <a:rPr lang="zh-CN" altLang="en-US" sz="1600" dirty="0"/>
                        <a:t> </a:t>
                      </a:r>
                      <a:r>
                        <a:rPr lang="en-US" altLang="zh-CN" sz="1600" dirty="0"/>
                        <a:t>polarization</a:t>
                      </a:r>
                      <a:r>
                        <a:rPr lang="zh-CN" altLang="en-US" sz="1600" dirty="0"/>
                        <a:t> </a:t>
                      </a:r>
                      <a:r>
                        <a:rPr lang="en-US" altLang="zh-CN" sz="1600" dirty="0"/>
                        <a:t>in</a:t>
                      </a:r>
                      <a:r>
                        <a:rPr lang="zh-CN" altLang="en-US" sz="1600" dirty="0"/>
                        <a:t> </a:t>
                      </a:r>
                      <a:r>
                        <a:rPr lang="en-US" altLang="zh-CN" sz="1600" dirty="0"/>
                        <a:t>collider</a:t>
                      </a:r>
                      <a:r>
                        <a:rPr lang="zh-CN" altLang="en-US" sz="1600" dirty="0"/>
                        <a:t> </a:t>
                      </a:r>
                      <a:r>
                        <a:rPr lang="en-US" altLang="zh-CN" sz="1600" dirty="0"/>
                        <a:t>rings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What</a:t>
                      </a:r>
                      <a:r>
                        <a:rPr lang="zh-CN" altLang="en-US" sz="1600" dirty="0"/>
                        <a:t> </a:t>
                      </a:r>
                      <a:r>
                        <a:rPr lang="en-US" altLang="zh-CN" sz="1600" dirty="0"/>
                        <a:t>are</a:t>
                      </a:r>
                      <a:r>
                        <a:rPr lang="zh-CN" altLang="en-US" sz="1600" dirty="0"/>
                        <a:t> </a:t>
                      </a:r>
                      <a:r>
                        <a:rPr lang="en-US" altLang="zh-CN" sz="1600" dirty="0"/>
                        <a:t>the</a:t>
                      </a:r>
                      <a:r>
                        <a:rPr lang="zh-CN" altLang="en-US" sz="1600" dirty="0"/>
                        <a:t> </a:t>
                      </a:r>
                      <a:r>
                        <a:rPr lang="en-US" altLang="zh-CN" sz="1600" dirty="0"/>
                        <a:t>mechanisms</a:t>
                      </a:r>
                      <a:r>
                        <a:rPr lang="zh-CN" altLang="en-US" sz="1600" dirty="0"/>
                        <a:t> </a:t>
                      </a:r>
                      <a:r>
                        <a:rPr lang="en-US" altLang="zh-CN" sz="1600" dirty="0"/>
                        <a:t>of</a:t>
                      </a:r>
                      <a:r>
                        <a:rPr lang="zh-CN" altLang="en-US" sz="1600" dirty="0"/>
                        <a:t> </a:t>
                      </a:r>
                      <a:r>
                        <a:rPr lang="en-US" altLang="zh-CN" sz="1600" dirty="0"/>
                        <a:t>radiative</a:t>
                      </a:r>
                      <a:r>
                        <a:rPr lang="zh-CN" altLang="en-US" sz="1600" dirty="0"/>
                        <a:t> </a:t>
                      </a:r>
                      <a:r>
                        <a:rPr lang="en-US" altLang="zh-CN" sz="1600" dirty="0"/>
                        <a:t>depolarization?[3]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11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45084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Resonant</a:t>
                      </a:r>
                      <a:r>
                        <a:rPr lang="zh-CN" altLang="en-US" sz="1600" dirty="0"/>
                        <a:t> </a:t>
                      </a:r>
                      <a:r>
                        <a:rPr lang="en-US" altLang="zh-CN" sz="1600" dirty="0"/>
                        <a:t>depolarization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How</a:t>
                      </a:r>
                      <a:r>
                        <a:rPr lang="zh-CN" altLang="en-US" sz="1600" dirty="0"/>
                        <a:t> </a:t>
                      </a:r>
                      <a:r>
                        <a:rPr lang="en-US" altLang="zh-CN" sz="1600" dirty="0"/>
                        <a:t>to</a:t>
                      </a:r>
                      <a:r>
                        <a:rPr lang="zh-CN" altLang="en-US" sz="1600" dirty="0"/>
                        <a:t> </a:t>
                      </a:r>
                      <a:r>
                        <a:rPr lang="en-US" altLang="zh-CN" sz="1600" dirty="0"/>
                        <a:t>generate</a:t>
                      </a:r>
                      <a:r>
                        <a:rPr lang="zh-CN" altLang="en-US" sz="1600" dirty="0"/>
                        <a:t> </a:t>
                      </a:r>
                      <a:r>
                        <a:rPr lang="en-US" altLang="zh-CN" sz="1600" dirty="0"/>
                        <a:t>polarized</a:t>
                      </a:r>
                      <a:r>
                        <a:rPr lang="zh-CN" altLang="en-US" sz="1600" dirty="0"/>
                        <a:t> </a:t>
                      </a:r>
                      <a:r>
                        <a:rPr lang="en-US" altLang="zh-CN" sz="1600" dirty="0"/>
                        <a:t>e+</a:t>
                      </a:r>
                      <a:r>
                        <a:rPr lang="zh-CN" altLang="en-US" sz="1600" dirty="0"/>
                        <a:t> </a:t>
                      </a:r>
                      <a:r>
                        <a:rPr lang="en-US" altLang="zh-CN" sz="1600" dirty="0"/>
                        <a:t>beam?[1]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12-14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4300094"/>
                  </a:ext>
                </a:extLst>
              </a:tr>
              <a:tr h="290009"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Longitudinally</a:t>
                      </a:r>
                      <a:r>
                        <a:rPr lang="zh-CN" altLang="en-US" sz="1600" dirty="0"/>
                        <a:t> </a:t>
                      </a:r>
                      <a:r>
                        <a:rPr lang="en-US" altLang="zh-CN" sz="1600" dirty="0"/>
                        <a:t>polarized</a:t>
                      </a:r>
                      <a:r>
                        <a:rPr lang="zh-CN" altLang="en-US" sz="1600" dirty="0"/>
                        <a:t> </a:t>
                      </a:r>
                      <a:r>
                        <a:rPr lang="en-US" altLang="zh-CN" sz="1600" dirty="0"/>
                        <a:t>colliding</a:t>
                      </a:r>
                      <a:r>
                        <a:rPr lang="zh-CN" altLang="en-US" sz="1600" dirty="0"/>
                        <a:t> </a:t>
                      </a:r>
                      <a:r>
                        <a:rPr lang="en-US" altLang="zh-CN" sz="1600" dirty="0"/>
                        <a:t>beams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How</a:t>
                      </a:r>
                      <a:r>
                        <a:rPr lang="zh-CN" altLang="en-US" sz="1600" dirty="0"/>
                        <a:t> </a:t>
                      </a:r>
                      <a:r>
                        <a:rPr lang="en-US" altLang="zh-CN" sz="1600" dirty="0"/>
                        <a:t>to</a:t>
                      </a:r>
                      <a:r>
                        <a:rPr lang="zh-CN" altLang="en-US" sz="1600" dirty="0"/>
                        <a:t> </a:t>
                      </a:r>
                      <a:r>
                        <a:rPr lang="en-US" altLang="zh-CN" sz="1600" dirty="0"/>
                        <a:t>design</a:t>
                      </a:r>
                      <a:r>
                        <a:rPr lang="zh-CN" altLang="en-US" sz="1600" dirty="0"/>
                        <a:t> </a:t>
                      </a:r>
                      <a:r>
                        <a:rPr lang="en-US" altLang="zh-CN" sz="1600" dirty="0"/>
                        <a:t>spin</a:t>
                      </a:r>
                      <a:r>
                        <a:rPr lang="zh-CN" altLang="en-US" sz="1600" dirty="0"/>
                        <a:t> </a:t>
                      </a:r>
                      <a:r>
                        <a:rPr lang="en-US" altLang="zh-CN" sz="1600" dirty="0"/>
                        <a:t>rotators</a:t>
                      </a:r>
                      <a:r>
                        <a:rPr lang="zh-CN" altLang="en-US" sz="1600" dirty="0"/>
                        <a:t> </a:t>
                      </a:r>
                      <a:r>
                        <a:rPr lang="en-US" altLang="zh-CN" sz="1600" dirty="0"/>
                        <a:t>in</a:t>
                      </a:r>
                      <a:r>
                        <a:rPr lang="zh-CN" altLang="en-US" sz="1600" dirty="0"/>
                        <a:t> </a:t>
                      </a:r>
                      <a:r>
                        <a:rPr lang="en-US" altLang="zh-CN" sz="1600" dirty="0"/>
                        <a:t>the</a:t>
                      </a:r>
                      <a:r>
                        <a:rPr lang="zh-CN" altLang="en-US" sz="1600" dirty="0"/>
                        <a:t> </a:t>
                      </a:r>
                      <a:r>
                        <a:rPr lang="en-US" altLang="zh-CN" sz="1600" dirty="0"/>
                        <a:t>collider</a:t>
                      </a:r>
                      <a:r>
                        <a:rPr lang="zh-CN" altLang="en-US" sz="1600" dirty="0"/>
                        <a:t> </a:t>
                      </a:r>
                      <a:r>
                        <a:rPr lang="en-US" altLang="zh-CN" sz="1600" dirty="0"/>
                        <a:t>rings?[1,4]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15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5043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62517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4" descr="spinPrecession.gif">
            <a:extLst>
              <a:ext uri="{FF2B5EF4-FFF2-40B4-BE49-F238E27FC236}">
                <a16:creationId xmlns:a16="http://schemas.microsoft.com/office/drawing/2014/main" id="{8A21F150-BF70-6D4D-B148-C051F3AA9A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7" y="3982173"/>
            <a:ext cx="3102876" cy="144800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C1D5F64-C189-B649-AA00-A9DD558063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Depolarization</a:t>
            </a:r>
            <a:r>
              <a:rPr lang="zh-CN" altLang="en-US" dirty="0"/>
              <a:t> </a:t>
            </a:r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dirty="0"/>
              <a:t>the booster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2257E0-B74D-E947-AFC2-5348F453F9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/>
          <a:lstStyle/>
          <a:p>
            <a:fld id="{C973300C-797F-D148-A78D-320196FBAF04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7" name="Picture 7">
            <a:extLst>
              <a:ext uri="{FF2B5EF4-FFF2-40B4-BE49-F238E27FC236}">
                <a16:creationId xmlns:a16="http://schemas.microsoft.com/office/drawing/2014/main" id="{CF591D3A-1D40-4346-B60C-F67A1EACAD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2464" y="3928265"/>
            <a:ext cx="3234577" cy="213841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4AC9A245-BC64-9944-BB93-125A7147A8C3}"/>
                  </a:ext>
                </a:extLst>
              </p:cNvPr>
              <p:cNvSpPr txBox="1"/>
              <p:nvPr/>
            </p:nvSpPr>
            <p:spPr>
              <a:xfrm>
                <a:off x="324936" y="1100351"/>
                <a:ext cx="11191328" cy="2138086"/>
              </a:xfrm>
              <a:prstGeom prst="rect">
                <a:avLst/>
              </a:prstGeom>
              <a:noFill/>
              <a:ln>
                <a:solidFill>
                  <a:srgbClr val="00B05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zh-CN" sz="2000" dirty="0"/>
                  <a:t>The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spin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tune</a:t>
                </a:r>
                <a:r>
                  <a:rPr lang="zh-CN" altLang="en-US" sz="2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𝜐</m:t>
                        </m:r>
                      </m:e>
                      <m:sub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altLang="zh-CN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altLang="zh-CN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r>
                      <a:rPr lang="en-US" altLang="zh-CN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zh-CN" altLang="en-US" sz="2000" dirty="0"/>
                  <a:t> </a:t>
                </a:r>
                <a:r>
                  <a:rPr lang="en-US" altLang="zh-CN" sz="2000" dirty="0"/>
                  <a:t>changes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and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could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cross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spin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resonances</a:t>
                </a:r>
                <a:r>
                  <a:rPr lang="zh-CN" altLang="en-US" sz="2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𝜐</m:t>
                        </m:r>
                      </m:e>
                      <m:sub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altLang="zh-CN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sz="2000" i="1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altLang="zh-CN" sz="20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𝜐</m:t>
                        </m:r>
                      </m:e>
                      <m:sub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altLang="zh-CN" sz="20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sSub>
                      <m:sSubPr>
                        <m:ctrlPr>
                          <a:rPr lang="en-US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𝜐</m:t>
                        </m:r>
                      </m:e>
                      <m:sub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altLang="zh-CN" sz="20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sSub>
                      <m:sSubPr>
                        <m:ctrlPr>
                          <a:rPr lang="en-US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𝜐</m:t>
                        </m:r>
                      </m:e>
                      <m:sub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endParaRPr lang="en-US" altLang="zh-CN" sz="2000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altLang="zh-CN" sz="2000" dirty="0"/>
                  <a:t>The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spin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resonances</a:t>
                </a:r>
                <a:r>
                  <a:rPr lang="zh-CN" altLang="en-US" sz="2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𝜐</m:t>
                        </m:r>
                      </m:e>
                      <m:sub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altLang="zh-CN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sz="2000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zh-CN" altLang="en-US" sz="2000" dirty="0"/>
                  <a:t>  </a:t>
                </a:r>
                <a:r>
                  <a:rPr lang="en-US" altLang="zh-CN" sz="2000" dirty="0"/>
                  <a:t>are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spaced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by</a:t>
                </a:r>
                <a:r>
                  <a:rPr lang="zh-CN" altLang="en-US" sz="2000" dirty="0"/>
                  <a:t> </a:t>
                </a:r>
                <a:r>
                  <a:rPr lang="en-US" altLang="zh-CN" sz="2000" dirty="0">
                    <a:solidFill>
                      <a:srgbClr val="0000FF"/>
                    </a:solidFill>
                  </a:rPr>
                  <a:t>440</a:t>
                </a:r>
                <a:r>
                  <a:rPr lang="zh-CN" altLang="en-US" sz="2000" dirty="0">
                    <a:solidFill>
                      <a:srgbClr val="0000FF"/>
                    </a:solidFill>
                  </a:rPr>
                  <a:t> </a:t>
                </a:r>
                <a:r>
                  <a:rPr lang="en-US" altLang="zh-CN" sz="2000" dirty="0">
                    <a:solidFill>
                      <a:srgbClr val="0000FF"/>
                    </a:solidFill>
                  </a:rPr>
                  <a:t>MeV</a:t>
                </a:r>
                <a:r>
                  <a:rPr lang="zh-CN" altLang="en-US" sz="2000" dirty="0">
                    <a:solidFill>
                      <a:srgbClr val="0000FF"/>
                    </a:solidFill>
                  </a:rPr>
                  <a:t> </a:t>
                </a:r>
                <a:r>
                  <a:rPr lang="en-US" altLang="zh-CN" sz="2000" dirty="0"/>
                  <a:t>for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e+/e-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zh-CN" sz="2000" dirty="0"/>
                  <a:t>The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non-adiabatic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crossing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could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vary</a:t>
                </a:r>
                <a:r>
                  <a:rPr lang="zh-CN" altLang="en-US" sz="2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altLang="zh-CN" sz="2000" b="0" i="1" smtClean="0"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20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</m:acc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acc>
                      <m:accPr>
                        <m:chr m:val="⃗"/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</m:acc>
                  </m:oMath>
                </a14:m>
                <a:r>
                  <a:rPr lang="zh-CN" altLang="en-US" sz="2000" dirty="0"/>
                  <a:t> </a:t>
                </a:r>
                <a:r>
                  <a:rPr lang="en-US" altLang="zh-CN" sz="2000" dirty="0"/>
                  <a:t>and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lead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to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depolarization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[1]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altLang="zh-CN" sz="2000" dirty="0">
                    <a:solidFill>
                      <a:srgbClr val="FF0000"/>
                    </a:solidFill>
                  </a:rPr>
                  <a:t>Spin</a:t>
                </a:r>
                <a:r>
                  <a:rPr lang="zh-CN" altLang="en-US" sz="2000" dirty="0">
                    <a:solidFill>
                      <a:srgbClr val="FF0000"/>
                    </a:solidFill>
                  </a:rPr>
                  <a:t> </a:t>
                </a:r>
                <a:r>
                  <a:rPr lang="en-US" altLang="zh-CN" sz="2000" dirty="0">
                    <a:solidFill>
                      <a:srgbClr val="FF0000"/>
                    </a:solidFill>
                  </a:rPr>
                  <a:t>resonance</a:t>
                </a:r>
                <a:r>
                  <a:rPr lang="zh-CN" altLang="en-US" sz="2000" dirty="0">
                    <a:solidFill>
                      <a:srgbClr val="FF0000"/>
                    </a:solidFill>
                  </a:rPr>
                  <a:t> </a:t>
                </a:r>
                <a:r>
                  <a:rPr lang="en-US" altLang="zh-CN" sz="2000" dirty="0">
                    <a:solidFill>
                      <a:srgbClr val="FF0000"/>
                    </a:solidFill>
                  </a:rPr>
                  <a:t>strength</a:t>
                </a:r>
                <a:r>
                  <a:rPr lang="el-GR" altLang="zh-CN" sz="2000" dirty="0">
                    <a:solidFill>
                      <a:srgbClr val="FF0000"/>
                    </a:solidFill>
                  </a:rPr>
                  <a:t> ε</a:t>
                </a:r>
                <a:r>
                  <a:rPr lang="en-US" altLang="zh-CN" sz="2000" dirty="0">
                    <a:solidFill>
                      <a:srgbClr val="FF0000"/>
                    </a:solidFill>
                  </a:rPr>
                  <a:t> 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altLang="zh-CN" sz="2000" dirty="0">
                    <a:solidFill>
                      <a:srgbClr val="FF0000"/>
                    </a:solidFill>
                  </a:rPr>
                  <a:t>Acceleration rate </a:t>
                </a:r>
                <a14:m>
                  <m:oMath xmlns:m="http://schemas.openxmlformats.org/officeDocument/2006/math">
                    <m:r>
                      <a:rPr lang="en-US" altLang="zh-CN" sz="20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a:rPr lang="zh-CN" alt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altLang="zh-CN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US" altLang="zh-CN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−6</m:t>
                        </m:r>
                      </m:sup>
                    </m:sSup>
                    <m:f>
                      <m:fPr>
                        <m:ctrlPr>
                          <a:rPr lang="en-US" altLang="zh-CN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𝑑𝐸</m:t>
                        </m:r>
                      </m:num>
                      <m:den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𝑑𝑡</m:t>
                        </m:r>
                      </m:den>
                    </m:f>
                    <m:d>
                      <m:dPr>
                        <m:begChr m:val="["/>
                        <m:endChr m:val="]"/>
                        <m:ctrlPr>
                          <a:rPr lang="en-US" altLang="zh-CN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GeV</m:t>
                        </m:r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</m:t>
                        </m:r>
                        <m:r>
                          <m:rPr>
                            <m:sty m:val="p"/>
                          </m:rPr>
                          <a:rPr lang="en-US" altLang="zh-CN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s</m:t>
                        </m:r>
                      </m:e>
                    </m:d>
                    <m:r>
                      <a:rPr lang="en-US" altLang="zh-CN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en-US" altLang="zh-CN" sz="2000" dirty="0"/>
                  <a:t>[km]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zh-CN" sz="2000" b="0" dirty="0">
                    <a:ea typeface="Cambria Math" panose="02040503050406030204" pitchFamily="18" charset="0"/>
                  </a:rPr>
                  <a:t>Polarization is maintained (</a:t>
                </a:r>
                <a:r>
                  <a:rPr lang="el-GR" altLang="zh-CN" sz="2000" b="0" dirty="0">
                    <a:solidFill>
                      <a:srgbClr val="FF0000"/>
                    </a:solidFill>
                    <a:ea typeface="Cambria Math" panose="02040503050406030204" pitchFamily="18" charset="0"/>
                  </a:rPr>
                  <a:t>Δ</a:t>
                </a:r>
                <a:r>
                  <a:rPr lang="en-US" altLang="zh-CN" sz="2000" b="0" dirty="0">
                    <a:solidFill>
                      <a:srgbClr val="FF0000"/>
                    </a:solidFill>
                    <a:ea typeface="Cambria Math" panose="02040503050406030204" pitchFamily="18" charset="0"/>
                  </a:rPr>
                  <a:t>P &lt; 1%</a:t>
                </a:r>
                <a:r>
                  <a:rPr lang="en-US" altLang="zh-CN" sz="2000" b="0" dirty="0">
                    <a:ea typeface="Cambria Math" panose="02040503050406030204" pitchFamily="18" charset="0"/>
                  </a:rPr>
                  <a:t>) </a:t>
                </a:r>
                <a:r>
                  <a:rPr lang="en-US" altLang="zh-CN" sz="2000" dirty="0">
                    <a:ea typeface="Cambria Math" panose="02040503050406030204" pitchFamily="18" charset="0"/>
                  </a:rPr>
                  <a:t>for</a:t>
                </a:r>
                <a:r>
                  <a:rPr lang="zh-CN" altLang="en-US" sz="2000" dirty="0">
                    <a:ea typeface="Cambria Math" panose="02040503050406030204" pitchFamily="18" charset="0"/>
                  </a:rPr>
                  <a:t> </a:t>
                </a:r>
                <a:r>
                  <a:rPr lang="en-US" altLang="zh-CN" sz="2000" dirty="0">
                    <a:ea typeface="Cambria Math" panose="02040503050406030204" pitchFamily="18" charset="0"/>
                  </a:rPr>
                  <a:t>the</a:t>
                </a:r>
                <a:r>
                  <a:rPr lang="zh-CN" altLang="en-US" sz="2000" dirty="0">
                    <a:ea typeface="Cambria Math" panose="02040503050406030204" pitchFamily="18" charset="0"/>
                  </a:rPr>
                  <a:t> </a:t>
                </a:r>
                <a:r>
                  <a:rPr lang="en-US" altLang="zh-CN" sz="2000" dirty="0">
                    <a:ea typeface="Cambria Math" panose="02040503050406030204" pitchFamily="18" charset="0"/>
                  </a:rPr>
                  <a:t>regimes</a:t>
                </a:r>
                <a:r>
                  <a:rPr lang="zh-CN" altLang="en-US" sz="2000" dirty="0">
                    <a:ea typeface="Cambria Math" panose="02040503050406030204" pitchFamily="18" charset="0"/>
                  </a:rPr>
                  <a:t> </a:t>
                </a:r>
                <a:r>
                  <a:rPr lang="en-US" altLang="zh-CN" sz="2000" dirty="0">
                    <a:ea typeface="Cambria Math" panose="02040503050406030204" pitchFamily="18" charset="0"/>
                  </a:rPr>
                  <a:t>of</a:t>
                </a:r>
                <a:r>
                  <a:rPr lang="zh-CN" altLang="en-US" sz="2000" dirty="0">
                    <a:ea typeface="Cambria Math" panose="02040503050406030204" pitchFamily="18" charset="0"/>
                  </a:rPr>
                  <a:t> </a:t>
                </a:r>
                <a:r>
                  <a:rPr lang="en-US" altLang="zh-CN" sz="2000" dirty="0">
                    <a:ea typeface="Cambria Math" panose="02040503050406030204" pitchFamily="18" charset="0"/>
                  </a:rPr>
                  <a:t>fast</a:t>
                </a:r>
                <a:r>
                  <a:rPr lang="zh-CN" altLang="en-US" sz="2000" dirty="0">
                    <a:ea typeface="Cambria Math" panose="02040503050406030204" pitchFamily="18" charset="0"/>
                  </a:rPr>
                  <a:t> </a:t>
                </a:r>
                <a:r>
                  <a:rPr lang="en-US" altLang="zh-CN" sz="2000" dirty="0">
                    <a:ea typeface="Cambria Math" panose="02040503050406030204" pitchFamily="18" charset="0"/>
                  </a:rPr>
                  <a:t>crossing</a:t>
                </a:r>
                <a:r>
                  <a:rPr lang="zh-CN" altLang="en-US" sz="2000" dirty="0">
                    <a:ea typeface="Cambria Math" panose="02040503050406030204" pitchFamily="18" charset="0"/>
                  </a:rPr>
                  <a:t> </a:t>
                </a:r>
                <a:r>
                  <a:rPr lang="en-US" altLang="zh-CN" sz="2000" dirty="0">
                    <a:ea typeface="Cambria Math" panose="02040503050406030204" pitchFamily="18" charset="0"/>
                  </a:rPr>
                  <a:t>&amp;</a:t>
                </a:r>
                <a:r>
                  <a:rPr lang="zh-CN" altLang="en-US" sz="2000" dirty="0">
                    <a:ea typeface="Cambria Math" panose="02040503050406030204" pitchFamily="18" charset="0"/>
                  </a:rPr>
                  <a:t> </a:t>
                </a:r>
                <a:r>
                  <a:rPr lang="en-US" altLang="zh-CN" sz="2000" dirty="0">
                    <a:ea typeface="Cambria Math" panose="02040503050406030204" pitchFamily="18" charset="0"/>
                  </a:rPr>
                  <a:t>slow</a:t>
                </a:r>
                <a:r>
                  <a:rPr lang="zh-CN" altLang="en-US" sz="2000" dirty="0">
                    <a:ea typeface="Cambria Math" panose="02040503050406030204" pitchFamily="18" charset="0"/>
                  </a:rPr>
                  <a:t> </a:t>
                </a:r>
                <a:r>
                  <a:rPr lang="en-US" altLang="zh-CN" sz="2000" dirty="0">
                    <a:ea typeface="Cambria Math" panose="02040503050406030204" pitchFamily="18" charset="0"/>
                  </a:rPr>
                  <a:t>crossing</a:t>
                </a:r>
                <a:endParaRPr lang="en-US" altLang="zh-CN" sz="2000" b="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4AC9A245-BC64-9944-BB93-125A7147A8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936" y="1100351"/>
                <a:ext cx="11191328" cy="2138086"/>
              </a:xfrm>
              <a:prstGeom prst="rect">
                <a:avLst/>
              </a:prstGeom>
              <a:blipFill>
                <a:blip r:embed="rId4"/>
                <a:stretch>
                  <a:fillRect l="-453" t="-1176" b="-2941"/>
                </a:stretch>
              </a:blipFill>
              <a:ln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>
            <a:extLst>
              <a:ext uri="{FF2B5EF4-FFF2-40B4-BE49-F238E27FC236}">
                <a16:creationId xmlns:a16="http://schemas.microsoft.com/office/drawing/2014/main" id="{A51268AF-F1DF-0E4D-9F3A-8D55AE411E6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5265" y="3668161"/>
            <a:ext cx="4997135" cy="3189838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B9CC75D-981D-E74B-A2C2-18EC7FE6D5B1}"/>
              </a:ext>
            </a:extLst>
          </p:cNvPr>
          <p:cNvCxnSpPr>
            <a:cxnSpLocks/>
          </p:cNvCxnSpPr>
          <p:nvPr/>
        </p:nvCxnSpPr>
        <p:spPr>
          <a:xfrm>
            <a:off x="9868829" y="4048570"/>
            <a:ext cx="0" cy="2208762"/>
          </a:xfrm>
          <a:prstGeom prst="line">
            <a:avLst/>
          </a:prstGeom>
          <a:ln>
            <a:solidFill>
              <a:schemeClr val="tx1"/>
            </a:solidFill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1DC818D-A2B7-CE4C-B704-985DB0828CA0}"/>
              </a:ext>
            </a:extLst>
          </p:cNvPr>
          <p:cNvCxnSpPr>
            <a:cxnSpLocks/>
          </p:cNvCxnSpPr>
          <p:nvPr/>
        </p:nvCxnSpPr>
        <p:spPr>
          <a:xfrm>
            <a:off x="9767279" y="4675839"/>
            <a:ext cx="0" cy="1581493"/>
          </a:xfrm>
          <a:prstGeom prst="line">
            <a:avLst/>
          </a:prstGeom>
          <a:ln>
            <a:solidFill>
              <a:schemeClr val="tx1"/>
            </a:solidFill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C545C62-036B-6849-8F55-B827A030CFFF}"/>
              </a:ext>
            </a:extLst>
          </p:cNvPr>
          <p:cNvCxnSpPr>
            <a:cxnSpLocks/>
          </p:cNvCxnSpPr>
          <p:nvPr/>
        </p:nvCxnSpPr>
        <p:spPr>
          <a:xfrm>
            <a:off x="9465452" y="4803552"/>
            <a:ext cx="0" cy="1453780"/>
          </a:xfrm>
          <a:prstGeom prst="line">
            <a:avLst/>
          </a:prstGeom>
          <a:ln>
            <a:solidFill>
              <a:schemeClr val="tx1"/>
            </a:solidFill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66F4957-8AD6-8744-AB7C-004B39C31815}"/>
              </a:ext>
            </a:extLst>
          </p:cNvPr>
          <p:cNvCxnSpPr>
            <a:cxnSpLocks/>
          </p:cNvCxnSpPr>
          <p:nvPr/>
        </p:nvCxnSpPr>
        <p:spPr>
          <a:xfrm>
            <a:off x="10875858" y="5352554"/>
            <a:ext cx="0" cy="904778"/>
          </a:xfrm>
          <a:prstGeom prst="line">
            <a:avLst/>
          </a:prstGeom>
          <a:ln>
            <a:solidFill>
              <a:schemeClr val="tx1"/>
            </a:solidFill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AB0891E-F138-6D44-A49F-24CE4ABB925F}"/>
              </a:ext>
            </a:extLst>
          </p:cNvPr>
          <p:cNvCxnSpPr>
            <a:cxnSpLocks/>
          </p:cNvCxnSpPr>
          <p:nvPr/>
        </p:nvCxnSpPr>
        <p:spPr>
          <a:xfrm>
            <a:off x="10537457" y="5430182"/>
            <a:ext cx="0" cy="827150"/>
          </a:xfrm>
          <a:prstGeom prst="line">
            <a:avLst/>
          </a:prstGeom>
          <a:ln>
            <a:solidFill>
              <a:schemeClr val="tx1"/>
            </a:solidFill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2AF47286-DAB3-DA46-8232-B9D297A661C5}"/>
              </a:ext>
            </a:extLst>
          </p:cNvPr>
          <p:cNvSpPr txBox="1"/>
          <p:nvPr/>
        </p:nvSpPr>
        <p:spPr>
          <a:xfrm>
            <a:off x="-58854" y="6151505"/>
            <a:ext cx="83585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00B050"/>
                </a:solidFill>
              </a:rPr>
              <a:t>[1]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Froissart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and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 err="1">
                <a:solidFill>
                  <a:srgbClr val="00B050"/>
                </a:solidFill>
              </a:rPr>
              <a:t>Stora</a:t>
            </a:r>
            <a:r>
              <a:rPr lang="en-US" altLang="zh-CN" sz="1200" dirty="0">
                <a:solidFill>
                  <a:srgbClr val="00B050"/>
                </a:solidFill>
              </a:rPr>
              <a:t>,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NIM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7,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297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(1960)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[2]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A.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K.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 err="1">
                <a:solidFill>
                  <a:srgbClr val="00B050"/>
                </a:solidFill>
              </a:rPr>
              <a:t>Barladyan</a:t>
            </a:r>
            <a:r>
              <a:rPr lang="en-US" altLang="zh-CN" sz="1200" dirty="0">
                <a:solidFill>
                  <a:srgbClr val="00B050"/>
                </a:solidFill>
              </a:rPr>
              <a:t>,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et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al.,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PRAB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22,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112804,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(2019)</a:t>
            </a:r>
            <a:endParaRPr lang="en-HK" altLang="zh-CN" sz="1200" dirty="0">
              <a:solidFill>
                <a:srgbClr val="00B050"/>
              </a:solidFill>
            </a:endParaRPr>
          </a:p>
          <a:p>
            <a:r>
              <a:rPr lang="en-US" altLang="zh-CN" sz="1200" dirty="0">
                <a:solidFill>
                  <a:srgbClr val="00B050"/>
                </a:solidFill>
              </a:rPr>
              <a:t>[3]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S.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Nakamura,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et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al.,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NIM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A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411,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93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(1998)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[4]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T.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 err="1">
                <a:solidFill>
                  <a:srgbClr val="00B050"/>
                </a:solidFill>
              </a:rPr>
              <a:t>Khoe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et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al.,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Part.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Accel.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6,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213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(1975)</a:t>
            </a:r>
          </a:p>
          <a:p>
            <a:r>
              <a:rPr lang="en-US" altLang="zh-CN" sz="1200" dirty="0">
                <a:solidFill>
                  <a:srgbClr val="00B050"/>
                </a:solidFill>
              </a:rPr>
              <a:t>[5]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HK" sz="1200" dirty="0">
                <a:solidFill>
                  <a:srgbClr val="00B050"/>
                </a:solidFill>
              </a:rPr>
              <a:t>Configuration Manual: Polarized Proton Collider at RHIC</a:t>
            </a:r>
            <a:r>
              <a:rPr lang="en-US" altLang="zh-CN" sz="1200" dirty="0">
                <a:solidFill>
                  <a:srgbClr val="00B050"/>
                </a:solidFill>
              </a:rPr>
              <a:t>,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2006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[6]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V.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 err="1">
                <a:solidFill>
                  <a:srgbClr val="00B050"/>
                </a:solidFill>
              </a:rPr>
              <a:t>Ranjbar</a:t>
            </a:r>
            <a:r>
              <a:rPr lang="en-US" altLang="zh-CN" sz="1200" dirty="0">
                <a:solidFill>
                  <a:srgbClr val="00B050"/>
                </a:solidFill>
              </a:rPr>
              <a:t>,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et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al.,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PRAB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21,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111003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(2018)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endParaRPr lang="en-US" sz="1200" dirty="0">
              <a:solidFill>
                <a:srgbClr val="00B05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888483A-C965-FA43-B0C0-7C9EE6900348}"/>
              </a:ext>
            </a:extLst>
          </p:cNvPr>
          <p:cNvSpPr txBox="1"/>
          <p:nvPr/>
        </p:nvSpPr>
        <p:spPr>
          <a:xfrm>
            <a:off x="3589099" y="3729602"/>
            <a:ext cx="11605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>
                <a:solidFill>
                  <a:srgbClr val="0000FF"/>
                </a:solidFill>
              </a:rPr>
              <a:t>Fast</a:t>
            </a:r>
            <a:r>
              <a:rPr lang="zh-CN" altLang="en-US" sz="1200" b="1" dirty="0">
                <a:solidFill>
                  <a:srgbClr val="0000FF"/>
                </a:solidFill>
              </a:rPr>
              <a:t> </a:t>
            </a:r>
            <a:r>
              <a:rPr lang="en-US" altLang="zh-CN" sz="1200" b="1" dirty="0">
                <a:solidFill>
                  <a:srgbClr val="0000FF"/>
                </a:solidFill>
              </a:rPr>
              <a:t>crossing</a:t>
            </a:r>
            <a:endParaRPr lang="en-US" sz="1200" b="1" dirty="0">
              <a:solidFill>
                <a:srgbClr val="0000FF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07BBE33-C019-B446-8A39-6473336191CE}"/>
              </a:ext>
            </a:extLst>
          </p:cNvPr>
          <p:cNvSpPr txBox="1"/>
          <p:nvPr/>
        </p:nvSpPr>
        <p:spPr>
          <a:xfrm>
            <a:off x="5626749" y="3724153"/>
            <a:ext cx="11605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>
                <a:solidFill>
                  <a:srgbClr val="FF0000"/>
                </a:solidFill>
              </a:rPr>
              <a:t>Slow</a:t>
            </a:r>
            <a:r>
              <a:rPr lang="zh-CN" altLang="en-US" sz="1200" b="1" dirty="0">
                <a:solidFill>
                  <a:srgbClr val="FF0000"/>
                </a:solidFill>
              </a:rPr>
              <a:t> </a:t>
            </a:r>
            <a:r>
              <a:rPr lang="en-US" altLang="zh-CN" sz="1200" b="1" dirty="0">
                <a:solidFill>
                  <a:srgbClr val="FF0000"/>
                </a:solidFill>
              </a:rPr>
              <a:t>crossing</a:t>
            </a:r>
            <a:endParaRPr lang="en-US" sz="1200" b="1" dirty="0">
              <a:solidFill>
                <a:srgbClr val="FF0000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F798543-3FE6-1C46-A557-9A9500D66E60}"/>
              </a:ext>
            </a:extLst>
          </p:cNvPr>
          <p:cNvCxnSpPr>
            <a:stCxn id="7" idx="0"/>
          </p:cNvCxnSpPr>
          <p:nvPr/>
        </p:nvCxnSpPr>
        <p:spPr>
          <a:xfrm flipH="1">
            <a:off x="4589752" y="3928265"/>
            <a:ext cx="1" cy="1796971"/>
          </a:xfrm>
          <a:prstGeom prst="line">
            <a:avLst/>
          </a:prstGeom>
          <a:ln w="15875">
            <a:solidFill>
              <a:srgbClr val="0000FF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3C21F66-7A94-F147-BE64-8F4DC00CCEF2}"/>
              </a:ext>
            </a:extLst>
          </p:cNvPr>
          <p:cNvCxnSpPr/>
          <p:nvPr/>
        </p:nvCxnSpPr>
        <p:spPr>
          <a:xfrm flipH="1">
            <a:off x="5680814" y="3905066"/>
            <a:ext cx="1" cy="1796971"/>
          </a:xfrm>
          <a:prstGeom prst="line">
            <a:avLst/>
          </a:prstGeom>
          <a:ln w="15875"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10B539C-14B7-C240-8D1B-D8B924F49B6E}"/>
              </a:ext>
            </a:extLst>
          </p:cNvPr>
          <p:cNvCxnSpPr>
            <a:cxnSpLocks/>
          </p:cNvCxnSpPr>
          <p:nvPr/>
        </p:nvCxnSpPr>
        <p:spPr>
          <a:xfrm flipH="1">
            <a:off x="4169391" y="4340910"/>
            <a:ext cx="37531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8032F662-0E9A-1E44-8A60-0E96030D20BD}"/>
              </a:ext>
            </a:extLst>
          </p:cNvPr>
          <p:cNvCxnSpPr>
            <a:cxnSpLocks/>
          </p:cNvCxnSpPr>
          <p:nvPr/>
        </p:nvCxnSpPr>
        <p:spPr>
          <a:xfrm>
            <a:off x="5724056" y="4313613"/>
            <a:ext cx="35405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626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F11263D5-C060-8245-B0A4-1CDFC47C9F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891" y="4715144"/>
            <a:ext cx="3084587" cy="209038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573C43F-60FF-4249-8F19-A57BF9CC00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Setup of CEPC</a:t>
            </a:r>
            <a:r>
              <a:rPr lang="zh-CN" altLang="en-US" dirty="0"/>
              <a:t> </a:t>
            </a:r>
            <a:r>
              <a:rPr lang="en-US" altLang="zh-CN" dirty="0"/>
              <a:t>booster lattice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AC1D16-40BF-934D-95AA-C97E9FAE40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8B63C50-CC5E-6048-B479-71610F085E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9936" y="1137302"/>
            <a:ext cx="3038863" cy="315496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A8922D7-944A-5945-8CB2-D30C2FE480A8}"/>
              </a:ext>
            </a:extLst>
          </p:cNvPr>
          <p:cNvSpPr txBox="1"/>
          <p:nvPr/>
        </p:nvSpPr>
        <p:spPr>
          <a:xfrm>
            <a:off x="9119936" y="947784"/>
            <a:ext cx="32332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00FF"/>
                </a:solidFill>
              </a:rPr>
              <a:t>Arc region covers ~ 80% of circumference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E6E5681-8E49-E948-825F-A7B38AC4527D}"/>
              </a:ext>
            </a:extLst>
          </p:cNvPr>
          <p:cNvSpPr txBox="1"/>
          <p:nvPr/>
        </p:nvSpPr>
        <p:spPr>
          <a:xfrm>
            <a:off x="471082" y="1194601"/>
            <a:ext cx="8324593" cy="2769989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General structure of the CEPC booster lattice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/>
              <a:t>8</a:t>
            </a:r>
            <a:r>
              <a:rPr lang="zh-CN" altLang="en-US" dirty="0"/>
              <a:t> </a:t>
            </a:r>
            <a:r>
              <a:rPr lang="en-US" altLang="zh-CN" dirty="0"/>
              <a:t>arcs</a:t>
            </a:r>
            <a:r>
              <a:rPr lang="zh-CN" altLang="en-US" dirty="0"/>
              <a:t> </a:t>
            </a:r>
            <a:r>
              <a:rPr lang="en-US" altLang="zh-CN" dirty="0"/>
              <a:t>each</a:t>
            </a:r>
            <a:r>
              <a:rPr lang="zh-CN" altLang="en-US" dirty="0"/>
              <a:t> </a:t>
            </a:r>
            <a:r>
              <a:rPr lang="en-US" altLang="zh-CN" dirty="0"/>
              <a:t>containing</a:t>
            </a:r>
            <a:r>
              <a:rPr lang="zh-CN" altLang="en-US" dirty="0"/>
              <a:t> </a:t>
            </a:r>
            <a:r>
              <a:rPr lang="en-US" altLang="zh-CN" dirty="0"/>
              <a:t>140</a:t>
            </a:r>
            <a:r>
              <a:rPr lang="zh-CN" altLang="en-US" dirty="0"/>
              <a:t> </a:t>
            </a:r>
            <a:r>
              <a:rPr lang="en-US" altLang="zh-CN" dirty="0"/>
              <a:t>FODO</a:t>
            </a:r>
            <a:r>
              <a:rPr lang="zh-CN" altLang="en-US" dirty="0"/>
              <a:t> </a:t>
            </a:r>
            <a:r>
              <a:rPr lang="en-US" altLang="zh-CN" dirty="0"/>
              <a:t>cells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/>
              <a:t>interleaved</a:t>
            </a:r>
            <a:r>
              <a:rPr lang="zh-CN" altLang="en-US" dirty="0"/>
              <a:t> </a:t>
            </a:r>
            <a:r>
              <a:rPr lang="en-US" altLang="zh-CN" dirty="0"/>
              <a:t>with</a:t>
            </a:r>
            <a:r>
              <a:rPr lang="zh-CN" altLang="en-US" dirty="0"/>
              <a:t> </a:t>
            </a:r>
            <a:r>
              <a:rPr lang="en-US" altLang="zh-CN" dirty="0"/>
              <a:t>8</a:t>
            </a:r>
            <a:r>
              <a:rPr lang="zh-CN" altLang="en-US" dirty="0"/>
              <a:t> </a:t>
            </a:r>
            <a:r>
              <a:rPr lang="en-US" altLang="zh-CN" dirty="0"/>
              <a:t>straight</a:t>
            </a:r>
            <a:r>
              <a:rPr lang="zh-CN" altLang="en-US" dirty="0"/>
              <a:t> </a:t>
            </a:r>
            <a:r>
              <a:rPr lang="en-US" altLang="zh-CN" dirty="0"/>
              <a:t>sections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200" dirty="0"/>
              <a:t>60</a:t>
            </a:r>
            <a:r>
              <a:rPr lang="zh-CN" altLang="en-US" sz="2200" dirty="0"/>
              <a:t> </a:t>
            </a:r>
            <a:r>
              <a:rPr lang="en-US" altLang="zh-CN" sz="2200" dirty="0"/>
              <a:t>imperfection</a:t>
            </a:r>
            <a:r>
              <a:rPr lang="zh-CN" altLang="en-US" sz="2200" dirty="0"/>
              <a:t> </a:t>
            </a:r>
            <a:r>
              <a:rPr lang="en-US" altLang="zh-CN" sz="2200" dirty="0"/>
              <a:t>lattice</a:t>
            </a:r>
            <a:r>
              <a:rPr lang="zh-CN" altLang="en-US" sz="2200" dirty="0"/>
              <a:t> </a:t>
            </a:r>
            <a:r>
              <a:rPr lang="en-US" altLang="zh-CN" sz="2200" dirty="0"/>
              <a:t>seeds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/>
              <a:t>Misalignment</a:t>
            </a:r>
            <a:r>
              <a:rPr lang="zh-CN" altLang="en-US" dirty="0"/>
              <a:t> </a:t>
            </a:r>
            <a:r>
              <a:rPr lang="en-US" altLang="zh-CN" dirty="0"/>
              <a:t>error</a:t>
            </a:r>
            <a:r>
              <a:rPr lang="zh-CN" altLang="en-US" dirty="0"/>
              <a:t> </a:t>
            </a:r>
            <a:r>
              <a:rPr lang="en-US" altLang="zh-CN" dirty="0"/>
              <a:t>&amp;</a:t>
            </a:r>
            <a:r>
              <a:rPr lang="zh-CN" altLang="en-US" dirty="0"/>
              <a:t> </a:t>
            </a:r>
            <a:r>
              <a:rPr lang="en-US" altLang="zh-CN" dirty="0"/>
              <a:t>field</a:t>
            </a:r>
            <a:r>
              <a:rPr lang="zh-CN" altLang="en-US" dirty="0"/>
              <a:t> </a:t>
            </a:r>
            <a:r>
              <a:rPr lang="en-US" altLang="zh-CN" dirty="0"/>
              <a:t>error,</a:t>
            </a:r>
            <a:r>
              <a:rPr lang="zh-CN" altLang="en-US" dirty="0"/>
              <a:t> </a:t>
            </a:r>
            <a:r>
              <a:rPr lang="en-US" altLang="zh-CN" dirty="0"/>
              <a:t>scan</a:t>
            </a:r>
            <a:r>
              <a:rPr lang="zh-CN" altLang="en-US" dirty="0"/>
              <a:t> </a:t>
            </a:r>
            <a:r>
              <a:rPr lang="en-US" altLang="zh-CN" dirty="0"/>
              <a:t>BPM</a:t>
            </a:r>
            <a:r>
              <a:rPr lang="zh-CN" altLang="en-US" dirty="0"/>
              <a:t> </a:t>
            </a:r>
            <a:r>
              <a:rPr lang="en-US" altLang="zh-CN" dirty="0"/>
              <a:t>offset</a:t>
            </a:r>
            <a:r>
              <a:rPr lang="zh-CN" altLang="en-US" dirty="0"/>
              <a:t> </a:t>
            </a:r>
            <a:endParaRPr lang="en-HK" altLang="zh-CN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/>
              <a:t>Closed</a:t>
            </a:r>
            <a:r>
              <a:rPr lang="zh-CN" altLang="en-US" dirty="0"/>
              <a:t> </a:t>
            </a:r>
            <a:r>
              <a:rPr lang="en-US" altLang="zh-CN" dirty="0"/>
              <a:t>orbit</a:t>
            </a:r>
            <a:r>
              <a:rPr lang="zh-CN" altLang="en-US" dirty="0"/>
              <a:t> </a:t>
            </a:r>
            <a:r>
              <a:rPr lang="en-US" altLang="zh-CN" dirty="0"/>
              <a:t>correction</a:t>
            </a:r>
            <a:r>
              <a:rPr lang="zh-CN" altLang="en-US" dirty="0"/>
              <a:t> </a:t>
            </a:r>
            <a:r>
              <a:rPr lang="en-US" altLang="zh-CN" dirty="0"/>
              <a:t>&amp;</a:t>
            </a:r>
            <a:r>
              <a:rPr lang="zh-CN" altLang="en-US" dirty="0"/>
              <a:t> </a:t>
            </a:r>
            <a:r>
              <a:rPr lang="en-US" altLang="zh-CN" dirty="0"/>
              <a:t>tune</a:t>
            </a:r>
            <a:r>
              <a:rPr lang="zh-CN" altLang="en-US" dirty="0"/>
              <a:t> </a:t>
            </a:r>
            <a:r>
              <a:rPr lang="en-US" altLang="zh-CN" dirty="0"/>
              <a:t>correction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200" dirty="0"/>
              <a:t>Multi-particle</a:t>
            </a:r>
            <a:r>
              <a:rPr lang="zh-CN" altLang="en-US" sz="2200" dirty="0"/>
              <a:t> </a:t>
            </a:r>
            <a:r>
              <a:rPr lang="en-US" altLang="zh-CN" sz="2200" dirty="0"/>
              <a:t>tracking</a:t>
            </a:r>
            <a:r>
              <a:rPr lang="zh-CN" altLang="en-US" sz="2200" dirty="0"/>
              <a:t> </a:t>
            </a:r>
            <a:r>
              <a:rPr lang="en-US" altLang="zh-CN" sz="2200" dirty="0"/>
              <a:t>in</a:t>
            </a:r>
            <a:r>
              <a:rPr lang="zh-CN" altLang="en-US" sz="2200" dirty="0"/>
              <a:t> </a:t>
            </a:r>
            <a:r>
              <a:rPr lang="en-US" altLang="zh-CN" sz="2200" dirty="0" err="1"/>
              <a:t>Bmad</a:t>
            </a:r>
            <a:r>
              <a:rPr lang="zh-CN" altLang="en-US" sz="2200" dirty="0"/>
              <a:t> </a:t>
            </a:r>
            <a:endParaRPr lang="en-HK" altLang="zh-CN" sz="22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/>
              <a:t>Energy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RF</a:t>
            </a:r>
            <a:r>
              <a:rPr lang="zh-CN" altLang="en-US" dirty="0"/>
              <a:t> </a:t>
            </a:r>
            <a:r>
              <a:rPr lang="en-US" altLang="zh-CN" dirty="0"/>
              <a:t>ramping</a:t>
            </a:r>
            <a:r>
              <a:rPr lang="zh-CN" altLang="en-US" dirty="0"/>
              <a:t> </a:t>
            </a:r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whole</a:t>
            </a:r>
            <a:r>
              <a:rPr lang="zh-CN" altLang="en-US" dirty="0"/>
              <a:t> </a:t>
            </a:r>
            <a:r>
              <a:rPr lang="en-US" altLang="zh-CN" dirty="0"/>
              <a:t>process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/>
              <a:t>Element-by-element</a:t>
            </a:r>
            <a:r>
              <a:rPr lang="zh-CN" altLang="en-US" dirty="0"/>
              <a:t> </a:t>
            </a:r>
            <a:r>
              <a:rPr lang="en-US" altLang="zh-CN" dirty="0"/>
              <a:t>tracking</a:t>
            </a:r>
            <a:r>
              <a:rPr lang="zh-CN" altLang="en-US" dirty="0"/>
              <a:t> </a:t>
            </a:r>
            <a:r>
              <a:rPr lang="en-US" altLang="zh-CN" dirty="0"/>
              <a:t>with</a:t>
            </a:r>
            <a:r>
              <a:rPr lang="zh-CN" altLang="en-US" dirty="0"/>
              <a:t> </a:t>
            </a:r>
            <a:r>
              <a:rPr lang="en-US" altLang="zh-CN" dirty="0"/>
              <a:t>radiation</a:t>
            </a:r>
            <a:r>
              <a:rPr lang="zh-CN" altLang="en-US" dirty="0"/>
              <a:t> </a:t>
            </a:r>
            <a:r>
              <a:rPr lang="en-US" altLang="zh-CN" dirty="0"/>
              <a:t>damping</a:t>
            </a:r>
            <a:r>
              <a:rPr lang="zh-CN" altLang="en-US" dirty="0"/>
              <a:t> </a:t>
            </a:r>
            <a:r>
              <a:rPr lang="en-US" altLang="zh-CN" dirty="0"/>
              <a:t>&amp;</a:t>
            </a:r>
            <a:r>
              <a:rPr lang="zh-CN" altLang="en-US" dirty="0"/>
              <a:t> </a:t>
            </a:r>
            <a:r>
              <a:rPr lang="en-US" altLang="zh-CN" dirty="0"/>
              <a:t>quantum</a:t>
            </a:r>
            <a:r>
              <a:rPr lang="zh-CN" altLang="en-US" dirty="0"/>
              <a:t> </a:t>
            </a:r>
            <a:r>
              <a:rPr lang="en-US" altLang="zh-CN" dirty="0"/>
              <a:t>excitation</a:t>
            </a:r>
            <a:r>
              <a:rPr lang="zh-CN" altLang="en-US" dirty="0"/>
              <a:t> </a:t>
            </a:r>
            <a:endParaRPr lang="en-US" dirty="0"/>
          </a:p>
        </p:txBody>
      </p:sp>
      <p:pic>
        <p:nvPicPr>
          <p:cNvPr id="11" name="Content Placeholder 5">
            <a:extLst>
              <a:ext uri="{FF2B5EF4-FFF2-40B4-BE49-F238E27FC236}">
                <a16:creationId xmlns:a16="http://schemas.microsoft.com/office/drawing/2014/main" id="{9D2C6782-D130-4149-B826-79106C6C17D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65" y="4688233"/>
            <a:ext cx="3228821" cy="2169767"/>
          </a:xfr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8033509-6E6E-044F-9174-BA430CEB954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7366" y="4688233"/>
            <a:ext cx="3116575" cy="216976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DC34E29-3D39-6C4F-9C4F-4D743C0654C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4974" y="4656829"/>
            <a:ext cx="3039058" cy="211467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D09B308-9B2C-7449-BBF7-5D8AB9EA836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8826" y="2303017"/>
            <a:ext cx="2387744" cy="1008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10847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CFD005-9E06-D94B-A491-A248698960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Spin resonance structure of CEPC Booster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3785E7-023A-FC47-BCCA-8CB174658D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5F2FB77-59A6-4644-84E6-83569C8DD9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0136" y="1644582"/>
            <a:ext cx="3188207" cy="218872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24087B6-43F0-E44F-AE03-DDBF1A5D89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2897" y="1651014"/>
            <a:ext cx="3188208" cy="218873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DD9FDE0-CA09-484A-8C4A-DCC5256ADA8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8536" y="4507937"/>
            <a:ext cx="3423214" cy="235006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AFF1E0D-BA96-944C-BAA6-9CD4202114E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6964" y="4620079"/>
            <a:ext cx="3410337" cy="2125777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5C959C85-F556-FD4A-9E29-D0C1DEB730D1}"/>
              </a:ext>
            </a:extLst>
          </p:cNvPr>
          <p:cNvSpPr/>
          <p:nvPr/>
        </p:nvSpPr>
        <p:spPr>
          <a:xfrm>
            <a:off x="5645337" y="3045046"/>
            <a:ext cx="117105" cy="452487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90C1B00-B7FA-DC44-95D3-B5E151A31610}"/>
              </a:ext>
            </a:extLst>
          </p:cNvPr>
          <p:cNvSpPr/>
          <p:nvPr/>
        </p:nvSpPr>
        <p:spPr>
          <a:xfrm>
            <a:off x="5487131" y="6051800"/>
            <a:ext cx="117105" cy="452487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BE4E0681-4A19-4541-81D5-B26DE8B32934}"/>
              </a:ext>
            </a:extLst>
          </p:cNvPr>
          <p:cNvSpPr/>
          <p:nvPr/>
        </p:nvSpPr>
        <p:spPr>
          <a:xfrm>
            <a:off x="4955129" y="957531"/>
            <a:ext cx="7203671" cy="2808503"/>
          </a:xfrm>
          <a:prstGeom prst="roundRect">
            <a:avLst/>
          </a:prstGeom>
          <a:noFill/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5351445-2324-B142-9EAD-3FDF5EF6EDC4}"/>
                  </a:ext>
                </a:extLst>
              </p:cNvPr>
              <p:cNvSpPr txBox="1"/>
              <p:nvPr/>
            </p:nvSpPr>
            <p:spPr>
              <a:xfrm>
                <a:off x="5058914" y="1002267"/>
                <a:ext cx="6523486" cy="8504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500" b="1" dirty="0">
                    <a:solidFill>
                      <a:srgbClr val="FF0000"/>
                    </a:solidFill>
                  </a:rPr>
                  <a:t>Intrinsic resonances: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5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𝜐</m:t>
                        </m:r>
                      </m:e>
                      <m:sub>
                        <m:r>
                          <a:rPr lang="en-US" sz="15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15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500" b="0" i="1" smtClean="0">
                        <a:latin typeface="Cambria Math" panose="02040503050406030204" pitchFamily="18" charset="0"/>
                      </a:rPr>
                      <m:t>𝐾</m:t>
                    </m:r>
                    <m:r>
                      <a:rPr lang="en-US" sz="15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sSub>
                      <m:sSubPr>
                        <m:ctrlPr>
                          <a:rPr lang="en-US" sz="15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𝜐</m:t>
                        </m:r>
                      </m:e>
                      <m:sub>
                        <m:r>
                          <a:rPr lang="en-US" sz="1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endParaRPr lang="en-US" sz="1500" dirty="0"/>
              </a:p>
              <a:p>
                <a:r>
                  <a:rPr lang="en-US" sz="1500" dirty="0"/>
                  <a:t>Super strong resonances:</a:t>
                </a:r>
              </a:p>
              <a:p>
                <a:r>
                  <a:rPr lang="en-US" sz="1600" dirty="0"/>
                  <a:t>  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5351445-2324-B142-9EAD-3FDF5EF6ED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58914" y="1002267"/>
                <a:ext cx="6523486" cy="850426"/>
              </a:xfrm>
              <a:prstGeom prst="rect">
                <a:avLst/>
              </a:prstGeom>
              <a:blipFill>
                <a:blip r:embed="rId6"/>
                <a:stretch>
                  <a:fillRect l="-194" t="-14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>
            <a:extLst>
              <a:ext uri="{FF2B5EF4-FFF2-40B4-BE49-F238E27FC236}">
                <a16:creationId xmlns:a16="http://schemas.microsoft.com/office/drawing/2014/main" id="{2F097CE3-C463-E247-8B88-0450F7D4DE1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3061" y="1262796"/>
            <a:ext cx="3717985" cy="298434"/>
          </a:xfrm>
          <a:prstGeom prst="rect">
            <a:avLst/>
          </a:prstGeom>
        </p:spPr>
      </p:pic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AD14465E-2CFB-E545-8FC4-DDD8874ADABC}"/>
              </a:ext>
            </a:extLst>
          </p:cNvPr>
          <p:cNvSpPr/>
          <p:nvPr/>
        </p:nvSpPr>
        <p:spPr>
          <a:xfrm>
            <a:off x="4953825" y="3991333"/>
            <a:ext cx="7203671" cy="2808503"/>
          </a:xfrm>
          <a:prstGeom prst="roundRect">
            <a:avLst/>
          </a:prstGeom>
          <a:noFill/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511A35F-BD54-A948-8829-6438A78F783C}"/>
                  </a:ext>
                </a:extLst>
              </p:cNvPr>
              <p:cNvSpPr txBox="1"/>
              <p:nvPr/>
            </p:nvSpPr>
            <p:spPr>
              <a:xfrm>
                <a:off x="5092114" y="4036069"/>
                <a:ext cx="6523486" cy="7864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solidFill>
                      <a:srgbClr val="FF0000"/>
                    </a:solidFill>
                  </a:rPr>
                  <a:t>Imperfection resonances</a:t>
                </a:r>
                <a:r>
                  <a:rPr lang="en-US" sz="1400" dirty="0"/>
                  <a:t>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𝜐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endParaRPr lang="en-US" sz="1400" dirty="0"/>
              </a:p>
              <a:p>
                <a:r>
                  <a:rPr lang="en-US" sz="1400" dirty="0"/>
                  <a:t>Super strong resonances:</a:t>
                </a:r>
              </a:p>
              <a:p>
                <a:r>
                  <a:rPr lang="en-US" sz="1600" dirty="0"/>
                  <a:t>  </a:t>
                </a: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511A35F-BD54-A948-8829-6438A78F78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92114" y="4036069"/>
                <a:ext cx="6523486" cy="786434"/>
              </a:xfrm>
              <a:prstGeom prst="rect">
                <a:avLst/>
              </a:prstGeom>
              <a:blipFill>
                <a:blip r:embed="rId8"/>
                <a:stretch>
                  <a:fillRect l="-194" t="-15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F3C2740-9FEF-684F-B955-41516284872F}"/>
                  </a:ext>
                </a:extLst>
              </p:cNvPr>
              <p:cNvSpPr txBox="1"/>
              <p:nvPr/>
            </p:nvSpPr>
            <p:spPr>
              <a:xfrm>
                <a:off x="188203" y="956749"/>
                <a:ext cx="4190526" cy="38318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Strength of intrinsic &amp; imperfection resonances can be approximated by[1]</a:t>
                </a:r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|</m:t>
                      </m:r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𝜖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|</m:t>
                      </m:r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|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𝐹𝑂𝐷𝑂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|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𝑀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Enhancement or cancellation occurs when specific conditions are met or not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Resonances are generally weak within working beam energies of CEPC.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F3C2740-9FEF-684F-B955-4151628487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8203" y="956749"/>
                <a:ext cx="4190526" cy="3831818"/>
              </a:xfrm>
              <a:prstGeom prst="rect">
                <a:avLst/>
              </a:prstGeom>
              <a:blipFill>
                <a:blip r:embed="rId9"/>
                <a:stretch>
                  <a:fillRect l="-604" t="-6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35552464-7665-B946-ACC8-9E115916937F}"/>
              </a:ext>
            </a:extLst>
          </p:cNvPr>
          <p:cNvSpPr txBox="1"/>
          <p:nvPr/>
        </p:nvSpPr>
        <p:spPr>
          <a:xfrm>
            <a:off x="514132" y="2637546"/>
            <a:ext cx="1825096" cy="307777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due to P </a:t>
            </a:r>
            <a:r>
              <a:rPr lang="en-US" sz="1400" dirty="0" err="1"/>
              <a:t>superperiods</a:t>
            </a:r>
            <a:endParaRPr lang="en-US" sz="14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E8EF05E-257B-AF40-8631-459792AA20DF}"/>
              </a:ext>
            </a:extLst>
          </p:cNvPr>
          <p:cNvSpPr txBox="1"/>
          <p:nvPr/>
        </p:nvSpPr>
        <p:spPr>
          <a:xfrm>
            <a:off x="2563956" y="2422424"/>
            <a:ext cx="2119573" cy="52322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due to M identical FODOs in each arc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189A9B10-9752-114C-8BB8-3464A490AD7C}"/>
              </a:ext>
            </a:extLst>
          </p:cNvPr>
          <p:cNvCxnSpPr>
            <a:cxnSpLocks/>
          </p:cNvCxnSpPr>
          <p:nvPr/>
        </p:nvCxnSpPr>
        <p:spPr>
          <a:xfrm flipH="1">
            <a:off x="1751072" y="1901210"/>
            <a:ext cx="1003246" cy="72433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D3D9EEF2-6131-0F44-9ED8-CDC069EE919A}"/>
              </a:ext>
            </a:extLst>
          </p:cNvPr>
          <p:cNvCxnSpPr>
            <a:cxnSpLocks/>
          </p:cNvCxnSpPr>
          <p:nvPr/>
        </p:nvCxnSpPr>
        <p:spPr>
          <a:xfrm>
            <a:off x="3066699" y="1919714"/>
            <a:ext cx="528038" cy="51709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6" name="Picture 25">
            <a:extLst>
              <a:ext uri="{FF2B5EF4-FFF2-40B4-BE49-F238E27FC236}">
                <a16:creationId xmlns:a16="http://schemas.microsoft.com/office/drawing/2014/main" id="{84AEA0B7-338D-4E4A-AAB0-E856F3AB3AB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157" y="4909727"/>
            <a:ext cx="2665547" cy="1659276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252F4219-1974-4045-BCA6-463073167EB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3061" y="4280100"/>
            <a:ext cx="3340100" cy="317500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149195AA-DC76-2B42-83FE-319297C15669}"/>
              </a:ext>
            </a:extLst>
          </p:cNvPr>
          <p:cNvSpPr txBox="1"/>
          <p:nvPr/>
        </p:nvSpPr>
        <p:spPr>
          <a:xfrm>
            <a:off x="-69413" y="6569003"/>
            <a:ext cx="53746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</a:rPr>
              <a:t>[1] S. Y. Lee, Spin dynamics and snakes in synchrotrons (World Scientific, 1997). </a:t>
            </a:r>
          </a:p>
        </p:txBody>
      </p:sp>
    </p:spTree>
    <p:extLst>
      <p:ext uri="{BB962C8B-B14F-4D97-AF65-F5344CB8AC3E}">
        <p14:creationId xmlns:p14="http://schemas.microsoft.com/office/powerpoint/2010/main" val="7855078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23E747-6BC9-BA48-B298-F3D59886B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Estimation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depolarization</a:t>
            </a:r>
            <a:r>
              <a:rPr lang="zh-CN" altLang="en-US" dirty="0"/>
              <a:t> </a:t>
            </a:r>
            <a:r>
              <a:rPr lang="en-US" altLang="zh-CN" dirty="0"/>
              <a:t>with</a:t>
            </a:r>
            <a:r>
              <a:rPr lang="zh-CN" altLang="en-US" dirty="0"/>
              <a:t> </a:t>
            </a:r>
            <a:r>
              <a:rPr lang="en-US" altLang="zh-CN" dirty="0"/>
              <a:t>Froissart-</a:t>
            </a:r>
            <a:r>
              <a:rPr lang="en-US" altLang="zh-CN" dirty="0" err="1"/>
              <a:t>Stora</a:t>
            </a:r>
            <a:r>
              <a:rPr lang="zh-CN" altLang="en-US" dirty="0"/>
              <a:t> </a:t>
            </a:r>
            <a:r>
              <a:rPr lang="en-US" altLang="zh-CN" dirty="0"/>
              <a:t>formula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FEF53D-B0EF-7D4C-BF6F-1FC697286C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2417980"/>
            <a:ext cx="5384800" cy="3794444"/>
          </a:xfrm>
        </p:spPr>
        <p:txBody>
          <a:bodyPr>
            <a:normAutofit/>
          </a:bodyPr>
          <a:lstStyle/>
          <a:p>
            <a:r>
              <a:rPr lang="en-US" altLang="zh-CN" sz="2200" dirty="0">
                <a:solidFill>
                  <a:srgbClr val="0000FF"/>
                </a:solidFill>
              </a:rPr>
              <a:t>Imperfection</a:t>
            </a:r>
            <a:r>
              <a:rPr lang="zh-CN" altLang="en-US" sz="2200" dirty="0">
                <a:solidFill>
                  <a:srgbClr val="0000FF"/>
                </a:solidFill>
              </a:rPr>
              <a:t> </a:t>
            </a:r>
            <a:r>
              <a:rPr lang="en-US" altLang="zh-CN" sz="2200" dirty="0">
                <a:solidFill>
                  <a:srgbClr val="0000FF"/>
                </a:solidFill>
              </a:rPr>
              <a:t>resonance</a:t>
            </a:r>
            <a:endParaRPr lang="en-US" sz="2200" dirty="0">
              <a:solidFill>
                <a:srgbClr val="0000FF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50B3AE-A39B-FD4C-B174-3EE4A5B438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97600" y="2460752"/>
            <a:ext cx="5384800" cy="3751672"/>
          </a:xfrm>
        </p:spPr>
        <p:txBody>
          <a:bodyPr>
            <a:normAutofit/>
          </a:bodyPr>
          <a:lstStyle/>
          <a:p>
            <a:r>
              <a:rPr lang="en-US" altLang="zh-CN" sz="2200" dirty="0">
                <a:solidFill>
                  <a:srgbClr val="0000FF"/>
                </a:solidFill>
              </a:rPr>
              <a:t>Intrinsic</a:t>
            </a:r>
            <a:r>
              <a:rPr lang="zh-CN" altLang="en-US" sz="2200" dirty="0">
                <a:solidFill>
                  <a:srgbClr val="0000FF"/>
                </a:solidFill>
              </a:rPr>
              <a:t> </a:t>
            </a:r>
            <a:r>
              <a:rPr lang="en-US" altLang="zh-CN" sz="2200" dirty="0">
                <a:solidFill>
                  <a:srgbClr val="0000FF"/>
                </a:solidFill>
              </a:rPr>
              <a:t>resonance</a:t>
            </a:r>
            <a:endParaRPr lang="en-US" sz="2200" dirty="0">
              <a:solidFill>
                <a:srgbClr val="0000FF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64464CE-66E8-9C4E-821B-260ECA6A2C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D1E3596-7FE1-0A49-BD94-0E0531B2E1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400" y="2948327"/>
            <a:ext cx="4876091" cy="318571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9EF73DC-503E-A043-BB54-59985174F4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7599" y="2981403"/>
            <a:ext cx="4831839" cy="322766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BB12D20-5EA6-BE48-BD5E-B18A1320EDF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844" y="1241605"/>
            <a:ext cx="3368260" cy="81800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A5B98C8-3478-694E-9971-485FBFEEA570}"/>
              </a:ext>
            </a:extLst>
          </p:cNvPr>
          <p:cNvSpPr txBox="1"/>
          <p:nvPr/>
        </p:nvSpPr>
        <p:spPr>
          <a:xfrm>
            <a:off x="4709523" y="1081836"/>
            <a:ext cx="6872877" cy="1015663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2000" dirty="0"/>
              <a:t>Assumption: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000" dirty="0"/>
              <a:t> </a:t>
            </a:r>
            <a:r>
              <a:rPr lang="en-US" altLang="zh-CN" sz="2000" dirty="0"/>
              <a:t>single</a:t>
            </a:r>
            <a:r>
              <a:rPr lang="zh-CN" altLang="en-US" sz="2000" dirty="0"/>
              <a:t> </a:t>
            </a:r>
            <a:r>
              <a:rPr lang="en-US" altLang="zh-CN" sz="2000" dirty="0"/>
              <a:t>crossing</a:t>
            </a:r>
            <a:r>
              <a:rPr lang="zh-CN" altLang="en-US" sz="2000" dirty="0"/>
              <a:t> </a:t>
            </a:r>
            <a:r>
              <a:rPr lang="en-US" altLang="zh-CN" sz="2000" dirty="0"/>
              <a:t>of</a:t>
            </a:r>
            <a:r>
              <a:rPr lang="zh-CN" altLang="en-US" sz="2000" dirty="0"/>
              <a:t> </a:t>
            </a:r>
            <a:r>
              <a:rPr lang="en-US" altLang="zh-CN" sz="2000" dirty="0"/>
              <a:t>imperfection</a:t>
            </a:r>
            <a:r>
              <a:rPr lang="zh-CN" altLang="en-US" sz="2000" dirty="0"/>
              <a:t> </a:t>
            </a:r>
            <a:r>
              <a:rPr lang="en-US" altLang="zh-CN" sz="2000" dirty="0"/>
              <a:t>&amp;</a:t>
            </a:r>
            <a:r>
              <a:rPr lang="zh-CN" altLang="en-US" sz="2000" dirty="0"/>
              <a:t> </a:t>
            </a:r>
            <a:r>
              <a:rPr lang="en-US" altLang="zh-CN" sz="2000" dirty="0"/>
              <a:t>intrinsic</a:t>
            </a:r>
            <a:r>
              <a:rPr lang="zh-CN" altLang="en-US" sz="2000" dirty="0"/>
              <a:t> </a:t>
            </a:r>
            <a:r>
              <a:rPr lang="en-US" altLang="zh-CN" sz="2000" dirty="0"/>
              <a:t>resonances</a:t>
            </a:r>
            <a:endParaRPr lang="en-HK" altLang="zh-CN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000" dirty="0"/>
              <a:t> </a:t>
            </a:r>
            <a:r>
              <a:rPr lang="en-US" altLang="zh-CN" sz="2000" dirty="0"/>
              <a:t>there</a:t>
            </a:r>
            <a:r>
              <a:rPr lang="zh-CN" altLang="en-US" sz="2000" dirty="0"/>
              <a:t> </a:t>
            </a:r>
            <a:r>
              <a:rPr lang="en-US" altLang="zh-CN" sz="2000" dirty="0"/>
              <a:t>are</a:t>
            </a:r>
            <a:r>
              <a:rPr lang="zh-CN" altLang="en-US" sz="2000" dirty="0"/>
              <a:t> </a:t>
            </a:r>
            <a:r>
              <a:rPr lang="en-US" altLang="zh-CN" sz="2000" dirty="0"/>
              <a:t>no</a:t>
            </a:r>
            <a:r>
              <a:rPr lang="zh-CN" altLang="en-US" sz="2000" dirty="0"/>
              <a:t> </a:t>
            </a:r>
            <a:r>
              <a:rPr lang="en-US" altLang="zh-CN" sz="2000" dirty="0"/>
              <a:t>interference</a:t>
            </a:r>
            <a:r>
              <a:rPr lang="zh-CN" altLang="en-US" sz="2000" dirty="0"/>
              <a:t> </a:t>
            </a:r>
            <a:r>
              <a:rPr lang="en-US" altLang="zh-CN" sz="2000" dirty="0"/>
              <a:t>between</a:t>
            </a:r>
            <a:r>
              <a:rPr lang="zh-CN" altLang="en-US" sz="2000" dirty="0"/>
              <a:t> </a:t>
            </a:r>
            <a:r>
              <a:rPr lang="en-US" altLang="zh-CN" sz="2000" dirty="0"/>
              <a:t>resonance</a:t>
            </a:r>
            <a:r>
              <a:rPr lang="zh-CN" altLang="en-US" sz="2000" dirty="0"/>
              <a:t> </a:t>
            </a:r>
            <a:r>
              <a:rPr lang="en-US" altLang="zh-CN" sz="2000" dirty="0"/>
              <a:t>crossings</a:t>
            </a:r>
            <a:r>
              <a:rPr lang="zh-CN" altLang="en-US" sz="2000" dirty="0"/>
              <a:t>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8542676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20210422_MOST2_cepc_pol" id="{7215167E-5AD9-D044-8883-E3B7AB4E8126}" vid="{F380514F-32BC-CA48-8EB9-B84BAEB564D7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16498</TotalTime>
  <Words>1967</Words>
  <Application>Microsoft Macintosh PowerPoint</Application>
  <PresentationFormat>Widescreen</PresentationFormat>
  <Paragraphs>289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6" baseType="lpstr">
      <vt:lpstr>等线</vt:lpstr>
      <vt:lpstr>宋体</vt:lpstr>
      <vt:lpstr>楷体</vt:lpstr>
      <vt:lpstr>Arial</vt:lpstr>
      <vt:lpstr>Calibri</vt:lpstr>
      <vt:lpstr>Cambria Math</vt:lpstr>
      <vt:lpstr>Symbol</vt:lpstr>
      <vt:lpstr>Times New Roman</vt:lpstr>
      <vt:lpstr>Office Theme</vt:lpstr>
      <vt:lpstr>CEPC Polarization Study Status</vt:lpstr>
      <vt:lpstr>CEPC Beam polarization working group</vt:lpstr>
      <vt:lpstr>Motivation of CEPC polarized beam program</vt:lpstr>
      <vt:lpstr>Beam polarization in the collider rings</vt:lpstr>
      <vt:lpstr>Preparation and injection of polarized beams</vt:lpstr>
      <vt:lpstr>Depolarization in the booster</vt:lpstr>
      <vt:lpstr>Setup of CEPC booster lattice</vt:lpstr>
      <vt:lpstr>Spin resonance structure of CEPC Booster</vt:lpstr>
      <vt:lpstr>Estimation of depolarization with Froissart-Stora formula</vt:lpstr>
      <vt:lpstr>Depolarization effects: simulation vs. estimation </vt:lpstr>
      <vt:lpstr>Radiative depolarization in the collider rings</vt:lpstr>
      <vt:lpstr>e+ damping/polarizing ring</vt:lpstr>
      <vt:lpstr>RD scenario &amp; e+ damping/polarizing ring</vt:lpstr>
      <vt:lpstr>What we can gain from injecting polarized beams for RD?</vt:lpstr>
      <vt:lpstr>Spin rotators in the collider ring @ Z-pole</vt:lpstr>
      <vt:lpstr>Summary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Investigation on the CEPC polarization</dc:title>
  <dc:creator>DUAN ZHE</dc:creator>
  <cp:lastModifiedBy>DUAN ZHE</cp:lastModifiedBy>
  <cp:revision>935</cp:revision>
  <cp:lastPrinted>2022-09-13T07:04:00Z</cp:lastPrinted>
  <dcterms:created xsi:type="dcterms:W3CDTF">2021-09-26T01:07:55Z</dcterms:created>
  <dcterms:modified xsi:type="dcterms:W3CDTF">2023-02-13T07:20:58Z</dcterms:modified>
</cp:coreProperties>
</file>