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471" r:id="rId3"/>
    <p:sldId id="470" r:id="rId4"/>
    <p:sldId id="475" r:id="rId5"/>
    <p:sldId id="474" r:id="rId6"/>
    <p:sldId id="476" r:id="rId7"/>
    <p:sldId id="477" r:id="rId8"/>
    <p:sldId id="484" r:id="rId9"/>
    <p:sldId id="473" r:id="rId10"/>
    <p:sldId id="496" r:id="rId11"/>
    <p:sldId id="478" r:id="rId12"/>
    <p:sldId id="485" r:id="rId13"/>
    <p:sldId id="486" r:id="rId14"/>
    <p:sldId id="487" r:id="rId15"/>
    <p:sldId id="488" r:id="rId16"/>
    <p:sldId id="489" r:id="rId17"/>
    <p:sldId id="492" r:id="rId18"/>
    <p:sldId id="490" r:id="rId19"/>
    <p:sldId id="506" r:id="rId20"/>
    <p:sldId id="491" r:id="rId21"/>
    <p:sldId id="494" r:id="rId22"/>
    <p:sldId id="497" r:id="rId23"/>
    <p:sldId id="483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685" autoAdjust="0"/>
    <p:restoredTop sz="77998" autoAdjust="0"/>
  </p:normalViewPr>
  <p:slideViewPr>
    <p:cSldViewPr>
      <p:cViewPr>
        <p:scale>
          <a:sx n="100" d="100"/>
          <a:sy n="100" d="100"/>
        </p:scale>
        <p:origin x="-72" y="-3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264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New20180222\CEPC\20221215_SuperKEKBWorkshop\ImpedanceEvolu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73162729658793"/>
          <c:y val="5.7060367454068242E-2"/>
          <c:w val="0.61697615923009619"/>
          <c:h val="0.786611986001749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Sheet1!$G$2</c:f>
              <c:strCache>
                <c:ptCount val="1"/>
                <c:pt idx="0">
                  <c:v>CDR-2018</c:v>
                </c:pt>
              </c:strCache>
            </c:strRef>
          </c:tx>
          <c:invertIfNegative val="0"/>
          <c:cat>
            <c:strRef>
              <c:f>Sheet1!$H$1:$J$1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Sheet1!$H$2:$J$2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Sheet1!$G$3</c:f>
              <c:strCache>
                <c:ptCount val="1"/>
                <c:pt idx="0">
                  <c:v>IARC-2021</c:v>
                </c:pt>
              </c:strCache>
            </c:strRef>
          </c:tx>
          <c:invertIfNegative val="0"/>
          <c:cat>
            <c:strRef>
              <c:f>Sheet1!$H$1:$J$1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Sheet1!$H$3:$J$3</c:f>
              <c:numCache>
                <c:formatCode>General</c:formatCode>
                <c:ptCount val="3"/>
                <c:pt idx="0">
                  <c:v>1.3421052631578947</c:v>
                </c:pt>
                <c:pt idx="1">
                  <c:v>0.84519572953736655</c:v>
                </c:pt>
                <c:pt idx="2">
                  <c:v>1.0990099009900991</c:v>
                </c:pt>
              </c:numCache>
            </c:numRef>
          </c:val>
        </c:ser>
        <c:ser>
          <c:idx val="2"/>
          <c:order val="2"/>
          <c:tx>
            <c:strRef>
              <c:f>Sheet1!$G$4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Sheet1!$H$4:$J$4</c:f>
              <c:numCache>
                <c:formatCode>General</c:formatCode>
                <c:ptCount val="3"/>
                <c:pt idx="0">
                  <c:v>1.3947368421052631</c:v>
                </c:pt>
                <c:pt idx="1">
                  <c:v>0.94229791560752418</c:v>
                </c:pt>
                <c:pt idx="2">
                  <c:v>1.6732673267326732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161920"/>
        <c:axId val="180219840"/>
      </c:barChart>
      <c:catAx>
        <c:axId val="182161920"/>
        <c:scaling>
          <c:orientation val="minMax"/>
        </c:scaling>
        <c:delete val="0"/>
        <c:axPos val="b"/>
        <c:majorTickMark val="out"/>
        <c:minorTickMark val="none"/>
        <c:tickLblPos val="nextTo"/>
        <c:crossAx val="180219840"/>
        <c:crosses val="autoZero"/>
        <c:auto val="1"/>
        <c:lblAlgn val="ctr"/>
        <c:lblOffset val="100"/>
        <c:noMultiLvlLbl val="0"/>
      </c:catAx>
      <c:valAx>
        <c:axId val="180219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2161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85A47-0DDC-4C9C-901D-45C3335C74FB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5BD06-7284-4ECA-B387-E3FC90B00A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625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511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437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33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575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139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768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08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035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621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035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CFDD-CBBD-46BB-9B10-1433C0AA850B}" type="datetime1">
              <a:rPr lang="zh-CN" altLang="en-US" smtClean="0"/>
              <a:t>2023/2/15</a:t>
            </a:fld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4E8F-8C97-4783-A87B-E774A1B041D1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B5D1C-B495-4FC5-B733-15FA4B4D24D8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DB66-E74C-4305-A5DC-3578734ABD23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FC6-C502-427D-907F-FCEA30F3C45F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102B-A785-4378-9E2C-FEAFCA9E84D5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54F0B-9760-4F81-9B46-80C813E2F260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ED2E-0354-461D-AE0D-B174D299C52F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2612B-D00B-47CE-87E4-CC2FC99CE7C4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2C1E-3A48-48ED-99C0-274F8DC6859E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9912-58B9-42BC-BA6B-C7F3BFEE7CC0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zh-CN" dirty="0" smtClean="0"/>
              <a:t>IAS workshop, Feb. 12th-16th, 2023, Hong Kong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EDDC1-4239-41E5-A37D-8425A4E43021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 smtClean="0">
                <a:solidFill>
                  <a:srgbClr val="C00000"/>
                </a:solidFill>
              </a:rPr>
              <a:t>IAS workshop, Feb. 12th-16th, 2023, Hong Kong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/>
              <a:t>CEPC collective instability study status</a:t>
            </a:r>
            <a:endParaRPr lang="zh-CN" altLang="en-US" sz="3200" dirty="0">
              <a:solidFill>
                <a:srgbClr val="0050A0"/>
              </a:solidFill>
            </a:endParaRPr>
          </a:p>
        </p:txBody>
      </p:sp>
      <p:sp>
        <p:nvSpPr>
          <p:cNvPr id="4" name="副标题 5"/>
          <p:cNvSpPr>
            <a:spLocks noGrp="1"/>
          </p:cNvSpPr>
          <p:nvPr>
            <p:ph type="subTitle" idx="1"/>
          </p:nvPr>
        </p:nvSpPr>
        <p:spPr>
          <a:xfrm>
            <a:off x="1619672" y="2720038"/>
            <a:ext cx="5904656" cy="1363880"/>
          </a:xfrm>
        </p:spPr>
        <p:txBody>
          <a:bodyPr>
            <a:normAutofit/>
          </a:bodyPr>
          <a:lstStyle/>
          <a:p>
            <a:r>
              <a:rPr lang="en-US" altLang="zh-CN" sz="2300" dirty="0" smtClean="0"/>
              <a:t>Na Wang</a:t>
            </a:r>
            <a:r>
              <a:rPr lang="en-US" altLang="zh-CN" sz="2300" dirty="0"/>
              <a:t>, Yuan Zhang, </a:t>
            </a:r>
            <a:r>
              <a:rPr lang="en-US" altLang="zh-CN" sz="2300" dirty="0" err="1"/>
              <a:t>Haisheng</a:t>
            </a:r>
            <a:r>
              <a:rPr lang="en-US" altLang="zh-CN" sz="2300" dirty="0"/>
              <a:t> </a:t>
            </a:r>
            <a:r>
              <a:rPr lang="en-US" altLang="zh-CN" sz="2300" dirty="0" err="1" smtClean="0"/>
              <a:t>Xu</a:t>
            </a:r>
            <a:r>
              <a:rPr lang="en-US" altLang="zh-CN" sz="2300" dirty="0" smtClean="0"/>
              <a:t>, </a:t>
            </a:r>
            <a:r>
              <a:rPr lang="en-US" altLang="zh-CN" sz="2300" dirty="0" err="1"/>
              <a:t>Saike</a:t>
            </a:r>
            <a:r>
              <a:rPr lang="en-US" altLang="zh-CN" sz="2300" dirty="0"/>
              <a:t> </a:t>
            </a:r>
            <a:r>
              <a:rPr lang="en-US" altLang="zh-CN" sz="2300" dirty="0" err="1"/>
              <a:t>Tian</a:t>
            </a:r>
            <a:r>
              <a:rPr lang="en-US" altLang="zh-CN" sz="2300" dirty="0"/>
              <a:t> , </a:t>
            </a:r>
            <a:r>
              <a:rPr lang="en-US" altLang="zh-CN" sz="2300" dirty="0" err="1"/>
              <a:t>Yudong</a:t>
            </a:r>
            <a:r>
              <a:rPr lang="en-US" altLang="zh-CN" sz="2300" dirty="0"/>
              <a:t> Liu, </a:t>
            </a:r>
            <a:r>
              <a:rPr lang="en-US" altLang="zh-CN" sz="2300" dirty="0" err="1" smtClean="0"/>
              <a:t>Yuting</a:t>
            </a:r>
            <a:r>
              <a:rPr lang="en-US" altLang="zh-CN" sz="2300" dirty="0" smtClean="0"/>
              <a:t> Wang</a:t>
            </a:r>
          </a:p>
          <a:p>
            <a:r>
              <a:rPr lang="en-US" altLang="zh-CN" sz="2300" dirty="0" smtClean="0"/>
              <a:t>IHEP</a:t>
            </a:r>
            <a:endParaRPr lang="en-US" altLang="zh-CN" sz="2300" dirty="0"/>
          </a:p>
        </p:txBody>
      </p:sp>
      <p:pic>
        <p:nvPicPr>
          <p:cNvPr id="5" name="Picture 5" descr="logo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6" r="11496"/>
          <a:stretch>
            <a:fillRect/>
          </a:stretch>
        </p:blipFill>
        <p:spPr bwMode="auto">
          <a:xfrm>
            <a:off x="35496" y="50414"/>
            <a:ext cx="1656184" cy="92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88032" y="4515966"/>
            <a:ext cx="6372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4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Main beam parameters for the </a:t>
            </a:r>
            <a:r>
              <a:rPr lang="en-US" altLang="zh-CN" sz="3200" b="1" dirty="0"/>
              <a:t>collider rings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  <p:graphicFrame>
        <p:nvGraphicFramePr>
          <p:cNvPr id="7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779673"/>
              </p:ext>
            </p:extLst>
          </p:nvPr>
        </p:nvGraphicFramePr>
        <p:xfrm>
          <a:off x="693757" y="771550"/>
          <a:ext cx="7868785" cy="3764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7515"/>
                <a:gridCol w="1304325"/>
                <a:gridCol w="1304325"/>
                <a:gridCol w="1304325"/>
                <a:gridCol w="1418295"/>
              </a:tblGrid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Parameter [unit]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Higgs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W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charset="0"/>
                          <a:cs typeface="宋体" charset="0"/>
                        </a:rPr>
                        <a:t>Z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tt</a:t>
                      </a: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-bar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Beam 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energy [</a:t>
                      </a:r>
                      <a:r>
                        <a:rPr kumimoji="0" lang="en-US" altLang="zh-CN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GeV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120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80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45.5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180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1" i="1" kern="100" dirty="0" err="1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altLang="zh-CN" sz="1300" b="1" i="1" kern="100" baseline="-25000" dirty="0" err="1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altLang="zh-CN" sz="1300" b="1" kern="1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/IP (10</a:t>
                      </a:r>
                      <a:r>
                        <a:rPr lang="en-US" altLang="zh-CN" sz="1300" b="1" kern="100" baseline="300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altLang="zh-CN" sz="1300" b="1" kern="1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altLang="zh-CN" sz="1300" b="1" kern="100" baseline="300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altLang="zh-CN" sz="1300" b="1" kern="1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300" b="1" kern="100" baseline="300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altLang="zh-CN" sz="1300" b="1" kern="1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1300" b="1" kern="100" dirty="0" smtClean="0">
                        <a:solidFill>
                          <a:schemeClr val="accent6"/>
                        </a:solidFill>
                        <a:effectLst/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5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16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115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0.5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Emittance </a:t>
                      </a:r>
                      <a:r>
                        <a:rPr kumimoji="0" lang="de-DE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(H/V) [nm]</a:t>
                      </a:r>
                      <a:endParaRPr kumimoji="0" lang="de-DE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0.64/0.0013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0.87/0.0017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0.27/0.0014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1.4/0.0047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Beam 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current [mA]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16.7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84.1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803.5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3.3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Bunch number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249</a:t>
                      </a:r>
                      <a:endParaRPr kumimoji="0" lang="en-US" altLang="zh-CN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1297</a:t>
                      </a:r>
                      <a:endParaRPr kumimoji="0" lang="en-US" altLang="zh-CN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11934</a:t>
                      </a:r>
                      <a:endParaRPr kumimoji="0" lang="en-US" altLang="zh-CN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35</a:t>
                      </a:r>
                      <a:endParaRPr kumimoji="0" lang="en-US" altLang="zh-CN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Bunch 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Population [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13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13.5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14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20</a:t>
                      </a:r>
                      <a:endParaRPr kumimoji="0" lang="en-US" altLang="zh-CN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Momentum compaction [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3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-5</a:t>
                      </a:r>
                      <a:r>
                        <a:rPr kumimoji="0" lang="en-US" altLang="zh-CN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]</a:t>
                      </a:r>
                      <a:endParaRPr kumimoji="0" lang="en-US" altLang="zh-CN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0.71</a:t>
                      </a: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1.43</a:t>
                      </a: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1.43</a:t>
                      </a: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0.71</a:t>
                      </a: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i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B</a:t>
                      </a:r>
                      <a:r>
                        <a:rPr lang="en-US" altLang="zh-CN" sz="13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unch length </a:t>
                      </a:r>
                      <a:r>
                        <a:rPr lang="en-US" altLang="zh-CN" sz="1300" i="1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1300" i="1" kern="100" baseline="-25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30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(natural/total) [mm]</a:t>
                      </a:r>
                      <a:endParaRPr lang="zh-CN" altLang="zh-CN" sz="1300" kern="1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2.3/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4.1</a:t>
                      </a: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2.5/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4.9</a:t>
                      </a: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2.5/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8.7</a:t>
                      </a: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2.2/2.9</a:t>
                      </a: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Energy spread (</a:t>
                      </a:r>
                      <a:r>
                        <a:rPr lang="en-US" altLang="zh-CN" sz="13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natural/total) 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 [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3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-4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10/17</a:t>
                      </a: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7/14</a:t>
                      </a: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4/13</a:t>
                      </a:r>
                      <a:endParaRPr kumimoji="0" lang="en-US" altLang="zh-CN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  <a:sym typeface="Symbol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15/20</a:t>
                      </a: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Betatron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 tune </a:t>
                      </a:r>
                      <a:r>
                        <a:rPr kumimoji="0" lang="en-US" altLang="zh-CN" sz="1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  <a:sym typeface="Symbol" charset="0"/>
                        </a:rPr>
                        <a:t></a:t>
                      </a:r>
                      <a:r>
                        <a:rPr kumimoji="0" lang="en-US" altLang="zh-CN" sz="13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x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  <a:sym typeface="Symbol" charset="0"/>
                        </a:rPr>
                        <a:t>/</a:t>
                      </a:r>
                      <a:r>
                        <a:rPr kumimoji="0" lang="en-US" altLang="zh-CN" sz="1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  <a:sym typeface="Symbol" charset="0"/>
                        </a:rPr>
                        <a:t></a:t>
                      </a:r>
                      <a:r>
                        <a:rPr kumimoji="0" lang="en-US" altLang="zh-CN" sz="13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endParaRPr kumimoji="0" lang="en-US" altLang="zh-CN" sz="13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  <a:sym typeface="Symbol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445.10/445.22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317.10/317.22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317.10/317.22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445.10/445.22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Synchrotron tune</a:t>
                      </a: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0.049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0.062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0.035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0.078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</a:tr>
              <a:tr h="254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Radiation damping [</a:t>
                      </a:r>
                      <a:r>
                        <a:rPr kumimoji="0" lang="en-US" altLang="zh-CN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ms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44/44/22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156/156/78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850/850/425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14/14/7</a:t>
                      </a:r>
                      <a:endParaRPr kumimoji="0" lang="en-US" altLang="zh-CN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36000" marR="36000" marT="45722" marB="45722" horzOverflow="overflow"/>
                </a:tc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29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/>
              <a:t>Collective instabilities in the collider rings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179512" y="843558"/>
            <a:ext cx="8856984" cy="3394472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Rough estimations of the instability threshold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based on analytical criterions.</a:t>
            </a:r>
          </a:p>
        </p:txBody>
      </p:sp>
      <p:graphicFrame>
        <p:nvGraphicFramePr>
          <p:cNvPr id="9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86303"/>
              </p:ext>
            </p:extLst>
          </p:nvPr>
        </p:nvGraphicFramePr>
        <p:xfrm>
          <a:off x="683568" y="3867894"/>
          <a:ext cx="2016224" cy="914448"/>
        </p:xfrm>
        <a:graphic>
          <a:graphicData uri="http://schemas.openxmlformats.org/drawingml/2006/table">
            <a:tbl>
              <a:tblPr/>
              <a:tblGrid>
                <a:gridCol w="1240753"/>
                <a:gridCol w="775471"/>
              </a:tblGrid>
              <a:tr h="29317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Impedance budget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Z</a:t>
                      </a:r>
                      <a:r>
                        <a:rPr kumimoji="0" lang="en-US" altLang="zh-CN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||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</a:t>
                      </a:r>
                      <a:r>
                        <a:rPr kumimoji="0" lang="en-US" altLang="zh-CN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mΩ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15.9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33.8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表格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8213145"/>
                  </p:ext>
                </p:extLst>
              </p:nvPr>
            </p:nvGraphicFramePr>
            <p:xfrm>
              <a:off x="573469" y="1347614"/>
              <a:ext cx="5214014" cy="23843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243700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742888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744246">
                      <a:extLst>
                        <a:ext uri="{9D8B030D-6E8A-4147-A177-3AD203B41FA5}">
                          <a16:colId xmlns:a16="http://schemas.microsoft.com/office/drawing/2014/main" xmlns="" val="3624536658"/>
                        </a:ext>
                      </a:extLst>
                    </a:gridCol>
                    <a:gridCol w="741590">
                      <a:extLst>
                        <a:ext uri="{9D8B030D-6E8A-4147-A177-3AD203B41FA5}">
                          <a16:colId xmlns:a16="http://schemas.microsoft.com/office/drawing/2014/main" xmlns="" val="3438979285"/>
                        </a:ext>
                      </a:extLst>
                    </a:gridCol>
                    <a:gridCol w="741590"/>
                  </a:tblGrid>
                  <a:tr h="22528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l" fontAlgn="b"/>
                          <a:endParaRPr lang="zh-CN" alt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Higgs</a:t>
                          </a:r>
                          <a:endParaRPr 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</a:t>
                          </a:r>
                          <a:endParaRPr 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400" b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  <a:endParaRPr 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400" b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ttbar</a:t>
                          </a:r>
                          <a:endParaRPr 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9372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marL="0" algn="l" defTabSz="914400" rtl="0" eaLnBrk="1" fontAlgn="b" latinLnBrk="0" hangingPunct="1"/>
                          <a:r>
                            <a:rPr lang="en-US" sz="1400" b="1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Single bunch (longitudinal)</a:t>
                          </a:r>
                        </a:p>
                        <a:p>
                          <a:pPr marL="0" algn="l" defTabSz="914400" rtl="0" eaLnBrk="1" fontAlgn="b" latinLnBrk="0" hangingPunct="1"/>
                          <a:r>
                            <a:rPr lang="en-US" sz="1400" b="1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Z</a:t>
                          </a:r>
                          <a:r>
                            <a:rPr lang="en-US" sz="1400" b="1" u="none" strike="noStrike" kern="1200" baseline="-250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||</a:t>
                          </a:r>
                          <a:r>
                            <a:rPr lang="en-US" sz="1400" b="1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/n</a:t>
                          </a:r>
                          <a:r>
                            <a:rPr lang="en-US" sz="1400" b="1" u="none" strike="noStrike" kern="1200" baseline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[m</a:t>
                          </a:r>
                          <a:r>
                            <a:rPr lang="en-US" sz="1400" b="1" u="none" strike="noStrike" kern="1200" baseline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Symbol"/>
                            </a:rPr>
                            <a:t>]</a:t>
                          </a:r>
                          <a:endParaRPr lang="en-US" sz="1400" b="1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1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6.5</a:t>
                          </a:r>
                          <a:endParaRPr lang="en-US" altLang="zh-CN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altLang="zh-CN" sz="1400" b="1" u="none" strike="noStrike" kern="12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4.1</a:t>
                          </a:r>
                          <a:endParaRPr lang="en-US" altLang="zh-CN" sz="1400" b="1" u="none" strike="noStrike" kern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1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en-US" altLang="zh-CN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1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14.4</a:t>
                          </a:r>
                          <a:endParaRPr lang="en-US" altLang="zh-CN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9372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marL="0" algn="l" defTabSz="914400" rtl="0" eaLnBrk="1" fontAlgn="b" latinLnBrk="0" hangingPunct="1"/>
                          <a:r>
                            <a:rPr lang="en-US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Single bunch (transverse)</a:t>
                          </a:r>
                        </a:p>
                        <a:p>
                          <a:pPr marL="0" algn="l" defTabSz="914400" rtl="0" eaLnBrk="1" fontAlgn="b" latinLnBrk="0" hangingPunct="1"/>
                          <a:r>
                            <a:rPr lang="en-US" sz="1400" b="0" u="none" strike="noStrike" kern="12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k</a:t>
                          </a:r>
                          <a:r>
                            <a:rPr lang="en-US" sz="1400" b="0" u="none" strike="noStrike" kern="1200" baseline="-250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[kV/</a:t>
                          </a:r>
                          <a:r>
                            <a:rPr lang="en-US" sz="1400" b="0" u="none" strike="noStrike" kern="12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pC</a:t>
                          </a:r>
                          <a:r>
                            <a:rPr lang="en-US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/m]</a:t>
                          </a:r>
                          <a:endParaRPr lang="en-US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69.7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40.2</a:t>
                          </a:r>
                          <a:endParaRPr lang="en-US" altLang="zh-CN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12.4</a:t>
                          </a:r>
                          <a:endParaRPr lang="en-US" altLang="zh-CN" sz="1400" b="0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109.8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9"/>
                      </a:ext>
                    </a:extLst>
                  </a:tr>
                  <a:tr h="393729"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Multi-bunch SR(longitudinal)</a:t>
                          </a:r>
                        </a:p>
                        <a:p>
                          <a:pPr marL="0" algn="l" defTabSz="914400" rtl="0" eaLnBrk="1" fontAlgn="b" latinLnBrk="0" hangingPunct="1"/>
                          <a14:m>
                            <m:oMath xmlns:m="http://schemas.openxmlformats.org/officeDocument/2006/math">
                              <m:r>
                                <a:rPr lang="en-US" sz="1400" b="0" i="1" u="none" strike="noStrike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u="none" strike="noStrike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Re</m:t>
                              </m:r>
                              <m:sSub>
                                <m:sSubPr>
                                  <m:ctrlP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||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(2</m:t>
                                      </m:r>
                                      <m:r>
                                        <a:rPr lang="zh-CN" altLang="en-US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4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  <m:t>𝑙</m:t>
                                          </m:r>
                                        </m:sub>
                                      </m:sSub>
                                      <m: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sup>
                              </m:sSup>
                            </m:oMath>
                          </a14:m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altLang="zh-CN" sz="1400" b="0" u="none" strike="noStrike" kern="12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GHz</a:t>
                          </a:r>
                          <a:r>
                            <a:rPr lang="en-US" altLang="zh-CN" sz="1400" b="0" u="none" strike="noStrike" kern="12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Symbol"/>
                            </a:rPr>
                            <a:t></a:t>
                          </a:r>
                          <a:r>
                            <a:rPr lang="en-US" altLang="zh-CN" sz="1400" b="0" u="none" strike="noStrike" kern="12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Symbol"/>
                            </a:rPr>
                            <a:t></a:t>
                          </a:r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4.5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en-US" altLang="zh-CN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6.5E-4</a:t>
                          </a:r>
                          <a:endParaRPr lang="en-US" altLang="zh-CN" sz="1400" b="0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171.2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93729"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Multi-bunch SR (transverse)</a:t>
                          </a:r>
                        </a:p>
                        <a:p>
                          <a:pPr marL="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u="none" strike="noStrike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Re</m:t>
                              </m:r>
                              <m:sSub>
                                <m:sSubPr>
                                  <m:ctrlP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sz="1400" b="0" i="1" u="none" strike="noStrike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(2</m:t>
                                      </m:r>
                                      <m:r>
                                        <a:rPr lang="zh-CN" altLang="en-US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4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14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0" i="1" u="none" strike="noStrike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/>
                                              <a:ea typeface="+mn-ea"/>
                                              <a:cs typeface="Times New Roman" panose="02020603050405020304" pitchFamily="18" charset="0"/>
                                            </a:rPr>
                                            <m:t>𝑙</m:t>
                                          </m:r>
                                        </m:sub>
                                      </m:sSub>
                                      <m: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altLang="zh-CN" sz="1400" b="0" i="1" u="none" strike="noStrike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sup>
                              </m:sSup>
                            </m:oMath>
                          </a14:m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[G</a:t>
                          </a:r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Symbol"/>
                            </a:rPr>
                            <a:t>/m</a:t>
                          </a:r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altLang="zh-CN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3.0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0.08</a:t>
                          </a:r>
                          <a:endParaRPr lang="en-US" altLang="zh-CN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8.9E-4</a:t>
                          </a:r>
                          <a:endParaRPr lang="en-US" altLang="zh-CN" sz="1400" b="0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72.7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表格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8213145"/>
                  </p:ext>
                </p:extLst>
              </p:nvPr>
            </p:nvGraphicFramePr>
            <p:xfrm>
              <a:off x="573469" y="1347614"/>
              <a:ext cx="5214014" cy="23843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24370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742888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74424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624536658"/>
                        </a:ext>
                      </a:extLst>
                    </a:gridCol>
                    <a:gridCol w="74159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438979285"/>
                        </a:ext>
                      </a:extLst>
                    </a:gridCol>
                    <a:gridCol w="741590"/>
                  </a:tblGrid>
                  <a:tr h="28536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l" fontAlgn="b"/>
                          <a:endParaRPr lang="zh-CN" alt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Higgs</a:t>
                          </a:r>
                          <a:endParaRPr 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4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</a:t>
                          </a:r>
                          <a:endParaRPr 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400" b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  <a:endParaRPr 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400" b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ttbar</a:t>
                          </a:r>
                          <a:endParaRPr lang="en-US" sz="14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4987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marL="0" algn="l" defTabSz="914400" rtl="0" eaLnBrk="1" fontAlgn="b" latinLnBrk="0" hangingPunct="1"/>
                          <a:r>
                            <a:rPr lang="en-US" sz="1400" b="1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Single bunch (longitudinal)</a:t>
                          </a:r>
                        </a:p>
                        <a:p>
                          <a:pPr marL="0" algn="l" defTabSz="914400" rtl="0" eaLnBrk="1" fontAlgn="b" latinLnBrk="0" hangingPunct="1"/>
                          <a:r>
                            <a:rPr lang="en-US" sz="1400" b="1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Z</a:t>
                          </a:r>
                          <a:r>
                            <a:rPr lang="en-US" sz="1400" b="1" u="none" strike="noStrike" kern="1200" baseline="-250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||</a:t>
                          </a:r>
                          <a:r>
                            <a:rPr lang="en-US" sz="1400" b="1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/n</a:t>
                          </a:r>
                          <a:r>
                            <a:rPr lang="en-US" sz="1400" b="1" u="none" strike="noStrike" kern="1200" baseline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[m</a:t>
                          </a:r>
                          <a:r>
                            <a:rPr lang="en-US" sz="1400" b="1" u="none" strike="noStrike" kern="1200" baseline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Symbol"/>
                            </a:rPr>
                            <a:t>]</a:t>
                          </a:r>
                          <a:endParaRPr lang="en-US" sz="1400" b="1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1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6.5</a:t>
                          </a:r>
                          <a:endParaRPr lang="en-US" altLang="zh-CN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altLang="zh-CN" sz="1400" b="1" u="none" strike="noStrike" kern="12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4.1</a:t>
                          </a:r>
                          <a:endParaRPr lang="en-US" altLang="zh-CN" sz="1400" b="1" u="none" strike="noStrike" kern="12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1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en-US" altLang="zh-CN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1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14.4</a:t>
                          </a:r>
                          <a:endParaRPr lang="en-US" altLang="zh-CN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4987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marL="0" algn="l" defTabSz="914400" rtl="0" eaLnBrk="1" fontAlgn="b" latinLnBrk="0" hangingPunct="1"/>
                          <a:r>
                            <a:rPr lang="en-US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Single bunch (transverse)</a:t>
                          </a:r>
                        </a:p>
                        <a:p>
                          <a:pPr marL="0" algn="l" defTabSz="914400" rtl="0" eaLnBrk="1" fontAlgn="b" latinLnBrk="0" hangingPunct="1"/>
                          <a:r>
                            <a:rPr lang="en-US" sz="1400" b="0" u="none" strike="noStrike" kern="12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k</a:t>
                          </a:r>
                          <a:r>
                            <a:rPr lang="en-US" sz="1400" b="0" u="none" strike="noStrike" kern="1200" baseline="-250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y</a:t>
                          </a:r>
                          <a:r>
                            <a:rPr lang="en-US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[kV/</a:t>
                          </a:r>
                          <a:r>
                            <a:rPr lang="en-US" sz="1400" b="0" u="none" strike="noStrike" kern="12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pC</a:t>
                          </a:r>
                          <a:r>
                            <a:rPr lang="en-US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/m]</a:t>
                          </a:r>
                          <a:endParaRPr lang="en-US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69.7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40.2</a:t>
                          </a:r>
                          <a:endParaRPr lang="en-US" altLang="zh-CN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12.4</a:t>
                          </a:r>
                          <a:endParaRPr lang="en-US" altLang="zh-CN" sz="1400" b="0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等线" panose="020F050202020403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109.8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9"/>
                      </a:ext>
                    </a:extLst>
                  </a:tr>
                  <a:tr h="55193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234066" r="-132609" b="-1087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4.5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en-US" altLang="zh-CN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6.5E-4</a:t>
                          </a:r>
                          <a:endParaRPr lang="en-US" altLang="zh-CN" sz="1400" b="0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171.2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54964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337778" r="-132609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3.0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altLang="zh-CN" sz="1400" b="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0.08</a:t>
                          </a:r>
                          <a:endParaRPr lang="en-US" altLang="zh-CN" sz="1400" b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8.9E-4</a:t>
                          </a:r>
                          <a:endParaRPr lang="en-US" altLang="zh-CN" sz="1400" b="0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400" b="0" i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a:t>72.7</a:t>
                          </a:r>
                          <a:endParaRPr lang="en-US" altLang="zh-CN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6000" marR="36000" marT="36000" marB="36000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内容占位符 2"/>
          <p:cNvSpPr txBox="1">
            <a:spLocks/>
          </p:cNvSpPr>
          <p:nvPr/>
        </p:nvSpPr>
        <p:spPr>
          <a:xfrm>
            <a:off x="6264504" y="1491630"/>
            <a:ext cx="2736000" cy="14441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300"/>
              </a:spcBef>
              <a:buNone/>
            </a:pPr>
            <a:r>
              <a:rPr lang="en-US" altLang="zh-CN" sz="1600" dirty="0" smtClean="0"/>
              <a:t>Although the criterion usually underestimates the threshold, we do observed its influence on the beam-beam interaction</a:t>
            </a:r>
            <a:r>
              <a:rPr lang="en-US" altLang="zh-CN" sz="1600" baseline="30000" dirty="0" smtClean="0"/>
              <a:t> [PRAB 23, 104402 (2020);</a:t>
            </a:r>
            <a:r>
              <a:rPr lang="en-US" altLang="zh-CN" sz="1600" dirty="0" smtClean="0"/>
              <a:t> </a:t>
            </a:r>
            <a:r>
              <a:rPr lang="en-US" altLang="zh-CN" sz="1600" baseline="30000" dirty="0" smtClean="0"/>
              <a:t>PRAB 25, 011001 (2022)]</a:t>
            </a:r>
            <a:r>
              <a:rPr lang="en-US" altLang="zh-CN" sz="1600" dirty="0" smtClean="0"/>
              <a:t>.</a:t>
            </a:r>
            <a:endParaRPr lang="en-US" altLang="zh-CN" sz="1600" dirty="0"/>
          </a:p>
        </p:txBody>
      </p:sp>
      <p:sp>
        <p:nvSpPr>
          <p:cNvPr id="12" name="矩形 12"/>
          <p:cNvSpPr/>
          <p:nvPr/>
        </p:nvSpPr>
        <p:spPr>
          <a:xfrm>
            <a:off x="539552" y="1586994"/>
            <a:ext cx="5292000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3"/>
          <p:cNvSpPr/>
          <p:nvPr/>
        </p:nvSpPr>
        <p:spPr>
          <a:xfrm>
            <a:off x="4283968" y="2107799"/>
            <a:ext cx="792000" cy="165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6"/>
          <p:cNvSpPr/>
          <p:nvPr/>
        </p:nvSpPr>
        <p:spPr>
          <a:xfrm>
            <a:off x="5940152" y="1753868"/>
            <a:ext cx="36004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8"/>
          <p:cNvSpPr/>
          <p:nvPr/>
        </p:nvSpPr>
        <p:spPr>
          <a:xfrm>
            <a:off x="6325371" y="2891140"/>
            <a:ext cx="13789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TMCI unstable</a:t>
            </a:r>
          </a:p>
        </p:txBody>
      </p:sp>
      <p:sp>
        <p:nvSpPr>
          <p:cNvPr id="16" name="右箭头 15"/>
          <p:cNvSpPr/>
          <p:nvPr/>
        </p:nvSpPr>
        <p:spPr>
          <a:xfrm rot="1007874">
            <a:off x="5089048" y="2591626"/>
            <a:ext cx="1088553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3"/>
          <p:cNvSpPr/>
          <p:nvPr/>
        </p:nvSpPr>
        <p:spPr>
          <a:xfrm>
            <a:off x="3347324" y="4075207"/>
            <a:ext cx="4464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/>
              <a:t>Tight narrowband impedance requirements for Z (at least ~two orders higher for the other energies) </a:t>
            </a:r>
            <a:endParaRPr lang="zh-CN" altLang="en-US" sz="1600" dirty="0"/>
          </a:p>
        </p:txBody>
      </p:sp>
      <p:sp>
        <p:nvSpPr>
          <p:cNvPr id="18" name="右箭头 16"/>
          <p:cNvSpPr/>
          <p:nvPr/>
        </p:nvSpPr>
        <p:spPr>
          <a:xfrm rot="5400000">
            <a:off x="4499948" y="3854748"/>
            <a:ext cx="36004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60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Bunch lengthening and microwave instability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179512" y="843558"/>
            <a:ext cx="8856984" cy="3394472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Considering single beam, variations of bunch length and beam energy spread with bunch intensity are calculated by particle tracking simulations.</a:t>
            </a:r>
          </a:p>
        </p:txBody>
      </p:sp>
      <p:pic>
        <p:nvPicPr>
          <p:cNvPr id="6146" name="Picture 2" descr="B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68" y="1648785"/>
            <a:ext cx="2274640" cy="1404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052" y="1634636"/>
            <a:ext cx="2259964" cy="1395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D:\New20180222\CEPC\20220518_TMCIandZL\Comp_final_sigma_z_许海生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09839"/>
            <a:ext cx="2124000" cy="153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D:\New20180222\CEPC\20220518_TMCIandZL\Comp_final_sigma_dp_ZL_许海生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480" y="1590203"/>
            <a:ext cx="2124000" cy="153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1560" y="1842378"/>
            <a:ext cx="633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Higgs</a:t>
            </a:r>
            <a:endParaRPr lang="zh-CN" alt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2987824" y="1923678"/>
            <a:ext cx="633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Higgs</a:t>
            </a:r>
            <a:endParaRPr lang="zh-CN" alt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6084168" y="2235513"/>
            <a:ext cx="2808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Z</a:t>
            </a:r>
            <a:endParaRPr lang="zh-CN" altLang="en-US" sz="1600" dirty="0"/>
          </a:p>
        </p:txBody>
      </p:sp>
      <p:sp>
        <p:nvSpPr>
          <p:cNvPr id="23" name="Rectangle 22"/>
          <p:cNvSpPr/>
          <p:nvPr/>
        </p:nvSpPr>
        <p:spPr>
          <a:xfrm>
            <a:off x="7308304" y="2233196"/>
            <a:ext cx="2808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Z</a:t>
            </a:r>
            <a:endParaRPr lang="zh-CN" alt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179512" y="3224775"/>
            <a:ext cx="439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altLang="zh-CN" sz="1600" dirty="0"/>
              <a:t>Higgs: </a:t>
            </a:r>
            <a:endParaRPr lang="en-US" altLang="zh-CN" sz="16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altLang="zh-CN" sz="1600" dirty="0" smtClean="0"/>
              <a:t>Instability </a:t>
            </a:r>
            <a:r>
              <a:rPr lang="en-US" altLang="zh-CN" sz="1600" dirty="0"/>
              <a:t>threshold is around 100 </a:t>
            </a:r>
            <a:r>
              <a:rPr lang="en-US" altLang="zh-CN" sz="1600" dirty="0" err="1" smtClean="0"/>
              <a:t>nC</a:t>
            </a:r>
            <a:r>
              <a:rPr lang="en-US" altLang="zh-CN" sz="1600" dirty="0" smtClean="0"/>
              <a:t> </a:t>
            </a:r>
            <a:r>
              <a:rPr lang="en-US" altLang="zh-CN" sz="1600" dirty="0" smtClean="0">
                <a:sym typeface="Symbol"/>
              </a:rPr>
              <a:t>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far above the design bunch current.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altLang="zh-CN" sz="1600" dirty="0"/>
              <a:t>At the design bunch intensity, the bunch will be lengthened by ~30% due to the impedance.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572496" y="3219822"/>
            <a:ext cx="4464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altLang="zh-CN" sz="1600" dirty="0" smtClean="0"/>
              <a:t>Z: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altLang="zh-CN" sz="1600" dirty="0" smtClean="0"/>
              <a:t>Instability </a:t>
            </a:r>
            <a:r>
              <a:rPr lang="en-US" altLang="zh-CN" sz="1600" dirty="0"/>
              <a:t>threshold is about half of the design bunch intensity.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altLang="zh-CN" sz="1600" dirty="0"/>
              <a:t>At the design bunch </a:t>
            </a:r>
            <a:r>
              <a:rPr lang="en-US" altLang="zh-CN" sz="1600" dirty="0" smtClean="0"/>
              <a:t>current, </a:t>
            </a:r>
            <a:r>
              <a:rPr lang="en-US" altLang="zh-CN" sz="1600" dirty="0"/>
              <a:t>the </a:t>
            </a:r>
            <a:r>
              <a:rPr lang="en-US" altLang="zh-CN" sz="1600" dirty="0" smtClean="0"/>
              <a:t>bunch </a:t>
            </a:r>
            <a:r>
              <a:rPr lang="en-US" altLang="zh-CN" sz="1600" dirty="0"/>
              <a:t>length and </a:t>
            </a:r>
            <a:r>
              <a:rPr lang="en-US" altLang="zh-CN" sz="1600" dirty="0" smtClean="0"/>
              <a:t>the beam </a:t>
            </a:r>
            <a:r>
              <a:rPr lang="en-US" altLang="zh-CN" sz="1600" dirty="0"/>
              <a:t>energy spread are increased by ~140% and ~35%, </a:t>
            </a:r>
            <a:r>
              <a:rPr lang="en-US" altLang="zh-CN" sz="1600" dirty="0" smtClean="0"/>
              <a:t>respectively.</a:t>
            </a:r>
            <a:endParaRPr lang="en-US" altLang="zh-CN" sz="1600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87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Transverse mode coupling instability (TMCI)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179512" y="843558"/>
            <a:ext cx="8856984" cy="3394472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altLang="zh-CN" sz="2000" dirty="0" smtClean="0"/>
              <a:t>Main constraint on the single bunch current for Z.</a:t>
            </a:r>
          </a:p>
          <a:p>
            <a:pPr>
              <a:spcBef>
                <a:spcPts val="300"/>
              </a:spcBef>
            </a:pPr>
            <a:r>
              <a:rPr lang="en-US" altLang="zh-CN" sz="2000" dirty="0" smtClean="0"/>
              <a:t>For the single beam, consistent studies with both transverse and longitudinal impedance show reduction of the instability from longitudinal impedance.</a:t>
            </a:r>
          </a:p>
          <a:p>
            <a:pPr lvl="1">
              <a:spcBef>
                <a:spcPts val="300"/>
              </a:spcBef>
            </a:pPr>
            <a:r>
              <a:rPr lang="en-US" altLang="zh-CN" sz="1600" dirty="0" smtClean="0"/>
              <a:t>TMCI threshold at </a:t>
            </a:r>
            <a:r>
              <a:rPr lang="en-US" altLang="zh-CN" sz="1600" dirty="0" smtClean="0">
                <a:sym typeface="Symbol"/>
              </a:rPr>
              <a:t>=0 10nC (design value: 22.4nC, Impedance: IARC-2021)</a:t>
            </a:r>
          </a:p>
          <a:p>
            <a:pPr lvl="1">
              <a:spcBef>
                <a:spcPts val="300"/>
              </a:spcBef>
            </a:pPr>
            <a:r>
              <a:rPr lang="en-US" altLang="zh-CN" sz="1600" dirty="0" smtClean="0">
                <a:sym typeface="Symbol"/>
              </a:rPr>
              <a:t>Threshold beam current decreases with increase of chromaticity</a:t>
            </a:r>
            <a:endParaRPr lang="en-US" altLang="zh-CN" sz="1600" dirty="0"/>
          </a:p>
          <a:p>
            <a:pPr>
              <a:spcBef>
                <a:spcPts val="300"/>
              </a:spcBef>
            </a:pPr>
            <a:endParaRPr lang="en-US" altLang="zh-CN" sz="2000" dirty="0" smtClean="0"/>
          </a:p>
        </p:txBody>
      </p:sp>
      <p:pic>
        <p:nvPicPr>
          <p:cNvPr id="16" name="Picture 4" descr="D:\New20180222\CEPC\20220518 IARC报告准备\FromXuHaiSheng\Compare_TMCI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8" y="2499743"/>
            <a:ext cx="2880000" cy="192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New20180222\CEPC\20220518_TMCIandZL\TMCI_with_chrom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152" y="2499742"/>
            <a:ext cx="2880000" cy="19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243261" y="3067095"/>
                <a:ext cx="1870192" cy="6013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zh-CN" altLang="en-US" sz="1600" i="1" smtClean="0">
                              <a:latin typeface="Cambria Math"/>
                            </a:rPr>
                            <m:t>𝜉</m:t>
                          </m:r>
                        </m:sub>
                      </m:sSub>
                      <m:sSub>
                        <m:sSubPr>
                          <m:ctrlPr>
                            <a:rPr lang="en-US" altLang="zh-CN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altLang="zh-CN" sz="16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1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600" i="1">
                              <a:latin typeface="Cambria Math"/>
                            </a:rPr>
                            <m:t>𝜉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 smtClean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  <m:sSub>
                        <m:sSubPr>
                          <m:ctrlPr>
                            <a:rPr lang="en-US" altLang="zh-CN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altLang="zh-CN" sz="1600" b="0" i="0" smtClean="0">
                          <a:latin typeface="Cambria Math"/>
                        </a:rPr>
                        <m:t>&lt;1</m:t>
                      </m:r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261" y="3067095"/>
                <a:ext cx="1870192" cy="6013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5724128" y="2557342"/>
            <a:ext cx="32570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Head-tail phase shift over the bunch:</a:t>
            </a:r>
            <a:endParaRPr lang="zh-CN" altLang="en-US" sz="1600" dirty="0"/>
          </a:p>
        </p:txBody>
      </p:sp>
      <p:sp>
        <p:nvSpPr>
          <p:cNvPr id="12" name="矩形 11"/>
          <p:cNvSpPr/>
          <p:nvPr/>
        </p:nvSpPr>
        <p:spPr>
          <a:xfrm>
            <a:off x="5724129" y="3859183"/>
            <a:ext cx="33843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High order modes maybe excited with large chromaticity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702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TMCI with lengthened bunch from BS and ZL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9" name="内容占位符 3">
            <a:extLst>
              <a:ext uri="{FF2B5EF4-FFF2-40B4-BE49-F238E27FC236}">
                <a16:creationId xmlns="" xmlns:a16="http://schemas.microsoft.com/office/drawing/2014/main" id="{E8A0FC55-43C6-4836-84BE-2322D1C33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4408" y="2576150"/>
            <a:ext cx="3240000" cy="2242137"/>
          </a:xfrm>
          <a:prstGeom prst="rect">
            <a:avLst/>
          </a:prstGeom>
        </p:spPr>
      </p:pic>
      <p:sp>
        <p:nvSpPr>
          <p:cNvPr id="10" name="文本框 4">
            <a:extLst>
              <a:ext uri="{FF2B5EF4-FFF2-40B4-BE49-F238E27FC236}">
                <a16:creationId xmlns="" xmlns:a16="http://schemas.microsoft.com/office/drawing/2014/main" id="{ABE19014-17FF-485F-A747-B637232B8F75}"/>
              </a:ext>
            </a:extLst>
          </p:cNvPr>
          <p:cNvSpPr txBox="1"/>
          <p:nvPr/>
        </p:nvSpPr>
        <p:spPr>
          <a:xfrm>
            <a:off x="6605972" y="2792771"/>
            <a:ext cx="1062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2023-ZT</a:t>
            </a:r>
            <a:endParaRPr lang="zh-CN" altLang="en-US" dirty="0"/>
          </a:p>
        </p:txBody>
      </p:sp>
      <p:pic>
        <p:nvPicPr>
          <p:cNvPr id="11" name="图片 5">
            <a:extLst>
              <a:ext uri="{FF2B5EF4-FFF2-40B4-BE49-F238E27FC236}">
                <a16:creationId xmlns="" xmlns:a16="http://schemas.microsoft.com/office/drawing/2014/main" id="{8CFED72F-FC67-4501-8A35-05907A3E68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392" y="2576149"/>
            <a:ext cx="3240000" cy="2226734"/>
          </a:xfrm>
          <a:prstGeom prst="rect">
            <a:avLst/>
          </a:prstGeom>
        </p:spPr>
      </p:pic>
      <p:sp>
        <p:nvSpPr>
          <p:cNvPr id="12" name="矩形 6">
            <a:extLst>
              <a:ext uri="{FF2B5EF4-FFF2-40B4-BE49-F238E27FC236}">
                <a16:creationId xmlns="" xmlns:a16="http://schemas.microsoft.com/office/drawing/2014/main" id="{2E3137F7-6EB3-49E1-A57D-7D3A2FE736C9}"/>
              </a:ext>
            </a:extLst>
          </p:cNvPr>
          <p:cNvSpPr/>
          <p:nvPr/>
        </p:nvSpPr>
        <p:spPr>
          <a:xfrm>
            <a:off x="2411760" y="2786927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2021-ZT</a:t>
            </a:r>
            <a:endParaRPr lang="zh-CN" altLang="en-US" dirty="0"/>
          </a:p>
        </p:txBody>
      </p:sp>
      <p:sp>
        <p:nvSpPr>
          <p:cNvPr id="13" name="文本框 7">
            <a:extLst>
              <a:ext uri="{FF2B5EF4-FFF2-40B4-BE49-F238E27FC236}">
                <a16:creationId xmlns="" xmlns:a16="http://schemas.microsoft.com/office/drawing/2014/main" id="{34B01D5C-AF2E-416B-B2A7-FE8338960D13}"/>
              </a:ext>
            </a:extLst>
          </p:cNvPr>
          <p:cNvSpPr txBox="1"/>
          <p:nvPr/>
        </p:nvSpPr>
        <p:spPr>
          <a:xfrm>
            <a:off x="1043608" y="214469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TMCI threshold: </a:t>
            </a:r>
            <a:r>
              <a:rPr lang="en-US" altLang="zh-CN" dirty="0" smtClean="0"/>
              <a:t>21e10 (33.6nC)</a:t>
            </a:r>
            <a:endParaRPr lang="zh-CN" altLang="en-US" dirty="0"/>
          </a:p>
        </p:txBody>
      </p:sp>
      <p:sp>
        <p:nvSpPr>
          <p:cNvPr id="14" name="文本框 8">
            <a:extLst>
              <a:ext uri="{FF2B5EF4-FFF2-40B4-BE49-F238E27FC236}">
                <a16:creationId xmlns="" xmlns:a16="http://schemas.microsoft.com/office/drawing/2014/main" id="{6E25FD04-8A41-46CB-B548-096E3B286E10}"/>
              </a:ext>
            </a:extLst>
          </p:cNvPr>
          <p:cNvSpPr txBox="1"/>
          <p:nvPr/>
        </p:nvSpPr>
        <p:spPr>
          <a:xfrm>
            <a:off x="5364088" y="214469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TMCI threshold: </a:t>
            </a:r>
            <a:r>
              <a:rPr lang="en-US" altLang="zh-CN" dirty="0" smtClean="0"/>
              <a:t>15e10 (24nC)</a:t>
            </a:r>
            <a:endParaRPr lang="zh-CN" altLang="en-US" dirty="0"/>
          </a:p>
        </p:txBody>
      </p:sp>
      <p:sp>
        <p:nvSpPr>
          <p:cNvPr id="16" name="内容占位符 2"/>
          <p:cNvSpPr txBox="1">
            <a:spLocks/>
          </p:cNvSpPr>
          <p:nvPr/>
        </p:nvSpPr>
        <p:spPr>
          <a:xfrm>
            <a:off x="179512" y="843558"/>
            <a:ext cx="83160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</a:pPr>
            <a:r>
              <a:rPr lang="en-US" altLang="zh-CN" sz="1900" dirty="0" smtClean="0"/>
              <a:t>Simulations are performed, considering bunch lengthening and energy spread increase @14e10, with the beam-beam code developed by Yuan Zhang. </a:t>
            </a:r>
          </a:p>
          <a:p>
            <a:pPr marL="0" indent="0" algn="just">
              <a:spcBef>
                <a:spcPts val="300"/>
              </a:spcBef>
              <a:buNone/>
            </a:pPr>
            <a:r>
              <a:rPr lang="en-US" altLang="zh-CN" sz="1900" dirty="0" smtClean="0">
                <a:sym typeface="Symbol"/>
              </a:rPr>
              <a:t>          Increase of the TMCI threshold due to the reduction of bunch density</a:t>
            </a:r>
          </a:p>
          <a:p>
            <a:pPr marL="0" indent="0" algn="just">
              <a:spcBef>
                <a:spcPts val="300"/>
              </a:spcBef>
              <a:buNone/>
            </a:pPr>
            <a:r>
              <a:rPr lang="en-US" altLang="zh-CN" sz="1900" dirty="0">
                <a:sym typeface="Symbol"/>
              </a:rPr>
              <a:t> </a:t>
            </a:r>
            <a:r>
              <a:rPr lang="en-US" altLang="zh-CN" sz="1900" dirty="0" smtClean="0">
                <a:sym typeface="Symbol"/>
              </a:rPr>
              <a:t>         Threshold decreases dramatically due to the increase of impedance</a:t>
            </a:r>
            <a:endParaRPr lang="en-US" altLang="zh-CN" sz="19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6516216" y="555526"/>
            <a:ext cx="2573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Yuan </a:t>
            </a:r>
            <a:r>
              <a:rPr lang="en-US" altLang="zh-CN" dirty="0" err="1"/>
              <a:t>Zhang’talk</a:t>
            </a:r>
            <a:r>
              <a:rPr lang="en-US" altLang="zh-CN" dirty="0"/>
              <a:t> for detail</a:t>
            </a:r>
          </a:p>
        </p:txBody>
      </p:sp>
    </p:spTree>
    <p:extLst>
      <p:ext uri="{BB962C8B-B14F-4D97-AF65-F5344CB8AC3E}">
        <p14:creationId xmlns:p14="http://schemas.microsoft.com/office/powerpoint/2010/main" val="21342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Transverse resistive wall instability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7" name="Picture 2" descr="D:\New20180222\CEPC\20220126 50MW\CollectiveEffects\相关计算\TRWI\CompareChe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37973"/>
            <a:ext cx="4073938" cy="251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51520" y="843558"/>
            <a:ext cx="8568952" cy="3394472"/>
          </a:xfrm>
        </p:spPr>
        <p:txBody>
          <a:bodyPr>
            <a:normAutofit/>
          </a:bodyPr>
          <a:lstStyle/>
          <a:p>
            <a:r>
              <a:rPr lang="en-US" altLang="zh-CN" sz="1800" dirty="0" smtClean="0"/>
              <a:t>Assuming the whole ring is made of copper with coating, the instability growth rate is much faster than the synchrotron radiation damping (</a:t>
            </a:r>
            <a:r>
              <a:rPr lang="en-US" altLang="zh-CN" sz="1800" dirty="0" smtClean="0">
                <a:sym typeface="Symbol"/>
              </a:rPr>
              <a:t>=</a:t>
            </a:r>
            <a:r>
              <a:rPr lang="en-US" altLang="zh-CN" sz="1800" dirty="0" smtClean="0"/>
              <a:t>850ms).</a:t>
            </a:r>
          </a:p>
          <a:p>
            <a:endParaRPr lang="en-US" altLang="zh-CN" sz="2000" dirty="0"/>
          </a:p>
          <a:p>
            <a:endParaRPr lang="en-US" altLang="zh-CN" sz="1600" dirty="0"/>
          </a:p>
        </p:txBody>
      </p:sp>
      <p:sp>
        <p:nvSpPr>
          <p:cNvPr id="10" name="矩形 10"/>
          <p:cNvSpPr/>
          <p:nvPr/>
        </p:nvSpPr>
        <p:spPr>
          <a:xfrm>
            <a:off x="6113205" y="1647325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=11616</a:t>
            </a:r>
            <a:endParaRPr lang="zh-CN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矩形 11"/>
          <p:cNvSpPr/>
          <p:nvPr/>
        </p:nvSpPr>
        <p:spPr>
          <a:xfrm>
            <a:off x="5308388" y="1501721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=11615</a:t>
            </a:r>
            <a:endParaRPr lang="zh-CN" altLang="en-US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矩形 12"/>
          <p:cNvSpPr/>
          <p:nvPr/>
        </p:nvSpPr>
        <p:spPr>
          <a:xfrm>
            <a:off x="6885712" y="1655610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=11617</a:t>
            </a:r>
            <a:endParaRPr lang="zh-CN" altLang="en-US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矩形 13"/>
          <p:cNvSpPr/>
          <p:nvPr/>
        </p:nvSpPr>
        <p:spPr>
          <a:xfrm>
            <a:off x="7727649" y="1615901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=11618</a:t>
            </a:r>
            <a:endParaRPr lang="zh-CN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855594"/>
              </p:ext>
            </p:extLst>
          </p:nvPr>
        </p:nvGraphicFramePr>
        <p:xfrm>
          <a:off x="899592" y="2559918"/>
          <a:ext cx="3333621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33"/>
                <a:gridCol w="1084068"/>
                <a:gridCol w="1204520"/>
              </a:tblGrid>
              <a:tr h="274511">
                <a:tc>
                  <a:txBody>
                    <a:bodyPr/>
                    <a:lstStyle/>
                    <a:p>
                      <a:r>
                        <a:rPr lang="en-US" altLang="zh-CN" sz="1400" i="1" dirty="0" smtClean="0"/>
                        <a:t>f</a:t>
                      </a:r>
                      <a:r>
                        <a:rPr lang="en-US" altLang="zh-CN" sz="1400" dirty="0" smtClean="0"/>
                        <a:t> [kHz]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Mode index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Growth </a:t>
                      </a:r>
                      <a:r>
                        <a:rPr lang="en-US" altLang="zh-CN" sz="1400" i="1" dirty="0" smtClean="0"/>
                        <a:t>t</a:t>
                      </a:r>
                      <a:r>
                        <a:rPr lang="en-US" altLang="zh-CN" sz="1400" dirty="0" smtClean="0"/>
                        <a:t> [</a:t>
                      </a:r>
                      <a:r>
                        <a:rPr lang="en-US" altLang="zh-CN" sz="1400" dirty="0" err="1" smtClean="0"/>
                        <a:t>ms</a:t>
                      </a:r>
                      <a:r>
                        <a:rPr lang="en-US" altLang="zh-CN" sz="1400" dirty="0" smtClean="0"/>
                        <a:t>]</a:t>
                      </a:r>
                      <a:endParaRPr lang="zh-CN" altLang="en-US" sz="1400" dirty="0"/>
                    </a:p>
                  </a:txBody>
                  <a:tcPr/>
                </a:tc>
              </a:tr>
              <a:tr h="201402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-2.338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11616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2.2 (7 turns)</a:t>
                      </a:r>
                      <a:endParaRPr lang="zh-CN" altLang="en-US" sz="1400" dirty="0"/>
                    </a:p>
                  </a:txBody>
                  <a:tcPr/>
                </a:tc>
              </a:tr>
              <a:tr h="201402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-5.335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11615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3.2 (10 turns)</a:t>
                      </a:r>
                      <a:endParaRPr lang="zh-CN" altLang="en-US" sz="1400" dirty="0"/>
                    </a:p>
                  </a:txBody>
                  <a:tcPr/>
                </a:tc>
              </a:tr>
              <a:tr h="201402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-8.332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11614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4.0 (12</a:t>
                      </a:r>
                      <a:r>
                        <a:rPr lang="en-US" altLang="zh-CN" sz="1400" baseline="0" dirty="0" smtClean="0"/>
                        <a:t> turns)</a:t>
                      </a:r>
                      <a:endParaRPr lang="zh-CN" altLang="en-US" sz="1400" dirty="0"/>
                    </a:p>
                  </a:txBody>
                  <a:tcPr/>
                </a:tc>
              </a:tr>
              <a:tr h="201402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-11.330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11613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4.6 (14 turns)</a:t>
                      </a:r>
                      <a:endParaRPr lang="zh-CN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内容占位符 2"/>
          <p:cNvSpPr txBox="1">
            <a:spLocks/>
          </p:cNvSpPr>
          <p:nvPr/>
        </p:nvSpPr>
        <p:spPr>
          <a:xfrm>
            <a:off x="179512" y="4227934"/>
            <a:ext cx="88569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Tough requirement on feedback </a:t>
            </a:r>
            <a:r>
              <a:rPr lang="en-US" altLang="zh-CN" sz="2000" dirty="0" smtClean="0"/>
              <a:t>damping (</a:t>
            </a:r>
            <a:r>
              <a:rPr lang="en-US" altLang="zh-CN" sz="1800" dirty="0"/>
              <a:t>b</a:t>
            </a:r>
            <a:r>
              <a:rPr lang="en-US" altLang="zh-CN" sz="1800" dirty="0" smtClean="0"/>
              <a:t>roadband </a:t>
            </a:r>
            <a:r>
              <a:rPr lang="en-US" altLang="zh-CN" sz="1800" dirty="0"/>
              <a:t>feedback + </a:t>
            </a:r>
            <a:r>
              <a:rPr lang="en-US" altLang="zh-CN" sz="1800"/>
              <a:t>mode </a:t>
            </a:r>
            <a:r>
              <a:rPr lang="en-US" altLang="zh-CN" sz="1800" smtClean="0"/>
              <a:t>feedback)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52498" y="1669195"/>
                <a:ext cx="4179542" cy="722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sz="1400" i="1" smtClean="0">
                              <a:latin typeface="Cambria Math"/>
                            </a:rPr>
                            <m:t>𝜏</m:t>
                          </m:r>
                        </m:e>
                        <m:sup>
                          <m:r>
                            <a:rPr lang="en-US" altLang="zh-CN" sz="14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altLang="zh-CN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1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zh-CN" altLang="en-US" sz="14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altLang="zh-CN" sz="1400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US" altLang="zh-CN" sz="1400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en-US" altLang="zh-CN" sz="1400" b="0" i="1" smtClean="0">
                              <a:latin typeface="Cambria Math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b="0" i="1" smtClean="0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zh-CN" altLang="en-US" sz="1400" b="0" i="1" smtClean="0">
                                  <a:latin typeface="Cambria Math"/>
                                </a:rPr>
                                <m:t>𝛽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pt-BR" altLang="zh-CN" sz="14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zh-CN" altLang="pt-BR" sz="1400" i="1" dirty="0" smtClean="0">
                              <a:latin typeface="Cambria Math"/>
                            </a:rPr>
                            <m:t>𝜇</m:t>
                          </m:r>
                          <m:r>
                            <a:rPr lang="pt-BR" altLang="zh-CN" sz="1400" i="1" dirty="0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altLang="zh-CN" sz="1400" b="0" i="1" dirty="0" smtClean="0">
                              <a:latin typeface="Cambria Math"/>
                            </a:rPr>
                            <m:t>𝑀</m:t>
                          </m:r>
                          <m:r>
                            <a:rPr lang="en-US" altLang="zh-CN" sz="1400" b="0" i="1" dirty="0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pt-BR" altLang="zh-CN" sz="14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altLang="zh-CN" sz="1400" b="0" i="1" dirty="0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pt-BR" altLang="zh-CN" sz="1400" i="1" dirty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altLang="zh-CN" sz="1400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zh-CN" sz="1400" b="0" i="1" dirty="0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pt-BR" altLang="zh-CN" sz="1400" i="1" dirty="0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altLang="zh-CN" sz="14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dirty="0" smtClean="0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altLang="zh-CN" sz="14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1400" b="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altLang="zh-CN" sz="14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zh-CN" altLang="en-US" sz="1400" i="1" dirty="0">
                                          <a:latin typeface="Cambria Math"/>
                                        </a:rPr>
                                        <m:t>𝜇</m:t>
                                      </m:r>
                                      <m:r>
                                        <a:rPr lang="en-US" altLang="zh-CN" sz="14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altLang="zh-CN" sz="1400" i="1" dirty="0">
                                          <a:latin typeface="Cambria Math"/>
                                        </a:rPr>
                                        <m:t>𝑃𝑀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altLang="zh-CN" sz="14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altLang="zh-CN" sz="14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altLang="zh-CN" sz="1400" i="1" dirty="0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14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altLang="zh-CN" sz="1400" i="1" dirty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98" y="1669195"/>
                <a:ext cx="4179542" cy="7225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0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Transverse resistive wall instability (cont.)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251520" y="843558"/>
            <a:ext cx="8682450" cy="3394472"/>
          </a:xfrm>
        </p:spPr>
        <p:txBody>
          <a:bodyPr>
            <a:normAutofit/>
          </a:bodyPr>
          <a:lstStyle/>
          <a:p>
            <a:pPr algn="just">
              <a:spcBef>
                <a:spcPts val="200"/>
              </a:spcBef>
            </a:pPr>
            <a:r>
              <a:rPr lang="en-US" altLang="zh-CN" sz="1800" dirty="0" smtClean="0"/>
              <a:t>With more detailed RW impedance model, the instability growth time can be further reduced by the stainless steel components. Contributions from the MDI and collimators are limited.</a:t>
            </a:r>
          </a:p>
          <a:p>
            <a:pPr algn="just">
              <a:spcBef>
                <a:spcPts val="200"/>
              </a:spcBef>
            </a:pPr>
            <a:endParaRPr lang="en-US" altLang="zh-CN" sz="2000" dirty="0"/>
          </a:p>
          <a:p>
            <a:pPr algn="just">
              <a:spcBef>
                <a:spcPts val="200"/>
              </a:spcBef>
            </a:pPr>
            <a:endParaRPr lang="en-US" altLang="zh-CN" sz="1600" dirty="0"/>
          </a:p>
        </p:txBody>
      </p:sp>
      <p:pic>
        <p:nvPicPr>
          <p:cNvPr id="9" name="Picture 2" descr="D:\New20180222\CEPC\20220927CEPC Workshop\Calculation\ResistiveWallImpedance\LowFrequencyZy\ReZyzoom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54486"/>
            <a:ext cx="4001930" cy="247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10"/>
          <p:cNvSpPr/>
          <p:nvPr/>
        </p:nvSpPr>
        <p:spPr>
          <a:xfrm>
            <a:off x="6113205" y="1647325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=11616</a:t>
            </a:r>
            <a:endParaRPr lang="zh-CN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矩形 11"/>
          <p:cNvSpPr/>
          <p:nvPr/>
        </p:nvSpPr>
        <p:spPr>
          <a:xfrm>
            <a:off x="5308388" y="1501721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=11615</a:t>
            </a:r>
            <a:endParaRPr lang="zh-CN" altLang="en-US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矩形 12"/>
          <p:cNvSpPr/>
          <p:nvPr/>
        </p:nvSpPr>
        <p:spPr>
          <a:xfrm>
            <a:off x="6885712" y="1655610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=11617</a:t>
            </a:r>
            <a:endParaRPr lang="zh-CN" altLang="en-US" sz="10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矩形 13"/>
          <p:cNvSpPr/>
          <p:nvPr/>
        </p:nvSpPr>
        <p:spPr>
          <a:xfrm>
            <a:off x="7727649" y="1615901"/>
            <a:ext cx="817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=11618</a:t>
            </a:r>
            <a:endParaRPr lang="zh-CN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1624560"/>
              </p:ext>
            </p:extLst>
          </p:nvPr>
        </p:nvGraphicFramePr>
        <p:xfrm>
          <a:off x="899592" y="2559918"/>
          <a:ext cx="3333621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33"/>
                <a:gridCol w="1084068"/>
                <a:gridCol w="1204520"/>
              </a:tblGrid>
              <a:tr h="274511">
                <a:tc>
                  <a:txBody>
                    <a:bodyPr/>
                    <a:lstStyle/>
                    <a:p>
                      <a:r>
                        <a:rPr lang="en-US" altLang="zh-CN" sz="1400" i="1" dirty="0" smtClean="0"/>
                        <a:t>f</a:t>
                      </a:r>
                      <a:r>
                        <a:rPr lang="en-US" altLang="zh-CN" sz="1400" dirty="0" smtClean="0"/>
                        <a:t> [kHz]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Mode index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Growth </a:t>
                      </a:r>
                      <a:r>
                        <a:rPr lang="en-US" altLang="zh-CN" sz="1400" i="1" dirty="0" smtClean="0"/>
                        <a:t>t</a:t>
                      </a:r>
                      <a:r>
                        <a:rPr lang="en-US" altLang="zh-CN" sz="1400" dirty="0" smtClean="0"/>
                        <a:t> [</a:t>
                      </a:r>
                      <a:r>
                        <a:rPr lang="en-US" altLang="zh-CN" sz="1400" dirty="0" err="1" smtClean="0"/>
                        <a:t>ms</a:t>
                      </a:r>
                      <a:r>
                        <a:rPr lang="en-US" altLang="zh-CN" sz="1400" dirty="0" smtClean="0"/>
                        <a:t>]</a:t>
                      </a:r>
                      <a:endParaRPr lang="zh-CN" altLang="en-US" sz="1400" dirty="0"/>
                    </a:p>
                  </a:txBody>
                  <a:tcPr/>
                </a:tc>
              </a:tr>
              <a:tr h="201402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-2.338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11616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2.2 (7 turns)</a:t>
                      </a:r>
                      <a:endParaRPr lang="zh-CN" altLang="en-US" sz="1400" dirty="0"/>
                    </a:p>
                  </a:txBody>
                  <a:tcPr/>
                </a:tc>
              </a:tr>
              <a:tr h="201402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-5.335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11615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3.2 (10 turns)</a:t>
                      </a:r>
                      <a:endParaRPr lang="zh-CN" altLang="en-US" sz="1400" dirty="0"/>
                    </a:p>
                  </a:txBody>
                  <a:tcPr/>
                </a:tc>
              </a:tr>
              <a:tr h="201402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-8.332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11614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4.0 (12</a:t>
                      </a:r>
                      <a:r>
                        <a:rPr lang="en-US" altLang="zh-CN" sz="1400" baseline="0" dirty="0" smtClean="0"/>
                        <a:t> turns)</a:t>
                      </a:r>
                      <a:endParaRPr lang="zh-CN" altLang="en-US" sz="1400" dirty="0"/>
                    </a:p>
                  </a:txBody>
                  <a:tcPr/>
                </a:tc>
              </a:tr>
              <a:tr h="201402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-11.330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11613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4.6 (14 turns)</a:t>
                      </a:r>
                      <a:endParaRPr lang="zh-CN" altLang="en-US" sz="14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52498" y="1669195"/>
                <a:ext cx="4179542" cy="722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sz="1400" i="1" smtClean="0">
                              <a:latin typeface="Cambria Math"/>
                            </a:rPr>
                            <m:t>𝜏</m:t>
                          </m:r>
                        </m:e>
                        <m:sup>
                          <m:r>
                            <a:rPr lang="en-US" altLang="zh-CN" sz="14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altLang="zh-CN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1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zh-CN" altLang="en-US" sz="14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altLang="zh-CN" sz="1400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US" altLang="zh-CN" sz="1400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en-US" altLang="zh-CN" sz="1400" b="0" i="1" smtClean="0">
                              <a:latin typeface="Cambria Math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400" b="0" i="1" smtClean="0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zh-CN" altLang="en-US" sz="1400" b="0" i="1" smtClean="0">
                                  <a:latin typeface="Cambria Math"/>
                                </a:rPr>
                                <m:t>𝛽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pt-BR" altLang="zh-CN" sz="14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zh-CN" altLang="pt-BR" sz="1400" i="1" dirty="0" smtClean="0">
                              <a:latin typeface="Cambria Math"/>
                            </a:rPr>
                            <m:t>𝜇</m:t>
                          </m:r>
                          <m:r>
                            <a:rPr lang="pt-BR" altLang="zh-CN" sz="1400" i="1" dirty="0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altLang="zh-CN" sz="1400" b="0" i="1" dirty="0" smtClean="0">
                              <a:latin typeface="Cambria Math"/>
                            </a:rPr>
                            <m:t>𝑀</m:t>
                          </m:r>
                          <m:r>
                            <a:rPr lang="en-US" altLang="zh-CN" sz="1400" b="0" i="1" dirty="0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pt-BR" altLang="zh-CN" sz="14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altLang="zh-CN" sz="1400" b="0" i="1" dirty="0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pt-BR" altLang="zh-CN" sz="1400" i="1" dirty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altLang="zh-CN" sz="1400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zh-CN" sz="1400" b="0" i="1" dirty="0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pt-BR" altLang="zh-CN" sz="1400" i="1" dirty="0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altLang="zh-CN" sz="14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dirty="0" smtClean="0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altLang="zh-CN" sz="14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1400" b="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altLang="zh-CN" sz="14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zh-CN" altLang="en-US" sz="1400" i="1" dirty="0">
                                          <a:latin typeface="Cambria Math"/>
                                        </a:rPr>
                                        <m:t>𝜇</m:t>
                                      </m:r>
                                      <m:r>
                                        <a:rPr lang="en-US" altLang="zh-CN" sz="14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altLang="zh-CN" sz="1400" i="1" dirty="0">
                                          <a:latin typeface="Cambria Math"/>
                                        </a:rPr>
                                        <m:t>𝑃𝑀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altLang="zh-CN" sz="14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altLang="zh-CN" sz="14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altLang="zh-CN" sz="1400" i="1" dirty="0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14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4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altLang="zh-CN" sz="1400" i="1" dirty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98" y="1669195"/>
                <a:ext cx="4179542" cy="7225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右箭头 2"/>
          <p:cNvSpPr/>
          <p:nvPr/>
        </p:nvSpPr>
        <p:spPr>
          <a:xfrm>
            <a:off x="4103948" y="2935198"/>
            <a:ext cx="360000" cy="1800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3"/>
          <p:cNvSpPr/>
          <p:nvPr/>
        </p:nvSpPr>
        <p:spPr>
          <a:xfrm>
            <a:off x="4450564" y="2859782"/>
            <a:ext cx="6254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</a:rPr>
              <a:t>1.7ms</a:t>
            </a:r>
          </a:p>
        </p:txBody>
      </p:sp>
      <p:sp>
        <p:nvSpPr>
          <p:cNvPr id="18" name="内容占位符 2"/>
          <p:cNvSpPr txBox="1">
            <a:spLocks/>
          </p:cNvSpPr>
          <p:nvPr/>
        </p:nvSpPr>
        <p:spPr>
          <a:xfrm>
            <a:off x="179512" y="4227934"/>
            <a:ext cx="88569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Tough requirement on feedback </a:t>
            </a:r>
            <a:r>
              <a:rPr lang="en-US" altLang="zh-CN" sz="2000" dirty="0" smtClean="0"/>
              <a:t>damping (</a:t>
            </a:r>
            <a:r>
              <a:rPr lang="en-US" altLang="zh-CN" sz="1800" dirty="0"/>
              <a:t>b</a:t>
            </a:r>
            <a:r>
              <a:rPr lang="en-US" altLang="zh-CN" sz="1800" dirty="0" smtClean="0"/>
              <a:t>roadband </a:t>
            </a:r>
            <a:r>
              <a:rPr lang="en-US" altLang="zh-CN" sz="1800" dirty="0"/>
              <a:t>feedback + </a:t>
            </a:r>
            <a:r>
              <a:rPr lang="en-US" altLang="zh-CN" sz="1800"/>
              <a:t>mode </a:t>
            </a:r>
            <a:r>
              <a:rPr lang="en-US" altLang="zh-CN" sz="1800" smtClean="0"/>
              <a:t>feedback)</a:t>
            </a:r>
            <a:endParaRPr lang="en-US" altLang="zh-CN" sz="1800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43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Transverse resistive wall instability (cont.)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51520" y="843558"/>
            <a:ext cx="8682450" cy="3394472"/>
          </a:xfrm>
        </p:spPr>
        <p:txBody>
          <a:bodyPr>
            <a:normAutofit/>
          </a:bodyPr>
          <a:lstStyle/>
          <a:p>
            <a:pPr algn="just">
              <a:spcBef>
                <a:spcPts val="200"/>
              </a:spcBef>
            </a:pPr>
            <a:r>
              <a:rPr lang="en-US" altLang="zh-CN" sz="2000" dirty="0" smtClean="0"/>
              <a:t>Stabilizing effect of chromaticity is checked according to the theory developed in [PRAB 24, 024402 (2021)] </a:t>
            </a:r>
          </a:p>
          <a:p>
            <a:pPr marL="0" indent="0" algn="just">
              <a:spcBef>
                <a:spcPts val="200"/>
              </a:spcBef>
              <a:buNone/>
            </a:pPr>
            <a:r>
              <a:rPr lang="en-US" altLang="zh-CN" sz="2000" b="1" dirty="0" smtClean="0">
                <a:sym typeface="Symbol"/>
              </a:rPr>
              <a:t> </a:t>
            </a:r>
            <a:r>
              <a:rPr lang="en-US" altLang="zh-CN" sz="2000" b="1" dirty="0" smtClean="0"/>
              <a:t>Limited damping from </a:t>
            </a:r>
            <a:r>
              <a:rPr lang="en-US" altLang="zh-CN" sz="2000" b="1" dirty="0" smtClean="0">
                <a:sym typeface="Symbol"/>
              </a:rPr>
              <a:t> for Z</a:t>
            </a:r>
            <a:endParaRPr lang="en-US" altLang="zh-CN" sz="2000" b="1" dirty="0" smtClean="0"/>
          </a:p>
          <a:p>
            <a:pPr algn="just">
              <a:spcBef>
                <a:spcPts val="200"/>
              </a:spcBef>
            </a:pPr>
            <a:endParaRPr lang="en-US" altLang="zh-CN" sz="2000" dirty="0"/>
          </a:p>
          <a:p>
            <a:pPr algn="just">
              <a:spcBef>
                <a:spcPts val="200"/>
              </a:spcBef>
            </a:pPr>
            <a:endParaRPr lang="en-US" altLang="zh-CN" sz="2000" dirty="0"/>
          </a:p>
        </p:txBody>
      </p:sp>
      <p:sp>
        <p:nvSpPr>
          <p:cNvPr id="19" name="矩形 5"/>
          <p:cNvSpPr/>
          <p:nvPr/>
        </p:nvSpPr>
        <p:spPr>
          <a:xfrm>
            <a:off x="971600" y="1851670"/>
            <a:ext cx="3393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Natural bunch length or energy spread</a:t>
            </a:r>
          </a:p>
          <a:p>
            <a:r>
              <a:rPr lang="en-US" altLang="zh-CN" sz="1600" i="1" dirty="0" smtClean="0">
                <a:solidFill>
                  <a:prstClr val="black"/>
                </a:solidFill>
                <a:sym typeface="Symbol"/>
              </a:rPr>
              <a:t></a:t>
            </a:r>
            <a:r>
              <a:rPr lang="en-US" altLang="zh-CN" sz="1600" i="1" baseline="-25000" dirty="0" smtClean="0">
                <a:solidFill>
                  <a:prstClr val="black"/>
                </a:solidFill>
                <a:sym typeface="Symbol"/>
              </a:rPr>
              <a:t>z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=2.5mm, </a:t>
            </a:r>
            <a:r>
              <a:rPr lang="en-US" altLang="zh-CN" sz="1600" i="1" dirty="0" smtClean="0">
                <a:solidFill>
                  <a:prstClr val="black"/>
                </a:solidFill>
                <a:sym typeface="Symbol"/>
              </a:rPr>
              <a:t></a:t>
            </a:r>
            <a:r>
              <a:rPr lang="en-US" altLang="zh-CN" sz="1600" i="1" baseline="-25000" dirty="0" smtClean="0">
                <a:solidFill>
                  <a:prstClr val="black"/>
                </a:solidFill>
                <a:sym typeface="Symbol"/>
              </a:rPr>
              <a:t>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=</a:t>
            </a:r>
            <a:r>
              <a:rPr lang="en-US" altLang="zh-CN" sz="1600" dirty="0" smtClean="0">
                <a:solidFill>
                  <a:prstClr val="black"/>
                </a:solidFill>
              </a:rPr>
              <a:t>4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10</a:t>
            </a:r>
            <a:r>
              <a:rPr lang="en-US" altLang="zh-CN" sz="1600" baseline="30000" dirty="0" smtClean="0">
                <a:solidFill>
                  <a:prstClr val="black"/>
                </a:solidFill>
                <a:sym typeface="Symbol"/>
              </a:rPr>
              <a:t>-4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, </a:t>
            </a:r>
            <a:r>
              <a:rPr lang="en-US" altLang="zh-CN" sz="1600" i="1" dirty="0" smtClean="0">
                <a:solidFill>
                  <a:prstClr val="black"/>
                </a:solidFill>
                <a:sym typeface="Symbol"/>
              </a:rPr>
              <a:t>k</a:t>
            </a:r>
            <a:r>
              <a:rPr lang="en-US" altLang="zh-CN" sz="1600" i="1" baseline="-25000" dirty="0" smtClean="0">
                <a:solidFill>
                  <a:prstClr val="black"/>
                </a:solidFill>
                <a:sym typeface="Symbol"/>
              </a:rPr>
              <a:t></a:t>
            </a:r>
            <a:r>
              <a:rPr lang="en-US" altLang="zh-CN" sz="1600" i="1" dirty="0">
                <a:solidFill>
                  <a:prstClr val="black"/>
                </a:solidFill>
                <a:sym typeface="Symbol"/>
              </a:rPr>
              <a:t></a:t>
            </a:r>
            <a:r>
              <a:rPr lang="en-US" altLang="zh-CN" sz="1600" i="1" baseline="-25000" dirty="0" smtClean="0">
                <a:solidFill>
                  <a:prstClr val="black"/>
                </a:solidFill>
                <a:sym typeface="Symbol"/>
              </a:rPr>
              <a:t>z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=0.1</a:t>
            </a:r>
            <a:endParaRPr lang="zh-CN" altLang="en-US" sz="1600" dirty="0"/>
          </a:p>
        </p:txBody>
      </p:sp>
      <p:sp>
        <p:nvSpPr>
          <p:cNvPr id="20" name="矩形 19"/>
          <p:cNvSpPr/>
          <p:nvPr/>
        </p:nvSpPr>
        <p:spPr>
          <a:xfrm>
            <a:off x="4799047" y="1851670"/>
            <a:ext cx="3308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With impact of ZL and </a:t>
            </a:r>
            <a:r>
              <a:rPr lang="en-US" altLang="zh-CN" sz="1600" dirty="0" err="1" smtClean="0">
                <a:solidFill>
                  <a:prstClr val="black"/>
                </a:solidFill>
                <a:sym typeface="Symbol"/>
              </a:rPr>
              <a:t>beamstrahlung</a:t>
            </a:r>
            <a:endParaRPr lang="en-US" altLang="zh-CN" sz="1600" dirty="0" smtClean="0">
              <a:solidFill>
                <a:prstClr val="black"/>
              </a:solidFill>
              <a:sym typeface="Symbol"/>
            </a:endParaRPr>
          </a:p>
          <a:p>
            <a:r>
              <a:rPr lang="en-US" altLang="zh-CN" sz="1600" i="1" dirty="0" smtClean="0">
                <a:solidFill>
                  <a:prstClr val="black"/>
                </a:solidFill>
                <a:sym typeface="Symbol"/>
              </a:rPr>
              <a:t></a:t>
            </a:r>
            <a:r>
              <a:rPr lang="en-US" altLang="zh-CN" sz="1600" i="1" baseline="-25000" dirty="0" smtClean="0">
                <a:solidFill>
                  <a:prstClr val="black"/>
                </a:solidFill>
                <a:sym typeface="Symbol"/>
              </a:rPr>
              <a:t>z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=8.7mm, </a:t>
            </a:r>
            <a:r>
              <a:rPr lang="en-US" altLang="zh-CN" sz="1600" i="1" dirty="0" smtClean="0">
                <a:solidFill>
                  <a:prstClr val="black"/>
                </a:solidFill>
                <a:sym typeface="Symbol"/>
              </a:rPr>
              <a:t></a:t>
            </a:r>
            <a:r>
              <a:rPr lang="en-US" altLang="zh-CN" sz="1600" i="1" baseline="-25000" dirty="0" smtClean="0">
                <a:solidFill>
                  <a:prstClr val="black"/>
                </a:solidFill>
                <a:sym typeface="Symbol"/>
              </a:rPr>
              <a:t>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=1310</a:t>
            </a:r>
            <a:r>
              <a:rPr lang="en-US" altLang="zh-CN" sz="1600" baseline="30000" dirty="0" smtClean="0">
                <a:solidFill>
                  <a:prstClr val="black"/>
                </a:solidFill>
                <a:sym typeface="Symbol"/>
              </a:rPr>
              <a:t>-4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, </a:t>
            </a:r>
            <a:r>
              <a:rPr lang="en-US" altLang="zh-CN" sz="1600" i="1" dirty="0" smtClean="0">
                <a:solidFill>
                  <a:prstClr val="black"/>
                </a:solidFill>
                <a:sym typeface="Symbol"/>
              </a:rPr>
              <a:t>k</a:t>
            </a:r>
            <a:r>
              <a:rPr lang="en-US" altLang="zh-CN" sz="1600" i="1" baseline="-25000" dirty="0" smtClean="0">
                <a:solidFill>
                  <a:prstClr val="black"/>
                </a:solidFill>
                <a:sym typeface="Symbol"/>
              </a:rPr>
              <a:t></a:t>
            </a:r>
            <a:r>
              <a:rPr lang="en-US" altLang="zh-CN" sz="1600" i="1" dirty="0">
                <a:solidFill>
                  <a:prstClr val="black"/>
                </a:solidFill>
                <a:sym typeface="Symbol"/>
              </a:rPr>
              <a:t></a:t>
            </a:r>
            <a:r>
              <a:rPr lang="en-US" altLang="zh-CN" sz="1600" i="1" baseline="-25000" dirty="0" smtClean="0">
                <a:solidFill>
                  <a:prstClr val="black"/>
                </a:solidFill>
                <a:sym typeface="Symbol"/>
              </a:rPr>
              <a:t>z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=0.4</a:t>
            </a:r>
            <a:endParaRPr lang="zh-CN" altLang="en-US" sz="1600" dirty="0"/>
          </a:p>
        </p:txBody>
      </p:sp>
      <p:sp>
        <p:nvSpPr>
          <p:cNvPr id="21" name="矩形 7"/>
          <p:cNvSpPr/>
          <p:nvPr/>
        </p:nvSpPr>
        <p:spPr>
          <a:xfrm>
            <a:off x="2083036" y="4450124"/>
            <a:ext cx="52252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/>
              <a:t>Complex growth rate in terms of zero chromaticity growth rate</a:t>
            </a:r>
            <a:endParaRPr lang="zh-CN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7259980" y="1285351"/>
                <a:ext cx="1488484" cy="6013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zh-CN" altLang="en-US" sz="1600" i="1" smtClean="0">
                              <a:latin typeface="Cambria Math"/>
                            </a:rPr>
                            <m:t>𝜉</m:t>
                          </m:r>
                        </m:sub>
                      </m:sSub>
                      <m:sSub>
                        <m:sSubPr>
                          <m:ctrlPr>
                            <a:rPr lang="en-US" altLang="zh-CN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altLang="zh-CN" sz="16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1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1600" i="1">
                              <a:latin typeface="Cambria Math"/>
                            </a:rPr>
                            <m:t>𝜉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 smtClean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  <m:sSub>
                        <m:sSubPr>
                          <m:ctrlPr>
                            <a:rPr lang="en-US" altLang="zh-CN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i="1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980" y="1285351"/>
                <a:ext cx="1488484" cy="6013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矩形 22"/>
          <p:cNvSpPr/>
          <p:nvPr/>
        </p:nvSpPr>
        <p:spPr>
          <a:xfrm>
            <a:off x="4076551" y="1423671"/>
            <a:ext cx="32570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Head-tail phase shift over the bunch:</a:t>
            </a:r>
            <a:endParaRPr lang="zh-CN" altLang="en-US" sz="1600" dirty="0"/>
          </a:p>
        </p:txBody>
      </p:sp>
      <p:grpSp>
        <p:nvGrpSpPr>
          <p:cNvPr id="24" name="组合 9"/>
          <p:cNvGrpSpPr/>
          <p:nvPr/>
        </p:nvGrpSpPr>
        <p:grpSpPr>
          <a:xfrm>
            <a:off x="611560" y="2497950"/>
            <a:ext cx="4034932" cy="1998977"/>
            <a:chOff x="611560" y="2497950"/>
            <a:chExt cx="4034932" cy="1998977"/>
          </a:xfrm>
        </p:grpSpPr>
        <p:pic>
          <p:nvPicPr>
            <p:cNvPr id="25" name="Picture 2" descr="D:\New20180222\CEPC\20221215_SuperKEKBWorkshop\Calculation\LiJintao\sigdelta=4e-4_sigz=2.5e-3_chrom=10_tol=1e-1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2497950"/>
              <a:ext cx="4034932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矩形 24"/>
            <p:cNvSpPr/>
            <p:nvPr/>
          </p:nvSpPr>
          <p:spPr>
            <a:xfrm>
              <a:off x="2298278" y="4327650"/>
              <a:ext cx="833562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100" dirty="0" smtClean="0">
                  <a:sym typeface="Symbol"/>
                </a:rPr>
                <a:t></a:t>
              </a:r>
              <a:r>
                <a:rPr lang="en-US" altLang="zh-CN" sz="1100" dirty="0" smtClean="0">
                  <a:sym typeface="Symbol"/>
                </a:rPr>
                <a:t>(</a:t>
              </a:r>
              <a:r>
                <a:rPr lang="zh-CN" altLang="en-US" sz="1100" dirty="0" smtClean="0">
                  <a:sym typeface="Symbol"/>
                </a:rPr>
                <a:t></a:t>
              </a:r>
              <a:r>
                <a:rPr lang="en-US" altLang="zh-CN" sz="1100" dirty="0" smtClean="0">
                  <a:sym typeface="Symbol"/>
                </a:rPr>
                <a:t>)/(</a:t>
              </a:r>
              <a:r>
                <a:rPr lang="zh-CN" altLang="en-US" sz="1100" dirty="0" smtClean="0">
                  <a:sym typeface="Symbol"/>
                </a:rPr>
                <a:t></a:t>
              </a:r>
              <a:r>
                <a:rPr lang="en-US" altLang="zh-CN" sz="1100" baseline="-25000" dirty="0" smtClean="0">
                  <a:sym typeface="Symbol"/>
                </a:rPr>
                <a:t>c</a:t>
              </a:r>
              <a:r>
                <a:rPr lang="zh-CN" altLang="en-US" sz="1100" dirty="0" smtClean="0">
                  <a:sym typeface="Symbol"/>
                </a:rPr>
                <a:t></a:t>
              </a:r>
              <a:r>
                <a:rPr lang="zh-CN" altLang="en-US" sz="1100" baseline="-25000" dirty="0" smtClean="0">
                  <a:sym typeface="Symbol"/>
                </a:rPr>
                <a:t></a:t>
              </a:r>
              <a:r>
                <a:rPr lang="en-US" altLang="zh-CN" sz="1100" dirty="0" smtClean="0">
                  <a:sym typeface="Symbol"/>
                </a:rPr>
                <a:t>/</a:t>
              </a:r>
              <a:r>
                <a:rPr lang="zh-CN" altLang="en-US" sz="1100" dirty="0" smtClean="0">
                  <a:sym typeface="Symbol"/>
                </a:rPr>
                <a:t></a:t>
              </a:r>
              <a:r>
                <a:rPr lang="en-US" altLang="zh-CN" sz="1100" baseline="-25000" dirty="0" smtClean="0">
                  <a:sym typeface="Symbol"/>
                </a:rPr>
                <a:t>t</a:t>
              </a:r>
              <a:r>
                <a:rPr lang="en-US" altLang="zh-CN" sz="1100" dirty="0" smtClean="0">
                  <a:sym typeface="Symbol"/>
                </a:rPr>
                <a:t>)</a:t>
              </a:r>
              <a:endParaRPr lang="zh-CN" altLang="en-US" sz="1100" dirty="0"/>
            </a:p>
          </p:txBody>
        </p:sp>
        <p:sp>
          <p:nvSpPr>
            <p:cNvPr id="27" name="矩形 25"/>
            <p:cNvSpPr/>
            <p:nvPr/>
          </p:nvSpPr>
          <p:spPr>
            <a:xfrm rot="16200000">
              <a:off x="430087" y="3300708"/>
              <a:ext cx="865622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100" dirty="0" smtClean="0">
                  <a:sym typeface="Symbol"/>
                </a:rPr>
                <a:t></a:t>
              </a:r>
              <a:r>
                <a:rPr lang="en-US" altLang="zh-CN" sz="1100" dirty="0" smtClean="0">
                  <a:sym typeface="Symbol"/>
                </a:rPr>
                <a:t>(</a:t>
              </a:r>
              <a:r>
                <a:rPr lang="zh-CN" altLang="en-US" sz="1100" dirty="0" smtClean="0">
                  <a:sym typeface="Symbol"/>
                </a:rPr>
                <a:t></a:t>
              </a:r>
              <a:r>
                <a:rPr lang="en-US" altLang="zh-CN" sz="1100" dirty="0" smtClean="0">
                  <a:sym typeface="Symbol"/>
                </a:rPr>
                <a:t>)/(</a:t>
              </a:r>
              <a:r>
                <a:rPr lang="zh-CN" altLang="en-US" sz="1100" dirty="0" smtClean="0">
                  <a:sym typeface="Symbol"/>
                </a:rPr>
                <a:t></a:t>
              </a:r>
              <a:r>
                <a:rPr lang="en-US" altLang="zh-CN" sz="1100" baseline="-25000" dirty="0" smtClean="0">
                  <a:sym typeface="Symbol"/>
                </a:rPr>
                <a:t>c</a:t>
              </a:r>
              <a:r>
                <a:rPr lang="zh-CN" altLang="en-US" sz="1100" dirty="0" smtClean="0">
                  <a:sym typeface="Symbol"/>
                </a:rPr>
                <a:t></a:t>
              </a:r>
              <a:r>
                <a:rPr lang="zh-CN" altLang="en-US" sz="1100" baseline="-25000" dirty="0" smtClean="0">
                  <a:sym typeface="Symbol"/>
                </a:rPr>
                <a:t></a:t>
              </a:r>
              <a:r>
                <a:rPr lang="en-US" altLang="zh-CN" sz="1100" dirty="0" smtClean="0">
                  <a:sym typeface="Symbol"/>
                </a:rPr>
                <a:t>/</a:t>
              </a:r>
              <a:r>
                <a:rPr lang="zh-CN" altLang="en-US" sz="1100" dirty="0" smtClean="0">
                  <a:sym typeface="Symbol"/>
                </a:rPr>
                <a:t></a:t>
              </a:r>
              <a:r>
                <a:rPr lang="en-US" altLang="zh-CN" sz="1100" baseline="-25000" dirty="0" smtClean="0">
                  <a:sym typeface="Symbol"/>
                </a:rPr>
                <a:t>t</a:t>
              </a:r>
              <a:r>
                <a:rPr lang="en-US" altLang="zh-CN" sz="1100" dirty="0" smtClean="0">
                  <a:sym typeface="Symbol"/>
                </a:rPr>
                <a:t>)</a:t>
              </a:r>
              <a:endParaRPr lang="zh-CN" altLang="en-US" sz="1100" dirty="0"/>
            </a:p>
          </p:txBody>
        </p:sp>
        <p:sp>
          <p:nvSpPr>
            <p:cNvPr id="28" name="矩形 28"/>
            <p:cNvSpPr/>
            <p:nvPr/>
          </p:nvSpPr>
          <p:spPr>
            <a:xfrm>
              <a:off x="3779912" y="3313316"/>
              <a:ext cx="538142" cy="41125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36000" rIns="72000" bIns="36000">
              <a:spAutoFit/>
            </a:bodyPr>
            <a:lstStyle/>
            <a:p>
              <a:r>
                <a:rPr lang="zh-CN" altLang="en-US" sz="1100" dirty="0" smtClean="0">
                  <a:sym typeface="Symbol"/>
                </a:rPr>
                <a:t> </a:t>
              </a:r>
              <a:r>
                <a:rPr lang="en-US" altLang="zh-CN" sz="1100" dirty="0" smtClean="0">
                  <a:sym typeface="Symbol"/>
                </a:rPr>
                <a:t>=10</a:t>
              </a:r>
            </a:p>
            <a:p>
              <a:r>
                <a:rPr lang="zh-CN" altLang="en-US" sz="1100" dirty="0" smtClean="0">
                  <a:solidFill>
                    <a:srgbClr val="FF0000"/>
                  </a:solidFill>
                  <a:sym typeface="Symbol"/>
                </a:rPr>
                <a:t></a:t>
              </a:r>
              <a:r>
                <a:rPr lang="zh-CN" altLang="en-US" sz="1100" dirty="0">
                  <a:solidFill>
                    <a:srgbClr val="FF0000"/>
                  </a:solidFill>
                  <a:sym typeface="Symbol"/>
                </a:rPr>
                <a:t> </a:t>
              </a:r>
              <a:r>
                <a:rPr lang="en-US" altLang="zh-CN" sz="1100" dirty="0" smtClean="0">
                  <a:solidFill>
                    <a:srgbClr val="FF0000"/>
                  </a:solidFill>
                  <a:sym typeface="Symbol"/>
                </a:rPr>
                <a:t>=</a:t>
              </a:r>
              <a:r>
                <a:rPr lang="en-US" altLang="zh-CN" sz="1100" dirty="0">
                  <a:solidFill>
                    <a:srgbClr val="FF0000"/>
                  </a:solidFill>
                  <a:sym typeface="Symbol"/>
                </a:rPr>
                <a:t>0</a:t>
              </a:r>
              <a:endParaRPr lang="zh-CN" altLang="en-US" sz="11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组合 20"/>
          <p:cNvGrpSpPr/>
          <p:nvPr/>
        </p:nvGrpSpPr>
        <p:grpSpPr>
          <a:xfrm>
            <a:off x="4499969" y="2497945"/>
            <a:ext cx="4034310" cy="2005457"/>
            <a:chOff x="4499969" y="2497945"/>
            <a:chExt cx="4034310" cy="2005457"/>
          </a:xfrm>
        </p:grpSpPr>
        <p:pic>
          <p:nvPicPr>
            <p:cNvPr id="30" name="Picture 3" descr="D:\New20180222\CEPC\20221215_SuperKEKBWorkshop\Calculation\LiJintao\sigdelta=13e-4_sigz=8.7e-3_chrom=10_tol=1e-15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69" y="2497945"/>
              <a:ext cx="4034310" cy="1944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矩形 23"/>
            <p:cNvSpPr/>
            <p:nvPr/>
          </p:nvSpPr>
          <p:spPr>
            <a:xfrm>
              <a:off x="6228184" y="4334125"/>
              <a:ext cx="833562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100" dirty="0" smtClean="0">
                  <a:sym typeface="Symbol"/>
                </a:rPr>
                <a:t></a:t>
              </a:r>
              <a:r>
                <a:rPr lang="en-US" altLang="zh-CN" sz="1100" dirty="0" smtClean="0">
                  <a:sym typeface="Symbol"/>
                </a:rPr>
                <a:t>(</a:t>
              </a:r>
              <a:r>
                <a:rPr lang="zh-CN" altLang="en-US" sz="1100" dirty="0" smtClean="0">
                  <a:sym typeface="Symbol"/>
                </a:rPr>
                <a:t></a:t>
              </a:r>
              <a:r>
                <a:rPr lang="en-US" altLang="zh-CN" sz="1100" dirty="0" smtClean="0">
                  <a:sym typeface="Symbol"/>
                </a:rPr>
                <a:t>)/(</a:t>
              </a:r>
              <a:r>
                <a:rPr lang="zh-CN" altLang="en-US" sz="1100" dirty="0" smtClean="0">
                  <a:sym typeface="Symbol"/>
                </a:rPr>
                <a:t></a:t>
              </a:r>
              <a:r>
                <a:rPr lang="en-US" altLang="zh-CN" sz="1100" baseline="-25000" dirty="0" smtClean="0">
                  <a:sym typeface="Symbol"/>
                </a:rPr>
                <a:t>c</a:t>
              </a:r>
              <a:r>
                <a:rPr lang="zh-CN" altLang="en-US" sz="1100" dirty="0" smtClean="0">
                  <a:sym typeface="Symbol"/>
                </a:rPr>
                <a:t></a:t>
              </a:r>
              <a:r>
                <a:rPr lang="zh-CN" altLang="en-US" sz="1100" baseline="-25000" dirty="0" smtClean="0">
                  <a:sym typeface="Symbol"/>
                </a:rPr>
                <a:t></a:t>
              </a:r>
              <a:r>
                <a:rPr lang="en-US" altLang="zh-CN" sz="1100" dirty="0" smtClean="0">
                  <a:sym typeface="Symbol"/>
                </a:rPr>
                <a:t>/</a:t>
              </a:r>
              <a:r>
                <a:rPr lang="zh-CN" altLang="en-US" sz="1100" dirty="0" smtClean="0">
                  <a:sym typeface="Symbol"/>
                </a:rPr>
                <a:t></a:t>
              </a:r>
              <a:r>
                <a:rPr lang="en-US" altLang="zh-CN" sz="1100" baseline="-25000" dirty="0" smtClean="0">
                  <a:sym typeface="Symbol"/>
                </a:rPr>
                <a:t>t</a:t>
              </a:r>
              <a:r>
                <a:rPr lang="en-US" altLang="zh-CN" sz="1100" dirty="0" smtClean="0">
                  <a:sym typeface="Symbol"/>
                </a:rPr>
                <a:t>)</a:t>
              </a:r>
              <a:endParaRPr lang="zh-CN" altLang="en-US" sz="1100" dirty="0"/>
            </a:p>
          </p:txBody>
        </p:sp>
        <p:sp>
          <p:nvSpPr>
            <p:cNvPr id="32" name="矩形 27"/>
            <p:cNvSpPr/>
            <p:nvPr/>
          </p:nvSpPr>
          <p:spPr>
            <a:xfrm rot="16200000">
              <a:off x="4310498" y="3300709"/>
              <a:ext cx="865622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100" dirty="0" smtClean="0">
                  <a:sym typeface="Symbol"/>
                </a:rPr>
                <a:t></a:t>
              </a:r>
              <a:r>
                <a:rPr lang="en-US" altLang="zh-CN" sz="1100" dirty="0" smtClean="0">
                  <a:sym typeface="Symbol"/>
                </a:rPr>
                <a:t>(</a:t>
              </a:r>
              <a:r>
                <a:rPr lang="zh-CN" altLang="en-US" sz="1100" dirty="0" smtClean="0">
                  <a:sym typeface="Symbol"/>
                </a:rPr>
                <a:t></a:t>
              </a:r>
              <a:r>
                <a:rPr lang="en-US" altLang="zh-CN" sz="1100" dirty="0" smtClean="0">
                  <a:sym typeface="Symbol"/>
                </a:rPr>
                <a:t>)/(</a:t>
              </a:r>
              <a:r>
                <a:rPr lang="zh-CN" altLang="en-US" sz="1100" dirty="0" smtClean="0">
                  <a:sym typeface="Symbol"/>
                </a:rPr>
                <a:t></a:t>
              </a:r>
              <a:r>
                <a:rPr lang="en-US" altLang="zh-CN" sz="1100" baseline="-25000" dirty="0" smtClean="0">
                  <a:sym typeface="Symbol"/>
                </a:rPr>
                <a:t>c</a:t>
              </a:r>
              <a:r>
                <a:rPr lang="zh-CN" altLang="en-US" sz="1100" dirty="0" smtClean="0">
                  <a:sym typeface="Symbol"/>
                </a:rPr>
                <a:t></a:t>
              </a:r>
              <a:r>
                <a:rPr lang="zh-CN" altLang="en-US" sz="1100" baseline="-25000" dirty="0" smtClean="0">
                  <a:sym typeface="Symbol"/>
                </a:rPr>
                <a:t></a:t>
              </a:r>
              <a:r>
                <a:rPr lang="en-US" altLang="zh-CN" sz="1100" dirty="0" smtClean="0">
                  <a:sym typeface="Symbol"/>
                </a:rPr>
                <a:t>/</a:t>
              </a:r>
              <a:r>
                <a:rPr lang="zh-CN" altLang="en-US" sz="1100" dirty="0" smtClean="0">
                  <a:sym typeface="Symbol"/>
                </a:rPr>
                <a:t></a:t>
              </a:r>
              <a:r>
                <a:rPr lang="en-US" altLang="zh-CN" sz="1100" baseline="-25000" dirty="0" smtClean="0">
                  <a:sym typeface="Symbol"/>
                </a:rPr>
                <a:t>t</a:t>
              </a:r>
              <a:r>
                <a:rPr lang="en-US" altLang="zh-CN" sz="1100" dirty="0" smtClean="0">
                  <a:sym typeface="Symbol"/>
                </a:rPr>
                <a:t>)</a:t>
              </a:r>
              <a:endParaRPr lang="zh-CN" altLang="en-US" sz="1100" dirty="0"/>
            </a:p>
          </p:txBody>
        </p:sp>
        <p:sp>
          <p:nvSpPr>
            <p:cNvPr id="33" name="矩形 29"/>
            <p:cNvSpPr/>
            <p:nvPr/>
          </p:nvSpPr>
          <p:spPr>
            <a:xfrm>
              <a:off x="7596336" y="3759461"/>
              <a:ext cx="538142" cy="41125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36000" rIns="72000" bIns="36000">
              <a:spAutoFit/>
            </a:bodyPr>
            <a:lstStyle/>
            <a:p>
              <a:r>
                <a:rPr lang="zh-CN" altLang="en-US" sz="1100" dirty="0" smtClean="0">
                  <a:sym typeface="Symbol"/>
                </a:rPr>
                <a:t> </a:t>
              </a:r>
              <a:r>
                <a:rPr lang="en-US" altLang="zh-CN" sz="1100" dirty="0" smtClean="0">
                  <a:sym typeface="Symbol"/>
                </a:rPr>
                <a:t>=10</a:t>
              </a:r>
            </a:p>
            <a:p>
              <a:r>
                <a:rPr lang="zh-CN" altLang="en-US" sz="1100" dirty="0" smtClean="0">
                  <a:solidFill>
                    <a:srgbClr val="FF0000"/>
                  </a:solidFill>
                  <a:sym typeface="Symbol"/>
                </a:rPr>
                <a:t></a:t>
              </a:r>
              <a:r>
                <a:rPr lang="zh-CN" altLang="en-US" sz="1100" dirty="0">
                  <a:solidFill>
                    <a:srgbClr val="FF0000"/>
                  </a:solidFill>
                  <a:sym typeface="Symbol"/>
                </a:rPr>
                <a:t> </a:t>
              </a:r>
              <a:r>
                <a:rPr lang="en-US" altLang="zh-CN" sz="1100" dirty="0" smtClean="0">
                  <a:solidFill>
                    <a:srgbClr val="FF0000"/>
                  </a:solidFill>
                  <a:sym typeface="Symbol"/>
                </a:rPr>
                <a:t>=</a:t>
              </a:r>
              <a:r>
                <a:rPr lang="en-US" altLang="zh-CN" sz="1100" dirty="0">
                  <a:solidFill>
                    <a:srgbClr val="FF0000"/>
                  </a:solidFill>
                  <a:sym typeface="Symbol"/>
                </a:rPr>
                <a:t>0</a:t>
              </a:r>
              <a:endParaRPr lang="zh-CN" altLang="en-US" sz="11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34" name="直接连接符 30"/>
          <p:cNvCxnSpPr/>
          <p:nvPr/>
        </p:nvCxnSpPr>
        <p:spPr>
          <a:xfrm>
            <a:off x="1915544" y="2715766"/>
            <a:ext cx="0" cy="154800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751712" y="2715766"/>
            <a:ext cx="0" cy="154800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1938700" y="2603553"/>
            <a:ext cx="8178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i="1" dirty="0" smtClean="0">
                <a:solidFill>
                  <a:prstClr val="black"/>
                </a:solidFill>
                <a:sym typeface="Symbol"/>
              </a:rPr>
              <a:t> 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= 2ms</a:t>
            </a:r>
            <a:endParaRPr lang="zh-CN" altLang="en-US" sz="1600" dirty="0"/>
          </a:p>
        </p:txBody>
      </p:sp>
      <p:sp>
        <p:nvSpPr>
          <p:cNvPr id="37" name="矩形 36"/>
          <p:cNvSpPr/>
          <p:nvPr/>
        </p:nvSpPr>
        <p:spPr>
          <a:xfrm>
            <a:off x="5827112" y="2714147"/>
            <a:ext cx="8178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i="1" dirty="0" smtClean="0">
                <a:solidFill>
                  <a:prstClr val="black"/>
                </a:solidFill>
                <a:sym typeface="Symbol"/>
              </a:rPr>
              <a:t> 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= 2ms</a:t>
            </a:r>
            <a:endParaRPr lang="zh-CN" altLang="en-US" sz="1600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5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RF HOMs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179512" y="699542"/>
            <a:ext cx="8856984" cy="3960440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For the operation mode of Higgs, W and low luminosity Z (with total beam power of 10 </a:t>
            </a:r>
            <a:r>
              <a:rPr lang="en-US" altLang="zh-CN" sz="2000" dirty="0" smtClean="0"/>
              <a:t>MW</a:t>
            </a:r>
            <a:r>
              <a:rPr lang="en-US" altLang="zh-CN" sz="2000" dirty="0"/>
              <a:t>), the 2-cell </a:t>
            </a:r>
            <a:r>
              <a:rPr lang="en-US" altLang="zh-CN" sz="2000" dirty="0" smtClean="0"/>
              <a:t>650MHz RF cavities </a:t>
            </a:r>
            <a:r>
              <a:rPr lang="en-US" altLang="zh-CN" sz="2000" dirty="0"/>
              <a:t>will be </a:t>
            </a:r>
            <a:r>
              <a:rPr lang="en-US" altLang="zh-CN" sz="2000" dirty="0" smtClean="0"/>
              <a:t>adopted.</a:t>
            </a:r>
          </a:p>
          <a:p>
            <a:pPr lvl="1"/>
            <a:r>
              <a:rPr lang="en-US" altLang="zh-CN" sz="1600" dirty="0"/>
              <a:t>The longitudinal and transverse HOMs below the cutoff frequency are </a:t>
            </a:r>
            <a:r>
              <a:rPr lang="en-US" altLang="zh-CN" sz="1600" dirty="0" smtClean="0"/>
              <a:t>measured.</a:t>
            </a:r>
          </a:p>
          <a:p>
            <a:pPr lvl="1"/>
            <a:r>
              <a:rPr lang="en-US" altLang="zh-CN" sz="1600" dirty="0"/>
              <a:t>T</a:t>
            </a:r>
            <a:r>
              <a:rPr lang="en-US" altLang="zh-CN" sz="1600" dirty="0" smtClean="0"/>
              <a:t>he </a:t>
            </a:r>
            <a:r>
              <a:rPr lang="en-US" altLang="zh-CN" sz="1600" dirty="0"/>
              <a:t>impedance is above the </a:t>
            </a:r>
            <a:r>
              <a:rPr lang="en-US" altLang="zh-CN" sz="1600" dirty="0" smtClean="0"/>
              <a:t>SR threshold </a:t>
            </a:r>
            <a:r>
              <a:rPr lang="en-US" altLang="zh-CN" sz="1600" dirty="0"/>
              <a:t>for Z in both longitudinal and transverse planes. In the resonant case, the instability has a growth rate of </a:t>
            </a:r>
            <a:r>
              <a:rPr lang="en-US" altLang="zh-CN" sz="1600" dirty="0" smtClean="0"/>
              <a:t>114 </a:t>
            </a:r>
            <a:r>
              <a:rPr lang="en-US" altLang="zh-CN" sz="1600" dirty="0" err="1" smtClean="0"/>
              <a:t>ms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and </a:t>
            </a:r>
            <a:r>
              <a:rPr lang="en-US" altLang="zh-CN" sz="1600" dirty="0" smtClean="0"/>
              <a:t>19 </a:t>
            </a:r>
            <a:r>
              <a:rPr lang="en-US" altLang="zh-CN" sz="1600" dirty="0" err="1" smtClean="0"/>
              <a:t>ms</a:t>
            </a:r>
            <a:r>
              <a:rPr lang="en-US" altLang="zh-CN" sz="1600" dirty="0" smtClean="0"/>
              <a:t>, respectively.</a:t>
            </a:r>
          </a:p>
          <a:p>
            <a:pPr lvl="1"/>
            <a:r>
              <a:rPr lang="en-US" altLang="zh-CN" sz="1600" dirty="0"/>
              <a:t>T</a:t>
            </a:r>
            <a:r>
              <a:rPr lang="en-US" altLang="zh-CN" sz="1600" dirty="0" smtClean="0"/>
              <a:t>he </a:t>
            </a:r>
            <a:r>
              <a:rPr lang="en-US" altLang="zh-CN" sz="1600" dirty="0"/>
              <a:t>W operation mode will also be unstable in transverse when consider only </a:t>
            </a:r>
            <a:r>
              <a:rPr lang="en-US" altLang="zh-CN" sz="1600" dirty="0" smtClean="0"/>
              <a:t>SR damping.</a:t>
            </a:r>
            <a:r>
              <a:rPr lang="en-US" altLang="zh-CN" sz="1600" dirty="0"/>
              <a:t> In the resonant case, the instability has a growth rate of </a:t>
            </a:r>
            <a:r>
              <a:rPr lang="en-US" altLang="zh-CN" sz="1600" dirty="0" smtClean="0"/>
              <a:t>105 </a:t>
            </a:r>
            <a:r>
              <a:rPr lang="en-US" altLang="zh-CN" sz="1600" dirty="0" err="1" smtClean="0"/>
              <a:t>ms</a:t>
            </a:r>
            <a:r>
              <a:rPr lang="en-US" altLang="zh-CN" sz="1600" dirty="0" err="1"/>
              <a:t>.</a:t>
            </a:r>
            <a:endParaRPr lang="en-US" altLang="zh-CN" sz="1600" dirty="0" smtClean="0"/>
          </a:p>
          <a:p>
            <a:endParaRPr lang="en-US" altLang="zh-CN" sz="20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32240" y="51470"/>
            <a:ext cx="2337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Courtesy of </a:t>
            </a:r>
            <a:r>
              <a:rPr lang="en-US" altLang="zh-CN" dirty="0" err="1"/>
              <a:t>JiYuan</a:t>
            </a:r>
            <a:r>
              <a:rPr lang="en-US" altLang="zh-CN" dirty="0"/>
              <a:t> </a:t>
            </a:r>
            <a:r>
              <a:rPr lang="en-US" altLang="zh-CN" dirty="0" err="1"/>
              <a:t>Zhai</a:t>
            </a:r>
            <a:endParaRPr lang="en-US" altLang="zh-CN" dirty="0"/>
          </a:p>
        </p:txBody>
      </p:sp>
      <p:pic>
        <p:nvPicPr>
          <p:cNvPr id="1026" name="Picture 2" descr="ZL_2cell_t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87774"/>
            <a:ext cx="2703513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ZY_2cell_t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99" y="2787774"/>
            <a:ext cx="2703513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920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RF HOMs (cont.)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179512" y="699542"/>
            <a:ext cx="8856984" cy="3960440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For the high luminosity Z, the RF cavities will be replaced by the 1-cell cavities</a:t>
            </a:r>
            <a:r>
              <a:rPr lang="en-US" altLang="zh-CN" sz="2000" dirty="0" smtClean="0"/>
              <a:t>.</a:t>
            </a:r>
          </a:p>
          <a:p>
            <a:pPr lvl="1"/>
            <a:r>
              <a:rPr lang="en-US" altLang="zh-CN" sz="1600" dirty="0"/>
              <a:t>HOMs can be well damped </a:t>
            </a:r>
            <a:r>
              <a:rPr lang="en-US" altLang="zh-CN" sz="1600" dirty="0" smtClean="0"/>
              <a:t>(loaded Q of 100 has been considered) below </a:t>
            </a:r>
            <a:r>
              <a:rPr lang="en-US" altLang="zh-CN" sz="1600" dirty="0"/>
              <a:t>the threshold that determined by the </a:t>
            </a:r>
            <a:r>
              <a:rPr lang="en-US" altLang="zh-CN" sz="1600" dirty="0" smtClean="0"/>
              <a:t>SR damping.</a:t>
            </a:r>
          </a:p>
          <a:p>
            <a:endParaRPr lang="en-US" altLang="zh-CN" sz="20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32240" y="51470"/>
            <a:ext cx="2337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Courtesy of </a:t>
            </a:r>
            <a:r>
              <a:rPr lang="en-US" altLang="zh-CN" dirty="0" err="1"/>
              <a:t>JiYuan</a:t>
            </a:r>
            <a:r>
              <a:rPr lang="en-US" altLang="zh-CN" dirty="0"/>
              <a:t> </a:t>
            </a:r>
            <a:r>
              <a:rPr lang="en-US" altLang="zh-CN" dirty="0" err="1"/>
              <a:t>Zhai</a:t>
            </a:r>
            <a:endParaRPr lang="en-US" altLang="zh-CN" dirty="0"/>
          </a:p>
        </p:txBody>
      </p:sp>
      <p:pic>
        <p:nvPicPr>
          <p:cNvPr id="2050" name="Picture 2" descr="ZL_1cell_t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7654"/>
            <a:ext cx="3600000" cy="2614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ZY_1cell_t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732682"/>
            <a:ext cx="3600000" cy="2614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41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 dirty="0"/>
              <a:t>Outline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80925"/>
            <a:ext cx="8229600" cy="3751065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Impedance modeling</a:t>
            </a:r>
          </a:p>
          <a:p>
            <a:pPr lvl="1"/>
            <a:r>
              <a:rPr lang="en-US" altLang="zh-CN" sz="2000" dirty="0" smtClean="0"/>
              <a:t>Resistive wall &amp; geometrical impedance</a:t>
            </a:r>
          </a:p>
          <a:p>
            <a:r>
              <a:rPr lang="en-US" altLang="zh-CN" sz="2400" dirty="0" smtClean="0"/>
              <a:t>Collective instabilities</a:t>
            </a:r>
          </a:p>
          <a:p>
            <a:pPr lvl="1"/>
            <a:r>
              <a:rPr lang="en-US" altLang="zh-CN" sz="2000" dirty="0" smtClean="0"/>
              <a:t>Bunch lengthening and microwave instability</a:t>
            </a:r>
          </a:p>
          <a:p>
            <a:pPr lvl="1"/>
            <a:r>
              <a:rPr lang="en-US" altLang="zh-CN" sz="2000" dirty="0" smtClean="0"/>
              <a:t>Transverse mode coupling instability</a:t>
            </a:r>
          </a:p>
          <a:p>
            <a:pPr lvl="1"/>
            <a:r>
              <a:rPr lang="en-US" altLang="zh-CN" sz="2000" dirty="0" smtClean="0"/>
              <a:t>Coupled bunch instabilities</a:t>
            </a:r>
          </a:p>
          <a:p>
            <a:pPr lvl="1"/>
            <a:r>
              <a:rPr lang="en-US" altLang="zh-CN" sz="2000" dirty="0" smtClean="0"/>
              <a:t>Beam ion effects</a:t>
            </a:r>
          </a:p>
          <a:p>
            <a:r>
              <a:rPr lang="en-US" altLang="zh-CN" sz="2400" dirty="0" smtClean="0"/>
              <a:t>Summary and outlooks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62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Beam ion effects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251520" y="771550"/>
            <a:ext cx="8424936" cy="3394472"/>
          </a:xfrm>
        </p:spPr>
        <p:txBody>
          <a:bodyPr>
            <a:normAutofit/>
          </a:bodyPr>
          <a:lstStyle/>
          <a:p>
            <a:pPr algn="just"/>
            <a:r>
              <a:rPr lang="en-US" altLang="zh-CN" sz="1800" dirty="0"/>
              <a:t>Trapped ions can induce bunch centroid oscillation and </a:t>
            </a:r>
            <a:r>
              <a:rPr lang="en-US" altLang="zh-CN" sz="1800" dirty="0" err="1"/>
              <a:t>emittance</a:t>
            </a:r>
            <a:r>
              <a:rPr lang="en-US" altLang="zh-CN" sz="1800" dirty="0"/>
              <a:t> growth. </a:t>
            </a:r>
          </a:p>
          <a:p>
            <a:pPr algn="just"/>
            <a:r>
              <a:rPr lang="en-US" altLang="zh-CN" sz="1800" dirty="0"/>
              <a:t>The possibility of ion trapping and fast beam ion instability are investigated</a:t>
            </a:r>
            <a:r>
              <a:rPr lang="en-US" altLang="zh-CN" sz="1800" dirty="0" smtClean="0"/>
              <a:t>.</a:t>
            </a:r>
          </a:p>
          <a:p>
            <a:pPr algn="just"/>
            <a:r>
              <a:rPr lang="en-US" altLang="zh-CN" sz="1800" dirty="0" smtClean="0"/>
              <a:t>With </a:t>
            </a:r>
            <a:r>
              <a:rPr lang="en-US" altLang="zh-CN" sz="1800" dirty="0"/>
              <a:t>vacuum pressure of 1nTorr, and CO has been considered as the only ion </a:t>
            </a:r>
            <a:r>
              <a:rPr lang="en-US" altLang="zh-CN" sz="1800" dirty="0" smtClean="0"/>
              <a:t>species</a:t>
            </a:r>
          </a:p>
          <a:p>
            <a:pPr algn="just"/>
            <a:r>
              <a:rPr lang="en-US" altLang="zh-CN" sz="1800" dirty="0" smtClean="0"/>
              <a:t>Consider multi </a:t>
            </a:r>
            <a:r>
              <a:rPr lang="en-US" altLang="zh-CN" sz="1800" dirty="0"/>
              <a:t>bunch train filling </a:t>
            </a:r>
            <a:r>
              <a:rPr lang="en-US" altLang="zh-CN" sz="1800" dirty="0" smtClean="0"/>
              <a:t>pattern, the instability growth calculated by the analytical theory for W and Z are faster than SR damping.</a:t>
            </a:r>
            <a:endParaRPr lang="en-US" altLang="zh-CN" sz="1400" dirty="0"/>
          </a:p>
        </p:txBody>
      </p:sp>
      <p:sp>
        <p:nvSpPr>
          <p:cNvPr id="9" name="矩形 7"/>
          <p:cNvSpPr/>
          <p:nvPr/>
        </p:nvSpPr>
        <p:spPr>
          <a:xfrm>
            <a:off x="539552" y="4587845"/>
            <a:ext cx="31683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/>
              <a:t>Build-up of ions along the bunch train</a:t>
            </a:r>
          </a:p>
        </p:txBody>
      </p:sp>
      <p:pic>
        <p:nvPicPr>
          <p:cNvPr id="10" name="Picture 2" descr="D:\New20180222\CEPC\20210903 IARC报告准备\Instabilities\BeamIon\withdecay_z_Lsep=20n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68" y="2355726"/>
            <a:ext cx="3073562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930" y="2441355"/>
            <a:ext cx="5172500" cy="2146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5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1226"/>
          </a:xfrm>
        </p:spPr>
        <p:txBody>
          <a:bodyPr/>
          <a:lstStyle/>
          <a:p>
            <a:r>
              <a:rPr lang="en-US" altLang="zh-CN" sz="3200" b="1" dirty="0" smtClean="0"/>
              <a:t>Macro-particle simulations for Z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12" name="内容占位符 2"/>
          <p:cNvSpPr>
            <a:spLocks noGrp="1"/>
          </p:cNvSpPr>
          <p:nvPr>
            <p:ph idx="1"/>
          </p:nvPr>
        </p:nvSpPr>
        <p:spPr>
          <a:xfrm>
            <a:off x="251520" y="699542"/>
            <a:ext cx="8568952" cy="339447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US" altLang="zh-CN" sz="1800" dirty="0" smtClean="0"/>
              <a:t>Filling pattern:  144 bunch trains, each train contains 83 bunches with spacing of 23ns </a:t>
            </a:r>
          </a:p>
          <a:p>
            <a:pPr algn="just">
              <a:spcBef>
                <a:spcPts val="0"/>
              </a:spcBef>
            </a:pPr>
            <a:r>
              <a:rPr lang="en-US" altLang="zh-CN" sz="1800" dirty="0" smtClean="0"/>
              <a:t>Multi-train </a:t>
            </a:r>
            <a:r>
              <a:rPr lang="en-US" altLang="zh-CN" sz="1800" dirty="0"/>
              <a:t>filling is effective in mitigating the beam ion </a:t>
            </a:r>
            <a:r>
              <a:rPr lang="en-US" altLang="zh-CN" sz="1800" dirty="0" smtClean="0"/>
              <a:t>instability. However, beam </a:t>
            </a:r>
            <a:r>
              <a:rPr lang="en-US" altLang="zh-CN" sz="1800" dirty="0" err="1" smtClean="0"/>
              <a:t>emittance</a:t>
            </a:r>
            <a:r>
              <a:rPr lang="en-US" altLang="zh-CN" sz="1800" dirty="0" smtClean="0"/>
              <a:t> </a:t>
            </a:r>
            <a:r>
              <a:rPr lang="en-US" altLang="zh-CN" sz="1800" dirty="0"/>
              <a:t>growth is still </a:t>
            </a:r>
            <a:r>
              <a:rPr lang="en-US" altLang="zh-CN" sz="1800" dirty="0" smtClean="0"/>
              <a:t>foreseen </a:t>
            </a:r>
            <a:r>
              <a:rPr lang="en-US" altLang="zh-CN" sz="1800" dirty="0" smtClean="0">
                <a:sym typeface="Symbol"/>
              </a:rPr>
              <a:t>bunch by bunch feedback is needed.</a:t>
            </a:r>
            <a:endParaRPr lang="en-US" altLang="zh-CN" sz="1800" dirty="0" smtClean="0"/>
          </a:p>
          <a:p>
            <a:pPr lvl="1" algn="just">
              <a:spcBef>
                <a:spcPts val="0"/>
              </a:spcBef>
            </a:pPr>
            <a:endParaRPr lang="en-US" altLang="zh-CN" sz="1800" dirty="0" smtClean="0"/>
          </a:p>
        </p:txBody>
      </p:sp>
      <p:pic>
        <p:nvPicPr>
          <p:cNvPr id="13" name="图片 15">
            <a:extLst>
              <a:ext uri="{FF2B5EF4-FFF2-40B4-BE49-F238E27FC236}">
                <a16:creationId xmlns="" xmlns:a16="http://schemas.microsoft.com/office/drawing/2014/main" id="{18647D38-CC32-4CD6-8C8D-BF4D9B437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563638"/>
            <a:ext cx="4032448" cy="3024336"/>
          </a:xfrm>
          <a:prstGeom prst="rect">
            <a:avLst/>
          </a:prstGeom>
        </p:spPr>
      </p:pic>
      <p:pic>
        <p:nvPicPr>
          <p:cNvPr id="14" name="图片 19">
            <a:extLst>
              <a:ext uri="{FF2B5EF4-FFF2-40B4-BE49-F238E27FC236}">
                <a16:creationId xmlns="" xmlns:a16="http://schemas.microsoft.com/office/drawing/2014/main" id="{1589B8FE-2C84-48A9-8A0B-9104B8806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1563638"/>
            <a:ext cx="4032448" cy="3024336"/>
          </a:xfrm>
          <a:prstGeom prst="rect">
            <a:avLst/>
          </a:prstGeom>
        </p:spPr>
      </p:pic>
      <p:sp>
        <p:nvSpPr>
          <p:cNvPr id="15" name="矩形 3"/>
          <p:cNvSpPr/>
          <p:nvPr/>
        </p:nvSpPr>
        <p:spPr>
          <a:xfrm>
            <a:off x="3871182" y="4371950"/>
            <a:ext cx="1521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sym typeface="Symbol"/>
              </a:rPr>
              <a:t></a:t>
            </a:r>
            <a:r>
              <a:rPr lang="en-US" altLang="zh-CN" baseline="-25000" dirty="0">
                <a:solidFill>
                  <a:srgbClr val="FF0000"/>
                </a:solidFill>
                <a:sym typeface="Symbol"/>
              </a:rPr>
              <a:t>x</a:t>
            </a:r>
            <a:r>
              <a:rPr lang="en-US" altLang="zh-CN" dirty="0">
                <a:solidFill>
                  <a:srgbClr val="FF0000"/>
                </a:solidFill>
                <a:sym typeface="Symbol"/>
              </a:rPr>
              <a:t>/</a:t>
            </a:r>
            <a:r>
              <a:rPr lang="en-US" altLang="zh-CN" baseline="-25000" dirty="0">
                <a:solidFill>
                  <a:srgbClr val="FF0000"/>
                </a:solidFill>
                <a:sym typeface="Symbol"/>
              </a:rPr>
              <a:t>y</a:t>
            </a:r>
            <a:r>
              <a:rPr lang="en-US" altLang="zh-CN" dirty="0">
                <a:solidFill>
                  <a:srgbClr val="FF0000"/>
                </a:solidFill>
                <a:sym typeface="Symbol"/>
              </a:rPr>
              <a:t>=69/96m</a:t>
            </a:r>
            <a:endParaRPr lang="zh-CN" altLang="en-US" dirty="0"/>
          </a:p>
        </p:txBody>
      </p:sp>
      <p:sp>
        <p:nvSpPr>
          <p:cNvPr id="16" name="矩形 20"/>
          <p:cNvSpPr/>
          <p:nvPr/>
        </p:nvSpPr>
        <p:spPr>
          <a:xfrm>
            <a:off x="1274681" y="1923678"/>
            <a:ext cx="9366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Horizontal</a:t>
            </a:r>
            <a:endParaRPr lang="zh-CN" altLang="en-US" sz="1400" dirty="0"/>
          </a:p>
        </p:txBody>
      </p:sp>
      <p:sp>
        <p:nvSpPr>
          <p:cNvPr id="17" name="矩形 21"/>
          <p:cNvSpPr/>
          <p:nvPr/>
        </p:nvSpPr>
        <p:spPr>
          <a:xfrm>
            <a:off x="5220072" y="1923678"/>
            <a:ext cx="7353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Vertical</a:t>
            </a:r>
            <a:endParaRPr lang="zh-CN" altLang="en-US" sz="14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5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40800"/>
          </a:xfrm>
        </p:spPr>
        <p:txBody>
          <a:bodyPr/>
          <a:lstStyle/>
          <a:p>
            <a:r>
              <a:rPr lang="en-US" altLang="zh-CN" sz="3200" b="1" dirty="0" smtClean="0"/>
              <a:t>Summary and outlooks</a:t>
            </a:r>
            <a:endParaRPr lang="en-US" altLang="zh-CN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251520" y="771550"/>
            <a:ext cx="8352928" cy="4176464"/>
          </a:xfrm>
        </p:spPr>
        <p:txBody>
          <a:bodyPr>
            <a:normAutofit/>
          </a:bodyPr>
          <a:lstStyle/>
          <a:p>
            <a:pPr algn="just">
              <a:spcBef>
                <a:spcPts val="300"/>
              </a:spcBef>
            </a:pPr>
            <a:r>
              <a:rPr lang="en-US" altLang="zh-CN" sz="2000" dirty="0" smtClean="0"/>
              <a:t>Main constraints from the beam collective effects are mainly focused on Z</a:t>
            </a:r>
          </a:p>
          <a:p>
            <a:pPr lvl="1" algn="just">
              <a:spcBef>
                <a:spcPts val="300"/>
              </a:spcBef>
            </a:pPr>
            <a:r>
              <a:rPr lang="en-US" altLang="zh-CN" sz="1600" dirty="0" smtClean="0"/>
              <a:t>Transverse impedance restrict the single bunch current for single beam, as well as the stability of the beam-beam interaction.</a:t>
            </a:r>
          </a:p>
          <a:p>
            <a:pPr lvl="1" algn="just">
              <a:spcBef>
                <a:spcPts val="300"/>
              </a:spcBef>
            </a:pPr>
            <a:r>
              <a:rPr lang="en-US" altLang="zh-CN" sz="1600" dirty="0" smtClean="0"/>
              <a:t>Tough requirement on feedback from TRWI </a:t>
            </a:r>
            <a:r>
              <a:rPr lang="en-US" altLang="zh-CN" sz="1600" dirty="0" smtClean="0">
                <a:sym typeface="Symbol"/>
              </a:rPr>
              <a:t> </a:t>
            </a:r>
            <a:r>
              <a:rPr lang="en-US" altLang="zh-CN" sz="1600" dirty="0" smtClean="0"/>
              <a:t>effective damping should be demonstrated.</a:t>
            </a:r>
          </a:p>
          <a:p>
            <a:pPr algn="just">
              <a:spcBef>
                <a:spcPts val="300"/>
              </a:spcBef>
            </a:pPr>
            <a:r>
              <a:rPr lang="en-US" altLang="zh-CN" sz="2000" dirty="0" smtClean="0"/>
              <a:t>Comprehensive or consistent studies considering coupling among different factors are needed for accurate estimate of the machine performance: </a:t>
            </a:r>
          </a:p>
          <a:p>
            <a:pPr lvl="1" algn="just">
              <a:spcBef>
                <a:spcPts val="300"/>
              </a:spcBef>
            </a:pPr>
            <a:r>
              <a:rPr lang="en-US" altLang="zh-CN" sz="1600" dirty="0" smtClean="0"/>
              <a:t>impedance-beam beam, longitudinal-transverse</a:t>
            </a:r>
            <a:r>
              <a:rPr lang="en-US" altLang="zh-CN" sz="1600" dirty="0"/>
              <a:t>,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collective effect </a:t>
            </a:r>
            <a:r>
              <a:rPr lang="en-US" altLang="zh-CN" sz="1600" dirty="0">
                <a:sym typeface="Symbol"/>
              </a:rPr>
              <a:t>-</a:t>
            </a:r>
            <a:r>
              <a:rPr lang="en-US" altLang="zh-CN" sz="1600" dirty="0" smtClean="0">
                <a:sym typeface="Symbol"/>
              </a:rPr>
              <a:t> feedback</a:t>
            </a:r>
            <a:endParaRPr lang="en-US" altLang="zh-CN" sz="1600" dirty="0" smtClean="0"/>
          </a:p>
          <a:p>
            <a:pPr algn="just">
              <a:spcBef>
                <a:spcPts val="300"/>
              </a:spcBef>
            </a:pPr>
            <a:r>
              <a:rPr lang="en-US" altLang="zh-CN" sz="2000" dirty="0" smtClean="0"/>
              <a:t>Impedance model needs to be further evolved or optimized</a:t>
            </a:r>
          </a:p>
          <a:p>
            <a:pPr lvl="1" algn="just">
              <a:spcBef>
                <a:spcPts val="300"/>
              </a:spcBef>
            </a:pPr>
            <a:r>
              <a:rPr lang="en-US" altLang="zh-CN" sz="1600" dirty="0" smtClean="0"/>
              <a:t>Constraint on the luminosity for the high performance Z.</a:t>
            </a:r>
          </a:p>
          <a:p>
            <a:pPr lvl="1" algn="just">
              <a:spcBef>
                <a:spcPts val="300"/>
              </a:spcBef>
            </a:pPr>
            <a:r>
              <a:rPr lang="en-US" altLang="zh-CN" sz="1600" dirty="0" smtClean="0"/>
              <a:t>Kickers and machine protection collimators (or mask) can give nontrivial contributions, which are not included yet.</a:t>
            </a:r>
          </a:p>
          <a:p>
            <a:pPr lvl="1" algn="just">
              <a:spcBef>
                <a:spcPts val="300"/>
              </a:spcBef>
            </a:pPr>
            <a:r>
              <a:rPr lang="en-US" altLang="zh-CN" sz="1600" dirty="0" smtClean="0"/>
              <a:t>HOM should be further checked for some key element, e.g. electro-separators.</a:t>
            </a:r>
            <a:endParaRPr lang="en-US" altLang="zh-CN" sz="1600" dirty="0"/>
          </a:p>
          <a:p>
            <a:pPr algn="just">
              <a:spcBef>
                <a:spcPts val="300"/>
              </a:spcBef>
            </a:pPr>
            <a:r>
              <a:rPr lang="en-US" altLang="zh-CN" sz="2000" dirty="0" smtClean="0"/>
              <a:t>Further investigation of the two-stream instability is still needed.</a:t>
            </a:r>
          </a:p>
          <a:p>
            <a:pPr>
              <a:spcBef>
                <a:spcPts val="300"/>
              </a:spcBef>
            </a:pPr>
            <a:endParaRPr lang="zh-CN" altLang="en-US" sz="20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7824" y="4767264"/>
            <a:ext cx="3240360" cy="273844"/>
          </a:xfrm>
        </p:spPr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8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Thank you for your attention!</a:t>
            </a:r>
            <a:endParaRPr lang="zh-CN" alt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92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37579"/>
          </a:xfrm>
        </p:spPr>
        <p:txBody>
          <a:bodyPr>
            <a:normAutofit/>
          </a:bodyPr>
          <a:lstStyle/>
          <a:p>
            <a:r>
              <a:rPr lang="en-US" altLang="zh-CN" sz="3200" b="1" dirty="0"/>
              <a:t>Impedance modeling</a:t>
            </a:r>
            <a:endParaRPr lang="zh-CN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1550"/>
            <a:ext cx="8229600" cy="3823073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Impedance modeling of the key vacuum components has been performed since the beginning of the project.</a:t>
            </a:r>
          </a:p>
          <a:p>
            <a:r>
              <a:rPr lang="en-US" altLang="zh-CN" sz="2400" dirty="0" smtClean="0"/>
              <a:t>Resistive wall impedance</a:t>
            </a:r>
          </a:p>
          <a:p>
            <a:pPr lvl="1"/>
            <a:r>
              <a:rPr lang="en-US" altLang="zh-CN" sz="2000" dirty="0" smtClean="0"/>
              <a:t>Generated from finite conductivity of the vacuum chambers</a:t>
            </a:r>
          </a:p>
          <a:p>
            <a:pPr lvl="1"/>
            <a:r>
              <a:rPr lang="en-US" altLang="zh-CN" sz="2000" dirty="0" smtClean="0"/>
              <a:t>Calculated with theoretical formulas considering the NEG coating</a:t>
            </a:r>
          </a:p>
          <a:p>
            <a:r>
              <a:rPr lang="en-US" altLang="zh-CN" sz="2400" dirty="0" smtClean="0"/>
              <a:t>Geometrical impedance</a:t>
            </a:r>
          </a:p>
          <a:p>
            <a:pPr lvl="1"/>
            <a:r>
              <a:rPr lang="en-US" altLang="zh-CN" sz="2000" dirty="0" smtClean="0"/>
              <a:t>Generated by the discontinuity of the vacuum chambers</a:t>
            </a:r>
          </a:p>
          <a:p>
            <a:pPr lvl="1"/>
            <a:r>
              <a:rPr lang="en-US" altLang="zh-CN" sz="2000" dirty="0" smtClean="0"/>
              <a:t>Calculated individually with 2D/3D simulation codes </a:t>
            </a:r>
          </a:p>
          <a:p>
            <a:endParaRPr lang="zh-CN" alt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4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37579"/>
          </a:xfrm>
        </p:spPr>
        <p:txBody>
          <a:bodyPr>
            <a:normAutofit/>
          </a:bodyPr>
          <a:lstStyle/>
          <a:p>
            <a:r>
              <a:rPr lang="en-US" altLang="zh-CN" sz="3200" b="1" dirty="0" smtClean="0"/>
              <a:t>Resistive wall impedance</a:t>
            </a:r>
            <a:endParaRPr lang="zh-CN" alt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51521" y="771550"/>
            <a:ext cx="4536503" cy="33944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altLang="zh-CN" sz="1800" dirty="0" smtClean="0"/>
              <a:t>Including main chamber, MDI chamber, collimators in the IR region and stainless steel chamber (flanges, bellows, BPMs</a:t>
            </a:r>
            <a:r>
              <a:rPr lang="en-US" altLang="zh-CN" sz="1600" dirty="0" smtClean="0"/>
              <a:t>)</a:t>
            </a:r>
          </a:p>
          <a:p>
            <a:pPr>
              <a:spcBef>
                <a:spcPts val="0"/>
              </a:spcBef>
            </a:pPr>
            <a:endParaRPr lang="en-US" altLang="zh-CN" sz="2000" dirty="0" smtClean="0"/>
          </a:p>
          <a:p>
            <a:pPr>
              <a:spcBef>
                <a:spcPts val="0"/>
              </a:spcBef>
            </a:pPr>
            <a:endParaRPr lang="zh-CN" altLang="en-US" sz="2000" dirty="0"/>
          </a:p>
        </p:txBody>
      </p:sp>
      <p:sp>
        <p:nvSpPr>
          <p:cNvPr id="19" name="矩形 30"/>
          <p:cNvSpPr/>
          <p:nvPr/>
        </p:nvSpPr>
        <p:spPr>
          <a:xfrm>
            <a:off x="880462" y="1938597"/>
            <a:ext cx="15299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Main chamber:</a:t>
            </a:r>
          </a:p>
          <a:p>
            <a:r>
              <a:rPr lang="en-US" altLang="zh-CN" sz="1600" dirty="0"/>
              <a:t>(</a:t>
            </a:r>
            <a:r>
              <a:rPr lang="en-US" altLang="zh-CN" sz="1600" dirty="0" smtClean="0"/>
              <a:t>L=97km)</a:t>
            </a:r>
            <a:endParaRPr lang="zh-CN" altLang="en-US" sz="1600" dirty="0"/>
          </a:p>
        </p:txBody>
      </p:sp>
      <p:grpSp>
        <p:nvGrpSpPr>
          <p:cNvPr id="20" name="组合 5"/>
          <p:cNvGrpSpPr/>
          <p:nvPr/>
        </p:nvGrpSpPr>
        <p:grpSpPr>
          <a:xfrm>
            <a:off x="2520763" y="1851670"/>
            <a:ext cx="1097280" cy="1097280"/>
            <a:chOff x="843337" y="2715766"/>
            <a:chExt cx="1097280" cy="1097280"/>
          </a:xfrm>
        </p:grpSpPr>
        <p:sp>
          <p:nvSpPr>
            <p:cNvPr id="21" name="椭圆 2"/>
            <p:cNvSpPr>
              <a:spLocks noChangeAspect="1"/>
            </p:cNvSpPr>
            <p:nvPr/>
          </p:nvSpPr>
          <p:spPr>
            <a:xfrm>
              <a:off x="843337" y="2715766"/>
              <a:ext cx="1097280" cy="109728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4"/>
            <p:cNvSpPr/>
            <p:nvPr/>
          </p:nvSpPr>
          <p:spPr>
            <a:xfrm>
              <a:off x="934777" y="2807206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14"/>
          <p:cNvSpPr/>
          <p:nvPr/>
        </p:nvSpPr>
        <p:spPr>
          <a:xfrm>
            <a:off x="923475" y="3363838"/>
            <a:ext cx="15299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SS chamber:</a:t>
            </a:r>
          </a:p>
          <a:p>
            <a:r>
              <a:rPr lang="en-US" altLang="zh-CN" sz="1600" dirty="0" smtClean="0"/>
              <a:t>(L=3km)</a:t>
            </a:r>
            <a:endParaRPr lang="zh-CN" altLang="en-US" sz="1600" dirty="0"/>
          </a:p>
        </p:txBody>
      </p:sp>
      <p:grpSp>
        <p:nvGrpSpPr>
          <p:cNvPr id="24" name="组合 6"/>
          <p:cNvGrpSpPr/>
          <p:nvPr/>
        </p:nvGrpSpPr>
        <p:grpSpPr>
          <a:xfrm>
            <a:off x="2494655" y="3363838"/>
            <a:ext cx="1097280" cy="1097280"/>
            <a:chOff x="2428096" y="2770614"/>
            <a:chExt cx="1097280" cy="1097280"/>
          </a:xfrm>
        </p:grpSpPr>
        <p:sp>
          <p:nvSpPr>
            <p:cNvPr id="25" name="椭圆 16"/>
            <p:cNvSpPr>
              <a:spLocks noChangeAspect="1"/>
            </p:cNvSpPr>
            <p:nvPr/>
          </p:nvSpPr>
          <p:spPr>
            <a:xfrm>
              <a:off x="2428096" y="2770614"/>
              <a:ext cx="1097280" cy="109728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1"/>
            <p:cNvSpPr/>
            <p:nvPr/>
          </p:nvSpPr>
          <p:spPr>
            <a:xfrm>
              <a:off x="2519536" y="2853962"/>
              <a:ext cx="914400" cy="914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7" name="直接箭头连接符 8"/>
          <p:cNvCxnSpPr/>
          <p:nvPr/>
        </p:nvCxnSpPr>
        <p:spPr>
          <a:xfrm flipV="1">
            <a:off x="2377107" y="2596902"/>
            <a:ext cx="235096" cy="29431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12"/>
          <p:cNvSpPr/>
          <p:nvPr/>
        </p:nvSpPr>
        <p:spPr>
          <a:xfrm>
            <a:off x="1821442" y="2840231"/>
            <a:ext cx="11113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3mm copper</a:t>
            </a:r>
            <a:endParaRPr lang="zh-CN" altLang="en-US" sz="1400" dirty="0"/>
          </a:p>
        </p:txBody>
      </p:sp>
      <p:cxnSp>
        <p:nvCxnSpPr>
          <p:cNvPr id="29" name="直接箭头连接符 25"/>
          <p:cNvCxnSpPr/>
          <p:nvPr/>
        </p:nvCxnSpPr>
        <p:spPr>
          <a:xfrm flipH="1" flipV="1">
            <a:off x="3497049" y="2559717"/>
            <a:ext cx="175842" cy="4232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6"/>
          <p:cNvSpPr/>
          <p:nvPr/>
        </p:nvSpPr>
        <p:spPr>
          <a:xfrm>
            <a:off x="2847551" y="2907839"/>
            <a:ext cx="1580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0.2um NEG coating</a:t>
            </a:r>
            <a:endParaRPr lang="zh-CN" altLang="en-US" sz="1400" dirty="0"/>
          </a:p>
        </p:txBody>
      </p:sp>
      <p:cxnSp>
        <p:nvCxnSpPr>
          <p:cNvPr id="31" name="直接箭头连接符 28"/>
          <p:cNvCxnSpPr/>
          <p:nvPr/>
        </p:nvCxnSpPr>
        <p:spPr>
          <a:xfrm flipV="1">
            <a:off x="2340364" y="4095202"/>
            <a:ext cx="217093" cy="2663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2"/>
          <p:cNvSpPr/>
          <p:nvPr/>
        </p:nvSpPr>
        <p:spPr>
          <a:xfrm>
            <a:off x="1456526" y="4361586"/>
            <a:ext cx="16128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3mm </a:t>
            </a:r>
            <a:r>
              <a:rPr lang="en-US" altLang="zh-CN" sz="1400" dirty="0" smtClean="0"/>
              <a:t>stainless steel</a:t>
            </a:r>
            <a:endParaRPr lang="zh-CN" altLang="en-US" sz="1400" dirty="0"/>
          </a:p>
        </p:txBody>
      </p:sp>
      <p:cxnSp>
        <p:nvCxnSpPr>
          <p:cNvPr id="33" name="直接箭头连接符 34"/>
          <p:cNvCxnSpPr/>
          <p:nvPr/>
        </p:nvCxnSpPr>
        <p:spPr>
          <a:xfrm flipV="1">
            <a:off x="3069403" y="2018957"/>
            <a:ext cx="251209" cy="4240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5"/>
          <p:cNvCxnSpPr/>
          <p:nvPr/>
        </p:nvCxnSpPr>
        <p:spPr>
          <a:xfrm flipV="1">
            <a:off x="3021197" y="3505385"/>
            <a:ext cx="251209" cy="4240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6"/>
          <p:cNvSpPr/>
          <p:nvPr/>
        </p:nvSpPr>
        <p:spPr>
          <a:xfrm>
            <a:off x="2630175" y="2002804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28mm</a:t>
            </a:r>
            <a:endParaRPr lang="zh-CN" altLang="en-US" sz="1400" dirty="0"/>
          </a:p>
        </p:txBody>
      </p:sp>
      <p:sp>
        <p:nvSpPr>
          <p:cNvPr id="36" name="矩形 37"/>
          <p:cNvSpPr/>
          <p:nvPr/>
        </p:nvSpPr>
        <p:spPr>
          <a:xfrm>
            <a:off x="2546239" y="3514941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28mm</a:t>
            </a:r>
            <a:endParaRPr lang="zh-CN" altLang="en-US" sz="1400" dirty="0"/>
          </a:p>
        </p:txBody>
      </p:sp>
      <p:pic>
        <p:nvPicPr>
          <p:cNvPr id="37" name="Picture 2" descr="D:\New20180222\CEPC\20220927CEPC Workshop\Calculation\Collimat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795" y="2931790"/>
            <a:ext cx="3043685" cy="188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D:\New20180222\CEPC\20220927CEPC Workshop\Calculation\MD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675" y="1076081"/>
            <a:ext cx="3002456" cy="18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矩形 31"/>
          <p:cNvSpPr/>
          <p:nvPr/>
        </p:nvSpPr>
        <p:spPr>
          <a:xfrm>
            <a:off x="4623896" y="2923079"/>
            <a:ext cx="14602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Collimator:</a:t>
            </a:r>
          </a:p>
          <a:p>
            <a:r>
              <a:rPr lang="en-US" altLang="zh-CN" sz="1600" dirty="0"/>
              <a:t>10 </a:t>
            </a:r>
            <a:r>
              <a:rPr lang="en-US" altLang="zh-CN" sz="1600" dirty="0" smtClean="0"/>
              <a:t>hori.+8 vert.</a:t>
            </a:r>
            <a:endParaRPr lang="zh-CN" altLang="en-US" sz="1600" dirty="0"/>
          </a:p>
        </p:txBody>
      </p:sp>
      <p:sp>
        <p:nvSpPr>
          <p:cNvPr id="40" name="矩形 40"/>
          <p:cNvSpPr/>
          <p:nvPr/>
        </p:nvSpPr>
        <p:spPr>
          <a:xfrm>
            <a:off x="4644008" y="1203598"/>
            <a:ext cx="1375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MDI chamber:</a:t>
            </a:r>
          </a:p>
        </p:txBody>
      </p:sp>
    </p:spTree>
    <p:extLst>
      <p:ext uri="{BB962C8B-B14F-4D97-AF65-F5344CB8AC3E}">
        <p14:creationId xmlns:p14="http://schemas.microsoft.com/office/powerpoint/2010/main" val="170331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37579"/>
          </a:xfrm>
        </p:spPr>
        <p:txBody>
          <a:bodyPr>
            <a:normAutofit/>
          </a:bodyPr>
          <a:lstStyle/>
          <a:p>
            <a:r>
              <a:rPr lang="en-US" altLang="zh-CN" sz="3200" b="1" dirty="0" smtClean="0"/>
              <a:t>Resistive wall impedance</a:t>
            </a:r>
            <a:endParaRPr lang="zh-CN" alt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7" name="Picture 17" descr="D:\New20180222\CEPC\20220927CEPC Workshop\Calculation\ResistiveWallImpedance\ReZ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617" y="3191668"/>
            <a:ext cx="2415455" cy="149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 descr="D:\New20180222\CEPC\20220927CEPC Workshop\Calculation\ResistiveWallImpedance\ReZ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1635646"/>
            <a:ext cx="2415455" cy="149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51520" y="771550"/>
            <a:ext cx="8352928" cy="339447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US" altLang="zh-CN" sz="1800" dirty="0" smtClean="0"/>
              <a:t>The impedance contributed by the main vacuum chamber dominates both the longitudinal and transverse RW impedance. The impedance from stainless steel chambers also shows nontrivial contributions.</a:t>
            </a:r>
          </a:p>
          <a:p>
            <a:pPr>
              <a:spcBef>
                <a:spcPts val="0"/>
              </a:spcBef>
            </a:pPr>
            <a:endParaRPr lang="en-US" altLang="zh-CN" sz="1800" dirty="0" smtClean="0"/>
          </a:p>
          <a:p>
            <a:pPr>
              <a:spcBef>
                <a:spcPts val="0"/>
              </a:spcBef>
            </a:pPr>
            <a:endParaRPr lang="zh-CN" altLang="en-US" sz="1800" dirty="0"/>
          </a:p>
        </p:txBody>
      </p:sp>
      <p:graphicFrame>
        <p:nvGraphicFramePr>
          <p:cNvPr id="10" name="表格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327479"/>
              </p:ext>
            </p:extLst>
          </p:nvPr>
        </p:nvGraphicFramePr>
        <p:xfrm>
          <a:off x="539552" y="2427734"/>
          <a:ext cx="3660824" cy="1920352"/>
        </p:xfrm>
        <a:graphic>
          <a:graphicData uri="http://schemas.openxmlformats.org/drawingml/2006/table">
            <a:tbl>
              <a:tblPr/>
              <a:tblGrid>
                <a:gridCol w="1117916"/>
                <a:gridCol w="833753"/>
                <a:gridCol w="839278"/>
                <a:gridCol w="869877"/>
              </a:tblGrid>
              <a:tr h="2412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Components 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Z</a:t>
                      </a:r>
                      <a:r>
                        <a:rPr kumimoji="0" lang="en-US" altLang="zh-CN" sz="12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||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</a:t>
                      </a:r>
                      <a:r>
                        <a:rPr kumimoji="0" lang="en-US" altLang="zh-CN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mΩ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2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loss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V/</a:t>
                      </a:r>
                      <a:r>
                        <a:rPr kumimoji="0" lang="en-US" altLang="zh-CN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2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412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Main chamber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6.0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350.7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10.9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412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SS chamber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0.7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73.4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1.6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412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MDI chamber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6.9E-3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0.7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412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Collimators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8.9E-3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0.9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0.3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412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RW Total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6.7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425.6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13.8</a:t>
                      </a:r>
                      <a:endParaRPr kumimoji="0" lang="zh-CN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4122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Ring Total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15.9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741.4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33.8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4" descr="D:\New20180222\CEPC\20220927CEPC Workshop\Calculation\ResistiveWallImpedance\ImZ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354" y="1635646"/>
            <a:ext cx="2415455" cy="149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D:\New20180222\CEPC\20220927CEPC Workshop\Calculation\ResistiveWallImpedance\ImZy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507" y="3176305"/>
            <a:ext cx="2415455" cy="149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21"/>
          <p:cNvSpPr/>
          <p:nvPr/>
        </p:nvSpPr>
        <p:spPr>
          <a:xfrm>
            <a:off x="5220072" y="1815568"/>
            <a:ext cx="4785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err="1" smtClean="0"/>
              <a:t>ReZL</a:t>
            </a:r>
            <a:endParaRPr lang="zh-CN" altLang="en-US" sz="1200" dirty="0"/>
          </a:p>
        </p:txBody>
      </p:sp>
      <p:sp>
        <p:nvSpPr>
          <p:cNvPr id="14" name="矩形 22"/>
          <p:cNvSpPr/>
          <p:nvPr/>
        </p:nvSpPr>
        <p:spPr>
          <a:xfrm>
            <a:off x="7655430" y="1862703"/>
            <a:ext cx="4828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err="1" smtClean="0"/>
              <a:t>ImZL</a:t>
            </a:r>
            <a:endParaRPr lang="zh-CN" altLang="en-US" sz="1200" dirty="0"/>
          </a:p>
        </p:txBody>
      </p:sp>
      <p:sp>
        <p:nvSpPr>
          <p:cNvPr id="15" name="矩形 23"/>
          <p:cNvSpPr/>
          <p:nvPr/>
        </p:nvSpPr>
        <p:spPr>
          <a:xfrm>
            <a:off x="5220072" y="3399744"/>
            <a:ext cx="4805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err="1" smtClean="0"/>
              <a:t>ReZy</a:t>
            </a:r>
            <a:endParaRPr lang="zh-CN" altLang="en-US" sz="1200" dirty="0"/>
          </a:p>
        </p:txBody>
      </p:sp>
      <p:sp>
        <p:nvSpPr>
          <p:cNvPr id="16" name="矩形 24"/>
          <p:cNvSpPr/>
          <p:nvPr/>
        </p:nvSpPr>
        <p:spPr>
          <a:xfrm>
            <a:off x="7655430" y="3446879"/>
            <a:ext cx="4848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err="1" smtClean="0"/>
              <a:t>ImZy</a:t>
            </a:r>
            <a:endParaRPr lang="zh-CN" altLang="en-US" sz="1200" dirty="0"/>
          </a:p>
        </p:txBody>
      </p:sp>
      <p:sp>
        <p:nvSpPr>
          <p:cNvPr id="17" name="矩形 16"/>
          <p:cNvSpPr/>
          <p:nvPr/>
        </p:nvSpPr>
        <p:spPr>
          <a:xfrm>
            <a:off x="611560" y="1903933"/>
            <a:ext cx="34563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/>
              <a:t>Broadband effective impedance </a:t>
            </a:r>
            <a:r>
              <a:rPr lang="en-US" altLang="zh-CN" sz="1400" dirty="0" smtClean="0"/>
              <a:t>@</a:t>
            </a:r>
            <a:r>
              <a:rPr lang="en-US" altLang="zh-CN" sz="1400" dirty="0" smtClean="0">
                <a:sym typeface="Symbol"/>
              </a:rPr>
              <a:t></a:t>
            </a:r>
            <a:r>
              <a:rPr lang="en-US" altLang="zh-CN" sz="1400" baseline="-25000" dirty="0" smtClean="0">
                <a:sym typeface="Symbol"/>
              </a:rPr>
              <a:t>z</a:t>
            </a:r>
            <a:r>
              <a:rPr lang="en-US" altLang="zh-CN" sz="1400" dirty="0" smtClean="0">
                <a:sym typeface="Symbol"/>
              </a:rPr>
              <a:t>=3mm</a:t>
            </a:r>
          </a:p>
        </p:txBody>
      </p:sp>
    </p:spTree>
    <p:extLst>
      <p:ext uri="{BB962C8B-B14F-4D97-AF65-F5344CB8AC3E}">
        <p14:creationId xmlns:p14="http://schemas.microsoft.com/office/powerpoint/2010/main" val="88177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37579"/>
          </a:xfrm>
        </p:spPr>
        <p:txBody>
          <a:bodyPr>
            <a:normAutofit/>
          </a:bodyPr>
          <a:lstStyle/>
          <a:p>
            <a:r>
              <a:rPr lang="en-US" altLang="zh-CN" sz="3200" b="1" dirty="0" smtClean="0"/>
              <a:t>Geometrical impedance</a:t>
            </a:r>
            <a:endParaRPr lang="zh-CN" alt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51520" y="699542"/>
            <a:ext cx="8892480" cy="33944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altLang="zh-CN" sz="2000" dirty="0" smtClean="0"/>
              <a:t>Main vacuum components considered in </a:t>
            </a:r>
            <a:r>
              <a:rPr lang="en-US" altLang="zh-CN" sz="2000" smtClean="0"/>
              <a:t>the impedance model</a:t>
            </a:r>
            <a:endParaRPr lang="en-US" altLang="zh-CN" sz="2000" dirty="0" smtClean="0"/>
          </a:p>
          <a:p>
            <a:pPr>
              <a:spcBef>
                <a:spcPts val="0"/>
              </a:spcBef>
            </a:pPr>
            <a:endParaRPr lang="en-US" altLang="zh-CN" sz="2000" dirty="0" smtClean="0"/>
          </a:p>
          <a:p>
            <a:pPr>
              <a:spcBef>
                <a:spcPts val="0"/>
              </a:spcBef>
            </a:pPr>
            <a:endParaRPr lang="zh-CN" altLang="en-US" sz="2000" dirty="0"/>
          </a:p>
        </p:txBody>
      </p:sp>
      <p:grpSp>
        <p:nvGrpSpPr>
          <p:cNvPr id="19" name="组合 5"/>
          <p:cNvGrpSpPr>
            <a:grpSpLocks noChangeAspect="1"/>
          </p:cNvGrpSpPr>
          <p:nvPr/>
        </p:nvGrpSpPr>
        <p:grpSpPr>
          <a:xfrm>
            <a:off x="375944" y="1215492"/>
            <a:ext cx="6230137" cy="3331714"/>
            <a:chOff x="187528" y="168837"/>
            <a:chExt cx="8624557" cy="4612187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312" y="168837"/>
              <a:ext cx="3192317" cy="2324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图片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9012" y="168837"/>
              <a:ext cx="2055116" cy="2206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 descr="D:\New20180222\CEPC\20210903 IARC报告准备\Impedance\4_波纹管\model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5670" y="2647745"/>
              <a:ext cx="2700786" cy="2133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" descr="D:\New20180222\CEPC\20210903 IARC报告准备\Impedance\5_闸板阀\GateValve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234268"/>
              <a:ext cx="2664296" cy="2140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528" y="2635888"/>
              <a:ext cx="2944313" cy="2132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1" descr="D:\New20180222\CEPC\20210903 IARC报告准备\Impedance\7_BPMs\Model1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821" y="2635887"/>
              <a:ext cx="2496315" cy="2140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矩形 43"/>
            <p:cNvSpPr/>
            <p:nvPr/>
          </p:nvSpPr>
          <p:spPr>
            <a:xfrm>
              <a:off x="1979712" y="464528"/>
              <a:ext cx="1274263" cy="458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/>
                <a:t>RF </a:t>
              </a:r>
              <a:r>
                <a:rPr lang="en-US" altLang="zh-CN" sz="1600" b="1" dirty="0" smtClean="0"/>
                <a:t>cavity</a:t>
              </a:r>
              <a:endParaRPr lang="zh-CN" altLang="en-US" sz="1600" b="1" dirty="0"/>
            </a:p>
          </p:txBody>
        </p:sp>
        <p:sp>
          <p:nvSpPr>
            <p:cNvPr id="27" name="矩形 44"/>
            <p:cNvSpPr/>
            <p:nvPr/>
          </p:nvSpPr>
          <p:spPr>
            <a:xfrm>
              <a:off x="3435010" y="311610"/>
              <a:ext cx="1001008" cy="458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/>
                <a:t>Flange</a:t>
              </a:r>
              <a:endParaRPr lang="zh-CN" altLang="en-US" sz="1600" b="1" dirty="0"/>
            </a:p>
          </p:txBody>
        </p:sp>
        <p:sp>
          <p:nvSpPr>
            <p:cNvPr id="28" name="矩形 45"/>
            <p:cNvSpPr/>
            <p:nvPr/>
          </p:nvSpPr>
          <p:spPr>
            <a:xfrm>
              <a:off x="6054182" y="2658644"/>
              <a:ext cx="1145065" cy="458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/>
                <a:t>Bellows</a:t>
              </a:r>
              <a:endParaRPr lang="zh-CN" altLang="en-US" sz="1600" b="1" dirty="0"/>
            </a:p>
          </p:txBody>
        </p:sp>
        <p:sp>
          <p:nvSpPr>
            <p:cNvPr id="29" name="矩形 46"/>
            <p:cNvSpPr/>
            <p:nvPr/>
          </p:nvSpPr>
          <p:spPr>
            <a:xfrm>
              <a:off x="408636" y="2918672"/>
              <a:ext cx="1831546" cy="458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/>
                <a:t>Pumping port</a:t>
              </a:r>
              <a:endParaRPr lang="zh-CN" altLang="en-US" sz="1600" b="1" dirty="0"/>
            </a:p>
          </p:txBody>
        </p:sp>
        <p:sp>
          <p:nvSpPr>
            <p:cNvPr id="30" name="矩形 47"/>
            <p:cNvSpPr/>
            <p:nvPr/>
          </p:nvSpPr>
          <p:spPr>
            <a:xfrm>
              <a:off x="5076056" y="2642458"/>
              <a:ext cx="797609" cy="458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/>
                <a:t>BPM</a:t>
              </a:r>
              <a:endParaRPr lang="zh-CN" altLang="en-US" sz="1600" b="1" dirty="0"/>
            </a:p>
          </p:txBody>
        </p:sp>
        <p:sp>
          <p:nvSpPr>
            <p:cNvPr id="31" name="矩形 48"/>
            <p:cNvSpPr/>
            <p:nvPr/>
          </p:nvSpPr>
          <p:spPr>
            <a:xfrm>
              <a:off x="7332512" y="319295"/>
              <a:ext cx="1479573" cy="458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/>
                <a:t>Gate Valve</a:t>
              </a:r>
              <a:endParaRPr lang="zh-CN" altLang="en-US" sz="1600" b="1" dirty="0"/>
            </a:p>
          </p:txBody>
        </p:sp>
      </p:grpSp>
      <p:pic>
        <p:nvPicPr>
          <p:cNvPr id="32" name="Picture 2" descr="D:\New20180222\CEPC\20210903 IARC报告准备\Impedance\8_Collimator\1mWake\Coll_Model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540" y="1287254"/>
            <a:ext cx="2484000" cy="151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" descr="D:\New20180222\CEPC\20210903 IARC报告准备\Impedance\9_Eseparator\捕获2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"/>
          <a:stretch/>
        </p:blipFill>
        <p:spPr bwMode="auto">
          <a:xfrm>
            <a:off x="6563190" y="3028666"/>
            <a:ext cx="2545314" cy="142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矩形 51"/>
          <p:cNvSpPr/>
          <p:nvPr/>
        </p:nvSpPr>
        <p:spPr>
          <a:xfrm>
            <a:off x="6732240" y="3075806"/>
            <a:ext cx="16389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/>
              <a:t>Electro separator</a:t>
            </a:r>
            <a:endParaRPr lang="zh-CN" altLang="en-US" sz="1600" b="1" dirty="0"/>
          </a:p>
        </p:txBody>
      </p:sp>
      <p:sp>
        <p:nvSpPr>
          <p:cNvPr id="35" name="矩形 52"/>
          <p:cNvSpPr/>
          <p:nvPr/>
        </p:nvSpPr>
        <p:spPr>
          <a:xfrm>
            <a:off x="6846242" y="1333401"/>
            <a:ext cx="10720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/>
              <a:t>Collimator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54226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37579"/>
          </a:xfrm>
        </p:spPr>
        <p:txBody>
          <a:bodyPr>
            <a:normAutofit/>
          </a:bodyPr>
          <a:lstStyle/>
          <a:p>
            <a:r>
              <a:rPr lang="en-US" altLang="zh-CN" sz="3200" b="1" dirty="0"/>
              <a:t>Impedance </a:t>
            </a:r>
            <a:r>
              <a:rPr lang="en-US" altLang="zh-CN" sz="3200" b="1" dirty="0" smtClean="0"/>
              <a:t>model</a:t>
            </a:r>
            <a:endParaRPr lang="zh-CN" alt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17" name="Picture 6" descr="D:\New20180222\CEPC\20221215_SuperKEKBWorkshop\Calculation\ImpedanceUpdate\ImZLtotal_sigz3m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832" y="765236"/>
            <a:ext cx="2880000" cy="209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ew20180222\CEPC\20221215_SuperKEKBWorkshop\Calculation\ImpedanceUpdate\ReZLtotal_sigz3m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40" y="765541"/>
            <a:ext cx="2880000" cy="209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D:\New20180222\CEPC\20221215_SuperKEKBWorkshop\Calculation\ImpedanceUpdate\ReZytotal_sigz3m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40" y="2867508"/>
            <a:ext cx="2880000" cy="209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New20180222\CEPC\20221215_SuperKEKBWorkshop\Calculation\ImpedanceUpdate\ImZytotal_sigz3mm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832" y="2859782"/>
            <a:ext cx="2880000" cy="209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矩形 2"/>
          <p:cNvSpPr/>
          <p:nvPr/>
        </p:nvSpPr>
        <p:spPr>
          <a:xfrm>
            <a:off x="1777903" y="1203598"/>
            <a:ext cx="626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</a:rPr>
              <a:t>ReZL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矩形 12"/>
          <p:cNvSpPr/>
          <p:nvPr/>
        </p:nvSpPr>
        <p:spPr>
          <a:xfrm>
            <a:off x="4355976" y="1203598"/>
            <a:ext cx="63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ImZL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13"/>
          <p:cNvSpPr/>
          <p:nvPr/>
        </p:nvSpPr>
        <p:spPr>
          <a:xfrm>
            <a:off x="2051720" y="3261586"/>
            <a:ext cx="628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ReZy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矩形 14"/>
          <p:cNvSpPr/>
          <p:nvPr/>
        </p:nvSpPr>
        <p:spPr>
          <a:xfrm>
            <a:off x="3815331" y="3261586"/>
            <a:ext cx="63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ImZy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5508104" y="936517"/>
            <a:ext cx="3484458" cy="4155513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1700" dirty="0" smtClean="0"/>
              <a:t>The longitudinal broadband impedance is dominated by the </a:t>
            </a:r>
            <a:r>
              <a:rPr lang="en-US" altLang="zh-CN" sz="1700" b="1" dirty="0" smtClean="0"/>
              <a:t>RW, flanges and bellows</a:t>
            </a:r>
            <a:r>
              <a:rPr lang="en-US" altLang="zh-CN" sz="1700" dirty="0" smtClean="0"/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1700" dirty="0" smtClean="0"/>
              <a:t>The transverse impedance is dominated by the </a:t>
            </a:r>
            <a:r>
              <a:rPr lang="en-US" altLang="zh-CN" sz="1700" b="1" dirty="0" smtClean="0"/>
              <a:t>RW, flanges, bellows and collimators</a:t>
            </a:r>
            <a:r>
              <a:rPr lang="en-US" altLang="zh-CN" sz="1700" dirty="0" smtClean="0"/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1700" dirty="0" smtClean="0"/>
              <a:t>Inj</a:t>
            </a:r>
            <a:r>
              <a:rPr lang="en-US" altLang="zh-CN" sz="1700" dirty="0"/>
              <a:t>./ext. elements, feedback kickers, absorbers, masks and collimators outside the IR region are </a:t>
            </a:r>
            <a:r>
              <a:rPr lang="en-US" altLang="zh-CN" sz="1700" dirty="0" smtClean="0"/>
              <a:t>still missing.</a:t>
            </a:r>
          </a:p>
          <a:p>
            <a:pPr algn="just">
              <a:lnSpc>
                <a:spcPct val="110000"/>
              </a:lnSpc>
              <a:spcBef>
                <a:spcPts val="300"/>
              </a:spcBef>
            </a:pPr>
            <a:endParaRPr lang="zh-CN" altLang="en-US" sz="1700" dirty="0"/>
          </a:p>
        </p:txBody>
      </p:sp>
    </p:spTree>
    <p:extLst>
      <p:ext uri="{BB962C8B-B14F-4D97-AF65-F5344CB8AC3E}">
        <p14:creationId xmlns:p14="http://schemas.microsoft.com/office/powerpoint/2010/main" val="305162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1963"/>
            <a:ext cx="8229600" cy="637579"/>
          </a:xfrm>
        </p:spPr>
        <p:txBody>
          <a:bodyPr>
            <a:normAutofit/>
          </a:bodyPr>
          <a:lstStyle/>
          <a:p>
            <a:r>
              <a:rPr lang="en-US" altLang="zh-CN" sz="3200" b="1" dirty="0" smtClean="0"/>
              <a:t>Impedance budget @</a:t>
            </a:r>
            <a:r>
              <a:rPr lang="en-US" altLang="zh-CN" sz="3200" b="1" dirty="0" smtClean="0">
                <a:sym typeface="Symbol"/>
              </a:rPr>
              <a:t></a:t>
            </a:r>
            <a:r>
              <a:rPr lang="en-US" altLang="zh-CN" sz="3200" b="1" baseline="-25000" dirty="0" smtClean="0">
                <a:sym typeface="Symbol"/>
              </a:rPr>
              <a:t>z</a:t>
            </a:r>
            <a:r>
              <a:rPr lang="en-US" altLang="zh-CN" sz="3200" b="1" dirty="0" smtClean="0">
                <a:sym typeface="Symbol"/>
              </a:rPr>
              <a:t>=3mm</a:t>
            </a:r>
            <a:endParaRPr lang="zh-CN" altLang="en-US" sz="3200" b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921796"/>
              </p:ext>
            </p:extLst>
          </p:nvPr>
        </p:nvGraphicFramePr>
        <p:xfrm>
          <a:off x="1187624" y="843558"/>
          <a:ext cx="6912767" cy="3962608"/>
        </p:xfrm>
        <a:graphic>
          <a:graphicData uri="http://schemas.openxmlformats.org/drawingml/2006/table">
            <a:tbl>
              <a:tblPr/>
              <a:tblGrid>
                <a:gridCol w="1588285"/>
                <a:gridCol w="847204"/>
                <a:gridCol w="1120063"/>
                <a:gridCol w="1120063"/>
                <a:gridCol w="1118576"/>
                <a:gridCol w="1118576"/>
              </a:tblGrid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Components 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Number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Z</a:t>
                      </a:r>
                      <a:r>
                        <a:rPr kumimoji="0" lang="en-US" altLang="zh-CN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||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</a:t>
                      </a: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mΩ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L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nH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loss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V/pC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kV/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pC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/m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Resistive wall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355.7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425.6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13.8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RF cavities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24.8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101.2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Flanges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37714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276.1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37.3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BPMs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1808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9.5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Bellows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15949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154.6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87.4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Gate Valves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500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11.4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14.5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Pumping ports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5316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18.4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Collimators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26.4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IP chambers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Electro-separators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-5.4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34.5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Taper transitions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1.8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93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Total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15.9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842.0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741.4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33.8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97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637579"/>
          </a:xfrm>
        </p:spPr>
        <p:txBody>
          <a:bodyPr>
            <a:normAutofit/>
          </a:bodyPr>
          <a:lstStyle/>
          <a:p>
            <a:r>
              <a:rPr lang="en-US" altLang="zh-CN" sz="3200" b="1" dirty="0"/>
              <a:t>Impedance </a:t>
            </a:r>
            <a:r>
              <a:rPr lang="en-US" altLang="zh-CN" sz="3200" b="1" dirty="0" smtClean="0"/>
              <a:t>evolution</a:t>
            </a:r>
            <a:endParaRPr lang="zh-CN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384" y="771550"/>
            <a:ext cx="7488000" cy="382307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/>
              <a:t>The impedance model will be continuously updated along with the development of the hardware </a:t>
            </a:r>
            <a:r>
              <a:rPr lang="en-US" altLang="zh-CN" sz="2000" dirty="0" smtClean="0"/>
              <a:t>designs.</a:t>
            </a:r>
          </a:p>
          <a:p>
            <a:pPr lvl="1" algn="just"/>
            <a:r>
              <a:rPr lang="en-US" altLang="zh-CN" sz="1600" dirty="0" smtClean="0"/>
              <a:t>The effective impedances varies along with the development of the impedance model =&gt; apparent increases on both Z/n and </a:t>
            </a:r>
            <a:r>
              <a:rPr lang="en-US" altLang="zh-CN" sz="1600" dirty="0" err="1" smtClean="0"/>
              <a:t>ky</a:t>
            </a:r>
            <a:r>
              <a:rPr lang="en-US" altLang="zh-CN" sz="1600" dirty="0" smtClean="0"/>
              <a:t> are shown.</a:t>
            </a:r>
            <a:endParaRPr lang="en-US" altLang="zh-CN" sz="1600" dirty="0"/>
          </a:p>
          <a:p>
            <a:pPr algn="just"/>
            <a:endParaRPr lang="en-US" altLang="zh-CN" sz="2000" dirty="0" smtClean="0"/>
          </a:p>
          <a:p>
            <a:pPr algn="just"/>
            <a:endParaRPr lang="en-US" altLang="zh-CN" sz="2000" dirty="0" smtClean="0"/>
          </a:p>
          <a:p>
            <a:pPr algn="just"/>
            <a:endParaRPr lang="zh-CN" alt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workshop, Feb. 12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-16</a:t>
            </a:r>
            <a:r>
              <a:rPr lang="en-US" altLang="zh-CN" baseline="30000" dirty="0" smtClean="0">
                <a:solidFill>
                  <a:srgbClr val="C00000"/>
                </a:solidFill>
              </a:rPr>
              <a:t>th</a:t>
            </a:r>
            <a:r>
              <a:rPr lang="en-US" altLang="zh-CN" dirty="0" smtClean="0">
                <a:solidFill>
                  <a:srgbClr val="C00000"/>
                </a:solidFill>
              </a:rPr>
              <a:t>, 2023, Hong Kong</a:t>
            </a:r>
            <a:endParaRPr lang="zh-CN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6" name="图表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854804"/>
              </p:ext>
            </p:extLst>
          </p:nvPr>
        </p:nvGraphicFramePr>
        <p:xfrm>
          <a:off x="4644008" y="1995686"/>
          <a:ext cx="4320000" cy="25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4795381" y="4496221"/>
            <a:ext cx="30889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Evaluate with </a:t>
            </a:r>
            <a:r>
              <a:rPr lang="en-US" altLang="zh-CN" sz="1400" dirty="0" err="1" smtClean="0"/>
              <a:t>rms</a:t>
            </a:r>
            <a:r>
              <a:rPr lang="en-US" altLang="zh-CN" sz="1400" dirty="0" smtClean="0"/>
              <a:t> </a:t>
            </a:r>
            <a:r>
              <a:rPr lang="en-US" altLang="zh-CN" sz="1400" dirty="0"/>
              <a:t>bunch length of 3mm</a:t>
            </a:r>
            <a:endParaRPr lang="zh-CN" alt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395536" y="2139702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CDR-2018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395536" y="3027814"/>
            <a:ext cx="1160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IARC-2021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645906" y="393061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2023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79632" y="2139702"/>
            <a:ext cx="2223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Elliptical cross section</a:t>
            </a:r>
            <a:endParaRPr lang="zh-CN" altLang="en-US" dirty="0"/>
          </a:p>
        </p:txBody>
      </p:sp>
      <p:sp>
        <p:nvSpPr>
          <p:cNvPr id="12" name="Down Arrow 11"/>
          <p:cNvSpPr/>
          <p:nvPr/>
        </p:nvSpPr>
        <p:spPr>
          <a:xfrm>
            <a:off x="827584" y="2543918"/>
            <a:ext cx="242316" cy="46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Down Arrow 12"/>
          <p:cNvSpPr/>
          <p:nvPr/>
        </p:nvSpPr>
        <p:spPr>
          <a:xfrm>
            <a:off x="842810" y="3399902"/>
            <a:ext cx="242316" cy="54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479632" y="2991870"/>
            <a:ext cx="27618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Circular cross section</a:t>
            </a:r>
          </a:p>
          <a:p>
            <a:r>
              <a:rPr lang="en-US" altLang="zh-CN" dirty="0" smtClean="0"/>
              <a:t>More contributors included</a:t>
            </a:r>
            <a:endParaRPr lang="zh-CN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1493246" y="3797627"/>
            <a:ext cx="33021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More detailed chamber material,</a:t>
            </a:r>
            <a:r>
              <a:rPr lang="en-US" altLang="zh-CN" dirty="0"/>
              <a:t> </a:t>
            </a:r>
            <a:r>
              <a:rPr lang="en-US" altLang="zh-CN" dirty="0" smtClean="0"/>
              <a:t>collimator updated and </a:t>
            </a:r>
            <a:r>
              <a:rPr lang="en-US" altLang="zh-CN" dirty="0" err="1" smtClean="0"/>
              <a:t>betatron</a:t>
            </a:r>
            <a:r>
              <a:rPr lang="en-US" altLang="zh-CN" dirty="0" smtClean="0"/>
              <a:t> function weighing is considered.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91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82438</TotalTime>
  <Words>2296</Words>
  <Application>Microsoft Office PowerPoint</Application>
  <PresentationFormat>On-screen Show (16:9)</PresentationFormat>
  <Paragraphs>475</Paragraphs>
  <Slides>23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主题</vt:lpstr>
      <vt:lpstr>CEPC collective instability study status</vt:lpstr>
      <vt:lpstr>Outline</vt:lpstr>
      <vt:lpstr>Impedance modeling</vt:lpstr>
      <vt:lpstr>Resistive wall impedance</vt:lpstr>
      <vt:lpstr>Resistive wall impedance</vt:lpstr>
      <vt:lpstr>Geometrical impedance</vt:lpstr>
      <vt:lpstr>Impedance model</vt:lpstr>
      <vt:lpstr>Impedance budget @z=3mm</vt:lpstr>
      <vt:lpstr>Impedance evolution</vt:lpstr>
      <vt:lpstr>Main beam parameters for the collider rings</vt:lpstr>
      <vt:lpstr>Collective instabilities in the collider rings</vt:lpstr>
      <vt:lpstr>Bunch lengthening and microwave instability</vt:lpstr>
      <vt:lpstr>Transverse mode coupling instability (TMCI)</vt:lpstr>
      <vt:lpstr>TMCI with lengthened bunch from BS and ZL</vt:lpstr>
      <vt:lpstr>Transverse resistive wall instability</vt:lpstr>
      <vt:lpstr>Transverse resistive wall instability (cont.)</vt:lpstr>
      <vt:lpstr>Transverse resistive wall instability (cont.)</vt:lpstr>
      <vt:lpstr>RF HOMs</vt:lpstr>
      <vt:lpstr>RF HOMs (cont.)</vt:lpstr>
      <vt:lpstr>Beam ion effects</vt:lpstr>
      <vt:lpstr>Macro-particle simulations for Z</vt:lpstr>
      <vt:lpstr>Summary and outlooks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CEPC instability studies for high luminosity H and Z</dc:title>
  <dc:creator>WANGN</dc:creator>
  <cp:lastModifiedBy>wangn</cp:lastModifiedBy>
  <cp:revision>1179</cp:revision>
  <dcterms:created xsi:type="dcterms:W3CDTF">2020-03-22T08:32:01Z</dcterms:created>
  <dcterms:modified xsi:type="dcterms:W3CDTF">2023-02-15T06:47:43Z</dcterms:modified>
</cp:coreProperties>
</file>