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3" r:id="rId2"/>
    <p:sldId id="393" r:id="rId3"/>
    <p:sldId id="449" r:id="rId4"/>
    <p:sldId id="299" r:id="rId5"/>
    <p:sldId id="290" r:id="rId6"/>
    <p:sldId id="294" r:id="rId7"/>
    <p:sldId id="394" r:id="rId8"/>
    <p:sldId id="428" r:id="rId9"/>
    <p:sldId id="292" r:id="rId10"/>
    <p:sldId id="293" r:id="rId11"/>
    <p:sldId id="400" r:id="rId12"/>
    <p:sldId id="295" r:id="rId13"/>
    <p:sldId id="431" r:id="rId14"/>
    <p:sldId id="297" r:id="rId15"/>
    <p:sldId id="434" r:id="rId16"/>
    <p:sldId id="435" r:id="rId17"/>
    <p:sldId id="395" r:id="rId18"/>
    <p:sldId id="271" r:id="rId19"/>
    <p:sldId id="396" r:id="rId20"/>
    <p:sldId id="436" r:id="rId21"/>
    <p:sldId id="397" r:id="rId22"/>
    <p:sldId id="398" r:id="rId23"/>
    <p:sldId id="399" r:id="rId24"/>
    <p:sldId id="440" r:id="rId25"/>
    <p:sldId id="439" r:id="rId26"/>
    <p:sldId id="438" r:id="rId27"/>
    <p:sldId id="441" r:id="rId28"/>
    <p:sldId id="437" r:id="rId29"/>
    <p:sldId id="443" r:id="rId30"/>
    <p:sldId id="444" r:id="rId31"/>
    <p:sldId id="445" r:id="rId32"/>
    <p:sldId id="446" r:id="rId33"/>
    <p:sldId id="447" r:id="rId34"/>
    <p:sldId id="275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New20180222\CEPC\20221215_SuperKEKBWorkshop\ImpedanceEvolu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73162729658793"/>
          <c:y val="5.7060367454068242E-2"/>
          <c:w val="0.61697615923009619"/>
          <c:h val="0.78661198600174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CDR-2018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Sheet1!$H$2:$J$2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E7-4D29-BAC9-2737F93E4934}"/>
            </c:ext>
          </c:extLst>
        </c:ser>
        <c:ser>
          <c:idx val="1"/>
          <c:order val="1"/>
          <c:tx>
            <c:strRef>
              <c:f>Sheet1!$G$3</c:f>
              <c:strCache>
                <c:ptCount val="1"/>
                <c:pt idx="0">
                  <c:v>IARC-2021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Sheet1!$H$3:$J$3</c:f>
              <c:numCache>
                <c:formatCode>General</c:formatCode>
                <c:ptCount val="3"/>
                <c:pt idx="0">
                  <c:v>1.3421052631578947</c:v>
                </c:pt>
                <c:pt idx="1">
                  <c:v>0.84519572953736655</c:v>
                </c:pt>
                <c:pt idx="2">
                  <c:v>1.0990099009900991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E7-4D29-BAC9-2737F93E4934}"/>
            </c:ext>
          </c:extLst>
        </c:ser>
        <c:ser>
          <c:idx val="2"/>
          <c:order val="2"/>
          <c:tx>
            <c:strRef>
              <c:f>Sheet1!$G$4</c:f>
              <c:strCache>
                <c:ptCount val="1"/>
                <c:pt idx="0">
                  <c:v>2023</c:v>
                </c:pt>
              </c:strCache>
            </c:strRef>
          </c:tx>
          <c:invertIfNegative val="0"/>
          <c:cat>
            <c:strRef>
              <c:f>Sheet1!$H$1:$J$1</c:f>
              <c:strCache>
                <c:ptCount val="3"/>
                <c:pt idx="0">
                  <c:v>Z/n</c:v>
                </c:pt>
                <c:pt idx="1">
                  <c:v>kloss</c:v>
                </c:pt>
                <c:pt idx="2">
                  <c:v>ky</c:v>
                </c:pt>
              </c:strCache>
            </c:strRef>
          </c:cat>
          <c:val>
            <c:numRef>
              <c:f>Sheet1!$H$4:$J$4</c:f>
              <c:numCache>
                <c:formatCode>General</c:formatCode>
                <c:ptCount val="3"/>
                <c:pt idx="0">
                  <c:v>1.3947368421052631</c:v>
                </c:pt>
                <c:pt idx="1">
                  <c:v>0.94229791560752418</c:v>
                </c:pt>
                <c:pt idx="2">
                  <c:v>1.6732673267326732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E7-4D29-BAC9-2737F93E49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305344"/>
        <c:axId val="48260800"/>
      </c:barChart>
      <c:catAx>
        <c:axId val="205305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8260800"/>
        <c:crosses val="autoZero"/>
        <c:auto val="1"/>
        <c:lblAlgn val="ctr"/>
        <c:lblOffset val="100"/>
        <c:noMultiLvlLbl val="0"/>
      </c:catAx>
      <c:valAx>
        <c:axId val="48260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53053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8E5A4-3FBC-47AB-A6DF-B16E886DB038}" type="datetimeFigureOut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E0858-C5FB-4CF4-8B67-DD276B22FB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066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C4014D-9B8D-4337-9800-0212FD0E47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9146380-0294-4C21-9B66-D199E0FF7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3B5921-B3FD-426A-A494-DBB89F03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07D0-0BBF-4578-B0CF-9AAF6DD16E99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607F0A-A85E-4E16-9B8B-723889E6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82F2AC-5D4A-4A2A-9C6F-AA10C726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954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FA2CBA-A0F2-4736-BBC4-9F82EC8A0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CD04BF-2D6A-44E0-BBAA-D9731FC421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6BF191-A344-4738-852C-A54C6AC4D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3B484-D306-446C-876B-C133AB0677E7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1C3ED6B-7117-4FAB-BF31-A391FAAD0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069467-8BE6-4A69-A61C-E211F0C21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39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874A16F-8E0E-4775-A005-5331185AEE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362A03E-B215-434F-92A2-E356282C4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4132D7C-A8B8-460D-B8EB-923A2C369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2657F-F67F-4394-A46B-BD9062591B7D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DB9D53-3DC3-490F-999F-24713FD67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D469AD-6ED0-4BAA-A98E-52D5F2B08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885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BFB2BB-7EDC-4E68-A6CE-C26D331FB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A76CDA-3FB6-4997-9C41-B17824F6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7EE5B2-BEEE-4668-8B20-1F9870AE5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C60BF-73E9-422C-B27D-7F5DC56D339E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F10DE3-D08B-4E0F-90C8-F545FCC7A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EE7EA9-671B-43D8-A317-E5FD71CE5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24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056CA-9A55-44C2-BCF6-1D4CCC921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71DFCE-7BBE-4582-B055-EE95C5828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7C38AD-061C-42F6-8612-C59F6D96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907D0-EF50-47C0-B74B-345C19759728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76AEC6-61B8-4FD9-B58D-62DC85B1A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7008D6-86CE-4195-B872-3ADA10046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759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818916-2829-491B-A04F-F540721B8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B55F84-4EC9-43C4-BF9C-B7E42840AB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408AFA-44C7-4016-A8E1-A3E899F7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B3C2F87-2214-43A5-83A9-8D110F488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75934-3E9B-4C00-BE9B-93A3568955E4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5829CEF-4735-453E-BFC0-FED727416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FF26204-71B2-41EB-824B-89CD6FE71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884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CD711E-62AC-4881-BD96-A9DAD12FC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837A36E-8A61-4C85-9CBE-9BEB983505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3B725A-C80F-4BE3-8354-97CE519DD6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40D967E-88A8-4331-90A7-5E7EA67478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D76F262-F8D6-4996-A607-9C53373DFA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15264CD-190B-4CFF-8B55-6B5A58CA2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0E9B3-4B52-41C7-B577-5F6A723DB01B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830E322-2EFE-4B4C-BB44-B72457CB7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103878F-4B51-4033-AC79-1A8B12268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14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7971A1-CB40-4488-94C5-8D239D9B9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6E360A2-7201-48A4-8FFE-64A4D9C2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62FC1-E613-4D2F-B922-0EB3A49CC9B6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6115C77-DA58-4AFE-8905-65FAAF2DF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76ECE96-B7B7-4825-A06B-FFB36467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72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F0C4AAA-EF11-4BD3-B275-1FE491019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47CF7-2959-47A2-90A9-66D1A5AFCB50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3F2BF9-0D69-4943-BF1E-16DE86EE0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D45BDDE-4A28-4973-A090-45B3C666F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45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4229E1-3B90-43D3-A264-74A2D0D5F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F6B417-5C8E-47D1-B3B3-902221B5E7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DC3ECCF-4AF4-49C6-804F-F32D801F60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76D05D5-EF83-4847-A67E-FE407406E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8B752-6CB3-4480-BDF8-B5C034FE7F75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434A79-5598-4623-97A9-52A4AD907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3A809C-F4B6-4001-BF58-5F11D08F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83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CCEF63-56C7-49E4-99D5-58FB412D9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F8AA12E-A746-4CCE-812B-4979BF7DF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DD71F21-FBD2-4403-85A7-CCCE3F878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1E42679-85CE-49C2-8405-54784659B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F96FF-FF1A-4E67-ADE6-D5EAD405A01F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66324C-D3A2-4385-86C6-F774869C5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5B9D0D8-E400-4FA3-95C8-3B89BAA47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27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178DBFB-92AD-47B2-AB4B-AD5162C16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0E78B3-27B2-4748-B7DD-ADFAD5996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165D69-249D-4CB8-9083-A5ED0EE13F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F54CD-9058-44FA-AB7C-2F9C98884B08}" type="datetime1">
              <a:rPr lang="zh-CN" altLang="en-US" smtClean="0"/>
              <a:t>2023/2/15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B7D602-521C-4385-93B6-45A9BE6D59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1128B17-DE6B-4952-833B-AA989BB8DB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204CD-FE66-4C32-862C-A8A9F32B56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269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88.png"/><Relationship Id="rId4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5.png"/><Relationship Id="rId2" Type="http://schemas.openxmlformats.org/officeDocument/2006/relationships/image" Target="../media/image9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0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B0BA6E-ED45-42C3-85DF-BC2DDE1709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0776" y="1122363"/>
            <a:ext cx="9971314" cy="2387600"/>
          </a:xfrm>
        </p:spPr>
        <p:txBody>
          <a:bodyPr/>
          <a:lstStyle/>
          <a:p>
            <a:r>
              <a:rPr lang="en-US" altLang="zh-CN" dirty="0"/>
              <a:t>Beam-Beam Effects at CEPC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F42E603-2A19-47D6-BD8F-820E8518C0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Yuan Zhang,</a:t>
            </a:r>
            <a:r>
              <a:rPr lang="zh-CN" altLang="en-US" dirty="0"/>
              <a:t> </a:t>
            </a:r>
            <a:r>
              <a:rPr lang="en-US" altLang="zh-CN" dirty="0"/>
              <a:t>Na Wang, Dou Wang, </a:t>
            </a:r>
            <a:r>
              <a:rPr lang="en-US" altLang="zh-CN" dirty="0" err="1"/>
              <a:t>Huiping</a:t>
            </a:r>
            <a:r>
              <a:rPr lang="en-US" altLang="zh-CN" dirty="0"/>
              <a:t> </a:t>
            </a:r>
            <a:r>
              <a:rPr lang="en-US" altLang="zh-CN" dirty="0" err="1"/>
              <a:t>Geng</a:t>
            </a:r>
            <a:endParaRPr lang="en-US" altLang="zh-CN" dirty="0"/>
          </a:p>
          <a:p>
            <a:r>
              <a:rPr lang="en-US" altLang="zh-CN" dirty="0"/>
              <a:t>IAS Program on High Energy Physics (HEP 2023)</a:t>
            </a:r>
          </a:p>
          <a:p>
            <a:r>
              <a:rPr lang="en-US" altLang="zh-CN" dirty="0"/>
              <a:t>2023, Feb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373D8EA-2E6E-48D8-9B0F-7C825EBF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296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60890" y="69582"/>
            <a:ext cx="8988246" cy="1143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Higgs: Lifetime w/ and w/o </a:t>
            </a:r>
            <a:r>
              <a:rPr lang="en-US" altLang="zh-CN" dirty="0" err="1"/>
              <a:t>beambeam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423592" y="116109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50k turns, 1k macro-particles </a:t>
            </a:r>
            <a:r>
              <a:rPr lang="en-US" altLang="zh-CN" sz="2400" b="1" dirty="0"/>
              <a:t>@injection point</a:t>
            </a:r>
            <a:endParaRPr lang="zh-CN" altLang="en-US" sz="2400" b="1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091" y="4211340"/>
            <a:ext cx="4077364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914" y="4129793"/>
            <a:ext cx="4224086" cy="252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1696254"/>
            <a:ext cx="3751290" cy="230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2024" y="1622754"/>
            <a:ext cx="3912494" cy="244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83632" y="4437111"/>
            <a:ext cx="2036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Survival particles:</a:t>
            </a:r>
          </a:p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1000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7627" y="4417969"/>
            <a:ext cx="2036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Survival particles:</a:t>
            </a:r>
          </a:p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861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91844" y="2543217"/>
            <a:ext cx="10166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w/o bb</a:t>
            </a:r>
            <a:endParaRPr lang="zh-CN" altLang="en-US" sz="2000" b="1" dirty="0"/>
          </a:p>
        </p:txBody>
      </p:sp>
      <p:sp>
        <p:nvSpPr>
          <p:cNvPr id="22" name="矩形 21"/>
          <p:cNvSpPr/>
          <p:nvPr/>
        </p:nvSpPr>
        <p:spPr>
          <a:xfrm>
            <a:off x="8472265" y="2477740"/>
            <a:ext cx="8627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/>
              <a:t>w/ bb</a:t>
            </a:r>
            <a:endParaRPr lang="zh-CN" altLang="en-US" sz="2000" b="1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8A312BA-4B26-4603-B5B6-0DD6737794F3}"/>
              </a:ext>
            </a:extLst>
          </p:cNvPr>
          <p:cNvSpPr txBox="1"/>
          <p:nvPr/>
        </p:nvSpPr>
        <p:spPr>
          <a:xfrm>
            <a:off x="8595360" y="39964"/>
            <a:ext cx="3506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Huiping</a:t>
            </a:r>
            <a:r>
              <a:rPr lang="en-US" altLang="zh-CN" dirty="0"/>
              <a:t> </a:t>
            </a:r>
            <a:r>
              <a:rPr lang="en-US" altLang="zh-CN" dirty="0" err="1"/>
              <a:t>Geng</a:t>
            </a:r>
            <a:r>
              <a:rPr lang="en-US" altLang="zh-CN" dirty="0"/>
              <a:t> and </a:t>
            </a:r>
            <a:r>
              <a:rPr lang="en-US" altLang="zh-CN" dirty="0" err="1"/>
              <a:t>Yiwei</a:t>
            </a:r>
            <a:r>
              <a:rPr lang="en-US" altLang="zh-CN" dirty="0"/>
              <a:t> Wang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2479CEC-BAA2-426B-9783-4C8CD1CBFEF5}"/>
              </a:ext>
            </a:extLst>
          </p:cNvPr>
          <p:cNvSpPr txBox="1"/>
          <p:nvPr/>
        </p:nvSpPr>
        <p:spPr>
          <a:xfrm>
            <a:off x="326003" y="30944"/>
            <a:ext cx="489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Realistic lattice w/o and w/ beam-beam</a:t>
            </a:r>
            <a:endParaRPr lang="zh-CN" altLang="en-US" b="1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F9E18BD-B1D3-46D2-A10F-B630940F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3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34995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/>
              <a:t>Higgs: Lifetime optimization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369" y="4213225"/>
            <a:ext cx="4057175" cy="246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53" y="1772817"/>
            <a:ext cx="3744416" cy="2382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7" y="1706585"/>
            <a:ext cx="3978501" cy="251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963" y="4158476"/>
            <a:ext cx="4140151" cy="272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63552" y="952160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50k turns, 1k macro-particles @injection point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dirty="0"/>
              <a:t>32 families of </a:t>
            </a:r>
            <a:r>
              <a:rPr lang="en-US" altLang="zh-CN" sz="2400" dirty="0" err="1"/>
              <a:t>sextupoles</a:t>
            </a:r>
            <a:r>
              <a:rPr lang="en-US" altLang="zh-CN" sz="2400" dirty="0"/>
              <a:t> in Arc</a:t>
            </a:r>
            <a:endParaRPr lang="zh-CN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537627" y="4417969"/>
            <a:ext cx="2036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Survival particles:</a:t>
            </a:r>
          </a:p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962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72A1FBF-1623-4211-8968-A797510B7D60}"/>
              </a:ext>
            </a:extLst>
          </p:cNvPr>
          <p:cNvSpPr txBox="1"/>
          <p:nvPr/>
        </p:nvSpPr>
        <p:spPr>
          <a:xfrm>
            <a:off x="4722743" y="20703"/>
            <a:ext cx="3506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Huiping</a:t>
            </a:r>
            <a:r>
              <a:rPr lang="en-US" altLang="zh-CN" dirty="0"/>
              <a:t> </a:t>
            </a:r>
            <a:r>
              <a:rPr lang="en-US" altLang="zh-CN" dirty="0" err="1"/>
              <a:t>Geng</a:t>
            </a:r>
            <a:r>
              <a:rPr lang="en-US" altLang="zh-CN" dirty="0"/>
              <a:t> and </a:t>
            </a:r>
            <a:r>
              <a:rPr lang="en-US" altLang="zh-CN" dirty="0" err="1"/>
              <a:t>Yiwei</a:t>
            </a:r>
            <a:r>
              <a:rPr lang="en-US" altLang="zh-CN" dirty="0"/>
              <a:t> Wang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14895A5-B801-47C7-9A2A-F3C11031D6BA}"/>
              </a:ext>
            </a:extLst>
          </p:cNvPr>
          <p:cNvSpPr txBox="1"/>
          <p:nvPr/>
        </p:nvSpPr>
        <p:spPr>
          <a:xfrm>
            <a:off x="326003" y="30944"/>
            <a:ext cx="489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Realistic lattice w/ beam-beam</a:t>
            </a:r>
            <a:endParaRPr lang="zh-CN" altLang="en-US" b="1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5530597-E2E5-4B73-8533-8BDFF0806002}"/>
              </a:ext>
            </a:extLst>
          </p:cNvPr>
          <p:cNvSpPr/>
          <p:nvPr/>
        </p:nvSpPr>
        <p:spPr>
          <a:xfrm>
            <a:off x="9336360" y="69643"/>
            <a:ext cx="2667467" cy="36933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/>
              <a:t>N</a:t>
            </a:r>
            <a:r>
              <a:rPr lang="en-US" altLang="zh-CN" dirty="0"/>
              <a:t>IMA</a:t>
            </a:r>
            <a:r>
              <a:rPr lang="zh-CN" altLang="en-US" dirty="0"/>
              <a:t> 959 (2020) 163517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7BE2133-FECE-4205-9C41-E1D38960CE5D}"/>
              </a:ext>
            </a:extLst>
          </p:cNvPr>
          <p:cNvSpPr txBox="1"/>
          <p:nvPr/>
        </p:nvSpPr>
        <p:spPr>
          <a:xfrm>
            <a:off x="9336360" y="734823"/>
            <a:ext cx="26674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Diffusion Map Analysis</a:t>
            </a:r>
            <a:endParaRPr lang="zh-CN" altLang="en-US" dirty="0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AD5554D2-3D4B-4465-9891-A08B8267D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07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F142A6-4124-422C-A90A-EC1E9F400E3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W: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 &amp;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Lum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versus Horizontal tune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BAF142A6-4124-422C-A90A-EC1E9F400E3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4DEBE08-C520-4ED9-A592-00B535A9D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62947" y="1495622"/>
            <a:ext cx="2543809" cy="403397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CDR Impedance</a:t>
            </a:r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C9C4006C-BC37-4746-9877-AC0574F94D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51756" y="1873302"/>
            <a:ext cx="4011930" cy="2583180"/>
          </a:xfrm>
          <a:prstGeom prst="rect">
            <a:avLst/>
          </a:prstGeom>
        </p:spPr>
      </p:pic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4F245FB-4AF3-483E-8636-D1624E8A3F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90787" y="1442343"/>
            <a:ext cx="2716627" cy="471696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2022 Impedance</a:t>
            </a:r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287D43BA-2D90-4799-8933-5775B10690B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259286" y="1899019"/>
            <a:ext cx="3977640" cy="2557463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16F0D43-D189-475C-9BB0-EF09603E872F}"/>
              </a:ext>
            </a:extLst>
          </p:cNvPr>
          <p:cNvSpPr txBox="1"/>
          <p:nvPr/>
        </p:nvSpPr>
        <p:spPr>
          <a:xfrm>
            <a:off x="1258031" y="213106"/>
            <a:ext cx="10269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</a:rPr>
              <a:t>With stronger ZL, Stable tune area is still large enough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8B1798D-EAAF-4150-BF74-54E7D232E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10" name="内容占位符 6">
            <a:extLst>
              <a:ext uri="{FF2B5EF4-FFF2-40B4-BE49-F238E27FC236}">
                <a16:creationId xmlns:a16="http://schemas.microsoft.com/office/drawing/2014/main" id="{B5C093DD-FEE0-4099-A6BC-CC13D3083C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298" y="3982098"/>
            <a:ext cx="4014788" cy="2577465"/>
          </a:xfrm>
          <a:prstGeom prst="rect">
            <a:avLst/>
          </a:prstGeom>
        </p:spPr>
      </p:pic>
      <p:pic>
        <p:nvPicPr>
          <p:cNvPr id="11" name="内容占位符 7">
            <a:extLst>
              <a:ext uri="{FF2B5EF4-FFF2-40B4-BE49-F238E27FC236}">
                <a16:creationId xmlns:a16="http://schemas.microsoft.com/office/drawing/2014/main" id="{64BB5298-D23D-47AA-BC8C-BD06E8A960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962" y="3982098"/>
            <a:ext cx="3997643" cy="2566035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CDAB119-145F-4597-8271-225F375F0424}"/>
              </a:ext>
            </a:extLst>
          </p:cNvPr>
          <p:cNvSpPr txBox="1"/>
          <p:nvPr/>
        </p:nvSpPr>
        <p:spPr>
          <a:xfrm>
            <a:off x="10095675" y="1508745"/>
            <a:ext cx="20216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Piwinski Angle: 6</a:t>
            </a:r>
          </a:p>
        </p:txBody>
      </p:sp>
    </p:spTree>
    <p:extLst>
      <p:ext uri="{BB962C8B-B14F-4D97-AF65-F5344CB8AC3E}">
        <p14:creationId xmlns:p14="http://schemas.microsoft.com/office/powerpoint/2010/main" val="1185084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86DEFB6-F078-4A60-8C7A-7B889CAB8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W, w/ ZT (2022)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B8C1B7-B3E0-41C4-8B56-EB16D3E875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Only X-Z instability</a:t>
            </a:r>
          </a:p>
          <a:p>
            <a:r>
              <a:rPr lang="en-US" altLang="zh-CN" dirty="0"/>
              <a:t>stable region is large enough (ZT applied 1 kick)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9A71694-B0ED-48E1-84D8-1224A79BC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43" y="2905847"/>
            <a:ext cx="5198364" cy="33467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DCDD0EF-A0AF-49A6-9A20-544623991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771" y="2793880"/>
            <a:ext cx="5170932" cy="3322701"/>
          </a:xfrm>
          <a:prstGeom prst="rect">
            <a:avLst/>
          </a:prstGeom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id="{631C7EF4-A3BA-49EC-A6F3-307AB7896868}"/>
              </a:ext>
            </a:extLst>
          </p:cNvPr>
          <p:cNvSpPr/>
          <p:nvPr/>
        </p:nvSpPr>
        <p:spPr>
          <a:xfrm>
            <a:off x="3592283" y="4777685"/>
            <a:ext cx="1300065" cy="86463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E98B0791-62B7-48D1-AB8A-154E02C21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230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115A1B6-310A-41EA-B0EF-BE795EFB58F3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Z: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>
                        <a:latin typeface="Cambria Math" panose="02040503050406030204" pitchFamily="18" charset="0"/>
                      </a:rPr>
                      <m:t> &amp;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Lum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versus Horizontal tune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115A1B6-310A-41EA-B0EF-BE795EFB58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E1EBDE-FC58-4A07-B06D-274726A34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7442" y="1557194"/>
            <a:ext cx="5157787" cy="461666"/>
          </a:xfrm>
        </p:spPr>
        <p:txBody>
          <a:bodyPr/>
          <a:lstStyle/>
          <a:p>
            <a:r>
              <a:rPr lang="en-US" altLang="zh-CN" dirty="0"/>
              <a:t>CDR Impedance</a:t>
            </a:r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5E442F5C-0B11-457A-AB53-D2D899AA87A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61800" y="1998396"/>
            <a:ext cx="4000500" cy="2580323"/>
          </a:xfrm>
          <a:prstGeom prst="rect">
            <a:avLst/>
          </a:prstGeom>
        </p:spPr>
      </p:pic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5A37A9C-C9E5-43A5-A866-D501404D04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99012" y="1524256"/>
            <a:ext cx="5183188" cy="461667"/>
          </a:xfrm>
        </p:spPr>
        <p:txBody>
          <a:bodyPr/>
          <a:lstStyle/>
          <a:p>
            <a:r>
              <a:rPr lang="en-US" altLang="zh-CN" dirty="0"/>
              <a:t>2022 Impedance</a:t>
            </a:r>
            <a:endParaRPr lang="zh-CN" altLang="en-US" dirty="0"/>
          </a:p>
        </p:txBody>
      </p:sp>
      <p:pic>
        <p:nvPicPr>
          <p:cNvPr id="11" name="内容占位符 10">
            <a:extLst>
              <a:ext uri="{FF2B5EF4-FFF2-40B4-BE49-F238E27FC236}">
                <a16:creationId xmlns:a16="http://schemas.microsoft.com/office/drawing/2014/main" id="{4AF2EE56-5841-4E49-99E5-A6E14D0D9D2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3834253" y="1992681"/>
            <a:ext cx="3991928" cy="258603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57AF23B-B17E-4D7B-AAF5-93B27BAAEC8E}"/>
              </a:ext>
            </a:extLst>
          </p:cNvPr>
          <p:cNvSpPr txBox="1"/>
          <p:nvPr/>
        </p:nvSpPr>
        <p:spPr>
          <a:xfrm>
            <a:off x="836612" y="1216625"/>
            <a:ext cx="1019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Stable tune area is still large enough, even squeezed.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30D7DA2-42D9-4DF3-A20B-5A5B742F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FBC2A579-9DC3-4758-B6C9-48DCC190B46F}"/>
              </a:ext>
            </a:extLst>
          </p:cNvPr>
          <p:cNvSpPr/>
          <p:nvPr/>
        </p:nvSpPr>
        <p:spPr>
          <a:xfrm>
            <a:off x="1081432" y="3637533"/>
            <a:ext cx="802377" cy="3079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3B5EC8FE-A1B0-4271-9F64-CA4B5C2E8058}"/>
              </a:ext>
            </a:extLst>
          </p:cNvPr>
          <p:cNvSpPr/>
          <p:nvPr/>
        </p:nvSpPr>
        <p:spPr>
          <a:xfrm>
            <a:off x="4604806" y="3663172"/>
            <a:ext cx="507983" cy="28596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EF95CF0D-A6CD-483C-8F8F-D4BF27DEECE2}"/>
              </a:ext>
            </a:extLst>
          </p:cNvPr>
          <p:cNvSpPr/>
          <p:nvPr/>
        </p:nvSpPr>
        <p:spPr>
          <a:xfrm>
            <a:off x="2557946" y="3637056"/>
            <a:ext cx="1150163" cy="30793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1F5DB69D-064E-420E-8AEC-0E6B008E4F85}"/>
              </a:ext>
            </a:extLst>
          </p:cNvPr>
          <p:cNvSpPr/>
          <p:nvPr/>
        </p:nvSpPr>
        <p:spPr>
          <a:xfrm>
            <a:off x="5830217" y="3655777"/>
            <a:ext cx="973483" cy="300759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下弧形 8">
            <a:extLst>
              <a:ext uri="{FF2B5EF4-FFF2-40B4-BE49-F238E27FC236}">
                <a16:creationId xmlns:a16="http://schemas.microsoft.com/office/drawing/2014/main" id="{42D2FAB6-4A65-4C63-B285-EAFE75EC0EBD}"/>
              </a:ext>
            </a:extLst>
          </p:cNvPr>
          <p:cNvSpPr/>
          <p:nvPr/>
        </p:nvSpPr>
        <p:spPr>
          <a:xfrm flipV="1">
            <a:off x="1414654" y="3188569"/>
            <a:ext cx="3543011" cy="461666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箭头: 下弧形 17">
            <a:extLst>
              <a:ext uri="{FF2B5EF4-FFF2-40B4-BE49-F238E27FC236}">
                <a16:creationId xmlns:a16="http://schemas.microsoft.com/office/drawing/2014/main" id="{9AC9876B-F7DF-4E58-A336-3367E6B0A397}"/>
              </a:ext>
            </a:extLst>
          </p:cNvPr>
          <p:cNvSpPr/>
          <p:nvPr/>
        </p:nvSpPr>
        <p:spPr>
          <a:xfrm flipV="1">
            <a:off x="3093546" y="3145291"/>
            <a:ext cx="3361683" cy="474311"/>
          </a:xfrm>
          <a:prstGeom prst="curvedUp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7DE03BB-76D8-4B28-BC95-D5A1328EA13F}"/>
              </a:ext>
            </a:extLst>
          </p:cNvPr>
          <p:cNvSpPr txBox="1"/>
          <p:nvPr/>
        </p:nvSpPr>
        <p:spPr>
          <a:xfrm>
            <a:off x="9746264" y="467078"/>
            <a:ext cx="20216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Piwinski Angle: 24</a:t>
            </a:r>
          </a:p>
        </p:txBody>
      </p:sp>
      <p:pic>
        <p:nvPicPr>
          <p:cNvPr id="20" name="内容占位符 6">
            <a:extLst>
              <a:ext uri="{FF2B5EF4-FFF2-40B4-BE49-F238E27FC236}">
                <a16:creationId xmlns:a16="http://schemas.microsoft.com/office/drawing/2014/main" id="{E7B1FCC4-5E81-4E97-B7F1-251019514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401" y="4307553"/>
            <a:ext cx="3977252" cy="2553157"/>
          </a:xfrm>
          <a:prstGeom prst="rect">
            <a:avLst/>
          </a:prstGeom>
        </p:spPr>
      </p:pic>
      <p:pic>
        <p:nvPicPr>
          <p:cNvPr id="21" name="内容占位符 7">
            <a:extLst>
              <a:ext uri="{FF2B5EF4-FFF2-40B4-BE49-F238E27FC236}">
                <a16:creationId xmlns:a16="http://schemas.microsoft.com/office/drawing/2014/main" id="{F1AB6B90-748F-4A74-856B-8DCEF74178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2823" y="4209945"/>
            <a:ext cx="4003358" cy="255174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935B3CE-D203-463A-8838-B46AD3DBAF8B}"/>
              </a:ext>
            </a:extLst>
          </p:cNvPr>
          <p:cNvSpPr txBox="1"/>
          <p:nvPr/>
        </p:nvSpPr>
        <p:spPr>
          <a:xfrm>
            <a:off x="7906139" y="223935"/>
            <a:ext cx="2519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Only ZL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0898231B-0A87-4024-BC9E-E5A209DD09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52325" y="4080287"/>
            <a:ext cx="3815619" cy="265424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CD15CE3-10FC-4727-A6AC-BD450E53E9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3557" y="1901983"/>
            <a:ext cx="3776663" cy="2683669"/>
          </a:xfrm>
          <a:prstGeom prst="rect">
            <a:avLst/>
          </a:prstGeom>
        </p:spPr>
      </p:pic>
      <p:sp>
        <p:nvSpPr>
          <p:cNvPr id="22" name="文本占位符 4">
            <a:extLst>
              <a:ext uri="{FF2B5EF4-FFF2-40B4-BE49-F238E27FC236}">
                <a16:creationId xmlns:a16="http://schemas.microsoft.com/office/drawing/2014/main" id="{BC1E36FA-BDEF-4A2B-B0A1-BC62096E2EBC}"/>
              </a:ext>
            </a:extLst>
          </p:cNvPr>
          <p:cNvSpPr txBox="1">
            <a:spLocks/>
          </p:cNvSpPr>
          <p:nvPr/>
        </p:nvSpPr>
        <p:spPr>
          <a:xfrm>
            <a:off x="8833165" y="1477047"/>
            <a:ext cx="2716622" cy="4616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2023 Impedance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9280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9F2965-21FD-48A3-A2C1-8946884C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Z, w/ ZT (2022)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A61278A-77D5-406B-B011-8153C1366D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No stable working points</a:t>
            </a:r>
          </a:p>
          <a:p>
            <a:r>
              <a:rPr lang="en-US" altLang="zh-CN" dirty="0"/>
              <a:t>There exist very strong blowup in both X/Y direction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7EAA3CC-BE20-46BC-8993-3CFCA4B947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102" y="3058889"/>
            <a:ext cx="5112639" cy="299694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29DDB11-985A-4EA7-A9CB-D0534DBB0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688" y="3058889"/>
            <a:ext cx="5109210" cy="3017520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A070AB2-6064-4694-BA2D-779BFBA7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DFE64D03-EF17-4C00-857C-097F42E094A6}"/>
              </a:ext>
            </a:extLst>
          </p:cNvPr>
          <p:cNvSpPr/>
          <p:nvPr/>
        </p:nvSpPr>
        <p:spPr>
          <a:xfrm>
            <a:off x="2445026" y="4567030"/>
            <a:ext cx="104361" cy="10535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5B577841-8B51-4AEE-9A21-7C0E0CD4B272}"/>
              </a:ext>
            </a:extLst>
          </p:cNvPr>
          <p:cNvSpPr/>
          <p:nvPr/>
        </p:nvSpPr>
        <p:spPr>
          <a:xfrm>
            <a:off x="3278256" y="3134129"/>
            <a:ext cx="104361" cy="10535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45CB2DBD-CFC4-4F94-8387-3CB6607EB53F}"/>
              </a:ext>
            </a:extLst>
          </p:cNvPr>
          <p:cNvSpPr/>
          <p:nvPr/>
        </p:nvSpPr>
        <p:spPr>
          <a:xfrm>
            <a:off x="7565363" y="3574765"/>
            <a:ext cx="104361" cy="10535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4816287E-5FE7-4F4C-A6C2-44024AE8650F}"/>
              </a:ext>
            </a:extLst>
          </p:cNvPr>
          <p:cNvSpPr/>
          <p:nvPr/>
        </p:nvSpPr>
        <p:spPr>
          <a:xfrm>
            <a:off x="8423440" y="3712255"/>
            <a:ext cx="104361" cy="105354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516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A4CB611-10A3-4348-A792-41832A483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190" y="336847"/>
            <a:ext cx="10515600" cy="1325563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CEPC Only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Zx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(+ZL) 2022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0ECCCAE-A3CA-43D4-BA83-D2605525B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2034075"/>
            <a:ext cx="5718810" cy="3345180"/>
          </a:xfrm>
          <a:prstGeom prst="rect">
            <a:avLst/>
          </a:prstGeom>
        </p:spPr>
      </p:pic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0A4CA5BE-C427-457E-9EDE-7C0255E6F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B412D-992C-4CDB-84D6-0F879FF53536}" type="slidenum">
              <a:rPr lang="zh-CN" altLang="en-US" smtClean="0"/>
              <a:t>16</a:t>
            </a:fld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DD82DB5-6883-4208-B942-CD07E6B54F7A}"/>
              </a:ext>
            </a:extLst>
          </p:cNvPr>
          <p:cNvSpPr txBox="1"/>
          <p:nvPr/>
        </p:nvSpPr>
        <p:spPr>
          <a:xfrm>
            <a:off x="517671" y="5350812"/>
            <a:ext cx="66158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Kick number of wake field affect the result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 horizontal direction, smooth distributed impedance nearly does not squeeze the stable tune area serious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 very local impedance may squeeze the stable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内容占位符 6">
            <a:extLst>
              <a:ext uri="{FF2B5EF4-FFF2-40B4-BE49-F238E27FC236}">
                <a16:creationId xmlns:a16="http://schemas.microsoft.com/office/drawing/2014/main" id="{257B322D-E298-413F-9DC4-A4FE59268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668" y="2136868"/>
            <a:ext cx="5158642" cy="317800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F70787B-64A7-4069-9B24-0667AE7957F9}"/>
              </a:ext>
            </a:extLst>
          </p:cNvPr>
          <p:cNvSpPr txBox="1"/>
          <p:nvPr/>
        </p:nvSpPr>
        <p:spPr>
          <a:xfrm>
            <a:off x="2612572" y="1606813"/>
            <a:ext cx="2046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Simulation</a:t>
            </a:r>
            <a:endParaRPr lang="zh-CN" altLang="en-US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29DA4B4-6C06-4080-9C1E-F548520EC868}"/>
              </a:ext>
            </a:extLst>
          </p:cNvPr>
          <p:cNvSpPr txBox="1"/>
          <p:nvPr/>
        </p:nvSpPr>
        <p:spPr>
          <a:xfrm>
            <a:off x="7670746" y="1630670"/>
            <a:ext cx="361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Analysis, ZT kick applied at IP</a:t>
            </a:r>
            <a:endParaRPr lang="zh-CN" altLang="en-US" b="1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412E84C-EAD7-4C82-B959-A300560699F7}"/>
              </a:ext>
            </a:extLst>
          </p:cNvPr>
          <p:cNvSpPr/>
          <p:nvPr/>
        </p:nvSpPr>
        <p:spPr>
          <a:xfrm>
            <a:off x="7272785" y="1334660"/>
            <a:ext cx="4011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Courtesy of </a:t>
            </a:r>
            <a:r>
              <a:rPr lang="en-US" altLang="zh-CN" dirty="0" err="1"/>
              <a:t>Chuntao</a:t>
            </a:r>
            <a:r>
              <a:rPr lang="en-US" altLang="zh-CN" dirty="0"/>
              <a:t> Lin and Na Wang</a:t>
            </a:r>
            <a:endParaRPr lang="zh-CN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F72A2D7-1C6F-458B-85D4-69C02B765FC2}"/>
              </a:ext>
            </a:extLst>
          </p:cNvPr>
          <p:cNvSpPr/>
          <p:nvPr/>
        </p:nvSpPr>
        <p:spPr>
          <a:xfrm>
            <a:off x="7214119" y="535081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 horizontal direction, considering ZX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instability growth rate is faster,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unstable tune area increases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734AD6A-24C0-4DC3-9402-461335785326}"/>
              </a:ext>
            </a:extLst>
          </p:cNvPr>
          <p:cNvSpPr txBox="1"/>
          <p:nvPr/>
        </p:nvSpPr>
        <p:spPr>
          <a:xfrm>
            <a:off x="6897961" y="336847"/>
            <a:ext cx="5158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0000"/>
                </a:solidFill>
              </a:rPr>
              <a:t>Stable tune area is large enough (w/ZT)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0000"/>
                </a:solidFill>
              </a:rPr>
              <a:t>Simulation and analysis agrees qualitatively.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31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1075A6-EBA0-4B03-86F1-DDB4B25A6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30" y="142158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4000" b="1" dirty="0"/>
              <a:t>CEPC Only </a:t>
            </a:r>
            <a:r>
              <a:rPr lang="en-US" altLang="zh-CN" sz="4000" b="1" dirty="0" err="1"/>
              <a:t>Zx</a:t>
            </a:r>
            <a:r>
              <a:rPr lang="en-US" altLang="zh-CN" sz="4000" b="1" dirty="0"/>
              <a:t>(+ZL) 2022</a:t>
            </a:r>
            <a:br>
              <a:rPr lang="en-US" altLang="zh-CN" sz="4000" b="1" dirty="0"/>
            </a:br>
            <a:r>
              <a:rPr lang="en-US" altLang="zh-CN" sz="4000" b="1" dirty="0"/>
              <a:t> @ </a:t>
            </a:r>
            <a:r>
              <a:rPr lang="en-US" altLang="zh-CN" sz="4000" b="1" dirty="0" err="1"/>
              <a:t>Qx</a:t>
            </a:r>
            <a:r>
              <a:rPr lang="en-US" altLang="zh-CN" sz="4000" b="1" dirty="0"/>
              <a:t>=0.562</a:t>
            </a:r>
            <a:endParaRPr lang="zh-CN" altLang="en-US" sz="4000" b="1" dirty="0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1BBCACD8-1B14-493D-B6F9-A2868EB50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454" y="1263707"/>
            <a:ext cx="3810000" cy="2857500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9F829A9-AB91-4890-BEE1-38D014DF59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149" y="3868300"/>
            <a:ext cx="3810000" cy="2857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F671864-2E06-41D0-AEE7-A717EEB6A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961" y="3868300"/>
            <a:ext cx="3810000" cy="2857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67789EC-4FD3-4CBE-9731-3A419AACFF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0" y="1243491"/>
            <a:ext cx="3810000" cy="28575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BECF5A6-232B-4E0B-B08A-9E41473AB2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0" y="3868300"/>
            <a:ext cx="3810000" cy="28575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5BEA399-1E2D-4D6F-BE6D-14BE8E677CE6}"/>
              </a:ext>
            </a:extLst>
          </p:cNvPr>
          <p:cNvSpPr txBox="1"/>
          <p:nvPr/>
        </p:nvSpPr>
        <p:spPr>
          <a:xfrm>
            <a:off x="7576172" y="1333164"/>
            <a:ext cx="44789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X-Z instability is first excited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Bunch length is shorter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X-TMCI-like instability is then excited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Y is blowup due to stronger beam-beam interaction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4CFCE76-28FD-4479-B25D-D8F03F918753}"/>
              </a:ext>
            </a:extLst>
          </p:cNvPr>
          <p:cNvSpPr txBox="1"/>
          <p:nvPr/>
        </p:nvSpPr>
        <p:spPr>
          <a:xfrm>
            <a:off x="7825274" y="275996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It has been simulated that w/o BS (but keep same bunch length), the TMCI-like instability would not appear.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1DF433-4A0D-483D-9B63-5F7014F28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B412D-992C-4CDB-84D6-0F879FF53536}" type="slidenum">
              <a:rPr lang="zh-CN" altLang="en-US" smtClean="0"/>
              <a:t>17</a:t>
            </a:fld>
            <a:endParaRPr lang="zh-CN" altLang="en-US"/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B37F2A2E-79AC-4252-AA85-157F3A470410}"/>
              </a:ext>
            </a:extLst>
          </p:cNvPr>
          <p:cNvCxnSpPr/>
          <p:nvPr/>
        </p:nvCxnSpPr>
        <p:spPr>
          <a:xfrm flipH="1">
            <a:off x="4727510" y="1567543"/>
            <a:ext cx="2848662" cy="17292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14FFAD5F-1678-457A-976E-432547E4BEE9}"/>
              </a:ext>
            </a:extLst>
          </p:cNvPr>
          <p:cNvCxnSpPr>
            <a:cxnSpLocks/>
          </p:cNvCxnSpPr>
          <p:nvPr/>
        </p:nvCxnSpPr>
        <p:spPr>
          <a:xfrm>
            <a:off x="7974563" y="1984310"/>
            <a:ext cx="926841" cy="245706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45F8A983-A956-4F86-BD7C-5B786BFC633D}"/>
              </a:ext>
            </a:extLst>
          </p:cNvPr>
          <p:cNvCxnSpPr/>
          <p:nvPr/>
        </p:nvCxnSpPr>
        <p:spPr>
          <a:xfrm flipH="1">
            <a:off x="1599999" y="2276669"/>
            <a:ext cx="5990455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74CF320E-611A-4C19-B290-9F15D9327FBD}"/>
              </a:ext>
            </a:extLst>
          </p:cNvPr>
          <p:cNvCxnSpPr/>
          <p:nvPr/>
        </p:nvCxnSpPr>
        <p:spPr>
          <a:xfrm flipH="1">
            <a:off x="5250024" y="2313992"/>
            <a:ext cx="2340430" cy="90817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EF307E79-AE53-4F4C-AFCC-000FDF32B41B}"/>
              </a:ext>
            </a:extLst>
          </p:cNvPr>
          <p:cNvCxnSpPr/>
          <p:nvPr/>
        </p:nvCxnSpPr>
        <p:spPr>
          <a:xfrm flipH="1">
            <a:off x="5200261" y="3044810"/>
            <a:ext cx="2446888" cy="27400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153615EA-18DD-4248-8084-5EF574C728BE}"/>
              </a:ext>
            </a:extLst>
          </p:cNvPr>
          <p:cNvSpPr txBox="1"/>
          <p:nvPr/>
        </p:nvSpPr>
        <p:spPr>
          <a:xfrm>
            <a:off x="3690216" y="-51791"/>
            <a:ext cx="422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Behavior at unstable working point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2069452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86D072-8271-4CBA-802F-DF93A1903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CEPC Only </a:t>
            </a: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Zy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(+ZL) 2022</a:t>
            </a:r>
            <a:b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=0.567</a:t>
            </a:r>
            <a:endParaRPr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DA4267A-9F20-44E5-BC86-A3AA2DDBB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14" y="2067957"/>
            <a:ext cx="5783580" cy="3368040"/>
          </a:xfrm>
          <a:prstGeom prst="rect">
            <a:avLst/>
          </a:prstGeom>
        </p:spPr>
      </p:pic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585703E2-9249-42DC-8E09-146A7D50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B412D-992C-4CDB-84D6-0F879FF53536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3D8A7D8-1F8C-406A-AD44-1E447136B587}"/>
              </a:ext>
            </a:extLst>
          </p:cNvPr>
          <p:cNvSpPr/>
          <p:nvPr/>
        </p:nvSpPr>
        <p:spPr>
          <a:xfrm>
            <a:off x="1228716" y="5704410"/>
            <a:ext cx="52663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Kick number of wake field affect the result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No stable tune area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CDC08BA-69B9-4C5A-A4CA-75B83DD4DA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094" y="2147834"/>
            <a:ext cx="5158643" cy="335749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AD8186A-94BA-494E-96B3-F649B3F631A5}"/>
              </a:ext>
            </a:extLst>
          </p:cNvPr>
          <p:cNvSpPr txBox="1"/>
          <p:nvPr/>
        </p:nvSpPr>
        <p:spPr>
          <a:xfrm>
            <a:off x="2612572" y="1606813"/>
            <a:ext cx="2046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Simulation</a:t>
            </a:r>
            <a:endParaRPr lang="zh-CN" altLang="en-US" b="1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F50AC1A-BCE9-4AC7-B0BD-A697B8C9107A}"/>
              </a:ext>
            </a:extLst>
          </p:cNvPr>
          <p:cNvSpPr txBox="1"/>
          <p:nvPr/>
        </p:nvSpPr>
        <p:spPr>
          <a:xfrm>
            <a:off x="7670746" y="1630670"/>
            <a:ext cx="3613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Analysis, ZT kick applied at IP</a:t>
            </a:r>
            <a:endParaRPr lang="zh-CN" altLang="en-US" b="1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DC15893-9CA2-4540-AC17-D31600B01165}"/>
              </a:ext>
            </a:extLst>
          </p:cNvPr>
          <p:cNvSpPr/>
          <p:nvPr/>
        </p:nvSpPr>
        <p:spPr>
          <a:xfrm>
            <a:off x="7272785" y="1334660"/>
            <a:ext cx="4011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Courtesy of </a:t>
            </a:r>
            <a:r>
              <a:rPr lang="en-US" altLang="zh-CN" dirty="0" err="1"/>
              <a:t>Chuntao</a:t>
            </a:r>
            <a:r>
              <a:rPr lang="en-US" altLang="zh-CN" dirty="0"/>
              <a:t> Lin and Na Wang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AF294DB-7D1B-435E-8FBC-B0FC195EEBB8}"/>
              </a:ext>
            </a:extLst>
          </p:cNvPr>
          <p:cNvSpPr/>
          <p:nvPr/>
        </p:nvSpPr>
        <p:spPr>
          <a:xfrm>
            <a:off x="6139543" y="545818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pure beam-beam is unstable due to ignorance of strong nonlinearity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It is also found enhance of instability when considering ZY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5983BA8-AA31-4BC2-A7DE-94C514F1D2EB}"/>
              </a:ext>
            </a:extLst>
          </p:cNvPr>
          <p:cNvSpPr txBox="1"/>
          <p:nvPr/>
        </p:nvSpPr>
        <p:spPr>
          <a:xfrm>
            <a:off x="7272785" y="91785"/>
            <a:ext cx="5158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0000"/>
                </a:solidFill>
              </a:rPr>
              <a:t>No stable working point (w/</a:t>
            </a:r>
            <a:r>
              <a:rPr lang="en-US" altLang="zh-CN" b="1" dirty="0" err="1">
                <a:solidFill>
                  <a:srgbClr val="FF0000"/>
                </a:solidFill>
              </a:rPr>
              <a:t>Zy</a:t>
            </a:r>
            <a:r>
              <a:rPr lang="en-US" altLang="zh-CN" b="1" dirty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FF0000"/>
                </a:solidFill>
              </a:rPr>
              <a:t>Simulation and analysis agrees qualitatively.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630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BD4C52-DF41-468B-8B6A-FDD1778A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14" y="246201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CEPC Only </a:t>
            </a: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Zy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(+ZL) 2022</a:t>
            </a:r>
            <a:b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sz="4000" dirty="0" err="1"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altLang="zh-CN" sz="4000" dirty="0">
                <a:latin typeface="Arial" panose="020B0604020202020204" pitchFamily="34" charset="0"/>
                <a:cs typeface="Arial" panose="020B0604020202020204" pitchFamily="34" charset="0"/>
              </a:rPr>
              <a:t>=0.567</a:t>
            </a:r>
            <a:endParaRPr lang="zh-CN" alt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7FC290B8-0D9E-48A4-9286-2B2EBD79E4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288" y="1267241"/>
            <a:ext cx="3810000" cy="2857500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62E1DE9-8E6D-4868-93F2-EC2B70E828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048" y="3790147"/>
            <a:ext cx="3810000" cy="2857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10016BC4-04CD-47A8-BE3B-E3AA4BEF29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728" y="3790147"/>
            <a:ext cx="3810000" cy="28575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7A72828B-F6E0-49EE-B7A8-ED9379C30B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8" y="1356094"/>
            <a:ext cx="3810000" cy="28575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8E8C21D-CE01-4144-AFE8-C9B0800755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48" y="3879000"/>
            <a:ext cx="3810000" cy="28575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D1E1ABFB-9A6F-4FDE-A91C-5B329516E1CB}"/>
              </a:ext>
            </a:extLst>
          </p:cNvPr>
          <p:cNvSpPr txBox="1"/>
          <p:nvPr/>
        </p:nvSpPr>
        <p:spPr>
          <a:xfrm>
            <a:off x="7901688" y="1392970"/>
            <a:ext cx="4290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Y-TMCI-like instability is first excited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Bunch length is shorter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X-Z instability is excited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Stronger Y  blowup due to strong beam-beam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CB9B470-EFD8-4BC2-999B-7EA623549DA0}"/>
              </a:ext>
            </a:extLst>
          </p:cNvPr>
          <p:cNvSpPr txBox="1"/>
          <p:nvPr/>
        </p:nvSpPr>
        <p:spPr>
          <a:xfrm>
            <a:off x="7901688" y="49763"/>
            <a:ext cx="4376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It has been simulated that w/o BS (but keep same bunch length), the X-Z instability would not appear.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4D2CDA3-A3FB-4E74-9260-27A9ED214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B412D-992C-4CDB-84D6-0F879FF53536}" type="slidenum">
              <a:rPr lang="zh-CN" altLang="en-US" smtClean="0"/>
              <a:t>19</a:t>
            </a:fld>
            <a:endParaRPr lang="zh-CN" altLang="en-US"/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8D90122C-F2CF-4FEC-AF72-946191A34BAB}"/>
              </a:ext>
            </a:extLst>
          </p:cNvPr>
          <p:cNvCxnSpPr/>
          <p:nvPr/>
        </p:nvCxnSpPr>
        <p:spPr>
          <a:xfrm flipH="1">
            <a:off x="1449355" y="1690688"/>
            <a:ext cx="6496373" cy="334784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7C10D580-F6A0-43AE-BE76-BB8E9DF65F35}"/>
              </a:ext>
            </a:extLst>
          </p:cNvPr>
          <p:cNvCxnSpPr/>
          <p:nvPr/>
        </p:nvCxnSpPr>
        <p:spPr>
          <a:xfrm flipH="1">
            <a:off x="5156718" y="1779037"/>
            <a:ext cx="2849570" cy="41054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F2AB6D1C-F363-4889-AC9B-900F4F7FF1EA}"/>
              </a:ext>
            </a:extLst>
          </p:cNvPr>
          <p:cNvCxnSpPr/>
          <p:nvPr/>
        </p:nvCxnSpPr>
        <p:spPr>
          <a:xfrm>
            <a:off x="8210939" y="2432180"/>
            <a:ext cx="3085322" cy="17814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id="{0F6D9725-9756-4770-9C70-47BE1766A8A3}"/>
              </a:ext>
            </a:extLst>
          </p:cNvPr>
          <p:cNvCxnSpPr/>
          <p:nvPr/>
        </p:nvCxnSpPr>
        <p:spPr>
          <a:xfrm flipH="1">
            <a:off x="7508033" y="2768082"/>
            <a:ext cx="498255" cy="4478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FFD9DD28-EEDC-49A5-A478-B3A3D1BF7649}"/>
              </a:ext>
            </a:extLst>
          </p:cNvPr>
          <p:cNvCxnSpPr/>
          <p:nvPr/>
        </p:nvCxnSpPr>
        <p:spPr>
          <a:xfrm flipH="1">
            <a:off x="7588898" y="3215951"/>
            <a:ext cx="497633" cy="18225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3A9B4837-9773-486F-83BF-9317EEB4A91C}"/>
              </a:ext>
            </a:extLst>
          </p:cNvPr>
          <p:cNvSpPr txBox="1"/>
          <p:nvPr/>
        </p:nvSpPr>
        <p:spPr>
          <a:xfrm>
            <a:off x="3723586" y="6391"/>
            <a:ext cx="422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Behavior at unstable working point 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642561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3CCFB84-AAA7-40DB-AAC5-26B2FD1AF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Beam-Beam Related Issues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C74260-2587-4E19-A86E-CDC0331D6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Beamstrahlung Effect (Luminosity, Lifetime)</a:t>
            </a:r>
          </a:p>
          <a:p>
            <a:r>
              <a:rPr lang="en-US" altLang="zh-CN" dirty="0"/>
              <a:t>Coherent head-tail instability (X-Z instability)</a:t>
            </a:r>
          </a:p>
          <a:p>
            <a:pPr lvl="1"/>
            <a:r>
              <a:rPr lang="en-US" altLang="zh-CN" dirty="0"/>
              <a:t>Influenced by Potential Well Distortion due to longitudinal impedance (ZL)</a:t>
            </a:r>
          </a:p>
          <a:p>
            <a:r>
              <a:rPr lang="en-US" altLang="zh-CN" dirty="0"/>
              <a:t>TMCI-like instability in vertical(horizontal) direction with  transverse impedance (ZT)</a:t>
            </a:r>
          </a:p>
          <a:p>
            <a:r>
              <a:rPr lang="en-US" altLang="zh-CN" dirty="0"/>
              <a:t>Combined effect of Beam-Beam Interaction and realistic lattice </a:t>
            </a:r>
          </a:p>
          <a:p>
            <a:r>
              <a:rPr lang="en-US" altLang="zh-CN" dirty="0"/>
              <a:t>…</a:t>
            </a:r>
          </a:p>
          <a:p>
            <a:pPr lvl="1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13AF662-A24E-484C-AF49-D87297D5C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281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3DBFAF-44E4-4217-8ED9-90BA270AA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Head-tail behavior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6F32A68-71A5-4A57-8298-6E258ECB4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45B53B7-2427-4C27-8DBC-E484F8818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4" y="2357534"/>
            <a:ext cx="5517666" cy="370143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D009BF7-602C-4D12-A477-6A1DC57EA7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6579" y="2176304"/>
            <a:ext cx="5326380" cy="364998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03E5B41-EF39-42E1-A439-6F06F1A9220A}"/>
                  </a:ext>
                </a:extLst>
              </p:cNvPr>
              <p:cNvSpPr txBox="1"/>
              <p:nvPr/>
            </p:nvSpPr>
            <p:spPr>
              <a:xfrm>
                <a:off x="4853183" y="247130"/>
                <a:ext cx="272949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sz="24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400" dirty="0">
                    <a:solidFill>
                      <a:srgbClr val="FF0000"/>
                    </a:solidFill>
                  </a:rPr>
                  <a:t>mode dominate</a:t>
                </a:r>
                <a:endParaRPr lang="zh-CN" alt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403E5B41-EF39-42E1-A439-6F06F1A922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3183" y="247130"/>
                <a:ext cx="2729495" cy="461665"/>
              </a:xfrm>
              <a:prstGeom prst="rect">
                <a:avLst/>
              </a:prstGeom>
              <a:blipFill>
                <a:blip r:embed="rId4"/>
                <a:stretch>
                  <a:fillRect t="-9333" b="-32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605069-6900-4FC6-94C8-5687A2A4E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DE791FE-82C5-4820-BECC-6D56D882CC3D}"/>
              </a:ext>
            </a:extLst>
          </p:cNvPr>
          <p:cNvSpPr/>
          <p:nvPr/>
        </p:nvSpPr>
        <p:spPr>
          <a:xfrm>
            <a:off x="9394439" y="62463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193069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3107A7D-FDA4-4B54-A4CD-3FE57811F54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Effect of Vertical Chromaticity (Lum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altLang="zh-CN" dirty="0"/>
                  <a:t>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13107A7D-FDA4-4B54-A4CD-3FE57811F54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内容占位符 15">
            <a:extLst>
              <a:ext uri="{FF2B5EF4-FFF2-40B4-BE49-F238E27FC236}">
                <a16:creationId xmlns:a16="http://schemas.microsoft.com/office/drawing/2014/main" id="{B2C6785C-9A48-4050-AE2C-0F57153545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532" y="1825625"/>
            <a:ext cx="9476935" cy="4351338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417719-6D6F-4613-9BBF-F06F5ABBE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3F638EB-17DF-45CF-9D3A-34D9AC5AEE9A}"/>
              </a:ext>
            </a:extLst>
          </p:cNvPr>
          <p:cNvSpPr txBox="1"/>
          <p:nvPr/>
        </p:nvSpPr>
        <p:spPr>
          <a:xfrm>
            <a:off x="69114" y="216873"/>
            <a:ext cx="9605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Qy’~10 could help suppress the strong TMCI-like instability induced by BB+ZT  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6EFAE57-D3D8-459C-9FF7-46688EAC680F}"/>
              </a:ext>
            </a:extLst>
          </p:cNvPr>
          <p:cNvSpPr txBox="1"/>
          <p:nvPr/>
        </p:nvSpPr>
        <p:spPr>
          <a:xfrm>
            <a:off x="1311965" y="1367706"/>
            <a:ext cx="3745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ZX+ZY+ZL (2022), </a:t>
            </a:r>
            <a:r>
              <a:rPr lang="en-US" altLang="zh-CN" b="1" dirty="0" err="1"/>
              <a:t>Qx</a:t>
            </a:r>
            <a:r>
              <a:rPr lang="en-US" altLang="zh-CN" b="1" dirty="0"/>
              <a:t>=0.567</a:t>
            </a:r>
            <a:endParaRPr lang="zh-CN" altLang="en-US" b="1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ABBFA3D-F5D8-4456-AA65-B155CF078D65}"/>
              </a:ext>
            </a:extLst>
          </p:cNvPr>
          <p:cNvSpPr/>
          <p:nvPr/>
        </p:nvSpPr>
        <p:spPr>
          <a:xfrm>
            <a:off x="9325325" y="0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439501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A559F6-2311-4B90-8DAC-7B272798B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Effect of different vertical tune (</a:t>
            </a:r>
            <a:r>
              <a:rPr lang="en-US" altLang="zh-CN" dirty="0" err="1"/>
              <a:t>Qy</a:t>
            </a:r>
            <a:r>
              <a:rPr lang="en-US" altLang="zh-CN" dirty="0"/>
              <a:t>+=0.610)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8E39F5-D90C-4ADC-9B72-8E59A18EB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B19A29-075E-4CA2-A464-D23B68E2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861B3A1-01C0-4EA7-B1A3-8447B1214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75" y="1646238"/>
            <a:ext cx="4294823" cy="295751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AE34818-37A9-4B09-9BDE-AE8034357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204" y="1611092"/>
            <a:ext cx="4307681" cy="297894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B7CDD1A-E8B6-458C-B756-1F4623BE61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975" y="3896599"/>
            <a:ext cx="4311968" cy="29875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0D4878B-D95C-4118-983B-338DAC8BA2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782" y="3905171"/>
            <a:ext cx="4226243" cy="297894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F715CC4-75A5-476F-A2DF-3C7EB91B61F9}"/>
              </a:ext>
            </a:extLst>
          </p:cNvPr>
          <p:cNvSpPr txBox="1"/>
          <p:nvPr/>
        </p:nvSpPr>
        <p:spPr>
          <a:xfrm>
            <a:off x="3685429" y="2404305"/>
            <a:ext cx="80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Qy</a:t>
            </a:r>
            <a:r>
              <a:rPr lang="en-US" altLang="zh-CN" dirty="0"/>
              <a:t>’=0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A54B98E-D479-4B82-9547-990088FBBC85}"/>
              </a:ext>
            </a:extLst>
          </p:cNvPr>
          <p:cNvSpPr txBox="1"/>
          <p:nvPr/>
        </p:nvSpPr>
        <p:spPr>
          <a:xfrm>
            <a:off x="8854425" y="2496066"/>
            <a:ext cx="80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Qy</a:t>
            </a:r>
            <a:r>
              <a:rPr lang="en-US" altLang="zh-CN" dirty="0"/>
              <a:t>’=5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8ED266F-DE0A-4D72-99B7-F6F1CB210C9B}"/>
              </a:ext>
            </a:extLst>
          </p:cNvPr>
          <p:cNvSpPr txBox="1"/>
          <p:nvPr/>
        </p:nvSpPr>
        <p:spPr>
          <a:xfrm>
            <a:off x="702203" y="81735"/>
            <a:ext cx="7164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Qy</a:t>
            </a:r>
            <a:r>
              <a:rPr lang="en-US" altLang="zh-CN" dirty="0">
                <a:solidFill>
                  <a:srgbClr val="FF0000"/>
                </a:solidFill>
              </a:rPr>
              <a:t> Difference &gt; 0.01 could help suppress instability with </a:t>
            </a:r>
            <a:r>
              <a:rPr lang="en-US" altLang="zh-CN" dirty="0" err="1">
                <a:solidFill>
                  <a:srgbClr val="FF0000"/>
                </a:solidFill>
              </a:rPr>
              <a:t>Qy</a:t>
            </a:r>
            <a:r>
              <a:rPr lang="en-US" altLang="zh-CN" dirty="0">
                <a:solidFill>
                  <a:srgbClr val="FF0000"/>
                </a:solidFill>
              </a:rPr>
              <a:t>’=5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B7C237E-BBBD-44C3-8539-31E248E5947F}"/>
              </a:ext>
            </a:extLst>
          </p:cNvPr>
          <p:cNvSpPr txBox="1"/>
          <p:nvPr/>
        </p:nvSpPr>
        <p:spPr>
          <a:xfrm>
            <a:off x="48844" y="401338"/>
            <a:ext cx="2639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Thanks: K. </a:t>
            </a:r>
            <a:r>
              <a:rPr lang="en-US" altLang="zh-CN" dirty="0" err="1"/>
              <a:t>Oide</a:t>
            </a:r>
            <a:r>
              <a:rPr lang="en-US" altLang="zh-CN" dirty="0"/>
              <a:t>, K. </a:t>
            </a:r>
            <a:r>
              <a:rPr lang="en-US" altLang="zh-CN" dirty="0" err="1"/>
              <a:t>Ohmi</a:t>
            </a:r>
            <a:endParaRPr lang="zh-CN" altLang="en-US" dirty="0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BA1CFFC6-A930-4A09-A3BA-944EA674D740}"/>
              </a:ext>
            </a:extLst>
          </p:cNvPr>
          <p:cNvSpPr/>
          <p:nvPr/>
        </p:nvSpPr>
        <p:spPr>
          <a:xfrm>
            <a:off x="9394439" y="62463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504304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05FA39D3-5911-4929-8AFA-93DEB30E4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425" y="1507312"/>
            <a:ext cx="4286250" cy="297037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601F7A11-6138-4274-9DF9-1044B59D7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Different Horizontal tune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94AA17-E98E-443F-BCF4-9C3B3E89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23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6FCFDE7-68F0-4DAB-96CF-42AAFF38D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260" y="1533029"/>
            <a:ext cx="4324826" cy="294465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89B9565-1B7F-4DB0-8E78-4BE1CF839F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599" y="3831213"/>
            <a:ext cx="4281964" cy="29875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A47E5F9-A4E8-4834-B5F1-3CC199801D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3425" y="3839785"/>
            <a:ext cx="4303395" cy="297894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48504FCC-756A-4A92-A456-C99E7C4B4681}"/>
              </a:ext>
            </a:extLst>
          </p:cNvPr>
          <p:cNvSpPr/>
          <p:nvPr/>
        </p:nvSpPr>
        <p:spPr>
          <a:xfrm>
            <a:off x="3369673" y="2676545"/>
            <a:ext cx="1306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Qx</a:t>
            </a:r>
            <a:r>
              <a:rPr lang="en-US" altLang="zh-CN" dirty="0"/>
              <a:t>+=0.567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F33E9C7-D657-4BB6-B458-84A4B96BAADF}"/>
              </a:ext>
            </a:extLst>
          </p:cNvPr>
          <p:cNvSpPr txBox="1"/>
          <p:nvPr/>
        </p:nvSpPr>
        <p:spPr>
          <a:xfrm>
            <a:off x="2687541" y="1240403"/>
            <a:ext cx="154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Asymmetric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30E8DD9-C5FD-4434-9E3F-BF8AAD1D0D45}"/>
              </a:ext>
            </a:extLst>
          </p:cNvPr>
          <p:cNvSpPr txBox="1"/>
          <p:nvPr/>
        </p:nvSpPr>
        <p:spPr>
          <a:xfrm>
            <a:off x="8268694" y="1240403"/>
            <a:ext cx="154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Symmetric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9370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EDA2A8-D551-48C7-90D0-753D5210C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Beam-Beam cross-wake force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BBEDFC2-3A9D-4C6E-A7DA-B62C056AF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6981" y="76047"/>
            <a:ext cx="4452268" cy="7549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8B0676C-7A30-442F-8564-48EE89086FB1}"/>
                  </a:ext>
                </a:extLst>
              </p:cNvPr>
              <p:cNvSpPr txBox="1"/>
              <p:nvPr/>
            </p:nvSpPr>
            <p:spPr>
              <a:xfrm>
                <a:off x="7419393" y="92332"/>
                <a:ext cx="52500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‘-’ for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 beam-beam cross-wake force, which is same sign as ring wake ; ‘+’ for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</a:t>
                </a:r>
                <a:endParaRPr lang="zh-CN" altLang="en-US" dirty="0"/>
              </a:p>
            </p:txBody>
          </p:sp>
        </mc:Choice>
        <mc:Fallback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78B0676C-7A30-442F-8564-48EE89086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393" y="92332"/>
                <a:ext cx="5250024" cy="646331"/>
              </a:xfrm>
              <a:prstGeom prst="rect">
                <a:avLst/>
              </a:prstGeom>
              <a:blipFill>
                <a:blip r:embed="rId3"/>
                <a:stretch>
                  <a:fillRect l="-929" t="-4717" b="-141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内容占位符 7">
            <a:extLst>
              <a:ext uri="{FF2B5EF4-FFF2-40B4-BE49-F238E27FC236}">
                <a16:creationId xmlns:a16="http://schemas.microsoft.com/office/drawing/2014/main" id="{0B654A9F-EFD0-4278-914F-14080B33B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FBD9625-1D3D-4B28-8D14-214A8A9AA9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417" y="2233623"/>
            <a:ext cx="5728509" cy="353534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15953EB-B252-457C-B642-6CA0788D3F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3743" y="2329962"/>
            <a:ext cx="5543550" cy="366903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CA921148-E251-4BDA-A347-9149296041AA}"/>
              </a:ext>
            </a:extLst>
          </p:cNvPr>
          <p:cNvSpPr txBox="1"/>
          <p:nvPr/>
        </p:nvSpPr>
        <p:spPr>
          <a:xfrm>
            <a:off x="579810" y="6215629"/>
            <a:ext cx="2486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Ring impedance : 2022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83CA364-A2C3-41BA-9297-24676D38E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BF1EF83F-8E9B-4CFB-972F-A0406F39A75E}"/>
              </a:ext>
            </a:extLst>
          </p:cNvPr>
          <p:cNvSpPr/>
          <p:nvPr/>
        </p:nvSpPr>
        <p:spPr>
          <a:xfrm>
            <a:off x="349275" y="0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5160738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91DDF-5153-4F11-8C88-15389805F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Analysis of vertical coherent instability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2819F72-DC68-4527-9674-8168EFB3F3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46654"/>
                <a:ext cx="10515600" cy="4351338"/>
              </a:xfrm>
            </p:spPr>
            <p:txBody>
              <a:bodyPr/>
              <a:lstStyle/>
              <a:p>
                <a:r>
                  <a:rPr lang="en-US" altLang="zh-CN" dirty="0"/>
                  <a:t>Dipole/Quadrupole beam-beam force is considered</a:t>
                </a: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 is more unstable, which is similar to that in horizontal direction</a:t>
                </a:r>
              </a:p>
              <a:p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 instability is enhanced by ring </a:t>
                </a:r>
                <a:r>
                  <a:rPr lang="en-US" altLang="zh-CN" dirty="0" err="1"/>
                  <a:t>wakefields</a:t>
                </a:r>
                <a:r>
                  <a:rPr lang="en-US" altLang="zh-CN" dirty="0"/>
                  <a:t>.</a:t>
                </a:r>
                <a:endParaRPr lang="en-US" altLang="zh-CN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mode is more or less weakened by ring </a:t>
                </a:r>
                <a:r>
                  <a:rPr lang="en-US" altLang="zh-CN" dirty="0" err="1"/>
                  <a:t>wakefields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62819F72-DC68-4527-9674-8168EFB3F3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46654"/>
                <a:ext cx="10515600" cy="4351338"/>
              </a:xfrm>
              <a:blipFill>
                <a:blip r:embed="rId2"/>
                <a:stretch>
                  <a:fillRect l="-1043" t="-26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>
            <a:extLst>
              <a:ext uri="{FF2B5EF4-FFF2-40B4-BE49-F238E27FC236}">
                <a16:creationId xmlns:a16="http://schemas.microsoft.com/office/drawing/2014/main" id="{B12A76E2-9CED-4132-8FF2-AFB1EBDF2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8166" y="3815597"/>
            <a:ext cx="4560388" cy="28639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9E86FAD-5F99-4DFC-87F4-B8D4B70B29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1073" y="3888403"/>
            <a:ext cx="4452268" cy="2863924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4A9BCA-9BD3-4A46-9148-8B9457A41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150E213-DABB-4962-8DBF-3C73085CA902}"/>
              </a:ext>
            </a:extLst>
          </p:cNvPr>
          <p:cNvSpPr/>
          <p:nvPr/>
        </p:nvSpPr>
        <p:spPr>
          <a:xfrm>
            <a:off x="349275" y="0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0948025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F3101D-EFAD-4E95-986D-91338CC6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Some analysis results of mitigation method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B59B441-B46A-4F95-A2B4-178F52084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D6B9FFD-53F9-40B5-8EBA-0CAB7134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B412D-992C-4CDB-84D6-0F879FF53536}" type="slidenum">
              <a:rPr lang="zh-CN" altLang="en-US" smtClean="0"/>
              <a:t>26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9FDEB7D-0C70-49D6-A3CE-2657925B2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393" y="1690688"/>
            <a:ext cx="5741339" cy="350637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CC14A775-85C9-41CF-981C-429D6C7952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469" y="1690688"/>
            <a:ext cx="5692140" cy="438912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06797EA4-DDD3-4310-9DCC-30B7343D66C7}"/>
              </a:ext>
            </a:extLst>
          </p:cNvPr>
          <p:cNvSpPr/>
          <p:nvPr/>
        </p:nvSpPr>
        <p:spPr>
          <a:xfrm>
            <a:off x="349275" y="0"/>
            <a:ext cx="2797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/>
              <a:t>Y. Zhang, N. Wang, </a:t>
            </a:r>
          </a:p>
          <a:p>
            <a:r>
              <a:rPr lang="en-US" altLang="zh-CN" sz="1600" dirty="0"/>
              <a:t>K. </a:t>
            </a:r>
            <a:r>
              <a:rPr lang="en-US" altLang="zh-CN" sz="1600" dirty="0" err="1"/>
              <a:t>Ohmi</a:t>
            </a:r>
            <a:r>
              <a:rPr lang="en-US" altLang="zh-CN" sz="1600" dirty="0"/>
              <a:t>, D. Zhou, T. Ishibashi,</a:t>
            </a:r>
          </a:p>
          <a:p>
            <a:r>
              <a:rPr lang="en-US" altLang="zh-CN" sz="1600" dirty="0"/>
              <a:t>C. Lin, submitted to </a:t>
            </a:r>
            <a:r>
              <a:rPr lang="en-US" altLang="zh-CN" sz="1600" dirty="0" err="1"/>
              <a:t>prab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2627070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AED965-EDA6-4ADA-892C-3EE9A41CE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Z: More challenging: 30MW-&gt;50MW</a:t>
            </a:r>
            <a:br>
              <a:rPr lang="en-US" altLang="zh-CN" dirty="0"/>
            </a:br>
            <a:r>
              <a:rPr lang="en-US" altLang="zh-CN" dirty="0"/>
              <a:t>bunch population: 14e10-&gt;21e10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C281341-EE9E-47B4-9B66-54D9ED4A8A17}"/>
              </a:ext>
            </a:extLst>
          </p:cNvPr>
          <p:cNvSpPr txBox="1"/>
          <p:nvPr/>
        </p:nvSpPr>
        <p:spPr>
          <a:xfrm>
            <a:off x="2951329" y="1660197"/>
            <a:ext cx="6648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Single Bunch TMCI threshold ~ 21e10 considering beamstrahlung length without beam-beam interaction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8C150C1-F67B-4F49-A718-9F9458120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51" y="3648845"/>
            <a:ext cx="4048793" cy="282826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E4C4C755-D47C-440C-AE37-673CEAAFA1E8}"/>
              </a:ext>
            </a:extLst>
          </p:cNvPr>
          <p:cNvSpPr txBox="1"/>
          <p:nvPr/>
        </p:nvSpPr>
        <p:spPr>
          <a:xfrm>
            <a:off x="838200" y="3131432"/>
            <a:ext cx="3110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Only ZX, </a:t>
            </a:r>
            <a:r>
              <a:rPr lang="en-US" altLang="zh-CN" dirty="0" err="1"/>
              <a:t>Qx</a:t>
            </a:r>
            <a:r>
              <a:rPr lang="en-US" altLang="zh-CN" dirty="0"/>
              <a:t>’=0, Symmetrical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4A21431-8842-4AAA-87A4-77FE83D4A0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877" y="3689859"/>
            <a:ext cx="3818581" cy="263217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55BA016-9611-4D89-8BBA-77F98FA4F481}"/>
              </a:ext>
            </a:extLst>
          </p:cNvPr>
          <p:cNvSpPr txBox="1"/>
          <p:nvPr/>
        </p:nvSpPr>
        <p:spPr>
          <a:xfrm>
            <a:off x="5417977" y="2208102"/>
            <a:ext cx="4001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>
                <a:solidFill>
                  <a:srgbClr val="FF0000"/>
                </a:solidFill>
              </a:rPr>
              <a:t>Qx</a:t>
            </a:r>
            <a:r>
              <a:rPr lang="en-US" altLang="zh-CN" b="1" dirty="0">
                <a:solidFill>
                  <a:srgbClr val="FF0000"/>
                </a:solidFill>
              </a:rPr>
              <a:t>’=5 does not help</a:t>
            </a:r>
          </a:p>
          <a:p>
            <a:r>
              <a:rPr lang="en-US" altLang="zh-CN" b="1" dirty="0" err="1">
                <a:solidFill>
                  <a:srgbClr val="FF0000"/>
                </a:solidFill>
              </a:rPr>
              <a:t>Qx</a:t>
            </a:r>
            <a:r>
              <a:rPr lang="zh-CN" altLang="en-US" b="1" dirty="0">
                <a:solidFill>
                  <a:srgbClr val="FF0000"/>
                </a:solidFill>
              </a:rPr>
              <a:t>’</a:t>
            </a:r>
            <a:r>
              <a:rPr lang="en-US" altLang="zh-CN" b="1" dirty="0">
                <a:solidFill>
                  <a:srgbClr val="FF0000"/>
                </a:solidFill>
              </a:rPr>
              <a:t>=5 + </a:t>
            </a:r>
            <a:r>
              <a:rPr lang="en-US" altLang="zh-CN" b="1" dirty="0" err="1">
                <a:solidFill>
                  <a:srgbClr val="FF0000"/>
                </a:solidFill>
              </a:rPr>
              <a:t>diffnux</a:t>
            </a:r>
            <a:r>
              <a:rPr lang="en-US" altLang="zh-CN" b="1" dirty="0">
                <a:solidFill>
                  <a:srgbClr val="FF0000"/>
                </a:solidFill>
              </a:rPr>
              <a:t> does not help</a:t>
            </a:r>
          </a:p>
          <a:p>
            <a:r>
              <a:rPr lang="en-US" altLang="zh-CN" b="1" dirty="0" err="1">
                <a:solidFill>
                  <a:srgbClr val="FF0000"/>
                </a:solidFill>
              </a:rPr>
              <a:t>Qx</a:t>
            </a:r>
            <a:r>
              <a:rPr lang="en-US" altLang="zh-CN" b="1" dirty="0">
                <a:solidFill>
                  <a:srgbClr val="FF0000"/>
                </a:solidFill>
              </a:rPr>
              <a:t>’=10 help suppress the instability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560FC8F-7784-4587-B224-8655751883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2015" y="3669352"/>
            <a:ext cx="3726245" cy="2609547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F2A3DBA-EE7E-498E-9B55-CA130C54F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2307A87-DA9E-4201-AC10-7059DFBD4C82}"/>
              </a:ext>
            </a:extLst>
          </p:cNvPr>
          <p:cNvSpPr txBox="1"/>
          <p:nvPr/>
        </p:nvSpPr>
        <p:spPr>
          <a:xfrm>
            <a:off x="10164519" y="2945570"/>
            <a:ext cx="1449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2022 impedance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733616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DD616B-DFFB-470E-BFDF-AD980807B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/>
              <a:t>TMCI –THRESHOD: 2022 VS 2023 impedance</a:t>
            </a:r>
            <a:endParaRPr lang="zh-CN" altLang="en-US" sz="4000" dirty="0"/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E8A0FC55-43C6-4836-84BE-2322D1C330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3675" y="2334645"/>
            <a:ext cx="6287900" cy="435133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BE19014-17FF-485F-A747-B637232B8F75}"/>
              </a:ext>
            </a:extLst>
          </p:cNvPr>
          <p:cNvSpPr txBox="1"/>
          <p:nvPr/>
        </p:nvSpPr>
        <p:spPr>
          <a:xfrm>
            <a:off x="6407021" y="1411315"/>
            <a:ext cx="4783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2023-ZT</a:t>
            </a:r>
          </a:p>
          <a:p>
            <a:r>
              <a:rPr lang="en-US" altLang="zh-CN" dirty="0"/>
              <a:t>+ beamstrahlung length and energy spread @14e10 (with ZL)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CFED72F-FC67-4501-8A35-05907A3E68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9" y="2334645"/>
            <a:ext cx="6193727" cy="425672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2E3137F7-6EB3-49E1-A57D-7D3A2FE736C9}"/>
              </a:ext>
            </a:extLst>
          </p:cNvPr>
          <p:cNvSpPr/>
          <p:nvPr/>
        </p:nvSpPr>
        <p:spPr>
          <a:xfrm>
            <a:off x="838200" y="131268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dirty="0"/>
              <a:t>2022-ZT</a:t>
            </a:r>
          </a:p>
          <a:p>
            <a:r>
              <a:rPr lang="en-US" altLang="zh-CN" dirty="0"/>
              <a:t>+ beamstrahlung length and energy spread @14e10 </a:t>
            </a:r>
          </a:p>
          <a:p>
            <a:r>
              <a:rPr lang="en-US" altLang="zh-CN" dirty="0"/>
              <a:t>(with ZL)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4B01D5C-AF2E-416B-B2A7-FE8338960D13}"/>
              </a:ext>
            </a:extLst>
          </p:cNvPr>
          <p:cNvSpPr txBox="1"/>
          <p:nvPr/>
        </p:nvSpPr>
        <p:spPr>
          <a:xfrm>
            <a:off x="2718318" y="3059668"/>
            <a:ext cx="2494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TMCI threshold: 21e10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E25FD04-8A41-46CB-B548-096E3B286E10}"/>
              </a:ext>
            </a:extLst>
          </p:cNvPr>
          <p:cNvSpPr txBox="1"/>
          <p:nvPr/>
        </p:nvSpPr>
        <p:spPr>
          <a:xfrm>
            <a:off x="8431984" y="3059668"/>
            <a:ext cx="2494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TMCI threshold: 15e10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0A48B2B-41E6-4BDE-BC40-A4D468AE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022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ED0516-B004-435D-9BB9-21D1A6BFC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Could expected strong feedback system help? (Off-collision)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B40A427-599F-4227-A8C0-7C3408A1C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91" y="2669642"/>
            <a:ext cx="3509866" cy="339077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=0.1, threshold ~ 12e10.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200402B-C053-4FF2-BBC9-A6A0B85D59D7}"/>
              </a:ext>
            </a:extLst>
          </p:cNvPr>
          <p:cNvSpPr txBox="1"/>
          <p:nvPr/>
        </p:nvSpPr>
        <p:spPr>
          <a:xfrm>
            <a:off x="8451981" y="0"/>
            <a:ext cx="3747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Thanks: M. </a:t>
            </a:r>
            <a:r>
              <a:rPr lang="en-US" altLang="zh-CN" dirty="0" err="1"/>
              <a:t>Zobov</a:t>
            </a:r>
            <a:r>
              <a:rPr lang="en-US" altLang="zh-CN" dirty="0"/>
              <a:t>, M. </a:t>
            </a:r>
            <a:r>
              <a:rPr lang="en-US" altLang="zh-CN" dirty="0" err="1"/>
              <a:t>Migliorati</a:t>
            </a:r>
            <a:endParaRPr lang="en-US" altLang="zh-CN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PRAB 24, 041003 (2021)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C4454C5-872B-4F8D-8B4F-ED5B28FBD5E4}"/>
                  </a:ext>
                </a:extLst>
              </p:cNvPr>
              <p:cNvSpPr txBox="1"/>
              <p:nvPr/>
            </p:nvSpPr>
            <p:spPr>
              <a:xfrm>
                <a:off x="4034709" y="2002593"/>
                <a:ext cx="1444691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=−2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C4454C5-872B-4F8D-8B4F-ED5B28FBD5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709" y="2002593"/>
                <a:ext cx="1444691" cy="298415"/>
              </a:xfrm>
              <a:prstGeom prst="rect">
                <a:avLst/>
              </a:prstGeom>
              <a:blipFill>
                <a:blip r:embed="rId2"/>
                <a:stretch>
                  <a:fillRect l="-3376" r="-844" b="-22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>
            <a:extLst>
              <a:ext uri="{FF2B5EF4-FFF2-40B4-BE49-F238E27FC236}">
                <a16:creationId xmlns:a16="http://schemas.microsoft.com/office/drawing/2014/main" id="{A03DE6AD-6B46-46C5-988B-41DCA00AA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09" y="3234613"/>
            <a:ext cx="3545372" cy="24072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8E246F0-D478-41EF-AD2E-7C88ED87E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3554" y="3067139"/>
            <a:ext cx="4263553" cy="2946595"/>
          </a:xfrm>
          <a:prstGeom prst="rect">
            <a:avLst/>
          </a:prstGeom>
        </p:spPr>
      </p:pic>
      <p:sp>
        <p:nvSpPr>
          <p:cNvPr id="13" name="内容占位符 2">
            <a:extLst>
              <a:ext uri="{FF2B5EF4-FFF2-40B4-BE49-F238E27FC236}">
                <a16:creationId xmlns:a16="http://schemas.microsoft.com/office/drawing/2014/main" id="{2D67694E-420A-40C4-8AF3-61CAB98340AD}"/>
              </a:ext>
            </a:extLst>
          </p:cNvPr>
          <p:cNvSpPr txBox="1">
            <a:spLocks/>
          </p:cNvSpPr>
          <p:nvPr/>
        </p:nvSpPr>
        <p:spPr>
          <a:xfrm>
            <a:off x="4757055" y="2699871"/>
            <a:ext cx="3509867" cy="3088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Dp</a:t>
            </a:r>
            <a:r>
              <a:rPr lang="en-US" altLang="zh-CN" dirty="0"/>
              <a:t>=0.01, threshold ~ 15e10.</a:t>
            </a:r>
            <a:endParaRPr lang="zh-CN" altLang="en-US" dirty="0"/>
          </a:p>
        </p:txBody>
      </p:sp>
      <p:pic>
        <p:nvPicPr>
          <p:cNvPr id="14" name="内容占位符 3">
            <a:extLst>
              <a:ext uri="{FF2B5EF4-FFF2-40B4-BE49-F238E27FC236}">
                <a16:creationId xmlns:a16="http://schemas.microsoft.com/office/drawing/2014/main" id="{938A9556-254E-431B-A9C2-9EE5BA7ABC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7107" y="3048238"/>
            <a:ext cx="4017304" cy="2780045"/>
          </a:xfrm>
          <a:prstGeom prst="rect">
            <a:avLst/>
          </a:prstGeom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E1BCDAC7-B5D5-44A0-AF12-DF12E2F14EE9}"/>
              </a:ext>
            </a:extLst>
          </p:cNvPr>
          <p:cNvSpPr txBox="1">
            <a:spLocks/>
          </p:cNvSpPr>
          <p:nvPr/>
        </p:nvSpPr>
        <p:spPr>
          <a:xfrm>
            <a:off x="8504851" y="2669642"/>
            <a:ext cx="3509867" cy="30884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Dp</a:t>
            </a:r>
            <a:r>
              <a:rPr lang="en-US" altLang="zh-CN" dirty="0"/>
              <a:t>=0, threshold ~ 15e10.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9F6035D-AB86-4122-8DE8-5C6FE1E542E1}"/>
                  </a:ext>
                </a:extLst>
              </p:cNvPr>
              <p:cNvSpPr txBox="1"/>
              <p:nvPr/>
            </p:nvSpPr>
            <p:spPr>
              <a:xfrm>
                <a:off x="10472057" y="1174398"/>
                <a:ext cx="12554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=0.0176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F9F6035D-AB86-4122-8DE8-5C6FE1E542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2057" y="1174398"/>
                <a:ext cx="1255472" cy="276999"/>
              </a:xfrm>
              <a:prstGeom prst="rect">
                <a:avLst/>
              </a:prstGeom>
              <a:blipFill>
                <a:blip r:embed="rId6"/>
                <a:stretch>
                  <a:fillRect l="-1942" r="-3883" b="-1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BB5547-B8E9-4DD0-A08B-9A775C9B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5D82ECB-59E1-4DB5-ADCA-D441FA7C9D93}"/>
              </a:ext>
            </a:extLst>
          </p:cNvPr>
          <p:cNvSpPr txBox="1"/>
          <p:nvPr/>
        </p:nvSpPr>
        <p:spPr>
          <a:xfrm>
            <a:off x="1281404" y="1791136"/>
            <a:ext cx="288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 simplified resistive damper is used: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76A31BB-970A-4CB9-A2D5-878E9E9133BB}"/>
              </a:ext>
            </a:extLst>
          </p:cNvPr>
          <p:cNvSpPr txBox="1"/>
          <p:nvPr/>
        </p:nvSpPr>
        <p:spPr>
          <a:xfrm>
            <a:off x="6612294" y="1690688"/>
            <a:ext cx="4149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It is </a:t>
            </a:r>
            <a:r>
              <a:rPr lang="en-US" altLang="zh-CN" dirty="0" err="1"/>
              <a:t>fountd</a:t>
            </a:r>
            <a:r>
              <a:rPr lang="en-US" altLang="zh-CN" dirty="0"/>
              <a:t> stronger damper reduce the TMCI threshold.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3612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altLang="zh-CN" sz="3600" dirty="0"/>
              <a:t>Impedance development</a:t>
            </a:r>
            <a:endParaRPr lang="zh-CN" altLang="en-US" sz="3600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032588" y="1268761"/>
            <a:ext cx="9394236" cy="4525963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Continuously updating along with the development of the hardware designs</a:t>
            </a:r>
          </a:p>
        </p:txBody>
      </p:sp>
      <p:pic>
        <p:nvPicPr>
          <p:cNvPr id="7" name="Picture 4" descr="D:\New20180222\CEPC\20221215_SuperKEKBWorkshop\Calculation\ImpedanceUpdate\ReZytotal_sigz3m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68" y="4044924"/>
            <a:ext cx="3312048" cy="240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New20180222\CEPC\20221215_SuperKEKBWorkshop\ImpedanceEvolution\ReZytotal_sigz3m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68" y="1700808"/>
            <a:ext cx="3312048" cy="240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1611153" y="2067197"/>
            <a:ext cx="4825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Naturally increase with more elements included.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59FD69D-F7B3-4D0D-BAD0-E7D030ABA746}"/>
              </a:ext>
            </a:extLst>
          </p:cNvPr>
          <p:cNvSpPr txBox="1"/>
          <p:nvPr/>
        </p:nvSpPr>
        <p:spPr>
          <a:xfrm>
            <a:off x="8934138" y="274638"/>
            <a:ext cx="26607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Na Wang</a:t>
            </a:r>
            <a:endParaRPr lang="zh-CN" altLang="en-US" dirty="0"/>
          </a:p>
        </p:txBody>
      </p:sp>
      <p:graphicFrame>
        <p:nvGraphicFramePr>
          <p:cNvPr id="9" name="图表 8">
            <a:extLst>
              <a:ext uri="{FF2B5EF4-FFF2-40B4-BE49-F238E27FC236}">
                <a16:creationId xmlns:a16="http://schemas.microsoft.com/office/drawing/2014/main" id="{99E606E3-DBD6-4E93-962D-603BE35948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1579062"/>
              </p:ext>
            </p:extLst>
          </p:nvPr>
        </p:nvGraphicFramePr>
        <p:xfrm>
          <a:off x="1765176" y="2748924"/>
          <a:ext cx="4320000" cy="259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4B1176FD-E2FC-4199-9868-B2C2842D6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2414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A5FAD8-1050-4202-92FD-46E26C958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feedback + </a:t>
            </a:r>
            <a:r>
              <a:rPr lang="en-US" altLang="zh-CN" dirty="0" err="1"/>
              <a:t>Qx</a:t>
            </a:r>
            <a:r>
              <a:rPr lang="zh-CN" altLang="en-US" dirty="0"/>
              <a:t>’</a:t>
            </a:r>
            <a:r>
              <a:rPr lang="en-US" altLang="zh-CN" dirty="0"/>
              <a:t>=5 (off collision)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995D75-189E-4D33-A6BE-F233F54FD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1E826BD-F37E-482A-828F-FD4A89209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27" y="1910042"/>
            <a:ext cx="3525179" cy="2409311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2B56775E-D880-4D06-9970-385B2FE14720}"/>
              </a:ext>
            </a:extLst>
          </p:cNvPr>
          <p:cNvSpPr/>
          <p:nvPr/>
        </p:nvSpPr>
        <p:spPr>
          <a:xfrm>
            <a:off x="1240634" y="1473242"/>
            <a:ext cx="2856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=0.01, threshold~10e10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39A7178-CACB-4E3F-A36B-05FD39CF0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372" y="1966883"/>
            <a:ext cx="3309256" cy="224667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92F7CB18-7DA3-48C3-8A11-DDDD583A5966}"/>
              </a:ext>
            </a:extLst>
          </p:cNvPr>
          <p:cNvSpPr/>
          <p:nvPr/>
        </p:nvSpPr>
        <p:spPr>
          <a:xfrm>
            <a:off x="4648903" y="1530083"/>
            <a:ext cx="2856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=0.02, threshold~13e10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9085090-E5F3-4A21-B2F1-9B01752342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4494" y="1844293"/>
            <a:ext cx="3669525" cy="2503189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C5C2306B-C8FD-40CD-A209-80BA6C547EA7}"/>
              </a:ext>
            </a:extLst>
          </p:cNvPr>
          <p:cNvSpPr/>
          <p:nvPr/>
        </p:nvSpPr>
        <p:spPr>
          <a:xfrm>
            <a:off x="8772627" y="1456293"/>
            <a:ext cx="2856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=0.03, threshold~17e10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CFF51C3-2F16-41AC-93EE-9DA5ED6509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5445" y="4450240"/>
            <a:ext cx="3578445" cy="240776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769AB36D-3D3A-4721-A003-5B8C9D8335E3}"/>
              </a:ext>
            </a:extLst>
          </p:cNvPr>
          <p:cNvSpPr/>
          <p:nvPr/>
        </p:nvSpPr>
        <p:spPr>
          <a:xfrm>
            <a:off x="139107" y="5309510"/>
            <a:ext cx="2856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=0.04, threshold~30e10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F0B6A77-E64A-481F-A119-6D0B79A5F6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144" y="4473433"/>
            <a:ext cx="3457844" cy="2347786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13536A48-9413-4D08-A813-691BEE69DA98}"/>
              </a:ext>
            </a:extLst>
          </p:cNvPr>
          <p:cNvSpPr/>
          <p:nvPr/>
        </p:nvSpPr>
        <p:spPr>
          <a:xfrm>
            <a:off x="9335128" y="4797918"/>
            <a:ext cx="2856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Dp</a:t>
            </a:r>
            <a:r>
              <a:rPr lang="en-US" altLang="zh-CN" dirty="0"/>
              <a:t>=0.05, threshold~30e10</a:t>
            </a:r>
            <a:endParaRPr lang="zh-CN" altLang="en-US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74B6142B-1784-4549-A752-46663DE3D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99EA0AF-427F-4681-B2EB-F93135E4193D}"/>
              </a:ext>
            </a:extLst>
          </p:cNvPr>
          <p:cNvSpPr txBox="1"/>
          <p:nvPr/>
        </p:nvSpPr>
        <p:spPr>
          <a:xfrm>
            <a:off x="4648903" y="236376"/>
            <a:ext cx="5838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Threshold increase with the damper strength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0528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9DABCB-95B9-459C-A62F-5654A3D4E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ZX+ZL, resistive feedback </a:t>
            </a:r>
            <a:r>
              <a:rPr lang="en-US" altLang="zh-CN" dirty="0" err="1"/>
              <a:t>dp</a:t>
            </a:r>
            <a:r>
              <a:rPr lang="en-US" altLang="zh-CN" dirty="0"/>
              <a:t>=5e-2 (</a:t>
            </a:r>
            <a:r>
              <a:rPr lang="en-US" altLang="zh-CN" dirty="0" err="1"/>
              <a:t>Qx</a:t>
            </a:r>
            <a:r>
              <a:rPr lang="en-US" altLang="zh-CN" dirty="0"/>
              <a:t>’=5)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918A4E5-CC9D-4C1B-A1C6-9A531D555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Np=14e10, 30MW (stable)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8C25707-6425-43CD-AC4F-E530B50C1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258" y="2311178"/>
            <a:ext cx="4840224" cy="33802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33CCF39-3845-430A-BD0D-CF5531E856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80" y="2238088"/>
            <a:ext cx="5006937" cy="3596623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A4B37B5-8567-4787-B4B3-D780B418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5222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BA722B-3B75-4384-9451-117288963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ZY+ZL, resistive feedback </a:t>
            </a:r>
            <a:r>
              <a:rPr lang="en-US" altLang="zh-CN" dirty="0" err="1"/>
              <a:t>dp</a:t>
            </a:r>
            <a:r>
              <a:rPr lang="en-US" altLang="zh-CN" dirty="0"/>
              <a:t>=5e-2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D13A6D-B1E2-4C39-A9D2-BD989318C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Np=14e10, </a:t>
            </a:r>
            <a:r>
              <a:rPr lang="en-US" altLang="zh-CN" dirty="0" err="1"/>
              <a:t>Qy</a:t>
            </a:r>
            <a:r>
              <a:rPr lang="en-US" altLang="zh-CN" dirty="0"/>
              <a:t>’=10 is stable, </a:t>
            </a:r>
            <a:r>
              <a:rPr lang="en-US" altLang="zh-CN" dirty="0" err="1"/>
              <a:t>Qy</a:t>
            </a:r>
            <a:r>
              <a:rPr lang="en-US" altLang="zh-CN" dirty="0"/>
              <a:t>’=5 unstable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5304EF5-1B54-4079-BB47-D9088A0D2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95" y="2575249"/>
            <a:ext cx="4855464" cy="3429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C37A1F0-DF7F-4647-9702-96D77F97B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2694" y="2575249"/>
            <a:ext cx="4953105" cy="3497588"/>
          </a:xfrm>
          <a:prstGeom prst="rect">
            <a:avLst/>
          </a:prstGeom>
        </p:spPr>
      </p:pic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6573242-C3E7-47D0-AE02-95EA53865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4832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B5F49C-EDCB-4FC7-9EAC-3CC199ACB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resistive feedback </a:t>
            </a:r>
            <a:r>
              <a:rPr lang="en-US" altLang="zh-CN" dirty="0" err="1"/>
              <a:t>dp</a:t>
            </a:r>
            <a:r>
              <a:rPr lang="en-US" altLang="zh-CN" dirty="0"/>
              <a:t>=5e-2, np=21e10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E264994-ED2F-4A65-A83D-7A75A9403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Qx</a:t>
            </a:r>
            <a:r>
              <a:rPr lang="en-US" altLang="zh-CN" dirty="0"/>
              <a:t>’=5, </a:t>
            </a:r>
            <a:r>
              <a:rPr lang="en-US" altLang="zh-CN" dirty="0" err="1"/>
              <a:t>Zx+ZL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7CBF7FF-242B-468F-A72A-CF6238408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03" y="2389869"/>
            <a:ext cx="5458713" cy="39220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85E7F27-E9B2-40E5-8F94-477AE6D1C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2386" y="2354745"/>
            <a:ext cx="4852416" cy="343204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25B436A7-E459-4F77-AE95-9224AC9C30D0}"/>
              </a:ext>
            </a:extLst>
          </p:cNvPr>
          <p:cNvSpPr/>
          <p:nvPr/>
        </p:nvSpPr>
        <p:spPr>
          <a:xfrm>
            <a:off x="8200418" y="1850476"/>
            <a:ext cx="1661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Qy</a:t>
            </a:r>
            <a:r>
              <a:rPr lang="en-US" altLang="zh-CN" dirty="0"/>
              <a:t>’=10, </a:t>
            </a:r>
            <a:r>
              <a:rPr lang="en-US" altLang="zh-CN" dirty="0" err="1"/>
              <a:t>Zy+ZL</a:t>
            </a:r>
            <a:endParaRPr lang="zh-CN" altLang="en-US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79A3650-2AD5-4FCE-82EF-D19ABBE79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B313780-EEA7-47B7-A2E8-A7AE9D751FBA}"/>
              </a:ext>
            </a:extLst>
          </p:cNvPr>
          <p:cNvSpPr txBox="1"/>
          <p:nvPr/>
        </p:nvSpPr>
        <p:spPr>
          <a:xfrm>
            <a:off x="9548326" y="390007"/>
            <a:ext cx="2463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Stable!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3564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1AAEE0-C9D6-4671-A63B-9A4B88562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&amp; Outlook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C1626D-735F-4BF8-8902-4295333758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It is important to consider both ZL+ZT at CEPC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transverse impedance does not bring harmful effect for ttbar/Higgs/W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Combined effect of beam-beam interaction and transverse impedance may induce strong head-tail instability in vertical direction at Z mode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The chromaticity and asymmetrical tunes could help mitigate the instability induced by beam-beam with impedance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With newest impedance, 30MW(np=14e10) could not work. Strong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damper+Chromaticiy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may help, however strong feedback is challenging and complicated (future work)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1147723-7376-4E22-B996-0617C6C7C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57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3713CE-6BA8-4691-945B-2348CCF6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ttbar, w/ZT (2022)</a:t>
            </a:r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AE7FE9C1-797A-4944-9886-51E2652716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205" y="3007025"/>
            <a:ext cx="5157787" cy="3311130"/>
          </a:xfrm>
          <a:prstGeom prst="rect">
            <a:avLst/>
          </a:prstGeom>
        </p:spPr>
      </p:pic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3E8C8384-E2A2-45C3-AED8-A6C1DF7AA3D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72200" y="3012689"/>
            <a:ext cx="5183188" cy="3305466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82466B-5A66-42EA-B443-CF73BE69E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5AEB4AE-07B4-4B3C-A55D-D7ACCAD093F9}"/>
              </a:ext>
            </a:extLst>
          </p:cNvPr>
          <p:cNvSpPr txBox="1"/>
          <p:nvPr/>
        </p:nvSpPr>
        <p:spPr>
          <a:xfrm>
            <a:off x="166977" y="1576965"/>
            <a:ext cx="66585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/>
              <a:t>No clear effect from transverse impedance.</a:t>
            </a:r>
          </a:p>
          <a:p>
            <a:r>
              <a:rPr lang="en-US" altLang="zh-CN" sz="2600" dirty="0"/>
              <a:t>Optimized Qx~0.570</a:t>
            </a:r>
            <a:endParaRPr lang="zh-CN" altLang="en-US" sz="2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11FFF93-18B7-46F9-8D71-1D11D1DEC0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2770" y="4224511"/>
            <a:ext cx="2183410" cy="139222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6F80E71-646B-4D47-A52E-AE871B6051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6241" y="4065767"/>
            <a:ext cx="2352989" cy="151432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C5CCA32-4B61-4B41-8C41-F03DCD14A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9394" y="262732"/>
            <a:ext cx="3826681" cy="262846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56C45C7-1D62-4C83-A464-7BD93B7FE4C4}"/>
              </a:ext>
            </a:extLst>
          </p:cNvPr>
          <p:cNvSpPr txBox="1"/>
          <p:nvPr/>
        </p:nvSpPr>
        <p:spPr>
          <a:xfrm>
            <a:off x="4732152" y="326930"/>
            <a:ext cx="20216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Piwinski Angle: 1.2</a:t>
            </a:r>
          </a:p>
        </p:txBody>
      </p:sp>
    </p:spTree>
    <p:extLst>
      <p:ext uri="{BB962C8B-B14F-4D97-AF65-F5344CB8AC3E}">
        <p14:creationId xmlns:p14="http://schemas.microsoft.com/office/powerpoint/2010/main" val="64437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1005F09-B9FA-44F4-BE6C-16911E34E8F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/>
                  <a:t>Higgs: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0" smtClean="0">
                        <a:latin typeface="Cambria Math" panose="02040503050406030204" pitchFamily="18" charset="0"/>
                      </a:rPr>
                      <m:t> &amp; 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Lum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versus Horizontal tune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31005F09-B9FA-44F4-BE6C-16911E34E8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817551F-1CED-41FD-9946-348CAEF24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52294" y="1619483"/>
            <a:ext cx="2606317" cy="401085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 CDR Impedance</a:t>
            </a:r>
            <a:endParaRPr lang="zh-CN" altLang="en-US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A1168F00-75E4-429C-B232-2CD4F4B127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250335" y="2082248"/>
            <a:ext cx="3977640" cy="2574608"/>
          </a:xfrm>
          <a:prstGeom prst="rect">
            <a:avLst/>
          </a:prstGeom>
        </p:spPr>
      </p:pic>
      <p:sp>
        <p:nvSpPr>
          <p:cNvPr id="6" name="文本占位符 5">
            <a:extLst>
              <a:ext uri="{FF2B5EF4-FFF2-40B4-BE49-F238E27FC236}">
                <a16:creationId xmlns:a16="http://schemas.microsoft.com/office/drawing/2014/main" id="{54FE4909-AF94-47AE-BA91-7E85AB31E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43028" y="1619482"/>
            <a:ext cx="2492829" cy="401085"/>
          </a:xfrm>
        </p:spPr>
        <p:txBody>
          <a:bodyPr>
            <a:normAutofit lnSpcReduction="10000"/>
          </a:bodyPr>
          <a:lstStyle/>
          <a:p>
            <a:r>
              <a:rPr lang="en-US" altLang="zh-CN" dirty="0"/>
              <a:t>2022</a:t>
            </a:r>
            <a:endParaRPr lang="zh-CN" altLang="en-US" dirty="0"/>
          </a:p>
        </p:txBody>
      </p:sp>
      <p:pic>
        <p:nvPicPr>
          <p:cNvPr id="9" name="内容占位符 8">
            <a:extLst>
              <a:ext uri="{FF2B5EF4-FFF2-40B4-BE49-F238E27FC236}">
                <a16:creationId xmlns:a16="http://schemas.microsoft.com/office/drawing/2014/main" id="{21D3D706-D540-4BBF-9AD5-ABBEAA67905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408122" y="2082248"/>
            <a:ext cx="3997643" cy="256032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4EFC7818-C3AF-4DED-AC9E-14C28DEBA477}"/>
              </a:ext>
            </a:extLst>
          </p:cNvPr>
          <p:cNvSpPr txBox="1"/>
          <p:nvPr/>
        </p:nvSpPr>
        <p:spPr>
          <a:xfrm>
            <a:off x="3707784" y="1134979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</a:rPr>
              <a:t>Stable tune area is too limited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pic>
        <p:nvPicPr>
          <p:cNvPr id="11" name="内容占位符 6">
            <a:extLst>
              <a:ext uri="{FF2B5EF4-FFF2-40B4-BE49-F238E27FC236}">
                <a16:creationId xmlns:a16="http://schemas.microsoft.com/office/drawing/2014/main" id="{1699D6EE-FE7B-4CB4-B38F-9FC9A07B0F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1760" y="4222145"/>
            <a:ext cx="4006215" cy="2557463"/>
          </a:xfrm>
          <a:prstGeom prst="rect">
            <a:avLst/>
          </a:prstGeom>
        </p:spPr>
      </p:pic>
      <p:pic>
        <p:nvPicPr>
          <p:cNvPr id="12" name="内容占位符 7">
            <a:extLst>
              <a:ext uri="{FF2B5EF4-FFF2-40B4-BE49-F238E27FC236}">
                <a16:creationId xmlns:a16="http://schemas.microsoft.com/office/drawing/2014/main" id="{58474DFB-E976-44E6-B7BC-FC8509C4E5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0978" y="4216430"/>
            <a:ext cx="4011930" cy="2563178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9CC652-B85A-4DC2-BE34-3ADB698F5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5</a:t>
            </a:fld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42168BC6-5E15-4C94-A30A-11380A541127}"/>
                  </a:ext>
                </a:extLst>
              </p:cNvPr>
              <p:cNvSpPr/>
              <p:nvPr/>
            </p:nvSpPr>
            <p:spPr>
              <a:xfrm>
                <a:off x="8480937" y="187955"/>
                <a:ext cx="2737609" cy="369332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0.33 m, Np = 14e10 </a:t>
                </a:r>
                <a:endParaRPr lang="zh-CN" altLang="en-US" dirty="0"/>
              </a:p>
            </p:txBody>
          </p:sp>
        </mc:Choice>
        <mc:Fallback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42168BC6-5E15-4C94-A30A-11380A5411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0937" y="187955"/>
                <a:ext cx="2737609" cy="369332"/>
              </a:xfrm>
              <a:prstGeom prst="rect">
                <a:avLst/>
              </a:prstGeom>
              <a:blipFill>
                <a:blip r:embed="rId7"/>
                <a:stretch>
                  <a:fillRect l="-443" t="-8065" r="-887" b="-24194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>
            <a:extLst>
              <a:ext uri="{FF2B5EF4-FFF2-40B4-BE49-F238E27FC236}">
                <a16:creationId xmlns:a16="http://schemas.microsoft.com/office/drawing/2014/main" id="{CFD32A00-C660-43C5-B19C-746BBFA3211D}"/>
              </a:ext>
            </a:extLst>
          </p:cNvPr>
          <p:cNvSpPr txBox="1"/>
          <p:nvPr/>
        </p:nvSpPr>
        <p:spPr>
          <a:xfrm>
            <a:off x="10095675" y="1508745"/>
            <a:ext cx="202168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Piwinski Angle: 6</a:t>
            </a:r>
          </a:p>
        </p:txBody>
      </p:sp>
    </p:spTree>
    <p:extLst>
      <p:ext uri="{BB962C8B-B14F-4D97-AF65-F5344CB8AC3E}">
        <p14:creationId xmlns:p14="http://schemas.microsoft.com/office/powerpoint/2010/main" val="2511592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F428F8-C65E-4320-A563-49AEBD6289C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9788" y="365125"/>
                <a:ext cx="10835872" cy="1325563"/>
              </a:xfrm>
            </p:spPr>
            <p:txBody>
              <a:bodyPr/>
              <a:lstStyle/>
              <a:p>
                <a:r>
                  <a:rPr lang="en-US" altLang="zh-CN" dirty="0"/>
                  <a:t>Higgs: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altLang="zh-CN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/>
                  <a:t>=0.3 m,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Np=13e10</a:t>
                </a:r>
                <a:endParaRPr lang="zh-CN" alt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0FF428F8-C65E-4320-A563-49AEBD6289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9788" y="365125"/>
                <a:ext cx="10835872" cy="1325563"/>
              </a:xfrm>
              <a:blipFill>
                <a:blip r:embed="rId2"/>
                <a:stretch>
                  <a:fillRect l="-23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557BED-38AE-4FFC-B8F8-F74351D393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108557"/>
            <a:ext cx="5157787" cy="823912"/>
          </a:xfrm>
        </p:spPr>
        <p:txBody>
          <a:bodyPr/>
          <a:lstStyle/>
          <a:p>
            <a:r>
              <a:rPr lang="en-US" altLang="zh-CN" dirty="0"/>
              <a:t>Luminosity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占位符 4">
                <a:extLst>
                  <a:ext uri="{FF2B5EF4-FFF2-40B4-BE49-F238E27FC236}">
                    <a16:creationId xmlns:a16="http://schemas.microsoft.com/office/drawing/2014/main" id="{1600377C-759A-4244-A9AD-A8B198F1BA47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72200" y="2108557"/>
                <a:ext cx="5183188" cy="8239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versus Horizontal tune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5" name="文本占位符 4">
                <a:extLst>
                  <a:ext uri="{FF2B5EF4-FFF2-40B4-BE49-F238E27FC236}">
                    <a16:creationId xmlns:a16="http://schemas.microsoft.com/office/drawing/2014/main" id="{1600377C-759A-4244-A9AD-A8B198F1BA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72200" y="2108557"/>
                <a:ext cx="5183188" cy="823912"/>
              </a:xfrm>
              <a:blipFill>
                <a:blip r:embed="rId3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>
            <a:extLst>
              <a:ext uri="{FF2B5EF4-FFF2-40B4-BE49-F238E27FC236}">
                <a16:creationId xmlns:a16="http://schemas.microsoft.com/office/drawing/2014/main" id="{8B6237ED-D943-4232-A770-D847691AD633}"/>
              </a:ext>
            </a:extLst>
          </p:cNvPr>
          <p:cNvSpPr txBox="1"/>
          <p:nvPr/>
        </p:nvSpPr>
        <p:spPr>
          <a:xfrm>
            <a:off x="923649" y="1437958"/>
            <a:ext cx="5073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Width of stable tune area: 0.006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Lum ~ 5e34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 </a:t>
            </a:r>
            <a:r>
              <a:rPr lang="en-US" altLang="zh-CN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Liftime</a:t>
            </a:r>
            <a:r>
              <a:rPr lang="en-US" altLang="zh-CN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~ 50min with MA=1.7%</a:t>
            </a:r>
            <a:endParaRPr lang="zh-CN" altLang="en-US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F604243-B420-4363-9B71-A540232099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00903"/>
            <a:ext cx="5208651" cy="3350133"/>
          </a:xfrm>
          <a:prstGeom prst="rect">
            <a:avLst/>
          </a:prstGeom>
        </p:spPr>
      </p:pic>
      <p:pic>
        <p:nvPicPr>
          <p:cNvPr id="13" name="内容占位符 12">
            <a:extLst>
              <a:ext uri="{FF2B5EF4-FFF2-40B4-BE49-F238E27FC236}">
                <a16:creationId xmlns:a16="http://schemas.microsoft.com/office/drawing/2014/main" id="{E9A8BA94-C30D-4209-9E5E-3FDF78BEBB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839788" y="2926484"/>
            <a:ext cx="5157787" cy="3298974"/>
          </a:xfrm>
          <a:prstGeom prst="rect">
            <a:avLst/>
          </a:prstGeom>
        </p:spPr>
      </p:pic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6975E27-657B-4154-81A0-7C5F1F948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0DE10-3194-4365-8F29-D97913F9882A}" type="slidenum">
              <a:rPr lang="zh-CN" altLang="en-US" smtClean="0"/>
              <a:t>6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3D0ADA2-01EA-42E7-9482-FA514172AA45}"/>
                  </a:ext>
                </a:extLst>
              </p:cNvPr>
              <p:cNvSpPr/>
              <p:nvPr/>
            </p:nvSpPr>
            <p:spPr>
              <a:xfrm>
                <a:off x="777248" y="180459"/>
                <a:ext cx="3210494" cy="369332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dirty="0"/>
                  <a:t>Old: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= 0.33 m, Np = 14e10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3D0ADA2-01EA-42E7-9482-FA514172AA4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8" y="180459"/>
                <a:ext cx="3210494" cy="369332"/>
              </a:xfrm>
              <a:prstGeom prst="rect">
                <a:avLst/>
              </a:prstGeom>
              <a:blipFill>
                <a:blip r:embed="rId6"/>
                <a:stretch>
                  <a:fillRect l="-1515" t="-8065" r="-568" b="-24194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79D522C9-B207-4FEF-A42C-2D28FAFAB2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9824" y="180459"/>
            <a:ext cx="3655836" cy="235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4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C75E7D-A54D-46AB-902D-2E4009A39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Higgs:</a:t>
            </a:r>
            <a:r>
              <a:rPr lang="zh-CN" altLang="en-US" dirty="0"/>
              <a:t> </a:t>
            </a:r>
            <a:r>
              <a:rPr lang="en-US" altLang="zh-CN" dirty="0"/>
              <a:t>2023-ZL</a:t>
            </a:r>
            <a:br>
              <a:rPr lang="en-US" altLang="zh-CN" dirty="0"/>
            </a:br>
            <a:r>
              <a:rPr lang="en-US" altLang="zh-CN" sz="3100" dirty="0"/>
              <a:t>smooth approximation instead of local RF cavity</a:t>
            </a:r>
            <a:endParaRPr lang="zh-CN" altLang="en-US" sz="31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AE66362-A058-427B-BC42-1001D3C3F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1089" y="2002972"/>
            <a:ext cx="5508712" cy="5021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b="0" dirty="0"/>
              <a:t>No qualitive difference from 2022-ZL</a:t>
            </a:r>
            <a:endParaRPr lang="zh-CN" altLang="en-US" b="0" dirty="0"/>
          </a:p>
        </p:txBody>
      </p:sp>
      <p:pic>
        <p:nvPicPr>
          <p:cNvPr id="8" name="内容占位符 7">
            <a:extLst>
              <a:ext uri="{FF2B5EF4-FFF2-40B4-BE49-F238E27FC236}">
                <a16:creationId xmlns:a16="http://schemas.microsoft.com/office/drawing/2014/main" id="{5F4EA687-5323-493F-9DD8-46EABA3563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7334" y="2690740"/>
            <a:ext cx="5157787" cy="3608834"/>
          </a:xfrm>
          <a:prstGeom prst="rect">
            <a:avLst/>
          </a:prstGeom>
        </p:spPr>
      </p:pic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CAF39E3-6F06-4EE1-B066-3967912BD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11CC2A0-1E2A-435E-8640-37D6C8A7BAB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CA63B0D6-092B-46CC-A14E-E8EB54927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8847" y="1690688"/>
            <a:ext cx="3876547" cy="273411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F8762B39-984C-4F82-81E4-E535EFC467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498" y="4110995"/>
            <a:ext cx="3646896" cy="2545087"/>
          </a:xfrm>
          <a:prstGeom prst="rect">
            <a:avLst/>
          </a:prstGeo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12F7C20-8585-4DE8-8F31-0E868228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93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2A7BC5-D725-4366-A777-477277863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Higgs: 2023-ZT</a:t>
            </a:r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4AE667B-9DB0-41BD-8D48-3CEBFBB6EF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AA6DD64-F8F6-4ECC-BF37-330573E971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87E8336-349F-4EFF-A70F-6ECDC7BD45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D105F14-0750-4DF9-B372-7E1F231DED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C217ACA-B396-476A-93AC-AE26478BF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539" y="2036118"/>
            <a:ext cx="3679956" cy="255014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79C8D3D-7DAB-4126-884A-097026A6C0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0048" y="2024443"/>
            <a:ext cx="3621024" cy="259003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D939D0E-9506-430C-B737-2AF19144F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784" y="4013281"/>
            <a:ext cx="3738183" cy="2645339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50044B6-61DB-434D-8B97-F1A373DCFA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0048" y="4038645"/>
            <a:ext cx="3584448" cy="2594610"/>
          </a:xfrm>
          <a:prstGeom prst="rect">
            <a:avLst/>
          </a:prstGeom>
        </p:spPr>
      </p:pic>
      <p:sp>
        <p:nvSpPr>
          <p:cNvPr id="11" name="灯片编号占位符 10">
            <a:extLst>
              <a:ext uri="{FF2B5EF4-FFF2-40B4-BE49-F238E27FC236}">
                <a16:creationId xmlns:a16="http://schemas.microsoft.com/office/drawing/2014/main" id="{4FD6CD30-DF5B-4245-A1E0-52F4F4880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92880A2-6CA3-4927-9D8D-499779DACDF3}"/>
              </a:ext>
            </a:extLst>
          </p:cNvPr>
          <p:cNvSpPr txBox="1"/>
          <p:nvPr/>
        </p:nvSpPr>
        <p:spPr>
          <a:xfrm>
            <a:off x="5523721" y="527489"/>
            <a:ext cx="6288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Tune scan in both horizontal and vertical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Transverse impedance does not bring clear effect for collision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676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4643" y="69582"/>
            <a:ext cx="10519575" cy="1143000"/>
          </a:xfrm>
        </p:spPr>
        <p:txBody>
          <a:bodyPr>
            <a:normAutofit/>
          </a:bodyPr>
          <a:lstStyle/>
          <a:p>
            <a:r>
              <a:rPr lang="en-US" altLang="zh-CN" dirty="0"/>
              <a:t>Higgs: Lifetime and equilibrium </a:t>
            </a:r>
            <a:r>
              <a:rPr lang="en-US" altLang="zh-CN" dirty="0" err="1"/>
              <a:t>distribtuion</a:t>
            </a:r>
            <a:endParaRPr lang="zh-CN" alt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980587"/>
            <a:ext cx="3240360" cy="1879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2859996"/>
            <a:ext cx="3024336" cy="186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70669" y="2819110"/>
            <a:ext cx="3240360" cy="189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1022399"/>
            <a:ext cx="2941996" cy="186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851" y="4765453"/>
            <a:ext cx="3107367" cy="192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8"/>
          <a:stretch/>
        </p:blipFill>
        <p:spPr bwMode="auto">
          <a:xfrm>
            <a:off x="7186802" y="4912091"/>
            <a:ext cx="3081995" cy="17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22905" y="1037972"/>
            <a:ext cx="2419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50k turns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/>
              <a:t>w/o </a:t>
            </a:r>
            <a:r>
              <a:rPr lang="en-US" altLang="zh-CN" dirty="0" err="1"/>
              <a:t>beambeam</a:t>
            </a:r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507137" y="197041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@IP</a:t>
            </a:r>
            <a:endParaRPr lang="zh-CN" altLang="en-US" sz="2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61534" y="3367104"/>
            <a:ext cx="234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@Injection point</a:t>
            </a:r>
            <a:endParaRPr lang="zh-CN" altLang="en-US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12689" y="5229200"/>
            <a:ext cx="177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@RF section</a:t>
            </a:r>
            <a:endParaRPr lang="zh-CN" altLang="en-US" sz="2000" b="1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3BDF6C55-1E7D-44D8-9285-85A349C222A4}"/>
              </a:ext>
            </a:extLst>
          </p:cNvPr>
          <p:cNvSpPr txBox="1"/>
          <p:nvPr/>
        </p:nvSpPr>
        <p:spPr>
          <a:xfrm>
            <a:off x="326003" y="30944"/>
            <a:ext cx="4055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Realistic lattice w/o beam-beam</a:t>
            </a:r>
            <a:endParaRPr lang="zh-CN" altLang="en-US" b="1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22D94FD-A242-448C-8D78-5A858E18CDF5}"/>
              </a:ext>
            </a:extLst>
          </p:cNvPr>
          <p:cNvSpPr txBox="1"/>
          <p:nvPr/>
        </p:nvSpPr>
        <p:spPr>
          <a:xfrm>
            <a:off x="8657767" y="69582"/>
            <a:ext cx="3506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Huiping</a:t>
            </a:r>
            <a:r>
              <a:rPr lang="en-US" altLang="zh-CN" dirty="0"/>
              <a:t> </a:t>
            </a:r>
            <a:r>
              <a:rPr lang="en-US" altLang="zh-CN" dirty="0" err="1"/>
              <a:t>Geng</a:t>
            </a:r>
            <a:r>
              <a:rPr lang="en-US" altLang="zh-CN" dirty="0"/>
              <a:t> and </a:t>
            </a:r>
            <a:r>
              <a:rPr lang="en-US" altLang="zh-CN" dirty="0" err="1"/>
              <a:t>Yiwei</a:t>
            </a:r>
            <a:r>
              <a:rPr lang="en-US" altLang="zh-CN" dirty="0"/>
              <a:t> Wang</a:t>
            </a:r>
            <a:endParaRPr lang="zh-CN" altLang="en-US" dirty="0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8EFC33B-2152-4B4C-8BA1-991EF88D59F1}"/>
              </a:ext>
            </a:extLst>
          </p:cNvPr>
          <p:cNvSpPr/>
          <p:nvPr/>
        </p:nvSpPr>
        <p:spPr>
          <a:xfrm>
            <a:off x="7347005" y="1535083"/>
            <a:ext cx="1343771" cy="3652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22B4297-B105-4398-A541-D6DABB961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04CD-FE66-4C32-862C-A8A9F32B562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999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24003</TotalTime>
  <Words>1495</Words>
  <Application>Microsoft Office PowerPoint</Application>
  <PresentationFormat>宽屏</PresentationFormat>
  <Paragraphs>239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1" baseType="lpstr">
      <vt:lpstr>等线</vt:lpstr>
      <vt:lpstr>等线 Light</vt:lpstr>
      <vt:lpstr>Arial</vt:lpstr>
      <vt:lpstr>Calibri</vt:lpstr>
      <vt:lpstr>Cambria Math</vt:lpstr>
      <vt:lpstr>Wingdings</vt:lpstr>
      <vt:lpstr>Office 主题​​</vt:lpstr>
      <vt:lpstr>Beam-Beam Effects at CEPC</vt:lpstr>
      <vt:lpstr>Beam-Beam Related Issues</vt:lpstr>
      <vt:lpstr>Impedance development</vt:lpstr>
      <vt:lpstr>ttbar, w/ZT (2022)</vt:lpstr>
      <vt:lpstr>Higgs: σ_x  &amp; Lum versus Horizontal tune</vt:lpstr>
      <vt:lpstr>Higgs: β_x^∗  =0.3 m, Np=13e10</vt:lpstr>
      <vt:lpstr>Higgs: 2023-ZL smooth approximation instead of local RF cavity</vt:lpstr>
      <vt:lpstr>Higgs: 2023-ZT</vt:lpstr>
      <vt:lpstr>Higgs: Lifetime and equilibrium distribtuion</vt:lpstr>
      <vt:lpstr>Higgs: Lifetime w/ and w/o beambeam</vt:lpstr>
      <vt:lpstr>Higgs: Lifetime optimization</vt:lpstr>
      <vt:lpstr>W: σ_x  &amp; Lum versus Horizontal tune</vt:lpstr>
      <vt:lpstr>W, w/ ZT (2022)</vt:lpstr>
      <vt:lpstr>Z: σ_x  &amp; Lum versus Horizontal tune</vt:lpstr>
      <vt:lpstr>Z, w/ ZT (2022)</vt:lpstr>
      <vt:lpstr>CEPC Only Zx(+ZL) 2022</vt:lpstr>
      <vt:lpstr>CEPC Only Zx(+ZL) 2022  @ Qx=0.562</vt:lpstr>
      <vt:lpstr>CEPC Only Zy(+ZL) 2022 Qx=0.567</vt:lpstr>
      <vt:lpstr>CEPC Only Zy(+ZL) 2022 Qx=0.567</vt:lpstr>
      <vt:lpstr>Head-tail behavior</vt:lpstr>
      <vt:lpstr>Effect of Vertical Chromaticity (Lum &amp; σ_y)</vt:lpstr>
      <vt:lpstr>Effect of different vertical tune (Qy+=0.610)</vt:lpstr>
      <vt:lpstr>Different Horizontal tune</vt:lpstr>
      <vt:lpstr>Beam-Beam cross-wake force</vt:lpstr>
      <vt:lpstr>Analysis of vertical coherent instability</vt:lpstr>
      <vt:lpstr>Some analysis results of mitigation method</vt:lpstr>
      <vt:lpstr>Z: More challenging: 30MW-&gt;50MW bunch population: 14e10-&gt;21e10</vt:lpstr>
      <vt:lpstr>TMCI –THRESHOD: 2022 VS 2023 impedance</vt:lpstr>
      <vt:lpstr>Could expected strong feedback system help? (Off-collision)</vt:lpstr>
      <vt:lpstr>Resistive feedback + Qx’=5 (off collision)</vt:lpstr>
      <vt:lpstr>ZX+ZL, resistive feedback dp=5e-2 (Qx’=5)</vt:lpstr>
      <vt:lpstr>ZY+ZL, resistive feedback dp=5e-2</vt:lpstr>
      <vt:lpstr>resistive feedback dp=5e-2, np=21e10</vt:lpstr>
      <vt:lpstr>Summary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Yuan Zhang</dc:creator>
  <cp:lastModifiedBy>Yuan Zhang</cp:lastModifiedBy>
  <cp:revision>121</cp:revision>
  <dcterms:created xsi:type="dcterms:W3CDTF">2023-01-19T09:55:49Z</dcterms:created>
  <dcterms:modified xsi:type="dcterms:W3CDTF">2023-02-15T03:17:53Z</dcterms:modified>
</cp:coreProperties>
</file>