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11" r:id="rId2"/>
    <p:sldId id="562" r:id="rId3"/>
    <p:sldId id="563" r:id="rId4"/>
    <p:sldId id="565" r:id="rId5"/>
    <p:sldId id="705" r:id="rId6"/>
    <p:sldId id="714" r:id="rId7"/>
    <p:sldId id="715" r:id="rId8"/>
    <p:sldId id="734" r:id="rId9"/>
    <p:sldId id="716" r:id="rId10"/>
    <p:sldId id="717" r:id="rId11"/>
    <p:sldId id="718" r:id="rId12"/>
    <p:sldId id="719" r:id="rId13"/>
    <p:sldId id="713" r:id="rId14"/>
    <p:sldId id="732" r:id="rId15"/>
    <p:sldId id="720" r:id="rId16"/>
    <p:sldId id="721" r:id="rId17"/>
    <p:sldId id="722" r:id="rId18"/>
    <p:sldId id="723" r:id="rId19"/>
    <p:sldId id="731" r:id="rId20"/>
    <p:sldId id="728" r:id="rId21"/>
    <p:sldId id="727" r:id="rId22"/>
    <p:sldId id="729" r:id="rId23"/>
    <p:sldId id="730" r:id="rId24"/>
    <p:sldId id="733" r:id="rId25"/>
    <p:sldId id="600" r:id="rId26"/>
    <p:sldId id="424" r:id="rId27"/>
  </p:sldIdLst>
  <p:sldSz cx="9144000" cy="6858000" type="screen4x3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33CC"/>
    <a:srgbClr val="00FF99"/>
    <a:srgbClr val="FF5050"/>
    <a:srgbClr val="CC0066"/>
    <a:srgbClr val="FF7C8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C0B7772-3FDE-4599-BBE7-C3B3EF54EB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9605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9088" y="514350"/>
            <a:ext cx="3427412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DBA4F0-EB88-4437-B356-7CB5230959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402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AAB47-0CBD-4D8C-BAB7-26DCE1524E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305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EAFA5-C6EF-4723-8AF9-2D79F840A1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844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A0289-999C-42D4-8B6A-5A6FF30F11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490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437D1-81F7-4AD7-A431-028721C0C6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86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B6324-C0A6-45EB-8E39-D577356000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35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D2FEC-837B-44C8-8E66-B2C64BD102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06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C8EF8-B90B-4132-A3B0-11241B0FCD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586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94DCC-8531-48DD-AFEF-ABD5B4A307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883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F12ED-F81B-492C-BD23-69A6836982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959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24436-801D-4EC2-B12C-AA49ACBC74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053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00AC5-745F-4837-B80A-88715E95DC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784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F2418F3-7E35-4BD7-8531-BE301A4640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6"/>
          <p:cNvSpPr>
            <a:spLocks noChangeShapeType="1"/>
          </p:cNvSpPr>
          <p:nvPr/>
        </p:nvSpPr>
        <p:spPr bwMode="auto">
          <a:xfrm>
            <a:off x="395288" y="1268760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Text Box 22"/>
          <p:cNvSpPr txBox="1">
            <a:spLocks noChangeArrowheads="1"/>
          </p:cNvSpPr>
          <p:nvPr/>
        </p:nvSpPr>
        <p:spPr bwMode="auto">
          <a:xfrm>
            <a:off x="395288" y="2113692"/>
            <a:ext cx="85677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</a:t>
            </a:r>
            <a:r>
              <a:rPr lang="en-US" altLang="zh-CN" sz="2400" b="1" dirty="0" err="1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R&amp;D </a:t>
            </a: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Rectangle 24"/>
          <p:cNvSpPr>
            <a:spLocks noChangeArrowheads="1"/>
          </p:cNvSpPr>
          <p:nvPr/>
        </p:nvSpPr>
        <p:spPr bwMode="auto">
          <a:xfrm>
            <a:off x="611560" y="3141663"/>
            <a:ext cx="8280919" cy="228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Yingshun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Zhu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Chuang </a:t>
            </a:r>
            <a:r>
              <a:rPr lang="en-US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Shen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Xiangchen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Yang, Ran Liang</a:t>
            </a:r>
            <a:endParaRPr lang="en-US" altLang="zh-CN" sz="18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altLang="zh-CN" sz="1600" b="1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</a:t>
            </a:r>
            <a:r>
              <a:rPr lang="en-US" altLang="zh-CN" sz="1600" b="1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High Energy Physics, Chinese Academy of Sciences</a:t>
            </a:r>
          </a:p>
          <a:p>
            <a:pPr algn="ctr" eaLnBrk="1" hangingPunct="1">
              <a:buFontTx/>
              <a:buNone/>
            </a:pPr>
            <a:r>
              <a:rPr lang="en-US" altLang="zh-CN" sz="1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Feb. </a:t>
            </a:r>
            <a:r>
              <a:rPr lang="en-US" altLang="zh-CN" sz="1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5, 2023</a:t>
            </a:r>
            <a:endParaRPr lang="en-US" altLang="zh-CN" sz="1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1800" b="1" i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4132"/>
            <a:ext cx="2519362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65" y="222849"/>
            <a:ext cx="3240360" cy="591546"/>
          </a:xfrm>
          <a:prstGeom prst="rect">
            <a:avLst/>
          </a:prstGeom>
        </p:spPr>
      </p:pic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107504" y="6237288"/>
            <a:ext cx="51125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1800" b="1" dirty="0">
                <a:latin typeface="Times New Roman" panose="02020603050405020304" pitchFamily="18" charset="0"/>
              </a:rPr>
              <a:t>IAS Program on High Energy </a:t>
            </a:r>
            <a:r>
              <a:rPr lang="en-US" altLang="zh-CN" sz="1800" b="1" dirty="0" smtClean="0">
                <a:latin typeface="Times New Roman" panose="02020603050405020304" pitchFamily="18" charset="0"/>
              </a:rPr>
              <a:t>Physics 2023</a:t>
            </a:r>
            <a:endParaRPr lang="en-US" altLang="zh-CN" sz="1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712"/>
            <a:ext cx="8640763" cy="56896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field harmonics as a result of field crosstalk is smaller than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1×10</a:t>
            </a:r>
            <a:r>
              <a:rPr lang="en-GB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-4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endParaRPr lang="en-GB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GB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Dipole field at aperture </a:t>
            </a:r>
            <a:r>
              <a:rPr lang="en-GB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center</a:t>
            </a:r>
            <a:r>
              <a:rPr lang="en-GB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is smaller than </a:t>
            </a:r>
            <a:r>
              <a:rPr lang="en-GB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 </a:t>
            </a:r>
            <a:r>
              <a:rPr lang="en-GB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Gs</a:t>
            </a:r>
            <a:r>
              <a:rPr lang="en-GB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Compared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iron-free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design, the excitation current is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reduced to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2020A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@4.2K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Double aperture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with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iron yoke shared by two apertures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, with crossing angle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33mrad.  </a:t>
            </a:r>
            <a:r>
              <a:rPr lang="en-US" altLang="zh-CN" sz="2000" b="1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Meet all requirements.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571184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Q1a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with iron</a:t>
            </a: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899" y="4509120"/>
            <a:ext cx="2617477" cy="229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92" y="2411056"/>
            <a:ext cx="2160240" cy="2095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60" y="2492896"/>
            <a:ext cx="2748280" cy="1938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90" y="4629539"/>
            <a:ext cx="204279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807" y="908720"/>
            <a:ext cx="8570913" cy="468119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0.5mm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round wire, HTS Bi-2212 or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LTS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CCT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coil.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inner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radius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of the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spar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20mm.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Groove on the spar: 1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×2.5mm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10 wires in a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groove.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Conductor canted angle: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 deg.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Excitation current: 324A.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gradient is calculated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theoretical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formula, and OPERA-3D.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integrated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in single aperture is smaller than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2) CCT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option 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Q1a</a:t>
            </a:r>
          </a:p>
        </p:txBody>
      </p:sp>
      <p:pic>
        <p:nvPicPr>
          <p:cNvPr id="15" name="图片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878535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123" y="4796138"/>
            <a:ext cx="3240360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293096"/>
            <a:ext cx="2530332" cy="236995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8" y="3076247"/>
            <a:ext cx="5274310" cy="112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/>
          <p:nvPr/>
        </p:nvPicPr>
        <p:blipFill>
          <a:blip r:embed="rId6"/>
          <a:stretch>
            <a:fillRect/>
          </a:stretch>
        </p:blipFill>
        <p:spPr>
          <a:xfrm>
            <a:off x="457200" y="4790791"/>
            <a:ext cx="96973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807" y="908720"/>
            <a:ext cx="8570913" cy="468119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0.5mm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round wire, HTS Bi-2212 or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LTS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8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Serpentine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 coil.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inner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radius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of the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20mm.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calculation, each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in single aperture is smaller than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Excitation current: 334A (with iron)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) Serpentine option 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Q1a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31" y="2276872"/>
            <a:ext cx="3847872" cy="20727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769" y="2290259"/>
            <a:ext cx="3744416" cy="20860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" y="4673076"/>
            <a:ext cx="4409024" cy="19778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40" y="4648537"/>
            <a:ext cx="4464496" cy="188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92808" cy="59499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1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Comparison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of three design options of Q1a </a:t>
            </a:r>
            <a:r>
              <a:rPr lang="en-US" altLang="zh-CN" sz="2000" b="1" dirty="0" smtClean="0">
                <a:latin typeface="Times New Roman" panose="02020603050405020304" pitchFamily="18" charset="0"/>
              </a:rPr>
              <a:t>(142.3T/m,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no iron</a:t>
            </a:r>
            <a:r>
              <a:rPr lang="en-US" altLang="zh-CN" sz="2000" b="1" dirty="0" smtClean="0">
                <a:latin typeface="Times New Roman" panose="02020603050405020304" pitchFamily="18" charset="0"/>
              </a:rPr>
              <a:t>)</a:t>
            </a:r>
            <a:endParaRPr lang="en-US" altLang="zh-CN" sz="20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2) Comparison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of three design options of Q1a </a:t>
            </a:r>
            <a:r>
              <a:rPr lang="en-US" altLang="zh-CN" sz="2000" b="1" dirty="0">
                <a:latin typeface="Times New Roman" panose="02020603050405020304" pitchFamily="18" charset="0"/>
              </a:rPr>
              <a:t>(142.3T/m,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iron</a:t>
            </a:r>
            <a:r>
              <a:rPr lang="en-US" altLang="zh-CN" sz="2000" b="1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comparison, Cos2θ coil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peak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current density.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Cos2θ coil as baseline design, CCT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and Serpentine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alternative design.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Comparison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three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design options of Q1a 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36946"/>
              </p:ext>
            </p:extLst>
          </p:nvPr>
        </p:nvGraphicFramePr>
        <p:xfrm>
          <a:off x="524434" y="1340768"/>
          <a:ext cx="8492224" cy="1770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462"/>
                <a:gridCol w="1834041"/>
                <a:gridCol w="1610154"/>
                <a:gridCol w="1936567"/>
              </a:tblGrid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 option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Cos2θ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 coil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Serpentine coil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98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Excitation current in strand (A)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472.5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98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density Je on wire (A/mm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2406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 in coil (T)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696192"/>
              </p:ext>
            </p:extLst>
          </p:nvPr>
        </p:nvGraphicFramePr>
        <p:xfrm>
          <a:off x="423752" y="3752850"/>
          <a:ext cx="8445859" cy="1583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7142"/>
                <a:gridCol w="1801360"/>
                <a:gridCol w="1601363"/>
                <a:gridCol w="1925994"/>
              </a:tblGrid>
              <a:tr h="2636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 option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Cos2θ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 coil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Serpentine coil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681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Excitation current in strand (A)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602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density Je on wire (A/mm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1029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1701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6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 in coil (T)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1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807" y="908720"/>
            <a:ext cx="8570913" cy="468119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Design parameters of the cos2θ Q1a quadrupole magnet with iron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yoke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 err="1" smtClean="0">
                <a:solidFill>
                  <a:srgbClr val="CC0066"/>
                </a:solidFill>
                <a:latin typeface="Times New Roman" panose="02020603050405020304" pitchFamily="18" charset="0"/>
              </a:rPr>
              <a:t>parameterof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 Q1a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852533"/>
              </p:ext>
            </p:extLst>
          </p:nvPr>
        </p:nvGraphicFramePr>
        <p:xfrm>
          <a:off x="367142" y="1357938"/>
          <a:ext cx="8461448" cy="5239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0724"/>
                <a:gridCol w="4230724"/>
              </a:tblGrid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name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Q1a</a:t>
                      </a:r>
                      <a:r>
                        <a:rPr lang="en-US" sz="1600" kern="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double 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aperture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 gradient (T/m)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142.4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Magnetic length (m)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1211.80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turns per pole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Excitation current (A</a:t>
                      </a:r>
                      <a:r>
                        <a:rPr lang="zh-CN" sz="1600" kern="1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layers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4350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Conductor (HTS or LTS)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Rutherford Cable, width 2.5 mm, mid thickness 0.93 mm, keystone angle 2.1 </a:t>
                      </a:r>
                      <a:r>
                        <a:rPr lang="en-US" sz="16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deg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10 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strands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Maximum dipole field at 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aperture </a:t>
                      </a:r>
                      <a:r>
                        <a:rPr lang="en-US" altLang="zh-CN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center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mT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Stored energy (KJ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11.5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Inductance (mH</a:t>
                      </a:r>
                      <a:r>
                        <a:rPr lang="zh-CN" sz="1600" kern="10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5.64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Peak field in coil (T)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3.42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Load line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78.79%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4350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Integrated field harmonics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 </a:t>
                      </a:r>
                      <a:r>
                        <a:rPr lang="en-US" sz="160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60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= -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0.61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60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60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= -0.24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inner diameter (mm)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outer diameter (mm)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51.3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Yoke outer diameter (mm)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 direction Lorentz force/octant (kN)</a:t>
                      </a:r>
                      <a:endParaRPr lang="zh-CN" sz="1600" kern="1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62.33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 direction Lorentz force/octant (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-58.59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232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Net weight (kg)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</a:t>
                      </a:r>
                      <a:endParaRPr lang="zh-CN" sz="1600" kern="1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Baseline design: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Cos2θ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coil;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CCT and Serpentine coil as alternative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design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Round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0.5mm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strand,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HTS Bi-2212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or LTS 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Q1b: 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coil using Rutherford cable with iron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yoke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inner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radius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of the coil is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26 mm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Single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aperture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cross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section is optimized with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three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coil blocks in 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layers.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Width of the cable is 3 mm, 26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turns in each pole.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excitation current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Q1a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1590A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&lt;30 </a:t>
            </a:r>
            <a:r>
              <a:rPr lang="en-US" altLang="zh-CN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</a:t>
            </a:r>
            <a:endParaRPr lang="en-US" altLang="zh-CN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apertures do not need to share the iron yoke like Q1a.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layers corrector coils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be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added inside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coil, using 0.33mm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wire.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2 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Q1b</a:t>
            </a: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7072"/>
            <a:ext cx="2419350" cy="2353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979861"/>
            <a:ext cx="2765226" cy="2329459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506" y="3921497"/>
            <a:ext cx="3814445" cy="266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7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3D design of Q1b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3D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magnetic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field is modeled and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analysed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using ROXIE.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end detailed shaped is optimized and determined.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Field gradient 85.4T/m, each integrated field harmonics is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smaller than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1×10</a:t>
            </a:r>
            <a:r>
              <a:rPr lang="en-GB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-4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3D magnetic field performance meets requirement.</a:t>
            </a:r>
            <a:endParaRPr lang="en-GB" altLang="zh-CN" sz="20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131840" y="5880463"/>
            <a:ext cx="33843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model in 3D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of Q1b</a:t>
            </a: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88" y="2965647"/>
            <a:ext cx="2713585" cy="2513947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595" y="3322520"/>
            <a:ext cx="3068759" cy="180020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009" y="2906008"/>
            <a:ext cx="3024336" cy="263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Baseline design: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Cos2θ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coil;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CCT and Serpentine coil as alternative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design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Round 0.5mm strand, HTS Bi-2212 or LTS 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Q2: 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coil using Rutherford cable with iron yoke.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inner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radius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of the coil is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31mm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Single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aperture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cross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section is optimized with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coil blocks in 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layers.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33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turns in each 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excitation current is 1925A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multipole field in single aperture is smaller than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2D.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apertures do not need to share the iron yoke like Q1a.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Dipole field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&lt;30 </a:t>
            </a:r>
            <a:r>
              <a:rPr lang="en-US" altLang="zh-CN" sz="2000" b="1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Gs</a:t>
            </a:r>
            <a:endParaRPr lang="en-US" altLang="zh-CN" sz="2000" b="1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three layers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corrector coils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be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added inside quadrupole coil, using 0.33mm wire.</a:t>
            </a: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3 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Q2</a:t>
            </a: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4806"/>
            <a:ext cx="2592288" cy="2376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141" y="4233247"/>
            <a:ext cx="2790963" cy="2435839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74" y="4221088"/>
            <a:ext cx="3234055" cy="235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0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3D design of Q2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3D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magnetic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field is modeled and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analysed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using ROXIE.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end detailed shaped is optimized and determined.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Field gradient 96.7T/m, each integrated field harmonics is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smaller than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1×10</a:t>
            </a:r>
            <a:r>
              <a:rPr lang="en-GB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-4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3D magnetic field performance meets requirement.</a:t>
            </a:r>
            <a:endParaRPr lang="en-GB" altLang="zh-CN" sz="20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915816" y="6021288"/>
            <a:ext cx="33843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model in 3D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of Q2</a:t>
            </a: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5" y="3069737"/>
            <a:ext cx="2783880" cy="250611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561" y="3068960"/>
            <a:ext cx="2951536" cy="2506892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313" y="3007183"/>
            <a:ext cx="2946516" cy="283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1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Baseline design of quadrupole: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Collared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cos2θ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magnet, with shared iron yoke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and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crossing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angle between 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apertures. 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practice, can it </a:t>
            </a:r>
            <a:r>
              <a:rPr lang="en-US" altLang="zh-CN" sz="2000" b="1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be fabricated and really </a:t>
            </a:r>
            <a:r>
              <a:rPr lang="en-US" altLang="zh-CN" sz="2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meet the requirement?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far,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there is no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superconducting quadrupole magnet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 China. 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 R&amp;D,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first step is to study and master main key technologies of superconducting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magnet,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by developing a short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LTS model magnet.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Main purpose: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verify if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high magnetic field gradient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can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be achieved.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8" y="3501008"/>
            <a:ext cx="4579030" cy="235389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95288" y="4437112"/>
            <a:ext cx="810010" cy="79798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58" y="4189398"/>
            <a:ext cx="4262705" cy="2335946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R&amp;D status of 0.5m single aperture short model </a:t>
            </a:r>
            <a:r>
              <a:rPr lang="en-US" altLang="zh-CN" sz="2000" b="1" dirty="0" err="1" smtClean="0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84" y="5553502"/>
            <a:ext cx="1639261" cy="1167973"/>
          </a:xfrm>
          <a:prstGeom prst="rect">
            <a:avLst/>
          </a:prstGeom>
        </p:spPr>
      </p:pic>
      <p:sp>
        <p:nvSpPr>
          <p:cNvPr id="12" name="下箭头 11"/>
          <p:cNvSpPr/>
          <p:nvPr/>
        </p:nvSpPr>
        <p:spPr>
          <a:xfrm>
            <a:off x="611560" y="5324785"/>
            <a:ext cx="360040" cy="689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0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5287" y="1628800"/>
            <a:ext cx="8569325" cy="288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Superconducting </a:t>
            </a:r>
            <a:r>
              <a:rPr lang="en-US" altLang="zh-CN" sz="2400" b="1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in CEPC high   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luminosity scheme</a:t>
            </a:r>
            <a:endParaRPr lang="en-US" altLang="zh-CN" sz="18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R&amp;D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of 0.5m single aperture short model </a:t>
            </a:r>
            <a:r>
              <a:rPr lang="en-US" altLang="zh-CN" sz="24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US" altLang="zh-CN" sz="24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755576" y="201288"/>
            <a:ext cx="72728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922" y="938612"/>
            <a:ext cx="8640763" cy="473089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Research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main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key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technologies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0.5m single aperture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model has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started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, 136T/m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),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collaboration with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HeFei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KEYE Company.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Including: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winding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technology,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fabrication of quadrupole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coil with small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diameter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,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stress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control,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 assembly, cryogenics vertical test and field measurement technology, etc.</a:t>
            </a: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64061"/>
            <a:ext cx="5337505" cy="177916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Status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short model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53927"/>
            <a:ext cx="2465386" cy="24788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0" y="5567510"/>
            <a:ext cx="6390078" cy="649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65" y="5058246"/>
            <a:ext cx="2588331" cy="146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6632"/>
            <a:ext cx="8640763" cy="648101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3715119" y="2718400"/>
            <a:ext cx="864096" cy="32543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39552" y="1412776"/>
            <a:ext cx="4231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Rutherford cable (12 strands)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80112" y="144471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Winding machine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4856" y="4077072"/>
            <a:ext cx="4361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curing system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32551" y="3964994"/>
            <a:ext cx="2870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 assembly system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右箭头 23"/>
          <p:cNvSpPr/>
          <p:nvPr/>
        </p:nvSpPr>
        <p:spPr>
          <a:xfrm>
            <a:off x="7975608" y="2718400"/>
            <a:ext cx="864096" cy="32543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3672185" y="5383287"/>
            <a:ext cx="864096" cy="32543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253" y="1862497"/>
            <a:ext cx="2281123" cy="2101837"/>
          </a:xfrm>
          <a:prstGeom prst="rect">
            <a:avLst/>
          </a:prstGeom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828338" y="976314"/>
            <a:ext cx="6879020" cy="4667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GB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Progress: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Manufacture of all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hardware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is completed.        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21" y="4482442"/>
            <a:ext cx="1940373" cy="23167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18" y="4354357"/>
            <a:ext cx="707876" cy="24447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693" y="4357857"/>
            <a:ext cx="1830970" cy="2441293"/>
          </a:xfrm>
          <a:prstGeom prst="rect">
            <a:avLst/>
          </a:prstGeom>
        </p:spPr>
      </p:pic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Status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short model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33226"/>
            <a:ext cx="2305827" cy="22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9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08720"/>
            <a:ext cx="8781177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Many test on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winding and curing of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coils were performed.  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Four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SC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coils have been wound and cured, then they are assembled with stainless collar.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Iron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yoke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has been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assembled with the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collared-coil.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resistance and ground insulation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voltage test have been performed.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endParaRPr lang="en-GB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5ED2DEE-B42A-4158-B258-235CE250E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477" y="2862718"/>
            <a:ext cx="2745278" cy="36626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510" y="2883867"/>
            <a:ext cx="2210349" cy="39295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94852"/>
            <a:ext cx="2273903" cy="3630492"/>
          </a:xfrm>
          <a:prstGeom prst="rect">
            <a:avLst/>
          </a:prstGeom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Status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short model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76314"/>
            <a:ext cx="8781177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Manufacture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0.5m single aperture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short model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has been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completed in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HeFei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KEYE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 August 2022.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Then,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magnet has been transported to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IHEP.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Room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temperature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check and rotating coil magnetic field measurement has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been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done with 4A current.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Cryogenic excitation test at 4.2K in vertical Dewar: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to verify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whether high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gradient can be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achieved.</a:t>
            </a: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75" y="3870234"/>
            <a:ext cx="4354549" cy="1943661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Status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short model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116" y="3682495"/>
            <a:ext cx="4249798" cy="223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922" y="908720"/>
            <a:ext cx="8640763" cy="4730897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Cryogenic excitation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test 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Nov.10, 2022. When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temperature reaches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4.2k, magnet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excitation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test starts.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current successfully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reached the design current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2115A (136T/m).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excitation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current continues to increase to 2500 A </a:t>
            </a:r>
            <a:r>
              <a:rPr lang="en-US" altLang="zh-CN" sz="2000" dirty="0" smtClean="0">
                <a:latin typeface="Times New Roman" panose="02020603050405020304" pitchFamily="18" charset="0"/>
              </a:rPr>
              <a:t>(Max current of leads</a:t>
            </a:r>
            <a:r>
              <a:rPr lang="en-US" altLang="zh-CN" sz="2000" dirty="0">
                <a:latin typeface="Times New Roman" panose="02020603050405020304" pitchFamily="18" charset="0"/>
              </a:rPr>
              <a:t>)</a:t>
            </a:r>
            <a:r>
              <a:rPr lang="en-US" altLang="zh-CN" sz="2000" dirty="0" smtClean="0">
                <a:latin typeface="Times New Roman" panose="02020603050405020304" pitchFamily="18" charset="0"/>
              </a:rPr>
              <a:t>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and operates stably for 30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minutes.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No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quench occurred during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whole excitation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process.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corresponding magnetic field gradient at 2500 A exceeds the gradient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TDR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stage (142.3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T/m,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current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2210 A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).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Cryogenic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test result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28" y="3140968"/>
            <a:ext cx="2882848" cy="15347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75" y="3783746"/>
            <a:ext cx="2956948" cy="29147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28" y="4703549"/>
            <a:ext cx="2817628" cy="20457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65" y="3613190"/>
            <a:ext cx="2313995" cy="308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195388"/>
            <a:ext cx="8424863" cy="52578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CEPC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magnets, it is challenging to meet stringent design requirements, including limited space, magnetic field crosstalk between two apertures, field gradients up to 142T/m. 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and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LTS, 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free and with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option have been studied.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coil types have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studied for Q1a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 parameters with L*=1.9m: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Cos2θ coil, CCT  coil, Serpentine coil. 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Cos2θ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has higher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lower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density and 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Cos2θ coil as baseline design, CCT and Serpentine coil as alternative design.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design requirements are met.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excitation test at 4.2K in vertical Dewar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0.5m single aperture short model quadrupole (136T/m,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completed.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excitation current successfully reached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2500 A,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exceeding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current with no quench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occurred.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95288" y="765175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3796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237288"/>
            <a:ext cx="2519362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Summary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00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63713" y="2781300"/>
            <a:ext cx="6192837" cy="936625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zh-CN" sz="36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Thanks for your attention!</a:t>
            </a:r>
          </a:p>
        </p:txBody>
      </p:sp>
      <p:pic>
        <p:nvPicPr>
          <p:cNvPr id="34819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4263"/>
            <a:ext cx="251936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65" y="222849"/>
            <a:ext cx="3240360" cy="591546"/>
          </a:xfrm>
          <a:prstGeom prst="rect">
            <a:avLst/>
          </a:prstGeom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107504" y="6237288"/>
            <a:ext cx="51125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1800" b="1" dirty="0">
                <a:latin typeface="Times New Roman" panose="02020603050405020304" pitchFamily="18" charset="0"/>
              </a:rPr>
              <a:t>IAS Program on High Energy </a:t>
            </a:r>
            <a:r>
              <a:rPr lang="en-US" altLang="zh-CN" sz="1800" b="1" dirty="0" smtClean="0">
                <a:latin typeface="Times New Roman" panose="02020603050405020304" pitchFamily="18" charset="0"/>
              </a:rPr>
              <a:t>Physics 2023</a:t>
            </a:r>
            <a:endParaRPr lang="en-US" altLang="zh-CN" sz="1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712"/>
            <a:ext cx="8424863" cy="5257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is a Circular Electron Positron Collider with a circumference about 100 km, beam energy up to 120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(Higgs)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by IHEP. 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greatly squeeze the beam for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compact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gradient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final focus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 magnets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required on both sides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 points. 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TDR requirements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CEPC Final Focus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based on L* of 1.9 m, beam crossing angle of 33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3600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765175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8" name="Text Box 22"/>
          <p:cNvSpPr txBox="1">
            <a:spLocks noChangeArrowheads="1"/>
          </p:cNvSpPr>
          <p:nvPr/>
        </p:nvSpPr>
        <p:spPr bwMode="auto">
          <a:xfrm>
            <a:off x="103048" y="211682"/>
            <a:ext cx="86311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78335" y="2924944"/>
            <a:ext cx="752432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1: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TDR requirements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quadrupole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 for Higgs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220091"/>
              </p:ext>
            </p:extLst>
          </p:nvPr>
        </p:nvGraphicFramePr>
        <p:xfrm>
          <a:off x="376830" y="3426863"/>
          <a:ext cx="8526718" cy="22517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2450"/>
                <a:gridCol w="1152578"/>
                <a:gridCol w="925683"/>
                <a:gridCol w="1331451"/>
                <a:gridCol w="1331451"/>
                <a:gridCol w="1165565"/>
                <a:gridCol w="1897540"/>
              </a:tblGrid>
              <a:tr h="8468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field gradient (T/m)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 (m)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GFR (mm)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Outer</a:t>
                      </a:r>
                      <a:r>
                        <a:rPr lang="en-US" altLang="zh-CN" sz="16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diameter of beam pipe (mm)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Dipole field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Minimal distance between two aperture beam lines (mm)</a:t>
                      </a:r>
                      <a:endParaRPr lang="zh-CN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142.3</a:t>
                      </a:r>
                      <a:endParaRPr lang="zh-C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14.92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 or 28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&lt;30 </a:t>
                      </a:r>
                      <a:r>
                        <a:rPr lang="en-US" altLang="zh-CN" sz="16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Gs</a:t>
                      </a:r>
                      <a:endParaRPr lang="zh-C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62.71</a:t>
                      </a:r>
                      <a:endParaRPr lang="zh-CN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Q1b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85.4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18.17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&lt;30 </a:t>
                      </a:r>
                      <a:r>
                        <a:rPr lang="en-US" altLang="zh-CN" sz="16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Gs</a:t>
                      </a:r>
                      <a:endParaRPr lang="zh-CN" altLang="zh-CN" sz="16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105.28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Q2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96.7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24.48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&lt;30 </a:t>
                      </a:r>
                      <a:r>
                        <a:rPr lang="en-US" altLang="zh-CN" sz="16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Gs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155.11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operated inside the field of Detector solenoid magnet with a central field of 3.0 T.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cancel the effect of the </a:t>
            </a:r>
            <a:r>
              <a:rPr lang="en-US" altLang="zh-CN" sz="20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  <a:r>
              <a:rPr lang="en-US" altLang="zh-CN" sz="2000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 field on the </a:t>
            </a:r>
            <a:r>
              <a:rPr lang="en-US" altLang="zh-CN" sz="20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anti-solenoids before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outside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needed.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generated by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 and accelerator anti-solenoid is zero.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and anti-solenoid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are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in the same cryostat.     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1926639" y="6412984"/>
            <a:ext cx="50129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layout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IR magnets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517" y="236448"/>
            <a:ext cx="86311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50" y="2814881"/>
            <a:ext cx="6316961" cy="390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Overall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considerations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Different kinds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quadrupole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type (cos2</a:t>
            </a:r>
            <a:r>
              <a:rPr lang="el-GR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θ,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CCT, Serpentine)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HTS and LTS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Iron free and with iron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Corrector coils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altLang="zh-CN" sz="2000" b="1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1 Design of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Q1a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Minimal distance between two aperture beam lines: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62.71 mm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nb-NO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Leaving space </a:t>
            </a:r>
            <a:r>
              <a:rPr lang="nb-NO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for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beam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pipe, </a:t>
            </a:r>
            <a:r>
              <a:rPr lang="nb-NO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helium vessel, </a:t>
            </a:r>
            <a:r>
              <a:rPr lang="en-US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 radius: 20 mm</a:t>
            </a:r>
            <a:endParaRPr lang="en-US" altLang="zh-CN" sz="2000" b="1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It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is challenging to meet stringent design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requirement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High field gradient: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142.3 T/m</a:t>
            </a:r>
          </a:p>
          <a:p>
            <a:pPr eaLnBrk="1" hangingPunct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Magnetic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field crosstalk between 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apertures: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</a:t>
            </a:r>
            <a:r>
              <a:rPr lang="en-US" altLang="zh-CN" sz="2000" b="1" i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Dipole field &lt;30 </a:t>
            </a:r>
            <a:r>
              <a:rPr lang="en-US" altLang="zh-CN" sz="2000" b="1" i="1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Gs</a:t>
            </a:r>
            <a:r>
              <a:rPr lang="en-US" altLang="zh-CN" sz="2000" i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, high order field harmonics &lt;5</a:t>
            </a:r>
            <a:r>
              <a:rPr lang="en-US" altLang="zh-CN" sz="20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×10</a:t>
            </a:r>
            <a:r>
              <a:rPr lang="en-US" altLang="zh-CN" sz="2000" i="1" baseline="30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lang="en-US" altLang="zh-CN" sz="2000" i="1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Limited radial space in the magnet middle: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R: [20mm, 31.36mm],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only 11.36mm available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Superconducting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quadrupoles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 design in CEPC high luminosity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scheme</a:t>
            </a:r>
          </a:p>
        </p:txBody>
      </p:sp>
    </p:spTree>
    <p:extLst>
      <p:ext uri="{BB962C8B-B14F-4D97-AF65-F5344CB8AC3E}">
        <p14:creationId xmlns:p14="http://schemas.microsoft.com/office/powerpoint/2010/main" val="19119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Magnetic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design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Q1a with 3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kinds of </a:t>
            </a:r>
            <a:r>
              <a:rPr lang="en-US" altLang="zh-CN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structures, including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cos2θ coil, CCT coil, and Serpentine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coil.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D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Q1a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867814"/>
            <a:ext cx="2677693" cy="199805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161788"/>
            <a:ext cx="2888643" cy="14030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72135"/>
            <a:ext cx="3240360" cy="1028873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535618" y="3460945"/>
            <a:ext cx="1620366" cy="28433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39444"/>
            <a:ext cx="3293383" cy="14640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636" y="3867814"/>
            <a:ext cx="2701450" cy="202958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1078" y="5949280"/>
            <a:ext cx="166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Cos2θ coil</a:t>
            </a:r>
          </a:p>
          <a:p>
            <a:r>
              <a:rPr lang="en-US" altLang="zh-CN" dirty="0" smtClean="0">
                <a:latin typeface="Times New Roman" panose="02020603050405020304" pitchFamily="18" charset="0"/>
              </a:rPr>
              <a:t>(</a:t>
            </a:r>
            <a:r>
              <a:rPr lang="en-US" altLang="zh-CN" dirty="0" err="1" smtClean="0">
                <a:latin typeface="Times New Roman" panose="02020603050405020304" pitchFamily="18" charset="0"/>
              </a:rPr>
              <a:t>SuperKEKB</a:t>
            </a:r>
            <a:r>
              <a:rPr lang="en-US" altLang="zh-CN" dirty="0" smtClean="0">
                <a:latin typeface="Times New Roman" panose="02020603050405020304" pitchFamily="18" charset="0"/>
              </a:rPr>
              <a:t>)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665711" y="5951319"/>
            <a:ext cx="166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CCT coil</a:t>
            </a:r>
          </a:p>
          <a:p>
            <a:r>
              <a:rPr lang="en-US" altLang="zh-CN" dirty="0" smtClean="0">
                <a:latin typeface="Times New Roman" panose="02020603050405020304" pitchFamily="18" charset="0"/>
              </a:rPr>
              <a:t>(FCC-</a:t>
            </a:r>
            <a:r>
              <a:rPr lang="en-US" altLang="zh-CN" dirty="0" err="1" smtClean="0">
                <a:latin typeface="Times New Roman" panose="02020603050405020304" pitchFamily="18" charset="0"/>
              </a:rPr>
              <a:t>ee</a:t>
            </a:r>
            <a:r>
              <a:rPr lang="en-US" altLang="zh-CN" dirty="0" smtClean="0">
                <a:latin typeface="Times New Roman" panose="02020603050405020304" pitchFamily="18" charset="0"/>
              </a:rPr>
              <a:t>)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6975709" y="5949280"/>
            <a:ext cx="166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Serpentine 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coil</a:t>
            </a:r>
          </a:p>
          <a:p>
            <a:r>
              <a:rPr lang="en-US" altLang="zh-CN" dirty="0" smtClean="0">
                <a:latin typeface="Times New Roman" panose="02020603050405020304" pitchFamily="18" charset="0"/>
              </a:rPr>
              <a:t>    (BEPCII)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508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833318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1)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Cos2θ option of Q1a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Round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0.5mm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strand,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HTS Bi-2212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or LTS 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endParaRPr lang="en-US" altLang="zh-CN" sz="20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HTS: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heat load resistant,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temperature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coil using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Rutherford,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with 10 </a:t>
            </a: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strands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Inner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diameter of the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coil 40mm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Cable width 2.5mm, 21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turns and four coil blocks in each 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</a:t>
            </a:r>
            <a:r>
              <a:rPr lang="en-US" altLang="zh-CN" sz="2400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Option 1: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Iron free design</a:t>
            </a: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p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crosstalk between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dipole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&gt;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meet all design requirements: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and high order field harmonics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anti-symmetric 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</a:rPr>
              <a:t>coil, add corrector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coil, etc.) </a:t>
            </a: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Q1a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657" y="3717032"/>
            <a:ext cx="454095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755576" y="3284984"/>
            <a:ext cx="352839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833318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</a:t>
            </a:r>
          </a:p>
          <a:p>
            <a:pPr marL="0" indent="0" algn="ctr" eaLnBrk="1" hangingPunct="1">
              <a:spcBef>
                <a:spcPts val="0"/>
              </a:spcBef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Iron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free design</a:t>
            </a:r>
            <a:endParaRPr lang="en-US" altLang="zh-CN" sz="24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Further optimization is being performed to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relax the requirement of 30 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Gs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dipole field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in quadrupole magnet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Use corrector coil to adjust the integrated dipole 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and field harmonics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to 0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Give the longitudinal distribution data of 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dipole field in each aperture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to the accelerator physics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group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Several iterations are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needed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Different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requirements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dipole field for Q1a, Q1b, Q2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Q1a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9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algn="ctr" eaLnBrk="1" hangingPunct="1">
              <a:spcBef>
                <a:spcPts val="0"/>
              </a:spcBef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zh-CN" sz="2400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Option 2:</a:t>
            </a:r>
            <a:r>
              <a:rPr lang="en-US" altLang="zh-CN" sz="2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With iron design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ron yoke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FeCoV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with high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saturation 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is added outside 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to enhance the field gradient, reduce the coil excitation current, and shield the field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crosstalk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Not enough space to place two single apertures side by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side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Compact design: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Iron core in the middle part is shared by two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apertures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or two layers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corrector coils will be added inside quadrupole coil, using 0.33mm wire</a:t>
            </a: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</a:t>
            </a: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Design of Q1a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98410"/>
            <a:ext cx="4110570" cy="22208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41" y="3596379"/>
            <a:ext cx="3686353" cy="2424909"/>
          </a:xfrm>
          <a:prstGeom prst="rect">
            <a:avLst/>
          </a:prstGeom>
        </p:spPr>
      </p:pic>
      <p:sp>
        <p:nvSpPr>
          <p:cNvPr id="11" name="右箭头 10"/>
          <p:cNvSpPr/>
          <p:nvPr/>
        </p:nvSpPr>
        <p:spPr>
          <a:xfrm>
            <a:off x="4313315" y="4569446"/>
            <a:ext cx="936104" cy="43204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5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24314</TotalTime>
  <Words>2149</Words>
  <Application>Microsoft Office PowerPoint</Application>
  <PresentationFormat>全屏显示(4:3)</PresentationFormat>
  <Paragraphs>340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等线</vt:lpstr>
      <vt:lpstr>宋体</vt:lpstr>
      <vt:lpstr>微软雅黑</vt:lpstr>
      <vt:lpstr>Arial</vt:lpstr>
      <vt:lpstr>Times</vt:lpstr>
      <vt:lpstr>Times New Roman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Superconducting quadrupoles design in CEPC high luminosity scheme</vt:lpstr>
      <vt:lpstr>Design of Q1a</vt:lpstr>
      <vt:lpstr>Design of Q1a</vt:lpstr>
      <vt:lpstr>Design of Q1a</vt:lpstr>
      <vt:lpstr>Design of Q1a</vt:lpstr>
      <vt:lpstr>Q1a design with iron</vt:lpstr>
      <vt:lpstr>2) CCT option of Q1a</vt:lpstr>
      <vt:lpstr>3) Serpentine option of Q1a</vt:lpstr>
      <vt:lpstr>Comparison of three design options of Q1a </vt:lpstr>
      <vt:lpstr>Design parameterof Q1a</vt:lpstr>
      <vt:lpstr>2 Design of Q1b</vt:lpstr>
      <vt:lpstr>Design of Q1b</vt:lpstr>
      <vt:lpstr>3 Design of Q2</vt:lpstr>
      <vt:lpstr>Design of Q2</vt:lpstr>
      <vt:lpstr>R&amp;D status of 0.5m single aperture short model quadrupole</vt:lpstr>
      <vt:lpstr>Status of 0.5m single aperture short model quadrupole</vt:lpstr>
      <vt:lpstr>Status of 0.5m single aperture short model quadrupole</vt:lpstr>
      <vt:lpstr>Status of 0.5m single aperture short model quadrupole</vt:lpstr>
      <vt:lpstr>Status of 0.5m single aperture short model quadrupole</vt:lpstr>
      <vt:lpstr>Cryogenic test result</vt:lpstr>
      <vt:lpstr>Summary</vt:lpstr>
      <vt:lpstr>PowerPoint 演示文稿</vt:lpstr>
    </vt:vector>
  </TitlesOfParts>
  <Company>MC SYSTEM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MC SYSTEM</dc:creator>
  <cp:lastModifiedBy>unknown</cp:lastModifiedBy>
  <cp:revision>2639</cp:revision>
  <dcterms:created xsi:type="dcterms:W3CDTF">2008-05-27T08:38:56Z</dcterms:created>
  <dcterms:modified xsi:type="dcterms:W3CDTF">2023-02-15T02:13:18Z</dcterms:modified>
</cp:coreProperties>
</file>