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8" r:id="rId2"/>
    <p:sldId id="259" r:id="rId3"/>
    <p:sldId id="549" r:id="rId4"/>
    <p:sldId id="1014" r:id="rId5"/>
    <p:sldId id="1040" r:id="rId6"/>
    <p:sldId id="1041" r:id="rId7"/>
    <p:sldId id="1042" r:id="rId8"/>
    <p:sldId id="1043" r:id="rId9"/>
    <p:sldId id="1044" r:id="rId10"/>
    <p:sldId id="1037" r:id="rId11"/>
    <p:sldId id="721" r:id="rId12"/>
    <p:sldId id="441" r:id="rId13"/>
    <p:sldId id="324" r:id="rId14"/>
    <p:sldId id="952" r:id="rId15"/>
    <p:sldId id="1034" r:id="rId16"/>
    <p:sldId id="1022" r:id="rId17"/>
    <p:sldId id="1023" r:id="rId18"/>
    <p:sldId id="1024" r:id="rId19"/>
    <p:sldId id="1025" r:id="rId20"/>
    <p:sldId id="1026" r:id="rId21"/>
    <p:sldId id="1027" r:id="rId22"/>
    <p:sldId id="1030" r:id="rId23"/>
    <p:sldId id="290" r:id="rId24"/>
    <p:sldId id="293" r:id="rId25"/>
    <p:sldId id="1050" r:id="rId26"/>
    <p:sldId id="683" r:id="rId27"/>
    <p:sldId id="531" r:id="rId28"/>
    <p:sldId id="678" r:id="rId29"/>
    <p:sldId id="1033" r:id="rId30"/>
    <p:sldId id="294" r:id="rId31"/>
    <p:sldId id="1051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孟 才" initials="孟" lastIdx="2" clrIdx="0">
    <p:extLst>
      <p:ext uri="{19B8F6BF-5375-455C-9EA6-DF929625EA0E}">
        <p15:presenceInfo xmlns:p15="http://schemas.microsoft.com/office/powerpoint/2012/main" userId="9dded5530b46db2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9631B5-78F2-41C9-869B-9F39066F8104}" styleName="中度样式 3 - 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06" autoAdjust="0"/>
    <p:restoredTop sz="91761" autoAdjust="0"/>
  </p:normalViewPr>
  <p:slideViewPr>
    <p:cSldViewPr snapToGrid="0">
      <p:cViewPr varScale="1">
        <p:scale>
          <a:sx n="62" d="100"/>
          <a:sy n="62" d="100"/>
        </p:scale>
        <p:origin x="4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/>
              <a:t>Duration </a:t>
            </a:r>
            <a:r>
              <a:rPr lang="en-US" altLang="zh-CN" baseline="0" dirty="0"/>
              <a:t>to 20MV/m</a:t>
            </a:r>
            <a:endParaRPr lang="zh-CN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'[加速管老练时间-劲东.xlsx]Sheet1'!$E$2:$E$10</c:f>
              <c:numCache>
                <c:formatCode>General</c:formatCode>
                <c:ptCount val="9"/>
                <c:pt idx="0">
                  <c:v>1056</c:v>
                </c:pt>
                <c:pt idx="1">
                  <c:v>936</c:v>
                </c:pt>
                <c:pt idx="2">
                  <c:v>504</c:v>
                </c:pt>
                <c:pt idx="3">
                  <c:v>264</c:v>
                </c:pt>
                <c:pt idx="4">
                  <c:v>744</c:v>
                </c:pt>
                <c:pt idx="5">
                  <c:v>384</c:v>
                </c:pt>
                <c:pt idx="6">
                  <c:v>504</c:v>
                </c:pt>
                <c:pt idx="7">
                  <c:v>432</c:v>
                </c:pt>
                <c:pt idx="8">
                  <c:v>192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D5-4698-B643-CF205E5A77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686381280"/>
        <c:axId val="-686385632"/>
      </c:barChart>
      <c:catAx>
        <c:axId val="-686381280"/>
        <c:scaling>
          <c:orientation val="minMax"/>
        </c:scaling>
        <c:delete val="0"/>
        <c:axPos val="b"/>
        <c:title>
          <c:tx>
            <c:rich>
              <a:bodyPr rot="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Accelerating structure No.</a:t>
                </a:r>
                <a:endParaRPr lang="zh-CN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0" vertOverflow="ellipsis" vert="horz" wrap="square" anchor="ctr" anchorCtr="1"/>
            <a:lstStyle/>
            <a:p>
              <a:pPr defTabSz="914400"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686385632"/>
        <c:crosses val="autoZero"/>
        <c:auto val="1"/>
        <c:lblAlgn val="ctr"/>
        <c:lblOffset val="100"/>
        <c:noMultiLvlLbl val="0"/>
      </c:catAx>
      <c:valAx>
        <c:axId val="-686385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Time</a:t>
                </a:r>
                <a:r>
                  <a:rPr lang="zh-CN" altLang="en-US" dirty="0"/>
                  <a:t>（</a:t>
                </a:r>
                <a:r>
                  <a:rPr lang="en-US" altLang="zh-CN" sz="1000" b="0" i="0" u="none" strike="noStrike" baseline="0" dirty="0">
                    <a:effectLst/>
                  </a:rPr>
                  <a:t>hours</a:t>
                </a:r>
                <a:r>
                  <a:rPr lang="zh-CN" altLang="en-US" dirty="0"/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0" vertOverflow="ellipsis" vert="horz" wrap="square" anchor="ctr" anchorCtr="1"/>
            <a:lstStyle/>
            <a:p>
              <a:pPr defTabSz="914400">
                <a:defRPr lang="zh-CN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686381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BF886-FFDC-4DDB-B5C2-A632D0101D45}" type="datetimeFigureOut">
              <a:rPr lang="zh-CN" altLang="en-US" smtClean="0"/>
              <a:t>2023/2/14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B543E-D8CE-40B3-B8ED-E4090BE97E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131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927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B543E-D8CE-40B3-B8ED-E4090BE97E7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763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B543E-D8CE-40B3-B8ED-E4090BE97E7A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074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B543E-D8CE-40B3-B8ED-E4090BE97E7A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611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0" y="1967699"/>
            <a:ext cx="12192000" cy="146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 b="1">
                <a:solidFill>
                  <a:srgbClr val="A40000"/>
                </a:solidFill>
                <a:latin typeface="+mn-lt"/>
              </a:defRPr>
            </a:lvl1pPr>
          </a:lstStyle>
          <a:p>
            <a:r>
              <a:rPr lang="en-US" altLang="zh-CN" dirty="0"/>
              <a:t>Presentation Title</a:t>
            </a:r>
            <a:endParaRPr lang="en-US" dirty="0"/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0489" y="4013939"/>
            <a:ext cx="4561433" cy="3408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rgbClr val="A40000"/>
                </a:solidFill>
                <a:latin typeface="+mn-lt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Reporter</a:t>
            </a:r>
            <a:endParaRPr lang="en-US" dirty="0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859" y="233278"/>
            <a:ext cx="1531276" cy="741191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0" y="1102043"/>
            <a:ext cx="12192000" cy="110847"/>
            <a:chOff x="0" y="846225"/>
            <a:chExt cx="9144000" cy="110846"/>
          </a:xfrm>
        </p:grpSpPr>
        <p:grpSp>
          <p:nvGrpSpPr>
            <p:cNvPr id="34" name="组合 33"/>
            <p:cNvGrpSpPr/>
            <p:nvPr/>
          </p:nvGrpSpPr>
          <p:grpSpPr>
            <a:xfrm>
              <a:off x="0" y="846225"/>
              <a:ext cx="9144000" cy="110846"/>
              <a:chOff x="0" y="846225"/>
              <a:chExt cx="9144000" cy="11084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875653" y="846225"/>
                <a:ext cx="8268347" cy="110438"/>
                <a:chOff x="875653" y="846225"/>
                <a:chExt cx="8268347" cy="110438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875653" y="846227"/>
                  <a:ext cx="8268347" cy="110436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9" name="直角三角形 38"/>
                <p:cNvSpPr/>
                <p:nvPr/>
              </p:nvSpPr>
              <p:spPr>
                <a:xfrm>
                  <a:off x="975360" y="846225"/>
                  <a:ext cx="137160" cy="110438"/>
                </a:xfrm>
                <a:prstGeom prst="rtTriangle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37" name="矩形 36"/>
              <p:cNvSpPr/>
              <p:nvPr/>
            </p:nvSpPr>
            <p:spPr>
              <a:xfrm>
                <a:off x="0" y="846226"/>
                <a:ext cx="975360" cy="110845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35" name="直接连接符 34"/>
            <p:cNvCxnSpPr>
              <a:stCxn id="39" idx="2"/>
            </p:cNvCxnSpPr>
            <p:nvPr/>
          </p:nvCxnSpPr>
          <p:spPr>
            <a:xfrm flipV="1">
              <a:off x="975360" y="846225"/>
              <a:ext cx="0" cy="1104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0012801" y="6472201"/>
            <a:ext cx="2179209" cy="400110"/>
            <a:chOff x="3891916" y="6461760"/>
            <a:chExt cx="5252086" cy="515109"/>
          </a:xfrm>
        </p:grpSpPr>
        <p:sp>
          <p:nvSpPr>
            <p:cNvPr id="41" name="文本框 40"/>
            <p:cNvSpPr txBox="1"/>
            <p:nvPr/>
          </p:nvSpPr>
          <p:spPr>
            <a:xfrm>
              <a:off x="3891916" y="6461760"/>
              <a:ext cx="5252086" cy="515109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2000" dirty="0">
                <a:solidFill>
                  <a:srgbClr val="FFFF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直角三角形 41"/>
            <p:cNvSpPr/>
            <p:nvPr/>
          </p:nvSpPr>
          <p:spPr>
            <a:xfrm flipV="1">
              <a:off x="3892140" y="6461761"/>
              <a:ext cx="655405" cy="33973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cxnSp>
        <p:nvCxnSpPr>
          <p:cNvPr id="3" name="直接连接符 2"/>
          <p:cNvCxnSpPr>
            <a:endCxn id="42" idx="0"/>
          </p:cNvCxnSpPr>
          <p:nvPr/>
        </p:nvCxnSpPr>
        <p:spPr>
          <a:xfrm>
            <a:off x="8" y="6721455"/>
            <a:ext cx="10012885" cy="14636"/>
          </a:xfrm>
          <a:prstGeom prst="line">
            <a:avLst/>
          </a:prstGeom>
          <a:ln w="190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1300489" y="4417137"/>
            <a:ext cx="4555735" cy="373753"/>
          </a:xfrm>
        </p:spPr>
        <p:txBody>
          <a:bodyPr anchor="ctr"/>
          <a:lstStyle>
            <a:lvl1pPr marL="0" indent="0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system</a:t>
            </a:r>
            <a:endParaRPr lang="zh-CN" altLang="en-US" dirty="0"/>
          </a:p>
        </p:txBody>
      </p:sp>
      <p:sp>
        <p:nvSpPr>
          <p:cNvPr id="2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0489" y="4853270"/>
            <a:ext cx="4555735" cy="373753"/>
          </a:xfrm>
        </p:spPr>
        <p:txBody>
          <a:bodyPr anchor="ctr">
            <a:normAutofit/>
          </a:bodyPr>
          <a:lstStyle>
            <a:lvl1pPr marL="0" indent="0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9793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4106" y="1123441"/>
            <a:ext cx="11144093" cy="517911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defRPr lang="zh-CN" altLang="en-US" sz="2400" smtClean="0">
                <a:solidFill>
                  <a:srgbClr val="000099"/>
                </a:solidFill>
              </a:defRPr>
            </a:lvl1pPr>
            <a:lvl2pPr marL="540000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2pPr>
            <a:lvl3pPr marL="1008000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3pPr>
            <a:lvl4pPr marL="1368000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defRPr lang="zh-CN" altLang="en-US" sz="1800" smtClean="0">
                <a:solidFill>
                  <a:schemeClr val="tx1"/>
                </a:solidFill>
              </a:defRPr>
            </a:lvl4pPr>
            <a:lvl5pPr marL="1728000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defRPr lang="en-US" sz="1800" dirty="0">
                <a:solidFill>
                  <a:schemeClr val="tx1"/>
                </a:solidFill>
              </a:defRPr>
            </a:lvl5pPr>
          </a:lstStyle>
          <a:p>
            <a:pPr lvl="0">
              <a:buClrTx/>
              <a:buFont typeface="Wingdings" panose="05000000000000000000" pitchFamily="2" charset="2"/>
              <a:buChar char="l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1">
              <a:buClrTx/>
              <a:buFont typeface="Wingdings" panose="05000000000000000000" pitchFamily="2" charset="2"/>
              <a:buChar char="n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2">
              <a:buClrTx/>
              <a:buFont typeface="Wingdings" panose="05000000000000000000" pitchFamily="2" charset="2"/>
              <a:buChar char="u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3">
              <a:buClrTx/>
              <a:buFont typeface="Wingdings" panose="05000000000000000000" pitchFamily="2" charset="2"/>
              <a:buChar char="Ø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4">
              <a:buClrTx/>
              <a:buFont typeface="Wingdings" panose="05000000000000000000" pitchFamily="2" charset="2"/>
              <a:buChar char="ü"/>
            </a:pPr>
            <a:r>
              <a:rPr lang="en-US" altLang="zh-CN" dirty="0"/>
              <a:t>Click here to add text</a:t>
            </a:r>
            <a:endParaRPr lang="en-US" dirty="0"/>
          </a:p>
        </p:txBody>
      </p:sp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1558637" y="105356"/>
            <a:ext cx="8847763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9600" y="6499408"/>
            <a:ext cx="11424000" cy="27980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chemeClr val="bg1"/>
                </a:solidFill>
                <a:latin typeface="Comic Sans MS" panose="030F0702030302020204" pitchFamily="66" charset="0"/>
              </a:rPr>
              <a:t>         IAS program on HEP 2023, February </a:t>
            </a:r>
            <a:r>
              <a:rPr lang="en-US" altLang="zh-CN" sz="12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14-16, </a:t>
            </a:r>
            <a:r>
              <a:rPr lang="en-US" altLang="zh-CN" sz="1200" b="1" kern="1200" dirty="0">
                <a:solidFill>
                  <a:schemeClr val="bg1"/>
                </a:solidFill>
                <a:latin typeface="Comic Sans MS" panose="030F0702030302020204" pitchFamily="66" charset="0"/>
                <a:ea typeface="+mn-ea"/>
                <a:cs typeface="+mn-cs"/>
              </a:rPr>
              <a:t>Hong Kong, China</a:t>
            </a:r>
            <a:endParaRPr lang="zh-CN" altLang="en-US" sz="1200" b="1" kern="1200" dirty="0">
              <a:solidFill>
                <a:schemeClr val="bg1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B63C983-8857-46DA-8EF0-219BCB9495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01200" y="14016"/>
            <a:ext cx="1158997" cy="7922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60197" y="78838"/>
            <a:ext cx="1285001" cy="69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1558637" y="105356"/>
            <a:ext cx="8847763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2439373" y="2046727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3270057" y="2046726"/>
            <a:ext cx="6318251" cy="561975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6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2439373" y="2864146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18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3270057" y="2864144"/>
            <a:ext cx="6318251" cy="561975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9" name="文本占位符 10"/>
          <p:cNvSpPr>
            <a:spLocks noGrp="1"/>
          </p:cNvSpPr>
          <p:nvPr>
            <p:ph type="body" sz="quarter" idx="14" hasCustomPrompt="1"/>
          </p:nvPr>
        </p:nvSpPr>
        <p:spPr>
          <a:xfrm>
            <a:off x="2439373" y="3681562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21" name="文本占位符 14"/>
          <p:cNvSpPr>
            <a:spLocks noGrp="1"/>
          </p:cNvSpPr>
          <p:nvPr>
            <p:ph type="body" sz="quarter" idx="15" hasCustomPrompt="1"/>
          </p:nvPr>
        </p:nvSpPr>
        <p:spPr>
          <a:xfrm>
            <a:off x="3270057" y="3681556"/>
            <a:ext cx="6318251" cy="561976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22" name="文本占位符 10"/>
          <p:cNvSpPr>
            <a:spLocks noGrp="1"/>
          </p:cNvSpPr>
          <p:nvPr>
            <p:ph type="body" sz="quarter" idx="16" hasCustomPrompt="1"/>
          </p:nvPr>
        </p:nvSpPr>
        <p:spPr>
          <a:xfrm>
            <a:off x="2439373" y="4498978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24" name="文本占位符 14"/>
          <p:cNvSpPr>
            <a:spLocks noGrp="1"/>
          </p:cNvSpPr>
          <p:nvPr>
            <p:ph type="body" sz="quarter" idx="17" hasCustomPrompt="1"/>
          </p:nvPr>
        </p:nvSpPr>
        <p:spPr>
          <a:xfrm>
            <a:off x="3270057" y="4498978"/>
            <a:ext cx="6318251" cy="561975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2" name="矩形 11"/>
          <p:cNvSpPr/>
          <p:nvPr userDrawn="1"/>
        </p:nvSpPr>
        <p:spPr>
          <a:xfrm>
            <a:off x="9600" y="6499408"/>
            <a:ext cx="11424000" cy="27980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chemeClr val="bg1"/>
                </a:solidFill>
                <a:latin typeface="Comic Sans MS" panose="030F0702030302020204" pitchFamily="66" charset="0"/>
              </a:rPr>
              <a:t> IAS program on HEP 2023, February </a:t>
            </a:r>
            <a:r>
              <a:rPr lang="en-US" altLang="zh-CN" sz="12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14-16, </a:t>
            </a:r>
            <a:r>
              <a:rPr lang="en-US" altLang="zh-CN" sz="1200" b="1" kern="1200" dirty="0">
                <a:solidFill>
                  <a:schemeClr val="bg1"/>
                </a:solidFill>
                <a:latin typeface="Comic Sans MS" panose="030F0702030302020204" pitchFamily="66" charset="0"/>
                <a:ea typeface="+mn-ea"/>
                <a:cs typeface="+mn-cs"/>
              </a:rPr>
              <a:t>Hong Kong, China</a:t>
            </a:r>
            <a:endParaRPr lang="zh-CN" altLang="en-US" sz="1200" b="1" kern="1200" dirty="0">
              <a:solidFill>
                <a:schemeClr val="bg1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2217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9602" y="1240525"/>
            <a:ext cx="4985143" cy="5120640"/>
          </a:xfrm>
        </p:spPr>
        <p:txBody>
          <a:bodyPr anchor="t"/>
          <a:lstStyle>
            <a:lvl1pPr marL="182880" indent="-182880">
              <a:buClrTx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</a:defRPr>
            </a:lvl1pPr>
            <a:lvl2pPr marL="685800" indent="-182880">
              <a:buClrTx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</a:defRPr>
            </a:lvl2pPr>
            <a:lvl3pPr marL="1143000" indent="-182880">
              <a:buClrTx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</a:defRPr>
            </a:lvl3pPr>
            <a:lvl4pPr marL="1600200" indent="-182880">
              <a:buClrTx/>
              <a:buFont typeface="Wingdings" panose="05000000000000000000" pitchFamily="2" charset="2"/>
              <a:buChar char="Ø"/>
              <a:defRPr sz="1800">
                <a:solidFill>
                  <a:schemeClr val="tx1"/>
                </a:solidFill>
              </a:defRPr>
            </a:lvl4pPr>
            <a:lvl5pPr marL="2057400" indent="-182880">
              <a:buClrTx/>
              <a:buFont typeface="Wingdings" panose="05000000000000000000" pitchFamily="2" charset="2"/>
              <a:buChar char="ü"/>
              <a:defRPr sz="18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879" y="1240525"/>
            <a:ext cx="5025040" cy="512064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zh-CN" altLang="en-US" sz="3200" smtClean="0"/>
            </a:lvl1pPr>
            <a:lvl2pPr>
              <a:defRPr lang="zh-CN" altLang="en-US" smtClean="0"/>
            </a:lvl2pPr>
            <a:lvl3pPr>
              <a:defRPr lang="zh-CN" altLang="en-US" sz="2000" smtClean="0"/>
            </a:lvl3pPr>
            <a:lvl4pPr>
              <a:defRPr lang="zh-CN" altLang="en-US" smtClean="0"/>
            </a:lvl4pPr>
            <a:lvl5pPr>
              <a:defRPr lang="en-US" dirty="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1558637" y="105356"/>
            <a:ext cx="8866963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9600" y="6499408"/>
            <a:ext cx="11424000" cy="27980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chemeClr val="bg1"/>
                </a:solidFill>
                <a:latin typeface="Comic Sans MS" panose="030F0702030302020204" pitchFamily="66" charset="0"/>
              </a:rPr>
              <a:t> IAS program on HEP 2023, February </a:t>
            </a:r>
            <a:r>
              <a:rPr lang="en-US" altLang="zh-CN" sz="12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14-16, </a:t>
            </a:r>
            <a:r>
              <a:rPr lang="en-US" altLang="zh-CN" sz="1200" b="1" kern="1200" dirty="0">
                <a:solidFill>
                  <a:schemeClr val="bg1"/>
                </a:solidFill>
                <a:latin typeface="Comic Sans MS" panose="030F0702030302020204" pitchFamily="66" charset="0"/>
                <a:ea typeface="+mn-ea"/>
                <a:cs typeface="+mn-cs"/>
              </a:rPr>
              <a:t>Hong Kong, China</a:t>
            </a:r>
            <a:endParaRPr lang="zh-CN" altLang="en-US" sz="1200" b="1" kern="1200" dirty="0">
              <a:solidFill>
                <a:schemeClr val="bg1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74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797" y="1235859"/>
            <a:ext cx="3474720" cy="80772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97" y="2143208"/>
            <a:ext cx="3474720" cy="402336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00348" y="1235862"/>
            <a:ext cx="3474720" cy="813171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00348" y="2143208"/>
            <a:ext cx="3474720" cy="402336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3" name="标题 4"/>
          <p:cNvSpPr>
            <a:spLocks noGrp="1"/>
          </p:cNvSpPr>
          <p:nvPr>
            <p:ph type="title" hasCustomPrompt="1"/>
          </p:nvPr>
        </p:nvSpPr>
        <p:spPr>
          <a:xfrm>
            <a:off x="1558637" y="105356"/>
            <a:ext cx="10515600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50899" y="1235862"/>
            <a:ext cx="3474720" cy="813171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1"/>
          </p:nvPr>
        </p:nvSpPr>
        <p:spPr>
          <a:xfrm>
            <a:off x="8350899" y="2143208"/>
            <a:ext cx="3474720" cy="402336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9600" y="6499408"/>
            <a:ext cx="11424000" cy="27980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chemeClr val="bg1"/>
                </a:solidFill>
                <a:latin typeface="Comic Sans MS" panose="030F0702030302020204" pitchFamily="66" charset="0"/>
              </a:rPr>
              <a:t> IAS program on HEP 2023, February </a:t>
            </a:r>
            <a:r>
              <a:rPr lang="en-US" altLang="zh-CN" sz="12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14-16, </a:t>
            </a:r>
            <a:r>
              <a:rPr lang="en-US" altLang="zh-CN" sz="1200" b="1" kern="1200" dirty="0">
                <a:solidFill>
                  <a:schemeClr val="bg1"/>
                </a:solidFill>
                <a:latin typeface="Comic Sans MS" panose="030F0702030302020204" pitchFamily="66" charset="0"/>
                <a:ea typeface="+mn-ea"/>
                <a:cs typeface="+mn-cs"/>
              </a:rPr>
              <a:t>Hong Kong, China</a:t>
            </a:r>
            <a:endParaRPr lang="zh-CN" altLang="en-US" sz="1200" b="1" kern="1200" dirty="0">
              <a:solidFill>
                <a:schemeClr val="bg1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5991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grpSp>
        <p:nvGrpSpPr>
          <p:cNvPr id="11" name="组合 2"/>
          <p:cNvGrpSpPr>
            <a:grpSpLocks/>
          </p:cNvGrpSpPr>
          <p:nvPr userDrawn="1"/>
        </p:nvGrpSpPr>
        <p:grpSpPr bwMode="auto">
          <a:xfrm>
            <a:off x="0" y="1843200"/>
            <a:ext cx="12192000" cy="1947374"/>
            <a:chOff x="0" y="1643074"/>
            <a:chExt cx="9144000" cy="2500282"/>
          </a:xfrm>
        </p:grpSpPr>
        <p:sp>
          <p:nvSpPr>
            <p:cNvPr id="12" name="矩形 11"/>
            <p:cNvSpPr/>
            <p:nvPr/>
          </p:nvSpPr>
          <p:spPr>
            <a:xfrm>
              <a:off x="0" y="4071942"/>
              <a:ext cx="9144000" cy="71414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35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35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643074"/>
              <a:ext cx="9144000" cy="2285992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35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35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16000" y="2008028"/>
            <a:ext cx="10363200" cy="1470025"/>
          </a:xfrm>
          <a:prstGeom prst="rect">
            <a:avLst/>
          </a:prstGeom>
        </p:spPr>
        <p:txBody>
          <a:bodyPr/>
          <a:lstStyle>
            <a:lvl1pPr>
              <a:lnSpc>
                <a:spcPct val="200000"/>
              </a:lnSpc>
              <a:defRPr sz="2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4286252"/>
            <a:ext cx="8534400" cy="7269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00" b="1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en-US" altLang="zh-CN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2"/>
          </p:nvPr>
        </p:nvSpPr>
        <p:spPr>
          <a:xfrm>
            <a:off x="2663183" y="5227563"/>
            <a:ext cx="6865639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4850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455" y="981245"/>
            <a:ext cx="11152909" cy="53911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altLang="zh-CN" dirty="0"/>
              <a:t>Click here to add text</a:t>
            </a:r>
            <a:endParaRPr lang="zh-CN" altLang="en-US" dirty="0"/>
          </a:p>
          <a:p>
            <a:pPr lvl="1"/>
            <a:r>
              <a:rPr lang="en-US" altLang="zh-CN" dirty="0"/>
              <a:t>Click here to add text</a:t>
            </a:r>
            <a:endParaRPr lang="zh-CN" altLang="en-US" dirty="0"/>
          </a:p>
          <a:p>
            <a:pPr lvl="2"/>
            <a:r>
              <a:rPr lang="en-US" altLang="zh-CN" dirty="0"/>
              <a:t>Click here to add text</a:t>
            </a:r>
            <a:endParaRPr lang="zh-CN" altLang="en-US" dirty="0"/>
          </a:p>
          <a:p>
            <a:pPr lvl="3"/>
            <a:r>
              <a:rPr lang="en-US" altLang="zh-CN" dirty="0"/>
              <a:t>Click here to add text</a:t>
            </a:r>
            <a:endParaRPr lang="zh-CN" altLang="en-US" dirty="0"/>
          </a:p>
          <a:p>
            <a:pPr lvl="4"/>
            <a:r>
              <a:rPr lang="en-US" altLang="zh-CN" dirty="0"/>
              <a:t>Click here to add text</a:t>
            </a:r>
            <a:endParaRPr 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0" y="821646"/>
            <a:ext cx="12192000" cy="135427"/>
            <a:chOff x="0" y="821645"/>
            <a:chExt cx="9144000" cy="135426"/>
          </a:xfrm>
        </p:grpSpPr>
        <p:grpSp>
          <p:nvGrpSpPr>
            <p:cNvPr id="10" name="组合 9"/>
            <p:cNvGrpSpPr/>
            <p:nvPr/>
          </p:nvGrpSpPr>
          <p:grpSpPr>
            <a:xfrm>
              <a:off x="0" y="846225"/>
              <a:ext cx="9144000" cy="110846"/>
              <a:chOff x="0" y="846225"/>
              <a:chExt cx="9144000" cy="110846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875653" y="846225"/>
                <a:ext cx="8268347" cy="110438"/>
                <a:chOff x="875653" y="846225"/>
                <a:chExt cx="8268347" cy="110438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875653" y="846227"/>
                  <a:ext cx="8268347" cy="110436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" name="直角三角形 14"/>
                <p:cNvSpPr/>
                <p:nvPr/>
              </p:nvSpPr>
              <p:spPr>
                <a:xfrm>
                  <a:off x="975360" y="846225"/>
                  <a:ext cx="137160" cy="110438"/>
                </a:xfrm>
                <a:prstGeom prst="rtTriangle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>
                <a:off x="0" y="846226"/>
                <a:ext cx="975360" cy="110845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 flipV="1">
              <a:off x="975360" y="821645"/>
              <a:ext cx="0" cy="13501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91" y="108730"/>
            <a:ext cx="1272156" cy="63338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" y="6432195"/>
            <a:ext cx="10914276" cy="423065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909485" y="6432193"/>
            <a:ext cx="1277721" cy="421341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19" name="Slide Number Placeholder 5"/>
          <p:cNvSpPr txBox="1">
            <a:spLocks/>
          </p:cNvSpPr>
          <p:nvPr/>
        </p:nvSpPr>
        <p:spPr>
          <a:xfrm>
            <a:off x="10311542" y="6433917"/>
            <a:ext cx="1796516" cy="421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lang="zh-CN" altLang="en-US" sz="2000" kern="120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71D156-31C7-4A0D-88C3-08F7D3EE48DA}" type="slidenum">
              <a:rPr lang="en-US" altLang="zh-CN" sz="1600" b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‹#›</a:t>
            </a:fld>
            <a:endParaRPr sz="1600" b="1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直角三角形 20"/>
          <p:cNvSpPr/>
          <p:nvPr/>
        </p:nvSpPr>
        <p:spPr>
          <a:xfrm flipV="1">
            <a:off x="10909485" y="6433917"/>
            <a:ext cx="526943" cy="421341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1445105" y="6433917"/>
            <a:ext cx="0" cy="42134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74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l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u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85.jpeg"/><Relationship Id="rId5" Type="http://schemas.openxmlformats.org/officeDocument/2006/relationships/image" Target="../media/image84.png"/><Relationship Id="rId4" Type="http://schemas.openxmlformats.org/officeDocument/2006/relationships/image" Target="../media/image8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29296"/>
            <a:ext cx="9144000" cy="11382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800" dirty="0"/>
              <a:t>HEPS injector </a:t>
            </a:r>
            <a:r>
              <a:rPr lang="en-US" altLang="zh-CN" sz="3800" dirty="0" err="1"/>
              <a:t>linac</a:t>
            </a:r>
            <a:r>
              <a:rPr lang="zh-CN" altLang="en-US" sz="3800" dirty="0"/>
              <a:t> </a:t>
            </a:r>
            <a:r>
              <a:rPr lang="en-US" altLang="zh-CN" sz="3800" dirty="0"/>
              <a:t>developments</a:t>
            </a:r>
            <a:endParaRPr lang="zh-CN" altLang="en-US" sz="38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797420" y="4157614"/>
            <a:ext cx="4697902" cy="178598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Reporter: </a:t>
            </a:r>
            <a:r>
              <a:rPr lang="en-US" altLang="zh-CN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Jingru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Zhang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HEPS </a:t>
            </a:r>
            <a:r>
              <a:rPr lang="en-US" altLang="zh-CN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group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High Energy Physics, CAS</a:t>
            </a:r>
            <a:endParaRPr lang="zh-CN" alt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C810AC7-B410-4698-A06D-4B746CB4A5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234" y="3938977"/>
            <a:ext cx="3832683" cy="223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64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8796C2CC-5DDB-4190-AB2E-0CB26146C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978" y="1123442"/>
            <a:ext cx="10916530" cy="2463820"/>
          </a:xfrm>
        </p:spPr>
        <p:txBody>
          <a:bodyPr>
            <a:noAutofit/>
          </a:bodyPr>
          <a:lstStyle/>
          <a:p>
            <a:r>
              <a:rPr lang="en-US" altLang="zh-CN" dirty="0"/>
              <a:t>The signal source frequency is 499.8MHz</a:t>
            </a:r>
          </a:p>
          <a:p>
            <a:r>
              <a:rPr lang="en-US" altLang="zh-CN" dirty="0"/>
              <a:t>The SHBs use 15kW solid state amplifier with deferent frequency</a:t>
            </a:r>
          </a:p>
          <a:p>
            <a:r>
              <a:rPr lang="en-US" altLang="zh-CN" dirty="0"/>
              <a:t>The first klystron power feed to PB </a:t>
            </a:r>
            <a:r>
              <a:rPr lang="zh-CN" altLang="en-US" dirty="0"/>
              <a:t>、</a:t>
            </a:r>
            <a:r>
              <a:rPr lang="en-US" altLang="zh-CN" dirty="0"/>
              <a:t>B and the first accelerating structure using power divider. Before the PB &amp; B, Phase-shift attenuator is used to adjust the phase and amplitude to PB &amp; B</a:t>
            </a:r>
          </a:p>
          <a:p>
            <a:r>
              <a:rPr lang="en-US" altLang="zh-CN" dirty="0"/>
              <a:t>The other four klystron power feed to two accelerating structures with pulse compressor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362AFCA2-6766-4045-857A-CFA243AE0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378" y="105357"/>
            <a:ext cx="9439422" cy="663575"/>
          </a:xfrm>
        </p:spPr>
        <p:txBody>
          <a:bodyPr/>
          <a:lstStyle/>
          <a:p>
            <a:r>
              <a:rPr lang="en-US" altLang="zh-CN" sz="3600" dirty="0"/>
              <a:t>HEPS </a:t>
            </a:r>
            <a:r>
              <a:rPr lang="en-US" altLang="zh-CN" sz="3600" dirty="0" err="1"/>
              <a:t>linac</a:t>
            </a:r>
            <a:r>
              <a:rPr lang="en-US" altLang="zh-CN" sz="3600" dirty="0"/>
              <a:t> key technologies development</a:t>
            </a:r>
            <a:endParaRPr lang="zh-CN" altLang="en-US" sz="36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A766147-05CF-4E43-BFEB-5B183C182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365" y="3798277"/>
            <a:ext cx="5991198" cy="2446507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lc="http://schemas.openxmlformats.org/drawingml/2006/lockedCanvas" xmlns:a16="http://schemas.microsoft.com/office/drawing/2014/main" id="{1F8E25A2-B0D9-4D50-A035-56B9D594C398}"/>
              </a:ext>
            </a:extLst>
          </p:cNvPr>
          <p:cNvGrpSpPr/>
          <p:nvPr/>
        </p:nvGrpSpPr>
        <p:grpSpPr>
          <a:xfrm>
            <a:off x="6874887" y="4246011"/>
            <a:ext cx="4660621" cy="1681273"/>
            <a:chOff x="500253" y="682586"/>
            <a:chExt cx="8144469" cy="1727357"/>
          </a:xfrm>
        </p:grpSpPr>
        <p:pic>
          <p:nvPicPr>
            <p:cNvPr id="6" name="图片 5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BB220CA8-E97F-4469-93DB-8F4D0D021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253" y="682586"/>
              <a:ext cx="8144469" cy="1727357"/>
            </a:xfrm>
            <a:prstGeom prst="rect">
              <a:avLst/>
            </a:prstGeom>
          </p:spPr>
        </p:pic>
        <p:sp>
          <p:nvSpPr>
            <p:cNvPr id="7" name="文本框 21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F2802737-0D10-4F66-9263-16587255E2EC}"/>
                </a:ext>
              </a:extLst>
            </p:cNvPr>
            <p:cNvSpPr txBox="1"/>
            <p:nvPr/>
          </p:nvSpPr>
          <p:spPr>
            <a:xfrm>
              <a:off x="7254225" y="1122204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K1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文本框 22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3DF93BFB-1FC7-4066-A21F-33FC62159B8D}"/>
                </a:ext>
              </a:extLst>
            </p:cNvPr>
            <p:cNvSpPr txBox="1"/>
            <p:nvPr/>
          </p:nvSpPr>
          <p:spPr>
            <a:xfrm>
              <a:off x="5685552" y="130687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K2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文本框 23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5B4A51AB-12B8-445B-8627-6A26C0511D39}"/>
                </a:ext>
              </a:extLst>
            </p:cNvPr>
            <p:cNvSpPr txBox="1"/>
            <p:nvPr/>
          </p:nvSpPr>
          <p:spPr>
            <a:xfrm>
              <a:off x="4069766" y="1380489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K3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文本框 24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6288DC02-5BAC-413F-90CA-EAA843ED8F52}"/>
                </a:ext>
              </a:extLst>
            </p:cNvPr>
            <p:cNvSpPr txBox="1"/>
            <p:nvPr/>
          </p:nvSpPr>
          <p:spPr>
            <a:xfrm>
              <a:off x="2457556" y="1483223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K4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文本框 25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EC41857F-0B74-4F6B-8492-DD66D70682E2}"/>
                </a:ext>
              </a:extLst>
            </p:cNvPr>
            <p:cNvSpPr txBox="1"/>
            <p:nvPr/>
          </p:nvSpPr>
          <p:spPr>
            <a:xfrm>
              <a:off x="915320" y="1578017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K5</a:t>
              </a:r>
              <a:endPara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821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2DFC0230-055B-463E-8B6E-B2DB9AE4F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7" y="967994"/>
            <a:ext cx="11000693" cy="17960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/>
              <a:t>Traditional thermionic triode gun</a:t>
            </a:r>
          </a:p>
          <a:p>
            <a:r>
              <a:rPr lang="en-US" altLang="zh-CN" dirty="0" smtClean="0"/>
              <a:t>Cathode-grid </a:t>
            </a:r>
            <a:r>
              <a:rPr lang="en-US" altLang="zh-CN" dirty="0"/>
              <a:t>assembly was produced in China company</a:t>
            </a:r>
          </a:p>
          <a:p>
            <a:r>
              <a:rPr lang="en-US" altLang="zh-CN" dirty="0"/>
              <a:t>Peak emission current is 14A  with 1ns FWHM when grid bias is 100V and </a:t>
            </a:r>
            <a:r>
              <a:rPr lang="en-US" altLang="zh-CN" dirty="0" err="1"/>
              <a:t>pulser</a:t>
            </a:r>
            <a:r>
              <a:rPr lang="en-US" altLang="zh-CN" dirty="0"/>
              <a:t> voltage is 950V </a:t>
            </a:r>
          </a:p>
          <a:p>
            <a:pPr>
              <a:lnSpc>
                <a:spcPct val="100000"/>
              </a:lnSpc>
            </a:pPr>
            <a:endParaRPr lang="en-US" altLang="zh-CN" b="1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0E75923-007C-4081-B723-6791F68A1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514" y="181557"/>
            <a:ext cx="8691619" cy="663575"/>
          </a:xfrm>
        </p:spPr>
        <p:txBody>
          <a:bodyPr/>
          <a:lstStyle/>
          <a:p>
            <a:r>
              <a:rPr lang="en-US" altLang="zh-CN" dirty="0"/>
              <a:t>Electron gun</a:t>
            </a:r>
            <a:endParaRPr lang="zh-CN" altLang="en-US" dirty="0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75AA834-82B6-451B-A032-7BA7441E253E}"/>
              </a:ext>
            </a:extLst>
          </p:cNvPr>
          <p:cNvGrpSpPr/>
          <p:nvPr/>
        </p:nvGrpSpPr>
        <p:grpSpPr>
          <a:xfrm>
            <a:off x="9132162" y="2327984"/>
            <a:ext cx="2564864" cy="1541907"/>
            <a:chOff x="1004838" y="4909883"/>
            <a:chExt cx="2027211" cy="1290205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8D583A9F-280A-4157-A09F-F929C0011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619" y="4909883"/>
              <a:ext cx="1884430" cy="1290205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6EABF9DF-5217-4175-93C7-D10ACD1545B9}"/>
                </a:ext>
              </a:extLst>
            </p:cNvPr>
            <p:cNvSpPr txBox="1"/>
            <p:nvPr/>
          </p:nvSpPr>
          <p:spPr>
            <a:xfrm>
              <a:off x="1004838" y="5850157"/>
              <a:ext cx="1855806" cy="317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Electron gun</a:t>
              </a:r>
              <a:r>
                <a:rPr lang="zh-CN" altLang="en-US" dirty="0">
                  <a:solidFill>
                    <a:schemeClr val="bg1"/>
                  </a:solidFill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</a:rPr>
                <a:t>for</a:t>
              </a:r>
              <a:r>
                <a:rPr lang="zh-CN" altLang="en-US" dirty="0">
                  <a:solidFill>
                    <a:schemeClr val="bg1"/>
                  </a:solidFill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</a:rPr>
                <a:t>HEPS</a:t>
              </a:r>
              <a:r>
                <a:rPr lang="zh-CN" altLang="en-US" dirty="0">
                  <a:solidFill>
                    <a:schemeClr val="bg1"/>
                  </a:solidFill>
                </a:rPr>
                <a:t> 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xmlns="" id="{471357B6-3791-407E-808C-C0DF196978E6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31359824"/>
              </p:ext>
            </p:extLst>
          </p:nvPr>
        </p:nvGraphicFramePr>
        <p:xfrm>
          <a:off x="394137" y="2602525"/>
          <a:ext cx="6606877" cy="3566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773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93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102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69940"/>
              </a:tblGrid>
              <a:tr h="46711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dirty="0"/>
                        <a:t>Unit</a:t>
                      </a:r>
                      <a:endParaRPr lang="en-US" altLang="zh-CN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 smtClean="0"/>
                        <a:t>Value</a:t>
                      </a:r>
                      <a:endParaRPr lang="en-US" altLang="zh-CN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Measurement  result</a:t>
                      </a:r>
                      <a:endParaRPr lang="en-US" altLang="zh-CN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71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Type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Thermionic Triode Gun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Thermionic Triode Gun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71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Beam Current (max.)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＞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14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71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High Voltage of Anode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kV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120 ~ 200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165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71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Bias Voltage of Grid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V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 ~ -200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-100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6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Pulse duration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</a:t>
                      </a:r>
                      <a:endParaRPr kumimoji="0" lang="en-US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272732" y="2116670"/>
            <a:ext cx="1589617" cy="1793889"/>
          </a:xfrm>
          <a:prstGeom prst="rect">
            <a:avLst/>
          </a:prstGeom>
        </p:spPr>
      </p:pic>
      <p:pic>
        <p:nvPicPr>
          <p:cNvPr id="13" name="image6.jpe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4468" y="3883460"/>
            <a:ext cx="1886146" cy="13408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4670" y="4071096"/>
            <a:ext cx="2983755" cy="189786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351788" y="5923424"/>
            <a:ext cx="25444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cathode emission capacity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6156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76663272"/>
              </p:ext>
            </p:extLst>
          </p:nvPr>
        </p:nvGraphicFramePr>
        <p:xfrm>
          <a:off x="1336430" y="2718253"/>
          <a:ext cx="8296582" cy="3253596"/>
        </p:xfrm>
        <a:graphic>
          <a:graphicData uri="http://schemas.openxmlformats.org/drawingml/2006/table">
            <a:tbl>
              <a:tblPr firstRow="1" firstCol="1" bandRow="1"/>
              <a:tblGrid>
                <a:gridCol w="21097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23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23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423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423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1719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321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Parameters 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value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unit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461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SHB1</a:t>
                      </a:r>
                      <a:endParaRPr lang="zh-CN" sz="1600" b="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SHB2</a:t>
                      </a:r>
                      <a:endParaRPr lang="zh-CN" sz="1600" b="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PB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Frequency 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166.6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499.8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2998.8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2998.8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MHz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Type 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SW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SW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SW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TW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Max. cavity voltage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1200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kV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Pulse repetition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Hz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1976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Drift tube aperture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211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mechanical length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750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450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243.5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235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8211"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 drift tube length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≤120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≤120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 Light" panose="020F03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sz="1600" b="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+mn-cs"/>
                        <a:ea typeface="Calibri Light" panose="020F03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9718198" y="3409418"/>
            <a:ext cx="520806" cy="1285483"/>
            <a:chOff x="8158320" y="2755574"/>
            <a:chExt cx="990793" cy="1285483"/>
          </a:xfrm>
        </p:grpSpPr>
        <p:sp>
          <p:nvSpPr>
            <p:cNvPr id="3" name="右大括号 2"/>
            <p:cNvSpPr/>
            <p:nvPr/>
          </p:nvSpPr>
          <p:spPr>
            <a:xfrm>
              <a:off x="8158320" y="2869974"/>
              <a:ext cx="145025" cy="1171083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446488" y="2755574"/>
              <a:ext cx="702625" cy="117108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FF0000"/>
                  </a:solidFill>
                </a:defRPr>
              </a:lvl1pPr>
            </a:lstStyle>
            <a:p>
              <a:r>
                <a:rPr lang="en-US" altLang="zh-CN" b="1" dirty="0"/>
                <a:t>RF parameters</a:t>
              </a:r>
              <a:endParaRPr lang="zh-CN" altLang="en-US" b="1" dirty="0"/>
            </a:p>
          </p:txBody>
        </p:sp>
      </p:grpSp>
      <p:sp>
        <p:nvSpPr>
          <p:cNvPr id="9" name="右大括号 8"/>
          <p:cNvSpPr/>
          <p:nvPr/>
        </p:nvSpPr>
        <p:spPr>
          <a:xfrm>
            <a:off x="9711059" y="4929087"/>
            <a:ext cx="83372" cy="1035841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604912" y="1123200"/>
            <a:ext cx="9974768" cy="1595052"/>
          </a:xfrm>
        </p:spPr>
        <p:txBody>
          <a:bodyPr>
            <a:normAutofit/>
          </a:bodyPr>
          <a:lstStyle/>
          <a:p>
            <a:pPr lvl="0" algn="just"/>
            <a:r>
              <a:rPr lang="en-US" altLang="en-US" dirty="0">
                <a:sym typeface="+mn-ea"/>
              </a:rPr>
              <a:t>Requirements of bunching system</a:t>
            </a:r>
          </a:p>
          <a:p>
            <a:pPr lvl="1" algn="just"/>
            <a:r>
              <a:rPr lang="en-GB" altLang="zh-CN" dirty="0">
                <a:latin typeface="+mn-ea"/>
              </a:rPr>
              <a:t> </a:t>
            </a:r>
            <a:r>
              <a:rPr lang="en-US" altLang="zh-CN" dirty="0"/>
              <a:t>There are solenoid coils outside the two SHBs and hope the electromagnetic field improve rapidly, so there are requirements for mechanical dimensions</a:t>
            </a:r>
          </a:p>
          <a:p>
            <a:pPr lvl="1" algn="just"/>
            <a:r>
              <a:rPr lang="en-US" altLang="zh-CN" dirty="0"/>
              <a:t>The cavity voltage of SHB1, SHB2, PB, B is 100, 120, 100, 1200 kV respectively</a:t>
            </a:r>
            <a:endParaRPr lang="en-GB" altLang="zh-CN" dirty="0"/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2684589" y="164779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>
                <a:sym typeface="+mn-ea"/>
              </a:rPr>
              <a:t>B</a:t>
            </a:r>
            <a:r>
              <a:rPr lang="en-US" altLang="en-US" dirty="0">
                <a:sym typeface="+mn-ea"/>
              </a:rPr>
              <a:t>unching system </a:t>
            </a:r>
            <a:endParaRPr 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702A512-FD4E-40D7-9F15-178BAA2597CC}"/>
              </a:ext>
            </a:extLst>
          </p:cNvPr>
          <p:cNvSpPr txBox="1"/>
          <p:nvPr/>
        </p:nvSpPr>
        <p:spPr>
          <a:xfrm>
            <a:off x="9879617" y="4580500"/>
            <a:ext cx="369332" cy="15950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Mechanical dimensions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912"/>
    </mc:Choice>
    <mc:Fallback xmlns="">
      <p:transition spd="slow" advTm="3291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47114" y="1123200"/>
            <a:ext cx="9932565" cy="958817"/>
          </a:xfrm>
        </p:spPr>
        <p:txBody>
          <a:bodyPr>
            <a:noAutofit/>
          </a:bodyPr>
          <a:lstStyle/>
          <a:p>
            <a:pPr algn="just"/>
            <a:r>
              <a:rPr lang="en-US" dirty="0">
                <a:sym typeface="+mn-ea"/>
              </a:rPr>
              <a:t>Cavity type</a:t>
            </a:r>
            <a:r>
              <a:rPr dirty="0">
                <a:sym typeface="+mn-ea"/>
              </a:rPr>
              <a:t>：</a:t>
            </a:r>
            <a:r>
              <a:rPr lang="en-US" dirty="0">
                <a:sym typeface="+mn-ea"/>
              </a:rPr>
              <a:t> Capacitance loaded coaxial line resonator</a:t>
            </a:r>
            <a:endParaRPr dirty="0"/>
          </a:p>
          <a:p>
            <a:pPr algn="just"/>
            <a:r>
              <a:rPr lang="en-US" dirty="0">
                <a:sym typeface="+mn-ea"/>
              </a:rPr>
              <a:t>Material </a:t>
            </a:r>
            <a:r>
              <a:rPr dirty="0">
                <a:sym typeface="+mn-ea"/>
              </a:rPr>
              <a:t>：</a:t>
            </a:r>
            <a:r>
              <a:rPr lang="en-US" dirty="0">
                <a:sym typeface="+mn-ea"/>
              </a:rPr>
              <a:t> Oxygen free copper</a:t>
            </a:r>
            <a:endParaRPr dirty="0"/>
          </a:p>
          <a:p>
            <a:pPr lvl="1" algn="just"/>
            <a:endParaRPr sz="2400" dirty="0"/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1728706" y="117932"/>
            <a:ext cx="6635822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SHBs</a:t>
            </a:r>
            <a:endParaRPr lang="zh-CN" altLang="en-US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90691"/>
              </p:ext>
            </p:extLst>
          </p:nvPr>
        </p:nvGraphicFramePr>
        <p:xfrm>
          <a:off x="3091627" y="2194423"/>
          <a:ext cx="4846463" cy="1913849"/>
        </p:xfrm>
        <a:graphic>
          <a:graphicData uri="http://schemas.openxmlformats.org/drawingml/2006/table">
            <a:tbl>
              <a:tblPr firstRow="1" firstCol="1" bandRow="1"/>
              <a:tblGrid>
                <a:gridCol w="22944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878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20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20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91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Parameters 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x-none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SHB1</a:t>
                      </a:r>
                      <a:endParaRPr lang="zh-CN" altLang="en-US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b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SHB2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Unit 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6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Frequency 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166.6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499.8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MHz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Shunt impedance 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1.52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2.68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MΩ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67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400" b="0" kern="1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400" b="1" kern="100" baseline="-25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8813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13135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10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Esmax</a:t>
                      </a:r>
                      <a:r>
                        <a:rPr lang="x-none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@100kV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6.44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7.36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MV/m</a:t>
                      </a:r>
                      <a:endParaRPr lang="zh-CN" sz="1400" b="1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6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Kilpatrick</a:t>
                      </a:r>
                      <a:r>
                        <a:rPr lang="en-US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factor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0.47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en-US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35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6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Transit time factor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0.997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0.9</a:t>
                      </a:r>
                      <a:r>
                        <a:rPr lang="en-US" sz="14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71</a:t>
                      </a:r>
                      <a:endParaRPr lang="zh-CN" sz="14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4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-</a:t>
                      </a:r>
                      <a:endParaRPr lang="zh-CN" sz="14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286" y="2194423"/>
            <a:ext cx="1834994" cy="149936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564" y="4011049"/>
            <a:ext cx="2162663" cy="1800648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31287" y="6074607"/>
            <a:ext cx="1994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Electromagnetic field </a:t>
            </a:r>
            <a:endParaRPr lang="zh-CN" altLang="en-US" sz="16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96FEF1C-3EF8-4256-BD0E-98AF1A086115}"/>
              </a:ext>
            </a:extLst>
          </p:cNvPr>
          <p:cNvSpPr txBox="1"/>
          <p:nvPr/>
        </p:nvSpPr>
        <p:spPr>
          <a:xfrm>
            <a:off x="1390312" y="3690270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SHB1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46B1EFF-68F7-405B-A347-FA2263EB8659}"/>
              </a:ext>
            </a:extLst>
          </p:cNvPr>
          <p:cNvSpPr txBox="1"/>
          <p:nvPr/>
        </p:nvSpPr>
        <p:spPr>
          <a:xfrm>
            <a:off x="1390312" y="5773829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SHB2</a:t>
            </a:r>
            <a:endParaRPr lang="zh-CN" altLang="en-US" dirty="0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FE27D148-8CA2-4FB9-8B79-C3ED868B7755}"/>
              </a:ext>
            </a:extLst>
          </p:cNvPr>
          <p:cNvGrpSpPr/>
          <p:nvPr/>
        </p:nvGrpSpPr>
        <p:grpSpPr>
          <a:xfrm>
            <a:off x="9107665" y="1855363"/>
            <a:ext cx="1570702" cy="2130045"/>
            <a:chOff x="3179200" y="4356770"/>
            <a:chExt cx="1570702" cy="2130045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60400C16-8872-45BB-A971-6C2900095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9200" y="4356770"/>
              <a:ext cx="1522919" cy="1802647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477F182E-9403-4995-BB05-5603F49BB684}"/>
                </a:ext>
              </a:extLst>
            </p:cNvPr>
            <p:cNvSpPr txBox="1"/>
            <p:nvPr/>
          </p:nvSpPr>
          <p:spPr>
            <a:xfrm>
              <a:off x="3226983" y="6117483"/>
              <a:ext cx="1522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SHBs for HEPS</a:t>
              </a:r>
              <a:endParaRPr lang="zh-CN" altLang="en-US" dirty="0"/>
            </a:p>
          </p:txBody>
        </p:sp>
      </p:grpSp>
      <p:sp>
        <p:nvSpPr>
          <p:cNvPr id="31" name="内容占位符 1"/>
          <p:cNvSpPr txBox="1">
            <a:spLocks/>
          </p:cNvSpPr>
          <p:nvPr/>
        </p:nvSpPr>
        <p:spPr>
          <a:xfrm>
            <a:off x="3190276" y="4228232"/>
            <a:ext cx="4089629" cy="18842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24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54000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800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800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800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dirty="0" smtClean="0">
                <a:sym typeface="+mn-ea"/>
              </a:rPr>
              <a:t>Cold test result</a:t>
            </a:r>
            <a:r>
              <a:rPr lang="en-US" dirty="0" smtClean="0">
                <a:sym typeface="+mn-ea"/>
              </a:rPr>
              <a:t>（</a:t>
            </a:r>
            <a:r>
              <a:rPr lang="en-US" altLang="zh-CN" dirty="0" smtClean="0"/>
              <a:t>SHB1</a:t>
            </a:r>
            <a:r>
              <a:rPr lang="en-US" dirty="0" smtClean="0"/>
              <a:t>）</a:t>
            </a:r>
            <a:endParaRPr lang="en-US" altLang="zh-CN" dirty="0" smtClean="0">
              <a:sym typeface="+mn-ea"/>
            </a:endParaRPr>
          </a:p>
          <a:p>
            <a:pPr lvl="1" algn="just"/>
            <a:r>
              <a:rPr lang="en-US" altLang="zh-CN" dirty="0" smtClean="0"/>
              <a:t>VSWR</a:t>
            </a:r>
            <a:r>
              <a:rPr lang="en-US" dirty="0" smtClean="0"/>
              <a:t>：</a:t>
            </a:r>
            <a:r>
              <a:rPr lang="en-US" altLang="zh-CN" dirty="0" smtClean="0"/>
              <a:t> 1.03</a:t>
            </a:r>
          </a:p>
          <a:p>
            <a:pPr lvl="1" algn="just"/>
            <a:r>
              <a:rPr lang="en-US" altLang="zh-CN" dirty="0" smtClean="0"/>
              <a:t>Q</a:t>
            </a:r>
            <a:r>
              <a:rPr lang="en-US" altLang="zh-CN" baseline="-25000" dirty="0" smtClean="0"/>
              <a:t>0</a:t>
            </a:r>
            <a:r>
              <a:rPr lang="en-US" altLang="zh-CN" dirty="0" smtClean="0"/>
              <a:t>=8038</a:t>
            </a:r>
            <a:r>
              <a:rPr lang="en-US" dirty="0" smtClean="0"/>
              <a:t>（</a:t>
            </a:r>
            <a:r>
              <a:rPr lang="en-US" altLang="zh-CN" dirty="0" smtClean="0"/>
              <a:t>Theoretical value with coupler and tuner: 8083, 99.4% </a:t>
            </a:r>
            <a:r>
              <a:rPr lang="en-US" dirty="0" smtClean="0"/>
              <a:t>）</a:t>
            </a:r>
            <a:endParaRPr lang="en-US" altLang="zh-CN" dirty="0" smtClean="0"/>
          </a:p>
        </p:txBody>
      </p:sp>
      <p:sp>
        <p:nvSpPr>
          <p:cNvPr id="32" name="内容占位符 1">
            <a:extLst>
              <a:ext uri="{FF2B5EF4-FFF2-40B4-BE49-F238E27FC236}">
                <a16:creationId xmlns:a16="http://schemas.microsoft.com/office/drawing/2014/main" xmlns="" id="{0A51D4D3-2606-4109-B209-074F6D7C95DF}"/>
              </a:ext>
            </a:extLst>
          </p:cNvPr>
          <p:cNvSpPr txBox="1">
            <a:spLocks/>
          </p:cNvSpPr>
          <p:nvPr/>
        </p:nvSpPr>
        <p:spPr>
          <a:xfrm>
            <a:off x="7383960" y="4228232"/>
            <a:ext cx="4629850" cy="18463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24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539750" indent="-182880" algn="l" defTabSz="914400" rtl="0" eaLnBrk="1" latinLnBrk="0" hangingPunct="1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745" indent="-182880" algn="l" defTabSz="914400" rtl="0" eaLnBrk="1" latinLnBrk="0" hangingPunct="1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790" indent="-285750" algn="l" defTabSz="914400" rtl="0" eaLnBrk="1" latinLnBrk="0" hangingPunct="1">
              <a:lnSpc>
                <a:spcPts val="2500"/>
              </a:lnSpc>
              <a:spcBef>
                <a:spcPts val="3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835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dirty="0">
                <a:sym typeface="+mn-ea"/>
              </a:rPr>
              <a:t>Cold test result (SHB2)</a:t>
            </a:r>
          </a:p>
          <a:p>
            <a:pPr lvl="1" algn="just"/>
            <a:r>
              <a:rPr lang="en-US" altLang="zh-CN" dirty="0"/>
              <a:t>VSWR</a:t>
            </a:r>
            <a:r>
              <a:rPr lang="en-US" dirty="0"/>
              <a:t>： </a:t>
            </a:r>
            <a:r>
              <a:rPr lang="en-US" altLang="zh-CN" dirty="0"/>
              <a:t>1.02</a:t>
            </a:r>
          </a:p>
          <a:p>
            <a:pPr lvl="1" algn="just"/>
            <a:r>
              <a:rPr lang="en-US" altLang="zh-CN" dirty="0" smtClean="0"/>
              <a:t>Q</a:t>
            </a:r>
            <a:r>
              <a:rPr lang="en-US" altLang="zh-CN" baseline="-25000" dirty="0" smtClean="0"/>
              <a:t>0</a:t>
            </a:r>
            <a:r>
              <a:rPr lang="en-US" altLang="zh-CN" dirty="0" smtClean="0"/>
              <a:t>=12076</a:t>
            </a:r>
            <a:r>
              <a:rPr lang="en-US" dirty="0" smtClean="0"/>
              <a:t>（</a:t>
            </a:r>
            <a:r>
              <a:rPr lang="en-US" altLang="zh-CN" dirty="0" smtClean="0"/>
              <a:t>Theoretical </a:t>
            </a:r>
            <a:r>
              <a:rPr lang="en-US" altLang="zh-CN" dirty="0"/>
              <a:t>value with coupler and tuner: 12100</a:t>
            </a:r>
            <a:r>
              <a:rPr lang="en-US" dirty="0"/>
              <a:t>，</a:t>
            </a:r>
            <a:r>
              <a:rPr lang="en-US" altLang="zh-CN" dirty="0"/>
              <a:t>99.8</a:t>
            </a:r>
            <a:r>
              <a:rPr lang="en-US" altLang="zh-CN" dirty="0" smtClean="0"/>
              <a:t>%</a:t>
            </a:r>
            <a:r>
              <a:rPr lang="en-US" dirty="0" smtClean="0"/>
              <a:t>）</a:t>
            </a:r>
            <a:endParaRPr lang="en-US" altLang="zh-C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03386" y="1123201"/>
            <a:ext cx="5586234" cy="1366781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>
                <a:latin typeface="+mn-ea"/>
              </a:rPr>
              <a:t>High power test</a:t>
            </a:r>
          </a:p>
          <a:p>
            <a:pPr lvl="1" algn="just"/>
            <a:r>
              <a:rPr lang="en-US" altLang="zh-CN" dirty="0">
                <a:latin typeface="+mn-ea"/>
              </a:rPr>
              <a:t>46 days (</a:t>
            </a:r>
            <a:r>
              <a:rPr lang="en-US" altLang="zh-CN" dirty="0" smtClean="0">
                <a:latin typeface="+mn-ea"/>
              </a:rPr>
              <a:t>2021.9.30-2021.11.15</a:t>
            </a:r>
            <a:r>
              <a:rPr lang="en-US" altLang="zh-CN" dirty="0">
                <a:latin typeface="+mn-ea"/>
              </a:rPr>
              <a:t>)</a:t>
            </a:r>
          </a:p>
          <a:p>
            <a:pPr lvl="1" algn="just"/>
            <a:r>
              <a:rPr lang="en-US" altLang="zh-CN" dirty="0">
                <a:latin typeface="+mn-ea"/>
              </a:rPr>
              <a:t>The waveform is stable</a:t>
            </a:r>
          </a:p>
          <a:p>
            <a:pPr algn="just"/>
            <a:endParaRPr lang="en-US" altLang="zh-CN" dirty="0">
              <a:latin typeface="+mn-ea"/>
            </a:endParaRP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SHBs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1055079" y="2599177"/>
            <a:ext cx="4979962" cy="3470784"/>
            <a:chOff x="5834" y="4136"/>
            <a:chExt cx="6409" cy="481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14" y="4136"/>
              <a:ext cx="3129" cy="417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34" y="4170"/>
              <a:ext cx="3129" cy="4173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5903" y="8361"/>
              <a:ext cx="3687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High power test facility</a:t>
              </a:r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896" y="8364"/>
              <a:ext cx="1806" cy="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15kW SSA</a:t>
              </a:r>
              <a:endParaRPr lang="zh-CN" altLang="en-US" dirty="0"/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E02BEC79-43DB-4963-BBB6-9FDC28742E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505" y="1211956"/>
            <a:ext cx="4060835" cy="288582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DB12141-3253-4280-B1A8-F1F5C642E58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2978" y="4334569"/>
            <a:ext cx="2013728" cy="151029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A58ED1E3-24B1-4DA1-9261-0B10A5ECBC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9620" y="4336090"/>
            <a:ext cx="2013727" cy="151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01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C58ABFC2-920F-48E6-8C0C-21AD8560C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06" y="1123441"/>
            <a:ext cx="11144093" cy="1994470"/>
          </a:xfrm>
        </p:spPr>
        <p:txBody>
          <a:bodyPr/>
          <a:lstStyle/>
          <a:p>
            <a:r>
              <a:rPr lang="en-US" altLang="zh-CN" dirty="0" err="1" smtClean="0"/>
              <a:t>Modulator&amp;klystron</a:t>
            </a:r>
            <a:r>
              <a:rPr lang="en-US" altLang="zh-CN" dirty="0" smtClean="0"/>
              <a:t> </a:t>
            </a:r>
          </a:p>
          <a:p>
            <a:pPr lvl="1"/>
            <a:r>
              <a:rPr lang="en-US" altLang="zh-CN" dirty="0" smtClean="0"/>
              <a:t>SSMs </a:t>
            </a:r>
            <a:r>
              <a:rPr lang="en-US" altLang="zh-CN" dirty="0"/>
              <a:t>(solid-state modulator) are </a:t>
            </a:r>
            <a:r>
              <a:rPr lang="en-US" altLang="zh-CN" dirty="0" smtClean="0"/>
              <a:t>researched </a:t>
            </a:r>
            <a:r>
              <a:rPr lang="en-US" altLang="zh-CN" dirty="0"/>
              <a:t>and developed by IHEP</a:t>
            </a:r>
            <a:r>
              <a:rPr lang="en-US" altLang="zh-CN" dirty="0" smtClean="0"/>
              <a:t>,</a:t>
            </a:r>
          </a:p>
          <a:p>
            <a:pPr lvl="1"/>
            <a:r>
              <a:rPr lang="en-US" altLang="zh-CN" dirty="0" smtClean="0"/>
              <a:t>Klystrons </a:t>
            </a:r>
            <a:r>
              <a:rPr lang="en-US" altLang="zh-CN" dirty="0"/>
              <a:t>are E37302A tube products of </a:t>
            </a:r>
            <a:r>
              <a:rPr lang="en-US" altLang="zh-CN" dirty="0" smtClean="0"/>
              <a:t>CANON, 50MW</a:t>
            </a:r>
            <a:endParaRPr lang="en-US" altLang="zh-CN" dirty="0"/>
          </a:p>
          <a:p>
            <a:pPr lvl="1"/>
            <a:r>
              <a:rPr lang="en-US" altLang="zh-CN" dirty="0"/>
              <a:t>All SSMs and klystrons were completed RF </a:t>
            </a:r>
            <a:r>
              <a:rPr lang="en-US" altLang="zh-CN" dirty="0" smtClean="0"/>
              <a:t>commissioning</a:t>
            </a:r>
          </a:p>
          <a:p>
            <a:pPr lvl="1"/>
            <a:r>
              <a:rPr lang="en-US" altLang="zh-CN" dirty="0"/>
              <a:t>Amplitude stability error of SSM is about 200 ppm standard deviation with 3000 pulses</a:t>
            </a:r>
          </a:p>
          <a:p>
            <a:pPr lvl="1"/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2A050361-5B09-4DCB-975A-340E82289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Power source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313" y="3117911"/>
            <a:ext cx="3751311" cy="31846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3259" y="3117911"/>
            <a:ext cx="5987826" cy="318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09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3E8E594D-F29A-4D94-BB52-ED5B292DC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One cavity, waveguide magnetic coupling</a:t>
            </a:r>
          </a:p>
          <a:p>
            <a:r>
              <a:rPr lang="en-US" altLang="zh-CN" dirty="0"/>
              <a:t>The main body of the cylinder is made of stainless steel, which reduces Q</a:t>
            </a:r>
            <a:r>
              <a:rPr lang="en-US" altLang="zh-CN" baseline="-25000" dirty="0"/>
              <a:t>0 </a:t>
            </a:r>
            <a:r>
              <a:rPr lang="en-US" altLang="zh-CN" dirty="0"/>
              <a:t>and</a:t>
            </a:r>
            <a:r>
              <a:rPr lang="zh-CN" altLang="en-US" baseline="-25000" dirty="0"/>
              <a:t> </a:t>
            </a:r>
            <a:r>
              <a:rPr lang="en-US" altLang="zh-CN" dirty="0"/>
              <a:t>temperature sensitivity </a:t>
            </a:r>
          </a:p>
          <a:p>
            <a:pPr lvl="1"/>
            <a:r>
              <a:rPr lang="en-US" altLang="zh-CN" dirty="0"/>
              <a:t>VSWR: 1.08</a:t>
            </a:r>
          </a:p>
          <a:p>
            <a:pPr lvl="1"/>
            <a:r>
              <a:rPr lang="en-US" altLang="zh-CN" dirty="0"/>
              <a:t>Q</a:t>
            </a:r>
            <a:r>
              <a:rPr lang="en-US" altLang="zh-CN" baseline="-25000" dirty="0"/>
              <a:t>0</a:t>
            </a:r>
            <a:r>
              <a:rPr lang="en-US" altLang="zh-CN" dirty="0"/>
              <a:t>: 1600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26BCBC6-DFE1-4D52-8504-55E1C3EDC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514" y="164779"/>
            <a:ext cx="7758897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err="1"/>
              <a:t>Prebuncher</a:t>
            </a:r>
            <a:r>
              <a:rPr lang="zh-CN" altLang="en-US" dirty="0"/>
              <a:t>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3C8FFF1-1708-4173-9059-73C3B1454F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1759" y="2920793"/>
            <a:ext cx="2277050" cy="170778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19E011D-AA38-4860-998D-44E9A19688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1760" y="4684170"/>
            <a:ext cx="2510345" cy="151908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4CC5674-A591-4DD8-BEFA-9E7428AE18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1167" y="4684170"/>
            <a:ext cx="2407461" cy="148957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38FEBEB-5CC9-4037-B5BF-4B5DE0CA956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203" y="2920794"/>
            <a:ext cx="2024710" cy="151793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A3D36F4D-BA7C-437D-BCBB-C468638D024D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327" y="3120658"/>
            <a:ext cx="4008839" cy="30530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1232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345DB32C-12D8-4F78-A695-BEA394D5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06" y="1123441"/>
            <a:ext cx="11144093" cy="2064170"/>
          </a:xfrm>
        </p:spPr>
        <p:txBody>
          <a:bodyPr>
            <a:normAutofit/>
          </a:bodyPr>
          <a:lstStyle/>
          <a:p>
            <a:r>
              <a:rPr lang="en-US" altLang="zh-CN" dirty="0"/>
              <a:t>Traveling wave constant impedance disk loaded waveguide accelerating structure, including 6 </a:t>
            </a:r>
            <a:r>
              <a:rPr lang="en-US" altLang="zh-CN" dirty="0" smtClean="0"/>
              <a:t>cavities, β=0.75</a:t>
            </a:r>
            <a:endParaRPr lang="en-US" altLang="zh-CN" dirty="0"/>
          </a:p>
          <a:p>
            <a:r>
              <a:rPr lang="en-US" altLang="zh-CN" dirty="0"/>
              <a:t>The output coupler design needs to consider the diameter size of solenoid coil </a:t>
            </a:r>
            <a:r>
              <a:rPr lang="en-US" altLang="zh-CN" dirty="0" smtClean="0"/>
              <a:t>S2</a:t>
            </a:r>
          </a:p>
          <a:p>
            <a:r>
              <a:rPr lang="en-US" altLang="zh-CN" dirty="0"/>
              <a:t>The </a:t>
            </a:r>
            <a:r>
              <a:rPr lang="en-US" altLang="zh-CN" dirty="0" smtClean="0"/>
              <a:t>high power test from 2022.3.11 to 3.20. Lasted</a:t>
            </a:r>
            <a:r>
              <a:rPr lang="en-US" altLang="zh-CN" dirty="0"/>
              <a:t> 9 days</a:t>
            </a:r>
          </a:p>
          <a:p>
            <a:pPr lvl="1"/>
            <a:r>
              <a:rPr lang="en-US" altLang="zh-CN" dirty="0"/>
              <a:t>High power goal:</a:t>
            </a:r>
            <a:r>
              <a:rPr lang="zh-CN" altLang="en-US" dirty="0"/>
              <a:t> </a:t>
            </a:r>
            <a:r>
              <a:rPr lang="en-US" altLang="zh-CN" dirty="0"/>
              <a:t>2uS/10MW</a:t>
            </a:r>
            <a:r>
              <a:rPr lang="zh-CN" altLang="en-US" dirty="0"/>
              <a:t>（</a:t>
            </a:r>
            <a:r>
              <a:rPr lang="en-US" altLang="zh-CN" dirty="0"/>
              <a:t>1uS</a:t>
            </a:r>
            <a:r>
              <a:rPr lang="zh-CN" altLang="en-US" dirty="0"/>
              <a:t>、</a:t>
            </a:r>
            <a:r>
              <a:rPr lang="en-US" altLang="zh-CN" dirty="0"/>
              <a:t>1.5uS</a:t>
            </a:r>
            <a:r>
              <a:rPr lang="zh-CN" altLang="en-US" dirty="0"/>
              <a:t>，</a:t>
            </a:r>
            <a:r>
              <a:rPr lang="en-US" altLang="zh-CN" dirty="0"/>
              <a:t>2uS</a:t>
            </a:r>
            <a:r>
              <a:rPr lang="zh-CN" altLang="en-US" dirty="0"/>
              <a:t>）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8C05559-C30F-4628-9DBB-B8A1A0F3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448" y="164779"/>
            <a:ext cx="7710963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err="1"/>
              <a:t>Buncher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73226" y="3138501"/>
            <a:ext cx="2339771" cy="2927630"/>
            <a:chOff x="1609448" y="3155720"/>
            <a:chExt cx="2231509" cy="292763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111411D9-CAAE-424B-9F4D-05FA9D87A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9448" y="3155720"/>
              <a:ext cx="1884136" cy="1422811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9453C5D1-670C-4E87-A423-D0544BF8B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9448" y="4800671"/>
              <a:ext cx="2231509" cy="1282679"/>
            </a:xfrm>
            <a:prstGeom prst="rect">
              <a:avLst/>
            </a:prstGeom>
          </p:spPr>
        </p:pic>
      </p:grp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xmlns="" id="{752FDE09-B233-4863-B879-406FAAF0F1FF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80902908"/>
              </p:ext>
            </p:extLst>
          </p:nvPr>
        </p:nvGraphicFramePr>
        <p:xfrm>
          <a:off x="2602622" y="3256958"/>
          <a:ext cx="3261360" cy="3072130"/>
        </p:xfrm>
        <a:graphic>
          <a:graphicData uri="http://schemas.openxmlformats.org/drawingml/2006/table">
            <a:tbl>
              <a:tblPr firstRow="1" firstCol="1" bandRow="1"/>
              <a:tblGrid>
                <a:gridCol w="13989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28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96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parameters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value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unit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Frequency 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2998.8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MHz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Mode 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2π/3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Cavity number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β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0.75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v</a:t>
                      </a:r>
                      <a:r>
                        <a:rPr lang="en-US" altLang="zh-CN" sz="1600" b="0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</a:t>
                      </a:r>
                      <a:endParaRPr lang="zh-CN" sz="1600" b="1" kern="100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0.0193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51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α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0.147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Np/m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Rs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33.2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</a:t>
                      </a: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新宋体" panose="02010609030101010101" pitchFamily="49" charset="-122"/>
                        </a:rPr>
                        <a:t>Ω/m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22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Q</a:t>
                      </a:r>
                      <a:r>
                        <a:rPr lang="en-US" altLang="zh-CN" sz="1600" b="0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</a:t>
                      </a:r>
                      <a:endParaRPr lang="zh-CN" sz="1600" b="1" kern="100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11083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VSWR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1.</a:t>
                      </a:r>
                      <a:r>
                        <a:rPr lang="en-US" altLang="zh-CN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01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Input power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8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MW</a:t>
                      </a:r>
                      <a:endParaRPr lang="zh-CN" sz="1600" b="1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Type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TW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</a:t>
                      </a:r>
                      <a:endParaRPr lang="zh-CN" sz="1600" b="1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6A51A36-1DB2-44C7-8351-CADF82AFF5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1344" y="4783452"/>
            <a:ext cx="2129443" cy="1518170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38D86F78-FF51-4282-A64E-4719FFBEBA48}"/>
              </a:ext>
            </a:extLst>
          </p:cNvPr>
          <p:cNvGrpSpPr/>
          <p:nvPr/>
        </p:nvGrpSpPr>
        <p:grpSpPr>
          <a:xfrm>
            <a:off x="5951630" y="3151471"/>
            <a:ext cx="2290953" cy="1605251"/>
            <a:chOff x="4414710" y="6128691"/>
            <a:chExt cx="1991159" cy="1315515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D6AF1929-E1DF-420E-9C7A-83D26ECC2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14710" y="6128691"/>
              <a:ext cx="1880428" cy="1315515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F052E0F0-68A5-4CF5-B644-821799EB4BA0}"/>
                </a:ext>
              </a:extLst>
            </p:cNvPr>
            <p:cNvSpPr txBox="1"/>
            <p:nvPr/>
          </p:nvSpPr>
          <p:spPr>
            <a:xfrm>
              <a:off x="4557703" y="7112865"/>
              <a:ext cx="1848166" cy="302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solidFill>
                    <a:schemeClr val="bg1"/>
                  </a:solidFill>
                </a:rPr>
                <a:t>Buncher</a:t>
              </a:r>
              <a:r>
                <a:rPr lang="en-US" altLang="zh-CN" dirty="0">
                  <a:solidFill>
                    <a:schemeClr val="bg1"/>
                  </a:solidFill>
                </a:rPr>
                <a:t> for HEPS 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610E481-301F-4E91-98E9-D9B441E501F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5523" y="3187611"/>
            <a:ext cx="1835116" cy="153296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6149DF2C-3A9B-4490-A348-F9E82B700B0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5180" y="4793023"/>
            <a:ext cx="3265646" cy="162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50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EE939596-F28F-447B-8977-64A80F08A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046" y="1073792"/>
            <a:ext cx="7915618" cy="2832098"/>
          </a:xfrm>
        </p:spPr>
        <p:txBody>
          <a:bodyPr>
            <a:normAutofit/>
          </a:bodyPr>
          <a:lstStyle/>
          <a:p>
            <a:pPr marL="430000" indent="-285750">
              <a:spcBef>
                <a:spcPts val="0"/>
              </a:spcBef>
            </a:pPr>
            <a:r>
              <a:rPr lang="en-US" altLang="zh-CN" dirty="0"/>
              <a:t>The working mode is TE</a:t>
            </a:r>
            <a:r>
              <a:rPr lang="en-US" altLang="zh-CN" baseline="-25000" dirty="0"/>
              <a:t>015</a:t>
            </a:r>
            <a:endParaRPr lang="en-US" altLang="zh-CN" dirty="0"/>
          </a:p>
          <a:p>
            <a:pPr marL="430000" indent="-285750">
              <a:spcBef>
                <a:spcPts val="0"/>
              </a:spcBef>
            </a:pPr>
            <a:r>
              <a:rPr lang="en-US" altLang="zh-CN" dirty="0"/>
              <a:t>Two-hole narrow-wall coupled SLED type is adopted</a:t>
            </a:r>
          </a:p>
          <a:p>
            <a:pPr marL="430000" indent="-285750">
              <a:spcBef>
                <a:spcPts val="0"/>
              </a:spcBef>
            </a:pPr>
            <a:r>
              <a:rPr lang="en-US" altLang="zh-CN" dirty="0"/>
              <a:t> The energy contribution will be 1.6 times compared to the situation without the pulse compressor</a:t>
            </a:r>
          </a:p>
          <a:p>
            <a:pPr marL="430000" indent="-285750">
              <a:spcBef>
                <a:spcPts val="0"/>
              </a:spcBef>
            </a:pPr>
            <a:r>
              <a:rPr lang="en-US" altLang="zh-CN" dirty="0"/>
              <a:t>Before installation, all the 4 compressors have been practiced in the high power test bench</a:t>
            </a:r>
          </a:p>
          <a:p>
            <a:pPr marL="430000" indent="-285750">
              <a:spcBef>
                <a:spcPts val="0"/>
              </a:spcBef>
            </a:pPr>
            <a:r>
              <a:rPr lang="en-US" altLang="zh-CN" dirty="0"/>
              <a:t>It is about 10 days need to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input power of 40 MW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2A868524-332F-4965-8704-7C1A026B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Pulse compressor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8726967" y="969902"/>
            <a:ext cx="1909989" cy="1411752"/>
            <a:chOff x="7865533" y="974712"/>
            <a:chExt cx="1909989" cy="1411752"/>
          </a:xfrm>
        </p:grpSpPr>
        <p:pic>
          <p:nvPicPr>
            <p:cNvPr id="4" name="Picture 18">
              <a:extLst>
                <a:ext uri="{FF2B5EF4-FFF2-40B4-BE49-F238E27FC236}">
                  <a16:creationId xmlns:a16="http://schemas.microsoft.com/office/drawing/2014/main" xmlns="" id="{F25E97BC-72E6-46BA-9016-CE71644AF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13196" y="974712"/>
              <a:ext cx="1862326" cy="1140473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38BDDCD2-332A-437D-BDD0-8968EEA8CE4E}"/>
                </a:ext>
              </a:extLst>
            </p:cNvPr>
            <p:cNvSpPr txBox="1"/>
            <p:nvPr/>
          </p:nvSpPr>
          <p:spPr>
            <a:xfrm>
              <a:off x="7865533" y="2047910"/>
              <a:ext cx="18902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/>
                <a:t>腔内电场分布</a:t>
              </a:r>
              <a:r>
                <a:rPr lang="en-US" altLang="zh-CN" sz="1600" kern="100" dirty="0"/>
                <a:t>TE</a:t>
              </a:r>
              <a:r>
                <a:rPr lang="en-US" altLang="zh-CN" sz="1600" kern="100" baseline="-25000" dirty="0"/>
                <a:t>0,1,5</a:t>
              </a:r>
              <a:endParaRPr lang="zh-CN" altLang="zh-CN" sz="1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B765E17-7E67-49EB-B1F7-8C67EE88F4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8392" y="2555977"/>
            <a:ext cx="2274801" cy="1705434"/>
          </a:xfrm>
          <a:prstGeom prst="rect">
            <a:avLst/>
          </a:prstGeom>
        </p:spPr>
      </p:pic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100572CD-5771-48BD-BA5F-0635600D0E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499434"/>
              </p:ext>
            </p:extLst>
          </p:nvPr>
        </p:nvGraphicFramePr>
        <p:xfrm>
          <a:off x="1042974" y="3418451"/>
          <a:ext cx="4745195" cy="2653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57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03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9084">
                  <a:extLst>
                    <a:ext uri="{9D8B030D-6E8A-4147-A177-3AD203B41FA5}">
                      <a16:colId xmlns:a16="http://schemas.microsoft.com/office/drawing/2014/main" xmlns="" val="3978516378"/>
                    </a:ext>
                  </a:extLst>
                </a:gridCol>
              </a:tblGrid>
              <a:tr h="2948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Item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Designed value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Measured value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48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Frequency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2998.8</a:t>
                      </a:r>
                      <a:r>
                        <a:rPr lang="en-US" altLang="zh-CN" sz="1200" dirty="0"/>
                        <a:t> MHz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2998.8MHz</a:t>
                      </a:r>
                      <a:endParaRPr lang="zh-CN" altLang="zh-CN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8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Mode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TE</a:t>
                      </a:r>
                      <a:r>
                        <a:rPr lang="en-US" altLang="zh-CN" sz="1200" baseline="-25000" dirty="0"/>
                        <a:t>0,1,5</a:t>
                      </a:r>
                      <a:endParaRPr lang="zh-CN" altLang="en-US" sz="1200" baseline="-25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TE</a:t>
                      </a:r>
                      <a:r>
                        <a:rPr lang="en-US" sz="1200" kern="100" baseline="-25000" dirty="0">
                          <a:effectLst/>
                        </a:rPr>
                        <a:t>0,1,5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8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Unloaded</a:t>
                      </a:r>
                      <a:r>
                        <a:rPr lang="en-US" altLang="zh-CN" sz="1200" baseline="0" dirty="0"/>
                        <a:t> quality factor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100,000±5,000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</a:rPr>
                        <a:t>99980</a:t>
                      </a:r>
                      <a:endParaRPr lang="zh-CN" alt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8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Coupling</a:t>
                      </a:r>
                      <a:r>
                        <a:rPr lang="en-US" altLang="zh-CN" sz="1200" baseline="0" dirty="0"/>
                        <a:t> coefficient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~5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4.6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8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Insertion loss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/>
                        <a:t>≤</a:t>
                      </a:r>
                      <a:r>
                        <a:rPr lang="en-US" altLang="zh-CN" sz="1200" dirty="0"/>
                        <a:t>0.2</a:t>
                      </a:r>
                      <a:r>
                        <a:rPr lang="en-US" altLang="zh-CN" sz="1200" baseline="0" dirty="0"/>
                        <a:t> dB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0.19</a:t>
                      </a:r>
                      <a:r>
                        <a:rPr lang="en-US" altLang="zh-CN" sz="1200" kern="100" dirty="0">
                          <a:effectLst/>
                        </a:rPr>
                        <a:t>dB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8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Frequency tuning</a:t>
                      </a:r>
                      <a:r>
                        <a:rPr lang="en-US" altLang="zh-CN" sz="1200" baseline="0" dirty="0"/>
                        <a:t> range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/>
                        <a:t>＞</a:t>
                      </a:r>
                      <a:r>
                        <a:rPr lang="en-US" altLang="zh-CN" sz="1200" dirty="0"/>
                        <a:t>±500</a:t>
                      </a:r>
                      <a:r>
                        <a:rPr lang="en-US" altLang="zh-CN" sz="1200" baseline="0" dirty="0"/>
                        <a:t> kHz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＞</a:t>
                      </a:r>
                      <a:r>
                        <a:rPr lang="en-US" sz="1200" kern="100" dirty="0">
                          <a:effectLst/>
                        </a:rPr>
                        <a:t>±500 kHz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8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VSWR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/>
                        <a:t>＜</a:t>
                      </a:r>
                      <a:r>
                        <a:rPr lang="en-US" altLang="zh-CN" sz="1200" dirty="0"/>
                        <a:t>1.1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1.09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8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Peak power gain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7dB </a:t>
                      </a:r>
                      <a:endParaRPr lang="zh-CN" alt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7.16dB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BA72478-94B9-4687-9F96-DDC1296E6B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3443" y="4532690"/>
            <a:ext cx="1912431" cy="162567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6CF88F5-EC84-4F67-96D5-233E1496F518}"/>
              </a:ext>
            </a:extLst>
          </p:cNvPr>
          <p:cNvSpPr txBox="1"/>
          <p:nvPr/>
        </p:nvSpPr>
        <p:spPr>
          <a:xfrm>
            <a:off x="5827562" y="6090804"/>
            <a:ext cx="2899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/>
              <a:t>High power test </a:t>
            </a:r>
            <a:endParaRPr lang="zh-CN" altLang="en-US" sz="1600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2BC855A-C875-4EF1-BF62-FDF4579C3EB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912" y="3656932"/>
            <a:ext cx="2006704" cy="244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22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7E421823-EF23-46D2-A9B1-EABBACEC9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total</a:t>
            </a:r>
            <a:r>
              <a:rPr lang="zh-CN" altLang="en-US" dirty="0"/>
              <a:t> </a:t>
            </a:r>
            <a:r>
              <a:rPr lang="en-US" altLang="zh-CN" dirty="0"/>
              <a:t>number of Accelerating structures is 9</a:t>
            </a:r>
          </a:p>
          <a:p>
            <a:r>
              <a:rPr lang="en-US" altLang="zh-CN" dirty="0"/>
              <a:t>All of them have high power test and to the gradient 20MV/m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A441141-BEBD-4339-B17D-CE4A5B7E6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Accelerating structure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992E746-2448-452C-A36A-84B7B856DD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344" y="2057651"/>
            <a:ext cx="3416210" cy="19291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BB7C366-D125-451A-A534-83C164782D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8346" y="2057651"/>
            <a:ext cx="2834681" cy="176876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BCFC7D4B-C219-491B-B75C-A61E6427FF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3406" y="4180922"/>
            <a:ext cx="2904563" cy="177247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D7DE954-D9BB-4E33-9818-30120C8084A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030" y="4258047"/>
            <a:ext cx="3202838" cy="1795912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494272"/>
              </p:ext>
            </p:extLst>
          </p:nvPr>
        </p:nvGraphicFramePr>
        <p:xfrm>
          <a:off x="539572" y="2199176"/>
          <a:ext cx="5056157" cy="3854783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861469">
                  <a:extLst>
                    <a:ext uri="{9D8B030D-6E8A-4147-A177-3AD203B41FA5}">
                      <a16:colId xmlns="" xmlns:a16="http://schemas.microsoft.com/office/drawing/2014/main" val="1790549625"/>
                    </a:ext>
                  </a:extLst>
                </a:gridCol>
                <a:gridCol w="1067612">
                  <a:extLst>
                    <a:ext uri="{9D8B030D-6E8A-4147-A177-3AD203B41FA5}">
                      <a16:colId xmlns="" xmlns:a16="http://schemas.microsoft.com/office/drawing/2014/main" val="1807518513"/>
                    </a:ext>
                  </a:extLst>
                </a:gridCol>
                <a:gridCol w="1143094">
                  <a:extLst>
                    <a:ext uri="{9D8B030D-6E8A-4147-A177-3AD203B41FA5}">
                      <a16:colId xmlns="" xmlns:a16="http://schemas.microsoft.com/office/drawing/2014/main" val="905439910"/>
                    </a:ext>
                  </a:extLst>
                </a:gridCol>
                <a:gridCol w="983982">
                  <a:extLst>
                    <a:ext uri="{9D8B030D-6E8A-4147-A177-3AD203B41FA5}">
                      <a16:colId xmlns="" xmlns:a16="http://schemas.microsoft.com/office/drawing/2014/main" val="1641416004"/>
                    </a:ext>
                  </a:extLst>
                </a:gridCol>
              </a:tblGrid>
              <a:tr h="61947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</a:rPr>
                        <a:t>Parameters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</a:rPr>
                        <a:t>Designed value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kern="100" dirty="0" smtClean="0">
                          <a:effectLst/>
                        </a:rPr>
                        <a:t>Measured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kern="100" dirty="0" smtClean="0">
                          <a:effectLst/>
                        </a:rPr>
                        <a:t>value</a:t>
                      </a:r>
                      <a:endParaRPr lang="zh-CN" altLang="en-US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kern="100" dirty="0" smtClean="0">
                          <a:effectLst/>
                        </a:rPr>
                        <a:t>Unit 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50882881"/>
                  </a:ext>
                </a:extLst>
              </a:tr>
              <a:tr h="2981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Frequency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2998.8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2998.8</a:t>
                      </a:r>
                      <a:endParaRPr lang="en-US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MHz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54791077"/>
                  </a:ext>
                </a:extLst>
              </a:tr>
              <a:tr h="2981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</a:rPr>
                        <a:t>Cavity mode</a:t>
                      </a:r>
                      <a:endParaRPr lang="zh-CN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2π/3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sym typeface="+mn-ea"/>
                        </a:rPr>
                        <a:t>2π/3</a:t>
                      </a:r>
                      <a:endParaRPr lang="en-US" altLang="en-US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rad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404638439"/>
                  </a:ext>
                </a:extLst>
              </a:tr>
              <a:tr h="2981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</a:rPr>
                        <a:t>Cells</a:t>
                      </a:r>
                      <a:endParaRPr lang="zh-CN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88+2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kern="100" dirty="0">
                          <a:effectLst/>
                          <a:sym typeface="+mn-ea"/>
                        </a:rPr>
                        <a:t>88+2</a:t>
                      </a:r>
                      <a:endParaRPr lang="en-US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-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738810435"/>
                  </a:ext>
                </a:extLst>
              </a:tr>
              <a:tr h="2981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</a:rPr>
                        <a:t>Length</a:t>
                      </a:r>
                      <a:endParaRPr lang="zh-CN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~3.1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3.101</a:t>
                      </a:r>
                      <a:endParaRPr lang="en-US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m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377523334"/>
                  </a:ext>
                </a:extLst>
              </a:tr>
              <a:tr h="4275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altLang="zh-CN" sz="1400" dirty="0" smtClean="0"/>
                        <a:t>Phase advance per cell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120±1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</a:rPr>
                        <a:t>120</a:t>
                      </a:r>
                      <a:r>
                        <a:rPr lang="zh-CN" altLang="en-US" sz="1400" kern="100" dirty="0" smtClean="0">
                          <a:effectLst/>
                        </a:rPr>
                        <a:t>＜</a:t>
                      </a:r>
                      <a:r>
                        <a:rPr lang="en-US" sz="1400" kern="100" dirty="0">
                          <a:effectLst/>
                        </a:rPr>
                        <a:t>±1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err="1">
                          <a:effectLst/>
                        </a:rPr>
                        <a:t>deg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8623807"/>
                  </a:ext>
                </a:extLst>
              </a:tr>
              <a:tr h="2981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Filling time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~</a:t>
                      </a:r>
                      <a:r>
                        <a:rPr lang="en-US" sz="1400" kern="100" dirty="0">
                          <a:effectLst/>
                        </a:rPr>
                        <a:t>0.74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0.767</a:t>
                      </a:r>
                      <a:endParaRPr lang="en-US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us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3322707"/>
                  </a:ext>
                </a:extLst>
              </a:tr>
              <a:tr h="32558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Shunt impedance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64.9</a:t>
                      </a:r>
                      <a:r>
                        <a:rPr lang="zh-CN" sz="1400" kern="100" dirty="0">
                          <a:effectLst/>
                        </a:rPr>
                        <a:t>～</a:t>
                      </a:r>
                      <a:r>
                        <a:rPr lang="en-US" altLang="zh-CN" sz="1400" kern="100" dirty="0">
                          <a:effectLst/>
                        </a:rPr>
                        <a:t>72.6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00" dirty="0">
                          <a:effectLst/>
                        </a:rPr>
                        <a:t>-</a:t>
                      </a:r>
                      <a:endParaRPr lang="en-US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400" kern="100" dirty="0">
                          <a:effectLst/>
                        </a:rPr>
                        <a:t>（</a:t>
                      </a:r>
                      <a:r>
                        <a:rPr lang="en-US" altLang="zh-CN" sz="1400" kern="100" dirty="0">
                          <a:effectLst/>
                        </a:rPr>
                        <a:t>MΩ/m</a:t>
                      </a:r>
                      <a:r>
                        <a:rPr lang="zh-CN" altLang="zh-CN" sz="1400" kern="100" dirty="0">
                          <a:effectLst/>
                        </a:rPr>
                        <a:t>）</a:t>
                      </a:r>
                      <a:endParaRPr lang="zh-CN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53540687"/>
                  </a:ext>
                </a:extLst>
              </a:tr>
              <a:tr h="29815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altLang="zh-CN" sz="1400" dirty="0" smtClean="0"/>
                        <a:t>Attenuation factor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0.46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0.5</a:t>
                      </a:r>
                      <a:endParaRPr lang="en-US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NP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385944438"/>
                  </a:ext>
                </a:extLst>
              </a:tr>
              <a:tr h="6932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400" dirty="0" smtClean="0"/>
                        <a:t>Group velocity  (v</a:t>
                      </a:r>
                      <a:r>
                        <a:rPr lang="en-GB" altLang="zh-CN" sz="1400" baseline="-25000" dirty="0" smtClean="0"/>
                        <a:t>g</a:t>
                      </a:r>
                      <a:r>
                        <a:rPr lang="en-GB" altLang="zh-CN" sz="1400" dirty="0" smtClean="0"/>
                        <a:t>/c)</a:t>
                      </a: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1.9~0.87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-</a:t>
                      </a:r>
                      <a:endParaRPr lang="en-US" alt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%</a:t>
                      </a:r>
                      <a:endParaRPr lang="zh-CN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747175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21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 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678281" y="2046727"/>
            <a:ext cx="612775" cy="561975"/>
          </a:xfrm>
        </p:spPr>
        <p:txBody>
          <a:bodyPr/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301294" y="2046727"/>
            <a:ext cx="6170950" cy="561975"/>
          </a:xfrm>
        </p:spPr>
        <p:txBody>
          <a:bodyPr>
            <a:normAutofit/>
          </a:bodyPr>
          <a:lstStyle/>
          <a:p>
            <a:r>
              <a:rPr lang="en-US" altLang="zh-CN" dirty="0"/>
              <a:t>HEPS layout &amp; </a:t>
            </a:r>
            <a:r>
              <a:rPr lang="en-US" altLang="zh-CN" dirty="0" err="1"/>
              <a:t>linac</a:t>
            </a:r>
            <a:r>
              <a:rPr lang="en-US" altLang="zh-CN" dirty="0"/>
              <a:t> design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2678281" y="2864146"/>
            <a:ext cx="612775" cy="561975"/>
          </a:xfrm>
        </p:spPr>
        <p:txBody>
          <a:bodyPr/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301294" y="2864144"/>
            <a:ext cx="6170951" cy="561975"/>
          </a:xfrm>
        </p:spPr>
        <p:txBody>
          <a:bodyPr/>
          <a:lstStyle/>
          <a:p>
            <a:r>
              <a:rPr lang="en-US" altLang="zh-CN" dirty="0"/>
              <a:t>HEPS </a:t>
            </a:r>
            <a:r>
              <a:rPr lang="en-US" altLang="zh-CN" dirty="0" err="1"/>
              <a:t>linac</a:t>
            </a:r>
            <a:r>
              <a:rPr lang="en-US" altLang="zh-CN" dirty="0"/>
              <a:t> key technologies development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2678281" y="3681562"/>
            <a:ext cx="612775" cy="561975"/>
          </a:xfrm>
        </p:spPr>
        <p:txBody>
          <a:bodyPr/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3301293" y="3681556"/>
            <a:ext cx="6170953" cy="561976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CEPC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layout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6"/>
          </p:nvPr>
        </p:nvSpPr>
        <p:spPr>
          <a:xfrm>
            <a:off x="2678281" y="4498978"/>
            <a:ext cx="612775" cy="561975"/>
          </a:xfrm>
        </p:spPr>
        <p:txBody>
          <a:bodyPr/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7"/>
          </p:nvPr>
        </p:nvSpPr>
        <p:spPr>
          <a:xfrm>
            <a:off x="3301294" y="4498978"/>
            <a:ext cx="6170950" cy="561975"/>
          </a:xfrm>
        </p:spPr>
        <p:txBody>
          <a:bodyPr/>
          <a:lstStyle/>
          <a:p>
            <a:r>
              <a:rPr lang="en-US" altLang="zh-CN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29122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7E421823-EF23-46D2-A9B1-EABBACEC9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06" y="1123441"/>
            <a:ext cx="11144093" cy="1718233"/>
          </a:xfrm>
        </p:spPr>
        <p:txBody>
          <a:bodyPr/>
          <a:lstStyle/>
          <a:p>
            <a:r>
              <a:rPr lang="en-US" altLang="zh-CN" dirty="0"/>
              <a:t>High power test </a:t>
            </a:r>
            <a:r>
              <a:rPr lang="en-US" altLang="zh-CN" dirty="0" smtClean="0"/>
              <a:t>duration on the test bench</a:t>
            </a:r>
            <a:endParaRPr lang="en-US" altLang="zh-CN" dirty="0"/>
          </a:p>
          <a:p>
            <a:pPr lvl="1"/>
            <a:r>
              <a:rPr lang="en-US" altLang="zh-CN" dirty="0"/>
              <a:t>This statistics includes the equipment failure time</a:t>
            </a:r>
            <a:endParaRPr lang="zh-CN" altLang="en-US" dirty="0"/>
          </a:p>
          <a:p>
            <a:pPr lvl="1"/>
            <a:r>
              <a:rPr lang="en-US" altLang="zh-CN" dirty="0"/>
              <a:t>It takes a long time to AS1 and AS2 because of the waveguides and loads are all new one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A441141-BEBD-4339-B17D-CE4A5B7E6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Accelerating structure</a:t>
            </a:r>
            <a:endParaRPr lang="zh-CN" altLang="en-US" dirty="0"/>
          </a:p>
        </p:txBody>
      </p:sp>
      <p:graphicFrame>
        <p:nvGraphicFramePr>
          <p:cNvPr id="6" name="图表 5">
            <a:extLst>
              <a:ext uri="{FF2B5EF4-FFF2-40B4-BE49-F238E27FC236}">
                <a16:creationId xmlns:a16="http://schemas.microsoft.com/office/drawing/2014/main" xmlns="" id="{975E4BCA-87FF-4E53-9C75-133EC04930B8}"/>
              </a:ext>
            </a:extLst>
          </p:cNvPr>
          <p:cNvGraphicFramePr/>
          <p:nvPr>
            <p:extLst/>
          </p:nvPr>
        </p:nvGraphicFramePr>
        <p:xfrm>
          <a:off x="2586150" y="3015097"/>
          <a:ext cx="6742650" cy="2769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1928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7E421823-EF23-46D2-A9B1-EABBACEC9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49" y="1073792"/>
            <a:ext cx="7357403" cy="4854517"/>
          </a:xfrm>
        </p:spPr>
        <p:txBody>
          <a:bodyPr/>
          <a:lstStyle/>
          <a:p>
            <a:r>
              <a:rPr lang="en-US" altLang="zh-CN" dirty="0"/>
              <a:t>Straightness adjustment </a:t>
            </a:r>
          </a:p>
          <a:p>
            <a:pPr lvl="1"/>
            <a:r>
              <a:rPr lang="en-US" altLang="zh-CN" dirty="0"/>
              <a:t>Required straightness ± 0.15mm</a:t>
            </a:r>
          </a:p>
          <a:p>
            <a:pPr lvl="1"/>
            <a:r>
              <a:rPr lang="en-US" altLang="zh-CN" dirty="0" smtClean="0"/>
              <a:t>After </a:t>
            </a:r>
            <a:r>
              <a:rPr lang="en-US" altLang="zh-CN" dirty="0"/>
              <a:t>installation on the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</a:t>
            </a:r>
            <a:r>
              <a:rPr lang="en-US" altLang="zh-CN" dirty="0"/>
              <a:t>bracket</a:t>
            </a:r>
          </a:p>
          <a:p>
            <a:pPr lvl="1"/>
            <a:r>
              <a:rPr lang="en-US" altLang="zh-CN" dirty="0" smtClean="0"/>
              <a:t>Using </a:t>
            </a:r>
            <a:r>
              <a:rPr lang="en-US" altLang="zh-CN" dirty="0"/>
              <a:t>laser tracker to adjust the straightness of the 3 meters long structure 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A441141-BEBD-4339-B17D-CE4A5B7E6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Accelerating structure</a:t>
            </a:r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54DB6D0-4CA5-4277-82D9-FC2998FD45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2467" y="1005337"/>
            <a:ext cx="2523066" cy="189303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FD4F30C-FAE0-47A7-BF61-BDA15C9572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300" y="2957103"/>
            <a:ext cx="2933222" cy="178018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744AC4F1-DF3D-4685-B36F-E8D30B9581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300" y="4737291"/>
            <a:ext cx="2933222" cy="160646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46726D4-01A7-42A0-A823-D9BEE65398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507" y="4737292"/>
            <a:ext cx="3087318" cy="167831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54FC0A3-65A1-46D8-BB92-140F8CFB55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508" y="2951039"/>
            <a:ext cx="3087317" cy="1786253"/>
          </a:xfrm>
          <a:prstGeom prst="rect">
            <a:avLst/>
          </a:prstGeom>
        </p:spPr>
      </p:pic>
      <p:sp>
        <p:nvSpPr>
          <p:cNvPr id="17" name="箭头: 右 16">
            <a:extLst>
              <a:ext uri="{FF2B5EF4-FFF2-40B4-BE49-F238E27FC236}">
                <a16:creationId xmlns:a16="http://schemas.microsoft.com/office/drawing/2014/main" xmlns="" id="{9D43A803-0996-4CBF-8BC1-F1C65D80A0CC}"/>
              </a:ext>
            </a:extLst>
          </p:cNvPr>
          <p:cNvSpPr/>
          <p:nvPr/>
        </p:nvSpPr>
        <p:spPr>
          <a:xfrm>
            <a:off x="4957523" y="4551253"/>
            <a:ext cx="803985" cy="274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3EC4FF1-00A9-43B5-80A0-2CEB3EAC4F1D}"/>
              </a:ext>
            </a:extLst>
          </p:cNvPr>
          <p:cNvSpPr txBox="1"/>
          <p:nvPr/>
        </p:nvSpPr>
        <p:spPr>
          <a:xfrm>
            <a:off x="5079848" y="4181921"/>
            <a:ext cx="1074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After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4871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4539" y="1109599"/>
            <a:ext cx="4238135" cy="2959356"/>
          </a:xfrm>
        </p:spPr>
        <p:txBody>
          <a:bodyPr>
            <a:normAutofit/>
          </a:bodyPr>
          <a:lstStyle/>
          <a:p>
            <a:pPr algn="just">
              <a:lnSpc>
                <a:spcPts val="2300"/>
              </a:lnSpc>
              <a:spcBef>
                <a:spcPts val="200"/>
              </a:spcBef>
            </a:pPr>
            <a:r>
              <a:rPr lang="en-US" altLang="zh-CN" dirty="0"/>
              <a:t>Directional coupler </a:t>
            </a:r>
            <a:endParaRPr lang="zh-CN" altLang="en-US" dirty="0"/>
          </a:p>
          <a:p>
            <a:pPr lvl="1" algn="just">
              <a:spcBef>
                <a:spcPts val="200"/>
              </a:spcBef>
            </a:pPr>
            <a:r>
              <a:rPr lang="en-US" altLang="zh-CN" dirty="0" smtClean="0"/>
              <a:t>Beth hole type</a:t>
            </a:r>
          </a:p>
          <a:p>
            <a:pPr lvl="1" algn="just">
              <a:spcBef>
                <a:spcPts val="200"/>
              </a:spcBef>
            </a:pPr>
            <a:r>
              <a:rPr lang="en-US" altLang="zh-CN" dirty="0" smtClean="0"/>
              <a:t>The </a:t>
            </a:r>
            <a:r>
              <a:rPr lang="en-US" altLang="zh-CN" dirty="0"/>
              <a:t>inverted T-shaped coupling piece is easy to process and adjust, and can obtain high directivity</a:t>
            </a:r>
          </a:p>
          <a:p>
            <a:pPr lvl="2" algn="just">
              <a:spcBef>
                <a:spcPts val="200"/>
              </a:spcBef>
            </a:pPr>
            <a:r>
              <a:rPr lang="en-US" altLang="en-US" dirty="0">
                <a:sym typeface="+mn-ea"/>
              </a:rPr>
              <a:t>Coupling: -</a:t>
            </a:r>
            <a:r>
              <a:rPr lang="en-US" altLang="zh-CN" dirty="0">
                <a:sym typeface="+mn-ea"/>
              </a:rPr>
              <a:t>60±0.5dB</a:t>
            </a:r>
          </a:p>
          <a:p>
            <a:pPr lvl="2" algn="just">
              <a:spcBef>
                <a:spcPts val="200"/>
              </a:spcBef>
            </a:pPr>
            <a:r>
              <a:rPr lang="en-US" altLang="en-US" dirty="0">
                <a:sym typeface="+mn-ea"/>
              </a:rPr>
              <a:t>Directivity:   </a:t>
            </a:r>
            <a:r>
              <a:rPr lang="en-US" altLang="zh-CN" dirty="0">
                <a:sym typeface="+mn-ea"/>
              </a:rPr>
              <a:t>~40dB</a:t>
            </a:r>
          </a:p>
          <a:p>
            <a:pPr lvl="1" algn="just">
              <a:lnSpc>
                <a:spcPts val="2300"/>
              </a:lnSpc>
              <a:spcBef>
                <a:spcPts val="200"/>
              </a:spcBef>
            </a:pPr>
            <a:endParaRPr dirty="0">
              <a:latin typeface="+mn-ea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D3D4AA3-9B58-4F5C-9A4C-8FCDA133D7E7}"/>
              </a:ext>
            </a:extLst>
          </p:cNvPr>
          <p:cNvGrpSpPr/>
          <p:nvPr/>
        </p:nvGrpSpPr>
        <p:grpSpPr>
          <a:xfrm>
            <a:off x="4736779" y="1554793"/>
            <a:ext cx="2717344" cy="2012934"/>
            <a:chOff x="5212818" y="3813073"/>
            <a:chExt cx="2860825" cy="231108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2818" y="3822253"/>
              <a:ext cx="1279263" cy="2301909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B0EFE4CD-69C8-452B-B75D-940CE1377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4174" y="3813073"/>
              <a:ext cx="1389469" cy="2263213"/>
            </a:xfrm>
            <a:prstGeom prst="rect">
              <a:avLst/>
            </a:prstGeom>
          </p:spPr>
        </p:pic>
      </p:grpSp>
      <p:sp>
        <p:nvSpPr>
          <p:cNvPr id="16" name="标题 10">
            <a:extLst>
              <a:ext uri="{FF2B5EF4-FFF2-40B4-BE49-F238E27FC236}">
                <a16:creationId xmlns:a16="http://schemas.microsoft.com/office/drawing/2014/main" xmlns="" id="{BB884BFC-2C19-411A-B276-1623FC4BD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123" y="104776"/>
            <a:ext cx="7640027" cy="663575"/>
          </a:xfrm>
        </p:spPr>
        <p:txBody>
          <a:bodyPr/>
          <a:lstStyle/>
          <a:p>
            <a:r>
              <a:rPr lang="en-US" altLang="zh-CN" dirty="0"/>
              <a:t>Waveguide components</a:t>
            </a:r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8355EA5-93E9-47CA-907A-5A29FDDEEB2B}"/>
              </a:ext>
            </a:extLst>
          </p:cNvPr>
          <p:cNvGrpSpPr/>
          <p:nvPr/>
        </p:nvGrpSpPr>
        <p:grpSpPr>
          <a:xfrm>
            <a:off x="7650456" y="1839845"/>
            <a:ext cx="4425046" cy="4036189"/>
            <a:chOff x="1647356" y="2099611"/>
            <a:chExt cx="5257057" cy="4036189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C647C283-79C0-44CE-B77F-C6FB35D3B2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5659" y="2099611"/>
              <a:ext cx="2017086" cy="1559848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374CD1E3-B408-4D9B-A540-02B1F1941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68081" y="2123074"/>
              <a:ext cx="2483248" cy="1334709"/>
            </a:xfrm>
            <a:prstGeom prst="rect">
              <a:avLst/>
            </a:prstGeom>
          </p:spPr>
        </p:pic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CAB313CF-DC2E-40AB-A553-5AF59151D721}"/>
                </a:ext>
              </a:extLst>
            </p:cNvPr>
            <p:cNvGrpSpPr/>
            <p:nvPr/>
          </p:nvGrpSpPr>
          <p:grpSpPr>
            <a:xfrm>
              <a:off x="1936281" y="4036674"/>
              <a:ext cx="1828813" cy="2099126"/>
              <a:chOff x="123699" y="4120253"/>
              <a:chExt cx="1828813" cy="2099126"/>
            </a:xfrm>
          </p:grpSpPr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xmlns="" id="{F018DAB9-7CD1-4D2B-A7AC-6DF9970D6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699" y="4120253"/>
                <a:ext cx="1828813" cy="1765592"/>
              </a:xfrm>
              <a:prstGeom prst="rect">
                <a:avLst/>
              </a:prstGeom>
            </p:spPr>
          </p:pic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0A615C87-1FD6-485F-9522-288487DB598A}"/>
                  </a:ext>
                </a:extLst>
              </p:cNvPr>
              <p:cNvSpPr/>
              <p:nvPr/>
            </p:nvSpPr>
            <p:spPr>
              <a:xfrm>
                <a:off x="304314" y="5794647"/>
                <a:ext cx="1467580" cy="424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dirty="0"/>
                  <a:t>Dummy loads</a:t>
                </a:r>
              </a:p>
            </p:txBody>
          </p:sp>
        </p:grp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6B321D47-482B-4E6F-AC7E-53ECB3591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53366" y="4142874"/>
              <a:ext cx="2720533" cy="1114425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3813C16F-5A99-425A-B7D4-13C88FC9E099}"/>
                </a:ext>
              </a:extLst>
            </p:cNvPr>
            <p:cNvSpPr txBox="1"/>
            <p:nvPr/>
          </p:nvSpPr>
          <p:spPr>
            <a:xfrm>
              <a:off x="4410065" y="5290498"/>
              <a:ext cx="1920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Extraction waveguide</a:t>
              </a:r>
              <a:endParaRPr lang="zh-CN" altLang="en-US" dirty="0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8DFBC83D-28BA-405B-B3FA-78B4F5B86422}"/>
                </a:ext>
              </a:extLst>
            </p:cNvPr>
            <p:cNvSpPr/>
            <p:nvPr/>
          </p:nvSpPr>
          <p:spPr>
            <a:xfrm>
              <a:off x="4468897" y="3597266"/>
              <a:ext cx="24355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</a:rPr>
                <a:t> Bent  waveguide</a:t>
              </a:r>
              <a:endParaRPr lang="zh-CN" altLang="en-US" dirty="0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CDF5A094-CCF5-4600-832A-24D32B75D5AE}"/>
                </a:ext>
              </a:extLst>
            </p:cNvPr>
            <p:cNvSpPr/>
            <p:nvPr/>
          </p:nvSpPr>
          <p:spPr>
            <a:xfrm>
              <a:off x="1647356" y="3667342"/>
              <a:ext cx="22749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Arial" panose="020B0604020202020204" pitchFamily="34" charset="0"/>
                </a:rPr>
                <a:t> Straight  waveguide</a:t>
              </a:r>
              <a:endParaRPr lang="zh-CN" altLang="en-US" dirty="0"/>
            </a:p>
          </p:txBody>
        </p:sp>
      </p:grpSp>
      <p:sp>
        <p:nvSpPr>
          <p:cNvPr id="21" name="内容占位符 1"/>
          <p:cNvSpPr txBox="1">
            <a:spLocks/>
          </p:cNvSpPr>
          <p:nvPr/>
        </p:nvSpPr>
        <p:spPr>
          <a:xfrm>
            <a:off x="310434" y="3994841"/>
            <a:ext cx="7310510" cy="2689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24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54000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800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800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800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dirty="0" smtClean="0">
                <a:sym typeface="+mn-ea"/>
              </a:rPr>
              <a:t>3dB power hybrid</a:t>
            </a:r>
            <a:endParaRPr lang="en-US" dirty="0" smtClean="0"/>
          </a:p>
          <a:p>
            <a:pPr lvl="1" algn="just"/>
            <a:r>
              <a:rPr lang="en-US" altLang="zh-CN" dirty="0" smtClean="0">
                <a:sym typeface="+mn-ea"/>
              </a:rPr>
              <a:t>Test results</a:t>
            </a:r>
          </a:p>
          <a:p>
            <a:pPr lvl="2"/>
            <a:r>
              <a:rPr lang="en-US" dirty="0" smtClean="0">
                <a:sym typeface="+mn-ea"/>
              </a:rPr>
              <a:t>Coupling ：</a:t>
            </a:r>
            <a:r>
              <a:rPr lang="en-US" altLang="zh-CN" dirty="0" smtClean="0">
                <a:sym typeface="+mn-ea"/>
              </a:rPr>
              <a:t>-3.06dB</a:t>
            </a:r>
            <a:r>
              <a:rPr lang="en-US" dirty="0" smtClean="0">
                <a:sym typeface="+mn-ea"/>
              </a:rPr>
              <a:t>，</a:t>
            </a:r>
            <a:r>
              <a:rPr lang="en-US" altLang="zh-CN" dirty="0" smtClean="0">
                <a:sym typeface="+mn-ea"/>
              </a:rPr>
              <a:t>-3.10dB</a:t>
            </a:r>
            <a:endParaRPr lang="en-US" altLang="zh-CN" dirty="0" smtClean="0"/>
          </a:p>
          <a:p>
            <a:pPr lvl="2"/>
            <a:r>
              <a:rPr lang="en-US" dirty="0" smtClean="0">
                <a:sym typeface="+mn-ea"/>
              </a:rPr>
              <a:t>VSWR：</a:t>
            </a:r>
            <a:r>
              <a:rPr lang="en-US" altLang="zh-CN" dirty="0" smtClean="0">
                <a:sym typeface="+mn-ea"/>
              </a:rPr>
              <a:t>1.03</a:t>
            </a:r>
            <a:endParaRPr lang="en-US" altLang="zh-CN" dirty="0" smtClean="0"/>
          </a:p>
          <a:p>
            <a:pPr lvl="2"/>
            <a:r>
              <a:rPr lang="en-US" dirty="0" smtClean="0">
                <a:sym typeface="+mn-ea"/>
              </a:rPr>
              <a:t>Isolation ：</a:t>
            </a:r>
            <a:r>
              <a:rPr lang="en-US" altLang="zh-CN" dirty="0" smtClean="0">
                <a:sym typeface="+mn-ea"/>
              </a:rPr>
              <a:t>-46.7dB</a:t>
            </a:r>
            <a:endParaRPr lang="en-US" altLang="zh-CN" dirty="0" smtClean="0"/>
          </a:p>
          <a:p>
            <a:pPr lvl="2"/>
            <a:r>
              <a:rPr lang="en-US" dirty="0" smtClean="0">
                <a:sym typeface="+mn-ea"/>
              </a:rPr>
              <a:t>Balance ：</a:t>
            </a:r>
            <a:r>
              <a:rPr lang="en-US" altLang="zh-CN" dirty="0" smtClean="0">
                <a:sym typeface="+mn-ea"/>
              </a:rPr>
              <a:t>90.03</a:t>
            </a:r>
            <a:r>
              <a:rPr lang="en-US" altLang="zh-CN" dirty="0" smtClean="0">
                <a:sym typeface="Symbol" panose="05050102010706020507"/>
              </a:rPr>
              <a:t></a:t>
            </a:r>
          </a:p>
          <a:p>
            <a:pPr lvl="1" algn="just"/>
            <a:endParaRPr lang="en-US" dirty="0">
              <a:latin typeface="+mn-ea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DC11B713-153E-4A18-B549-E46DF19D9886}"/>
              </a:ext>
            </a:extLst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186" y="4068955"/>
            <a:ext cx="1910372" cy="230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90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1">
            <a:extLst>
              <a:ext uri="{FF2B5EF4-FFF2-40B4-BE49-F238E27FC236}">
                <a16:creationId xmlns:a16="http://schemas.microsoft.com/office/drawing/2014/main" xmlns="" id="{9FDDE9F3-A83E-4D3F-9756-74B05F6E1FEE}"/>
              </a:ext>
            </a:extLst>
          </p:cNvPr>
          <p:cNvSpPr txBox="1">
            <a:spLocks/>
          </p:cNvSpPr>
          <p:nvPr/>
        </p:nvSpPr>
        <p:spPr>
          <a:xfrm>
            <a:off x="1505243" y="105357"/>
            <a:ext cx="7823557" cy="663575"/>
          </a:xfrm>
          <a:prstGeom prst="rect">
            <a:avLst/>
          </a:prstGeom>
        </p:spPr>
        <p:txBody>
          <a:bodyPr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000" b="1" kern="1200" spc="-60" baseline="0">
                <a:solidFill>
                  <a:srgbClr val="C00000"/>
                </a:solidFill>
                <a:latin typeface="Times New Roman"/>
                <a:ea typeface="微软雅黑"/>
              </a:defRPr>
            </a:lvl1pPr>
          </a:lstStyle>
          <a:p>
            <a:r>
              <a:rPr lang="en-US" altLang="zh-CN" dirty="0" smtClean="0"/>
              <a:t>LLRF</a:t>
            </a:r>
            <a:endParaRPr lang="zh-CN" altLang="en-US" dirty="0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97D4FE67-1C44-41A3-B069-0CBC2D9F68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4451" y="880490"/>
            <a:ext cx="3248698" cy="282249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9D07F25-8A9A-4107-B17D-2724A9303A3F}"/>
              </a:ext>
            </a:extLst>
          </p:cNvPr>
          <p:cNvSpPr/>
          <p:nvPr/>
        </p:nvSpPr>
        <p:spPr>
          <a:xfrm>
            <a:off x="647113" y="1149016"/>
            <a:ext cx="70901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000099"/>
                </a:solidFill>
              </a:rPr>
              <a:t>The digital LLRF has been adopted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000099"/>
                </a:solidFill>
              </a:rPr>
              <a:t>It consists </a:t>
            </a:r>
            <a:r>
              <a:rPr lang="en-US" altLang="zh-CN" sz="2400" dirty="0">
                <a:solidFill>
                  <a:srgbClr val="000099"/>
                </a:solidFill>
              </a:rPr>
              <a:t>of a 2U MTCA.4 chassis, a MCH, an </a:t>
            </a:r>
            <a:r>
              <a:rPr lang="en-US" altLang="zh-CN" sz="2400" dirty="0" smtClean="0">
                <a:solidFill>
                  <a:srgbClr val="000099"/>
                </a:solidFill>
              </a:rPr>
              <a:t>AMC </a:t>
            </a:r>
            <a:r>
              <a:rPr lang="en-US" altLang="zh-CN" sz="2400" dirty="0">
                <a:solidFill>
                  <a:srgbClr val="000099"/>
                </a:solidFill>
              </a:rPr>
              <a:t>computer board</a:t>
            </a:r>
            <a:r>
              <a:rPr lang="en-US" altLang="zh-CN" sz="2400" dirty="0" smtClean="0">
                <a:solidFill>
                  <a:srgbClr val="000099"/>
                </a:solidFill>
              </a:rPr>
              <a:t>, a Struck </a:t>
            </a:r>
            <a:r>
              <a:rPr lang="en-US" altLang="zh-CN" sz="2400" dirty="0">
                <a:solidFill>
                  <a:srgbClr val="000099"/>
                </a:solidFill>
              </a:rPr>
              <a:t>SIS8300-KU card and a Struck DWC8VM1 </a:t>
            </a:r>
            <a:r>
              <a:rPr lang="en-US" altLang="zh-CN" sz="2400" dirty="0" smtClean="0">
                <a:solidFill>
                  <a:srgbClr val="000099"/>
                </a:solidFill>
              </a:rPr>
              <a:t>rear transition-module </a:t>
            </a:r>
            <a:r>
              <a:rPr lang="en-US" altLang="zh-CN" sz="2400" dirty="0">
                <a:solidFill>
                  <a:srgbClr val="000099"/>
                </a:solidFill>
              </a:rPr>
              <a:t>with supporting clock/local </a:t>
            </a:r>
            <a:r>
              <a:rPr lang="en-US" altLang="zh-CN" sz="2400" dirty="0" smtClean="0">
                <a:solidFill>
                  <a:srgbClr val="000099"/>
                </a:solidFill>
              </a:rPr>
              <a:t>oscillator (LO</a:t>
            </a:r>
            <a:r>
              <a:rPr lang="en-US" altLang="zh-CN" sz="2400" dirty="0">
                <a:solidFill>
                  <a:srgbClr val="000099"/>
                </a:solidFill>
              </a:rPr>
              <a:t>)/reference generation RF circuits </a:t>
            </a:r>
            <a:endParaRPr lang="en-US" altLang="zh-CN" sz="2400" dirty="0" smtClean="0">
              <a:solidFill>
                <a:srgbClr val="00009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000099"/>
                </a:solidFill>
              </a:rPr>
              <a:t>These board have been designed by our team number</a:t>
            </a:r>
            <a:endParaRPr lang="zh-CN" altLang="en-US" sz="2400" dirty="0">
              <a:solidFill>
                <a:srgbClr val="000099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9571" y="4147886"/>
            <a:ext cx="4891980" cy="1986591"/>
            <a:chOff x="798370" y="4576087"/>
            <a:chExt cx="4469886" cy="1781007"/>
          </a:xfrm>
        </p:grpSpPr>
        <p:grpSp>
          <p:nvGrpSpPr>
            <p:cNvPr id="8" name="组合 7"/>
            <p:cNvGrpSpPr/>
            <p:nvPr/>
          </p:nvGrpSpPr>
          <p:grpSpPr>
            <a:xfrm>
              <a:off x="798370" y="4576088"/>
              <a:ext cx="2516696" cy="1680908"/>
              <a:chOff x="4006573" y="2155988"/>
              <a:chExt cx="2136868" cy="1511114"/>
            </a:xfrm>
          </p:grpSpPr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CC09E588-9B03-4964-9E89-8E747C7F8A8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172286" y="2155988"/>
                <a:ext cx="1658069" cy="989266"/>
              </a:xfrm>
              <a:prstGeom prst="rect">
                <a:avLst/>
              </a:prstGeom>
            </p:spPr>
          </p:pic>
          <p:sp>
            <p:nvSpPr>
              <p:cNvPr id="10" name="矩形 9"/>
              <p:cNvSpPr/>
              <p:nvPr/>
            </p:nvSpPr>
            <p:spPr>
              <a:xfrm>
                <a:off x="4006573" y="3146189"/>
                <a:ext cx="2136868" cy="5209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/>
                  <a:t>Down converter RTM</a:t>
                </a:r>
              </a:p>
              <a:p>
                <a:r>
                  <a:rPr lang="en-US" altLang="zh-CN" dirty="0" smtClean="0"/>
                  <a:t>(For </a:t>
                </a:r>
                <a:r>
                  <a:rPr lang="en-US" altLang="zh-CN" dirty="0"/>
                  <a:t>accelerating </a:t>
                </a:r>
                <a:r>
                  <a:rPr lang="en-US" altLang="zh-CN" dirty="0" smtClean="0"/>
                  <a:t>tube)</a:t>
                </a:r>
                <a:endParaRPr lang="zh-CN" altLang="en-US" dirty="0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3141497" y="4576087"/>
              <a:ext cx="2126759" cy="1781007"/>
              <a:chOff x="5986085" y="2155793"/>
              <a:chExt cx="2126759" cy="1781007"/>
            </a:xfrm>
          </p:grpSpPr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C8F41182-7722-4C08-B20A-187941578E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63262" y="2155793"/>
                <a:ext cx="1822011" cy="1118249"/>
              </a:xfrm>
              <a:prstGeom prst="rect">
                <a:avLst/>
              </a:prstGeom>
            </p:spPr>
          </p:pic>
          <p:sp>
            <p:nvSpPr>
              <p:cNvPr id="13" name="矩形 12"/>
              <p:cNvSpPr/>
              <p:nvPr/>
            </p:nvSpPr>
            <p:spPr>
              <a:xfrm>
                <a:off x="5986085" y="3290469"/>
                <a:ext cx="212675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/>
                  <a:t>Direct-sampling </a:t>
                </a:r>
                <a:r>
                  <a:rPr lang="en-US" altLang="zh-CN" dirty="0"/>
                  <a:t>RTM </a:t>
                </a:r>
                <a:r>
                  <a:rPr lang="zh-CN" altLang="en-US" dirty="0"/>
                  <a:t>（</a:t>
                </a:r>
                <a:r>
                  <a:rPr lang="en-US" altLang="zh-CN" dirty="0"/>
                  <a:t>for SHB cavities</a:t>
                </a:r>
                <a:r>
                  <a:rPr lang="zh-CN" altLang="en-US" dirty="0"/>
                  <a:t>）</a:t>
                </a:r>
                <a:endParaRPr lang="en-US" altLang="zh-CN" dirty="0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5290742" y="4147886"/>
            <a:ext cx="2971174" cy="1959678"/>
            <a:chOff x="5441306" y="4576087"/>
            <a:chExt cx="2297535" cy="1959678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ECA1A6C3-7678-4493-B1BB-81E3711F4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5936" y="4576087"/>
              <a:ext cx="1408275" cy="1302596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5441306" y="5889434"/>
              <a:ext cx="229753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/>
                <a:t>AMC IO </a:t>
              </a:r>
              <a:r>
                <a:rPr lang="en-US" altLang="zh-CN" dirty="0" smtClean="0"/>
                <a:t>board (</a:t>
              </a:r>
              <a:r>
                <a:rPr lang="en-US" altLang="zh-CN" dirty="0"/>
                <a:t>used as timing and interlock signal interface 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588562" y="3814541"/>
            <a:ext cx="3330199" cy="2564067"/>
            <a:chOff x="8149037" y="4436625"/>
            <a:chExt cx="3330199" cy="2564067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E2A7735F-F0EA-44C1-9869-F01F18274B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8719747" y="4436625"/>
              <a:ext cx="2188777" cy="1382302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8149037" y="5831141"/>
              <a:ext cx="333019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 smtClean="0"/>
                <a:t>Local </a:t>
              </a:r>
              <a:r>
                <a:rPr lang="en-US" altLang="zh-CN" dirty="0"/>
                <a:t>oscillator signal </a:t>
              </a:r>
              <a:r>
                <a:rPr lang="en-US" altLang="zh-CN" dirty="0" smtClean="0"/>
                <a:t>generator</a:t>
              </a:r>
            </a:p>
            <a:p>
              <a:pPr marL="0" lvl="1"/>
              <a:r>
                <a:rPr lang="en-US" altLang="zh-CN" dirty="0" smtClean="0"/>
                <a:t>(</a:t>
              </a:r>
              <a:r>
                <a:rPr lang="en-US" altLang="zh-CN" sz="1600" dirty="0"/>
                <a:t>Generate 2973.8MHz LO signal and 99.98MHz clock signal for LLRF system from 2998.8MHz </a:t>
              </a:r>
              <a:r>
                <a:rPr lang="en-US" altLang="zh-CN" sz="1600" dirty="0" smtClean="0"/>
                <a:t>reference</a:t>
              </a:r>
              <a:r>
                <a:rPr lang="en-US" altLang="zh-CN" dirty="0" smtClean="0"/>
                <a:t>)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8378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635" y="4555939"/>
            <a:ext cx="4010540" cy="1881411"/>
          </a:xfrm>
          <a:prstGeom prst="rect">
            <a:avLst/>
          </a:prstGeom>
        </p:spPr>
      </p:pic>
      <p:sp>
        <p:nvSpPr>
          <p:cNvPr id="29" name="内容占位符 28">
            <a:extLst>
              <a:ext uri="{FF2B5EF4-FFF2-40B4-BE49-F238E27FC236}">
                <a16:creationId xmlns:a16="http://schemas.microsoft.com/office/drawing/2014/main" xmlns="" id="{39A87237-6B2A-4F76-8495-D5E407971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933" y="2231232"/>
            <a:ext cx="9406303" cy="988027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altLang="zh-CN" dirty="0" smtClean="0"/>
              <a:t>System phase </a:t>
            </a:r>
            <a:r>
              <a:rPr lang="en-US" altLang="zh-CN" dirty="0"/>
              <a:t>stability </a:t>
            </a:r>
            <a:r>
              <a:rPr lang="en-US" altLang="zh-CN" dirty="0" smtClean="0"/>
              <a:t>test (24 hours)  is 0.05</a:t>
            </a:r>
            <a:r>
              <a:rPr lang="en-US" altLang="zh-CN" dirty="0"/>
              <a:t>°(RMS)  </a:t>
            </a:r>
            <a:r>
              <a:rPr lang="en-US" altLang="zh-CN" dirty="0" smtClean="0"/>
              <a:t>in lab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E76D2DA-F381-42DD-B24C-3364ACF607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697" y="2668880"/>
            <a:ext cx="1695324" cy="127099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4948BBE3-D482-47E9-96A9-F6AFB48FA5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070" y="2680985"/>
            <a:ext cx="2124437" cy="1261056"/>
          </a:xfrm>
          <a:prstGeom prst="rect">
            <a:avLst/>
          </a:prstGeom>
        </p:spPr>
      </p:pic>
      <p:sp>
        <p:nvSpPr>
          <p:cNvPr id="30" name="内容占位符 28">
            <a:extLst>
              <a:ext uri="{FF2B5EF4-FFF2-40B4-BE49-F238E27FC236}">
                <a16:creationId xmlns:a16="http://schemas.microsoft.com/office/drawing/2014/main" xmlns="" id="{B7604575-FEE8-410B-8678-39B67D8593FF}"/>
              </a:ext>
            </a:extLst>
          </p:cNvPr>
          <p:cNvSpPr txBox="1">
            <a:spLocks/>
          </p:cNvSpPr>
          <p:nvPr/>
        </p:nvSpPr>
        <p:spPr>
          <a:xfrm>
            <a:off x="736933" y="4153884"/>
            <a:ext cx="11307922" cy="120743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rgbClr val="000099"/>
                </a:solidFill>
                <a:ea typeface="微软雅黑"/>
              </a:rPr>
              <a:t>Phase </a:t>
            </a:r>
            <a:r>
              <a:rPr lang="en-US" altLang="zh-CN" sz="2400" dirty="0">
                <a:solidFill>
                  <a:srgbClr val="000099"/>
                </a:solidFill>
                <a:ea typeface="微软雅黑"/>
              </a:rPr>
              <a:t>stability </a:t>
            </a:r>
            <a:r>
              <a:rPr lang="en-US" altLang="zh-CN" sz="2400" dirty="0" smtClean="0">
                <a:solidFill>
                  <a:srgbClr val="000099"/>
                </a:solidFill>
                <a:ea typeface="微软雅黑"/>
              </a:rPr>
              <a:t>test (0.5 hour)</a:t>
            </a:r>
            <a:r>
              <a:rPr lang="en-US" altLang="zh-CN" sz="2400" dirty="0">
                <a:solidFill>
                  <a:srgbClr val="000099"/>
                </a:solidFill>
              </a:rPr>
              <a:t> </a:t>
            </a:r>
            <a:r>
              <a:rPr lang="en-US" altLang="zh-CN" sz="2400" dirty="0" smtClean="0">
                <a:solidFill>
                  <a:srgbClr val="000099"/>
                </a:solidFill>
              </a:rPr>
              <a:t>in </a:t>
            </a:r>
            <a:r>
              <a:rPr lang="en-US" altLang="zh-CN" sz="2400" dirty="0" err="1">
                <a:solidFill>
                  <a:srgbClr val="000099"/>
                </a:solidFill>
              </a:rPr>
              <a:t>H</a:t>
            </a:r>
            <a:r>
              <a:rPr lang="en-US" altLang="zh-CN" sz="2400" dirty="0" err="1" smtClean="0">
                <a:solidFill>
                  <a:srgbClr val="000099"/>
                </a:solidFill>
              </a:rPr>
              <a:t>eps</a:t>
            </a:r>
            <a:r>
              <a:rPr lang="en-US" altLang="zh-CN" sz="2400" dirty="0" smtClean="0">
                <a:solidFill>
                  <a:srgbClr val="000099"/>
                </a:solidFill>
              </a:rPr>
              <a:t> </a:t>
            </a:r>
            <a:r>
              <a:rPr lang="en-US" altLang="zh-CN" sz="2400" dirty="0" err="1" smtClean="0">
                <a:solidFill>
                  <a:srgbClr val="000099"/>
                </a:solidFill>
              </a:rPr>
              <a:t>linac</a:t>
            </a:r>
            <a:r>
              <a:rPr lang="en-US" altLang="zh-CN" sz="2400" dirty="0" smtClean="0">
                <a:solidFill>
                  <a:srgbClr val="000099"/>
                </a:solidFill>
              </a:rPr>
              <a:t> </a:t>
            </a:r>
            <a:r>
              <a:rPr lang="en-US" altLang="zh-CN" sz="2400" dirty="0">
                <a:solidFill>
                  <a:srgbClr val="000099"/>
                </a:solidFill>
                <a:ea typeface="微软雅黑"/>
              </a:rPr>
              <a:t>equipment hall</a:t>
            </a:r>
          </a:p>
          <a:p>
            <a:pPr lvl="1">
              <a:buSzPct val="50000"/>
              <a:buFont typeface="Wingdings" panose="05000000000000000000" pitchFamily="2" charset="2"/>
              <a:buChar char="n"/>
            </a:pPr>
            <a:r>
              <a:rPr lang="en-US" altLang="zh-CN" sz="2000" dirty="0"/>
              <a:t>SHB1:  0.023°(RMS)</a:t>
            </a:r>
          </a:p>
          <a:p>
            <a:pPr lvl="1">
              <a:buSzPct val="50000"/>
              <a:buFont typeface="Wingdings" panose="05000000000000000000" pitchFamily="2" charset="2"/>
              <a:buChar char="n"/>
            </a:pPr>
            <a:r>
              <a:rPr lang="en-US" altLang="zh-CN" sz="2000" dirty="0"/>
              <a:t>Accelerating structure (K3): 0.042° (RMS)</a:t>
            </a:r>
            <a:endParaRPr lang="zh-CN" altLang="en-US" sz="2000" dirty="0"/>
          </a:p>
        </p:txBody>
      </p:sp>
      <p:sp>
        <p:nvSpPr>
          <p:cNvPr id="26" name="标题 11">
            <a:extLst>
              <a:ext uri="{FF2B5EF4-FFF2-40B4-BE49-F238E27FC236}">
                <a16:creationId xmlns:a16="http://schemas.microsoft.com/office/drawing/2014/main" xmlns="" id="{9FDDE9F3-A83E-4D3F-9756-74B05F6E1FEE}"/>
              </a:ext>
            </a:extLst>
          </p:cNvPr>
          <p:cNvSpPr txBox="1">
            <a:spLocks/>
          </p:cNvSpPr>
          <p:nvPr/>
        </p:nvSpPr>
        <p:spPr>
          <a:xfrm>
            <a:off x="1547446" y="105357"/>
            <a:ext cx="7781354" cy="663575"/>
          </a:xfrm>
          <a:prstGeom prst="rect">
            <a:avLst/>
          </a:prstGeom>
        </p:spPr>
        <p:txBody>
          <a:bodyPr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4000" b="1" kern="1200" spc="-60" baseline="0">
                <a:solidFill>
                  <a:srgbClr val="C00000"/>
                </a:solidFill>
                <a:latin typeface="Times New Roman"/>
                <a:ea typeface="微软雅黑"/>
              </a:defRPr>
            </a:lvl1pPr>
          </a:lstStyle>
          <a:p>
            <a:r>
              <a:rPr lang="en-US" altLang="zh-CN" dirty="0" smtClean="0"/>
              <a:t>LLRF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736933" y="1037600"/>
            <a:ext cx="11132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solidFill>
                  <a:srgbClr val="000099"/>
                </a:solidFill>
              </a:rPr>
              <a:t>The </a:t>
            </a:r>
            <a:r>
              <a:rPr lang="en-US" altLang="zh-CN" sz="2400" dirty="0">
                <a:solidFill>
                  <a:srgbClr val="000099"/>
                </a:solidFill>
              </a:rPr>
              <a:t>requirement of the </a:t>
            </a:r>
            <a:r>
              <a:rPr lang="en-US" altLang="zh-CN" sz="2400" dirty="0" smtClean="0">
                <a:solidFill>
                  <a:srgbClr val="000099"/>
                </a:solidFill>
              </a:rPr>
              <a:t>phase stability</a:t>
            </a:r>
          </a:p>
          <a:p>
            <a:pPr marL="800100" lvl="1" indent="-342900">
              <a:buSzPct val="50000"/>
              <a:buFont typeface="Wingdings" panose="05000000000000000000" pitchFamily="2" charset="2"/>
              <a:buChar char="n"/>
            </a:pPr>
            <a:r>
              <a:rPr lang="en-US" altLang="zh-CN" sz="2000" dirty="0" smtClean="0"/>
              <a:t>0.5° (RMS) for SHB cavities</a:t>
            </a:r>
          </a:p>
          <a:p>
            <a:pPr marL="800100" lvl="1" indent="-342900">
              <a:buSzPct val="50000"/>
              <a:buFont typeface="Wingdings" panose="05000000000000000000" pitchFamily="2" charset="2"/>
              <a:buChar char="n"/>
            </a:pPr>
            <a:r>
              <a:rPr lang="en-US" altLang="zh-CN" sz="2000" dirty="0" smtClean="0"/>
              <a:t>0.3° (RMS) for </a:t>
            </a:r>
            <a:r>
              <a:rPr lang="en-US" altLang="zh-CN" sz="2000" dirty="0"/>
              <a:t>accelerating structures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666" y="2516873"/>
            <a:ext cx="3852937" cy="180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3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ym typeface="+mn-ea"/>
              </a:rPr>
              <a:t>CEPC 30GeV </a:t>
            </a:r>
            <a:r>
              <a:rPr lang="en-US" altLang="zh-CN" dirty="0" err="1" smtClean="0">
                <a:sym typeface="+mn-ea"/>
              </a:rPr>
              <a:t>linac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1" y="993356"/>
            <a:ext cx="7385537" cy="3118561"/>
          </a:xfrm>
        </p:spPr>
        <p:txBody>
          <a:bodyPr>
            <a:normAutofit fontScale="92500" lnSpcReduction="10000"/>
          </a:bodyPr>
          <a:lstStyle/>
          <a:p>
            <a:pPr marL="182880" lvl="1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en-US" sz="2200" dirty="0" smtClean="0">
                <a:solidFill>
                  <a:srgbClr val="000099"/>
                </a:solidFill>
              </a:rPr>
              <a:t>The CEPC </a:t>
            </a:r>
            <a:r>
              <a:rPr lang="en-US" altLang="en-US" sz="2200" dirty="0" err="1" smtClean="0">
                <a:solidFill>
                  <a:srgbClr val="000099"/>
                </a:solidFill>
              </a:rPr>
              <a:t>linac</a:t>
            </a:r>
            <a:r>
              <a:rPr lang="en-US" altLang="en-US" sz="2200" dirty="0" smtClean="0">
                <a:solidFill>
                  <a:srgbClr val="000099"/>
                </a:solidFill>
              </a:rPr>
              <a:t> has upgrade from 10 </a:t>
            </a:r>
            <a:r>
              <a:rPr lang="en-US" altLang="en-US" sz="2200" dirty="0" err="1" smtClean="0">
                <a:solidFill>
                  <a:srgbClr val="000099"/>
                </a:solidFill>
              </a:rPr>
              <a:t>GeV</a:t>
            </a:r>
            <a:r>
              <a:rPr lang="en-US" altLang="en-US" sz="2200" dirty="0" smtClean="0">
                <a:solidFill>
                  <a:srgbClr val="000099"/>
                </a:solidFill>
              </a:rPr>
              <a:t> (CDR) to 30 </a:t>
            </a:r>
            <a:r>
              <a:rPr lang="en-US" altLang="en-US" sz="2200" dirty="0" err="1" smtClean="0">
                <a:solidFill>
                  <a:srgbClr val="000099"/>
                </a:solidFill>
              </a:rPr>
              <a:t>GeV</a:t>
            </a:r>
            <a:r>
              <a:rPr lang="en-US" altLang="en-US" sz="2200" dirty="0" smtClean="0">
                <a:solidFill>
                  <a:srgbClr val="000099"/>
                </a:solidFill>
              </a:rPr>
              <a:t>(TDR) </a:t>
            </a:r>
          </a:p>
          <a:p>
            <a:pPr marL="182880" lvl="1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en-US" sz="2200" dirty="0" smtClean="0">
                <a:solidFill>
                  <a:srgbClr val="000099"/>
                </a:solidFill>
              </a:rPr>
              <a:t>Electron </a:t>
            </a:r>
            <a:r>
              <a:rPr lang="en-US" altLang="en-US" sz="2200" dirty="0">
                <a:solidFill>
                  <a:srgbClr val="000099"/>
                </a:solidFill>
              </a:rPr>
              <a:t>source: thermal cathode electron gun</a:t>
            </a:r>
          </a:p>
          <a:p>
            <a:pPr marL="182880" lvl="1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en-US" sz="2200" dirty="0">
                <a:solidFill>
                  <a:srgbClr val="000099"/>
                </a:solidFill>
              </a:rPr>
              <a:t>Positron source: Conventional scheme (fixed target with </a:t>
            </a:r>
            <a:r>
              <a:rPr lang="en-US" altLang="zh-CN" sz="2200" dirty="0">
                <a:solidFill>
                  <a:srgbClr val="000099"/>
                </a:solidFill>
              </a:rPr>
              <a:t>tungsten@15 mm thickness</a:t>
            </a:r>
            <a:r>
              <a:rPr lang="en-US" altLang="en-US" sz="2200" dirty="0" smtClean="0">
                <a:solidFill>
                  <a:srgbClr val="000099"/>
                </a:solidFill>
              </a:rPr>
              <a:t>)</a:t>
            </a:r>
          </a:p>
          <a:p>
            <a:pPr marL="182880" lvl="1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en-US" sz="2200" dirty="0" smtClean="0">
                <a:solidFill>
                  <a:srgbClr val="000099"/>
                </a:solidFill>
              </a:rPr>
              <a:t>1.1GeV damping ring with two 5 cell normal conducting cavities</a:t>
            </a:r>
            <a:endParaRPr lang="en-US" altLang="en-US" sz="2200" dirty="0">
              <a:solidFill>
                <a:srgbClr val="000099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en-US" sz="2200" dirty="0"/>
              <a:t>S-band Linac: </a:t>
            </a:r>
            <a:r>
              <a:rPr lang="en-US" altLang="en-US" sz="2200" dirty="0">
                <a:solidFill>
                  <a:srgbClr val="00B0F0"/>
                </a:solidFill>
              </a:rPr>
              <a:t>FAS</a:t>
            </a:r>
            <a:r>
              <a:rPr lang="en-US" altLang="en-US" sz="2200" dirty="0"/>
              <a:t>: 4GeV + </a:t>
            </a:r>
            <a:r>
              <a:rPr lang="en-US" altLang="en-US" sz="2200" dirty="0">
                <a:solidFill>
                  <a:srgbClr val="00B0F0"/>
                </a:solidFill>
              </a:rPr>
              <a:t>PSPAS</a:t>
            </a:r>
            <a:r>
              <a:rPr lang="en-US" altLang="en-US" sz="2200" dirty="0"/>
              <a:t>: 200Me</a:t>
            </a:r>
            <a:r>
              <a:rPr lang="en-US" altLang="zh-CN" sz="2200" dirty="0"/>
              <a:t>V </a:t>
            </a:r>
            <a:r>
              <a:rPr lang="en-US" altLang="en-US" sz="2200" dirty="0"/>
              <a:t>+ </a:t>
            </a:r>
            <a:r>
              <a:rPr lang="en-US" altLang="en-US" sz="2200" dirty="0">
                <a:solidFill>
                  <a:srgbClr val="00B0F0"/>
                </a:solidFill>
              </a:rPr>
              <a:t>SAS</a:t>
            </a:r>
            <a:r>
              <a:rPr lang="en-US" altLang="en-US" sz="2200" dirty="0"/>
              <a:t>: 1.1</a:t>
            </a:r>
            <a:r>
              <a:rPr lang="en-US" altLang="zh-CN" sz="2200" dirty="0"/>
              <a:t>GeV</a:t>
            </a:r>
          </a:p>
          <a:p>
            <a:pPr>
              <a:lnSpc>
                <a:spcPct val="100000"/>
              </a:lnSpc>
            </a:pPr>
            <a:r>
              <a:rPr lang="en-US" altLang="en-US" sz="2200" dirty="0"/>
              <a:t>C-band Linac: </a:t>
            </a:r>
            <a:r>
              <a:rPr lang="en-US" altLang="zh-CN" sz="2200" dirty="0">
                <a:solidFill>
                  <a:srgbClr val="00B0F0"/>
                </a:solidFill>
              </a:rPr>
              <a:t>TAS</a:t>
            </a:r>
            <a:r>
              <a:rPr lang="zh-CN" altLang="en-US" sz="2200" dirty="0"/>
              <a:t>：</a:t>
            </a:r>
            <a:r>
              <a:rPr lang="en-US" altLang="zh-CN" sz="2200" dirty="0"/>
              <a:t>1.1GeV</a:t>
            </a:r>
            <a:r>
              <a:rPr lang="en-US" altLang="zh-CN" sz="2200" dirty="0" smtClean="0">
                <a:sym typeface="Wingdings" panose="05000000000000000000" pitchFamily="2" charset="2"/>
              </a:rPr>
              <a:t>30GeV</a:t>
            </a:r>
            <a:endParaRPr lang="en-US" altLang="zh-CN" sz="2200" dirty="0"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</a:pPr>
            <a:r>
              <a:rPr lang="en-US" altLang="en-US" dirty="0" smtClean="0"/>
              <a:t>Vertical </a:t>
            </a:r>
            <a:r>
              <a:rPr lang="en-US" altLang="en-US" dirty="0"/>
              <a:t>electron by-pass transport line (EBTL): </a:t>
            </a:r>
            <a:r>
              <a:rPr lang="en-US" altLang="zh-CN" dirty="0"/>
              <a:t>1.2 m </a:t>
            </a:r>
            <a:r>
              <a:rPr lang="en-US" altLang="zh-CN" dirty="0" smtClean="0"/>
              <a:t>separation</a:t>
            </a:r>
            <a:endParaRPr lang="en-US" altLang="zh-CN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14490BC-926D-452B-B916-3EA90A0105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972" y="4111918"/>
            <a:ext cx="7469945" cy="2294232"/>
          </a:xfrm>
          <a:prstGeom prst="rect">
            <a:avLst/>
          </a:prstGeom>
        </p:spPr>
      </p:pic>
      <p:graphicFrame>
        <p:nvGraphicFramePr>
          <p:cNvPr id="7" name="表格 6">
            <a:extLst>
              <a:ext uri="{FF2B5EF4-FFF2-40B4-BE49-F238E27FC236}">
                <a16:creationId xmlns="" xmlns:a16="http://schemas.microsoft.com/office/drawing/2014/main" id="{7F91437D-F9CA-43E9-A397-E9AB6ADFE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203933"/>
              </p:ext>
            </p:extLst>
          </p:nvPr>
        </p:nvGraphicFramePr>
        <p:xfrm>
          <a:off x="7357403" y="993357"/>
          <a:ext cx="4581378" cy="3328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9188">
                  <a:extLst>
                    <a:ext uri="{9D8B030D-6E8A-4147-A177-3AD203B41FA5}">
                      <a16:colId xmlns="" xmlns:a16="http://schemas.microsoft.com/office/drawing/2014/main" val="2106018057"/>
                    </a:ext>
                  </a:extLst>
                </a:gridCol>
                <a:gridCol w="633918">
                  <a:extLst>
                    <a:ext uri="{9D8B030D-6E8A-4147-A177-3AD203B41FA5}">
                      <a16:colId xmlns="" xmlns:a16="http://schemas.microsoft.com/office/drawing/2014/main" val="257143468"/>
                    </a:ext>
                  </a:extLst>
                </a:gridCol>
                <a:gridCol w="742873">
                  <a:extLst>
                    <a:ext uri="{9D8B030D-6E8A-4147-A177-3AD203B41FA5}">
                      <a16:colId xmlns="" xmlns:a16="http://schemas.microsoft.com/office/drawing/2014/main" val="3690027319"/>
                    </a:ext>
                  </a:extLst>
                </a:gridCol>
                <a:gridCol w="1035399">
                  <a:extLst>
                    <a:ext uri="{9D8B030D-6E8A-4147-A177-3AD203B41FA5}">
                      <a16:colId xmlns="" xmlns:a16="http://schemas.microsoft.com/office/drawing/2014/main" val="3118296515"/>
                    </a:ext>
                  </a:extLst>
                </a:gridCol>
              </a:tblGrid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Parameter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Symbol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Unit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Design value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267020554"/>
                  </a:ext>
                </a:extLst>
              </a:tr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Energy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E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GeV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30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190281820"/>
                  </a:ext>
                </a:extLst>
              </a:tr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Repetition rate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f</a:t>
                      </a:r>
                      <a:r>
                        <a:rPr lang="en-US" sz="1400" kern="100" baseline="-25000">
                          <a:effectLst/>
                        </a:rPr>
                        <a:t>rep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Hz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100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459727751"/>
                  </a:ext>
                </a:extLst>
              </a:tr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Number of bunches per pulse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 or 2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7659960"/>
                  </a:ext>
                </a:extLst>
              </a:tr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Bunch charge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nC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73025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1.5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53280726"/>
                  </a:ext>
                </a:extLst>
              </a:tr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Energy spread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σ</a:t>
                      </a:r>
                      <a:r>
                        <a:rPr lang="en-US" sz="1400" kern="100" baseline="-25000">
                          <a:effectLst/>
                        </a:rPr>
                        <a:t>E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73025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1.5×10</a:t>
                      </a:r>
                      <a:r>
                        <a:rPr lang="en-US" sz="1400" kern="100" baseline="30000">
                          <a:effectLst/>
                        </a:rPr>
                        <a:t>-3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629509827"/>
                  </a:ext>
                </a:extLst>
              </a:tr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Emittance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ε</a:t>
                      </a:r>
                      <a:r>
                        <a:rPr lang="en-US" sz="1400" kern="100" baseline="-25000">
                          <a:effectLst/>
                        </a:rPr>
                        <a:t>r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nm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73025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6.5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201215294"/>
                  </a:ext>
                </a:extLst>
              </a:tr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Electron energy   at   target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GeV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73025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4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3188646323"/>
                  </a:ext>
                </a:extLst>
              </a:tr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Electron bunch   charge at   target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nC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73025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10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33478206"/>
                  </a:ext>
                </a:extLst>
              </a:tr>
              <a:tr h="23481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Tunnel length 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L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73025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1800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2566643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04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51DBF21-7195-4A00-92C0-AD392C357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827" y="5224087"/>
            <a:ext cx="1666667" cy="1019048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575582" y="164779"/>
            <a:ext cx="8532245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>
                <a:sym typeface="+mn-ea"/>
              </a:rPr>
              <a:t>CEPC </a:t>
            </a:r>
            <a:r>
              <a:rPr lang="en-US" altLang="zh-CN" dirty="0">
                <a:sym typeface="+mn-ea"/>
              </a:rPr>
              <a:t>30GeV </a:t>
            </a:r>
            <a:r>
              <a:rPr lang="en-US" altLang="zh-CN" dirty="0" err="1">
                <a:sym typeface="+mn-ea"/>
              </a:rPr>
              <a:t>linac</a:t>
            </a:r>
            <a:endParaRPr lang="zh-CN" altLang="en-US" dirty="0"/>
          </a:p>
        </p:txBody>
      </p:sp>
      <p:sp>
        <p:nvSpPr>
          <p:cNvPr id="14" name="内容占位符 1"/>
          <p:cNvSpPr txBox="1"/>
          <p:nvPr/>
        </p:nvSpPr>
        <p:spPr>
          <a:xfrm>
            <a:off x="703385" y="1005841"/>
            <a:ext cx="10691446" cy="22069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53975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7745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7790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27835" indent="-182880" algn="l" defTabSz="914400" rtl="0" eaLnBrk="1" latinLnBrk="0" hangingPunct="1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500" dirty="0"/>
              <a:t>RF distribution of the CEPC 30 GeV </a:t>
            </a:r>
            <a:r>
              <a:rPr lang="en-US" altLang="zh-CN" sz="2500" dirty="0" err="1"/>
              <a:t>linac</a:t>
            </a:r>
            <a:r>
              <a:rPr lang="en-US" altLang="zh-CN" sz="2500" dirty="0"/>
              <a:t> </a:t>
            </a:r>
          </a:p>
          <a:p>
            <a:pPr lvl="1">
              <a:lnSpc>
                <a:spcPts val="2000"/>
              </a:lnSpc>
            </a:pPr>
            <a:r>
              <a:rPr lang="en-US" altLang="zh-CN" sz="2000" dirty="0"/>
              <a:t>S-band</a:t>
            </a:r>
          </a:p>
          <a:p>
            <a:pPr lvl="2">
              <a:lnSpc>
                <a:spcPts val="2000"/>
              </a:lnSpc>
            </a:pPr>
            <a:r>
              <a:rPr lang="en-US" altLang="zh-CN" sz="1600" dirty="0"/>
              <a:t> 80 MW klystron, the number of S-band Acc. Structure is </a:t>
            </a:r>
            <a:r>
              <a:rPr lang="en-US" altLang="zh-CN" sz="1600" dirty="0" smtClean="0"/>
              <a:t>93, </a:t>
            </a:r>
            <a:r>
              <a:rPr lang="en-US" altLang="zh-CN" sz="1600" dirty="0"/>
              <a:t>big hole s-band structure after the positron source is </a:t>
            </a:r>
            <a:r>
              <a:rPr lang="en-US" altLang="zh-CN" sz="1600" dirty="0" smtClean="0"/>
              <a:t>16. </a:t>
            </a:r>
            <a:r>
              <a:rPr lang="en-US" altLang="zh-CN" sz="1600" dirty="0"/>
              <a:t>the number of pulse compressor is </a:t>
            </a:r>
            <a:r>
              <a:rPr lang="en-US" altLang="zh-CN" sz="1600" dirty="0" smtClean="0"/>
              <a:t>33</a:t>
            </a:r>
            <a:endParaRPr lang="en-US" altLang="zh-CN" sz="2000" dirty="0"/>
          </a:p>
          <a:p>
            <a:pPr lvl="1">
              <a:lnSpc>
                <a:spcPts val="2000"/>
              </a:lnSpc>
            </a:pPr>
            <a:r>
              <a:rPr lang="en-US" altLang="zh-CN" sz="2000" dirty="0">
                <a:sym typeface="+mn-ea"/>
              </a:rPr>
              <a:t>C-band</a:t>
            </a:r>
          </a:p>
          <a:p>
            <a:pPr lvl="2">
              <a:lnSpc>
                <a:spcPts val="2000"/>
              </a:lnSpc>
            </a:pPr>
            <a:r>
              <a:rPr lang="en-US" altLang="zh-CN" sz="1600" dirty="0">
                <a:sym typeface="+mn-ea"/>
              </a:rPr>
              <a:t>50 MW klystron, </a:t>
            </a:r>
            <a:r>
              <a:rPr lang="en-US" altLang="zh-CN" sz="1600" dirty="0"/>
              <a:t>C-band  structures: </a:t>
            </a:r>
            <a:r>
              <a:rPr lang="en-US" altLang="zh-CN" sz="1600" dirty="0" smtClean="0"/>
              <a:t>470, </a:t>
            </a:r>
            <a:r>
              <a:rPr lang="en-US" altLang="zh-CN" sz="1600" dirty="0"/>
              <a:t>pulse compressor </a:t>
            </a:r>
            <a:r>
              <a:rPr lang="en-US" altLang="zh-CN" sz="1600" dirty="0" smtClean="0"/>
              <a:t>235</a:t>
            </a:r>
            <a:endParaRPr lang="zh-CN" altLang="en-US" sz="1600" dirty="0"/>
          </a:p>
          <a:p>
            <a:pPr lvl="1"/>
            <a:endParaRPr lang="zh-CN" altLang="en-US" sz="2100" dirty="0"/>
          </a:p>
          <a:p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14490BC-926D-452B-B916-3EA90A010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85" y="3092040"/>
            <a:ext cx="6845643" cy="2102491"/>
          </a:xfrm>
          <a:prstGeom prst="rect">
            <a:avLst/>
          </a:prstGeom>
        </p:spPr>
      </p:pic>
      <p:pic>
        <p:nvPicPr>
          <p:cNvPr id="8" name="内容占位符 5" descr="H:\CEPC\5、CDR-Injector\Visio graph\zhangjingru\design\design1-4.png">
            <a:extLst>
              <a:ext uri="{FF2B5EF4-FFF2-40B4-BE49-F238E27FC236}">
                <a16:creationId xmlns:a16="http://schemas.microsoft.com/office/drawing/2014/main" xmlns="" id="{27B382B8-C34C-4362-8E2F-D441B1DB004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0235" y="5245728"/>
            <a:ext cx="1144061" cy="1018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E65E9FD-92A7-470C-BB34-BB07961C388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0481" y="5274547"/>
            <a:ext cx="1299224" cy="96052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9B77504-B0C5-4DE9-91A2-9CD59FD41A0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4065" y="5245728"/>
            <a:ext cx="1299224" cy="96052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AF54CF6-1C39-4AEB-B21B-74A05FBEED31}"/>
              </a:ext>
            </a:extLst>
          </p:cNvPr>
          <p:cNvSpPr txBox="1"/>
          <p:nvPr/>
        </p:nvSpPr>
        <p:spPr>
          <a:xfrm>
            <a:off x="5674693" y="6174169"/>
            <a:ext cx="1509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C-band 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7492FA6-B473-4091-BD23-0B197678A127}"/>
              </a:ext>
            </a:extLst>
          </p:cNvPr>
          <p:cNvSpPr txBox="1"/>
          <p:nvPr/>
        </p:nvSpPr>
        <p:spPr>
          <a:xfrm>
            <a:off x="2010299" y="6175066"/>
            <a:ext cx="1186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S-band </a:t>
            </a: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xmlns="" id="{F1495200-B99D-415C-ADF1-F5BAE16E6ADC}"/>
              </a:ext>
            </a:extLst>
          </p:cNvPr>
          <p:cNvCxnSpPr>
            <a:cxnSpLocks/>
          </p:cNvCxnSpPr>
          <p:nvPr/>
        </p:nvCxnSpPr>
        <p:spPr>
          <a:xfrm>
            <a:off x="5374065" y="3957543"/>
            <a:ext cx="379114" cy="12881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xmlns="" id="{9C74950C-9D01-401D-B355-35B1BFC9A9B6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3492505" y="3931944"/>
            <a:ext cx="307588" cy="1342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xmlns="" id="{697645C9-700E-413D-B96C-EDCD6DC35499}"/>
              </a:ext>
            </a:extLst>
          </p:cNvPr>
          <p:cNvCxnSpPr>
            <a:cxnSpLocks/>
          </p:cNvCxnSpPr>
          <p:nvPr/>
        </p:nvCxnSpPr>
        <p:spPr>
          <a:xfrm>
            <a:off x="2050152" y="3931944"/>
            <a:ext cx="307588" cy="1342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xmlns="" id="{0A740B0D-C87C-427D-9271-5D735245741D}"/>
              </a:ext>
            </a:extLst>
          </p:cNvPr>
          <p:cNvCxnSpPr>
            <a:cxnSpLocks/>
          </p:cNvCxnSpPr>
          <p:nvPr/>
        </p:nvCxnSpPr>
        <p:spPr>
          <a:xfrm>
            <a:off x="922577" y="3923947"/>
            <a:ext cx="307588" cy="1342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表格 19">
            <a:extLst>
              <a:ext uri="{FF2B5EF4-FFF2-40B4-BE49-F238E27FC236}">
                <a16:creationId xmlns="" xmlns:a16="http://schemas.microsoft.com/office/drawing/2014/main" id="{3CFBCB08-F3CC-4ADF-9EDD-980CABA3B6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900430"/>
              </p:ext>
            </p:extLst>
          </p:nvPr>
        </p:nvGraphicFramePr>
        <p:xfrm>
          <a:off x="7549028" y="2278966"/>
          <a:ext cx="4513778" cy="34236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1325">
                  <a:extLst>
                    <a:ext uri="{9D8B030D-6E8A-4147-A177-3AD203B41FA5}">
                      <a16:colId xmlns="" xmlns:a16="http://schemas.microsoft.com/office/drawing/2014/main" val="1122123864"/>
                    </a:ext>
                  </a:extLst>
                </a:gridCol>
                <a:gridCol w="510042">
                  <a:extLst>
                    <a:ext uri="{9D8B030D-6E8A-4147-A177-3AD203B41FA5}">
                      <a16:colId xmlns="" xmlns:a16="http://schemas.microsoft.com/office/drawing/2014/main" val="3712332523"/>
                    </a:ext>
                  </a:extLst>
                </a:gridCol>
                <a:gridCol w="608687">
                  <a:extLst>
                    <a:ext uri="{9D8B030D-6E8A-4147-A177-3AD203B41FA5}">
                      <a16:colId xmlns="" xmlns:a16="http://schemas.microsoft.com/office/drawing/2014/main" val="2212388856"/>
                    </a:ext>
                  </a:extLst>
                </a:gridCol>
                <a:gridCol w="532285">
                  <a:extLst>
                    <a:ext uri="{9D8B030D-6E8A-4147-A177-3AD203B41FA5}">
                      <a16:colId xmlns="" xmlns:a16="http://schemas.microsoft.com/office/drawing/2014/main" val="2295713117"/>
                    </a:ext>
                  </a:extLst>
                </a:gridCol>
                <a:gridCol w="1061439">
                  <a:extLst>
                    <a:ext uri="{9D8B030D-6E8A-4147-A177-3AD203B41FA5}">
                      <a16:colId xmlns="" xmlns:a16="http://schemas.microsoft.com/office/drawing/2014/main" val="1293214955"/>
                    </a:ext>
                  </a:extLst>
                </a:gridCol>
              </a:tblGrid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Parameter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Unit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S-band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C-band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2277897093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Frequency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MHz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2860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5720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2669232033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Length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3.1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2.0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1.8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2601378424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Cavity mode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2π/3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3π/4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2183580498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Aperture 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mm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19~26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25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12~16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3875749948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Gradient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MV/m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22/27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22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</a:rPr>
                        <a:t>40~45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1673460648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Cells (include coupler cells)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86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  <a:endParaRPr lang="zh-CN" altLang="en-US" sz="14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89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2598264640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Number of Acc. </a:t>
                      </a:r>
                      <a:r>
                        <a:rPr lang="en-US" sz="1400" kern="100" dirty="0" err="1">
                          <a:effectLst/>
                        </a:rPr>
                        <a:t>Stru</a:t>
                      </a:r>
                      <a:r>
                        <a:rPr lang="en-US" sz="1400" kern="100" dirty="0">
                          <a:effectLst/>
                        </a:rPr>
                        <a:t>.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91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16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470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3614553496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Number of Klystron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33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236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388938072"/>
                  </a:ext>
                </a:extLst>
              </a:tr>
              <a:tr h="24434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Klystron Power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MW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80</a:t>
                      </a:r>
                      <a:endParaRPr lang="zh-CN" sz="14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50</a:t>
                      </a:r>
                      <a:endParaRPr lang="zh-CN" sz="14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9525" marB="0" anchor="ctr"/>
                </a:tc>
                <a:extLst>
                  <a:ext uri="{0D108BD9-81ED-4DB2-BD59-A6C34878D82A}">
                    <a16:rowId xmlns="" xmlns:a16="http://schemas.microsoft.com/office/drawing/2014/main" val="120688993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259" y="4445484"/>
            <a:ext cx="1642736" cy="58851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775" y="1019060"/>
            <a:ext cx="9715073" cy="2841741"/>
          </a:xfrm>
        </p:spPr>
        <p:txBody>
          <a:bodyPr/>
          <a:lstStyle/>
          <a:p>
            <a:pPr algn="just"/>
            <a:r>
              <a:rPr lang="en-US" altLang="zh-CN" dirty="0">
                <a:sym typeface="+mn-ea"/>
              </a:rPr>
              <a:t>R&amp;D of 3 meters long S-band accelerating </a:t>
            </a:r>
            <a:r>
              <a:rPr lang="en-US" altLang="zh-CN" dirty="0" smtClean="0">
                <a:sym typeface="+mn-ea"/>
              </a:rPr>
              <a:t>structure for CEPC </a:t>
            </a:r>
          </a:p>
          <a:p>
            <a:r>
              <a:rPr lang="en-US" altLang="zh-CN" dirty="0" smtClean="0"/>
              <a:t>The average </a:t>
            </a:r>
            <a:r>
              <a:rPr lang="en-US" altLang="zh-CN" dirty="0"/>
              <a:t>gradient has reached 33 MV/m at</a:t>
            </a:r>
            <a:r>
              <a:rPr lang="zh-CN" altLang="en-US" dirty="0"/>
              <a:t> </a:t>
            </a:r>
            <a:r>
              <a:rPr lang="en-US" altLang="zh-CN" dirty="0"/>
              <a:t>high power test </a:t>
            </a:r>
            <a:r>
              <a:rPr lang="en-US" altLang="zh-CN" dirty="0" smtClean="0"/>
              <a:t>bench </a:t>
            </a:r>
            <a:r>
              <a:rPr lang="en-US" altLang="zh-CN" dirty="0"/>
              <a:t>(with SLED</a:t>
            </a:r>
            <a:r>
              <a:rPr lang="en-US" altLang="zh-CN" dirty="0" smtClean="0"/>
              <a:t>)</a:t>
            </a:r>
            <a:endParaRPr lang="en-US" altLang="zh-CN" dirty="0"/>
          </a:p>
        </p:txBody>
      </p:sp>
      <p:sp>
        <p:nvSpPr>
          <p:cNvPr id="14" name="标题 2"/>
          <p:cNvSpPr>
            <a:spLocks noGrp="1"/>
          </p:cNvSpPr>
          <p:nvPr>
            <p:ph type="title"/>
          </p:nvPr>
        </p:nvSpPr>
        <p:spPr>
          <a:xfrm>
            <a:off x="1561514" y="105357"/>
            <a:ext cx="8867335" cy="663575"/>
          </a:xfrm>
        </p:spPr>
        <p:txBody>
          <a:bodyPr/>
          <a:lstStyle/>
          <a:p>
            <a:r>
              <a:rPr lang="en-US" altLang="zh-CN" dirty="0">
                <a:sym typeface="+mn-ea"/>
              </a:rPr>
              <a:t>S-band a</a:t>
            </a:r>
            <a:r>
              <a:rPr lang="en-US" altLang="zh-CN" dirty="0"/>
              <a:t>ccelerating structure</a:t>
            </a:r>
            <a:endParaRPr lang="zh-CN" altLang="en-US" dirty="0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9FABBDC-12A2-41A4-8F6D-545A12D7B22A}"/>
              </a:ext>
            </a:extLst>
          </p:cNvPr>
          <p:cNvGrpSpPr/>
          <p:nvPr/>
        </p:nvGrpSpPr>
        <p:grpSpPr>
          <a:xfrm>
            <a:off x="5106573" y="1895655"/>
            <a:ext cx="4818958" cy="2048980"/>
            <a:chOff x="1630488" y="2704713"/>
            <a:chExt cx="4501365" cy="2048980"/>
          </a:xfrm>
        </p:grpSpPr>
        <p:grpSp>
          <p:nvGrpSpPr>
            <p:cNvPr id="5" name="组合 4"/>
            <p:cNvGrpSpPr/>
            <p:nvPr/>
          </p:nvGrpSpPr>
          <p:grpSpPr>
            <a:xfrm>
              <a:off x="3990176" y="2704713"/>
              <a:ext cx="2141677" cy="2048980"/>
              <a:chOff x="9830547" y="313904"/>
              <a:chExt cx="2141677" cy="2048980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74523" y="313904"/>
                <a:ext cx="1745377" cy="1745377"/>
              </a:xfrm>
              <a:prstGeom prst="rect">
                <a:avLst/>
              </a:prstGeom>
            </p:spPr>
          </p:pic>
          <p:sp>
            <p:nvSpPr>
              <p:cNvPr id="10" name="文本框 9"/>
              <p:cNvSpPr txBox="1"/>
              <p:nvPr/>
            </p:nvSpPr>
            <p:spPr>
              <a:xfrm>
                <a:off x="9830547" y="2024330"/>
                <a:ext cx="214167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Modulator and klystron</a:t>
                </a:r>
                <a:endParaRPr lang="zh-CN" altLang="en-US" sz="1600" dirty="0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630488" y="2874819"/>
              <a:ext cx="2065887" cy="1874931"/>
              <a:chOff x="-797131" y="2559685"/>
              <a:chExt cx="2065887" cy="1874931"/>
            </a:xfrm>
          </p:grpSpPr>
          <p:pic>
            <p:nvPicPr>
              <p:cNvPr id="13" name="内容占位符 3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765665" y="2559685"/>
                <a:ext cx="1961707" cy="1484184"/>
              </a:xfrm>
              <a:prstGeom prst="rect">
                <a:avLst/>
              </a:prstGeom>
            </p:spPr>
          </p:pic>
          <p:sp>
            <p:nvSpPr>
              <p:cNvPr id="16" name="文本框 15"/>
              <p:cNvSpPr txBox="1"/>
              <p:nvPr/>
            </p:nvSpPr>
            <p:spPr>
              <a:xfrm>
                <a:off x="-797131" y="4096062"/>
                <a:ext cx="20658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High power test bench</a:t>
                </a:r>
                <a:endParaRPr lang="zh-CN" altLang="en-US" sz="1600" dirty="0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280674" y="4027598"/>
            <a:ext cx="3205467" cy="2308655"/>
            <a:chOff x="5513646" y="4182691"/>
            <a:chExt cx="3205467" cy="2308655"/>
          </a:xfrm>
        </p:grpSpPr>
        <p:sp>
          <p:nvSpPr>
            <p:cNvPr id="2" name="文本框 1"/>
            <p:cNvSpPr txBox="1"/>
            <p:nvPr/>
          </p:nvSpPr>
          <p:spPr>
            <a:xfrm>
              <a:off x="5900052" y="4182691"/>
              <a:ext cx="2432654" cy="33855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The input power with SLED</a:t>
              </a:r>
              <a:endParaRPr lang="zh-CN" altLang="en-US" sz="1600" dirty="0"/>
            </a:p>
          </p:txBody>
        </p:sp>
        <p:pic>
          <p:nvPicPr>
            <p:cNvPr id="15" name="图片 14"/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513646" y="4560497"/>
              <a:ext cx="3205467" cy="1930849"/>
            </a:xfrm>
            <a:prstGeom prst="rect">
              <a:avLst/>
            </a:prstGeom>
          </p:spPr>
        </p:pic>
      </p:grpSp>
      <p:graphicFrame>
        <p:nvGraphicFramePr>
          <p:cNvPr id="18" name="表格 17">
            <a:extLst>
              <a:ext uri="{FF2B5EF4-FFF2-40B4-BE49-F238E27FC236}">
                <a16:creationId xmlns:a16="http://schemas.microsoft.com/office/drawing/2014/main" xmlns="" id="{151F1654-B7F9-4755-A93B-781A9CCB3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72226"/>
              </p:ext>
            </p:extLst>
          </p:nvPr>
        </p:nvGraphicFramePr>
        <p:xfrm>
          <a:off x="731520" y="2250827"/>
          <a:ext cx="3756073" cy="412597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2338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2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Frequency: （MHz）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2860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No. of Cells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u="none" strike="noStrike" dirty="0">
                          <a:effectLst/>
                        </a:rPr>
                        <a:t>84+2*0.5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Phase advance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400" u="none" strike="noStrike">
                          <a:effectLst/>
                        </a:rPr>
                        <a:t>2π/3</a:t>
                      </a:r>
                      <a:endParaRPr lang="el-G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Total length(m)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u="none" strike="noStrike" dirty="0">
                          <a:effectLst/>
                        </a:rPr>
                        <a:t>3.1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Length of cell : d (mm)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u="none" strike="noStrike">
                          <a:effectLst/>
                        </a:rPr>
                        <a:t>34.988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Disk thickness: t (mm)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u="none" strike="noStrike" dirty="0">
                          <a:effectLst/>
                        </a:rPr>
                        <a:t>5.5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1914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Shunt impedance : </a:t>
                      </a:r>
                      <a:r>
                        <a:rPr lang="en-US" sz="1400" u="none" strike="noStrike" dirty="0" err="1">
                          <a:effectLst/>
                        </a:rPr>
                        <a:t>Rs</a:t>
                      </a:r>
                      <a:r>
                        <a:rPr lang="en-US" sz="1400" u="none" strike="noStrike" dirty="0">
                          <a:effectLst/>
                        </a:rPr>
                        <a:t> (M</a:t>
                      </a:r>
                      <a:r>
                        <a:rPr lang="el-GR" sz="1400" u="none" strike="noStrike" dirty="0">
                          <a:effectLst/>
                        </a:rPr>
                        <a:t>Ω/</a:t>
                      </a:r>
                      <a:r>
                        <a:rPr lang="en-US" sz="1400" u="none" strike="noStrike" dirty="0">
                          <a:effectLst/>
                        </a:rPr>
                        <a:t>m)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u="none" strike="noStrike" dirty="0">
                          <a:effectLst/>
                        </a:rPr>
                        <a:t>60.3~67.8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Quality factor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u="none" strike="noStrike" dirty="0">
                          <a:effectLst/>
                        </a:rPr>
                        <a:t>15465~15373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Group velocity: Vg/c (%)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u="none" strike="noStrike" dirty="0">
                          <a:effectLst/>
                        </a:rPr>
                        <a:t>2% ~ 0.94%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Filling time : </a:t>
                      </a:r>
                      <a:r>
                        <a:rPr lang="en-US" sz="1400" u="none" strike="noStrike" dirty="0" err="1">
                          <a:effectLst/>
                        </a:rPr>
                        <a:t>t</a:t>
                      </a:r>
                      <a:r>
                        <a:rPr lang="en-US" sz="1400" u="none" strike="noStrike" baseline="-25000" dirty="0" err="1">
                          <a:effectLst/>
                        </a:rPr>
                        <a:t>f</a:t>
                      </a:r>
                      <a:r>
                        <a:rPr lang="en-US" sz="1400" u="none" strike="noStrike" dirty="0">
                          <a:effectLst/>
                        </a:rPr>
                        <a:t> (ns)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784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06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</a:rPr>
                        <a:t>Attenuation factor : </a:t>
                      </a:r>
                      <a:r>
                        <a:rPr lang="el-GR" sz="1400" u="none" strike="noStrike" dirty="0">
                          <a:effectLst/>
                        </a:rPr>
                        <a:t>τ </a:t>
                      </a:r>
                      <a:r>
                        <a:rPr lang="en-US" sz="1400" u="none" strike="noStrike" dirty="0">
                          <a:effectLst/>
                        </a:rPr>
                        <a:t>(Np)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400" u="none" strike="noStrike" dirty="0">
                          <a:effectLst/>
                        </a:rPr>
                        <a:t>0.46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4911" y="1123442"/>
            <a:ext cx="10663311" cy="1785763"/>
          </a:xfrm>
        </p:spPr>
        <p:txBody>
          <a:bodyPr>
            <a:normAutofit/>
          </a:bodyPr>
          <a:lstStyle/>
          <a:p>
            <a:r>
              <a:rPr lang="en-US" altLang="zh-CN" dirty="0"/>
              <a:t>The R&amp;D of C-band accelerating structure at IHEP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altLang="zh-CN" dirty="0"/>
              <a:t>The beam dynamics of </a:t>
            </a:r>
            <a:r>
              <a:rPr lang="en-US" altLang="zh-CN" dirty="0" err="1"/>
              <a:t>linac</a:t>
            </a:r>
            <a:r>
              <a:rPr lang="en-US" altLang="zh-CN" dirty="0"/>
              <a:t> based on this design. Finished in May 2018 with the support of fund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altLang="zh-CN" kern="100" dirty="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Constant gradient, 3π/4 mode, 1.8 meters </a:t>
            </a:r>
            <a:r>
              <a:rPr lang="en-US" altLang="zh-CN" kern="100" dirty="0" smtClean="0"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  <a:sym typeface="+mn-ea"/>
              </a:rPr>
              <a:t>long</a:t>
            </a:r>
            <a:endParaRPr lang="en-US" altLang="zh-CN" dirty="0"/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altLang="zh-CN" dirty="0"/>
              <a:t>Round cavity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altLang="zh-CN" dirty="0"/>
              <a:t>Racetrack magnetic </a:t>
            </a:r>
            <a:r>
              <a:rPr lang="en-US" altLang="zh-CN" dirty="0" smtClean="0"/>
              <a:t>coupling</a:t>
            </a:r>
            <a:endParaRPr lang="en-US" altLang="zh-CN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320FAB1-89DD-4480-AC99-2B589C3EAE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668" y="2587709"/>
            <a:ext cx="3036092" cy="1442415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C-band accelerating structure 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92801064"/>
              </p:ext>
            </p:extLst>
          </p:nvPr>
        </p:nvGraphicFramePr>
        <p:xfrm>
          <a:off x="1038223" y="2924633"/>
          <a:ext cx="3544455" cy="3393442"/>
        </p:xfrm>
        <a:graphic>
          <a:graphicData uri="http://schemas.openxmlformats.org/drawingml/2006/table">
            <a:tbl>
              <a:tblPr/>
              <a:tblGrid>
                <a:gridCol w="22079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64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Frequency: f</a:t>
                      </a:r>
                      <a:r>
                        <a:rPr 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（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MHz</a:t>
                      </a:r>
                      <a:r>
                        <a:rPr 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） 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5720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No.</a:t>
                      </a:r>
                      <a:r>
                        <a:rPr lang="en-US" altLang="zh-CN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of Cells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87+2*0.5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Phase</a:t>
                      </a:r>
                      <a:r>
                        <a:rPr lang="en-US" altLang="zh-CN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advance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3π/4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Total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length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1.8m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Length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of cell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d 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(@20°C) </a:t>
                      </a:r>
                      <a:endParaRPr lang="zh-CN" altLang="zh-CN" sz="1200" kern="100" dirty="0">
                        <a:latin typeface="Times New Roman" panose="02020603050405020304"/>
                        <a:ea typeface="+mn-ea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19.675mm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Disk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thickness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: t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4.5mm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Average a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perture: 2a (@20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°C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)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14.8mm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Average diameter : 2b </a:t>
                      </a:r>
                      <a:r>
                        <a:rPr lang="en-US" altLang="zh-CN" sz="1200" kern="100" dirty="0">
                          <a:latin typeface="Times New Roman" panose="02020603050405020304"/>
                          <a:ea typeface="+mn-ea"/>
                          <a:cs typeface="Times New Roman" panose="02020603050405020304"/>
                        </a:rPr>
                        <a:t>(@20°C)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45.7mm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Shunt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impedance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Rs (MΩ/m)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CN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66.0 ~ 75.7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Quality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factor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Q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11232~11359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Group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velocity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: Vg/c (%)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2.8% ~ 1.4%</a:t>
                      </a:r>
                      <a:endParaRPr kumimoji="0" lang="en-US" altLang="zh-CN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Filling</a:t>
                      </a:r>
                      <a:r>
                        <a:rPr lang="en-US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time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</a:t>
                      </a:r>
                      <a:r>
                        <a:rPr lang="en-US" sz="1200" kern="1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t</a:t>
                      </a:r>
                      <a:r>
                        <a:rPr lang="en-US" sz="1200" kern="100" baseline="-25000" dirty="0" err="1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f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(ns)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271</a:t>
                      </a:r>
                      <a:endParaRPr kumimoji="0" lang="en-US" altLang="zh-CN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70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Attenuation</a:t>
                      </a:r>
                      <a:r>
                        <a:rPr lang="en-US" altLang="zh-CN" sz="1200" kern="100" baseline="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factor</a:t>
                      </a:r>
                      <a:r>
                        <a:rPr lang="en-US" sz="1200" kern="100" dirty="0">
                          <a:latin typeface="Times New Roman" panose="02020603050405020304"/>
                          <a:ea typeface="宋体" panose="02010600030101010101" pitchFamily="2" charset="-122"/>
                          <a:cs typeface="Times New Roman" panose="02020603050405020304"/>
                        </a:rPr>
                        <a:t> : τ </a:t>
                      </a:r>
                      <a:endParaRPr lang="zh-CN" sz="1200" kern="100" dirty="0">
                        <a:latin typeface="Times New Roman" panose="020206030504050203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0.432</a:t>
                      </a:r>
                      <a:endParaRPr kumimoji="0" lang="en-US" altLang="zh-CN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66400A9-7601-436C-9352-7AF16F0F3E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169" y="5151044"/>
            <a:ext cx="4545585" cy="1167031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08240EE8-6C07-484B-ADCD-D2383FAE043A}"/>
              </a:ext>
            </a:extLst>
          </p:cNvPr>
          <p:cNvGrpSpPr/>
          <p:nvPr/>
        </p:nvGrpSpPr>
        <p:grpSpPr>
          <a:xfrm>
            <a:off x="8395166" y="2157921"/>
            <a:ext cx="2204083" cy="1557955"/>
            <a:chOff x="7064905" y="3274494"/>
            <a:chExt cx="1934146" cy="1436083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CF7D7C3-B2BA-4089-A840-BA16E62F6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1268" y="3274494"/>
              <a:ext cx="1329054" cy="957093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7B6604F-B4F4-4DC1-B66B-4E6C1A2930A7}"/>
                </a:ext>
              </a:extLst>
            </p:cNvPr>
            <p:cNvSpPr txBox="1"/>
            <p:nvPr/>
          </p:nvSpPr>
          <p:spPr>
            <a:xfrm>
              <a:off x="7064905" y="4248912"/>
              <a:ext cx="1934146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200" dirty="0"/>
                <a:t>The deformation caused by temperature variation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3C6D38C0-5472-4794-BE7A-BC735CDD4951}"/>
              </a:ext>
            </a:extLst>
          </p:cNvPr>
          <p:cNvGrpSpPr/>
          <p:nvPr/>
        </p:nvGrpSpPr>
        <p:grpSpPr>
          <a:xfrm>
            <a:off x="7223195" y="4010080"/>
            <a:ext cx="2663825" cy="1137407"/>
            <a:chOff x="1091451" y="2651682"/>
            <a:chExt cx="3118624" cy="1612680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20B5ACEB-4836-4C7C-891B-C7E2FA907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1451" y="3060188"/>
              <a:ext cx="3118624" cy="1204174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B02C1173-18DF-45F9-8A63-338FC55E1939}"/>
                </a:ext>
              </a:extLst>
            </p:cNvPr>
            <p:cNvSpPr txBox="1"/>
            <p:nvPr/>
          </p:nvSpPr>
          <p:spPr>
            <a:xfrm>
              <a:off x="3404084" y="2651682"/>
              <a:ext cx="699253" cy="392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/>
                <a:t>Cavity </a:t>
              </a:r>
              <a:endParaRPr lang="zh-CN" altLang="en-US" sz="1200" dirty="0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4572" y="1159511"/>
            <a:ext cx="10888394" cy="4805045"/>
          </a:xfrm>
        </p:spPr>
        <p:txBody>
          <a:bodyPr>
            <a:normAutofit fontScale="95000"/>
          </a:bodyPr>
          <a:lstStyle/>
          <a:p>
            <a:pPr>
              <a:lnSpc>
                <a:spcPts val="3000"/>
              </a:lnSpc>
            </a:pPr>
            <a:r>
              <a:rPr lang="en-US" altLang="zh-CN" dirty="0">
                <a:sym typeface="+mn-ea"/>
              </a:rPr>
              <a:t>HEPS </a:t>
            </a:r>
            <a:r>
              <a:rPr lang="en-US" altLang="zh-CN" dirty="0" err="1">
                <a:sym typeface="+mn-ea"/>
              </a:rPr>
              <a:t>linac</a:t>
            </a:r>
            <a:r>
              <a:rPr lang="en-US" altLang="zh-CN" dirty="0">
                <a:sym typeface="+mn-ea"/>
              </a:rPr>
              <a:t> is a 500MeV S-band normal conducting pre-injector</a:t>
            </a:r>
          </a:p>
          <a:p>
            <a:pPr>
              <a:lnSpc>
                <a:spcPts val="3000"/>
              </a:lnSpc>
            </a:pPr>
            <a:r>
              <a:rPr lang="en-US" altLang="zh-CN" dirty="0">
                <a:sym typeface="+mn-ea"/>
              </a:rPr>
              <a:t>Before installation, accelerating structure,</a:t>
            </a:r>
            <a:r>
              <a:rPr lang="zh-CN" altLang="en-US" dirty="0">
                <a:sym typeface="+mn-ea"/>
              </a:rPr>
              <a:t> </a:t>
            </a:r>
            <a:r>
              <a:rPr lang="en-US" altLang="zh-CN" dirty="0">
                <a:sym typeface="+mn-ea"/>
              </a:rPr>
              <a:t>pulse compressor, loads etc. have been high power tested </a:t>
            </a:r>
          </a:p>
          <a:p>
            <a:pPr>
              <a:lnSpc>
                <a:spcPts val="3000"/>
              </a:lnSpc>
            </a:pPr>
            <a:r>
              <a:rPr lang="en-US" altLang="zh-CN" dirty="0">
                <a:sym typeface="+mn-ea"/>
              </a:rPr>
              <a:t>Now </a:t>
            </a:r>
            <a:r>
              <a:rPr lang="en-US" altLang="zh-CN" dirty="0" err="1" smtClean="0">
                <a:sym typeface="+mn-ea"/>
              </a:rPr>
              <a:t>linac</a:t>
            </a:r>
            <a:r>
              <a:rPr lang="en-US" altLang="zh-CN" dirty="0" smtClean="0">
                <a:sym typeface="+mn-ea"/>
              </a:rPr>
              <a:t> have </a:t>
            </a:r>
            <a:r>
              <a:rPr lang="en-US" altLang="zh-CN" dirty="0">
                <a:sym typeface="+mn-ea"/>
              </a:rPr>
              <a:t>been installed </a:t>
            </a:r>
            <a:r>
              <a:rPr lang="en-US" altLang="zh-CN" dirty="0" smtClean="0">
                <a:sym typeface="+mn-ea"/>
              </a:rPr>
              <a:t>and finished high power practice at </a:t>
            </a:r>
            <a:r>
              <a:rPr lang="en-US" altLang="zh-CN" dirty="0" err="1">
                <a:sym typeface="+mn-ea"/>
              </a:rPr>
              <a:t>Huairou</a:t>
            </a:r>
            <a:r>
              <a:rPr lang="en-US" altLang="zh-CN" dirty="0">
                <a:sym typeface="+mn-ea"/>
              </a:rPr>
              <a:t> </a:t>
            </a:r>
            <a:r>
              <a:rPr lang="en-US" altLang="zh-CN" dirty="0"/>
              <a:t>Science City </a:t>
            </a:r>
            <a:r>
              <a:rPr lang="en-US" altLang="zh-CN" dirty="0" smtClean="0"/>
              <a:t>and </a:t>
            </a:r>
            <a:r>
              <a:rPr lang="en-US" altLang="zh-CN" dirty="0"/>
              <a:t>waiting for Commissioning</a:t>
            </a:r>
            <a:endParaRPr lang="en-US" altLang="zh-CN" dirty="0">
              <a:sym typeface="+mn-ea"/>
            </a:endParaRPr>
          </a:p>
          <a:p>
            <a:r>
              <a:rPr lang="en-US" altLang="zh-CN" dirty="0"/>
              <a:t>The CEPC </a:t>
            </a:r>
            <a:r>
              <a:rPr lang="en-US" altLang="zh-CN" dirty="0" err="1"/>
              <a:t>linac</a:t>
            </a:r>
            <a:r>
              <a:rPr lang="en-US" altLang="zh-CN" dirty="0"/>
              <a:t> baseline design is changed from 10 to </a:t>
            </a:r>
            <a:r>
              <a:rPr lang="en-US" altLang="zh-CN" dirty="0" smtClean="0"/>
              <a:t>30 </a:t>
            </a:r>
            <a:r>
              <a:rPr lang="en-US" altLang="zh-CN" dirty="0"/>
              <a:t>GeV S+C-band AS in TDR phase </a:t>
            </a:r>
          </a:p>
          <a:p>
            <a:pPr>
              <a:lnSpc>
                <a:spcPts val="3000"/>
              </a:lnSpc>
            </a:pPr>
            <a:r>
              <a:rPr lang="en-US" altLang="zh-CN" dirty="0">
                <a:sym typeface="+mn-ea"/>
              </a:rPr>
              <a:t>The </a:t>
            </a:r>
            <a:r>
              <a:rPr lang="en-US" altLang="zh-CN" dirty="0" smtClean="0">
                <a:sym typeface="+mn-ea"/>
              </a:rPr>
              <a:t>HEPS </a:t>
            </a:r>
            <a:r>
              <a:rPr lang="en-US" altLang="zh-CN" dirty="0" err="1" smtClean="0">
                <a:sym typeface="+mn-ea"/>
              </a:rPr>
              <a:t>linac</a:t>
            </a:r>
            <a:r>
              <a:rPr lang="en-US" altLang="zh-CN" dirty="0" smtClean="0">
                <a:sym typeface="+mn-ea"/>
              </a:rPr>
              <a:t> key technology can be used in CEPC </a:t>
            </a:r>
            <a:r>
              <a:rPr lang="en-US" altLang="zh-CN" dirty="0" err="1" smtClean="0">
                <a:sym typeface="+mn-ea"/>
              </a:rPr>
              <a:t>linac</a:t>
            </a:r>
            <a:r>
              <a:rPr lang="en-US" altLang="zh-CN" dirty="0" smtClean="0">
                <a:sym typeface="+mn-ea"/>
              </a:rPr>
              <a:t>, such as gun, normal conducting accelerating structure, pulse compressor, SSM</a:t>
            </a:r>
            <a:r>
              <a:rPr lang="zh-CN" altLang="en-US" dirty="0" smtClean="0">
                <a:sym typeface="+mn-ea"/>
              </a:rPr>
              <a:t>，</a:t>
            </a:r>
            <a:r>
              <a:rPr lang="en-US" altLang="zh-CN" dirty="0" smtClean="0">
                <a:sym typeface="+mn-ea"/>
              </a:rPr>
              <a:t>LLRF…… </a:t>
            </a:r>
            <a:endParaRPr lang="en-US" altLang="zh-CN" dirty="0"/>
          </a:p>
          <a:p>
            <a:pPr marL="0" indent="0">
              <a:lnSpc>
                <a:spcPts val="3000"/>
              </a:lnSpc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491175" y="164779"/>
            <a:ext cx="7829236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/>
              <a:t>Summary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2024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0014" y="1125630"/>
            <a:ext cx="11071275" cy="2659956"/>
          </a:xfrm>
        </p:spPr>
        <p:txBody>
          <a:bodyPr>
            <a:normAutofit fontScale="97500"/>
          </a:bodyPr>
          <a:lstStyle/>
          <a:p>
            <a:r>
              <a:rPr lang="en-US" altLang="zh-CN" sz="2500" dirty="0"/>
              <a:t>High Energy Photon Source (HEPS)</a:t>
            </a:r>
          </a:p>
          <a:p>
            <a:pPr lvl="1">
              <a:buFont typeface="Wingdings" panose="05000000000000000000" charset="0"/>
              <a:buChar char="l"/>
            </a:pPr>
            <a:r>
              <a:rPr lang="en-US" altLang="zh-CN" sz="2100" dirty="0"/>
              <a:t>It is a </a:t>
            </a:r>
            <a:r>
              <a:rPr lang="en-US" altLang="zh-CN" sz="2100" dirty="0">
                <a:sym typeface="+mn-ea"/>
              </a:rPr>
              <a:t>fourth-generation </a:t>
            </a:r>
            <a:r>
              <a:rPr lang="en-US" altLang="zh-CN" sz="2100" dirty="0"/>
              <a:t>synchrotron </a:t>
            </a:r>
            <a:r>
              <a:rPr lang="en-US" altLang="zh-CN" sz="2100" dirty="0">
                <a:sym typeface="+mn-ea"/>
              </a:rPr>
              <a:t>light </a:t>
            </a:r>
            <a:r>
              <a:rPr lang="en-US" altLang="zh-CN" sz="2100" dirty="0"/>
              <a:t>source with an ultrahigh brightness and under construction in </a:t>
            </a:r>
            <a:r>
              <a:rPr lang="en-US" altLang="zh-CN" sz="2100" dirty="0" err="1" smtClean="0"/>
              <a:t>Huairou</a:t>
            </a:r>
            <a:r>
              <a:rPr lang="en-US" altLang="zh-CN" sz="2100" dirty="0" smtClean="0"/>
              <a:t> district Beijing</a:t>
            </a:r>
            <a:r>
              <a:rPr lang="en-US" altLang="zh-CN" sz="2100" dirty="0"/>
              <a:t>, China</a:t>
            </a:r>
          </a:p>
          <a:p>
            <a:pPr lvl="1">
              <a:buFont typeface="Wingdings" panose="05000000000000000000" charset="0"/>
              <a:buChar char="l"/>
            </a:pPr>
            <a:r>
              <a:rPr lang="en-US" altLang="zh-CN" sz="2100" dirty="0"/>
              <a:t>The accelerator is comprised of a 6-GeV storage ring, a full energy booster, a 500 MeV </a:t>
            </a:r>
            <a:r>
              <a:rPr lang="en-US" altLang="zh-CN" sz="2100" dirty="0" err="1"/>
              <a:t>linac</a:t>
            </a:r>
            <a:endParaRPr lang="en-US" altLang="zh-CN" sz="2100" dirty="0"/>
          </a:p>
          <a:p>
            <a:pPr lvl="1">
              <a:buFont typeface="Wingdings" panose="05000000000000000000" charset="0"/>
              <a:buChar char="l"/>
            </a:pPr>
            <a:r>
              <a:rPr lang="en-US" altLang="zh-CN" sz="2100" dirty="0" smtClean="0"/>
              <a:t>From </a:t>
            </a:r>
            <a:r>
              <a:rPr lang="en-US" altLang="zh-CN" sz="2100" dirty="0"/>
              <a:t>the gun to </a:t>
            </a:r>
            <a:r>
              <a:rPr lang="en-US" altLang="zh-CN" dirty="0"/>
              <a:t>vacuum gate valve in the end of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, t</a:t>
            </a:r>
            <a:r>
              <a:rPr lang="en-US" altLang="zh-CN" sz="2100" dirty="0" smtClean="0"/>
              <a:t>he </a:t>
            </a:r>
            <a:r>
              <a:rPr lang="en-US" altLang="zh-CN" sz="2100" dirty="0"/>
              <a:t>total length </a:t>
            </a:r>
            <a:r>
              <a:rPr lang="en-US" altLang="zh-CN" sz="2100" dirty="0" smtClean="0"/>
              <a:t>is </a:t>
            </a:r>
            <a:r>
              <a:rPr lang="en-US" altLang="zh-CN" sz="2100" dirty="0"/>
              <a:t>about 48.8m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692978" y="181557"/>
            <a:ext cx="8313689" cy="663575"/>
          </a:xfrm>
          <a:prstGeom prst="rect">
            <a:avLst/>
          </a:prstGeom>
        </p:spPr>
        <p:txBody>
          <a:bodyPr/>
          <a:lstStyle/>
          <a:p>
            <a:r>
              <a:rPr lang="en-US" altLang="zh-CN" sz="3600" dirty="0"/>
              <a:t>HEPS layout &amp; </a:t>
            </a:r>
            <a:r>
              <a:rPr lang="en-US" altLang="zh-CN" sz="3600" dirty="0" err="1"/>
              <a:t>linac</a:t>
            </a:r>
            <a:r>
              <a:rPr lang="en-US" altLang="zh-CN" sz="3600" dirty="0"/>
              <a:t> design</a:t>
            </a:r>
            <a:endParaRPr lang="zh-CN" altLang="en-US" sz="3600" dirty="0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622B249-917F-4C46-91DF-4B1BCAD74046}"/>
              </a:ext>
            </a:extLst>
          </p:cNvPr>
          <p:cNvGrpSpPr/>
          <p:nvPr/>
        </p:nvGrpSpPr>
        <p:grpSpPr>
          <a:xfrm>
            <a:off x="2600257" y="3165231"/>
            <a:ext cx="6349060" cy="3220953"/>
            <a:chOff x="2590800" y="3333489"/>
            <a:chExt cx="4732865" cy="3082901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0703A11B-2A25-41A3-85CD-A39AC385B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0800" y="3333489"/>
              <a:ext cx="4580964" cy="3082901"/>
            </a:xfrm>
            <a:prstGeom prst="rect">
              <a:avLst/>
            </a:prstGeom>
          </p:spPr>
        </p:pic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D48D7C99-D6BF-4D8C-83F9-8084CF115D4E}"/>
                </a:ext>
              </a:extLst>
            </p:cNvPr>
            <p:cNvSpPr/>
            <p:nvPr/>
          </p:nvSpPr>
          <p:spPr>
            <a:xfrm>
              <a:off x="4859867" y="4563533"/>
              <a:ext cx="330200" cy="3302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10D59916-DF9A-4979-AA93-A990646323E6}"/>
                </a:ext>
              </a:extLst>
            </p:cNvPr>
            <p:cNvSpPr txBox="1"/>
            <p:nvPr/>
          </p:nvSpPr>
          <p:spPr>
            <a:xfrm>
              <a:off x="6320074" y="4218463"/>
              <a:ext cx="787985" cy="4130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LINAC 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652D1156-41AD-47F4-98AC-ED136256A652}"/>
                </a:ext>
              </a:extLst>
            </p:cNvPr>
            <p:cNvSpPr txBox="1"/>
            <p:nvPr/>
          </p:nvSpPr>
          <p:spPr>
            <a:xfrm>
              <a:off x="2971800" y="3525813"/>
              <a:ext cx="910570" cy="4130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</a:defRPr>
              </a:lvl1pPr>
            </a:lstStyle>
            <a:p>
              <a:r>
                <a:rPr lang="en-US" altLang="zh-CN" dirty="0"/>
                <a:t>Booster</a:t>
              </a:r>
              <a:endParaRPr lang="zh-CN" altLang="en-US" dirty="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A0C76B38-9B37-44EE-AB68-6C448077881A}"/>
                </a:ext>
              </a:extLst>
            </p:cNvPr>
            <p:cNvSpPr txBox="1"/>
            <p:nvPr/>
          </p:nvSpPr>
          <p:spPr>
            <a:xfrm>
              <a:off x="5943596" y="4874939"/>
              <a:ext cx="1380069" cy="4130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</a:defRPr>
              </a:lvl1pPr>
            </a:lstStyle>
            <a:p>
              <a:r>
                <a:rPr lang="en-US" altLang="zh-CN" dirty="0"/>
                <a:t>storage ring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827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076380" y="2709646"/>
            <a:ext cx="8039240" cy="15731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r>
              <a:rPr lang="en-US" altLang="zh-CN" sz="4800" dirty="0"/>
              <a:t>Thank you for your attention!</a:t>
            </a:r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en-US" altLang="zh-CN" sz="4800" dirty="0"/>
          </a:p>
          <a:p>
            <a:pPr marL="0" indent="0" algn="ctr">
              <a:buNone/>
            </a:pPr>
            <a:endParaRPr lang="zh-CN" altLang="en-US" sz="48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1764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472" y="1602105"/>
            <a:ext cx="572452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879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4C10E3A7-1E42-4DBA-A46F-C5706A981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altLang="zh-CN" dirty="0"/>
              <a:t>HEPS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</a:t>
            </a:r>
            <a:r>
              <a:rPr lang="en-US" altLang="zh-CN" dirty="0"/>
              <a:t>has been installed in the tunnel and </a:t>
            </a:r>
            <a:r>
              <a:rPr lang="en-US" altLang="zh-CN" dirty="0" smtClean="0"/>
              <a:t>completed </a:t>
            </a:r>
            <a:r>
              <a:rPr lang="en-US" altLang="zh-CN" dirty="0"/>
              <a:t>high power </a:t>
            </a:r>
            <a:r>
              <a:rPr lang="en-US" altLang="zh-CN" dirty="0" smtClean="0"/>
              <a:t>practice</a:t>
            </a:r>
          </a:p>
          <a:p>
            <a:pPr>
              <a:lnSpc>
                <a:spcPct val="100000"/>
              </a:lnSpc>
            </a:pPr>
            <a:r>
              <a:rPr lang="en-US" altLang="zh-CN" dirty="0" smtClean="0"/>
              <a:t>Beam </a:t>
            </a:r>
            <a:r>
              <a:rPr lang="en-US" altLang="zh-CN" dirty="0"/>
              <a:t>commissioning will be carried out after the environmental protection certificate is approved</a:t>
            </a:r>
          </a:p>
          <a:p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3E45E0BA-BB03-4774-9304-57F76BF58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HEPS layout &amp; </a:t>
            </a:r>
            <a:r>
              <a:rPr lang="en-US" altLang="zh-CN" dirty="0" err="1"/>
              <a:t>linac</a:t>
            </a:r>
            <a:r>
              <a:rPr lang="en-US" altLang="zh-CN" dirty="0"/>
              <a:t> design</a:t>
            </a:r>
            <a:endParaRPr lang="zh-CN" altLang="en-US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0736BD12-6DA2-44D7-BFC6-702080B8B997}"/>
              </a:ext>
            </a:extLst>
          </p:cNvPr>
          <p:cNvGrpSpPr/>
          <p:nvPr/>
        </p:nvGrpSpPr>
        <p:grpSpPr>
          <a:xfrm>
            <a:off x="1558637" y="2433712"/>
            <a:ext cx="3966945" cy="4023593"/>
            <a:chOff x="5684108" y="2676404"/>
            <a:chExt cx="3293127" cy="3803973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B212BBE0-DA99-4579-8D50-25C6BE5B58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4108" y="2676404"/>
              <a:ext cx="3293127" cy="3377295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345A86C5-C67A-4B21-862F-E1A29E921AD4}"/>
                </a:ext>
              </a:extLst>
            </p:cNvPr>
            <p:cNvSpPr txBox="1"/>
            <p:nvPr/>
          </p:nvSpPr>
          <p:spPr>
            <a:xfrm>
              <a:off x="6355705" y="6111045"/>
              <a:ext cx="1818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HEPS </a:t>
              </a:r>
              <a:r>
                <a:rPr lang="en-US" altLang="zh-CN" dirty="0" err="1"/>
                <a:t>linac</a:t>
              </a:r>
              <a:r>
                <a:rPr lang="en-US" altLang="zh-CN" dirty="0"/>
                <a:t> tunnel</a:t>
              </a:r>
              <a:endParaRPr lang="zh-CN" altLang="en-US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611395" y="2433712"/>
            <a:ext cx="3175453" cy="3946219"/>
            <a:chOff x="6700062" y="1886331"/>
            <a:chExt cx="3175453" cy="4300448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9EDAF420-785C-4235-9769-C64854541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360917" y="2225476"/>
              <a:ext cx="3853743" cy="3175453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DD13C4D9-9C76-4F42-A622-D8E61FFEFC02}"/>
                </a:ext>
              </a:extLst>
            </p:cNvPr>
            <p:cNvSpPr txBox="1"/>
            <p:nvPr/>
          </p:nvSpPr>
          <p:spPr>
            <a:xfrm>
              <a:off x="6973426" y="5817447"/>
              <a:ext cx="2628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HEPS </a:t>
              </a:r>
              <a:r>
                <a:rPr lang="en-US" altLang="zh-CN" dirty="0" err="1"/>
                <a:t>linac</a:t>
              </a:r>
              <a:r>
                <a:rPr lang="en-US" altLang="zh-CN" dirty="0"/>
                <a:t> equipment hall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8792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3270F096-89B7-4FBF-91DD-D3246FF8C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3441"/>
            <a:ext cx="5852719" cy="3099643"/>
          </a:xfrm>
        </p:spPr>
        <p:txBody>
          <a:bodyPr/>
          <a:lstStyle/>
          <a:p>
            <a:pPr lvl="0"/>
            <a:r>
              <a:rPr lang="en-US" dirty="0"/>
              <a:t>The HEPS is an S-band normal conducting linear accelerator with energy of 500MeV</a:t>
            </a:r>
          </a:p>
          <a:p>
            <a:r>
              <a:rPr lang="en-US" altLang="zh-CN" dirty="0"/>
              <a:t>The maximum designed bunch charge is 10 nC</a:t>
            </a:r>
          </a:p>
          <a:p>
            <a:pPr lvl="1"/>
            <a:r>
              <a:rPr lang="en-US" altLang="zh-CN" dirty="0"/>
              <a:t>As light source injector in the world, the HEPS Linac has the highest bunch charge </a:t>
            </a:r>
          </a:p>
          <a:p>
            <a:pPr lvl="1"/>
            <a:r>
              <a:rPr lang="en-US" altLang="zh-CN" dirty="0"/>
              <a:t>Bunch charge is same as the collider injector for positron source</a:t>
            </a:r>
          </a:p>
          <a:p>
            <a:pPr lvl="1"/>
            <a:endParaRPr lang="en-US" altLang="zh-CN" dirty="0"/>
          </a:p>
          <a:p>
            <a:endParaRPr lang="zh-CN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FF6F24CF-DE10-4910-9CCF-ECFF0045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HEPS layout &amp; linac design</a:t>
            </a:r>
            <a:endParaRPr lang="zh-CN"/>
          </a:p>
        </p:txBody>
      </p:sp>
      <p:graphicFrame>
        <p:nvGraphicFramePr>
          <p:cNvPr id="4" name="表格 3"/>
          <p:cNvGraphicFramePr/>
          <p:nvPr>
            <p:extLst>
              <p:ext uri="{D42A27DB-BD31-4B8C-83A1-F6EECF244321}">
                <p14:modId xmlns:p14="http://schemas.microsoft.com/office/powerpoint/2010/main" val="3578424371"/>
              </p:ext>
            </p:extLst>
          </p:nvPr>
        </p:nvGraphicFramePr>
        <p:xfrm>
          <a:off x="6689715" y="1489201"/>
          <a:ext cx="4287775" cy="3143250"/>
        </p:xfrm>
        <a:graphic>
          <a:graphicData uri="http://schemas.openxmlformats.org/drawingml/2006/table">
            <a:tbl>
              <a:tblPr/>
              <a:tblGrid>
                <a:gridCol w="26736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8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9250">
                <a:tc>
                  <a:txBody>
                    <a:bodyPr/>
                    <a:lstStyle/>
                    <a:p>
                      <a:r>
                        <a:rPr sz="16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V3.0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r>
                        <a:rPr sz="1600" dirty="0"/>
                        <a:t>RF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 dirty="0"/>
                        <a:t>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2998.8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r>
                        <a:rPr sz="160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Max. Repetition 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 dirty="0"/>
                        <a:t>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lvl="0"/>
                      <a:r>
                        <a:rPr lang="en-US" sz="1600" dirty="0"/>
                        <a:t>Pulse  </a:t>
                      </a:r>
                      <a:r>
                        <a:rPr lang="en-US" sz="1600" dirty="0" smtClean="0"/>
                        <a:t>charge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7.0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r>
                        <a:rPr sz="1600" dirty="0"/>
                        <a:t>Number of bunches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1 or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Bunch  length (rms)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~5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Energy  spread (rms)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r>
                        <a:rPr sz="1600"/>
                        <a:t>Emittance (rms)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600"/>
                        <a:t>nm·rad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1401" y="4768236"/>
            <a:ext cx="10624617" cy="105421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682154" y="1051128"/>
            <a:ext cx="2047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Design requirement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993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3270F096-89B7-4FBF-91DD-D3246FF8C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0" y="1123441"/>
            <a:ext cx="10063089" cy="517911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zh-CN" dirty="0"/>
              <a:t>Layout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altLang="zh-CN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Thermal-cathode electron gun</a:t>
            </a:r>
            <a:endParaRPr lang="en-US" altLang="zh-CN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Bunching system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2 SHB, PBUN, BUN, AS1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Solenoid for focusing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Main Linac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8 accelerating structure (4 klystron)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5 triplet focusing structure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2 energy analysis transport lines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3 beam dump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Beam diagnostics 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8 BPM, 6 ICT, 6 PR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endParaRPr lang="zh-CN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FF6F24CF-DE10-4910-9CCF-ECFF0045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HEPS layout &amp; linac design</a:t>
            </a:r>
            <a:endParaRPr lang="zh-CN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51124DF-808B-49A4-BEA4-6C816474BA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87791" y="5050302"/>
            <a:ext cx="10333880" cy="113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68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FF6F24CF-DE10-4910-9CCF-ECFF0045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HEPS layout &amp; linac design</a:t>
            </a:r>
            <a:endParaRPr lang="zh-CN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51124DF-808B-49A4-BEA4-6C816474BA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39114" y="1043341"/>
            <a:ext cx="9144000" cy="90730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4DDF60E-2270-4A49-A1DF-DBD2F87714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2128828"/>
            <a:ext cx="4376906" cy="159027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96F2F8B-F28D-46D9-B5D2-6F819F4DC1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1" y="3827658"/>
            <a:ext cx="4475891" cy="250354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1C9064E-C4AB-45B7-B07F-5026A88FD26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0734" y="2304627"/>
            <a:ext cx="4740552" cy="277480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5221A67-77F1-4AFA-8814-BAFC9432E8CC}"/>
              </a:ext>
            </a:extLst>
          </p:cNvPr>
          <p:cNvSpPr txBox="1"/>
          <p:nvPr/>
        </p:nvSpPr>
        <p:spPr>
          <a:xfrm>
            <a:off x="5830734" y="5308213"/>
            <a:ext cx="53289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Bunching section transmission </a:t>
            </a:r>
            <a:r>
              <a:rPr lang="en-US" altLang="zh-CN" sz="2000" dirty="0"/>
              <a:t>efficiency is about 97%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Norm. RMS. Emittance is </a:t>
            </a:r>
            <a:r>
              <a:rPr lang="en-US" altLang="zh-CN" sz="2000" dirty="0" smtClean="0"/>
              <a:t>80nm.rad@10nC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56081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FF6F24CF-DE10-4910-9CCF-ECFF0045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HEPS layout &amp; linac design</a:t>
            </a:r>
            <a:endParaRPr lang="zh-CN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51124DF-808B-49A4-BEA4-6C816474BA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39114" y="1043341"/>
            <a:ext cx="9144000" cy="90730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F49FC07-A9A7-469C-A77D-7C206DC592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109" y="2330876"/>
            <a:ext cx="4164200" cy="244625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8B55CD8-B958-4ECE-A15E-EE0972B08CD3}"/>
              </a:ext>
            </a:extLst>
          </p:cNvPr>
          <p:cNvSpPr txBox="1"/>
          <p:nvPr/>
        </p:nvSpPr>
        <p:spPr>
          <a:xfrm>
            <a:off x="1808942" y="5157361"/>
            <a:ext cx="5886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Total transmission efficiency is about 95%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Norm. RMS. Emittance is 80mm-mrad@10nC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D640741-B694-410A-8805-4382F570E2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8309" y="2269915"/>
            <a:ext cx="4771798" cy="276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025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372B3D7D-9E11-4D83-8332-3B96F7050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061" y="1083212"/>
            <a:ext cx="10255347" cy="5542671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2020</a:t>
            </a:r>
            <a:r>
              <a:rPr lang="en-US" altLang="zh-CN" dirty="0"/>
              <a:t>, the design of the HEPS Linac was finalized</a:t>
            </a:r>
          </a:p>
          <a:p>
            <a:r>
              <a:rPr lang="en-US" altLang="zh-CN" b="1" dirty="0"/>
              <a:t>2021.7</a:t>
            </a:r>
            <a:r>
              <a:rPr lang="en-US" altLang="zh-CN" dirty="0"/>
              <a:t>, the commissioning schedule was proposed</a:t>
            </a:r>
          </a:p>
          <a:p>
            <a:r>
              <a:rPr lang="en-US" altLang="zh-CN" b="1" dirty="0"/>
              <a:t>2021.9</a:t>
            </a:r>
            <a:r>
              <a:rPr lang="en-US" altLang="zh-CN" dirty="0"/>
              <a:t>, the simulation of beam commissioning was completed</a:t>
            </a:r>
          </a:p>
          <a:p>
            <a:r>
              <a:rPr lang="en-US" altLang="zh-CN" b="1" dirty="0"/>
              <a:t>2022.3</a:t>
            </a:r>
            <a:r>
              <a:rPr lang="en-US" altLang="zh-CN" dirty="0"/>
              <a:t>, high-level applications (HLA) of the HEPS Linac for beam commissioning was finished, based on a new  architecture platform </a:t>
            </a:r>
            <a:r>
              <a:rPr lang="en-US" altLang="zh-CN" i="1" dirty="0"/>
              <a:t>Pyapas</a:t>
            </a:r>
            <a:r>
              <a:rPr lang="en-US" altLang="zh-CN" dirty="0"/>
              <a:t> </a:t>
            </a:r>
          </a:p>
          <a:p>
            <a:r>
              <a:rPr lang="en-US" altLang="zh-CN" b="1" dirty="0">
                <a:solidFill>
                  <a:srgbClr val="FF0000"/>
                </a:solidFill>
              </a:rPr>
              <a:t>2022.3</a:t>
            </a:r>
            <a:r>
              <a:rPr lang="en-US" altLang="zh-CN" dirty="0"/>
              <a:t>, the tunnel installation was started</a:t>
            </a:r>
          </a:p>
          <a:p>
            <a:r>
              <a:rPr lang="en-US" altLang="zh-CN" b="1" dirty="0"/>
              <a:t>2022.4</a:t>
            </a:r>
            <a:r>
              <a:rPr lang="en-US" altLang="zh-CN" dirty="0"/>
              <a:t>, the magnetic field measurement and analysis was completed</a:t>
            </a:r>
          </a:p>
          <a:p>
            <a:r>
              <a:rPr lang="en-US" altLang="zh-CN" b="1" dirty="0"/>
              <a:t>2022.5</a:t>
            </a:r>
            <a:r>
              <a:rPr lang="en-US" altLang="zh-CN" dirty="0"/>
              <a:t>, the lattice for commissioning based on beam measurement of electron gun and field measurement of magnet and cavity</a:t>
            </a:r>
          </a:p>
          <a:p>
            <a:r>
              <a:rPr lang="en-US" altLang="zh-CN" b="1" dirty="0">
                <a:solidFill>
                  <a:srgbClr val="FF0000"/>
                </a:solidFill>
              </a:rPr>
              <a:t>2022.7</a:t>
            </a:r>
            <a:r>
              <a:rPr lang="en-US" altLang="zh-CN" dirty="0"/>
              <a:t>, the installation was completed</a:t>
            </a:r>
          </a:p>
          <a:p>
            <a:r>
              <a:rPr lang="en-US" altLang="zh-CN" b="1" dirty="0"/>
              <a:t>2022.8</a:t>
            </a:r>
            <a:r>
              <a:rPr lang="en-US" altLang="zh-CN" dirty="0"/>
              <a:t>, system joint debugging was completed; the test and upgrade of the HLA was completed</a:t>
            </a:r>
          </a:p>
          <a:p>
            <a:r>
              <a:rPr lang="en-US" altLang="zh-CN" b="1" dirty="0"/>
              <a:t>2022.9</a:t>
            </a:r>
            <a:r>
              <a:rPr lang="en-US" altLang="zh-CN" dirty="0"/>
              <a:t>, high power conditioning of RF units and power supplies was completed and beam commissioning preparation is </a:t>
            </a:r>
            <a:r>
              <a:rPr lang="en-US" altLang="zh-CN" dirty="0" smtClean="0"/>
              <a:t>ready</a:t>
            </a:r>
          </a:p>
          <a:p>
            <a:r>
              <a:rPr lang="en-US" altLang="zh-CN" dirty="0" smtClean="0"/>
              <a:t>Now, We are waiting </a:t>
            </a:r>
            <a:r>
              <a:rPr lang="en-US" altLang="zh-CN" dirty="0"/>
              <a:t>for environmental </a:t>
            </a:r>
            <a:r>
              <a:rPr lang="en-US" altLang="zh-CN" dirty="0" smtClean="0"/>
              <a:t>protection </a:t>
            </a:r>
            <a:r>
              <a:rPr lang="en-US" altLang="zh-CN" dirty="0"/>
              <a:t>certificate </a:t>
            </a:r>
            <a:r>
              <a:rPr lang="en-US" altLang="zh-CN" dirty="0" smtClean="0"/>
              <a:t>about </a:t>
            </a:r>
            <a:r>
              <a:rPr lang="en-US" altLang="zh-CN" dirty="0"/>
              <a:t>radiation protection </a:t>
            </a:r>
            <a:endParaRPr lang="zh-CN" alt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EA63DDE0-4E60-446A-A019-E5A59CE84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HEPS layout &amp; linac design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90719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c647a98-5598-4371-8ba4-3749a6feb23a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1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285c0d4-131b-4308-9177-0c65d09435e9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c2c46b4-dd47-4e0b-8692-07f82e22af2c}"/>
  <p:tag name="TABLE_ENDDRAG_ORIGIN_RECT" val="461*248"/>
  <p:tag name="TABLE_ENDDRAG_RECT" val="117*208*461*2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e178975-928c-4fdd-a85f-addfb8265e86}"/>
  <p:tag name="TABLE_ENDDRAG_ORIGIN_RECT" val="256*250"/>
  <p:tag name="TABLE_ENDDRAG_RECT" val="263*261*256*25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523dc12-2ac2-4d59-b8f8-a0e99b6bd041}"/>
  <p:tag name="TABLE_ENDDRAG_ORIGIN_RECT" val="526*313"/>
  <p:tag name="TABLE_ENDDRAG_RECT" val="92*192*526*313"/>
</p:tagLst>
</file>

<file path=ppt/theme/theme1.xml><?xml version="1.0" encoding="utf-8"?>
<a:theme xmlns:a="http://schemas.openxmlformats.org/drawingml/2006/main" name="工作总结模板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HEPSTF">
      <a:majorFont>
        <a:latin typeface="Times New Roman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工作总结模板" id="{A2252B3C-D525-4E7C-B484-606F23CAAA70}" vid="{0E117F9A-55A0-47FC-8993-5BE8DA56020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工作总结模板</Template>
  <TotalTime>62424</TotalTime>
  <Words>2094</Words>
  <Application>Microsoft Office PowerPoint</Application>
  <PresentationFormat>宽屏</PresentationFormat>
  <Paragraphs>589</Paragraphs>
  <Slides>31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7" baseType="lpstr">
      <vt:lpstr>等线</vt:lpstr>
      <vt:lpstr>黑体</vt:lpstr>
      <vt:lpstr>华文中宋</vt:lpstr>
      <vt:lpstr>楷体</vt:lpstr>
      <vt:lpstr>宋体</vt:lpstr>
      <vt:lpstr>微软雅黑</vt:lpstr>
      <vt:lpstr>新宋体</vt:lpstr>
      <vt:lpstr>Arial</vt:lpstr>
      <vt:lpstr>Calibri</vt:lpstr>
      <vt:lpstr>Calibri Light</vt:lpstr>
      <vt:lpstr>Comic Sans MS</vt:lpstr>
      <vt:lpstr>Symbol</vt:lpstr>
      <vt:lpstr>Times New Roman</vt:lpstr>
      <vt:lpstr>Wingdings</vt:lpstr>
      <vt:lpstr>Wingdings 2</vt:lpstr>
      <vt:lpstr>工作总结模板</vt:lpstr>
      <vt:lpstr>HEPS injector linac developments</vt:lpstr>
      <vt:lpstr>Outline </vt:lpstr>
      <vt:lpstr>HEPS layout &amp; linac design</vt:lpstr>
      <vt:lpstr>HEPS layout &amp; linac design</vt:lpstr>
      <vt:lpstr>HEPS layout &amp; linac design</vt:lpstr>
      <vt:lpstr>HEPS layout &amp; linac design</vt:lpstr>
      <vt:lpstr>HEPS layout &amp; linac design</vt:lpstr>
      <vt:lpstr>HEPS layout &amp; linac design</vt:lpstr>
      <vt:lpstr>HEPS layout &amp; linac design</vt:lpstr>
      <vt:lpstr>HEPS linac key technologies development</vt:lpstr>
      <vt:lpstr>Electron gun</vt:lpstr>
      <vt:lpstr>Bunching system </vt:lpstr>
      <vt:lpstr>SHBs</vt:lpstr>
      <vt:lpstr>SHBs</vt:lpstr>
      <vt:lpstr>Power source</vt:lpstr>
      <vt:lpstr>Prebuncher </vt:lpstr>
      <vt:lpstr>Buncher</vt:lpstr>
      <vt:lpstr>Pulse compressor</vt:lpstr>
      <vt:lpstr>Accelerating structure</vt:lpstr>
      <vt:lpstr>Accelerating structure</vt:lpstr>
      <vt:lpstr>Accelerating structure</vt:lpstr>
      <vt:lpstr>Waveguide components</vt:lpstr>
      <vt:lpstr>PowerPoint 演示文稿</vt:lpstr>
      <vt:lpstr>PowerPoint 演示文稿</vt:lpstr>
      <vt:lpstr>CEPC 30GeV linac</vt:lpstr>
      <vt:lpstr>CEPC 30GeV linac</vt:lpstr>
      <vt:lpstr>S-band accelerating structure</vt:lpstr>
      <vt:lpstr>C-band accelerating structure </vt:lpstr>
      <vt:lpstr>Summary 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CEPC Injector Linac Positron Source Design</dc:title>
  <dc:creator>张敬如</dc:creator>
  <cp:lastModifiedBy>23192</cp:lastModifiedBy>
  <cp:revision>520</cp:revision>
  <dcterms:created xsi:type="dcterms:W3CDTF">2018-08-03T09:18:16Z</dcterms:created>
  <dcterms:modified xsi:type="dcterms:W3CDTF">2023-02-14T07:49:39Z</dcterms:modified>
</cp:coreProperties>
</file>