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467" r:id="rId3"/>
    <p:sldId id="1318" r:id="rId4"/>
    <p:sldId id="1212" r:id="rId5"/>
    <p:sldId id="1210" r:id="rId6"/>
    <p:sldId id="477" r:id="rId7"/>
    <p:sldId id="1264" r:id="rId8"/>
    <p:sldId id="504" r:id="rId9"/>
    <p:sldId id="1266" r:id="rId10"/>
    <p:sldId id="1278" r:id="rId11"/>
    <p:sldId id="1279" r:id="rId12"/>
    <p:sldId id="1280" r:id="rId13"/>
    <p:sldId id="1281" r:id="rId14"/>
    <p:sldId id="1282" r:id="rId15"/>
    <p:sldId id="1283" r:id="rId16"/>
    <p:sldId id="1319" r:id="rId17"/>
    <p:sldId id="557" r:id="rId18"/>
    <p:sldId id="558" r:id="rId19"/>
    <p:sldId id="1300" r:id="rId20"/>
    <p:sldId id="1301" r:id="rId21"/>
    <p:sldId id="1302" r:id="rId22"/>
    <p:sldId id="1305" r:id="rId23"/>
    <p:sldId id="1306" r:id="rId24"/>
    <p:sldId id="1307" r:id="rId25"/>
    <p:sldId id="1308" r:id="rId26"/>
    <p:sldId id="521" r:id="rId27"/>
    <p:sldId id="522" r:id="rId28"/>
    <p:sldId id="523" r:id="rId29"/>
    <p:sldId id="524" r:id="rId30"/>
    <p:sldId id="525" r:id="rId31"/>
    <p:sldId id="1320" r:id="rId32"/>
    <p:sldId id="538" r:id="rId33"/>
    <p:sldId id="535" r:id="rId34"/>
    <p:sldId id="563" r:id="rId35"/>
    <p:sldId id="1322"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172" autoAdjust="0"/>
    <p:restoredTop sz="94660"/>
  </p:normalViewPr>
  <p:slideViewPr>
    <p:cSldViewPr snapToGrid="0">
      <p:cViewPr varScale="1">
        <p:scale>
          <a:sx n="86" d="100"/>
          <a:sy n="86" d="100"/>
        </p:scale>
        <p:origin x="54" y="36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94CF2-CF3C-44C6-B02E-705FE341B7D0}" type="datetimeFigureOut">
              <a:rPr lang="zh-CN" altLang="en-US" smtClean="0"/>
              <a:t>2023/2/14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5640B0-D134-47DF-905E-6D8C0970F954}" type="slidenum">
              <a:rPr lang="zh-CN" altLang="en-US" smtClean="0"/>
              <a:t>‹#›</a:t>
            </a:fld>
            <a:endParaRPr lang="zh-CN" altLang="en-US"/>
          </a:p>
        </p:txBody>
      </p:sp>
    </p:spTree>
    <p:extLst>
      <p:ext uri="{BB962C8B-B14F-4D97-AF65-F5344CB8AC3E}">
        <p14:creationId xmlns:p14="http://schemas.microsoft.com/office/powerpoint/2010/main" val="2727473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95640B0-D134-47DF-905E-6D8C0970F954}" type="slidenum">
              <a:rPr lang="zh-CN" altLang="en-US" smtClean="0"/>
              <a:t>1</a:t>
            </a:fld>
            <a:endParaRPr lang="zh-CN" altLang="en-US"/>
          </a:p>
        </p:txBody>
      </p:sp>
    </p:spTree>
    <p:extLst>
      <p:ext uri="{BB962C8B-B14F-4D97-AF65-F5344CB8AC3E}">
        <p14:creationId xmlns:p14="http://schemas.microsoft.com/office/powerpoint/2010/main" val="612666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95640B0-D134-47DF-905E-6D8C0970F954}" type="slidenum">
              <a:rPr lang="zh-CN" altLang="en-US" smtClean="0"/>
              <a:t>3</a:t>
            </a:fld>
            <a:endParaRPr lang="zh-CN" altLang="en-US"/>
          </a:p>
        </p:txBody>
      </p:sp>
    </p:spTree>
    <p:extLst>
      <p:ext uri="{BB962C8B-B14F-4D97-AF65-F5344CB8AC3E}">
        <p14:creationId xmlns:p14="http://schemas.microsoft.com/office/powerpoint/2010/main" val="2348508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95640B0-D134-47DF-905E-6D8C0970F954}" type="slidenum">
              <a:rPr lang="zh-CN" altLang="en-US" smtClean="0"/>
              <a:t>35</a:t>
            </a:fld>
            <a:endParaRPr lang="zh-CN" altLang="en-US"/>
          </a:p>
        </p:txBody>
      </p:sp>
    </p:spTree>
    <p:extLst>
      <p:ext uri="{BB962C8B-B14F-4D97-AF65-F5344CB8AC3E}">
        <p14:creationId xmlns:p14="http://schemas.microsoft.com/office/powerpoint/2010/main" val="2032879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3896932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2116804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705718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标题幻灯片">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2" cstate="print">
            <a:extLst>
              <a:ext uri="{28A0092B-C50C-407E-A947-70E740481C1C}">
                <a14:useLocalDpi xmlns:a14="http://schemas.microsoft.com/office/drawing/2010/main" val="0"/>
              </a:ext>
            </a:extLst>
          </a:blip>
          <a:srcRect r="70653"/>
          <a:stretch/>
        </p:blipFill>
        <p:spPr>
          <a:xfrm>
            <a:off x="165851" y="233275"/>
            <a:ext cx="1201525" cy="581580"/>
          </a:xfrm>
          <a:prstGeom prst="rect">
            <a:avLst/>
          </a:prstGeom>
        </p:spPr>
      </p:pic>
      <p:grpSp>
        <p:nvGrpSpPr>
          <p:cNvPr id="33" name="组合 32"/>
          <p:cNvGrpSpPr/>
          <p:nvPr/>
        </p:nvGrpSpPr>
        <p:grpSpPr>
          <a:xfrm>
            <a:off x="0" y="1102039"/>
            <a:ext cx="12192000" cy="110846"/>
            <a:chOff x="0" y="846225"/>
            <a:chExt cx="9144000" cy="110846"/>
          </a:xfrm>
        </p:grpSpPr>
        <p:grpSp>
          <p:nvGrpSpPr>
            <p:cNvPr id="34" name="组合 33"/>
            <p:cNvGrpSpPr/>
            <p:nvPr/>
          </p:nvGrpSpPr>
          <p:grpSpPr>
            <a:xfrm>
              <a:off x="0" y="846225"/>
              <a:ext cx="9144000" cy="110846"/>
              <a:chOff x="0" y="846225"/>
              <a:chExt cx="9144000" cy="110846"/>
            </a:xfrm>
          </p:grpSpPr>
          <p:grpSp>
            <p:nvGrpSpPr>
              <p:cNvPr id="36" name="组合 35"/>
              <p:cNvGrpSpPr/>
              <p:nvPr/>
            </p:nvGrpSpPr>
            <p:grpSpPr>
              <a:xfrm>
                <a:off x="875653" y="846225"/>
                <a:ext cx="8268347" cy="110438"/>
                <a:chOff x="875653" y="846225"/>
                <a:chExt cx="8268347" cy="110438"/>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9" name="直角三角形 38"/>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cxnSp>
          <p:nvCxnSpPr>
            <p:cNvPr id="35" name="直接连接符 34"/>
            <p:cNvCxnSpPr>
              <a:cxnSpLocks/>
            </p:cNvCxnSpPr>
            <p:nvPr/>
          </p:nvCxnSpPr>
          <p:spPr>
            <a:xfrm flipV="1">
              <a:off x="949492"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 name="组合 4">
            <a:extLst>
              <a:ext uri="{FF2B5EF4-FFF2-40B4-BE49-F238E27FC236}">
                <a16:creationId xmlns:a16="http://schemas.microsoft.com/office/drawing/2014/main" id="{9D9E43A2-18B2-4838-AE5C-3ADB7043EA2B}"/>
              </a:ext>
            </a:extLst>
          </p:cNvPr>
          <p:cNvGrpSpPr/>
          <p:nvPr userDrawn="1"/>
        </p:nvGrpSpPr>
        <p:grpSpPr>
          <a:xfrm>
            <a:off x="1" y="6334044"/>
            <a:ext cx="12191998" cy="400110"/>
            <a:chOff x="1" y="6334044"/>
            <a:chExt cx="12191998" cy="400110"/>
          </a:xfrm>
        </p:grpSpPr>
        <p:sp>
          <p:nvSpPr>
            <p:cNvPr id="27" name="文本框 26">
              <a:extLst>
                <a:ext uri="{FF2B5EF4-FFF2-40B4-BE49-F238E27FC236}">
                  <a16:creationId xmlns:a16="http://schemas.microsoft.com/office/drawing/2014/main" id="{4C08D2CA-66DA-4443-A59B-E81C29B1EC5B}"/>
                </a:ext>
              </a:extLst>
            </p:cNvPr>
            <p:cNvSpPr txBox="1"/>
            <p:nvPr/>
          </p:nvSpPr>
          <p:spPr>
            <a:xfrm>
              <a:off x="8743950" y="6334044"/>
              <a:ext cx="3448049" cy="400110"/>
            </a:xfrm>
            <a:custGeom>
              <a:avLst/>
              <a:gdLst>
                <a:gd name="connsiteX0" fmla="*/ 0 w 4906063"/>
                <a:gd name="connsiteY0" fmla="*/ 0 h 400110"/>
                <a:gd name="connsiteX1" fmla="*/ 207 w 4906063"/>
                <a:gd name="connsiteY1" fmla="*/ 0 h 400110"/>
                <a:gd name="connsiteX2" fmla="*/ 207 w 4906063"/>
                <a:gd name="connsiteY2" fmla="*/ 389574 h 400110"/>
                <a:gd name="connsiteX3" fmla="*/ 612431 w 4906063"/>
                <a:gd name="connsiteY3" fmla="*/ 0 h 400110"/>
                <a:gd name="connsiteX4" fmla="*/ 4906063 w 4906063"/>
                <a:gd name="connsiteY4" fmla="*/ 0 h 400110"/>
                <a:gd name="connsiteX5" fmla="*/ 4906063 w 4906063"/>
                <a:gd name="connsiteY5" fmla="*/ 400110 h 400110"/>
                <a:gd name="connsiteX6" fmla="*/ 0 w 4906063"/>
                <a:gd name="connsiteY6" fmla="*/ 400110 h 400110"/>
                <a:gd name="connsiteX7" fmla="*/ 0 w 4906063"/>
                <a:gd name="connsiteY7" fmla="*/ 0 h 40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06063" h="400110">
                  <a:moveTo>
                    <a:pt x="0" y="0"/>
                  </a:moveTo>
                  <a:lnTo>
                    <a:pt x="207" y="0"/>
                  </a:lnTo>
                  <a:lnTo>
                    <a:pt x="207" y="389574"/>
                  </a:lnTo>
                  <a:lnTo>
                    <a:pt x="612431" y="0"/>
                  </a:lnTo>
                  <a:lnTo>
                    <a:pt x="4906063" y="0"/>
                  </a:lnTo>
                  <a:lnTo>
                    <a:pt x="4906063" y="400110"/>
                  </a:lnTo>
                  <a:lnTo>
                    <a:pt x="0" y="400110"/>
                  </a:lnTo>
                  <a:lnTo>
                    <a:pt x="0" y="0"/>
                  </a:lnTo>
                  <a:close/>
                </a:path>
              </a:pathLst>
            </a:custGeom>
            <a:solidFill>
              <a:srgbClr val="000099"/>
            </a:solidFill>
            <a:ln>
              <a:noFill/>
            </a:ln>
          </p:spPr>
          <p:txBody>
            <a:bodyPr wrap="square" rtlCol="0">
              <a:noAutofit/>
            </a:bodyPr>
            <a:lstStyle/>
            <a:p>
              <a:pPr algn="r"/>
              <a:endParaRPr lang="zh-CN" altLang="en-US" sz="20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cxnSp>
          <p:nvCxnSpPr>
            <p:cNvPr id="3" name="直接连接符 2"/>
            <p:cNvCxnSpPr>
              <a:cxnSpLocks/>
              <a:endCxn id="27" idx="2"/>
            </p:cNvCxnSpPr>
            <p:nvPr/>
          </p:nvCxnSpPr>
          <p:spPr>
            <a:xfrm>
              <a:off x="1" y="6721454"/>
              <a:ext cx="8744094" cy="2164"/>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grpSp>
      <p:sp>
        <p:nvSpPr>
          <p:cNvPr id="44" name="文本框 43"/>
          <p:cNvSpPr txBox="1"/>
          <p:nvPr/>
        </p:nvSpPr>
        <p:spPr>
          <a:xfrm>
            <a:off x="9309100" y="6367511"/>
            <a:ext cx="2769082" cy="30777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1" dirty="0">
                <a:solidFill>
                  <a:schemeClr val="bg1"/>
                </a:solidFill>
                <a:latin typeface="+mj-ea"/>
                <a:ea typeface="+mj-ea"/>
                <a:cs typeface="Times New Roman" panose="02020603050405020304" pitchFamily="18" charset="0"/>
              </a:rPr>
              <a:t>High Energy Photon Source</a:t>
            </a:r>
            <a:endParaRPr lang="zh-CN" altLang="en-US" sz="1400" b="1" dirty="0">
              <a:solidFill>
                <a:schemeClr val="bg1"/>
              </a:solidFill>
              <a:latin typeface="+mj-ea"/>
              <a:ea typeface="+mj-ea"/>
            </a:endParaRPr>
          </a:p>
        </p:txBody>
      </p:sp>
      <p:pic>
        <p:nvPicPr>
          <p:cNvPr id="4" name="图片 3">
            <a:extLst>
              <a:ext uri="{FF2B5EF4-FFF2-40B4-BE49-F238E27FC236}">
                <a16:creationId xmlns:a16="http://schemas.microsoft.com/office/drawing/2014/main" id="{45A7C836-5C3D-42A7-91CF-9ECDAF53811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3522" t="23782" r="22696" b="29264"/>
          <a:stretch/>
        </p:blipFill>
        <p:spPr>
          <a:xfrm>
            <a:off x="1483360" y="208436"/>
            <a:ext cx="1086928" cy="671052"/>
          </a:xfrm>
          <a:prstGeom prst="rect">
            <a:avLst/>
          </a:prstGeom>
        </p:spPr>
      </p:pic>
      <p:pic>
        <p:nvPicPr>
          <p:cNvPr id="21" name="图片 20">
            <a:extLst>
              <a:ext uri="{FF2B5EF4-FFF2-40B4-BE49-F238E27FC236}">
                <a16:creationId xmlns:a16="http://schemas.microsoft.com/office/drawing/2014/main" id="{5658EA76-595A-4A92-A3B1-C731E116D87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410494" y="4417132"/>
            <a:ext cx="2446889" cy="1735473"/>
          </a:xfrm>
          <a:prstGeom prst="rect">
            <a:avLst/>
          </a:prstGeom>
        </p:spPr>
      </p:pic>
    </p:spTree>
    <p:extLst>
      <p:ext uri="{BB962C8B-B14F-4D97-AF65-F5344CB8AC3E}">
        <p14:creationId xmlns:p14="http://schemas.microsoft.com/office/powerpoint/2010/main" val="3029546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137531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882038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58114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2748403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885776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3586403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2156765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667B3C3-3EEF-4B6F-9859-F298E6AEEBF8}" type="datetimeFigureOut">
              <a:rPr lang="zh-CN" altLang="en-US" smtClean="0"/>
              <a:t>2023/2/14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1733356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7B3C3-3EEF-4B6F-9859-F298E6AEEBF8}" type="datetimeFigureOut">
              <a:rPr lang="zh-CN" altLang="en-US" smtClean="0"/>
              <a:t>2023/2/14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8589D0-9096-4003-A96E-E5B50679F67C}" type="slidenum">
              <a:rPr lang="zh-CN" altLang="en-US" smtClean="0"/>
              <a:t>‹#›</a:t>
            </a:fld>
            <a:endParaRPr lang="zh-CN" altLang="en-US"/>
          </a:p>
        </p:txBody>
      </p:sp>
    </p:spTree>
    <p:extLst>
      <p:ext uri="{BB962C8B-B14F-4D97-AF65-F5344CB8AC3E}">
        <p14:creationId xmlns:p14="http://schemas.microsoft.com/office/powerpoint/2010/main" val="478117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29.emf"/><Relationship Id="rId5" Type="http://schemas.openxmlformats.org/officeDocument/2006/relationships/oleObject" Target="../embeddings/oleObject2.bin"/><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1.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image" Target="../media/image40.emf"/><Relationship Id="rId5" Type="http://schemas.openxmlformats.org/officeDocument/2006/relationships/oleObject" Target="../embeddings/oleObject4.bin"/><Relationship Id="rId4" Type="http://schemas.openxmlformats.org/officeDocument/2006/relationships/image" Target="../media/image39.emf"/></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jpeg"/></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wmf"/><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oleObject" Target="../embeddings/oleObject5.bin"/><Relationship Id="rId1" Type="http://schemas.openxmlformats.org/officeDocument/2006/relationships/slideLayout" Target="../slideLayouts/slideLayout7.xml"/><Relationship Id="rId4" Type="http://schemas.openxmlformats.org/officeDocument/2006/relationships/image" Target="../media/image63.jpeg"/></Relationships>
</file>

<file path=ppt/slides/_rels/slide27.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oleObject" Target="../embeddings/oleObject6.bin"/><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5" Type="http://schemas.openxmlformats.org/officeDocument/2006/relationships/image" Target="../media/image68.png"/><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7.bin"/><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jpe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jpeg"/></Relationships>
</file>

<file path=ppt/slides/_rels/slide32.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 Id="rId9" Type="http://schemas.openxmlformats.org/officeDocument/2006/relationships/image" Target="../media/image88.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93.jpeg"/><Relationship Id="rId2" Type="http://schemas.openxmlformats.org/officeDocument/2006/relationships/image" Target="../media/image89.jpe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emf"/><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jp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id="{27A6C7D7-9836-AC4F-D300-5EF30AA9C497}"/>
              </a:ext>
            </a:extLst>
          </p:cNvPr>
          <p:cNvSpPr txBox="1">
            <a:spLocks/>
          </p:cNvSpPr>
          <p:nvPr/>
        </p:nvSpPr>
        <p:spPr>
          <a:xfrm>
            <a:off x="720000" y="1440000"/>
            <a:ext cx="10800000" cy="4680000"/>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algn="ctr">
              <a:lnSpc>
                <a:spcPts val="4500"/>
              </a:lnSpc>
              <a:spcBef>
                <a:spcPts val="600"/>
              </a:spcBef>
              <a:spcAft>
                <a:spcPts val="3000"/>
              </a:spcAft>
            </a:pPr>
            <a:r>
              <a:rPr lang="en-US" altLang="zh-CN" sz="4000" b="1" kern="0" dirty="0">
                <a:solidFill>
                  <a:srgbClr val="002060"/>
                </a:solidFill>
                <a:latin typeface="Times New Roman" pitchFamily="18" charset="0"/>
                <a:cs typeface="Times New Roman" pitchFamily="18" charset="0"/>
              </a:rPr>
              <a:t>Magnet Power Supply Development </a:t>
            </a:r>
            <a:br>
              <a:rPr lang="en-US" altLang="zh-CN" sz="4000" b="1" kern="0" dirty="0">
                <a:solidFill>
                  <a:srgbClr val="002060"/>
                </a:solidFill>
                <a:latin typeface="Times New Roman" pitchFamily="18" charset="0"/>
                <a:cs typeface="Times New Roman" pitchFamily="18" charset="0"/>
              </a:rPr>
            </a:br>
            <a:r>
              <a:rPr lang="en-US" altLang="zh-CN" sz="4000" b="1" kern="0" dirty="0">
                <a:solidFill>
                  <a:srgbClr val="002060"/>
                </a:solidFill>
                <a:latin typeface="Times New Roman" pitchFamily="18" charset="0"/>
                <a:cs typeface="Times New Roman" pitchFamily="18" charset="0"/>
              </a:rPr>
              <a:t>for HEPS</a:t>
            </a:r>
            <a:br>
              <a:rPr lang="en-US" altLang="zh-CN" sz="3600" b="1" kern="0" dirty="0">
                <a:solidFill>
                  <a:srgbClr val="002060"/>
                </a:solidFill>
                <a:latin typeface="Times New Roman" pitchFamily="18" charset="0"/>
                <a:cs typeface="Times New Roman" pitchFamily="18" charset="0"/>
              </a:rPr>
            </a:br>
            <a:br>
              <a:rPr lang="en-US" altLang="zh-CN" sz="1000" b="1" kern="0" dirty="0">
                <a:solidFill>
                  <a:schemeClr val="tx2"/>
                </a:solidFill>
                <a:latin typeface="Times New Roman" pitchFamily="18" charset="0"/>
                <a:cs typeface="Times New Roman" pitchFamily="18" charset="0"/>
              </a:rPr>
            </a:br>
            <a:r>
              <a:rPr lang="en-US" altLang="zh-CN" sz="2800" b="1" kern="0" dirty="0">
                <a:solidFill>
                  <a:sysClr val="windowText" lastClr="000000"/>
                </a:solidFill>
                <a:latin typeface="Times New Roman" pitchFamily="18" charset="0"/>
                <a:cs typeface="Times New Roman" pitchFamily="18" charset="0"/>
              </a:rPr>
              <a:t>Bin Chen </a:t>
            </a:r>
            <a:r>
              <a:rPr lang="en-US" altLang="zh-CN" sz="2000" kern="0" dirty="0">
                <a:solidFill>
                  <a:sysClr val="windowText" lastClr="000000"/>
                </a:solidFill>
                <a:latin typeface="Times New Roman" pitchFamily="18" charset="0"/>
                <a:cs typeface="Times New Roman" pitchFamily="18" charset="0"/>
              </a:rPr>
              <a:t>( IHEP, CAS )</a:t>
            </a:r>
            <a:br>
              <a:rPr lang="en-US" altLang="zh-CN" sz="2000" kern="0" dirty="0">
                <a:solidFill>
                  <a:sysClr val="windowText" lastClr="000000"/>
                </a:solidFill>
              </a:rPr>
            </a:br>
            <a:r>
              <a:rPr lang="en-US" altLang="zh-CN" sz="2000" b="1" kern="0" dirty="0">
                <a:solidFill>
                  <a:srgbClr val="FF0000"/>
                </a:solidFill>
                <a:latin typeface="Times New Roman" panose="02020603050405020304" pitchFamily="18" charset="0"/>
                <a:cs typeface="Times New Roman" panose="02020603050405020304" pitchFamily="18" charset="0"/>
              </a:rPr>
              <a:t>IAS Program on High Energy Physics 2023, Hong Kong</a:t>
            </a:r>
            <a:endParaRPr lang="zh-CN" altLang="en-US" sz="2000" b="1" kern="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1707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79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Booster power supply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Repetition frequency above 10Hz: White type resonant power system (J-PARC, CSNS), energy fluctuations in the process of operation is stored by the resonant network.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Repetition frequency below 10Hz: forced oscillation power supply (NSLS-II, SOLEIL, SSRF, HEPS). The power supply must have energy storage capacity to reduce the impact on the grid.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The booster power supply belongs to the two quadrant regulation current source, working in quadrant Ⅰ, IV. In the current rise phase, the power supply outputs energy, the magnet consumes and stores energy, in the current fall phase, the magnet releases energy and consumes energy.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Key technical issue: dynamic tracking accuracy.</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66082C17-582E-47A3-9BCD-9DA27B445BCD}"/>
              </a:ext>
            </a:extLst>
          </p:cNvPr>
          <p:cNvPicPr>
            <a:picLocks noChangeAspect="1"/>
          </p:cNvPicPr>
          <p:nvPr/>
        </p:nvPicPr>
        <p:blipFill>
          <a:blip r:embed="rId2"/>
          <a:stretch>
            <a:fillRect/>
          </a:stretch>
        </p:blipFill>
        <p:spPr>
          <a:xfrm>
            <a:off x="8640000" y="4320000"/>
            <a:ext cx="3060000" cy="2002655"/>
          </a:xfrm>
          <a:prstGeom prst="rect">
            <a:avLst/>
          </a:prstGeom>
        </p:spPr>
      </p:pic>
      <p:pic>
        <p:nvPicPr>
          <p:cNvPr id="6" name="图片 5">
            <a:extLst>
              <a:ext uri="{FF2B5EF4-FFF2-40B4-BE49-F238E27FC236}">
                <a16:creationId xmlns:a16="http://schemas.microsoft.com/office/drawing/2014/main" id="{73B5314E-9803-4486-A3CE-5483C3DE212F}"/>
              </a:ext>
            </a:extLst>
          </p:cNvPr>
          <p:cNvPicPr>
            <a:picLocks noChangeAspect="1"/>
          </p:cNvPicPr>
          <p:nvPr/>
        </p:nvPicPr>
        <p:blipFill>
          <a:blip r:embed="rId3"/>
          <a:stretch>
            <a:fillRect/>
          </a:stretch>
        </p:blipFill>
        <p:spPr>
          <a:xfrm>
            <a:off x="8640000" y="1080000"/>
            <a:ext cx="2880000" cy="3081852"/>
          </a:xfrm>
          <a:prstGeom prst="rect">
            <a:avLst/>
          </a:prstGeom>
        </p:spPr>
      </p:pic>
      <p:sp>
        <p:nvSpPr>
          <p:cNvPr id="7" name="矩形 6">
            <a:extLst>
              <a:ext uri="{FF2B5EF4-FFF2-40B4-BE49-F238E27FC236}">
                <a16:creationId xmlns:a16="http://schemas.microsoft.com/office/drawing/2014/main" id="{7B7D6421-DFFB-B478-CC9D-59698A8A7EDF}"/>
              </a:ext>
            </a:extLst>
          </p:cNvPr>
          <p:cNvSpPr>
            <a:spLocks noChangeArrowheads="1"/>
          </p:cNvSpPr>
          <p:nvPr/>
        </p:nvSpPr>
        <p:spPr bwMode="auto">
          <a:xfrm>
            <a:off x="8280000" y="6480000"/>
            <a:ext cx="35445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1200" dirty="0">
                <a:latin typeface="Times New Roman" panose="02020603050405020304" pitchFamily="18" charset="0"/>
                <a:cs typeface="Times New Roman" panose="02020603050405020304" pitchFamily="18" charset="0"/>
              </a:rPr>
              <a:t>The magnetic field cycle waveform for  HEPS booster</a:t>
            </a:r>
            <a:endParaRPr lang="zh-CN" altLang="en-US" sz="1200" dirty="0">
              <a:latin typeface="Times New Roman" panose="02020603050405020304" pitchFamily="18" charset="0"/>
              <a:cs typeface="Times New Roman" panose="02020603050405020304" pitchFamily="18" charset="0"/>
            </a:endParaRPr>
          </a:p>
        </p:txBody>
      </p:sp>
      <p:graphicFrame>
        <p:nvGraphicFramePr>
          <p:cNvPr id="8" name="表格 7">
            <a:extLst>
              <a:ext uri="{FF2B5EF4-FFF2-40B4-BE49-F238E27FC236}">
                <a16:creationId xmlns:a16="http://schemas.microsoft.com/office/drawing/2014/main" id="{36649A12-4429-7EF3-FA47-C68DC0FEE7F5}"/>
              </a:ext>
            </a:extLst>
          </p:cNvPr>
          <p:cNvGraphicFramePr>
            <a:graphicFrameLocks noGrp="1"/>
          </p:cNvGraphicFramePr>
          <p:nvPr>
            <p:extLst>
              <p:ext uri="{D42A27DB-BD31-4B8C-83A1-F6EECF244321}">
                <p14:modId xmlns:p14="http://schemas.microsoft.com/office/powerpoint/2010/main" val="3530042741"/>
              </p:ext>
            </p:extLst>
          </p:nvPr>
        </p:nvGraphicFramePr>
        <p:xfrm>
          <a:off x="1440000" y="4320000"/>
          <a:ext cx="5778225" cy="2507475"/>
        </p:xfrm>
        <a:graphic>
          <a:graphicData uri="http://schemas.openxmlformats.org/drawingml/2006/table">
            <a:tbl>
              <a:tblPr firstRow="1" bandRow="1">
                <a:tableStyleId>{5C22544A-7EE6-4342-B048-85BDC9FD1C3A}</a:tableStyleId>
              </a:tblPr>
              <a:tblGrid>
                <a:gridCol w="2117241">
                  <a:extLst>
                    <a:ext uri="{9D8B030D-6E8A-4147-A177-3AD203B41FA5}">
                      <a16:colId xmlns:a16="http://schemas.microsoft.com/office/drawing/2014/main" val="20000"/>
                    </a:ext>
                  </a:extLst>
                </a:gridCol>
                <a:gridCol w="1866384">
                  <a:extLst>
                    <a:ext uri="{9D8B030D-6E8A-4147-A177-3AD203B41FA5}">
                      <a16:colId xmlns:a16="http://schemas.microsoft.com/office/drawing/2014/main" val="20002"/>
                    </a:ext>
                  </a:extLst>
                </a:gridCol>
                <a:gridCol w="1794600">
                  <a:extLst>
                    <a:ext uri="{9D8B030D-6E8A-4147-A177-3AD203B41FA5}">
                      <a16:colId xmlns:a16="http://schemas.microsoft.com/office/drawing/2014/main" val="20003"/>
                    </a:ext>
                  </a:extLst>
                </a:gridCol>
              </a:tblGrid>
              <a:tr h="488450">
                <a:tc>
                  <a:txBody>
                    <a:bodyPr/>
                    <a:lstStyle/>
                    <a:p>
                      <a:pPr marL="0" marR="0" lvl="0" indent="117475" algn="ctr" defTabSz="914400" rtl="0" eaLnBrk="1" fontAlgn="base" latinLnBrk="0" hangingPunct="1">
                        <a:lnSpc>
                          <a:spcPts val="3000"/>
                        </a:lnSpc>
                        <a:spcBef>
                          <a:spcPts val="600"/>
                        </a:spcBef>
                        <a:spcAft>
                          <a:spcPts val="600"/>
                        </a:spcAft>
                        <a:buClrTx/>
                        <a:buSzTx/>
                        <a:buFontTx/>
                        <a:buNone/>
                        <a:tabLst/>
                      </a:pPr>
                      <a:endParaRPr kumimoji="0" lang="zh-CN" altLang="zh-CN" sz="1600" b="1" i="0" u="none" strike="noStrike" kern="1200" cap="none" normalizeH="0" baseline="0" dirty="0">
                        <a:ln>
                          <a:noFill/>
                        </a:ln>
                        <a:solidFill>
                          <a:schemeClr val="bg1"/>
                        </a:solidFill>
                        <a:effectLst/>
                        <a:latin typeface="Times New Roman" pitchFamily="18" charset="0"/>
                        <a:ea typeface="宋体" pitchFamily="2" charset="-122"/>
                        <a:cs typeface="Times New Roman" pitchFamily="18" charset="0"/>
                      </a:endParaRPr>
                    </a:p>
                  </a:txBody>
                  <a:tcPr marL="91423" marR="91423" marT="45693" marB="45693" anchor="ctr" horzOverflow="overflow"/>
                </a:tc>
                <a:tc>
                  <a:txBody>
                    <a:bodyPr/>
                    <a:lstStyle/>
                    <a:p>
                      <a:pPr marL="0" marR="0" lvl="0" indent="117475" algn="l" defTabSz="914400" rtl="0" eaLnBrk="1" fontAlgn="base" latinLnBrk="0" hangingPunct="1">
                        <a:lnSpc>
                          <a:spcPts val="3000"/>
                        </a:lnSpc>
                        <a:spcBef>
                          <a:spcPts val="600"/>
                        </a:spcBef>
                        <a:spcAft>
                          <a:spcPts val="600"/>
                        </a:spcAft>
                        <a:buClrTx/>
                        <a:buSzTx/>
                        <a:buFontTx/>
                        <a:buNone/>
                        <a:tabLst/>
                      </a:pPr>
                      <a:r>
                        <a:rPr kumimoji="0" lang="en-US" altLang="zh-CN" sz="1600" b="1" i="0" u="none" strike="noStrike" kern="1200" cap="none" normalizeH="0" baseline="0" dirty="0">
                          <a:ln>
                            <a:noFill/>
                          </a:ln>
                          <a:solidFill>
                            <a:schemeClr val="bg1"/>
                          </a:solidFill>
                          <a:effectLst/>
                          <a:latin typeface="Times New Roman" pitchFamily="18" charset="0"/>
                          <a:ea typeface="+mn-ea"/>
                          <a:cs typeface="Times New Roman" pitchFamily="18" charset="0"/>
                        </a:rPr>
                        <a:t>CEPC        </a:t>
                      </a:r>
                      <a:endParaRPr kumimoji="0" lang="zh-CN" altLang="zh-CN" sz="1600" b="1" i="0" u="none" strike="noStrike" kern="1200" cap="none" normalizeH="0" baseline="0" dirty="0">
                        <a:ln>
                          <a:noFill/>
                        </a:ln>
                        <a:solidFill>
                          <a:schemeClr val="bg1"/>
                        </a:solidFill>
                        <a:effectLst/>
                        <a:latin typeface="Times New Roman" pitchFamily="18" charset="0"/>
                        <a:ea typeface="+mn-ea"/>
                        <a:cs typeface="Times New Roman" pitchFamily="18" charset="0"/>
                      </a:endParaRPr>
                    </a:p>
                  </a:txBody>
                  <a:tcPr marL="91423" marR="91423" marT="45693" marB="45693" anchor="ctr" horzOverflow="overflow"/>
                </a:tc>
                <a:tc>
                  <a:txBody>
                    <a:bodyPr/>
                    <a:lstStyle/>
                    <a:p>
                      <a:pPr marL="0" marR="0" lvl="0" indent="117475" algn="l" defTabSz="914400" rtl="0" eaLnBrk="1" fontAlgn="base" latinLnBrk="0" hangingPunct="1">
                        <a:lnSpc>
                          <a:spcPts val="3000"/>
                        </a:lnSpc>
                        <a:spcBef>
                          <a:spcPts val="600"/>
                        </a:spcBef>
                        <a:spcAft>
                          <a:spcPts val="600"/>
                        </a:spcAft>
                        <a:buClrTx/>
                        <a:buSzTx/>
                        <a:buFontTx/>
                        <a:buNone/>
                        <a:tabLst/>
                      </a:pPr>
                      <a:r>
                        <a:rPr kumimoji="0" lang="en-US" altLang="zh-CN" sz="1600" b="1" i="0" u="none" strike="noStrike" kern="1200" cap="none" normalizeH="0" baseline="0" dirty="0">
                          <a:ln>
                            <a:noFill/>
                          </a:ln>
                          <a:solidFill>
                            <a:schemeClr val="bg1"/>
                          </a:solidFill>
                          <a:effectLst/>
                          <a:latin typeface="Times New Roman" pitchFamily="18" charset="0"/>
                          <a:ea typeface="宋体" pitchFamily="2" charset="-122"/>
                          <a:cs typeface="Times New Roman" pitchFamily="18" charset="0"/>
                        </a:rPr>
                        <a:t>HEPS</a:t>
                      </a:r>
                      <a:endParaRPr kumimoji="0" lang="zh-CN" altLang="zh-CN" sz="1600" b="1" i="0" u="none" strike="noStrike" kern="1200" cap="none" normalizeH="0" baseline="0" dirty="0">
                        <a:ln>
                          <a:noFill/>
                        </a:ln>
                        <a:solidFill>
                          <a:schemeClr val="bg1"/>
                        </a:solidFill>
                        <a:effectLst/>
                        <a:latin typeface="Times New Roman" pitchFamily="18" charset="0"/>
                        <a:ea typeface="宋体" pitchFamily="2" charset="-122"/>
                        <a:cs typeface="Times New Roman" pitchFamily="18" charset="0"/>
                      </a:endParaRPr>
                    </a:p>
                  </a:txBody>
                  <a:tcPr marL="91423" marR="91423" marT="45693" marB="45693" anchor="ctr" horzOverflow="overflow"/>
                </a:tc>
                <a:extLst>
                  <a:ext uri="{0D108BD9-81ED-4DB2-BD59-A6C34878D82A}">
                    <a16:rowId xmlns:a16="http://schemas.microsoft.com/office/drawing/2014/main" val="10000"/>
                  </a:ext>
                </a:extLst>
              </a:tr>
              <a:tr h="403805">
                <a:tc>
                  <a:txBody>
                    <a:bodyPr/>
                    <a:lstStyle/>
                    <a:p>
                      <a:pPr marL="0" marR="0" lvl="0" indent="117475" algn="l" defTabSz="914400" rtl="0" eaLnBrk="1" fontAlgn="ctr" latinLnBrk="0" hangingPunct="1">
                        <a:lnSpc>
                          <a:spcPts val="3000"/>
                        </a:lnSpc>
                        <a:spcBef>
                          <a:spcPts val="600"/>
                        </a:spcBef>
                        <a:spcAft>
                          <a:spcPts val="0"/>
                        </a:spcAft>
                        <a:buClrTx/>
                        <a:buSzTx/>
                        <a:buFontTx/>
                        <a:buNone/>
                        <a:tabLst/>
                      </a:pPr>
                      <a:r>
                        <a:rPr lang="en-US" altLang="zh-CN"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Output Rating    </a:t>
                      </a:r>
                      <a:endParaRPr lang="zh-CN" altLang="zh-CN"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endParaRPr>
                    </a:p>
                  </a:txBody>
                  <a:tcPr marL="72000" marR="36000" marT="9525" marB="0" anchor="ctr"/>
                </a:tc>
                <a:tc>
                  <a:txBody>
                    <a:bodyPr/>
                    <a:lstStyle/>
                    <a:p>
                      <a:pPr marL="0" algn="l" defTabSz="914400" rtl="0" eaLnBrk="1" fontAlgn="ctr" latinLnBrk="0" hangingPunct="1">
                        <a:spcAft>
                          <a:spcPts val="0"/>
                        </a:spcAft>
                      </a:pPr>
                      <a:r>
                        <a:rPr lang="en-US" altLang="zh-CN" sz="1400" kern="1200" dirty="0">
                          <a:solidFill>
                            <a:schemeClr val="dk1"/>
                          </a:solidFill>
                          <a:latin typeface="Times New Roman" panose="02020603050405020304" pitchFamily="18" charset="0"/>
                          <a:ea typeface="+mn-ea"/>
                          <a:cs typeface="Times New Roman" panose="02020603050405020304" pitchFamily="18" charset="0"/>
                        </a:rPr>
                        <a:t>520A/890V</a:t>
                      </a:r>
                    </a:p>
                  </a:txBody>
                  <a:tcPr marL="72000" marR="36000" marT="9525" marB="0" anchor="ctr"/>
                </a:tc>
                <a:tc>
                  <a:txBody>
                    <a:bodyPr/>
                    <a:lstStyle/>
                    <a:p>
                      <a:pPr marL="0" algn="l" defTabSz="914400" rtl="0" eaLnBrk="1" fontAlgn="ctr" latinLnBrk="0" hangingPunct="1">
                        <a:spcAft>
                          <a:spcPts val="0"/>
                        </a:spcAft>
                      </a:pPr>
                      <a:r>
                        <a:rPr lang="en-US" sz="1400" kern="1200" dirty="0">
                          <a:solidFill>
                            <a:schemeClr val="dk1"/>
                          </a:solidFill>
                          <a:latin typeface="Times New Roman" panose="02020603050405020304" pitchFamily="18" charset="0"/>
                          <a:ea typeface="+mn-ea"/>
                          <a:cs typeface="Times New Roman" panose="02020603050405020304" pitchFamily="18" charset="0"/>
                        </a:rPr>
                        <a:t>900A/900V</a:t>
                      </a:r>
                    </a:p>
                  </a:txBody>
                  <a:tcPr marL="72000" marR="36000" marT="9525" marB="0" anchor="ctr"/>
                </a:tc>
                <a:extLst>
                  <a:ext uri="{0D108BD9-81ED-4DB2-BD59-A6C34878D82A}">
                    <a16:rowId xmlns:a16="http://schemas.microsoft.com/office/drawing/2014/main" val="10001"/>
                  </a:ext>
                </a:extLst>
              </a:tr>
              <a:tr h="403805">
                <a:tc>
                  <a:txBody>
                    <a:bodyPr/>
                    <a:lstStyle/>
                    <a:p>
                      <a:pPr marL="0" marR="0" lvl="0" indent="117475" algn="l" defTabSz="914400" rtl="0" eaLnBrk="1" fontAlgn="ctr" latinLnBrk="0" hangingPunct="1">
                        <a:lnSpc>
                          <a:spcPts val="3000"/>
                        </a:lnSpc>
                        <a:spcBef>
                          <a:spcPts val="600"/>
                        </a:spcBef>
                        <a:spcAft>
                          <a:spcPts val="0"/>
                        </a:spcAft>
                        <a:buClrTx/>
                        <a:buSzTx/>
                        <a:buFontTx/>
                        <a:buNone/>
                        <a:tabLst/>
                      </a:pPr>
                      <a:r>
                        <a:rPr lang="en-US" altLang="zh-CN"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Stability</a:t>
                      </a:r>
                      <a:endParaRPr lang="en-US"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endParaRPr>
                    </a:p>
                  </a:txBody>
                  <a:tcPr marL="72000" marR="36000" marT="9525" marB="0" anchor="ctr"/>
                </a:tc>
                <a:tc>
                  <a:txBody>
                    <a:bodyPr/>
                    <a:lstStyle/>
                    <a:p>
                      <a:pPr marL="0" algn="l" defTabSz="914400" rtl="0" eaLnBrk="1" fontAlgn="ctr" latinLnBrk="0" hangingPunct="1">
                        <a:spcAft>
                          <a:spcPts val="0"/>
                        </a:spcAft>
                      </a:pPr>
                      <a:r>
                        <a:rPr lang="en-US" sz="1400" kern="1200" dirty="0">
                          <a:solidFill>
                            <a:schemeClr val="dk1"/>
                          </a:solidFill>
                          <a:latin typeface="Times New Roman" panose="02020603050405020304" pitchFamily="18" charset="0"/>
                          <a:ea typeface="+mn-ea"/>
                          <a:cs typeface="Times New Roman" panose="02020603050405020304" pitchFamily="18" charset="0"/>
                        </a:rPr>
                        <a:t>500ppm</a:t>
                      </a:r>
                    </a:p>
                  </a:txBody>
                  <a:tcPr marL="72000" marR="36000" marT="9525" marB="0" anchor="ctr"/>
                </a:tc>
                <a:tc>
                  <a:txBody>
                    <a:bodyPr/>
                    <a:lstStyle/>
                    <a:p>
                      <a:pPr marL="0" algn="l" defTabSz="914400" rtl="0" eaLnBrk="1" fontAlgn="ctr" latinLnBrk="0" hangingPunct="1">
                        <a:spcAft>
                          <a:spcPts val="0"/>
                        </a:spcAft>
                      </a:pPr>
                      <a:r>
                        <a:rPr lang="en-US" altLang="zh-CN" sz="1400" kern="1200" dirty="0">
                          <a:solidFill>
                            <a:schemeClr val="dk1"/>
                          </a:solidFill>
                          <a:latin typeface="Times New Roman" panose="02020603050405020304" pitchFamily="18" charset="0"/>
                          <a:ea typeface="+mn-ea"/>
                          <a:cs typeface="Times New Roman" panose="02020603050405020304" pitchFamily="18" charset="0"/>
                        </a:rPr>
                        <a:t>300ppm</a:t>
                      </a:r>
                    </a:p>
                  </a:txBody>
                  <a:tcPr marL="72000" marR="36000" marT="9525" marB="0" anchor="ctr"/>
                </a:tc>
                <a:extLst>
                  <a:ext uri="{0D108BD9-81ED-4DB2-BD59-A6C34878D82A}">
                    <a16:rowId xmlns:a16="http://schemas.microsoft.com/office/drawing/2014/main" val="10002"/>
                  </a:ext>
                </a:extLst>
              </a:tr>
              <a:tr h="403805">
                <a:tc>
                  <a:txBody>
                    <a:bodyPr/>
                    <a:lstStyle/>
                    <a:p>
                      <a:pPr marL="0" marR="0" lvl="0" indent="117475" algn="l" defTabSz="914400" rtl="0" eaLnBrk="1" fontAlgn="ctr" latinLnBrk="0" hangingPunct="1">
                        <a:lnSpc>
                          <a:spcPts val="3000"/>
                        </a:lnSpc>
                        <a:spcBef>
                          <a:spcPts val="600"/>
                        </a:spcBef>
                        <a:spcAft>
                          <a:spcPts val="0"/>
                        </a:spcAft>
                        <a:buClrTx/>
                        <a:buSzTx/>
                        <a:buFontTx/>
                        <a:buNone/>
                        <a:tabLst/>
                      </a:pPr>
                      <a:r>
                        <a:rPr lang="en-US" altLang="zh-CN"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Repetitive frequency </a:t>
                      </a:r>
                      <a:endParaRPr lang="en-US"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endParaRPr>
                    </a:p>
                  </a:txBody>
                  <a:tcPr marL="72000" marR="36000" marT="9525" marB="0" anchor="ctr"/>
                </a:tc>
                <a:tc>
                  <a:txBody>
                    <a:bodyPr/>
                    <a:lstStyle/>
                    <a:p>
                      <a:pPr marL="0" algn="l" defTabSz="914400" rtl="0" eaLnBrk="1" fontAlgn="ctr" latinLnBrk="0" hangingPunct="1">
                        <a:spcAft>
                          <a:spcPts val="0"/>
                        </a:spcAft>
                      </a:pPr>
                      <a:r>
                        <a:rPr lang="en-US" sz="1400" kern="1200" dirty="0">
                          <a:solidFill>
                            <a:schemeClr val="dk1"/>
                          </a:solidFill>
                          <a:latin typeface="Times New Roman" panose="02020603050405020304" pitchFamily="18" charset="0"/>
                          <a:ea typeface="+mn-ea"/>
                          <a:cs typeface="Times New Roman" panose="02020603050405020304" pitchFamily="18" charset="0"/>
                        </a:rPr>
                        <a:t>0.08Hz</a:t>
                      </a:r>
                    </a:p>
                  </a:txBody>
                  <a:tcPr marL="72000" marR="36000" marT="9525" marB="0" anchor="ctr"/>
                </a:tc>
                <a:tc>
                  <a:txBody>
                    <a:bodyPr/>
                    <a:lstStyle/>
                    <a:p>
                      <a:pPr marL="0" algn="l" defTabSz="914400" rtl="0" eaLnBrk="1" fontAlgn="ctr" latinLnBrk="0" hangingPunct="1">
                        <a:spcAft>
                          <a:spcPts val="0"/>
                        </a:spcAft>
                      </a:pPr>
                      <a:r>
                        <a:rPr lang="en-US" sz="1400" kern="1200" dirty="0">
                          <a:solidFill>
                            <a:schemeClr val="dk1"/>
                          </a:solidFill>
                          <a:latin typeface="Times New Roman" panose="02020603050405020304" pitchFamily="18" charset="0"/>
                          <a:ea typeface="+mn-ea"/>
                          <a:cs typeface="Times New Roman" panose="02020603050405020304" pitchFamily="18" charset="0"/>
                        </a:rPr>
                        <a:t>1Hz</a:t>
                      </a:r>
                    </a:p>
                  </a:txBody>
                  <a:tcPr marL="72000" marR="36000" marT="9525" marB="0" anchor="ctr"/>
                </a:tc>
                <a:extLst>
                  <a:ext uri="{0D108BD9-81ED-4DB2-BD59-A6C34878D82A}">
                    <a16:rowId xmlns:a16="http://schemas.microsoft.com/office/drawing/2014/main" val="10003"/>
                  </a:ext>
                </a:extLst>
              </a:tr>
              <a:tr h="403805">
                <a:tc>
                  <a:txBody>
                    <a:bodyPr/>
                    <a:lstStyle/>
                    <a:p>
                      <a:pPr marL="0" marR="0" lvl="0" indent="117475" algn="l" defTabSz="914400" rtl="0" eaLnBrk="1" fontAlgn="ctr" latinLnBrk="0" hangingPunct="1">
                        <a:lnSpc>
                          <a:spcPts val="3000"/>
                        </a:lnSpc>
                        <a:spcBef>
                          <a:spcPts val="600"/>
                        </a:spcBef>
                        <a:spcAft>
                          <a:spcPts val="0"/>
                        </a:spcAft>
                        <a:buClrTx/>
                        <a:buSzTx/>
                        <a:buFontTx/>
                        <a:buNone/>
                        <a:tabLst/>
                      </a:pPr>
                      <a:r>
                        <a:rPr lang="en-US" altLang="zh-CN"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Stability</a:t>
                      </a:r>
                      <a:endParaRPr lang="en-US"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endParaRPr>
                    </a:p>
                  </a:txBody>
                  <a:tcPr marL="72000" marR="36000" marT="9525" marB="0" anchor="ctr"/>
                </a:tc>
                <a:tc>
                  <a:txBody>
                    <a:bodyPr/>
                    <a:lstStyle/>
                    <a:p>
                      <a:pPr marL="0" algn="l" defTabSz="914400" rtl="0" eaLnBrk="1" fontAlgn="ctr" latinLnBrk="0" hangingPunct="1">
                        <a:spcAft>
                          <a:spcPts val="0"/>
                        </a:spcAft>
                      </a:pPr>
                      <a:r>
                        <a:rPr lang="en-US" sz="1400" kern="1200" dirty="0">
                          <a:solidFill>
                            <a:schemeClr val="dk1"/>
                          </a:solidFill>
                          <a:latin typeface="Times New Roman" panose="02020603050405020304" pitchFamily="18" charset="0"/>
                          <a:ea typeface="+mn-ea"/>
                          <a:cs typeface="Times New Roman" panose="02020603050405020304" pitchFamily="18" charset="0"/>
                        </a:rPr>
                        <a:t>500ppm</a:t>
                      </a:r>
                    </a:p>
                  </a:txBody>
                  <a:tcPr marL="72000" marR="36000" marT="9525" marB="0" anchor="ctr"/>
                </a:tc>
                <a:tc>
                  <a:txBody>
                    <a:bodyPr/>
                    <a:lstStyle/>
                    <a:p>
                      <a:pPr marL="0" algn="l" defTabSz="914400" rtl="0" eaLnBrk="1" fontAlgn="ctr" latinLnBrk="0" hangingPunct="1">
                        <a:spcAft>
                          <a:spcPts val="0"/>
                        </a:spcAft>
                      </a:pPr>
                      <a:r>
                        <a:rPr lang="en-US" altLang="zh-CN" sz="1400" kern="1200" dirty="0">
                          <a:solidFill>
                            <a:schemeClr val="dk1"/>
                          </a:solidFill>
                          <a:latin typeface="Times New Roman" panose="02020603050405020304" pitchFamily="18" charset="0"/>
                          <a:ea typeface="+mn-ea"/>
                          <a:cs typeface="Times New Roman" panose="02020603050405020304" pitchFamily="18" charset="0"/>
                        </a:rPr>
                        <a:t>500ppm</a:t>
                      </a:r>
                    </a:p>
                  </a:txBody>
                  <a:tcPr marL="72000" marR="36000" marT="9525" marB="0" anchor="ctr"/>
                </a:tc>
                <a:extLst>
                  <a:ext uri="{0D108BD9-81ED-4DB2-BD59-A6C34878D82A}">
                    <a16:rowId xmlns:a16="http://schemas.microsoft.com/office/drawing/2014/main" val="10004"/>
                  </a:ext>
                </a:extLst>
              </a:tr>
              <a:tr h="403805">
                <a:tc>
                  <a:txBody>
                    <a:bodyPr/>
                    <a:lstStyle/>
                    <a:p>
                      <a:pPr marL="0" marR="0" lvl="0" indent="117475" algn="l" defTabSz="914400" rtl="0" eaLnBrk="1" fontAlgn="ctr" latinLnBrk="0" hangingPunct="1">
                        <a:lnSpc>
                          <a:spcPts val="3000"/>
                        </a:lnSpc>
                        <a:spcBef>
                          <a:spcPts val="600"/>
                        </a:spcBef>
                        <a:spcAft>
                          <a:spcPts val="0"/>
                        </a:spcAft>
                        <a:buClrTx/>
                        <a:buSzTx/>
                        <a:buFontTx/>
                        <a:buNone/>
                        <a:tabLst/>
                      </a:pPr>
                      <a:r>
                        <a:rPr lang="en-US" altLang="zh-CN"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tracking error </a:t>
                      </a:r>
                      <a:endParaRPr lang="en-US" sz="14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endParaRPr>
                    </a:p>
                  </a:txBody>
                  <a:tcPr marL="72000" marR="36000" marT="9525" marB="0" anchor="ctr"/>
                </a:tc>
                <a:tc>
                  <a:txBody>
                    <a:bodyPr/>
                    <a:lstStyle/>
                    <a:p>
                      <a:pPr marL="0" algn="l" defTabSz="914400" rtl="0" eaLnBrk="1" fontAlgn="ctr" latinLnBrk="0" hangingPunct="1">
                        <a:spcAft>
                          <a:spcPts val="0"/>
                        </a:spcAft>
                      </a:pPr>
                      <a:r>
                        <a:rPr lang="en-US" sz="1400" kern="1200" dirty="0">
                          <a:solidFill>
                            <a:schemeClr val="dk1"/>
                          </a:solidFill>
                          <a:latin typeface="Times New Roman" panose="02020603050405020304" pitchFamily="18" charset="0"/>
                          <a:ea typeface="+mn-ea"/>
                          <a:cs typeface="Times New Roman" panose="02020603050405020304" pitchFamily="18" charset="0"/>
                        </a:rPr>
                        <a:t>0.1%</a:t>
                      </a:r>
                    </a:p>
                  </a:txBody>
                  <a:tcPr marL="72000" marR="36000" marT="9525" marB="0" anchor="ctr"/>
                </a:tc>
                <a:tc>
                  <a:txBody>
                    <a:bodyPr/>
                    <a:lstStyle/>
                    <a:p>
                      <a:pPr marL="0" algn="l" defTabSz="914400" rtl="0" eaLnBrk="1" fontAlgn="ctr" latinLnBrk="0" hangingPunct="1">
                        <a:spcAft>
                          <a:spcPts val="0"/>
                        </a:spcAft>
                      </a:pPr>
                      <a:r>
                        <a:rPr lang="en-US" altLang="zh-CN" sz="1400" kern="1200" dirty="0">
                          <a:solidFill>
                            <a:schemeClr val="dk1"/>
                          </a:solidFill>
                          <a:latin typeface="Times New Roman" panose="02020603050405020304" pitchFamily="18" charset="0"/>
                          <a:ea typeface="+mn-ea"/>
                          <a:cs typeface="Times New Roman" panose="02020603050405020304" pitchFamily="18" charset="0"/>
                        </a:rPr>
                        <a:t>0.09%</a:t>
                      </a:r>
                    </a:p>
                  </a:txBody>
                  <a:tcPr marL="72000" marR="36000" marT="9525"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87682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Booster Power Supply - topology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AC-DC-AC structure</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Front stage rectifier circuit: diode rectifier + Booster.</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Output stage is the two-quadrant chopper,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A power control circuit is used to reduce the fluctuation of input power</a:t>
            </a:r>
          </a:p>
          <a:p>
            <a:pPr marL="720000" lvl="2" indent="-360000">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a16="http://schemas.microsoft.com/office/drawing/2014/main" id="{01B21704-FC60-4842-8D1D-D50076BDA184}"/>
              </a:ext>
            </a:extLst>
          </p:cNvPr>
          <p:cNvPicPr>
            <a:picLocks noChangeAspect="1"/>
          </p:cNvPicPr>
          <p:nvPr/>
        </p:nvPicPr>
        <p:blipFill>
          <a:blip r:embed="rId2"/>
          <a:stretch>
            <a:fillRect/>
          </a:stretch>
        </p:blipFill>
        <p:spPr>
          <a:xfrm>
            <a:off x="2880000" y="3240001"/>
            <a:ext cx="6480000" cy="2352129"/>
          </a:xfrm>
          <a:prstGeom prst="rect">
            <a:avLst/>
          </a:prstGeom>
        </p:spPr>
      </p:pic>
    </p:spTree>
    <p:extLst>
      <p:ext uri="{BB962C8B-B14F-4D97-AF65-F5344CB8AC3E}">
        <p14:creationId xmlns:p14="http://schemas.microsoft.com/office/powerpoint/2010/main" val="3580986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Booster Power Supply - topology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Mature Multi – module series technology is adopted for high voltage output</a:t>
            </a:r>
            <a:endParaRPr lang="en-GB" altLang="zh-CN"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0EBE2F62-4CBB-BC70-1601-662A3B0FF3DD}"/>
              </a:ext>
            </a:extLst>
          </p:cNvPr>
          <p:cNvPicPr>
            <a:picLocks noChangeAspect="1"/>
          </p:cNvPicPr>
          <p:nvPr/>
        </p:nvPicPr>
        <p:blipFill>
          <a:blip r:embed="rId2"/>
          <a:stretch>
            <a:fillRect/>
          </a:stretch>
        </p:blipFill>
        <p:spPr>
          <a:xfrm>
            <a:off x="2160000" y="1800000"/>
            <a:ext cx="7200000" cy="4713526"/>
          </a:xfrm>
          <a:prstGeom prst="rect">
            <a:avLst/>
          </a:prstGeom>
        </p:spPr>
      </p:pic>
    </p:spTree>
    <p:extLst>
      <p:ext uri="{BB962C8B-B14F-4D97-AF65-F5344CB8AC3E}">
        <p14:creationId xmlns:p14="http://schemas.microsoft.com/office/powerpoint/2010/main" val="2945062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Booster Power Supply-topology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Output control and multi phase-shifting PWM generator circuit be </a:t>
            </a:r>
            <a:r>
              <a:rPr lang="en-US" altLang="zh-CN" sz="1800" dirty="0">
                <a:effectLst/>
                <a:latin typeface="Times New Roman" panose="02020603050405020304" pitchFamily="18" charset="0"/>
                <a:ea typeface="等线" panose="02010600030101010101" pitchFamily="2" charset="-122"/>
              </a:rPr>
              <a:t>used to increase the cut-off frequency of power supply</a:t>
            </a:r>
            <a:r>
              <a:rPr lang="en-US" altLang="zh-CN" sz="1800" dirty="0">
                <a:latin typeface="Times New Roman" panose="02020603050405020304" pitchFamily="18" charset="0"/>
                <a:cs typeface="Times New Roman" pitchFamily="18" charset="0"/>
              </a:rPr>
              <a:t> </a:t>
            </a: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 name="对象 6">
            <a:extLst>
              <a:ext uri="{FF2B5EF4-FFF2-40B4-BE49-F238E27FC236}">
                <a16:creationId xmlns:a16="http://schemas.microsoft.com/office/drawing/2014/main" id="{B0D11F59-2E97-88EA-0B8F-D363EFD7F0F2}"/>
              </a:ext>
            </a:extLst>
          </p:cNvPr>
          <p:cNvGraphicFramePr>
            <a:graphicFrameLocks noChangeAspect="1"/>
          </p:cNvGraphicFramePr>
          <p:nvPr/>
        </p:nvGraphicFramePr>
        <p:xfrm>
          <a:off x="3960000" y="1620000"/>
          <a:ext cx="3859201" cy="5040000"/>
        </p:xfrm>
        <a:graphic>
          <a:graphicData uri="http://schemas.openxmlformats.org/presentationml/2006/ole">
            <mc:AlternateContent xmlns:mc="http://schemas.openxmlformats.org/markup-compatibility/2006">
              <mc:Choice xmlns:v="urn:schemas-microsoft-com:vml" Requires="v">
                <p:oleObj name="Visio" r:id="rId2" imgW="3818340" imgH="4997121" progId="Visio.Drawing.11">
                  <p:embed/>
                </p:oleObj>
              </mc:Choice>
              <mc:Fallback>
                <p:oleObj name="Visio" r:id="rId2" imgW="3818340" imgH="4997121" progId="Visio.Drawing.11">
                  <p:embed/>
                  <p:pic>
                    <p:nvPicPr>
                      <p:cNvPr id="7" name="对象 6">
                        <a:extLst>
                          <a:ext uri="{FF2B5EF4-FFF2-40B4-BE49-F238E27FC236}">
                            <a16:creationId xmlns:a16="http://schemas.microsoft.com/office/drawing/2014/main" id="{B0D11F59-2E97-88EA-0B8F-D363EFD7F0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0000" y="1620000"/>
                        <a:ext cx="3859201" cy="5040000"/>
                      </a:xfrm>
                      <a:prstGeom prst="rect">
                        <a:avLst/>
                      </a:prstGeom>
                      <a:noFill/>
                    </p:spPr>
                  </p:pic>
                </p:oleObj>
              </mc:Fallback>
            </mc:AlternateContent>
          </a:graphicData>
        </a:graphic>
      </p:graphicFrame>
    </p:spTree>
    <p:extLst>
      <p:ext uri="{BB962C8B-B14F-4D97-AF65-F5344CB8AC3E}">
        <p14:creationId xmlns:p14="http://schemas.microsoft.com/office/powerpoint/2010/main" val="2294936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Booster Power Supply - topology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Simulation</a:t>
            </a: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2">
            <a:extLst>
              <a:ext uri="{FF2B5EF4-FFF2-40B4-BE49-F238E27FC236}">
                <a16:creationId xmlns:a16="http://schemas.microsoft.com/office/drawing/2014/main" id="{1A21E28F-76CA-4B20-E6A4-592ED584F8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0000" y="1439999"/>
            <a:ext cx="4320000" cy="237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a:extLst>
              <a:ext uri="{FF2B5EF4-FFF2-40B4-BE49-F238E27FC236}">
                <a16:creationId xmlns:a16="http://schemas.microsoft.com/office/drawing/2014/main" id="{4361939B-2504-6BB1-CDBC-E82EE31F19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9999" y="3959999"/>
            <a:ext cx="4320000" cy="2528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a:extLst>
              <a:ext uri="{FF2B5EF4-FFF2-40B4-BE49-F238E27FC236}">
                <a16:creationId xmlns:a16="http://schemas.microsoft.com/office/drawing/2014/main" id="{E76982E0-CF13-26C5-3EF3-A33EA1C3B83D}"/>
              </a:ext>
            </a:extLst>
          </p:cNvPr>
          <p:cNvSpPr/>
          <p:nvPr/>
        </p:nvSpPr>
        <p:spPr>
          <a:xfrm>
            <a:off x="6660000" y="6480000"/>
            <a:ext cx="2880000" cy="288000"/>
          </a:xfrm>
          <a:prstGeom prst="rect">
            <a:avLst/>
          </a:prstGeom>
        </p:spPr>
        <p:txBody>
          <a:bodyPr wrap="square">
            <a:spAutoFit/>
          </a:bodyPr>
          <a:lstStyle/>
          <a:p>
            <a:r>
              <a:rPr lang="en-US" altLang="zh-CN" sz="1200" dirty="0">
                <a:latin typeface="Times New Roman" panose="02020603050405020304" pitchFamily="18" charset="0"/>
                <a:cs typeface="Times New Roman" panose="02020603050405020304" pitchFamily="18" charset="0"/>
              </a:rPr>
              <a:t>output current and tracking error waveform</a:t>
            </a:r>
            <a:endParaRPr lang="zh-CN" altLang="en-US" sz="1200" dirty="0">
              <a:latin typeface="Times New Roman" panose="02020603050405020304" pitchFamily="18" charset="0"/>
              <a:cs typeface="Times New Roman" panose="02020603050405020304" pitchFamily="18" charset="0"/>
            </a:endParaRPr>
          </a:p>
        </p:txBody>
      </p:sp>
      <p:pic>
        <p:nvPicPr>
          <p:cNvPr id="10" name="图片 9">
            <a:extLst>
              <a:ext uri="{FF2B5EF4-FFF2-40B4-BE49-F238E27FC236}">
                <a16:creationId xmlns:a16="http://schemas.microsoft.com/office/drawing/2014/main" id="{2D04ED14-C98A-5256-2E4C-B0B5D704746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00000" y="1620000"/>
            <a:ext cx="3960000" cy="4801430"/>
          </a:xfrm>
          <a:prstGeom prst="rect">
            <a:avLst/>
          </a:prstGeom>
          <a:noFill/>
          <a:ln>
            <a:noFill/>
          </a:ln>
        </p:spPr>
      </p:pic>
      <p:sp>
        <p:nvSpPr>
          <p:cNvPr id="11" name="文本框 10">
            <a:extLst>
              <a:ext uri="{FF2B5EF4-FFF2-40B4-BE49-F238E27FC236}">
                <a16:creationId xmlns:a16="http://schemas.microsoft.com/office/drawing/2014/main" id="{EA666015-239A-CF7D-B74C-127C81A6B226}"/>
              </a:ext>
            </a:extLst>
          </p:cNvPr>
          <p:cNvSpPr txBox="1"/>
          <p:nvPr/>
        </p:nvSpPr>
        <p:spPr>
          <a:xfrm>
            <a:off x="2700000" y="6479999"/>
            <a:ext cx="2160000" cy="288000"/>
          </a:xfrm>
          <a:prstGeom prst="rect">
            <a:avLst/>
          </a:prstGeom>
          <a:noFill/>
        </p:spPr>
        <p:txBody>
          <a:bodyPr wrap="square">
            <a:spAutoFit/>
          </a:bodyPr>
          <a:lstStyle/>
          <a:p>
            <a:r>
              <a:rPr lang="en-US" altLang="zh-CN" sz="1200" dirty="0">
                <a:latin typeface="Times New Roman" panose="02020603050405020304" pitchFamily="18" charset="0"/>
                <a:cs typeface="Times New Roman" panose="02020603050405020304" pitchFamily="18" charset="0"/>
              </a:rPr>
              <a:t>output stage simulation circuit</a:t>
            </a:r>
            <a:endParaRPr lang="zh-CN"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2764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Booster Power Supply - prototype</a:t>
            </a:r>
            <a:endParaRPr lang="zh-CN" altLang="en-US" b="1" kern="0" dirty="0">
              <a:latin typeface="Times New Roman" panose="02020603050405020304" pitchFamily="18" charset="0"/>
              <a:ea typeface="Arial Unicode MS" panose="020B0604020202020204" pitchFamily="34" charset="-122"/>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2" name="内容占位符 2">
            <a:extLst>
              <a:ext uri="{FF2B5EF4-FFF2-40B4-BE49-F238E27FC236}">
                <a16:creationId xmlns:a16="http://schemas.microsoft.com/office/drawing/2014/main" id="{64E8CA0B-ABE0-62FF-C83F-29A6A87CF625}"/>
              </a:ext>
            </a:extLst>
          </p:cNvPr>
          <p:cNvSpPr txBox="1">
            <a:spLocks/>
          </p:cNvSpPr>
          <p:nvPr/>
        </p:nvSpPr>
        <p:spPr>
          <a:xfrm>
            <a:off x="1864950" y="948600"/>
            <a:ext cx="8280000" cy="54000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eaLnBrk="1" hangingPunct="1">
              <a:lnSpc>
                <a:spcPct val="150000"/>
              </a:lnSpc>
              <a:spcBef>
                <a:spcPts val="600"/>
              </a:spcBef>
              <a:spcAft>
                <a:spcPts val="600"/>
              </a:spcAft>
              <a:buClr>
                <a:srgbClr val="FF0000"/>
              </a:buClr>
              <a:buSzPct val="80000"/>
              <a:buNone/>
              <a:defRPr/>
            </a:pPr>
            <a:endParaRPr lang="en-US" altLang="zh-CN" sz="2000" b="1" dirty="0">
              <a:solidFill>
                <a:srgbClr val="00B050"/>
              </a:solidFill>
              <a:latin typeface="Times New Roman" pitchFamily="18" charset="0"/>
              <a:cs typeface="Times New Roman" pitchFamily="18" charset="0"/>
            </a:endParaRPr>
          </a:p>
          <a:p>
            <a:pPr marL="0" lvl="1" indent="0" eaLnBrk="1" hangingPunct="1">
              <a:lnSpc>
                <a:spcPct val="150000"/>
              </a:lnSpc>
              <a:spcBef>
                <a:spcPts val="600"/>
              </a:spcBef>
              <a:spcAft>
                <a:spcPts val="600"/>
              </a:spcAft>
              <a:buClr>
                <a:srgbClr val="FF0000"/>
              </a:buClr>
              <a:buSzPct val="80000"/>
              <a:buNone/>
              <a:defRPr/>
            </a:pPr>
            <a:endParaRPr lang="en-US" altLang="zh-CN" sz="2000" b="1" dirty="0">
              <a:solidFill>
                <a:srgbClr val="FF0000"/>
              </a:solidFill>
              <a:latin typeface="Times New Roman" pitchFamily="18" charset="0"/>
              <a:cs typeface="Times New Roman" pitchFamily="18" charset="0"/>
            </a:endParaRPr>
          </a:p>
          <a:p>
            <a:pPr marL="358775" lvl="1" indent="-358775" eaLnBrk="1" hangingPunct="1">
              <a:lnSpc>
                <a:spcPct val="150000"/>
              </a:lnSpc>
              <a:spcBef>
                <a:spcPts val="600"/>
              </a:spcBef>
              <a:spcAft>
                <a:spcPts val="600"/>
              </a:spcAft>
              <a:buClr>
                <a:srgbClr val="FF0000"/>
              </a:buClr>
              <a:buSzPct val="80000"/>
              <a:buFont typeface="Wingdings" pitchFamily="2" charset="2"/>
              <a:buChar char="n"/>
              <a:defRPr/>
            </a:pPr>
            <a:endParaRPr lang="en-US" altLang="zh-CN" sz="2000" b="1" dirty="0">
              <a:solidFill>
                <a:srgbClr val="FF0000"/>
              </a:solidFill>
              <a:latin typeface="Times New Roman" pitchFamily="18" charset="0"/>
              <a:cs typeface="Times New Roman" pitchFamily="18" charset="0"/>
            </a:endParaRPr>
          </a:p>
          <a:p>
            <a:pPr marL="358775" lvl="1" indent="-358775" eaLnBrk="1" hangingPunct="1">
              <a:lnSpc>
                <a:spcPct val="150000"/>
              </a:lnSpc>
              <a:spcBef>
                <a:spcPts val="600"/>
              </a:spcBef>
              <a:spcAft>
                <a:spcPts val="600"/>
              </a:spcAft>
              <a:buClr>
                <a:srgbClr val="FF0000"/>
              </a:buClr>
              <a:buSzPct val="80000"/>
              <a:buFont typeface="Wingdings" pitchFamily="2" charset="2"/>
              <a:buChar char="n"/>
              <a:defRPr/>
            </a:pPr>
            <a:endParaRPr lang="en-US" altLang="zh-CN" sz="2000" b="1" dirty="0">
              <a:solidFill>
                <a:srgbClr val="FF0000"/>
              </a:solidFill>
              <a:latin typeface="Times New Roman" pitchFamily="18" charset="0"/>
              <a:cs typeface="Times New Roman" pitchFamily="18" charset="0"/>
            </a:endParaRPr>
          </a:p>
          <a:p>
            <a:pPr marL="0" lvl="1" indent="0" eaLnBrk="1" hangingPunct="1">
              <a:lnSpc>
                <a:spcPct val="150000"/>
              </a:lnSpc>
              <a:spcBef>
                <a:spcPts val="600"/>
              </a:spcBef>
              <a:spcAft>
                <a:spcPts val="600"/>
              </a:spcAft>
              <a:buClr>
                <a:srgbClr val="FF0000"/>
              </a:buClr>
              <a:buSzPct val="80000"/>
              <a:buNone/>
              <a:defRPr/>
            </a:pPr>
            <a:endParaRPr lang="en-US" altLang="zh-CN" sz="2000" b="1" dirty="0">
              <a:solidFill>
                <a:srgbClr val="FF0000"/>
              </a:solidFill>
              <a:latin typeface="Times New Roman" pitchFamily="18" charset="0"/>
              <a:cs typeface="Times New Roman" pitchFamily="18" charset="0"/>
            </a:endParaRPr>
          </a:p>
          <a:p>
            <a:pPr marL="358775" lvl="1" indent="-358775" eaLnBrk="1" hangingPunct="1">
              <a:lnSpc>
                <a:spcPct val="150000"/>
              </a:lnSpc>
              <a:spcBef>
                <a:spcPts val="600"/>
              </a:spcBef>
              <a:spcAft>
                <a:spcPts val="600"/>
              </a:spcAft>
              <a:buClr>
                <a:srgbClr val="FF0000"/>
              </a:buClr>
              <a:buSzPct val="80000"/>
              <a:buFont typeface="Wingdings" pitchFamily="2" charset="2"/>
              <a:buChar char="n"/>
              <a:defRPr/>
            </a:pPr>
            <a:endParaRPr lang="en-US" altLang="zh-CN" sz="2000" b="1" dirty="0">
              <a:solidFill>
                <a:srgbClr val="FF0000"/>
              </a:solidFill>
              <a:latin typeface="Times New Roman" pitchFamily="18" charset="0"/>
              <a:cs typeface="Times New Roman" pitchFamily="18" charset="0"/>
            </a:endParaRPr>
          </a:p>
          <a:p>
            <a:pPr marL="358775" lvl="1" indent="-358775" eaLnBrk="1" hangingPunct="1">
              <a:lnSpc>
                <a:spcPct val="150000"/>
              </a:lnSpc>
              <a:spcBef>
                <a:spcPts val="600"/>
              </a:spcBef>
              <a:spcAft>
                <a:spcPts val="600"/>
              </a:spcAft>
              <a:buClr>
                <a:srgbClr val="FF0000"/>
              </a:buClr>
              <a:buSzPct val="80000"/>
              <a:buFont typeface="Wingdings" pitchFamily="2" charset="2"/>
              <a:buChar char="n"/>
              <a:defRPr/>
            </a:pPr>
            <a:endParaRPr lang="en-US" altLang="zh-CN" sz="2000" b="1" dirty="0">
              <a:latin typeface="Times New Roman" pitchFamily="18" charset="0"/>
            </a:endParaRPr>
          </a:p>
          <a:p>
            <a:pPr marL="0" indent="0" eaLnBrk="1" hangingPunct="1">
              <a:buClr>
                <a:srgbClr val="FF0000"/>
              </a:buClr>
              <a:buSzPct val="80000"/>
              <a:buNone/>
              <a:defRPr/>
            </a:pPr>
            <a:endParaRPr lang="en-GB" altLang="zh-CN" sz="1800" dirty="0">
              <a:latin typeface="Times New Roman" pitchFamily="18" charset="0"/>
            </a:endParaRPr>
          </a:p>
          <a:p>
            <a:pPr marL="358775" indent="-358775" eaLnBrk="1" hangingPunct="1">
              <a:buClr>
                <a:srgbClr val="FF0000"/>
              </a:buClr>
              <a:buSzPct val="80000"/>
              <a:buFont typeface="Wingdings" pitchFamily="2" charset="2"/>
              <a:buChar char="n"/>
              <a:defRPr/>
            </a:pPr>
            <a:endParaRPr lang="en-GB" altLang="zh-CN" sz="1800" dirty="0">
              <a:latin typeface="Times New Roman" pitchFamily="18" charset="0"/>
            </a:endParaRPr>
          </a:p>
          <a:p>
            <a:pPr marL="609600" indent="-609600" eaLnBrk="1" hangingPunct="1">
              <a:buNone/>
              <a:defRPr/>
            </a:pPr>
            <a:endParaRPr lang="zh-CN" altLang="en-US" sz="1800" dirty="0">
              <a:latin typeface="Times New Roman" pitchFamily="18" charset="0"/>
            </a:endParaRPr>
          </a:p>
        </p:txBody>
      </p:sp>
      <p:pic>
        <p:nvPicPr>
          <p:cNvPr id="13" name="图片 12">
            <a:extLst>
              <a:ext uri="{FF2B5EF4-FFF2-40B4-BE49-F238E27FC236}">
                <a16:creationId xmlns:a16="http://schemas.microsoft.com/office/drawing/2014/main" id="{0D6E068B-B952-F54C-9D48-11A418318C5A}"/>
              </a:ext>
            </a:extLst>
          </p:cNvPr>
          <p:cNvPicPr>
            <a:picLocks noChangeAspect="1"/>
          </p:cNvPicPr>
          <p:nvPr/>
        </p:nvPicPr>
        <p:blipFill>
          <a:blip r:embed="rId2"/>
          <a:stretch>
            <a:fillRect/>
          </a:stretch>
        </p:blipFill>
        <p:spPr>
          <a:xfrm>
            <a:off x="5400000" y="1080000"/>
            <a:ext cx="5394718" cy="1440000"/>
          </a:xfrm>
          <a:prstGeom prst="rect">
            <a:avLst/>
          </a:prstGeom>
        </p:spPr>
      </p:pic>
      <p:pic>
        <p:nvPicPr>
          <p:cNvPr id="14" name="图片 13">
            <a:extLst>
              <a:ext uri="{FF2B5EF4-FFF2-40B4-BE49-F238E27FC236}">
                <a16:creationId xmlns:a16="http://schemas.microsoft.com/office/drawing/2014/main" id="{5886E140-9218-DB74-DA58-7533C114F7BA}"/>
              </a:ext>
            </a:extLst>
          </p:cNvPr>
          <p:cNvPicPr/>
          <p:nvPr/>
        </p:nvPicPr>
        <p:blipFill>
          <a:blip r:embed="rId3"/>
          <a:stretch>
            <a:fillRect/>
          </a:stretch>
        </p:blipFill>
        <p:spPr>
          <a:xfrm>
            <a:off x="5400000" y="2520000"/>
            <a:ext cx="5135468" cy="1080000"/>
          </a:xfrm>
          <a:prstGeom prst="rect">
            <a:avLst/>
          </a:prstGeom>
        </p:spPr>
      </p:pic>
      <p:sp>
        <p:nvSpPr>
          <p:cNvPr id="16" name="矩形 15">
            <a:extLst>
              <a:ext uri="{FF2B5EF4-FFF2-40B4-BE49-F238E27FC236}">
                <a16:creationId xmlns:a16="http://schemas.microsoft.com/office/drawing/2014/main" id="{B7E1D030-324A-621B-7A9F-227CDC0D24E3}"/>
              </a:ext>
            </a:extLst>
          </p:cNvPr>
          <p:cNvSpPr/>
          <p:nvPr/>
        </p:nvSpPr>
        <p:spPr>
          <a:xfrm>
            <a:off x="7200000" y="6300000"/>
            <a:ext cx="180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Current tracking waveform</a:t>
            </a:r>
            <a:endParaRPr lang="zh-CN" altLang="en-US" sz="1200" dirty="0">
              <a:latin typeface="Times New Roman" panose="02020603050405020304" pitchFamily="18" charset="0"/>
              <a:cs typeface="Times New Roman" panose="02020603050405020304" pitchFamily="18" charset="0"/>
            </a:endParaRPr>
          </a:p>
        </p:txBody>
      </p:sp>
      <p:pic>
        <p:nvPicPr>
          <p:cNvPr id="17" name="图片 16">
            <a:extLst>
              <a:ext uri="{FF2B5EF4-FFF2-40B4-BE49-F238E27FC236}">
                <a16:creationId xmlns:a16="http://schemas.microsoft.com/office/drawing/2014/main" id="{379E2BCA-7C2A-CE7E-9829-F69C3E77A6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0000" y="1260000"/>
            <a:ext cx="2160000" cy="2880000"/>
          </a:xfrm>
          <a:prstGeom prst="rect">
            <a:avLst/>
          </a:prstGeom>
        </p:spPr>
      </p:pic>
      <p:graphicFrame>
        <p:nvGraphicFramePr>
          <p:cNvPr id="18" name="对象 17">
            <a:extLst>
              <a:ext uri="{FF2B5EF4-FFF2-40B4-BE49-F238E27FC236}">
                <a16:creationId xmlns:a16="http://schemas.microsoft.com/office/drawing/2014/main" id="{609035F0-8B5A-1F79-7F71-159B00238930}"/>
              </a:ext>
            </a:extLst>
          </p:cNvPr>
          <p:cNvGraphicFramePr>
            <a:graphicFrameLocks noChangeAspect="1"/>
          </p:cNvGraphicFramePr>
          <p:nvPr/>
        </p:nvGraphicFramePr>
        <p:xfrm>
          <a:off x="5760000" y="3960000"/>
          <a:ext cx="5040000" cy="2327470"/>
        </p:xfrm>
        <a:graphic>
          <a:graphicData uri="http://schemas.openxmlformats.org/presentationml/2006/ole">
            <mc:AlternateContent xmlns:mc="http://schemas.openxmlformats.org/markup-compatibility/2006">
              <mc:Choice xmlns:v="urn:schemas-microsoft-com:vml" Requires="v">
                <p:oleObj r:id="rId5" imgW="5607136" imgH="2591063" progId="Visio.Drawing.15">
                  <p:embed/>
                </p:oleObj>
              </mc:Choice>
              <mc:Fallback>
                <p:oleObj r:id="rId5" imgW="5607136" imgH="2591063" progId="Visio.Drawing.15">
                  <p:embed/>
                  <p:pic>
                    <p:nvPicPr>
                      <p:cNvPr id="18" name="对象 17">
                        <a:extLst>
                          <a:ext uri="{FF2B5EF4-FFF2-40B4-BE49-F238E27FC236}">
                            <a16:creationId xmlns:a16="http://schemas.microsoft.com/office/drawing/2014/main" id="{609035F0-8B5A-1F79-7F71-159B002389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0000" y="3960000"/>
                        <a:ext cx="5040000" cy="23274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9" name="图片 18">
            <a:extLst>
              <a:ext uri="{FF2B5EF4-FFF2-40B4-BE49-F238E27FC236}">
                <a16:creationId xmlns:a16="http://schemas.microsoft.com/office/drawing/2014/main" id="{90B6CB9F-78BA-95DE-03FB-9B9456EF51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04950" y="4368601"/>
            <a:ext cx="2376000" cy="2406591"/>
          </a:xfrm>
          <a:prstGeom prst="rect">
            <a:avLst/>
          </a:prstGeom>
        </p:spPr>
      </p:pic>
      <p:sp>
        <p:nvSpPr>
          <p:cNvPr id="20" name="矩形 19">
            <a:extLst>
              <a:ext uri="{FF2B5EF4-FFF2-40B4-BE49-F238E27FC236}">
                <a16:creationId xmlns:a16="http://schemas.microsoft.com/office/drawing/2014/main" id="{E2EB9EA5-41A7-81F2-B784-471E9C23AAE3}"/>
              </a:ext>
            </a:extLst>
          </p:cNvPr>
          <p:cNvSpPr/>
          <p:nvPr/>
        </p:nvSpPr>
        <p:spPr>
          <a:xfrm>
            <a:off x="3240000" y="6480000"/>
            <a:ext cx="324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the formal power supply of HEPS booster magnet </a:t>
            </a:r>
            <a:endParaRPr lang="zh-CN" altLang="en-US" sz="1200" dirty="0">
              <a:latin typeface="Times New Roman" panose="02020603050405020304" pitchFamily="18" charset="0"/>
              <a:cs typeface="Times New Roman" panose="02020603050405020304" pitchFamily="18" charset="0"/>
            </a:endParaRPr>
          </a:p>
        </p:txBody>
      </p:sp>
      <p:sp>
        <p:nvSpPr>
          <p:cNvPr id="21" name="矩形 20">
            <a:extLst>
              <a:ext uri="{FF2B5EF4-FFF2-40B4-BE49-F238E27FC236}">
                <a16:creationId xmlns:a16="http://schemas.microsoft.com/office/drawing/2014/main" id="{4AD62DB5-9D09-F0E5-36DE-8D64876EADF8}"/>
              </a:ext>
            </a:extLst>
          </p:cNvPr>
          <p:cNvSpPr/>
          <p:nvPr/>
        </p:nvSpPr>
        <p:spPr>
          <a:xfrm>
            <a:off x="2340000" y="4139999"/>
            <a:ext cx="252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Prototype for HEPS magnet Measuring</a:t>
            </a:r>
            <a:r>
              <a:rPr lang="en-US" altLang="zh-CN" sz="1200" dirty="0"/>
              <a:t> </a:t>
            </a:r>
            <a:endParaRPr lang="zh-CN" altLang="en-US" sz="1200" dirty="0"/>
          </a:p>
        </p:txBody>
      </p:sp>
      <p:sp>
        <p:nvSpPr>
          <p:cNvPr id="22" name="矩形 21">
            <a:extLst>
              <a:ext uri="{FF2B5EF4-FFF2-40B4-BE49-F238E27FC236}">
                <a16:creationId xmlns:a16="http://schemas.microsoft.com/office/drawing/2014/main" id="{E2EB9EA5-41A7-81F2-B784-471E9C23AAE3}"/>
              </a:ext>
            </a:extLst>
          </p:cNvPr>
          <p:cNvSpPr/>
          <p:nvPr/>
        </p:nvSpPr>
        <p:spPr>
          <a:xfrm>
            <a:off x="6840000" y="3600000"/>
            <a:ext cx="252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the stability meets the requirements</a:t>
            </a:r>
            <a:endParaRPr lang="zh-CN"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77986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10ppm high precision power </a:t>
            </a:r>
            <a:r>
              <a:rPr lang="en-US" altLang="zh-CN" b="1" kern="0" dirty="0">
                <a:latin typeface="Times New Roman" panose="02020603050405020304" pitchFamily="18" charset="0"/>
                <a:ea typeface="Arial Unicode MS" panose="020B0604020202020204" pitchFamily="34" charset="-122"/>
                <a:cs typeface="Times New Roman" pitchFamily="18" charset="0"/>
              </a:rPr>
              <a:t>supply – parameter</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topology</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Three-phase uncontrolled rectifier + single H-bridge inverter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The type of the H-bridge switch tube: IGBT or MOSFET</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图片 6">
            <a:extLst>
              <a:ext uri="{FF2B5EF4-FFF2-40B4-BE49-F238E27FC236}">
                <a16:creationId xmlns:a16="http://schemas.microsoft.com/office/drawing/2014/main" id="{73F6B052-27C1-6661-3A40-AEB9C9992ADF}"/>
              </a:ext>
            </a:extLst>
          </p:cNvPr>
          <p:cNvPicPr>
            <a:picLocks noChangeAspect="1"/>
          </p:cNvPicPr>
          <p:nvPr/>
        </p:nvPicPr>
        <p:blipFill>
          <a:blip r:embed="rId2"/>
          <a:stretch>
            <a:fillRect/>
          </a:stretch>
        </p:blipFill>
        <p:spPr>
          <a:xfrm>
            <a:off x="2160000" y="3960000"/>
            <a:ext cx="6480000" cy="2042237"/>
          </a:xfrm>
          <a:prstGeom prst="rect">
            <a:avLst/>
          </a:prstGeom>
        </p:spPr>
      </p:pic>
      <p:pic>
        <p:nvPicPr>
          <p:cNvPr id="2" name="图片 1">
            <a:extLst>
              <a:ext uri="{FF2B5EF4-FFF2-40B4-BE49-F238E27FC236}">
                <a16:creationId xmlns:a16="http://schemas.microsoft.com/office/drawing/2014/main" id="{89ECFC9B-4C8A-69EA-5B34-1A72986AC90D}"/>
              </a:ext>
            </a:extLst>
          </p:cNvPr>
          <p:cNvPicPr>
            <a:picLocks noChangeAspect="1"/>
          </p:cNvPicPr>
          <p:nvPr/>
        </p:nvPicPr>
        <p:blipFill>
          <a:blip r:embed="rId3"/>
          <a:stretch>
            <a:fillRect/>
          </a:stretch>
        </p:blipFill>
        <p:spPr>
          <a:xfrm>
            <a:off x="2160000" y="1260000"/>
            <a:ext cx="5760000" cy="2435225"/>
          </a:xfrm>
          <a:prstGeom prst="rect">
            <a:avLst/>
          </a:prstGeom>
        </p:spPr>
      </p:pic>
    </p:spTree>
    <p:extLst>
      <p:ext uri="{BB962C8B-B14F-4D97-AF65-F5344CB8AC3E}">
        <p14:creationId xmlns:p14="http://schemas.microsoft.com/office/powerpoint/2010/main" val="2097118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10ppm high precision power </a:t>
            </a:r>
            <a:r>
              <a:rPr lang="en-US" altLang="zh-CN" b="1" kern="0" dirty="0">
                <a:latin typeface="Times New Roman" panose="02020603050405020304" pitchFamily="18" charset="0"/>
                <a:ea typeface="Arial Unicode MS" panose="020B0604020202020204" pitchFamily="34" charset="-122"/>
                <a:cs typeface="Times New Roman" pitchFamily="18" charset="0"/>
              </a:rPr>
              <a:t>supply - Closed-loop control</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In order to reduce voltage ripple, it is recommended to adopt three - loop control structure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Outer loop: digital current loop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Middle loop: voltage loop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Inner loop: peak current loop of primary side of high-frequency transformer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The peak current loop is used to improve the dynamic response of power supply and restrain the fluctuation of the grid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In order to reduce </a:t>
            </a:r>
            <a:r>
              <a:rPr lang="en-US" altLang="zh-CN" sz="1800" dirty="0">
                <a:effectLst/>
                <a:latin typeface="Times New Roman" panose="02020603050405020304" pitchFamily="18" charset="0"/>
                <a:ea typeface="等线" panose="02010600030101010101" pitchFamily="2" charset="-122"/>
              </a:rPr>
              <a:t>temperature drift</a:t>
            </a:r>
            <a:r>
              <a:rPr lang="en-US" altLang="zh-CN" sz="1800" dirty="0">
                <a:latin typeface="Times New Roman" panose="02020603050405020304" pitchFamily="18" charset="0"/>
                <a:cs typeface="Times New Roman" panose="02020603050405020304" pitchFamily="18" charset="0"/>
              </a:rPr>
              <a:t>, the</a:t>
            </a: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burden resistance of current type DCCT and ADC in digital controller have given special considerations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burden resistance : customized by company</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ADC circuit: uses a constant temperature control circuit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图片 1">
            <a:extLst>
              <a:ext uri="{FF2B5EF4-FFF2-40B4-BE49-F238E27FC236}">
                <a16:creationId xmlns:a16="http://schemas.microsoft.com/office/drawing/2014/main" id="{AA1FA36B-953A-31D2-1B7A-9F220F31E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0000" y="3600000"/>
            <a:ext cx="5623358" cy="1800000"/>
          </a:xfrm>
          <a:prstGeom prst="rect">
            <a:avLst/>
          </a:prstGeom>
        </p:spPr>
      </p:pic>
    </p:spTree>
    <p:extLst>
      <p:ext uri="{BB962C8B-B14F-4D97-AF65-F5344CB8AC3E}">
        <p14:creationId xmlns:p14="http://schemas.microsoft.com/office/powerpoint/2010/main" val="1047359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10ppm high precision power </a:t>
            </a:r>
            <a:r>
              <a:rPr lang="en-US" altLang="zh-CN" b="1" kern="0" dirty="0">
                <a:latin typeface="Times New Roman" panose="02020603050405020304" pitchFamily="18" charset="0"/>
                <a:ea typeface="Arial Unicode MS" panose="020B0604020202020204" pitchFamily="34" charset="-122"/>
                <a:cs typeface="Times New Roman" pitchFamily="18" charset="0"/>
              </a:rPr>
              <a:t>supply - prototype</a:t>
            </a:r>
            <a:endParaRPr lang="zh-CN" altLang="en-US" b="1" kern="0" dirty="0">
              <a:latin typeface="Times New Roman" panose="02020603050405020304" pitchFamily="18" charset="0"/>
              <a:ea typeface="Arial Unicode MS" panose="020B0604020202020204" pitchFamily="34" charset="-122"/>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kern="0" dirty="0">
              <a:latin typeface="Times New Roman" panose="02020603050405020304" pitchFamily="18" charset="0"/>
              <a:ea typeface="Arial Unicode MS" panose="020B0604020202020204" pitchFamily="34" charset="-122"/>
              <a:cs typeface="Times New Roman" pitchFamily="18" charset="0"/>
            </a:endParaRPr>
          </a:p>
          <a:p>
            <a:pPr marL="540000" lvl="2" indent="0">
              <a:lnSpc>
                <a:spcPct val="100000"/>
              </a:lnSpc>
              <a:spcBef>
                <a:spcPts val="0"/>
              </a:spcBef>
              <a:spcAft>
                <a:spcPts val="600"/>
              </a:spcAft>
              <a:buClr>
                <a:schemeClr val="accent2"/>
              </a:buClr>
              <a:buSzPct val="80000"/>
              <a:buNone/>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187AB9BA-F822-F5DC-DF9F-E502DD99BB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520000" y="720000"/>
            <a:ext cx="2699093"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a:extLst>
              <a:ext uri="{FF2B5EF4-FFF2-40B4-BE49-F238E27FC236}">
                <a16:creationId xmlns:a16="http://schemas.microsoft.com/office/drawing/2014/main" id="{583C023C-E66E-A039-1C09-2290F7C14E2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6840000" y="720000"/>
            <a:ext cx="26997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a:extLst>
              <a:ext uri="{FF2B5EF4-FFF2-40B4-BE49-F238E27FC236}">
                <a16:creationId xmlns:a16="http://schemas.microsoft.com/office/drawing/2014/main" id="{BC6EB3C9-DBE0-526D-FBEA-6508CCA8899C}"/>
              </a:ext>
            </a:extLst>
          </p:cNvPr>
          <p:cNvSpPr/>
          <p:nvPr/>
        </p:nvSpPr>
        <p:spPr>
          <a:xfrm>
            <a:off x="3239999" y="3852000"/>
            <a:ext cx="1080000" cy="288000"/>
          </a:xfrm>
          <a:prstGeom prst="rect">
            <a:avLst/>
          </a:prstGeom>
        </p:spPr>
        <p:txBody>
          <a:bodyPr wrap="none">
            <a:spAutoFit/>
          </a:bodyPr>
          <a:lstStyle/>
          <a:p>
            <a:r>
              <a:rPr lang="en-US" altLang="zh-CN" sz="1200" dirty="0">
                <a:latin typeface="Times New Roman" panose="02020603050405020304" pitchFamily="18" charset="0"/>
                <a:cs typeface="Times New Roman" pitchFamily="18" charset="0"/>
              </a:rPr>
              <a:t>IGBT scheme</a:t>
            </a:r>
            <a:endParaRPr lang="zh-CN" altLang="en-US" sz="1200" dirty="0">
              <a:latin typeface="Times New Roman" panose="02020603050405020304" pitchFamily="18" charset="0"/>
              <a:cs typeface="Times New Roman" pitchFamily="18" charset="0"/>
            </a:endParaRPr>
          </a:p>
        </p:txBody>
      </p:sp>
      <p:sp>
        <p:nvSpPr>
          <p:cNvPr id="10" name="矩形 9">
            <a:extLst>
              <a:ext uri="{FF2B5EF4-FFF2-40B4-BE49-F238E27FC236}">
                <a16:creationId xmlns:a16="http://schemas.microsoft.com/office/drawing/2014/main" id="{E4E0D496-0133-D94B-551D-CB42C7E51A4A}"/>
              </a:ext>
            </a:extLst>
          </p:cNvPr>
          <p:cNvSpPr/>
          <p:nvPr/>
        </p:nvSpPr>
        <p:spPr>
          <a:xfrm>
            <a:off x="7200000" y="3852000"/>
            <a:ext cx="2160000" cy="288000"/>
          </a:xfrm>
          <a:prstGeom prst="rect">
            <a:avLst/>
          </a:prstGeom>
        </p:spPr>
        <p:txBody>
          <a:bodyPr wrap="none">
            <a:spAutoFit/>
          </a:bodyPr>
          <a:lstStyle/>
          <a:p>
            <a:r>
              <a:rPr lang="en-US" altLang="zh-CN" sz="1200" dirty="0">
                <a:solidFill>
                  <a:srgbClr val="101214"/>
                </a:solidFill>
                <a:latin typeface="Times New Roman" panose="02020603050405020304" pitchFamily="18" charset="0"/>
                <a:cs typeface="Times New Roman" panose="02020603050405020304" pitchFamily="18" charset="0"/>
              </a:rPr>
              <a:t>Dual-module MOSFET scheme</a:t>
            </a:r>
            <a:endParaRPr lang="zh-CN" altLang="en-US" sz="1200" dirty="0">
              <a:solidFill>
                <a:srgbClr val="000099"/>
              </a:solidFill>
              <a:latin typeface="Times New Roman" panose="02020603050405020304" pitchFamily="18" charset="0"/>
              <a:cs typeface="Times New Roman" panose="02020603050405020304" pitchFamily="18" charset="0"/>
            </a:endParaRPr>
          </a:p>
        </p:txBody>
      </p:sp>
      <p:pic>
        <p:nvPicPr>
          <p:cNvPr id="11" name="图片 10">
            <a:extLst>
              <a:ext uri="{FF2B5EF4-FFF2-40B4-BE49-F238E27FC236}">
                <a16:creationId xmlns:a16="http://schemas.microsoft.com/office/drawing/2014/main" id="{744B2CE4-C9C6-AC0B-27FE-D6AAB79FEBC3}"/>
              </a:ext>
            </a:extLst>
          </p:cNvPr>
          <p:cNvPicPr>
            <a:picLocks noChangeAspect="1"/>
          </p:cNvPicPr>
          <p:nvPr/>
        </p:nvPicPr>
        <p:blipFill>
          <a:blip r:embed="rId4"/>
          <a:stretch>
            <a:fillRect/>
          </a:stretch>
        </p:blipFill>
        <p:spPr>
          <a:xfrm>
            <a:off x="1980000" y="4140000"/>
            <a:ext cx="3600000" cy="2555923"/>
          </a:xfrm>
          <a:prstGeom prst="rect">
            <a:avLst/>
          </a:prstGeom>
        </p:spPr>
      </p:pic>
      <p:pic>
        <p:nvPicPr>
          <p:cNvPr id="12" name="图片 11">
            <a:extLst>
              <a:ext uri="{FF2B5EF4-FFF2-40B4-BE49-F238E27FC236}">
                <a16:creationId xmlns:a16="http://schemas.microsoft.com/office/drawing/2014/main" id="{89A3A765-40BB-BA48-8F68-DFEAEF95A4B0}"/>
              </a:ext>
            </a:extLst>
          </p:cNvPr>
          <p:cNvPicPr>
            <a:picLocks noChangeAspect="1"/>
          </p:cNvPicPr>
          <p:nvPr/>
        </p:nvPicPr>
        <p:blipFill>
          <a:blip r:embed="rId5"/>
          <a:stretch>
            <a:fillRect/>
          </a:stretch>
        </p:blipFill>
        <p:spPr>
          <a:xfrm>
            <a:off x="6300000" y="4140000"/>
            <a:ext cx="3852344" cy="2556000"/>
          </a:xfrm>
          <a:prstGeom prst="rect">
            <a:avLst/>
          </a:prstGeom>
        </p:spPr>
      </p:pic>
    </p:spTree>
    <p:extLst>
      <p:ext uri="{BB962C8B-B14F-4D97-AF65-F5344CB8AC3E}">
        <p14:creationId xmlns:p14="http://schemas.microsoft.com/office/powerpoint/2010/main" val="3948402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power supply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Fast corrector power supply is the execution unit of </a:t>
            </a:r>
            <a:r>
              <a:rPr lang="en-US" altLang="zh-CN" sz="1800">
                <a:latin typeface="Times New Roman" panose="02020603050405020304" pitchFamily="18" charset="0"/>
                <a:cs typeface="Times New Roman" panose="02020603050405020304" pitchFamily="18" charset="0"/>
              </a:rPr>
              <a:t>fast orbit </a:t>
            </a:r>
            <a:r>
              <a:rPr lang="en-US" altLang="zh-CN" sz="1800" dirty="0">
                <a:latin typeface="Times New Roman" panose="02020603050405020304" pitchFamily="18" charset="0"/>
                <a:cs typeface="Times New Roman" panose="02020603050405020304" pitchFamily="18" charset="0"/>
              </a:rPr>
              <a:t>feedback (FOFB) system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Fast dynamic response and high precision</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图片 11">
            <a:extLst>
              <a:ext uri="{FF2B5EF4-FFF2-40B4-BE49-F238E27FC236}">
                <a16:creationId xmlns:a16="http://schemas.microsoft.com/office/drawing/2014/main" id="{0603B275-D310-4128-8293-629D172E0B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000" y="1800000"/>
            <a:ext cx="6480000" cy="3866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表格 5">
            <a:extLst>
              <a:ext uri="{FF2B5EF4-FFF2-40B4-BE49-F238E27FC236}">
                <a16:creationId xmlns:a16="http://schemas.microsoft.com/office/drawing/2014/main" id="{FA5D9238-0BCA-4F6C-AE9A-B676B19FAB4C}"/>
              </a:ext>
            </a:extLst>
          </p:cNvPr>
          <p:cNvGraphicFramePr>
            <a:graphicFrameLocks noGrp="1" noChangeAspect="1"/>
          </p:cNvGraphicFramePr>
          <p:nvPr>
            <p:extLst>
              <p:ext uri="{D42A27DB-BD31-4B8C-83A1-F6EECF244321}">
                <p14:modId xmlns:p14="http://schemas.microsoft.com/office/powerpoint/2010/main" val="3768083074"/>
              </p:ext>
            </p:extLst>
          </p:nvPr>
        </p:nvGraphicFramePr>
        <p:xfrm>
          <a:off x="1080000" y="2520000"/>
          <a:ext cx="3893310" cy="2893530"/>
        </p:xfrm>
        <a:graphic>
          <a:graphicData uri="http://schemas.openxmlformats.org/drawingml/2006/table">
            <a:tbl>
              <a:tblPr>
                <a:tableStyleId>{5C22544A-7EE6-4342-B048-85BDC9FD1C3A}</a:tableStyleId>
              </a:tblPr>
              <a:tblGrid>
                <a:gridCol w="2646136">
                  <a:extLst>
                    <a:ext uri="{9D8B030D-6E8A-4147-A177-3AD203B41FA5}">
                      <a16:colId xmlns:a16="http://schemas.microsoft.com/office/drawing/2014/main" val="494274181"/>
                    </a:ext>
                  </a:extLst>
                </a:gridCol>
                <a:gridCol w="1247174">
                  <a:extLst>
                    <a:ext uri="{9D8B030D-6E8A-4147-A177-3AD203B41FA5}">
                      <a16:colId xmlns:a16="http://schemas.microsoft.com/office/drawing/2014/main" val="2170327584"/>
                    </a:ext>
                  </a:extLst>
                </a:gridCol>
              </a:tblGrid>
              <a:tr h="289353">
                <a:tc>
                  <a:txBody>
                    <a:bodyPr/>
                    <a:lstStyle/>
                    <a:p>
                      <a:pPr indent="133350" algn="r">
                        <a:spcAft>
                          <a:spcPts val="0"/>
                        </a:spcAft>
                      </a:pPr>
                      <a:r>
                        <a:rPr lang="zh-CN" sz="1200" b="1" kern="100" dirty="0">
                          <a:effectLst/>
                        </a:rPr>
                        <a:t>名称</a:t>
                      </a:r>
                      <a:endParaRPr lang="zh-CN" sz="1200" b="1" kern="100" dirty="0">
                        <a:effectLst/>
                        <a:latin typeface="Times New Roman" panose="02020603050405020304" pitchFamily="18" charset="0"/>
                        <a:ea typeface="宋体" panose="02010600030101010101" pitchFamily="2" charset="-122"/>
                      </a:endParaRPr>
                    </a:p>
                  </a:txBody>
                  <a:tcPr marL="0" marR="0" marT="0" marB="0" anchor="ctr">
                    <a:solidFill>
                      <a:srgbClr val="00B0F0"/>
                    </a:solidFill>
                  </a:tcPr>
                </a:tc>
                <a:tc>
                  <a:txBody>
                    <a:bodyPr/>
                    <a:lstStyle/>
                    <a:p>
                      <a:pPr indent="66675" algn="ctr">
                        <a:spcAft>
                          <a:spcPts val="0"/>
                        </a:spcAft>
                      </a:pPr>
                      <a:r>
                        <a:rPr lang="zh-CN" sz="1200" b="1" kern="100" dirty="0">
                          <a:effectLst/>
                        </a:rPr>
                        <a:t>值</a:t>
                      </a:r>
                      <a:endParaRPr lang="zh-CN" sz="1200" b="1" kern="100" dirty="0">
                        <a:effectLst/>
                        <a:latin typeface="Times New Roman" panose="02020603050405020304" pitchFamily="18" charset="0"/>
                        <a:ea typeface="宋体" panose="02010600030101010101" pitchFamily="2" charset="-122"/>
                      </a:endParaRPr>
                    </a:p>
                  </a:txBody>
                  <a:tcPr marL="0" marR="0" marT="0" marB="0" anchor="ctr">
                    <a:solidFill>
                      <a:srgbClr val="00B0F0"/>
                    </a:solidFill>
                  </a:tcPr>
                </a:tc>
                <a:extLst>
                  <a:ext uri="{0D108BD9-81ED-4DB2-BD59-A6C34878D82A}">
                    <a16:rowId xmlns:a16="http://schemas.microsoft.com/office/drawing/2014/main" val="2927039753"/>
                  </a:ext>
                </a:extLst>
              </a:tr>
              <a:tr h="289353">
                <a:tc>
                  <a:txBody>
                    <a:bodyPr/>
                    <a:lstStyle/>
                    <a:p>
                      <a:pPr indent="133350" algn="r">
                        <a:spcAft>
                          <a:spcPts val="0"/>
                        </a:spcAft>
                      </a:pPr>
                      <a:r>
                        <a:rPr lang="zh-CN" altLang="en-US" sz="1200" b="0" kern="100" dirty="0">
                          <a:solidFill>
                            <a:schemeClr val="dk1"/>
                          </a:solidFill>
                          <a:effectLst/>
                          <a:latin typeface="+mn-lt"/>
                          <a:ea typeface="+mn-ea"/>
                          <a:cs typeface="+mn-cs"/>
                        </a:rPr>
                        <a:t>电源数量（台）</a:t>
                      </a:r>
                    </a:p>
                  </a:txBody>
                  <a:tcPr marL="0" marR="0" marT="0" marB="0" anchor="ctr">
                    <a:solidFill>
                      <a:schemeClr val="accent2">
                        <a:lumMod val="20000"/>
                        <a:lumOff val="80000"/>
                      </a:schemeClr>
                    </a:solidFill>
                  </a:tcPr>
                </a:tc>
                <a:tc>
                  <a:txBody>
                    <a:bodyPr/>
                    <a:lstStyle/>
                    <a:p>
                      <a:pPr indent="66675" algn="ctr">
                        <a:spcAft>
                          <a:spcPts val="0"/>
                        </a:spcAft>
                      </a:pPr>
                      <a:r>
                        <a:rPr lang="en-US" sz="1200" b="0" kern="100" dirty="0">
                          <a:solidFill>
                            <a:schemeClr val="dk1"/>
                          </a:solidFill>
                          <a:effectLst/>
                          <a:latin typeface="+mn-lt"/>
                          <a:ea typeface="+mn-ea"/>
                          <a:cs typeface="+mn-cs"/>
                        </a:rPr>
                        <a:t>384 </a:t>
                      </a:r>
                      <a:r>
                        <a:rPr lang="en-US" altLang="zh-CN" sz="1200" b="0" kern="100" dirty="0">
                          <a:solidFill>
                            <a:schemeClr val="dk1"/>
                          </a:solidFill>
                          <a:effectLst/>
                          <a:latin typeface="+mn-lt"/>
                          <a:ea typeface="+mn-ea"/>
                          <a:cs typeface="+mn-cs"/>
                        </a:rPr>
                        <a:t>+ </a:t>
                      </a:r>
                      <a:r>
                        <a:rPr lang="zh-CN" altLang="en-US" sz="1200" b="0" kern="100" dirty="0">
                          <a:solidFill>
                            <a:srgbClr val="FF0000"/>
                          </a:solidFill>
                          <a:effectLst/>
                          <a:latin typeface="+mn-lt"/>
                          <a:ea typeface="+mn-ea"/>
                          <a:cs typeface="+mn-cs"/>
                        </a:rPr>
                        <a:t>（</a:t>
                      </a:r>
                      <a:r>
                        <a:rPr lang="en-US" altLang="zh-CN" sz="1200" b="0" kern="100" dirty="0">
                          <a:solidFill>
                            <a:srgbClr val="FF0000"/>
                          </a:solidFill>
                          <a:effectLst/>
                          <a:latin typeface="+mn-lt"/>
                          <a:ea typeface="+mn-ea"/>
                          <a:cs typeface="+mn-cs"/>
                        </a:rPr>
                        <a:t>48/2</a:t>
                      </a:r>
                      <a:r>
                        <a:rPr lang="zh-CN" altLang="en-US" sz="1200" b="0" kern="100" dirty="0">
                          <a:solidFill>
                            <a:srgbClr val="FF0000"/>
                          </a:solidFill>
                          <a:effectLst/>
                          <a:latin typeface="+mn-lt"/>
                          <a:ea typeface="+mn-ea"/>
                          <a:cs typeface="+mn-cs"/>
                        </a:rPr>
                        <a:t>）</a:t>
                      </a:r>
                    </a:p>
                  </a:txBody>
                  <a:tcPr marL="0" marR="0" marT="0" marB="0" anchor="ctr">
                    <a:solidFill>
                      <a:schemeClr val="accent2">
                        <a:lumMod val="20000"/>
                        <a:lumOff val="80000"/>
                      </a:schemeClr>
                    </a:solidFill>
                  </a:tcPr>
                </a:tc>
                <a:extLst>
                  <a:ext uri="{0D108BD9-81ED-4DB2-BD59-A6C34878D82A}">
                    <a16:rowId xmlns:a16="http://schemas.microsoft.com/office/drawing/2014/main" val="2839687676"/>
                  </a:ext>
                </a:extLst>
              </a:tr>
              <a:tr h="289353">
                <a:tc>
                  <a:txBody>
                    <a:bodyPr/>
                    <a:lstStyle/>
                    <a:p>
                      <a:pPr indent="133350" algn="r">
                        <a:spcAft>
                          <a:spcPts val="0"/>
                        </a:spcAft>
                      </a:pPr>
                      <a:r>
                        <a:rPr lang="zh-CN" altLang="en-US" sz="1200" b="0" kern="100" dirty="0">
                          <a:solidFill>
                            <a:schemeClr val="dk1"/>
                          </a:solidFill>
                          <a:effectLst/>
                          <a:latin typeface="+mn-lt"/>
                          <a:ea typeface="+mn-ea"/>
                          <a:cs typeface="+mn-cs"/>
                        </a:rPr>
                        <a:t>磁铁电感</a:t>
                      </a:r>
                      <a:r>
                        <a:rPr lang="en-US" sz="1200" b="0" kern="100" dirty="0">
                          <a:solidFill>
                            <a:schemeClr val="dk1"/>
                          </a:solidFill>
                          <a:effectLst/>
                          <a:latin typeface="+mn-lt"/>
                          <a:ea typeface="+mn-ea"/>
                          <a:cs typeface="+mn-cs"/>
                        </a:rPr>
                        <a:t>mH</a:t>
                      </a:r>
                      <a:endParaRPr lang="zh-CN" altLang="en-US" sz="1200" b="0" kern="100" dirty="0">
                        <a:solidFill>
                          <a:schemeClr val="dk1"/>
                        </a:solidFill>
                        <a:effectLst/>
                        <a:latin typeface="+mn-lt"/>
                        <a:ea typeface="+mn-ea"/>
                        <a:cs typeface="+mn-cs"/>
                      </a:endParaRPr>
                    </a:p>
                  </a:txBody>
                  <a:tcPr marL="0" marR="0" marT="0" marB="0" anchor="ctr">
                    <a:solidFill>
                      <a:schemeClr val="accent1">
                        <a:lumMod val="20000"/>
                        <a:lumOff val="80000"/>
                      </a:schemeClr>
                    </a:solidFill>
                  </a:tcPr>
                </a:tc>
                <a:tc>
                  <a:txBody>
                    <a:bodyPr/>
                    <a:lstStyle/>
                    <a:p>
                      <a:pPr indent="66675" algn="ctr">
                        <a:spcAft>
                          <a:spcPts val="0"/>
                        </a:spcAft>
                      </a:pPr>
                      <a:r>
                        <a:rPr lang="en-US" sz="1200" b="0" kern="100" dirty="0">
                          <a:solidFill>
                            <a:schemeClr val="dk1"/>
                          </a:solidFill>
                          <a:effectLst/>
                          <a:latin typeface="+mn-lt"/>
                          <a:ea typeface="+mn-ea"/>
                          <a:cs typeface="+mn-cs"/>
                        </a:rPr>
                        <a:t>13</a:t>
                      </a:r>
                      <a:endParaRPr lang="zh-CN" altLang="en-US" sz="1200" b="0" kern="100" dirty="0">
                        <a:solidFill>
                          <a:schemeClr val="dk1"/>
                        </a:solidFill>
                        <a:effectLst/>
                        <a:latin typeface="+mn-lt"/>
                        <a:ea typeface="+mn-ea"/>
                        <a:cs typeface="+mn-cs"/>
                      </a:endParaRPr>
                    </a:p>
                  </a:txBody>
                  <a:tcPr marL="0" marR="0" marT="0" marB="0" anchor="ctr">
                    <a:solidFill>
                      <a:schemeClr val="accent1">
                        <a:lumMod val="20000"/>
                        <a:lumOff val="80000"/>
                      </a:schemeClr>
                    </a:solidFill>
                  </a:tcPr>
                </a:tc>
                <a:extLst>
                  <a:ext uri="{0D108BD9-81ED-4DB2-BD59-A6C34878D82A}">
                    <a16:rowId xmlns:a16="http://schemas.microsoft.com/office/drawing/2014/main" val="1359371630"/>
                  </a:ext>
                </a:extLst>
              </a:tr>
              <a:tr h="289353">
                <a:tc>
                  <a:txBody>
                    <a:bodyPr/>
                    <a:lstStyle/>
                    <a:p>
                      <a:pPr indent="66675" algn="r">
                        <a:spcAft>
                          <a:spcPts val="0"/>
                        </a:spcAft>
                      </a:pPr>
                      <a:r>
                        <a:rPr lang="zh-CN" altLang="en-US" sz="1200" b="0" kern="100" dirty="0">
                          <a:solidFill>
                            <a:schemeClr val="dk1"/>
                          </a:solidFill>
                          <a:effectLst/>
                          <a:latin typeface="+mn-lt"/>
                          <a:ea typeface="+mn-ea"/>
                          <a:cs typeface="+mn-cs"/>
                        </a:rPr>
                        <a:t>电源规格</a:t>
                      </a:r>
                    </a:p>
                  </a:txBody>
                  <a:tcPr marL="0" marR="0" marT="0" marB="0" anchor="ctr">
                    <a:solidFill>
                      <a:schemeClr val="accent2">
                        <a:lumMod val="20000"/>
                        <a:lumOff val="80000"/>
                      </a:schemeClr>
                    </a:solidFill>
                  </a:tcPr>
                </a:tc>
                <a:tc>
                  <a:txBody>
                    <a:bodyPr/>
                    <a:lstStyle/>
                    <a:p>
                      <a:pPr indent="66675" algn="ctr">
                        <a:spcAft>
                          <a:spcPts val="0"/>
                        </a:spcAft>
                      </a:pPr>
                      <a:r>
                        <a:rPr lang="en-US" altLang="zh-CN" sz="1200" b="0" kern="100" dirty="0">
                          <a:solidFill>
                            <a:schemeClr val="dk1"/>
                          </a:solidFill>
                          <a:effectLst/>
                          <a:latin typeface="+mn-lt"/>
                          <a:ea typeface="+mn-ea"/>
                          <a:cs typeface="+mn-cs"/>
                        </a:rPr>
                        <a:t>18A/80V</a:t>
                      </a:r>
                      <a:endParaRPr lang="zh-CN" altLang="en-US" sz="1200" b="0" kern="100" dirty="0">
                        <a:solidFill>
                          <a:schemeClr val="dk1"/>
                        </a:solidFill>
                        <a:effectLst/>
                        <a:latin typeface="+mn-lt"/>
                        <a:ea typeface="+mn-ea"/>
                        <a:cs typeface="+mn-cs"/>
                      </a:endParaRPr>
                    </a:p>
                  </a:txBody>
                  <a:tcPr marL="0" marR="0" marT="0" marB="0" anchor="ctr">
                    <a:solidFill>
                      <a:schemeClr val="accent2">
                        <a:lumMod val="20000"/>
                        <a:lumOff val="80000"/>
                      </a:schemeClr>
                    </a:solidFill>
                  </a:tcPr>
                </a:tc>
                <a:extLst>
                  <a:ext uri="{0D108BD9-81ED-4DB2-BD59-A6C34878D82A}">
                    <a16:rowId xmlns:a16="http://schemas.microsoft.com/office/drawing/2014/main" val="1691593532"/>
                  </a:ext>
                </a:extLst>
              </a:tr>
              <a:tr h="289353">
                <a:tc>
                  <a:txBody>
                    <a:bodyPr/>
                    <a:lstStyle/>
                    <a:p>
                      <a:pPr indent="66675" algn="r">
                        <a:spcAft>
                          <a:spcPts val="0"/>
                        </a:spcAft>
                      </a:pPr>
                      <a:r>
                        <a:rPr lang="zh-CN" altLang="en-US" sz="1200" b="0" kern="100" dirty="0">
                          <a:solidFill>
                            <a:schemeClr val="dk1"/>
                          </a:solidFill>
                          <a:effectLst/>
                          <a:latin typeface="+mn-lt"/>
                          <a:ea typeface="+mn-ea"/>
                          <a:cs typeface="+mn-cs"/>
                        </a:rPr>
                        <a:t>负载电阻（</a:t>
                      </a:r>
                      <a:r>
                        <a:rPr lang="en-US" altLang="zh-CN" sz="1200" b="0" kern="100" dirty="0">
                          <a:solidFill>
                            <a:schemeClr val="dk1"/>
                          </a:solidFill>
                          <a:effectLst/>
                          <a:latin typeface="+mn-lt"/>
                          <a:ea typeface="+mn-ea"/>
                          <a:cs typeface="+mn-cs"/>
                        </a:rPr>
                        <a:t>m</a:t>
                      </a:r>
                      <a:r>
                        <a:rPr lang="el-GR" altLang="zh-CN" sz="1200" b="0" kern="100" dirty="0">
                          <a:solidFill>
                            <a:schemeClr val="dk1"/>
                          </a:solidFill>
                          <a:effectLst/>
                          <a:latin typeface="+mn-lt"/>
                          <a:ea typeface="+mn-ea"/>
                          <a:cs typeface="+mn-cs"/>
                        </a:rPr>
                        <a:t>Ω</a:t>
                      </a:r>
                      <a:r>
                        <a:rPr lang="zh-CN" altLang="en-US" sz="1200" b="0" kern="100" dirty="0">
                          <a:solidFill>
                            <a:schemeClr val="dk1"/>
                          </a:solidFill>
                          <a:effectLst/>
                          <a:latin typeface="+mn-lt"/>
                          <a:ea typeface="+mn-ea"/>
                          <a:cs typeface="+mn-cs"/>
                        </a:rPr>
                        <a:t>）</a:t>
                      </a:r>
                    </a:p>
                  </a:txBody>
                  <a:tcPr marL="0" marR="0" marT="0" marB="0" anchor="ctr"/>
                </a:tc>
                <a:tc>
                  <a:txBody>
                    <a:bodyPr/>
                    <a:lstStyle/>
                    <a:p>
                      <a:pPr indent="66675" algn="ctr">
                        <a:spcAft>
                          <a:spcPts val="0"/>
                        </a:spcAft>
                      </a:pPr>
                      <a:r>
                        <a:rPr lang="en-US" altLang="zh-CN" sz="1200" b="0" kern="100" dirty="0">
                          <a:solidFill>
                            <a:schemeClr val="dk1"/>
                          </a:solidFill>
                          <a:effectLst/>
                          <a:latin typeface="+mn-lt"/>
                          <a:ea typeface="+mn-ea"/>
                          <a:cs typeface="+mn-cs"/>
                        </a:rPr>
                        <a:t>75</a:t>
                      </a:r>
                      <a:endParaRPr lang="zh-CN" altLang="en-US" sz="1200" b="0" kern="1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3485907861"/>
                  </a:ext>
                </a:extLst>
              </a:tr>
              <a:tr h="289353">
                <a:tc>
                  <a:txBody>
                    <a:bodyPr/>
                    <a:lstStyle/>
                    <a:p>
                      <a:pPr indent="66675" algn="r">
                        <a:spcAft>
                          <a:spcPts val="0"/>
                        </a:spcAft>
                      </a:pPr>
                      <a:r>
                        <a:rPr lang="zh-CN" altLang="en-US" sz="1200" b="0" kern="100" dirty="0">
                          <a:solidFill>
                            <a:schemeClr val="dk1"/>
                          </a:solidFill>
                          <a:effectLst/>
                          <a:latin typeface="+mn-lt"/>
                          <a:ea typeface="+mn-ea"/>
                          <a:cs typeface="+mn-cs"/>
                        </a:rPr>
                        <a:t>小信号</a:t>
                      </a:r>
                      <a:r>
                        <a:rPr lang="en-US" sz="1200" b="0" kern="100" dirty="0">
                          <a:solidFill>
                            <a:schemeClr val="dk1"/>
                          </a:solidFill>
                          <a:effectLst/>
                          <a:latin typeface="+mn-lt"/>
                          <a:ea typeface="+mn-ea"/>
                          <a:cs typeface="+mn-cs"/>
                        </a:rPr>
                        <a:t>-3dB</a:t>
                      </a:r>
                      <a:r>
                        <a:rPr lang="zh-CN" altLang="en-US" sz="1200" b="0" kern="100" dirty="0">
                          <a:solidFill>
                            <a:schemeClr val="dk1"/>
                          </a:solidFill>
                          <a:effectLst/>
                          <a:latin typeface="+mn-lt"/>
                          <a:ea typeface="+mn-ea"/>
                          <a:cs typeface="+mn-cs"/>
                        </a:rPr>
                        <a:t>带宽（</a:t>
                      </a:r>
                      <a:r>
                        <a:rPr lang="en-US" sz="1200" b="0" kern="100" dirty="0">
                          <a:solidFill>
                            <a:schemeClr val="dk1"/>
                          </a:solidFill>
                          <a:effectLst/>
                          <a:latin typeface="+mn-lt"/>
                          <a:ea typeface="+mn-ea"/>
                          <a:cs typeface="+mn-cs"/>
                        </a:rPr>
                        <a:t>kHz</a:t>
                      </a:r>
                      <a:r>
                        <a:rPr lang="zh-CN" altLang="en-US" sz="1200" b="0" kern="100" dirty="0">
                          <a:solidFill>
                            <a:schemeClr val="dk1"/>
                          </a:solidFill>
                          <a:effectLst/>
                          <a:latin typeface="+mn-lt"/>
                          <a:ea typeface="+mn-ea"/>
                          <a:cs typeface="+mn-cs"/>
                        </a:rPr>
                        <a:t>）</a:t>
                      </a:r>
                    </a:p>
                  </a:txBody>
                  <a:tcPr marL="0" marR="0" marT="0" marB="0" anchor="ctr"/>
                </a:tc>
                <a:tc>
                  <a:txBody>
                    <a:bodyPr/>
                    <a:lstStyle/>
                    <a:p>
                      <a:pPr indent="66675" algn="ctr">
                        <a:spcAft>
                          <a:spcPts val="0"/>
                        </a:spcAft>
                      </a:pPr>
                      <a:r>
                        <a:rPr lang="en-US" sz="1200" b="0" kern="100" dirty="0">
                          <a:solidFill>
                            <a:schemeClr val="dk1"/>
                          </a:solidFill>
                          <a:effectLst/>
                          <a:latin typeface="+mn-lt"/>
                          <a:ea typeface="+mn-ea"/>
                          <a:cs typeface="+mn-cs"/>
                        </a:rPr>
                        <a:t>10</a:t>
                      </a:r>
                      <a:endParaRPr lang="zh-CN" altLang="en-US" sz="1200" b="0" kern="1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2678985500"/>
                  </a:ext>
                </a:extLst>
              </a:tr>
              <a:tr h="289353">
                <a:tc>
                  <a:txBody>
                    <a:bodyPr/>
                    <a:lstStyle/>
                    <a:p>
                      <a:pPr marL="0" indent="66675" algn="r" defTabSz="914400" rtl="0" eaLnBrk="1" latinLnBrk="0" hangingPunct="1">
                        <a:spcAft>
                          <a:spcPts val="0"/>
                        </a:spcAft>
                      </a:pPr>
                      <a:r>
                        <a:rPr lang="zh-CN" altLang="en-US" sz="1200" b="0" kern="100" dirty="0">
                          <a:solidFill>
                            <a:schemeClr val="dk1"/>
                          </a:solidFill>
                          <a:effectLst/>
                          <a:latin typeface="+mn-lt"/>
                          <a:ea typeface="+mn-ea"/>
                          <a:cs typeface="+mn-cs"/>
                        </a:rPr>
                        <a:t>阶跃响应时间（</a:t>
                      </a:r>
                      <a:r>
                        <a:rPr lang="en-US" sz="1200" b="0" kern="100" dirty="0">
                          <a:solidFill>
                            <a:schemeClr val="dk1"/>
                          </a:solidFill>
                          <a:effectLst/>
                          <a:latin typeface="+mn-lt"/>
                          <a:ea typeface="+mn-ea"/>
                          <a:cs typeface="+mn-cs"/>
                        </a:rPr>
                        <a:t>us</a:t>
                      </a:r>
                      <a:r>
                        <a:rPr lang="zh-CN" altLang="en-US" sz="1200" b="0" kern="100" dirty="0">
                          <a:solidFill>
                            <a:schemeClr val="dk1"/>
                          </a:solidFill>
                          <a:effectLst/>
                          <a:latin typeface="+mn-lt"/>
                          <a:ea typeface="+mn-ea"/>
                          <a:cs typeface="+mn-cs"/>
                        </a:rPr>
                        <a:t>）</a:t>
                      </a:r>
                    </a:p>
                  </a:txBody>
                  <a:tcPr marL="0" marR="0" marT="0" marB="0" anchor="ctr">
                    <a:solidFill>
                      <a:schemeClr val="accent2">
                        <a:lumMod val="20000"/>
                        <a:lumOff val="80000"/>
                      </a:schemeClr>
                    </a:solidFill>
                  </a:tcPr>
                </a:tc>
                <a:tc>
                  <a:txBody>
                    <a:bodyPr/>
                    <a:lstStyle/>
                    <a:p>
                      <a:pPr marL="0" indent="66675" algn="ctr" defTabSz="914400" rtl="0" eaLnBrk="1" latinLnBrk="0" hangingPunct="1">
                        <a:spcAft>
                          <a:spcPts val="0"/>
                        </a:spcAft>
                      </a:pPr>
                      <a:r>
                        <a:rPr lang="zh-CN" altLang="en-US" sz="1200" b="0" kern="100" dirty="0">
                          <a:solidFill>
                            <a:schemeClr val="dk1"/>
                          </a:solidFill>
                          <a:effectLst/>
                          <a:latin typeface="+mn-lt"/>
                          <a:ea typeface="+mn-ea"/>
                          <a:cs typeface="+mn-cs"/>
                        </a:rPr>
                        <a:t>≤</a:t>
                      </a:r>
                      <a:r>
                        <a:rPr lang="en-US" sz="1200" b="0" kern="100" dirty="0">
                          <a:solidFill>
                            <a:schemeClr val="dk1"/>
                          </a:solidFill>
                          <a:effectLst/>
                          <a:latin typeface="+mn-lt"/>
                          <a:ea typeface="+mn-ea"/>
                          <a:cs typeface="+mn-cs"/>
                        </a:rPr>
                        <a:t>75</a:t>
                      </a:r>
                      <a:endParaRPr lang="zh-CN" altLang="en-US" sz="1200" b="0" kern="100" dirty="0">
                        <a:solidFill>
                          <a:schemeClr val="dk1"/>
                        </a:solidFill>
                        <a:effectLst/>
                        <a:latin typeface="+mn-lt"/>
                        <a:ea typeface="+mn-ea"/>
                        <a:cs typeface="+mn-cs"/>
                      </a:endParaRPr>
                    </a:p>
                  </a:txBody>
                  <a:tcPr marL="0" marR="0" marT="0" marB="0" anchor="ctr">
                    <a:solidFill>
                      <a:schemeClr val="accent2">
                        <a:lumMod val="20000"/>
                        <a:lumOff val="80000"/>
                      </a:schemeClr>
                    </a:solidFill>
                  </a:tcPr>
                </a:tc>
                <a:extLst>
                  <a:ext uri="{0D108BD9-81ED-4DB2-BD59-A6C34878D82A}">
                    <a16:rowId xmlns:a16="http://schemas.microsoft.com/office/drawing/2014/main" val="2300198060"/>
                  </a:ext>
                </a:extLst>
              </a:tr>
              <a:tr h="289353">
                <a:tc>
                  <a:txBody>
                    <a:bodyPr/>
                    <a:lstStyle/>
                    <a:p>
                      <a:pPr marL="0" indent="66675" algn="r" defTabSz="914400" rtl="0" eaLnBrk="1" latinLnBrk="0" hangingPunct="1">
                        <a:spcAft>
                          <a:spcPts val="0"/>
                        </a:spcAft>
                      </a:pPr>
                      <a:r>
                        <a:rPr lang="zh-CN" altLang="en-US" sz="1200" b="0" kern="100" dirty="0">
                          <a:solidFill>
                            <a:schemeClr val="dk1"/>
                          </a:solidFill>
                          <a:effectLst/>
                          <a:latin typeface="+mn-lt"/>
                          <a:ea typeface="+mn-ea"/>
                          <a:cs typeface="+mn-cs"/>
                        </a:rPr>
                        <a:t>输出电流纹波（</a:t>
                      </a:r>
                      <a:r>
                        <a:rPr lang="en-US" sz="1200" b="0" kern="100" dirty="0">
                          <a:solidFill>
                            <a:schemeClr val="dk1"/>
                          </a:solidFill>
                          <a:effectLst/>
                          <a:latin typeface="+mn-lt"/>
                          <a:ea typeface="+mn-ea"/>
                          <a:cs typeface="+mn-cs"/>
                        </a:rPr>
                        <a:t>ppm</a:t>
                      </a:r>
                      <a:r>
                        <a:rPr lang="zh-CN" altLang="en-US" sz="1200" b="0" kern="100" dirty="0">
                          <a:solidFill>
                            <a:schemeClr val="dk1"/>
                          </a:solidFill>
                          <a:effectLst/>
                          <a:latin typeface="+mn-lt"/>
                          <a:ea typeface="+mn-ea"/>
                          <a:cs typeface="+mn-cs"/>
                        </a:rPr>
                        <a:t>）</a:t>
                      </a:r>
                    </a:p>
                  </a:txBody>
                  <a:tcPr marL="0" marR="0" marT="0" marB="0" anchor="ctr"/>
                </a:tc>
                <a:tc>
                  <a:txBody>
                    <a:bodyPr/>
                    <a:lstStyle/>
                    <a:p>
                      <a:pPr marL="0" indent="66675" algn="ctr" defTabSz="914400" rtl="0" eaLnBrk="1" latinLnBrk="0" hangingPunct="1">
                        <a:spcAft>
                          <a:spcPts val="0"/>
                        </a:spcAft>
                      </a:pPr>
                      <a:r>
                        <a:rPr lang="en-US" sz="1200" b="0" kern="100" dirty="0">
                          <a:solidFill>
                            <a:schemeClr val="dk1"/>
                          </a:solidFill>
                          <a:effectLst/>
                          <a:latin typeface="+mn-lt"/>
                          <a:ea typeface="+mn-ea"/>
                          <a:cs typeface="+mn-cs"/>
                        </a:rPr>
                        <a:t>20</a:t>
                      </a:r>
                      <a:endParaRPr lang="zh-CN" altLang="en-US" sz="1200" b="0" kern="1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50312393"/>
                  </a:ext>
                </a:extLst>
              </a:tr>
              <a:tr h="289353">
                <a:tc>
                  <a:txBody>
                    <a:bodyPr/>
                    <a:lstStyle/>
                    <a:p>
                      <a:pPr indent="66675" algn="r">
                        <a:spcAft>
                          <a:spcPts val="0"/>
                        </a:spcAft>
                      </a:pPr>
                      <a:r>
                        <a:rPr lang="zh-CN" altLang="en-US" sz="1200" b="0" kern="100" dirty="0">
                          <a:solidFill>
                            <a:schemeClr val="dk1"/>
                          </a:solidFill>
                          <a:effectLst/>
                          <a:latin typeface="+mn-lt"/>
                          <a:ea typeface="+mn-ea"/>
                          <a:cs typeface="+mn-cs"/>
                        </a:rPr>
                        <a:t>输出电流分辨率（</a:t>
                      </a:r>
                      <a:r>
                        <a:rPr lang="en-US" sz="1200" b="0" kern="100" dirty="0">
                          <a:solidFill>
                            <a:schemeClr val="dk1"/>
                          </a:solidFill>
                          <a:effectLst/>
                          <a:latin typeface="+mn-lt"/>
                          <a:ea typeface="+mn-ea"/>
                          <a:cs typeface="+mn-cs"/>
                        </a:rPr>
                        <a:t>bit</a:t>
                      </a:r>
                      <a:r>
                        <a:rPr lang="zh-CN" altLang="en-US" sz="1200" b="0" kern="100" dirty="0">
                          <a:solidFill>
                            <a:schemeClr val="dk1"/>
                          </a:solidFill>
                          <a:effectLst/>
                          <a:latin typeface="+mn-lt"/>
                          <a:ea typeface="+mn-ea"/>
                          <a:cs typeface="+mn-cs"/>
                        </a:rPr>
                        <a:t>）</a:t>
                      </a:r>
                    </a:p>
                  </a:txBody>
                  <a:tcPr marL="0" marR="0" marT="0" marB="0" anchor="ctr">
                    <a:solidFill>
                      <a:schemeClr val="accent2">
                        <a:lumMod val="20000"/>
                        <a:lumOff val="80000"/>
                      </a:schemeClr>
                    </a:solidFill>
                  </a:tcPr>
                </a:tc>
                <a:tc>
                  <a:txBody>
                    <a:bodyPr/>
                    <a:lstStyle/>
                    <a:p>
                      <a:pPr algn="ctr">
                        <a:spcAft>
                          <a:spcPts val="0"/>
                        </a:spcAft>
                      </a:pPr>
                      <a:r>
                        <a:rPr lang="en-US" sz="1200" b="0" kern="100" dirty="0">
                          <a:solidFill>
                            <a:schemeClr val="dk1"/>
                          </a:solidFill>
                          <a:effectLst/>
                          <a:latin typeface="+mn-lt"/>
                          <a:ea typeface="+mn-ea"/>
                          <a:cs typeface="+mn-cs"/>
                        </a:rPr>
                        <a:t>18</a:t>
                      </a:r>
                      <a:endParaRPr lang="zh-CN" altLang="en-US" sz="1200" b="0" kern="100" dirty="0">
                        <a:solidFill>
                          <a:schemeClr val="dk1"/>
                        </a:solidFill>
                        <a:effectLst/>
                        <a:latin typeface="+mn-lt"/>
                        <a:ea typeface="+mn-ea"/>
                        <a:cs typeface="+mn-cs"/>
                      </a:endParaRPr>
                    </a:p>
                  </a:txBody>
                  <a:tcPr marL="0" marR="0" marT="0" marB="0" anchor="ctr">
                    <a:solidFill>
                      <a:schemeClr val="accent2">
                        <a:lumMod val="20000"/>
                        <a:lumOff val="80000"/>
                      </a:schemeClr>
                    </a:solidFill>
                  </a:tcPr>
                </a:tc>
                <a:extLst>
                  <a:ext uri="{0D108BD9-81ED-4DB2-BD59-A6C34878D82A}">
                    <a16:rowId xmlns:a16="http://schemas.microsoft.com/office/drawing/2014/main" val="3310320166"/>
                  </a:ext>
                </a:extLst>
              </a:tr>
              <a:tr h="289353">
                <a:tc>
                  <a:txBody>
                    <a:bodyPr/>
                    <a:lstStyle/>
                    <a:p>
                      <a:pPr indent="66675" algn="r">
                        <a:spcAft>
                          <a:spcPts val="0"/>
                        </a:spcAft>
                      </a:pPr>
                      <a:r>
                        <a:rPr lang="zh-CN" altLang="en-US" sz="1200" b="0" kern="100" dirty="0">
                          <a:solidFill>
                            <a:schemeClr val="dk1"/>
                          </a:solidFill>
                          <a:effectLst/>
                          <a:latin typeface="+mn-lt"/>
                          <a:ea typeface="+mn-ea"/>
                          <a:cs typeface="+mn-cs"/>
                        </a:rPr>
                        <a:t>输出电流稳定度（</a:t>
                      </a:r>
                      <a:r>
                        <a:rPr lang="en-US" sz="1200" b="0" kern="100" dirty="0">
                          <a:solidFill>
                            <a:schemeClr val="dk1"/>
                          </a:solidFill>
                          <a:effectLst/>
                          <a:latin typeface="+mn-lt"/>
                          <a:ea typeface="+mn-ea"/>
                          <a:cs typeface="+mn-cs"/>
                        </a:rPr>
                        <a:t>ppm</a:t>
                      </a:r>
                      <a:r>
                        <a:rPr lang="zh-CN" altLang="en-US" sz="1200" b="0" kern="100" dirty="0">
                          <a:solidFill>
                            <a:schemeClr val="dk1"/>
                          </a:solidFill>
                          <a:effectLst/>
                          <a:latin typeface="+mn-lt"/>
                          <a:ea typeface="+mn-ea"/>
                          <a:cs typeface="+mn-cs"/>
                        </a:rPr>
                        <a:t>）</a:t>
                      </a:r>
                    </a:p>
                  </a:txBody>
                  <a:tcPr marL="0" marR="0" marT="0" marB="0" anchor="ctr"/>
                </a:tc>
                <a:tc>
                  <a:txBody>
                    <a:bodyPr/>
                    <a:lstStyle/>
                    <a:p>
                      <a:pPr algn="ctr">
                        <a:spcAft>
                          <a:spcPts val="0"/>
                        </a:spcAft>
                      </a:pPr>
                      <a:r>
                        <a:rPr lang="en-US" sz="1200" b="0" kern="100" dirty="0">
                          <a:solidFill>
                            <a:schemeClr val="dk1"/>
                          </a:solidFill>
                          <a:effectLst/>
                          <a:latin typeface="+mn-lt"/>
                          <a:ea typeface="+mn-ea"/>
                          <a:cs typeface="+mn-cs"/>
                        </a:rPr>
                        <a:t>50</a:t>
                      </a:r>
                      <a:endParaRPr lang="zh-CN" altLang="en-US" sz="1200" b="0" kern="100" dirty="0">
                        <a:solidFill>
                          <a:schemeClr val="dk1"/>
                        </a:solidFill>
                        <a:effectLst/>
                        <a:latin typeface="+mn-lt"/>
                        <a:ea typeface="+mn-ea"/>
                        <a:cs typeface="+mn-cs"/>
                      </a:endParaRPr>
                    </a:p>
                  </a:txBody>
                  <a:tcPr marL="0" marR="0" marT="0" marB="0" anchor="ctr"/>
                </a:tc>
                <a:extLst>
                  <a:ext uri="{0D108BD9-81ED-4DB2-BD59-A6C34878D82A}">
                    <a16:rowId xmlns:a16="http://schemas.microsoft.com/office/drawing/2014/main" val="1712753104"/>
                  </a:ext>
                </a:extLst>
              </a:tr>
            </a:tbl>
          </a:graphicData>
        </a:graphic>
      </p:graphicFrame>
    </p:spTree>
    <p:extLst>
      <p:ext uri="{BB962C8B-B14F-4D97-AF65-F5344CB8AC3E}">
        <p14:creationId xmlns:p14="http://schemas.microsoft.com/office/powerpoint/2010/main" val="35208682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3600" b="1" kern="0" dirty="0">
                <a:latin typeface="Times New Roman" pitchFamily="18" charset="0"/>
                <a:ea typeface="+mn-ea"/>
                <a:cs typeface="Times New Roman" pitchFamily="18" charset="0"/>
              </a:rPr>
              <a:t>Content</a:t>
            </a:r>
          </a:p>
        </p:txBody>
      </p:sp>
      <p:sp>
        <p:nvSpPr>
          <p:cNvPr id="31" name="内容占位符 2"/>
          <p:cNvSpPr txBox="1">
            <a:spLocks/>
          </p:cNvSpPr>
          <p:nvPr/>
        </p:nvSpPr>
        <p:spPr>
          <a:xfrm>
            <a:off x="360000" y="720000"/>
            <a:ext cx="11520000" cy="6120000"/>
          </a:xfrm>
          <a:prstGeom prst="rect">
            <a:avLst/>
          </a:prstGeom>
        </p:spPr>
        <p:txBody>
          <a:bodyPr anchor="t"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50000"/>
              </a:lnSpc>
              <a:spcBef>
                <a:spcPts val="60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Introduction</a:t>
            </a:r>
          </a:p>
          <a:p>
            <a:pPr marL="358775" lvl="1" indent="-358775">
              <a:lnSpc>
                <a:spcPct val="150000"/>
              </a:lnSpc>
              <a:spcBef>
                <a:spcPts val="60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Design scheme</a:t>
            </a:r>
          </a:p>
          <a:p>
            <a:pPr marL="358775" lvl="1" indent="-358775">
              <a:lnSpc>
                <a:spcPct val="150000"/>
              </a:lnSpc>
              <a:spcBef>
                <a:spcPts val="60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Design and development</a:t>
            </a:r>
          </a:p>
          <a:p>
            <a:pPr marL="358775" lvl="1" indent="-358775">
              <a:lnSpc>
                <a:spcPct val="150000"/>
              </a:lnSpc>
              <a:spcBef>
                <a:spcPts val="60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Summary</a:t>
            </a:r>
            <a:endParaRPr lang="zh-CN" altLang="en-US" b="1"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2176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 Topology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For fast corrector PS: switching-mode as the preferred solution</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Switching-mode </a:t>
            </a:r>
            <a:r>
              <a:rPr lang="en-US" altLang="zh-CN" sz="1800" dirty="0" err="1">
                <a:latin typeface="Times New Roman" panose="02020603050405020304" pitchFamily="18" charset="0"/>
                <a:cs typeface="Times New Roman" panose="02020603050405020304" pitchFamily="18" charset="0"/>
              </a:rPr>
              <a:t>ps</a:t>
            </a:r>
            <a:r>
              <a:rPr lang="en-US" altLang="zh-CN" sz="1800" dirty="0">
                <a:latin typeface="Times New Roman" panose="02020603050405020304" pitchFamily="18" charset="0"/>
                <a:cs typeface="Times New Roman" panose="02020603050405020304" pitchFamily="18" charset="0"/>
              </a:rPr>
              <a:t> design: 100kHz for each POWER MOSFET; and 50kHz cut-off freq. for output LC filter.</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greatly reduce the size of output filter </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图片 6"/>
          <p:cNvPicPr/>
          <p:nvPr/>
        </p:nvPicPr>
        <p:blipFill>
          <a:blip r:embed="rId2">
            <a:extLst>
              <a:ext uri="{28A0092B-C50C-407E-A947-70E740481C1C}">
                <a14:useLocalDpi xmlns:a14="http://schemas.microsoft.com/office/drawing/2010/main" val="0"/>
              </a:ext>
            </a:extLst>
          </a:blip>
          <a:stretch>
            <a:fillRect/>
          </a:stretch>
        </p:blipFill>
        <p:spPr>
          <a:xfrm>
            <a:off x="2135560" y="2559602"/>
            <a:ext cx="3463290" cy="1290320"/>
          </a:xfrm>
          <a:prstGeom prst="rect">
            <a:avLst/>
          </a:prstGeom>
        </p:spPr>
      </p:pic>
      <p:graphicFrame>
        <p:nvGraphicFramePr>
          <p:cNvPr id="8" name="对象 7"/>
          <p:cNvGraphicFramePr>
            <a:graphicFrameLocks noChangeAspect="1"/>
          </p:cNvGraphicFramePr>
          <p:nvPr/>
        </p:nvGraphicFramePr>
        <p:xfrm>
          <a:off x="5937475" y="2859175"/>
          <a:ext cx="3459163" cy="2066925"/>
        </p:xfrm>
        <a:graphic>
          <a:graphicData uri="http://schemas.openxmlformats.org/presentationml/2006/ole">
            <mc:AlternateContent xmlns:mc="http://schemas.openxmlformats.org/markup-compatibility/2006">
              <mc:Choice xmlns:v="urn:schemas-microsoft-com:vml" Requires="v">
                <p:oleObj name="Visio" r:id="rId3" imgW="3459724" imgH="2068367" progId="Visio.Drawing.11">
                  <p:embed/>
                </p:oleObj>
              </mc:Choice>
              <mc:Fallback>
                <p:oleObj name="Visio" r:id="rId3" imgW="3459724" imgH="2068367" progId="Visio.Drawing.11">
                  <p:embed/>
                  <p:pic>
                    <p:nvPicPr>
                      <p:cNvPr id="20" name="对象 19"/>
                      <p:cNvPicPr>
                        <a:picLocks noChangeAspect="1" noChangeArrowheads="1"/>
                      </p:cNvPicPr>
                      <p:nvPr/>
                    </p:nvPicPr>
                    <p:blipFill>
                      <a:blip r:embed="rId4"/>
                      <a:srcRect/>
                      <a:stretch>
                        <a:fillRect/>
                      </a:stretch>
                    </p:blipFill>
                    <p:spPr bwMode="auto">
                      <a:xfrm>
                        <a:off x="5937475" y="2859175"/>
                        <a:ext cx="3459163" cy="2066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对象 8"/>
          <p:cNvGraphicFramePr>
            <a:graphicFrameLocks noChangeAspect="1"/>
          </p:cNvGraphicFramePr>
          <p:nvPr/>
        </p:nvGraphicFramePr>
        <p:xfrm>
          <a:off x="2135560" y="4169635"/>
          <a:ext cx="3297238" cy="1690688"/>
        </p:xfrm>
        <a:graphic>
          <a:graphicData uri="http://schemas.openxmlformats.org/presentationml/2006/ole">
            <mc:AlternateContent xmlns:mc="http://schemas.openxmlformats.org/markup-compatibility/2006">
              <mc:Choice xmlns:v="urn:schemas-microsoft-com:vml" Requires="v">
                <p:oleObj name="Visio" r:id="rId5" imgW="4444556" imgH="2280702" progId="Visio.Drawing.11">
                  <p:embed/>
                </p:oleObj>
              </mc:Choice>
              <mc:Fallback>
                <p:oleObj name="Visio" r:id="rId5" imgW="4444556" imgH="2280702" progId="Visio.Drawing.11">
                  <p:embed/>
                  <p:pic>
                    <p:nvPicPr>
                      <p:cNvPr id="21" name="对象 20"/>
                      <p:cNvPicPr>
                        <a:picLocks noChangeAspect="1" noChangeArrowheads="1"/>
                      </p:cNvPicPr>
                      <p:nvPr/>
                    </p:nvPicPr>
                    <p:blipFill>
                      <a:blip r:embed="rId6"/>
                      <a:srcRect/>
                      <a:stretch>
                        <a:fillRect/>
                      </a:stretch>
                    </p:blipFill>
                    <p:spPr bwMode="auto">
                      <a:xfrm>
                        <a:off x="2135560" y="4169635"/>
                        <a:ext cx="3297238" cy="169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矩形 9"/>
          <p:cNvSpPr/>
          <p:nvPr/>
        </p:nvSpPr>
        <p:spPr>
          <a:xfrm>
            <a:off x="6156550" y="4926099"/>
            <a:ext cx="4237057" cy="923330"/>
          </a:xfrm>
          <a:prstGeom prst="rect">
            <a:avLst/>
          </a:prstGeom>
        </p:spPr>
        <p:txBody>
          <a:bodyPr wrap="none">
            <a:spAutoFit/>
          </a:bodyPr>
          <a:lstStyle/>
          <a:p>
            <a:pPr>
              <a:lnSpc>
                <a:spcPct val="150000"/>
              </a:lnSpc>
              <a:buClr>
                <a:srgbClr val="002060"/>
              </a:buClr>
              <a:buSzPct val="80000"/>
            </a:pPr>
            <a:r>
              <a:rPr lang="en-US" altLang="zh-CN" b="1" kern="0" dirty="0">
                <a:ea typeface="Arial Unicode MS" panose="020B0604020202020204" pitchFamily="34" charset="-122"/>
                <a:cs typeface="Arial Unicode MS" panose="020B0604020202020204" pitchFamily="34" charset="-122"/>
              </a:rPr>
              <a:t>The freq. of output voltage before LC filter</a:t>
            </a:r>
          </a:p>
          <a:p>
            <a:pPr>
              <a:lnSpc>
                <a:spcPct val="150000"/>
              </a:lnSpc>
              <a:buClr>
                <a:srgbClr val="002060"/>
              </a:buClr>
              <a:buSzPct val="80000"/>
            </a:pPr>
            <a:r>
              <a:rPr lang="en-US" altLang="zh-CN" b="1" kern="0" dirty="0">
                <a:ea typeface="Arial Unicode MS" panose="020B0604020202020204" pitchFamily="34" charset="-122"/>
                <a:cs typeface="Arial Unicode MS" panose="020B0604020202020204" pitchFamily="34" charset="-122"/>
              </a:rPr>
              <a:t>is  </a:t>
            </a:r>
            <a:r>
              <a:rPr lang="en-US" altLang="zh-CN" b="1" kern="0" dirty="0">
                <a:solidFill>
                  <a:srgbClr val="FF0000"/>
                </a:solidFill>
                <a:ea typeface="Arial Unicode MS" panose="020B0604020202020204" pitchFamily="34" charset="-122"/>
                <a:cs typeface="Arial Unicode MS" panose="020B0604020202020204" pitchFamily="34" charset="-122"/>
              </a:rPr>
              <a:t>two times </a:t>
            </a:r>
            <a:r>
              <a:rPr lang="en-US" altLang="zh-CN" b="1" kern="0" dirty="0">
                <a:ea typeface="Arial Unicode MS" panose="020B0604020202020204" pitchFamily="34" charset="-122"/>
                <a:cs typeface="Arial Unicode MS" panose="020B0604020202020204" pitchFamily="34" charset="-122"/>
              </a:rPr>
              <a:t>of PWM frequency.</a:t>
            </a:r>
          </a:p>
        </p:txBody>
      </p:sp>
      <p:sp>
        <p:nvSpPr>
          <p:cNvPr id="11" name="矩形 10"/>
          <p:cNvSpPr/>
          <p:nvPr/>
        </p:nvSpPr>
        <p:spPr>
          <a:xfrm>
            <a:off x="4469257" y="3754137"/>
            <a:ext cx="676788" cy="276999"/>
          </a:xfrm>
          <a:prstGeom prst="rect">
            <a:avLst/>
          </a:prstGeom>
        </p:spPr>
        <p:txBody>
          <a:bodyPr wrap="none">
            <a:spAutoFit/>
          </a:bodyPr>
          <a:lstStyle/>
          <a:p>
            <a:r>
              <a:rPr lang="en-US" altLang="zh-CN" sz="1200" b="1" kern="0" dirty="0">
                <a:solidFill>
                  <a:srgbClr val="009900"/>
                </a:solidFill>
                <a:ea typeface="Arial Unicode MS" panose="020B0604020202020204" pitchFamily="34" charset="-122"/>
                <a:cs typeface="Arial Unicode MS" panose="020B0604020202020204" pitchFamily="34" charset="-122"/>
              </a:rPr>
              <a:t>LC filter</a:t>
            </a:r>
            <a:endParaRPr lang="zh-CN" altLang="en-US" sz="1200" b="1" kern="0" dirty="0">
              <a:solidFill>
                <a:srgbClr val="009900"/>
              </a:solidFill>
              <a:ea typeface="Arial Unicode MS" panose="020B0604020202020204" pitchFamily="34" charset="-122"/>
              <a:cs typeface="Arial Unicode MS" panose="020B0604020202020204" pitchFamily="34" charset="-122"/>
            </a:endParaRPr>
          </a:p>
        </p:txBody>
      </p:sp>
      <p:sp>
        <p:nvSpPr>
          <p:cNvPr id="12" name="矩形 11"/>
          <p:cNvSpPr/>
          <p:nvPr/>
        </p:nvSpPr>
        <p:spPr>
          <a:xfrm>
            <a:off x="3188137" y="3734507"/>
            <a:ext cx="1281120" cy="461665"/>
          </a:xfrm>
          <a:prstGeom prst="rect">
            <a:avLst/>
          </a:prstGeom>
        </p:spPr>
        <p:txBody>
          <a:bodyPr wrap="none">
            <a:spAutoFit/>
          </a:bodyPr>
          <a:lstStyle/>
          <a:p>
            <a:r>
              <a:rPr lang="en-US" altLang="zh-CN" sz="1200" b="1" kern="0" dirty="0">
                <a:ea typeface="Arial Unicode MS" panose="020B0604020202020204" pitchFamily="34" charset="-122"/>
                <a:cs typeface="Arial Unicode MS" panose="020B0604020202020204" pitchFamily="34" charset="-122"/>
              </a:rPr>
              <a:t>H-Bridge </a:t>
            </a:r>
          </a:p>
          <a:p>
            <a:r>
              <a:rPr lang="en-US" altLang="zh-CN" sz="1200" b="1" kern="0" dirty="0">
                <a:ea typeface="Arial Unicode MS" panose="020B0604020202020204" pitchFamily="34" charset="-122"/>
                <a:cs typeface="Arial Unicode MS" panose="020B0604020202020204" pitchFamily="34" charset="-122"/>
              </a:rPr>
              <a:t>DC/DC Converter</a:t>
            </a:r>
            <a:endParaRPr lang="zh-CN" altLang="en-US" sz="1200" b="1" kern="0" dirty="0">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2622979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 Topology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Adding a phase-lead compensator to the PI controller to increase the bandwidth of the closed-loop control system.</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It is difficult to achieve the 10kHz bandwidth and low current ripple at the same time.</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Based on SM: with multi-level control strategy to increase the equivalent switching freq. and decrease the voltage ripple.</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a:stretch>
            <a:fillRect/>
          </a:stretch>
        </p:blipFill>
        <p:spPr>
          <a:xfrm>
            <a:off x="1440000" y="2520000"/>
            <a:ext cx="3467623" cy="3240000"/>
          </a:xfrm>
          <a:prstGeom prst="rect">
            <a:avLst/>
          </a:prstGeom>
        </p:spPr>
      </p:pic>
      <p:pic>
        <p:nvPicPr>
          <p:cNvPr id="14" name="图片 13"/>
          <p:cNvPicPr>
            <a:picLocks noChangeAspect="1"/>
          </p:cNvPicPr>
          <p:nvPr/>
        </p:nvPicPr>
        <p:blipFill>
          <a:blip r:embed="rId3"/>
          <a:stretch>
            <a:fillRect/>
          </a:stretch>
        </p:blipFill>
        <p:spPr>
          <a:xfrm>
            <a:off x="5760000" y="2520000"/>
            <a:ext cx="4520124" cy="3240000"/>
          </a:xfrm>
          <a:prstGeom prst="rect">
            <a:avLst/>
          </a:prstGeom>
        </p:spPr>
      </p:pic>
    </p:spTree>
    <p:extLst>
      <p:ext uri="{BB962C8B-B14F-4D97-AF65-F5344CB8AC3E}">
        <p14:creationId xmlns:p14="http://schemas.microsoft.com/office/powerpoint/2010/main" val="978099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 Simulation</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Bandwidth: 0.15A@10kHz sinusoidal current output, amplitude attenuation -2.8dB, phase delay 39.5°</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Step response: 0→0.15A step current output, response time 62us</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图片 6" descr="C:\Users\LP\Desktop\10K仿真波形.jpg">
            <a:extLst>
              <a:ext uri="{FF2B5EF4-FFF2-40B4-BE49-F238E27FC236}">
                <a16:creationId xmlns:a16="http://schemas.microsoft.com/office/drawing/2014/main" id="{3BE0186F-2C67-4042-946E-54A2F64420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0" y="2160000"/>
            <a:ext cx="3600000" cy="147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4" descr="C:\Users\LP\Desktop\0-0.15A Step.jpg">
            <a:extLst>
              <a:ext uri="{FF2B5EF4-FFF2-40B4-BE49-F238E27FC236}">
                <a16:creationId xmlns:a16="http://schemas.microsoft.com/office/drawing/2014/main" id="{21849C51-4CBA-4F60-90CC-EEFFA37784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000" y="4320000"/>
            <a:ext cx="3600000" cy="2022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4" descr="H:\大论文撰写\论文所需相关材料\仿真实验资料\电源仿真模型\电源仿真环境搭建.JPG">
            <a:extLst>
              <a:ext uri="{FF2B5EF4-FFF2-40B4-BE49-F238E27FC236}">
                <a16:creationId xmlns:a16="http://schemas.microsoft.com/office/drawing/2014/main" id="{95A79A07-EE7A-4984-B460-46B7C857D1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00" y="2879999"/>
            <a:ext cx="5248680"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2473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 </a:t>
            </a:r>
            <a:r>
              <a:rPr lang="en-US" altLang="zh-CN" b="1" kern="0" dirty="0">
                <a:latin typeface="Times New Roman" panose="02020603050405020304" pitchFamily="18" charset="0"/>
                <a:ea typeface="Arial Unicode MS" panose="020B0604020202020204" pitchFamily="34" charset="-122"/>
                <a:cs typeface="Times New Roman" pitchFamily="18" charset="0"/>
              </a:rPr>
              <a:t>prototype</a:t>
            </a:r>
            <a:endParaRPr lang="en-US" altLang="zh-CN" b="1"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10">
            <a:extLst>
              <a:ext uri="{FF2B5EF4-FFF2-40B4-BE49-F238E27FC236}">
                <a16:creationId xmlns:a16="http://schemas.microsoft.com/office/drawing/2014/main" id="{E7DB9697-AA3D-42BF-A96E-7AAFC57D05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49116" y="1309504"/>
            <a:ext cx="3185693" cy="289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3">
            <a:extLst>
              <a:ext uri="{FF2B5EF4-FFF2-40B4-BE49-F238E27FC236}">
                <a16:creationId xmlns:a16="http://schemas.microsoft.com/office/drawing/2014/main" id="{307A0838-BDC3-4792-8496-F1F298AA506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7615511" y="1309503"/>
            <a:ext cx="3860742" cy="2896085"/>
          </a:xfrm>
          <a:prstGeom prst="rect">
            <a:avLst/>
          </a:prstGeom>
        </p:spPr>
      </p:pic>
      <p:pic>
        <p:nvPicPr>
          <p:cNvPr id="12" name="图片 11">
            <a:extLst>
              <a:ext uri="{FF2B5EF4-FFF2-40B4-BE49-F238E27FC236}">
                <a16:creationId xmlns:a16="http://schemas.microsoft.com/office/drawing/2014/main" id="{49B66FEC-F102-4D86-8169-08AE6FC9BA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4230257" y="1095786"/>
            <a:ext cx="2896084" cy="3323519"/>
          </a:xfrm>
          <a:prstGeom prst="rect">
            <a:avLst/>
          </a:prstGeom>
        </p:spPr>
      </p:pic>
      <p:pic>
        <p:nvPicPr>
          <p:cNvPr id="13" name="图片 12">
            <a:extLst>
              <a:ext uri="{FF2B5EF4-FFF2-40B4-BE49-F238E27FC236}">
                <a16:creationId xmlns:a16="http://schemas.microsoft.com/office/drawing/2014/main" id="{4C013872-541F-43D2-BF47-5E4064CE46A2}"/>
              </a:ext>
            </a:extLst>
          </p:cNvPr>
          <p:cNvPicPr>
            <a:picLocks noChangeAspect="1"/>
          </p:cNvPicPr>
          <p:nvPr/>
        </p:nvPicPr>
        <p:blipFill>
          <a:blip r:embed="rId5"/>
          <a:stretch>
            <a:fillRect/>
          </a:stretch>
        </p:blipFill>
        <p:spPr>
          <a:xfrm>
            <a:off x="626827" y="4205588"/>
            <a:ext cx="5476875" cy="2162175"/>
          </a:xfrm>
          <a:prstGeom prst="rect">
            <a:avLst/>
          </a:prstGeom>
        </p:spPr>
      </p:pic>
      <p:pic>
        <p:nvPicPr>
          <p:cNvPr id="14" name="图片 13">
            <a:extLst>
              <a:ext uri="{FF2B5EF4-FFF2-40B4-BE49-F238E27FC236}">
                <a16:creationId xmlns:a16="http://schemas.microsoft.com/office/drawing/2014/main" id="{EE833C82-C574-4913-A6C2-EB07C18EDA53}"/>
              </a:ext>
            </a:extLst>
          </p:cNvPr>
          <p:cNvPicPr>
            <a:picLocks noChangeAspect="1"/>
          </p:cNvPicPr>
          <p:nvPr/>
        </p:nvPicPr>
        <p:blipFill>
          <a:blip r:embed="rId6"/>
          <a:stretch>
            <a:fillRect/>
          </a:stretch>
        </p:blipFill>
        <p:spPr>
          <a:xfrm>
            <a:off x="6349816" y="4396088"/>
            <a:ext cx="5353050" cy="1971675"/>
          </a:xfrm>
          <a:prstGeom prst="rect">
            <a:avLst/>
          </a:prstGeom>
        </p:spPr>
      </p:pic>
    </p:spTree>
    <p:extLst>
      <p:ext uri="{BB962C8B-B14F-4D97-AF65-F5344CB8AC3E}">
        <p14:creationId xmlns:p14="http://schemas.microsoft.com/office/powerpoint/2010/main" val="3544208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 </a:t>
            </a:r>
            <a:r>
              <a:rPr lang="en-US" altLang="zh-CN" b="1" kern="0" dirty="0">
                <a:latin typeface="Times New Roman" panose="02020603050405020304" pitchFamily="18" charset="0"/>
                <a:ea typeface="Arial Unicode MS" panose="020B0604020202020204" pitchFamily="34" charset="-122"/>
                <a:cs typeface="Times New Roman" pitchFamily="18" charset="0"/>
              </a:rPr>
              <a:t>prototype</a:t>
            </a:r>
            <a:endParaRPr lang="en-US" altLang="zh-CN" b="1"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1" name="图片 1" descr="说明: H:\大论文撰写\论文所需相关材料\样机实验资料\正弦波形\0.1A 100HZ.BMP">
            <a:extLst>
              <a:ext uri="{FF2B5EF4-FFF2-40B4-BE49-F238E27FC236}">
                <a16:creationId xmlns:a16="http://schemas.microsoft.com/office/drawing/2014/main" id="{F304386A-EDB5-4717-9B72-201F188AA4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580" y="1290987"/>
            <a:ext cx="1931714" cy="1446026"/>
          </a:xfrm>
          <a:prstGeom prst="rect">
            <a:avLst/>
          </a:prstGeom>
          <a:noFill/>
          <a:extLst>
            <a:ext uri="{909E8E84-426E-40DD-AFC4-6F175D3DCCD1}">
              <a14:hiddenFill xmlns:a14="http://schemas.microsoft.com/office/drawing/2010/main">
                <a:solidFill>
                  <a:srgbClr val="FFFFFF"/>
                </a:solidFill>
              </a14:hiddenFill>
            </a:ext>
          </a:extLst>
        </p:spPr>
      </p:pic>
      <p:pic>
        <p:nvPicPr>
          <p:cNvPr id="15" name="图片 2" descr="说明: H:\大论文撰写\论文所需相关材料\样机实验资料\正弦波形\0.1A 2K.BMP">
            <a:extLst>
              <a:ext uri="{FF2B5EF4-FFF2-40B4-BE49-F238E27FC236}">
                <a16:creationId xmlns:a16="http://schemas.microsoft.com/office/drawing/2014/main" id="{86A5D1FD-4B63-410B-9F93-A099AACEA7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3470" y="1290987"/>
            <a:ext cx="1875004" cy="1419801"/>
          </a:xfrm>
          <a:prstGeom prst="rect">
            <a:avLst/>
          </a:prstGeom>
          <a:noFill/>
          <a:extLst>
            <a:ext uri="{909E8E84-426E-40DD-AFC4-6F175D3DCCD1}">
              <a14:hiddenFill xmlns:a14="http://schemas.microsoft.com/office/drawing/2010/main">
                <a:solidFill>
                  <a:srgbClr val="FFFFFF"/>
                </a:solidFill>
              </a14:hiddenFill>
            </a:ext>
          </a:extLst>
        </p:spPr>
      </p:pic>
      <p:pic>
        <p:nvPicPr>
          <p:cNvPr id="16" name="图片 4" descr="说明: H:\大论文撰写\论文所需相关材料\样机实验资料\正弦波形\0.1A 10K.BMP">
            <a:extLst>
              <a:ext uri="{FF2B5EF4-FFF2-40B4-BE49-F238E27FC236}">
                <a16:creationId xmlns:a16="http://schemas.microsoft.com/office/drawing/2014/main" id="{FB53F2E8-3E1D-47D3-A34C-CF7E9DA1BD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0125" y="1290987"/>
            <a:ext cx="1879491" cy="141233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表格 16">
            <a:extLst>
              <a:ext uri="{FF2B5EF4-FFF2-40B4-BE49-F238E27FC236}">
                <a16:creationId xmlns:a16="http://schemas.microsoft.com/office/drawing/2014/main" id="{B55774EC-3297-4A25-A042-16DC6022FCCA}"/>
              </a:ext>
            </a:extLst>
          </p:cNvPr>
          <p:cNvGraphicFramePr>
            <a:graphicFrameLocks noGrp="1"/>
          </p:cNvGraphicFramePr>
          <p:nvPr/>
        </p:nvGraphicFramePr>
        <p:xfrm>
          <a:off x="6958919" y="1228478"/>
          <a:ext cx="3092053" cy="1586967"/>
        </p:xfrm>
        <a:graphic>
          <a:graphicData uri="http://schemas.openxmlformats.org/drawingml/2006/table">
            <a:tbl>
              <a:tblPr>
                <a:tableStyleId>{5C22544A-7EE6-4342-B048-85BDC9FD1C3A}</a:tableStyleId>
              </a:tblPr>
              <a:tblGrid>
                <a:gridCol w="1189251">
                  <a:extLst>
                    <a:ext uri="{9D8B030D-6E8A-4147-A177-3AD203B41FA5}">
                      <a16:colId xmlns:a16="http://schemas.microsoft.com/office/drawing/2014/main" val="1127648238"/>
                    </a:ext>
                  </a:extLst>
                </a:gridCol>
                <a:gridCol w="872118">
                  <a:extLst>
                    <a:ext uri="{9D8B030D-6E8A-4147-A177-3AD203B41FA5}">
                      <a16:colId xmlns:a16="http://schemas.microsoft.com/office/drawing/2014/main" val="1553587952"/>
                    </a:ext>
                  </a:extLst>
                </a:gridCol>
                <a:gridCol w="1030684">
                  <a:extLst>
                    <a:ext uri="{9D8B030D-6E8A-4147-A177-3AD203B41FA5}">
                      <a16:colId xmlns:a16="http://schemas.microsoft.com/office/drawing/2014/main" val="3895348502"/>
                    </a:ext>
                  </a:extLst>
                </a:gridCol>
              </a:tblGrid>
              <a:tr h="521555">
                <a:tc>
                  <a:txBody>
                    <a:bodyPr/>
                    <a:lstStyle/>
                    <a:p>
                      <a:pPr algn="r">
                        <a:lnSpc>
                          <a:spcPct val="150000"/>
                        </a:lnSpc>
                        <a:spcAft>
                          <a:spcPts val="0"/>
                        </a:spcAft>
                      </a:pPr>
                      <a:r>
                        <a:rPr lang="zh-CN" altLang="en-US" sz="1200" b="1" kern="100" dirty="0">
                          <a:solidFill>
                            <a:schemeClr val="dk1"/>
                          </a:solidFill>
                          <a:effectLst/>
                          <a:latin typeface="+mn-lt"/>
                          <a:ea typeface="+mn-ea"/>
                          <a:cs typeface="+mn-cs"/>
                        </a:rPr>
                        <a:t>电流给定</a:t>
                      </a:r>
                    </a:p>
                  </a:txBody>
                  <a:tcPr marL="68580" marR="68580" marT="0" marB="0">
                    <a:solidFill>
                      <a:srgbClr val="00B0F0"/>
                    </a:solidFill>
                  </a:tcPr>
                </a:tc>
                <a:tc>
                  <a:txBody>
                    <a:bodyPr/>
                    <a:lstStyle/>
                    <a:p>
                      <a:pPr algn="ctr">
                        <a:lnSpc>
                          <a:spcPct val="150000"/>
                        </a:lnSpc>
                        <a:spcAft>
                          <a:spcPts val="0"/>
                        </a:spcAft>
                      </a:pPr>
                      <a:r>
                        <a:rPr lang="zh-CN" altLang="en-US" sz="1200" b="1" kern="100" dirty="0">
                          <a:solidFill>
                            <a:schemeClr val="dk1"/>
                          </a:solidFill>
                          <a:effectLst/>
                          <a:latin typeface="+mn-lt"/>
                          <a:ea typeface="+mn-ea"/>
                          <a:cs typeface="+mn-cs"/>
                        </a:rPr>
                        <a:t>幅值衰减</a:t>
                      </a:r>
                      <a:endParaRPr lang="en-US" altLang="zh-CN" sz="1200" b="1" kern="100" dirty="0">
                        <a:solidFill>
                          <a:schemeClr val="dk1"/>
                        </a:solidFill>
                        <a:effectLst/>
                        <a:latin typeface="+mn-lt"/>
                        <a:ea typeface="+mn-ea"/>
                        <a:cs typeface="+mn-cs"/>
                      </a:endParaRPr>
                    </a:p>
                    <a:p>
                      <a:pPr algn="ctr">
                        <a:lnSpc>
                          <a:spcPct val="150000"/>
                        </a:lnSpc>
                        <a:spcAft>
                          <a:spcPts val="0"/>
                        </a:spcAft>
                      </a:pPr>
                      <a:r>
                        <a:rPr lang="zh-CN" altLang="en-US" sz="1200" b="1" kern="100" dirty="0">
                          <a:solidFill>
                            <a:schemeClr val="dk1"/>
                          </a:solidFill>
                          <a:effectLst/>
                          <a:latin typeface="+mn-lt"/>
                          <a:ea typeface="+mn-ea"/>
                          <a:cs typeface="+mn-cs"/>
                        </a:rPr>
                        <a:t>（</a:t>
                      </a:r>
                      <a:r>
                        <a:rPr lang="en-AU" sz="1200" b="1" kern="100" dirty="0">
                          <a:solidFill>
                            <a:schemeClr val="dk1"/>
                          </a:solidFill>
                          <a:effectLst/>
                          <a:latin typeface="+mn-lt"/>
                          <a:ea typeface="+mn-ea"/>
                          <a:cs typeface="+mn-cs"/>
                        </a:rPr>
                        <a:t>dB</a:t>
                      </a:r>
                      <a:r>
                        <a:rPr lang="zh-CN" altLang="en-US" sz="1200" b="1" kern="100" dirty="0">
                          <a:solidFill>
                            <a:schemeClr val="dk1"/>
                          </a:solidFill>
                          <a:effectLst/>
                          <a:latin typeface="+mn-lt"/>
                          <a:ea typeface="+mn-ea"/>
                          <a:cs typeface="+mn-cs"/>
                        </a:rPr>
                        <a:t>）</a:t>
                      </a:r>
                    </a:p>
                  </a:txBody>
                  <a:tcPr marL="68580" marR="68580" marT="0" marB="0">
                    <a:solidFill>
                      <a:srgbClr val="00B0F0"/>
                    </a:solidFill>
                  </a:tcPr>
                </a:tc>
                <a:tc>
                  <a:txBody>
                    <a:bodyPr/>
                    <a:lstStyle/>
                    <a:p>
                      <a:pPr algn="ctr">
                        <a:lnSpc>
                          <a:spcPct val="150000"/>
                        </a:lnSpc>
                        <a:spcAft>
                          <a:spcPts val="0"/>
                        </a:spcAft>
                      </a:pPr>
                      <a:r>
                        <a:rPr lang="zh-CN" altLang="en-US" sz="1200" b="1" kern="100" dirty="0">
                          <a:solidFill>
                            <a:schemeClr val="dk1"/>
                          </a:solidFill>
                          <a:effectLst/>
                          <a:latin typeface="+mn-lt"/>
                          <a:ea typeface="+mn-ea"/>
                          <a:cs typeface="+mn-cs"/>
                        </a:rPr>
                        <a:t>相位延迟</a:t>
                      </a:r>
                      <a:endParaRPr lang="en-US" altLang="zh-CN" sz="1200" b="1" kern="100" dirty="0">
                        <a:solidFill>
                          <a:schemeClr val="dk1"/>
                        </a:solidFill>
                        <a:effectLst/>
                        <a:latin typeface="+mn-lt"/>
                        <a:ea typeface="+mn-ea"/>
                        <a:cs typeface="+mn-cs"/>
                      </a:endParaRPr>
                    </a:p>
                    <a:p>
                      <a:pPr algn="ctr">
                        <a:lnSpc>
                          <a:spcPct val="150000"/>
                        </a:lnSpc>
                        <a:spcAft>
                          <a:spcPts val="0"/>
                        </a:spcAft>
                      </a:pPr>
                      <a:r>
                        <a:rPr lang="zh-CN" altLang="en-US" sz="1200" b="1" kern="100" dirty="0">
                          <a:solidFill>
                            <a:schemeClr val="dk1"/>
                          </a:solidFill>
                          <a:effectLst/>
                          <a:latin typeface="+mn-lt"/>
                          <a:ea typeface="+mn-ea"/>
                          <a:cs typeface="+mn-cs"/>
                        </a:rPr>
                        <a:t>（</a:t>
                      </a:r>
                      <a:r>
                        <a:rPr lang="en-US" altLang="zh-CN" sz="1200" b="1" kern="100" dirty="0">
                          <a:solidFill>
                            <a:schemeClr val="dk1"/>
                          </a:solidFill>
                          <a:effectLst/>
                          <a:latin typeface="+mn-lt"/>
                          <a:ea typeface="+mn-ea"/>
                          <a:cs typeface="+mn-cs"/>
                        </a:rPr>
                        <a:t>°</a:t>
                      </a:r>
                      <a:r>
                        <a:rPr lang="zh-CN" altLang="en-US" sz="1200" b="1" kern="100" dirty="0">
                          <a:solidFill>
                            <a:schemeClr val="dk1"/>
                          </a:solidFill>
                          <a:effectLst/>
                          <a:latin typeface="+mn-lt"/>
                          <a:ea typeface="+mn-ea"/>
                          <a:cs typeface="+mn-cs"/>
                        </a:rPr>
                        <a:t>）</a:t>
                      </a:r>
                    </a:p>
                  </a:txBody>
                  <a:tcPr marL="68580" marR="68580" marT="0" marB="0">
                    <a:solidFill>
                      <a:srgbClr val="00B0F0"/>
                    </a:solidFill>
                  </a:tcPr>
                </a:tc>
                <a:extLst>
                  <a:ext uri="{0D108BD9-81ED-4DB2-BD59-A6C34878D82A}">
                    <a16:rowId xmlns:a16="http://schemas.microsoft.com/office/drawing/2014/main" val="3229036847"/>
                  </a:ext>
                </a:extLst>
              </a:tr>
              <a:tr h="327247">
                <a:tc>
                  <a:txBody>
                    <a:bodyPr/>
                    <a:lstStyle/>
                    <a:p>
                      <a:pPr algn="r">
                        <a:lnSpc>
                          <a:spcPct val="150000"/>
                        </a:lnSpc>
                        <a:spcAft>
                          <a:spcPts val="0"/>
                        </a:spcAft>
                      </a:pPr>
                      <a:r>
                        <a:rPr lang="en-AU" sz="1200" b="0" kern="100" dirty="0">
                          <a:solidFill>
                            <a:schemeClr val="dk1"/>
                          </a:solidFill>
                          <a:effectLst/>
                          <a:latin typeface="+mn-lt"/>
                          <a:ea typeface="+mn-ea"/>
                          <a:cs typeface="+mn-cs"/>
                        </a:rPr>
                        <a:t>0.16 A@ 100 Hz</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-0.08</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0.7</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extLst>
                  <a:ext uri="{0D108BD9-81ED-4DB2-BD59-A6C34878D82A}">
                    <a16:rowId xmlns:a16="http://schemas.microsoft.com/office/drawing/2014/main" val="1812432875"/>
                  </a:ext>
                </a:extLst>
              </a:tr>
              <a:tr h="246055">
                <a:tc>
                  <a:txBody>
                    <a:bodyPr/>
                    <a:lstStyle/>
                    <a:p>
                      <a:pPr algn="r">
                        <a:lnSpc>
                          <a:spcPct val="150000"/>
                        </a:lnSpc>
                        <a:spcAft>
                          <a:spcPts val="0"/>
                        </a:spcAft>
                      </a:pPr>
                      <a:r>
                        <a:rPr lang="en-AU" sz="1200" b="0" kern="100" dirty="0">
                          <a:solidFill>
                            <a:schemeClr val="dk1"/>
                          </a:solidFill>
                          <a:effectLst/>
                          <a:latin typeface="+mn-lt"/>
                          <a:ea typeface="+mn-ea"/>
                          <a:cs typeface="+mn-cs"/>
                        </a:rPr>
                        <a:t>0.16 A@ 2 kHz</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-0.36</a:t>
                      </a:r>
                      <a:endParaRPr lang="zh-CN" altLang="en-US" sz="12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36</a:t>
                      </a:r>
                      <a:endParaRPr lang="zh-CN" altLang="en-US" sz="12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887479027"/>
                  </a:ext>
                </a:extLst>
              </a:tr>
              <a:tr h="246055">
                <a:tc>
                  <a:txBody>
                    <a:bodyPr/>
                    <a:lstStyle/>
                    <a:p>
                      <a:pPr algn="r">
                        <a:lnSpc>
                          <a:spcPct val="150000"/>
                        </a:lnSpc>
                        <a:spcAft>
                          <a:spcPts val="0"/>
                        </a:spcAft>
                      </a:pPr>
                      <a:r>
                        <a:rPr lang="en-AU" sz="1200" b="0" kern="100" dirty="0">
                          <a:solidFill>
                            <a:schemeClr val="dk1"/>
                          </a:solidFill>
                          <a:effectLst/>
                          <a:latin typeface="+mn-lt"/>
                          <a:ea typeface="+mn-ea"/>
                          <a:cs typeface="+mn-cs"/>
                        </a:rPr>
                        <a:t>0.16 A@ 5 kHz</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-1.2</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72</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extLst>
                  <a:ext uri="{0D108BD9-81ED-4DB2-BD59-A6C34878D82A}">
                    <a16:rowId xmlns:a16="http://schemas.microsoft.com/office/drawing/2014/main" val="3215813506"/>
                  </a:ext>
                </a:extLst>
              </a:tr>
              <a:tr h="246055">
                <a:tc>
                  <a:txBody>
                    <a:bodyPr/>
                    <a:lstStyle/>
                    <a:p>
                      <a:pPr algn="r">
                        <a:lnSpc>
                          <a:spcPct val="150000"/>
                        </a:lnSpc>
                        <a:spcAft>
                          <a:spcPts val="0"/>
                        </a:spcAft>
                      </a:pPr>
                      <a:r>
                        <a:rPr lang="en-AU" sz="1200" b="0" kern="100" dirty="0">
                          <a:solidFill>
                            <a:schemeClr val="dk1"/>
                          </a:solidFill>
                          <a:effectLst/>
                          <a:latin typeface="+mn-lt"/>
                          <a:ea typeface="+mn-ea"/>
                          <a:cs typeface="+mn-cs"/>
                        </a:rPr>
                        <a:t>0.16 A@ 10 kHz</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-2.7</a:t>
                      </a:r>
                      <a:endParaRPr lang="zh-CN" altLang="en-US" sz="12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105</a:t>
                      </a:r>
                      <a:endParaRPr lang="zh-CN" altLang="en-US" sz="12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2009240997"/>
                  </a:ext>
                </a:extLst>
              </a:tr>
            </a:tbl>
          </a:graphicData>
        </a:graphic>
      </p:graphicFrame>
      <p:sp>
        <p:nvSpPr>
          <p:cNvPr id="18" name="文本框 17">
            <a:extLst>
              <a:ext uri="{FF2B5EF4-FFF2-40B4-BE49-F238E27FC236}">
                <a16:creationId xmlns:a16="http://schemas.microsoft.com/office/drawing/2014/main" id="{C777EE30-BD95-4DF9-B147-4BD7F79D25D4}"/>
              </a:ext>
            </a:extLst>
          </p:cNvPr>
          <p:cNvSpPr txBox="1"/>
          <p:nvPr/>
        </p:nvSpPr>
        <p:spPr>
          <a:xfrm>
            <a:off x="1032558" y="2710788"/>
            <a:ext cx="1224136" cy="261610"/>
          </a:xfrm>
          <a:prstGeom prst="rect">
            <a:avLst/>
          </a:prstGeom>
          <a:noFill/>
        </p:spPr>
        <p:txBody>
          <a:bodyPr wrap="square" rtlCol="0">
            <a:spAutoFit/>
          </a:bodyPr>
          <a:lstStyle/>
          <a:p>
            <a:r>
              <a:rPr lang="en-US" altLang="zh-CN" sz="1100" dirty="0"/>
              <a:t>0.16A@100Hz</a:t>
            </a:r>
            <a:endParaRPr lang="zh-CN" altLang="en-US" sz="1100" dirty="0"/>
          </a:p>
        </p:txBody>
      </p:sp>
      <p:sp>
        <p:nvSpPr>
          <p:cNvPr id="19" name="文本框 18">
            <a:extLst>
              <a:ext uri="{FF2B5EF4-FFF2-40B4-BE49-F238E27FC236}">
                <a16:creationId xmlns:a16="http://schemas.microsoft.com/office/drawing/2014/main" id="{2A9FE1AA-E0E5-425F-B09D-F885CF81F0F7}"/>
              </a:ext>
            </a:extLst>
          </p:cNvPr>
          <p:cNvSpPr txBox="1"/>
          <p:nvPr/>
        </p:nvSpPr>
        <p:spPr>
          <a:xfrm>
            <a:off x="3108209" y="2703389"/>
            <a:ext cx="1224136" cy="261610"/>
          </a:xfrm>
          <a:prstGeom prst="rect">
            <a:avLst/>
          </a:prstGeom>
          <a:noFill/>
        </p:spPr>
        <p:txBody>
          <a:bodyPr wrap="square" rtlCol="0">
            <a:spAutoFit/>
          </a:bodyPr>
          <a:lstStyle/>
          <a:p>
            <a:r>
              <a:rPr lang="en-US" altLang="zh-CN" sz="1100" dirty="0"/>
              <a:t>0.16A@2kHz</a:t>
            </a:r>
            <a:endParaRPr lang="zh-CN" altLang="en-US" sz="1100" dirty="0"/>
          </a:p>
        </p:txBody>
      </p:sp>
      <p:sp>
        <p:nvSpPr>
          <p:cNvPr id="20" name="文本框 19">
            <a:extLst>
              <a:ext uri="{FF2B5EF4-FFF2-40B4-BE49-F238E27FC236}">
                <a16:creationId xmlns:a16="http://schemas.microsoft.com/office/drawing/2014/main" id="{0E8E9992-9F8B-4679-9E72-9C76F08A6D23}"/>
              </a:ext>
            </a:extLst>
          </p:cNvPr>
          <p:cNvSpPr txBox="1"/>
          <p:nvPr/>
        </p:nvSpPr>
        <p:spPr>
          <a:xfrm>
            <a:off x="5117389" y="2684640"/>
            <a:ext cx="1224136" cy="261610"/>
          </a:xfrm>
          <a:prstGeom prst="rect">
            <a:avLst/>
          </a:prstGeom>
          <a:noFill/>
        </p:spPr>
        <p:txBody>
          <a:bodyPr wrap="square" rtlCol="0">
            <a:spAutoFit/>
          </a:bodyPr>
          <a:lstStyle/>
          <a:p>
            <a:r>
              <a:rPr lang="en-US" altLang="zh-CN" sz="1100" dirty="0"/>
              <a:t>0.16A@10kHz</a:t>
            </a:r>
            <a:endParaRPr lang="zh-CN" altLang="en-US" sz="1100" dirty="0"/>
          </a:p>
        </p:txBody>
      </p:sp>
      <p:pic>
        <p:nvPicPr>
          <p:cNvPr id="21" name="图片 5" descr="说明: H:\大论文撰写\论文所需相关材料\样机实验资料\阶跃波形\2-2.075A 内20A橘 外DS200IDSA.BMP">
            <a:extLst>
              <a:ext uri="{FF2B5EF4-FFF2-40B4-BE49-F238E27FC236}">
                <a16:creationId xmlns:a16="http://schemas.microsoft.com/office/drawing/2014/main" id="{26A5929B-1314-48EE-A2BA-5A26C3C710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7599" y="3360368"/>
            <a:ext cx="2947606" cy="2220443"/>
          </a:xfrm>
          <a:prstGeom prst="rect">
            <a:avLst/>
          </a:prstGeom>
          <a:noFill/>
          <a:extLst>
            <a:ext uri="{909E8E84-426E-40DD-AFC4-6F175D3DCCD1}">
              <a14:hiddenFill xmlns:a14="http://schemas.microsoft.com/office/drawing/2010/main">
                <a:solidFill>
                  <a:srgbClr val="FFFFFF"/>
                </a:solidFill>
              </a14:hiddenFill>
            </a:ext>
          </a:extLst>
        </p:spPr>
      </p:pic>
      <p:pic>
        <p:nvPicPr>
          <p:cNvPr id="22" name="图片 7" descr="说明: H:\大论文撰写\论文所需相关材料\样机实验资料\阶跃波形\2.075-2A 内20A橘 外DS200IDSA.BMP">
            <a:extLst>
              <a:ext uri="{FF2B5EF4-FFF2-40B4-BE49-F238E27FC236}">
                <a16:creationId xmlns:a16="http://schemas.microsoft.com/office/drawing/2014/main" id="{4490970B-F1C6-4D92-A51E-7CD888CD89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51392" y="3360368"/>
            <a:ext cx="2964943" cy="2220443"/>
          </a:xfrm>
          <a:prstGeom prst="rect">
            <a:avLst/>
          </a:prstGeom>
          <a:noFill/>
          <a:extLst>
            <a:ext uri="{909E8E84-426E-40DD-AFC4-6F175D3DCCD1}">
              <a14:hiddenFill xmlns:a14="http://schemas.microsoft.com/office/drawing/2010/main">
                <a:solidFill>
                  <a:srgbClr val="FFFFFF"/>
                </a:solidFill>
              </a14:hiddenFill>
            </a:ext>
          </a:extLst>
        </p:spPr>
      </p:pic>
      <p:sp>
        <p:nvSpPr>
          <p:cNvPr id="23" name="文本框 22">
            <a:extLst>
              <a:ext uri="{FF2B5EF4-FFF2-40B4-BE49-F238E27FC236}">
                <a16:creationId xmlns:a16="http://schemas.microsoft.com/office/drawing/2014/main" id="{BBA67CC6-FD07-4B2C-8B9A-3E795F690D1A}"/>
              </a:ext>
            </a:extLst>
          </p:cNvPr>
          <p:cNvSpPr txBox="1"/>
          <p:nvPr/>
        </p:nvSpPr>
        <p:spPr>
          <a:xfrm>
            <a:off x="1644626" y="5707171"/>
            <a:ext cx="1224136" cy="261610"/>
          </a:xfrm>
          <a:prstGeom prst="rect">
            <a:avLst/>
          </a:prstGeom>
          <a:noFill/>
        </p:spPr>
        <p:txBody>
          <a:bodyPr wrap="square" rtlCol="0">
            <a:spAutoFit/>
          </a:bodyPr>
          <a:lstStyle/>
          <a:p>
            <a:r>
              <a:rPr lang="en-US" altLang="zh-CN" sz="1100" dirty="0"/>
              <a:t>3</a:t>
            </a:r>
            <a:r>
              <a:rPr lang="zh-CN" altLang="en-US" sz="1100" dirty="0"/>
              <a:t>→</a:t>
            </a:r>
            <a:r>
              <a:rPr lang="en-US" altLang="zh-CN" sz="1100" dirty="0"/>
              <a:t>3.08A Step</a:t>
            </a:r>
            <a:endParaRPr lang="zh-CN" altLang="en-US" sz="1100" dirty="0"/>
          </a:p>
        </p:txBody>
      </p:sp>
      <p:sp>
        <p:nvSpPr>
          <p:cNvPr id="24" name="文本框 23">
            <a:extLst>
              <a:ext uri="{FF2B5EF4-FFF2-40B4-BE49-F238E27FC236}">
                <a16:creationId xmlns:a16="http://schemas.microsoft.com/office/drawing/2014/main" id="{F9A27D88-D1E7-4561-8214-3E07504F775F}"/>
              </a:ext>
            </a:extLst>
          </p:cNvPr>
          <p:cNvSpPr txBox="1"/>
          <p:nvPr/>
        </p:nvSpPr>
        <p:spPr>
          <a:xfrm>
            <a:off x="4424226" y="5714638"/>
            <a:ext cx="1224136" cy="261610"/>
          </a:xfrm>
          <a:prstGeom prst="rect">
            <a:avLst/>
          </a:prstGeom>
          <a:noFill/>
        </p:spPr>
        <p:txBody>
          <a:bodyPr wrap="square" rtlCol="0">
            <a:spAutoFit/>
          </a:bodyPr>
          <a:lstStyle/>
          <a:p>
            <a:r>
              <a:rPr lang="en-US" altLang="zh-CN" sz="1100" dirty="0"/>
              <a:t>3.08</a:t>
            </a:r>
            <a:r>
              <a:rPr lang="zh-CN" altLang="en-US" sz="1100" dirty="0"/>
              <a:t>→</a:t>
            </a:r>
            <a:r>
              <a:rPr lang="en-US" altLang="zh-CN" sz="1100" dirty="0"/>
              <a:t>3A Step</a:t>
            </a:r>
            <a:endParaRPr lang="zh-CN" altLang="en-US" sz="1100" dirty="0"/>
          </a:p>
        </p:txBody>
      </p:sp>
      <p:graphicFrame>
        <p:nvGraphicFramePr>
          <p:cNvPr id="25" name="表格 24">
            <a:extLst>
              <a:ext uri="{FF2B5EF4-FFF2-40B4-BE49-F238E27FC236}">
                <a16:creationId xmlns:a16="http://schemas.microsoft.com/office/drawing/2014/main" id="{B1C715B5-49D7-444D-BA26-55E6E79E514B}"/>
              </a:ext>
            </a:extLst>
          </p:cNvPr>
          <p:cNvGraphicFramePr>
            <a:graphicFrameLocks noGrp="1"/>
          </p:cNvGraphicFramePr>
          <p:nvPr/>
        </p:nvGraphicFramePr>
        <p:xfrm>
          <a:off x="6986256" y="3333898"/>
          <a:ext cx="3092053" cy="2779975"/>
        </p:xfrm>
        <a:graphic>
          <a:graphicData uri="http://schemas.openxmlformats.org/drawingml/2006/table">
            <a:tbl>
              <a:tblPr>
                <a:tableStyleId>{5C22544A-7EE6-4342-B048-85BDC9FD1C3A}</a:tableStyleId>
              </a:tblPr>
              <a:tblGrid>
                <a:gridCol w="1628302">
                  <a:extLst>
                    <a:ext uri="{9D8B030D-6E8A-4147-A177-3AD203B41FA5}">
                      <a16:colId xmlns:a16="http://schemas.microsoft.com/office/drawing/2014/main" val="2672850425"/>
                    </a:ext>
                  </a:extLst>
                </a:gridCol>
                <a:gridCol w="1463751">
                  <a:extLst>
                    <a:ext uri="{9D8B030D-6E8A-4147-A177-3AD203B41FA5}">
                      <a16:colId xmlns:a16="http://schemas.microsoft.com/office/drawing/2014/main" val="3258310402"/>
                    </a:ext>
                  </a:extLst>
                </a:gridCol>
              </a:tblGrid>
              <a:tr h="252725">
                <a:tc>
                  <a:txBody>
                    <a:bodyPr/>
                    <a:lstStyle/>
                    <a:p>
                      <a:pPr algn="r">
                        <a:lnSpc>
                          <a:spcPct val="150000"/>
                        </a:lnSpc>
                        <a:spcAft>
                          <a:spcPts val="0"/>
                        </a:spcAft>
                      </a:pPr>
                      <a:r>
                        <a:rPr lang="zh-CN" altLang="en-US" sz="1200" b="1" kern="100" dirty="0">
                          <a:solidFill>
                            <a:schemeClr val="dk1"/>
                          </a:solidFill>
                          <a:effectLst/>
                          <a:latin typeface="+mn-lt"/>
                          <a:ea typeface="+mn-ea"/>
                          <a:cs typeface="+mn-cs"/>
                        </a:rPr>
                        <a:t>阶跃电流给定（</a:t>
                      </a:r>
                      <a:r>
                        <a:rPr lang="en-AU" sz="1200" b="1" kern="100" dirty="0">
                          <a:solidFill>
                            <a:schemeClr val="dk1"/>
                          </a:solidFill>
                          <a:effectLst/>
                          <a:latin typeface="+mn-lt"/>
                          <a:ea typeface="+mn-ea"/>
                          <a:cs typeface="+mn-cs"/>
                        </a:rPr>
                        <a:t>A</a:t>
                      </a:r>
                      <a:r>
                        <a:rPr lang="zh-CN" altLang="en-US" sz="1200" b="1" kern="100" dirty="0">
                          <a:solidFill>
                            <a:schemeClr val="dk1"/>
                          </a:solidFill>
                          <a:effectLst/>
                          <a:latin typeface="+mn-lt"/>
                          <a:ea typeface="+mn-ea"/>
                          <a:cs typeface="+mn-cs"/>
                        </a:rPr>
                        <a:t>）</a:t>
                      </a:r>
                    </a:p>
                  </a:txBody>
                  <a:tcPr marL="68580" marR="68580" marT="0" marB="0">
                    <a:solidFill>
                      <a:srgbClr val="00B0F0"/>
                    </a:solidFill>
                  </a:tcPr>
                </a:tc>
                <a:tc>
                  <a:txBody>
                    <a:bodyPr/>
                    <a:lstStyle/>
                    <a:p>
                      <a:pPr algn="ctr">
                        <a:lnSpc>
                          <a:spcPct val="150000"/>
                        </a:lnSpc>
                        <a:spcAft>
                          <a:spcPts val="0"/>
                        </a:spcAft>
                      </a:pPr>
                      <a:r>
                        <a:rPr lang="zh-CN" altLang="en-US" sz="1200" b="1" kern="100" dirty="0">
                          <a:solidFill>
                            <a:schemeClr val="dk1"/>
                          </a:solidFill>
                          <a:effectLst/>
                          <a:latin typeface="+mn-lt"/>
                          <a:ea typeface="+mn-ea"/>
                          <a:cs typeface="+mn-cs"/>
                        </a:rPr>
                        <a:t>系统响应时间（</a:t>
                      </a:r>
                      <a:r>
                        <a:rPr lang="en-AU" sz="1200" b="1" kern="100" dirty="0">
                          <a:solidFill>
                            <a:schemeClr val="dk1"/>
                          </a:solidFill>
                          <a:effectLst/>
                          <a:latin typeface="+mn-lt"/>
                          <a:ea typeface="+mn-ea"/>
                          <a:cs typeface="+mn-cs"/>
                        </a:rPr>
                        <a:t>μS</a:t>
                      </a:r>
                      <a:r>
                        <a:rPr lang="zh-CN" altLang="en-US" sz="1200" b="1" kern="100" dirty="0">
                          <a:solidFill>
                            <a:schemeClr val="dk1"/>
                          </a:solidFill>
                          <a:effectLst/>
                          <a:latin typeface="+mn-lt"/>
                          <a:ea typeface="+mn-ea"/>
                          <a:cs typeface="+mn-cs"/>
                        </a:rPr>
                        <a:t>）</a:t>
                      </a:r>
                    </a:p>
                  </a:txBody>
                  <a:tcPr marL="68580" marR="68580" marT="0" marB="0">
                    <a:solidFill>
                      <a:srgbClr val="00B0F0"/>
                    </a:solidFill>
                  </a:tcPr>
                </a:tc>
                <a:extLst>
                  <a:ext uri="{0D108BD9-81ED-4DB2-BD59-A6C34878D82A}">
                    <a16:rowId xmlns:a16="http://schemas.microsoft.com/office/drawing/2014/main" val="1463648351"/>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0</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0.08</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53</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extLst>
                  <a:ext uri="{0D108BD9-81ED-4DB2-BD59-A6C34878D82A}">
                    <a16:rowId xmlns:a16="http://schemas.microsoft.com/office/drawing/2014/main" val="1411459299"/>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0</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0.16</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62</a:t>
                      </a:r>
                      <a:endParaRPr lang="zh-CN" altLang="en-US" sz="1200" b="0" kern="100" dirty="0">
                        <a:solidFill>
                          <a:schemeClr val="dk1"/>
                        </a:solidFill>
                        <a:effectLst/>
                        <a:latin typeface="+mn-lt"/>
                        <a:ea typeface="+mn-ea"/>
                        <a:cs typeface="+mn-cs"/>
                      </a:endParaRPr>
                    </a:p>
                  </a:txBody>
                  <a:tcPr marL="68580" marR="377825" marT="0" marB="0"/>
                </a:tc>
                <a:extLst>
                  <a:ext uri="{0D108BD9-81ED-4DB2-BD59-A6C34878D82A}">
                    <a16:rowId xmlns:a16="http://schemas.microsoft.com/office/drawing/2014/main" val="3072348623"/>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3</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3.08</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57</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extLst>
                  <a:ext uri="{0D108BD9-81ED-4DB2-BD59-A6C34878D82A}">
                    <a16:rowId xmlns:a16="http://schemas.microsoft.com/office/drawing/2014/main" val="4225770784"/>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3</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3.16</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64</a:t>
                      </a:r>
                      <a:endParaRPr lang="zh-CN" altLang="en-US" sz="1200" b="0" kern="100" dirty="0">
                        <a:solidFill>
                          <a:schemeClr val="dk1"/>
                        </a:solidFill>
                        <a:effectLst/>
                        <a:latin typeface="+mn-lt"/>
                        <a:ea typeface="+mn-ea"/>
                        <a:cs typeface="+mn-cs"/>
                      </a:endParaRPr>
                    </a:p>
                  </a:txBody>
                  <a:tcPr marL="68580" marR="377825" marT="0" marB="0"/>
                </a:tc>
                <a:extLst>
                  <a:ext uri="{0D108BD9-81ED-4DB2-BD59-A6C34878D82A}">
                    <a16:rowId xmlns:a16="http://schemas.microsoft.com/office/drawing/2014/main" val="196555922"/>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13.16</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13</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63</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extLst>
                  <a:ext uri="{0D108BD9-81ED-4DB2-BD59-A6C34878D82A}">
                    <a16:rowId xmlns:a16="http://schemas.microsoft.com/office/drawing/2014/main" val="1408431920"/>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13.08</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13</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52</a:t>
                      </a:r>
                      <a:endParaRPr lang="zh-CN" altLang="en-US" sz="1200" b="0" kern="100" dirty="0">
                        <a:solidFill>
                          <a:schemeClr val="dk1"/>
                        </a:solidFill>
                        <a:effectLst/>
                        <a:latin typeface="+mn-lt"/>
                        <a:ea typeface="+mn-ea"/>
                        <a:cs typeface="+mn-cs"/>
                      </a:endParaRPr>
                    </a:p>
                  </a:txBody>
                  <a:tcPr marL="68580" marR="377825" marT="0" marB="0"/>
                </a:tc>
                <a:extLst>
                  <a:ext uri="{0D108BD9-81ED-4DB2-BD59-A6C34878D82A}">
                    <a16:rowId xmlns:a16="http://schemas.microsoft.com/office/drawing/2014/main" val="2263562165"/>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3.16</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3</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62</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extLst>
                  <a:ext uri="{0D108BD9-81ED-4DB2-BD59-A6C34878D82A}">
                    <a16:rowId xmlns:a16="http://schemas.microsoft.com/office/drawing/2014/main" val="1706829103"/>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3.08</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3</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52</a:t>
                      </a:r>
                      <a:endParaRPr lang="zh-CN" altLang="en-US" sz="1200" b="0" kern="100" dirty="0">
                        <a:solidFill>
                          <a:schemeClr val="dk1"/>
                        </a:solidFill>
                        <a:effectLst/>
                        <a:latin typeface="+mn-lt"/>
                        <a:ea typeface="+mn-ea"/>
                        <a:cs typeface="+mn-cs"/>
                      </a:endParaRPr>
                    </a:p>
                  </a:txBody>
                  <a:tcPr marL="68580" marR="377825" marT="0" marB="0"/>
                </a:tc>
                <a:extLst>
                  <a:ext uri="{0D108BD9-81ED-4DB2-BD59-A6C34878D82A}">
                    <a16:rowId xmlns:a16="http://schemas.microsoft.com/office/drawing/2014/main" val="2943604286"/>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0.16</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0</a:t>
                      </a:r>
                      <a:endParaRPr lang="zh-CN" altLang="en-US" sz="1200" b="0" kern="100" dirty="0">
                        <a:solidFill>
                          <a:schemeClr val="dk1"/>
                        </a:solidFill>
                        <a:effectLst/>
                        <a:latin typeface="+mn-lt"/>
                        <a:ea typeface="+mn-ea"/>
                        <a:cs typeface="+mn-cs"/>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en-AU" sz="1200" b="0" kern="100" dirty="0">
                          <a:solidFill>
                            <a:schemeClr val="dk1"/>
                          </a:solidFill>
                          <a:effectLst/>
                          <a:latin typeface="+mn-lt"/>
                          <a:ea typeface="+mn-ea"/>
                          <a:cs typeface="+mn-cs"/>
                        </a:rPr>
                        <a:t>62</a:t>
                      </a:r>
                      <a:endParaRPr lang="zh-CN" altLang="en-US" sz="1200" b="0" kern="100" dirty="0">
                        <a:solidFill>
                          <a:schemeClr val="dk1"/>
                        </a:solidFill>
                        <a:effectLst/>
                        <a:latin typeface="+mn-lt"/>
                        <a:ea typeface="+mn-ea"/>
                        <a:cs typeface="+mn-cs"/>
                      </a:endParaRPr>
                    </a:p>
                  </a:txBody>
                  <a:tcPr marL="68580" marR="377825" marT="0" marB="0">
                    <a:solidFill>
                      <a:schemeClr val="accent2">
                        <a:lumMod val="20000"/>
                        <a:lumOff val="80000"/>
                      </a:schemeClr>
                    </a:solidFill>
                  </a:tcPr>
                </a:tc>
                <a:extLst>
                  <a:ext uri="{0D108BD9-81ED-4DB2-BD59-A6C34878D82A}">
                    <a16:rowId xmlns:a16="http://schemas.microsoft.com/office/drawing/2014/main" val="1402753849"/>
                  </a:ext>
                </a:extLst>
              </a:tr>
              <a:tr h="252725">
                <a:tc>
                  <a:txBody>
                    <a:bodyPr/>
                    <a:lstStyle/>
                    <a:p>
                      <a:pPr algn="r">
                        <a:lnSpc>
                          <a:spcPct val="150000"/>
                        </a:lnSpc>
                        <a:spcAft>
                          <a:spcPts val="0"/>
                        </a:spcAft>
                      </a:pPr>
                      <a:r>
                        <a:rPr lang="en-AU" sz="1200" b="0" kern="100" dirty="0">
                          <a:solidFill>
                            <a:schemeClr val="dk1"/>
                          </a:solidFill>
                          <a:effectLst/>
                          <a:latin typeface="+mn-lt"/>
                          <a:ea typeface="+mn-ea"/>
                          <a:cs typeface="+mn-cs"/>
                        </a:rPr>
                        <a:t>0.08</a:t>
                      </a:r>
                      <a:r>
                        <a:rPr lang="zh-CN" altLang="en-US" sz="1200" b="0" kern="100" dirty="0">
                          <a:solidFill>
                            <a:schemeClr val="dk1"/>
                          </a:solidFill>
                          <a:effectLst/>
                          <a:latin typeface="+mn-lt"/>
                          <a:ea typeface="+mn-ea"/>
                          <a:cs typeface="+mn-cs"/>
                        </a:rPr>
                        <a:t>→</a:t>
                      </a:r>
                      <a:r>
                        <a:rPr lang="en-AU" sz="1200" b="0" kern="100" dirty="0">
                          <a:solidFill>
                            <a:schemeClr val="dk1"/>
                          </a:solidFill>
                          <a:effectLst/>
                          <a:latin typeface="+mn-lt"/>
                          <a:ea typeface="+mn-ea"/>
                          <a:cs typeface="+mn-cs"/>
                        </a:rPr>
                        <a:t>0</a:t>
                      </a:r>
                      <a:endParaRPr lang="zh-CN" altLang="en-US" sz="12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200" b="0" kern="100" dirty="0">
                          <a:solidFill>
                            <a:schemeClr val="dk1"/>
                          </a:solidFill>
                          <a:effectLst/>
                          <a:latin typeface="+mn-lt"/>
                          <a:ea typeface="+mn-ea"/>
                          <a:cs typeface="+mn-cs"/>
                        </a:rPr>
                        <a:t>50</a:t>
                      </a:r>
                      <a:endParaRPr lang="zh-CN" altLang="en-US" sz="1200" b="0" kern="100" dirty="0">
                        <a:solidFill>
                          <a:schemeClr val="dk1"/>
                        </a:solidFill>
                        <a:effectLst/>
                        <a:latin typeface="+mn-lt"/>
                        <a:ea typeface="+mn-ea"/>
                        <a:cs typeface="+mn-cs"/>
                      </a:endParaRPr>
                    </a:p>
                  </a:txBody>
                  <a:tcPr marL="68580" marR="377825" marT="0" marB="0"/>
                </a:tc>
                <a:extLst>
                  <a:ext uri="{0D108BD9-81ED-4DB2-BD59-A6C34878D82A}">
                    <a16:rowId xmlns:a16="http://schemas.microsoft.com/office/drawing/2014/main" val="2793913071"/>
                  </a:ext>
                </a:extLst>
              </a:tr>
            </a:tbl>
          </a:graphicData>
        </a:graphic>
      </p:graphicFrame>
    </p:spTree>
    <p:extLst>
      <p:ext uri="{BB962C8B-B14F-4D97-AF65-F5344CB8AC3E}">
        <p14:creationId xmlns:p14="http://schemas.microsoft.com/office/powerpoint/2010/main" val="2513708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 </a:t>
            </a:r>
            <a:r>
              <a:rPr lang="en-US" altLang="zh-CN" b="1" kern="0" dirty="0">
                <a:latin typeface="Times New Roman" panose="02020603050405020304" pitchFamily="18" charset="0"/>
                <a:ea typeface="Arial Unicode MS" panose="020B0604020202020204" pitchFamily="34" charset="-122"/>
                <a:cs typeface="Times New Roman" pitchFamily="18" charset="0"/>
              </a:rPr>
              <a:t>prototype</a:t>
            </a:r>
            <a:endParaRPr lang="en-US" altLang="zh-CN" b="1"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id="{781CAB7B-46C6-473A-9489-3524A19B9BF9}"/>
              </a:ext>
            </a:extLst>
          </p:cNvPr>
          <p:cNvSpPr txBox="1"/>
          <p:nvPr/>
        </p:nvSpPr>
        <p:spPr>
          <a:xfrm>
            <a:off x="1108871" y="3076665"/>
            <a:ext cx="529127" cy="261610"/>
          </a:xfrm>
          <a:prstGeom prst="rect">
            <a:avLst/>
          </a:prstGeom>
          <a:noFill/>
        </p:spPr>
        <p:txBody>
          <a:bodyPr wrap="square" rtlCol="0">
            <a:spAutoFit/>
          </a:bodyPr>
          <a:lstStyle/>
          <a:p>
            <a:r>
              <a:rPr lang="en-US" altLang="zh-CN" sz="1100" dirty="0"/>
              <a:t>1A DC</a:t>
            </a:r>
            <a:endParaRPr lang="zh-CN" altLang="en-US" sz="1100" dirty="0"/>
          </a:p>
        </p:txBody>
      </p:sp>
      <p:pic>
        <p:nvPicPr>
          <p:cNvPr id="27" name="图片 10" descr="说明: H:\大论文撰写\论文所需相关材料\样机实验资料\电流纹波\1A.png">
            <a:extLst>
              <a:ext uri="{FF2B5EF4-FFF2-40B4-BE49-F238E27FC236}">
                <a16:creationId xmlns:a16="http://schemas.microsoft.com/office/drawing/2014/main" id="{E56B864A-F692-48E1-98B5-A92AD342E9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576" y="1241403"/>
            <a:ext cx="1232067" cy="1823459"/>
          </a:xfrm>
          <a:prstGeom prst="rect">
            <a:avLst/>
          </a:prstGeom>
          <a:noFill/>
          <a:extLst>
            <a:ext uri="{909E8E84-426E-40DD-AFC4-6F175D3DCCD1}">
              <a14:hiddenFill xmlns:a14="http://schemas.microsoft.com/office/drawing/2010/main">
                <a:solidFill>
                  <a:srgbClr val="FFFFFF"/>
                </a:solidFill>
              </a14:hiddenFill>
            </a:ext>
          </a:extLst>
        </p:spPr>
      </p:pic>
      <p:pic>
        <p:nvPicPr>
          <p:cNvPr id="28" name="图片 13" descr="说明: H:\大论文撰写\论文所需相关材料\样机实验资料\电流纹波\15A.png">
            <a:extLst>
              <a:ext uri="{FF2B5EF4-FFF2-40B4-BE49-F238E27FC236}">
                <a16:creationId xmlns:a16="http://schemas.microsoft.com/office/drawing/2014/main" id="{CA64B810-CA59-4652-93A5-EB5CA9C55FC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5555" y="1241403"/>
            <a:ext cx="1205802" cy="1813605"/>
          </a:xfrm>
          <a:prstGeom prst="rect">
            <a:avLst/>
          </a:prstGeom>
          <a:noFill/>
          <a:extLst>
            <a:ext uri="{909E8E84-426E-40DD-AFC4-6F175D3DCCD1}">
              <a14:hiddenFill xmlns:a14="http://schemas.microsoft.com/office/drawing/2010/main">
                <a:solidFill>
                  <a:srgbClr val="FFFFFF"/>
                </a:solidFill>
              </a14:hiddenFill>
            </a:ext>
          </a:extLst>
        </p:spPr>
      </p:pic>
      <p:pic>
        <p:nvPicPr>
          <p:cNvPr id="29" name="图片 14" descr="说明: H:\大论文撰写\论文所需相关材料\样机实验资料\电流纹波\-1A.png">
            <a:extLst>
              <a:ext uri="{FF2B5EF4-FFF2-40B4-BE49-F238E27FC236}">
                <a16:creationId xmlns:a16="http://schemas.microsoft.com/office/drawing/2014/main" id="{5FD455A9-F2AA-4010-87F8-6F17379F8A7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8535" y="1241404"/>
            <a:ext cx="1212355" cy="1813605"/>
          </a:xfrm>
          <a:prstGeom prst="rect">
            <a:avLst/>
          </a:prstGeom>
          <a:noFill/>
          <a:extLst>
            <a:ext uri="{909E8E84-426E-40DD-AFC4-6F175D3DCCD1}">
              <a14:hiddenFill xmlns:a14="http://schemas.microsoft.com/office/drawing/2010/main">
                <a:solidFill>
                  <a:srgbClr val="FFFFFF"/>
                </a:solidFill>
              </a14:hiddenFill>
            </a:ext>
          </a:extLst>
        </p:spPr>
      </p:pic>
      <p:pic>
        <p:nvPicPr>
          <p:cNvPr id="32" name="图片 17" descr="说明: H:\大论文撰写\论文所需相关材料\样机实验资料\电流纹波\-15A.png">
            <a:extLst>
              <a:ext uri="{FF2B5EF4-FFF2-40B4-BE49-F238E27FC236}">
                <a16:creationId xmlns:a16="http://schemas.microsoft.com/office/drawing/2014/main" id="{697A8A60-5CA9-4727-95DC-3FE811AA690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62802" y="1231549"/>
            <a:ext cx="1212355" cy="1823460"/>
          </a:xfrm>
          <a:prstGeom prst="rect">
            <a:avLst/>
          </a:prstGeom>
          <a:noFill/>
          <a:extLst>
            <a:ext uri="{909E8E84-426E-40DD-AFC4-6F175D3DCCD1}">
              <a14:hiddenFill xmlns:a14="http://schemas.microsoft.com/office/drawing/2010/main">
                <a:solidFill>
                  <a:srgbClr val="FFFFFF"/>
                </a:solidFill>
              </a14:hiddenFill>
            </a:ext>
          </a:extLst>
        </p:spPr>
      </p:pic>
      <p:sp>
        <p:nvSpPr>
          <p:cNvPr id="34" name="文本框 33">
            <a:extLst>
              <a:ext uri="{FF2B5EF4-FFF2-40B4-BE49-F238E27FC236}">
                <a16:creationId xmlns:a16="http://schemas.microsoft.com/office/drawing/2014/main" id="{41885E0B-BC27-418E-BBE7-EEB5027A25AF}"/>
              </a:ext>
            </a:extLst>
          </p:cNvPr>
          <p:cNvSpPr txBox="1"/>
          <p:nvPr/>
        </p:nvSpPr>
        <p:spPr>
          <a:xfrm>
            <a:off x="2395616" y="3076665"/>
            <a:ext cx="641579" cy="261610"/>
          </a:xfrm>
          <a:prstGeom prst="rect">
            <a:avLst/>
          </a:prstGeom>
          <a:noFill/>
        </p:spPr>
        <p:txBody>
          <a:bodyPr wrap="square" rtlCol="0">
            <a:spAutoFit/>
          </a:bodyPr>
          <a:lstStyle/>
          <a:p>
            <a:r>
              <a:rPr lang="en-US" altLang="zh-CN" sz="1100" dirty="0"/>
              <a:t>15A DC</a:t>
            </a:r>
            <a:endParaRPr lang="zh-CN" altLang="en-US" sz="1100" dirty="0"/>
          </a:p>
        </p:txBody>
      </p:sp>
      <p:sp>
        <p:nvSpPr>
          <p:cNvPr id="35" name="文本框 34">
            <a:extLst>
              <a:ext uri="{FF2B5EF4-FFF2-40B4-BE49-F238E27FC236}">
                <a16:creationId xmlns:a16="http://schemas.microsoft.com/office/drawing/2014/main" id="{E5A6F855-95F7-4C34-B7AB-26CB9CDDA5E3}"/>
              </a:ext>
            </a:extLst>
          </p:cNvPr>
          <p:cNvSpPr txBox="1"/>
          <p:nvPr/>
        </p:nvSpPr>
        <p:spPr>
          <a:xfrm>
            <a:off x="3659402" y="3055008"/>
            <a:ext cx="584507" cy="261610"/>
          </a:xfrm>
          <a:prstGeom prst="rect">
            <a:avLst/>
          </a:prstGeom>
          <a:noFill/>
        </p:spPr>
        <p:txBody>
          <a:bodyPr wrap="square" rtlCol="0">
            <a:spAutoFit/>
          </a:bodyPr>
          <a:lstStyle/>
          <a:p>
            <a:r>
              <a:rPr lang="en-US" altLang="zh-CN" sz="1100" dirty="0"/>
              <a:t>-1A DC</a:t>
            </a:r>
            <a:endParaRPr lang="zh-CN" altLang="en-US" sz="1100" dirty="0"/>
          </a:p>
        </p:txBody>
      </p:sp>
      <p:sp>
        <p:nvSpPr>
          <p:cNvPr id="36" name="文本框 35">
            <a:extLst>
              <a:ext uri="{FF2B5EF4-FFF2-40B4-BE49-F238E27FC236}">
                <a16:creationId xmlns:a16="http://schemas.microsoft.com/office/drawing/2014/main" id="{7DBAEB0A-0584-4DE6-83A7-E464B9319FB5}"/>
              </a:ext>
            </a:extLst>
          </p:cNvPr>
          <p:cNvSpPr txBox="1"/>
          <p:nvPr/>
        </p:nvSpPr>
        <p:spPr>
          <a:xfrm>
            <a:off x="4825005" y="3064862"/>
            <a:ext cx="687948" cy="261610"/>
          </a:xfrm>
          <a:prstGeom prst="rect">
            <a:avLst/>
          </a:prstGeom>
          <a:noFill/>
        </p:spPr>
        <p:txBody>
          <a:bodyPr wrap="square" rtlCol="0">
            <a:spAutoFit/>
          </a:bodyPr>
          <a:lstStyle/>
          <a:p>
            <a:r>
              <a:rPr lang="en-US" altLang="zh-CN" sz="1100" dirty="0"/>
              <a:t>-15A DC</a:t>
            </a:r>
            <a:endParaRPr lang="zh-CN" altLang="en-US" sz="1100" dirty="0"/>
          </a:p>
        </p:txBody>
      </p:sp>
      <p:graphicFrame>
        <p:nvGraphicFramePr>
          <p:cNvPr id="37" name="表格 36">
            <a:extLst>
              <a:ext uri="{FF2B5EF4-FFF2-40B4-BE49-F238E27FC236}">
                <a16:creationId xmlns:a16="http://schemas.microsoft.com/office/drawing/2014/main" id="{C1D83ACF-6917-47EB-9525-118B03B24574}"/>
              </a:ext>
            </a:extLst>
          </p:cNvPr>
          <p:cNvGraphicFramePr>
            <a:graphicFrameLocks noGrp="1"/>
          </p:cNvGraphicFramePr>
          <p:nvPr/>
        </p:nvGraphicFramePr>
        <p:xfrm>
          <a:off x="6206649" y="1231549"/>
          <a:ext cx="3396461" cy="2097159"/>
        </p:xfrm>
        <a:graphic>
          <a:graphicData uri="http://schemas.openxmlformats.org/drawingml/2006/table">
            <a:tbl>
              <a:tblPr>
                <a:tableStyleId>{5C22544A-7EE6-4342-B048-85BDC9FD1C3A}</a:tableStyleId>
              </a:tblPr>
              <a:tblGrid>
                <a:gridCol w="1029577">
                  <a:extLst>
                    <a:ext uri="{9D8B030D-6E8A-4147-A177-3AD203B41FA5}">
                      <a16:colId xmlns:a16="http://schemas.microsoft.com/office/drawing/2014/main" val="2944245735"/>
                    </a:ext>
                  </a:extLst>
                </a:gridCol>
                <a:gridCol w="1109477">
                  <a:extLst>
                    <a:ext uri="{9D8B030D-6E8A-4147-A177-3AD203B41FA5}">
                      <a16:colId xmlns:a16="http://schemas.microsoft.com/office/drawing/2014/main" val="1985932652"/>
                    </a:ext>
                  </a:extLst>
                </a:gridCol>
                <a:gridCol w="1257407">
                  <a:extLst>
                    <a:ext uri="{9D8B030D-6E8A-4147-A177-3AD203B41FA5}">
                      <a16:colId xmlns:a16="http://schemas.microsoft.com/office/drawing/2014/main" val="2147437142"/>
                    </a:ext>
                  </a:extLst>
                </a:gridCol>
              </a:tblGrid>
              <a:tr h="230930">
                <a:tc>
                  <a:txBody>
                    <a:bodyPr/>
                    <a:lstStyle/>
                    <a:p>
                      <a:pPr marL="0" algn="r" defTabSz="914400" rtl="0" eaLnBrk="1" latinLnBrk="0" hangingPunct="1">
                        <a:lnSpc>
                          <a:spcPct val="150000"/>
                        </a:lnSpc>
                        <a:spcAft>
                          <a:spcPts val="0"/>
                        </a:spcAft>
                      </a:pPr>
                      <a:r>
                        <a:rPr lang="zh-CN" altLang="en-US" sz="1200" b="1" kern="100" dirty="0">
                          <a:solidFill>
                            <a:schemeClr val="dk1"/>
                          </a:solidFill>
                          <a:effectLst/>
                          <a:latin typeface="+mn-lt"/>
                          <a:ea typeface="+mn-ea"/>
                          <a:cs typeface="+mn-cs"/>
                        </a:rPr>
                        <a:t>电流给定（</a:t>
                      </a:r>
                      <a:r>
                        <a:rPr lang="en-AU" sz="1200" b="1" kern="100" dirty="0">
                          <a:solidFill>
                            <a:schemeClr val="dk1"/>
                          </a:solidFill>
                          <a:effectLst/>
                          <a:latin typeface="+mn-lt"/>
                          <a:ea typeface="+mn-ea"/>
                          <a:cs typeface="+mn-cs"/>
                        </a:rPr>
                        <a:t>A</a:t>
                      </a:r>
                      <a:r>
                        <a:rPr lang="zh-CN" altLang="en-US" sz="1200" b="1" kern="100" dirty="0">
                          <a:solidFill>
                            <a:schemeClr val="dk1"/>
                          </a:solidFill>
                          <a:effectLst/>
                          <a:latin typeface="+mn-lt"/>
                          <a:ea typeface="+mn-ea"/>
                          <a:cs typeface="+mn-cs"/>
                        </a:rPr>
                        <a:t>）</a:t>
                      </a:r>
                    </a:p>
                  </a:txBody>
                  <a:tcPr marL="68580" marR="68580" marT="0" marB="0">
                    <a:solidFill>
                      <a:srgbClr val="00B0F0"/>
                    </a:solidFill>
                  </a:tcPr>
                </a:tc>
                <a:tc>
                  <a:txBody>
                    <a:bodyPr/>
                    <a:lstStyle/>
                    <a:p>
                      <a:pPr marL="0" algn="r" defTabSz="914400" rtl="0" eaLnBrk="1" latinLnBrk="0" hangingPunct="1">
                        <a:lnSpc>
                          <a:spcPct val="150000"/>
                        </a:lnSpc>
                        <a:spcAft>
                          <a:spcPts val="0"/>
                        </a:spcAft>
                      </a:pPr>
                      <a:r>
                        <a:rPr lang="en-AU" sz="1200" b="1" kern="100" dirty="0">
                          <a:solidFill>
                            <a:schemeClr val="dk1"/>
                          </a:solidFill>
                          <a:effectLst/>
                          <a:latin typeface="+mn-lt"/>
                          <a:ea typeface="+mn-ea"/>
                          <a:cs typeface="+mn-cs"/>
                        </a:rPr>
                        <a:t>FFT RMS</a:t>
                      </a:r>
                      <a:r>
                        <a:rPr lang="zh-CN" altLang="en-US" sz="1200" b="1" kern="100" dirty="0">
                          <a:solidFill>
                            <a:schemeClr val="dk1"/>
                          </a:solidFill>
                          <a:effectLst/>
                          <a:latin typeface="+mn-lt"/>
                          <a:ea typeface="+mn-ea"/>
                          <a:cs typeface="+mn-cs"/>
                        </a:rPr>
                        <a:t>（</a:t>
                      </a:r>
                      <a:r>
                        <a:rPr lang="en-AU" sz="1200" b="1" kern="100" dirty="0" err="1">
                          <a:solidFill>
                            <a:schemeClr val="dk1"/>
                          </a:solidFill>
                          <a:effectLst/>
                          <a:latin typeface="+mn-lt"/>
                          <a:ea typeface="+mn-ea"/>
                          <a:cs typeface="+mn-cs"/>
                        </a:rPr>
                        <a:t>μV</a:t>
                      </a:r>
                      <a:r>
                        <a:rPr lang="zh-CN" altLang="en-US" sz="1200" b="1" kern="100" dirty="0">
                          <a:solidFill>
                            <a:schemeClr val="dk1"/>
                          </a:solidFill>
                          <a:effectLst/>
                          <a:latin typeface="+mn-lt"/>
                          <a:ea typeface="+mn-ea"/>
                          <a:cs typeface="+mn-cs"/>
                        </a:rPr>
                        <a:t>）</a:t>
                      </a:r>
                    </a:p>
                  </a:txBody>
                  <a:tcPr marL="68580" marR="68580" marT="0" marB="0">
                    <a:solidFill>
                      <a:srgbClr val="00B0F0"/>
                    </a:solidFill>
                  </a:tcPr>
                </a:tc>
                <a:tc>
                  <a:txBody>
                    <a:bodyPr/>
                    <a:lstStyle/>
                    <a:p>
                      <a:pPr marL="0" algn="r" defTabSz="914400" rtl="0" eaLnBrk="1" latinLnBrk="0" hangingPunct="1">
                        <a:lnSpc>
                          <a:spcPct val="150000"/>
                        </a:lnSpc>
                        <a:spcAft>
                          <a:spcPts val="0"/>
                        </a:spcAft>
                      </a:pPr>
                      <a:r>
                        <a:rPr lang="zh-CN" altLang="en-US" sz="1200" b="1" kern="100" dirty="0">
                          <a:solidFill>
                            <a:schemeClr val="dk1"/>
                          </a:solidFill>
                          <a:effectLst/>
                          <a:latin typeface="+mn-lt"/>
                          <a:ea typeface="+mn-ea"/>
                          <a:cs typeface="+mn-cs"/>
                        </a:rPr>
                        <a:t>电流纹波（</a:t>
                      </a:r>
                      <a:r>
                        <a:rPr lang="en-AU" sz="1200" b="1" kern="100" dirty="0">
                          <a:solidFill>
                            <a:schemeClr val="dk1"/>
                          </a:solidFill>
                          <a:effectLst/>
                          <a:latin typeface="+mn-lt"/>
                          <a:ea typeface="+mn-ea"/>
                          <a:cs typeface="+mn-cs"/>
                        </a:rPr>
                        <a:t>ppm</a:t>
                      </a:r>
                      <a:r>
                        <a:rPr lang="zh-CN" altLang="en-US" sz="1200" b="1" kern="100" dirty="0">
                          <a:solidFill>
                            <a:schemeClr val="dk1"/>
                          </a:solidFill>
                          <a:effectLst/>
                          <a:latin typeface="+mn-lt"/>
                          <a:ea typeface="+mn-ea"/>
                          <a:cs typeface="+mn-cs"/>
                        </a:rPr>
                        <a:t>）</a:t>
                      </a:r>
                    </a:p>
                  </a:txBody>
                  <a:tcPr marL="68580" marR="68580" marT="0" marB="0">
                    <a:solidFill>
                      <a:srgbClr val="00B0F0"/>
                    </a:solidFill>
                  </a:tcPr>
                </a:tc>
                <a:extLst>
                  <a:ext uri="{0D108BD9-81ED-4DB2-BD59-A6C34878D82A}">
                    <a16:rowId xmlns:a16="http://schemas.microsoft.com/office/drawing/2014/main" val="426690551"/>
                  </a:ext>
                </a:extLst>
              </a:tr>
              <a:tr h="231768">
                <a:tc>
                  <a:txBody>
                    <a:bodyPr/>
                    <a:lstStyle/>
                    <a:p>
                      <a:pPr algn="r">
                        <a:lnSpc>
                          <a:spcPct val="150000"/>
                        </a:lnSpc>
                        <a:spcAft>
                          <a:spcPts val="0"/>
                        </a:spcAft>
                      </a:pPr>
                      <a:r>
                        <a:rPr lang="en-AU" sz="1100" b="0" kern="100" dirty="0">
                          <a:solidFill>
                            <a:schemeClr val="dk1"/>
                          </a:solidFill>
                          <a:effectLst/>
                          <a:latin typeface="+mn-lt"/>
                          <a:ea typeface="+mn-ea"/>
                          <a:cs typeface="+mn-cs"/>
                        </a:rPr>
                        <a:t>1</a:t>
                      </a:r>
                      <a:endParaRPr lang="zh-CN" altLang="en-US" sz="11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89.8</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17.96</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539392756"/>
                  </a:ext>
                </a:extLst>
              </a:tr>
              <a:tr h="231768">
                <a:tc>
                  <a:txBody>
                    <a:bodyPr/>
                    <a:lstStyle/>
                    <a:p>
                      <a:pPr algn="r">
                        <a:lnSpc>
                          <a:spcPct val="150000"/>
                        </a:lnSpc>
                        <a:spcAft>
                          <a:spcPts val="0"/>
                        </a:spcAft>
                      </a:pPr>
                      <a:r>
                        <a:rPr lang="en-AU" sz="1100" b="0" kern="100" dirty="0">
                          <a:solidFill>
                            <a:schemeClr val="dk1"/>
                          </a:solidFill>
                          <a:effectLst/>
                          <a:latin typeface="+mn-lt"/>
                          <a:ea typeface="+mn-ea"/>
                          <a:cs typeface="+mn-cs"/>
                        </a:rPr>
                        <a:t>5</a:t>
                      </a:r>
                      <a:endParaRPr lang="zh-CN" altLang="en-US" sz="11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99.3</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19.86</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008410225"/>
                  </a:ext>
                </a:extLst>
              </a:tr>
              <a:tr h="231768">
                <a:tc>
                  <a:txBody>
                    <a:bodyPr/>
                    <a:lstStyle/>
                    <a:p>
                      <a:pPr algn="r">
                        <a:lnSpc>
                          <a:spcPct val="150000"/>
                        </a:lnSpc>
                        <a:spcAft>
                          <a:spcPts val="0"/>
                        </a:spcAft>
                      </a:pPr>
                      <a:r>
                        <a:rPr lang="en-AU" sz="1100" b="0" kern="100" dirty="0">
                          <a:solidFill>
                            <a:schemeClr val="dk1"/>
                          </a:solidFill>
                          <a:effectLst/>
                          <a:latin typeface="+mn-lt"/>
                          <a:ea typeface="+mn-ea"/>
                          <a:cs typeface="+mn-cs"/>
                        </a:rPr>
                        <a:t>10</a:t>
                      </a:r>
                      <a:endParaRPr lang="zh-CN" altLang="en-US" sz="11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95.9</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19.18</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22307091"/>
                  </a:ext>
                </a:extLst>
              </a:tr>
              <a:tr h="231768">
                <a:tc>
                  <a:txBody>
                    <a:bodyPr/>
                    <a:lstStyle/>
                    <a:p>
                      <a:pPr algn="r">
                        <a:lnSpc>
                          <a:spcPct val="150000"/>
                        </a:lnSpc>
                        <a:spcAft>
                          <a:spcPts val="0"/>
                        </a:spcAft>
                      </a:pPr>
                      <a:r>
                        <a:rPr lang="en-AU" sz="1100" b="0" kern="100" dirty="0">
                          <a:solidFill>
                            <a:schemeClr val="dk1"/>
                          </a:solidFill>
                          <a:effectLst/>
                          <a:latin typeface="+mn-lt"/>
                          <a:ea typeface="+mn-ea"/>
                          <a:cs typeface="+mn-cs"/>
                        </a:rPr>
                        <a:t>15</a:t>
                      </a:r>
                      <a:endParaRPr lang="zh-CN" altLang="en-US" sz="11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96</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19.2</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3626919516"/>
                  </a:ext>
                </a:extLst>
              </a:tr>
              <a:tr h="231768">
                <a:tc>
                  <a:txBody>
                    <a:bodyPr/>
                    <a:lstStyle/>
                    <a:p>
                      <a:pPr algn="r">
                        <a:lnSpc>
                          <a:spcPct val="150000"/>
                        </a:lnSpc>
                        <a:spcAft>
                          <a:spcPts val="0"/>
                        </a:spcAft>
                      </a:pPr>
                      <a:r>
                        <a:rPr lang="en-AU" sz="1100" b="0" kern="100">
                          <a:solidFill>
                            <a:schemeClr val="dk1"/>
                          </a:solidFill>
                          <a:effectLst/>
                          <a:latin typeface="+mn-lt"/>
                          <a:ea typeface="+mn-ea"/>
                          <a:cs typeface="+mn-cs"/>
                        </a:rPr>
                        <a:t>-1</a:t>
                      </a:r>
                      <a:endParaRPr lang="zh-CN" altLang="en-US" sz="1100" b="0" kern="10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88.9</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17.78</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564808478"/>
                  </a:ext>
                </a:extLst>
              </a:tr>
              <a:tr h="231768">
                <a:tc>
                  <a:txBody>
                    <a:bodyPr/>
                    <a:lstStyle/>
                    <a:p>
                      <a:pPr algn="r">
                        <a:lnSpc>
                          <a:spcPct val="150000"/>
                        </a:lnSpc>
                        <a:spcAft>
                          <a:spcPts val="0"/>
                        </a:spcAft>
                      </a:pPr>
                      <a:r>
                        <a:rPr lang="en-AU" sz="1100" b="0" kern="100" dirty="0">
                          <a:solidFill>
                            <a:schemeClr val="dk1"/>
                          </a:solidFill>
                          <a:effectLst/>
                          <a:latin typeface="+mn-lt"/>
                          <a:ea typeface="+mn-ea"/>
                          <a:cs typeface="+mn-cs"/>
                        </a:rPr>
                        <a:t>-5</a:t>
                      </a:r>
                      <a:endParaRPr lang="zh-CN" altLang="en-US" sz="11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98.2</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19.64</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331627441"/>
                  </a:ext>
                </a:extLst>
              </a:tr>
              <a:tr h="231768">
                <a:tc>
                  <a:txBody>
                    <a:bodyPr/>
                    <a:lstStyle/>
                    <a:p>
                      <a:pPr algn="r">
                        <a:lnSpc>
                          <a:spcPct val="150000"/>
                        </a:lnSpc>
                        <a:spcAft>
                          <a:spcPts val="0"/>
                        </a:spcAft>
                      </a:pPr>
                      <a:r>
                        <a:rPr lang="en-AU" sz="1100" b="0" kern="100">
                          <a:solidFill>
                            <a:schemeClr val="dk1"/>
                          </a:solidFill>
                          <a:effectLst/>
                          <a:latin typeface="+mn-lt"/>
                          <a:ea typeface="+mn-ea"/>
                          <a:cs typeface="+mn-cs"/>
                        </a:rPr>
                        <a:t>-10</a:t>
                      </a:r>
                      <a:endParaRPr lang="zh-CN" altLang="en-US" sz="1100" b="0" kern="10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92.2</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18.44</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925055121"/>
                  </a:ext>
                </a:extLst>
              </a:tr>
              <a:tr h="231768">
                <a:tc>
                  <a:txBody>
                    <a:bodyPr/>
                    <a:lstStyle/>
                    <a:p>
                      <a:pPr algn="r">
                        <a:lnSpc>
                          <a:spcPct val="150000"/>
                        </a:lnSpc>
                        <a:spcAft>
                          <a:spcPts val="0"/>
                        </a:spcAft>
                      </a:pPr>
                      <a:r>
                        <a:rPr lang="en-AU" sz="1100" b="0" kern="100" dirty="0">
                          <a:solidFill>
                            <a:schemeClr val="dk1"/>
                          </a:solidFill>
                          <a:effectLst/>
                          <a:latin typeface="+mn-lt"/>
                          <a:ea typeface="+mn-ea"/>
                          <a:cs typeface="+mn-cs"/>
                        </a:rPr>
                        <a:t>-15</a:t>
                      </a:r>
                      <a:endParaRPr lang="zh-CN" altLang="en-US" sz="1100" b="0" kern="100" dirty="0">
                        <a:solidFill>
                          <a:schemeClr val="dk1"/>
                        </a:solidFill>
                        <a:effectLst/>
                        <a:latin typeface="+mn-lt"/>
                        <a:ea typeface="+mn-ea"/>
                        <a:cs typeface="+mn-cs"/>
                      </a:endParaRPr>
                    </a:p>
                  </a:txBody>
                  <a:tcPr marL="68580" marR="68580"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91.2</a:t>
                      </a:r>
                      <a:endParaRPr lang="zh-CN" altLang="en-US" sz="1100" b="0" kern="100" dirty="0">
                        <a:solidFill>
                          <a:schemeClr val="dk1"/>
                        </a:solidFill>
                        <a:effectLst/>
                        <a:latin typeface="+mn-lt"/>
                        <a:ea typeface="+mn-ea"/>
                        <a:cs typeface="+mn-cs"/>
                      </a:endParaRPr>
                    </a:p>
                  </a:txBody>
                  <a:tcPr marL="68580" marR="377825" marT="0" marB="0"/>
                </a:tc>
                <a:tc>
                  <a:txBody>
                    <a:bodyPr/>
                    <a:lstStyle/>
                    <a:p>
                      <a:pPr algn="ctr">
                        <a:lnSpc>
                          <a:spcPct val="150000"/>
                        </a:lnSpc>
                        <a:spcAft>
                          <a:spcPts val="0"/>
                        </a:spcAft>
                      </a:pPr>
                      <a:r>
                        <a:rPr lang="en-AU" sz="1100" b="0" kern="100" dirty="0">
                          <a:solidFill>
                            <a:schemeClr val="dk1"/>
                          </a:solidFill>
                          <a:effectLst/>
                          <a:latin typeface="+mn-lt"/>
                          <a:ea typeface="+mn-ea"/>
                          <a:cs typeface="+mn-cs"/>
                        </a:rPr>
                        <a:t>18.24</a:t>
                      </a:r>
                      <a:endParaRPr lang="zh-CN" altLang="en-US" sz="1100" b="0" kern="1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4114088558"/>
                  </a:ext>
                </a:extLst>
              </a:tr>
            </a:tbl>
          </a:graphicData>
        </a:graphic>
      </p:graphicFrame>
      <p:pic>
        <p:nvPicPr>
          <p:cNvPr id="38" name="图表 9">
            <a:extLst>
              <a:ext uri="{FF2B5EF4-FFF2-40B4-BE49-F238E27FC236}">
                <a16:creationId xmlns:a16="http://schemas.microsoft.com/office/drawing/2014/main" id="{043AFA2D-658B-436D-BA63-FC7B7755F28C}"/>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9951" y="3595345"/>
            <a:ext cx="4945206" cy="2343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
            <a:extLst>
              <a:ext uri="{FF2B5EF4-FFF2-40B4-BE49-F238E27FC236}">
                <a16:creationId xmlns:a16="http://schemas.microsoft.com/office/drawing/2014/main" id="{7E868C03-A632-41B9-8978-CFA79B908E6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19999" y="3959999"/>
            <a:ext cx="1770412"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矩形 39">
            <a:extLst>
              <a:ext uri="{FF2B5EF4-FFF2-40B4-BE49-F238E27FC236}">
                <a16:creationId xmlns:a16="http://schemas.microsoft.com/office/drawing/2014/main" id="{81A78937-3A03-495D-ABCD-7728292B9120}"/>
              </a:ext>
            </a:extLst>
          </p:cNvPr>
          <p:cNvSpPr/>
          <p:nvPr/>
        </p:nvSpPr>
        <p:spPr>
          <a:xfrm>
            <a:off x="6120000" y="4680000"/>
            <a:ext cx="3600000" cy="360000"/>
          </a:xfrm>
          <a:prstGeom prst="rect">
            <a:avLst/>
          </a:prstGeom>
        </p:spPr>
        <p:txBody>
          <a:bodyPr wrap="none">
            <a:spAutoFit/>
          </a:bodyPr>
          <a:lstStyle/>
          <a:p>
            <a:r>
              <a:rPr lang="en-US" altLang="zh-CN" b="0" i="0" dirty="0">
                <a:solidFill>
                  <a:srgbClr val="101214"/>
                </a:solidFill>
                <a:effectLst/>
                <a:latin typeface="Times New Roman" panose="02020603050405020304" pitchFamily="18" charset="0"/>
                <a:cs typeface="Times New Roman" panose="02020603050405020304" pitchFamily="18" charset="0"/>
              </a:rPr>
              <a:t>Output current resolution </a:t>
            </a:r>
            <a:r>
              <a:rPr lang="zh-CN" altLang="en-US" dirty="0">
                <a:latin typeface="Times New Roman" panose="02020603050405020304" pitchFamily="18" charset="0"/>
                <a:cs typeface="Times New Roman" panose="02020603050405020304" pitchFamily="18" charset="0"/>
              </a:rPr>
              <a:t>：</a:t>
            </a:r>
            <a:r>
              <a:rPr lang="en-US" altLang="zh-CN" dirty="0">
                <a:solidFill>
                  <a:srgbClr val="FF0000"/>
                </a:solidFill>
                <a:latin typeface="Times New Roman" panose="02020603050405020304" pitchFamily="18" charset="0"/>
                <a:cs typeface="Times New Roman" panose="02020603050405020304" pitchFamily="18" charset="0"/>
              </a:rPr>
              <a:t>18bit</a:t>
            </a:r>
            <a:endParaRPr lang="zh-CN" altLang="en-US"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3885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GB" altLang="zh-CN" b="1" dirty="0">
                <a:latin typeface="Times New Roman" pitchFamily="18" charset="0"/>
                <a:cs typeface="Times New Roman" pitchFamily="18" charset="0"/>
              </a:rPr>
              <a:t>Digital Power Supply Control Module (DPSCM)</a:t>
            </a:r>
            <a:endParaRPr lang="zh-CN" altLang="en-US" b="1" dirty="0">
              <a:latin typeface="Times New Roman"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SOPC FPGA</a:t>
            </a:r>
            <a:r>
              <a:rPr lang="zh-CN" altLang="en-US" sz="1800" dirty="0">
                <a:latin typeface="Times New Roman" panose="02020603050405020304" pitchFamily="18" charset="0"/>
                <a:cs typeface="Times New Roman" pitchFamily="18" charset="0"/>
              </a:rPr>
              <a:t>：</a:t>
            </a:r>
            <a:r>
              <a:rPr lang="en-US" altLang="zh-CN" sz="1800" dirty="0">
                <a:latin typeface="Times New Roman" panose="02020603050405020304" pitchFamily="18" charset="0"/>
                <a:cs typeface="Times New Roman" pitchFamily="18" charset="0"/>
              </a:rPr>
              <a:t> System On a Programmable Chip</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All algorithms and peripherals control entirely implemented in one FPGA</a:t>
            </a: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2" name="Object 6">
            <a:extLst>
              <a:ext uri="{FF2B5EF4-FFF2-40B4-BE49-F238E27FC236}">
                <a16:creationId xmlns:a16="http://schemas.microsoft.com/office/drawing/2014/main" id="{4C882DF8-F9D9-768E-CE9F-950F4D00DB7D}"/>
              </a:ext>
            </a:extLst>
          </p:cNvPr>
          <p:cNvGraphicFramePr>
            <a:graphicFrameLocks noChangeAspect="1"/>
          </p:cNvGraphicFramePr>
          <p:nvPr/>
        </p:nvGraphicFramePr>
        <p:xfrm>
          <a:off x="7092665" y="2332974"/>
          <a:ext cx="3361955" cy="3805026"/>
        </p:xfrm>
        <a:graphic>
          <a:graphicData uri="http://schemas.openxmlformats.org/presentationml/2006/ole">
            <mc:AlternateContent xmlns:mc="http://schemas.openxmlformats.org/markup-compatibility/2006">
              <mc:Choice xmlns:v="urn:schemas-microsoft-com:vml" Requires="v">
                <p:oleObj name="Visio" r:id="rId2" imgW="3574949" imgH="4044019" progId="Visio.Drawing.11">
                  <p:embed/>
                </p:oleObj>
              </mc:Choice>
              <mc:Fallback>
                <p:oleObj name="Visio" r:id="rId2" imgW="3574949" imgH="4044019" progId="Visio.Drawing.11">
                  <p:embed/>
                  <p:pic>
                    <p:nvPicPr>
                      <p:cNvPr id="10" name="Object 6">
                        <a:extLst>
                          <a:ext uri="{FF2B5EF4-FFF2-40B4-BE49-F238E27FC236}">
                            <a16:creationId xmlns:a16="http://schemas.microsoft.com/office/drawing/2014/main" id="{4C882DF8-F9D9-768E-CE9F-950F4D00DB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665" y="2332974"/>
                        <a:ext cx="3361955" cy="3805026"/>
                      </a:xfrm>
                      <a:prstGeom prst="rect">
                        <a:avLst/>
                      </a:prstGeom>
                      <a:noFill/>
                      <a:ln>
                        <a:noFill/>
                      </a:ln>
                      <a:effectLst/>
                    </p:spPr>
                  </p:pic>
                </p:oleObj>
              </mc:Fallback>
            </mc:AlternateContent>
          </a:graphicData>
        </a:graphic>
      </p:graphicFrame>
      <p:grpSp>
        <p:nvGrpSpPr>
          <p:cNvPr id="23" name="Group 2">
            <a:extLst>
              <a:ext uri="{FF2B5EF4-FFF2-40B4-BE49-F238E27FC236}">
                <a16:creationId xmlns:a16="http://schemas.microsoft.com/office/drawing/2014/main" id="{C412214C-7244-9604-B60F-B93EAD866BE9}"/>
              </a:ext>
            </a:extLst>
          </p:cNvPr>
          <p:cNvGrpSpPr>
            <a:grpSpLocks/>
          </p:cNvGrpSpPr>
          <p:nvPr/>
        </p:nvGrpSpPr>
        <p:grpSpPr bwMode="auto">
          <a:xfrm>
            <a:off x="1631505" y="2633392"/>
            <a:ext cx="5400675" cy="3739753"/>
            <a:chOff x="768" y="912"/>
            <a:chExt cx="4096" cy="3408"/>
          </a:xfrm>
        </p:grpSpPr>
        <p:pic>
          <p:nvPicPr>
            <p:cNvPr id="24" name="Picture 3" descr="VXG4-BLOCK-DIAGRAM">
              <a:extLst>
                <a:ext uri="{FF2B5EF4-FFF2-40B4-BE49-F238E27FC236}">
                  <a16:creationId xmlns:a16="http://schemas.microsoft.com/office/drawing/2014/main" id="{646E3961-ACCE-EA2C-FD3A-75ED332563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 y="976"/>
              <a:ext cx="4096" cy="3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4">
              <a:extLst>
                <a:ext uri="{FF2B5EF4-FFF2-40B4-BE49-F238E27FC236}">
                  <a16:creationId xmlns:a16="http://schemas.microsoft.com/office/drawing/2014/main" id="{DA096A86-BB22-4DB5-95F2-30FEF69CB823}"/>
                </a:ext>
              </a:extLst>
            </p:cNvPr>
            <p:cNvSpPr>
              <a:spLocks noChangeArrowheads="1"/>
            </p:cNvSpPr>
            <p:nvPr/>
          </p:nvSpPr>
          <p:spPr bwMode="auto">
            <a:xfrm>
              <a:off x="1344" y="912"/>
              <a:ext cx="912" cy="192"/>
            </a:xfrm>
            <a:prstGeom prst="rect">
              <a:avLst/>
            </a:prstGeom>
            <a:solidFill>
              <a:schemeClr val="bg1"/>
            </a:solidFill>
            <a:ln w="9525">
              <a:solidFill>
                <a:schemeClr val="bg1"/>
              </a:solidFill>
              <a:miter lim="800000"/>
              <a:headEnd/>
              <a:tailEnd/>
            </a:ln>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algn="l" eaLnBrk="1" hangingPunct="1"/>
              <a:endParaRPr kumimoji="1" lang="zh-CN" altLang="en-US" sz="1950" b="0">
                <a:solidFill>
                  <a:schemeClr val="tx1"/>
                </a:solidFill>
                <a:latin typeface="Tahoma" panose="020B0604030504040204" pitchFamily="34" charset="0"/>
                <a:ea typeface="宋体" panose="02010600030101010101" pitchFamily="2" charset="-122"/>
              </a:endParaRPr>
            </a:p>
          </p:txBody>
        </p:sp>
        <p:sp>
          <p:nvSpPr>
            <p:cNvPr id="26" name="Rectangle 5">
              <a:extLst>
                <a:ext uri="{FF2B5EF4-FFF2-40B4-BE49-F238E27FC236}">
                  <a16:creationId xmlns:a16="http://schemas.microsoft.com/office/drawing/2014/main" id="{70957BB1-A84E-011C-8B14-90A9325A92DD}"/>
                </a:ext>
              </a:extLst>
            </p:cNvPr>
            <p:cNvSpPr>
              <a:spLocks noChangeArrowheads="1"/>
            </p:cNvSpPr>
            <p:nvPr/>
          </p:nvSpPr>
          <p:spPr bwMode="auto">
            <a:xfrm>
              <a:off x="3312" y="912"/>
              <a:ext cx="912" cy="192"/>
            </a:xfrm>
            <a:prstGeom prst="rect">
              <a:avLst/>
            </a:prstGeom>
            <a:solidFill>
              <a:schemeClr val="bg1"/>
            </a:solidFill>
            <a:ln w="9525">
              <a:solidFill>
                <a:schemeClr val="bg1"/>
              </a:solidFill>
              <a:miter lim="800000"/>
              <a:headEnd/>
              <a:tailEnd/>
            </a:ln>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algn="l" eaLnBrk="1" hangingPunct="1"/>
              <a:endParaRPr kumimoji="1" lang="zh-CN" altLang="en-US" sz="1950" b="0">
                <a:solidFill>
                  <a:schemeClr val="tx1"/>
                </a:solidFill>
                <a:latin typeface="Tahoma" panose="020B0604030504040204" pitchFamily="34" charset="0"/>
                <a:ea typeface="宋体" panose="02010600030101010101" pitchFamily="2" charset="-122"/>
              </a:endParaRPr>
            </a:p>
          </p:txBody>
        </p:sp>
        <p:sp>
          <p:nvSpPr>
            <p:cNvPr id="27" name="Rectangle 6">
              <a:extLst>
                <a:ext uri="{FF2B5EF4-FFF2-40B4-BE49-F238E27FC236}">
                  <a16:creationId xmlns:a16="http://schemas.microsoft.com/office/drawing/2014/main" id="{CC646466-D467-A17F-2840-34EFCD904D65}"/>
                </a:ext>
              </a:extLst>
            </p:cNvPr>
            <p:cNvSpPr>
              <a:spLocks noChangeArrowheads="1"/>
            </p:cNvSpPr>
            <p:nvPr/>
          </p:nvSpPr>
          <p:spPr bwMode="auto">
            <a:xfrm>
              <a:off x="1056" y="1344"/>
              <a:ext cx="3504" cy="2160"/>
            </a:xfrm>
            <a:prstGeom prst="rect">
              <a:avLst/>
            </a:prstGeom>
            <a:solidFill>
              <a:srgbClr val="0092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algn="l" eaLnBrk="1" hangingPunct="1"/>
              <a:endParaRPr kumimoji="1" lang="zh-CN" altLang="en-US" sz="1950" b="0">
                <a:solidFill>
                  <a:schemeClr val="tx1"/>
                </a:solidFill>
                <a:latin typeface="Tahoma" panose="020B0604030504040204" pitchFamily="34" charset="0"/>
                <a:ea typeface="宋体" panose="02010600030101010101" pitchFamily="2" charset="-122"/>
              </a:endParaRPr>
            </a:p>
          </p:txBody>
        </p:sp>
        <p:sp>
          <p:nvSpPr>
            <p:cNvPr id="28" name="Rectangle 7">
              <a:extLst>
                <a:ext uri="{FF2B5EF4-FFF2-40B4-BE49-F238E27FC236}">
                  <a16:creationId xmlns:a16="http://schemas.microsoft.com/office/drawing/2014/main" id="{E47C4812-3870-2526-6DD8-D5E60C117435}"/>
                </a:ext>
              </a:extLst>
            </p:cNvPr>
            <p:cNvSpPr>
              <a:spLocks noChangeArrowheads="1"/>
            </p:cNvSpPr>
            <p:nvPr/>
          </p:nvSpPr>
          <p:spPr bwMode="auto">
            <a:xfrm>
              <a:off x="2544" y="1056"/>
              <a:ext cx="528" cy="288"/>
            </a:xfrm>
            <a:prstGeom prst="rect">
              <a:avLst/>
            </a:prstGeom>
            <a:solidFill>
              <a:schemeClr val="bg1"/>
            </a:solidFill>
            <a:ln w="9525">
              <a:solidFill>
                <a:schemeClr val="bg1"/>
              </a:solidFill>
              <a:miter lim="800000"/>
              <a:headEnd/>
              <a:tailEnd/>
            </a:ln>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algn="l" eaLnBrk="1" hangingPunct="1"/>
              <a:endParaRPr kumimoji="1" lang="zh-CN" altLang="en-US" sz="1950" b="0">
                <a:solidFill>
                  <a:schemeClr val="tx1"/>
                </a:solidFill>
                <a:latin typeface="Tahoma" panose="020B0604030504040204" pitchFamily="34" charset="0"/>
                <a:ea typeface="宋体" panose="02010600030101010101" pitchFamily="2" charset="-122"/>
              </a:endParaRPr>
            </a:p>
          </p:txBody>
        </p:sp>
        <p:sp>
          <p:nvSpPr>
            <p:cNvPr id="29" name="Rectangle 8">
              <a:extLst>
                <a:ext uri="{FF2B5EF4-FFF2-40B4-BE49-F238E27FC236}">
                  <a16:creationId xmlns:a16="http://schemas.microsoft.com/office/drawing/2014/main" id="{18427746-4220-3B69-C782-5252BE861277}"/>
                </a:ext>
              </a:extLst>
            </p:cNvPr>
            <p:cNvSpPr>
              <a:spLocks noChangeArrowheads="1"/>
            </p:cNvSpPr>
            <p:nvPr/>
          </p:nvSpPr>
          <p:spPr bwMode="auto">
            <a:xfrm>
              <a:off x="1152" y="3408"/>
              <a:ext cx="3360" cy="336"/>
            </a:xfrm>
            <a:prstGeom prst="rect">
              <a:avLst/>
            </a:prstGeom>
            <a:solidFill>
              <a:srgbClr val="0092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algn="l" eaLnBrk="1" hangingPunct="1"/>
              <a:endParaRPr kumimoji="1" lang="zh-CN" altLang="en-US" sz="1950" b="0">
                <a:solidFill>
                  <a:schemeClr val="tx1"/>
                </a:solidFill>
                <a:latin typeface="Tahoma" panose="020B0604030504040204" pitchFamily="34" charset="0"/>
                <a:ea typeface="宋体" panose="02010600030101010101" pitchFamily="2" charset="-122"/>
              </a:endParaRPr>
            </a:p>
          </p:txBody>
        </p:sp>
      </p:grpSp>
      <p:grpSp>
        <p:nvGrpSpPr>
          <p:cNvPr id="32" name="Group 9">
            <a:extLst>
              <a:ext uri="{FF2B5EF4-FFF2-40B4-BE49-F238E27FC236}">
                <a16:creationId xmlns:a16="http://schemas.microsoft.com/office/drawing/2014/main" id="{9FF27062-94F3-8EC9-C0B4-201A6B0F38D1}"/>
              </a:ext>
            </a:extLst>
          </p:cNvPr>
          <p:cNvGrpSpPr>
            <a:grpSpLocks/>
          </p:cNvGrpSpPr>
          <p:nvPr/>
        </p:nvGrpSpPr>
        <p:grpSpPr bwMode="auto">
          <a:xfrm>
            <a:off x="5474842" y="2944143"/>
            <a:ext cx="1085850" cy="1314450"/>
            <a:chOff x="3840" y="857"/>
            <a:chExt cx="912" cy="1104"/>
          </a:xfrm>
        </p:grpSpPr>
        <p:grpSp>
          <p:nvGrpSpPr>
            <p:cNvPr id="34" name="Group 10">
              <a:extLst>
                <a:ext uri="{FF2B5EF4-FFF2-40B4-BE49-F238E27FC236}">
                  <a16:creationId xmlns:a16="http://schemas.microsoft.com/office/drawing/2014/main" id="{6EBBBF36-7959-C274-87EE-86377C68037E}"/>
                </a:ext>
              </a:extLst>
            </p:cNvPr>
            <p:cNvGrpSpPr>
              <a:grpSpLocks/>
            </p:cNvGrpSpPr>
            <p:nvPr/>
          </p:nvGrpSpPr>
          <p:grpSpPr bwMode="auto">
            <a:xfrm>
              <a:off x="3840" y="857"/>
              <a:ext cx="912" cy="528"/>
              <a:chOff x="3714" y="960"/>
              <a:chExt cx="912" cy="528"/>
            </a:xfrm>
          </p:grpSpPr>
          <p:sp>
            <p:nvSpPr>
              <p:cNvPr id="38" name="AutoShape 11">
                <a:extLst>
                  <a:ext uri="{FF2B5EF4-FFF2-40B4-BE49-F238E27FC236}">
                    <a16:creationId xmlns:a16="http://schemas.microsoft.com/office/drawing/2014/main" id="{606DA6C4-7D3C-CB16-C983-45260284B7E7}"/>
                  </a:ext>
                </a:extLst>
              </p:cNvPr>
              <p:cNvSpPr>
                <a:spLocks noChangeArrowheads="1"/>
              </p:cNvSpPr>
              <p:nvPr/>
            </p:nvSpPr>
            <p:spPr bwMode="auto">
              <a:xfrm rot="10800000" flipV="1">
                <a:off x="3714" y="960"/>
                <a:ext cx="912" cy="528"/>
              </a:xfrm>
              <a:prstGeom prst="bevel">
                <a:avLst>
                  <a:gd name="adj" fmla="val 8148"/>
                </a:avLst>
              </a:prstGeom>
              <a:solidFill>
                <a:srgbClr val="FF9933"/>
              </a:solidFill>
              <a:ln w="9525">
                <a:noFill/>
                <a:miter lim="800000"/>
                <a:headEnd/>
                <a:tailEnd/>
              </a:ln>
              <a:effectLst>
                <a:outerShdw dist="5388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39" name="Rectangle 12">
                <a:extLst>
                  <a:ext uri="{FF2B5EF4-FFF2-40B4-BE49-F238E27FC236}">
                    <a16:creationId xmlns:a16="http://schemas.microsoft.com/office/drawing/2014/main" id="{740C6759-E0AB-F598-765C-FA113AFFDC81}"/>
                  </a:ext>
                </a:extLst>
              </p:cNvPr>
              <p:cNvSpPr>
                <a:spLocks noChangeArrowheads="1"/>
              </p:cNvSpPr>
              <p:nvPr/>
            </p:nvSpPr>
            <p:spPr bwMode="auto">
              <a:xfrm>
                <a:off x="3834" y="1032"/>
                <a:ext cx="672"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r>
                  <a:rPr lang="en-US" altLang="zh-CN" sz="1500">
                    <a:latin typeface="Arial" panose="020B0604020202020204" pitchFamily="34" charset="0"/>
                    <a:ea typeface="宋体" panose="02010600030101010101" pitchFamily="2" charset="-122"/>
                    <a:cs typeface="Arial" panose="020B0604020202020204" pitchFamily="34" charset="0"/>
                  </a:rPr>
                  <a:t>Flash</a:t>
                </a:r>
              </a:p>
            </p:txBody>
          </p:sp>
        </p:grpSp>
        <p:grpSp>
          <p:nvGrpSpPr>
            <p:cNvPr id="35" name="Group 13">
              <a:extLst>
                <a:ext uri="{FF2B5EF4-FFF2-40B4-BE49-F238E27FC236}">
                  <a16:creationId xmlns:a16="http://schemas.microsoft.com/office/drawing/2014/main" id="{2A4B70BD-35F6-D3D6-3A3E-65D8E88DDEB8}"/>
                </a:ext>
              </a:extLst>
            </p:cNvPr>
            <p:cNvGrpSpPr>
              <a:grpSpLocks/>
            </p:cNvGrpSpPr>
            <p:nvPr/>
          </p:nvGrpSpPr>
          <p:grpSpPr bwMode="auto">
            <a:xfrm>
              <a:off x="3840" y="1433"/>
              <a:ext cx="912" cy="528"/>
              <a:chOff x="3714" y="1536"/>
              <a:chExt cx="912" cy="528"/>
            </a:xfrm>
          </p:grpSpPr>
          <p:sp>
            <p:nvSpPr>
              <p:cNvPr id="36" name="AutoShape 14">
                <a:extLst>
                  <a:ext uri="{FF2B5EF4-FFF2-40B4-BE49-F238E27FC236}">
                    <a16:creationId xmlns:a16="http://schemas.microsoft.com/office/drawing/2014/main" id="{AAA71BA0-886D-96CD-6C15-650D58F2F265}"/>
                  </a:ext>
                </a:extLst>
              </p:cNvPr>
              <p:cNvSpPr>
                <a:spLocks noChangeArrowheads="1"/>
              </p:cNvSpPr>
              <p:nvPr/>
            </p:nvSpPr>
            <p:spPr bwMode="auto">
              <a:xfrm rot="10800000" flipV="1">
                <a:off x="3714" y="1536"/>
                <a:ext cx="912" cy="528"/>
              </a:xfrm>
              <a:prstGeom prst="bevel">
                <a:avLst>
                  <a:gd name="adj" fmla="val 8148"/>
                </a:avLst>
              </a:prstGeom>
              <a:solidFill>
                <a:schemeClr val="folHlink"/>
              </a:solidFill>
              <a:ln w="9525">
                <a:noFill/>
                <a:miter lim="800000"/>
                <a:headEnd/>
                <a:tailEnd/>
              </a:ln>
              <a:effectLst>
                <a:outerShdw dist="5388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37" name="Rectangle 15">
                <a:extLst>
                  <a:ext uri="{FF2B5EF4-FFF2-40B4-BE49-F238E27FC236}">
                    <a16:creationId xmlns:a16="http://schemas.microsoft.com/office/drawing/2014/main" id="{2190F044-BDF8-A1C0-C15C-35DBE0D3D803}"/>
                  </a:ext>
                </a:extLst>
              </p:cNvPr>
              <p:cNvSpPr>
                <a:spLocks noChangeArrowheads="1"/>
              </p:cNvSpPr>
              <p:nvPr/>
            </p:nvSpPr>
            <p:spPr bwMode="auto">
              <a:xfrm>
                <a:off x="3762" y="1608"/>
                <a:ext cx="81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r>
                  <a:rPr lang="en-US" altLang="zh-CN" sz="1500">
                    <a:latin typeface="Arial" panose="020B0604020202020204" pitchFamily="34" charset="0"/>
                    <a:ea typeface="宋体" panose="02010600030101010101" pitchFamily="2" charset="-122"/>
                    <a:cs typeface="Arial" panose="020B0604020202020204" pitchFamily="34" charset="0"/>
                  </a:rPr>
                  <a:t>SDRAM</a:t>
                </a:r>
              </a:p>
            </p:txBody>
          </p:sp>
        </p:grpSp>
      </p:grpSp>
      <p:grpSp>
        <p:nvGrpSpPr>
          <p:cNvPr id="40" name="Group 16">
            <a:extLst>
              <a:ext uri="{FF2B5EF4-FFF2-40B4-BE49-F238E27FC236}">
                <a16:creationId xmlns:a16="http://schemas.microsoft.com/office/drawing/2014/main" id="{261B097D-1154-63A3-6A7D-C41CD592780C}"/>
              </a:ext>
            </a:extLst>
          </p:cNvPr>
          <p:cNvGrpSpPr>
            <a:grpSpLocks/>
          </p:cNvGrpSpPr>
          <p:nvPr/>
        </p:nvGrpSpPr>
        <p:grpSpPr bwMode="auto">
          <a:xfrm>
            <a:off x="3838923" y="2896518"/>
            <a:ext cx="1428750" cy="1314450"/>
            <a:chOff x="2352" y="920"/>
            <a:chExt cx="1200" cy="1104"/>
          </a:xfrm>
        </p:grpSpPr>
        <p:sp>
          <p:nvSpPr>
            <p:cNvPr id="41" name="AutoShape 17">
              <a:extLst>
                <a:ext uri="{FF2B5EF4-FFF2-40B4-BE49-F238E27FC236}">
                  <a16:creationId xmlns:a16="http://schemas.microsoft.com/office/drawing/2014/main" id="{314245F0-8007-3781-27E8-02B3F557F875}"/>
                </a:ext>
              </a:extLst>
            </p:cNvPr>
            <p:cNvSpPr>
              <a:spLocks noChangeArrowheads="1"/>
            </p:cNvSpPr>
            <p:nvPr/>
          </p:nvSpPr>
          <p:spPr bwMode="auto">
            <a:xfrm rot="10800000" flipV="1">
              <a:off x="2352" y="920"/>
              <a:ext cx="1200" cy="1104"/>
            </a:xfrm>
            <a:prstGeom prst="bevel">
              <a:avLst>
                <a:gd name="adj" fmla="val 4255"/>
              </a:avLst>
            </a:prstGeom>
            <a:solidFill>
              <a:schemeClr val="accent2"/>
            </a:solidFill>
            <a:ln w="9525">
              <a:noFill/>
              <a:miter lim="800000"/>
              <a:headEnd/>
              <a:tailEnd/>
            </a:ln>
            <a:effectLst>
              <a:outerShdw dist="5388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42" name="Rectangle 18">
              <a:extLst>
                <a:ext uri="{FF2B5EF4-FFF2-40B4-BE49-F238E27FC236}">
                  <a16:creationId xmlns:a16="http://schemas.microsoft.com/office/drawing/2014/main" id="{35848F34-EC3F-5A0C-93B3-4191591CFCAC}"/>
                </a:ext>
              </a:extLst>
            </p:cNvPr>
            <p:cNvSpPr>
              <a:spLocks noChangeArrowheads="1"/>
            </p:cNvSpPr>
            <p:nvPr/>
          </p:nvSpPr>
          <p:spPr bwMode="auto">
            <a:xfrm>
              <a:off x="2496" y="1040"/>
              <a:ext cx="912"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800">
                  <a:latin typeface="Arial" panose="020B0604020202020204" pitchFamily="34" charset="0"/>
                  <a:ea typeface="宋体" panose="02010600030101010101" pitchFamily="2" charset="-122"/>
                  <a:cs typeface="Arial" panose="020B0604020202020204" pitchFamily="34" charset="0"/>
                </a:rPr>
                <a:t>CPU</a:t>
              </a:r>
            </a:p>
          </p:txBody>
        </p:sp>
      </p:grpSp>
      <p:grpSp>
        <p:nvGrpSpPr>
          <p:cNvPr id="43" name="Group 19">
            <a:extLst>
              <a:ext uri="{FF2B5EF4-FFF2-40B4-BE49-F238E27FC236}">
                <a16:creationId xmlns:a16="http://schemas.microsoft.com/office/drawing/2014/main" id="{6978FD51-DF20-ACED-5CB7-BC73C91CD404}"/>
              </a:ext>
            </a:extLst>
          </p:cNvPr>
          <p:cNvGrpSpPr>
            <a:grpSpLocks/>
          </p:cNvGrpSpPr>
          <p:nvPr/>
        </p:nvGrpSpPr>
        <p:grpSpPr bwMode="auto">
          <a:xfrm>
            <a:off x="5646292" y="4337175"/>
            <a:ext cx="914400" cy="838200"/>
            <a:chOff x="3744" y="2130"/>
            <a:chExt cx="768" cy="704"/>
          </a:xfrm>
        </p:grpSpPr>
        <p:sp>
          <p:nvSpPr>
            <p:cNvPr id="44" name="AutoShape 20">
              <a:extLst>
                <a:ext uri="{FF2B5EF4-FFF2-40B4-BE49-F238E27FC236}">
                  <a16:creationId xmlns:a16="http://schemas.microsoft.com/office/drawing/2014/main" id="{69CCEAE2-28BE-C466-848B-F1B705D0D614}"/>
                </a:ext>
              </a:extLst>
            </p:cNvPr>
            <p:cNvSpPr>
              <a:spLocks noChangeArrowheads="1"/>
            </p:cNvSpPr>
            <p:nvPr/>
          </p:nvSpPr>
          <p:spPr bwMode="auto">
            <a:xfrm rot="10800000" flipV="1">
              <a:off x="3744" y="2130"/>
              <a:ext cx="768" cy="704"/>
            </a:xfrm>
            <a:prstGeom prst="bevel">
              <a:avLst>
                <a:gd name="adj" fmla="val 7102"/>
              </a:avLst>
            </a:prstGeom>
            <a:solidFill>
              <a:schemeClr val="tx2"/>
            </a:solidFill>
            <a:ln w="9525">
              <a:noFill/>
              <a:miter lim="800000"/>
              <a:headEnd/>
              <a:tailEnd/>
            </a:ln>
            <a:effectLst>
              <a:outerShdw dist="5388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45" name="Rectangle 21">
              <a:extLst>
                <a:ext uri="{FF2B5EF4-FFF2-40B4-BE49-F238E27FC236}">
                  <a16:creationId xmlns:a16="http://schemas.microsoft.com/office/drawing/2014/main" id="{B8EB4F0B-1DD2-2A41-4BD5-807C2F78C905}"/>
                </a:ext>
              </a:extLst>
            </p:cNvPr>
            <p:cNvSpPr>
              <a:spLocks noChangeArrowheads="1"/>
            </p:cNvSpPr>
            <p:nvPr/>
          </p:nvSpPr>
          <p:spPr bwMode="auto">
            <a:xfrm>
              <a:off x="3840" y="2218"/>
              <a:ext cx="57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500">
                  <a:latin typeface="Arial" panose="020B0604020202020204" pitchFamily="34" charset="0"/>
                  <a:ea typeface="宋体" panose="02010600030101010101" pitchFamily="2" charset="-122"/>
                  <a:cs typeface="Arial" panose="020B0604020202020204" pitchFamily="34" charset="0"/>
                </a:rPr>
                <a:t>DSP</a:t>
              </a:r>
            </a:p>
          </p:txBody>
        </p:sp>
      </p:grpSp>
      <p:grpSp>
        <p:nvGrpSpPr>
          <p:cNvPr id="46" name="Group 22">
            <a:extLst>
              <a:ext uri="{FF2B5EF4-FFF2-40B4-BE49-F238E27FC236}">
                <a16:creationId xmlns:a16="http://schemas.microsoft.com/office/drawing/2014/main" id="{A21C6971-CA0D-F924-C3F0-5143719A3465}"/>
              </a:ext>
            </a:extLst>
          </p:cNvPr>
          <p:cNvGrpSpPr>
            <a:grpSpLocks/>
          </p:cNvGrpSpPr>
          <p:nvPr/>
        </p:nvGrpSpPr>
        <p:grpSpPr bwMode="auto">
          <a:xfrm>
            <a:off x="2102992" y="2944143"/>
            <a:ext cx="1314450" cy="742950"/>
            <a:chOff x="1056" y="960"/>
            <a:chExt cx="960" cy="624"/>
          </a:xfrm>
        </p:grpSpPr>
        <p:sp>
          <p:nvSpPr>
            <p:cNvPr id="47" name="AutoShape 23">
              <a:extLst>
                <a:ext uri="{FF2B5EF4-FFF2-40B4-BE49-F238E27FC236}">
                  <a16:creationId xmlns:a16="http://schemas.microsoft.com/office/drawing/2014/main" id="{D692D806-4239-1434-9EE4-CB3826CC428B}"/>
                </a:ext>
              </a:extLst>
            </p:cNvPr>
            <p:cNvSpPr>
              <a:spLocks noChangeArrowheads="1"/>
            </p:cNvSpPr>
            <p:nvPr/>
          </p:nvSpPr>
          <p:spPr bwMode="auto">
            <a:xfrm rot="10800000" flipV="1">
              <a:off x="1056" y="960"/>
              <a:ext cx="960" cy="624"/>
            </a:xfrm>
            <a:prstGeom prst="bevel">
              <a:avLst>
                <a:gd name="adj" fmla="val 6060"/>
              </a:avLst>
            </a:prstGeom>
            <a:solidFill>
              <a:schemeClr val="hlink"/>
            </a:solidFill>
            <a:ln w="9525">
              <a:noFill/>
              <a:miter lim="800000"/>
              <a:headEnd/>
              <a:tailEnd/>
            </a:ln>
            <a:effectLst>
              <a:outerShdw dist="7184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48" name="Rectangle 24">
              <a:extLst>
                <a:ext uri="{FF2B5EF4-FFF2-40B4-BE49-F238E27FC236}">
                  <a16:creationId xmlns:a16="http://schemas.microsoft.com/office/drawing/2014/main" id="{62CFDD94-AB82-507C-5D7E-51C3D16B3E01}"/>
                </a:ext>
              </a:extLst>
            </p:cNvPr>
            <p:cNvSpPr>
              <a:spLocks noChangeArrowheads="1"/>
            </p:cNvSpPr>
            <p:nvPr/>
          </p:nvSpPr>
          <p:spPr bwMode="auto">
            <a:xfrm>
              <a:off x="1248" y="1056"/>
              <a:ext cx="57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800">
                  <a:latin typeface="Arial" panose="020B0604020202020204" pitchFamily="34" charset="0"/>
                  <a:ea typeface="宋体" panose="02010600030101010101" pitchFamily="2" charset="-122"/>
                  <a:cs typeface="Arial" panose="020B0604020202020204" pitchFamily="34" charset="0"/>
                </a:rPr>
                <a:t>I/O</a:t>
              </a:r>
            </a:p>
          </p:txBody>
        </p:sp>
      </p:grpSp>
      <p:grpSp>
        <p:nvGrpSpPr>
          <p:cNvPr id="49" name="Group 25">
            <a:extLst>
              <a:ext uri="{FF2B5EF4-FFF2-40B4-BE49-F238E27FC236}">
                <a16:creationId xmlns:a16="http://schemas.microsoft.com/office/drawing/2014/main" id="{9807B2FC-AD30-AFD7-63F3-2B5405B3767C}"/>
              </a:ext>
            </a:extLst>
          </p:cNvPr>
          <p:cNvGrpSpPr>
            <a:grpSpLocks/>
          </p:cNvGrpSpPr>
          <p:nvPr/>
        </p:nvGrpSpPr>
        <p:grpSpPr bwMode="auto">
          <a:xfrm>
            <a:off x="2102992" y="3744243"/>
            <a:ext cx="1314450" cy="742950"/>
            <a:chOff x="1056" y="960"/>
            <a:chExt cx="960" cy="624"/>
          </a:xfrm>
        </p:grpSpPr>
        <p:sp>
          <p:nvSpPr>
            <p:cNvPr id="50" name="AutoShape 26">
              <a:extLst>
                <a:ext uri="{FF2B5EF4-FFF2-40B4-BE49-F238E27FC236}">
                  <a16:creationId xmlns:a16="http://schemas.microsoft.com/office/drawing/2014/main" id="{608937E6-4628-8230-7544-3929847C4E11}"/>
                </a:ext>
              </a:extLst>
            </p:cNvPr>
            <p:cNvSpPr>
              <a:spLocks noChangeArrowheads="1"/>
            </p:cNvSpPr>
            <p:nvPr/>
          </p:nvSpPr>
          <p:spPr bwMode="auto">
            <a:xfrm rot="10800000" flipV="1">
              <a:off x="1056" y="960"/>
              <a:ext cx="960" cy="624"/>
            </a:xfrm>
            <a:prstGeom prst="bevel">
              <a:avLst>
                <a:gd name="adj" fmla="val 6060"/>
              </a:avLst>
            </a:prstGeom>
            <a:solidFill>
              <a:schemeClr val="hlink"/>
            </a:solidFill>
            <a:ln w="9525">
              <a:noFill/>
              <a:miter lim="800000"/>
              <a:headEnd/>
              <a:tailEnd/>
            </a:ln>
            <a:effectLst>
              <a:outerShdw dist="7184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51" name="Rectangle 27">
              <a:extLst>
                <a:ext uri="{FF2B5EF4-FFF2-40B4-BE49-F238E27FC236}">
                  <a16:creationId xmlns:a16="http://schemas.microsoft.com/office/drawing/2014/main" id="{C2562637-6E23-9EED-6BCC-496601F07101}"/>
                </a:ext>
              </a:extLst>
            </p:cNvPr>
            <p:cNvSpPr>
              <a:spLocks noChangeArrowheads="1"/>
            </p:cNvSpPr>
            <p:nvPr/>
          </p:nvSpPr>
          <p:spPr bwMode="auto">
            <a:xfrm>
              <a:off x="1248" y="1056"/>
              <a:ext cx="57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800">
                  <a:latin typeface="Arial" panose="020B0604020202020204" pitchFamily="34" charset="0"/>
                  <a:ea typeface="宋体" panose="02010600030101010101" pitchFamily="2" charset="-122"/>
                  <a:cs typeface="Arial" panose="020B0604020202020204" pitchFamily="34" charset="0"/>
                </a:rPr>
                <a:t>I/O</a:t>
              </a:r>
            </a:p>
          </p:txBody>
        </p:sp>
      </p:grpSp>
      <p:grpSp>
        <p:nvGrpSpPr>
          <p:cNvPr id="52" name="Group 28">
            <a:extLst>
              <a:ext uri="{FF2B5EF4-FFF2-40B4-BE49-F238E27FC236}">
                <a16:creationId xmlns:a16="http://schemas.microsoft.com/office/drawing/2014/main" id="{E8BF0F51-4275-E447-0F2B-0A85A55A0607}"/>
              </a:ext>
            </a:extLst>
          </p:cNvPr>
          <p:cNvGrpSpPr>
            <a:grpSpLocks/>
          </p:cNvGrpSpPr>
          <p:nvPr/>
        </p:nvGrpSpPr>
        <p:grpSpPr bwMode="auto">
          <a:xfrm>
            <a:off x="2102993" y="4544343"/>
            <a:ext cx="1313259" cy="742950"/>
            <a:chOff x="1056" y="960"/>
            <a:chExt cx="960" cy="624"/>
          </a:xfrm>
        </p:grpSpPr>
        <p:sp>
          <p:nvSpPr>
            <p:cNvPr id="53" name="AutoShape 29">
              <a:extLst>
                <a:ext uri="{FF2B5EF4-FFF2-40B4-BE49-F238E27FC236}">
                  <a16:creationId xmlns:a16="http://schemas.microsoft.com/office/drawing/2014/main" id="{07A191E2-E721-6F7C-BFE0-E567DE47BB4F}"/>
                </a:ext>
              </a:extLst>
            </p:cNvPr>
            <p:cNvSpPr>
              <a:spLocks noChangeArrowheads="1"/>
            </p:cNvSpPr>
            <p:nvPr/>
          </p:nvSpPr>
          <p:spPr bwMode="auto">
            <a:xfrm rot="10800000" flipV="1">
              <a:off x="1056" y="960"/>
              <a:ext cx="960" cy="624"/>
            </a:xfrm>
            <a:prstGeom prst="bevel">
              <a:avLst>
                <a:gd name="adj" fmla="val 6060"/>
              </a:avLst>
            </a:prstGeom>
            <a:solidFill>
              <a:schemeClr val="hlink"/>
            </a:solidFill>
            <a:ln w="9525">
              <a:noFill/>
              <a:miter lim="800000"/>
              <a:headEnd/>
              <a:tailEnd/>
            </a:ln>
            <a:effectLst>
              <a:outerShdw dist="71842"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54" name="Rectangle 30">
              <a:extLst>
                <a:ext uri="{FF2B5EF4-FFF2-40B4-BE49-F238E27FC236}">
                  <a16:creationId xmlns:a16="http://schemas.microsoft.com/office/drawing/2014/main" id="{6BFC354D-DA99-3427-CCD5-97DE02226344}"/>
                </a:ext>
              </a:extLst>
            </p:cNvPr>
            <p:cNvSpPr>
              <a:spLocks noChangeArrowheads="1"/>
            </p:cNvSpPr>
            <p:nvPr/>
          </p:nvSpPr>
          <p:spPr bwMode="auto">
            <a:xfrm>
              <a:off x="1248" y="1056"/>
              <a:ext cx="57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800">
                  <a:latin typeface="Arial" panose="020B0604020202020204" pitchFamily="34" charset="0"/>
                  <a:ea typeface="宋体" panose="02010600030101010101" pitchFamily="2" charset="-122"/>
                  <a:cs typeface="Arial" panose="020B0604020202020204" pitchFamily="34" charset="0"/>
                </a:rPr>
                <a:t>I/O</a:t>
              </a:r>
            </a:p>
          </p:txBody>
        </p:sp>
      </p:grpSp>
      <p:grpSp>
        <p:nvGrpSpPr>
          <p:cNvPr id="55" name="Group 31">
            <a:extLst>
              <a:ext uri="{FF2B5EF4-FFF2-40B4-BE49-F238E27FC236}">
                <a16:creationId xmlns:a16="http://schemas.microsoft.com/office/drawing/2014/main" id="{4FAA6283-E54F-75AF-909A-B7856066264A}"/>
              </a:ext>
            </a:extLst>
          </p:cNvPr>
          <p:cNvGrpSpPr>
            <a:grpSpLocks/>
          </p:cNvGrpSpPr>
          <p:nvPr/>
        </p:nvGrpSpPr>
        <p:grpSpPr bwMode="auto">
          <a:xfrm>
            <a:off x="3931792" y="4363368"/>
            <a:ext cx="1257300" cy="1257300"/>
            <a:chOff x="2448" y="2198"/>
            <a:chExt cx="912" cy="912"/>
          </a:xfrm>
        </p:grpSpPr>
        <p:sp>
          <p:nvSpPr>
            <p:cNvPr id="56" name="AutoShape 32">
              <a:extLst>
                <a:ext uri="{FF2B5EF4-FFF2-40B4-BE49-F238E27FC236}">
                  <a16:creationId xmlns:a16="http://schemas.microsoft.com/office/drawing/2014/main" id="{1B63C2A1-E7B3-E745-9C76-5D1DE7E4FE6C}"/>
                </a:ext>
              </a:extLst>
            </p:cNvPr>
            <p:cNvSpPr>
              <a:spLocks noChangeArrowheads="1"/>
            </p:cNvSpPr>
            <p:nvPr/>
          </p:nvSpPr>
          <p:spPr bwMode="auto">
            <a:xfrm rot="10800000" flipV="1">
              <a:off x="2448" y="2198"/>
              <a:ext cx="912" cy="912"/>
            </a:xfrm>
            <a:prstGeom prst="bevel">
              <a:avLst>
                <a:gd name="adj" fmla="val 3287"/>
              </a:avLst>
            </a:prstGeom>
            <a:gradFill rotWithShape="1">
              <a:gsLst>
                <a:gs pos="0">
                  <a:srgbClr val="969696"/>
                </a:gs>
                <a:gs pos="50000">
                  <a:srgbClr val="DDDDDD"/>
                </a:gs>
                <a:gs pos="100000">
                  <a:srgbClr val="969696"/>
                </a:gs>
              </a:gsLst>
              <a:lin ang="2700000" scaled="1"/>
            </a:gradFill>
            <a:ln w="9525">
              <a:noFill/>
              <a:miter lim="800000"/>
              <a:headEnd/>
              <a:tailEnd/>
            </a:ln>
            <a:effectLst>
              <a:outerShdw dist="35921"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57" name="Text Box 33">
              <a:extLst>
                <a:ext uri="{FF2B5EF4-FFF2-40B4-BE49-F238E27FC236}">
                  <a16:creationId xmlns:a16="http://schemas.microsoft.com/office/drawing/2014/main" id="{71892B97-F706-29BC-95D3-4028D180E812}"/>
                </a:ext>
              </a:extLst>
            </p:cNvPr>
            <p:cNvSpPr txBox="1">
              <a:spLocks noChangeArrowheads="1"/>
            </p:cNvSpPr>
            <p:nvPr/>
          </p:nvSpPr>
          <p:spPr bwMode="auto">
            <a:xfrm>
              <a:off x="2598" y="2491"/>
              <a:ext cx="599"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800">
                  <a:solidFill>
                    <a:schemeClr val="tx1"/>
                  </a:solidFill>
                  <a:latin typeface="Arial" panose="020B0604020202020204" pitchFamily="34" charset="0"/>
                  <a:ea typeface="宋体" panose="02010600030101010101" pitchFamily="2" charset="-122"/>
                  <a:cs typeface="Arial" panose="020B0604020202020204" pitchFamily="34" charset="0"/>
                </a:rPr>
                <a:t>FPGA</a:t>
              </a:r>
            </a:p>
          </p:txBody>
        </p:sp>
      </p:grpSp>
      <p:grpSp>
        <p:nvGrpSpPr>
          <p:cNvPr id="58" name="Group 34">
            <a:extLst>
              <a:ext uri="{FF2B5EF4-FFF2-40B4-BE49-F238E27FC236}">
                <a16:creationId xmlns:a16="http://schemas.microsoft.com/office/drawing/2014/main" id="{9014780E-A71B-3FAB-9EF6-44D2B95944F0}"/>
              </a:ext>
            </a:extLst>
          </p:cNvPr>
          <p:cNvGrpSpPr>
            <a:grpSpLocks/>
          </p:cNvGrpSpPr>
          <p:nvPr/>
        </p:nvGrpSpPr>
        <p:grpSpPr bwMode="auto">
          <a:xfrm>
            <a:off x="3998467" y="4449094"/>
            <a:ext cx="342900" cy="194072"/>
            <a:chOff x="1056" y="960"/>
            <a:chExt cx="960" cy="624"/>
          </a:xfrm>
        </p:grpSpPr>
        <p:sp>
          <p:nvSpPr>
            <p:cNvPr id="59" name="AutoShape 35">
              <a:extLst>
                <a:ext uri="{FF2B5EF4-FFF2-40B4-BE49-F238E27FC236}">
                  <a16:creationId xmlns:a16="http://schemas.microsoft.com/office/drawing/2014/main" id="{1C5A509D-7067-9CF5-F102-92D8CED3F329}"/>
                </a:ext>
              </a:extLst>
            </p:cNvPr>
            <p:cNvSpPr>
              <a:spLocks noChangeArrowheads="1"/>
            </p:cNvSpPr>
            <p:nvPr/>
          </p:nvSpPr>
          <p:spPr bwMode="auto">
            <a:xfrm rot="10800000" flipV="1">
              <a:off x="1056" y="960"/>
              <a:ext cx="960" cy="624"/>
            </a:xfrm>
            <a:prstGeom prst="bevel">
              <a:avLst>
                <a:gd name="adj" fmla="val 6060"/>
              </a:avLst>
            </a:prstGeom>
            <a:solidFill>
              <a:schemeClr val="hlink"/>
            </a:solidFill>
            <a:ln w="9525">
              <a:noFill/>
              <a:miter lim="800000"/>
              <a:headEnd/>
              <a:tailEnd/>
            </a:ln>
            <a:effectLst>
              <a:outerShdw dist="71842" dir="2700000" algn="ctr" rotWithShape="0">
                <a:schemeClr val="tx1">
                  <a:alpha val="50000"/>
                </a:schemeClr>
              </a:outerShdw>
            </a:effectLst>
          </p:spPr>
          <p:txBody>
            <a:bodyPr wrap="none" anchor="ctr"/>
            <a:lstStyle/>
            <a:p>
              <a:pPr algn="ctr">
                <a:defRPr/>
              </a:pPr>
              <a:endParaRPr lang="zh-CN" altLang="zh-CN" sz="675">
                <a:cs typeface="Arial" charset="0"/>
              </a:endParaRPr>
            </a:p>
          </p:txBody>
        </p:sp>
        <p:sp>
          <p:nvSpPr>
            <p:cNvPr id="60" name="Rectangle 36">
              <a:extLst>
                <a:ext uri="{FF2B5EF4-FFF2-40B4-BE49-F238E27FC236}">
                  <a16:creationId xmlns:a16="http://schemas.microsoft.com/office/drawing/2014/main" id="{014A3FC5-87EE-B2E1-7BEF-62847BCDECE6}"/>
                </a:ext>
              </a:extLst>
            </p:cNvPr>
            <p:cNvSpPr>
              <a:spLocks noChangeArrowheads="1"/>
            </p:cNvSpPr>
            <p:nvPr/>
          </p:nvSpPr>
          <p:spPr bwMode="auto">
            <a:xfrm>
              <a:off x="1248" y="1056"/>
              <a:ext cx="57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900">
                  <a:latin typeface="Arial" panose="020B0604020202020204" pitchFamily="34" charset="0"/>
                  <a:ea typeface="宋体" panose="02010600030101010101" pitchFamily="2" charset="-122"/>
                  <a:cs typeface="Arial" panose="020B0604020202020204" pitchFamily="34" charset="0"/>
                </a:rPr>
                <a:t>I/O</a:t>
              </a:r>
            </a:p>
          </p:txBody>
        </p:sp>
      </p:grpSp>
      <p:grpSp>
        <p:nvGrpSpPr>
          <p:cNvPr id="61" name="Group 37">
            <a:extLst>
              <a:ext uri="{FF2B5EF4-FFF2-40B4-BE49-F238E27FC236}">
                <a16:creationId xmlns:a16="http://schemas.microsoft.com/office/drawing/2014/main" id="{9EE97D0D-3893-FBD6-392A-EEF64C9C9619}"/>
              </a:ext>
            </a:extLst>
          </p:cNvPr>
          <p:cNvGrpSpPr>
            <a:grpSpLocks/>
          </p:cNvGrpSpPr>
          <p:nvPr/>
        </p:nvGrpSpPr>
        <p:grpSpPr bwMode="auto">
          <a:xfrm>
            <a:off x="4398517" y="4449094"/>
            <a:ext cx="342900" cy="194072"/>
            <a:chOff x="1056" y="960"/>
            <a:chExt cx="960" cy="624"/>
          </a:xfrm>
        </p:grpSpPr>
        <p:sp>
          <p:nvSpPr>
            <p:cNvPr id="62" name="AutoShape 38">
              <a:extLst>
                <a:ext uri="{FF2B5EF4-FFF2-40B4-BE49-F238E27FC236}">
                  <a16:creationId xmlns:a16="http://schemas.microsoft.com/office/drawing/2014/main" id="{240D9699-04C9-D5D0-A5CE-69C00986AA6E}"/>
                </a:ext>
              </a:extLst>
            </p:cNvPr>
            <p:cNvSpPr>
              <a:spLocks noChangeArrowheads="1"/>
            </p:cNvSpPr>
            <p:nvPr/>
          </p:nvSpPr>
          <p:spPr bwMode="auto">
            <a:xfrm rot="10800000" flipV="1">
              <a:off x="1056" y="960"/>
              <a:ext cx="960" cy="624"/>
            </a:xfrm>
            <a:prstGeom prst="bevel">
              <a:avLst>
                <a:gd name="adj" fmla="val 6060"/>
              </a:avLst>
            </a:prstGeom>
            <a:solidFill>
              <a:schemeClr val="hlink"/>
            </a:solidFill>
            <a:ln w="9525">
              <a:noFill/>
              <a:miter lim="800000"/>
              <a:headEnd/>
              <a:tailEnd/>
            </a:ln>
            <a:effectLst>
              <a:outerShdw dist="71842" dir="2700000" algn="ctr" rotWithShape="0">
                <a:schemeClr val="tx1">
                  <a:alpha val="50000"/>
                </a:schemeClr>
              </a:outerShdw>
            </a:effectLst>
          </p:spPr>
          <p:txBody>
            <a:bodyPr wrap="none" anchor="ctr"/>
            <a:lstStyle/>
            <a:p>
              <a:pPr algn="ctr">
                <a:defRPr/>
              </a:pPr>
              <a:endParaRPr lang="zh-CN" altLang="zh-CN" sz="675">
                <a:cs typeface="Arial" charset="0"/>
              </a:endParaRPr>
            </a:p>
          </p:txBody>
        </p:sp>
        <p:sp>
          <p:nvSpPr>
            <p:cNvPr id="63" name="Rectangle 39">
              <a:extLst>
                <a:ext uri="{FF2B5EF4-FFF2-40B4-BE49-F238E27FC236}">
                  <a16:creationId xmlns:a16="http://schemas.microsoft.com/office/drawing/2014/main" id="{ED3398BE-E213-11DF-A022-1B451A1D58CD}"/>
                </a:ext>
              </a:extLst>
            </p:cNvPr>
            <p:cNvSpPr>
              <a:spLocks noChangeArrowheads="1"/>
            </p:cNvSpPr>
            <p:nvPr/>
          </p:nvSpPr>
          <p:spPr bwMode="auto">
            <a:xfrm>
              <a:off x="1248" y="1056"/>
              <a:ext cx="57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900">
                  <a:latin typeface="Arial" panose="020B0604020202020204" pitchFamily="34" charset="0"/>
                  <a:ea typeface="宋体" panose="02010600030101010101" pitchFamily="2" charset="-122"/>
                  <a:cs typeface="Arial" panose="020B0604020202020204" pitchFamily="34" charset="0"/>
                </a:rPr>
                <a:t>I/O</a:t>
              </a:r>
            </a:p>
          </p:txBody>
        </p:sp>
      </p:grpSp>
      <p:grpSp>
        <p:nvGrpSpPr>
          <p:cNvPr id="64" name="Group 40">
            <a:extLst>
              <a:ext uri="{FF2B5EF4-FFF2-40B4-BE49-F238E27FC236}">
                <a16:creationId xmlns:a16="http://schemas.microsoft.com/office/drawing/2014/main" id="{B2B9AF09-B6CD-9561-65FE-05631016F853}"/>
              </a:ext>
            </a:extLst>
          </p:cNvPr>
          <p:cNvGrpSpPr>
            <a:grpSpLocks/>
          </p:cNvGrpSpPr>
          <p:nvPr/>
        </p:nvGrpSpPr>
        <p:grpSpPr bwMode="auto">
          <a:xfrm>
            <a:off x="4798567" y="4449094"/>
            <a:ext cx="342900" cy="194072"/>
            <a:chOff x="1056" y="960"/>
            <a:chExt cx="960" cy="624"/>
          </a:xfrm>
        </p:grpSpPr>
        <p:sp>
          <p:nvSpPr>
            <p:cNvPr id="65" name="AutoShape 41">
              <a:extLst>
                <a:ext uri="{FF2B5EF4-FFF2-40B4-BE49-F238E27FC236}">
                  <a16:creationId xmlns:a16="http://schemas.microsoft.com/office/drawing/2014/main" id="{9DEBECAD-BA55-FCDA-C3F2-5A1A748CC989}"/>
                </a:ext>
              </a:extLst>
            </p:cNvPr>
            <p:cNvSpPr>
              <a:spLocks noChangeArrowheads="1"/>
            </p:cNvSpPr>
            <p:nvPr/>
          </p:nvSpPr>
          <p:spPr bwMode="auto">
            <a:xfrm rot="10800000" flipV="1">
              <a:off x="1056" y="960"/>
              <a:ext cx="960" cy="624"/>
            </a:xfrm>
            <a:prstGeom prst="bevel">
              <a:avLst>
                <a:gd name="adj" fmla="val 6060"/>
              </a:avLst>
            </a:prstGeom>
            <a:solidFill>
              <a:schemeClr val="hlink"/>
            </a:solidFill>
            <a:ln w="9525">
              <a:noFill/>
              <a:miter lim="800000"/>
              <a:headEnd/>
              <a:tailEnd/>
            </a:ln>
            <a:effectLst>
              <a:outerShdw dist="71842" dir="2700000" algn="ctr" rotWithShape="0">
                <a:schemeClr val="tx1">
                  <a:alpha val="50000"/>
                </a:schemeClr>
              </a:outerShdw>
            </a:effectLst>
          </p:spPr>
          <p:txBody>
            <a:bodyPr wrap="none" anchor="ctr"/>
            <a:lstStyle/>
            <a:p>
              <a:pPr algn="ctr">
                <a:defRPr/>
              </a:pPr>
              <a:endParaRPr lang="zh-CN" altLang="zh-CN" sz="675">
                <a:cs typeface="Arial" charset="0"/>
              </a:endParaRPr>
            </a:p>
          </p:txBody>
        </p:sp>
        <p:sp>
          <p:nvSpPr>
            <p:cNvPr id="66" name="Rectangle 42">
              <a:extLst>
                <a:ext uri="{FF2B5EF4-FFF2-40B4-BE49-F238E27FC236}">
                  <a16:creationId xmlns:a16="http://schemas.microsoft.com/office/drawing/2014/main" id="{3DCFA4FA-6FC7-3BA3-1F1B-76FF50F56A58}"/>
                </a:ext>
              </a:extLst>
            </p:cNvPr>
            <p:cNvSpPr>
              <a:spLocks noChangeArrowheads="1"/>
            </p:cNvSpPr>
            <p:nvPr/>
          </p:nvSpPr>
          <p:spPr bwMode="auto">
            <a:xfrm>
              <a:off x="1248" y="1056"/>
              <a:ext cx="576"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900">
                  <a:latin typeface="Arial" panose="020B0604020202020204" pitchFamily="34" charset="0"/>
                  <a:ea typeface="宋体" panose="02010600030101010101" pitchFamily="2" charset="-122"/>
                  <a:cs typeface="Arial" panose="020B0604020202020204" pitchFamily="34" charset="0"/>
                </a:rPr>
                <a:t>I/O</a:t>
              </a:r>
            </a:p>
          </p:txBody>
        </p:sp>
      </p:grpSp>
      <p:grpSp>
        <p:nvGrpSpPr>
          <p:cNvPr id="67" name="Group 43">
            <a:extLst>
              <a:ext uri="{FF2B5EF4-FFF2-40B4-BE49-F238E27FC236}">
                <a16:creationId xmlns:a16="http://schemas.microsoft.com/office/drawing/2014/main" id="{AF20BB9F-32B4-FBA9-3153-6B1BF3F79F41}"/>
              </a:ext>
            </a:extLst>
          </p:cNvPr>
          <p:cNvGrpSpPr>
            <a:grpSpLocks/>
          </p:cNvGrpSpPr>
          <p:nvPr/>
        </p:nvGrpSpPr>
        <p:grpSpPr bwMode="auto">
          <a:xfrm>
            <a:off x="4010373" y="5139656"/>
            <a:ext cx="400050" cy="367904"/>
            <a:chOff x="2352" y="920"/>
            <a:chExt cx="1200" cy="1104"/>
          </a:xfrm>
        </p:grpSpPr>
        <p:sp>
          <p:nvSpPr>
            <p:cNvPr id="68" name="AutoShape 44">
              <a:extLst>
                <a:ext uri="{FF2B5EF4-FFF2-40B4-BE49-F238E27FC236}">
                  <a16:creationId xmlns:a16="http://schemas.microsoft.com/office/drawing/2014/main" id="{BE25AA82-5A28-ADB9-A05D-4533144566EC}"/>
                </a:ext>
              </a:extLst>
            </p:cNvPr>
            <p:cNvSpPr>
              <a:spLocks noChangeArrowheads="1"/>
            </p:cNvSpPr>
            <p:nvPr/>
          </p:nvSpPr>
          <p:spPr bwMode="auto">
            <a:xfrm rot="10800000" flipV="1">
              <a:off x="2352" y="920"/>
              <a:ext cx="1200" cy="1104"/>
            </a:xfrm>
            <a:prstGeom prst="bevel">
              <a:avLst>
                <a:gd name="adj" fmla="val 4255"/>
              </a:avLst>
            </a:prstGeom>
            <a:solidFill>
              <a:schemeClr val="accent2"/>
            </a:solidFill>
            <a:ln w="9525">
              <a:noFill/>
              <a:miter lim="800000"/>
              <a:headEnd/>
              <a:tailEnd/>
            </a:ln>
            <a:effectLst>
              <a:outerShdw dist="53882" dir="2700000" algn="ctr" rotWithShape="0">
                <a:schemeClr val="tx1">
                  <a:alpha val="50000"/>
                </a:schemeClr>
              </a:outerShdw>
            </a:effectLst>
          </p:spPr>
          <p:txBody>
            <a:bodyPr wrap="none" anchor="ctr"/>
            <a:lstStyle/>
            <a:p>
              <a:pPr algn="ctr">
                <a:defRPr/>
              </a:pPr>
              <a:endParaRPr lang="zh-CN" altLang="zh-CN" sz="675">
                <a:cs typeface="Arial" charset="0"/>
              </a:endParaRPr>
            </a:p>
          </p:txBody>
        </p:sp>
        <p:sp>
          <p:nvSpPr>
            <p:cNvPr id="69" name="Rectangle 45">
              <a:extLst>
                <a:ext uri="{FF2B5EF4-FFF2-40B4-BE49-F238E27FC236}">
                  <a16:creationId xmlns:a16="http://schemas.microsoft.com/office/drawing/2014/main" id="{B512C442-B9CC-5516-7568-B56FF764853F}"/>
                </a:ext>
              </a:extLst>
            </p:cNvPr>
            <p:cNvSpPr>
              <a:spLocks noChangeArrowheads="1"/>
            </p:cNvSpPr>
            <p:nvPr/>
          </p:nvSpPr>
          <p:spPr bwMode="auto">
            <a:xfrm>
              <a:off x="2496" y="1040"/>
              <a:ext cx="912"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900">
                  <a:solidFill>
                    <a:schemeClr val="tx1"/>
                  </a:solidFill>
                  <a:latin typeface="Arial" panose="020B0604020202020204" pitchFamily="34" charset="0"/>
                  <a:ea typeface="宋体" panose="02010600030101010101" pitchFamily="2" charset="-122"/>
                  <a:cs typeface="Arial" panose="020B0604020202020204" pitchFamily="34" charset="0"/>
                </a:rPr>
                <a:t>CPU</a:t>
              </a:r>
            </a:p>
          </p:txBody>
        </p:sp>
      </p:grpSp>
      <p:grpSp>
        <p:nvGrpSpPr>
          <p:cNvPr id="70" name="Group 46">
            <a:extLst>
              <a:ext uri="{FF2B5EF4-FFF2-40B4-BE49-F238E27FC236}">
                <a16:creationId xmlns:a16="http://schemas.microsoft.com/office/drawing/2014/main" id="{89EFD563-2635-AC18-D68F-490980AB494B}"/>
              </a:ext>
            </a:extLst>
          </p:cNvPr>
          <p:cNvGrpSpPr>
            <a:grpSpLocks/>
          </p:cNvGrpSpPr>
          <p:nvPr/>
        </p:nvGrpSpPr>
        <p:grpSpPr bwMode="auto">
          <a:xfrm>
            <a:off x="4617592" y="5193235"/>
            <a:ext cx="342900" cy="314325"/>
            <a:chOff x="3744" y="2130"/>
            <a:chExt cx="768" cy="704"/>
          </a:xfrm>
        </p:grpSpPr>
        <p:sp>
          <p:nvSpPr>
            <p:cNvPr id="71" name="AutoShape 47">
              <a:extLst>
                <a:ext uri="{FF2B5EF4-FFF2-40B4-BE49-F238E27FC236}">
                  <a16:creationId xmlns:a16="http://schemas.microsoft.com/office/drawing/2014/main" id="{382C711B-671B-A378-6585-A8141A4D531D}"/>
                </a:ext>
              </a:extLst>
            </p:cNvPr>
            <p:cNvSpPr>
              <a:spLocks noChangeArrowheads="1"/>
            </p:cNvSpPr>
            <p:nvPr/>
          </p:nvSpPr>
          <p:spPr bwMode="auto">
            <a:xfrm rot="10800000" flipV="1">
              <a:off x="3744" y="2130"/>
              <a:ext cx="768" cy="704"/>
            </a:xfrm>
            <a:prstGeom prst="bevel">
              <a:avLst>
                <a:gd name="adj" fmla="val 7102"/>
              </a:avLst>
            </a:prstGeom>
            <a:solidFill>
              <a:schemeClr val="tx2"/>
            </a:solidFill>
            <a:ln w="9525">
              <a:noFill/>
              <a:miter lim="800000"/>
              <a:headEnd/>
              <a:tailEnd/>
            </a:ln>
            <a:effectLst>
              <a:outerShdw dist="53882" dir="2700000" algn="ctr" rotWithShape="0">
                <a:schemeClr val="tx1">
                  <a:alpha val="50000"/>
                </a:schemeClr>
              </a:outerShdw>
            </a:effectLst>
          </p:spPr>
          <p:txBody>
            <a:bodyPr wrap="none" anchor="ctr"/>
            <a:lstStyle/>
            <a:p>
              <a:pPr algn="ctr">
                <a:defRPr/>
              </a:pPr>
              <a:endParaRPr lang="zh-CN" altLang="zh-CN" sz="750">
                <a:cs typeface="Arial" charset="0"/>
              </a:endParaRPr>
            </a:p>
          </p:txBody>
        </p:sp>
        <p:sp>
          <p:nvSpPr>
            <p:cNvPr id="72" name="Rectangle 48">
              <a:extLst>
                <a:ext uri="{FF2B5EF4-FFF2-40B4-BE49-F238E27FC236}">
                  <a16:creationId xmlns:a16="http://schemas.microsoft.com/office/drawing/2014/main" id="{2397F3E8-6438-1DBE-E980-5CD667952DFE}"/>
                </a:ext>
              </a:extLst>
            </p:cNvPr>
            <p:cNvSpPr>
              <a:spLocks noChangeArrowheads="1"/>
            </p:cNvSpPr>
            <p:nvPr/>
          </p:nvSpPr>
          <p:spPr bwMode="auto">
            <a:xfrm>
              <a:off x="3840" y="2218"/>
              <a:ext cx="576"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900">
                  <a:latin typeface="Arial" panose="020B0604020202020204" pitchFamily="34" charset="0"/>
                  <a:ea typeface="宋体" panose="02010600030101010101" pitchFamily="2" charset="-122"/>
                  <a:cs typeface="Arial" panose="020B0604020202020204" pitchFamily="34" charset="0"/>
                </a:rPr>
                <a:t>DSP</a:t>
              </a:r>
            </a:p>
          </p:txBody>
        </p:sp>
      </p:grpSp>
      <p:sp>
        <p:nvSpPr>
          <p:cNvPr id="73" name="Text Box 49">
            <a:extLst>
              <a:ext uri="{FF2B5EF4-FFF2-40B4-BE49-F238E27FC236}">
                <a16:creationId xmlns:a16="http://schemas.microsoft.com/office/drawing/2014/main" id="{0C1E2C19-0EE7-4BD2-FC4F-BEB4706CA9BB}"/>
              </a:ext>
            </a:extLst>
          </p:cNvPr>
          <p:cNvSpPr txBox="1">
            <a:spLocks noChangeArrowheads="1"/>
          </p:cNvSpPr>
          <p:nvPr/>
        </p:nvSpPr>
        <p:spPr bwMode="auto">
          <a:xfrm>
            <a:off x="2241648" y="5832600"/>
            <a:ext cx="3943452" cy="486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lnSpc>
                <a:spcPct val="85000"/>
              </a:lnSpc>
            </a:pPr>
            <a:r>
              <a:rPr lang="en-US" altLang="zh-CN" sz="1500" i="1" u="sng" dirty="0">
                <a:solidFill>
                  <a:schemeClr val="hlink"/>
                </a:solidFill>
                <a:latin typeface="Arial Black" panose="020B0A04020102020204" pitchFamily="34" charset="0"/>
                <a:ea typeface="宋体" panose="02010600030101010101" pitchFamily="2" charset="-122"/>
                <a:cs typeface="Arial" panose="020B0604020202020204" pitchFamily="34" charset="0"/>
              </a:rPr>
              <a:t>Solution</a:t>
            </a:r>
            <a:r>
              <a:rPr lang="en-US" altLang="zh-CN" sz="1500" i="1" dirty="0">
                <a:solidFill>
                  <a:schemeClr val="hlink"/>
                </a:solidFill>
                <a:latin typeface="Arial Black" panose="020B0A04020102020204" pitchFamily="34" charset="0"/>
                <a:ea typeface="宋体" panose="02010600030101010101" pitchFamily="2" charset="-122"/>
                <a:cs typeface="Arial" panose="020B0604020202020204" pitchFamily="34" charset="0"/>
              </a:rPr>
              <a:t>: Replace External Devices </a:t>
            </a:r>
            <a:br>
              <a:rPr lang="en-US" altLang="zh-CN" sz="1500" i="1" dirty="0">
                <a:solidFill>
                  <a:schemeClr val="hlink"/>
                </a:solidFill>
                <a:latin typeface="Arial Black" panose="020B0A04020102020204" pitchFamily="34" charset="0"/>
                <a:ea typeface="宋体" panose="02010600030101010101" pitchFamily="2" charset="-122"/>
                <a:cs typeface="Arial" panose="020B0604020202020204" pitchFamily="34" charset="0"/>
              </a:rPr>
            </a:br>
            <a:r>
              <a:rPr lang="en-US" altLang="zh-CN" sz="1500" i="1" dirty="0">
                <a:solidFill>
                  <a:schemeClr val="hlink"/>
                </a:solidFill>
                <a:latin typeface="Arial Black" panose="020B0A04020102020204" pitchFamily="34" charset="0"/>
                <a:ea typeface="宋体" panose="02010600030101010101" pitchFamily="2" charset="-122"/>
                <a:cs typeface="Arial" panose="020B0604020202020204" pitchFamily="34" charset="0"/>
              </a:rPr>
              <a:t>with Programmable Logic</a:t>
            </a:r>
          </a:p>
        </p:txBody>
      </p:sp>
      <p:grpSp>
        <p:nvGrpSpPr>
          <p:cNvPr id="74" name="Group 50">
            <a:extLst>
              <a:ext uri="{FF2B5EF4-FFF2-40B4-BE49-F238E27FC236}">
                <a16:creationId xmlns:a16="http://schemas.microsoft.com/office/drawing/2014/main" id="{58F0D14C-C7AE-38DE-237D-744BAE7F357F}"/>
              </a:ext>
            </a:extLst>
          </p:cNvPr>
          <p:cNvGrpSpPr>
            <a:grpSpLocks/>
          </p:cNvGrpSpPr>
          <p:nvPr/>
        </p:nvGrpSpPr>
        <p:grpSpPr bwMode="auto">
          <a:xfrm>
            <a:off x="3928220" y="4365750"/>
            <a:ext cx="1260872" cy="1264444"/>
            <a:chOff x="2541" y="2051"/>
            <a:chExt cx="1059" cy="1062"/>
          </a:xfrm>
        </p:grpSpPr>
        <p:sp>
          <p:nvSpPr>
            <p:cNvPr id="75" name="AutoShape 51">
              <a:extLst>
                <a:ext uri="{FF2B5EF4-FFF2-40B4-BE49-F238E27FC236}">
                  <a16:creationId xmlns:a16="http://schemas.microsoft.com/office/drawing/2014/main" id="{D2CD9FC2-8CFB-B065-2827-1A4B40005FA2}"/>
                </a:ext>
              </a:extLst>
            </p:cNvPr>
            <p:cNvSpPr>
              <a:spLocks noChangeArrowheads="1"/>
            </p:cNvSpPr>
            <p:nvPr/>
          </p:nvSpPr>
          <p:spPr bwMode="auto">
            <a:xfrm rot="10800000" flipV="1">
              <a:off x="2541" y="2051"/>
              <a:ext cx="1059" cy="1062"/>
            </a:xfrm>
            <a:prstGeom prst="bevel">
              <a:avLst>
                <a:gd name="adj" fmla="val 3287"/>
              </a:avLst>
            </a:prstGeom>
            <a:gradFill rotWithShape="1">
              <a:gsLst>
                <a:gs pos="0">
                  <a:srgbClr val="969696"/>
                </a:gs>
                <a:gs pos="50000">
                  <a:srgbClr val="DDDDDD"/>
                </a:gs>
                <a:gs pos="100000">
                  <a:srgbClr val="969696"/>
                </a:gs>
              </a:gsLst>
              <a:lin ang="2700000" scaled="1"/>
            </a:gradFill>
            <a:ln w="9525">
              <a:noFill/>
              <a:miter lim="800000"/>
              <a:headEnd/>
              <a:tailEnd/>
            </a:ln>
            <a:effectLst>
              <a:outerShdw dist="35921" dir="2700000" algn="ctr" rotWithShape="0">
                <a:schemeClr val="tx1">
                  <a:alpha val="50000"/>
                </a:schemeClr>
              </a:outerShdw>
            </a:effectLst>
          </p:spPr>
          <p:txBody>
            <a:bodyPr wrap="none" anchor="ctr"/>
            <a:lstStyle/>
            <a:p>
              <a:pPr algn="ctr">
                <a:defRPr/>
              </a:pPr>
              <a:endParaRPr lang="zh-CN" altLang="zh-CN" sz="1350">
                <a:cs typeface="Arial" charset="0"/>
              </a:endParaRPr>
            </a:p>
          </p:txBody>
        </p:sp>
        <p:sp>
          <p:nvSpPr>
            <p:cNvPr id="76" name="Text Box 52">
              <a:extLst>
                <a:ext uri="{FF2B5EF4-FFF2-40B4-BE49-F238E27FC236}">
                  <a16:creationId xmlns:a16="http://schemas.microsoft.com/office/drawing/2014/main" id="{639A2496-8D38-4989-A52F-B4B9F8BA0914}"/>
                </a:ext>
              </a:extLst>
            </p:cNvPr>
            <p:cNvSpPr txBox="1">
              <a:spLocks noChangeArrowheads="1"/>
            </p:cNvSpPr>
            <p:nvPr/>
          </p:nvSpPr>
          <p:spPr bwMode="auto">
            <a:xfrm>
              <a:off x="2736" y="2390"/>
              <a:ext cx="653"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3600" b="1">
                  <a:solidFill>
                    <a:schemeClr val="bg1"/>
                  </a:solidFill>
                  <a:latin typeface="Times New Roman" panose="02020603050405020304" pitchFamily="18" charset="0"/>
                  <a:ea typeface="华文中宋" panose="02010600040101010101" pitchFamily="2" charset="-122"/>
                </a:defRPr>
              </a:lvl1pPr>
              <a:lvl2pPr marL="742950" indent="-285750" algn="ctr" eaLnBrk="0" hangingPunct="0">
                <a:defRPr sz="3600" b="1">
                  <a:solidFill>
                    <a:schemeClr val="bg1"/>
                  </a:solidFill>
                  <a:latin typeface="Times New Roman" panose="02020603050405020304" pitchFamily="18" charset="0"/>
                  <a:ea typeface="华文中宋" panose="02010600040101010101" pitchFamily="2" charset="-122"/>
                </a:defRPr>
              </a:lvl2pPr>
              <a:lvl3pPr marL="1143000" indent="-228600" algn="ctr" eaLnBrk="0" hangingPunct="0">
                <a:defRPr sz="3600" b="1">
                  <a:solidFill>
                    <a:schemeClr val="bg1"/>
                  </a:solidFill>
                  <a:latin typeface="Times New Roman" panose="02020603050405020304" pitchFamily="18" charset="0"/>
                  <a:ea typeface="华文中宋" panose="02010600040101010101" pitchFamily="2" charset="-122"/>
                </a:defRPr>
              </a:lvl3pPr>
              <a:lvl4pPr marL="1600200" indent="-228600" algn="ctr" eaLnBrk="0" hangingPunct="0">
                <a:defRPr sz="3600" b="1">
                  <a:solidFill>
                    <a:schemeClr val="bg1"/>
                  </a:solidFill>
                  <a:latin typeface="Times New Roman" panose="02020603050405020304" pitchFamily="18" charset="0"/>
                  <a:ea typeface="华文中宋" panose="02010600040101010101" pitchFamily="2" charset="-122"/>
                </a:defRPr>
              </a:lvl4pPr>
              <a:lvl5pPr marL="2057400" indent="-228600" algn="ctr" eaLnBrk="0" hangingPunct="0">
                <a:defRPr sz="3600" b="1">
                  <a:solidFill>
                    <a:schemeClr val="bg1"/>
                  </a:solidFill>
                  <a:latin typeface="Times New Roman" panose="02020603050405020304" pitchFamily="18" charset="0"/>
                  <a:ea typeface="华文中宋" panose="02010600040101010101" pitchFamily="2" charset="-122"/>
                </a:defRPr>
              </a:lvl5pPr>
              <a:lvl6pPr marL="25146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6pPr>
              <a:lvl7pPr marL="29718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7pPr>
              <a:lvl8pPr marL="34290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8pPr>
              <a:lvl9pPr marL="3886200" indent="-228600" algn="ctr" eaLnBrk="0" fontAlgn="base" hangingPunct="0">
                <a:spcBef>
                  <a:spcPct val="0"/>
                </a:spcBef>
                <a:spcAft>
                  <a:spcPct val="0"/>
                </a:spcAft>
                <a:defRPr sz="3600" b="1">
                  <a:solidFill>
                    <a:schemeClr val="bg1"/>
                  </a:solidFill>
                  <a:latin typeface="Times New Roman" panose="02020603050405020304" pitchFamily="18" charset="0"/>
                  <a:ea typeface="华文中宋" panose="02010600040101010101" pitchFamily="2" charset="-122"/>
                </a:defRPr>
              </a:lvl9pPr>
            </a:lstStyle>
            <a:p>
              <a:pPr eaLnBrk="1" hangingPunct="1"/>
              <a:r>
                <a:rPr lang="en-US" altLang="zh-CN" sz="1800">
                  <a:solidFill>
                    <a:schemeClr val="tx1"/>
                  </a:solidFill>
                  <a:latin typeface="Arial" panose="020B0604020202020204" pitchFamily="34" charset="0"/>
                  <a:ea typeface="宋体" panose="02010600030101010101" pitchFamily="2" charset="-122"/>
                  <a:cs typeface="Arial" panose="020B0604020202020204" pitchFamily="34" charset="0"/>
                </a:rPr>
                <a:t>FPGA</a:t>
              </a:r>
            </a:p>
          </p:txBody>
        </p:sp>
      </p:grpSp>
    </p:spTree>
    <p:extLst>
      <p:ext uri="{BB962C8B-B14F-4D97-AF65-F5344CB8AC3E}">
        <p14:creationId xmlns:p14="http://schemas.microsoft.com/office/powerpoint/2010/main" val="915096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dissolve">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xit" presetSubtype="0" fill="hold" nodeType="clickEffect">
                                  <p:stCondLst>
                                    <p:cond delay="0"/>
                                  </p:stCondLst>
                                  <p:childTnLst>
                                    <p:anim calcmode="lin" valueType="num">
                                      <p:cBhvr>
                                        <p:cTn id="11" dur="500"/>
                                        <p:tgtEl>
                                          <p:spTgt spid="40"/>
                                        </p:tgtEl>
                                        <p:attrNameLst>
                                          <p:attrName>ppt_w</p:attrName>
                                        </p:attrNameLst>
                                      </p:cBhvr>
                                      <p:tavLst>
                                        <p:tav tm="0">
                                          <p:val>
                                            <p:strVal val="ppt_w"/>
                                          </p:val>
                                        </p:tav>
                                        <p:tav tm="100000">
                                          <p:val>
                                            <p:fltVal val="0"/>
                                          </p:val>
                                        </p:tav>
                                      </p:tavLst>
                                    </p:anim>
                                    <p:anim calcmode="lin" valueType="num">
                                      <p:cBhvr>
                                        <p:cTn id="12" dur="500"/>
                                        <p:tgtEl>
                                          <p:spTgt spid="40"/>
                                        </p:tgtEl>
                                        <p:attrNameLst>
                                          <p:attrName>ppt_h</p:attrName>
                                        </p:attrNameLst>
                                      </p:cBhvr>
                                      <p:tavLst>
                                        <p:tav tm="0">
                                          <p:val>
                                            <p:strVal val="ppt_h"/>
                                          </p:val>
                                        </p:tav>
                                        <p:tav tm="100000">
                                          <p:val>
                                            <p:fltVal val="0"/>
                                          </p:val>
                                        </p:tav>
                                      </p:tavLst>
                                    </p:anim>
                                    <p:animEffect transition="out" filter="fade">
                                      <p:cBhvr>
                                        <p:cTn id="13" dur="500"/>
                                        <p:tgtEl>
                                          <p:spTgt spid="40"/>
                                        </p:tgtEl>
                                      </p:cBhvr>
                                    </p:animEffect>
                                    <p:set>
                                      <p:cBhvr>
                                        <p:cTn id="14" dur="1" fill="hold">
                                          <p:stCondLst>
                                            <p:cond delay="499"/>
                                          </p:stCondLst>
                                        </p:cTn>
                                        <p:tgtEl>
                                          <p:spTgt spid="40"/>
                                        </p:tgtEl>
                                        <p:attrNameLst>
                                          <p:attrName>style.visibility</p:attrName>
                                        </p:attrNameLst>
                                      </p:cBhvr>
                                      <p:to>
                                        <p:strVal val="hidden"/>
                                      </p:to>
                                    </p:set>
                                  </p:childTnLst>
                                </p:cTn>
                              </p:par>
                            </p:childTnLst>
                          </p:cTn>
                        </p:par>
                        <p:par>
                          <p:cTn id="15" fill="hold">
                            <p:stCondLst>
                              <p:cond delay="500"/>
                            </p:stCondLst>
                            <p:childTnLst>
                              <p:par>
                                <p:cTn id="16" presetID="53" presetClass="entr" presetSubtype="0"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p:cTn id="18" dur="500" fill="hold"/>
                                        <p:tgtEl>
                                          <p:spTgt spid="67"/>
                                        </p:tgtEl>
                                        <p:attrNameLst>
                                          <p:attrName>ppt_w</p:attrName>
                                        </p:attrNameLst>
                                      </p:cBhvr>
                                      <p:tavLst>
                                        <p:tav tm="0">
                                          <p:val>
                                            <p:fltVal val="0"/>
                                          </p:val>
                                        </p:tav>
                                        <p:tav tm="100000">
                                          <p:val>
                                            <p:strVal val="#ppt_w"/>
                                          </p:val>
                                        </p:tav>
                                      </p:tavLst>
                                    </p:anim>
                                    <p:anim calcmode="lin" valueType="num">
                                      <p:cBhvr>
                                        <p:cTn id="19" dur="500" fill="hold"/>
                                        <p:tgtEl>
                                          <p:spTgt spid="67"/>
                                        </p:tgtEl>
                                        <p:attrNameLst>
                                          <p:attrName>ppt_h</p:attrName>
                                        </p:attrNameLst>
                                      </p:cBhvr>
                                      <p:tavLst>
                                        <p:tav tm="0">
                                          <p:val>
                                            <p:fltVal val="0"/>
                                          </p:val>
                                        </p:tav>
                                        <p:tav tm="100000">
                                          <p:val>
                                            <p:strVal val="#ppt_h"/>
                                          </p:val>
                                        </p:tav>
                                      </p:tavLst>
                                    </p:anim>
                                    <p:animEffect transition="in" filter="fade">
                                      <p:cBhvr>
                                        <p:cTn id="20" dur="500"/>
                                        <p:tgtEl>
                                          <p:spTgt spid="6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xit" presetSubtype="0" fill="hold" nodeType="clickEffect">
                                  <p:stCondLst>
                                    <p:cond delay="0"/>
                                  </p:stCondLst>
                                  <p:childTnLst>
                                    <p:anim calcmode="lin" valueType="num">
                                      <p:cBhvr>
                                        <p:cTn id="24" dur="500"/>
                                        <p:tgtEl>
                                          <p:spTgt spid="46"/>
                                        </p:tgtEl>
                                        <p:attrNameLst>
                                          <p:attrName>ppt_w</p:attrName>
                                        </p:attrNameLst>
                                      </p:cBhvr>
                                      <p:tavLst>
                                        <p:tav tm="0">
                                          <p:val>
                                            <p:strVal val="ppt_w"/>
                                          </p:val>
                                        </p:tav>
                                        <p:tav tm="100000">
                                          <p:val>
                                            <p:fltVal val="0"/>
                                          </p:val>
                                        </p:tav>
                                      </p:tavLst>
                                    </p:anim>
                                    <p:anim calcmode="lin" valueType="num">
                                      <p:cBhvr>
                                        <p:cTn id="25" dur="500"/>
                                        <p:tgtEl>
                                          <p:spTgt spid="46"/>
                                        </p:tgtEl>
                                        <p:attrNameLst>
                                          <p:attrName>ppt_h</p:attrName>
                                        </p:attrNameLst>
                                      </p:cBhvr>
                                      <p:tavLst>
                                        <p:tav tm="0">
                                          <p:val>
                                            <p:strVal val="ppt_h"/>
                                          </p:val>
                                        </p:tav>
                                        <p:tav tm="100000">
                                          <p:val>
                                            <p:fltVal val="0"/>
                                          </p:val>
                                        </p:tav>
                                      </p:tavLst>
                                    </p:anim>
                                    <p:animEffect transition="out" filter="fade">
                                      <p:cBhvr>
                                        <p:cTn id="26" dur="500"/>
                                        <p:tgtEl>
                                          <p:spTgt spid="46"/>
                                        </p:tgtEl>
                                      </p:cBhvr>
                                    </p:animEffect>
                                    <p:set>
                                      <p:cBhvr>
                                        <p:cTn id="27" dur="1" fill="hold">
                                          <p:stCondLst>
                                            <p:cond delay="499"/>
                                          </p:stCondLst>
                                        </p:cTn>
                                        <p:tgtEl>
                                          <p:spTgt spid="46"/>
                                        </p:tgtEl>
                                        <p:attrNameLst>
                                          <p:attrName>style.visibility</p:attrName>
                                        </p:attrNameLst>
                                      </p:cBhvr>
                                      <p:to>
                                        <p:strVal val="hidden"/>
                                      </p:to>
                                    </p:set>
                                  </p:childTnLst>
                                </p:cTn>
                              </p:par>
                            </p:childTnLst>
                          </p:cTn>
                        </p:par>
                        <p:par>
                          <p:cTn id="28" fill="hold">
                            <p:stCondLst>
                              <p:cond delay="500"/>
                            </p:stCondLst>
                            <p:childTnLst>
                              <p:par>
                                <p:cTn id="29" presetID="53" presetClass="entr" presetSubtype="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p:cTn id="31" dur="500" fill="hold"/>
                                        <p:tgtEl>
                                          <p:spTgt spid="58"/>
                                        </p:tgtEl>
                                        <p:attrNameLst>
                                          <p:attrName>ppt_w</p:attrName>
                                        </p:attrNameLst>
                                      </p:cBhvr>
                                      <p:tavLst>
                                        <p:tav tm="0">
                                          <p:val>
                                            <p:fltVal val="0"/>
                                          </p:val>
                                        </p:tav>
                                        <p:tav tm="100000">
                                          <p:val>
                                            <p:strVal val="#ppt_w"/>
                                          </p:val>
                                        </p:tav>
                                      </p:tavLst>
                                    </p:anim>
                                    <p:anim calcmode="lin" valueType="num">
                                      <p:cBhvr>
                                        <p:cTn id="32" dur="500" fill="hold"/>
                                        <p:tgtEl>
                                          <p:spTgt spid="58"/>
                                        </p:tgtEl>
                                        <p:attrNameLst>
                                          <p:attrName>ppt_h</p:attrName>
                                        </p:attrNameLst>
                                      </p:cBhvr>
                                      <p:tavLst>
                                        <p:tav tm="0">
                                          <p:val>
                                            <p:fltVal val="0"/>
                                          </p:val>
                                        </p:tav>
                                        <p:tav tm="100000">
                                          <p:val>
                                            <p:strVal val="#ppt_h"/>
                                          </p:val>
                                        </p:tav>
                                      </p:tavLst>
                                    </p:anim>
                                    <p:animEffect transition="in" filter="fade">
                                      <p:cBhvr>
                                        <p:cTn id="33" dur="500"/>
                                        <p:tgtEl>
                                          <p:spTgt spid="58"/>
                                        </p:tgtEl>
                                      </p:cBhvr>
                                    </p:animEffect>
                                  </p:childTnLst>
                                </p:cTn>
                              </p:par>
                            </p:childTnLst>
                          </p:cTn>
                        </p:par>
                        <p:par>
                          <p:cTn id="34" fill="hold">
                            <p:stCondLst>
                              <p:cond delay="1000"/>
                            </p:stCondLst>
                            <p:childTnLst>
                              <p:par>
                                <p:cTn id="35" presetID="53" presetClass="exit" presetSubtype="0" fill="hold" nodeType="afterEffect">
                                  <p:stCondLst>
                                    <p:cond delay="0"/>
                                  </p:stCondLst>
                                  <p:childTnLst>
                                    <p:anim calcmode="lin" valueType="num">
                                      <p:cBhvr>
                                        <p:cTn id="36" dur="500"/>
                                        <p:tgtEl>
                                          <p:spTgt spid="49"/>
                                        </p:tgtEl>
                                        <p:attrNameLst>
                                          <p:attrName>ppt_w</p:attrName>
                                        </p:attrNameLst>
                                      </p:cBhvr>
                                      <p:tavLst>
                                        <p:tav tm="0">
                                          <p:val>
                                            <p:strVal val="ppt_w"/>
                                          </p:val>
                                        </p:tav>
                                        <p:tav tm="100000">
                                          <p:val>
                                            <p:fltVal val="0"/>
                                          </p:val>
                                        </p:tav>
                                      </p:tavLst>
                                    </p:anim>
                                    <p:anim calcmode="lin" valueType="num">
                                      <p:cBhvr>
                                        <p:cTn id="37" dur="500"/>
                                        <p:tgtEl>
                                          <p:spTgt spid="49"/>
                                        </p:tgtEl>
                                        <p:attrNameLst>
                                          <p:attrName>ppt_h</p:attrName>
                                        </p:attrNameLst>
                                      </p:cBhvr>
                                      <p:tavLst>
                                        <p:tav tm="0">
                                          <p:val>
                                            <p:strVal val="ppt_h"/>
                                          </p:val>
                                        </p:tav>
                                        <p:tav tm="100000">
                                          <p:val>
                                            <p:fltVal val="0"/>
                                          </p:val>
                                        </p:tav>
                                      </p:tavLst>
                                    </p:anim>
                                    <p:animEffect transition="out" filter="fade">
                                      <p:cBhvr>
                                        <p:cTn id="38" dur="500"/>
                                        <p:tgtEl>
                                          <p:spTgt spid="49"/>
                                        </p:tgtEl>
                                      </p:cBhvr>
                                    </p:animEffect>
                                    <p:set>
                                      <p:cBhvr>
                                        <p:cTn id="39" dur="1" fill="hold">
                                          <p:stCondLst>
                                            <p:cond delay="499"/>
                                          </p:stCondLst>
                                        </p:cTn>
                                        <p:tgtEl>
                                          <p:spTgt spid="49"/>
                                        </p:tgtEl>
                                        <p:attrNameLst>
                                          <p:attrName>style.visibility</p:attrName>
                                        </p:attrNameLst>
                                      </p:cBhvr>
                                      <p:to>
                                        <p:strVal val="hidden"/>
                                      </p:to>
                                    </p:set>
                                  </p:childTnLst>
                                </p:cTn>
                              </p:par>
                              <p:par>
                                <p:cTn id="40" presetID="53" presetClass="entr" presetSubtype="0"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animEffect transition="in" filter="fade">
                                      <p:cBhvr>
                                        <p:cTn id="44" dur="500"/>
                                        <p:tgtEl>
                                          <p:spTgt spid="61"/>
                                        </p:tgtEl>
                                      </p:cBhvr>
                                    </p:animEffect>
                                  </p:childTnLst>
                                </p:cTn>
                              </p:par>
                            </p:childTnLst>
                          </p:cTn>
                        </p:par>
                        <p:par>
                          <p:cTn id="45" fill="hold">
                            <p:stCondLst>
                              <p:cond delay="1500"/>
                            </p:stCondLst>
                            <p:childTnLst>
                              <p:par>
                                <p:cTn id="46" presetID="53" presetClass="exit" presetSubtype="0" fill="hold" nodeType="afterEffect">
                                  <p:stCondLst>
                                    <p:cond delay="0"/>
                                  </p:stCondLst>
                                  <p:childTnLst>
                                    <p:anim calcmode="lin" valueType="num">
                                      <p:cBhvr>
                                        <p:cTn id="47" dur="500"/>
                                        <p:tgtEl>
                                          <p:spTgt spid="52"/>
                                        </p:tgtEl>
                                        <p:attrNameLst>
                                          <p:attrName>ppt_w</p:attrName>
                                        </p:attrNameLst>
                                      </p:cBhvr>
                                      <p:tavLst>
                                        <p:tav tm="0">
                                          <p:val>
                                            <p:strVal val="ppt_w"/>
                                          </p:val>
                                        </p:tav>
                                        <p:tav tm="100000">
                                          <p:val>
                                            <p:fltVal val="0"/>
                                          </p:val>
                                        </p:tav>
                                      </p:tavLst>
                                    </p:anim>
                                    <p:anim calcmode="lin" valueType="num">
                                      <p:cBhvr>
                                        <p:cTn id="48" dur="500"/>
                                        <p:tgtEl>
                                          <p:spTgt spid="52"/>
                                        </p:tgtEl>
                                        <p:attrNameLst>
                                          <p:attrName>ppt_h</p:attrName>
                                        </p:attrNameLst>
                                      </p:cBhvr>
                                      <p:tavLst>
                                        <p:tav tm="0">
                                          <p:val>
                                            <p:strVal val="ppt_h"/>
                                          </p:val>
                                        </p:tav>
                                        <p:tav tm="100000">
                                          <p:val>
                                            <p:fltVal val="0"/>
                                          </p:val>
                                        </p:tav>
                                      </p:tavLst>
                                    </p:anim>
                                    <p:animEffect transition="out" filter="fade">
                                      <p:cBhvr>
                                        <p:cTn id="49" dur="500"/>
                                        <p:tgtEl>
                                          <p:spTgt spid="52"/>
                                        </p:tgtEl>
                                      </p:cBhvr>
                                    </p:animEffect>
                                    <p:set>
                                      <p:cBhvr>
                                        <p:cTn id="50" dur="1" fill="hold">
                                          <p:stCondLst>
                                            <p:cond delay="499"/>
                                          </p:stCondLst>
                                        </p:cTn>
                                        <p:tgtEl>
                                          <p:spTgt spid="52"/>
                                        </p:tgtEl>
                                        <p:attrNameLst>
                                          <p:attrName>style.visibility</p:attrName>
                                        </p:attrNameLst>
                                      </p:cBhvr>
                                      <p:to>
                                        <p:strVal val="hidden"/>
                                      </p:to>
                                    </p:set>
                                  </p:childTnLst>
                                </p:cTn>
                              </p:par>
                              <p:par>
                                <p:cTn id="51" presetID="53" presetClass="entr" presetSubtype="0" fill="hold" nodeType="with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xit" presetSubtype="0" fill="hold" nodeType="clickEffect">
                                  <p:stCondLst>
                                    <p:cond delay="0"/>
                                  </p:stCondLst>
                                  <p:childTnLst>
                                    <p:anim calcmode="lin" valueType="num">
                                      <p:cBhvr>
                                        <p:cTn id="59" dur="500"/>
                                        <p:tgtEl>
                                          <p:spTgt spid="43"/>
                                        </p:tgtEl>
                                        <p:attrNameLst>
                                          <p:attrName>ppt_w</p:attrName>
                                        </p:attrNameLst>
                                      </p:cBhvr>
                                      <p:tavLst>
                                        <p:tav tm="0">
                                          <p:val>
                                            <p:strVal val="ppt_w"/>
                                          </p:val>
                                        </p:tav>
                                        <p:tav tm="100000">
                                          <p:val>
                                            <p:fltVal val="0"/>
                                          </p:val>
                                        </p:tav>
                                      </p:tavLst>
                                    </p:anim>
                                    <p:anim calcmode="lin" valueType="num">
                                      <p:cBhvr>
                                        <p:cTn id="60" dur="500"/>
                                        <p:tgtEl>
                                          <p:spTgt spid="43"/>
                                        </p:tgtEl>
                                        <p:attrNameLst>
                                          <p:attrName>ppt_h</p:attrName>
                                        </p:attrNameLst>
                                      </p:cBhvr>
                                      <p:tavLst>
                                        <p:tav tm="0">
                                          <p:val>
                                            <p:strVal val="ppt_h"/>
                                          </p:val>
                                        </p:tav>
                                        <p:tav tm="100000">
                                          <p:val>
                                            <p:fltVal val="0"/>
                                          </p:val>
                                        </p:tav>
                                      </p:tavLst>
                                    </p:anim>
                                    <p:animEffect transition="out" filter="fade">
                                      <p:cBhvr>
                                        <p:cTn id="61" dur="500"/>
                                        <p:tgtEl>
                                          <p:spTgt spid="43"/>
                                        </p:tgtEl>
                                      </p:cBhvr>
                                    </p:animEffect>
                                    <p:set>
                                      <p:cBhvr>
                                        <p:cTn id="62" dur="1" fill="hold">
                                          <p:stCondLst>
                                            <p:cond delay="499"/>
                                          </p:stCondLst>
                                        </p:cTn>
                                        <p:tgtEl>
                                          <p:spTgt spid="43"/>
                                        </p:tgtEl>
                                        <p:attrNameLst>
                                          <p:attrName>style.visibility</p:attrName>
                                        </p:attrNameLst>
                                      </p:cBhvr>
                                      <p:to>
                                        <p:strVal val="hidden"/>
                                      </p:to>
                                    </p:set>
                                  </p:childTnLst>
                                </p:cTn>
                              </p:par>
                            </p:childTnLst>
                          </p:cTn>
                        </p:par>
                        <p:par>
                          <p:cTn id="63" fill="hold">
                            <p:stCondLst>
                              <p:cond delay="500"/>
                            </p:stCondLst>
                            <p:childTnLst>
                              <p:par>
                                <p:cTn id="64" presetID="53" presetClass="entr" presetSubtype="0" fill="hold" nodeType="afterEffect">
                                  <p:stCondLst>
                                    <p:cond delay="0"/>
                                  </p:stCondLst>
                                  <p:childTnLst>
                                    <p:set>
                                      <p:cBhvr>
                                        <p:cTn id="65" dur="1" fill="hold">
                                          <p:stCondLst>
                                            <p:cond delay="0"/>
                                          </p:stCondLst>
                                        </p:cTn>
                                        <p:tgtEl>
                                          <p:spTgt spid="70"/>
                                        </p:tgtEl>
                                        <p:attrNameLst>
                                          <p:attrName>style.visibility</p:attrName>
                                        </p:attrNameLst>
                                      </p:cBhvr>
                                      <p:to>
                                        <p:strVal val="visible"/>
                                      </p:to>
                                    </p:set>
                                    <p:anim calcmode="lin" valueType="num">
                                      <p:cBhvr>
                                        <p:cTn id="66" dur="500" fill="hold"/>
                                        <p:tgtEl>
                                          <p:spTgt spid="70"/>
                                        </p:tgtEl>
                                        <p:attrNameLst>
                                          <p:attrName>ppt_w</p:attrName>
                                        </p:attrNameLst>
                                      </p:cBhvr>
                                      <p:tavLst>
                                        <p:tav tm="0">
                                          <p:val>
                                            <p:fltVal val="0"/>
                                          </p:val>
                                        </p:tav>
                                        <p:tav tm="100000">
                                          <p:val>
                                            <p:strVal val="#ppt_w"/>
                                          </p:val>
                                        </p:tav>
                                      </p:tavLst>
                                    </p:anim>
                                    <p:anim calcmode="lin" valueType="num">
                                      <p:cBhvr>
                                        <p:cTn id="67" dur="500" fill="hold"/>
                                        <p:tgtEl>
                                          <p:spTgt spid="70"/>
                                        </p:tgtEl>
                                        <p:attrNameLst>
                                          <p:attrName>ppt_h</p:attrName>
                                        </p:attrNameLst>
                                      </p:cBhvr>
                                      <p:tavLst>
                                        <p:tav tm="0">
                                          <p:val>
                                            <p:fltVal val="0"/>
                                          </p:val>
                                        </p:tav>
                                        <p:tav tm="100000">
                                          <p:val>
                                            <p:strVal val="#ppt_h"/>
                                          </p:val>
                                        </p:tav>
                                      </p:tavLst>
                                    </p:anim>
                                    <p:animEffect transition="in" filter="fade">
                                      <p:cBhvr>
                                        <p:cTn id="68" dur="500"/>
                                        <p:tgtEl>
                                          <p:spTgt spid="70"/>
                                        </p:tgtEl>
                                      </p:cBhvr>
                                    </p:animEffect>
                                  </p:childTnLst>
                                </p:cTn>
                              </p:par>
                            </p:childTnLst>
                          </p:cTn>
                        </p:par>
                        <p:par>
                          <p:cTn id="69" fill="hold">
                            <p:stCondLst>
                              <p:cond delay="1000"/>
                            </p:stCondLst>
                            <p:childTnLst>
                              <p:par>
                                <p:cTn id="70" presetID="10" presetClass="entr" presetSubtype="0" fill="hold"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fade">
                                      <p:cBhvr>
                                        <p:cTn id="72" dur="500"/>
                                        <p:tgtEl>
                                          <p:spTgt spid="74"/>
                                        </p:tgtEl>
                                      </p:cBhvr>
                                    </p:animEffect>
                                  </p:childTnLst>
                                </p:cTn>
                              </p:par>
                              <p:par>
                                <p:cTn id="73" presetID="10" presetClass="exit" presetSubtype="0" fill="hold" nodeType="withEffect">
                                  <p:stCondLst>
                                    <p:cond delay="0"/>
                                  </p:stCondLst>
                                  <p:childTnLst>
                                    <p:animEffect transition="out" filter="fade">
                                      <p:cBhvr>
                                        <p:cTn id="74" dur="500"/>
                                        <p:tgtEl>
                                          <p:spTgt spid="55"/>
                                        </p:tgtEl>
                                      </p:cBhvr>
                                    </p:animEffect>
                                    <p:set>
                                      <p:cBhvr>
                                        <p:cTn id="75" dur="1" fill="hold">
                                          <p:stCondLst>
                                            <p:cond delay="499"/>
                                          </p:stCondLst>
                                        </p:cTn>
                                        <p:tgtEl>
                                          <p:spTgt spid="55"/>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58"/>
                                        </p:tgtEl>
                                      </p:cBhvr>
                                    </p:animEffect>
                                    <p:set>
                                      <p:cBhvr>
                                        <p:cTn id="78" dur="1" fill="hold">
                                          <p:stCondLst>
                                            <p:cond delay="499"/>
                                          </p:stCondLst>
                                        </p:cTn>
                                        <p:tgtEl>
                                          <p:spTgt spid="58"/>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61"/>
                                        </p:tgtEl>
                                      </p:cBhvr>
                                    </p:animEffect>
                                    <p:set>
                                      <p:cBhvr>
                                        <p:cTn id="81" dur="1" fill="hold">
                                          <p:stCondLst>
                                            <p:cond delay="499"/>
                                          </p:stCondLst>
                                        </p:cTn>
                                        <p:tgtEl>
                                          <p:spTgt spid="61"/>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64"/>
                                        </p:tgtEl>
                                      </p:cBhvr>
                                    </p:animEffect>
                                    <p:set>
                                      <p:cBhvr>
                                        <p:cTn id="84" dur="1" fill="hold">
                                          <p:stCondLst>
                                            <p:cond delay="499"/>
                                          </p:stCondLst>
                                        </p:cTn>
                                        <p:tgtEl>
                                          <p:spTgt spid="64"/>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67"/>
                                        </p:tgtEl>
                                      </p:cBhvr>
                                    </p:animEffect>
                                    <p:set>
                                      <p:cBhvr>
                                        <p:cTn id="87" dur="1" fill="hold">
                                          <p:stCondLst>
                                            <p:cond delay="499"/>
                                          </p:stCondLst>
                                        </p:cTn>
                                        <p:tgtEl>
                                          <p:spTgt spid="67"/>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70"/>
                                        </p:tgtEl>
                                      </p:cBhvr>
                                    </p:animEffect>
                                    <p:set>
                                      <p:cBhvr>
                                        <p:cTn id="90" dur="1" fill="hold">
                                          <p:stCondLst>
                                            <p:cond delay="499"/>
                                          </p:stCondLst>
                                        </p:cTn>
                                        <p:tgtEl>
                                          <p:spTgt spid="70"/>
                                        </p:tgtEl>
                                        <p:attrNameLst>
                                          <p:attrName>style.visibility</p:attrName>
                                        </p:attrNameLst>
                                      </p:cBhvr>
                                      <p:to>
                                        <p:strVal val="hidden"/>
                                      </p:to>
                                    </p:set>
                                  </p:childTnLst>
                                </p:cTn>
                              </p:par>
                              <p:par>
                                <p:cTn id="91" presetID="56" presetClass="path" presetSubtype="0" accel="50000" decel="50000" fill="hold" nodeType="withEffect">
                                  <p:stCondLst>
                                    <p:cond delay="0"/>
                                  </p:stCondLst>
                                  <p:childTnLst>
                                    <p:animMotion origin="layout" path="M -8.33333E-7 -3.7037E-6 L -0.11753 -0.14213 " pathEditMode="relative" rAng="0" ptsTypes="AA">
                                      <p:cBhvr>
                                        <p:cTn id="92" dur="1000" fill="hold"/>
                                        <p:tgtEl>
                                          <p:spTgt spid="74"/>
                                        </p:tgtEl>
                                        <p:attrNameLst>
                                          <p:attrName>ppt_x</p:attrName>
                                          <p:attrName>ppt_y</p:attrName>
                                        </p:attrNameLst>
                                      </p:cBhvr>
                                      <p:rCtr x="-5885" y="-7106"/>
                                    </p:animMotion>
                                  </p:childTnLst>
                                </p:cTn>
                              </p:par>
                              <p:par>
                                <p:cTn id="93" presetID="35" presetClass="path" presetSubtype="0" accel="50000" decel="50000" fill="hold" nodeType="withEffect">
                                  <p:stCondLst>
                                    <p:cond delay="0"/>
                                  </p:stCondLst>
                                  <p:childTnLst>
                                    <p:animMotion origin="layout" path="M -3.05556E-6 -1.48148E-6 L -0.14583 0.1294 " pathEditMode="relative" rAng="0" ptsTypes="AA">
                                      <p:cBhvr>
                                        <p:cTn id="94" dur="1000" fill="hold"/>
                                        <p:tgtEl>
                                          <p:spTgt spid="32"/>
                                        </p:tgtEl>
                                        <p:attrNameLst>
                                          <p:attrName>ppt_x</p:attrName>
                                          <p:attrName>ppt_y</p:attrName>
                                        </p:attrNameLst>
                                      </p:cBhvr>
                                      <p:rCtr x="-7292" y="6458"/>
                                    </p:animMotion>
                                  </p:childTnLst>
                                </p:cTn>
                              </p:par>
                              <p:par>
                                <p:cTn id="95" presetID="6" presetClass="emph" presetSubtype="0" fill="hold" nodeType="withEffect">
                                  <p:stCondLst>
                                    <p:cond delay="0"/>
                                  </p:stCondLst>
                                  <p:childTnLst>
                                    <p:animScale>
                                      <p:cBhvr>
                                        <p:cTn id="96" dur="1000" fill="hold"/>
                                        <p:tgtEl>
                                          <p:spTgt spid="23"/>
                                        </p:tgtEl>
                                      </p:cBhvr>
                                      <p:by x="58000" y="5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GB" altLang="zh-CN" b="1" dirty="0">
                <a:latin typeface="Times New Roman" pitchFamily="18" charset="0"/>
                <a:cs typeface="Times New Roman" pitchFamily="18" charset="0"/>
              </a:rPr>
              <a:t>Digital Power Supply Control Module (DPSCM) </a:t>
            </a:r>
            <a:endParaRPr lang="zh-CN" altLang="en-US" b="1" dirty="0">
              <a:latin typeface="Times New Roman" pitchFamily="18" charset="0"/>
              <a:cs typeface="Times New Roman" pitchFamily="18" charset="0"/>
            </a:endParaRPr>
          </a:p>
          <a:p>
            <a:pPr marL="720000" lvl="2" indent="-360000">
              <a:lnSpc>
                <a:spcPct val="100000"/>
              </a:lnSpc>
              <a:spcBef>
                <a:spcPts val="600"/>
              </a:spcBef>
              <a:spcAft>
                <a:spcPts val="600"/>
              </a:spcAft>
              <a:buClr>
                <a:srgbClr val="002060"/>
              </a:buClr>
              <a:buSzPct val="80000"/>
              <a:buFont typeface="Wingdings" panose="05000000000000000000" pitchFamily="2" charset="2"/>
              <a:buChar char="n"/>
              <a:defRPr/>
            </a:pPr>
            <a:r>
              <a:rPr lang="en-US" altLang="zh-CN" sz="1800" b="1" kern="0" dirty="0">
                <a:solidFill>
                  <a:srgbClr val="009900"/>
                </a:solidFill>
                <a:latin typeface="Times New Roman" panose="02020603050405020304" pitchFamily="18" charset="0"/>
                <a:ea typeface="Arial Unicode MS" panose="020B0604020202020204" pitchFamily="34" charset="-122"/>
                <a:cs typeface="Times New Roman" panose="02020603050405020304" pitchFamily="18" charset="0"/>
              </a:rPr>
              <a:t>DPSCM-MB: </a:t>
            </a:r>
            <a:r>
              <a:rPr lang="en-US" altLang="zh-CN" sz="18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PID + modern </a:t>
            </a:r>
            <a:r>
              <a:rPr lang="en-US" altLang="zh-CN" sz="1800" dirty="0">
                <a:latin typeface="Times New Roman" panose="02020603050405020304" pitchFamily="18" charset="0"/>
                <a:cs typeface="Times New Roman" pitchFamily="18" charset="0"/>
              </a:rPr>
              <a:t>    </a:t>
            </a:r>
          </a:p>
          <a:p>
            <a:pPr marL="0" lvl="1" indent="0" eaLnBrk="1" hangingPunct="1">
              <a:lnSpc>
                <a:spcPct val="100000"/>
              </a:lnSpc>
              <a:spcBef>
                <a:spcPts val="0"/>
              </a:spcBef>
              <a:spcAft>
                <a:spcPts val="600"/>
              </a:spcAft>
              <a:buClr>
                <a:srgbClr val="FF0000"/>
              </a:buClr>
              <a:buSzPct val="80000"/>
              <a:buNone/>
              <a:defRPr/>
            </a:pPr>
            <a:r>
              <a:rPr lang="en-US" altLang="zh-CN" sz="1800" b="1" kern="0" dirty="0">
                <a:solidFill>
                  <a:srgbClr val="009900"/>
                </a:solidFill>
                <a:latin typeface="Times New Roman" panose="02020603050405020304" pitchFamily="18" charset="0"/>
                <a:ea typeface="Arial Unicode MS" panose="020B0604020202020204" pitchFamily="34" charset="-122"/>
                <a:cs typeface="Times New Roman" panose="02020603050405020304" pitchFamily="18" charset="0"/>
              </a:rPr>
              <a:t>  </a:t>
            </a:r>
            <a:r>
              <a:rPr lang="en-US" altLang="zh-CN" sz="18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           control theory</a:t>
            </a:r>
          </a:p>
          <a:p>
            <a:pPr marL="720000" lvl="2" indent="-360000">
              <a:lnSpc>
                <a:spcPct val="100000"/>
              </a:lnSpc>
              <a:spcBef>
                <a:spcPts val="600"/>
              </a:spcBef>
              <a:spcAft>
                <a:spcPts val="600"/>
              </a:spcAft>
              <a:buClr>
                <a:srgbClr val="002060"/>
              </a:buClr>
              <a:buSzPct val="80000"/>
              <a:buFont typeface="Wingdings" panose="05000000000000000000" pitchFamily="2" charset="2"/>
              <a:buChar char="n"/>
              <a:defRPr/>
            </a:pPr>
            <a:r>
              <a:rPr lang="en-US" altLang="zh-CN" sz="1800" b="1" kern="0" dirty="0">
                <a:latin typeface="Times New Roman" panose="02020603050405020304" pitchFamily="18" charset="0"/>
                <a:ea typeface="Arial Unicode MS" panose="020B0604020202020204" pitchFamily="34" charset="-122"/>
                <a:cs typeface="Times New Roman" panose="02020603050405020304" pitchFamily="18" charset="0"/>
              </a:rPr>
              <a:t>high precision ADC board</a:t>
            </a:r>
            <a:r>
              <a:rPr lang="en-US" altLang="zh-CN" sz="18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 </a:t>
            </a:r>
            <a:r>
              <a:rPr lang="en-US" altLang="zh-CN" sz="1800" dirty="0">
                <a:latin typeface="Times New Roman" panose="02020603050405020304" pitchFamily="18" charset="0"/>
                <a:cs typeface="Times New Roman" pitchFamily="18" charset="0"/>
              </a:rPr>
              <a:t>        </a:t>
            </a:r>
          </a:p>
          <a:p>
            <a:pPr marL="0" lvl="1" indent="0" eaLnBrk="1" hangingPunct="1">
              <a:lnSpc>
                <a:spcPct val="100000"/>
              </a:lnSpc>
              <a:spcBef>
                <a:spcPts val="0"/>
              </a:spcBef>
              <a:spcAft>
                <a:spcPts val="600"/>
              </a:spcAft>
              <a:buClr>
                <a:srgbClr val="FF0000"/>
              </a:buClr>
              <a:buSzPct val="80000"/>
              <a:buNone/>
              <a:defRPr/>
            </a:pPr>
            <a:r>
              <a:rPr lang="en-US" altLang="zh-CN" sz="18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             </a:t>
            </a:r>
            <a:r>
              <a:rPr lang="en-US" altLang="zh-CN" sz="1800" b="1" kern="0" dirty="0">
                <a:solidFill>
                  <a:srgbClr val="009900"/>
                </a:solidFill>
                <a:latin typeface="Times New Roman" panose="02020603050405020304" pitchFamily="18" charset="0"/>
                <a:ea typeface="Arial Unicode MS" panose="020B0604020202020204" pitchFamily="34" charset="-122"/>
                <a:cs typeface="Times New Roman" panose="02020603050405020304" pitchFamily="18" charset="0"/>
              </a:rPr>
              <a:t>DPSCM-AD: </a:t>
            </a:r>
            <a:r>
              <a:rPr lang="en-US" altLang="zh-CN" sz="18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rPr>
              <a:t>temp control</a:t>
            </a:r>
          </a:p>
          <a:p>
            <a:pPr marL="720000" lvl="2" indent="-360000">
              <a:lnSpc>
                <a:spcPct val="100000"/>
              </a:lnSpc>
              <a:spcBef>
                <a:spcPts val="600"/>
              </a:spcBef>
              <a:spcAft>
                <a:spcPts val="600"/>
              </a:spcAft>
              <a:buClr>
                <a:srgbClr val="002060"/>
              </a:buClr>
              <a:buSzPct val="80000"/>
              <a:buFont typeface="Wingdings" panose="05000000000000000000" pitchFamily="2" charset="2"/>
              <a:buChar char="n"/>
              <a:defRPr/>
            </a:pPr>
            <a:r>
              <a:rPr lang="en-US" altLang="zh-CN" sz="1800" b="1" kern="0" dirty="0">
                <a:latin typeface="Times New Roman" panose="02020603050405020304" pitchFamily="18" charset="0"/>
                <a:ea typeface="Arial Unicode MS" panose="020B0604020202020204" pitchFamily="34" charset="-122"/>
                <a:cs typeface="Times New Roman" panose="02020603050405020304" pitchFamily="18" charset="0"/>
              </a:rPr>
              <a:t>the voltage source          </a:t>
            </a:r>
          </a:p>
          <a:p>
            <a:pPr marL="0" lvl="1" indent="0" eaLnBrk="1" hangingPunct="1">
              <a:lnSpc>
                <a:spcPct val="100000"/>
              </a:lnSpc>
              <a:spcBef>
                <a:spcPts val="0"/>
              </a:spcBef>
              <a:spcAft>
                <a:spcPts val="600"/>
              </a:spcAft>
              <a:buClr>
                <a:srgbClr val="FF0000"/>
              </a:buClr>
              <a:buSzPct val="80000"/>
              <a:buNone/>
              <a:defRPr/>
            </a:pPr>
            <a:r>
              <a:rPr lang="en-US" altLang="zh-CN" sz="1800" b="1" kern="0" dirty="0">
                <a:latin typeface="Times New Roman" panose="02020603050405020304" pitchFamily="18" charset="0"/>
                <a:ea typeface="Arial Unicode MS" panose="020B0604020202020204" pitchFamily="34" charset="-122"/>
                <a:cs typeface="Times New Roman" panose="02020603050405020304" pitchFamily="18" charset="0"/>
              </a:rPr>
              <a:t>             interfacing board </a:t>
            </a:r>
            <a:r>
              <a:rPr lang="en-US" altLang="zh-CN" sz="1800" b="1" kern="0" dirty="0">
                <a:solidFill>
                  <a:srgbClr val="009900"/>
                </a:solidFill>
                <a:latin typeface="Times New Roman" panose="02020603050405020304" pitchFamily="18" charset="0"/>
                <a:ea typeface="Arial Unicode MS" panose="020B0604020202020204" pitchFamily="34" charset="-122"/>
                <a:cs typeface="Times New Roman" panose="02020603050405020304" pitchFamily="18" charset="0"/>
              </a:rPr>
              <a:t>DPSC-DA</a:t>
            </a:r>
            <a:endParaRPr lang="en-US" altLang="zh-CN" sz="1800" b="1" kern="0" dirty="0">
              <a:solidFill>
                <a:srgbClr val="002060"/>
              </a:solidFill>
              <a:latin typeface="Times New Roman" panose="02020603050405020304" pitchFamily="18" charset="0"/>
              <a:ea typeface="Arial Unicode MS" panose="020B0604020202020204" pitchFamily="34" charset="-122"/>
              <a:cs typeface="Times New Roman" panose="02020603050405020304" pitchFamily="18" charset="0"/>
            </a:endParaRPr>
          </a:p>
          <a:p>
            <a:pPr marL="720000" lvl="2" indent="-360000">
              <a:lnSpc>
                <a:spcPct val="100000"/>
              </a:lnSpc>
              <a:spcBef>
                <a:spcPts val="600"/>
              </a:spcBef>
              <a:spcAft>
                <a:spcPts val="600"/>
              </a:spcAft>
              <a:buClr>
                <a:srgbClr val="002060"/>
              </a:buClr>
              <a:buSzPct val="80000"/>
              <a:buFont typeface="Wingdings" panose="05000000000000000000" pitchFamily="2" charset="2"/>
              <a:buChar char="n"/>
              <a:defRPr/>
            </a:pPr>
            <a:r>
              <a:rPr lang="en-US" altLang="zh-CN" sz="1800" b="1" kern="0" dirty="0">
                <a:latin typeface="Times New Roman" panose="02020603050405020304" pitchFamily="18" charset="0"/>
                <a:ea typeface="Arial Unicode MS" panose="020B0604020202020204" pitchFamily="34" charset="-122"/>
                <a:cs typeface="Times New Roman" panose="02020603050405020304" pitchFamily="18" charset="0"/>
              </a:rPr>
              <a:t>the diagnostic board</a:t>
            </a:r>
          </a:p>
          <a:p>
            <a:pPr marL="360000" lvl="2" indent="0">
              <a:lnSpc>
                <a:spcPct val="100000"/>
              </a:lnSpc>
              <a:spcBef>
                <a:spcPts val="0"/>
              </a:spcBef>
              <a:spcAft>
                <a:spcPts val="600"/>
              </a:spcAft>
              <a:buClr>
                <a:srgbClr val="002060"/>
              </a:buClr>
              <a:buSzPct val="80000"/>
              <a:buNone/>
              <a:defRPr/>
            </a:pPr>
            <a:r>
              <a:rPr lang="en-US" altLang="zh-CN" sz="1800" b="1" kern="0" dirty="0">
                <a:solidFill>
                  <a:srgbClr val="009900"/>
                </a:solidFill>
                <a:latin typeface="Times New Roman" panose="02020603050405020304" pitchFamily="18" charset="0"/>
                <a:ea typeface="Arial Unicode MS" panose="020B0604020202020204" pitchFamily="34" charset="-122"/>
                <a:cs typeface="Times New Roman" panose="02020603050405020304" pitchFamily="18" charset="0"/>
              </a:rPr>
              <a:t>      DPSCM_MDA</a:t>
            </a: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77" name="对象 4">
            <a:extLst>
              <a:ext uri="{FF2B5EF4-FFF2-40B4-BE49-F238E27FC236}">
                <a16:creationId xmlns:a16="http://schemas.microsoft.com/office/drawing/2014/main" id="{CCF022C1-0675-A91A-BE2F-6D320E7A0911}"/>
              </a:ext>
            </a:extLst>
          </p:cNvPr>
          <p:cNvGraphicFramePr>
            <a:graphicFrameLocks noChangeAspect="1"/>
          </p:cNvGraphicFramePr>
          <p:nvPr>
            <p:extLst>
              <p:ext uri="{D42A27DB-BD31-4B8C-83A1-F6EECF244321}">
                <p14:modId xmlns:p14="http://schemas.microsoft.com/office/powerpoint/2010/main" val="2538969022"/>
              </p:ext>
            </p:extLst>
          </p:nvPr>
        </p:nvGraphicFramePr>
        <p:xfrm>
          <a:off x="6120000" y="1440000"/>
          <a:ext cx="4680000" cy="5067923"/>
        </p:xfrm>
        <a:graphic>
          <a:graphicData uri="http://schemas.openxmlformats.org/presentationml/2006/ole">
            <mc:AlternateContent xmlns:mc="http://schemas.openxmlformats.org/markup-compatibility/2006">
              <mc:Choice xmlns:v="urn:schemas-microsoft-com:vml" Requires="v">
                <p:oleObj name="Visio" r:id="rId2" imgW="4288968" imgH="4638688" progId="Visio.Drawing.11">
                  <p:embed/>
                </p:oleObj>
              </mc:Choice>
              <mc:Fallback>
                <p:oleObj name="Visio" r:id="rId2" imgW="4288968" imgH="4638688" progId="Visio.Drawing.11">
                  <p:embed/>
                  <p:pic>
                    <p:nvPicPr>
                      <p:cNvPr id="2" name="对象 4">
                        <a:extLst>
                          <a:ext uri="{FF2B5EF4-FFF2-40B4-BE49-F238E27FC236}">
                            <a16:creationId xmlns:a16="http://schemas.microsoft.com/office/drawing/2014/main" id="{CCF022C1-0675-A91A-BE2F-6D320E7A09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0000" y="1440000"/>
                        <a:ext cx="4680000" cy="506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13419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GB" altLang="zh-CN" b="1" dirty="0">
                <a:latin typeface="Times New Roman" pitchFamily="18" charset="0"/>
                <a:cs typeface="Times New Roman" pitchFamily="18" charset="0"/>
              </a:rPr>
              <a:t>Digital Power Supply Control Module (DPSCM)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GB" altLang="zh-CN" sz="1800" dirty="0">
                <a:latin typeface="Times New Roman" panose="02020603050405020304" pitchFamily="18" charset="0"/>
                <a:cs typeface="Times New Roman" pitchFamily="18" charset="0"/>
              </a:rPr>
              <a:t>Hardware</a:t>
            </a: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520381F5-70AE-6133-0725-D2D481738774}"/>
              </a:ext>
            </a:extLst>
          </p:cNvPr>
          <p:cNvPicPr>
            <a:picLocks noChangeAspect="1"/>
          </p:cNvPicPr>
          <p:nvPr/>
        </p:nvPicPr>
        <p:blipFill>
          <a:blip r:embed="rId2"/>
          <a:stretch>
            <a:fillRect/>
          </a:stretch>
        </p:blipFill>
        <p:spPr>
          <a:xfrm>
            <a:off x="2160000" y="1800000"/>
            <a:ext cx="2241167" cy="3960000"/>
          </a:xfrm>
          <a:prstGeom prst="rect">
            <a:avLst/>
          </a:prstGeom>
        </p:spPr>
      </p:pic>
      <p:pic>
        <p:nvPicPr>
          <p:cNvPr id="7" name="图片 6">
            <a:extLst>
              <a:ext uri="{FF2B5EF4-FFF2-40B4-BE49-F238E27FC236}">
                <a16:creationId xmlns:a16="http://schemas.microsoft.com/office/drawing/2014/main" id="{16D0794E-FDBF-D3A6-E318-5AA3498FAD72}"/>
              </a:ext>
            </a:extLst>
          </p:cNvPr>
          <p:cNvPicPr>
            <a:picLocks noChangeAspect="1"/>
          </p:cNvPicPr>
          <p:nvPr/>
        </p:nvPicPr>
        <p:blipFill>
          <a:blip r:embed="rId3"/>
          <a:stretch>
            <a:fillRect/>
          </a:stretch>
        </p:blipFill>
        <p:spPr>
          <a:xfrm>
            <a:off x="4680000" y="1800000"/>
            <a:ext cx="2386736" cy="3960000"/>
          </a:xfrm>
          <a:prstGeom prst="rect">
            <a:avLst/>
          </a:prstGeom>
        </p:spPr>
      </p:pic>
      <p:pic>
        <p:nvPicPr>
          <p:cNvPr id="8" name="图片 7">
            <a:extLst>
              <a:ext uri="{FF2B5EF4-FFF2-40B4-BE49-F238E27FC236}">
                <a16:creationId xmlns:a16="http://schemas.microsoft.com/office/drawing/2014/main" id="{40B47708-3198-2C4D-AA3E-35149990CE7A}"/>
              </a:ext>
            </a:extLst>
          </p:cNvPr>
          <p:cNvPicPr>
            <a:picLocks noChangeAspect="1"/>
          </p:cNvPicPr>
          <p:nvPr/>
        </p:nvPicPr>
        <p:blipFill>
          <a:blip r:embed="rId4"/>
          <a:stretch>
            <a:fillRect/>
          </a:stretch>
        </p:blipFill>
        <p:spPr>
          <a:xfrm>
            <a:off x="7200000" y="1800000"/>
            <a:ext cx="2001444" cy="2340000"/>
          </a:xfrm>
          <a:prstGeom prst="rect">
            <a:avLst/>
          </a:prstGeom>
        </p:spPr>
      </p:pic>
      <p:pic>
        <p:nvPicPr>
          <p:cNvPr id="9" name="图片 8">
            <a:extLst>
              <a:ext uri="{FF2B5EF4-FFF2-40B4-BE49-F238E27FC236}">
                <a16:creationId xmlns:a16="http://schemas.microsoft.com/office/drawing/2014/main" id="{3DAA0C2C-030E-352F-8791-51FD811AF7E8}"/>
              </a:ext>
            </a:extLst>
          </p:cNvPr>
          <p:cNvPicPr>
            <a:picLocks noChangeAspect="1"/>
          </p:cNvPicPr>
          <p:nvPr/>
        </p:nvPicPr>
        <p:blipFill>
          <a:blip r:embed="rId5"/>
          <a:stretch>
            <a:fillRect/>
          </a:stretch>
        </p:blipFill>
        <p:spPr>
          <a:xfrm>
            <a:off x="7200000" y="4320000"/>
            <a:ext cx="2452243" cy="1440000"/>
          </a:xfrm>
          <a:prstGeom prst="rect">
            <a:avLst/>
          </a:prstGeom>
        </p:spPr>
      </p:pic>
    </p:spTree>
    <p:extLst>
      <p:ext uri="{BB962C8B-B14F-4D97-AF65-F5344CB8AC3E}">
        <p14:creationId xmlns:p14="http://schemas.microsoft.com/office/powerpoint/2010/main" val="480937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GB" altLang="zh-CN" b="1" dirty="0">
                <a:latin typeface="Times New Roman" pitchFamily="18" charset="0"/>
                <a:cs typeface="Times New Roman" pitchFamily="18" charset="0"/>
              </a:rPr>
              <a:t>Digital Power Supply Control Module (DPSCM)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GB" altLang="zh-CN" sz="1800" dirty="0">
                <a:latin typeface="Times New Roman" panose="02020603050405020304" pitchFamily="18" charset="0"/>
                <a:cs typeface="Times New Roman" pitchFamily="18" charset="0"/>
              </a:rPr>
              <a:t>Software</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GB" altLang="zh-CN" sz="1800" dirty="0">
              <a:latin typeface="Times New Roman" panose="02020603050405020304" pitchFamily="18" charset="0"/>
              <a:cs typeface="Times New Roman"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Balance between resources and speed of the digital controller is realized by using module time-sharing multiplexing and pipeline design</a:t>
            </a:r>
            <a:endParaRPr lang="zh-CN" altLang="en-US" sz="16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0" name="对象 9">
            <a:extLst>
              <a:ext uri="{FF2B5EF4-FFF2-40B4-BE49-F238E27FC236}">
                <a16:creationId xmlns:a16="http://schemas.microsoft.com/office/drawing/2014/main" id="{1E914181-077D-44C8-8A36-9A35B4CFF5D4}"/>
              </a:ext>
            </a:extLst>
          </p:cNvPr>
          <p:cNvGraphicFramePr>
            <a:graphicFrameLocks noChangeAspect="1"/>
          </p:cNvGraphicFramePr>
          <p:nvPr>
            <p:extLst>
              <p:ext uri="{D42A27DB-BD31-4B8C-83A1-F6EECF244321}">
                <p14:modId xmlns:p14="http://schemas.microsoft.com/office/powerpoint/2010/main" val="278182947"/>
              </p:ext>
            </p:extLst>
          </p:nvPr>
        </p:nvGraphicFramePr>
        <p:xfrm>
          <a:off x="720000" y="1800000"/>
          <a:ext cx="5197348" cy="4101347"/>
        </p:xfrm>
        <a:graphic>
          <a:graphicData uri="http://schemas.openxmlformats.org/presentationml/2006/ole">
            <mc:AlternateContent xmlns:mc="http://schemas.openxmlformats.org/markup-compatibility/2006">
              <mc:Choice xmlns:v="urn:schemas-microsoft-com:vml" Requires="v">
                <p:oleObj name="Visio" r:id="rId2" imgW="10589324" imgH="6937950" progId="Visio.Drawing.11">
                  <p:embed/>
                </p:oleObj>
              </mc:Choice>
              <mc:Fallback>
                <p:oleObj name="Visio" r:id="rId2" imgW="10589324" imgH="6937950" progId="Visio.Drawing.11">
                  <p:embed/>
                  <p:pic>
                    <p:nvPicPr>
                      <p:cNvPr id="4" name="对象 3">
                        <a:extLst>
                          <a:ext uri="{FF2B5EF4-FFF2-40B4-BE49-F238E27FC236}">
                            <a16:creationId xmlns:a16="http://schemas.microsoft.com/office/drawing/2014/main" id="{1E914181-077D-44C8-8A36-9A35B4CFF5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00" y="1800000"/>
                        <a:ext cx="5197348" cy="4101347"/>
                      </a:xfrm>
                      <a:prstGeom prst="rect">
                        <a:avLst/>
                      </a:prstGeom>
                      <a:noFill/>
                      <a:ln w="15875">
                        <a:solidFill>
                          <a:srgbClr val="0070C0"/>
                        </a:solidFill>
                        <a:prstDash val="dash"/>
                      </a:ln>
                    </p:spPr>
                  </p:pic>
                </p:oleObj>
              </mc:Fallback>
            </mc:AlternateContent>
          </a:graphicData>
        </a:graphic>
      </p:graphicFrame>
      <p:sp>
        <p:nvSpPr>
          <p:cNvPr id="11" name="Rectangle 2">
            <a:extLst>
              <a:ext uri="{FF2B5EF4-FFF2-40B4-BE49-F238E27FC236}">
                <a16:creationId xmlns:a16="http://schemas.microsoft.com/office/drawing/2014/main" id="{99416D14-FA75-4531-8FC7-7FFE0AAB95D7}"/>
              </a:ext>
            </a:extLst>
          </p:cNvPr>
          <p:cNvSpPr>
            <a:spLocks noChangeArrowheads="1"/>
          </p:cNvSpPr>
          <p:nvPr/>
        </p:nvSpPr>
        <p:spPr bwMode="auto">
          <a:xfrm>
            <a:off x="10080000" y="4320000"/>
            <a:ext cx="1800000" cy="288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600">
                <a:solidFill>
                  <a:schemeClr val="tx1"/>
                </a:solidFill>
                <a:latin typeface="Tahoma" panose="020B0604030504040204" pitchFamily="34" charset="0"/>
                <a:ea typeface="宋体" panose="02010600030101010101" pitchFamily="2" charset="-122"/>
              </a:defRPr>
            </a:lvl1pPr>
            <a:lvl2pPr marL="742950" indent="-285750">
              <a:defRPr kumimoji="1" sz="2600">
                <a:solidFill>
                  <a:schemeClr val="tx1"/>
                </a:solidFill>
                <a:latin typeface="Tahoma" panose="020B0604030504040204" pitchFamily="34" charset="0"/>
                <a:ea typeface="宋体" panose="02010600030101010101" pitchFamily="2" charset="-122"/>
              </a:defRPr>
            </a:lvl2pPr>
            <a:lvl3pPr marL="1143000" indent="-228600">
              <a:defRPr kumimoji="1" sz="2600">
                <a:solidFill>
                  <a:schemeClr val="tx1"/>
                </a:solidFill>
                <a:latin typeface="Tahoma" panose="020B0604030504040204" pitchFamily="34" charset="0"/>
                <a:ea typeface="宋体" panose="02010600030101010101" pitchFamily="2" charset="-122"/>
              </a:defRPr>
            </a:lvl3pPr>
            <a:lvl4pPr marL="1600200" indent="-228600">
              <a:defRPr kumimoji="1" sz="2600">
                <a:solidFill>
                  <a:schemeClr val="tx1"/>
                </a:solidFill>
                <a:latin typeface="Tahoma" panose="020B0604030504040204" pitchFamily="34" charset="0"/>
                <a:ea typeface="宋体" panose="02010600030101010101" pitchFamily="2" charset="-122"/>
              </a:defRPr>
            </a:lvl4pPr>
            <a:lvl5pPr marL="2057400" indent="-228600">
              <a:defRPr kumimoji="1" sz="26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9pPr>
          </a:lstStyle>
          <a:p>
            <a:pPr>
              <a:lnSpc>
                <a:spcPct val="90000"/>
              </a:lnSpc>
              <a:spcBef>
                <a:spcPct val="20000"/>
              </a:spcBef>
              <a:buSzPct val="60000"/>
            </a:pPr>
            <a:r>
              <a:rPr lang="en-US" altLang="zh-CN" sz="1200" dirty="0">
                <a:latin typeface="Times New Roman" panose="02020603050405020304" pitchFamily="18" charset="0"/>
                <a:cs typeface="Times New Roman" panose="02020603050405020304" pitchFamily="18" charset="0"/>
              </a:rPr>
              <a:t>Pipeline design</a:t>
            </a:r>
            <a:endParaRPr lang="zh-CN" altLang="en-US" sz="1200" dirty="0">
              <a:latin typeface="Times New Roman" panose="02020603050405020304" pitchFamily="18" charset="0"/>
              <a:cs typeface="Times New Roman" panose="02020603050405020304" pitchFamily="18" charset="0"/>
            </a:endParaRPr>
          </a:p>
        </p:txBody>
      </p:sp>
      <p:sp>
        <p:nvSpPr>
          <p:cNvPr id="12" name="Rectangle 6">
            <a:extLst>
              <a:ext uri="{FF2B5EF4-FFF2-40B4-BE49-F238E27FC236}">
                <a16:creationId xmlns:a16="http://schemas.microsoft.com/office/drawing/2014/main" id="{F2481350-02A0-4DA6-A3D3-E40314EBC9F7}"/>
              </a:ext>
            </a:extLst>
          </p:cNvPr>
          <p:cNvSpPr>
            <a:spLocks noChangeArrowheads="1"/>
          </p:cNvSpPr>
          <p:nvPr/>
        </p:nvSpPr>
        <p:spPr bwMode="auto">
          <a:xfrm>
            <a:off x="10080000" y="1980000"/>
            <a:ext cx="1800000" cy="72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600">
                <a:solidFill>
                  <a:schemeClr val="tx1"/>
                </a:solidFill>
                <a:latin typeface="Tahoma" panose="020B0604030504040204" pitchFamily="34" charset="0"/>
                <a:ea typeface="宋体" panose="02010600030101010101" pitchFamily="2" charset="-122"/>
              </a:defRPr>
            </a:lvl1pPr>
            <a:lvl2pPr marL="742950" indent="-285750">
              <a:defRPr kumimoji="1" sz="2600">
                <a:solidFill>
                  <a:schemeClr val="tx1"/>
                </a:solidFill>
                <a:latin typeface="Tahoma" panose="020B0604030504040204" pitchFamily="34" charset="0"/>
                <a:ea typeface="宋体" panose="02010600030101010101" pitchFamily="2" charset="-122"/>
              </a:defRPr>
            </a:lvl2pPr>
            <a:lvl3pPr marL="1143000" indent="-228600">
              <a:defRPr kumimoji="1" sz="2600">
                <a:solidFill>
                  <a:schemeClr val="tx1"/>
                </a:solidFill>
                <a:latin typeface="Tahoma" panose="020B0604030504040204" pitchFamily="34" charset="0"/>
                <a:ea typeface="宋体" panose="02010600030101010101" pitchFamily="2" charset="-122"/>
              </a:defRPr>
            </a:lvl3pPr>
            <a:lvl4pPr marL="1600200" indent="-228600">
              <a:defRPr kumimoji="1" sz="2600">
                <a:solidFill>
                  <a:schemeClr val="tx1"/>
                </a:solidFill>
                <a:latin typeface="Tahoma" panose="020B0604030504040204" pitchFamily="34" charset="0"/>
                <a:ea typeface="宋体" panose="02010600030101010101" pitchFamily="2" charset="-122"/>
              </a:defRPr>
            </a:lvl4pPr>
            <a:lvl5pPr marL="2057400" indent="-228600">
              <a:defRPr kumimoji="1" sz="26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9pPr>
          </a:lstStyle>
          <a:p>
            <a:pPr marL="342900" indent="-342900">
              <a:lnSpc>
                <a:spcPct val="90000"/>
              </a:lnSpc>
              <a:spcBef>
                <a:spcPct val="20000"/>
              </a:spcBef>
              <a:buSzPct val="60000"/>
              <a:buFont typeface="Wingdings" panose="05000000000000000000" pitchFamily="2" charset="2"/>
              <a:buChar char="l"/>
            </a:pPr>
            <a:endParaRPr lang="en-US" altLang="zh-CN" sz="1200" dirty="0"/>
          </a:p>
          <a:p>
            <a:pPr>
              <a:lnSpc>
                <a:spcPct val="90000"/>
              </a:lnSpc>
              <a:spcBef>
                <a:spcPct val="20000"/>
              </a:spcBef>
              <a:buSzPct val="60000"/>
            </a:pPr>
            <a:r>
              <a:rPr lang="en-US" altLang="zh-CN" sz="1200" dirty="0">
                <a:latin typeface="Times New Roman" panose="02020603050405020304" pitchFamily="18" charset="0"/>
                <a:cs typeface="Times New Roman" panose="02020603050405020304" pitchFamily="18" charset="0"/>
              </a:rPr>
              <a:t>Modular time-sharing multiplexing</a:t>
            </a:r>
            <a:endParaRPr lang="zh-CN" altLang="en-US" sz="1200" dirty="0">
              <a:solidFill>
                <a:srgbClr val="000099"/>
              </a:solidFill>
              <a:latin typeface="Times New Roman" panose="02020603050405020304" pitchFamily="18" charset="0"/>
              <a:ea typeface="+mj-ea"/>
              <a:cs typeface="Times New Roman" panose="02020603050405020304" pitchFamily="18" charset="0"/>
            </a:endParaRPr>
          </a:p>
        </p:txBody>
      </p:sp>
      <p:pic>
        <p:nvPicPr>
          <p:cNvPr id="13" name="图片 12">
            <a:extLst>
              <a:ext uri="{FF2B5EF4-FFF2-40B4-BE49-F238E27FC236}">
                <a16:creationId xmlns:a16="http://schemas.microsoft.com/office/drawing/2014/main" id="{E3CBC233-61E1-4C53-9424-A57BD50B878E}"/>
              </a:ext>
            </a:extLst>
          </p:cNvPr>
          <p:cNvPicPr>
            <a:picLocks noChangeAspect="1"/>
          </p:cNvPicPr>
          <p:nvPr/>
        </p:nvPicPr>
        <p:blipFill>
          <a:blip r:embed="rId4"/>
          <a:stretch>
            <a:fillRect/>
          </a:stretch>
        </p:blipFill>
        <p:spPr>
          <a:xfrm>
            <a:off x="6120000" y="3060000"/>
            <a:ext cx="3810000" cy="3028950"/>
          </a:xfrm>
          <a:prstGeom prst="rect">
            <a:avLst/>
          </a:prstGeom>
          <a:ln w="19050">
            <a:solidFill>
              <a:srgbClr val="0070C0"/>
            </a:solidFill>
            <a:prstDash val="dash"/>
          </a:ln>
        </p:spPr>
      </p:pic>
      <p:pic>
        <p:nvPicPr>
          <p:cNvPr id="14" name="图片 13">
            <a:extLst>
              <a:ext uri="{FF2B5EF4-FFF2-40B4-BE49-F238E27FC236}">
                <a16:creationId xmlns:a16="http://schemas.microsoft.com/office/drawing/2014/main" id="{131E9887-51F2-4807-AD7D-8C690048C346}"/>
              </a:ext>
            </a:extLst>
          </p:cNvPr>
          <p:cNvPicPr>
            <a:picLocks noChangeAspect="1"/>
          </p:cNvPicPr>
          <p:nvPr/>
        </p:nvPicPr>
        <p:blipFill>
          <a:blip r:embed="rId5"/>
          <a:stretch>
            <a:fillRect/>
          </a:stretch>
        </p:blipFill>
        <p:spPr>
          <a:xfrm>
            <a:off x="6120000" y="1800000"/>
            <a:ext cx="3771900" cy="1095375"/>
          </a:xfrm>
          <a:prstGeom prst="rect">
            <a:avLst/>
          </a:prstGeom>
          <a:ln w="19050">
            <a:solidFill>
              <a:srgbClr val="0070C0"/>
            </a:solidFill>
            <a:prstDash val="dash"/>
          </a:ln>
        </p:spPr>
      </p:pic>
    </p:spTree>
    <p:extLst>
      <p:ext uri="{BB962C8B-B14F-4D97-AF65-F5344CB8AC3E}">
        <p14:creationId xmlns:p14="http://schemas.microsoft.com/office/powerpoint/2010/main" val="4099503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Introduction</a:t>
            </a:r>
            <a:endParaRPr lang="en-GB" altLang="zh-CN" sz="2800" b="1" dirty="0">
              <a:solidFill>
                <a:srgbClr val="FF0000"/>
              </a:solidFill>
              <a:latin typeface="Times New Roman" pitchFamily="18" charset="0"/>
              <a:cs typeface="Times New Roman" pitchFamily="18" charset="0"/>
            </a:endParaRP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Overview of  HEPS</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effectLst/>
                <a:latin typeface="Times New Roman" panose="02020603050405020304" pitchFamily="18" charset="0"/>
                <a:ea typeface="等线" panose="02010600030101010101" pitchFamily="2" charset="-122"/>
              </a:rPr>
              <a:t>High Energy Photo Source (</a:t>
            </a:r>
            <a:r>
              <a:rPr lang="en-US" altLang="zh-CN" sz="1800" dirty="0">
                <a:solidFill>
                  <a:srgbClr val="000000"/>
                </a:solidFill>
                <a:effectLst/>
                <a:latin typeface="Times New Roman" panose="02020603050405020304" pitchFamily="18" charset="0"/>
                <a:ea typeface="宋体" panose="02010600030101010101" pitchFamily="2" charset="-122"/>
              </a:rPr>
              <a:t>HEPS) is the fourth generation of Synchrotron radiation source</a:t>
            </a:r>
            <a:r>
              <a:rPr lang="en-US" altLang="zh-CN" sz="1800" dirty="0">
                <a:latin typeface="Times New Roman" panose="02020603050405020304" pitchFamily="18" charset="0"/>
                <a:cs typeface="Times New Roman" panose="02020603050405020304" pitchFamily="18" charset="0"/>
              </a:rPr>
              <a:t>.</a:t>
            </a:r>
          </a:p>
          <a:p>
            <a:pPr marL="900000" lvl="2" indent="-360000">
              <a:lnSpc>
                <a:spcPct val="100000"/>
              </a:lnSpc>
              <a:spcBef>
                <a:spcPts val="0"/>
              </a:spcBef>
              <a:spcAft>
                <a:spcPts val="600"/>
              </a:spcAft>
              <a:buClr>
                <a:schemeClr val="accent2"/>
              </a:buClr>
              <a:buSzPct val="80000"/>
              <a:buFont typeface="Wingdings" pitchFamily="2" charset="2"/>
              <a:buChar char="ü"/>
              <a:defRPr/>
            </a:pPr>
            <a:r>
              <a:rPr lang="en-US" altLang="zh-CN" sz="1600" dirty="0">
                <a:solidFill>
                  <a:srgbClr val="FF0000"/>
                </a:solidFill>
                <a:latin typeface="Times New Roman" panose="02020603050405020304" pitchFamily="18" charset="0"/>
                <a:cs typeface="Times New Roman" pitchFamily="18" charset="0"/>
              </a:rPr>
              <a:t>Energy</a:t>
            </a:r>
            <a:r>
              <a:rPr lang="zh-CN" altLang="en-US" sz="1600" dirty="0">
                <a:solidFill>
                  <a:srgbClr val="FF0000"/>
                </a:solidFill>
                <a:latin typeface="Times New Roman" panose="02020603050405020304" pitchFamily="18" charset="0"/>
                <a:cs typeface="Times New Roman" pitchFamily="18" charset="0"/>
              </a:rPr>
              <a:t>：</a:t>
            </a:r>
            <a:r>
              <a:rPr lang="en-US" altLang="zh-CN" sz="1600" dirty="0">
                <a:solidFill>
                  <a:srgbClr val="FF0000"/>
                </a:solidFill>
                <a:latin typeface="Times New Roman" panose="02020603050405020304" pitchFamily="18" charset="0"/>
                <a:cs typeface="Times New Roman" pitchFamily="18" charset="0"/>
              </a:rPr>
              <a:t>6GeV</a:t>
            </a:r>
          </a:p>
          <a:p>
            <a:pPr marL="900000" lvl="2" indent="-360000">
              <a:lnSpc>
                <a:spcPct val="100000"/>
              </a:lnSpc>
              <a:spcBef>
                <a:spcPts val="0"/>
              </a:spcBef>
              <a:spcAft>
                <a:spcPts val="600"/>
              </a:spcAft>
              <a:buClr>
                <a:schemeClr val="accent2"/>
              </a:buClr>
              <a:buSzPct val="80000"/>
              <a:buFont typeface="Wingdings" pitchFamily="2" charset="2"/>
              <a:buChar char="ü"/>
              <a:defRPr/>
            </a:pPr>
            <a:r>
              <a:rPr lang="en-US" altLang="zh-CN" sz="1600" dirty="0">
                <a:solidFill>
                  <a:srgbClr val="FF0000"/>
                </a:solidFill>
                <a:latin typeface="Times New Roman" panose="02020603050405020304" pitchFamily="18" charset="0"/>
                <a:cs typeface="Times New Roman" pitchFamily="18" charset="0"/>
              </a:rPr>
              <a:t>Emittance</a:t>
            </a:r>
            <a:r>
              <a:rPr lang="zh-CN" altLang="en-US" sz="1600" dirty="0">
                <a:solidFill>
                  <a:srgbClr val="FF0000"/>
                </a:solidFill>
                <a:latin typeface="Times New Roman" panose="02020603050405020304" pitchFamily="18" charset="0"/>
                <a:cs typeface="Times New Roman" pitchFamily="18" charset="0"/>
              </a:rPr>
              <a:t>：</a:t>
            </a:r>
            <a:r>
              <a:rPr lang="en-US" altLang="zh-CN" sz="1600" dirty="0">
                <a:solidFill>
                  <a:srgbClr val="FF0000"/>
                </a:solidFill>
                <a:latin typeface="Times New Roman" panose="02020603050405020304" pitchFamily="18" charset="0"/>
                <a:cs typeface="Times New Roman" pitchFamily="18" charset="0"/>
              </a:rPr>
              <a:t>60 pm rad </a:t>
            </a:r>
            <a:r>
              <a:rPr lang="zh-CN" altLang="en-US" sz="1600" dirty="0">
                <a:solidFill>
                  <a:srgbClr val="FF0000"/>
                </a:solidFill>
                <a:latin typeface="Times New Roman" panose="02020603050405020304" pitchFamily="18" charset="0"/>
                <a:cs typeface="Times New Roman" pitchFamily="18" charset="0"/>
              </a:rPr>
              <a:t>（</a:t>
            </a:r>
            <a:r>
              <a:rPr lang="en-US" altLang="zh-CN" sz="1600" dirty="0">
                <a:solidFill>
                  <a:srgbClr val="FF0000"/>
                </a:solidFill>
                <a:latin typeface="Times New Roman" panose="02020603050405020304" pitchFamily="18" charset="0"/>
                <a:cs typeface="Times New Roman" pitchFamily="18" charset="0"/>
              </a:rPr>
              <a:t>ultra-low</a:t>
            </a:r>
            <a:r>
              <a:rPr lang="zh-CN" altLang="en-US" sz="1600" dirty="0">
                <a:solidFill>
                  <a:srgbClr val="FF0000"/>
                </a:solidFill>
                <a:latin typeface="Times New Roman" panose="02020603050405020304" pitchFamily="18" charset="0"/>
                <a:cs typeface="Times New Roman" pitchFamily="18" charset="0"/>
              </a:rPr>
              <a:t>）</a:t>
            </a:r>
            <a:endParaRPr lang="en-US" altLang="zh-CN" sz="1600" dirty="0">
              <a:solidFill>
                <a:srgbClr val="FF0000"/>
              </a:solidFill>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a16="http://schemas.microsoft.com/office/drawing/2014/main" id="{A1D8374D-E5CE-DAA7-18D4-F2BB45DFFF2F}"/>
              </a:ext>
            </a:extLst>
          </p:cNvPr>
          <p:cNvPicPr>
            <a:picLocks noChangeAspect="1"/>
          </p:cNvPicPr>
          <p:nvPr/>
        </p:nvPicPr>
        <p:blipFill>
          <a:blip r:embed="rId3"/>
          <a:stretch>
            <a:fillRect/>
          </a:stretch>
        </p:blipFill>
        <p:spPr>
          <a:xfrm>
            <a:off x="7920000" y="1440000"/>
            <a:ext cx="3700632" cy="3960000"/>
          </a:xfrm>
          <a:prstGeom prst="rect">
            <a:avLst/>
          </a:prstGeom>
        </p:spPr>
      </p:pic>
      <p:pic>
        <p:nvPicPr>
          <p:cNvPr id="5" name="图片 4">
            <a:extLst>
              <a:ext uri="{FF2B5EF4-FFF2-40B4-BE49-F238E27FC236}">
                <a16:creationId xmlns:a16="http://schemas.microsoft.com/office/drawing/2014/main" id="{6BB37DBE-04C2-D33F-A241-3C5574FC65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787" y="1440000"/>
            <a:ext cx="6929135" cy="3960000"/>
          </a:xfrm>
          <a:prstGeom prst="rect">
            <a:avLst/>
          </a:prstGeom>
        </p:spPr>
      </p:pic>
    </p:spTree>
    <p:extLst>
      <p:ext uri="{BB962C8B-B14F-4D97-AF65-F5344CB8AC3E}">
        <p14:creationId xmlns:p14="http://schemas.microsoft.com/office/powerpoint/2010/main" val="3095579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GB" altLang="zh-CN" b="1" dirty="0">
                <a:latin typeface="Times New Roman" pitchFamily="18" charset="0"/>
                <a:cs typeface="Times New Roman" pitchFamily="18" charset="0"/>
              </a:rPr>
              <a:t>Digital Power Supply Control Module (DPSCM)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Test platform ( Closed-loop test system based on simulated load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The controller underwent long time off-line testing before being installed into</a:t>
            </a:r>
            <a:r>
              <a:rPr lang="zh-CN" altLang="zh-CN" sz="1600" dirty="0">
                <a:latin typeface="Times New Roman" panose="02020603050405020304" pitchFamily="18" charset="0"/>
                <a:cs typeface="Times New Roman" pitchFamily="18" charset="0"/>
              </a:rPr>
              <a:t> the power supply</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a16="http://schemas.microsoft.com/office/drawing/2014/main" id="{D0F1346E-DCF0-45C4-B6D5-8693AA5ABCB9}"/>
              </a:ext>
            </a:extLst>
          </p:cNvPr>
          <p:cNvPicPr>
            <a:picLocks noChangeAspect="1"/>
          </p:cNvPicPr>
          <p:nvPr/>
        </p:nvPicPr>
        <p:blipFill>
          <a:blip r:embed="rId2"/>
          <a:stretch>
            <a:fillRect/>
          </a:stretch>
        </p:blipFill>
        <p:spPr>
          <a:xfrm>
            <a:off x="720000" y="2160000"/>
            <a:ext cx="6302336" cy="3600000"/>
          </a:xfrm>
          <a:prstGeom prst="rect">
            <a:avLst/>
          </a:prstGeom>
        </p:spPr>
      </p:pic>
      <p:pic>
        <p:nvPicPr>
          <p:cNvPr id="11" name="图片 10">
            <a:extLst>
              <a:ext uri="{FF2B5EF4-FFF2-40B4-BE49-F238E27FC236}">
                <a16:creationId xmlns:a16="http://schemas.microsoft.com/office/drawing/2014/main" id="{E73755DD-E89A-42BC-9DBC-DE38D59DC4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000" y="2160000"/>
            <a:ext cx="4758024" cy="3600000"/>
          </a:xfrm>
          <a:prstGeom prst="rect">
            <a:avLst/>
          </a:prstGeom>
        </p:spPr>
      </p:pic>
    </p:spTree>
    <p:extLst>
      <p:ext uri="{BB962C8B-B14F-4D97-AF65-F5344CB8AC3E}">
        <p14:creationId xmlns:p14="http://schemas.microsoft.com/office/powerpoint/2010/main" val="23685062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DCCT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Used at accelerators for magnet current measurement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high stability, high linearity, high resolution and low temperature drift.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Self-designed 300A and 20A DCCT, based on zero-flux </a:t>
            </a:r>
            <a:r>
              <a:rPr lang="en-US" altLang="zh-CN" sz="1800" dirty="0" err="1">
                <a:latin typeface="Times New Roman" panose="02020603050405020304" pitchFamily="18" charset="0"/>
                <a:cs typeface="Times New Roman" pitchFamily="18" charset="0"/>
              </a:rPr>
              <a:t>principe</a:t>
            </a:r>
            <a:r>
              <a:rPr lang="en-US" altLang="zh-CN" sz="1800" dirty="0">
                <a:latin typeface="Times New Roman" panose="02020603050405020304" pitchFamily="18" charset="0"/>
                <a:cs typeface="Times New Roman" pitchFamily="18" charset="0"/>
              </a:rPr>
              <a: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effectLst/>
                <a:latin typeface="Times New Roman" panose="02020603050405020304" pitchFamily="18" charset="0"/>
                <a:ea typeface="等线" panose="02010600030101010101" pitchFamily="2" charset="-122"/>
              </a:rPr>
              <a:t>Key issue is to solve the problem of </a:t>
            </a:r>
            <a:r>
              <a:rPr lang="en-US" altLang="zh-CN" sz="1800" dirty="0">
                <a:latin typeface="Times New Roman" panose="02020603050405020304" pitchFamily="18" charset="0"/>
                <a:ea typeface="等线" panose="02010600030101010101" pitchFamily="2" charset="-122"/>
              </a:rPr>
              <a:t>production technology</a:t>
            </a:r>
            <a:endParaRPr lang="zh-CN" altLang="en-US" sz="1800" dirty="0">
              <a:latin typeface="Times New Roman" panose="02020603050405020304" pitchFamily="18" charset="0"/>
              <a:cs typeface="Times New Roman" pitchFamily="18" charset="0"/>
            </a:endParaRP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图片 1">
            <a:extLst>
              <a:ext uri="{FF2B5EF4-FFF2-40B4-BE49-F238E27FC236}">
                <a16:creationId xmlns:a16="http://schemas.microsoft.com/office/drawing/2014/main" id="{48F839EB-F650-7A78-7270-7355F6126ED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00" y="2700000"/>
            <a:ext cx="1128236" cy="1180624"/>
          </a:xfrm>
          <a:prstGeom prst="rect">
            <a:avLst/>
          </a:prstGeom>
          <a:noFill/>
          <a:ln w="12700" cmpd="sng">
            <a:solidFill>
              <a:schemeClr val="accent1">
                <a:shade val="50000"/>
              </a:schemeClr>
            </a:solidFill>
            <a:prstDash val="solid"/>
          </a:ln>
          <a:extLst>
            <a:ext uri="{909E8E84-426E-40DD-AFC4-6F175D3DCCD1}">
              <a14:hiddenFill xmlns:a14="http://schemas.microsoft.com/office/drawing/2010/main">
                <a:solidFill>
                  <a:srgbClr val="FFFFFF"/>
                </a:solidFill>
              </a14:hiddenFill>
            </a:ext>
          </a:extLst>
        </p:spPr>
      </p:pic>
      <p:sp>
        <p:nvSpPr>
          <p:cNvPr id="3" name="文本框 2">
            <a:extLst>
              <a:ext uri="{FF2B5EF4-FFF2-40B4-BE49-F238E27FC236}">
                <a16:creationId xmlns:a16="http://schemas.microsoft.com/office/drawing/2014/main" id="{061B2C3C-C455-C1F8-ADBF-70E0326B1DC3}"/>
              </a:ext>
            </a:extLst>
          </p:cNvPr>
          <p:cNvSpPr txBox="1">
            <a:spLocks noChangeArrowheads="1"/>
          </p:cNvSpPr>
          <p:nvPr/>
        </p:nvSpPr>
        <p:spPr bwMode="auto">
          <a:xfrm>
            <a:off x="1080000" y="3852000"/>
            <a:ext cx="1440000" cy="2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3399"/>
                </a:solidFill>
                <a:latin typeface="华文楷体" panose="02010600040101010101" pitchFamily="2" charset="-122"/>
                <a:ea typeface="华文楷体" panose="02010600040101010101" pitchFamily="2" charset="-122"/>
              </a:rPr>
              <a:t>第</a:t>
            </a:r>
            <a:r>
              <a:rPr lang="en-US" altLang="zh-CN" sz="1200" dirty="0">
                <a:solidFill>
                  <a:srgbClr val="003399"/>
                </a:solidFill>
                <a:latin typeface="华文楷体" panose="02010600040101010101" pitchFamily="2" charset="-122"/>
                <a:ea typeface="华文楷体" panose="02010600040101010101" pitchFamily="2" charset="-122"/>
              </a:rPr>
              <a:t>I</a:t>
            </a:r>
            <a:r>
              <a:rPr lang="zh-CN" altLang="en-US" sz="1200" dirty="0">
                <a:solidFill>
                  <a:srgbClr val="003399"/>
                </a:solidFill>
                <a:latin typeface="华文楷体" panose="02010600040101010101" pitchFamily="2" charset="-122"/>
                <a:ea typeface="华文楷体" panose="02010600040101010101" pitchFamily="2" charset="-122"/>
              </a:rPr>
              <a:t>版 （</a:t>
            </a:r>
            <a:r>
              <a:rPr lang="en-US" altLang="zh-CN" sz="1200" dirty="0">
                <a:solidFill>
                  <a:srgbClr val="003399"/>
                </a:solidFill>
                <a:latin typeface="华文楷体" panose="02010600040101010101" pitchFamily="2" charset="-122"/>
                <a:ea typeface="华文楷体" panose="02010600040101010101" pitchFamily="2" charset="-122"/>
              </a:rPr>
              <a:t>HEPS-TF</a:t>
            </a:r>
            <a:r>
              <a:rPr lang="zh-CN" altLang="en-US" sz="1200" dirty="0">
                <a:solidFill>
                  <a:srgbClr val="003399"/>
                </a:solidFill>
                <a:latin typeface="华文楷体" panose="02010600040101010101" pitchFamily="2" charset="-122"/>
                <a:ea typeface="华文楷体" panose="02010600040101010101" pitchFamily="2" charset="-122"/>
              </a:rPr>
              <a:t>）</a:t>
            </a:r>
          </a:p>
        </p:txBody>
      </p:sp>
      <p:sp>
        <p:nvSpPr>
          <p:cNvPr id="4" name="文本框 4">
            <a:extLst>
              <a:ext uri="{FF2B5EF4-FFF2-40B4-BE49-F238E27FC236}">
                <a16:creationId xmlns:a16="http://schemas.microsoft.com/office/drawing/2014/main" id="{1A4073C9-606E-9357-6B87-576E155AAB85}"/>
              </a:ext>
            </a:extLst>
          </p:cNvPr>
          <p:cNvSpPr txBox="1">
            <a:spLocks noChangeArrowheads="1"/>
          </p:cNvSpPr>
          <p:nvPr/>
        </p:nvSpPr>
        <p:spPr bwMode="auto">
          <a:xfrm>
            <a:off x="3240000" y="3852000"/>
            <a:ext cx="720000" cy="2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3399"/>
                </a:solidFill>
                <a:latin typeface="华文楷体" panose="02010600040101010101" pitchFamily="2" charset="-122"/>
                <a:ea typeface="华文楷体" panose="02010600040101010101" pitchFamily="2" charset="-122"/>
              </a:rPr>
              <a:t>第</a:t>
            </a:r>
            <a:r>
              <a:rPr lang="en-US" altLang="zh-CN" sz="1200" dirty="0">
                <a:solidFill>
                  <a:srgbClr val="003399"/>
                </a:solidFill>
                <a:latin typeface="华文楷体" panose="02010600040101010101" pitchFamily="2" charset="-122"/>
                <a:ea typeface="华文楷体" panose="02010600040101010101" pitchFamily="2" charset="-122"/>
              </a:rPr>
              <a:t>II</a:t>
            </a:r>
            <a:r>
              <a:rPr lang="zh-CN" altLang="en-US" sz="1200" dirty="0">
                <a:solidFill>
                  <a:srgbClr val="003399"/>
                </a:solidFill>
                <a:latin typeface="华文楷体" panose="02010600040101010101" pitchFamily="2" charset="-122"/>
                <a:ea typeface="华文楷体" panose="02010600040101010101" pitchFamily="2" charset="-122"/>
              </a:rPr>
              <a:t>版 </a:t>
            </a:r>
          </a:p>
        </p:txBody>
      </p:sp>
      <p:sp>
        <p:nvSpPr>
          <p:cNvPr id="5" name="文本框 4">
            <a:extLst>
              <a:ext uri="{FF2B5EF4-FFF2-40B4-BE49-F238E27FC236}">
                <a16:creationId xmlns:a16="http://schemas.microsoft.com/office/drawing/2014/main" id="{18ED1048-0B01-01BE-2FB3-B76A99FB7D3E}"/>
              </a:ext>
            </a:extLst>
          </p:cNvPr>
          <p:cNvSpPr txBox="1">
            <a:spLocks noChangeArrowheads="1"/>
          </p:cNvSpPr>
          <p:nvPr/>
        </p:nvSpPr>
        <p:spPr bwMode="auto">
          <a:xfrm>
            <a:off x="4680000" y="3851999"/>
            <a:ext cx="1440000" cy="2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003399"/>
                </a:solidFill>
                <a:latin typeface="华文楷体" panose="02010600040101010101" pitchFamily="2" charset="-122"/>
                <a:ea typeface="华文楷体" panose="02010600040101010101" pitchFamily="2" charset="-122"/>
              </a:rPr>
              <a:t>第</a:t>
            </a:r>
            <a:r>
              <a:rPr lang="en-US" altLang="zh-CN" sz="1200" dirty="0">
                <a:solidFill>
                  <a:srgbClr val="003399"/>
                </a:solidFill>
                <a:latin typeface="华文楷体" panose="02010600040101010101" pitchFamily="2" charset="-122"/>
                <a:ea typeface="华文楷体" panose="02010600040101010101" pitchFamily="2" charset="-122"/>
              </a:rPr>
              <a:t>III</a:t>
            </a:r>
            <a:r>
              <a:rPr lang="zh-CN" altLang="en-US" sz="1200" dirty="0">
                <a:solidFill>
                  <a:srgbClr val="003399"/>
                </a:solidFill>
                <a:latin typeface="华文楷体" panose="02010600040101010101" pitchFamily="2" charset="-122"/>
                <a:ea typeface="华文楷体" panose="02010600040101010101" pitchFamily="2" charset="-122"/>
              </a:rPr>
              <a:t>版（</a:t>
            </a:r>
            <a:r>
              <a:rPr lang="en-US" altLang="zh-CN" sz="1200" dirty="0">
                <a:solidFill>
                  <a:srgbClr val="003399"/>
                </a:solidFill>
                <a:latin typeface="华文楷体" panose="02010600040101010101" pitchFamily="2" charset="-122"/>
                <a:ea typeface="华文楷体" panose="02010600040101010101" pitchFamily="2" charset="-122"/>
              </a:rPr>
              <a:t>HEPS</a:t>
            </a:r>
            <a:r>
              <a:rPr lang="zh-CN" altLang="en-US" sz="1200" dirty="0">
                <a:solidFill>
                  <a:srgbClr val="003399"/>
                </a:solidFill>
                <a:latin typeface="华文楷体" panose="02010600040101010101" pitchFamily="2" charset="-122"/>
                <a:ea typeface="华文楷体" panose="02010600040101010101" pitchFamily="2" charset="-122"/>
              </a:rPr>
              <a:t>） </a:t>
            </a:r>
          </a:p>
        </p:txBody>
      </p:sp>
      <p:pic>
        <p:nvPicPr>
          <p:cNvPr id="6" name="图片 5">
            <a:extLst>
              <a:ext uri="{FF2B5EF4-FFF2-40B4-BE49-F238E27FC236}">
                <a16:creationId xmlns:a16="http://schemas.microsoft.com/office/drawing/2014/main" id="{2A931304-DB31-1A38-38F0-6FE4E2A86640}"/>
              </a:ext>
            </a:extLst>
          </p:cNvPr>
          <p:cNvPicPr>
            <a:picLocks noChangeAspect="1"/>
          </p:cNvPicPr>
          <p:nvPr/>
        </p:nvPicPr>
        <p:blipFill>
          <a:blip r:embed="rId3"/>
          <a:stretch>
            <a:fillRect/>
          </a:stretch>
        </p:blipFill>
        <p:spPr>
          <a:xfrm>
            <a:off x="3060000" y="2700000"/>
            <a:ext cx="1152049" cy="1180624"/>
          </a:xfrm>
          <a:prstGeom prst="rect">
            <a:avLst/>
          </a:prstGeom>
          <a:ln w="12700" cmpd="sng">
            <a:solidFill>
              <a:schemeClr val="accent1">
                <a:shade val="50000"/>
              </a:schemeClr>
            </a:solidFill>
            <a:prstDash val="solid"/>
          </a:ln>
        </p:spPr>
      </p:pic>
      <p:sp>
        <p:nvSpPr>
          <p:cNvPr id="7" name="文本框 1">
            <a:extLst>
              <a:ext uri="{FF2B5EF4-FFF2-40B4-BE49-F238E27FC236}">
                <a16:creationId xmlns:a16="http://schemas.microsoft.com/office/drawing/2014/main" id="{11632072-C534-AE2B-398D-AEE0D18F505A}"/>
              </a:ext>
            </a:extLst>
          </p:cNvPr>
          <p:cNvSpPr txBox="1">
            <a:spLocks noChangeArrowheads="1"/>
          </p:cNvSpPr>
          <p:nvPr/>
        </p:nvSpPr>
        <p:spPr bwMode="auto">
          <a:xfrm>
            <a:off x="6299999" y="2880000"/>
            <a:ext cx="1440000" cy="720000"/>
          </a:xfrm>
          <a:prstGeom prst="rect">
            <a:avLst/>
          </a:prstGeom>
          <a:ln w="28575" cmpd="sng">
            <a:solidFill>
              <a:schemeClr val="tx2">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style>
          <a:lnRef idx="2">
            <a:schemeClr val="accent6"/>
          </a:lnRef>
          <a:fillRef idx="1">
            <a:schemeClr val="lt1"/>
          </a:fillRef>
          <a:effectRef idx="0">
            <a:schemeClr val="accent6"/>
          </a:effectRef>
          <a:fontRef idx="minor">
            <a:schemeClr val="dk1"/>
          </a:fontRef>
        </p:style>
        <p:txBody>
          <a:bodyPr>
            <a:spAutoFit/>
          </a:bodyPr>
          <a:lstStyle/>
          <a:p>
            <a:pPr algn="just"/>
            <a:r>
              <a:rPr lang="zh-CN" altLang="en-US" sz="1200">
                <a:solidFill>
                  <a:srgbClr val="FF0000"/>
                </a:solidFill>
                <a:latin typeface="华文楷体" panose="02010600040101010101" pitchFamily="2" charset="-122"/>
                <a:ea typeface="华文楷体" panose="02010600040101010101" pitchFamily="2" charset="-122"/>
              </a:rPr>
              <a:t>可靠性、抗干扰性、稳定性等性能得到极大改善</a:t>
            </a:r>
          </a:p>
        </p:txBody>
      </p:sp>
      <p:pic>
        <p:nvPicPr>
          <p:cNvPr id="8" name="内容占位符 3">
            <a:extLst>
              <a:ext uri="{FF2B5EF4-FFF2-40B4-BE49-F238E27FC236}">
                <a16:creationId xmlns:a16="http://schemas.microsoft.com/office/drawing/2014/main" id="{9A96B31E-B36C-2857-CE2E-FCCC6A96CE17}"/>
              </a:ext>
            </a:extLst>
          </p:cNvPr>
          <p:cNvPicPr>
            <a:picLocks noGrp="1"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46483" y="4320000"/>
            <a:ext cx="1459230" cy="2299811"/>
          </a:xfrm>
          <a:prstGeom prst="rect">
            <a:avLst/>
          </a:prstGeom>
          <a:noFill/>
          <a:ln w="12700" cmpd="sng">
            <a:solidFill>
              <a:schemeClr val="accent1">
                <a:shade val="50000"/>
              </a:schemeClr>
            </a:solidFill>
            <a:prstDash val="solid"/>
          </a:ln>
          <a:extLst>
            <a:ext uri="{909E8E84-426E-40DD-AFC4-6F175D3DCCD1}">
              <a14:hiddenFill xmlns:a14="http://schemas.microsoft.com/office/drawing/2010/main">
                <a:solidFill>
                  <a:srgbClr val="FFFFFF"/>
                </a:solidFill>
              </a14:hiddenFill>
            </a:ext>
          </a:extLst>
        </p:spPr>
      </p:pic>
      <p:sp>
        <p:nvSpPr>
          <p:cNvPr id="9" name="右箭头 10">
            <a:extLst>
              <a:ext uri="{FF2B5EF4-FFF2-40B4-BE49-F238E27FC236}">
                <a16:creationId xmlns:a16="http://schemas.microsoft.com/office/drawing/2014/main" id="{150C7199-42AF-018C-393E-DF97ADB7A71A}"/>
              </a:ext>
            </a:extLst>
          </p:cNvPr>
          <p:cNvSpPr/>
          <p:nvPr/>
        </p:nvSpPr>
        <p:spPr>
          <a:xfrm>
            <a:off x="4320000" y="3240000"/>
            <a:ext cx="387191" cy="161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id="{09F79F8E-486C-BB15-05EC-B47B89E39527}"/>
              </a:ext>
            </a:extLst>
          </p:cNvPr>
          <p:cNvPicPr>
            <a:picLocks noChangeAspect="1"/>
          </p:cNvPicPr>
          <p:nvPr/>
        </p:nvPicPr>
        <p:blipFill>
          <a:blip r:embed="rId5"/>
          <a:stretch>
            <a:fillRect/>
          </a:stretch>
        </p:blipFill>
        <p:spPr>
          <a:xfrm>
            <a:off x="1373121" y="4320000"/>
            <a:ext cx="4646693" cy="1233011"/>
          </a:xfrm>
          <a:prstGeom prst="rect">
            <a:avLst/>
          </a:prstGeom>
          <a:ln w="12700" cmpd="sng">
            <a:solidFill>
              <a:schemeClr val="accent1">
                <a:shade val="50000"/>
              </a:schemeClr>
            </a:solidFill>
            <a:prstDash val="solid"/>
          </a:ln>
        </p:spPr>
      </p:pic>
      <p:pic>
        <p:nvPicPr>
          <p:cNvPr id="11" name="图片 10">
            <a:extLst>
              <a:ext uri="{FF2B5EF4-FFF2-40B4-BE49-F238E27FC236}">
                <a16:creationId xmlns:a16="http://schemas.microsoft.com/office/drawing/2014/main" id="{F1BA34A2-C4C0-97A3-6453-10A4C658D44E}"/>
              </a:ext>
            </a:extLst>
          </p:cNvPr>
          <p:cNvPicPr>
            <a:picLocks noChangeAspect="1"/>
          </p:cNvPicPr>
          <p:nvPr/>
        </p:nvPicPr>
        <p:blipFill>
          <a:blip r:embed="rId6"/>
          <a:stretch>
            <a:fillRect/>
          </a:stretch>
        </p:blipFill>
        <p:spPr>
          <a:xfrm>
            <a:off x="1373121" y="5580000"/>
            <a:ext cx="4647169" cy="1031558"/>
          </a:xfrm>
          <a:prstGeom prst="rect">
            <a:avLst/>
          </a:prstGeom>
          <a:ln w="12700" cmpd="sng">
            <a:solidFill>
              <a:schemeClr val="accent1">
                <a:shade val="50000"/>
              </a:schemeClr>
            </a:solidFill>
            <a:prstDash val="solid"/>
          </a:ln>
        </p:spPr>
      </p:pic>
      <p:pic>
        <p:nvPicPr>
          <p:cNvPr id="12" name="图片 11">
            <a:extLst>
              <a:ext uri="{FF2B5EF4-FFF2-40B4-BE49-F238E27FC236}">
                <a16:creationId xmlns:a16="http://schemas.microsoft.com/office/drawing/2014/main" id="{CB19CA7D-093A-9993-11EC-5E5678FD76F1}"/>
              </a:ext>
            </a:extLst>
          </p:cNvPr>
          <p:cNvPicPr>
            <a:picLocks noChangeAspect="1"/>
          </p:cNvPicPr>
          <p:nvPr/>
        </p:nvPicPr>
        <p:blipFill>
          <a:blip r:embed="rId7"/>
          <a:stretch>
            <a:fillRect/>
          </a:stretch>
        </p:blipFill>
        <p:spPr>
          <a:xfrm>
            <a:off x="1260000" y="2700000"/>
            <a:ext cx="1142048" cy="1160621"/>
          </a:xfrm>
          <a:prstGeom prst="rect">
            <a:avLst/>
          </a:prstGeom>
          <a:ln w="12700" cmpd="sng">
            <a:solidFill>
              <a:schemeClr val="accent1">
                <a:shade val="50000"/>
              </a:schemeClr>
            </a:solidFill>
            <a:prstDash val="solid"/>
          </a:ln>
        </p:spPr>
      </p:pic>
      <p:sp>
        <p:nvSpPr>
          <p:cNvPr id="13" name="右箭头 13">
            <a:extLst>
              <a:ext uri="{FF2B5EF4-FFF2-40B4-BE49-F238E27FC236}">
                <a16:creationId xmlns:a16="http://schemas.microsoft.com/office/drawing/2014/main" id="{0169CA1D-6CF7-5941-052D-27BAB88F5400}"/>
              </a:ext>
            </a:extLst>
          </p:cNvPr>
          <p:cNvSpPr/>
          <p:nvPr/>
        </p:nvSpPr>
        <p:spPr>
          <a:xfrm>
            <a:off x="2520000" y="3240000"/>
            <a:ext cx="387191" cy="161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4">
            <a:extLst>
              <a:ext uri="{FF2B5EF4-FFF2-40B4-BE49-F238E27FC236}">
                <a16:creationId xmlns:a16="http://schemas.microsoft.com/office/drawing/2014/main" id="{5045BD5B-1B6E-7A12-E98C-3F083978BC48}"/>
              </a:ext>
            </a:extLst>
          </p:cNvPr>
          <p:cNvSpPr txBox="1">
            <a:spLocks noChangeArrowheads="1"/>
          </p:cNvSpPr>
          <p:nvPr/>
        </p:nvSpPr>
        <p:spPr bwMode="auto">
          <a:xfrm>
            <a:off x="1895012" y="6186666"/>
            <a:ext cx="401003" cy="369332"/>
          </a:xfrm>
          <a:prstGeom prst="rect">
            <a:avLst/>
          </a:prstGeom>
          <a:solidFill>
            <a:srgbClr val="FFFFCC">
              <a:alpha val="65000"/>
            </a:srgbClr>
          </a:solidFill>
          <a:ln w="9525">
            <a:noFill/>
            <a:miter lim="800000"/>
          </a:ln>
          <a:extLst>
            <a:ext uri="{91240B29-F687-4F45-9708-019B960494DF}">
              <a14:hiddenLine xmlns:a14="http://schemas.microsoft.com/office/drawing/2010/main" w="9525">
                <a:solidFill>
                  <a:srgbClr val="000000"/>
                </a:solidFill>
                <a:miter lim="800000"/>
                <a:headEnd/>
                <a:tailEnd/>
              </a14:hiddenLine>
            </a:ext>
          </a:extLst>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zh-CN" altLang="en-US" sz="900">
                <a:solidFill>
                  <a:schemeClr val="tx1"/>
                </a:solidFill>
                <a:latin typeface="华文楷体" panose="02010600040101010101" pitchFamily="2" charset="-122"/>
                <a:ea typeface="华文楷体" panose="02010600040101010101" pitchFamily="2" charset="-122"/>
              </a:rPr>
              <a:t>带宽 </a:t>
            </a:r>
          </a:p>
        </p:txBody>
      </p:sp>
      <p:sp>
        <p:nvSpPr>
          <p:cNvPr id="15" name="文本框 4">
            <a:extLst>
              <a:ext uri="{FF2B5EF4-FFF2-40B4-BE49-F238E27FC236}">
                <a16:creationId xmlns:a16="http://schemas.microsoft.com/office/drawing/2014/main" id="{E6633289-416E-0370-3B99-243C3D07EB54}"/>
              </a:ext>
            </a:extLst>
          </p:cNvPr>
          <p:cNvSpPr txBox="1">
            <a:spLocks noChangeArrowheads="1"/>
          </p:cNvSpPr>
          <p:nvPr/>
        </p:nvSpPr>
        <p:spPr bwMode="auto">
          <a:xfrm>
            <a:off x="3569031" y="6187142"/>
            <a:ext cx="497205" cy="369332"/>
          </a:xfrm>
          <a:prstGeom prst="rect">
            <a:avLst/>
          </a:prstGeom>
          <a:solidFill>
            <a:srgbClr val="FFFFCC">
              <a:alpha val="65000"/>
            </a:srgbClr>
          </a:solidFill>
          <a:ln w="9525">
            <a:noFill/>
            <a:miter lim="800000"/>
          </a:ln>
          <a:extLst>
            <a:ext uri="{91240B29-F687-4F45-9708-019B960494DF}">
              <a14:hiddenLine xmlns:a14="http://schemas.microsoft.com/office/drawing/2010/main" w="9525">
                <a:solidFill>
                  <a:srgbClr val="000000"/>
                </a:solidFill>
                <a:miter lim="800000"/>
                <a:headEnd/>
                <a:tailEnd/>
              </a14:hiddenLine>
            </a:ext>
          </a:extLst>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zh-CN" altLang="en-US" sz="900">
                <a:solidFill>
                  <a:schemeClr val="tx1"/>
                </a:solidFill>
                <a:latin typeface="华文楷体" panose="02010600040101010101" pitchFamily="2" charset="-122"/>
                <a:ea typeface="华文楷体" panose="02010600040101010101" pitchFamily="2" charset="-122"/>
              </a:rPr>
              <a:t>分辨率 </a:t>
            </a:r>
          </a:p>
        </p:txBody>
      </p:sp>
      <p:sp>
        <p:nvSpPr>
          <p:cNvPr id="16" name="文本框 4">
            <a:extLst>
              <a:ext uri="{FF2B5EF4-FFF2-40B4-BE49-F238E27FC236}">
                <a16:creationId xmlns:a16="http://schemas.microsoft.com/office/drawing/2014/main" id="{B94D40B4-9127-C2B3-4847-1CF4852BD102}"/>
              </a:ext>
            </a:extLst>
          </p:cNvPr>
          <p:cNvSpPr txBox="1">
            <a:spLocks noChangeArrowheads="1"/>
          </p:cNvSpPr>
          <p:nvPr/>
        </p:nvSpPr>
        <p:spPr bwMode="auto">
          <a:xfrm>
            <a:off x="5123035" y="6187142"/>
            <a:ext cx="516731" cy="369332"/>
          </a:xfrm>
          <a:prstGeom prst="rect">
            <a:avLst/>
          </a:prstGeom>
          <a:solidFill>
            <a:srgbClr val="FFFFCC">
              <a:alpha val="65000"/>
            </a:srgbClr>
          </a:solidFill>
          <a:ln w="9525">
            <a:noFill/>
            <a:miter lim="800000"/>
          </a:ln>
          <a:extLst>
            <a:ext uri="{91240B29-F687-4F45-9708-019B960494DF}">
              <a14:hiddenLine xmlns:a14="http://schemas.microsoft.com/office/drawing/2010/main" w="9525">
                <a:solidFill>
                  <a:srgbClr val="000000"/>
                </a:solidFill>
                <a:miter lim="800000"/>
                <a:headEnd/>
                <a:tailEnd/>
              </a14:hiddenLine>
            </a:ext>
          </a:extLst>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zh-CN" altLang="en-US" sz="900">
                <a:solidFill>
                  <a:schemeClr val="tx1"/>
                </a:solidFill>
                <a:latin typeface="华文楷体" panose="02010600040101010101" pitchFamily="2" charset="-122"/>
                <a:ea typeface="华文楷体" panose="02010600040101010101" pitchFamily="2" charset="-122"/>
              </a:rPr>
              <a:t>线性度 </a:t>
            </a:r>
          </a:p>
        </p:txBody>
      </p:sp>
      <p:sp>
        <p:nvSpPr>
          <p:cNvPr id="17" name="文本框 4">
            <a:extLst>
              <a:ext uri="{FF2B5EF4-FFF2-40B4-BE49-F238E27FC236}">
                <a16:creationId xmlns:a16="http://schemas.microsoft.com/office/drawing/2014/main" id="{4B30695E-D9E8-6932-B7D9-8811D49A047B}"/>
              </a:ext>
            </a:extLst>
          </p:cNvPr>
          <p:cNvSpPr txBox="1">
            <a:spLocks noChangeArrowheads="1"/>
          </p:cNvSpPr>
          <p:nvPr/>
        </p:nvSpPr>
        <p:spPr bwMode="auto">
          <a:xfrm>
            <a:off x="6695612" y="6187142"/>
            <a:ext cx="384334" cy="369332"/>
          </a:xfrm>
          <a:prstGeom prst="rect">
            <a:avLst/>
          </a:prstGeom>
          <a:solidFill>
            <a:srgbClr val="FFFFCC">
              <a:alpha val="65000"/>
            </a:srgbClr>
          </a:solidFill>
          <a:ln w="9525">
            <a:noFill/>
            <a:miter lim="800000"/>
          </a:ln>
          <a:extLst>
            <a:ext uri="{91240B29-F687-4F45-9708-019B960494DF}">
              <a14:hiddenLine xmlns:a14="http://schemas.microsoft.com/office/drawing/2010/main" w="9525">
                <a:solidFill>
                  <a:srgbClr val="000000"/>
                </a:solidFill>
                <a:miter lim="800000"/>
                <a:headEnd/>
                <a:tailEnd/>
              </a14:hiddenLine>
            </a:ext>
          </a:extLst>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zh-CN" altLang="en-US" sz="900">
                <a:solidFill>
                  <a:schemeClr val="tx1"/>
                </a:solidFill>
                <a:latin typeface="华文楷体" panose="02010600040101010101" pitchFamily="2" charset="-122"/>
                <a:ea typeface="华文楷体" panose="02010600040101010101" pitchFamily="2" charset="-122"/>
              </a:rPr>
              <a:t>噪声 </a:t>
            </a:r>
          </a:p>
        </p:txBody>
      </p:sp>
      <p:pic>
        <p:nvPicPr>
          <p:cNvPr id="18" name="图片 17">
            <a:extLst>
              <a:ext uri="{FF2B5EF4-FFF2-40B4-BE49-F238E27FC236}">
                <a16:creationId xmlns:a16="http://schemas.microsoft.com/office/drawing/2014/main" id="{944CCFDB-080E-2F45-5C2E-8B8266B17B0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20000" y="2880000"/>
            <a:ext cx="3600000" cy="2088268"/>
          </a:xfrm>
          <a:prstGeom prst="rect">
            <a:avLst/>
          </a:prstGeom>
          <a:noFill/>
        </p:spPr>
      </p:pic>
    </p:spTree>
    <p:extLst>
      <p:ext uri="{BB962C8B-B14F-4D97-AF65-F5344CB8AC3E}">
        <p14:creationId xmlns:p14="http://schemas.microsoft.com/office/powerpoint/2010/main" val="14591218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Current transducers– 20A prototype</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On the basis of the 300A: calculation of magnetic circuit parameters, improvement of circuit noise, structure design.</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20A-DCCT was successfully developed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Resolution ≤0.5ppm (10uA), linearity ≤1.5ppm, noise ≤1ppm (maximum noise point)</a:t>
            </a: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32" name="图片 31">
            <a:extLst>
              <a:ext uri="{FF2B5EF4-FFF2-40B4-BE49-F238E27FC236}">
                <a16:creationId xmlns:a16="http://schemas.microsoft.com/office/drawing/2014/main" id="{38B14ED3-2D54-F095-FF5B-31259C7CAB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0000" y="2880000"/>
            <a:ext cx="1692919" cy="1440000"/>
          </a:xfrm>
          <a:prstGeom prst="rect">
            <a:avLst/>
          </a:prstGeom>
          <a:noFill/>
          <a:ln w="12700" cmpd="sng">
            <a:solidFill>
              <a:schemeClr val="accent1">
                <a:shade val="50000"/>
              </a:schemeClr>
            </a:solidFill>
            <a:prstDash val="solid"/>
          </a:ln>
          <a:extLst>
            <a:ext uri="{909E8E84-426E-40DD-AFC4-6F175D3DCCD1}">
              <a14:hiddenFill xmlns:a14="http://schemas.microsoft.com/office/drawing/2010/main">
                <a:solidFill>
                  <a:srgbClr val="FFFFFF"/>
                </a:solidFill>
              </a14:hiddenFill>
            </a:ext>
          </a:extLst>
        </p:spPr>
      </p:pic>
      <p:pic>
        <p:nvPicPr>
          <p:cNvPr id="34" name="图片 33">
            <a:extLst>
              <a:ext uri="{FF2B5EF4-FFF2-40B4-BE49-F238E27FC236}">
                <a16:creationId xmlns:a16="http://schemas.microsoft.com/office/drawing/2014/main" id="{DA26514C-9C4D-20DE-4D94-EF228AEB39F6}"/>
              </a:ext>
            </a:extLst>
          </p:cNvPr>
          <p:cNvPicPr>
            <a:picLocks noChangeAspect="1"/>
          </p:cNvPicPr>
          <p:nvPr/>
        </p:nvPicPr>
        <p:blipFill>
          <a:blip r:embed="rId3"/>
          <a:stretch>
            <a:fillRect/>
          </a:stretch>
        </p:blipFill>
        <p:spPr>
          <a:xfrm>
            <a:off x="4320000" y="2916000"/>
            <a:ext cx="1646281" cy="1440000"/>
          </a:xfrm>
          <a:prstGeom prst="rect">
            <a:avLst/>
          </a:prstGeom>
          <a:noFill/>
          <a:ln w="12700" cmpd="sng">
            <a:solidFill>
              <a:schemeClr val="accent1">
                <a:shade val="50000"/>
              </a:schemeClr>
            </a:solidFill>
            <a:prstDash val="solid"/>
          </a:ln>
        </p:spPr>
      </p:pic>
      <p:pic>
        <p:nvPicPr>
          <p:cNvPr id="35" name="图片 34">
            <a:extLst>
              <a:ext uri="{FF2B5EF4-FFF2-40B4-BE49-F238E27FC236}">
                <a16:creationId xmlns:a16="http://schemas.microsoft.com/office/drawing/2014/main" id="{A72DD884-2C92-47E6-D1F3-EE89F50466E8}"/>
              </a:ext>
            </a:extLst>
          </p:cNvPr>
          <p:cNvPicPr>
            <a:picLocks noChangeAspect="1"/>
          </p:cNvPicPr>
          <p:nvPr/>
        </p:nvPicPr>
        <p:blipFill>
          <a:blip r:embed="rId4"/>
          <a:stretch>
            <a:fillRect/>
          </a:stretch>
        </p:blipFill>
        <p:spPr>
          <a:xfrm>
            <a:off x="7920000" y="4500000"/>
            <a:ext cx="1706661" cy="1620000"/>
          </a:xfrm>
          <a:prstGeom prst="rect">
            <a:avLst/>
          </a:prstGeom>
          <a:ln w="12700" cmpd="sng">
            <a:solidFill>
              <a:schemeClr val="accent1">
                <a:shade val="50000"/>
              </a:schemeClr>
            </a:solidFill>
            <a:prstDash val="solid"/>
          </a:ln>
        </p:spPr>
      </p:pic>
      <p:pic>
        <p:nvPicPr>
          <p:cNvPr id="36" name="图片 35">
            <a:extLst>
              <a:ext uri="{FF2B5EF4-FFF2-40B4-BE49-F238E27FC236}">
                <a16:creationId xmlns:a16="http://schemas.microsoft.com/office/drawing/2014/main" id="{0693A51F-96A7-9294-026D-3727762E70EF}"/>
              </a:ext>
            </a:extLst>
          </p:cNvPr>
          <p:cNvPicPr>
            <a:picLocks noChangeAspect="1"/>
          </p:cNvPicPr>
          <p:nvPr/>
        </p:nvPicPr>
        <p:blipFill>
          <a:blip r:embed="rId5"/>
          <a:stretch>
            <a:fillRect/>
          </a:stretch>
        </p:blipFill>
        <p:spPr>
          <a:xfrm>
            <a:off x="6120000" y="2916000"/>
            <a:ext cx="1592546" cy="1440000"/>
          </a:xfrm>
          <a:prstGeom prst="rect">
            <a:avLst/>
          </a:prstGeom>
          <a:ln w="12700" cmpd="sng">
            <a:solidFill>
              <a:schemeClr val="accent1">
                <a:shade val="50000"/>
              </a:schemeClr>
            </a:solidFill>
            <a:prstDash val="solid"/>
          </a:ln>
        </p:spPr>
      </p:pic>
      <p:pic>
        <p:nvPicPr>
          <p:cNvPr id="37" name="图片 36">
            <a:extLst>
              <a:ext uri="{FF2B5EF4-FFF2-40B4-BE49-F238E27FC236}">
                <a16:creationId xmlns:a16="http://schemas.microsoft.com/office/drawing/2014/main" id="{CCD51202-75BC-FB68-6CAA-C4FFC11EFDC1}"/>
              </a:ext>
            </a:extLst>
          </p:cNvPr>
          <p:cNvPicPr>
            <a:picLocks noChangeAspect="1"/>
          </p:cNvPicPr>
          <p:nvPr/>
        </p:nvPicPr>
        <p:blipFill>
          <a:blip r:embed="rId6"/>
          <a:stretch>
            <a:fillRect/>
          </a:stretch>
        </p:blipFill>
        <p:spPr>
          <a:xfrm>
            <a:off x="7920000" y="2880000"/>
            <a:ext cx="1856751" cy="1440000"/>
          </a:xfrm>
          <a:prstGeom prst="rect">
            <a:avLst/>
          </a:prstGeom>
          <a:ln w="12700" cmpd="sng">
            <a:solidFill>
              <a:schemeClr val="accent1">
                <a:shade val="50000"/>
              </a:schemeClr>
            </a:solidFill>
            <a:prstDash val="solid"/>
          </a:ln>
        </p:spPr>
      </p:pic>
      <p:pic>
        <p:nvPicPr>
          <p:cNvPr id="38" name="图片 37">
            <a:extLst>
              <a:ext uri="{FF2B5EF4-FFF2-40B4-BE49-F238E27FC236}">
                <a16:creationId xmlns:a16="http://schemas.microsoft.com/office/drawing/2014/main" id="{7D51297D-4F8A-15B2-55A0-1E987963B9E7}"/>
              </a:ext>
            </a:extLst>
          </p:cNvPr>
          <p:cNvPicPr>
            <a:picLocks noChangeAspect="1"/>
          </p:cNvPicPr>
          <p:nvPr/>
        </p:nvPicPr>
        <p:blipFill>
          <a:blip r:embed="rId7"/>
          <a:stretch>
            <a:fillRect/>
          </a:stretch>
        </p:blipFill>
        <p:spPr>
          <a:xfrm>
            <a:off x="6120000" y="4500000"/>
            <a:ext cx="1731673" cy="1620000"/>
          </a:xfrm>
          <a:prstGeom prst="rect">
            <a:avLst/>
          </a:prstGeom>
          <a:ln w="12700" cmpd="sng">
            <a:solidFill>
              <a:schemeClr val="accent1">
                <a:shade val="50000"/>
              </a:schemeClr>
            </a:solidFill>
            <a:prstDash val="solid"/>
          </a:ln>
        </p:spPr>
      </p:pic>
      <p:pic>
        <p:nvPicPr>
          <p:cNvPr id="39" name="图片 38">
            <a:extLst>
              <a:ext uri="{FF2B5EF4-FFF2-40B4-BE49-F238E27FC236}">
                <a16:creationId xmlns:a16="http://schemas.microsoft.com/office/drawing/2014/main" id="{53C079BC-1E9C-D9AA-BC93-EE1D6488C3BA}"/>
              </a:ext>
            </a:extLst>
          </p:cNvPr>
          <p:cNvPicPr>
            <a:picLocks noChangeAspect="1"/>
          </p:cNvPicPr>
          <p:nvPr/>
        </p:nvPicPr>
        <p:blipFill>
          <a:blip r:embed="rId8"/>
          <a:stretch>
            <a:fillRect/>
          </a:stretch>
        </p:blipFill>
        <p:spPr>
          <a:xfrm>
            <a:off x="2520000" y="4499999"/>
            <a:ext cx="1688752" cy="1656000"/>
          </a:xfrm>
          <a:prstGeom prst="rect">
            <a:avLst/>
          </a:prstGeom>
          <a:ln w="12700" cmpd="sng">
            <a:solidFill>
              <a:schemeClr val="accent1">
                <a:shade val="50000"/>
              </a:schemeClr>
            </a:solidFill>
            <a:prstDash val="solid"/>
          </a:ln>
        </p:spPr>
      </p:pic>
      <p:pic>
        <p:nvPicPr>
          <p:cNvPr id="40" name="图片 39">
            <a:extLst>
              <a:ext uri="{FF2B5EF4-FFF2-40B4-BE49-F238E27FC236}">
                <a16:creationId xmlns:a16="http://schemas.microsoft.com/office/drawing/2014/main" id="{A6366829-8CD0-5BCC-C3D4-51E9E59C9630}"/>
              </a:ext>
            </a:extLst>
          </p:cNvPr>
          <p:cNvPicPr>
            <a:picLocks noChangeAspect="1"/>
          </p:cNvPicPr>
          <p:nvPr/>
        </p:nvPicPr>
        <p:blipFill>
          <a:blip r:embed="rId9"/>
          <a:stretch>
            <a:fillRect/>
          </a:stretch>
        </p:blipFill>
        <p:spPr>
          <a:xfrm>
            <a:off x="4320000" y="4500000"/>
            <a:ext cx="1764723" cy="1620000"/>
          </a:xfrm>
          <a:prstGeom prst="rect">
            <a:avLst/>
          </a:prstGeom>
          <a:ln w="12700" cmpd="sng">
            <a:solidFill>
              <a:schemeClr val="accent1">
                <a:shade val="50000"/>
              </a:schemeClr>
            </a:solidFill>
            <a:prstDash val="solid"/>
          </a:ln>
        </p:spPr>
      </p:pic>
    </p:spTree>
    <p:extLst>
      <p:ext uri="{BB962C8B-B14F-4D97-AF65-F5344CB8AC3E}">
        <p14:creationId xmlns:p14="http://schemas.microsoft.com/office/powerpoint/2010/main" val="19045837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kern="0" dirty="0">
                <a:latin typeface="Times New Roman" panose="02020603050405020304" pitchFamily="18" charset="0"/>
                <a:ea typeface="Arial Unicode MS" panose="020B0604020202020204" pitchFamily="34" charset="-122"/>
                <a:cs typeface="Times New Roman" pitchFamily="18" charset="0"/>
              </a:rPr>
              <a:t>Current transducers– 300A prototype test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In order to ensure the reliability and stability of the self-made DCCT, long-term performance tests have been carried out in different HEPS power sources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itchFamily="18" charset="0"/>
              </a:rPr>
              <a:t>HEPS 10ppm high precision power supply, stability is better than 8ppm</a:t>
            </a: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37" name="图片 2">
            <a:extLst>
              <a:ext uri="{FF2B5EF4-FFF2-40B4-BE49-F238E27FC236}">
                <a16:creationId xmlns:a16="http://schemas.microsoft.com/office/drawing/2014/main" id="{1AD28948-9028-D90D-DAAF-911C7C011DD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20000" y="2520000"/>
            <a:ext cx="1874636"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8" name="对象 12">
            <a:extLst>
              <a:ext uri="{FF2B5EF4-FFF2-40B4-BE49-F238E27FC236}">
                <a16:creationId xmlns:a16="http://schemas.microsoft.com/office/drawing/2014/main" id="{27A61CB0-24DE-A560-EFD0-FA8FAD0E0523}"/>
              </a:ext>
            </a:extLst>
          </p:cNvPr>
          <p:cNvGraphicFramePr/>
          <p:nvPr>
            <p:extLst>
              <p:ext uri="{D42A27DB-BD31-4B8C-83A1-F6EECF244321}">
                <p14:modId xmlns:p14="http://schemas.microsoft.com/office/powerpoint/2010/main" val="4228157268"/>
              </p:ext>
            </p:extLst>
          </p:nvPr>
        </p:nvGraphicFramePr>
        <p:xfrm>
          <a:off x="2160000" y="4140000"/>
          <a:ext cx="7560000" cy="1464584"/>
        </p:xfrm>
        <a:graphic>
          <a:graphicData uri="http://schemas.openxmlformats.org/presentationml/2006/ole">
            <mc:AlternateContent xmlns:mc="http://schemas.openxmlformats.org/markup-compatibility/2006">
              <mc:Choice xmlns:v="urn:schemas-microsoft-com:vml" Requires="v">
                <p:oleObj r:id="rId3" imgW="11493500" imgH="2298700" progId="Visio.Drawing.11">
                  <p:embed/>
                </p:oleObj>
              </mc:Choice>
              <mc:Fallback>
                <p:oleObj r:id="rId3" imgW="11493500" imgH="2298700" progId="Visio.Drawing.11">
                  <p:embed/>
                  <p:pic>
                    <p:nvPicPr>
                      <p:cNvPr id="3" name="对象 12">
                        <a:extLst>
                          <a:ext uri="{FF2B5EF4-FFF2-40B4-BE49-F238E27FC236}">
                            <a16:creationId xmlns:a16="http://schemas.microsoft.com/office/drawing/2014/main" id="{27A61CB0-24DE-A560-EFD0-FA8FAD0E0523}"/>
                          </a:ext>
                        </a:extLst>
                      </p:cNvPr>
                      <p:cNvPicPr>
                        <a:picLocks noChangeArrowheads="1"/>
                      </p:cNvPicPr>
                      <p:nvPr/>
                    </p:nvPicPr>
                    <p:blipFill>
                      <a:blip r:embed="rId4"/>
                      <a:srcRect/>
                      <a:stretch>
                        <a:fillRect/>
                      </a:stretch>
                    </p:blipFill>
                    <p:spPr bwMode="auto">
                      <a:xfrm>
                        <a:off x="2160000" y="4140000"/>
                        <a:ext cx="7560000" cy="1464584"/>
                      </a:xfrm>
                      <a:prstGeom prst="rect">
                        <a:avLst/>
                      </a:prstGeom>
                      <a:noFill/>
                      <a:ln>
                        <a:noFill/>
                      </a:ln>
                    </p:spPr>
                  </p:pic>
                </p:oleObj>
              </mc:Fallback>
            </mc:AlternateContent>
          </a:graphicData>
        </a:graphic>
      </p:graphicFrame>
      <p:pic>
        <p:nvPicPr>
          <p:cNvPr id="39" name="图片 38">
            <a:extLst>
              <a:ext uri="{FF2B5EF4-FFF2-40B4-BE49-F238E27FC236}">
                <a16:creationId xmlns:a16="http://schemas.microsoft.com/office/drawing/2014/main" id="{6CBB946F-D200-3385-0236-090E1811BEDA}"/>
              </a:ext>
            </a:extLst>
          </p:cNvPr>
          <p:cNvPicPr>
            <a:picLocks noChangeAspect="1"/>
          </p:cNvPicPr>
          <p:nvPr/>
        </p:nvPicPr>
        <p:blipFill>
          <a:blip r:embed="rId5"/>
          <a:stretch>
            <a:fillRect/>
          </a:stretch>
        </p:blipFill>
        <p:spPr>
          <a:xfrm>
            <a:off x="4320000" y="2520000"/>
            <a:ext cx="1719440" cy="1440000"/>
          </a:xfrm>
          <a:prstGeom prst="rect">
            <a:avLst/>
          </a:prstGeom>
          <a:ln w="12700" cmpd="sng">
            <a:solidFill>
              <a:schemeClr val="accent1">
                <a:shade val="50000"/>
              </a:schemeClr>
            </a:solidFill>
            <a:prstDash val="solid"/>
          </a:ln>
        </p:spPr>
      </p:pic>
      <p:pic>
        <p:nvPicPr>
          <p:cNvPr id="40" name="图片 39">
            <a:extLst>
              <a:ext uri="{FF2B5EF4-FFF2-40B4-BE49-F238E27FC236}">
                <a16:creationId xmlns:a16="http://schemas.microsoft.com/office/drawing/2014/main" id="{F2CCBCF9-143F-3301-6825-E189408E30A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60000" y="2520000"/>
            <a:ext cx="2074093" cy="1440000"/>
          </a:xfrm>
          <a:prstGeom prst="rect">
            <a:avLst/>
          </a:prstGeom>
        </p:spPr>
      </p:pic>
      <p:pic>
        <p:nvPicPr>
          <p:cNvPr id="41" name="图片 2">
            <a:extLst>
              <a:ext uri="{FF2B5EF4-FFF2-40B4-BE49-F238E27FC236}">
                <a16:creationId xmlns:a16="http://schemas.microsoft.com/office/drawing/2014/main" id="{5466250C-BE29-C214-A3C3-14916A925AB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00000" y="2520000"/>
            <a:ext cx="1756447"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33728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eaLnBrk="1" hangingPunct="1">
              <a:lnSpc>
                <a:spcPct val="100000"/>
              </a:lnSpc>
            </a:pPr>
            <a:r>
              <a:rPr lang="en-US" altLang="zh-CN" sz="2800" b="1" dirty="0">
                <a:latin typeface="Times New Roman" pitchFamily="18" charset="0"/>
                <a:cs typeface="Times New Roman" pitchFamily="18" charset="0"/>
              </a:rPr>
              <a:t>Summary</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600"/>
              </a:spcBef>
              <a:spcAft>
                <a:spcPts val="1200"/>
              </a:spcAft>
              <a:buClr>
                <a:srgbClr val="FF0000"/>
              </a:buClr>
              <a:buSzPct val="80000"/>
              <a:buFont typeface="Wingdings" pitchFamily="2" charset="2"/>
              <a:buChar char="n"/>
              <a:defRPr/>
            </a:pPr>
            <a:r>
              <a:rPr lang="en-US" altLang="zh-CN" kern="0" dirty="0">
                <a:latin typeface="Times New Roman" panose="02020603050405020304" pitchFamily="18" charset="0"/>
                <a:ea typeface="Arial Unicode MS" panose="020B0604020202020204" pitchFamily="34" charset="-122"/>
                <a:cs typeface="Times New Roman" pitchFamily="18" charset="0"/>
              </a:rPr>
              <a:t>Three types of power supply: booster dynamic power supply, high precision power supply, fast corrector power supply</a:t>
            </a:r>
          </a:p>
          <a:p>
            <a:pPr marL="358775" lvl="1" indent="-358775">
              <a:lnSpc>
                <a:spcPct val="100000"/>
              </a:lnSpc>
              <a:spcBef>
                <a:spcPts val="600"/>
              </a:spcBef>
              <a:spcAft>
                <a:spcPts val="1200"/>
              </a:spcAft>
              <a:buClr>
                <a:srgbClr val="FF0000"/>
              </a:buClr>
              <a:buSzPct val="80000"/>
              <a:buFont typeface="Wingdings" pitchFamily="2" charset="2"/>
              <a:buChar char="n"/>
              <a:defRPr/>
            </a:pPr>
            <a:r>
              <a:rPr lang="en-US" altLang="zh-CN" kern="0" dirty="0">
                <a:latin typeface="Times New Roman" panose="02020603050405020304" pitchFamily="18" charset="0"/>
                <a:ea typeface="Arial Unicode MS" panose="020B0604020202020204" pitchFamily="34" charset="-122"/>
                <a:cs typeface="Times New Roman" pitchFamily="18" charset="0"/>
              </a:rPr>
              <a:t>Two key components: DCCT and digital controller</a:t>
            </a:r>
          </a:p>
          <a:p>
            <a:pPr marL="358775" lvl="1" indent="-358775">
              <a:lnSpc>
                <a:spcPct val="100000"/>
              </a:lnSpc>
              <a:spcBef>
                <a:spcPts val="600"/>
              </a:spcBef>
              <a:spcAft>
                <a:spcPts val="1200"/>
              </a:spcAft>
              <a:buClr>
                <a:srgbClr val="FF0000"/>
              </a:buClr>
              <a:buSzPct val="80000"/>
              <a:buFont typeface="Wingdings" pitchFamily="2" charset="2"/>
              <a:buChar char="n"/>
              <a:defRPr/>
            </a:pPr>
            <a:r>
              <a:rPr lang="en-US" altLang="zh-CN" kern="0" dirty="0">
                <a:latin typeface="Times New Roman" panose="02020603050405020304" pitchFamily="18" charset="0"/>
                <a:ea typeface="Arial Unicode MS" panose="020B0604020202020204" pitchFamily="34" charset="-122"/>
                <a:cs typeface="Times New Roman" pitchFamily="18" charset="0"/>
              </a:rPr>
              <a:t>All power supplies and devices have been developed and applied in HEPS</a:t>
            </a:r>
          </a:p>
          <a:p>
            <a:pPr marL="358775" lvl="1" indent="-358775">
              <a:lnSpc>
                <a:spcPct val="100000"/>
              </a:lnSpc>
              <a:spcBef>
                <a:spcPts val="600"/>
              </a:spcBef>
              <a:spcAft>
                <a:spcPts val="1200"/>
              </a:spcAft>
              <a:buClr>
                <a:srgbClr val="FF0000"/>
              </a:buClr>
              <a:buSzPct val="80000"/>
              <a:buFont typeface="Wingdings" pitchFamily="2" charset="2"/>
              <a:buChar char="n"/>
              <a:defRPr/>
            </a:pPr>
            <a:r>
              <a:rPr lang="en-US" altLang="zh-CN" kern="0" dirty="0">
                <a:latin typeface="Times New Roman" panose="02020603050405020304" pitchFamily="18" charset="0"/>
                <a:ea typeface="Arial Unicode MS" panose="020B0604020202020204" pitchFamily="34" charset="-122"/>
                <a:cs typeface="Times New Roman" pitchFamily="18" charset="0"/>
              </a:rPr>
              <a:t>The technological design of power system will determine the reliability of power supply system operation in the future</a:t>
            </a:r>
          </a:p>
          <a:p>
            <a:pPr marL="358775" lvl="1" indent="-358775">
              <a:lnSpc>
                <a:spcPct val="100000"/>
              </a:lnSpc>
              <a:spcBef>
                <a:spcPts val="600"/>
              </a:spcBef>
              <a:spcAft>
                <a:spcPts val="1200"/>
              </a:spcAft>
              <a:buClr>
                <a:srgbClr val="FF0000"/>
              </a:buClr>
              <a:buSzPct val="80000"/>
              <a:buFont typeface="Wingdings" pitchFamily="2" charset="2"/>
              <a:buChar char="n"/>
              <a:defRPr/>
            </a:pPr>
            <a:r>
              <a:rPr lang="en-US" altLang="zh-CN" kern="0" dirty="0">
                <a:latin typeface="Times New Roman" panose="02020603050405020304" pitchFamily="18" charset="0"/>
                <a:ea typeface="Arial Unicode MS" panose="020B0604020202020204" pitchFamily="34" charset="-122"/>
                <a:cs typeface="Times New Roman" pitchFamily="18" charset="0"/>
              </a:rPr>
              <a:t>Quality control of so large number of power supplies is very challenging.</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kern="0" dirty="0">
              <a:latin typeface="Times New Roman" panose="02020603050405020304" pitchFamily="18" charset="0"/>
              <a:ea typeface="Arial Unicode MS" panose="020B0604020202020204" pitchFamily="34" charset="-122"/>
              <a:cs typeface="Times New Roman" pitchFamily="18" charset="0"/>
            </a:endParaRPr>
          </a:p>
          <a:p>
            <a:pPr marL="0" lvl="1" indent="0">
              <a:lnSpc>
                <a:spcPct val="100000"/>
              </a:lnSpc>
              <a:spcBef>
                <a:spcPts val="0"/>
              </a:spcBef>
              <a:spcAft>
                <a:spcPts val="600"/>
              </a:spcAft>
              <a:buClr>
                <a:srgbClr val="FF0000"/>
              </a:buClr>
              <a:buSzPct val="80000"/>
              <a:buNone/>
              <a:defRPr/>
            </a:pPr>
            <a:endParaRPr lang="en-US" altLang="zh-CN" kern="0" dirty="0">
              <a:latin typeface="Times New Roman" panose="02020603050405020304" pitchFamily="18" charset="0"/>
              <a:ea typeface="Arial Unicode MS" panose="020B0604020202020204" pitchFamily="34" charset="-122"/>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zh-CN" altLang="en-US" sz="1800" dirty="0">
              <a:latin typeface="Times New Roman" panose="02020603050405020304" pitchFamily="18" charset="0"/>
              <a:cs typeface="Times New Roman" pitchFamily="18" charset="0"/>
            </a:endParaRPr>
          </a:p>
          <a:p>
            <a:pPr marL="720000" lvl="2" indent="-360000">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6884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5">
            <a:extLst>
              <a:ext uri="{FF2B5EF4-FFF2-40B4-BE49-F238E27FC236}">
                <a16:creationId xmlns:a16="http://schemas.microsoft.com/office/drawing/2014/main" id="{46ABED7A-0E49-C790-9F0F-11939621441E}"/>
              </a:ext>
            </a:extLst>
          </p:cNvPr>
          <p:cNvSpPr>
            <a:spLocks noChangeArrowheads="1" noChangeShapeType="1" noTextEdit="1"/>
          </p:cNvSpPr>
          <p:nvPr/>
        </p:nvSpPr>
        <p:spPr bwMode="auto">
          <a:xfrm>
            <a:off x="4044000" y="2160000"/>
            <a:ext cx="3600000" cy="1800000"/>
          </a:xfrm>
          <a:prstGeom prst="rect">
            <a:avLst/>
          </a:prstGeom>
        </p:spPr>
        <p:txBody>
          <a:bodyPr wrap="none" fromWordArt="1">
            <a:prstTxWarp prst="textDeflate">
              <a:avLst>
                <a:gd name="adj" fmla="val 26227"/>
              </a:avLst>
            </a:prstTxWarp>
          </a:bodyPr>
          <a:lstStyle/>
          <a:p>
            <a:pPr algn="ctr"/>
            <a:r>
              <a:rPr lang="en-US" altLang="zh-CN" sz="3600" kern="10" dirty="0">
                <a:ln w="9525">
                  <a:solidFill>
                    <a:srgbClr val="000000"/>
                  </a:solidFill>
                  <a:round/>
                  <a:headEnd/>
                  <a:tailEnd/>
                </a:ln>
                <a:solidFill>
                  <a:srgbClr val="000000"/>
                </a:solidFill>
                <a:latin typeface="宋体"/>
                <a:ea typeface="宋体"/>
              </a:rPr>
              <a:t>Thank You!</a:t>
            </a:r>
            <a:endParaRPr lang="zh-CN" altLang="en-US" sz="3600" kern="10" dirty="0">
              <a:ln w="9525">
                <a:solidFill>
                  <a:srgbClr val="000000"/>
                </a:solidFill>
                <a:round/>
                <a:headEnd/>
                <a:tailEnd/>
              </a:ln>
              <a:solidFill>
                <a:srgbClr val="000000"/>
              </a:solidFill>
              <a:latin typeface="宋体"/>
              <a:ea typeface="宋体"/>
            </a:endParaRPr>
          </a:p>
        </p:txBody>
      </p:sp>
    </p:spTree>
    <p:extLst>
      <p:ext uri="{BB962C8B-B14F-4D97-AF65-F5344CB8AC3E}">
        <p14:creationId xmlns:p14="http://schemas.microsoft.com/office/powerpoint/2010/main" val="2785830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Introduction</a:t>
            </a:r>
            <a:endParaRPr lang="en-GB" altLang="zh-CN" sz="2800" b="1" dirty="0">
              <a:solidFill>
                <a:srgbClr val="FF0000"/>
              </a:solidFill>
              <a:latin typeface="Times New Roman" pitchFamily="18" charset="0"/>
              <a:cs typeface="Times New Roman" pitchFamily="18" charset="0"/>
            </a:endParaRPr>
          </a:p>
        </p:txBody>
      </p:sp>
      <p:sp>
        <p:nvSpPr>
          <p:cNvPr id="31" name="内容占位符 2"/>
          <p:cNvSpPr txBox="1">
            <a:spLocks/>
          </p:cNvSpPr>
          <p:nvPr/>
        </p:nvSpPr>
        <p:spPr>
          <a:xfrm>
            <a:off x="360000" y="720000"/>
            <a:ext cx="648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Overview of Magnet Power Supply in HEPS</a:t>
            </a: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HEPS requires more than 2400 power supplies with either unipolar or bipolar DC output currents, and</a:t>
            </a:r>
            <a:r>
              <a:rPr lang="zh-CN" altLang="en-US" sz="1800" dirty="0">
                <a:latin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cs typeface="Times New Roman" panose="02020603050405020304" pitchFamily="18" charset="0"/>
              </a:rPr>
              <a:t>about 100 power supplies with 1Hz dynamic current output.</a:t>
            </a:r>
          </a:p>
          <a:p>
            <a:pPr marL="900000" lvl="2" indent="-360000">
              <a:lnSpc>
                <a:spcPct val="100000"/>
              </a:lnSpc>
              <a:spcBef>
                <a:spcPts val="0"/>
              </a:spcBef>
              <a:spcAft>
                <a:spcPts val="600"/>
              </a:spcAft>
              <a:buClr>
                <a:schemeClr val="accent2"/>
              </a:buClr>
              <a:buSzPct val="80000"/>
              <a:buFont typeface="Wingdings" pitchFamily="2" charset="2"/>
              <a:buChar char="ü"/>
              <a:defRPr/>
            </a:pPr>
            <a:r>
              <a:rPr lang="en-GB" altLang="zh-CN" sz="1600" dirty="0">
                <a:solidFill>
                  <a:srgbClr val="FF0000"/>
                </a:solidFill>
                <a:latin typeface="Times New Roman" panose="02020603050405020304" pitchFamily="18" charset="0"/>
                <a:cs typeface="Times New Roman" pitchFamily="18" charset="0"/>
              </a:rPr>
              <a:t>BLG:  longitudinal gradient dipole, based on permanent magnets, no PS needed</a:t>
            </a:r>
            <a:endParaRPr lang="en-US" altLang="zh-CN" sz="1600" dirty="0">
              <a:solidFill>
                <a:srgbClr val="FF0000"/>
              </a:solidFill>
              <a:latin typeface="Times New Roman" panose="02020603050405020304" pitchFamily="18" charset="0"/>
              <a:cs typeface="Times New Roman"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The power supply performance requirements are much more stringent.</a:t>
            </a:r>
          </a:p>
          <a:p>
            <a:pPr marL="900000" lvl="2" indent="-360000">
              <a:lnSpc>
                <a:spcPct val="100000"/>
              </a:lnSpc>
              <a:spcBef>
                <a:spcPts val="0"/>
              </a:spcBef>
              <a:spcAft>
                <a:spcPts val="600"/>
              </a:spcAft>
              <a:buClr>
                <a:schemeClr val="accent2"/>
              </a:buClr>
              <a:buSzPct val="80000"/>
              <a:buFont typeface="Wingdings" pitchFamily="2" charset="2"/>
              <a:buChar char="ü"/>
              <a:defRPr/>
            </a:pPr>
            <a:r>
              <a:rPr lang="en-US" altLang="zh-CN" sz="1600" dirty="0">
                <a:solidFill>
                  <a:srgbClr val="FF0000"/>
                </a:solidFill>
                <a:latin typeface="Times New Roman" panose="02020603050405020304" pitchFamily="18" charset="0"/>
                <a:cs typeface="Times New Roman" pitchFamily="18" charset="0"/>
              </a:rPr>
              <a:t>The</a:t>
            </a:r>
            <a:r>
              <a:rPr lang="zh-CN" altLang="en-US" sz="1600" dirty="0">
                <a:solidFill>
                  <a:srgbClr val="FF0000"/>
                </a:solidFill>
                <a:latin typeface="Times New Roman" panose="02020603050405020304" pitchFamily="18" charset="0"/>
                <a:cs typeface="Times New Roman" pitchFamily="18" charset="0"/>
              </a:rPr>
              <a:t> </a:t>
            </a:r>
            <a:r>
              <a:rPr lang="en-US" altLang="zh-CN" sz="1600" dirty="0">
                <a:solidFill>
                  <a:srgbClr val="FF0000"/>
                </a:solidFill>
                <a:latin typeface="Times New Roman" panose="02020603050405020304" pitchFamily="18" charset="0"/>
                <a:cs typeface="Times New Roman" pitchFamily="18" charset="0"/>
              </a:rPr>
              <a:t>output current stability</a:t>
            </a:r>
            <a:r>
              <a:rPr lang="zh-CN" altLang="en-US" sz="1600" dirty="0">
                <a:solidFill>
                  <a:srgbClr val="FF0000"/>
                </a:solidFill>
                <a:latin typeface="Times New Roman" panose="02020603050405020304" pitchFamily="18" charset="0"/>
                <a:cs typeface="Times New Roman" pitchFamily="18" charset="0"/>
              </a:rPr>
              <a:t> </a:t>
            </a:r>
            <a:r>
              <a:rPr lang="en-US" altLang="zh-CN" sz="1600" dirty="0">
                <a:solidFill>
                  <a:srgbClr val="FF0000"/>
                </a:solidFill>
                <a:latin typeface="Times New Roman" panose="02020603050405020304" pitchFamily="18" charset="0"/>
                <a:cs typeface="Times New Roman" pitchFamily="18" charset="0"/>
              </a:rPr>
              <a:t>of main</a:t>
            </a:r>
            <a:r>
              <a:rPr lang="zh-CN" altLang="en-US" sz="1600" dirty="0">
                <a:solidFill>
                  <a:srgbClr val="FF0000"/>
                </a:solidFill>
                <a:latin typeface="Times New Roman" panose="02020603050405020304" pitchFamily="18" charset="0"/>
                <a:cs typeface="Times New Roman" pitchFamily="18" charset="0"/>
              </a:rPr>
              <a:t> </a:t>
            </a:r>
            <a:r>
              <a:rPr lang="en-US" altLang="zh-CN" sz="1600" dirty="0">
                <a:solidFill>
                  <a:srgbClr val="FF0000"/>
                </a:solidFill>
                <a:latin typeface="Times New Roman" panose="02020603050405020304" pitchFamily="18" charset="0"/>
                <a:cs typeface="Times New Roman" pitchFamily="18" charset="0"/>
              </a:rPr>
              <a:t>power supply in storage ring is required to be better than10ppm.</a:t>
            </a:r>
          </a:p>
          <a:p>
            <a:pPr marL="900000" lvl="2" indent="-360000">
              <a:lnSpc>
                <a:spcPct val="100000"/>
              </a:lnSpc>
              <a:spcBef>
                <a:spcPts val="0"/>
              </a:spcBef>
              <a:spcAft>
                <a:spcPts val="600"/>
              </a:spcAft>
              <a:buClr>
                <a:schemeClr val="accent2"/>
              </a:buClr>
              <a:buSzPct val="80000"/>
              <a:buFont typeface="Wingdings" pitchFamily="2" charset="2"/>
              <a:buChar char="ü"/>
              <a:defRPr/>
            </a:pPr>
            <a:r>
              <a:rPr lang="en-US" altLang="zh-CN" sz="1600" dirty="0">
                <a:solidFill>
                  <a:srgbClr val="FF0000"/>
                </a:solidFill>
                <a:latin typeface="Times New Roman" panose="02020603050405020304" pitchFamily="18" charset="0"/>
                <a:cs typeface="Times New Roman" pitchFamily="18" charset="0"/>
              </a:rPr>
              <a:t>The bipolar power supplies for the fast correction magnets are required to have a wide bandwidth of 10kHz.</a:t>
            </a: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图片 1">
            <a:extLst>
              <a:ext uri="{FF2B5EF4-FFF2-40B4-BE49-F238E27FC236}">
                <a16:creationId xmlns:a16="http://schemas.microsoft.com/office/drawing/2014/main" id="{A08FB023-DC64-881E-74C4-29135711FED1}"/>
              </a:ext>
            </a:extLst>
          </p:cNvPr>
          <p:cNvPicPr>
            <a:picLocks noChangeAspect="1"/>
          </p:cNvPicPr>
          <p:nvPr/>
        </p:nvPicPr>
        <p:blipFill>
          <a:blip r:embed="rId2"/>
          <a:stretch>
            <a:fillRect/>
          </a:stretch>
        </p:blipFill>
        <p:spPr>
          <a:xfrm>
            <a:off x="6840000" y="1440000"/>
            <a:ext cx="5040000" cy="4027319"/>
          </a:xfrm>
          <a:prstGeom prst="rect">
            <a:avLst/>
          </a:prstGeom>
        </p:spPr>
      </p:pic>
      <p:pic>
        <p:nvPicPr>
          <p:cNvPr id="6" name="图片 5">
            <a:extLst>
              <a:ext uri="{FF2B5EF4-FFF2-40B4-BE49-F238E27FC236}">
                <a16:creationId xmlns:a16="http://schemas.microsoft.com/office/drawing/2014/main" id="{3F66D894-C47A-8DFE-861B-B4540DE0922B}"/>
              </a:ext>
            </a:extLst>
          </p:cNvPr>
          <p:cNvPicPr>
            <a:picLocks noChangeAspect="1"/>
          </p:cNvPicPr>
          <p:nvPr/>
        </p:nvPicPr>
        <p:blipFill>
          <a:blip r:embed="rId3"/>
          <a:stretch>
            <a:fillRect/>
          </a:stretch>
        </p:blipFill>
        <p:spPr>
          <a:xfrm>
            <a:off x="720000" y="4320000"/>
            <a:ext cx="5760000" cy="2435225"/>
          </a:xfrm>
          <a:prstGeom prst="rect">
            <a:avLst/>
          </a:prstGeom>
        </p:spPr>
      </p:pic>
      <p:sp>
        <p:nvSpPr>
          <p:cNvPr id="7" name="椭圆 7"/>
          <p:cNvSpPr>
            <a:spLocks noChangeArrowheads="1"/>
          </p:cNvSpPr>
          <p:nvPr/>
        </p:nvSpPr>
        <p:spPr bwMode="auto">
          <a:xfrm>
            <a:off x="2880000" y="4860000"/>
            <a:ext cx="3600000" cy="1476000"/>
          </a:xfrm>
          <a:prstGeom prst="ellipse">
            <a:avLst/>
          </a:prstGeom>
          <a:noFill/>
          <a:ln w="158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kumimoji="1" sz="2600">
                <a:solidFill>
                  <a:schemeClr val="tx1"/>
                </a:solidFill>
                <a:latin typeface="Tahoma" panose="020B0604030504040204" pitchFamily="34" charset="0"/>
                <a:ea typeface="宋体" panose="02010600030101010101" pitchFamily="2" charset="-122"/>
              </a:defRPr>
            </a:lvl1pPr>
            <a:lvl2pPr marL="742950" indent="-285750">
              <a:defRPr kumimoji="1" sz="2600">
                <a:solidFill>
                  <a:schemeClr val="tx1"/>
                </a:solidFill>
                <a:latin typeface="Tahoma" panose="020B0604030504040204" pitchFamily="34" charset="0"/>
                <a:ea typeface="宋体" panose="02010600030101010101" pitchFamily="2" charset="-122"/>
              </a:defRPr>
            </a:lvl2pPr>
            <a:lvl3pPr marL="1143000" indent="-228600">
              <a:defRPr kumimoji="1" sz="2600">
                <a:solidFill>
                  <a:schemeClr val="tx1"/>
                </a:solidFill>
                <a:latin typeface="Tahoma" panose="020B0604030504040204" pitchFamily="34" charset="0"/>
                <a:ea typeface="宋体" panose="02010600030101010101" pitchFamily="2" charset="-122"/>
              </a:defRPr>
            </a:lvl3pPr>
            <a:lvl4pPr marL="1600200" indent="-228600">
              <a:defRPr kumimoji="1" sz="2600">
                <a:solidFill>
                  <a:schemeClr val="tx1"/>
                </a:solidFill>
                <a:latin typeface="Tahoma" panose="020B0604030504040204" pitchFamily="34" charset="0"/>
                <a:ea typeface="宋体" panose="02010600030101010101" pitchFamily="2" charset="-122"/>
              </a:defRPr>
            </a:lvl4pPr>
            <a:lvl5pPr marL="2057400" indent="-228600">
              <a:defRPr kumimoji="1" sz="26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kumimoji="1" sz="2600">
                <a:solidFill>
                  <a:schemeClr val="tx1"/>
                </a:solidFill>
                <a:latin typeface="Tahoma" panose="020B0604030504040204" pitchFamily="34" charset="0"/>
                <a:ea typeface="宋体" panose="02010600030101010101" pitchFamily="2" charset="-122"/>
              </a:defRPr>
            </a:lvl9pPr>
          </a:lstStyle>
          <a:p>
            <a:pPr eaLnBrk="1" hangingPunct="1">
              <a:buFont typeface="Arial" panose="020B0604020202020204" pitchFamily="34" charset="0"/>
              <a:buNone/>
            </a:pPr>
            <a:endParaRPr kumimoji="0" lang="zh-CN" altLang="en-US" sz="1800">
              <a:latin typeface="Calibri" panose="020F0502020204030204" pitchFamily="34" charset="0"/>
            </a:endParaRPr>
          </a:p>
        </p:txBody>
      </p:sp>
    </p:spTree>
    <p:extLst>
      <p:ext uri="{BB962C8B-B14F-4D97-AF65-F5344CB8AC3E}">
        <p14:creationId xmlns:p14="http://schemas.microsoft.com/office/powerpoint/2010/main" val="744446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scheme</a:t>
            </a:r>
            <a:endParaRPr lang="en-GB" altLang="zh-CN" sz="2800" b="1" dirty="0">
              <a:latin typeface="Times New Roman" panose="02020603050405020304" pitchFamily="18" charset="0"/>
              <a:cs typeface="Times New Roman" pitchFamily="18" charset="0"/>
            </a:endParaRP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Based on the requirements from physicists and magnet designers:</a:t>
            </a: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mostly power supplies are with current around 200A;</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powering optimization with magnet designers, e.g., decreasing the current for BD, and  increasing the current for </a:t>
            </a:r>
            <a:r>
              <a:rPr lang="en-US" altLang="zh-CN" sz="1600" dirty="0" err="1">
                <a:latin typeface="Times New Roman" panose="02020603050405020304" pitchFamily="18" charset="0"/>
                <a:cs typeface="Times New Roman" pitchFamily="18" charset="0"/>
              </a:rPr>
              <a:t>sextupole</a:t>
            </a:r>
            <a:r>
              <a:rPr lang="en-US" altLang="zh-CN" sz="1600" dirty="0">
                <a:latin typeface="Times New Roman" panose="02020603050405020304" pitchFamily="18" charset="0"/>
                <a:cs typeface="Times New Roman" pitchFamily="18" charset="0"/>
              </a:rPr>
              <a:t> and octupole, and minor adjustments for quadrupole to promise the current level for each </a:t>
            </a:r>
            <a:r>
              <a:rPr lang="en-US" altLang="zh-CN" sz="1600" dirty="0" err="1">
                <a:latin typeface="Times New Roman" panose="02020603050405020304" pitchFamily="18" charset="0"/>
                <a:cs typeface="Times New Roman" pitchFamily="18" charset="0"/>
              </a:rPr>
              <a:t>ps</a:t>
            </a:r>
            <a:r>
              <a:rPr lang="en-US" altLang="zh-CN" sz="1600" dirty="0">
                <a:latin typeface="Times New Roman" panose="02020603050405020304" pitchFamily="18" charset="0"/>
                <a:cs typeface="Times New Roman" pitchFamily="18" charset="0"/>
              </a:rPr>
              <a:t> as close as possible;</a:t>
            </a: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same power module with 200A; PS supplied individual magnet is based on single module; and PS supplied serial-connected magnets is based on multi-modules in  series/parallel.</a:t>
            </a: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all power supplies is based on switching-mode topology with high efficiency, reduced size and weight, easy interface to digital controller, and higher order voltage ripple components with less influence on magnet current. </a:t>
            </a: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all are digital-controlled with self-designed Digital Power Supply Control Module (DPSCM).</a:t>
            </a:r>
          </a:p>
          <a:p>
            <a:pPr marL="720000" lvl="2" indent="-360000">
              <a:lnSpc>
                <a:spcPct val="100000"/>
              </a:lnSpc>
              <a:spcBef>
                <a:spcPts val="0"/>
              </a:spcBef>
              <a:spcAft>
                <a:spcPts val="600"/>
              </a:spcAft>
              <a:buClr>
                <a:srgbClr val="002060"/>
              </a:buClr>
              <a:buSzPct val="80000"/>
              <a:buFont typeface="Wingdings" pitchFamily="2" charset="2"/>
              <a:buChar char="n"/>
              <a:defRPr/>
            </a:pPr>
            <a:r>
              <a:rPr lang="en-US" altLang="zh-CN" sz="1800" dirty="0">
                <a:latin typeface="Times New Roman" panose="02020603050405020304" pitchFamily="18" charset="0"/>
                <a:cs typeface="Times New Roman" panose="02020603050405020304" pitchFamily="18" charset="0"/>
              </a:rPr>
              <a:t>all power supplies is mounted self-designed DCCT (two scales, 300A DCCT for main magnet PS, and 20A DCCT for corrector PS).</a:t>
            </a: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0394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scheme</a:t>
            </a:r>
            <a:endParaRPr lang="en-GB" altLang="zh-CN" sz="2800" b="1" dirty="0">
              <a:latin typeface="Times New Roman" panose="02020603050405020304" pitchFamily="18" charset="0"/>
              <a:cs typeface="Times New Roman" pitchFamily="18" charset="0"/>
            </a:endParaRP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The digital control power supplies are split in three independent parts</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A power part acting as a voltage source or a current source, which is suitable for industrial design and production</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Current transducers  DCCT</a:t>
            </a:r>
            <a:r>
              <a:rPr lang="zh-CN" altLang="en-US" sz="1800" dirty="0">
                <a:latin typeface="Times New Roman" panose="02020603050405020304" pitchFamily="18" charset="0"/>
                <a:cs typeface="Times New Roman" panose="02020603050405020304" pitchFamily="18" charset="0"/>
              </a:rPr>
              <a:t>（</a:t>
            </a:r>
            <a:r>
              <a:rPr lang="en-US" altLang="zh-CN" sz="1800" dirty="0">
                <a:latin typeface="Times New Roman" panose="02020603050405020304" pitchFamily="18" charset="0"/>
                <a:cs typeface="Times New Roman" panose="02020603050405020304" pitchFamily="18" charset="0"/>
              </a:rPr>
              <a:t>Commercial Product or Self-design)</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Self-designed digital electronics control module, which performs the current regulation, diagnostics, monitoring and local/remote service . It’s standardized for all types of power supply</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r>
              <a:rPr lang="en-US" altLang="zh-CN" sz="1600" dirty="0">
                <a:latin typeface="Times New Roman" panose="02020603050405020304" pitchFamily="18" charset="0"/>
                <a:cs typeface="Times New Roman" pitchFamily="18" charset="0"/>
              </a:rPr>
              <a:t>Key components that affect the current performance of power supply: DPSCM and DCCT</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8" name="图片 7">
            <a:extLst>
              <a:ext uri="{FF2B5EF4-FFF2-40B4-BE49-F238E27FC236}">
                <a16:creationId xmlns:a16="http://schemas.microsoft.com/office/drawing/2014/main" id="{0A0D8169-1114-2074-D5C2-776ABD7A588A}"/>
              </a:ext>
            </a:extLst>
          </p:cNvPr>
          <p:cNvPicPr>
            <a:picLocks noChangeAspect="1"/>
          </p:cNvPicPr>
          <p:nvPr/>
        </p:nvPicPr>
        <p:blipFill>
          <a:blip r:embed="rId2"/>
          <a:stretch>
            <a:fillRect/>
          </a:stretch>
        </p:blipFill>
        <p:spPr>
          <a:xfrm>
            <a:off x="5040000" y="3240000"/>
            <a:ext cx="2517894" cy="1440000"/>
          </a:xfrm>
          <a:prstGeom prst="rect">
            <a:avLst/>
          </a:prstGeom>
        </p:spPr>
      </p:pic>
      <p:pic>
        <p:nvPicPr>
          <p:cNvPr id="9" name="图片 8">
            <a:extLst>
              <a:ext uri="{FF2B5EF4-FFF2-40B4-BE49-F238E27FC236}">
                <a16:creationId xmlns:a16="http://schemas.microsoft.com/office/drawing/2014/main" id="{F6FFAEC6-DA78-8F2D-83A4-E8544E375B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0000" y="5040000"/>
            <a:ext cx="2520000" cy="1468137"/>
          </a:xfrm>
          <a:prstGeom prst="rect">
            <a:avLst/>
          </a:prstGeom>
        </p:spPr>
      </p:pic>
      <p:sp>
        <p:nvSpPr>
          <p:cNvPr id="10" name="矩形 9">
            <a:extLst>
              <a:ext uri="{FF2B5EF4-FFF2-40B4-BE49-F238E27FC236}">
                <a16:creationId xmlns:a16="http://schemas.microsoft.com/office/drawing/2014/main" id="{5FB323AD-6A22-2743-2F58-587D025FCC1E}"/>
              </a:ext>
            </a:extLst>
          </p:cNvPr>
          <p:cNvSpPr/>
          <p:nvPr/>
        </p:nvSpPr>
        <p:spPr>
          <a:xfrm>
            <a:off x="2520000" y="6480000"/>
            <a:ext cx="144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Functional diagram</a:t>
            </a:r>
            <a:endParaRPr lang="zh-CN" altLang="en-US" sz="1200" dirty="0">
              <a:latin typeface="Times New Roman" panose="02020603050405020304" pitchFamily="18" charset="0"/>
              <a:cs typeface="Times New Roman" panose="02020603050405020304" pitchFamily="18" charset="0"/>
            </a:endParaRPr>
          </a:p>
        </p:txBody>
      </p:sp>
      <p:pic>
        <p:nvPicPr>
          <p:cNvPr id="11" name="图片 10">
            <a:extLst>
              <a:ext uri="{FF2B5EF4-FFF2-40B4-BE49-F238E27FC236}">
                <a16:creationId xmlns:a16="http://schemas.microsoft.com/office/drawing/2014/main" id="{706F7F76-1282-9D05-0BBE-E0673D6090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0000" y="3240000"/>
            <a:ext cx="1409683" cy="1440000"/>
          </a:xfrm>
          <a:prstGeom prst="rect">
            <a:avLst/>
          </a:prstGeom>
        </p:spPr>
      </p:pic>
      <p:pic>
        <p:nvPicPr>
          <p:cNvPr id="12" name="图片 11">
            <a:extLst>
              <a:ext uri="{FF2B5EF4-FFF2-40B4-BE49-F238E27FC236}">
                <a16:creationId xmlns:a16="http://schemas.microsoft.com/office/drawing/2014/main" id="{2FB55AC8-4329-7240-C368-A473C933B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16000" y="5040000"/>
            <a:ext cx="1422857" cy="1440000"/>
          </a:xfrm>
          <a:prstGeom prst="rect">
            <a:avLst/>
          </a:prstGeom>
        </p:spPr>
      </p:pic>
      <p:sp>
        <p:nvSpPr>
          <p:cNvPr id="13" name="矩形 12">
            <a:extLst>
              <a:ext uri="{FF2B5EF4-FFF2-40B4-BE49-F238E27FC236}">
                <a16:creationId xmlns:a16="http://schemas.microsoft.com/office/drawing/2014/main" id="{1B5590CA-0FA2-08EF-08C6-B3EF344C9FF7}"/>
              </a:ext>
            </a:extLst>
          </p:cNvPr>
          <p:cNvSpPr/>
          <p:nvPr/>
        </p:nvSpPr>
        <p:spPr>
          <a:xfrm>
            <a:off x="5040000" y="6480000"/>
            <a:ext cx="252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DPSCM- Main board and ADC board</a:t>
            </a:r>
            <a:endParaRPr lang="zh-CN" altLang="en-US" sz="1200" dirty="0">
              <a:latin typeface="Times New Roman" panose="02020603050405020304" pitchFamily="18" charset="0"/>
              <a:cs typeface="Times New Roman" panose="02020603050405020304" pitchFamily="18" charset="0"/>
            </a:endParaRPr>
          </a:p>
        </p:txBody>
      </p:sp>
      <p:sp>
        <p:nvSpPr>
          <p:cNvPr id="14" name="矩形 13">
            <a:extLst>
              <a:ext uri="{FF2B5EF4-FFF2-40B4-BE49-F238E27FC236}">
                <a16:creationId xmlns:a16="http://schemas.microsoft.com/office/drawing/2014/main" id="{BBEFB40D-80F9-1A25-9A0F-54491117A448}"/>
              </a:ext>
            </a:extLst>
          </p:cNvPr>
          <p:cNvSpPr/>
          <p:nvPr/>
        </p:nvSpPr>
        <p:spPr>
          <a:xfrm>
            <a:off x="8280000" y="6479999"/>
            <a:ext cx="1440000" cy="288000"/>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Self-design DCCT</a:t>
            </a:r>
            <a:endParaRPr lang="zh-CN" altLang="en-US" sz="1200" dirty="0">
              <a:latin typeface="Times New Roman" panose="02020603050405020304" pitchFamily="18" charset="0"/>
              <a:cs typeface="Times New Roman" panose="02020603050405020304" pitchFamily="18" charset="0"/>
            </a:endParaRPr>
          </a:p>
        </p:txBody>
      </p:sp>
      <p:pic>
        <p:nvPicPr>
          <p:cNvPr id="15" name="图片 14"/>
          <p:cNvPicPr>
            <a:picLocks noChangeAspect="1"/>
          </p:cNvPicPr>
          <p:nvPr/>
        </p:nvPicPr>
        <p:blipFill>
          <a:blip r:embed="rId6"/>
          <a:stretch>
            <a:fillRect/>
          </a:stretch>
        </p:blipFill>
        <p:spPr>
          <a:xfrm>
            <a:off x="1800000" y="3312000"/>
            <a:ext cx="2520000" cy="1449596"/>
          </a:xfrm>
          <a:prstGeom prst="rect">
            <a:avLst/>
          </a:prstGeom>
        </p:spPr>
      </p:pic>
      <p:pic>
        <p:nvPicPr>
          <p:cNvPr id="16" name="图片 15"/>
          <p:cNvPicPr>
            <a:picLocks noChangeAspect="1"/>
          </p:cNvPicPr>
          <p:nvPr/>
        </p:nvPicPr>
        <p:blipFill>
          <a:blip r:embed="rId7"/>
          <a:stretch>
            <a:fillRect/>
          </a:stretch>
        </p:blipFill>
        <p:spPr>
          <a:xfrm>
            <a:off x="1800000" y="5040000"/>
            <a:ext cx="2520000" cy="1449596"/>
          </a:xfrm>
          <a:prstGeom prst="rect">
            <a:avLst/>
          </a:prstGeom>
        </p:spPr>
      </p:pic>
    </p:spTree>
    <p:extLst>
      <p:ext uri="{BB962C8B-B14F-4D97-AF65-F5344CB8AC3E}">
        <p14:creationId xmlns:p14="http://schemas.microsoft.com/office/powerpoint/2010/main" val="249166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scheme</a:t>
            </a:r>
            <a:endParaRPr lang="en-GB" altLang="zh-CN" sz="2800" b="1" dirty="0">
              <a:latin typeface="Times New Roman" panose="02020603050405020304" pitchFamily="18" charset="0"/>
              <a:cs typeface="Times New Roman" pitchFamily="18" charset="0"/>
            </a:endParaRP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Interfacing with the power part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Fully digital:  the preferred solution for corrector </a:t>
            </a:r>
            <a:r>
              <a:rPr lang="en-US" altLang="zh-CN" sz="1800" dirty="0" err="1">
                <a:latin typeface="Times New Roman" panose="02020603050405020304" pitchFamily="18" charset="0"/>
                <a:cs typeface="Times New Roman" panose="02020603050405020304" pitchFamily="18" charset="0"/>
              </a:rPr>
              <a:t>ps</a:t>
            </a:r>
            <a:r>
              <a:rPr lang="en-US" altLang="zh-CN" sz="1800" dirty="0">
                <a:latin typeface="Times New Roman" panose="02020603050405020304" pitchFamily="18" charset="0"/>
                <a:cs typeface="Times New Roman" panose="02020603050405020304" pitchFamily="18" charset="0"/>
              </a:rPr>
              <a:t>; digital PWMs will be interfaced between the DPSCM and the power part.</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r>
              <a:rPr lang="en-US" altLang="zh-CN" sz="1800" dirty="0">
                <a:latin typeface="Times New Roman" panose="02020603050405020304" pitchFamily="18" charset="0"/>
                <a:cs typeface="Times New Roman" panose="02020603050405020304" pitchFamily="18" charset="0"/>
              </a:rPr>
              <a:t>Digital current loop + other analog loops: open the field to more power supply producers who build quality products but may not have the experience  in 10 ppm current control; open the field to any vendors who are good at a certain kind of  topology; fast analog voltage loop up to  10kHz bandwidth with -30dB@300Hz, suppressing voltage ripples as much as possible; Resolution of PWM is not the limitation of high precision current regulation any more. </a:t>
            </a: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7" name="图片 16"/>
          <p:cNvPicPr>
            <a:picLocks noChangeAspect="1"/>
          </p:cNvPicPr>
          <p:nvPr/>
        </p:nvPicPr>
        <p:blipFill>
          <a:blip r:embed="rId2"/>
          <a:stretch>
            <a:fillRect/>
          </a:stretch>
        </p:blipFill>
        <p:spPr>
          <a:xfrm>
            <a:off x="1440000" y="3960000"/>
            <a:ext cx="4320000" cy="2485025"/>
          </a:xfrm>
          <a:prstGeom prst="rect">
            <a:avLst/>
          </a:prstGeom>
        </p:spPr>
      </p:pic>
      <p:pic>
        <p:nvPicPr>
          <p:cNvPr id="18" name="图片 17"/>
          <p:cNvPicPr>
            <a:picLocks noChangeAspect="1"/>
          </p:cNvPicPr>
          <p:nvPr/>
        </p:nvPicPr>
        <p:blipFill>
          <a:blip r:embed="rId3"/>
          <a:stretch>
            <a:fillRect/>
          </a:stretch>
        </p:blipFill>
        <p:spPr>
          <a:xfrm>
            <a:off x="6480000" y="3959997"/>
            <a:ext cx="4320000" cy="2485025"/>
          </a:xfrm>
          <a:prstGeom prst="rect">
            <a:avLst/>
          </a:prstGeom>
        </p:spPr>
      </p:pic>
    </p:spTree>
    <p:extLst>
      <p:ext uri="{BB962C8B-B14F-4D97-AF65-F5344CB8AC3E}">
        <p14:creationId xmlns:p14="http://schemas.microsoft.com/office/powerpoint/2010/main" val="1492539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scheme</a:t>
            </a:r>
            <a:endParaRPr lang="en-GB" altLang="zh-CN" sz="2800" b="1" dirty="0">
              <a:latin typeface="Times New Roman" panose="02020603050405020304" pitchFamily="18" charset="0"/>
              <a:cs typeface="Times New Roman" pitchFamily="18" charset="0"/>
            </a:endParaRP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SMPS </a:t>
            </a: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 name="组合 6"/>
          <p:cNvGrpSpPr>
            <a:grpSpLocks noChangeAspect="1"/>
          </p:cNvGrpSpPr>
          <p:nvPr/>
        </p:nvGrpSpPr>
        <p:grpSpPr bwMode="auto">
          <a:xfrm>
            <a:off x="1800000" y="1440000"/>
            <a:ext cx="8640000" cy="4706721"/>
            <a:chOff x="161972" y="1437481"/>
            <a:chExt cx="8513642" cy="4637720"/>
          </a:xfrm>
        </p:grpSpPr>
        <p:sp>
          <p:nvSpPr>
            <p:cNvPr id="8" name="Text Box 2"/>
            <p:cNvSpPr txBox="1">
              <a:spLocks noChangeArrowheads="1"/>
            </p:cNvSpPr>
            <p:nvPr/>
          </p:nvSpPr>
          <p:spPr bwMode="auto">
            <a:xfrm>
              <a:off x="755650" y="1916113"/>
              <a:ext cx="3887788"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50000"/>
                </a:spcBef>
                <a:buFontTx/>
                <a:buNone/>
              </a:pPr>
              <a:endParaRPr kumimoji="1" lang="zh-CN" altLang="zh-CN" sz="2600">
                <a:latin typeface="Tahoma" pitchFamily="34" charset="0"/>
              </a:endParaRPr>
            </a:p>
          </p:txBody>
        </p:sp>
        <p:grpSp>
          <p:nvGrpSpPr>
            <p:cNvPr id="9" name="组合 10"/>
            <p:cNvGrpSpPr>
              <a:grpSpLocks/>
            </p:cNvGrpSpPr>
            <p:nvPr/>
          </p:nvGrpSpPr>
          <p:grpSpPr bwMode="auto">
            <a:xfrm>
              <a:off x="161972" y="1437481"/>
              <a:ext cx="8513642" cy="4637720"/>
              <a:chOff x="-123455" y="2386801"/>
              <a:chExt cx="8513642" cy="4637720"/>
            </a:xfrm>
          </p:grpSpPr>
          <p:sp>
            <p:nvSpPr>
              <p:cNvPr id="12" name="Line 101"/>
              <p:cNvSpPr>
                <a:spLocks noChangeShapeType="1"/>
              </p:cNvSpPr>
              <p:nvPr/>
            </p:nvSpPr>
            <p:spPr bwMode="auto">
              <a:xfrm flipH="1">
                <a:off x="2195513" y="4002877"/>
                <a:ext cx="26352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3" name="Group 5"/>
              <p:cNvGrpSpPr>
                <a:grpSpLocks/>
              </p:cNvGrpSpPr>
              <p:nvPr/>
            </p:nvGrpSpPr>
            <p:grpSpPr bwMode="auto">
              <a:xfrm>
                <a:off x="2326934" y="4152102"/>
                <a:ext cx="4180229" cy="2165350"/>
                <a:chOff x="989" y="1680"/>
                <a:chExt cx="2851" cy="1364"/>
              </a:xfrm>
            </p:grpSpPr>
            <p:sp>
              <p:nvSpPr>
                <p:cNvPr id="80" name="Line 6"/>
                <p:cNvSpPr>
                  <a:spLocks noChangeShapeType="1"/>
                </p:cNvSpPr>
                <p:nvPr/>
              </p:nvSpPr>
              <p:spPr bwMode="auto">
                <a:xfrm flipH="1">
                  <a:off x="1632" y="3043"/>
                  <a:ext cx="21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1" name="Oval 7"/>
                <p:cNvSpPr>
                  <a:spLocks noChangeArrowheads="1"/>
                </p:cNvSpPr>
                <p:nvPr/>
              </p:nvSpPr>
              <p:spPr bwMode="auto">
                <a:xfrm>
                  <a:off x="3792" y="1680"/>
                  <a:ext cx="48"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endParaRPr lang="fr-FR" altLang="zh-CN" sz="1800">
                    <a:latin typeface="Comic Sans MS" pitchFamily="66" charset="0"/>
                  </a:endParaRPr>
                </a:p>
              </p:txBody>
            </p:sp>
            <p:sp>
              <p:nvSpPr>
                <p:cNvPr id="82" name="Line 8"/>
                <p:cNvSpPr>
                  <a:spLocks noChangeShapeType="1"/>
                </p:cNvSpPr>
                <p:nvPr/>
              </p:nvSpPr>
              <p:spPr bwMode="auto">
                <a:xfrm>
                  <a:off x="3822" y="1785"/>
                  <a:ext cx="0" cy="12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3" name="Text Box 9"/>
                <p:cNvSpPr txBox="1">
                  <a:spLocks noChangeArrowheads="1"/>
                </p:cNvSpPr>
                <p:nvPr/>
              </p:nvSpPr>
              <p:spPr bwMode="auto">
                <a:xfrm>
                  <a:off x="989" y="2783"/>
                  <a:ext cx="68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800">
                      <a:latin typeface="Comic Sans MS" pitchFamily="66" charset="0"/>
                    </a:rPr>
                    <a:t>I</a:t>
                  </a:r>
                  <a:r>
                    <a:rPr lang="en-GB" altLang="zh-CN" sz="1800" baseline="-25000">
                      <a:latin typeface="Comic Sans MS" pitchFamily="66" charset="0"/>
                    </a:rPr>
                    <a:t>measured</a:t>
                  </a:r>
                  <a:endParaRPr lang="en-GB" altLang="zh-CN" sz="1800">
                    <a:latin typeface="Comic Sans MS" pitchFamily="66" charset="0"/>
                  </a:endParaRPr>
                </a:p>
              </p:txBody>
            </p:sp>
          </p:grpSp>
          <p:sp>
            <p:nvSpPr>
              <p:cNvPr id="14" name="Text Box 17"/>
              <p:cNvSpPr txBox="1">
                <a:spLocks noChangeArrowheads="1"/>
              </p:cNvSpPr>
              <p:nvPr/>
            </p:nvSpPr>
            <p:spPr bwMode="auto">
              <a:xfrm>
                <a:off x="-123455" y="3408818"/>
                <a:ext cx="6655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800">
                    <a:latin typeface="Comic Sans MS" pitchFamily="66" charset="0"/>
                  </a:rPr>
                  <a:t>Iref</a:t>
                </a:r>
              </a:p>
            </p:txBody>
          </p:sp>
          <p:grpSp>
            <p:nvGrpSpPr>
              <p:cNvPr id="17" name="Group 97"/>
              <p:cNvGrpSpPr>
                <a:grpSpLocks/>
              </p:cNvGrpSpPr>
              <p:nvPr/>
            </p:nvGrpSpPr>
            <p:grpSpPr bwMode="auto">
              <a:xfrm>
                <a:off x="548555" y="2415378"/>
                <a:ext cx="2950774" cy="822326"/>
                <a:chOff x="636" y="600"/>
                <a:chExt cx="2014" cy="518"/>
              </a:xfrm>
            </p:grpSpPr>
            <p:sp>
              <p:nvSpPr>
                <p:cNvPr id="78" name="AutoShape 58"/>
                <p:cNvSpPr>
                  <a:spLocks/>
                </p:cNvSpPr>
                <p:nvPr/>
              </p:nvSpPr>
              <p:spPr bwMode="auto">
                <a:xfrm rot="5400000">
                  <a:off x="1293" y="302"/>
                  <a:ext cx="192" cy="1440"/>
                </a:xfrm>
                <a:prstGeom prst="leftBrace">
                  <a:avLst>
                    <a:gd name="adj1" fmla="val 625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endParaRPr lang="fr-FR" altLang="zh-CN" sz="1800">
                    <a:latin typeface="Comic Sans MS" pitchFamily="66" charset="0"/>
                  </a:endParaRPr>
                </a:p>
              </p:txBody>
            </p:sp>
            <p:sp>
              <p:nvSpPr>
                <p:cNvPr id="79" name="Text Box 60"/>
                <p:cNvSpPr txBox="1">
                  <a:spLocks noChangeArrowheads="1"/>
                </p:cNvSpPr>
                <p:nvPr/>
              </p:nvSpPr>
              <p:spPr bwMode="auto">
                <a:xfrm>
                  <a:off x="636" y="600"/>
                  <a:ext cx="201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400" dirty="0">
                      <a:solidFill>
                        <a:srgbClr val="FF0000"/>
                      </a:solidFill>
                      <a:latin typeface="Arial" pitchFamily="34" charset="0"/>
                    </a:rPr>
                    <a:t>Digital Current loop: </a:t>
                  </a:r>
                </a:p>
                <a:p>
                  <a:pPr eaLnBrk="1" hangingPunct="1">
                    <a:spcBef>
                      <a:spcPct val="0"/>
                    </a:spcBef>
                    <a:buFontTx/>
                    <a:buNone/>
                  </a:pPr>
                  <a:r>
                    <a:rPr lang="en-GB" altLang="zh-CN" sz="1400" dirty="0">
                      <a:solidFill>
                        <a:srgbClr val="FF0000"/>
                      </a:solidFill>
                      <a:latin typeface="Arial" pitchFamily="34" charset="0"/>
                    </a:rPr>
                    <a:t>promise current with high precision</a:t>
                  </a:r>
                </a:p>
              </p:txBody>
            </p:sp>
          </p:grpSp>
          <p:grpSp>
            <p:nvGrpSpPr>
              <p:cNvPr id="18" name="Group 106"/>
              <p:cNvGrpSpPr>
                <a:grpSpLocks/>
              </p:cNvGrpSpPr>
              <p:nvPr/>
            </p:nvGrpSpPr>
            <p:grpSpPr bwMode="auto">
              <a:xfrm>
                <a:off x="3310328" y="2386801"/>
                <a:ext cx="4995087" cy="833438"/>
                <a:chOff x="2520" y="582"/>
                <a:chExt cx="3408" cy="525"/>
              </a:xfrm>
            </p:grpSpPr>
            <p:sp>
              <p:nvSpPr>
                <p:cNvPr id="76" name="AutoShape 59"/>
                <p:cNvSpPr>
                  <a:spLocks/>
                </p:cNvSpPr>
                <p:nvPr/>
              </p:nvSpPr>
              <p:spPr bwMode="auto">
                <a:xfrm rot="5400000">
                  <a:off x="3408" y="27"/>
                  <a:ext cx="192" cy="1968"/>
                </a:xfrm>
                <a:prstGeom prst="leftBrace">
                  <a:avLst>
                    <a:gd name="adj1" fmla="val 8541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endParaRPr lang="fr-FR" altLang="zh-CN" sz="1800">
                    <a:latin typeface="Comic Sans MS" pitchFamily="66" charset="0"/>
                  </a:endParaRPr>
                </a:p>
              </p:txBody>
            </p:sp>
            <p:sp>
              <p:nvSpPr>
                <p:cNvPr id="77" name="Text Box 61"/>
                <p:cNvSpPr txBox="1">
                  <a:spLocks noChangeArrowheads="1"/>
                </p:cNvSpPr>
                <p:nvPr/>
              </p:nvSpPr>
              <p:spPr bwMode="auto">
                <a:xfrm>
                  <a:off x="2658" y="582"/>
                  <a:ext cx="327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400" dirty="0">
                      <a:solidFill>
                        <a:srgbClr val="0000FF"/>
                      </a:solidFill>
                      <a:latin typeface="Arial" pitchFamily="34" charset="0"/>
                    </a:rPr>
                    <a:t>Voltage loop: </a:t>
                  </a:r>
                </a:p>
                <a:p>
                  <a:pPr eaLnBrk="1" hangingPunct="1">
                    <a:spcBef>
                      <a:spcPct val="0"/>
                    </a:spcBef>
                    <a:buFontTx/>
                    <a:buNone/>
                  </a:pPr>
                  <a:r>
                    <a:rPr lang="en-GB" altLang="zh-CN" sz="1400" dirty="0">
                      <a:solidFill>
                        <a:srgbClr val="0000FF"/>
                      </a:solidFill>
                      <a:latin typeface="Arial" pitchFamily="34" charset="0"/>
                    </a:rPr>
                    <a:t>ensuring low voltage ripple</a:t>
                  </a:r>
                </a:p>
              </p:txBody>
            </p:sp>
          </p:grpSp>
          <p:grpSp>
            <p:nvGrpSpPr>
              <p:cNvPr id="19" name="Group 63"/>
              <p:cNvGrpSpPr>
                <a:grpSpLocks/>
              </p:cNvGrpSpPr>
              <p:nvPr/>
            </p:nvGrpSpPr>
            <p:grpSpPr bwMode="auto">
              <a:xfrm>
                <a:off x="2427288" y="2931314"/>
                <a:ext cx="5962899" cy="2133600"/>
                <a:chOff x="1411" y="1652"/>
                <a:chExt cx="4068" cy="1344"/>
              </a:xfrm>
            </p:grpSpPr>
            <p:sp>
              <p:nvSpPr>
                <p:cNvPr id="44" name="Line 64"/>
                <p:cNvSpPr>
                  <a:spLocks noChangeShapeType="1"/>
                </p:cNvSpPr>
                <p:nvPr/>
              </p:nvSpPr>
              <p:spPr bwMode="auto">
                <a:xfrm>
                  <a:off x="1411" y="2324"/>
                  <a:ext cx="105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5" name="Line 66"/>
                <p:cNvSpPr>
                  <a:spLocks noChangeShapeType="1"/>
                </p:cNvSpPr>
                <p:nvPr/>
              </p:nvSpPr>
              <p:spPr bwMode="auto">
                <a:xfrm>
                  <a:off x="3525" y="2084"/>
                  <a:ext cx="86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6" name="Line 67"/>
                <p:cNvSpPr>
                  <a:spLocks noChangeShapeType="1"/>
                </p:cNvSpPr>
                <p:nvPr/>
              </p:nvSpPr>
              <p:spPr bwMode="auto">
                <a:xfrm>
                  <a:off x="3525" y="2468"/>
                  <a:ext cx="86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7" name="Line 68"/>
                <p:cNvSpPr>
                  <a:spLocks noChangeShapeType="1"/>
                </p:cNvSpPr>
                <p:nvPr/>
              </p:nvSpPr>
              <p:spPr bwMode="auto">
                <a:xfrm>
                  <a:off x="3861" y="2084"/>
                  <a:ext cx="0" cy="384"/>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8" name="Text Box 69"/>
                <p:cNvSpPr txBox="1">
                  <a:spLocks noChangeArrowheads="1"/>
                </p:cNvSpPr>
                <p:nvPr/>
              </p:nvSpPr>
              <p:spPr bwMode="auto">
                <a:xfrm>
                  <a:off x="3813" y="2132"/>
                  <a:ext cx="2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800">
                      <a:latin typeface="Comic Sans MS" pitchFamily="66" charset="0"/>
                    </a:rPr>
                    <a:t>V</a:t>
                  </a:r>
                </a:p>
              </p:txBody>
            </p:sp>
            <p:sp>
              <p:nvSpPr>
                <p:cNvPr id="49" name="Line 70"/>
                <p:cNvSpPr>
                  <a:spLocks noChangeShapeType="1"/>
                </p:cNvSpPr>
                <p:nvPr/>
              </p:nvSpPr>
              <p:spPr bwMode="auto">
                <a:xfrm>
                  <a:off x="4053" y="1988"/>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 name="Text Box 71"/>
                <p:cNvSpPr txBox="1">
                  <a:spLocks noChangeArrowheads="1"/>
                </p:cNvSpPr>
                <p:nvPr/>
              </p:nvSpPr>
              <p:spPr bwMode="auto">
                <a:xfrm>
                  <a:off x="4053" y="1652"/>
                  <a:ext cx="21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800">
                      <a:latin typeface="Comic Sans MS" pitchFamily="66" charset="0"/>
                    </a:rPr>
                    <a:t>I</a:t>
                  </a:r>
                </a:p>
              </p:txBody>
            </p:sp>
            <p:sp>
              <p:nvSpPr>
                <p:cNvPr id="51" name="Line 72"/>
                <p:cNvSpPr>
                  <a:spLocks noChangeShapeType="1"/>
                </p:cNvSpPr>
                <p:nvPr/>
              </p:nvSpPr>
              <p:spPr bwMode="auto">
                <a:xfrm>
                  <a:off x="5205" y="2276"/>
                  <a:ext cx="2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 name="Text Box 73"/>
                <p:cNvSpPr txBox="1">
                  <a:spLocks noChangeArrowheads="1"/>
                </p:cNvSpPr>
                <p:nvPr/>
              </p:nvSpPr>
              <p:spPr bwMode="auto">
                <a:xfrm>
                  <a:off x="5253" y="1796"/>
                  <a:ext cx="22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800">
                      <a:latin typeface="Comic Sans MS" pitchFamily="66" charset="0"/>
                    </a:rPr>
                    <a:t>B</a:t>
                  </a:r>
                </a:p>
              </p:txBody>
            </p:sp>
            <p:pic>
              <p:nvPicPr>
                <p:cNvPr id="53" name="Picture 74" descr="Kempower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3" y="1777"/>
                  <a:ext cx="1134" cy="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4" name="Group 75"/>
                <p:cNvGrpSpPr>
                  <a:grpSpLocks/>
                </p:cNvGrpSpPr>
                <p:nvPr/>
              </p:nvGrpSpPr>
              <p:grpSpPr bwMode="auto">
                <a:xfrm>
                  <a:off x="1413" y="1923"/>
                  <a:ext cx="2640" cy="1073"/>
                  <a:chOff x="1413" y="1923"/>
                  <a:chExt cx="2640" cy="1073"/>
                </a:xfrm>
              </p:grpSpPr>
              <p:grpSp>
                <p:nvGrpSpPr>
                  <p:cNvPr id="55" name="Group 76"/>
                  <p:cNvGrpSpPr>
                    <a:grpSpLocks/>
                  </p:cNvGrpSpPr>
                  <p:nvPr/>
                </p:nvGrpSpPr>
                <p:grpSpPr bwMode="auto">
                  <a:xfrm>
                    <a:off x="1509" y="1923"/>
                    <a:ext cx="2544" cy="1073"/>
                    <a:chOff x="1509" y="1923"/>
                    <a:chExt cx="2544" cy="1073"/>
                  </a:xfrm>
                </p:grpSpPr>
                <p:grpSp>
                  <p:nvGrpSpPr>
                    <p:cNvPr id="57" name="Group 77"/>
                    <p:cNvGrpSpPr>
                      <a:grpSpLocks/>
                    </p:cNvGrpSpPr>
                    <p:nvPr/>
                  </p:nvGrpSpPr>
                  <p:grpSpPr bwMode="auto">
                    <a:xfrm>
                      <a:off x="1509" y="1923"/>
                      <a:ext cx="2544" cy="1073"/>
                      <a:chOff x="1509" y="1923"/>
                      <a:chExt cx="2544" cy="1073"/>
                    </a:xfrm>
                  </p:grpSpPr>
                  <p:grpSp>
                    <p:nvGrpSpPr>
                      <p:cNvPr id="59" name="Group 78"/>
                      <p:cNvGrpSpPr>
                        <a:grpSpLocks/>
                      </p:cNvGrpSpPr>
                      <p:nvPr/>
                    </p:nvGrpSpPr>
                    <p:grpSpPr bwMode="auto">
                      <a:xfrm>
                        <a:off x="1509" y="1923"/>
                        <a:ext cx="2544" cy="1073"/>
                        <a:chOff x="1509" y="1923"/>
                        <a:chExt cx="2544" cy="1073"/>
                      </a:xfrm>
                    </p:grpSpPr>
                    <p:sp>
                      <p:nvSpPr>
                        <p:cNvPr id="61" name="Line 79"/>
                        <p:cNvSpPr>
                          <a:spLocks noChangeShapeType="1"/>
                        </p:cNvSpPr>
                        <p:nvPr/>
                      </p:nvSpPr>
                      <p:spPr bwMode="auto">
                        <a:xfrm>
                          <a:off x="1893" y="2324"/>
                          <a:ext cx="57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62" name="Group 80"/>
                        <p:cNvGrpSpPr>
                          <a:grpSpLocks noChangeAspect="1"/>
                        </p:cNvGrpSpPr>
                        <p:nvPr/>
                      </p:nvGrpSpPr>
                      <p:grpSpPr bwMode="auto">
                        <a:xfrm>
                          <a:off x="1797" y="2276"/>
                          <a:ext cx="87" cy="96"/>
                          <a:chOff x="1056" y="3168"/>
                          <a:chExt cx="87" cy="96"/>
                        </a:xfrm>
                      </p:grpSpPr>
                      <p:sp>
                        <p:nvSpPr>
                          <p:cNvPr id="73" name="Oval 81"/>
                          <p:cNvSpPr>
                            <a:spLocks noChangeAspect="1" noChangeArrowheads="1"/>
                          </p:cNvSpPr>
                          <p:nvPr/>
                        </p:nvSpPr>
                        <p:spPr bwMode="auto">
                          <a:xfrm>
                            <a:off x="1056" y="3168"/>
                            <a:ext cx="87" cy="96"/>
                          </a:xfrm>
                          <a:prstGeom prst="ellipse">
                            <a:avLst/>
                          </a:prstGeom>
                          <a:solidFill>
                            <a:schemeClr val="bg1"/>
                          </a:solidFill>
                          <a:ln w="19050">
                            <a:solidFill>
                              <a:schemeClr val="tx1"/>
                            </a:solidFill>
                            <a:round/>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endParaRPr lang="fr-FR" altLang="zh-CN" sz="1800">
                              <a:latin typeface="Comic Sans MS" pitchFamily="66" charset="0"/>
                            </a:endParaRPr>
                          </a:p>
                        </p:txBody>
                      </p:sp>
                      <p:sp>
                        <p:nvSpPr>
                          <p:cNvPr id="74" name="Line 82"/>
                          <p:cNvSpPr>
                            <a:spLocks noChangeAspect="1" noChangeShapeType="1"/>
                          </p:cNvSpPr>
                          <p:nvPr/>
                        </p:nvSpPr>
                        <p:spPr bwMode="auto">
                          <a:xfrm flipV="1">
                            <a:off x="1071"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5" name="Line 83"/>
                          <p:cNvSpPr>
                            <a:spLocks noChangeAspect="1" noChangeShapeType="1"/>
                          </p:cNvSpPr>
                          <p:nvPr/>
                        </p:nvSpPr>
                        <p:spPr bwMode="auto">
                          <a:xfrm flipH="1" flipV="1">
                            <a:off x="1070"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pSp>
                      <p:nvGrpSpPr>
                        <p:cNvPr id="63" name="Group 84"/>
                        <p:cNvGrpSpPr>
                          <a:grpSpLocks/>
                        </p:cNvGrpSpPr>
                        <p:nvPr/>
                      </p:nvGrpSpPr>
                      <p:grpSpPr bwMode="auto">
                        <a:xfrm>
                          <a:off x="1845" y="2324"/>
                          <a:ext cx="2208" cy="672"/>
                          <a:chOff x="1920" y="1584"/>
                          <a:chExt cx="2208" cy="672"/>
                        </a:xfrm>
                      </p:grpSpPr>
                      <p:sp>
                        <p:nvSpPr>
                          <p:cNvPr id="66" name="Line 85"/>
                          <p:cNvSpPr>
                            <a:spLocks noChangeShapeType="1"/>
                          </p:cNvSpPr>
                          <p:nvPr/>
                        </p:nvSpPr>
                        <p:spPr bwMode="auto">
                          <a:xfrm>
                            <a:off x="1920" y="1632"/>
                            <a:ext cx="0" cy="624"/>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7" name="Line 86"/>
                          <p:cNvSpPr>
                            <a:spLocks noChangeShapeType="1"/>
                          </p:cNvSpPr>
                          <p:nvPr/>
                        </p:nvSpPr>
                        <p:spPr bwMode="auto">
                          <a:xfrm>
                            <a:off x="1920" y="2256"/>
                            <a:ext cx="216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68" name="Group 87"/>
                          <p:cNvGrpSpPr>
                            <a:grpSpLocks/>
                          </p:cNvGrpSpPr>
                          <p:nvPr/>
                        </p:nvGrpSpPr>
                        <p:grpSpPr bwMode="auto">
                          <a:xfrm>
                            <a:off x="4080" y="1584"/>
                            <a:ext cx="48" cy="672"/>
                            <a:chOff x="4080" y="1584"/>
                            <a:chExt cx="48" cy="672"/>
                          </a:xfrm>
                        </p:grpSpPr>
                        <p:sp>
                          <p:nvSpPr>
                            <p:cNvPr id="69" name="Line 88"/>
                            <p:cNvSpPr>
                              <a:spLocks noChangeShapeType="1"/>
                            </p:cNvSpPr>
                            <p:nvPr/>
                          </p:nvSpPr>
                          <p:spPr bwMode="auto">
                            <a:xfrm flipV="1">
                              <a:off x="4080" y="1776"/>
                              <a:ext cx="0" cy="48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0" name="Line 89"/>
                            <p:cNvSpPr>
                              <a:spLocks noChangeShapeType="1"/>
                            </p:cNvSpPr>
                            <p:nvPr/>
                          </p:nvSpPr>
                          <p:spPr bwMode="auto">
                            <a:xfrm>
                              <a:off x="4080" y="1776"/>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1" name="Line 90"/>
                            <p:cNvSpPr>
                              <a:spLocks noChangeShapeType="1"/>
                            </p:cNvSpPr>
                            <p:nvPr/>
                          </p:nvSpPr>
                          <p:spPr bwMode="auto">
                            <a:xfrm flipV="1">
                              <a:off x="4128" y="1680"/>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2" name="Line 91"/>
                            <p:cNvSpPr>
                              <a:spLocks noChangeShapeType="1"/>
                            </p:cNvSpPr>
                            <p:nvPr/>
                          </p:nvSpPr>
                          <p:spPr bwMode="auto">
                            <a:xfrm flipV="1">
                              <a:off x="4080" y="1584"/>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pSp>
                    <p:sp>
                      <p:nvSpPr>
                        <p:cNvPr id="64" name="Text Box 92"/>
                        <p:cNvSpPr txBox="1">
                          <a:spLocks noChangeArrowheads="1"/>
                        </p:cNvSpPr>
                        <p:nvPr/>
                      </p:nvSpPr>
                      <p:spPr bwMode="auto">
                        <a:xfrm>
                          <a:off x="1509" y="1923"/>
                          <a:ext cx="509"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2000">
                              <a:latin typeface="Comic Sans MS" pitchFamily="66" charset="0"/>
                            </a:rPr>
                            <a:t>Vref</a:t>
                          </a:r>
                        </a:p>
                      </p:txBody>
                    </p:sp>
                    <p:sp>
                      <p:nvSpPr>
                        <p:cNvPr id="65" name="Text Box 93"/>
                        <p:cNvSpPr txBox="1">
                          <a:spLocks noChangeArrowheads="1"/>
                        </p:cNvSpPr>
                        <p:nvPr/>
                      </p:nvSpPr>
                      <p:spPr bwMode="auto">
                        <a:xfrm>
                          <a:off x="1845" y="2372"/>
                          <a:ext cx="38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800">
                              <a:latin typeface="Comic Sans MS" pitchFamily="66" charset="0"/>
                            </a:rPr>
                            <a:t>e</a:t>
                          </a:r>
                          <a:r>
                            <a:rPr lang="en-US" altLang="zh-CN" sz="1800" baseline="-25000">
                              <a:latin typeface="Comic Sans MS" pitchFamily="66" charset="0"/>
                            </a:rPr>
                            <a:t>V</a:t>
                          </a:r>
                          <a:endParaRPr lang="en-US" altLang="zh-CN" sz="1800">
                            <a:latin typeface="Comic Sans MS" pitchFamily="66" charset="0"/>
                          </a:endParaRPr>
                        </a:p>
                      </p:txBody>
                    </p:sp>
                  </p:grpSp>
                  <p:sp>
                    <p:nvSpPr>
                      <p:cNvPr id="60" name="Rectangle 94"/>
                      <p:cNvSpPr>
                        <a:spLocks noChangeArrowheads="1"/>
                      </p:cNvSpPr>
                      <p:nvPr/>
                    </p:nvSpPr>
                    <p:spPr bwMode="auto">
                      <a:xfrm>
                        <a:off x="2037" y="2228"/>
                        <a:ext cx="288" cy="192"/>
                      </a:xfrm>
                      <a:prstGeom prst="rect">
                        <a:avLst/>
                      </a:prstGeom>
                      <a:solidFill>
                        <a:srgbClr val="FFFFCC"/>
                      </a:solidFill>
                      <a:ln w="9525">
                        <a:solidFill>
                          <a:schemeClr val="tx1"/>
                        </a:solidFill>
                        <a:miter lim="800000"/>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pPr>
                        <a:r>
                          <a:rPr lang="en-US" altLang="zh-CN" sz="1600">
                            <a:latin typeface="Comic Sans MS" pitchFamily="66" charset="0"/>
                          </a:rPr>
                          <a:t>G(s)</a:t>
                        </a:r>
                        <a:endParaRPr lang="en-US" altLang="zh-CN" sz="1800">
                          <a:latin typeface="Comic Sans MS" pitchFamily="66" charset="0"/>
                        </a:endParaRPr>
                      </a:p>
                    </p:txBody>
                  </p:sp>
                </p:grpSp>
                <p:sp>
                  <p:nvSpPr>
                    <p:cNvPr id="58" name="Line 95"/>
                    <p:cNvSpPr>
                      <a:spLocks noChangeShapeType="1"/>
                    </p:cNvSpPr>
                    <p:nvPr/>
                  </p:nvSpPr>
                  <p:spPr bwMode="auto">
                    <a:xfrm flipH="1">
                      <a:off x="4005" y="2420"/>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6" name="Line 96"/>
                  <p:cNvSpPr>
                    <a:spLocks noChangeShapeType="1"/>
                  </p:cNvSpPr>
                  <p:nvPr/>
                </p:nvSpPr>
                <p:spPr bwMode="auto">
                  <a:xfrm>
                    <a:off x="1413" y="2322"/>
                    <a:ext cx="37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20" name="Group 107"/>
              <p:cNvGrpSpPr>
                <a:grpSpLocks/>
              </p:cNvGrpSpPr>
              <p:nvPr/>
            </p:nvGrpSpPr>
            <p:grpSpPr bwMode="auto">
              <a:xfrm>
                <a:off x="244476" y="3542502"/>
                <a:ext cx="3025775" cy="2771775"/>
                <a:chOff x="429" y="1310"/>
                <a:chExt cx="2064" cy="1746"/>
              </a:xfrm>
            </p:grpSpPr>
            <p:grpSp>
              <p:nvGrpSpPr>
                <p:cNvPr id="23" name="Group 105"/>
                <p:cNvGrpSpPr>
                  <a:grpSpLocks/>
                </p:cNvGrpSpPr>
                <p:nvPr/>
              </p:nvGrpSpPr>
              <p:grpSpPr bwMode="auto">
                <a:xfrm>
                  <a:off x="429" y="1310"/>
                  <a:ext cx="2064" cy="1746"/>
                  <a:chOff x="429" y="1310"/>
                  <a:chExt cx="2064" cy="1746"/>
                </a:xfrm>
              </p:grpSpPr>
              <p:grpSp>
                <p:nvGrpSpPr>
                  <p:cNvPr id="25" name="Group 103"/>
                  <p:cNvGrpSpPr>
                    <a:grpSpLocks/>
                  </p:cNvGrpSpPr>
                  <p:nvPr/>
                </p:nvGrpSpPr>
                <p:grpSpPr bwMode="auto">
                  <a:xfrm>
                    <a:off x="429" y="1310"/>
                    <a:ext cx="1356" cy="643"/>
                    <a:chOff x="429" y="1310"/>
                    <a:chExt cx="1356" cy="643"/>
                  </a:xfrm>
                </p:grpSpPr>
                <p:sp>
                  <p:nvSpPr>
                    <p:cNvPr id="29" name="Text Box 22"/>
                    <p:cNvSpPr txBox="1">
                      <a:spLocks noChangeArrowheads="1"/>
                    </p:cNvSpPr>
                    <p:nvPr/>
                  </p:nvSpPr>
                  <p:spPr bwMode="auto">
                    <a:xfrm>
                      <a:off x="957" y="1310"/>
                      <a:ext cx="26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800">
                          <a:latin typeface="Comic Sans MS" pitchFamily="66" charset="0"/>
                        </a:rPr>
                        <a:t>e</a:t>
                      </a:r>
                      <a:r>
                        <a:rPr lang="en-GB" altLang="zh-CN" sz="1800" baseline="-25000">
                          <a:latin typeface="Comic Sans MS" pitchFamily="66" charset="0"/>
                        </a:rPr>
                        <a:t>I</a:t>
                      </a:r>
                      <a:endParaRPr lang="en-GB" altLang="zh-CN" sz="1800">
                        <a:latin typeface="Comic Sans MS" pitchFamily="66" charset="0"/>
                      </a:endParaRPr>
                    </a:p>
                  </p:txBody>
                </p:sp>
                <p:sp>
                  <p:nvSpPr>
                    <p:cNvPr id="32" name="Text Box 23"/>
                    <p:cNvSpPr txBox="1">
                      <a:spLocks noChangeArrowheads="1"/>
                    </p:cNvSpPr>
                    <p:nvPr/>
                  </p:nvSpPr>
                  <p:spPr bwMode="auto">
                    <a:xfrm>
                      <a:off x="621" y="1358"/>
                      <a:ext cx="20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800">
                          <a:latin typeface="Comic Sans MS" pitchFamily="66" charset="0"/>
                        </a:rPr>
                        <a:t>+</a:t>
                      </a:r>
                    </a:p>
                  </p:txBody>
                </p:sp>
                <p:grpSp>
                  <p:nvGrpSpPr>
                    <p:cNvPr id="34" name="Group 102"/>
                    <p:cNvGrpSpPr>
                      <a:grpSpLocks/>
                    </p:cNvGrpSpPr>
                    <p:nvPr/>
                  </p:nvGrpSpPr>
                  <p:grpSpPr bwMode="auto">
                    <a:xfrm>
                      <a:off x="429" y="1454"/>
                      <a:ext cx="1356" cy="499"/>
                      <a:chOff x="429" y="1454"/>
                      <a:chExt cx="1356" cy="499"/>
                    </a:xfrm>
                  </p:grpSpPr>
                  <p:sp>
                    <p:nvSpPr>
                      <p:cNvPr id="35" name="Rectangle 25"/>
                      <p:cNvSpPr>
                        <a:spLocks noChangeArrowheads="1"/>
                      </p:cNvSpPr>
                      <p:nvPr/>
                    </p:nvSpPr>
                    <p:spPr bwMode="auto">
                      <a:xfrm>
                        <a:off x="1245" y="1454"/>
                        <a:ext cx="540" cy="288"/>
                      </a:xfrm>
                      <a:prstGeom prst="rect">
                        <a:avLst/>
                      </a:prstGeom>
                      <a:solidFill>
                        <a:srgbClr val="CCFFCC"/>
                      </a:solidFill>
                      <a:ln w="9525">
                        <a:solidFill>
                          <a:schemeClr val="tx1"/>
                        </a:solidFill>
                        <a:miter lim="800000"/>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pPr>
                        <a:r>
                          <a:rPr lang="en-GB" altLang="zh-CN" sz="1800">
                            <a:latin typeface="Comic Sans MS" pitchFamily="66" charset="0"/>
                          </a:rPr>
                          <a:t>Reg.</a:t>
                        </a:r>
                      </a:p>
                    </p:txBody>
                  </p:sp>
                  <p:grpSp>
                    <p:nvGrpSpPr>
                      <p:cNvPr id="36" name="Group 26"/>
                      <p:cNvGrpSpPr>
                        <a:grpSpLocks noChangeAspect="1"/>
                      </p:cNvGrpSpPr>
                      <p:nvPr/>
                    </p:nvGrpSpPr>
                    <p:grpSpPr bwMode="auto">
                      <a:xfrm>
                        <a:off x="813" y="1550"/>
                        <a:ext cx="87" cy="96"/>
                        <a:chOff x="1056" y="3168"/>
                        <a:chExt cx="87" cy="96"/>
                      </a:xfrm>
                    </p:grpSpPr>
                    <p:sp>
                      <p:nvSpPr>
                        <p:cNvPr id="41" name="Oval 27"/>
                        <p:cNvSpPr>
                          <a:spLocks noChangeAspect="1" noChangeArrowheads="1"/>
                        </p:cNvSpPr>
                        <p:nvPr/>
                      </p:nvSpPr>
                      <p:spPr bwMode="auto">
                        <a:xfrm>
                          <a:off x="1056" y="3168"/>
                          <a:ext cx="87" cy="96"/>
                        </a:xfrm>
                        <a:prstGeom prst="ellipse">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endParaRPr lang="fr-FR" altLang="zh-CN" sz="1800">
                            <a:latin typeface="Comic Sans MS" pitchFamily="66" charset="0"/>
                          </a:endParaRPr>
                        </a:p>
                      </p:txBody>
                    </p:sp>
                    <p:sp>
                      <p:nvSpPr>
                        <p:cNvPr id="42" name="Line 28"/>
                        <p:cNvSpPr>
                          <a:spLocks noChangeAspect="1" noChangeShapeType="1"/>
                        </p:cNvSpPr>
                        <p:nvPr/>
                      </p:nvSpPr>
                      <p:spPr bwMode="auto">
                        <a:xfrm flipV="1">
                          <a:off x="1071"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3" name="Line 29"/>
                        <p:cNvSpPr>
                          <a:spLocks noChangeAspect="1" noChangeShapeType="1"/>
                        </p:cNvSpPr>
                        <p:nvPr/>
                      </p:nvSpPr>
                      <p:spPr bwMode="auto">
                        <a:xfrm flipH="1" flipV="1">
                          <a:off x="1070" y="3182"/>
                          <a:ext cx="55" cy="7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37" name="Line 30"/>
                      <p:cNvSpPr>
                        <a:spLocks noChangeShapeType="1"/>
                      </p:cNvSpPr>
                      <p:nvPr/>
                    </p:nvSpPr>
                    <p:spPr bwMode="auto">
                      <a:xfrm>
                        <a:off x="429" y="1598"/>
                        <a:ext cx="38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8" name="Line 31"/>
                      <p:cNvSpPr>
                        <a:spLocks noChangeShapeType="1"/>
                      </p:cNvSpPr>
                      <p:nvPr/>
                    </p:nvSpPr>
                    <p:spPr bwMode="auto">
                      <a:xfrm>
                        <a:off x="909" y="1598"/>
                        <a:ext cx="33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9" name="Text Box 32"/>
                      <p:cNvSpPr txBox="1">
                        <a:spLocks noChangeArrowheads="1"/>
                      </p:cNvSpPr>
                      <p:nvPr/>
                    </p:nvSpPr>
                    <p:spPr bwMode="auto">
                      <a:xfrm>
                        <a:off x="1331" y="1720"/>
                        <a:ext cx="42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800">
                            <a:latin typeface="Comic Sans MS" pitchFamily="66" charset="0"/>
                          </a:rPr>
                          <a:t>F(z)</a:t>
                        </a:r>
                      </a:p>
                    </p:txBody>
                  </p:sp>
                  <p:sp>
                    <p:nvSpPr>
                      <p:cNvPr id="40" name="Text Box 33"/>
                      <p:cNvSpPr txBox="1">
                        <a:spLocks noChangeArrowheads="1"/>
                      </p:cNvSpPr>
                      <p:nvPr/>
                    </p:nvSpPr>
                    <p:spPr bwMode="auto">
                      <a:xfrm>
                        <a:off x="717" y="1598"/>
                        <a:ext cx="19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GB" altLang="zh-CN" sz="1800">
                            <a:latin typeface="Comic Sans MS" pitchFamily="66" charset="0"/>
                          </a:rPr>
                          <a:t>-</a:t>
                        </a:r>
                      </a:p>
                    </p:txBody>
                  </p:sp>
                </p:grpSp>
              </p:grpSp>
              <p:grpSp>
                <p:nvGrpSpPr>
                  <p:cNvPr id="26" name="Group 104"/>
                  <p:cNvGrpSpPr>
                    <a:grpSpLocks/>
                  </p:cNvGrpSpPr>
                  <p:nvPr/>
                </p:nvGrpSpPr>
                <p:grpSpPr bwMode="auto">
                  <a:xfrm>
                    <a:off x="855" y="1646"/>
                    <a:ext cx="1638" cy="1410"/>
                    <a:chOff x="855" y="1646"/>
                    <a:chExt cx="1638" cy="1410"/>
                  </a:xfrm>
                </p:grpSpPr>
                <p:sp>
                  <p:nvSpPr>
                    <p:cNvPr id="27" name="Line 35"/>
                    <p:cNvSpPr>
                      <a:spLocks noChangeShapeType="1"/>
                    </p:cNvSpPr>
                    <p:nvPr/>
                  </p:nvSpPr>
                  <p:spPr bwMode="auto">
                    <a:xfrm>
                      <a:off x="861" y="1646"/>
                      <a:ext cx="0" cy="1410"/>
                    </a:xfrm>
                    <a:prstGeom prst="line">
                      <a:avLst/>
                    </a:prstGeom>
                    <a:noFill/>
                    <a:ln w="9525">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 name="Line 36"/>
                    <p:cNvSpPr>
                      <a:spLocks noChangeShapeType="1"/>
                    </p:cNvSpPr>
                    <p:nvPr/>
                  </p:nvSpPr>
                  <p:spPr bwMode="auto">
                    <a:xfrm flipH="1">
                      <a:off x="855" y="3056"/>
                      <a:ext cx="16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pSp>
            <p:sp>
              <p:nvSpPr>
                <p:cNvPr id="24" name="AutoShape 100"/>
                <p:cNvSpPr>
                  <a:spLocks noChangeAspect="1" noChangeArrowheads="1"/>
                </p:cNvSpPr>
                <p:nvPr/>
              </p:nvSpPr>
              <p:spPr bwMode="auto">
                <a:xfrm>
                  <a:off x="1896" y="1527"/>
                  <a:ext cx="311" cy="132"/>
                </a:xfrm>
                <a:prstGeom prst="homePlate">
                  <a:avLst>
                    <a:gd name="adj" fmla="val 58902"/>
                  </a:avLst>
                </a:prstGeom>
                <a:solidFill>
                  <a:srgbClr val="0000FF"/>
                </a:solidFill>
                <a:ln w="9525">
                  <a:solidFill>
                    <a:schemeClr val="tx1"/>
                  </a:solidFill>
                  <a:miter lim="800000"/>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pitchFamily="34"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pitchFamily="34"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pitchFamily="34"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pPr>
                  <a:r>
                    <a:rPr lang="en-GB" altLang="zh-CN" sz="1200">
                      <a:solidFill>
                        <a:srgbClr val="FFFF00"/>
                      </a:solidFill>
                      <a:latin typeface="Comic Sans MS" pitchFamily="66" charset="0"/>
                    </a:rPr>
                    <a:t>DAC</a:t>
                  </a:r>
                  <a:endParaRPr lang="en-GB" altLang="zh-CN" sz="1800">
                    <a:solidFill>
                      <a:srgbClr val="FFFF00"/>
                    </a:solidFill>
                    <a:latin typeface="Comic Sans MS" pitchFamily="66" charset="0"/>
                  </a:endParaRPr>
                </a:p>
              </p:txBody>
            </p:sp>
          </p:gr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9890" y="3137325"/>
                <a:ext cx="1123107" cy="170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2" descr="\\cern.ch\dfs\Departments\TE\Groups\EPC\Sections\HPM\Photos\DCCTs\4 to 13kA DCCTs in Power Converters\P101000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8713" y="5318121"/>
                <a:ext cx="1279800" cy="17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 name="图片 9"/>
            <p:cNvPicPr>
              <a:picLocks noChangeAspect="1"/>
            </p:cNvPicPr>
            <p:nvPr/>
          </p:nvPicPr>
          <p:blipFill>
            <a:blip r:embed="rId5"/>
            <a:stretch>
              <a:fillRect/>
            </a:stretch>
          </p:blipFill>
          <p:spPr>
            <a:xfrm>
              <a:off x="1711639" y="4911404"/>
              <a:ext cx="932023" cy="757341"/>
            </a:xfrm>
            <a:prstGeom prst="rect">
              <a:avLst/>
            </a:prstGeom>
            <a:ln>
              <a:solidFill>
                <a:schemeClr val="bg1">
                  <a:lumMod val="75000"/>
                </a:schemeClr>
              </a:solidFill>
            </a:ln>
          </p:spPr>
        </p:pic>
        <p:pic>
          <p:nvPicPr>
            <p:cNvPr id="11" name="图片 10"/>
            <p:cNvPicPr>
              <a:picLocks noChangeAspect="1"/>
            </p:cNvPicPr>
            <p:nvPr/>
          </p:nvPicPr>
          <p:blipFill>
            <a:blip r:embed="rId6"/>
            <a:stretch>
              <a:fillRect/>
            </a:stretch>
          </p:blipFill>
          <p:spPr>
            <a:xfrm>
              <a:off x="1621135" y="2758461"/>
              <a:ext cx="982832" cy="822437"/>
            </a:xfrm>
            <a:prstGeom prst="rect">
              <a:avLst/>
            </a:prstGeom>
            <a:ln>
              <a:solidFill>
                <a:schemeClr val="bg1">
                  <a:lumMod val="75000"/>
                </a:schemeClr>
              </a:solidFill>
            </a:ln>
          </p:spPr>
        </p:pic>
      </p:grpSp>
    </p:spTree>
    <p:extLst>
      <p:ext uri="{BB962C8B-B14F-4D97-AF65-F5344CB8AC3E}">
        <p14:creationId xmlns:p14="http://schemas.microsoft.com/office/powerpoint/2010/main" val="3672793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标题 1"/>
          <p:cNvSpPr txBox="1">
            <a:spLocks/>
          </p:cNvSpPr>
          <p:nvPr/>
        </p:nvSpPr>
        <p:spPr>
          <a:xfrm>
            <a:off x="720000" y="0"/>
            <a:ext cx="10800000" cy="720000"/>
          </a:xfrm>
          <a:prstGeom prst="rect">
            <a:avLst/>
          </a:prstGeom>
          <a:noFill/>
        </p:spPr>
        <p:txBody>
          <a:bodyPr anchor="ctr" anchorCtr="0"/>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600"/>
              </a:spcBef>
              <a:spcAft>
                <a:spcPts val="600"/>
              </a:spcAft>
            </a:pPr>
            <a:r>
              <a:rPr lang="en-US" altLang="zh-CN" sz="2800" b="1" dirty="0">
                <a:latin typeface="Times New Roman" panose="02020603050405020304" pitchFamily="18" charset="0"/>
                <a:cs typeface="Times New Roman" pitchFamily="18" charset="0"/>
              </a:rPr>
              <a:t>Design and development</a:t>
            </a:r>
          </a:p>
        </p:txBody>
      </p:sp>
      <p:sp>
        <p:nvSpPr>
          <p:cNvPr id="31" name="内容占位符 2"/>
          <p:cNvSpPr txBox="1">
            <a:spLocks/>
          </p:cNvSpPr>
          <p:nvPr/>
        </p:nvSpPr>
        <p:spPr>
          <a:xfrm>
            <a:off x="360000" y="720000"/>
            <a:ext cx="11520000" cy="6120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Booster power supply </a:t>
            </a:r>
          </a:p>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10ppm high precision power supply</a:t>
            </a:r>
          </a:p>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Fast corrector power supply</a:t>
            </a:r>
          </a:p>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Digital Power Supply Control Module (DPSCM).</a:t>
            </a:r>
          </a:p>
          <a:p>
            <a:pPr marL="358775" lvl="1" indent="-358775">
              <a:lnSpc>
                <a:spcPct val="100000"/>
              </a:lnSpc>
              <a:spcBef>
                <a:spcPts val="0"/>
              </a:spcBef>
              <a:spcAft>
                <a:spcPts val="600"/>
              </a:spcAft>
              <a:buClr>
                <a:srgbClr val="FF0000"/>
              </a:buClr>
              <a:buSzPct val="80000"/>
              <a:buFont typeface="Wingdings" pitchFamily="2" charset="2"/>
              <a:buChar char="n"/>
              <a:defRPr/>
            </a:pPr>
            <a:r>
              <a:rPr lang="en-US" altLang="zh-CN" b="1" dirty="0">
                <a:latin typeface="Times New Roman" panose="02020603050405020304" pitchFamily="18" charset="0"/>
                <a:cs typeface="Times New Roman" pitchFamily="18" charset="0"/>
              </a:rPr>
              <a:t>DCCT</a:t>
            </a:r>
          </a:p>
          <a:p>
            <a:pPr marL="358775" lvl="1" indent="-358775">
              <a:lnSpc>
                <a:spcPct val="100000"/>
              </a:lnSpc>
              <a:spcBef>
                <a:spcPts val="0"/>
              </a:spcBef>
              <a:spcAft>
                <a:spcPts val="600"/>
              </a:spcAft>
              <a:buClr>
                <a:srgbClr val="FF0000"/>
              </a:buClr>
              <a:buSzPct val="80000"/>
              <a:buFont typeface="Wingdings" pitchFamily="2" charset="2"/>
              <a:buChar char="n"/>
              <a:defRPr/>
            </a:pPr>
            <a:endParaRPr lang="en-US" altLang="zh-CN" b="1" dirty="0">
              <a:latin typeface="Times New Roman" panose="02020603050405020304" pitchFamily="18" charset="0"/>
              <a:cs typeface="Times New Roman" pitchFamily="18" charset="0"/>
            </a:endParaRPr>
          </a:p>
          <a:p>
            <a:pPr marL="360000" lvl="2" indent="0">
              <a:lnSpc>
                <a:spcPct val="100000"/>
              </a:lnSpc>
              <a:spcBef>
                <a:spcPts val="0"/>
              </a:spcBef>
              <a:spcAft>
                <a:spcPts val="600"/>
              </a:spcAft>
              <a:buClr>
                <a:srgbClr val="002060"/>
              </a:buClr>
              <a:buSzPct val="80000"/>
              <a:buNone/>
              <a:defRPr/>
            </a:pPr>
            <a:endParaRPr lang="en-US" altLang="zh-CN" sz="18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itchFamily="2" charset="2"/>
              <a:buChar char="n"/>
              <a:defRPr/>
            </a:pPr>
            <a:endParaRPr lang="en-US" altLang="zh-CN" sz="1800" dirty="0">
              <a:latin typeface="Times New Roman" panose="02020603050405020304" pitchFamily="18" charset="0"/>
              <a:cs typeface="Times New Roman" panose="02020603050405020304" pitchFamily="18" charset="0"/>
            </a:endParaRPr>
          </a:p>
          <a:p>
            <a:pPr marL="900000" lvl="2" indent="-360000">
              <a:lnSpc>
                <a:spcPct val="100000"/>
              </a:lnSpc>
              <a:spcBef>
                <a:spcPts val="0"/>
              </a:spcBef>
              <a:spcAft>
                <a:spcPts val="600"/>
              </a:spcAft>
              <a:buClr>
                <a:schemeClr val="accent2"/>
              </a:buClr>
              <a:buSzPct val="80000"/>
              <a:buFont typeface="Wingdings" panose="05000000000000000000" pitchFamily="2" charset="2"/>
              <a:buChar char="ü"/>
              <a:defRPr/>
            </a:pPr>
            <a:endParaRPr lang="en-US" altLang="zh-CN" sz="1400" dirty="0">
              <a:latin typeface="Times New Roman" panose="02020603050405020304" pitchFamily="18" charset="0"/>
              <a:cs typeface="Times New Roman" panose="02020603050405020304"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dirty="0">
              <a:latin typeface="Times New Roman" pitchFamily="18" charset="0"/>
            </a:endParaRPr>
          </a:p>
          <a:p>
            <a:pPr marL="720000" lvl="2" indent="-360000">
              <a:lnSpc>
                <a:spcPct val="100000"/>
              </a:lnSpc>
              <a:spcBef>
                <a:spcPts val="0"/>
              </a:spcBef>
              <a:spcAft>
                <a:spcPts val="600"/>
              </a:spcAft>
              <a:buClr>
                <a:srgbClr val="002060"/>
              </a:buClr>
              <a:buSzPct val="80000"/>
              <a:buFont typeface="Wingdings" panose="05000000000000000000" pitchFamily="2" charset="2"/>
              <a:buChar char="n"/>
              <a:defRPr/>
            </a:pPr>
            <a:endParaRPr lang="en-US" altLang="zh-CN" sz="1800" b="1" dirty="0">
              <a:solidFill>
                <a:srgbClr val="FF0000"/>
              </a:solidFill>
              <a:latin typeface="Times New Roman" pitchFamily="18" charset="0"/>
            </a:endParaRPr>
          </a:p>
        </p:txBody>
      </p:sp>
      <p:cxnSp>
        <p:nvCxnSpPr>
          <p:cNvPr id="33" name="直接连接符 32"/>
          <p:cNvCxnSpPr/>
          <p:nvPr/>
        </p:nvCxnSpPr>
        <p:spPr>
          <a:xfrm>
            <a:off x="0" y="720000"/>
            <a:ext cx="12186000" cy="0"/>
          </a:xfrm>
          <a:prstGeom prst="line">
            <a:avLst/>
          </a:prstGeom>
          <a:ln w="635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215020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anchor="ctr" anchorCtr="0"/>
      <a:lstStyle>
        <a:defPPr algn="ctr" eaLnBrk="1" hangingPunct="1">
          <a:defRPr sz="2800" b="1" dirty="0" smtClean="0">
            <a:latin typeface="Times New Roman" pitchFamily="18" charset="0"/>
            <a:cs typeface="Times New Roman"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2630</TotalTime>
  <Words>1952</Words>
  <Application>Microsoft Office PowerPoint</Application>
  <PresentationFormat>宽屏</PresentationFormat>
  <Paragraphs>434</Paragraphs>
  <Slides>35</Slides>
  <Notes>3</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3</vt:i4>
      </vt:variant>
      <vt:variant>
        <vt:lpstr>幻灯片标题</vt:lpstr>
      </vt:variant>
      <vt:variant>
        <vt:i4>35</vt:i4>
      </vt:variant>
    </vt:vector>
  </HeadingPairs>
  <TitlesOfParts>
    <vt:vector size="49" baseType="lpstr">
      <vt:lpstr>华文楷体</vt:lpstr>
      <vt:lpstr>宋体</vt:lpstr>
      <vt:lpstr>Arial</vt:lpstr>
      <vt:lpstr>Arial Black</vt:lpstr>
      <vt:lpstr>Calibri</vt:lpstr>
      <vt:lpstr>Calibri Light</vt:lpstr>
      <vt:lpstr>Comic Sans MS</vt:lpstr>
      <vt:lpstr>Tahoma</vt:lpstr>
      <vt:lpstr>Times New Roman</vt:lpstr>
      <vt:lpstr>Wingdings</vt:lpstr>
      <vt:lpstr>Office 主题</vt:lpstr>
      <vt:lpstr>Visio</vt:lpstr>
      <vt:lpstr>Visio.Drawing.15</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zhu jianbin</dc:creator>
  <cp:lastModifiedBy>chenbin@ihep.ac.cn</cp:lastModifiedBy>
  <cp:revision>283</cp:revision>
  <dcterms:created xsi:type="dcterms:W3CDTF">2019-01-03T08:04:32Z</dcterms:created>
  <dcterms:modified xsi:type="dcterms:W3CDTF">2023-02-14T06:52:14Z</dcterms:modified>
</cp:coreProperties>
</file>