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58" r:id="rId2"/>
    <p:sldId id="359" r:id="rId3"/>
    <p:sldId id="396" r:id="rId4"/>
    <p:sldId id="369" r:id="rId5"/>
    <p:sldId id="409" r:id="rId6"/>
    <p:sldId id="408" r:id="rId7"/>
    <p:sldId id="410" r:id="rId8"/>
    <p:sldId id="411" r:id="rId9"/>
    <p:sldId id="412" r:id="rId10"/>
    <p:sldId id="413" r:id="rId11"/>
    <p:sldId id="414" r:id="rId12"/>
    <p:sldId id="418" r:id="rId13"/>
    <p:sldId id="416" r:id="rId14"/>
    <p:sldId id="417" r:id="rId15"/>
    <p:sldId id="419" r:id="rId16"/>
    <p:sldId id="420" r:id="rId17"/>
    <p:sldId id="421" r:id="rId18"/>
    <p:sldId id="422" r:id="rId19"/>
    <p:sldId id="423" r:id="rId20"/>
    <p:sldId id="424" r:id="rId21"/>
    <p:sldId id="425" r:id="rId22"/>
    <p:sldId id="426" r:id="rId23"/>
    <p:sldId id="427" r:id="rId24"/>
    <p:sldId id="428" r:id="rId25"/>
    <p:sldId id="383" r:id="rId26"/>
    <p:sldId id="361" r:id="rId2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469" autoAdjust="0"/>
    <p:restoredTop sz="94660"/>
  </p:normalViewPr>
  <p:slideViewPr>
    <p:cSldViewPr snapToGrid="0">
      <p:cViewPr varScale="1">
        <p:scale>
          <a:sx n="64" d="100"/>
          <a:sy n="64" d="100"/>
        </p:scale>
        <p:origin x="825"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5.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7.png"/></Relationships>
</file>

<file path=ppt/drawings/_rels/vmlDrawing3.vml.rels><?xml version="1.0" encoding="UTF-8" standalone="yes"?>
<Relationships xmlns="http://schemas.openxmlformats.org/package/2006/relationships"><Relationship Id="rId2" Type="http://schemas.openxmlformats.org/officeDocument/2006/relationships/image" Target="../media/image40.wmf"/><Relationship Id="rId1" Type="http://schemas.openxmlformats.org/officeDocument/2006/relationships/image" Target="../media/image39.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30635268-E0D5-4651-8A0D-1EF637D06372}" type="datetimeFigureOut">
              <a:rPr lang="zh-CN" altLang="en-US" smtClean="0"/>
              <a:t>2023/2/10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5293864-3DE6-45C7-8017-4BF03FB6BB8F}" type="slidenum">
              <a:rPr lang="zh-CN" altLang="en-US" smtClean="0"/>
              <a:t>‹#›</a:t>
            </a:fld>
            <a:endParaRPr lang="zh-CN" altLang="en-US"/>
          </a:p>
        </p:txBody>
      </p:sp>
    </p:spTree>
    <p:extLst>
      <p:ext uri="{BB962C8B-B14F-4D97-AF65-F5344CB8AC3E}">
        <p14:creationId xmlns:p14="http://schemas.microsoft.com/office/powerpoint/2010/main" val="35989289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0635268-E0D5-4651-8A0D-1EF637D06372}" type="datetimeFigureOut">
              <a:rPr lang="zh-CN" altLang="en-US" smtClean="0"/>
              <a:t>2023/2/10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5293864-3DE6-45C7-8017-4BF03FB6BB8F}" type="slidenum">
              <a:rPr lang="zh-CN" altLang="en-US" smtClean="0"/>
              <a:t>‹#›</a:t>
            </a:fld>
            <a:endParaRPr lang="zh-CN" altLang="en-US"/>
          </a:p>
        </p:txBody>
      </p:sp>
    </p:spTree>
    <p:extLst>
      <p:ext uri="{BB962C8B-B14F-4D97-AF65-F5344CB8AC3E}">
        <p14:creationId xmlns:p14="http://schemas.microsoft.com/office/powerpoint/2010/main" val="33530939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0635268-E0D5-4651-8A0D-1EF637D06372}" type="datetimeFigureOut">
              <a:rPr lang="zh-CN" altLang="en-US" smtClean="0"/>
              <a:t>2023/2/10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5293864-3DE6-45C7-8017-4BF03FB6BB8F}" type="slidenum">
              <a:rPr lang="zh-CN" altLang="en-US" smtClean="0"/>
              <a:t>‹#›</a:t>
            </a:fld>
            <a:endParaRPr lang="zh-CN" altLang="en-US"/>
          </a:p>
        </p:txBody>
      </p:sp>
    </p:spTree>
    <p:extLst>
      <p:ext uri="{BB962C8B-B14F-4D97-AF65-F5344CB8AC3E}">
        <p14:creationId xmlns:p14="http://schemas.microsoft.com/office/powerpoint/2010/main" val="21463082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0635268-E0D5-4651-8A0D-1EF637D06372}" type="datetimeFigureOut">
              <a:rPr lang="zh-CN" altLang="en-US" smtClean="0"/>
              <a:t>2023/2/10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5293864-3DE6-45C7-8017-4BF03FB6BB8F}" type="slidenum">
              <a:rPr lang="zh-CN" altLang="en-US" smtClean="0"/>
              <a:t>‹#›</a:t>
            </a:fld>
            <a:endParaRPr lang="zh-CN" altLang="en-US"/>
          </a:p>
        </p:txBody>
      </p:sp>
    </p:spTree>
    <p:extLst>
      <p:ext uri="{BB962C8B-B14F-4D97-AF65-F5344CB8AC3E}">
        <p14:creationId xmlns:p14="http://schemas.microsoft.com/office/powerpoint/2010/main" val="5742811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30635268-E0D5-4651-8A0D-1EF637D06372}" type="datetimeFigureOut">
              <a:rPr lang="zh-CN" altLang="en-US" smtClean="0"/>
              <a:t>2023/2/10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5293864-3DE6-45C7-8017-4BF03FB6BB8F}" type="slidenum">
              <a:rPr lang="zh-CN" altLang="en-US" smtClean="0"/>
              <a:t>‹#›</a:t>
            </a:fld>
            <a:endParaRPr lang="zh-CN" altLang="en-US"/>
          </a:p>
        </p:txBody>
      </p:sp>
    </p:spTree>
    <p:extLst>
      <p:ext uri="{BB962C8B-B14F-4D97-AF65-F5344CB8AC3E}">
        <p14:creationId xmlns:p14="http://schemas.microsoft.com/office/powerpoint/2010/main" val="24752921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30635268-E0D5-4651-8A0D-1EF637D06372}" type="datetimeFigureOut">
              <a:rPr lang="zh-CN" altLang="en-US" smtClean="0"/>
              <a:t>2023/2/10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5293864-3DE6-45C7-8017-4BF03FB6BB8F}" type="slidenum">
              <a:rPr lang="zh-CN" altLang="en-US" smtClean="0"/>
              <a:t>‹#›</a:t>
            </a:fld>
            <a:endParaRPr lang="zh-CN" altLang="en-US"/>
          </a:p>
        </p:txBody>
      </p:sp>
    </p:spTree>
    <p:extLst>
      <p:ext uri="{BB962C8B-B14F-4D97-AF65-F5344CB8AC3E}">
        <p14:creationId xmlns:p14="http://schemas.microsoft.com/office/powerpoint/2010/main" val="5672879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30635268-E0D5-4651-8A0D-1EF637D06372}" type="datetimeFigureOut">
              <a:rPr lang="zh-CN" altLang="en-US" smtClean="0"/>
              <a:t>2023/2/10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95293864-3DE6-45C7-8017-4BF03FB6BB8F}" type="slidenum">
              <a:rPr lang="zh-CN" altLang="en-US" smtClean="0"/>
              <a:t>‹#›</a:t>
            </a:fld>
            <a:endParaRPr lang="zh-CN" altLang="en-US"/>
          </a:p>
        </p:txBody>
      </p:sp>
    </p:spTree>
    <p:extLst>
      <p:ext uri="{BB962C8B-B14F-4D97-AF65-F5344CB8AC3E}">
        <p14:creationId xmlns:p14="http://schemas.microsoft.com/office/powerpoint/2010/main" val="23770611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30635268-E0D5-4651-8A0D-1EF637D06372}" type="datetimeFigureOut">
              <a:rPr lang="zh-CN" altLang="en-US" smtClean="0"/>
              <a:t>2023/2/10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95293864-3DE6-45C7-8017-4BF03FB6BB8F}" type="slidenum">
              <a:rPr lang="zh-CN" altLang="en-US" smtClean="0"/>
              <a:t>‹#›</a:t>
            </a:fld>
            <a:endParaRPr lang="zh-CN" altLang="en-US"/>
          </a:p>
        </p:txBody>
      </p:sp>
    </p:spTree>
    <p:extLst>
      <p:ext uri="{BB962C8B-B14F-4D97-AF65-F5344CB8AC3E}">
        <p14:creationId xmlns:p14="http://schemas.microsoft.com/office/powerpoint/2010/main" val="35554034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0635268-E0D5-4651-8A0D-1EF637D06372}" type="datetimeFigureOut">
              <a:rPr lang="zh-CN" altLang="en-US" smtClean="0"/>
              <a:t>2023/2/10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95293864-3DE6-45C7-8017-4BF03FB6BB8F}" type="slidenum">
              <a:rPr lang="zh-CN" altLang="en-US" smtClean="0"/>
              <a:t>‹#›</a:t>
            </a:fld>
            <a:endParaRPr lang="zh-CN" altLang="en-US"/>
          </a:p>
        </p:txBody>
      </p:sp>
    </p:spTree>
    <p:extLst>
      <p:ext uri="{BB962C8B-B14F-4D97-AF65-F5344CB8AC3E}">
        <p14:creationId xmlns:p14="http://schemas.microsoft.com/office/powerpoint/2010/main" val="33413104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30635268-E0D5-4651-8A0D-1EF637D06372}" type="datetimeFigureOut">
              <a:rPr lang="zh-CN" altLang="en-US" smtClean="0"/>
              <a:t>2023/2/10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5293864-3DE6-45C7-8017-4BF03FB6BB8F}" type="slidenum">
              <a:rPr lang="zh-CN" altLang="en-US" smtClean="0"/>
              <a:t>‹#›</a:t>
            </a:fld>
            <a:endParaRPr lang="zh-CN" altLang="en-US"/>
          </a:p>
        </p:txBody>
      </p:sp>
    </p:spTree>
    <p:extLst>
      <p:ext uri="{BB962C8B-B14F-4D97-AF65-F5344CB8AC3E}">
        <p14:creationId xmlns:p14="http://schemas.microsoft.com/office/powerpoint/2010/main" val="39813062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30635268-E0D5-4651-8A0D-1EF637D06372}" type="datetimeFigureOut">
              <a:rPr lang="zh-CN" altLang="en-US" smtClean="0"/>
              <a:t>2023/2/10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5293864-3DE6-45C7-8017-4BF03FB6BB8F}" type="slidenum">
              <a:rPr lang="zh-CN" altLang="en-US" smtClean="0"/>
              <a:t>‹#›</a:t>
            </a:fld>
            <a:endParaRPr lang="zh-CN" altLang="en-US"/>
          </a:p>
        </p:txBody>
      </p:sp>
    </p:spTree>
    <p:extLst>
      <p:ext uri="{BB962C8B-B14F-4D97-AF65-F5344CB8AC3E}">
        <p14:creationId xmlns:p14="http://schemas.microsoft.com/office/powerpoint/2010/main" val="19672171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0635268-E0D5-4651-8A0D-1EF637D06372}" type="datetimeFigureOut">
              <a:rPr lang="zh-CN" altLang="en-US" smtClean="0"/>
              <a:t>2023/2/10</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5293864-3DE6-45C7-8017-4BF03FB6BB8F}" type="slidenum">
              <a:rPr lang="zh-CN" altLang="en-US" smtClean="0"/>
              <a:t>‹#›</a:t>
            </a:fld>
            <a:endParaRPr lang="zh-CN" altLang="en-US"/>
          </a:p>
        </p:txBody>
      </p:sp>
    </p:spTree>
    <p:extLst>
      <p:ext uri="{BB962C8B-B14F-4D97-AF65-F5344CB8AC3E}">
        <p14:creationId xmlns:p14="http://schemas.microsoft.com/office/powerpoint/2010/main" val="15571606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jpg"/><Relationship Id="rId1" Type="http://schemas.openxmlformats.org/officeDocument/2006/relationships/slideLayout" Target="../slideLayouts/slideLayout2.xml"/><Relationship Id="rId5" Type="http://schemas.openxmlformats.org/officeDocument/2006/relationships/image" Target="../media/image20.jpeg"/><Relationship Id="rId4" Type="http://schemas.openxmlformats.org/officeDocument/2006/relationships/image" Target="../media/image19.jpg"/></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23.png"/></Relationships>
</file>

<file path=ppt/slides/_rels/slide1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emf"/><Relationship Id="rId1" Type="http://schemas.openxmlformats.org/officeDocument/2006/relationships/slideLayout" Target="../slideLayouts/slideLayout2.xml"/><Relationship Id="rId6" Type="http://schemas.openxmlformats.org/officeDocument/2006/relationships/image" Target="../media/image29.jpeg"/><Relationship Id="rId5" Type="http://schemas.openxmlformats.org/officeDocument/2006/relationships/image" Target="../media/image28.jpeg"/><Relationship Id="rId4" Type="http://schemas.openxmlformats.org/officeDocument/2006/relationships/image" Target="../media/image27.jpeg"/></Relationships>
</file>

<file path=ppt/slides/_rels/slide14.xml.rels><?xml version="1.0" encoding="UTF-8" standalone="yes"?>
<Relationships xmlns="http://schemas.openxmlformats.org/package/2006/relationships"><Relationship Id="rId3" Type="http://schemas.openxmlformats.org/officeDocument/2006/relationships/tags" Target="../tags/tag3.xml"/><Relationship Id="rId7" Type="http://schemas.openxmlformats.org/officeDocument/2006/relationships/image" Target="../media/image32.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xml"/><Relationship Id="rId1" Type="http://schemas.openxmlformats.org/officeDocument/2006/relationships/vmlDrawing" Target="../drawings/vmlDrawing1.vml"/><Relationship Id="rId6" Type="http://schemas.openxmlformats.org/officeDocument/2006/relationships/image" Target="../media/image36.emf"/><Relationship Id="rId5" Type="http://schemas.openxmlformats.org/officeDocument/2006/relationships/image" Target="../media/image35.wmf"/><Relationship Id="rId4" Type="http://schemas.openxmlformats.org/officeDocument/2006/relationships/oleObject" Target="../embeddings/oleObject1.bin"/></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38.png"/><Relationship Id="rId4" Type="http://schemas.openxmlformats.org/officeDocument/2006/relationships/image" Target="../media/image37.png"/></Relationships>
</file>

<file path=ppt/slides/_rels/slide18.xml.rels><?xml version="1.0" encoding="UTF-8" standalone="yes"?>
<Relationships xmlns="http://schemas.openxmlformats.org/package/2006/relationships"><Relationship Id="rId8" Type="http://schemas.openxmlformats.org/officeDocument/2006/relationships/image" Target="../media/image40.wmf"/><Relationship Id="rId3" Type="http://schemas.openxmlformats.org/officeDocument/2006/relationships/tags" Target="../tags/tag6.xml"/><Relationship Id="rId7" Type="http://schemas.openxmlformats.org/officeDocument/2006/relationships/oleObject" Target="../embeddings/oleObject4.bin"/><Relationship Id="rId2" Type="http://schemas.openxmlformats.org/officeDocument/2006/relationships/tags" Target="../tags/tag5.xml"/><Relationship Id="rId1" Type="http://schemas.openxmlformats.org/officeDocument/2006/relationships/vmlDrawing" Target="../drawings/vmlDrawing3.vml"/><Relationship Id="rId6" Type="http://schemas.openxmlformats.org/officeDocument/2006/relationships/image" Target="../media/image39.wmf"/><Relationship Id="rId5" Type="http://schemas.openxmlformats.org/officeDocument/2006/relationships/oleObject" Target="../embeddings/oleObject3.bin"/><Relationship Id="rId10" Type="http://schemas.openxmlformats.org/officeDocument/2006/relationships/image" Target="../media/image42.png"/><Relationship Id="rId4" Type="http://schemas.openxmlformats.org/officeDocument/2006/relationships/slideLayout" Target="../slideLayouts/slideLayout2.xml"/><Relationship Id="rId9" Type="http://schemas.openxmlformats.org/officeDocument/2006/relationships/image" Target="../media/image41.png"/></Relationships>
</file>

<file path=ppt/slides/_rels/slide19.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jpeg"/><Relationship Id="rId1" Type="http://schemas.openxmlformats.org/officeDocument/2006/relationships/slideLayout" Target="../slideLayouts/slideLayout2.xml"/><Relationship Id="rId5" Type="http://schemas.openxmlformats.org/officeDocument/2006/relationships/image" Target="../media/image46.jpeg"/><Relationship Id="rId4" Type="http://schemas.openxmlformats.org/officeDocument/2006/relationships/image" Target="../media/image45.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2.xml"/><Relationship Id="rId4" Type="http://schemas.openxmlformats.org/officeDocument/2006/relationships/image" Target="../media/image51.png"/></Relationships>
</file>

<file path=ppt/slides/_rels/slide22.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2.xml"/><Relationship Id="rId6" Type="http://schemas.openxmlformats.org/officeDocument/2006/relationships/image" Target="../media/image56.png"/><Relationship Id="rId5" Type="http://schemas.openxmlformats.org/officeDocument/2006/relationships/image" Target="../media/image55.png"/><Relationship Id="rId4" Type="http://schemas.openxmlformats.org/officeDocument/2006/relationships/image" Target="../media/image54.png"/></Relationships>
</file>

<file path=ppt/slides/_rels/slide23.xml.rels><?xml version="1.0" encoding="UTF-8" standalone="yes"?>
<Relationships xmlns="http://schemas.openxmlformats.org/package/2006/relationships"><Relationship Id="rId3" Type="http://schemas.openxmlformats.org/officeDocument/2006/relationships/image" Target="../media/image58.emf"/><Relationship Id="rId2" Type="http://schemas.openxmlformats.org/officeDocument/2006/relationships/image" Target="../media/image57.png"/><Relationship Id="rId1" Type="http://schemas.openxmlformats.org/officeDocument/2006/relationships/slideLayout" Target="../slideLayouts/slideLayout2.xml"/><Relationship Id="rId5" Type="http://schemas.openxmlformats.org/officeDocument/2006/relationships/image" Target="../media/image60.jpeg"/><Relationship Id="rId4" Type="http://schemas.openxmlformats.org/officeDocument/2006/relationships/image" Target="../media/image59.emf"/></Relationships>
</file>

<file path=ppt/slides/_rels/slide24.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image" Target="../media/image61.jpeg"/><Relationship Id="rId1" Type="http://schemas.openxmlformats.org/officeDocument/2006/relationships/slideLayout" Target="../slideLayouts/slideLayout2.xml"/><Relationship Id="rId4" Type="http://schemas.openxmlformats.org/officeDocument/2006/relationships/image" Target="../media/image63.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ormAutofit/>
          </a:bodyPr>
          <a:lstStyle/>
          <a:p>
            <a:r>
              <a:rPr lang="en-US" altLang="zh-CN" sz="4800" b="1" dirty="0" smtClean="0"/>
              <a:t>Magnet Development in HEPS</a:t>
            </a:r>
            <a:r>
              <a:rPr lang="en-US" altLang="zh-CN" dirty="0" smtClean="0"/>
              <a:t/>
            </a:r>
            <a:br>
              <a:rPr lang="en-US" altLang="zh-CN" dirty="0" smtClean="0"/>
            </a:br>
            <a:endParaRPr lang="zh-CN" altLang="en-US" dirty="0"/>
          </a:p>
        </p:txBody>
      </p:sp>
      <p:sp>
        <p:nvSpPr>
          <p:cNvPr id="3" name="副标题 2"/>
          <p:cNvSpPr>
            <a:spLocks noGrp="1"/>
          </p:cNvSpPr>
          <p:nvPr>
            <p:ph type="subTitle" idx="1"/>
          </p:nvPr>
        </p:nvSpPr>
        <p:spPr>
          <a:xfrm>
            <a:off x="1524000" y="4114102"/>
            <a:ext cx="9238938" cy="1874468"/>
          </a:xfrm>
        </p:spPr>
        <p:txBody>
          <a:bodyPr>
            <a:normAutofit fontScale="92500" lnSpcReduction="20000"/>
          </a:bodyPr>
          <a:lstStyle/>
          <a:p>
            <a:r>
              <a:rPr lang="en-US" altLang="zh-CN" dirty="0" smtClean="0"/>
              <a:t>Wen </a:t>
            </a:r>
            <a:r>
              <a:rPr lang="en-US" altLang="zh-CN" dirty="0" smtClean="0"/>
              <a:t>Kang, </a:t>
            </a:r>
            <a:r>
              <a:rPr lang="en-US" altLang="zh-CN" dirty="0" smtClean="0"/>
              <a:t>Fusan Chen</a:t>
            </a:r>
          </a:p>
          <a:p>
            <a:r>
              <a:rPr lang="en-US" altLang="zh-CN" dirty="0" smtClean="0"/>
              <a:t>IHEP</a:t>
            </a:r>
            <a:endParaRPr lang="en-US" altLang="zh-CN" dirty="0" smtClean="0"/>
          </a:p>
          <a:p>
            <a:endParaRPr lang="en-US" altLang="zh-CN" dirty="0" smtClean="0"/>
          </a:p>
          <a:p>
            <a:r>
              <a:rPr lang="en-US" altLang="zh-CN" b="1" dirty="0"/>
              <a:t>IAS Program on High Energy </a:t>
            </a:r>
            <a:r>
              <a:rPr lang="en-US" altLang="zh-CN" b="1" dirty="0" smtClean="0"/>
              <a:t>Physics</a:t>
            </a:r>
          </a:p>
          <a:p>
            <a:r>
              <a:rPr lang="en-US" altLang="zh-CN" dirty="0" smtClean="0"/>
              <a:t>2023-02-14</a:t>
            </a:r>
            <a:endParaRPr lang="zh-CN" altLang="en-US" dirty="0"/>
          </a:p>
        </p:txBody>
      </p:sp>
    </p:spTree>
    <p:extLst>
      <p:ext uri="{BB962C8B-B14F-4D97-AF65-F5344CB8AC3E}">
        <p14:creationId xmlns:p14="http://schemas.microsoft.com/office/powerpoint/2010/main" val="106174499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8"/>
          <p:cNvSpPr>
            <a:spLocks noChangeArrowheads="1"/>
          </p:cNvSpPr>
          <p:nvPr/>
        </p:nvSpPr>
        <p:spPr bwMode="auto">
          <a:xfrm>
            <a:off x="588105" y="1010208"/>
            <a:ext cx="11134200" cy="2054409"/>
          </a:xfrm>
          <a:prstGeom prst="rect">
            <a:avLst/>
          </a:prstGeom>
          <a:noFill/>
          <a:ln w="9525">
            <a:noFill/>
            <a:miter lim="800000"/>
            <a:headEnd/>
            <a:tailEnd/>
          </a:ln>
        </p:spPr>
        <p:txBody>
          <a:bodyPr wrap="square" anchor="ctr">
            <a:spAutoFit/>
          </a:bodyPr>
          <a:lstStyle/>
          <a:p>
            <a:pPr marL="342900" indent="-342900" algn="just">
              <a:spcBef>
                <a:spcPts val="900"/>
              </a:spcBef>
              <a:buClr>
                <a:srgbClr val="FF0000"/>
              </a:buClr>
              <a:buFont typeface="Wingdings" panose="05000000000000000000" pitchFamily="2" charset="2"/>
              <a:buChar char="Ø"/>
            </a:pPr>
            <a:r>
              <a:rPr lang="en-US" altLang="zh-CN" sz="2400" b="1" dirty="0">
                <a:solidFill>
                  <a:srgbClr val="FF0000"/>
                </a:solidFill>
                <a:ea typeface="华文楷体"/>
                <a:cs typeface="Times New Roman" pitchFamily="18" charset="0"/>
              </a:rPr>
              <a:t>Because each family of the magnets is powered in serious, high voltage will be induced in the ends of the magnet coils when the field changes. </a:t>
            </a:r>
          </a:p>
          <a:p>
            <a:pPr marL="342900" indent="-342900" algn="just">
              <a:spcBef>
                <a:spcPts val="900"/>
              </a:spcBef>
              <a:buClr>
                <a:srgbClr val="FF0000"/>
              </a:buClr>
              <a:buFont typeface="Wingdings" panose="05000000000000000000" pitchFamily="2" charset="2"/>
              <a:buChar char="Ø"/>
            </a:pPr>
            <a:r>
              <a:rPr lang="en-US" altLang="zh-CN" sz="2400" b="1" dirty="0">
                <a:solidFill>
                  <a:srgbClr val="FF0000"/>
                </a:solidFill>
                <a:ea typeface="华文楷体"/>
                <a:cs typeface="Times New Roman" pitchFamily="18" charset="0"/>
              </a:rPr>
              <a:t>To reduce the high voltage, the coils have to be designed with small turns and low inductance. The insulation degree between the coils and cores of the magnets has to be designed as high as possible</a:t>
            </a:r>
            <a:r>
              <a:rPr lang="en-US" altLang="zh-CN" sz="2400" b="1" dirty="0" smtClean="0">
                <a:solidFill>
                  <a:srgbClr val="FF0000"/>
                </a:solidFill>
                <a:ea typeface="华文楷体"/>
                <a:cs typeface="Times New Roman" pitchFamily="18" charset="0"/>
              </a:rPr>
              <a:t>.</a:t>
            </a:r>
            <a:endParaRPr lang="en-US" altLang="zh-CN" sz="2400" b="1" dirty="0">
              <a:solidFill>
                <a:srgbClr val="FF0000"/>
              </a:solidFill>
              <a:ea typeface="华文楷体"/>
              <a:cs typeface="Times New Roman" pitchFamily="18" charset="0"/>
            </a:endParaRPr>
          </a:p>
        </p:txBody>
      </p:sp>
      <p:sp>
        <p:nvSpPr>
          <p:cNvPr id="11" name="Line 3"/>
          <p:cNvSpPr>
            <a:spLocks noChangeShapeType="1"/>
          </p:cNvSpPr>
          <p:nvPr/>
        </p:nvSpPr>
        <p:spPr bwMode="auto">
          <a:xfrm flipV="1">
            <a:off x="0" y="813123"/>
            <a:ext cx="12221979" cy="7495"/>
          </a:xfrm>
          <a:prstGeom prst="line">
            <a:avLst/>
          </a:prstGeom>
          <a:noFill/>
          <a:ln w="76200">
            <a:solidFill>
              <a:srgbClr val="FFFF00"/>
            </a:solidFill>
            <a:round/>
            <a:headEnd/>
            <a:tailEnd/>
          </a:ln>
        </p:spPr>
        <p:txBody>
          <a:bodyPr/>
          <a:lstStyle/>
          <a:p>
            <a:endParaRPr lang="zh-CN" altLang="en-US"/>
          </a:p>
        </p:txBody>
      </p:sp>
      <p:sp>
        <p:nvSpPr>
          <p:cNvPr id="9" name="Rectangle 4"/>
          <p:cNvSpPr txBox="1">
            <a:spLocks noChangeArrowheads="1"/>
          </p:cNvSpPr>
          <p:nvPr/>
        </p:nvSpPr>
        <p:spPr>
          <a:xfrm>
            <a:off x="3457925" y="181847"/>
            <a:ext cx="5620553" cy="52088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10000"/>
              </a:lnSpc>
              <a:buFontTx/>
              <a:buNone/>
            </a:pPr>
            <a:r>
              <a:rPr lang="en-US" altLang="zh-CN" b="1" dirty="0" smtClean="0">
                <a:solidFill>
                  <a:srgbClr val="FF0000"/>
                </a:solidFill>
                <a:ea typeface="华文楷体"/>
                <a:cs typeface="Times New Roman" pitchFamily="18" charset="0"/>
              </a:rPr>
              <a:t>The magnets for the booster</a:t>
            </a:r>
            <a:endParaRPr lang="en-US" altLang="zh-CN" b="1" dirty="0">
              <a:solidFill>
                <a:srgbClr val="FF0000"/>
              </a:solidFill>
              <a:ea typeface="华文楷体"/>
              <a:cs typeface="Times New Roman" pitchFamily="18" charset="0"/>
            </a:endParaRPr>
          </a:p>
        </p:txBody>
      </p:sp>
      <p:pic>
        <p:nvPicPr>
          <p:cNvPr id="6" name="图片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05865" y="3209795"/>
            <a:ext cx="4282903" cy="3213432"/>
          </a:xfrm>
          <a:prstGeom prst="rect">
            <a:avLst/>
          </a:prstGeom>
        </p:spPr>
      </p:pic>
      <p:pic>
        <p:nvPicPr>
          <p:cNvPr id="10" name="图片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6200000">
            <a:off x="6965104" y="2664767"/>
            <a:ext cx="3275290" cy="4365347"/>
          </a:xfrm>
          <a:prstGeom prst="rect">
            <a:avLst/>
          </a:prstGeom>
        </p:spPr>
      </p:pic>
    </p:spTree>
    <p:extLst>
      <p:ext uri="{BB962C8B-B14F-4D97-AF65-F5344CB8AC3E}">
        <p14:creationId xmlns:p14="http://schemas.microsoft.com/office/powerpoint/2010/main" val="8125706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8"/>
          <p:cNvSpPr>
            <a:spLocks noChangeArrowheads="1"/>
          </p:cNvSpPr>
          <p:nvPr/>
        </p:nvSpPr>
        <p:spPr bwMode="auto">
          <a:xfrm>
            <a:off x="130908" y="974228"/>
            <a:ext cx="11935892" cy="2054409"/>
          </a:xfrm>
          <a:prstGeom prst="rect">
            <a:avLst/>
          </a:prstGeom>
          <a:noFill/>
          <a:ln w="9525">
            <a:noFill/>
            <a:miter lim="800000"/>
            <a:headEnd/>
            <a:tailEnd/>
          </a:ln>
        </p:spPr>
        <p:txBody>
          <a:bodyPr wrap="square" anchor="ctr">
            <a:spAutoFit/>
          </a:bodyPr>
          <a:lstStyle/>
          <a:p>
            <a:pPr marL="342900" indent="-342900" algn="just">
              <a:spcBef>
                <a:spcPts val="900"/>
              </a:spcBef>
              <a:buClr>
                <a:srgbClr val="FF0000"/>
              </a:buClr>
              <a:buFont typeface="Wingdings" panose="05000000000000000000" pitchFamily="2" charset="2"/>
              <a:buChar char="ü"/>
            </a:pPr>
            <a:r>
              <a:rPr lang="en-US" altLang="zh-CN" sz="2400" b="1" dirty="0">
                <a:solidFill>
                  <a:srgbClr val="0000FF"/>
                </a:solidFill>
                <a:ea typeface="华文楷体"/>
                <a:cs typeface="Times New Roman" pitchFamily="18" charset="0"/>
              </a:rPr>
              <a:t>To install the coils, the dipole magnet can be split into upper and lower yokes, the quadrupole magnet can be split into four quarter yokes, the </a:t>
            </a:r>
            <a:r>
              <a:rPr lang="en-US" altLang="zh-CN" sz="2400" b="1" dirty="0" err="1">
                <a:solidFill>
                  <a:srgbClr val="0000FF"/>
                </a:solidFill>
                <a:ea typeface="华文楷体"/>
                <a:cs typeface="Times New Roman" pitchFamily="18" charset="0"/>
              </a:rPr>
              <a:t>sextupole</a:t>
            </a:r>
            <a:r>
              <a:rPr lang="en-US" altLang="zh-CN" sz="2400" b="1" dirty="0">
                <a:solidFill>
                  <a:srgbClr val="0000FF"/>
                </a:solidFill>
                <a:ea typeface="华文楷体"/>
                <a:cs typeface="Times New Roman" pitchFamily="18" charset="0"/>
              </a:rPr>
              <a:t> magnet can be split into upper and lower yokes </a:t>
            </a:r>
            <a:r>
              <a:rPr lang="en-US" altLang="zh-CN" sz="2400" b="1" dirty="0" smtClean="0">
                <a:solidFill>
                  <a:srgbClr val="0000FF"/>
                </a:solidFill>
                <a:ea typeface="华文楷体"/>
                <a:cs typeface="Times New Roman" pitchFamily="18" charset="0"/>
              </a:rPr>
              <a:t>meanwhile </a:t>
            </a:r>
            <a:r>
              <a:rPr lang="en-US" altLang="zh-CN" sz="2400" b="1" dirty="0">
                <a:solidFill>
                  <a:srgbClr val="0000FF"/>
                </a:solidFill>
                <a:ea typeface="华文楷体"/>
                <a:cs typeface="Times New Roman" pitchFamily="18" charset="0"/>
              </a:rPr>
              <a:t>the upper and lower poles can be moved away. </a:t>
            </a:r>
          </a:p>
          <a:p>
            <a:pPr marL="342900" indent="-342900" algn="just">
              <a:spcBef>
                <a:spcPts val="900"/>
              </a:spcBef>
              <a:buClr>
                <a:srgbClr val="FF0000"/>
              </a:buClr>
              <a:buFont typeface="Wingdings" panose="05000000000000000000" pitchFamily="2" charset="2"/>
              <a:buChar char="ü"/>
            </a:pPr>
            <a:r>
              <a:rPr lang="en-US" altLang="zh-CN" sz="2400" b="1" dirty="0" smtClean="0">
                <a:solidFill>
                  <a:srgbClr val="0000FF"/>
                </a:solidFill>
                <a:ea typeface="华文楷体"/>
                <a:cs typeface="Times New Roman" pitchFamily="18" charset="0"/>
              </a:rPr>
              <a:t>All the </a:t>
            </a:r>
            <a:r>
              <a:rPr lang="en-US" altLang="zh-CN" sz="2400" b="1" dirty="0">
                <a:solidFill>
                  <a:srgbClr val="0000FF"/>
                </a:solidFill>
                <a:ea typeface="华文楷体"/>
                <a:cs typeface="Times New Roman" pitchFamily="18" charset="0"/>
              </a:rPr>
              <a:t>coils </a:t>
            </a:r>
            <a:r>
              <a:rPr lang="en-US" altLang="zh-CN" sz="2400" b="1" dirty="0" smtClean="0">
                <a:solidFill>
                  <a:srgbClr val="0000FF"/>
                </a:solidFill>
                <a:ea typeface="华文楷体"/>
                <a:cs typeface="Times New Roman" pitchFamily="18" charset="0"/>
              </a:rPr>
              <a:t>are </a:t>
            </a:r>
            <a:r>
              <a:rPr lang="en-US" altLang="zh-CN" sz="2400" b="1" dirty="0">
                <a:solidFill>
                  <a:srgbClr val="0000FF"/>
                </a:solidFill>
                <a:ea typeface="华文楷体"/>
                <a:cs typeface="Times New Roman" pitchFamily="18" charset="0"/>
              </a:rPr>
              <a:t>wound by hollow copper conductors, which have 12 turns for the dipole magnet, 14 turns for the quadrupole </a:t>
            </a:r>
            <a:r>
              <a:rPr lang="en-US" altLang="zh-CN" sz="2400" b="1" dirty="0" smtClean="0">
                <a:solidFill>
                  <a:srgbClr val="0000FF"/>
                </a:solidFill>
                <a:ea typeface="华文楷体"/>
                <a:cs typeface="Times New Roman" pitchFamily="18" charset="0"/>
              </a:rPr>
              <a:t>magnet and </a:t>
            </a:r>
            <a:r>
              <a:rPr lang="en-US" altLang="zh-CN" sz="2400" b="1" dirty="0">
                <a:solidFill>
                  <a:srgbClr val="0000FF"/>
                </a:solidFill>
                <a:ea typeface="华文楷体"/>
                <a:cs typeface="Times New Roman" pitchFamily="18" charset="0"/>
              </a:rPr>
              <a:t>8 turns for the </a:t>
            </a:r>
            <a:r>
              <a:rPr lang="en-US" altLang="zh-CN" sz="2400" b="1" dirty="0" err="1">
                <a:solidFill>
                  <a:srgbClr val="0000FF"/>
                </a:solidFill>
                <a:ea typeface="华文楷体"/>
                <a:cs typeface="Times New Roman" pitchFamily="18" charset="0"/>
              </a:rPr>
              <a:t>sextupole</a:t>
            </a:r>
            <a:r>
              <a:rPr lang="en-US" altLang="zh-CN" sz="2400" b="1" dirty="0">
                <a:solidFill>
                  <a:srgbClr val="0000FF"/>
                </a:solidFill>
                <a:ea typeface="华文楷体"/>
                <a:cs typeface="Times New Roman" pitchFamily="18" charset="0"/>
              </a:rPr>
              <a:t> magnet.</a:t>
            </a:r>
          </a:p>
        </p:txBody>
      </p:sp>
      <p:sp>
        <p:nvSpPr>
          <p:cNvPr id="11" name="Line 3"/>
          <p:cNvSpPr>
            <a:spLocks noChangeShapeType="1"/>
          </p:cNvSpPr>
          <p:nvPr/>
        </p:nvSpPr>
        <p:spPr bwMode="auto">
          <a:xfrm flipV="1">
            <a:off x="0" y="813123"/>
            <a:ext cx="12221979" cy="7495"/>
          </a:xfrm>
          <a:prstGeom prst="line">
            <a:avLst/>
          </a:prstGeom>
          <a:noFill/>
          <a:ln w="76200">
            <a:solidFill>
              <a:srgbClr val="FFFF00"/>
            </a:solidFill>
            <a:round/>
            <a:headEnd/>
            <a:tailEnd/>
          </a:ln>
        </p:spPr>
        <p:txBody>
          <a:bodyPr/>
          <a:lstStyle/>
          <a:p>
            <a:endParaRPr lang="zh-CN" altLang="en-US"/>
          </a:p>
        </p:txBody>
      </p:sp>
      <p:sp>
        <p:nvSpPr>
          <p:cNvPr id="9" name="Rectangle 4"/>
          <p:cNvSpPr txBox="1">
            <a:spLocks noChangeArrowheads="1"/>
          </p:cNvSpPr>
          <p:nvPr/>
        </p:nvSpPr>
        <p:spPr>
          <a:xfrm>
            <a:off x="3457925" y="181847"/>
            <a:ext cx="5620553" cy="52088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10000"/>
              </a:lnSpc>
              <a:buFontTx/>
              <a:buNone/>
            </a:pPr>
            <a:r>
              <a:rPr lang="en-US" altLang="zh-CN" b="1" dirty="0" smtClean="0">
                <a:solidFill>
                  <a:srgbClr val="FF0000"/>
                </a:solidFill>
                <a:ea typeface="华文楷体"/>
                <a:cs typeface="Times New Roman" pitchFamily="18" charset="0"/>
              </a:rPr>
              <a:t>The magnets for the booster</a:t>
            </a:r>
            <a:endParaRPr lang="en-US" altLang="zh-CN" b="1" dirty="0">
              <a:solidFill>
                <a:srgbClr val="FF0000"/>
              </a:solidFill>
              <a:ea typeface="华文楷体"/>
              <a:cs typeface="Times New Roman" pitchFamily="18" charset="0"/>
            </a:endParaRPr>
          </a:p>
        </p:txBody>
      </p:sp>
      <p:pic>
        <p:nvPicPr>
          <p:cNvPr id="7" name="图片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00360" y="4035539"/>
            <a:ext cx="3666440" cy="2750905"/>
          </a:xfrm>
          <a:prstGeom prst="rect">
            <a:avLst/>
          </a:prstGeom>
        </p:spPr>
      </p:pic>
      <p:pic>
        <p:nvPicPr>
          <p:cNvPr id="5" name="图片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76323" y="2987252"/>
            <a:ext cx="3646182" cy="2735705"/>
          </a:xfrm>
          <a:prstGeom prst="rect">
            <a:avLst/>
          </a:prstGeom>
        </p:spPr>
      </p:pic>
      <p:pic>
        <p:nvPicPr>
          <p:cNvPr id="4" name="图片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816023" y="3830179"/>
            <a:ext cx="3915644" cy="2937881"/>
          </a:xfrm>
          <a:prstGeom prst="rect">
            <a:avLst/>
          </a:prstGeom>
        </p:spPr>
      </p:pic>
      <p:pic>
        <p:nvPicPr>
          <p:cNvPr id="3" name="图片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2104" y="3054410"/>
            <a:ext cx="3556672" cy="2668547"/>
          </a:xfrm>
          <a:prstGeom prst="rect">
            <a:avLst/>
          </a:prstGeom>
        </p:spPr>
      </p:pic>
    </p:spTree>
    <p:extLst>
      <p:ext uri="{BB962C8B-B14F-4D97-AF65-F5344CB8AC3E}">
        <p14:creationId xmlns:p14="http://schemas.microsoft.com/office/powerpoint/2010/main" val="19002814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8"/>
          <p:cNvSpPr>
            <a:spLocks noChangeArrowheads="1"/>
          </p:cNvSpPr>
          <p:nvPr/>
        </p:nvSpPr>
        <p:spPr bwMode="auto">
          <a:xfrm>
            <a:off x="85938" y="931013"/>
            <a:ext cx="11935892" cy="461665"/>
          </a:xfrm>
          <a:prstGeom prst="rect">
            <a:avLst/>
          </a:prstGeom>
          <a:noFill/>
          <a:ln w="9525">
            <a:noFill/>
            <a:miter lim="800000"/>
            <a:headEnd/>
            <a:tailEnd/>
          </a:ln>
        </p:spPr>
        <p:txBody>
          <a:bodyPr wrap="square" anchor="ctr">
            <a:spAutoFit/>
          </a:bodyPr>
          <a:lstStyle/>
          <a:p>
            <a:pPr marL="342900" indent="-342900" algn="just">
              <a:spcBef>
                <a:spcPts val="900"/>
              </a:spcBef>
              <a:buClr>
                <a:srgbClr val="FF0000"/>
              </a:buClr>
              <a:buFont typeface="Wingdings" panose="05000000000000000000" pitchFamily="2" charset="2"/>
              <a:buChar char="ü"/>
            </a:pPr>
            <a:r>
              <a:rPr lang="en-US" altLang="zh-CN" sz="2400" b="1" dirty="0" smtClean="0">
                <a:solidFill>
                  <a:srgbClr val="0000FF"/>
                </a:solidFill>
                <a:ea typeface="华文楷体"/>
                <a:cs typeface="Times New Roman" pitchFamily="18" charset="0"/>
              </a:rPr>
              <a:t>The magnetic field measured results of some magnets for the booster.</a:t>
            </a:r>
            <a:endParaRPr lang="en-US" altLang="zh-CN" sz="2400" b="1" dirty="0">
              <a:solidFill>
                <a:srgbClr val="0000FF"/>
              </a:solidFill>
              <a:ea typeface="华文楷体"/>
              <a:cs typeface="Times New Roman" pitchFamily="18" charset="0"/>
            </a:endParaRPr>
          </a:p>
        </p:txBody>
      </p:sp>
      <p:sp>
        <p:nvSpPr>
          <p:cNvPr id="11" name="Line 3"/>
          <p:cNvSpPr>
            <a:spLocks noChangeShapeType="1"/>
          </p:cNvSpPr>
          <p:nvPr/>
        </p:nvSpPr>
        <p:spPr bwMode="auto">
          <a:xfrm flipV="1">
            <a:off x="0" y="813123"/>
            <a:ext cx="12221979" cy="7495"/>
          </a:xfrm>
          <a:prstGeom prst="line">
            <a:avLst/>
          </a:prstGeom>
          <a:noFill/>
          <a:ln w="76200">
            <a:solidFill>
              <a:srgbClr val="FFFF00"/>
            </a:solidFill>
            <a:round/>
            <a:headEnd/>
            <a:tailEnd/>
          </a:ln>
        </p:spPr>
        <p:txBody>
          <a:bodyPr/>
          <a:lstStyle/>
          <a:p>
            <a:endParaRPr lang="zh-CN" altLang="en-US"/>
          </a:p>
        </p:txBody>
      </p:sp>
      <p:sp>
        <p:nvSpPr>
          <p:cNvPr id="9" name="Rectangle 4"/>
          <p:cNvSpPr txBox="1">
            <a:spLocks noChangeArrowheads="1"/>
          </p:cNvSpPr>
          <p:nvPr/>
        </p:nvSpPr>
        <p:spPr>
          <a:xfrm>
            <a:off x="3457925" y="181847"/>
            <a:ext cx="5620553" cy="52088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10000"/>
              </a:lnSpc>
              <a:buFontTx/>
              <a:buNone/>
            </a:pPr>
            <a:r>
              <a:rPr lang="en-US" altLang="zh-CN" b="1" dirty="0" smtClean="0">
                <a:solidFill>
                  <a:srgbClr val="FF0000"/>
                </a:solidFill>
                <a:ea typeface="华文楷体"/>
                <a:cs typeface="Times New Roman" pitchFamily="18" charset="0"/>
              </a:rPr>
              <a:t>The magnets for the booster</a:t>
            </a:r>
            <a:endParaRPr lang="en-US" altLang="zh-CN" b="1" dirty="0">
              <a:solidFill>
                <a:srgbClr val="FF0000"/>
              </a:solidFill>
              <a:ea typeface="华文楷体"/>
              <a:cs typeface="Times New Roman" pitchFamily="18" charset="0"/>
            </a:endParaRPr>
          </a:p>
        </p:txBody>
      </p:sp>
      <p:pic>
        <p:nvPicPr>
          <p:cNvPr id="12" name="图片 1"/>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91869" y="3950033"/>
            <a:ext cx="4153781" cy="2343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图片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320343" y="4032149"/>
            <a:ext cx="4471960" cy="23278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图片 1"/>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20343" y="1392678"/>
            <a:ext cx="4373562" cy="2249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图片 3"/>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268201" y="1371432"/>
            <a:ext cx="4344835" cy="23517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Rectangle 8"/>
          <p:cNvSpPr>
            <a:spLocks noChangeArrowheads="1"/>
          </p:cNvSpPr>
          <p:nvPr/>
        </p:nvSpPr>
        <p:spPr bwMode="auto">
          <a:xfrm>
            <a:off x="1445942" y="3580701"/>
            <a:ext cx="4122364" cy="369332"/>
          </a:xfrm>
          <a:prstGeom prst="rect">
            <a:avLst/>
          </a:prstGeom>
          <a:noFill/>
          <a:ln w="9525">
            <a:noFill/>
            <a:miter lim="800000"/>
            <a:headEnd/>
            <a:tailEnd/>
          </a:ln>
        </p:spPr>
        <p:txBody>
          <a:bodyPr wrap="square" anchor="ctr">
            <a:spAutoFit/>
          </a:bodyPr>
          <a:lstStyle/>
          <a:p>
            <a:pPr algn="just">
              <a:spcBef>
                <a:spcPts val="900"/>
              </a:spcBef>
              <a:buClr>
                <a:srgbClr val="FF0000"/>
              </a:buClr>
            </a:pPr>
            <a:r>
              <a:rPr lang="en-US" altLang="zh-CN" b="1" dirty="0" smtClean="0">
                <a:solidFill>
                  <a:srgbClr val="FF0000"/>
                </a:solidFill>
                <a:ea typeface="华文楷体"/>
                <a:cs typeface="Times New Roman" pitchFamily="18" charset="0"/>
              </a:rPr>
              <a:t>Field distribution curves of the dipoles</a:t>
            </a:r>
            <a:endParaRPr lang="en-US" altLang="zh-CN" b="1" dirty="0">
              <a:solidFill>
                <a:srgbClr val="FF0000"/>
              </a:solidFill>
              <a:ea typeface="华文楷体"/>
              <a:cs typeface="Times New Roman" pitchFamily="18" charset="0"/>
            </a:endParaRPr>
          </a:p>
        </p:txBody>
      </p:sp>
      <p:sp>
        <p:nvSpPr>
          <p:cNvPr id="18" name="Rectangle 8"/>
          <p:cNvSpPr>
            <a:spLocks noChangeArrowheads="1"/>
          </p:cNvSpPr>
          <p:nvPr/>
        </p:nvSpPr>
        <p:spPr bwMode="auto">
          <a:xfrm>
            <a:off x="7094498" y="3642394"/>
            <a:ext cx="3406112" cy="369332"/>
          </a:xfrm>
          <a:prstGeom prst="rect">
            <a:avLst/>
          </a:prstGeom>
          <a:noFill/>
          <a:ln w="9525">
            <a:noFill/>
            <a:miter lim="800000"/>
            <a:headEnd/>
            <a:tailEnd/>
          </a:ln>
        </p:spPr>
        <p:txBody>
          <a:bodyPr wrap="square" anchor="ctr">
            <a:spAutoFit/>
          </a:bodyPr>
          <a:lstStyle/>
          <a:p>
            <a:pPr algn="just">
              <a:spcBef>
                <a:spcPts val="900"/>
              </a:spcBef>
              <a:buClr>
                <a:srgbClr val="FF0000"/>
              </a:buClr>
            </a:pPr>
            <a:r>
              <a:rPr lang="en-US" altLang="zh-CN" b="1" dirty="0" smtClean="0">
                <a:solidFill>
                  <a:srgbClr val="FF0000"/>
                </a:solidFill>
                <a:ea typeface="华文楷体"/>
                <a:cs typeface="Times New Roman" pitchFamily="18" charset="0"/>
              </a:rPr>
              <a:t>Transfer functions of the dipoles</a:t>
            </a:r>
            <a:endParaRPr lang="en-US" altLang="zh-CN" b="1" dirty="0">
              <a:solidFill>
                <a:srgbClr val="FF0000"/>
              </a:solidFill>
              <a:ea typeface="华文楷体"/>
              <a:cs typeface="Times New Roman" pitchFamily="18" charset="0"/>
            </a:endParaRPr>
          </a:p>
        </p:txBody>
      </p:sp>
      <p:sp>
        <p:nvSpPr>
          <p:cNvPr id="19" name="Rectangle 8"/>
          <p:cNvSpPr>
            <a:spLocks noChangeArrowheads="1"/>
          </p:cNvSpPr>
          <p:nvPr/>
        </p:nvSpPr>
        <p:spPr bwMode="auto">
          <a:xfrm>
            <a:off x="1215007" y="6335346"/>
            <a:ext cx="5906971" cy="369332"/>
          </a:xfrm>
          <a:prstGeom prst="rect">
            <a:avLst/>
          </a:prstGeom>
          <a:noFill/>
          <a:ln w="9525">
            <a:noFill/>
            <a:miter lim="800000"/>
            <a:headEnd/>
            <a:tailEnd/>
          </a:ln>
        </p:spPr>
        <p:txBody>
          <a:bodyPr wrap="square" anchor="ctr">
            <a:spAutoFit/>
          </a:bodyPr>
          <a:lstStyle/>
          <a:p>
            <a:pPr algn="just">
              <a:spcBef>
                <a:spcPts val="900"/>
              </a:spcBef>
              <a:buClr>
                <a:srgbClr val="FF0000"/>
              </a:buClr>
            </a:pPr>
            <a:r>
              <a:rPr lang="en-US" altLang="zh-CN" b="1" dirty="0" smtClean="0">
                <a:solidFill>
                  <a:srgbClr val="FF0000"/>
                </a:solidFill>
                <a:ea typeface="华文楷体"/>
                <a:cs typeface="Times New Roman" pitchFamily="18" charset="0"/>
              </a:rPr>
              <a:t>Field and current waveforms of the </a:t>
            </a:r>
            <a:r>
              <a:rPr lang="en-US" altLang="zh-CN" b="1" dirty="0" err="1">
                <a:solidFill>
                  <a:srgbClr val="FF0000"/>
                </a:solidFill>
                <a:ea typeface="华文楷体"/>
                <a:cs typeface="Times New Roman" pitchFamily="18" charset="0"/>
              </a:rPr>
              <a:t>q</a:t>
            </a:r>
            <a:r>
              <a:rPr lang="en-US" altLang="zh-CN" b="1" dirty="0" err="1" smtClean="0">
                <a:solidFill>
                  <a:srgbClr val="FF0000"/>
                </a:solidFill>
                <a:ea typeface="华文楷体"/>
                <a:cs typeface="Times New Roman" pitchFamily="18" charset="0"/>
              </a:rPr>
              <a:t>radrupoles</a:t>
            </a:r>
            <a:endParaRPr lang="en-US" altLang="zh-CN" b="1" dirty="0">
              <a:solidFill>
                <a:srgbClr val="FF0000"/>
              </a:solidFill>
              <a:ea typeface="华文楷体"/>
              <a:cs typeface="Times New Roman" pitchFamily="18" charset="0"/>
            </a:endParaRPr>
          </a:p>
        </p:txBody>
      </p:sp>
      <p:sp>
        <p:nvSpPr>
          <p:cNvPr id="20" name="Rectangle 8"/>
          <p:cNvSpPr>
            <a:spLocks noChangeArrowheads="1"/>
          </p:cNvSpPr>
          <p:nvPr/>
        </p:nvSpPr>
        <p:spPr bwMode="auto">
          <a:xfrm>
            <a:off x="6613562" y="6293192"/>
            <a:ext cx="4367983" cy="369332"/>
          </a:xfrm>
          <a:prstGeom prst="rect">
            <a:avLst/>
          </a:prstGeom>
          <a:noFill/>
          <a:ln w="9525">
            <a:noFill/>
            <a:miter lim="800000"/>
            <a:headEnd/>
            <a:tailEnd/>
          </a:ln>
        </p:spPr>
        <p:txBody>
          <a:bodyPr wrap="square" anchor="ctr">
            <a:spAutoFit/>
          </a:bodyPr>
          <a:lstStyle/>
          <a:p>
            <a:pPr algn="just">
              <a:spcBef>
                <a:spcPts val="900"/>
              </a:spcBef>
              <a:buClr>
                <a:srgbClr val="FF0000"/>
              </a:buClr>
            </a:pPr>
            <a:r>
              <a:rPr lang="en-US" altLang="zh-CN" b="1" dirty="0" smtClean="0">
                <a:solidFill>
                  <a:srgbClr val="FF0000"/>
                </a:solidFill>
                <a:ea typeface="华文楷体"/>
                <a:cs typeface="Times New Roman" pitchFamily="18" charset="0"/>
              </a:rPr>
              <a:t>Field harmonic errors of the quadrupoles</a:t>
            </a:r>
            <a:endParaRPr lang="en-US" altLang="zh-CN" b="1" dirty="0">
              <a:solidFill>
                <a:srgbClr val="FF0000"/>
              </a:solidFill>
              <a:ea typeface="华文楷体"/>
              <a:cs typeface="Times New Roman" pitchFamily="18" charset="0"/>
            </a:endParaRPr>
          </a:p>
        </p:txBody>
      </p:sp>
    </p:spTree>
    <p:extLst>
      <p:ext uri="{BB962C8B-B14F-4D97-AF65-F5344CB8AC3E}">
        <p14:creationId xmlns:p14="http://schemas.microsoft.com/office/powerpoint/2010/main" val="40159234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8"/>
          <p:cNvSpPr>
            <a:spLocks noChangeArrowheads="1"/>
          </p:cNvSpPr>
          <p:nvPr/>
        </p:nvSpPr>
        <p:spPr bwMode="auto">
          <a:xfrm>
            <a:off x="53101" y="932840"/>
            <a:ext cx="11804119" cy="1569660"/>
          </a:xfrm>
          <a:prstGeom prst="rect">
            <a:avLst/>
          </a:prstGeom>
          <a:noFill/>
          <a:ln w="9525">
            <a:noFill/>
            <a:miter lim="800000"/>
            <a:headEnd/>
            <a:tailEnd/>
          </a:ln>
        </p:spPr>
        <p:txBody>
          <a:bodyPr wrap="square" anchor="ctr">
            <a:spAutoFit/>
          </a:bodyPr>
          <a:lstStyle/>
          <a:p>
            <a:pPr marL="342900" indent="-342900" algn="just">
              <a:spcBef>
                <a:spcPts val="900"/>
              </a:spcBef>
              <a:buClr>
                <a:srgbClr val="FF0000"/>
              </a:buClr>
              <a:buFont typeface="Wingdings" panose="05000000000000000000" pitchFamily="2" charset="2"/>
              <a:buChar char="ü"/>
            </a:pPr>
            <a:r>
              <a:rPr lang="en-US" altLang="zh-CN" sz="2400" b="1" dirty="0">
                <a:solidFill>
                  <a:srgbClr val="0000FF"/>
                </a:solidFill>
                <a:ea typeface="华文楷体"/>
                <a:cs typeface="Times New Roman" pitchFamily="18" charset="0"/>
              </a:rPr>
              <a:t>The </a:t>
            </a:r>
            <a:r>
              <a:rPr lang="en-US" altLang="zh-CN" sz="2400" b="1" dirty="0" smtClean="0">
                <a:solidFill>
                  <a:srgbClr val="0000FF"/>
                </a:solidFill>
                <a:ea typeface="华文楷体"/>
                <a:cs typeface="Times New Roman" pitchFamily="18" charset="0"/>
              </a:rPr>
              <a:t>storage ring </a:t>
            </a:r>
            <a:r>
              <a:rPr lang="en-US" altLang="zh-CN" sz="2400" b="1" dirty="0">
                <a:solidFill>
                  <a:srgbClr val="0000FF"/>
                </a:solidFill>
                <a:ea typeface="华文楷体"/>
                <a:cs typeface="Times New Roman" pitchFamily="18" charset="0"/>
              </a:rPr>
              <a:t>has 48 </a:t>
            </a:r>
            <a:r>
              <a:rPr lang="en-US" altLang="zh-CN" sz="2400" b="1" dirty="0" smtClean="0">
                <a:solidFill>
                  <a:srgbClr val="0000FF"/>
                </a:solidFill>
                <a:ea typeface="华文楷体"/>
                <a:cs typeface="Times New Roman" pitchFamily="18" charset="0"/>
              </a:rPr>
              <a:t>super-periods. Each super-period has </a:t>
            </a:r>
            <a:r>
              <a:rPr lang="en-US" altLang="zh-CN" sz="2400" b="1" dirty="0" smtClean="0">
                <a:solidFill>
                  <a:srgbClr val="FF0000"/>
                </a:solidFill>
                <a:ea typeface="华文楷体"/>
                <a:cs typeface="Times New Roman" pitchFamily="18" charset="0"/>
              </a:rPr>
              <a:t>5</a:t>
            </a:r>
            <a:r>
              <a:rPr lang="en-US" altLang="zh-CN" sz="2400" b="1" dirty="0" smtClean="0">
                <a:solidFill>
                  <a:srgbClr val="0000FF"/>
                </a:solidFill>
                <a:ea typeface="华文楷体"/>
                <a:cs typeface="Times New Roman" pitchFamily="18" charset="0"/>
              </a:rPr>
              <a:t> bending </a:t>
            </a:r>
            <a:r>
              <a:rPr lang="en-US" altLang="zh-CN" sz="2400" b="1" dirty="0">
                <a:solidFill>
                  <a:srgbClr val="0000FF"/>
                </a:solidFill>
                <a:ea typeface="华文楷体"/>
                <a:cs typeface="Times New Roman" pitchFamily="18" charset="0"/>
              </a:rPr>
              <a:t>magnets combined with longitudinal gradients </a:t>
            </a:r>
            <a:r>
              <a:rPr lang="en-US" altLang="zh-CN" sz="2400" b="1" dirty="0" smtClean="0">
                <a:solidFill>
                  <a:srgbClr val="0000FF"/>
                </a:solidFill>
                <a:ea typeface="华文楷体"/>
                <a:cs typeface="Times New Roman" pitchFamily="18" charset="0"/>
              </a:rPr>
              <a:t>(</a:t>
            </a:r>
            <a:r>
              <a:rPr lang="en-US" altLang="zh-CN" sz="2400" b="1" dirty="0" smtClean="0">
                <a:solidFill>
                  <a:srgbClr val="FF0000"/>
                </a:solidFill>
                <a:ea typeface="华文楷体"/>
                <a:cs typeface="Times New Roman" pitchFamily="18" charset="0"/>
              </a:rPr>
              <a:t>BLG</a:t>
            </a:r>
            <a:r>
              <a:rPr lang="en-US" altLang="zh-CN" sz="2400" b="1" dirty="0" smtClean="0">
                <a:solidFill>
                  <a:srgbClr val="0000FF"/>
                </a:solidFill>
                <a:ea typeface="华文楷体"/>
                <a:cs typeface="Times New Roman" pitchFamily="18" charset="0"/>
              </a:rPr>
              <a:t>), </a:t>
            </a:r>
            <a:r>
              <a:rPr lang="en-US" altLang="zh-CN" sz="2400" b="1" dirty="0" smtClean="0">
                <a:solidFill>
                  <a:srgbClr val="FF0000"/>
                </a:solidFill>
                <a:ea typeface="华文楷体"/>
                <a:cs typeface="Times New Roman" pitchFamily="18" charset="0"/>
              </a:rPr>
              <a:t>6</a:t>
            </a:r>
            <a:r>
              <a:rPr lang="en-US" altLang="zh-CN" sz="2400" b="1" dirty="0" smtClean="0">
                <a:solidFill>
                  <a:srgbClr val="0000FF"/>
                </a:solidFill>
                <a:ea typeface="华文楷体"/>
                <a:cs typeface="Times New Roman" pitchFamily="18" charset="0"/>
              </a:rPr>
              <a:t> dipole and quadrupole combined magnets(</a:t>
            </a:r>
            <a:r>
              <a:rPr lang="en-US" altLang="zh-CN" sz="2400" b="1" dirty="0" smtClean="0">
                <a:solidFill>
                  <a:srgbClr val="FF0000"/>
                </a:solidFill>
                <a:ea typeface="华文楷体"/>
                <a:cs typeface="Times New Roman" pitchFamily="18" charset="0"/>
              </a:rPr>
              <a:t>BD/ABF</a:t>
            </a:r>
            <a:r>
              <a:rPr lang="en-US" altLang="zh-CN" sz="2400" b="1" dirty="0" smtClean="0">
                <a:solidFill>
                  <a:srgbClr val="0000FF"/>
                </a:solidFill>
                <a:ea typeface="华文楷体"/>
                <a:cs typeface="Times New Roman" pitchFamily="18" charset="0"/>
              </a:rPr>
              <a:t>), </a:t>
            </a:r>
            <a:r>
              <a:rPr lang="en-US" altLang="zh-CN" sz="2400" b="1" dirty="0" smtClean="0">
                <a:solidFill>
                  <a:srgbClr val="FF0000"/>
                </a:solidFill>
                <a:ea typeface="华文楷体"/>
                <a:cs typeface="Times New Roman" pitchFamily="18" charset="0"/>
              </a:rPr>
              <a:t>14</a:t>
            </a:r>
            <a:r>
              <a:rPr lang="en-US" altLang="zh-CN" sz="2400" b="1" dirty="0" smtClean="0">
                <a:solidFill>
                  <a:srgbClr val="0000FF"/>
                </a:solidFill>
                <a:ea typeface="华文楷体"/>
                <a:cs typeface="Times New Roman" pitchFamily="18" charset="0"/>
              </a:rPr>
              <a:t> quadrupole magnets(</a:t>
            </a:r>
            <a:r>
              <a:rPr lang="en-US" altLang="zh-CN" sz="2400" b="1" dirty="0" smtClean="0">
                <a:solidFill>
                  <a:srgbClr val="FF0000"/>
                </a:solidFill>
                <a:ea typeface="华文楷体"/>
                <a:cs typeface="Times New Roman" pitchFamily="18" charset="0"/>
              </a:rPr>
              <a:t>QF/QD</a:t>
            </a:r>
            <a:r>
              <a:rPr lang="en-US" altLang="zh-CN" sz="2400" b="1" dirty="0" smtClean="0">
                <a:solidFill>
                  <a:srgbClr val="0000FF"/>
                </a:solidFill>
                <a:ea typeface="华文楷体"/>
                <a:cs typeface="Times New Roman" pitchFamily="18" charset="0"/>
              </a:rPr>
              <a:t>), </a:t>
            </a:r>
            <a:r>
              <a:rPr lang="en-US" altLang="zh-CN" sz="2400" b="1" dirty="0" smtClean="0">
                <a:solidFill>
                  <a:srgbClr val="FF0000"/>
                </a:solidFill>
                <a:ea typeface="华文楷体"/>
                <a:cs typeface="Times New Roman" pitchFamily="18" charset="0"/>
              </a:rPr>
              <a:t>6</a:t>
            </a:r>
            <a:r>
              <a:rPr lang="en-US" altLang="zh-CN" sz="2400" b="1" dirty="0" smtClean="0">
                <a:solidFill>
                  <a:srgbClr val="0000FF"/>
                </a:solidFill>
                <a:ea typeface="华文楷体"/>
                <a:cs typeface="Times New Roman" pitchFamily="18" charset="0"/>
              </a:rPr>
              <a:t> </a:t>
            </a:r>
            <a:r>
              <a:rPr lang="en-US" altLang="zh-CN" sz="2400" b="1" dirty="0" err="1" smtClean="0">
                <a:solidFill>
                  <a:srgbClr val="0000FF"/>
                </a:solidFill>
                <a:ea typeface="华文楷体"/>
                <a:cs typeface="Times New Roman" pitchFamily="18" charset="0"/>
              </a:rPr>
              <a:t>sextupole</a:t>
            </a:r>
            <a:r>
              <a:rPr lang="en-US" altLang="zh-CN" sz="2400" b="1" dirty="0" smtClean="0">
                <a:solidFill>
                  <a:srgbClr val="0000FF"/>
                </a:solidFill>
                <a:ea typeface="华文楷体"/>
                <a:cs typeface="Times New Roman" pitchFamily="18" charset="0"/>
              </a:rPr>
              <a:t> magnets(</a:t>
            </a:r>
            <a:r>
              <a:rPr lang="en-US" altLang="zh-CN" sz="2400" b="1" dirty="0" smtClean="0">
                <a:solidFill>
                  <a:srgbClr val="FF0000"/>
                </a:solidFill>
                <a:ea typeface="华文楷体"/>
                <a:cs typeface="Times New Roman" pitchFamily="18" charset="0"/>
              </a:rPr>
              <a:t>SF/SD</a:t>
            </a:r>
            <a:r>
              <a:rPr lang="en-US" altLang="zh-CN" sz="2400" b="1" dirty="0" smtClean="0">
                <a:solidFill>
                  <a:srgbClr val="0000FF"/>
                </a:solidFill>
                <a:ea typeface="华文楷体"/>
                <a:cs typeface="Times New Roman" pitchFamily="18" charset="0"/>
              </a:rPr>
              <a:t>), </a:t>
            </a:r>
            <a:r>
              <a:rPr lang="en-US" altLang="zh-CN" sz="2400" b="1" dirty="0" smtClean="0">
                <a:solidFill>
                  <a:srgbClr val="FF0000"/>
                </a:solidFill>
                <a:ea typeface="华文楷体"/>
                <a:cs typeface="Times New Roman" pitchFamily="18" charset="0"/>
              </a:rPr>
              <a:t>2</a:t>
            </a:r>
            <a:r>
              <a:rPr lang="en-US" altLang="zh-CN" sz="2400" b="1" dirty="0" smtClean="0">
                <a:solidFill>
                  <a:srgbClr val="0000FF"/>
                </a:solidFill>
                <a:ea typeface="华文楷体"/>
                <a:cs typeface="Times New Roman" pitchFamily="18" charset="0"/>
              </a:rPr>
              <a:t> </a:t>
            </a:r>
            <a:r>
              <a:rPr lang="en-US" altLang="zh-CN" sz="2400" b="1" dirty="0" err="1" smtClean="0">
                <a:solidFill>
                  <a:srgbClr val="0000FF"/>
                </a:solidFill>
                <a:ea typeface="华文楷体"/>
                <a:cs typeface="Times New Roman" pitchFamily="18" charset="0"/>
              </a:rPr>
              <a:t>octupole</a:t>
            </a:r>
            <a:r>
              <a:rPr lang="en-US" altLang="zh-CN" sz="2400" b="1" dirty="0" smtClean="0">
                <a:solidFill>
                  <a:srgbClr val="0000FF"/>
                </a:solidFill>
                <a:ea typeface="华文楷体"/>
                <a:cs typeface="Times New Roman" pitchFamily="18" charset="0"/>
              </a:rPr>
              <a:t> magnets(</a:t>
            </a:r>
            <a:r>
              <a:rPr lang="en-US" altLang="zh-CN" sz="2400" b="1" dirty="0" smtClean="0">
                <a:solidFill>
                  <a:srgbClr val="FF0000"/>
                </a:solidFill>
                <a:ea typeface="华文楷体"/>
                <a:cs typeface="Times New Roman" pitchFamily="18" charset="0"/>
              </a:rPr>
              <a:t>OCT</a:t>
            </a:r>
            <a:r>
              <a:rPr lang="en-US" altLang="zh-CN" sz="2400" b="1" dirty="0" smtClean="0">
                <a:solidFill>
                  <a:srgbClr val="0000FF"/>
                </a:solidFill>
                <a:ea typeface="华文楷体"/>
                <a:cs typeface="Times New Roman" pitchFamily="18" charset="0"/>
              </a:rPr>
              <a:t>) and </a:t>
            </a:r>
            <a:r>
              <a:rPr lang="en-US" altLang="zh-CN" sz="2400" b="1" dirty="0" smtClean="0">
                <a:solidFill>
                  <a:srgbClr val="FF0000"/>
                </a:solidFill>
                <a:ea typeface="华文楷体"/>
                <a:cs typeface="Times New Roman" pitchFamily="18" charset="0"/>
              </a:rPr>
              <a:t>4</a:t>
            </a:r>
            <a:r>
              <a:rPr lang="en-US" altLang="zh-CN" sz="2400" b="1" dirty="0" smtClean="0">
                <a:solidFill>
                  <a:srgbClr val="0000FF"/>
                </a:solidFill>
                <a:ea typeface="华文楷体"/>
                <a:cs typeface="Times New Roman" pitchFamily="18" charset="0"/>
              </a:rPr>
              <a:t> fast correcting magnets(</a:t>
            </a:r>
            <a:r>
              <a:rPr lang="en-US" altLang="zh-CN" sz="2400" b="1" dirty="0" smtClean="0">
                <a:solidFill>
                  <a:srgbClr val="FF0000"/>
                </a:solidFill>
                <a:ea typeface="华文楷体"/>
                <a:cs typeface="Times New Roman" pitchFamily="18" charset="0"/>
              </a:rPr>
              <a:t>FC</a:t>
            </a:r>
            <a:r>
              <a:rPr lang="en-US" altLang="zh-CN" sz="2400" b="1" dirty="0" smtClean="0">
                <a:solidFill>
                  <a:srgbClr val="0000FF"/>
                </a:solidFill>
                <a:ea typeface="华文楷体"/>
                <a:cs typeface="Times New Roman" pitchFamily="18" charset="0"/>
              </a:rPr>
              <a:t>). </a:t>
            </a:r>
            <a:endParaRPr lang="en-US" altLang="zh-CN" sz="2400" b="1" dirty="0">
              <a:solidFill>
                <a:srgbClr val="0000FF"/>
              </a:solidFill>
              <a:ea typeface="华文楷体"/>
              <a:cs typeface="Times New Roman" pitchFamily="18" charset="0"/>
            </a:endParaRPr>
          </a:p>
        </p:txBody>
      </p:sp>
      <p:sp>
        <p:nvSpPr>
          <p:cNvPr id="11" name="Line 3"/>
          <p:cNvSpPr>
            <a:spLocks noChangeShapeType="1"/>
          </p:cNvSpPr>
          <p:nvPr/>
        </p:nvSpPr>
        <p:spPr bwMode="auto">
          <a:xfrm flipV="1">
            <a:off x="0" y="813123"/>
            <a:ext cx="12221979" cy="7495"/>
          </a:xfrm>
          <a:prstGeom prst="line">
            <a:avLst/>
          </a:prstGeom>
          <a:noFill/>
          <a:ln w="76200">
            <a:solidFill>
              <a:srgbClr val="FFFF00"/>
            </a:solidFill>
            <a:round/>
            <a:headEnd/>
            <a:tailEnd/>
          </a:ln>
        </p:spPr>
        <p:txBody>
          <a:bodyPr/>
          <a:lstStyle/>
          <a:p>
            <a:endParaRPr lang="zh-CN" altLang="en-US"/>
          </a:p>
        </p:txBody>
      </p:sp>
      <p:sp>
        <p:nvSpPr>
          <p:cNvPr id="9" name="Rectangle 4"/>
          <p:cNvSpPr txBox="1">
            <a:spLocks noChangeArrowheads="1"/>
          </p:cNvSpPr>
          <p:nvPr/>
        </p:nvSpPr>
        <p:spPr>
          <a:xfrm>
            <a:off x="3218082" y="180020"/>
            <a:ext cx="6064580" cy="52088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10000"/>
              </a:lnSpc>
              <a:buFontTx/>
              <a:buNone/>
            </a:pPr>
            <a:r>
              <a:rPr lang="en-US" altLang="zh-CN" b="1" dirty="0" smtClean="0">
                <a:solidFill>
                  <a:srgbClr val="FF0000"/>
                </a:solidFill>
                <a:ea typeface="华文楷体"/>
                <a:cs typeface="Times New Roman" pitchFamily="18" charset="0"/>
              </a:rPr>
              <a:t>The magnets for the storage ring</a:t>
            </a:r>
            <a:endParaRPr lang="en-US" altLang="zh-CN" b="1" dirty="0">
              <a:solidFill>
                <a:srgbClr val="FF0000"/>
              </a:solidFill>
              <a:ea typeface="华文楷体"/>
              <a:cs typeface="Times New Roman" pitchFamily="18" charset="0"/>
            </a:endParaRPr>
          </a:p>
        </p:txBody>
      </p:sp>
      <p:pic>
        <p:nvPicPr>
          <p:cNvPr id="121" name="图片 120"/>
          <p:cNvPicPr>
            <a:picLocks noChangeAspect="1"/>
          </p:cNvPicPr>
          <p:nvPr/>
        </p:nvPicPr>
        <p:blipFill>
          <a:blip r:embed="rId2"/>
          <a:stretch>
            <a:fillRect/>
          </a:stretch>
        </p:blipFill>
        <p:spPr>
          <a:xfrm>
            <a:off x="216263" y="4844895"/>
            <a:ext cx="11903749" cy="1773262"/>
          </a:xfrm>
          <a:prstGeom prst="rect">
            <a:avLst/>
          </a:prstGeom>
        </p:spPr>
      </p:pic>
      <p:pic>
        <p:nvPicPr>
          <p:cNvPr id="122" name="图片 12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3738" y="2502500"/>
            <a:ext cx="2880000" cy="2160000"/>
          </a:xfrm>
          <a:prstGeom prst="rect">
            <a:avLst/>
          </a:prstGeom>
        </p:spPr>
      </p:pic>
      <p:pic>
        <p:nvPicPr>
          <p:cNvPr id="123" name="图片 12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186017" y="2502500"/>
            <a:ext cx="2880000" cy="2160000"/>
          </a:xfrm>
          <a:prstGeom prst="rect">
            <a:avLst/>
          </a:prstGeom>
        </p:spPr>
      </p:pic>
      <p:pic>
        <p:nvPicPr>
          <p:cNvPr id="124" name="图片 12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110030" y="2502500"/>
            <a:ext cx="2880000" cy="2160000"/>
          </a:xfrm>
          <a:prstGeom prst="rect">
            <a:avLst/>
          </a:prstGeom>
        </p:spPr>
      </p:pic>
      <p:pic>
        <p:nvPicPr>
          <p:cNvPr id="125" name="图片 124"/>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9033723" y="2502500"/>
            <a:ext cx="2880320" cy="2160000"/>
          </a:xfrm>
          <a:prstGeom prst="rect">
            <a:avLst/>
          </a:prstGeom>
        </p:spPr>
      </p:pic>
    </p:spTree>
    <p:extLst>
      <p:ext uri="{BB962C8B-B14F-4D97-AF65-F5344CB8AC3E}">
        <p14:creationId xmlns:p14="http://schemas.microsoft.com/office/powerpoint/2010/main" val="39321436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8"/>
          <p:cNvSpPr>
            <a:spLocks noChangeArrowheads="1"/>
          </p:cNvSpPr>
          <p:nvPr/>
        </p:nvSpPr>
        <p:spPr bwMode="auto">
          <a:xfrm>
            <a:off x="230407" y="873724"/>
            <a:ext cx="11512446" cy="2054409"/>
          </a:xfrm>
          <a:prstGeom prst="rect">
            <a:avLst/>
          </a:prstGeom>
          <a:noFill/>
          <a:ln w="9525">
            <a:noFill/>
            <a:miter lim="800000"/>
            <a:headEnd/>
            <a:tailEnd/>
          </a:ln>
        </p:spPr>
        <p:txBody>
          <a:bodyPr wrap="square" anchor="ctr">
            <a:spAutoFit/>
          </a:bodyPr>
          <a:lstStyle/>
          <a:p>
            <a:pPr marL="342900" indent="-342900" algn="just">
              <a:spcBef>
                <a:spcPts val="900"/>
              </a:spcBef>
              <a:buClr>
                <a:srgbClr val="FF0000"/>
              </a:buClr>
              <a:buFont typeface="Wingdings" panose="05000000000000000000" pitchFamily="2" charset="2"/>
              <a:buChar char="ü"/>
            </a:pPr>
            <a:r>
              <a:rPr lang="en-US" altLang="zh-CN" sz="2400" b="1" dirty="0" smtClean="0">
                <a:solidFill>
                  <a:srgbClr val="0000FF"/>
                </a:solidFill>
                <a:ea typeface="华文楷体"/>
                <a:cs typeface="Times New Roman" pitchFamily="18" charset="0"/>
              </a:rPr>
              <a:t>To reduce the emittance of the electron beam, the dipole magnets of the storage ring are the bending </a:t>
            </a:r>
            <a:r>
              <a:rPr lang="en-US" altLang="zh-CN" sz="2400" b="1" dirty="0">
                <a:solidFill>
                  <a:srgbClr val="0000FF"/>
                </a:solidFill>
                <a:ea typeface="华文楷体"/>
                <a:cs typeface="Times New Roman" pitchFamily="18" charset="0"/>
              </a:rPr>
              <a:t>magnets combined with longitudinal gradients (</a:t>
            </a:r>
            <a:r>
              <a:rPr lang="en-US" altLang="zh-CN" sz="2400" b="1" dirty="0">
                <a:solidFill>
                  <a:srgbClr val="FF0000"/>
                </a:solidFill>
                <a:ea typeface="华文楷体"/>
                <a:cs typeface="Times New Roman" pitchFamily="18" charset="0"/>
              </a:rPr>
              <a:t>BLGs</a:t>
            </a:r>
            <a:r>
              <a:rPr lang="en-US" altLang="zh-CN" sz="2400" b="1" dirty="0">
                <a:solidFill>
                  <a:srgbClr val="0000FF"/>
                </a:solidFill>
                <a:ea typeface="华文楷体"/>
                <a:cs typeface="Times New Roman" pitchFamily="18" charset="0"/>
              </a:rPr>
              <a:t>)</a:t>
            </a:r>
            <a:r>
              <a:rPr lang="en-US" altLang="zh-CN" sz="2400" dirty="0"/>
              <a:t> </a:t>
            </a:r>
            <a:r>
              <a:rPr lang="en-US" altLang="zh-CN" sz="2400" b="1" dirty="0" smtClean="0">
                <a:solidFill>
                  <a:srgbClr val="0000FF"/>
                </a:solidFill>
                <a:ea typeface="华文楷体"/>
                <a:cs typeface="Times New Roman" pitchFamily="18" charset="0"/>
              </a:rPr>
              <a:t>. </a:t>
            </a:r>
          </a:p>
          <a:p>
            <a:pPr marL="342900" indent="-342900" algn="just">
              <a:spcBef>
                <a:spcPts val="900"/>
              </a:spcBef>
              <a:buClr>
                <a:srgbClr val="FF0000"/>
              </a:buClr>
              <a:buFont typeface="Wingdings" panose="05000000000000000000" pitchFamily="2" charset="2"/>
              <a:buChar char="ü"/>
            </a:pPr>
            <a:r>
              <a:rPr lang="en-US" altLang="zh-CN" sz="2400" b="1" dirty="0">
                <a:solidFill>
                  <a:srgbClr val="0000FF"/>
                </a:solidFill>
                <a:ea typeface="华文楷体"/>
                <a:cs typeface="Times New Roman" pitchFamily="18" charset="0"/>
              </a:rPr>
              <a:t>There are five BLGs in one period, the field distributions along the longitudinal direction of BLG1, BLG2, BLG3 are shown below. The field distributions of BLG4, BLG5 is </a:t>
            </a:r>
            <a:r>
              <a:rPr lang="zh-CN" altLang="en-US" sz="2400" b="1" dirty="0">
                <a:solidFill>
                  <a:srgbClr val="0000FF"/>
                </a:solidFill>
                <a:ea typeface="华文楷体"/>
                <a:cs typeface="Times New Roman" pitchFamily="18" charset="0"/>
              </a:rPr>
              <a:t>symmetrical about the center of period </a:t>
            </a:r>
            <a:r>
              <a:rPr lang="en-US" altLang="zh-CN" sz="2400" b="1" dirty="0">
                <a:solidFill>
                  <a:srgbClr val="0000FF"/>
                </a:solidFill>
                <a:ea typeface="华文楷体"/>
                <a:cs typeface="Times New Roman" pitchFamily="18" charset="0"/>
              </a:rPr>
              <a:t>with BLG1, BLG2.</a:t>
            </a:r>
          </a:p>
        </p:txBody>
      </p:sp>
      <p:sp>
        <p:nvSpPr>
          <p:cNvPr id="11" name="Line 3"/>
          <p:cNvSpPr>
            <a:spLocks noChangeShapeType="1"/>
          </p:cNvSpPr>
          <p:nvPr/>
        </p:nvSpPr>
        <p:spPr bwMode="auto">
          <a:xfrm flipV="1">
            <a:off x="0" y="813123"/>
            <a:ext cx="12221979" cy="7495"/>
          </a:xfrm>
          <a:prstGeom prst="line">
            <a:avLst/>
          </a:prstGeom>
          <a:noFill/>
          <a:ln w="76200">
            <a:solidFill>
              <a:srgbClr val="FFFF00"/>
            </a:solidFill>
            <a:round/>
            <a:headEnd/>
            <a:tailEnd/>
          </a:ln>
        </p:spPr>
        <p:txBody>
          <a:bodyPr/>
          <a:lstStyle/>
          <a:p>
            <a:endParaRPr lang="zh-CN" altLang="en-US"/>
          </a:p>
        </p:txBody>
      </p:sp>
      <p:sp>
        <p:nvSpPr>
          <p:cNvPr id="9" name="Rectangle 4"/>
          <p:cNvSpPr txBox="1">
            <a:spLocks noChangeArrowheads="1"/>
          </p:cNvSpPr>
          <p:nvPr/>
        </p:nvSpPr>
        <p:spPr>
          <a:xfrm>
            <a:off x="2528542" y="180020"/>
            <a:ext cx="6840318" cy="52088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10000"/>
              </a:lnSpc>
              <a:buFontTx/>
              <a:buNone/>
            </a:pPr>
            <a:r>
              <a:rPr lang="en-US" altLang="zh-CN" b="1" dirty="0" smtClean="0">
                <a:solidFill>
                  <a:srgbClr val="FF0000"/>
                </a:solidFill>
                <a:ea typeface="华文楷体"/>
                <a:cs typeface="Times New Roman" pitchFamily="18" charset="0"/>
              </a:rPr>
              <a:t>The dipole magnets for the storage ring</a:t>
            </a:r>
            <a:endParaRPr lang="en-US" altLang="zh-CN" b="1" dirty="0">
              <a:solidFill>
                <a:srgbClr val="FF0000"/>
              </a:solidFill>
              <a:ea typeface="华文楷体"/>
              <a:cs typeface="Times New Roman" pitchFamily="18" charset="0"/>
            </a:endParaRPr>
          </a:p>
        </p:txBody>
      </p:sp>
      <p:pic>
        <p:nvPicPr>
          <p:cNvPr id="5" name="图片 -2147482591"/>
          <p:cNvPicPr>
            <a:picLocks noChangeArrowheads="1"/>
          </p:cNvPicPr>
          <p:nvPr>
            <p:custDataLst>
              <p:tags r:id="rId1"/>
            </p:custDataLst>
          </p:nvPr>
        </p:nvPicPr>
        <p:blipFill>
          <a:blip r:embed="rId5">
            <a:extLst>
              <a:ext uri="{28A0092B-C50C-407E-A947-70E740481C1C}">
                <a14:useLocalDpi xmlns:a14="http://schemas.microsoft.com/office/drawing/2010/main" val="0"/>
              </a:ext>
            </a:extLst>
          </a:blip>
          <a:srcRect/>
          <a:stretch>
            <a:fillRect/>
          </a:stretch>
        </p:blipFill>
        <p:spPr bwMode="auto">
          <a:xfrm>
            <a:off x="230407" y="3310615"/>
            <a:ext cx="3689521" cy="2873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图片 -2147482590"/>
          <p:cNvPicPr>
            <a:picLocks noChangeArrowheads="1"/>
          </p:cNvPicPr>
          <p:nvPr>
            <p:custDataLst>
              <p:tags r:id="rId2"/>
            </p:custDataLst>
          </p:nvPr>
        </p:nvPicPr>
        <p:blipFill>
          <a:blip r:embed="rId6">
            <a:extLst>
              <a:ext uri="{28A0092B-C50C-407E-A947-70E740481C1C}">
                <a14:useLocalDpi xmlns:a14="http://schemas.microsoft.com/office/drawing/2010/main" val="0"/>
              </a:ext>
            </a:extLst>
          </a:blip>
          <a:srcRect/>
          <a:stretch>
            <a:fillRect/>
          </a:stretch>
        </p:blipFill>
        <p:spPr bwMode="auto">
          <a:xfrm>
            <a:off x="3986927" y="3220673"/>
            <a:ext cx="3733007" cy="2963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图片 -2147482577"/>
          <p:cNvPicPr>
            <a:picLocks noChangeArrowheads="1"/>
          </p:cNvPicPr>
          <p:nvPr>
            <p:custDataLst>
              <p:tags r:id="rId3"/>
            </p:custDataLst>
          </p:nvPr>
        </p:nvPicPr>
        <p:blipFill>
          <a:blip r:embed="rId7">
            <a:extLst>
              <a:ext uri="{28A0092B-C50C-407E-A947-70E740481C1C}">
                <a14:useLocalDpi xmlns:a14="http://schemas.microsoft.com/office/drawing/2010/main" val="0"/>
              </a:ext>
            </a:extLst>
          </a:blip>
          <a:srcRect r="485"/>
          <a:stretch>
            <a:fillRect/>
          </a:stretch>
        </p:blipFill>
        <p:spPr bwMode="auto">
          <a:xfrm>
            <a:off x="7786933" y="3310614"/>
            <a:ext cx="3523146" cy="2873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4"/>
          <p:cNvSpPr txBox="1">
            <a:spLocks noChangeArrowheads="1"/>
          </p:cNvSpPr>
          <p:nvPr/>
        </p:nvSpPr>
        <p:spPr>
          <a:xfrm>
            <a:off x="10225995" y="292242"/>
            <a:ext cx="1376390" cy="52088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10000"/>
              </a:lnSpc>
              <a:buFontTx/>
              <a:buNone/>
            </a:pPr>
            <a:r>
              <a:rPr lang="en-US" altLang="zh-CN" sz="2800" b="1" dirty="0" smtClean="0">
                <a:solidFill>
                  <a:srgbClr val="0000FF"/>
                </a:solidFill>
                <a:ea typeface="华文楷体"/>
                <a:cs typeface="Times New Roman" pitchFamily="18" charset="0"/>
              </a:rPr>
              <a:t>(Q. Li)</a:t>
            </a:r>
            <a:endParaRPr lang="en-US" altLang="zh-CN" sz="2800" b="1" dirty="0">
              <a:solidFill>
                <a:srgbClr val="0000FF"/>
              </a:solidFill>
              <a:ea typeface="华文楷体"/>
              <a:cs typeface="Times New Roman" pitchFamily="18" charset="0"/>
            </a:endParaRPr>
          </a:p>
        </p:txBody>
      </p:sp>
    </p:spTree>
    <p:extLst>
      <p:ext uri="{BB962C8B-B14F-4D97-AF65-F5344CB8AC3E}">
        <p14:creationId xmlns:p14="http://schemas.microsoft.com/office/powerpoint/2010/main" val="3694325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8"/>
          <p:cNvSpPr>
            <a:spLocks noChangeArrowheads="1"/>
          </p:cNvSpPr>
          <p:nvPr/>
        </p:nvSpPr>
        <p:spPr bwMode="auto">
          <a:xfrm>
            <a:off x="230407" y="997788"/>
            <a:ext cx="11814190" cy="2054409"/>
          </a:xfrm>
          <a:prstGeom prst="rect">
            <a:avLst/>
          </a:prstGeom>
          <a:noFill/>
          <a:ln w="9525">
            <a:noFill/>
            <a:miter lim="800000"/>
            <a:headEnd/>
            <a:tailEnd/>
          </a:ln>
        </p:spPr>
        <p:txBody>
          <a:bodyPr wrap="square" anchor="ctr">
            <a:spAutoFit/>
          </a:bodyPr>
          <a:lstStyle/>
          <a:p>
            <a:pPr marL="342900" indent="-342900" algn="just">
              <a:spcBef>
                <a:spcPts val="900"/>
              </a:spcBef>
              <a:buClr>
                <a:srgbClr val="FF0000"/>
              </a:buClr>
              <a:buFont typeface="Wingdings" panose="05000000000000000000" pitchFamily="2" charset="2"/>
              <a:buChar char="ü"/>
            </a:pPr>
            <a:r>
              <a:rPr lang="en-US" altLang="zh-CN" sz="2400" b="1" dirty="0" smtClean="0">
                <a:solidFill>
                  <a:srgbClr val="0000FF"/>
                </a:solidFill>
                <a:ea typeface="华文楷体"/>
                <a:cs typeface="Times New Roman" pitchFamily="18" charset="0"/>
              </a:rPr>
              <a:t>In the R&amp;D stage of the HEPS, two types of BLGs were designed and developed, one </a:t>
            </a:r>
            <a:r>
              <a:rPr lang="en-US" altLang="zh-CN" sz="2400" b="1" dirty="0" smtClean="0">
                <a:solidFill>
                  <a:srgbClr val="0000FF"/>
                </a:solidFill>
                <a:ea typeface="华文楷体"/>
                <a:cs typeface="Times New Roman" pitchFamily="18" charset="0"/>
              </a:rPr>
              <a:t>was the </a:t>
            </a:r>
            <a:r>
              <a:rPr lang="en-US" altLang="zh-CN" sz="2400" b="1" dirty="0" smtClean="0">
                <a:solidFill>
                  <a:srgbClr val="0000FF"/>
                </a:solidFill>
                <a:ea typeface="华文楷体"/>
                <a:cs typeface="Times New Roman" pitchFamily="18" charset="0"/>
              </a:rPr>
              <a:t>magnet excited by current, another </a:t>
            </a:r>
            <a:r>
              <a:rPr lang="en-US" altLang="zh-CN" sz="2400" b="1" dirty="0" smtClean="0">
                <a:solidFill>
                  <a:srgbClr val="0000FF"/>
                </a:solidFill>
                <a:ea typeface="华文楷体"/>
                <a:cs typeface="Times New Roman" pitchFamily="18" charset="0"/>
              </a:rPr>
              <a:t>was </a:t>
            </a:r>
            <a:r>
              <a:rPr lang="en-US" altLang="zh-CN" sz="2400" b="1" dirty="0" smtClean="0">
                <a:solidFill>
                  <a:srgbClr val="0000FF"/>
                </a:solidFill>
                <a:ea typeface="华文楷体"/>
                <a:cs typeface="Times New Roman" pitchFamily="18" charset="0"/>
              </a:rPr>
              <a:t>the permanent magnet. All the measured specifications of the both magnets were satisfied with the requirements.</a:t>
            </a:r>
          </a:p>
          <a:p>
            <a:pPr marL="342900" indent="-342900" algn="just">
              <a:spcBef>
                <a:spcPts val="900"/>
              </a:spcBef>
              <a:buClr>
                <a:srgbClr val="FF0000"/>
              </a:buClr>
              <a:buFont typeface="Wingdings" panose="05000000000000000000" pitchFamily="2" charset="2"/>
              <a:buChar char="ü"/>
            </a:pPr>
            <a:r>
              <a:rPr lang="en-US" altLang="zh-CN" sz="2400" b="1" dirty="0" smtClean="0">
                <a:solidFill>
                  <a:srgbClr val="0000FF"/>
                </a:solidFill>
                <a:ea typeface="华文楷体"/>
                <a:cs typeface="Times New Roman" pitchFamily="18" charset="0"/>
              </a:rPr>
              <a:t>Due to the compact structure, long-term field stability, good temperature stability and no electricity power loss, the permanent magnet was </a:t>
            </a:r>
            <a:r>
              <a:rPr lang="en-US" altLang="zh-CN" sz="2400" b="1" dirty="0" smtClean="0">
                <a:solidFill>
                  <a:srgbClr val="0000FF"/>
                </a:solidFill>
                <a:ea typeface="华文楷体"/>
                <a:cs typeface="Times New Roman" pitchFamily="18" charset="0"/>
              </a:rPr>
              <a:t>chosen </a:t>
            </a:r>
            <a:r>
              <a:rPr lang="en-US" altLang="zh-CN" sz="2400" b="1" dirty="0" smtClean="0">
                <a:solidFill>
                  <a:srgbClr val="0000FF"/>
                </a:solidFill>
                <a:ea typeface="华文楷体"/>
                <a:cs typeface="Times New Roman" pitchFamily="18" charset="0"/>
              </a:rPr>
              <a:t>as the final design of the BLGs.</a:t>
            </a:r>
            <a:endParaRPr lang="en-US" altLang="zh-CN" sz="2400" b="1" dirty="0">
              <a:solidFill>
                <a:srgbClr val="0000FF"/>
              </a:solidFill>
              <a:ea typeface="华文楷体"/>
              <a:cs typeface="Times New Roman" pitchFamily="18" charset="0"/>
            </a:endParaRPr>
          </a:p>
        </p:txBody>
      </p:sp>
      <p:sp>
        <p:nvSpPr>
          <p:cNvPr id="11" name="Line 3"/>
          <p:cNvSpPr>
            <a:spLocks noChangeShapeType="1"/>
          </p:cNvSpPr>
          <p:nvPr/>
        </p:nvSpPr>
        <p:spPr bwMode="auto">
          <a:xfrm flipV="1">
            <a:off x="0" y="813123"/>
            <a:ext cx="12221979" cy="7495"/>
          </a:xfrm>
          <a:prstGeom prst="line">
            <a:avLst/>
          </a:prstGeom>
          <a:noFill/>
          <a:ln w="76200">
            <a:solidFill>
              <a:srgbClr val="FFFF00"/>
            </a:solidFill>
            <a:round/>
            <a:headEnd/>
            <a:tailEnd/>
          </a:ln>
        </p:spPr>
        <p:txBody>
          <a:bodyPr/>
          <a:lstStyle/>
          <a:p>
            <a:endParaRPr lang="zh-CN" altLang="en-US"/>
          </a:p>
        </p:txBody>
      </p:sp>
      <p:pic>
        <p:nvPicPr>
          <p:cNvPr id="10" name="图片 9"/>
          <p:cNvPicPr>
            <a:picLocks noChangeAspect="1"/>
          </p:cNvPicPr>
          <p:nvPr/>
        </p:nvPicPr>
        <p:blipFill rotWithShape="1">
          <a:blip r:embed="rId2" cstate="print">
            <a:extLst>
              <a:ext uri="{28A0092B-C50C-407E-A947-70E740481C1C}">
                <a14:useLocalDpi xmlns:a14="http://schemas.microsoft.com/office/drawing/2010/main" val="0"/>
              </a:ext>
            </a:extLst>
          </a:blip>
          <a:srcRect t="10609" b="19683"/>
          <a:stretch/>
        </p:blipFill>
        <p:spPr bwMode="auto">
          <a:xfrm>
            <a:off x="6024108" y="4692057"/>
            <a:ext cx="5825617" cy="2026527"/>
          </a:xfrm>
          <a:prstGeom prst="rect">
            <a:avLst/>
          </a:prstGeom>
          <a:noFill/>
          <a:ln>
            <a:noFill/>
          </a:ln>
        </p:spPr>
      </p:pic>
      <p:pic>
        <p:nvPicPr>
          <p:cNvPr id="7" name="图片 6"/>
          <p:cNvPicPr>
            <a:picLocks noChangeAspect="1"/>
          </p:cNvPicPr>
          <p:nvPr/>
        </p:nvPicPr>
        <p:blipFill>
          <a:blip r:embed="rId3"/>
          <a:stretch>
            <a:fillRect/>
          </a:stretch>
        </p:blipFill>
        <p:spPr>
          <a:xfrm>
            <a:off x="585367" y="3067322"/>
            <a:ext cx="6576039" cy="2170446"/>
          </a:xfrm>
          <a:prstGeom prst="rect">
            <a:avLst/>
          </a:prstGeom>
        </p:spPr>
      </p:pic>
      <p:sp>
        <p:nvSpPr>
          <p:cNvPr id="13" name="Rectangle 4"/>
          <p:cNvSpPr txBox="1">
            <a:spLocks noChangeArrowheads="1"/>
          </p:cNvSpPr>
          <p:nvPr/>
        </p:nvSpPr>
        <p:spPr>
          <a:xfrm>
            <a:off x="2655957" y="180020"/>
            <a:ext cx="6840318" cy="52088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10000"/>
              </a:lnSpc>
              <a:buFontTx/>
              <a:buNone/>
            </a:pPr>
            <a:r>
              <a:rPr lang="en-US" altLang="zh-CN" b="1" smtClean="0">
                <a:solidFill>
                  <a:srgbClr val="FF0000"/>
                </a:solidFill>
                <a:ea typeface="华文楷体"/>
                <a:cs typeface="Times New Roman" pitchFamily="18" charset="0"/>
              </a:rPr>
              <a:t>The dipole magnets </a:t>
            </a:r>
            <a:r>
              <a:rPr lang="en-US" altLang="zh-CN" b="1" dirty="0" smtClean="0">
                <a:solidFill>
                  <a:srgbClr val="FF0000"/>
                </a:solidFill>
                <a:ea typeface="华文楷体"/>
                <a:cs typeface="Times New Roman" pitchFamily="18" charset="0"/>
              </a:rPr>
              <a:t>for the storage ring</a:t>
            </a:r>
            <a:endParaRPr lang="en-US" altLang="zh-CN" b="1" dirty="0">
              <a:solidFill>
                <a:srgbClr val="FF0000"/>
              </a:solidFill>
              <a:ea typeface="华文楷体"/>
              <a:cs typeface="Times New Roman" pitchFamily="18" charset="0"/>
            </a:endParaRPr>
          </a:p>
        </p:txBody>
      </p:sp>
    </p:spTree>
    <p:extLst>
      <p:ext uri="{BB962C8B-B14F-4D97-AF65-F5344CB8AC3E}">
        <p14:creationId xmlns:p14="http://schemas.microsoft.com/office/powerpoint/2010/main" val="932622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8"/>
          <p:cNvSpPr>
            <a:spLocks noChangeArrowheads="1"/>
          </p:cNvSpPr>
          <p:nvPr/>
        </p:nvSpPr>
        <p:spPr bwMode="auto">
          <a:xfrm>
            <a:off x="203894" y="1056992"/>
            <a:ext cx="11814190" cy="2308324"/>
          </a:xfrm>
          <a:prstGeom prst="rect">
            <a:avLst/>
          </a:prstGeom>
          <a:noFill/>
          <a:ln w="9525">
            <a:noFill/>
            <a:miter lim="800000"/>
            <a:headEnd/>
            <a:tailEnd/>
          </a:ln>
        </p:spPr>
        <p:txBody>
          <a:bodyPr wrap="square" anchor="ctr">
            <a:spAutoFit/>
          </a:bodyPr>
          <a:lstStyle/>
          <a:p>
            <a:pPr marL="342900" indent="-342900" algn="just">
              <a:buClr>
                <a:srgbClr val="FF0000"/>
              </a:buClr>
              <a:buFont typeface="Wingdings" panose="05000000000000000000" pitchFamily="2" charset="2"/>
              <a:buChar char="ü"/>
            </a:pPr>
            <a:r>
              <a:rPr lang="en-US" altLang="zh-CN" sz="2400" b="1" dirty="0">
                <a:solidFill>
                  <a:srgbClr val="0000FF"/>
                </a:solidFill>
                <a:ea typeface="华文楷体"/>
                <a:cs typeface="Times New Roman" pitchFamily="18" charset="0"/>
              </a:rPr>
              <a:t>The permanent dipole magnets are combined by five modules in longitudinal </a:t>
            </a:r>
            <a:r>
              <a:rPr lang="en-US" altLang="zh-CN" sz="2400" b="1" dirty="0" smtClean="0">
                <a:solidFill>
                  <a:srgbClr val="0000FF"/>
                </a:solidFill>
                <a:ea typeface="华文楷体"/>
                <a:cs typeface="Times New Roman" pitchFamily="18" charset="0"/>
              </a:rPr>
              <a:t>direction, which are </a:t>
            </a:r>
            <a:r>
              <a:rPr lang="en-US" altLang="zh-CN" sz="2400" b="1" dirty="0">
                <a:solidFill>
                  <a:srgbClr val="0000FF"/>
                </a:solidFill>
                <a:ea typeface="华文楷体"/>
                <a:cs typeface="Times New Roman" pitchFamily="18" charset="0"/>
              </a:rPr>
              <a:t>mainly composed of iron poles, iron yokes, </a:t>
            </a:r>
            <a:r>
              <a:rPr lang="en-US" altLang="zh-CN" sz="2400" b="1" dirty="0" smtClean="0">
                <a:solidFill>
                  <a:srgbClr val="0000FF"/>
                </a:solidFill>
                <a:ea typeface="华文楷体"/>
                <a:cs typeface="Times New Roman" pitchFamily="18" charset="0"/>
              </a:rPr>
              <a:t>magnet blocks(</a:t>
            </a:r>
            <a:r>
              <a:rPr lang="en-US" altLang="zh-CN" sz="2400" b="1" dirty="0" smtClean="0">
                <a:solidFill>
                  <a:srgbClr val="FF0000"/>
                </a:solidFill>
                <a:ea typeface="华文楷体"/>
                <a:cs typeface="Times New Roman" pitchFamily="18" charset="0"/>
              </a:rPr>
              <a:t>Sm2Co17</a:t>
            </a:r>
            <a:r>
              <a:rPr lang="en-US" altLang="zh-CN" sz="2400" b="1" dirty="0" smtClean="0">
                <a:solidFill>
                  <a:srgbClr val="0000FF"/>
                </a:solidFill>
                <a:ea typeface="华文楷体"/>
                <a:cs typeface="Times New Roman" pitchFamily="18" charset="0"/>
              </a:rPr>
              <a:t>), </a:t>
            </a:r>
            <a:r>
              <a:rPr lang="en-US" altLang="zh-CN" sz="2400" b="1" dirty="0">
                <a:solidFill>
                  <a:srgbClr val="0000FF"/>
                </a:solidFill>
                <a:ea typeface="华文楷体"/>
                <a:cs typeface="Times New Roman" pitchFamily="18" charset="0"/>
              </a:rPr>
              <a:t>adjustable iron bars, temperature compensation shunt </a:t>
            </a:r>
            <a:r>
              <a:rPr lang="en-US" altLang="zh-CN" sz="2400" b="1" dirty="0" smtClean="0">
                <a:solidFill>
                  <a:srgbClr val="0000FF"/>
                </a:solidFill>
                <a:ea typeface="华文楷体"/>
                <a:cs typeface="Times New Roman" pitchFamily="18" charset="0"/>
              </a:rPr>
              <a:t>sheets</a:t>
            </a:r>
            <a:r>
              <a:rPr lang="en-US" altLang="zh-CN" sz="2400" dirty="0">
                <a:latin typeface="Times New Roman" panose="02020603050405020304" pitchFamily="18" charset="0"/>
              </a:rPr>
              <a:t>(</a:t>
            </a:r>
            <a:r>
              <a:rPr lang="en-US" altLang="zh-CN" sz="2400" b="1" dirty="0" err="1">
                <a:solidFill>
                  <a:srgbClr val="FF0000"/>
                </a:solidFill>
                <a:ea typeface="华文楷体"/>
                <a:cs typeface="Times New Roman" pitchFamily="18" charset="0"/>
              </a:rPr>
              <a:t>FeNi</a:t>
            </a:r>
            <a:r>
              <a:rPr lang="en-US" altLang="zh-CN" sz="2400" b="1" dirty="0">
                <a:solidFill>
                  <a:srgbClr val="FF0000"/>
                </a:solidFill>
                <a:ea typeface="华文楷体"/>
                <a:cs typeface="Times New Roman" pitchFamily="18" charset="0"/>
              </a:rPr>
              <a:t> alloy</a:t>
            </a:r>
            <a:r>
              <a:rPr lang="en-US" altLang="zh-CN" sz="2400" dirty="0" smtClean="0">
                <a:latin typeface="Times New Roman" panose="02020603050405020304" pitchFamily="18" charset="0"/>
              </a:rPr>
              <a:t>)</a:t>
            </a:r>
            <a:r>
              <a:rPr lang="en-US" altLang="zh-CN" sz="2400" b="1" dirty="0" smtClean="0">
                <a:solidFill>
                  <a:srgbClr val="0000FF"/>
                </a:solidFill>
                <a:ea typeface="华文楷体"/>
                <a:cs typeface="Times New Roman" pitchFamily="18" charset="0"/>
              </a:rPr>
              <a:t> </a:t>
            </a:r>
            <a:r>
              <a:rPr lang="en-US" altLang="zh-CN" sz="2400" b="1" dirty="0">
                <a:solidFill>
                  <a:srgbClr val="0000FF"/>
                </a:solidFill>
                <a:ea typeface="华文楷体"/>
                <a:cs typeface="Times New Roman" pitchFamily="18" charset="0"/>
              </a:rPr>
              <a:t>and field shielding plates</a:t>
            </a:r>
            <a:r>
              <a:rPr lang="en-US" altLang="zh-CN" sz="2400" b="1" dirty="0" smtClean="0">
                <a:solidFill>
                  <a:srgbClr val="0000FF"/>
                </a:solidFill>
                <a:ea typeface="华文楷体"/>
                <a:cs typeface="Times New Roman" pitchFamily="18" charset="0"/>
              </a:rPr>
              <a:t>.</a:t>
            </a:r>
          </a:p>
          <a:p>
            <a:pPr marL="342900" indent="-342900" algn="just">
              <a:buClr>
                <a:srgbClr val="FF0000"/>
              </a:buClr>
              <a:buFont typeface="Wingdings" panose="05000000000000000000" pitchFamily="2" charset="2"/>
              <a:buChar char="ü"/>
            </a:pPr>
            <a:r>
              <a:rPr lang="en-US" altLang="zh-CN" sz="2400" b="1" dirty="0" smtClean="0">
                <a:solidFill>
                  <a:srgbClr val="0000FF"/>
                </a:solidFill>
                <a:ea typeface="华文楷体"/>
                <a:cs typeface="Times New Roman" pitchFamily="18" charset="0"/>
                <a:sym typeface="宋体" panose="02010600030101010101" pitchFamily="2" charset="-122"/>
              </a:rPr>
              <a:t>The </a:t>
            </a:r>
            <a:r>
              <a:rPr lang="en-US" altLang="zh-CN" sz="2400" b="1" dirty="0">
                <a:solidFill>
                  <a:srgbClr val="0000FF"/>
                </a:solidFill>
                <a:ea typeface="华文楷体"/>
                <a:cs typeface="Times New Roman" pitchFamily="18" charset="0"/>
                <a:sym typeface="宋体" panose="02010600030101010101" pitchFamily="2" charset="-122"/>
              </a:rPr>
              <a:t>permanent material of </a:t>
            </a:r>
            <a:r>
              <a:rPr lang="en-US" altLang="zh-CN" sz="2400" b="1" dirty="0">
                <a:solidFill>
                  <a:srgbClr val="FF0000"/>
                </a:solidFill>
                <a:ea typeface="华文楷体"/>
                <a:cs typeface="Times New Roman" pitchFamily="18" charset="0"/>
              </a:rPr>
              <a:t>Sm2Co17 </a:t>
            </a:r>
            <a:r>
              <a:rPr lang="en-US" altLang="zh-CN" sz="2400" b="1" dirty="0">
                <a:solidFill>
                  <a:srgbClr val="0000FF"/>
                </a:solidFill>
                <a:ea typeface="华文楷体"/>
                <a:cs typeface="Times New Roman" pitchFamily="18" charset="0"/>
              </a:rPr>
              <a:t>is </a:t>
            </a:r>
            <a:r>
              <a:rPr lang="en-US" altLang="zh-CN" sz="2400" b="1" dirty="0" smtClean="0">
                <a:solidFill>
                  <a:srgbClr val="0000FF"/>
                </a:solidFill>
                <a:ea typeface="华文楷体"/>
                <a:cs typeface="Times New Roman" pitchFamily="18" charset="0"/>
              </a:rPr>
              <a:t>chosen </a:t>
            </a:r>
            <a:r>
              <a:rPr lang="en-US" altLang="zh-CN" sz="2400" b="1" dirty="0">
                <a:solidFill>
                  <a:srgbClr val="0000FF"/>
                </a:solidFill>
                <a:ea typeface="华文楷体"/>
                <a:cs typeface="Times New Roman" pitchFamily="18" charset="0"/>
              </a:rPr>
              <a:t>to excite the field since it has a relatively lower temperature dependence factor</a:t>
            </a:r>
            <a:r>
              <a:rPr lang="en-US" altLang="zh-CN" sz="2400" b="1" dirty="0" smtClean="0">
                <a:solidFill>
                  <a:srgbClr val="0000FF"/>
                </a:solidFill>
                <a:ea typeface="华文楷体"/>
                <a:cs typeface="Times New Roman" pitchFamily="18" charset="0"/>
              </a:rPr>
              <a:t>.</a:t>
            </a:r>
            <a:endParaRPr lang="en-US" altLang="zh-CN" sz="2400" b="1" dirty="0">
              <a:solidFill>
                <a:srgbClr val="0000FF"/>
              </a:solidFill>
              <a:ea typeface="华文楷体"/>
              <a:cs typeface="Times New Roman" pitchFamily="18" charset="0"/>
            </a:endParaRPr>
          </a:p>
        </p:txBody>
      </p:sp>
      <p:sp>
        <p:nvSpPr>
          <p:cNvPr id="11" name="Line 3"/>
          <p:cNvSpPr>
            <a:spLocks noChangeShapeType="1"/>
          </p:cNvSpPr>
          <p:nvPr/>
        </p:nvSpPr>
        <p:spPr bwMode="auto">
          <a:xfrm flipV="1">
            <a:off x="0" y="813123"/>
            <a:ext cx="12221979" cy="7495"/>
          </a:xfrm>
          <a:prstGeom prst="line">
            <a:avLst/>
          </a:prstGeom>
          <a:noFill/>
          <a:ln w="76200">
            <a:solidFill>
              <a:srgbClr val="FFFF00"/>
            </a:solidFill>
            <a:round/>
            <a:headEnd/>
            <a:tailEnd/>
          </a:ln>
        </p:spPr>
        <p:txBody>
          <a:bodyPr/>
          <a:lstStyle/>
          <a:p>
            <a:endParaRPr lang="zh-CN" altLang="en-US"/>
          </a:p>
        </p:txBody>
      </p:sp>
      <p:graphicFrame>
        <p:nvGraphicFramePr>
          <p:cNvPr id="7" name="对象 2"/>
          <p:cNvGraphicFramePr>
            <a:graphicFrameLocks/>
          </p:cNvGraphicFramePr>
          <p:nvPr>
            <p:custDataLst>
              <p:tags r:id="rId2"/>
            </p:custDataLst>
            <p:extLst>
              <p:ext uri="{D42A27DB-BD31-4B8C-83A1-F6EECF244321}">
                <p14:modId xmlns:p14="http://schemas.microsoft.com/office/powerpoint/2010/main" val="2301674351"/>
              </p:ext>
            </p:extLst>
          </p:nvPr>
        </p:nvGraphicFramePr>
        <p:xfrm>
          <a:off x="5616206" y="3594195"/>
          <a:ext cx="5808663" cy="2846387"/>
        </p:xfrm>
        <a:graphic>
          <a:graphicData uri="http://schemas.openxmlformats.org/presentationml/2006/ole">
            <mc:AlternateContent xmlns:mc="http://schemas.openxmlformats.org/markup-compatibility/2006">
              <mc:Choice xmlns:v="urn:schemas-microsoft-com:vml" Requires="v">
                <p:oleObj spid="_x0000_s2106" r:id="rId4" imgW="7677000" imgH="3765600" progId="Paint.Picture">
                  <p:embed/>
                </p:oleObj>
              </mc:Choice>
              <mc:Fallback>
                <p:oleObj r:id="rId4" imgW="7677000" imgH="3765600" progId="Paint.Picture">
                  <p:embed/>
                  <p:pic>
                    <p:nvPicPr>
                      <p:cNvPr id="0" name=""/>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16206" y="3594195"/>
                        <a:ext cx="5808663" cy="284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pic>
                </p:oleObj>
              </mc:Fallback>
            </mc:AlternateContent>
          </a:graphicData>
        </a:graphic>
      </p:graphicFrame>
      <p:pic>
        <p:nvPicPr>
          <p:cNvPr id="6" name="图片 5"/>
          <p:cNvPicPr>
            <a:picLocks noChangeAspect="1"/>
          </p:cNvPicPr>
          <p:nvPr/>
        </p:nvPicPr>
        <p:blipFill>
          <a:blip r:embed="rId6"/>
          <a:stretch>
            <a:fillRect/>
          </a:stretch>
        </p:blipFill>
        <p:spPr>
          <a:xfrm>
            <a:off x="975135" y="4180411"/>
            <a:ext cx="4524483" cy="2152935"/>
          </a:xfrm>
          <a:prstGeom prst="rect">
            <a:avLst/>
          </a:prstGeom>
        </p:spPr>
      </p:pic>
      <p:sp>
        <p:nvSpPr>
          <p:cNvPr id="10" name="Rectangle 4"/>
          <p:cNvSpPr txBox="1">
            <a:spLocks noChangeArrowheads="1"/>
          </p:cNvSpPr>
          <p:nvPr/>
        </p:nvSpPr>
        <p:spPr>
          <a:xfrm>
            <a:off x="2648462" y="180020"/>
            <a:ext cx="6840318" cy="52088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10000"/>
              </a:lnSpc>
              <a:buFontTx/>
              <a:buNone/>
            </a:pPr>
            <a:r>
              <a:rPr lang="en-US" altLang="zh-CN" b="1" dirty="0" smtClean="0">
                <a:solidFill>
                  <a:srgbClr val="FF0000"/>
                </a:solidFill>
                <a:ea typeface="华文楷体"/>
                <a:cs typeface="Times New Roman" pitchFamily="18" charset="0"/>
              </a:rPr>
              <a:t>The dipole magnets for the storage ring</a:t>
            </a:r>
            <a:endParaRPr lang="en-US" altLang="zh-CN" b="1" dirty="0">
              <a:solidFill>
                <a:srgbClr val="FF0000"/>
              </a:solidFill>
              <a:ea typeface="华文楷体"/>
              <a:cs typeface="Times New Roman" pitchFamily="18" charset="0"/>
            </a:endParaRPr>
          </a:p>
        </p:txBody>
      </p:sp>
    </p:spTree>
    <p:extLst>
      <p:ext uri="{BB962C8B-B14F-4D97-AF65-F5344CB8AC3E}">
        <p14:creationId xmlns:p14="http://schemas.microsoft.com/office/powerpoint/2010/main" val="15587884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8"/>
          <p:cNvSpPr>
            <a:spLocks noChangeArrowheads="1"/>
          </p:cNvSpPr>
          <p:nvPr/>
        </p:nvSpPr>
        <p:spPr bwMode="auto">
          <a:xfrm>
            <a:off x="91468" y="1057648"/>
            <a:ext cx="11814190" cy="2539157"/>
          </a:xfrm>
          <a:prstGeom prst="rect">
            <a:avLst/>
          </a:prstGeom>
          <a:noFill/>
          <a:ln w="9525">
            <a:noFill/>
            <a:miter lim="800000"/>
            <a:headEnd/>
            <a:tailEnd/>
          </a:ln>
        </p:spPr>
        <p:txBody>
          <a:bodyPr wrap="square" anchor="ctr">
            <a:spAutoFit/>
          </a:bodyPr>
          <a:lstStyle/>
          <a:p>
            <a:pPr marL="342900" indent="-342900" algn="just">
              <a:spcBef>
                <a:spcPts val="900"/>
              </a:spcBef>
              <a:buClr>
                <a:srgbClr val="FF0000"/>
              </a:buClr>
              <a:buFont typeface="Wingdings" panose="05000000000000000000" pitchFamily="2" charset="2"/>
              <a:buChar char="ü"/>
            </a:pPr>
            <a:r>
              <a:rPr lang="en-US" altLang="zh-CN" sz="2400" b="1" dirty="0">
                <a:solidFill>
                  <a:srgbClr val="0000FF"/>
                </a:solidFill>
                <a:ea typeface="华文楷体"/>
                <a:cs typeface="Times New Roman" pitchFamily="18" charset="0"/>
                <a:sym typeface="宋体" panose="02010600030101010101" pitchFamily="2" charset="-122"/>
              </a:rPr>
              <a:t>By using the different numbers of the magnet blocks, each module can have a different field value and a longitudinal gradient field can be realized.</a:t>
            </a:r>
          </a:p>
          <a:p>
            <a:pPr marL="342900" indent="-342900" algn="just">
              <a:spcBef>
                <a:spcPts val="900"/>
              </a:spcBef>
              <a:buClr>
                <a:srgbClr val="FF0000"/>
              </a:buClr>
              <a:buFont typeface="Wingdings" panose="05000000000000000000" pitchFamily="2" charset="2"/>
              <a:buChar char="ü"/>
            </a:pPr>
            <a:r>
              <a:rPr lang="en-US" altLang="zh-CN" sz="2400" b="1" dirty="0" smtClean="0">
                <a:solidFill>
                  <a:srgbClr val="0000FF"/>
                </a:solidFill>
                <a:ea typeface="华文楷体"/>
                <a:cs typeface="Times New Roman" pitchFamily="18" charset="0"/>
              </a:rPr>
              <a:t>By </a:t>
            </a:r>
            <a:r>
              <a:rPr lang="en-US" altLang="zh-CN" sz="2400" b="1" dirty="0">
                <a:solidFill>
                  <a:srgbClr val="0000FF"/>
                </a:solidFill>
                <a:ea typeface="华文楷体"/>
                <a:cs typeface="Times New Roman" pitchFamily="18" charset="0"/>
              </a:rPr>
              <a:t>using the adjustable iron bars, the field of each module can be precisely adjusted to fit the ideal values</a:t>
            </a:r>
            <a:r>
              <a:rPr lang="en-US" altLang="zh-CN" sz="2400" b="1" dirty="0" smtClean="0">
                <a:solidFill>
                  <a:srgbClr val="0000FF"/>
                </a:solidFill>
                <a:ea typeface="华文楷体"/>
                <a:cs typeface="Times New Roman" pitchFamily="18" charset="0"/>
              </a:rPr>
              <a:t>.</a:t>
            </a:r>
          </a:p>
          <a:p>
            <a:pPr marL="342900" indent="-342900" algn="just">
              <a:spcBef>
                <a:spcPts val="900"/>
              </a:spcBef>
              <a:buClr>
                <a:srgbClr val="FF0000"/>
              </a:buClr>
              <a:buFont typeface="Wingdings" panose="05000000000000000000" pitchFamily="2" charset="2"/>
              <a:buChar char="ü"/>
            </a:pPr>
            <a:r>
              <a:rPr lang="en-US" altLang="zh-CN" sz="2400" b="1" dirty="0" smtClean="0">
                <a:solidFill>
                  <a:srgbClr val="0000FF"/>
                </a:solidFill>
                <a:ea typeface="华文楷体"/>
                <a:cs typeface="Times New Roman" pitchFamily="18" charset="0"/>
              </a:rPr>
              <a:t>By using the </a:t>
            </a:r>
            <a:r>
              <a:rPr lang="en-US" altLang="zh-CN" sz="2400" b="1" dirty="0">
                <a:solidFill>
                  <a:srgbClr val="0000FF"/>
                </a:solidFill>
                <a:ea typeface="华文楷体"/>
                <a:cs typeface="Times New Roman" pitchFamily="18" charset="0"/>
              </a:rPr>
              <a:t>temperature compensation shunt </a:t>
            </a:r>
            <a:r>
              <a:rPr lang="en-US" altLang="zh-CN" sz="2400" b="1" dirty="0" smtClean="0">
                <a:solidFill>
                  <a:srgbClr val="0000FF"/>
                </a:solidFill>
                <a:ea typeface="华文楷体"/>
                <a:cs typeface="Times New Roman" pitchFamily="18" charset="0"/>
              </a:rPr>
              <a:t>sheets, the </a:t>
            </a:r>
            <a:r>
              <a:rPr lang="en-US" altLang="zh-CN" sz="2400" b="1" dirty="0">
                <a:solidFill>
                  <a:srgbClr val="0000FF"/>
                </a:solidFill>
                <a:ea typeface="华文楷体"/>
                <a:cs typeface="Times New Roman" pitchFamily="18" charset="0"/>
                <a:sym typeface="宋体" panose="02010600030101010101" pitchFamily="2" charset="-122"/>
              </a:rPr>
              <a:t>temperature dependence of </a:t>
            </a:r>
            <a:r>
              <a:rPr lang="en-US" altLang="zh-CN" sz="2400" b="1" dirty="0" smtClean="0">
                <a:solidFill>
                  <a:srgbClr val="0000FF"/>
                </a:solidFill>
                <a:ea typeface="华文楷体"/>
                <a:cs typeface="Times New Roman" pitchFamily="18" charset="0"/>
                <a:sym typeface="宋体" panose="02010600030101010101" pitchFamily="2" charset="-122"/>
              </a:rPr>
              <a:t>magnet blocks can be weakened.</a:t>
            </a:r>
          </a:p>
        </p:txBody>
      </p:sp>
      <p:sp>
        <p:nvSpPr>
          <p:cNvPr id="11" name="Line 3"/>
          <p:cNvSpPr>
            <a:spLocks noChangeShapeType="1"/>
          </p:cNvSpPr>
          <p:nvPr/>
        </p:nvSpPr>
        <p:spPr bwMode="auto">
          <a:xfrm flipV="1">
            <a:off x="0" y="813123"/>
            <a:ext cx="12221979" cy="7495"/>
          </a:xfrm>
          <a:prstGeom prst="line">
            <a:avLst/>
          </a:prstGeom>
          <a:noFill/>
          <a:ln w="76200">
            <a:solidFill>
              <a:srgbClr val="FFFF00"/>
            </a:solidFill>
            <a:round/>
            <a:headEnd/>
            <a:tailEnd/>
          </a:ln>
        </p:spPr>
        <p:txBody>
          <a:bodyPr/>
          <a:lstStyle/>
          <a:p>
            <a:endParaRPr lang="zh-CN" altLang="en-US"/>
          </a:p>
        </p:txBody>
      </p:sp>
      <p:graphicFrame>
        <p:nvGraphicFramePr>
          <p:cNvPr id="6" name="对象 20"/>
          <p:cNvGraphicFramePr>
            <a:graphicFrameLocks noChangeAspect="1"/>
          </p:cNvGraphicFramePr>
          <p:nvPr>
            <p:extLst>
              <p:ext uri="{D42A27DB-BD31-4B8C-83A1-F6EECF244321}">
                <p14:modId xmlns:p14="http://schemas.microsoft.com/office/powerpoint/2010/main" val="2994445158"/>
              </p:ext>
            </p:extLst>
          </p:nvPr>
        </p:nvGraphicFramePr>
        <p:xfrm>
          <a:off x="3999521" y="4073269"/>
          <a:ext cx="2204333" cy="2340000"/>
        </p:xfrm>
        <a:graphic>
          <a:graphicData uri="http://schemas.openxmlformats.org/presentationml/2006/ole">
            <mc:AlternateContent xmlns:mc="http://schemas.openxmlformats.org/markup-compatibility/2006">
              <mc:Choice xmlns:v="urn:schemas-microsoft-com:vml" Requires="v">
                <p:oleObj spid="_x0000_s3128" name="BMP 图像" r:id="rId3" imgW="6276190" imgH="7438095" progId="Paint.Picture">
                  <p:embed/>
                </p:oleObj>
              </mc:Choice>
              <mc:Fallback>
                <p:oleObj name="BMP 图像" r:id="rId3" imgW="6276190" imgH="7438095" progId="Paint.Picture">
                  <p:embed/>
                  <p:pic>
                    <p:nvPicPr>
                      <p:cNvPr id="0" name=""/>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99521" y="4073269"/>
                        <a:ext cx="2204333" cy="234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pic>
                </p:oleObj>
              </mc:Fallback>
            </mc:AlternateContent>
          </a:graphicData>
        </a:graphic>
      </p:graphicFrame>
      <p:pic>
        <p:nvPicPr>
          <p:cNvPr id="10" name="图片 9"/>
          <p:cNvPicPr>
            <a:picLocks noChangeAspect="1"/>
          </p:cNvPicPr>
          <p:nvPr/>
        </p:nvPicPr>
        <p:blipFill>
          <a:blip r:embed="rId5"/>
          <a:stretch>
            <a:fillRect/>
          </a:stretch>
        </p:blipFill>
        <p:spPr>
          <a:xfrm>
            <a:off x="6134231" y="4073269"/>
            <a:ext cx="2185290" cy="2340000"/>
          </a:xfrm>
          <a:prstGeom prst="rect">
            <a:avLst/>
          </a:prstGeom>
        </p:spPr>
      </p:pic>
      <p:sp>
        <p:nvSpPr>
          <p:cNvPr id="12" name="Rectangle 4"/>
          <p:cNvSpPr txBox="1">
            <a:spLocks noChangeArrowheads="1"/>
          </p:cNvSpPr>
          <p:nvPr/>
        </p:nvSpPr>
        <p:spPr>
          <a:xfrm>
            <a:off x="2708422" y="180020"/>
            <a:ext cx="6840318" cy="52088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10000"/>
              </a:lnSpc>
              <a:buFontTx/>
              <a:buNone/>
            </a:pPr>
            <a:r>
              <a:rPr lang="en-US" altLang="zh-CN" b="1" dirty="0" smtClean="0">
                <a:solidFill>
                  <a:srgbClr val="FF0000"/>
                </a:solidFill>
                <a:ea typeface="华文楷体"/>
                <a:cs typeface="Times New Roman" pitchFamily="18" charset="0"/>
              </a:rPr>
              <a:t>The dipole magnets for the storage ring</a:t>
            </a:r>
            <a:endParaRPr lang="en-US" altLang="zh-CN" b="1" dirty="0">
              <a:solidFill>
                <a:srgbClr val="FF0000"/>
              </a:solidFill>
              <a:ea typeface="华文楷体"/>
              <a:cs typeface="Times New Roman" pitchFamily="18" charset="0"/>
            </a:endParaRPr>
          </a:p>
        </p:txBody>
      </p:sp>
    </p:spTree>
    <p:extLst>
      <p:ext uri="{BB962C8B-B14F-4D97-AF65-F5344CB8AC3E}">
        <p14:creationId xmlns:p14="http://schemas.microsoft.com/office/powerpoint/2010/main" val="15478629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8"/>
          <p:cNvSpPr>
            <a:spLocks noChangeArrowheads="1"/>
          </p:cNvSpPr>
          <p:nvPr/>
        </p:nvSpPr>
        <p:spPr bwMode="auto">
          <a:xfrm>
            <a:off x="91468" y="974843"/>
            <a:ext cx="12020584" cy="830997"/>
          </a:xfrm>
          <a:prstGeom prst="rect">
            <a:avLst/>
          </a:prstGeom>
          <a:noFill/>
          <a:ln w="9525">
            <a:noFill/>
            <a:miter lim="800000"/>
            <a:headEnd/>
            <a:tailEnd/>
          </a:ln>
        </p:spPr>
        <p:txBody>
          <a:bodyPr wrap="square" anchor="ctr">
            <a:spAutoFit/>
          </a:bodyPr>
          <a:lstStyle/>
          <a:p>
            <a:pPr marL="342900" indent="-342900" algn="just">
              <a:spcBef>
                <a:spcPts val="900"/>
              </a:spcBef>
              <a:buClr>
                <a:srgbClr val="FF0000"/>
              </a:buClr>
              <a:buFont typeface="Wingdings" panose="05000000000000000000" pitchFamily="2" charset="2"/>
              <a:buChar char="ü"/>
            </a:pPr>
            <a:r>
              <a:rPr lang="en-US" altLang="zh-CN" sz="2400" b="1" dirty="0" smtClean="0">
                <a:solidFill>
                  <a:srgbClr val="0000FF"/>
                </a:solidFill>
                <a:ea typeface="华文楷体"/>
                <a:cs typeface="Times New Roman" pitchFamily="18" charset="0"/>
                <a:sym typeface="宋体" panose="02010600030101010101" pitchFamily="2" charset="-122"/>
              </a:rPr>
              <a:t>The hall probe measurement system is used to map the field along the central line in the gap, the long coil measurement system is used to measure distribution of the integral field .</a:t>
            </a:r>
            <a:endParaRPr lang="en-US" altLang="zh-CN" sz="2400" b="1" dirty="0">
              <a:solidFill>
                <a:srgbClr val="0000FF"/>
              </a:solidFill>
              <a:ea typeface="华文楷体"/>
              <a:cs typeface="Times New Roman" pitchFamily="18" charset="0"/>
              <a:sym typeface="宋体" panose="02010600030101010101" pitchFamily="2" charset="-122"/>
            </a:endParaRPr>
          </a:p>
        </p:txBody>
      </p:sp>
      <p:sp>
        <p:nvSpPr>
          <p:cNvPr id="11" name="Line 3"/>
          <p:cNvSpPr>
            <a:spLocks noChangeShapeType="1"/>
          </p:cNvSpPr>
          <p:nvPr/>
        </p:nvSpPr>
        <p:spPr bwMode="auto">
          <a:xfrm flipV="1">
            <a:off x="0" y="813123"/>
            <a:ext cx="12221979" cy="7495"/>
          </a:xfrm>
          <a:prstGeom prst="line">
            <a:avLst/>
          </a:prstGeom>
          <a:noFill/>
          <a:ln w="76200">
            <a:solidFill>
              <a:srgbClr val="FFFF00"/>
            </a:solidFill>
            <a:round/>
            <a:headEnd/>
            <a:tailEnd/>
          </a:ln>
        </p:spPr>
        <p:txBody>
          <a:bodyPr/>
          <a:lstStyle/>
          <a:p>
            <a:endParaRPr lang="zh-CN" altLang="en-US"/>
          </a:p>
        </p:txBody>
      </p:sp>
      <p:graphicFrame>
        <p:nvGraphicFramePr>
          <p:cNvPr id="7" name="对象 1"/>
          <p:cNvGraphicFramePr>
            <a:graphicFrameLocks/>
          </p:cNvGraphicFramePr>
          <p:nvPr>
            <p:custDataLst>
              <p:tags r:id="rId2"/>
            </p:custDataLst>
            <p:extLst>
              <p:ext uri="{D42A27DB-BD31-4B8C-83A1-F6EECF244321}">
                <p14:modId xmlns:p14="http://schemas.microsoft.com/office/powerpoint/2010/main" val="3816003049"/>
              </p:ext>
            </p:extLst>
          </p:nvPr>
        </p:nvGraphicFramePr>
        <p:xfrm>
          <a:off x="6524156" y="4190549"/>
          <a:ext cx="4371975" cy="2544762"/>
        </p:xfrm>
        <a:graphic>
          <a:graphicData uri="http://schemas.openxmlformats.org/presentationml/2006/ole">
            <mc:AlternateContent xmlns:mc="http://schemas.openxmlformats.org/markup-compatibility/2006">
              <mc:Choice xmlns:v="urn:schemas-microsoft-com:vml" Requires="v">
                <p:oleObj spid="_x0000_s4194" r:id="rId5" imgW="5950080" imgH="2997360" progId="Paint.Picture">
                  <p:embed/>
                </p:oleObj>
              </mc:Choice>
              <mc:Fallback>
                <p:oleObj r:id="rId5" imgW="5950080" imgH="2997360" progId="Paint.Picture">
                  <p:embed/>
                  <p:pic>
                    <p:nvPicPr>
                      <p:cNvPr id="0" name=""/>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524156" y="4190549"/>
                        <a:ext cx="4371975" cy="2544762"/>
                      </a:xfrm>
                      <a:prstGeom prst="rect">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2" name="对象 1"/>
          <p:cNvGraphicFramePr>
            <a:graphicFrameLocks/>
          </p:cNvGraphicFramePr>
          <p:nvPr>
            <p:custDataLst>
              <p:tags r:id="rId3"/>
            </p:custDataLst>
            <p:extLst>
              <p:ext uri="{D42A27DB-BD31-4B8C-83A1-F6EECF244321}">
                <p14:modId xmlns:p14="http://schemas.microsoft.com/office/powerpoint/2010/main" val="3265047439"/>
              </p:ext>
            </p:extLst>
          </p:nvPr>
        </p:nvGraphicFramePr>
        <p:xfrm>
          <a:off x="1311980" y="4180201"/>
          <a:ext cx="4511700" cy="2513531"/>
        </p:xfrm>
        <a:graphic>
          <a:graphicData uri="http://schemas.openxmlformats.org/presentationml/2006/ole">
            <mc:AlternateContent xmlns:mc="http://schemas.openxmlformats.org/markup-compatibility/2006">
              <mc:Choice xmlns:v="urn:schemas-microsoft-com:vml" Requires="v">
                <p:oleObj spid="_x0000_s4195" r:id="rId7" imgW="4737240" imgH="3441600" progId="Paint.Picture">
                  <p:embed/>
                </p:oleObj>
              </mc:Choice>
              <mc:Fallback>
                <p:oleObj r:id="rId7" imgW="4737240" imgH="3441600" progId="Paint.Picture">
                  <p:embed/>
                  <p:pic>
                    <p:nvPicPr>
                      <p:cNvPr id="0" name=""/>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311980" y="4180201"/>
                        <a:ext cx="4511700" cy="2513531"/>
                      </a:xfrm>
                      <a:prstGeom prst="rect">
                        <a:avLst/>
                      </a:prstGeom>
                      <a:noFill/>
                      <a:ln>
                        <a:noFill/>
                      </a:ln>
                    </p:spPr>
                  </p:pic>
                </p:oleObj>
              </mc:Fallback>
            </mc:AlternateContent>
          </a:graphicData>
        </a:graphic>
      </p:graphicFrame>
      <p:sp>
        <p:nvSpPr>
          <p:cNvPr id="14" name="Rectangle 4"/>
          <p:cNvSpPr txBox="1">
            <a:spLocks noChangeArrowheads="1"/>
          </p:cNvSpPr>
          <p:nvPr/>
        </p:nvSpPr>
        <p:spPr>
          <a:xfrm>
            <a:off x="2625977" y="180020"/>
            <a:ext cx="6840318" cy="52088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10000"/>
              </a:lnSpc>
              <a:buFontTx/>
              <a:buNone/>
            </a:pPr>
            <a:r>
              <a:rPr lang="en-US" altLang="zh-CN" b="1" dirty="0" smtClean="0">
                <a:solidFill>
                  <a:srgbClr val="FF0000"/>
                </a:solidFill>
                <a:ea typeface="华文楷体"/>
                <a:cs typeface="Times New Roman" pitchFamily="18" charset="0"/>
              </a:rPr>
              <a:t>The dipole magnets for the storage ring</a:t>
            </a:r>
            <a:endParaRPr lang="en-US" altLang="zh-CN" b="1" dirty="0">
              <a:solidFill>
                <a:srgbClr val="FF0000"/>
              </a:solidFill>
              <a:ea typeface="华文楷体"/>
              <a:cs typeface="Times New Roman" pitchFamily="18" charset="0"/>
            </a:endParaRPr>
          </a:p>
        </p:txBody>
      </p:sp>
      <p:pic>
        <p:nvPicPr>
          <p:cNvPr id="2" name="图片 1"/>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466118" y="1805840"/>
            <a:ext cx="4203424" cy="2334710"/>
          </a:xfrm>
          <a:prstGeom prst="rect">
            <a:avLst/>
          </a:prstGeom>
        </p:spPr>
      </p:pic>
      <p:pic>
        <p:nvPicPr>
          <p:cNvPr id="3" name="图片 2"/>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777865" y="1775860"/>
            <a:ext cx="3737736" cy="2364690"/>
          </a:xfrm>
          <a:prstGeom prst="rect">
            <a:avLst/>
          </a:prstGeom>
        </p:spPr>
      </p:pic>
    </p:spTree>
    <p:extLst>
      <p:ext uri="{BB962C8B-B14F-4D97-AF65-F5344CB8AC3E}">
        <p14:creationId xmlns:p14="http://schemas.microsoft.com/office/powerpoint/2010/main" val="27984173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8"/>
          <p:cNvSpPr>
            <a:spLocks noChangeArrowheads="1"/>
          </p:cNvSpPr>
          <p:nvPr/>
        </p:nvSpPr>
        <p:spPr bwMode="auto">
          <a:xfrm>
            <a:off x="284810" y="935577"/>
            <a:ext cx="11652357" cy="3277820"/>
          </a:xfrm>
          <a:prstGeom prst="rect">
            <a:avLst/>
          </a:prstGeom>
          <a:noFill/>
          <a:ln w="9525">
            <a:noFill/>
            <a:miter lim="800000"/>
            <a:headEnd/>
            <a:tailEnd/>
          </a:ln>
        </p:spPr>
        <p:txBody>
          <a:bodyPr wrap="square" anchor="ctr">
            <a:spAutoFit/>
          </a:bodyPr>
          <a:lstStyle/>
          <a:p>
            <a:pPr marL="342900" indent="-342900" algn="just">
              <a:spcBef>
                <a:spcPts val="900"/>
              </a:spcBef>
              <a:buClr>
                <a:srgbClr val="FF0000"/>
              </a:buClr>
              <a:buFont typeface="Wingdings" panose="05000000000000000000" pitchFamily="2" charset="2"/>
              <a:buChar char="ü"/>
            </a:pPr>
            <a:r>
              <a:rPr lang="en-US" altLang="zh-CN" sz="2400" b="1" dirty="0" smtClean="0">
                <a:solidFill>
                  <a:srgbClr val="0000FF"/>
                </a:solidFill>
                <a:ea typeface="华文楷体"/>
                <a:cs typeface="Times New Roman" pitchFamily="18" charset="0"/>
                <a:sym typeface="宋体" panose="02010600030101010101" pitchFamily="2" charset="-122"/>
              </a:rPr>
              <a:t>There are 960 quadrupole magnets in the HEPS storage ring, some of them are used as the dipole and quadrupole combined magnets (</a:t>
            </a:r>
            <a:r>
              <a:rPr lang="en-US" altLang="zh-CN" sz="2400" b="1" dirty="0" smtClean="0">
                <a:solidFill>
                  <a:srgbClr val="FF0000"/>
                </a:solidFill>
                <a:ea typeface="华文楷体"/>
                <a:cs typeface="Times New Roman" pitchFamily="18" charset="0"/>
                <a:sym typeface="宋体" panose="02010600030101010101" pitchFamily="2" charset="-122"/>
              </a:rPr>
              <a:t>BD/ABF</a:t>
            </a:r>
            <a:r>
              <a:rPr lang="en-US" altLang="zh-CN" sz="2400" b="1" dirty="0" smtClean="0">
                <a:solidFill>
                  <a:srgbClr val="0000FF"/>
                </a:solidFill>
                <a:ea typeface="华文楷体"/>
                <a:cs typeface="Times New Roman" pitchFamily="18" charset="0"/>
                <a:sym typeface="宋体" panose="02010600030101010101" pitchFamily="2" charset="-122"/>
              </a:rPr>
              <a:t>) by offset installation from beam central orbit.</a:t>
            </a:r>
          </a:p>
          <a:p>
            <a:pPr marL="342900" indent="-342900" algn="just">
              <a:spcBef>
                <a:spcPts val="900"/>
              </a:spcBef>
              <a:buClr>
                <a:srgbClr val="FF0000"/>
              </a:buClr>
              <a:buFont typeface="Wingdings" panose="05000000000000000000" pitchFamily="2" charset="2"/>
              <a:buChar char="ü"/>
            </a:pPr>
            <a:r>
              <a:rPr lang="en-US" altLang="zh-CN" sz="2400" b="1" dirty="0" smtClean="0">
                <a:solidFill>
                  <a:srgbClr val="0000FF"/>
                </a:solidFill>
                <a:ea typeface="华文楷体"/>
                <a:cs typeface="Times New Roman" pitchFamily="18" charset="0"/>
                <a:sym typeface="宋体" panose="02010600030101010101" pitchFamily="2" charset="-122"/>
              </a:rPr>
              <a:t>The max gradient and aperture of the most quadrupole magnets are 80T/m and 26mm, which are key factors to achieve ultra-low emittance of the storage ring. But they make the magnets to work at the saturation region of the BH curves. </a:t>
            </a:r>
          </a:p>
          <a:p>
            <a:pPr marL="342900" indent="-342900" algn="just">
              <a:spcBef>
                <a:spcPts val="900"/>
              </a:spcBef>
              <a:buClr>
                <a:srgbClr val="FF0000"/>
              </a:buClr>
              <a:buFont typeface="Wingdings" panose="05000000000000000000" pitchFamily="2" charset="2"/>
              <a:buChar char="ü"/>
            </a:pPr>
            <a:r>
              <a:rPr lang="en-US" altLang="zh-CN" sz="2400" b="1" dirty="0">
                <a:solidFill>
                  <a:srgbClr val="0000FF"/>
                </a:solidFill>
                <a:ea typeface="华文楷体"/>
                <a:cs typeface="Times New Roman" pitchFamily="18" charset="0"/>
                <a:sym typeface="宋体" panose="02010600030101010101" pitchFamily="2" charset="-122"/>
              </a:rPr>
              <a:t>T</a:t>
            </a:r>
            <a:r>
              <a:rPr lang="en-US" altLang="zh-CN" sz="2400" b="1" dirty="0" smtClean="0">
                <a:solidFill>
                  <a:srgbClr val="0000FF"/>
                </a:solidFill>
                <a:ea typeface="华文楷体"/>
                <a:cs typeface="Times New Roman" pitchFamily="18" charset="0"/>
                <a:sym typeface="宋体" panose="02010600030101010101" pitchFamily="2" charset="-122"/>
              </a:rPr>
              <a:t>he harmonic errors of all quadrupole magnets are required to be less than 4E-4 within the GFR.</a:t>
            </a:r>
            <a:endParaRPr lang="en-US" altLang="zh-CN" sz="2400" b="1" dirty="0">
              <a:solidFill>
                <a:srgbClr val="0000FF"/>
              </a:solidFill>
              <a:ea typeface="华文楷体"/>
              <a:cs typeface="Times New Roman" pitchFamily="18" charset="0"/>
              <a:sym typeface="宋体" panose="02010600030101010101" pitchFamily="2" charset="-122"/>
            </a:endParaRPr>
          </a:p>
        </p:txBody>
      </p:sp>
      <p:sp>
        <p:nvSpPr>
          <p:cNvPr id="11" name="Line 3"/>
          <p:cNvSpPr>
            <a:spLocks noChangeShapeType="1"/>
          </p:cNvSpPr>
          <p:nvPr/>
        </p:nvSpPr>
        <p:spPr bwMode="auto">
          <a:xfrm flipV="1">
            <a:off x="0" y="813123"/>
            <a:ext cx="12221979" cy="7495"/>
          </a:xfrm>
          <a:prstGeom prst="line">
            <a:avLst/>
          </a:prstGeom>
          <a:noFill/>
          <a:ln w="76200">
            <a:solidFill>
              <a:srgbClr val="FFFF00"/>
            </a:solidFill>
            <a:round/>
            <a:headEnd/>
            <a:tailEnd/>
          </a:ln>
        </p:spPr>
        <p:txBody>
          <a:bodyPr/>
          <a:lstStyle/>
          <a:p>
            <a:endParaRPr lang="zh-CN" altLang="en-US"/>
          </a:p>
        </p:txBody>
      </p:sp>
      <p:sp>
        <p:nvSpPr>
          <p:cNvPr id="14" name="Rectangle 4"/>
          <p:cNvSpPr txBox="1">
            <a:spLocks noChangeArrowheads="1"/>
          </p:cNvSpPr>
          <p:nvPr/>
        </p:nvSpPr>
        <p:spPr>
          <a:xfrm>
            <a:off x="1794029" y="180020"/>
            <a:ext cx="7852151" cy="52088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10000"/>
              </a:lnSpc>
              <a:buFontTx/>
              <a:buNone/>
            </a:pPr>
            <a:r>
              <a:rPr lang="en-US" altLang="zh-CN" b="1" dirty="0" smtClean="0">
                <a:solidFill>
                  <a:srgbClr val="FF0000"/>
                </a:solidFill>
                <a:ea typeface="华文楷体"/>
                <a:cs typeface="Times New Roman" pitchFamily="18" charset="0"/>
              </a:rPr>
              <a:t>The quadrupole magnets for the storage ring</a:t>
            </a:r>
            <a:endParaRPr lang="en-US" altLang="zh-CN" b="1" dirty="0">
              <a:solidFill>
                <a:srgbClr val="FF0000"/>
              </a:solidFill>
              <a:ea typeface="华文楷体"/>
              <a:cs typeface="Times New Roman" pitchFamily="18" charset="0"/>
            </a:endParaRPr>
          </a:p>
        </p:txBody>
      </p:sp>
      <p:pic>
        <p:nvPicPr>
          <p:cNvPr id="9" name="图片 8">
            <a:extLst>
              <a:ext uri="{FF2B5EF4-FFF2-40B4-BE49-F238E27FC236}">
                <a16:creationId xmlns:a16="http://schemas.microsoft.com/office/drawing/2014/main" xmlns="" id="{C982FF0A-79EA-64E7-8427-B5E1D3A2CAE5}"/>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3554" t="19794" r="19462" b="1444"/>
          <a:stretch/>
        </p:blipFill>
        <p:spPr>
          <a:xfrm>
            <a:off x="636425" y="4096292"/>
            <a:ext cx="2511748" cy="2214202"/>
          </a:xfrm>
          <a:prstGeom prst="rect">
            <a:avLst/>
          </a:prstGeom>
        </p:spPr>
      </p:pic>
      <p:pic>
        <p:nvPicPr>
          <p:cNvPr id="10" name="图片 9">
            <a:extLst>
              <a:ext uri="{FF2B5EF4-FFF2-40B4-BE49-F238E27FC236}">
                <a16:creationId xmlns:a16="http://schemas.microsoft.com/office/drawing/2014/main" xmlns="" id="{15FCEEAE-32A7-2976-90D0-64D71EEDAE9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34914" t="18232" r="5567" b="8824"/>
          <a:stretch/>
        </p:blipFill>
        <p:spPr>
          <a:xfrm rot="5400000">
            <a:off x="3257425" y="4185783"/>
            <a:ext cx="2214202" cy="2035226"/>
          </a:xfrm>
          <a:prstGeom prst="rect">
            <a:avLst/>
          </a:prstGeom>
        </p:spPr>
      </p:pic>
      <p:pic>
        <p:nvPicPr>
          <p:cNvPr id="2" name="图片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92708" y="4096292"/>
            <a:ext cx="2951117" cy="2214203"/>
          </a:xfrm>
          <a:prstGeom prst="rect">
            <a:avLst/>
          </a:prstGeom>
        </p:spPr>
      </p:pic>
      <p:pic>
        <p:nvPicPr>
          <p:cNvPr id="3" name="图片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625597" y="4096291"/>
            <a:ext cx="2951118" cy="2214203"/>
          </a:xfrm>
          <a:prstGeom prst="rect">
            <a:avLst/>
          </a:prstGeom>
        </p:spPr>
      </p:pic>
      <p:sp>
        <p:nvSpPr>
          <p:cNvPr id="12" name="Rectangle 4"/>
          <p:cNvSpPr txBox="1">
            <a:spLocks noChangeArrowheads="1"/>
          </p:cNvSpPr>
          <p:nvPr/>
        </p:nvSpPr>
        <p:spPr>
          <a:xfrm>
            <a:off x="10061105" y="292242"/>
            <a:ext cx="1876062" cy="52088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10000"/>
              </a:lnSpc>
              <a:buFontTx/>
              <a:buNone/>
            </a:pPr>
            <a:r>
              <a:rPr lang="en-US" altLang="zh-CN" sz="2800" b="1" dirty="0" smtClean="0">
                <a:solidFill>
                  <a:srgbClr val="0000FF"/>
                </a:solidFill>
                <a:ea typeface="华文楷体"/>
                <a:cs typeface="Times New Roman" pitchFamily="18" charset="0"/>
              </a:rPr>
              <a:t>(Y. S. Zhu)</a:t>
            </a:r>
            <a:endParaRPr lang="en-US" altLang="zh-CN" sz="2800" b="1" dirty="0">
              <a:solidFill>
                <a:srgbClr val="0000FF"/>
              </a:solidFill>
              <a:ea typeface="华文楷体"/>
              <a:cs typeface="Times New Roman" pitchFamily="18" charset="0"/>
            </a:endParaRPr>
          </a:p>
        </p:txBody>
      </p:sp>
    </p:spTree>
    <p:extLst>
      <p:ext uri="{BB962C8B-B14F-4D97-AF65-F5344CB8AC3E}">
        <p14:creationId xmlns:p14="http://schemas.microsoft.com/office/powerpoint/2010/main" val="13209464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a:xfrm>
            <a:off x="1672828" y="166116"/>
            <a:ext cx="8437562" cy="647700"/>
          </a:xfrm>
          <a:prstGeom prst="rect">
            <a:avLst/>
          </a:prstGeom>
        </p:spPr>
        <p:txBody>
          <a:bodyPr vert="horz" lIns="91440" tIns="45720" rIns="91440" bIns="45720" rtlCol="0" anchor="ctr">
            <a:normAutofit/>
          </a:bodyPr>
          <a:lstStyle/>
          <a:p>
            <a:pPr algn="ctr">
              <a:spcBef>
                <a:spcPct val="0"/>
              </a:spcBef>
              <a:defRPr/>
            </a:pPr>
            <a:r>
              <a:rPr lang="en-US" altLang="zh-CN" sz="3200" b="1" dirty="0" smtClean="0">
                <a:solidFill>
                  <a:srgbClr val="FF0000"/>
                </a:solidFill>
                <a:ea typeface="+mj-ea"/>
                <a:cs typeface="+mj-cs"/>
              </a:rPr>
              <a:t>Contents</a:t>
            </a:r>
            <a:endParaRPr lang="en-US" altLang="zh-CN" sz="3200" b="1" dirty="0">
              <a:solidFill>
                <a:srgbClr val="FF0000"/>
              </a:solidFill>
              <a:ea typeface="+mj-ea"/>
              <a:cs typeface="+mj-cs"/>
            </a:endParaRPr>
          </a:p>
        </p:txBody>
      </p:sp>
      <p:sp>
        <p:nvSpPr>
          <p:cNvPr id="8" name="副标题 2"/>
          <p:cNvSpPr>
            <a:spLocks noGrp="1"/>
          </p:cNvSpPr>
          <p:nvPr>
            <p:ph type="subTitle" idx="1"/>
          </p:nvPr>
        </p:nvSpPr>
        <p:spPr>
          <a:xfrm>
            <a:off x="1770966" y="1654880"/>
            <a:ext cx="8979981" cy="4521680"/>
          </a:xfrm>
        </p:spPr>
        <p:txBody>
          <a:bodyPr>
            <a:noAutofit/>
          </a:bodyPr>
          <a:lstStyle/>
          <a:p>
            <a:pPr marL="457200" indent="-457200" algn="just">
              <a:spcBef>
                <a:spcPts val="1200"/>
              </a:spcBef>
              <a:buClr>
                <a:srgbClr val="FF0000"/>
              </a:buClr>
              <a:buFont typeface="Wingdings" pitchFamily="2" charset="2"/>
              <a:buChar char="Ø"/>
            </a:pPr>
            <a:r>
              <a:rPr lang="en-US" altLang="zh-CN" sz="2800" b="1" dirty="0" smtClean="0">
                <a:solidFill>
                  <a:srgbClr val="0000FF"/>
                </a:solidFill>
                <a:ea typeface="华文楷体"/>
                <a:cs typeface="Times New Roman" pitchFamily="18" charset="0"/>
              </a:rPr>
              <a:t>Introduction of HEPS</a:t>
            </a:r>
            <a:endParaRPr lang="en-US" altLang="zh-CN" sz="2800" b="1" dirty="0">
              <a:solidFill>
                <a:srgbClr val="0000FF"/>
              </a:solidFill>
              <a:ea typeface="华文楷体"/>
              <a:cs typeface="Times New Roman" pitchFamily="18" charset="0"/>
            </a:endParaRPr>
          </a:p>
          <a:p>
            <a:pPr marL="457200" indent="-457200" algn="l">
              <a:lnSpc>
                <a:spcPct val="110000"/>
              </a:lnSpc>
              <a:buClr>
                <a:srgbClr val="FF0000"/>
              </a:buClr>
              <a:buFont typeface="Wingdings" panose="05000000000000000000" pitchFamily="2" charset="2"/>
              <a:buChar char="Ø"/>
            </a:pPr>
            <a:r>
              <a:rPr lang="en-US" altLang="zh-CN" sz="2800" b="1" dirty="0" smtClean="0">
                <a:solidFill>
                  <a:srgbClr val="0000FF"/>
                </a:solidFill>
                <a:ea typeface="华文楷体"/>
                <a:cs typeface="Times New Roman" pitchFamily="18" charset="0"/>
              </a:rPr>
              <a:t>The total magnets for HEPS accelerators</a:t>
            </a:r>
            <a:endParaRPr lang="en-US" altLang="zh-CN" sz="2800" b="1" dirty="0" smtClean="0">
              <a:solidFill>
                <a:srgbClr val="0000FF"/>
              </a:solidFill>
              <a:ea typeface="华文楷体"/>
              <a:cs typeface="Times New Roman" pitchFamily="18" charset="0"/>
            </a:endParaRPr>
          </a:p>
          <a:p>
            <a:pPr marL="457200" indent="-457200" algn="l">
              <a:lnSpc>
                <a:spcPct val="110000"/>
              </a:lnSpc>
              <a:buClr>
                <a:srgbClr val="FF0000"/>
              </a:buClr>
              <a:buFont typeface="Wingdings" panose="05000000000000000000" pitchFamily="2" charset="2"/>
              <a:buChar char="Ø"/>
            </a:pPr>
            <a:r>
              <a:rPr lang="en-US" altLang="zh-CN" sz="2800" b="1" dirty="0" smtClean="0">
                <a:solidFill>
                  <a:srgbClr val="0000FF"/>
                </a:solidFill>
                <a:ea typeface="华文楷体"/>
                <a:cs typeface="Times New Roman" pitchFamily="18" charset="0"/>
              </a:rPr>
              <a:t>The magnets for the </a:t>
            </a:r>
            <a:r>
              <a:rPr lang="en-US" altLang="zh-CN" sz="2800" b="1" dirty="0" err="1" smtClean="0">
                <a:solidFill>
                  <a:srgbClr val="0000FF"/>
                </a:solidFill>
                <a:ea typeface="华文楷体"/>
                <a:cs typeface="Times New Roman" pitchFamily="18" charset="0"/>
              </a:rPr>
              <a:t>linac</a:t>
            </a:r>
            <a:r>
              <a:rPr lang="en-US" altLang="zh-CN" sz="2800" b="1" dirty="0" smtClean="0">
                <a:solidFill>
                  <a:srgbClr val="0000FF"/>
                </a:solidFill>
                <a:ea typeface="华文楷体"/>
                <a:cs typeface="Times New Roman" pitchFamily="18" charset="0"/>
              </a:rPr>
              <a:t> and transport lines</a:t>
            </a:r>
            <a:endParaRPr lang="en-US" altLang="zh-CN" sz="2800" b="1" dirty="0">
              <a:solidFill>
                <a:srgbClr val="0000FF"/>
              </a:solidFill>
              <a:ea typeface="华文楷体"/>
              <a:cs typeface="Times New Roman" pitchFamily="18" charset="0"/>
            </a:endParaRPr>
          </a:p>
          <a:p>
            <a:pPr marL="457200" indent="-457200" algn="l">
              <a:lnSpc>
                <a:spcPct val="110000"/>
              </a:lnSpc>
              <a:buClr>
                <a:srgbClr val="FF0000"/>
              </a:buClr>
              <a:buFont typeface="Wingdings" panose="05000000000000000000" pitchFamily="2" charset="2"/>
              <a:buChar char="Ø"/>
            </a:pPr>
            <a:r>
              <a:rPr lang="en-US" altLang="zh-CN" sz="2800" b="1" dirty="0" smtClean="0">
                <a:solidFill>
                  <a:srgbClr val="0000FF"/>
                </a:solidFill>
                <a:ea typeface="华文楷体"/>
                <a:cs typeface="Times New Roman" pitchFamily="18" charset="0"/>
              </a:rPr>
              <a:t>The magnets for the booster</a:t>
            </a:r>
          </a:p>
          <a:p>
            <a:pPr marL="457200" indent="-457200" algn="l">
              <a:lnSpc>
                <a:spcPct val="110000"/>
              </a:lnSpc>
              <a:buClr>
                <a:srgbClr val="FF0000"/>
              </a:buClr>
              <a:buFont typeface="Wingdings" panose="05000000000000000000" pitchFamily="2" charset="2"/>
              <a:buChar char="Ø"/>
            </a:pPr>
            <a:r>
              <a:rPr lang="en-US" altLang="zh-CN" sz="2800" b="1" dirty="0" smtClean="0">
                <a:solidFill>
                  <a:srgbClr val="0000FF"/>
                </a:solidFill>
                <a:ea typeface="华文楷体"/>
                <a:cs typeface="Times New Roman" pitchFamily="18" charset="0"/>
              </a:rPr>
              <a:t>The magnets for the storage ring</a:t>
            </a:r>
            <a:endParaRPr lang="en-US" altLang="zh-CN" sz="2800" b="1" dirty="0">
              <a:solidFill>
                <a:srgbClr val="0000FF"/>
              </a:solidFill>
              <a:ea typeface="华文楷体"/>
              <a:cs typeface="Times New Roman" pitchFamily="18" charset="0"/>
            </a:endParaRPr>
          </a:p>
          <a:p>
            <a:pPr marL="457200" indent="-457200" algn="l">
              <a:lnSpc>
                <a:spcPct val="110000"/>
              </a:lnSpc>
              <a:buClr>
                <a:srgbClr val="FF0000"/>
              </a:buClr>
              <a:buFont typeface="Wingdings" panose="05000000000000000000" pitchFamily="2" charset="2"/>
              <a:buChar char="Ø"/>
            </a:pPr>
            <a:r>
              <a:rPr lang="en-US" altLang="zh-CN" sz="2800" b="1" dirty="0" smtClean="0">
                <a:solidFill>
                  <a:srgbClr val="0000FF"/>
                </a:solidFill>
                <a:ea typeface="华文楷体"/>
                <a:cs typeface="Times New Roman" pitchFamily="18" charset="0"/>
              </a:rPr>
              <a:t>Summary</a:t>
            </a:r>
            <a:endParaRPr lang="en-US" altLang="zh-CN" sz="2800" b="1" dirty="0">
              <a:solidFill>
                <a:srgbClr val="0000FF"/>
              </a:solidFill>
              <a:ea typeface="华文楷体"/>
              <a:cs typeface="Times New Roman" pitchFamily="18" charset="0"/>
            </a:endParaRPr>
          </a:p>
        </p:txBody>
      </p:sp>
      <p:sp>
        <p:nvSpPr>
          <p:cNvPr id="5" name="Line 3"/>
          <p:cNvSpPr>
            <a:spLocks noChangeShapeType="1"/>
          </p:cNvSpPr>
          <p:nvPr/>
        </p:nvSpPr>
        <p:spPr bwMode="auto">
          <a:xfrm flipV="1">
            <a:off x="-29980" y="914399"/>
            <a:ext cx="12221979" cy="7495"/>
          </a:xfrm>
          <a:prstGeom prst="line">
            <a:avLst/>
          </a:prstGeom>
          <a:noFill/>
          <a:ln w="76200">
            <a:solidFill>
              <a:srgbClr val="FFFF00"/>
            </a:solidFill>
            <a:round/>
            <a:headEnd/>
            <a:tailEnd/>
          </a:ln>
        </p:spPr>
        <p:txBody>
          <a:bodyPr/>
          <a:lstStyle/>
          <a:p>
            <a:endParaRPr lang="zh-CN" altLang="en-US"/>
          </a:p>
        </p:txBody>
      </p:sp>
    </p:spTree>
    <p:extLst>
      <p:ext uri="{BB962C8B-B14F-4D97-AF65-F5344CB8AC3E}">
        <p14:creationId xmlns:p14="http://schemas.microsoft.com/office/powerpoint/2010/main" val="297764920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8"/>
          <p:cNvSpPr>
            <a:spLocks noChangeArrowheads="1"/>
          </p:cNvSpPr>
          <p:nvPr/>
        </p:nvSpPr>
        <p:spPr bwMode="auto">
          <a:xfrm>
            <a:off x="284810" y="940187"/>
            <a:ext cx="11652357" cy="2054409"/>
          </a:xfrm>
          <a:prstGeom prst="rect">
            <a:avLst/>
          </a:prstGeom>
          <a:noFill/>
          <a:ln w="9525">
            <a:noFill/>
            <a:miter lim="800000"/>
            <a:headEnd/>
            <a:tailEnd/>
          </a:ln>
        </p:spPr>
        <p:txBody>
          <a:bodyPr wrap="square" anchor="ctr">
            <a:spAutoFit/>
          </a:bodyPr>
          <a:lstStyle/>
          <a:p>
            <a:pPr marL="342900" indent="-342900" algn="just">
              <a:spcBef>
                <a:spcPts val="900"/>
              </a:spcBef>
              <a:buClr>
                <a:srgbClr val="FF0000"/>
              </a:buClr>
              <a:buFont typeface="Wingdings" panose="05000000000000000000" pitchFamily="2" charset="2"/>
              <a:buChar char="ü"/>
            </a:pPr>
            <a:r>
              <a:rPr lang="en-US" altLang="zh-CN" sz="2400" b="1" dirty="0" smtClean="0">
                <a:solidFill>
                  <a:srgbClr val="0000FF"/>
                </a:solidFill>
                <a:ea typeface="华文楷体"/>
                <a:cs typeface="Times New Roman" pitchFamily="18" charset="0"/>
                <a:sym typeface="宋体" panose="02010600030101010101" pitchFamily="2" charset="-122"/>
              </a:rPr>
              <a:t>The gap between poles is required to be less than 11mm, which makes the </a:t>
            </a:r>
            <a:r>
              <a:rPr lang="en-US" altLang="zh-CN" sz="2400" b="1" dirty="0" smtClean="0">
                <a:solidFill>
                  <a:srgbClr val="0000FF"/>
                </a:solidFill>
                <a:ea typeface="华文楷体"/>
                <a:cs typeface="Times New Roman" pitchFamily="18" charset="0"/>
                <a:sym typeface="宋体" panose="02010600030101010101" pitchFamily="2" charset="-122"/>
              </a:rPr>
              <a:t>conventional </a:t>
            </a:r>
            <a:r>
              <a:rPr lang="en-US" altLang="zh-CN" sz="2400" b="1" dirty="0" smtClean="0">
                <a:solidFill>
                  <a:srgbClr val="0000FF"/>
                </a:solidFill>
                <a:ea typeface="华文楷体"/>
                <a:cs typeface="Times New Roman" pitchFamily="18" charset="0"/>
                <a:sym typeface="宋体" panose="02010600030101010101" pitchFamily="2" charset="-122"/>
              </a:rPr>
              <a:t>hyperbola pole face not to meet the requirement of the field quality. So a special pole face shape was proposed and adopted to the quadrupole magnets.</a:t>
            </a:r>
          </a:p>
          <a:p>
            <a:pPr marL="342900" indent="-342900" algn="just">
              <a:spcBef>
                <a:spcPts val="900"/>
              </a:spcBef>
              <a:buClr>
                <a:srgbClr val="FF0000"/>
              </a:buClr>
              <a:buFont typeface="Wingdings" panose="05000000000000000000" pitchFamily="2" charset="2"/>
              <a:buChar char="ü"/>
            </a:pPr>
            <a:r>
              <a:rPr lang="en-US" altLang="zh-CN" sz="2400" b="1" dirty="0" smtClean="0">
                <a:solidFill>
                  <a:srgbClr val="0000FF"/>
                </a:solidFill>
                <a:ea typeface="华文楷体"/>
                <a:cs typeface="Times New Roman" pitchFamily="18" charset="0"/>
                <a:sym typeface="宋体" panose="02010600030101010101" pitchFamily="2" charset="-122"/>
              </a:rPr>
              <a:t>After several iterations of optimization, the simulated harmonic errors of the quadrupole magnets are suppressed to 0.5E-4. </a:t>
            </a:r>
          </a:p>
        </p:txBody>
      </p:sp>
      <p:sp>
        <p:nvSpPr>
          <p:cNvPr id="11" name="Line 3"/>
          <p:cNvSpPr>
            <a:spLocks noChangeShapeType="1"/>
          </p:cNvSpPr>
          <p:nvPr/>
        </p:nvSpPr>
        <p:spPr bwMode="auto">
          <a:xfrm flipV="1">
            <a:off x="0" y="813123"/>
            <a:ext cx="12221979" cy="7495"/>
          </a:xfrm>
          <a:prstGeom prst="line">
            <a:avLst/>
          </a:prstGeom>
          <a:noFill/>
          <a:ln w="76200">
            <a:solidFill>
              <a:srgbClr val="FFFF00"/>
            </a:solidFill>
            <a:round/>
            <a:headEnd/>
            <a:tailEnd/>
          </a:ln>
        </p:spPr>
        <p:txBody>
          <a:bodyPr/>
          <a:lstStyle/>
          <a:p>
            <a:endParaRPr lang="zh-CN" altLang="en-US"/>
          </a:p>
        </p:txBody>
      </p:sp>
      <p:sp>
        <p:nvSpPr>
          <p:cNvPr id="14" name="Rectangle 4"/>
          <p:cNvSpPr txBox="1">
            <a:spLocks noChangeArrowheads="1"/>
          </p:cNvSpPr>
          <p:nvPr/>
        </p:nvSpPr>
        <p:spPr>
          <a:xfrm>
            <a:off x="2273711" y="180020"/>
            <a:ext cx="7852151" cy="52088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10000"/>
              </a:lnSpc>
              <a:buFontTx/>
              <a:buNone/>
            </a:pPr>
            <a:r>
              <a:rPr lang="en-US" altLang="zh-CN" b="1" dirty="0" smtClean="0">
                <a:solidFill>
                  <a:srgbClr val="FF0000"/>
                </a:solidFill>
                <a:ea typeface="华文楷体"/>
                <a:cs typeface="Times New Roman" pitchFamily="18" charset="0"/>
              </a:rPr>
              <a:t>The quadrupole magnets for the storage ring</a:t>
            </a:r>
            <a:endParaRPr lang="en-US" altLang="zh-CN" b="1" dirty="0">
              <a:solidFill>
                <a:srgbClr val="FF0000"/>
              </a:solidFill>
              <a:ea typeface="华文楷体"/>
              <a:cs typeface="Times New Roman" pitchFamily="18" charset="0"/>
            </a:endParaRPr>
          </a:p>
        </p:txBody>
      </p:sp>
      <p:pic>
        <p:nvPicPr>
          <p:cNvPr id="12" name="图片 1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52923" y="3062051"/>
            <a:ext cx="4032250" cy="345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图片 1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053286" y="3249075"/>
            <a:ext cx="4194175" cy="3144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684189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8"/>
          <p:cNvSpPr>
            <a:spLocks noChangeArrowheads="1"/>
          </p:cNvSpPr>
          <p:nvPr/>
        </p:nvSpPr>
        <p:spPr bwMode="auto">
          <a:xfrm>
            <a:off x="224850" y="1023549"/>
            <a:ext cx="11652357" cy="1685077"/>
          </a:xfrm>
          <a:prstGeom prst="rect">
            <a:avLst/>
          </a:prstGeom>
          <a:noFill/>
          <a:ln w="9525">
            <a:noFill/>
            <a:miter lim="800000"/>
            <a:headEnd/>
            <a:tailEnd/>
          </a:ln>
        </p:spPr>
        <p:txBody>
          <a:bodyPr wrap="square" anchor="ctr">
            <a:spAutoFit/>
          </a:bodyPr>
          <a:lstStyle/>
          <a:p>
            <a:pPr marL="342900" indent="-342900" algn="just">
              <a:spcBef>
                <a:spcPts val="900"/>
              </a:spcBef>
              <a:buClr>
                <a:srgbClr val="FF0000"/>
              </a:buClr>
              <a:buFont typeface="Wingdings" panose="05000000000000000000" pitchFamily="2" charset="2"/>
              <a:buChar char="ü"/>
            </a:pPr>
            <a:r>
              <a:rPr lang="en-US" altLang="zh-CN" sz="2400" b="1" dirty="0" smtClean="0">
                <a:solidFill>
                  <a:srgbClr val="0000FF"/>
                </a:solidFill>
                <a:ea typeface="华文楷体"/>
                <a:cs typeface="Times New Roman" pitchFamily="18" charset="0"/>
                <a:sym typeface="宋体" panose="02010600030101010101" pitchFamily="2" charset="-122"/>
              </a:rPr>
              <a:t>The perturbations of the pole shape and position as well as the core material are simulated and studied, </a:t>
            </a:r>
            <a:r>
              <a:rPr lang="en-US" altLang="zh-CN" sz="2400" b="1" dirty="0" smtClean="0">
                <a:solidFill>
                  <a:srgbClr val="0000FF"/>
                </a:solidFill>
                <a:ea typeface="华文楷体"/>
                <a:cs typeface="Times New Roman" pitchFamily="18" charset="0"/>
                <a:sym typeface="宋体" panose="02010600030101010101" pitchFamily="2" charset="-122"/>
              </a:rPr>
              <a:t>then the tolerances </a:t>
            </a:r>
            <a:r>
              <a:rPr lang="en-US" altLang="zh-CN" sz="2400" b="1" dirty="0" smtClean="0">
                <a:solidFill>
                  <a:srgbClr val="0000FF"/>
                </a:solidFill>
                <a:ea typeface="华文楷体"/>
                <a:cs typeface="Times New Roman" pitchFamily="18" charset="0"/>
                <a:sym typeface="宋体" panose="02010600030101010101" pitchFamily="2" charset="-122"/>
              </a:rPr>
              <a:t>of the pole </a:t>
            </a:r>
            <a:r>
              <a:rPr lang="en-US" altLang="zh-CN" sz="2400" b="1" dirty="0" smtClean="0">
                <a:solidFill>
                  <a:srgbClr val="0000FF"/>
                </a:solidFill>
                <a:ea typeface="华文楷体"/>
                <a:cs typeface="Times New Roman" pitchFamily="18" charset="0"/>
                <a:sym typeface="宋体" panose="02010600030101010101" pitchFamily="2" charset="-122"/>
              </a:rPr>
              <a:t>production are proposed.</a:t>
            </a:r>
            <a:endParaRPr lang="en-US" altLang="zh-CN" sz="2400" b="1" dirty="0" smtClean="0">
              <a:solidFill>
                <a:srgbClr val="0000FF"/>
              </a:solidFill>
              <a:ea typeface="华文楷体"/>
              <a:cs typeface="Times New Roman" pitchFamily="18" charset="0"/>
              <a:sym typeface="宋体" panose="02010600030101010101" pitchFamily="2" charset="-122"/>
            </a:endParaRPr>
          </a:p>
          <a:p>
            <a:pPr marL="342900" indent="-342900" algn="just">
              <a:spcBef>
                <a:spcPts val="900"/>
              </a:spcBef>
              <a:buClr>
                <a:srgbClr val="FF0000"/>
              </a:buClr>
              <a:buFont typeface="Wingdings" panose="05000000000000000000" pitchFamily="2" charset="2"/>
              <a:buChar char="ü"/>
            </a:pPr>
            <a:r>
              <a:rPr lang="en-US" altLang="zh-CN" sz="2400" b="1" dirty="0" smtClean="0">
                <a:solidFill>
                  <a:srgbClr val="0000FF"/>
                </a:solidFill>
                <a:ea typeface="华文楷体"/>
                <a:cs typeface="Times New Roman" pitchFamily="18" charset="0"/>
                <a:sym typeface="宋体" panose="02010600030101010101" pitchFamily="2" charset="-122"/>
              </a:rPr>
              <a:t>The mechanical tolerance of the pole shape and position are required to be less than 0.02mm, the difference of the material in </a:t>
            </a:r>
            <a:r>
              <a:rPr lang="en-US" altLang="zh-CN" sz="2400" b="1" dirty="0" smtClean="0">
                <a:solidFill>
                  <a:srgbClr val="0000FF"/>
                </a:solidFill>
                <a:ea typeface="华文楷体"/>
                <a:cs typeface="Times New Roman" pitchFamily="18" charset="0"/>
                <a:sym typeface="宋体" panose="02010600030101010101" pitchFamily="2" charset="-122"/>
              </a:rPr>
              <a:t>a </a:t>
            </a:r>
            <a:r>
              <a:rPr lang="en-US" altLang="zh-CN" sz="2400" b="1" dirty="0" smtClean="0">
                <a:solidFill>
                  <a:srgbClr val="0000FF"/>
                </a:solidFill>
                <a:ea typeface="华文楷体"/>
                <a:cs typeface="Times New Roman" pitchFamily="18" charset="0"/>
                <a:sym typeface="宋体" panose="02010600030101010101" pitchFamily="2" charset="-122"/>
              </a:rPr>
              <a:t>single</a:t>
            </a:r>
            <a:r>
              <a:rPr lang="en-US" altLang="zh-CN" sz="2400" b="1" dirty="0" smtClean="0">
                <a:solidFill>
                  <a:srgbClr val="0000FF"/>
                </a:solidFill>
                <a:ea typeface="华文楷体"/>
                <a:cs typeface="Times New Roman" pitchFamily="18" charset="0"/>
                <a:sym typeface="宋体" panose="02010600030101010101" pitchFamily="2" charset="-122"/>
              </a:rPr>
              <a:t> </a:t>
            </a:r>
            <a:r>
              <a:rPr lang="en-US" altLang="zh-CN" sz="2400" b="1" dirty="0" smtClean="0">
                <a:solidFill>
                  <a:srgbClr val="0000FF"/>
                </a:solidFill>
                <a:ea typeface="华文楷体"/>
                <a:cs typeface="Times New Roman" pitchFamily="18" charset="0"/>
                <a:sym typeface="宋体" panose="02010600030101010101" pitchFamily="2" charset="-122"/>
              </a:rPr>
              <a:t>pole is required to be less than 3%. </a:t>
            </a:r>
          </a:p>
        </p:txBody>
      </p:sp>
      <p:sp>
        <p:nvSpPr>
          <p:cNvPr id="11" name="Line 3"/>
          <p:cNvSpPr>
            <a:spLocks noChangeShapeType="1"/>
          </p:cNvSpPr>
          <p:nvPr/>
        </p:nvSpPr>
        <p:spPr bwMode="auto">
          <a:xfrm flipV="1">
            <a:off x="0" y="813123"/>
            <a:ext cx="12221979" cy="7495"/>
          </a:xfrm>
          <a:prstGeom prst="line">
            <a:avLst/>
          </a:prstGeom>
          <a:noFill/>
          <a:ln w="76200">
            <a:solidFill>
              <a:srgbClr val="FFFF00"/>
            </a:solidFill>
            <a:round/>
            <a:headEnd/>
            <a:tailEnd/>
          </a:ln>
        </p:spPr>
        <p:txBody>
          <a:bodyPr/>
          <a:lstStyle/>
          <a:p>
            <a:endParaRPr lang="zh-CN" altLang="en-US"/>
          </a:p>
        </p:txBody>
      </p:sp>
      <p:sp>
        <p:nvSpPr>
          <p:cNvPr id="14" name="Rectangle 4"/>
          <p:cNvSpPr txBox="1">
            <a:spLocks noChangeArrowheads="1"/>
          </p:cNvSpPr>
          <p:nvPr/>
        </p:nvSpPr>
        <p:spPr>
          <a:xfrm>
            <a:off x="2191266" y="180020"/>
            <a:ext cx="7852151" cy="52088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10000"/>
              </a:lnSpc>
              <a:buFontTx/>
              <a:buNone/>
            </a:pPr>
            <a:r>
              <a:rPr lang="en-US" altLang="zh-CN" b="1" dirty="0" smtClean="0">
                <a:solidFill>
                  <a:srgbClr val="FF0000"/>
                </a:solidFill>
                <a:ea typeface="华文楷体"/>
                <a:cs typeface="Times New Roman" pitchFamily="18" charset="0"/>
              </a:rPr>
              <a:t>The quadrupole magnets for the storage ring</a:t>
            </a:r>
            <a:endParaRPr lang="en-US" altLang="zh-CN" b="1" dirty="0">
              <a:solidFill>
                <a:srgbClr val="FF0000"/>
              </a:solidFill>
              <a:ea typeface="华文楷体"/>
              <a:cs typeface="Times New Roman" pitchFamily="18" charset="0"/>
            </a:endParaRPr>
          </a:p>
        </p:txBody>
      </p:sp>
      <p:pic>
        <p:nvPicPr>
          <p:cNvPr id="7" name="Picture 10" descr="随机误差示意"/>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8600" y="3165985"/>
            <a:ext cx="3441708" cy="2920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997224" y="3046062"/>
            <a:ext cx="3061106" cy="303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图片 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042710" y="3342756"/>
            <a:ext cx="4734068" cy="2420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灯片编号占位符 1"/>
          <p:cNvSpPr>
            <a:spLocks noGrp="1"/>
          </p:cNvSpPr>
          <p:nvPr>
            <p:ph type="sldNum" sz="quarter" idx="12"/>
          </p:nvPr>
        </p:nvSpPr>
        <p:spPr>
          <a:xfrm>
            <a:off x="6553200" y="6356350"/>
            <a:ext cx="2133600" cy="365125"/>
          </a:xfrm>
        </p:spPr>
        <p:txBody>
          <a:bodyPr/>
          <a:lstStyle/>
          <a:p>
            <a:fld id="{F15E9139-A00B-4B2A-98A6-095DC08F1345}" type="slidenum">
              <a:rPr lang="zh-CN" altLang="en-US" smtClean="0"/>
              <a:pPr/>
              <a:t>21</a:t>
            </a:fld>
            <a:endParaRPr lang="zh-CN" altLang="en-US"/>
          </a:p>
        </p:txBody>
      </p:sp>
      <p:sp>
        <p:nvSpPr>
          <p:cNvPr id="27" name="灯片编号占位符 1"/>
          <p:cNvSpPr txBox="1">
            <a:spLocks/>
          </p:cNvSpPr>
          <p:nvPr/>
        </p:nvSpPr>
        <p:spPr>
          <a:xfrm>
            <a:off x="6705600" y="6508750"/>
            <a:ext cx="2133600" cy="365125"/>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15E9139-A00B-4B2A-98A6-095DC08F1345}" type="slidenum">
              <a:rPr lang="zh-CN" altLang="en-US" smtClean="0"/>
              <a:pPr/>
              <a:t>21</a:t>
            </a:fld>
            <a:endParaRPr lang="zh-CN" altLang="en-US"/>
          </a:p>
        </p:txBody>
      </p:sp>
    </p:spTree>
    <p:extLst>
      <p:ext uri="{BB962C8B-B14F-4D97-AF65-F5344CB8AC3E}">
        <p14:creationId xmlns:p14="http://schemas.microsoft.com/office/powerpoint/2010/main" val="15368561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8"/>
          <p:cNvSpPr>
            <a:spLocks noChangeArrowheads="1"/>
          </p:cNvSpPr>
          <p:nvPr/>
        </p:nvSpPr>
        <p:spPr bwMode="auto">
          <a:xfrm>
            <a:off x="172385" y="1000889"/>
            <a:ext cx="11652357" cy="830997"/>
          </a:xfrm>
          <a:prstGeom prst="rect">
            <a:avLst/>
          </a:prstGeom>
          <a:noFill/>
          <a:ln w="9525">
            <a:noFill/>
            <a:miter lim="800000"/>
            <a:headEnd/>
            <a:tailEnd/>
          </a:ln>
        </p:spPr>
        <p:txBody>
          <a:bodyPr wrap="square" anchor="ctr">
            <a:spAutoFit/>
          </a:bodyPr>
          <a:lstStyle/>
          <a:p>
            <a:pPr marL="342900" indent="-342900" algn="just">
              <a:spcBef>
                <a:spcPts val="900"/>
              </a:spcBef>
              <a:buClr>
                <a:srgbClr val="FF0000"/>
              </a:buClr>
              <a:buFont typeface="Wingdings" panose="05000000000000000000" pitchFamily="2" charset="2"/>
              <a:buChar char="ü"/>
            </a:pPr>
            <a:r>
              <a:rPr lang="en-US" altLang="zh-CN" sz="2400" b="1" dirty="0">
                <a:solidFill>
                  <a:srgbClr val="0000FF"/>
                </a:solidFill>
                <a:ea typeface="华文楷体"/>
                <a:cs typeface="Times New Roman" pitchFamily="18" charset="0"/>
              </a:rPr>
              <a:t>Detailed 2D and 3D magnetic field calculations are carried out for each type </a:t>
            </a:r>
            <a:r>
              <a:rPr lang="en-US" altLang="zh-CN" sz="2400" b="1" dirty="0" smtClean="0">
                <a:solidFill>
                  <a:srgbClr val="0000FF"/>
                </a:solidFill>
                <a:ea typeface="华文楷体"/>
                <a:cs typeface="Times New Roman" pitchFamily="18" charset="0"/>
              </a:rPr>
              <a:t>of quadrupole </a:t>
            </a:r>
            <a:r>
              <a:rPr lang="en-US" altLang="zh-CN" sz="2400" b="1" dirty="0">
                <a:solidFill>
                  <a:srgbClr val="0000FF"/>
                </a:solidFill>
                <a:ea typeface="华文楷体"/>
                <a:cs typeface="Times New Roman" pitchFamily="18" charset="0"/>
              </a:rPr>
              <a:t>magnets. Simulation results meet the requirements. </a:t>
            </a:r>
            <a:endParaRPr lang="en-US" altLang="zh-CN" sz="2400" b="1" dirty="0">
              <a:solidFill>
                <a:srgbClr val="0000FF"/>
              </a:solidFill>
              <a:ea typeface="华文楷体"/>
              <a:cs typeface="Times New Roman" pitchFamily="18" charset="0"/>
              <a:sym typeface="宋体" panose="02010600030101010101" pitchFamily="2" charset="-122"/>
            </a:endParaRPr>
          </a:p>
        </p:txBody>
      </p:sp>
      <p:sp>
        <p:nvSpPr>
          <p:cNvPr id="11" name="Line 3"/>
          <p:cNvSpPr>
            <a:spLocks noChangeShapeType="1"/>
          </p:cNvSpPr>
          <p:nvPr/>
        </p:nvSpPr>
        <p:spPr bwMode="auto">
          <a:xfrm flipV="1">
            <a:off x="0" y="813123"/>
            <a:ext cx="12221979" cy="7495"/>
          </a:xfrm>
          <a:prstGeom prst="line">
            <a:avLst/>
          </a:prstGeom>
          <a:noFill/>
          <a:ln w="76200">
            <a:solidFill>
              <a:srgbClr val="FFFF00"/>
            </a:solidFill>
            <a:round/>
            <a:headEnd/>
            <a:tailEnd/>
          </a:ln>
        </p:spPr>
        <p:txBody>
          <a:bodyPr/>
          <a:lstStyle/>
          <a:p>
            <a:endParaRPr lang="zh-CN" altLang="en-US"/>
          </a:p>
        </p:txBody>
      </p:sp>
      <p:sp>
        <p:nvSpPr>
          <p:cNvPr id="14" name="Rectangle 4"/>
          <p:cNvSpPr txBox="1">
            <a:spLocks noChangeArrowheads="1"/>
          </p:cNvSpPr>
          <p:nvPr/>
        </p:nvSpPr>
        <p:spPr>
          <a:xfrm>
            <a:off x="2243731" y="180020"/>
            <a:ext cx="7852151" cy="52088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10000"/>
              </a:lnSpc>
              <a:buFontTx/>
              <a:buNone/>
            </a:pPr>
            <a:r>
              <a:rPr lang="en-US" altLang="zh-CN" b="1" dirty="0" smtClean="0">
                <a:solidFill>
                  <a:srgbClr val="FF0000"/>
                </a:solidFill>
                <a:ea typeface="华文楷体"/>
                <a:cs typeface="Times New Roman" pitchFamily="18" charset="0"/>
              </a:rPr>
              <a:t>The quadrupole magnets for the storage ring</a:t>
            </a:r>
            <a:endParaRPr lang="en-US" altLang="zh-CN" b="1" dirty="0">
              <a:solidFill>
                <a:srgbClr val="FF0000"/>
              </a:solidFill>
              <a:ea typeface="华文楷体"/>
              <a:cs typeface="Times New Roman" pitchFamily="18" charset="0"/>
            </a:endParaRPr>
          </a:p>
        </p:txBody>
      </p:sp>
      <p:pic>
        <p:nvPicPr>
          <p:cNvPr id="16" name="图片 2"/>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84689" y="2397072"/>
            <a:ext cx="3750340" cy="1944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图片 1"/>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25433" y="2335701"/>
            <a:ext cx="3860231" cy="2005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图片 4"/>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44728" y="4341288"/>
            <a:ext cx="2175461" cy="21599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图片 1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610593" y="4347458"/>
            <a:ext cx="2141669" cy="2153769"/>
          </a:xfrm>
          <a:prstGeom prst="rect">
            <a:avLst/>
          </a:prstGeom>
        </p:spPr>
      </p:pic>
      <p:pic>
        <p:nvPicPr>
          <p:cNvPr id="20" name="图片 2"/>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294279" y="4330458"/>
            <a:ext cx="2211294" cy="21815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682756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Line 3"/>
          <p:cNvSpPr>
            <a:spLocks noChangeShapeType="1"/>
          </p:cNvSpPr>
          <p:nvPr/>
        </p:nvSpPr>
        <p:spPr bwMode="auto">
          <a:xfrm flipV="1">
            <a:off x="0" y="813123"/>
            <a:ext cx="12221979" cy="7495"/>
          </a:xfrm>
          <a:prstGeom prst="line">
            <a:avLst/>
          </a:prstGeom>
          <a:noFill/>
          <a:ln w="76200">
            <a:solidFill>
              <a:srgbClr val="FFFF00"/>
            </a:solidFill>
            <a:round/>
            <a:headEnd/>
            <a:tailEnd/>
          </a:ln>
        </p:spPr>
        <p:txBody>
          <a:bodyPr/>
          <a:lstStyle/>
          <a:p>
            <a:endParaRPr lang="zh-CN" altLang="en-US"/>
          </a:p>
        </p:txBody>
      </p:sp>
      <p:sp>
        <p:nvSpPr>
          <p:cNvPr id="14" name="Rectangle 4"/>
          <p:cNvSpPr txBox="1">
            <a:spLocks noChangeArrowheads="1"/>
          </p:cNvSpPr>
          <p:nvPr/>
        </p:nvSpPr>
        <p:spPr>
          <a:xfrm>
            <a:off x="2228741" y="187515"/>
            <a:ext cx="7852151" cy="52088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10000"/>
              </a:lnSpc>
              <a:buFontTx/>
              <a:buNone/>
            </a:pPr>
            <a:r>
              <a:rPr lang="en-US" altLang="zh-CN" b="1" dirty="0" smtClean="0">
                <a:solidFill>
                  <a:srgbClr val="FF0000"/>
                </a:solidFill>
                <a:ea typeface="华文楷体"/>
                <a:cs typeface="Times New Roman" pitchFamily="18" charset="0"/>
              </a:rPr>
              <a:t>The quadrupole magnets for the storage ring</a:t>
            </a:r>
            <a:endParaRPr lang="en-US" altLang="zh-CN" b="1" dirty="0">
              <a:solidFill>
                <a:srgbClr val="FF0000"/>
              </a:solidFill>
              <a:ea typeface="华文楷体"/>
              <a:cs typeface="Times New Roman" pitchFamily="18" charset="0"/>
            </a:endParaRPr>
          </a:p>
        </p:txBody>
      </p:sp>
      <p:sp>
        <p:nvSpPr>
          <p:cNvPr id="10" name="Rectangle 8"/>
          <p:cNvSpPr>
            <a:spLocks noChangeArrowheads="1"/>
          </p:cNvSpPr>
          <p:nvPr/>
        </p:nvSpPr>
        <p:spPr bwMode="auto">
          <a:xfrm>
            <a:off x="98962" y="801698"/>
            <a:ext cx="11803227" cy="1685077"/>
          </a:xfrm>
          <a:prstGeom prst="rect">
            <a:avLst/>
          </a:prstGeom>
          <a:noFill/>
          <a:ln w="9525">
            <a:noFill/>
            <a:miter lim="800000"/>
            <a:headEnd/>
            <a:tailEnd/>
          </a:ln>
        </p:spPr>
        <p:txBody>
          <a:bodyPr wrap="square" anchor="ctr">
            <a:spAutoFit/>
          </a:bodyPr>
          <a:lstStyle/>
          <a:p>
            <a:pPr marL="342900" indent="-342900" algn="just">
              <a:spcBef>
                <a:spcPts val="900"/>
              </a:spcBef>
              <a:buClr>
                <a:srgbClr val="FF0000"/>
              </a:buClr>
              <a:buFont typeface="Wingdings" panose="05000000000000000000" pitchFamily="2" charset="2"/>
              <a:buChar char="ü"/>
            </a:pPr>
            <a:r>
              <a:rPr lang="en-US" altLang="zh-CN" sz="2400" b="1" dirty="0" smtClean="0">
                <a:solidFill>
                  <a:srgbClr val="0000FF"/>
                </a:solidFill>
                <a:ea typeface="华文楷体"/>
                <a:cs typeface="Times New Roman" pitchFamily="18" charset="0"/>
                <a:sym typeface="宋体" panose="02010600030101010101" pitchFamily="2" charset="-122"/>
              </a:rPr>
              <a:t>The hall probe measurement system is used to map the field in the aperture, the rotating coil measurement system is used to measure the harmonic errors and integral field</a:t>
            </a:r>
            <a:r>
              <a:rPr lang="en-US" altLang="zh-CN" sz="2400" b="1" dirty="0" smtClean="0">
                <a:solidFill>
                  <a:srgbClr val="0000FF"/>
                </a:solidFill>
                <a:ea typeface="华文楷体"/>
                <a:cs typeface="Times New Roman" pitchFamily="18" charset="0"/>
                <a:sym typeface="宋体" panose="02010600030101010101" pitchFamily="2" charset="-122"/>
              </a:rPr>
              <a:t>.</a:t>
            </a:r>
          </a:p>
          <a:p>
            <a:pPr marL="342900" indent="-342900" algn="just">
              <a:spcBef>
                <a:spcPts val="900"/>
              </a:spcBef>
              <a:buClr>
                <a:srgbClr val="FF0000"/>
              </a:buClr>
              <a:buFont typeface="Wingdings" panose="05000000000000000000" pitchFamily="2" charset="2"/>
              <a:buChar char="ü"/>
            </a:pPr>
            <a:r>
              <a:rPr lang="en-US" altLang="zh-CN" sz="2400" b="1" dirty="0" smtClean="0">
                <a:solidFill>
                  <a:srgbClr val="0000FF"/>
                </a:solidFill>
                <a:ea typeface="华文楷体"/>
                <a:cs typeface="Times New Roman" pitchFamily="18" charset="0"/>
                <a:sym typeface="宋体" panose="02010600030101010101" pitchFamily="2" charset="-122"/>
              </a:rPr>
              <a:t>The results show that the most magnets work at non-linear region of BH curve and the harmonic errors of the magnets are less than 4E-4.</a:t>
            </a:r>
            <a:endParaRPr lang="en-US" altLang="zh-CN" sz="2400" b="1" dirty="0">
              <a:solidFill>
                <a:srgbClr val="0000FF"/>
              </a:solidFill>
              <a:ea typeface="华文楷体"/>
              <a:cs typeface="Times New Roman" pitchFamily="18" charset="0"/>
              <a:sym typeface="宋体" panose="02010600030101010101" pitchFamily="2" charset="-122"/>
            </a:endParaRPr>
          </a:p>
        </p:txBody>
      </p:sp>
      <p:pic>
        <p:nvPicPr>
          <p:cNvPr id="13" name="图片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582618" y="2486775"/>
            <a:ext cx="3423498" cy="2632870"/>
          </a:xfrm>
          <a:prstGeom prst="rect">
            <a:avLst/>
          </a:prstGeom>
        </p:spPr>
      </p:pic>
      <p:pic>
        <p:nvPicPr>
          <p:cNvPr id="2" name="图片 1"/>
          <p:cNvPicPr>
            <a:picLocks noChangeAspect="1"/>
          </p:cNvPicPr>
          <p:nvPr/>
        </p:nvPicPr>
        <p:blipFill>
          <a:blip r:embed="rId3"/>
          <a:stretch>
            <a:fillRect/>
          </a:stretch>
        </p:blipFill>
        <p:spPr>
          <a:xfrm>
            <a:off x="796354" y="2433870"/>
            <a:ext cx="3623306" cy="2252170"/>
          </a:xfrm>
          <a:prstGeom prst="rect">
            <a:avLst/>
          </a:prstGeom>
        </p:spPr>
      </p:pic>
      <p:pic>
        <p:nvPicPr>
          <p:cNvPr id="3" name="图片 2"/>
          <p:cNvPicPr>
            <a:picLocks noChangeAspect="1"/>
          </p:cNvPicPr>
          <p:nvPr/>
        </p:nvPicPr>
        <p:blipFill>
          <a:blip r:embed="rId4"/>
          <a:stretch>
            <a:fillRect/>
          </a:stretch>
        </p:blipFill>
        <p:spPr>
          <a:xfrm>
            <a:off x="3087399" y="4686040"/>
            <a:ext cx="3448314" cy="2123886"/>
          </a:xfrm>
          <a:prstGeom prst="rect">
            <a:avLst/>
          </a:prstGeom>
        </p:spPr>
      </p:pic>
      <p:pic>
        <p:nvPicPr>
          <p:cNvPr id="12" name="图片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388900" y="4257863"/>
            <a:ext cx="3177039" cy="2382779"/>
          </a:xfrm>
          <a:prstGeom prst="rect">
            <a:avLst/>
          </a:prstGeom>
        </p:spPr>
      </p:pic>
    </p:spTree>
    <p:extLst>
      <p:ext uri="{BB962C8B-B14F-4D97-AF65-F5344CB8AC3E}">
        <p14:creationId xmlns:p14="http://schemas.microsoft.com/office/powerpoint/2010/main" val="38366107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8"/>
          <p:cNvSpPr>
            <a:spLocks noChangeArrowheads="1"/>
          </p:cNvSpPr>
          <p:nvPr/>
        </p:nvSpPr>
        <p:spPr bwMode="auto">
          <a:xfrm>
            <a:off x="172385" y="1041249"/>
            <a:ext cx="11652357" cy="2054409"/>
          </a:xfrm>
          <a:prstGeom prst="rect">
            <a:avLst/>
          </a:prstGeom>
          <a:noFill/>
          <a:ln w="9525">
            <a:noFill/>
            <a:miter lim="800000"/>
            <a:headEnd/>
            <a:tailEnd/>
          </a:ln>
        </p:spPr>
        <p:txBody>
          <a:bodyPr wrap="square" anchor="ctr">
            <a:spAutoFit/>
          </a:bodyPr>
          <a:lstStyle/>
          <a:p>
            <a:pPr marL="342900" indent="-342900" algn="just">
              <a:spcBef>
                <a:spcPts val="900"/>
              </a:spcBef>
              <a:buClr>
                <a:srgbClr val="FF0000"/>
              </a:buClr>
              <a:buFont typeface="Wingdings" panose="05000000000000000000" pitchFamily="2" charset="2"/>
              <a:buChar char="ü"/>
            </a:pPr>
            <a:r>
              <a:rPr lang="en-US" altLang="zh-CN" sz="2400" b="1" dirty="0" smtClean="0">
                <a:solidFill>
                  <a:srgbClr val="0000FF"/>
                </a:solidFill>
                <a:ea typeface="华文楷体"/>
                <a:cs typeface="Times New Roman" pitchFamily="18" charset="0"/>
              </a:rPr>
              <a:t>The storage ring has 288 </a:t>
            </a:r>
            <a:r>
              <a:rPr lang="en-US" altLang="zh-CN" sz="2400" b="1" dirty="0" err="1" smtClean="0">
                <a:solidFill>
                  <a:srgbClr val="0000FF"/>
                </a:solidFill>
                <a:ea typeface="华文楷体"/>
                <a:cs typeface="Times New Roman" pitchFamily="18" charset="0"/>
              </a:rPr>
              <a:t>sextupole</a:t>
            </a:r>
            <a:r>
              <a:rPr lang="en-US" altLang="zh-CN" sz="2400" b="1" dirty="0" smtClean="0">
                <a:solidFill>
                  <a:srgbClr val="0000FF"/>
                </a:solidFill>
                <a:ea typeface="华文楷体"/>
                <a:cs typeface="Times New Roman" pitchFamily="18" charset="0"/>
              </a:rPr>
              <a:t> magnets and 96 </a:t>
            </a:r>
            <a:r>
              <a:rPr lang="en-US" altLang="zh-CN" sz="2400" b="1" dirty="0" err="1" smtClean="0">
                <a:solidFill>
                  <a:srgbClr val="0000FF"/>
                </a:solidFill>
                <a:ea typeface="华文楷体"/>
                <a:cs typeface="Times New Roman" pitchFamily="18" charset="0"/>
              </a:rPr>
              <a:t>octupole</a:t>
            </a:r>
            <a:r>
              <a:rPr lang="en-US" altLang="zh-CN" sz="2400" b="1" dirty="0" smtClean="0">
                <a:solidFill>
                  <a:srgbClr val="0000FF"/>
                </a:solidFill>
                <a:ea typeface="华文楷体"/>
                <a:cs typeface="Times New Roman" pitchFamily="18" charset="0"/>
              </a:rPr>
              <a:t> magnets, which are designed and produced by the conventional technologies. The cores of the magnets are made by </a:t>
            </a:r>
            <a:r>
              <a:rPr lang="en-US" altLang="zh-CN" sz="2400" b="1" dirty="0" smtClean="0">
                <a:solidFill>
                  <a:srgbClr val="0000FF"/>
                </a:solidFill>
                <a:ea typeface="华文楷体"/>
                <a:cs typeface="Times New Roman" pitchFamily="18" charset="0"/>
              </a:rPr>
              <a:t>solid steel, the coils are wound by hollow copper conductors</a:t>
            </a:r>
            <a:r>
              <a:rPr lang="en-US" altLang="zh-CN" sz="2400" b="1" dirty="0" smtClean="0">
                <a:solidFill>
                  <a:srgbClr val="0000FF"/>
                </a:solidFill>
                <a:ea typeface="华文楷体"/>
                <a:cs typeface="Times New Roman" pitchFamily="18" charset="0"/>
                <a:sym typeface="宋体" panose="02010600030101010101" pitchFamily="2" charset="-122"/>
              </a:rPr>
              <a:t>.</a:t>
            </a:r>
          </a:p>
          <a:p>
            <a:pPr marL="342900" indent="-342900" algn="just">
              <a:spcBef>
                <a:spcPts val="900"/>
              </a:spcBef>
              <a:buClr>
                <a:srgbClr val="FF0000"/>
              </a:buClr>
              <a:buFont typeface="Wingdings" panose="05000000000000000000" pitchFamily="2" charset="2"/>
              <a:buChar char="ü"/>
            </a:pPr>
            <a:r>
              <a:rPr lang="en-US" altLang="zh-CN" sz="2400" b="1" dirty="0" smtClean="0">
                <a:solidFill>
                  <a:srgbClr val="0000FF"/>
                </a:solidFill>
                <a:ea typeface="华文楷体"/>
                <a:cs typeface="Times New Roman" pitchFamily="18" charset="0"/>
                <a:sym typeface="宋体" panose="02010600030101010101" pitchFamily="2" charset="-122"/>
              </a:rPr>
              <a:t>There are also 192 fast correctors. To reduce eddy current effect, the cores of the magnets are stacked by the steel laminations with the thickness of 0.15mm.</a:t>
            </a:r>
            <a:endParaRPr lang="en-US" altLang="zh-CN" sz="2400" b="1" dirty="0">
              <a:solidFill>
                <a:srgbClr val="0000FF"/>
              </a:solidFill>
              <a:ea typeface="华文楷体"/>
              <a:cs typeface="Times New Roman" pitchFamily="18" charset="0"/>
              <a:sym typeface="宋体" panose="02010600030101010101" pitchFamily="2" charset="-122"/>
            </a:endParaRPr>
          </a:p>
        </p:txBody>
      </p:sp>
      <p:sp>
        <p:nvSpPr>
          <p:cNvPr id="11" name="Line 3"/>
          <p:cNvSpPr>
            <a:spLocks noChangeShapeType="1"/>
          </p:cNvSpPr>
          <p:nvPr/>
        </p:nvSpPr>
        <p:spPr bwMode="auto">
          <a:xfrm flipV="1">
            <a:off x="0" y="813123"/>
            <a:ext cx="12221979" cy="7495"/>
          </a:xfrm>
          <a:prstGeom prst="line">
            <a:avLst/>
          </a:prstGeom>
          <a:noFill/>
          <a:ln w="76200">
            <a:solidFill>
              <a:srgbClr val="FFFF00"/>
            </a:solidFill>
            <a:round/>
            <a:headEnd/>
            <a:tailEnd/>
          </a:ln>
        </p:spPr>
        <p:txBody>
          <a:bodyPr/>
          <a:lstStyle/>
          <a:p>
            <a:endParaRPr lang="zh-CN" altLang="en-US"/>
          </a:p>
        </p:txBody>
      </p:sp>
      <p:sp>
        <p:nvSpPr>
          <p:cNvPr id="14" name="Rectangle 4"/>
          <p:cNvSpPr txBox="1">
            <a:spLocks noChangeArrowheads="1"/>
          </p:cNvSpPr>
          <p:nvPr/>
        </p:nvSpPr>
        <p:spPr>
          <a:xfrm>
            <a:off x="2416116" y="180020"/>
            <a:ext cx="7852151" cy="52088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10000"/>
              </a:lnSpc>
              <a:buFontTx/>
              <a:buNone/>
            </a:pPr>
            <a:r>
              <a:rPr lang="en-US" altLang="zh-CN" b="1" dirty="0" smtClean="0">
                <a:solidFill>
                  <a:srgbClr val="FF0000"/>
                </a:solidFill>
                <a:ea typeface="华文楷体"/>
                <a:cs typeface="Times New Roman" pitchFamily="18" charset="0"/>
              </a:rPr>
              <a:t>The </a:t>
            </a:r>
            <a:r>
              <a:rPr lang="en-US" altLang="zh-CN" b="1" dirty="0" smtClean="0">
                <a:solidFill>
                  <a:srgbClr val="FF0000"/>
                </a:solidFill>
                <a:ea typeface="华文楷体"/>
                <a:cs typeface="Times New Roman" pitchFamily="18" charset="0"/>
              </a:rPr>
              <a:t>other </a:t>
            </a:r>
            <a:r>
              <a:rPr lang="en-US" altLang="zh-CN" b="1" dirty="0" smtClean="0">
                <a:solidFill>
                  <a:srgbClr val="FF0000"/>
                </a:solidFill>
                <a:ea typeface="华文楷体"/>
                <a:cs typeface="Times New Roman" pitchFamily="18" charset="0"/>
              </a:rPr>
              <a:t>magnets for the storage ring</a:t>
            </a:r>
            <a:endParaRPr lang="en-US" altLang="zh-CN" b="1" dirty="0">
              <a:solidFill>
                <a:srgbClr val="FF0000"/>
              </a:solidFill>
              <a:ea typeface="华文楷体"/>
              <a:cs typeface="Times New Roman" pitchFamily="18" charset="0"/>
            </a:endParaRPr>
          </a:p>
        </p:txBody>
      </p:sp>
      <p:pic>
        <p:nvPicPr>
          <p:cNvPr id="2" name="图片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97104" y="3553605"/>
            <a:ext cx="3607636" cy="2705727"/>
          </a:xfrm>
          <a:prstGeom prst="rect">
            <a:avLst/>
          </a:prstGeom>
        </p:spPr>
      </p:pic>
      <p:pic>
        <p:nvPicPr>
          <p:cNvPr id="4" name="图片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96553" y="3537678"/>
            <a:ext cx="3628872" cy="2721654"/>
          </a:xfrm>
          <a:prstGeom prst="rect">
            <a:avLst/>
          </a:prstGeom>
        </p:spPr>
      </p:pic>
      <p:pic>
        <p:nvPicPr>
          <p:cNvPr id="5" name="图片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017238" y="3537678"/>
            <a:ext cx="3638866" cy="2729150"/>
          </a:xfrm>
          <a:prstGeom prst="rect">
            <a:avLst/>
          </a:prstGeom>
        </p:spPr>
      </p:pic>
    </p:spTree>
    <p:extLst>
      <p:ext uri="{BB962C8B-B14F-4D97-AF65-F5344CB8AC3E}">
        <p14:creationId xmlns:p14="http://schemas.microsoft.com/office/powerpoint/2010/main" val="13306442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8"/>
          <p:cNvSpPr>
            <a:spLocks noChangeArrowheads="1"/>
          </p:cNvSpPr>
          <p:nvPr/>
        </p:nvSpPr>
        <p:spPr bwMode="auto">
          <a:xfrm>
            <a:off x="690656" y="932035"/>
            <a:ext cx="10692616" cy="5647700"/>
          </a:xfrm>
          <a:prstGeom prst="rect">
            <a:avLst/>
          </a:prstGeom>
          <a:noFill/>
          <a:ln w="9525">
            <a:noFill/>
            <a:miter lim="800000"/>
            <a:headEnd/>
            <a:tailEnd/>
          </a:ln>
        </p:spPr>
        <p:txBody>
          <a:bodyPr wrap="square" anchor="ctr">
            <a:spAutoFit/>
          </a:bodyPr>
          <a:lstStyle/>
          <a:p>
            <a:pPr marL="342900" indent="-342900" algn="just">
              <a:spcBef>
                <a:spcPts val="1200"/>
              </a:spcBef>
              <a:buClr>
                <a:srgbClr val="FF0000"/>
              </a:buClr>
              <a:buFont typeface="Wingdings" panose="05000000000000000000" pitchFamily="2" charset="2"/>
              <a:buChar char="ü"/>
            </a:pPr>
            <a:r>
              <a:rPr lang="en-US" altLang="zh-CN" sz="2400" b="1" dirty="0" smtClean="0">
                <a:solidFill>
                  <a:srgbClr val="0000FF"/>
                </a:solidFill>
              </a:rPr>
              <a:t>The HEPS has three accelerators (</a:t>
            </a:r>
            <a:r>
              <a:rPr lang="en-US" altLang="zh-CN" sz="2400" b="1" dirty="0" err="1" smtClean="0">
                <a:solidFill>
                  <a:srgbClr val="0000FF"/>
                </a:solidFill>
              </a:rPr>
              <a:t>Linac</a:t>
            </a:r>
            <a:r>
              <a:rPr lang="en-US" altLang="zh-CN" sz="2400" b="1" dirty="0" smtClean="0">
                <a:solidFill>
                  <a:srgbClr val="0000FF"/>
                </a:solidFill>
              </a:rPr>
              <a:t>, Booster and Storage ring)</a:t>
            </a:r>
            <a:r>
              <a:rPr lang="en-US" altLang="zh-CN" sz="2400" b="1" dirty="0" smtClean="0">
                <a:solidFill>
                  <a:srgbClr val="0000FF"/>
                </a:solidFill>
                <a:ea typeface="华文楷体"/>
                <a:cs typeface="Times New Roman" pitchFamily="18" charset="0"/>
              </a:rPr>
              <a:t>, which have </a:t>
            </a:r>
            <a:r>
              <a:rPr lang="en-US" altLang="zh-CN" sz="2400" b="1" dirty="0" smtClean="0">
                <a:solidFill>
                  <a:srgbClr val="0000FF"/>
                </a:solidFill>
                <a:ea typeface="华文楷体"/>
                <a:cs typeface="Times New Roman" pitchFamily="18" charset="0"/>
              </a:rPr>
              <a:t>totally  2389 magnets</a:t>
            </a:r>
            <a:endParaRPr lang="en-US" altLang="zh-CN" sz="2400" b="1" dirty="0">
              <a:solidFill>
                <a:srgbClr val="0000FF"/>
              </a:solidFill>
              <a:ea typeface="华文楷体"/>
              <a:cs typeface="Times New Roman" pitchFamily="18" charset="0"/>
            </a:endParaRPr>
          </a:p>
          <a:p>
            <a:pPr marL="342900" indent="-342900" algn="just">
              <a:spcBef>
                <a:spcPts val="600"/>
              </a:spcBef>
              <a:buClr>
                <a:srgbClr val="FF0000"/>
              </a:buClr>
              <a:buFont typeface="Wingdings" pitchFamily="2" charset="2"/>
              <a:buChar char="ü"/>
            </a:pPr>
            <a:r>
              <a:rPr lang="en-US" altLang="zh-CN" sz="2400" b="1" dirty="0" smtClean="0">
                <a:solidFill>
                  <a:srgbClr val="0000FF"/>
                </a:solidFill>
                <a:ea typeface="华文楷体"/>
                <a:cs typeface="Times New Roman" pitchFamily="18" charset="0"/>
              </a:rPr>
              <a:t>The magnets for </a:t>
            </a:r>
            <a:r>
              <a:rPr lang="en-US" altLang="zh-CN" sz="2400" b="1" dirty="0" err="1" smtClean="0">
                <a:solidFill>
                  <a:srgbClr val="0000FF"/>
                </a:solidFill>
                <a:ea typeface="华文楷体"/>
                <a:cs typeface="Times New Roman" pitchFamily="18" charset="0"/>
              </a:rPr>
              <a:t>linac</a:t>
            </a:r>
            <a:r>
              <a:rPr lang="en-US" altLang="zh-CN" sz="2400" b="1" dirty="0" smtClean="0">
                <a:solidFill>
                  <a:srgbClr val="0000FF"/>
                </a:solidFill>
                <a:ea typeface="华文楷体"/>
                <a:cs typeface="Times New Roman" pitchFamily="18" charset="0"/>
              </a:rPr>
              <a:t> and transport lines are DC magnets, which are designed and produced by conventional technologies. </a:t>
            </a:r>
            <a:endParaRPr lang="en-US" altLang="zh-CN" sz="2400" b="1" dirty="0" smtClean="0">
              <a:solidFill>
                <a:srgbClr val="0000FF"/>
              </a:solidFill>
              <a:ea typeface="华文楷体"/>
              <a:cs typeface="Times New Roman" pitchFamily="18" charset="0"/>
            </a:endParaRPr>
          </a:p>
          <a:p>
            <a:pPr marL="342900" indent="-342900" algn="just">
              <a:spcBef>
                <a:spcPts val="600"/>
              </a:spcBef>
              <a:buClr>
                <a:srgbClr val="FF0000"/>
              </a:buClr>
              <a:buFont typeface="Wingdings" pitchFamily="2" charset="2"/>
              <a:buChar char="ü"/>
            </a:pPr>
            <a:r>
              <a:rPr lang="en-US" altLang="zh-CN" sz="2400" b="1" dirty="0" smtClean="0">
                <a:solidFill>
                  <a:srgbClr val="0000FF"/>
                </a:solidFill>
                <a:ea typeface="华文楷体"/>
                <a:cs typeface="Times New Roman" pitchFamily="18" charset="0"/>
              </a:rPr>
              <a:t>The magnets for the booster are dynamic magnets</a:t>
            </a:r>
            <a:r>
              <a:rPr lang="en-US" altLang="zh-CN" sz="2400" b="1" dirty="0">
                <a:solidFill>
                  <a:srgbClr val="0000FF"/>
                </a:solidFill>
                <a:ea typeface="华文楷体"/>
                <a:cs typeface="Times New Roman" pitchFamily="18" charset="0"/>
              </a:rPr>
              <a:t>, some special </a:t>
            </a:r>
            <a:r>
              <a:rPr lang="en-US" altLang="zh-CN" sz="2400" b="1" dirty="0" smtClean="0">
                <a:solidFill>
                  <a:srgbClr val="0000FF"/>
                </a:solidFill>
                <a:ea typeface="华文楷体"/>
                <a:cs typeface="Times New Roman" pitchFamily="18" charset="0"/>
              </a:rPr>
              <a:t>technologies related to eddy current and vibration are developed when the magnets </a:t>
            </a:r>
            <a:r>
              <a:rPr lang="en-US" altLang="zh-CN" sz="2400" b="1" dirty="0" smtClean="0">
                <a:solidFill>
                  <a:srgbClr val="0000FF"/>
                </a:solidFill>
                <a:ea typeface="华文楷体"/>
                <a:cs typeface="Times New Roman" pitchFamily="18" charset="0"/>
              </a:rPr>
              <a:t>are designed and produced.</a:t>
            </a:r>
            <a:endParaRPr lang="en-US" altLang="zh-CN" sz="2400" b="1" dirty="0" smtClean="0">
              <a:solidFill>
                <a:srgbClr val="0000FF"/>
              </a:solidFill>
              <a:ea typeface="华文楷体"/>
              <a:cs typeface="Times New Roman" pitchFamily="18" charset="0"/>
            </a:endParaRPr>
          </a:p>
          <a:p>
            <a:pPr marL="342900" indent="-342900" algn="just">
              <a:spcBef>
                <a:spcPts val="600"/>
              </a:spcBef>
              <a:buClr>
                <a:srgbClr val="FF0000"/>
              </a:buClr>
              <a:buFont typeface="Wingdings" pitchFamily="2" charset="2"/>
              <a:buChar char="ü"/>
            </a:pPr>
            <a:r>
              <a:rPr lang="en-US" altLang="zh-CN" sz="2400" b="1" dirty="0" smtClean="0">
                <a:solidFill>
                  <a:srgbClr val="0000FF"/>
                </a:solidFill>
                <a:ea typeface="华文楷体"/>
                <a:cs typeface="Times New Roman" pitchFamily="18" charset="0"/>
              </a:rPr>
              <a:t>The magnets for the storage ring are high field, high precision magnets, which are firstly designed and produced in China. It is a challenge to us because the field quality is very sensitive to the mechanical tolerance and performance of the material due to high working field.</a:t>
            </a:r>
          </a:p>
          <a:p>
            <a:pPr marL="342900" indent="-342900" algn="just">
              <a:spcBef>
                <a:spcPts val="600"/>
              </a:spcBef>
              <a:buClr>
                <a:srgbClr val="FF0000"/>
              </a:buClr>
              <a:buFont typeface="Wingdings" pitchFamily="2" charset="2"/>
              <a:buChar char="ü"/>
            </a:pPr>
            <a:r>
              <a:rPr lang="en-US" altLang="zh-CN" sz="2400" b="1" dirty="0" smtClean="0">
                <a:solidFill>
                  <a:srgbClr val="0000FF"/>
                </a:solidFill>
                <a:ea typeface="华文楷体"/>
                <a:cs typeface="Times New Roman" pitchFamily="18" charset="0"/>
              </a:rPr>
              <a:t>Most of the technologies developed in HEPS magnets can be used to design and produce CEPC magnets in future.</a:t>
            </a:r>
            <a:endParaRPr lang="en-US" altLang="zh-CN" sz="2400" b="1" dirty="0" smtClean="0">
              <a:solidFill>
                <a:srgbClr val="0000FF"/>
              </a:solidFill>
              <a:ea typeface="华文楷体"/>
              <a:cs typeface="Times New Roman" pitchFamily="18" charset="0"/>
            </a:endParaRPr>
          </a:p>
          <a:p>
            <a:pPr algn="just">
              <a:spcBef>
                <a:spcPts val="600"/>
              </a:spcBef>
              <a:buClr>
                <a:srgbClr val="FF0000"/>
              </a:buClr>
            </a:pPr>
            <a:endParaRPr lang="en-US" altLang="zh-CN" sz="2400" b="1" dirty="0" smtClean="0">
              <a:solidFill>
                <a:srgbClr val="0000FF"/>
              </a:solidFill>
              <a:ea typeface="华文楷体"/>
              <a:cs typeface="Times New Roman" pitchFamily="18" charset="0"/>
            </a:endParaRPr>
          </a:p>
        </p:txBody>
      </p:sp>
      <p:sp>
        <p:nvSpPr>
          <p:cNvPr id="6" name="Rectangle 4"/>
          <p:cNvSpPr txBox="1">
            <a:spLocks noChangeArrowheads="1"/>
          </p:cNvSpPr>
          <p:nvPr/>
        </p:nvSpPr>
        <p:spPr>
          <a:xfrm>
            <a:off x="5239212" y="228205"/>
            <a:ext cx="1595505" cy="52088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10000"/>
              </a:lnSpc>
              <a:buFontTx/>
              <a:buNone/>
            </a:pPr>
            <a:r>
              <a:rPr lang="en-US" altLang="zh-CN" sz="2800" b="1" dirty="0" smtClean="0">
                <a:solidFill>
                  <a:srgbClr val="FF0000"/>
                </a:solidFill>
                <a:ea typeface="华文楷体"/>
                <a:cs typeface="Times New Roman" pitchFamily="18" charset="0"/>
              </a:rPr>
              <a:t>Summary</a:t>
            </a:r>
            <a:endParaRPr lang="en-US" altLang="zh-CN" sz="2800" b="1" dirty="0">
              <a:solidFill>
                <a:srgbClr val="FF0000"/>
              </a:solidFill>
              <a:ea typeface="华文楷体"/>
              <a:cs typeface="Times New Roman" pitchFamily="18" charset="0"/>
            </a:endParaRPr>
          </a:p>
        </p:txBody>
      </p:sp>
      <p:sp>
        <p:nvSpPr>
          <p:cNvPr id="8" name="Line 3"/>
          <p:cNvSpPr>
            <a:spLocks noChangeShapeType="1"/>
          </p:cNvSpPr>
          <p:nvPr/>
        </p:nvSpPr>
        <p:spPr bwMode="auto">
          <a:xfrm flipV="1">
            <a:off x="0" y="798133"/>
            <a:ext cx="12221979" cy="7495"/>
          </a:xfrm>
          <a:prstGeom prst="line">
            <a:avLst/>
          </a:prstGeom>
          <a:noFill/>
          <a:ln w="76200">
            <a:solidFill>
              <a:srgbClr val="FFFF00"/>
            </a:solidFill>
            <a:round/>
            <a:headEnd/>
            <a:tailEnd/>
          </a:ln>
        </p:spPr>
        <p:txBody>
          <a:bodyPr/>
          <a:lstStyle/>
          <a:p>
            <a:endParaRPr lang="zh-CN" altLang="en-US"/>
          </a:p>
        </p:txBody>
      </p:sp>
    </p:spTree>
    <p:extLst>
      <p:ext uri="{BB962C8B-B14F-4D97-AF65-F5344CB8AC3E}">
        <p14:creationId xmlns:p14="http://schemas.microsoft.com/office/powerpoint/2010/main" val="2412522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灯片编号占位符 4"/>
          <p:cNvSpPr>
            <a:spLocks noGrp="1"/>
          </p:cNvSpPr>
          <p:nvPr>
            <p:ph type="sldNum" sz="quarter" idx="11"/>
          </p:nvPr>
        </p:nvSpPr>
        <p:spPr>
          <a:noFill/>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 typeface="Arial" panose="020B0604020202020204" pitchFamily="34" charset="0"/>
              <a:buNone/>
            </a:pPr>
            <a:fld id="{0335A776-E88A-405A-AFE9-FC074728781E}" type="slidenum">
              <a:rPr lang="zh-CN" altLang="en-US" sz="1200">
                <a:solidFill>
                  <a:srgbClr val="898989"/>
                </a:solidFill>
                <a:latin typeface="Arial" panose="020B0604020202020204" pitchFamily="34" charset="0"/>
              </a:rPr>
              <a:pPr>
                <a:spcBef>
                  <a:spcPct val="0"/>
                </a:spcBef>
                <a:buFont typeface="Arial" panose="020B0604020202020204" pitchFamily="34" charset="0"/>
                <a:buNone/>
              </a:pPr>
              <a:t>26</a:t>
            </a:fld>
            <a:endParaRPr lang="zh-CN" altLang="en-US" sz="1800">
              <a:latin typeface="Arial" panose="020B0604020202020204" pitchFamily="34" charset="0"/>
            </a:endParaRPr>
          </a:p>
        </p:txBody>
      </p:sp>
      <p:sp>
        <p:nvSpPr>
          <p:cNvPr id="30" name="Rectangle 4"/>
          <p:cNvSpPr txBox="1">
            <a:spLocks noChangeArrowheads="1"/>
          </p:cNvSpPr>
          <p:nvPr/>
        </p:nvSpPr>
        <p:spPr>
          <a:xfrm>
            <a:off x="2827503" y="2586647"/>
            <a:ext cx="6536994" cy="52088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10000"/>
              </a:lnSpc>
              <a:buFontTx/>
              <a:buNone/>
            </a:pPr>
            <a:r>
              <a:rPr lang="en-US" altLang="zh-CN" sz="4000" b="1" dirty="0" smtClean="0">
                <a:solidFill>
                  <a:srgbClr val="FF0000"/>
                </a:solidFill>
                <a:ea typeface="华文楷体"/>
                <a:cs typeface="Times New Roman" pitchFamily="18" charset="0"/>
              </a:rPr>
              <a:t>Thank you for your attention.</a:t>
            </a:r>
            <a:endParaRPr lang="en-US" altLang="zh-CN" sz="4000" b="1" dirty="0">
              <a:solidFill>
                <a:srgbClr val="FF0000"/>
              </a:solidFill>
              <a:ea typeface="华文楷体"/>
              <a:cs typeface="Times New Roman" pitchFamily="18" charset="0"/>
            </a:endParaRPr>
          </a:p>
        </p:txBody>
      </p:sp>
    </p:spTree>
    <p:extLst>
      <p:ext uri="{BB962C8B-B14F-4D97-AF65-F5344CB8AC3E}">
        <p14:creationId xmlns:p14="http://schemas.microsoft.com/office/powerpoint/2010/main" val="187994241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a:xfrm>
            <a:off x="1703512" y="260648"/>
            <a:ext cx="8437562" cy="647700"/>
          </a:xfrm>
          <a:prstGeom prst="rect">
            <a:avLst/>
          </a:prstGeom>
        </p:spPr>
        <p:txBody>
          <a:bodyPr vert="horz" lIns="91440" tIns="45720" rIns="91440" bIns="45720" rtlCol="0" anchor="ctr">
            <a:normAutofit/>
          </a:bodyPr>
          <a:lstStyle/>
          <a:p>
            <a:pPr algn="ctr">
              <a:spcBef>
                <a:spcPct val="0"/>
              </a:spcBef>
              <a:defRPr/>
            </a:pPr>
            <a:r>
              <a:rPr lang="en-US" altLang="zh-CN" sz="3200" b="1" dirty="0" smtClean="0">
                <a:solidFill>
                  <a:srgbClr val="FF0000"/>
                </a:solidFill>
                <a:ea typeface="华文楷体"/>
                <a:cs typeface="Times New Roman" pitchFamily="18" charset="0"/>
              </a:rPr>
              <a:t>Introduction of HEPS</a:t>
            </a:r>
            <a:endParaRPr lang="en-US" altLang="zh-CN" sz="3200" b="1" dirty="0">
              <a:solidFill>
                <a:srgbClr val="FF0000"/>
              </a:solidFill>
              <a:ea typeface="华文楷体"/>
              <a:cs typeface="Times New Roman" pitchFamily="18" charset="0"/>
            </a:endParaRPr>
          </a:p>
        </p:txBody>
      </p:sp>
      <p:sp>
        <p:nvSpPr>
          <p:cNvPr id="15" name="Line 3"/>
          <p:cNvSpPr>
            <a:spLocks noChangeShapeType="1"/>
          </p:cNvSpPr>
          <p:nvPr/>
        </p:nvSpPr>
        <p:spPr bwMode="auto">
          <a:xfrm flipV="1">
            <a:off x="-29980" y="914399"/>
            <a:ext cx="12221979" cy="7495"/>
          </a:xfrm>
          <a:prstGeom prst="line">
            <a:avLst/>
          </a:prstGeom>
          <a:noFill/>
          <a:ln w="76200">
            <a:solidFill>
              <a:srgbClr val="FFFF00"/>
            </a:solidFill>
            <a:round/>
            <a:headEnd/>
            <a:tailEnd/>
          </a:ln>
        </p:spPr>
        <p:txBody>
          <a:bodyPr/>
          <a:lstStyle/>
          <a:p>
            <a:endParaRPr lang="zh-CN" altLang="en-US"/>
          </a:p>
        </p:txBody>
      </p:sp>
      <p:sp>
        <p:nvSpPr>
          <p:cNvPr id="9" name="Rectangle 8"/>
          <p:cNvSpPr>
            <a:spLocks noChangeArrowheads="1"/>
          </p:cNvSpPr>
          <p:nvPr/>
        </p:nvSpPr>
        <p:spPr bwMode="auto">
          <a:xfrm>
            <a:off x="421194" y="1039825"/>
            <a:ext cx="11518472" cy="2092881"/>
          </a:xfrm>
          <a:prstGeom prst="rect">
            <a:avLst/>
          </a:prstGeom>
          <a:noFill/>
          <a:ln w="9525">
            <a:noFill/>
            <a:miter lim="800000"/>
            <a:headEnd/>
            <a:tailEnd/>
          </a:ln>
        </p:spPr>
        <p:txBody>
          <a:bodyPr wrap="square" anchor="ctr">
            <a:spAutoFit/>
          </a:bodyPr>
          <a:lstStyle/>
          <a:p>
            <a:pPr marL="342900" indent="-342900" algn="just">
              <a:spcBef>
                <a:spcPts val="1200"/>
              </a:spcBef>
              <a:buClr>
                <a:srgbClr val="FF0000"/>
              </a:buClr>
              <a:buFont typeface="Wingdings" panose="05000000000000000000" pitchFamily="2" charset="2"/>
              <a:buChar char="ü"/>
            </a:pPr>
            <a:r>
              <a:rPr lang="en-US" altLang="zh-CN" sz="2400" b="1" dirty="0" smtClean="0">
                <a:solidFill>
                  <a:srgbClr val="0000FF"/>
                </a:solidFill>
              </a:rPr>
              <a:t>The High Energy Photon Source (HEPS) is an on-construction light source of the fourth generation in </a:t>
            </a:r>
            <a:r>
              <a:rPr lang="en-US" altLang="zh-CN" sz="2400" b="1" dirty="0" err="1" smtClean="0">
                <a:solidFill>
                  <a:srgbClr val="0000FF"/>
                </a:solidFill>
              </a:rPr>
              <a:t>Huairou</a:t>
            </a:r>
            <a:r>
              <a:rPr lang="en-US" altLang="zh-CN" sz="2400" b="1" dirty="0" smtClean="0">
                <a:solidFill>
                  <a:srgbClr val="0000FF"/>
                </a:solidFill>
              </a:rPr>
              <a:t>, Beijing, China</a:t>
            </a:r>
            <a:r>
              <a:rPr lang="en-GB" altLang="zh-CN" sz="2400" b="1" dirty="0" smtClean="0">
                <a:solidFill>
                  <a:srgbClr val="0000FF"/>
                </a:solidFill>
              </a:rPr>
              <a:t>. </a:t>
            </a:r>
            <a:endParaRPr lang="en-US" altLang="zh-CN" sz="2400" b="1" dirty="0" smtClean="0">
              <a:solidFill>
                <a:srgbClr val="0000FF"/>
              </a:solidFill>
            </a:endParaRPr>
          </a:p>
          <a:p>
            <a:pPr marL="342900" indent="-342900" algn="just">
              <a:spcBef>
                <a:spcPts val="1200"/>
              </a:spcBef>
              <a:buClr>
                <a:srgbClr val="FF0000"/>
              </a:buClr>
              <a:buFont typeface="Wingdings" panose="05000000000000000000" pitchFamily="2" charset="2"/>
              <a:buChar char="ü"/>
            </a:pPr>
            <a:r>
              <a:rPr lang="en-US" altLang="zh-CN" sz="2400" b="1" dirty="0" smtClean="0">
                <a:solidFill>
                  <a:srgbClr val="0000FF"/>
                </a:solidFill>
              </a:rPr>
              <a:t>Its </a:t>
            </a:r>
            <a:r>
              <a:rPr lang="en-US" altLang="zh-CN" sz="2400" b="1" dirty="0">
                <a:solidFill>
                  <a:srgbClr val="0000FF"/>
                </a:solidFill>
              </a:rPr>
              <a:t>accelerators consist of an ultra-low emittance storage ring and a full energy injector. </a:t>
            </a:r>
            <a:r>
              <a:rPr lang="en-US" altLang="zh-CN" sz="2400" b="1" dirty="0" smtClean="0">
                <a:solidFill>
                  <a:srgbClr val="0000FF"/>
                </a:solidFill>
              </a:rPr>
              <a:t>The injector </a:t>
            </a:r>
            <a:r>
              <a:rPr lang="en-US" altLang="zh-CN" sz="2400" b="1" dirty="0">
                <a:solidFill>
                  <a:srgbClr val="0000FF"/>
                </a:solidFill>
              </a:rPr>
              <a:t>is comprised of a 500 MeV </a:t>
            </a:r>
            <a:r>
              <a:rPr lang="en-US" altLang="zh-CN" sz="2400" b="1" dirty="0" err="1">
                <a:solidFill>
                  <a:srgbClr val="0000FF"/>
                </a:solidFill>
              </a:rPr>
              <a:t>linac</a:t>
            </a:r>
            <a:r>
              <a:rPr lang="en-US" altLang="zh-CN" sz="2400" b="1" dirty="0">
                <a:solidFill>
                  <a:srgbClr val="0000FF"/>
                </a:solidFill>
              </a:rPr>
              <a:t>, a 500 MeV </a:t>
            </a:r>
            <a:r>
              <a:rPr lang="en-US" altLang="zh-CN" sz="2400" b="1" dirty="0" smtClean="0">
                <a:solidFill>
                  <a:srgbClr val="0000FF"/>
                </a:solidFill>
              </a:rPr>
              <a:t>to 6GeV booster synchrotron and transport lines connecting the machines.</a:t>
            </a:r>
            <a:endParaRPr lang="en-GB" altLang="zh-CN" sz="2400" b="1" dirty="0">
              <a:solidFill>
                <a:srgbClr val="0000FF"/>
              </a:solidFill>
            </a:endParaRPr>
          </a:p>
        </p:txBody>
      </p:sp>
      <p:pic>
        <p:nvPicPr>
          <p:cNvPr id="12" name="图片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3872" y="3132706"/>
            <a:ext cx="6372654" cy="3642848"/>
          </a:xfrm>
          <a:prstGeom prst="rect">
            <a:avLst/>
          </a:prstGeom>
        </p:spPr>
      </p:pic>
      <p:pic>
        <p:nvPicPr>
          <p:cNvPr id="13"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7727" t="10159" r="5898" b="4992"/>
          <a:stretch/>
        </p:blipFill>
        <p:spPr bwMode="auto">
          <a:xfrm>
            <a:off x="7752804" y="3132706"/>
            <a:ext cx="3573157" cy="36428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6010260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8"/>
          <p:cNvSpPr>
            <a:spLocks noChangeArrowheads="1"/>
          </p:cNvSpPr>
          <p:nvPr/>
        </p:nvSpPr>
        <p:spPr bwMode="auto">
          <a:xfrm>
            <a:off x="544758" y="1026319"/>
            <a:ext cx="11012540" cy="830997"/>
          </a:xfrm>
          <a:prstGeom prst="rect">
            <a:avLst/>
          </a:prstGeom>
          <a:noFill/>
          <a:ln w="9525">
            <a:noFill/>
            <a:miter lim="800000"/>
            <a:headEnd/>
            <a:tailEnd/>
          </a:ln>
        </p:spPr>
        <p:txBody>
          <a:bodyPr wrap="square" anchor="ctr">
            <a:spAutoFit/>
          </a:bodyPr>
          <a:lstStyle/>
          <a:p>
            <a:pPr marL="342900" indent="-342900" algn="just">
              <a:spcBef>
                <a:spcPts val="600"/>
              </a:spcBef>
              <a:buClr>
                <a:srgbClr val="FF0000"/>
              </a:buClr>
              <a:buFont typeface="Wingdings" panose="05000000000000000000" pitchFamily="2" charset="2"/>
              <a:buChar char="ü"/>
            </a:pPr>
            <a:r>
              <a:rPr lang="en-US" altLang="zh-CN" sz="2400" b="1" dirty="0" smtClean="0">
                <a:solidFill>
                  <a:srgbClr val="0000FF"/>
                </a:solidFill>
                <a:ea typeface="华文楷体"/>
                <a:cs typeface="Times New Roman" pitchFamily="18" charset="0"/>
              </a:rPr>
              <a:t>There are 2389 magnets in the HEPS accelerators, 1776 for the storage ring, 436 for the booster, 54 for </a:t>
            </a:r>
            <a:r>
              <a:rPr lang="en-US" altLang="zh-CN" sz="2400" b="1" dirty="0" err="1" smtClean="0">
                <a:solidFill>
                  <a:srgbClr val="0000FF"/>
                </a:solidFill>
                <a:ea typeface="华文楷体"/>
                <a:cs typeface="Times New Roman" pitchFamily="18" charset="0"/>
              </a:rPr>
              <a:t>linac</a:t>
            </a:r>
            <a:r>
              <a:rPr lang="en-US" altLang="zh-CN" sz="2400" b="1" dirty="0" smtClean="0">
                <a:solidFill>
                  <a:srgbClr val="0000FF"/>
                </a:solidFill>
                <a:ea typeface="华文楷体"/>
                <a:cs typeface="Times New Roman" pitchFamily="18" charset="0"/>
              </a:rPr>
              <a:t> and 122 for transport lines. </a:t>
            </a:r>
            <a:endParaRPr lang="en-US" altLang="zh-CN" sz="2400" b="1" dirty="0">
              <a:solidFill>
                <a:srgbClr val="0000FF"/>
              </a:solidFill>
              <a:ea typeface="华文楷体"/>
              <a:cs typeface="Times New Roman" pitchFamily="18" charset="0"/>
            </a:endParaRPr>
          </a:p>
        </p:txBody>
      </p:sp>
      <p:sp>
        <p:nvSpPr>
          <p:cNvPr id="13" name="Rectangle 4"/>
          <p:cNvSpPr txBox="1">
            <a:spLocks noChangeArrowheads="1"/>
          </p:cNvSpPr>
          <p:nvPr/>
        </p:nvSpPr>
        <p:spPr>
          <a:xfrm>
            <a:off x="2841048" y="175627"/>
            <a:ext cx="7076053" cy="52088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10000"/>
              </a:lnSpc>
              <a:buFontTx/>
              <a:buNone/>
            </a:pPr>
            <a:r>
              <a:rPr lang="en-US" altLang="zh-CN" b="1" dirty="0" smtClean="0">
                <a:solidFill>
                  <a:srgbClr val="FF0000"/>
                </a:solidFill>
                <a:ea typeface="华文楷体"/>
                <a:cs typeface="Times New Roman" pitchFamily="18" charset="0"/>
              </a:rPr>
              <a:t>The </a:t>
            </a:r>
            <a:r>
              <a:rPr lang="en-US" altLang="zh-CN" b="1" dirty="0" smtClean="0">
                <a:solidFill>
                  <a:srgbClr val="FF0000"/>
                </a:solidFill>
                <a:ea typeface="华文楷体"/>
                <a:cs typeface="Times New Roman" pitchFamily="18" charset="0"/>
              </a:rPr>
              <a:t>total magnets </a:t>
            </a:r>
            <a:r>
              <a:rPr lang="en-US" altLang="zh-CN" b="1" dirty="0" smtClean="0">
                <a:solidFill>
                  <a:srgbClr val="FF0000"/>
                </a:solidFill>
                <a:ea typeface="华文楷体"/>
                <a:cs typeface="Times New Roman" pitchFamily="18" charset="0"/>
              </a:rPr>
              <a:t>of HEPS accelerators</a:t>
            </a:r>
            <a:endParaRPr lang="en-US" altLang="zh-CN" b="1" dirty="0">
              <a:solidFill>
                <a:srgbClr val="FF0000"/>
              </a:solidFill>
              <a:ea typeface="华文楷体"/>
              <a:cs typeface="Times New Roman" pitchFamily="18" charset="0"/>
            </a:endParaRPr>
          </a:p>
        </p:txBody>
      </p:sp>
      <p:sp>
        <p:nvSpPr>
          <p:cNvPr id="9" name="Line 3"/>
          <p:cNvSpPr>
            <a:spLocks noChangeShapeType="1"/>
          </p:cNvSpPr>
          <p:nvPr/>
        </p:nvSpPr>
        <p:spPr bwMode="auto">
          <a:xfrm flipV="1">
            <a:off x="0" y="798133"/>
            <a:ext cx="12221979" cy="7495"/>
          </a:xfrm>
          <a:prstGeom prst="line">
            <a:avLst/>
          </a:prstGeom>
          <a:noFill/>
          <a:ln w="76200">
            <a:solidFill>
              <a:srgbClr val="FFFF00"/>
            </a:solidFill>
            <a:round/>
            <a:headEnd/>
            <a:tailEnd/>
          </a:ln>
        </p:spPr>
        <p:txBody>
          <a:bodyPr/>
          <a:lstStyle/>
          <a:p>
            <a:endParaRPr lang="zh-CN" altLang="en-US"/>
          </a:p>
        </p:txBody>
      </p:sp>
      <p:pic>
        <p:nvPicPr>
          <p:cNvPr id="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7727" t="10159" r="5898" b="4992"/>
          <a:stretch/>
        </p:blipFill>
        <p:spPr bwMode="auto">
          <a:xfrm>
            <a:off x="5956089" y="1874642"/>
            <a:ext cx="4696401" cy="478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图片 11"/>
          <p:cNvPicPr>
            <a:picLocks noChangeAspect="1"/>
          </p:cNvPicPr>
          <p:nvPr/>
        </p:nvPicPr>
        <p:blipFill>
          <a:blip r:embed="rId3"/>
          <a:stretch>
            <a:fillRect/>
          </a:stretch>
        </p:blipFill>
        <p:spPr>
          <a:xfrm>
            <a:off x="1651490" y="2293025"/>
            <a:ext cx="3600000" cy="3934365"/>
          </a:xfrm>
          <a:prstGeom prst="rect">
            <a:avLst/>
          </a:prstGeom>
        </p:spPr>
      </p:pic>
      <p:cxnSp>
        <p:nvCxnSpPr>
          <p:cNvPr id="15" name="直接连接符 14"/>
          <p:cNvCxnSpPr/>
          <p:nvPr/>
        </p:nvCxnSpPr>
        <p:spPr>
          <a:xfrm>
            <a:off x="5464643" y="2751999"/>
            <a:ext cx="491446" cy="1080120"/>
          </a:xfrm>
          <a:prstGeom prst="line">
            <a:avLst/>
          </a:prstGeom>
          <a:ln>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16" name="圆角矩形 15"/>
          <p:cNvSpPr/>
          <p:nvPr/>
        </p:nvSpPr>
        <p:spPr>
          <a:xfrm>
            <a:off x="5956089" y="3472079"/>
            <a:ext cx="1960097" cy="2088232"/>
          </a:xfrm>
          <a:prstGeom prst="roundRect">
            <a:avLst>
              <a:gd name="adj" fmla="val 23439"/>
            </a:avLst>
          </a:pr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圆角矩形 16"/>
          <p:cNvSpPr/>
          <p:nvPr/>
        </p:nvSpPr>
        <p:spPr>
          <a:xfrm>
            <a:off x="1651490" y="2139930"/>
            <a:ext cx="3800543" cy="4284477"/>
          </a:xfrm>
          <a:prstGeom prst="roundRect">
            <a:avLst>
              <a:gd name="adj" fmla="val 19249"/>
            </a:avLst>
          </a:pr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8" name="直接连接符 17"/>
          <p:cNvCxnSpPr/>
          <p:nvPr/>
        </p:nvCxnSpPr>
        <p:spPr>
          <a:xfrm flipV="1">
            <a:off x="5481514" y="5200271"/>
            <a:ext cx="461965" cy="504056"/>
          </a:xfrm>
          <a:prstGeom prst="line">
            <a:avLst/>
          </a:prstGeom>
          <a:ln>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23" name="文本框 22"/>
          <p:cNvSpPr txBox="1"/>
          <p:nvPr/>
        </p:nvSpPr>
        <p:spPr>
          <a:xfrm>
            <a:off x="8321914" y="3185788"/>
            <a:ext cx="1534119" cy="646331"/>
          </a:xfrm>
          <a:prstGeom prst="rect">
            <a:avLst/>
          </a:prstGeom>
          <a:noFill/>
        </p:spPr>
        <p:txBody>
          <a:bodyPr wrap="square" rtlCol="0">
            <a:spAutoFit/>
          </a:bodyPr>
          <a:lstStyle/>
          <a:p>
            <a:r>
              <a:rPr lang="en-US" altLang="zh-CN" b="1" dirty="0" smtClean="0">
                <a:solidFill>
                  <a:srgbClr val="FF0000"/>
                </a:solidFill>
              </a:rPr>
              <a:t>Magnets for SR: 1776</a:t>
            </a:r>
            <a:endParaRPr lang="zh-CN" altLang="en-US" b="1" dirty="0">
              <a:solidFill>
                <a:srgbClr val="FF0000"/>
              </a:solidFill>
            </a:endParaRPr>
          </a:p>
        </p:txBody>
      </p:sp>
      <p:sp>
        <p:nvSpPr>
          <p:cNvPr id="25" name="文本框 24"/>
          <p:cNvSpPr txBox="1"/>
          <p:nvPr/>
        </p:nvSpPr>
        <p:spPr>
          <a:xfrm>
            <a:off x="2535417" y="2968893"/>
            <a:ext cx="1534119" cy="646331"/>
          </a:xfrm>
          <a:prstGeom prst="rect">
            <a:avLst/>
          </a:prstGeom>
          <a:noFill/>
        </p:spPr>
        <p:txBody>
          <a:bodyPr wrap="square" rtlCol="0">
            <a:spAutoFit/>
          </a:bodyPr>
          <a:lstStyle/>
          <a:p>
            <a:r>
              <a:rPr lang="en-US" altLang="zh-CN" b="1" dirty="0" smtClean="0">
                <a:solidFill>
                  <a:srgbClr val="FF0000"/>
                </a:solidFill>
              </a:rPr>
              <a:t>Magnets for HE TL: 92</a:t>
            </a:r>
            <a:endParaRPr lang="zh-CN" altLang="en-US" b="1" dirty="0">
              <a:solidFill>
                <a:srgbClr val="FF0000"/>
              </a:solidFill>
            </a:endParaRPr>
          </a:p>
        </p:txBody>
      </p:sp>
      <p:sp>
        <p:nvSpPr>
          <p:cNvPr id="26" name="文本框 25"/>
          <p:cNvSpPr txBox="1"/>
          <p:nvPr/>
        </p:nvSpPr>
        <p:spPr>
          <a:xfrm>
            <a:off x="2911437" y="3588273"/>
            <a:ext cx="1534119" cy="646331"/>
          </a:xfrm>
          <a:prstGeom prst="rect">
            <a:avLst/>
          </a:prstGeom>
          <a:noFill/>
        </p:spPr>
        <p:txBody>
          <a:bodyPr wrap="square" rtlCol="0">
            <a:spAutoFit/>
          </a:bodyPr>
          <a:lstStyle/>
          <a:p>
            <a:r>
              <a:rPr lang="en-US" altLang="zh-CN" b="1" dirty="0" smtClean="0">
                <a:solidFill>
                  <a:srgbClr val="FF0000"/>
                </a:solidFill>
              </a:rPr>
              <a:t>Magnets for Booster: 436</a:t>
            </a:r>
            <a:endParaRPr lang="zh-CN" altLang="en-US" b="1" dirty="0">
              <a:solidFill>
                <a:srgbClr val="FF0000"/>
              </a:solidFill>
            </a:endParaRPr>
          </a:p>
        </p:txBody>
      </p:sp>
      <p:sp>
        <p:nvSpPr>
          <p:cNvPr id="27" name="文本框 26"/>
          <p:cNvSpPr txBox="1"/>
          <p:nvPr/>
        </p:nvSpPr>
        <p:spPr>
          <a:xfrm>
            <a:off x="3109110" y="4492815"/>
            <a:ext cx="1353086" cy="646331"/>
          </a:xfrm>
          <a:prstGeom prst="rect">
            <a:avLst/>
          </a:prstGeom>
          <a:noFill/>
        </p:spPr>
        <p:txBody>
          <a:bodyPr wrap="square" rtlCol="0">
            <a:spAutoFit/>
          </a:bodyPr>
          <a:lstStyle/>
          <a:p>
            <a:r>
              <a:rPr lang="en-US" altLang="zh-CN" b="1" dirty="0" smtClean="0">
                <a:solidFill>
                  <a:srgbClr val="FF0000"/>
                </a:solidFill>
              </a:rPr>
              <a:t>Magnets for LE TL: 30</a:t>
            </a:r>
            <a:endParaRPr lang="zh-CN" altLang="en-US" b="1" dirty="0">
              <a:solidFill>
                <a:srgbClr val="FF0000"/>
              </a:solidFill>
            </a:endParaRPr>
          </a:p>
        </p:txBody>
      </p:sp>
      <p:sp>
        <p:nvSpPr>
          <p:cNvPr id="28" name="文本框 27"/>
          <p:cNvSpPr txBox="1"/>
          <p:nvPr/>
        </p:nvSpPr>
        <p:spPr>
          <a:xfrm>
            <a:off x="4445556" y="5665114"/>
            <a:ext cx="1534119" cy="646331"/>
          </a:xfrm>
          <a:prstGeom prst="rect">
            <a:avLst/>
          </a:prstGeom>
          <a:noFill/>
        </p:spPr>
        <p:txBody>
          <a:bodyPr wrap="square" rtlCol="0">
            <a:spAutoFit/>
          </a:bodyPr>
          <a:lstStyle/>
          <a:p>
            <a:r>
              <a:rPr lang="en-US" altLang="zh-CN" b="1" dirty="0" smtClean="0">
                <a:solidFill>
                  <a:srgbClr val="FF0000"/>
                </a:solidFill>
              </a:rPr>
              <a:t>Magnets for </a:t>
            </a:r>
            <a:r>
              <a:rPr lang="en-US" altLang="zh-CN" b="1" dirty="0" err="1" smtClean="0">
                <a:solidFill>
                  <a:srgbClr val="FF0000"/>
                </a:solidFill>
              </a:rPr>
              <a:t>Linac</a:t>
            </a:r>
            <a:r>
              <a:rPr lang="en-US" altLang="zh-CN" b="1" dirty="0" smtClean="0">
                <a:solidFill>
                  <a:srgbClr val="FF0000"/>
                </a:solidFill>
              </a:rPr>
              <a:t>: 54</a:t>
            </a:r>
            <a:endParaRPr lang="zh-CN" altLang="en-US" b="1" dirty="0">
              <a:solidFill>
                <a:srgbClr val="FF0000"/>
              </a:solidFill>
            </a:endParaRPr>
          </a:p>
        </p:txBody>
      </p:sp>
    </p:spTree>
    <p:extLst>
      <p:ext uri="{BB962C8B-B14F-4D97-AF65-F5344CB8AC3E}">
        <p14:creationId xmlns:p14="http://schemas.microsoft.com/office/powerpoint/2010/main" val="41281520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8"/>
          <p:cNvSpPr>
            <a:spLocks noChangeArrowheads="1"/>
          </p:cNvSpPr>
          <p:nvPr/>
        </p:nvSpPr>
        <p:spPr bwMode="auto">
          <a:xfrm>
            <a:off x="445702" y="901033"/>
            <a:ext cx="11330574" cy="2908489"/>
          </a:xfrm>
          <a:prstGeom prst="rect">
            <a:avLst/>
          </a:prstGeom>
          <a:noFill/>
          <a:ln w="9525">
            <a:noFill/>
            <a:miter lim="800000"/>
            <a:headEnd/>
            <a:tailEnd/>
          </a:ln>
        </p:spPr>
        <p:txBody>
          <a:bodyPr wrap="square" anchor="ctr">
            <a:spAutoFit/>
          </a:bodyPr>
          <a:lstStyle/>
          <a:p>
            <a:pPr marL="342900" indent="-342900" algn="just">
              <a:spcBef>
                <a:spcPts val="900"/>
              </a:spcBef>
              <a:buClr>
                <a:srgbClr val="FF0000"/>
              </a:buClr>
              <a:buFont typeface="Wingdings" panose="05000000000000000000" pitchFamily="2" charset="2"/>
              <a:buChar char="ü"/>
            </a:pPr>
            <a:r>
              <a:rPr lang="en-US" altLang="zh-CN" sz="2400" b="1" dirty="0" smtClean="0">
                <a:solidFill>
                  <a:srgbClr val="0000FF"/>
                </a:solidFill>
                <a:ea typeface="华文楷体"/>
                <a:cs typeface="Times New Roman" pitchFamily="18" charset="0"/>
              </a:rPr>
              <a:t>Since all </a:t>
            </a:r>
            <a:r>
              <a:rPr lang="en-US" altLang="zh-CN" sz="2400" b="1" dirty="0">
                <a:solidFill>
                  <a:srgbClr val="0000FF"/>
                </a:solidFill>
                <a:ea typeface="华文楷体"/>
                <a:cs typeface="Times New Roman" pitchFamily="18" charset="0"/>
              </a:rPr>
              <a:t>magnets for the HEPS </a:t>
            </a:r>
            <a:r>
              <a:rPr lang="en-US" altLang="zh-CN" sz="2400" b="1" dirty="0" err="1">
                <a:solidFill>
                  <a:srgbClr val="0000FF"/>
                </a:solidFill>
                <a:ea typeface="华文楷体"/>
                <a:cs typeface="Times New Roman" pitchFamily="18" charset="0"/>
              </a:rPr>
              <a:t>linac</a:t>
            </a:r>
            <a:r>
              <a:rPr lang="en-US" altLang="zh-CN" sz="2400" b="1" dirty="0">
                <a:solidFill>
                  <a:srgbClr val="0000FF"/>
                </a:solidFill>
                <a:ea typeface="华文楷体"/>
                <a:cs typeface="Times New Roman" pitchFamily="18" charset="0"/>
              </a:rPr>
              <a:t> </a:t>
            </a:r>
            <a:r>
              <a:rPr lang="en-US" altLang="zh-CN" sz="2400" b="1" dirty="0" smtClean="0">
                <a:solidFill>
                  <a:srgbClr val="0000FF"/>
                </a:solidFill>
                <a:ea typeface="华文楷体"/>
                <a:cs typeface="Times New Roman" pitchFamily="18" charset="0"/>
              </a:rPr>
              <a:t>and </a:t>
            </a:r>
            <a:r>
              <a:rPr lang="en-US" altLang="zh-CN" sz="2400" b="1" dirty="0">
                <a:solidFill>
                  <a:srgbClr val="0000FF"/>
                </a:solidFill>
                <a:ea typeface="华文楷体"/>
                <a:cs typeface="Times New Roman" pitchFamily="18" charset="0"/>
              </a:rPr>
              <a:t>transport lines are DC magnets, </a:t>
            </a:r>
            <a:r>
              <a:rPr lang="en-US" altLang="zh-CN" sz="2400" b="1" dirty="0" smtClean="0">
                <a:solidFill>
                  <a:srgbClr val="0000FF"/>
                </a:solidFill>
                <a:ea typeface="华文楷体"/>
                <a:cs typeface="Times New Roman" pitchFamily="18" charset="0"/>
              </a:rPr>
              <a:t>for economic considerations, some </a:t>
            </a:r>
            <a:r>
              <a:rPr lang="en-US" altLang="zh-CN" sz="2400" b="1" dirty="0">
                <a:solidFill>
                  <a:srgbClr val="0000FF"/>
                </a:solidFill>
                <a:ea typeface="华文楷体"/>
                <a:cs typeface="Times New Roman" pitchFamily="18" charset="0"/>
              </a:rPr>
              <a:t>magnets </a:t>
            </a:r>
            <a:r>
              <a:rPr lang="en-US" altLang="zh-CN" sz="2400" b="1" dirty="0" smtClean="0">
                <a:solidFill>
                  <a:srgbClr val="0000FF"/>
                </a:solidFill>
                <a:ea typeface="华文楷体"/>
                <a:cs typeface="Times New Roman" pitchFamily="18" charset="0"/>
              </a:rPr>
              <a:t>are </a:t>
            </a:r>
            <a:r>
              <a:rPr lang="en-US" altLang="zh-CN" sz="2400" b="1" dirty="0">
                <a:solidFill>
                  <a:srgbClr val="0000FF"/>
                </a:solidFill>
                <a:ea typeface="华文楷体"/>
                <a:cs typeface="Times New Roman" pitchFamily="18" charset="0"/>
              </a:rPr>
              <a:t>made by solid iron </a:t>
            </a:r>
            <a:r>
              <a:rPr lang="en-US" altLang="zh-CN" sz="2400" b="1" dirty="0" smtClean="0">
                <a:solidFill>
                  <a:srgbClr val="0000FF"/>
                </a:solidFill>
                <a:ea typeface="华文楷体"/>
                <a:cs typeface="Times New Roman" pitchFamily="18" charset="0"/>
              </a:rPr>
              <a:t>and some are </a:t>
            </a:r>
            <a:r>
              <a:rPr lang="en-US" altLang="zh-CN" sz="2400" b="1" dirty="0">
                <a:solidFill>
                  <a:srgbClr val="0000FF"/>
                </a:solidFill>
                <a:ea typeface="华文楷体"/>
                <a:cs typeface="Times New Roman" pitchFamily="18" charset="0"/>
              </a:rPr>
              <a:t>made by silicon steel </a:t>
            </a:r>
            <a:r>
              <a:rPr lang="en-US" altLang="zh-CN" sz="2400" b="1" dirty="0" smtClean="0">
                <a:solidFill>
                  <a:srgbClr val="0000FF"/>
                </a:solidFill>
                <a:ea typeface="华文楷体"/>
                <a:cs typeface="Times New Roman" pitchFamily="18" charset="0"/>
              </a:rPr>
              <a:t>laminations. </a:t>
            </a:r>
            <a:endParaRPr lang="en-US" altLang="zh-CN" sz="2400" b="1" dirty="0">
              <a:solidFill>
                <a:srgbClr val="0000FF"/>
              </a:solidFill>
              <a:ea typeface="华文楷体"/>
              <a:cs typeface="Times New Roman" pitchFamily="18" charset="0"/>
            </a:endParaRPr>
          </a:p>
          <a:p>
            <a:pPr marL="342900" indent="-342900" algn="just">
              <a:spcBef>
                <a:spcPts val="900"/>
              </a:spcBef>
              <a:buClr>
                <a:srgbClr val="FF0000"/>
              </a:buClr>
              <a:buFont typeface="Wingdings" panose="05000000000000000000" pitchFamily="2" charset="2"/>
              <a:buChar char="ü"/>
            </a:pPr>
            <a:r>
              <a:rPr lang="en-US" altLang="zh-CN" sz="2400" b="1" dirty="0">
                <a:solidFill>
                  <a:srgbClr val="0000FF"/>
                </a:solidFill>
                <a:ea typeface="华文楷体"/>
                <a:cs typeface="Times New Roman" pitchFamily="18" charset="0"/>
              </a:rPr>
              <a:t>The coils of the most magnets </a:t>
            </a:r>
            <a:r>
              <a:rPr lang="en-US" altLang="zh-CN" sz="2400" b="1" dirty="0" smtClean="0">
                <a:solidFill>
                  <a:srgbClr val="0000FF"/>
                </a:solidFill>
                <a:ea typeface="华文楷体"/>
                <a:cs typeface="Times New Roman" pitchFamily="18" charset="0"/>
              </a:rPr>
              <a:t>are </a:t>
            </a:r>
            <a:r>
              <a:rPr lang="en-US" altLang="zh-CN" sz="2400" b="1" dirty="0">
                <a:solidFill>
                  <a:srgbClr val="0000FF"/>
                </a:solidFill>
                <a:ea typeface="华文楷体"/>
                <a:cs typeface="Times New Roman" pitchFamily="18" charset="0"/>
              </a:rPr>
              <a:t>wound by </a:t>
            </a:r>
            <a:r>
              <a:rPr lang="en-US" altLang="zh-CN" sz="2400" b="1" dirty="0" smtClean="0">
                <a:solidFill>
                  <a:srgbClr val="0000FF"/>
                </a:solidFill>
                <a:ea typeface="华文楷体"/>
                <a:cs typeface="Times New Roman" pitchFamily="18" charset="0"/>
              </a:rPr>
              <a:t>solid </a:t>
            </a:r>
            <a:r>
              <a:rPr lang="en-US" altLang="zh-CN" sz="2400" b="1" dirty="0" smtClean="0">
                <a:solidFill>
                  <a:srgbClr val="0000FF"/>
                </a:solidFill>
                <a:ea typeface="华文楷体"/>
                <a:cs typeface="Times New Roman" pitchFamily="18" charset="0"/>
              </a:rPr>
              <a:t>wires </a:t>
            </a:r>
            <a:r>
              <a:rPr lang="en-US" altLang="zh-CN" sz="2400" b="1" dirty="0" smtClean="0">
                <a:solidFill>
                  <a:srgbClr val="0000FF"/>
                </a:solidFill>
                <a:ea typeface="华文楷体"/>
                <a:cs typeface="Times New Roman" pitchFamily="18" charset="0"/>
              </a:rPr>
              <a:t>without </a:t>
            </a:r>
            <a:r>
              <a:rPr lang="en-US" altLang="zh-CN" sz="2400" b="1" dirty="0">
                <a:solidFill>
                  <a:srgbClr val="0000FF"/>
                </a:solidFill>
                <a:ea typeface="华文楷体"/>
                <a:cs typeface="Times New Roman" pitchFamily="18" charset="0"/>
              </a:rPr>
              <a:t>water cooling </a:t>
            </a:r>
            <a:r>
              <a:rPr lang="en-US" altLang="zh-CN" sz="2400" b="1" dirty="0" smtClean="0">
                <a:solidFill>
                  <a:srgbClr val="0000FF"/>
                </a:solidFill>
                <a:ea typeface="华文楷体"/>
                <a:cs typeface="Times New Roman" pitchFamily="18" charset="0"/>
              </a:rPr>
              <a:t>due to </a:t>
            </a:r>
            <a:r>
              <a:rPr lang="en-US" altLang="zh-CN" sz="2400" b="1" dirty="0">
                <a:solidFill>
                  <a:srgbClr val="0000FF"/>
                </a:solidFill>
                <a:ea typeface="华文楷体"/>
                <a:cs typeface="Times New Roman" pitchFamily="18" charset="0"/>
              </a:rPr>
              <a:t>the relatively </a:t>
            </a:r>
            <a:r>
              <a:rPr lang="en-US" altLang="zh-CN" sz="2400" b="1" dirty="0" smtClean="0">
                <a:solidFill>
                  <a:srgbClr val="0000FF"/>
                </a:solidFill>
                <a:ea typeface="华文楷体"/>
                <a:cs typeface="Times New Roman" pitchFamily="18" charset="0"/>
              </a:rPr>
              <a:t>low working field.</a:t>
            </a:r>
          </a:p>
          <a:p>
            <a:pPr marL="342900" indent="-342900" algn="just">
              <a:spcBef>
                <a:spcPts val="900"/>
              </a:spcBef>
              <a:buClr>
                <a:srgbClr val="FF0000"/>
              </a:buClr>
              <a:buFont typeface="Wingdings" panose="05000000000000000000" pitchFamily="2" charset="2"/>
              <a:buChar char="ü"/>
            </a:pPr>
            <a:r>
              <a:rPr lang="en-US" altLang="zh-CN" sz="2400" b="1" dirty="0">
                <a:solidFill>
                  <a:srgbClr val="0000FF"/>
                </a:solidFill>
                <a:ea typeface="华文楷体"/>
                <a:cs typeface="Times New Roman" pitchFamily="18" charset="0"/>
              </a:rPr>
              <a:t> </a:t>
            </a:r>
            <a:r>
              <a:rPr lang="en-US" altLang="zh-CN" sz="2400" b="1" dirty="0" smtClean="0">
                <a:solidFill>
                  <a:srgbClr val="0000FF"/>
                </a:solidFill>
                <a:ea typeface="华文楷体"/>
                <a:cs typeface="Times New Roman" pitchFamily="18" charset="0"/>
              </a:rPr>
              <a:t>By the end of </a:t>
            </a:r>
            <a:r>
              <a:rPr lang="en-US" altLang="zh-CN" sz="2400" b="1" dirty="0" smtClean="0">
                <a:solidFill>
                  <a:srgbClr val="0000FF"/>
                </a:solidFill>
                <a:ea typeface="华文楷体"/>
                <a:cs typeface="Times New Roman" pitchFamily="18" charset="0"/>
              </a:rPr>
              <a:t>May in last year, </a:t>
            </a:r>
            <a:r>
              <a:rPr lang="en-US" altLang="zh-CN" sz="2400" b="1" dirty="0" smtClean="0">
                <a:solidFill>
                  <a:srgbClr val="0000FF"/>
                </a:solidFill>
                <a:ea typeface="华文楷体"/>
                <a:cs typeface="Times New Roman" pitchFamily="18" charset="0"/>
              </a:rPr>
              <a:t>all the magnets for </a:t>
            </a:r>
            <a:r>
              <a:rPr lang="en-US" altLang="zh-CN" sz="2400" b="1" dirty="0" err="1" smtClean="0">
                <a:solidFill>
                  <a:srgbClr val="0000FF"/>
                </a:solidFill>
                <a:ea typeface="华文楷体"/>
                <a:cs typeface="Times New Roman" pitchFamily="18" charset="0"/>
              </a:rPr>
              <a:t>linac</a:t>
            </a:r>
            <a:r>
              <a:rPr lang="en-US" altLang="zh-CN" sz="2400" b="1" dirty="0" smtClean="0">
                <a:solidFill>
                  <a:srgbClr val="0000FF"/>
                </a:solidFill>
                <a:ea typeface="华文楷体"/>
                <a:cs typeface="Times New Roman" pitchFamily="18" charset="0"/>
              </a:rPr>
              <a:t> and LE transport line were installed in the tunnel.</a:t>
            </a:r>
            <a:endParaRPr lang="en-US" altLang="zh-CN" sz="2400" b="1" dirty="0">
              <a:solidFill>
                <a:srgbClr val="0000FF"/>
              </a:solidFill>
              <a:ea typeface="华文楷体"/>
              <a:cs typeface="Times New Roman" pitchFamily="18" charset="0"/>
            </a:endParaRPr>
          </a:p>
        </p:txBody>
      </p:sp>
      <p:sp>
        <p:nvSpPr>
          <p:cNvPr id="11" name="Line 3"/>
          <p:cNvSpPr>
            <a:spLocks noChangeShapeType="1"/>
          </p:cNvSpPr>
          <p:nvPr/>
        </p:nvSpPr>
        <p:spPr bwMode="auto">
          <a:xfrm flipV="1">
            <a:off x="0" y="798133"/>
            <a:ext cx="12221979" cy="7495"/>
          </a:xfrm>
          <a:prstGeom prst="line">
            <a:avLst/>
          </a:prstGeom>
          <a:noFill/>
          <a:ln w="76200">
            <a:solidFill>
              <a:srgbClr val="FFFF00"/>
            </a:solidFill>
            <a:round/>
            <a:headEnd/>
            <a:tailEnd/>
          </a:ln>
        </p:spPr>
        <p:txBody>
          <a:bodyPr/>
          <a:lstStyle/>
          <a:p>
            <a:endParaRPr lang="zh-CN" altLang="en-US"/>
          </a:p>
        </p:txBody>
      </p:sp>
      <p:sp>
        <p:nvSpPr>
          <p:cNvPr id="9" name="Rectangle 4"/>
          <p:cNvSpPr txBox="1">
            <a:spLocks noChangeArrowheads="1"/>
          </p:cNvSpPr>
          <p:nvPr/>
        </p:nvSpPr>
        <p:spPr>
          <a:xfrm>
            <a:off x="2001945" y="181847"/>
            <a:ext cx="8581110" cy="52088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10000"/>
              </a:lnSpc>
              <a:buFontTx/>
              <a:buNone/>
            </a:pPr>
            <a:r>
              <a:rPr lang="en-US" altLang="zh-CN" b="1" dirty="0" smtClean="0">
                <a:solidFill>
                  <a:srgbClr val="FF0000"/>
                </a:solidFill>
                <a:ea typeface="华文楷体"/>
                <a:cs typeface="Times New Roman" pitchFamily="18" charset="0"/>
              </a:rPr>
              <a:t>The magnets for the </a:t>
            </a:r>
            <a:r>
              <a:rPr lang="en-US" altLang="zh-CN" b="1" dirty="0" err="1" smtClean="0">
                <a:solidFill>
                  <a:srgbClr val="FF0000"/>
                </a:solidFill>
                <a:ea typeface="华文楷体"/>
                <a:cs typeface="Times New Roman" pitchFamily="18" charset="0"/>
              </a:rPr>
              <a:t>linac</a:t>
            </a:r>
            <a:r>
              <a:rPr lang="en-US" altLang="zh-CN" b="1" dirty="0" smtClean="0">
                <a:solidFill>
                  <a:srgbClr val="FF0000"/>
                </a:solidFill>
                <a:ea typeface="华文楷体"/>
                <a:cs typeface="Times New Roman" pitchFamily="18" charset="0"/>
              </a:rPr>
              <a:t> and transport lines</a:t>
            </a:r>
            <a:endParaRPr lang="en-US" altLang="zh-CN" b="1" dirty="0">
              <a:solidFill>
                <a:srgbClr val="FF0000"/>
              </a:solidFill>
              <a:ea typeface="华文楷体"/>
              <a:cs typeface="Times New Roman" pitchFamily="18" charset="0"/>
            </a:endParaRPr>
          </a:p>
        </p:txBody>
      </p:sp>
      <p:pic>
        <p:nvPicPr>
          <p:cNvPr id="2" name="图片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13431" y="3772085"/>
            <a:ext cx="5216578" cy="2934325"/>
          </a:xfrm>
          <a:prstGeom prst="rect">
            <a:avLst/>
          </a:prstGeom>
        </p:spPr>
      </p:pic>
      <p:pic>
        <p:nvPicPr>
          <p:cNvPr id="4" name="图片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67289" y="3805295"/>
            <a:ext cx="3822378" cy="2867904"/>
          </a:xfrm>
          <a:prstGeom prst="rect">
            <a:avLst/>
          </a:prstGeom>
        </p:spPr>
      </p:pic>
    </p:spTree>
    <p:extLst>
      <p:ext uri="{BB962C8B-B14F-4D97-AF65-F5344CB8AC3E}">
        <p14:creationId xmlns:p14="http://schemas.microsoft.com/office/powerpoint/2010/main" val="20578128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8"/>
          <p:cNvSpPr>
            <a:spLocks noChangeArrowheads="1"/>
          </p:cNvSpPr>
          <p:nvPr/>
        </p:nvSpPr>
        <p:spPr bwMode="auto">
          <a:xfrm>
            <a:off x="272807" y="941293"/>
            <a:ext cx="11330574" cy="830997"/>
          </a:xfrm>
          <a:prstGeom prst="rect">
            <a:avLst/>
          </a:prstGeom>
          <a:noFill/>
          <a:ln w="9525">
            <a:noFill/>
            <a:miter lim="800000"/>
            <a:headEnd/>
            <a:tailEnd/>
          </a:ln>
        </p:spPr>
        <p:txBody>
          <a:bodyPr wrap="square" anchor="ctr">
            <a:spAutoFit/>
          </a:bodyPr>
          <a:lstStyle/>
          <a:p>
            <a:pPr marL="342900" indent="-342900" algn="just">
              <a:spcBef>
                <a:spcPts val="900"/>
              </a:spcBef>
              <a:buClr>
                <a:srgbClr val="FF0000"/>
              </a:buClr>
              <a:buFont typeface="Wingdings" panose="05000000000000000000" pitchFamily="2" charset="2"/>
              <a:buChar char="ü"/>
            </a:pPr>
            <a:r>
              <a:rPr lang="en-US" altLang="zh-CN" sz="2400" b="1" dirty="0" smtClean="0">
                <a:solidFill>
                  <a:srgbClr val="0000FF"/>
                </a:solidFill>
                <a:ea typeface="华文楷体"/>
                <a:cs typeface="Times New Roman" pitchFamily="18" charset="0"/>
              </a:rPr>
              <a:t>The main parameters of the magnets </a:t>
            </a:r>
            <a:r>
              <a:rPr lang="en-US" altLang="zh-CN" sz="2400" b="1" dirty="0">
                <a:solidFill>
                  <a:srgbClr val="0000FF"/>
                </a:solidFill>
                <a:ea typeface="华文楷体"/>
                <a:cs typeface="Times New Roman" pitchFamily="18" charset="0"/>
              </a:rPr>
              <a:t>for the HEPS </a:t>
            </a:r>
            <a:r>
              <a:rPr lang="en-US" altLang="zh-CN" sz="2400" b="1" dirty="0" err="1">
                <a:solidFill>
                  <a:srgbClr val="0000FF"/>
                </a:solidFill>
                <a:ea typeface="华文楷体"/>
                <a:cs typeface="Times New Roman" pitchFamily="18" charset="0"/>
              </a:rPr>
              <a:t>linac</a:t>
            </a:r>
            <a:r>
              <a:rPr lang="en-US" altLang="zh-CN" sz="2400" b="1" dirty="0">
                <a:solidFill>
                  <a:srgbClr val="0000FF"/>
                </a:solidFill>
                <a:ea typeface="华文楷体"/>
                <a:cs typeface="Times New Roman" pitchFamily="18" charset="0"/>
              </a:rPr>
              <a:t> </a:t>
            </a:r>
            <a:r>
              <a:rPr lang="en-US" altLang="zh-CN" sz="2400" b="1" dirty="0" smtClean="0">
                <a:solidFill>
                  <a:srgbClr val="0000FF"/>
                </a:solidFill>
                <a:ea typeface="华文楷体"/>
                <a:cs typeface="Times New Roman" pitchFamily="18" charset="0"/>
              </a:rPr>
              <a:t>and </a:t>
            </a:r>
            <a:r>
              <a:rPr lang="en-US" altLang="zh-CN" sz="2400" b="1" dirty="0">
                <a:solidFill>
                  <a:srgbClr val="0000FF"/>
                </a:solidFill>
                <a:ea typeface="华文楷体"/>
                <a:cs typeface="Times New Roman" pitchFamily="18" charset="0"/>
              </a:rPr>
              <a:t>transport lines are </a:t>
            </a:r>
            <a:r>
              <a:rPr lang="en-US" altLang="zh-CN" sz="2400" b="1" dirty="0" smtClean="0">
                <a:solidFill>
                  <a:srgbClr val="0000FF"/>
                </a:solidFill>
                <a:ea typeface="华文楷体"/>
                <a:cs typeface="Times New Roman" pitchFamily="18" charset="0"/>
              </a:rPr>
              <a:t>listed in the tables. </a:t>
            </a:r>
            <a:endParaRPr lang="en-US" altLang="zh-CN" sz="2400" b="1" dirty="0">
              <a:solidFill>
                <a:srgbClr val="0000FF"/>
              </a:solidFill>
              <a:ea typeface="华文楷体"/>
              <a:cs typeface="Times New Roman" pitchFamily="18" charset="0"/>
            </a:endParaRPr>
          </a:p>
        </p:txBody>
      </p:sp>
      <p:sp>
        <p:nvSpPr>
          <p:cNvPr id="11" name="Line 3"/>
          <p:cNvSpPr>
            <a:spLocks noChangeShapeType="1"/>
          </p:cNvSpPr>
          <p:nvPr/>
        </p:nvSpPr>
        <p:spPr bwMode="auto">
          <a:xfrm flipV="1">
            <a:off x="0" y="798133"/>
            <a:ext cx="12221979" cy="7495"/>
          </a:xfrm>
          <a:prstGeom prst="line">
            <a:avLst/>
          </a:prstGeom>
          <a:noFill/>
          <a:ln w="76200">
            <a:solidFill>
              <a:srgbClr val="FFFF00"/>
            </a:solidFill>
            <a:round/>
            <a:headEnd/>
            <a:tailEnd/>
          </a:ln>
        </p:spPr>
        <p:txBody>
          <a:bodyPr/>
          <a:lstStyle/>
          <a:p>
            <a:endParaRPr lang="zh-CN" altLang="en-US"/>
          </a:p>
        </p:txBody>
      </p:sp>
      <p:sp>
        <p:nvSpPr>
          <p:cNvPr id="9" name="Rectangle 4"/>
          <p:cNvSpPr txBox="1">
            <a:spLocks noChangeArrowheads="1"/>
          </p:cNvSpPr>
          <p:nvPr/>
        </p:nvSpPr>
        <p:spPr>
          <a:xfrm>
            <a:off x="1807068" y="141587"/>
            <a:ext cx="7936533" cy="52088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10000"/>
              </a:lnSpc>
              <a:buFontTx/>
              <a:buNone/>
            </a:pPr>
            <a:r>
              <a:rPr lang="en-US" altLang="zh-CN" b="1" dirty="0" smtClean="0">
                <a:solidFill>
                  <a:srgbClr val="FF0000"/>
                </a:solidFill>
                <a:ea typeface="华文楷体"/>
                <a:cs typeface="Times New Roman" pitchFamily="18" charset="0"/>
              </a:rPr>
              <a:t>The magnets for the </a:t>
            </a:r>
            <a:r>
              <a:rPr lang="en-US" altLang="zh-CN" b="1" dirty="0" err="1" smtClean="0">
                <a:solidFill>
                  <a:srgbClr val="FF0000"/>
                </a:solidFill>
                <a:ea typeface="华文楷体"/>
                <a:cs typeface="Times New Roman" pitchFamily="18" charset="0"/>
              </a:rPr>
              <a:t>linac</a:t>
            </a:r>
            <a:r>
              <a:rPr lang="en-US" altLang="zh-CN" b="1" dirty="0" smtClean="0">
                <a:solidFill>
                  <a:srgbClr val="FF0000"/>
                </a:solidFill>
                <a:ea typeface="华文楷体"/>
                <a:cs typeface="Times New Roman" pitchFamily="18" charset="0"/>
              </a:rPr>
              <a:t> and transport lines</a:t>
            </a:r>
            <a:endParaRPr lang="en-US" altLang="zh-CN" b="1" dirty="0">
              <a:solidFill>
                <a:srgbClr val="FF0000"/>
              </a:solidFill>
              <a:ea typeface="华文楷体"/>
              <a:cs typeface="Times New Roman" pitchFamily="18" charset="0"/>
            </a:endParaRPr>
          </a:p>
        </p:txBody>
      </p:sp>
      <p:pic>
        <p:nvPicPr>
          <p:cNvPr id="4" name="图片 3"/>
          <p:cNvPicPr>
            <a:picLocks noChangeAspect="1"/>
          </p:cNvPicPr>
          <p:nvPr/>
        </p:nvPicPr>
        <p:blipFill>
          <a:blip r:embed="rId2"/>
          <a:stretch>
            <a:fillRect/>
          </a:stretch>
        </p:blipFill>
        <p:spPr>
          <a:xfrm>
            <a:off x="6187471" y="2635731"/>
            <a:ext cx="5415910" cy="4094852"/>
          </a:xfrm>
          <a:prstGeom prst="rect">
            <a:avLst/>
          </a:prstGeom>
        </p:spPr>
      </p:pic>
      <p:pic>
        <p:nvPicPr>
          <p:cNvPr id="7" name="图片 6"/>
          <p:cNvPicPr>
            <a:picLocks noChangeAspect="1"/>
          </p:cNvPicPr>
          <p:nvPr/>
        </p:nvPicPr>
        <p:blipFill>
          <a:blip r:embed="rId3"/>
          <a:stretch>
            <a:fillRect/>
          </a:stretch>
        </p:blipFill>
        <p:spPr>
          <a:xfrm>
            <a:off x="644514" y="1907955"/>
            <a:ext cx="5466475" cy="4133082"/>
          </a:xfrm>
          <a:prstGeom prst="rect">
            <a:avLst/>
          </a:prstGeom>
        </p:spPr>
      </p:pic>
    </p:spTree>
    <p:extLst>
      <p:ext uri="{BB962C8B-B14F-4D97-AF65-F5344CB8AC3E}">
        <p14:creationId xmlns:p14="http://schemas.microsoft.com/office/powerpoint/2010/main" val="11474942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8"/>
          <p:cNvSpPr>
            <a:spLocks noChangeArrowheads="1"/>
          </p:cNvSpPr>
          <p:nvPr/>
        </p:nvSpPr>
        <p:spPr bwMode="auto">
          <a:xfrm>
            <a:off x="445701" y="898500"/>
            <a:ext cx="11366547" cy="3393237"/>
          </a:xfrm>
          <a:prstGeom prst="rect">
            <a:avLst/>
          </a:prstGeom>
          <a:noFill/>
          <a:ln w="9525">
            <a:noFill/>
            <a:miter lim="800000"/>
            <a:headEnd/>
            <a:tailEnd/>
          </a:ln>
        </p:spPr>
        <p:txBody>
          <a:bodyPr wrap="square" anchor="ctr">
            <a:spAutoFit/>
          </a:bodyPr>
          <a:lstStyle/>
          <a:p>
            <a:pPr marL="342900" indent="-342900" algn="just">
              <a:spcBef>
                <a:spcPts val="900"/>
              </a:spcBef>
              <a:buClr>
                <a:srgbClr val="FF0000"/>
              </a:buClr>
              <a:buFont typeface="Wingdings" panose="05000000000000000000" pitchFamily="2" charset="2"/>
              <a:buChar char="ü"/>
            </a:pPr>
            <a:r>
              <a:rPr lang="en-US" altLang="zh-CN" sz="2400" b="1" dirty="0">
                <a:solidFill>
                  <a:srgbClr val="0000FF"/>
                </a:solidFill>
                <a:ea typeface="华文楷体"/>
                <a:cs typeface="Times New Roman" pitchFamily="18" charset="0"/>
              </a:rPr>
              <a:t>The HEPS booster is a 1Hz synchrotron which accelerate the electron beam from 500MeV to 6GeV, the typical waveform of the beam energy is shown </a:t>
            </a:r>
            <a:r>
              <a:rPr lang="en-US" altLang="zh-CN" sz="2400" b="1" dirty="0" smtClean="0">
                <a:solidFill>
                  <a:srgbClr val="0000FF"/>
                </a:solidFill>
                <a:ea typeface="华文楷体"/>
                <a:cs typeface="Times New Roman" pitchFamily="18" charset="0"/>
              </a:rPr>
              <a:t>below</a:t>
            </a:r>
            <a:r>
              <a:rPr lang="en-US" altLang="zh-CN" sz="2400" b="1" dirty="0" smtClean="0">
                <a:solidFill>
                  <a:srgbClr val="0000FF"/>
                </a:solidFill>
                <a:ea typeface="华文楷体"/>
                <a:cs typeface="Times New Roman" pitchFamily="18" charset="0"/>
              </a:rPr>
              <a:t>. </a:t>
            </a:r>
            <a:endParaRPr lang="en-US" altLang="zh-CN" sz="2400" b="1" dirty="0">
              <a:solidFill>
                <a:srgbClr val="0000FF"/>
              </a:solidFill>
              <a:ea typeface="华文楷体"/>
              <a:cs typeface="Times New Roman" pitchFamily="18" charset="0"/>
            </a:endParaRPr>
          </a:p>
          <a:p>
            <a:pPr marL="342900" indent="-342900" algn="just">
              <a:spcBef>
                <a:spcPts val="900"/>
              </a:spcBef>
              <a:buClr>
                <a:srgbClr val="FF0000"/>
              </a:buClr>
              <a:buFont typeface="Wingdings" panose="05000000000000000000" pitchFamily="2" charset="2"/>
              <a:buChar char="ü"/>
            </a:pPr>
            <a:r>
              <a:rPr lang="en-US" altLang="zh-CN" sz="2400" b="1" dirty="0" smtClean="0">
                <a:solidFill>
                  <a:srgbClr val="0000FF"/>
                </a:solidFill>
                <a:ea typeface="华文楷体"/>
                <a:cs typeface="Times New Roman" pitchFamily="18" charset="0"/>
              </a:rPr>
              <a:t>It has </a:t>
            </a:r>
            <a:r>
              <a:rPr lang="en-US" altLang="zh-CN" sz="2400" b="1" dirty="0" smtClean="0">
                <a:solidFill>
                  <a:srgbClr val="0000FF"/>
                </a:solidFill>
                <a:ea typeface="华文楷体"/>
                <a:cs typeface="Times New Roman" pitchFamily="18" charset="0"/>
              </a:rPr>
              <a:t>128 dipoles, 148 quadrupoles, 68 </a:t>
            </a:r>
            <a:r>
              <a:rPr lang="en-US" altLang="zh-CN" sz="2400" b="1" dirty="0" err="1" smtClean="0">
                <a:solidFill>
                  <a:srgbClr val="0000FF"/>
                </a:solidFill>
                <a:ea typeface="华文楷体"/>
                <a:cs typeface="Times New Roman" pitchFamily="18" charset="0"/>
              </a:rPr>
              <a:t>sextupoles</a:t>
            </a:r>
            <a:r>
              <a:rPr lang="en-US" altLang="zh-CN" sz="2400" b="1" dirty="0" smtClean="0">
                <a:solidFill>
                  <a:srgbClr val="0000FF"/>
                </a:solidFill>
                <a:ea typeface="华文楷体"/>
                <a:cs typeface="Times New Roman" pitchFamily="18" charset="0"/>
              </a:rPr>
              <a:t> and 92 correctors, the field of all these magnets </a:t>
            </a:r>
            <a:r>
              <a:rPr lang="en-US" altLang="zh-CN" sz="2400" b="1" dirty="0">
                <a:solidFill>
                  <a:srgbClr val="0000FF"/>
                </a:solidFill>
                <a:ea typeface="华文楷体"/>
                <a:cs typeface="Times New Roman" pitchFamily="18" charset="0"/>
              </a:rPr>
              <a:t>will synchronously change with the </a:t>
            </a:r>
            <a:r>
              <a:rPr lang="en-US" altLang="zh-CN" sz="2400" b="1" dirty="0" smtClean="0">
                <a:solidFill>
                  <a:srgbClr val="0000FF"/>
                </a:solidFill>
                <a:ea typeface="华文楷体"/>
                <a:cs typeface="Times New Roman" pitchFamily="18" charset="0"/>
              </a:rPr>
              <a:t>beam energy.</a:t>
            </a:r>
          </a:p>
          <a:p>
            <a:pPr marL="342900" indent="-342900" algn="just">
              <a:spcBef>
                <a:spcPts val="900"/>
              </a:spcBef>
              <a:buClr>
                <a:srgbClr val="FF0000"/>
              </a:buClr>
              <a:buFont typeface="Wingdings" panose="05000000000000000000" pitchFamily="2" charset="2"/>
              <a:buChar char="ü"/>
            </a:pPr>
            <a:r>
              <a:rPr lang="en-US" altLang="zh-CN" sz="2400" b="1" dirty="0" smtClean="0">
                <a:solidFill>
                  <a:srgbClr val="0000FF"/>
                </a:solidFill>
                <a:ea typeface="华文楷体"/>
                <a:cs typeface="Times New Roman" pitchFamily="18" charset="0"/>
              </a:rPr>
              <a:t>The aperture of the dipoles is 34mm whereas that of the quadrupoles, </a:t>
            </a:r>
            <a:r>
              <a:rPr lang="en-US" altLang="zh-CN" sz="2400" b="1" dirty="0" err="1" smtClean="0">
                <a:solidFill>
                  <a:srgbClr val="0000FF"/>
                </a:solidFill>
                <a:ea typeface="华文楷体"/>
                <a:cs typeface="Times New Roman" pitchFamily="18" charset="0"/>
              </a:rPr>
              <a:t>sextupoles</a:t>
            </a:r>
            <a:r>
              <a:rPr lang="en-US" altLang="zh-CN" sz="2400" b="1" dirty="0" smtClean="0">
                <a:solidFill>
                  <a:srgbClr val="0000FF"/>
                </a:solidFill>
                <a:ea typeface="华文楷体"/>
                <a:cs typeface="Times New Roman" pitchFamily="18" charset="0"/>
              </a:rPr>
              <a:t> and correctors is 40mm. The field errors of all magnets is required to be less than 5E-4.</a:t>
            </a:r>
            <a:endParaRPr lang="en-US" altLang="zh-CN" sz="2400" b="1" dirty="0">
              <a:solidFill>
                <a:srgbClr val="0000FF"/>
              </a:solidFill>
              <a:ea typeface="华文楷体"/>
              <a:cs typeface="Times New Roman" pitchFamily="18" charset="0"/>
            </a:endParaRPr>
          </a:p>
          <a:p>
            <a:pPr marL="342900" indent="-342900" algn="just">
              <a:spcBef>
                <a:spcPts val="900"/>
              </a:spcBef>
              <a:buClr>
                <a:srgbClr val="FF0000"/>
              </a:buClr>
              <a:buFont typeface="Wingdings" panose="05000000000000000000" pitchFamily="2" charset="2"/>
              <a:buChar char="ü"/>
            </a:pPr>
            <a:r>
              <a:rPr lang="en-US" altLang="zh-CN" sz="2400" b="1" dirty="0" smtClean="0">
                <a:solidFill>
                  <a:srgbClr val="0000FF"/>
                </a:solidFill>
                <a:ea typeface="华文楷体"/>
                <a:cs typeface="Times New Roman" pitchFamily="18" charset="0"/>
              </a:rPr>
              <a:t>By the end of </a:t>
            </a:r>
            <a:r>
              <a:rPr lang="en-US" altLang="zh-CN" sz="2400" b="1" dirty="0" smtClean="0">
                <a:solidFill>
                  <a:srgbClr val="0000FF"/>
                </a:solidFill>
                <a:ea typeface="华文楷体"/>
                <a:cs typeface="Times New Roman" pitchFamily="18" charset="0"/>
              </a:rPr>
              <a:t>2022, </a:t>
            </a:r>
            <a:r>
              <a:rPr lang="en-US" altLang="zh-CN" sz="2400" b="1" dirty="0" smtClean="0">
                <a:solidFill>
                  <a:srgbClr val="0000FF"/>
                </a:solidFill>
                <a:ea typeface="华文楷体"/>
                <a:cs typeface="Times New Roman" pitchFamily="18" charset="0"/>
              </a:rPr>
              <a:t>all the magnets for the booster were produced, measured and installed in the tunnel.</a:t>
            </a:r>
            <a:endParaRPr lang="en-US" altLang="zh-CN" sz="2400" b="1" dirty="0">
              <a:solidFill>
                <a:srgbClr val="0000FF"/>
              </a:solidFill>
              <a:ea typeface="华文楷体"/>
              <a:cs typeface="Times New Roman" pitchFamily="18" charset="0"/>
            </a:endParaRPr>
          </a:p>
        </p:txBody>
      </p:sp>
      <p:sp>
        <p:nvSpPr>
          <p:cNvPr id="11" name="Line 3"/>
          <p:cNvSpPr>
            <a:spLocks noChangeShapeType="1"/>
          </p:cNvSpPr>
          <p:nvPr/>
        </p:nvSpPr>
        <p:spPr bwMode="auto">
          <a:xfrm flipV="1">
            <a:off x="0" y="798133"/>
            <a:ext cx="12221979" cy="7495"/>
          </a:xfrm>
          <a:prstGeom prst="line">
            <a:avLst/>
          </a:prstGeom>
          <a:noFill/>
          <a:ln w="76200">
            <a:solidFill>
              <a:srgbClr val="FFFF00"/>
            </a:solidFill>
            <a:round/>
            <a:headEnd/>
            <a:tailEnd/>
          </a:ln>
        </p:spPr>
        <p:txBody>
          <a:bodyPr/>
          <a:lstStyle/>
          <a:p>
            <a:endParaRPr lang="zh-CN" altLang="en-US"/>
          </a:p>
        </p:txBody>
      </p:sp>
      <p:sp>
        <p:nvSpPr>
          <p:cNvPr id="9" name="Rectangle 4"/>
          <p:cNvSpPr txBox="1">
            <a:spLocks noChangeArrowheads="1"/>
          </p:cNvSpPr>
          <p:nvPr/>
        </p:nvSpPr>
        <p:spPr>
          <a:xfrm>
            <a:off x="3457925" y="181847"/>
            <a:ext cx="5620553" cy="52088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10000"/>
              </a:lnSpc>
              <a:buFontTx/>
              <a:buNone/>
            </a:pPr>
            <a:r>
              <a:rPr lang="en-US" altLang="zh-CN" b="1" dirty="0" smtClean="0">
                <a:solidFill>
                  <a:srgbClr val="FF0000"/>
                </a:solidFill>
                <a:ea typeface="华文楷体"/>
                <a:cs typeface="Times New Roman" pitchFamily="18" charset="0"/>
              </a:rPr>
              <a:t>The magnets for the booster</a:t>
            </a:r>
            <a:endParaRPr lang="en-US" altLang="zh-CN" b="1" dirty="0">
              <a:solidFill>
                <a:srgbClr val="FF0000"/>
              </a:solidFill>
              <a:ea typeface="华文楷体"/>
              <a:cs typeface="Times New Roman" pitchFamily="18" charset="0"/>
            </a:endParaRPr>
          </a:p>
        </p:txBody>
      </p:sp>
      <p:pic>
        <p:nvPicPr>
          <p:cNvPr id="7" name="图片 6"/>
          <p:cNvPicPr/>
          <p:nvPr/>
        </p:nvPicPr>
        <p:blipFill rotWithShape="1">
          <a:blip r:embed="rId2" cstate="print">
            <a:extLst>
              <a:ext uri="{28A0092B-C50C-407E-A947-70E740481C1C}">
                <a14:useLocalDpi xmlns:a14="http://schemas.microsoft.com/office/drawing/2010/main" val="0"/>
              </a:ext>
            </a:extLst>
          </a:blip>
          <a:srcRect l="6491" t="6042" r="7949"/>
          <a:stretch/>
        </p:blipFill>
        <p:spPr>
          <a:xfrm>
            <a:off x="1712095" y="4294670"/>
            <a:ext cx="3564443" cy="2525852"/>
          </a:xfrm>
          <a:prstGeom prst="rect">
            <a:avLst/>
          </a:prstGeom>
        </p:spPr>
      </p:pic>
      <p:pic>
        <p:nvPicPr>
          <p:cNvPr id="5" name="图片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72901" y="3840761"/>
            <a:ext cx="3891625" cy="2919859"/>
          </a:xfrm>
          <a:prstGeom prst="rect">
            <a:avLst/>
          </a:prstGeom>
        </p:spPr>
      </p:pic>
    </p:spTree>
    <p:extLst>
      <p:ext uri="{BB962C8B-B14F-4D97-AF65-F5344CB8AC3E}">
        <p14:creationId xmlns:p14="http://schemas.microsoft.com/office/powerpoint/2010/main" val="37099252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8"/>
          <p:cNvSpPr>
            <a:spLocks noChangeArrowheads="1"/>
          </p:cNvSpPr>
          <p:nvPr/>
        </p:nvSpPr>
        <p:spPr bwMode="auto">
          <a:xfrm>
            <a:off x="385740" y="820618"/>
            <a:ext cx="11351558" cy="3277820"/>
          </a:xfrm>
          <a:prstGeom prst="rect">
            <a:avLst/>
          </a:prstGeom>
          <a:noFill/>
          <a:ln w="9525">
            <a:noFill/>
            <a:miter lim="800000"/>
            <a:headEnd/>
            <a:tailEnd/>
          </a:ln>
        </p:spPr>
        <p:txBody>
          <a:bodyPr wrap="square" anchor="ctr">
            <a:spAutoFit/>
          </a:bodyPr>
          <a:lstStyle/>
          <a:p>
            <a:pPr marL="342900" indent="-342900" algn="just">
              <a:spcBef>
                <a:spcPts val="900"/>
              </a:spcBef>
              <a:buClr>
                <a:srgbClr val="FF0000"/>
              </a:buClr>
              <a:buFont typeface="Wingdings" panose="05000000000000000000" pitchFamily="2" charset="2"/>
              <a:buChar char="ü"/>
            </a:pPr>
            <a:r>
              <a:rPr lang="en-US" altLang="zh-CN" sz="2400" b="1" dirty="0" smtClean="0">
                <a:solidFill>
                  <a:srgbClr val="0000FF"/>
                </a:solidFill>
                <a:ea typeface="华文楷体"/>
                <a:cs typeface="Times New Roman" pitchFamily="18" charset="0"/>
              </a:rPr>
              <a:t>Since the </a:t>
            </a:r>
            <a:r>
              <a:rPr lang="en-US" altLang="zh-CN" sz="2400" b="1" dirty="0">
                <a:solidFill>
                  <a:srgbClr val="0000FF"/>
                </a:solidFill>
                <a:ea typeface="华文楷体"/>
                <a:cs typeface="Times New Roman" pitchFamily="18" charset="0"/>
              </a:rPr>
              <a:t>magnets for the booster are dynamic magnets, </a:t>
            </a:r>
            <a:r>
              <a:rPr lang="en-US" altLang="zh-CN" sz="2400" b="1" dirty="0" smtClean="0">
                <a:solidFill>
                  <a:srgbClr val="0000FF"/>
                </a:solidFill>
                <a:ea typeface="华文楷体"/>
                <a:cs typeface="Times New Roman" pitchFamily="18" charset="0"/>
              </a:rPr>
              <a:t>some </a:t>
            </a:r>
            <a:r>
              <a:rPr lang="en-US" altLang="zh-CN" sz="2400" b="1" dirty="0">
                <a:solidFill>
                  <a:srgbClr val="0000FF"/>
                </a:solidFill>
                <a:ea typeface="华文楷体"/>
                <a:cs typeface="Times New Roman" pitchFamily="18" charset="0"/>
              </a:rPr>
              <a:t>special issues should be carefully considered when the magnets are </a:t>
            </a:r>
            <a:r>
              <a:rPr lang="en-US" altLang="zh-CN" sz="2400" b="1" dirty="0" smtClean="0">
                <a:solidFill>
                  <a:srgbClr val="0000FF"/>
                </a:solidFill>
                <a:ea typeface="华文楷体"/>
                <a:cs typeface="Times New Roman" pitchFamily="18" charset="0"/>
              </a:rPr>
              <a:t>designed and produced. </a:t>
            </a:r>
          </a:p>
          <a:p>
            <a:pPr marL="800100" lvl="1" indent="-342900" algn="just">
              <a:spcBef>
                <a:spcPts val="900"/>
              </a:spcBef>
              <a:buClr>
                <a:srgbClr val="FF0000"/>
              </a:buClr>
              <a:buFont typeface="Wingdings" panose="05000000000000000000" pitchFamily="2" charset="2"/>
              <a:buChar char="Ø"/>
            </a:pPr>
            <a:r>
              <a:rPr lang="en-US" altLang="zh-CN" sz="2400" b="1" dirty="0" smtClean="0">
                <a:solidFill>
                  <a:srgbClr val="FF0000"/>
                </a:solidFill>
                <a:ea typeface="华文楷体"/>
                <a:cs typeface="Times New Roman" pitchFamily="18" charset="0"/>
              </a:rPr>
              <a:t>Eddy current will be induced </a:t>
            </a:r>
            <a:r>
              <a:rPr lang="en-US" altLang="zh-CN" sz="2400" b="1" dirty="0">
                <a:solidFill>
                  <a:srgbClr val="FF0000"/>
                </a:solidFill>
                <a:ea typeface="华文楷体"/>
                <a:cs typeface="Times New Roman" pitchFamily="18" charset="0"/>
              </a:rPr>
              <a:t>in the metal components such as the cores, end plates and coils of the </a:t>
            </a:r>
            <a:r>
              <a:rPr lang="en-US" altLang="zh-CN" sz="2400" b="1" dirty="0" smtClean="0">
                <a:solidFill>
                  <a:srgbClr val="FF0000"/>
                </a:solidFill>
                <a:ea typeface="华文楷体"/>
                <a:cs typeface="Times New Roman" pitchFamily="18" charset="0"/>
              </a:rPr>
              <a:t>magnets, which </a:t>
            </a:r>
            <a:r>
              <a:rPr lang="en-US" altLang="zh-CN" sz="2400" b="1" dirty="0">
                <a:solidFill>
                  <a:srgbClr val="FF0000"/>
                </a:solidFill>
                <a:ea typeface="华文楷体"/>
                <a:cs typeface="Times New Roman" pitchFamily="18" charset="0"/>
              </a:rPr>
              <a:t>will </a:t>
            </a:r>
            <a:r>
              <a:rPr lang="en-US" altLang="zh-CN" sz="2400" b="1" dirty="0" smtClean="0">
                <a:solidFill>
                  <a:srgbClr val="FF0000"/>
                </a:solidFill>
                <a:ea typeface="华文楷体"/>
                <a:cs typeface="Times New Roman" pitchFamily="18" charset="0"/>
              </a:rPr>
              <a:t>produce </a:t>
            </a:r>
            <a:r>
              <a:rPr lang="en-US" altLang="zh-CN" sz="2400" b="1" dirty="0">
                <a:solidFill>
                  <a:srgbClr val="FF0000"/>
                </a:solidFill>
                <a:ea typeface="华文楷体"/>
                <a:cs typeface="Times New Roman" pitchFamily="18" charset="0"/>
              </a:rPr>
              <a:t>extra field </a:t>
            </a:r>
            <a:r>
              <a:rPr lang="en-US" altLang="zh-CN" sz="2400" b="1" dirty="0" smtClean="0">
                <a:solidFill>
                  <a:srgbClr val="FF0000"/>
                </a:solidFill>
                <a:ea typeface="华文楷体"/>
                <a:cs typeface="Times New Roman" pitchFamily="18" charset="0"/>
              </a:rPr>
              <a:t>errors and cause </a:t>
            </a:r>
            <a:r>
              <a:rPr lang="en-US" altLang="zh-CN" sz="2400" b="1" dirty="0">
                <a:solidFill>
                  <a:srgbClr val="FF0000"/>
                </a:solidFill>
                <a:ea typeface="华文楷体"/>
                <a:cs typeface="Times New Roman" pitchFamily="18" charset="0"/>
              </a:rPr>
              <a:t>the field waveform </a:t>
            </a:r>
            <a:r>
              <a:rPr lang="en-US" altLang="zh-CN" sz="2400" b="1" dirty="0" smtClean="0">
                <a:solidFill>
                  <a:srgbClr val="FF0000"/>
                </a:solidFill>
                <a:ea typeface="华文楷体"/>
                <a:cs typeface="Times New Roman" pitchFamily="18" charset="0"/>
              </a:rPr>
              <a:t>deformation.</a:t>
            </a:r>
          </a:p>
          <a:p>
            <a:pPr marL="800100" lvl="1" indent="-342900" algn="just">
              <a:spcBef>
                <a:spcPts val="900"/>
              </a:spcBef>
              <a:buClr>
                <a:srgbClr val="FF0000"/>
              </a:buClr>
              <a:buFont typeface="Wingdings" panose="05000000000000000000" pitchFamily="2" charset="2"/>
              <a:buChar char="Ø"/>
            </a:pPr>
            <a:r>
              <a:rPr lang="en-US" altLang="zh-CN" sz="2400" b="1" dirty="0" smtClean="0">
                <a:solidFill>
                  <a:srgbClr val="FF0000"/>
                </a:solidFill>
                <a:ea typeface="华文楷体"/>
                <a:cs typeface="Times New Roman" pitchFamily="18" charset="0"/>
              </a:rPr>
              <a:t>To </a:t>
            </a:r>
            <a:r>
              <a:rPr lang="en-US" altLang="zh-CN" sz="2400" b="1" dirty="0">
                <a:solidFill>
                  <a:srgbClr val="FF0000"/>
                </a:solidFill>
                <a:ea typeface="华文楷体"/>
                <a:cs typeface="Times New Roman" pitchFamily="18" charset="0"/>
              </a:rPr>
              <a:t>reduce the eddy current effect, the cores of </a:t>
            </a:r>
            <a:r>
              <a:rPr lang="en-US" altLang="zh-CN" sz="2400" b="1" dirty="0" smtClean="0">
                <a:solidFill>
                  <a:srgbClr val="FF0000"/>
                </a:solidFill>
                <a:ea typeface="华文楷体"/>
                <a:cs typeface="Times New Roman" pitchFamily="18" charset="0"/>
              </a:rPr>
              <a:t>the </a:t>
            </a:r>
            <a:r>
              <a:rPr lang="en-US" altLang="zh-CN" sz="2400" b="1" dirty="0">
                <a:solidFill>
                  <a:srgbClr val="FF0000"/>
                </a:solidFill>
                <a:ea typeface="华文楷体"/>
                <a:cs typeface="Times New Roman" pitchFamily="18" charset="0"/>
              </a:rPr>
              <a:t>magnets for the booster will be stacked by the laminations with thickness of 0.5mm, the end plates of the cores will be produced by stainless steel with low </a:t>
            </a:r>
            <a:r>
              <a:rPr lang="en-US" altLang="zh-CN" sz="2400" b="1" dirty="0" smtClean="0">
                <a:solidFill>
                  <a:srgbClr val="FF0000"/>
                </a:solidFill>
                <a:ea typeface="华文楷体"/>
                <a:cs typeface="Times New Roman" pitchFamily="18" charset="0"/>
              </a:rPr>
              <a:t>conductivity.</a:t>
            </a:r>
            <a:endParaRPr lang="en-US" altLang="zh-CN" sz="2400" b="1" dirty="0">
              <a:solidFill>
                <a:srgbClr val="FF0000"/>
              </a:solidFill>
              <a:ea typeface="华文楷体"/>
              <a:cs typeface="Times New Roman" pitchFamily="18" charset="0"/>
            </a:endParaRPr>
          </a:p>
        </p:txBody>
      </p:sp>
      <p:sp>
        <p:nvSpPr>
          <p:cNvPr id="11" name="Line 3"/>
          <p:cNvSpPr>
            <a:spLocks noChangeShapeType="1"/>
          </p:cNvSpPr>
          <p:nvPr/>
        </p:nvSpPr>
        <p:spPr bwMode="auto">
          <a:xfrm flipV="1">
            <a:off x="0" y="813123"/>
            <a:ext cx="12221979" cy="7495"/>
          </a:xfrm>
          <a:prstGeom prst="line">
            <a:avLst/>
          </a:prstGeom>
          <a:noFill/>
          <a:ln w="76200">
            <a:solidFill>
              <a:srgbClr val="FFFF00"/>
            </a:solidFill>
            <a:round/>
            <a:headEnd/>
            <a:tailEnd/>
          </a:ln>
        </p:spPr>
        <p:txBody>
          <a:bodyPr/>
          <a:lstStyle/>
          <a:p>
            <a:endParaRPr lang="zh-CN" altLang="en-US"/>
          </a:p>
        </p:txBody>
      </p:sp>
      <p:sp>
        <p:nvSpPr>
          <p:cNvPr id="9" name="Rectangle 4"/>
          <p:cNvSpPr txBox="1">
            <a:spLocks noChangeArrowheads="1"/>
          </p:cNvSpPr>
          <p:nvPr/>
        </p:nvSpPr>
        <p:spPr>
          <a:xfrm>
            <a:off x="3457925" y="181847"/>
            <a:ext cx="5620553" cy="52088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10000"/>
              </a:lnSpc>
              <a:buFontTx/>
              <a:buNone/>
            </a:pPr>
            <a:r>
              <a:rPr lang="en-US" altLang="zh-CN" b="1" dirty="0" smtClean="0">
                <a:solidFill>
                  <a:srgbClr val="FF0000"/>
                </a:solidFill>
                <a:ea typeface="华文楷体"/>
                <a:cs typeface="Times New Roman" pitchFamily="18" charset="0"/>
              </a:rPr>
              <a:t>The magnets for the booster</a:t>
            </a:r>
            <a:endParaRPr lang="en-US" altLang="zh-CN" b="1" dirty="0">
              <a:solidFill>
                <a:srgbClr val="FF0000"/>
              </a:solidFill>
              <a:ea typeface="华文楷体"/>
              <a:cs typeface="Times New Roman" pitchFamily="18" charset="0"/>
            </a:endParaRPr>
          </a:p>
        </p:txBody>
      </p:sp>
      <p:pic>
        <p:nvPicPr>
          <p:cNvPr id="10" name="图片 9"/>
          <p:cNvPicPr/>
          <p:nvPr/>
        </p:nvPicPr>
        <p:blipFill>
          <a:blip r:embed="rId2" cstate="print">
            <a:extLst>
              <a:ext uri="{28A0092B-C50C-407E-A947-70E740481C1C}">
                <a14:useLocalDpi xmlns:a14="http://schemas.microsoft.com/office/drawing/2010/main" val="0"/>
              </a:ext>
            </a:extLst>
          </a:blip>
          <a:stretch>
            <a:fillRect/>
          </a:stretch>
        </p:blipFill>
        <p:spPr>
          <a:xfrm>
            <a:off x="1680031" y="4162998"/>
            <a:ext cx="3949947" cy="2605061"/>
          </a:xfrm>
          <a:prstGeom prst="rect">
            <a:avLst/>
          </a:prstGeom>
        </p:spPr>
      </p:pic>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24269" y="4068226"/>
            <a:ext cx="3557871" cy="2539772"/>
          </a:xfrm>
          <a:prstGeom prst="rect">
            <a:avLst/>
          </a:prstGeom>
        </p:spPr>
      </p:pic>
    </p:spTree>
    <p:extLst>
      <p:ext uri="{BB962C8B-B14F-4D97-AF65-F5344CB8AC3E}">
        <p14:creationId xmlns:p14="http://schemas.microsoft.com/office/powerpoint/2010/main" val="27549160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8"/>
          <p:cNvSpPr>
            <a:spLocks noChangeArrowheads="1"/>
          </p:cNvSpPr>
          <p:nvPr/>
        </p:nvSpPr>
        <p:spPr bwMode="auto">
          <a:xfrm>
            <a:off x="618083" y="1017882"/>
            <a:ext cx="11186667" cy="2908489"/>
          </a:xfrm>
          <a:prstGeom prst="rect">
            <a:avLst/>
          </a:prstGeom>
          <a:noFill/>
          <a:ln w="9525">
            <a:noFill/>
            <a:miter lim="800000"/>
            <a:headEnd/>
            <a:tailEnd/>
          </a:ln>
        </p:spPr>
        <p:txBody>
          <a:bodyPr wrap="square" anchor="ctr">
            <a:spAutoFit/>
          </a:bodyPr>
          <a:lstStyle/>
          <a:p>
            <a:pPr marL="342900" indent="-342900" algn="just">
              <a:spcBef>
                <a:spcPts val="900"/>
              </a:spcBef>
              <a:buClr>
                <a:srgbClr val="FF0000"/>
              </a:buClr>
              <a:buFont typeface="Wingdings" panose="05000000000000000000" pitchFamily="2" charset="2"/>
              <a:buChar char="Ø"/>
            </a:pPr>
            <a:r>
              <a:rPr lang="en-US" altLang="zh-CN" sz="2400" b="1" dirty="0" smtClean="0">
                <a:solidFill>
                  <a:srgbClr val="FF0000"/>
                </a:solidFill>
                <a:ea typeface="华文楷体"/>
                <a:cs typeface="Times New Roman" pitchFamily="18" charset="0"/>
              </a:rPr>
              <a:t>The </a:t>
            </a:r>
            <a:r>
              <a:rPr lang="en-US" altLang="zh-CN" sz="2400" b="1" dirty="0">
                <a:solidFill>
                  <a:srgbClr val="FF0000"/>
                </a:solidFill>
                <a:ea typeface="华文楷体"/>
                <a:cs typeface="Times New Roman" pitchFamily="18" charset="0"/>
              </a:rPr>
              <a:t>changed field will produce the changed forces, which will lead to the vibration of the cores and coils. </a:t>
            </a:r>
            <a:endParaRPr lang="en-US" altLang="zh-CN" sz="2400" b="1" dirty="0" smtClean="0">
              <a:solidFill>
                <a:srgbClr val="FF0000"/>
              </a:solidFill>
              <a:ea typeface="华文楷体"/>
              <a:cs typeface="Times New Roman" pitchFamily="18" charset="0"/>
            </a:endParaRPr>
          </a:p>
          <a:p>
            <a:pPr marL="342900" indent="-342900" algn="just">
              <a:spcBef>
                <a:spcPts val="900"/>
              </a:spcBef>
              <a:buClr>
                <a:srgbClr val="FF0000"/>
              </a:buClr>
              <a:buFont typeface="Wingdings" panose="05000000000000000000" pitchFamily="2" charset="2"/>
              <a:buChar char="Ø"/>
            </a:pPr>
            <a:r>
              <a:rPr lang="en-US" altLang="zh-CN" sz="2400" b="1" dirty="0" smtClean="0">
                <a:solidFill>
                  <a:srgbClr val="FF0000"/>
                </a:solidFill>
                <a:ea typeface="华文楷体"/>
                <a:cs typeface="Times New Roman" pitchFamily="18" charset="0"/>
              </a:rPr>
              <a:t>To reduce the </a:t>
            </a:r>
            <a:r>
              <a:rPr lang="en-US" altLang="zh-CN" sz="2400" b="1" dirty="0">
                <a:solidFill>
                  <a:srgbClr val="FF0000"/>
                </a:solidFill>
                <a:ea typeface="华文楷体"/>
                <a:cs typeface="Times New Roman" pitchFamily="18" charset="0"/>
              </a:rPr>
              <a:t>v</a:t>
            </a:r>
            <a:r>
              <a:rPr lang="en-US" altLang="zh-CN" sz="2400" b="1" dirty="0" smtClean="0">
                <a:solidFill>
                  <a:srgbClr val="FF0000"/>
                </a:solidFill>
                <a:ea typeface="华文楷体"/>
                <a:cs typeface="Times New Roman" pitchFamily="18" charset="0"/>
              </a:rPr>
              <a:t>ibration and ensure the stability</a:t>
            </a:r>
            <a:r>
              <a:rPr lang="en-US" altLang="zh-CN" sz="2400" b="1" dirty="0">
                <a:solidFill>
                  <a:srgbClr val="FF0000"/>
                </a:solidFill>
                <a:ea typeface="华文楷体"/>
                <a:cs typeface="Times New Roman" pitchFamily="18" charset="0"/>
              </a:rPr>
              <a:t>, </a:t>
            </a:r>
            <a:r>
              <a:rPr lang="en-US" altLang="zh-CN" sz="2400" b="1" dirty="0" smtClean="0">
                <a:solidFill>
                  <a:srgbClr val="FF0000"/>
                </a:solidFill>
                <a:ea typeface="华文楷体"/>
                <a:cs typeface="Times New Roman" pitchFamily="18" charset="0"/>
              </a:rPr>
              <a:t>the </a:t>
            </a:r>
            <a:r>
              <a:rPr lang="en-US" altLang="zh-CN" sz="2400" b="1" dirty="0">
                <a:solidFill>
                  <a:srgbClr val="FF0000"/>
                </a:solidFill>
                <a:ea typeface="华文楷体"/>
                <a:cs typeface="Times New Roman" pitchFamily="18" charset="0"/>
              </a:rPr>
              <a:t>laminations of the magnet </a:t>
            </a:r>
            <a:r>
              <a:rPr lang="en-US" altLang="zh-CN" sz="2400" b="1" dirty="0" smtClean="0">
                <a:solidFill>
                  <a:srgbClr val="FF0000"/>
                </a:solidFill>
                <a:ea typeface="华文楷体"/>
                <a:cs typeface="Times New Roman" pitchFamily="18" charset="0"/>
              </a:rPr>
              <a:t>are </a:t>
            </a:r>
            <a:r>
              <a:rPr lang="en-US" altLang="zh-CN" sz="2400" b="1" dirty="0">
                <a:solidFill>
                  <a:srgbClr val="FF0000"/>
                </a:solidFill>
                <a:ea typeface="华文楷体"/>
                <a:cs typeface="Times New Roman" pitchFamily="18" charset="0"/>
              </a:rPr>
              <a:t>adhered together by the </a:t>
            </a:r>
            <a:r>
              <a:rPr lang="en-US" altLang="zh-CN" sz="2400" b="1" dirty="0" smtClean="0">
                <a:solidFill>
                  <a:srgbClr val="FF0000"/>
                </a:solidFill>
                <a:ea typeface="华文楷体"/>
                <a:cs typeface="Times New Roman" pitchFamily="18" charset="0"/>
              </a:rPr>
              <a:t>epoxy resin, the anti-loosening </a:t>
            </a:r>
            <a:r>
              <a:rPr lang="en-US" altLang="zh-CN" sz="2400" b="1" dirty="0">
                <a:solidFill>
                  <a:srgbClr val="FF0000"/>
                </a:solidFill>
                <a:ea typeface="华文楷体"/>
                <a:cs typeface="Times New Roman" pitchFamily="18" charset="0"/>
              </a:rPr>
              <a:t>bolts and washers </a:t>
            </a:r>
            <a:r>
              <a:rPr lang="en-US" altLang="zh-CN" sz="2400" b="1" dirty="0" smtClean="0">
                <a:solidFill>
                  <a:srgbClr val="FF0000"/>
                </a:solidFill>
                <a:ea typeface="华文楷体"/>
                <a:cs typeface="Times New Roman" pitchFamily="18" charset="0"/>
              </a:rPr>
              <a:t>are used </a:t>
            </a:r>
            <a:r>
              <a:rPr lang="en-US" altLang="zh-CN" sz="2400" b="1" dirty="0">
                <a:solidFill>
                  <a:srgbClr val="FF0000"/>
                </a:solidFill>
                <a:ea typeface="华文楷体"/>
                <a:cs typeface="Times New Roman" pitchFamily="18" charset="0"/>
              </a:rPr>
              <a:t>to fix the components of the </a:t>
            </a:r>
            <a:r>
              <a:rPr lang="en-US" altLang="zh-CN" sz="2400" b="1" dirty="0" smtClean="0">
                <a:solidFill>
                  <a:srgbClr val="FF0000"/>
                </a:solidFill>
                <a:ea typeface="华文楷体"/>
                <a:cs typeface="Times New Roman" pitchFamily="18" charset="0"/>
              </a:rPr>
              <a:t>magnets. </a:t>
            </a:r>
          </a:p>
          <a:p>
            <a:pPr marL="342900" indent="-342900" algn="just">
              <a:spcBef>
                <a:spcPts val="900"/>
              </a:spcBef>
              <a:buClr>
                <a:srgbClr val="FF0000"/>
              </a:buClr>
              <a:buFont typeface="Wingdings" panose="05000000000000000000" pitchFamily="2" charset="2"/>
              <a:buChar char="Ø"/>
            </a:pPr>
            <a:r>
              <a:rPr lang="en-US" altLang="zh-CN" sz="2400" b="1" dirty="0" smtClean="0">
                <a:solidFill>
                  <a:srgbClr val="FF0000"/>
                </a:solidFill>
                <a:ea typeface="华文楷体"/>
                <a:cs typeface="Times New Roman" pitchFamily="18" charset="0"/>
              </a:rPr>
              <a:t>The </a:t>
            </a:r>
            <a:r>
              <a:rPr lang="en-US" altLang="zh-CN" sz="2400" b="1" dirty="0">
                <a:solidFill>
                  <a:srgbClr val="FF0000"/>
                </a:solidFill>
                <a:ea typeface="华文楷体"/>
                <a:cs typeface="Times New Roman" pitchFamily="18" charset="0"/>
              </a:rPr>
              <a:t>torque wrenches are used to tighten all the bolts as uniformly and firmly as possible</a:t>
            </a:r>
            <a:r>
              <a:rPr lang="en-US" altLang="zh-CN" sz="2400" b="1" dirty="0" smtClean="0">
                <a:solidFill>
                  <a:srgbClr val="FF0000"/>
                </a:solidFill>
                <a:ea typeface="华文楷体"/>
                <a:cs typeface="Times New Roman" pitchFamily="18" charset="0"/>
              </a:rPr>
              <a:t>.</a:t>
            </a:r>
            <a:endParaRPr lang="en-US" altLang="zh-CN" sz="2400" b="1" dirty="0">
              <a:solidFill>
                <a:srgbClr val="FF0000"/>
              </a:solidFill>
              <a:ea typeface="华文楷体"/>
              <a:cs typeface="Times New Roman" pitchFamily="18" charset="0"/>
            </a:endParaRPr>
          </a:p>
        </p:txBody>
      </p:sp>
      <p:sp>
        <p:nvSpPr>
          <p:cNvPr id="11" name="Line 3"/>
          <p:cNvSpPr>
            <a:spLocks noChangeShapeType="1"/>
          </p:cNvSpPr>
          <p:nvPr/>
        </p:nvSpPr>
        <p:spPr bwMode="auto">
          <a:xfrm flipV="1">
            <a:off x="0" y="813123"/>
            <a:ext cx="12221979" cy="7495"/>
          </a:xfrm>
          <a:prstGeom prst="line">
            <a:avLst/>
          </a:prstGeom>
          <a:noFill/>
          <a:ln w="76200">
            <a:solidFill>
              <a:srgbClr val="FFFF00"/>
            </a:solidFill>
            <a:round/>
            <a:headEnd/>
            <a:tailEnd/>
          </a:ln>
        </p:spPr>
        <p:txBody>
          <a:bodyPr/>
          <a:lstStyle/>
          <a:p>
            <a:endParaRPr lang="zh-CN" altLang="en-US"/>
          </a:p>
        </p:txBody>
      </p:sp>
      <p:sp>
        <p:nvSpPr>
          <p:cNvPr id="9" name="Rectangle 4"/>
          <p:cNvSpPr txBox="1">
            <a:spLocks noChangeArrowheads="1"/>
          </p:cNvSpPr>
          <p:nvPr/>
        </p:nvSpPr>
        <p:spPr>
          <a:xfrm>
            <a:off x="3457925" y="181847"/>
            <a:ext cx="5620553" cy="52088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10000"/>
              </a:lnSpc>
              <a:buFontTx/>
              <a:buNone/>
            </a:pPr>
            <a:r>
              <a:rPr lang="en-US" altLang="zh-CN" b="1" dirty="0" smtClean="0">
                <a:solidFill>
                  <a:srgbClr val="FF0000"/>
                </a:solidFill>
                <a:ea typeface="华文楷体"/>
                <a:cs typeface="Times New Roman" pitchFamily="18" charset="0"/>
              </a:rPr>
              <a:t>The magnets for the booster</a:t>
            </a:r>
            <a:endParaRPr lang="en-US" altLang="zh-CN" b="1" dirty="0">
              <a:solidFill>
                <a:srgbClr val="FF0000"/>
              </a:solidFill>
              <a:ea typeface="华文楷体"/>
              <a:cs typeface="Times New Roman" pitchFamily="18" charset="0"/>
            </a:endParaRPr>
          </a:p>
        </p:txBody>
      </p:sp>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9501" y="3976538"/>
            <a:ext cx="3550269" cy="2663742"/>
          </a:xfrm>
          <a:prstGeom prst="rect">
            <a:avLst/>
          </a:prstGeom>
        </p:spPr>
      </p:pic>
      <p:pic>
        <p:nvPicPr>
          <p:cNvPr id="4" name="图片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86547" y="3922424"/>
            <a:ext cx="3578364" cy="2684822"/>
          </a:xfrm>
          <a:prstGeom prst="rect">
            <a:avLst/>
          </a:prstGeom>
        </p:spPr>
      </p:pic>
      <p:pic>
        <p:nvPicPr>
          <p:cNvPr id="5" name="图片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280386" y="3949201"/>
            <a:ext cx="3586704" cy="2691079"/>
          </a:xfrm>
          <a:prstGeom prst="rect">
            <a:avLst/>
          </a:prstGeom>
        </p:spPr>
      </p:pic>
    </p:spTree>
    <p:extLst>
      <p:ext uri="{BB962C8B-B14F-4D97-AF65-F5344CB8AC3E}">
        <p14:creationId xmlns:p14="http://schemas.microsoft.com/office/powerpoint/2010/main" val="37073501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xml><?xml version="1.0" encoding="utf-8"?>
<p:tagLst xmlns:a="http://schemas.openxmlformats.org/drawingml/2006/main" xmlns:r="http://schemas.openxmlformats.org/officeDocument/2006/relationships" xmlns:p="http://schemas.openxmlformats.org/presentationml/2006/main">
  <p:tag name="KSO_WM_BEAUTIFY_FLAG" val=""/>
  <p:tag name="KSO_WM_UNIT_PLACING_PICTURE_USER_VIEWPORT" val="{&quot;height&quot;:5935,&quot;width&quot;:12099}"/>
</p:tagLst>
</file>

<file path=ppt/tags/tag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xml><?xml version="1.0" encoding="utf-8"?>
<p:tagLst xmlns:a="http://schemas.openxmlformats.org/drawingml/2006/main" xmlns:r="http://schemas.openxmlformats.org/officeDocument/2006/relationships" xmlns:p="http://schemas.openxmlformats.org/presentationml/2006/main">
  <p:tag name="KSO_WM_BEAUTIFY_FLAG" val=""/>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ln w="12700">
          <a:solidFill>
            <a:srgbClr val="FF0000"/>
          </a:solidFill>
        </a:ln>
      </a:spPr>
      <a:bodyPr wrap="square">
        <a:spAutoFit/>
      </a:bodyPr>
      <a:lstStyle>
        <a:defPPr marL="342900" indent="-342900" algn="just">
          <a:spcAft>
            <a:spcPts val="600"/>
          </a:spcAft>
          <a:buClr>
            <a:srgbClr val="FF0000"/>
          </a:buClr>
          <a:buFont typeface="Wingdings" panose="05000000000000000000" pitchFamily="2" charset="2"/>
          <a:buChar char="Ø"/>
          <a:tabLst>
            <a:tab pos="457200" algn="l"/>
          </a:tabLst>
          <a:defRPr sz="2400" b="1" dirty="0" smtClean="0">
            <a:solidFill>
              <a:srgbClr val="0000FF"/>
            </a:solidFill>
            <a:ea typeface="华文楷体"/>
            <a:cs typeface="Times New Roman" pitchFamily="18" charset="0"/>
            <a:sym typeface="Calibri" panose="020F0502020204030204" pitchFamily="34"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163031</TotalTime>
  <Words>1724</Words>
  <Application>Microsoft Office PowerPoint</Application>
  <PresentationFormat>宽屏</PresentationFormat>
  <Paragraphs>101</Paragraphs>
  <Slides>26</Slides>
  <Notes>0</Notes>
  <HiddenSlides>0</HiddenSlides>
  <MMClips>0</MMClips>
  <ScaleCrop>false</ScaleCrop>
  <HeadingPairs>
    <vt:vector size="8" baseType="variant">
      <vt:variant>
        <vt:lpstr>已用的字体</vt:lpstr>
      </vt:variant>
      <vt:variant>
        <vt:i4>7</vt:i4>
      </vt:variant>
      <vt:variant>
        <vt:lpstr>主题</vt:lpstr>
      </vt:variant>
      <vt:variant>
        <vt:i4>1</vt:i4>
      </vt:variant>
      <vt:variant>
        <vt:lpstr>嵌入 OLE 服务器</vt:lpstr>
      </vt:variant>
      <vt:variant>
        <vt:i4>2</vt:i4>
      </vt:variant>
      <vt:variant>
        <vt:lpstr>幻灯片标题</vt:lpstr>
      </vt:variant>
      <vt:variant>
        <vt:i4>26</vt:i4>
      </vt:variant>
    </vt:vector>
  </HeadingPairs>
  <TitlesOfParts>
    <vt:vector size="36" baseType="lpstr">
      <vt:lpstr>华文楷体</vt:lpstr>
      <vt:lpstr>宋体</vt:lpstr>
      <vt:lpstr>Arial</vt:lpstr>
      <vt:lpstr>Calibri</vt:lpstr>
      <vt:lpstr>Calibri Light</vt:lpstr>
      <vt:lpstr>Times New Roman</vt:lpstr>
      <vt:lpstr>Wingdings</vt:lpstr>
      <vt:lpstr>Office 主题</vt:lpstr>
      <vt:lpstr>Bitmap Image</vt:lpstr>
      <vt:lpstr>BMP 图像</vt:lpstr>
      <vt:lpstr>Magnet Development in HEPS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unknown</dc:creator>
  <cp:lastModifiedBy>8615699787073</cp:lastModifiedBy>
  <cp:revision>667</cp:revision>
  <dcterms:created xsi:type="dcterms:W3CDTF">2019-04-22T02:12:31Z</dcterms:created>
  <dcterms:modified xsi:type="dcterms:W3CDTF">2023-02-14T05:58:00Z</dcterms:modified>
</cp:coreProperties>
</file>