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40"/>
  </p:notesMasterIdLst>
  <p:sldIdLst>
    <p:sldId id="1809" r:id="rId2"/>
    <p:sldId id="1810" r:id="rId3"/>
    <p:sldId id="1845" r:id="rId4"/>
    <p:sldId id="1843" r:id="rId5"/>
    <p:sldId id="1828" r:id="rId6"/>
    <p:sldId id="1811" r:id="rId7"/>
    <p:sldId id="284" r:id="rId8"/>
    <p:sldId id="1840" r:id="rId9"/>
    <p:sldId id="1814" r:id="rId10"/>
    <p:sldId id="280" r:id="rId11"/>
    <p:sldId id="1818" r:id="rId12"/>
    <p:sldId id="425" r:id="rId13"/>
    <p:sldId id="1824" r:id="rId14"/>
    <p:sldId id="427" r:id="rId15"/>
    <p:sldId id="1841" r:id="rId16"/>
    <p:sldId id="431" r:id="rId17"/>
    <p:sldId id="257" r:id="rId18"/>
    <p:sldId id="281" r:id="rId19"/>
    <p:sldId id="290" r:id="rId20"/>
    <p:sldId id="259" r:id="rId21"/>
    <p:sldId id="1829" r:id="rId22"/>
    <p:sldId id="286" r:id="rId23"/>
    <p:sldId id="288" r:id="rId24"/>
    <p:sldId id="432" r:id="rId25"/>
    <p:sldId id="304" r:id="rId26"/>
    <p:sldId id="305" r:id="rId27"/>
    <p:sldId id="419" r:id="rId28"/>
    <p:sldId id="443" r:id="rId29"/>
    <p:sldId id="445" r:id="rId30"/>
    <p:sldId id="295" r:id="rId31"/>
    <p:sldId id="384" r:id="rId32"/>
    <p:sldId id="1039" r:id="rId33"/>
    <p:sldId id="872" r:id="rId34"/>
    <p:sldId id="447" r:id="rId35"/>
    <p:sldId id="449" r:id="rId36"/>
    <p:sldId id="1833" r:id="rId37"/>
    <p:sldId id="297" r:id="rId38"/>
    <p:sldId id="1846"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A488322-F2BA-4B5B-9748-0D474271808F}" styleName="中度样式 3 - 强调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中度样式 3 - 强调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中度样式 3 - 强调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1" autoAdjust="0"/>
    <p:restoredTop sz="93775" autoAdjust="0"/>
  </p:normalViewPr>
  <p:slideViewPr>
    <p:cSldViewPr>
      <p:cViewPr varScale="1">
        <p:scale>
          <a:sx n="59" d="100"/>
          <a:sy n="59" d="100"/>
        </p:scale>
        <p:origin x="844" y="52"/>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1828"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sz="2000" b="0" i="0" u="none" strike="noStrike" baseline="0" dirty="0">
                <a:effectLst/>
              </a:rPr>
              <a:t>Distribution of bending magnet radiation on vacuum equipment  </a:t>
            </a:r>
            <a:endParaRPr lang="en-US" altLang="zh-CN" sz="2000" b="1" i="0" baseline="0" dirty="0"/>
          </a:p>
        </c:rich>
      </c:tx>
      <c:overlay val="0"/>
      <c:spPr>
        <a:noFill/>
        <a:ln>
          <a:noFill/>
        </a:ln>
        <a:effectLst/>
      </c:spPr>
    </c:title>
    <c:autoTitleDeleted val="0"/>
    <c:plotArea>
      <c:layout>
        <c:manualLayout>
          <c:layoutTarget val="inner"/>
          <c:xMode val="edge"/>
          <c:yMode val="edge"/>
          <c:x val="0.11237073490813652"/>
          <c:y val="0.15976960906666543"/>
          <c:w val="0.88068482064741904"/>
          <c:h val="0.46950245857521883"/>
        </c:manualLayout>
      </c:layout>
      <c:barChart>
        <c:barDir val="col"/>
        <c:grouping val="clustered"/>
        <c:varyColors val="0"/>
        <c:ser>
          <c:idx val="0"/>
          <c:order val="0"/>
          <c:tx>
            <c:strRef>
              <c:f>设备功率表!$C$2</c:f>
              <c:strCache>
                <c:ptCount val="1"/>
                <c:pt idx="0">
                  <c:v>功率(W)</c:v>
                </c:pt>
              </c:strCache>
            </c:strRef>
          </c:tx>
          <c:spPr>
            <a:solidFill>
              <a:schemeClr val="accent1"/>
            </a:solidFill>
            <a:ln>
              <a:noFill/>
            </a:ln>
            <a:effectLst/>
          </c:spPr>
          <c:invertIfNegative val="0"/>
          <c:dPt>
            <c:idx val="0"/>
            <c:invertIfNegative val="0"/>
            <c:bubble3D val="0"/>
            <c:spPr>
              <a:solidFill>
                <a:srgbClr val="FFC000"/>
              </a:solidFill>
              <a:ln>
                <a:noFill/>
              </a:ln>
              <a:effectLst/>
            </c:spPr>
            <c:extLst>
              <c:ext xmlns:c16="http://schemas.microsoft.com/office/drawing/2014/chart" uri="{C3380CC4-5D6E-409C-BE32-E72D297353CC}">
                <c16:uniqueId val="{00000001-1EDE-4737-8137-EA913E142DFB}"/>
              </c:ext>
            </c:extLst>
          </c:dPt>
          <c:dPt>
            <c:idx val="2"/>
            <c:invertIfNegative val="0"/>
            <c:bubble3D val="0"/>
            <c:spPr>
              <a:solidFill>
                <a:schemeClr val="accent2">
                  <a:lumMod val="75000"/>
                </a:schemeClr>
              </a:solidFill>
              <a:ln>
                <a:noFill/>
              </a:ln>
              <a:effectLst/>
            </c:spPr>
            <c:extLst>
              <c:ext xmlns:c16="http://schemas.microsoft.com/office/drawing/2014/chart" uri="{C3380CC4-5D6E-409C-BE32-E72D297353CC}">
                <c16:uniqueId val="{00000003-1EDE-4737-8137-EA913E142DFB}"/>
              </c:ext>
            </c:extLst>
          </c:dPt>
          <c:dPt>
            <c:idx val="4"/>
            <c:invertIfNegative val="0"/>
            <c:bubble3D val="0"/>
            <c:spPr>
              <a:solidFill>
                <a:schemeClr val="accent2">
                  <a:lumMod val="75000"/>
                </a:schemeClr>
              </a:solidFill>
              <a:ln>
                <a:noFill/>
              </a:ln>
              <a:effectLst/>
            </c:spPr>
            <c:extLst>
              <c:ext xmlns:c16="http://schemas.microsoft.com/office/drawing/2014/chart" uri="{C3380CC4-5D6E-409C-BE32-E72D297353CC}">
                <c16:uniqueId val="{00000005-1EDE-4737-8137-EA913E142DFB}"/>
              </c:ext>
            </c:extLst>
          </c:dPt>
          <c:dPt>
            <c:idx val="6"/>
            <c:invertIfNegative val="0"/>
            <c:bubble3D val="0"/>
            <c:spPr>
              <a:solidFill>
                <a:schemeClr val="accent2">
                  <a:lumMod val="75000"/>
                </a:schemeClr>
              </a:solidFill>
              <a:ln>
                <a:noFill/>
              </a:ln>
              <a:effectLst/>
            </c:spPr>
            <c:extLst>
              <c:ext xmlns:c16="http://schemas.microsoft.com/office/drawing/2014/chart" uri="{C3380CC4-5D6E-409C-BE32-E72D297353CC}">
                <c16:uniqueId val="{00000007-1EDE-4737-8137-EA913E142DFB}"/>
              </c:ext>
            </c:extLst>
          </c:dPt>
          <c:dPt>
            <c:idx val="8"/>
            <c:invertIfNegative val="0"/>
            <c:bubble3D val="0"/>
            <c:spPr>
              <a:solidFill>
                <a:schemeClr val="accent2">
                  <a:lumMod val="75000"/>
                </a:schemeClr>
              </a:solidFill>
              <a:ln>
                <a:noFill/>
              </a:ln>
              <a:effectLst/>
            </c:spPr>
            <c:extLst>
              <c:ext xmlns:c16="http://schemas.microsoft.com/office/drawing/2014/chart" uri="{C3380CC4-5D6E-409C-BE32-E72D297353CC}">
                <c16:uniqueId val="{00000009-1EDE-4737-8137-EA913E142DFB}"/>
              </c:ext>
            </c:extLst>
          </c:dPt>
          <c:dPt>
            <c:idx val="10"/>
            <c:invertIfNegative val="0"/>
            <c:bubble3D val="0"/>
            <c:spPr>
              <a:solidFill>
                <a:schemeClr val="accent2">
                  <a:lumMod val="75000"/>
                </a:schemeClr>
              </a:solidFill>
              <a:ln>
                <a:noFill/>
              </a:ln>
              <a:effectLst/>
            </c:spPr>
            <c:extLst>
              <c:ext xmlns:c16="http://schemas.microsoft.com/office/drawing/2014/chart" uri="{C3380CC4-5D6E-409C-BE32-E72D297353CC}">
                <c16:uniqueId val="{0000000B-1EDE-4737-8137-EA913E142DFB}"/>
              </c:ext>
            </c:extLst>
          </c:dPt>
          <c:dPt>
            <c:idx val="12"/>
            <c:invertIfNegative val="0"/>
            <c:bubble3D val="0"/>
            <c:spPr>
              <a:solidFill>
                <a:schemeClr val="accent2">
                  <a:lumMod val="75000"/>
                </a:schemeClr>
              </a:solidFill>
              <a:ln>
                <a:noFill/>
              </a:ln>
              <a:effectLst/>
            </c:spPr>
            <c:extLst>
              <c:ext xmlns:c16="http://schemas.microsoft.com/office/drawing/2014/chart" uri="{C3380CC4-5D6E-409C-BE32-E72D297353CC}">
                <c16:uniqueId val="{0000000D-1EDE-4737-8137-EA913E142DFB}"/>
              </c:ext>
            </c:extLst>
          </c:dPt>
          <c:dPt>
            <c:idx val="14"/>
            <c:invertIfNegative val="0"/>
            <c:bubble3D val="0"/>
            <c:spPr>
              <a:solidFill>
                <a:schemeClr val="accent2">
                  <a:lumMod val="75000"/>
                </a:schemeClr>
              </a:solidFill>
              <a:ln>
                <a:noFill/>
              </a:ln>
              <a:effectLst/>
            </c:spPr>
            <c:extLst>
              <c:ext xmlns:c16="http://schemas.microsoft.com/office/drawing/2014/chart" uri="{C3380CC4-5D6E-409C-BE32-E72D297353CC}">
                <c16:uniqueId val="{0000000F-1EDE-4737-8137-EA913E142DFB}"/>
              </c:ext>
            </c:extLst>
          </c:dPt>
          <c:dPt>
            <c:idx val="16"/>
            <c:invertIfNegative val="0"/>
            <c:bubble3D val="0"/>
            <c:spPr>
              <a:solidFill>
                <a:srgbClr val="FFC000"/>
              </a:solidFill>
              <a:ln>
                <a:noFill/>
              </a:ln>
              <a:effectLst/>
            </c:spPr>
            <c:extLst>
              <c:ext xmlns:c16="http://schemas.microsoft.com/office/drawing/2014/chart" uri="{C3380CC4-5D6E-409C-BE32-E72D297353CC}">
                <c16:uniqueId val="{00000011-1EDE-4737-8137-EA913E142DFB}"/>
              </c:ext>
            </c:extLst>
          </c:dPt>
          <c:dPt>
            <c:idx val="17"/>
            <c:invertIfNegative val="0"/>
            <c:bubble3D val="0"/>
            <c:spPr>
              <a:solidFill>
                <a:srgbClr val="FFC000"/>
              </a:solidFill>
              <a:ln>
                <a:noFill/>
              </a:ln>
              <a:effectLst/>
            </c:spPr>
            <c:extLst>
              <c:ext xmlns:c16="http://schemas.microsoft.com/office/drawing/2014/chart" uri="{C3380CC4-5D6E-409C-BE32-E72D297353CC}">
                <c16:uniqueId val="{00000013-1EDE-4737-8137-EA913E142DFB}"/>
              </c:ext>
            </c:extLst>
          </c:dPt>
          <c:dPt>
            <c:idx val="18"/>
            <c:invertIfNegative val="0"/>
            <c:bubble3D val="0"/>
            <c:spPr>
              <a:solidFill>
                <a:schemeClr val="accent2">
                  <a:lumMod val="75000"/>
                </a:schemeClr>
              </a:solidFill>
              <a:ln>
                <a:noFill/>
              </a:ln>
              <a:effectLst/>
            </c:spPr>
            <c:extLst>
              <c:ext xmlns:c16="http://schemas.microsoft.com/office/drawing/2014/chart" uri="{C3380CC4-5D6E-409C-BE32-E72D297353CC}">
                <c16:uniqueId val="{00000015-1EDE-4737-8137-EA913E142DFB}"/>
              </c:ext>
            </c:extLst>
          </c:dPt>
          <c:dPt>
            <c:idx val="20"/>
            <c:invertIfNegative val="0"/>
            <c:bubble3D val="0"/>
            <c:spPr>
              <a:solidFill>
                <a:schemeClr val="accent2">
                  <a:lumMod val="75000"/>
                </a:schemeClr>
              </a:solidFill>
              <a:ln>
                <a:noFill/>
              </a:ln>
              <a:effectLst/>
            </c:spPr>
            <c:extLst>
              <c:ext xmlns:c16="http://schemas.microsoft.com/office/drawing/2014/chart" uri="{C3380CC4-5D6E-409C-BE32-E72D297353CC}">
                <c16:uniqueId val="{00000017-1EDE-4737-8137-EA913E142DFB}"/>
              </c:ext>
            </c:extLst>
          </c:dPt>
          <c:dPt>
            <c:idx val="22"/>
            <c:invertIfNegative val="0"/>
            <c:bubble3D val="0"/>
            <c:spPr>
              <a:solidFill>
                <a:schemeClr val="accent2">
                  <a:lumMod val="75000"/>
                </a:schemeClr>
              </a:solidFill>
              <a:ln>
                <a:noFill/>
              </a:ln>
              <a:effectLst/>
            </c:spPr>
            <c:extLst>
              <c:ext xmlns:c16="http://schemas.microsoft.com/office/drawing/2014/chart" uri="{C3380CC4-5D6E-409C-BE32-E72D297353CC}">
                <c16:uniqueId val="{00000019-1EDE-4737-8137-EA913E142DFB}"/>
              </c:ext>
            </c:extLst>
          </c:dPt>
          <c:dPt>
            <c:idx val="23"/>
            <c:invertIfNegative val="0"/>
            <c:bubble3D val="0"/>
            <c:spPr>
              <a:solidFill>
                <a:srgbClr val="FFC000"/>
              </a:solidFill>
              <a:ln>
                <a:noFill/>
              </a:ln>
              <a:effectLst/>
            </c:spPr>
            <c:extLst>
              <c:ext xmlns:c16="http://schemas.microsoft.com/office/drawing/2014/chart" uri="{C3380CC4-5D6E-409C-BE32-E72D297353CC}">
                <c16:uniqueId val="{0000001B-1EDE-4737-8137-EA913E142DFB}"/>
              </c:ext>
            </c:extLst>
          </c:dPt>
          <c:dPt>
            <c:idx val="24"/>
            <c:invertIfNegative val="0"/>
            <c:bubble3D val="0"/>
            <c:spPr>
              <a:solidFill>
                <a:schemeClr val="accent2">
                  <a:lumMod val="75000"/>
                </a:schemeClr>
              </a:solidFill>
              <a:ln>
                <a:noFill/>
              </a:ln>
              <a:effectLst/>
            </c:spPr>
            <c:extLst>
              <c:ext xmlns:c16="http://schemas.microsoft.com/office/drawing/2014/chart" uri="{C3380CC4-5D6E-409C-BE32-E72D297353CC}">
                <c16:uniqueId val="{0000001D-1EDE-4737-8137-EA913E142DFB}"/>
              </c:ext>
            </c:extLst>
          </c:dPt>
          <c:dPt>
            <c:idx val="26"/>
            <c:invertIfNegative val="0"/>
            <c:bubble3D val="0"/>
            <c:spPr>
              <a:solidFill>
                <a:schemeClr val="accent2">
                  <a:lumMod val="75000"/>
                </a:schemeClr>
              </a:solidFill>
              <a:ln>
                <a:noFill/>
              </a:ln>
              <a:effectLst/>
            </c:spPr>
            <c:extLst>
              <c:ext xmlns:c16="http://schemas.microsoft.com/office/drawing/2014/chart" uri="{C3380CC4-5D6E-409C-BE32-E72D297353CC}">
                <c16:uniqueId val="{0000001F-1EDE-4737-8137-EA913E142DFB}"/>
              </c:ext>
            </c:extLst>
          </c:dPt>
          <c:dPt>
            <c:idx val="27"/>
            <c:invertIfNegative val="0"/>
            <c:bubble3D val="0"/>
            <c:spPr>
              <a:solidFill>
                <a:srgbClr val="FFC000"/>
              </a:solidFill>
              <a:ln>
                <a:noFill/>
              </a:ln>
              <a:effectLst/>
            </c:spPr>
            <c:extLst>
              <c:ext xmlns:c16="http://schemas.microsoft.com/office/drawing/2014/chart" uri="{C3380CC4-5D6E-409C-BE32-E72D297353CC}">
                <c16:uniqueId val="{00000021-1EDE-4737-8137-EA913E142DFB}"/>
              </c:ext>
            </c:extLst>
          </c:dPt>
          <c:cat>
            <c:strRef>
              <c:f>设备功率表!$B$3:$B$31</c:f>
              <c:strCache>
                <c:ptCount val="29"/>
                <c:pt idx="0">
                  <c:v>ABS1</c:v>
                </c:pt>
                <c:pt idx="1">
                  <c:v>VC03</c:v>
                </c:pt>
                <c:pt idx="2">
                  <c:v>MSK02</c:v>
                </c:pt>
                <c:pt idx="3">
                  <c:v>VC04</c:v>
                </c:pt>
                <c:pt idx="4">
                  <c:v>MSK03</c:v>
                </c:pt>
                <c:pt idx="5">
                  <c:v>VC05</c:v>
                </c:pt>
                <c:pt idx="6">
                  <c:v>MSK04</c:v>
                </c:pt>
                <c:pt idx="7">
                  <c:v>VC06</c:v>
                </c:pt>
                <c:pt idx="8">
                  <c:v>MSK05</c:v>
                </c:pt>
                <c:pt idx="9">
                  <c:v>VC07</c:v>
                </c:pt>
                <c:pt idx="10">
                  <c:v>MSK06</c:v>
                </c:pt>
                <c:pt idx="11">
                  <c:v>VC08</c:v>
                </c:pt>
                <c:pt idx="12">
                  <c:v>MSK07</c:v>
                </c:pt>
                <c:pt idx="13">
                  <c:v>VC09</c:v>
                </c:pt>
                <c:pt idx="14">
                  <c:v>MSK08</c:v>
                </c:pt>
                <c:pt idx="15">
                  <c:v>VC10</c:v>
                </c:pt>
                <c:pt idx="16">
                  <c:v>ABS2</c:v>
                </c:pt>
                <c:pt idx="17">
                  <c:v>ABS3</c:v>
                </c:pt>
                <c:pt idx="18">
                  <c:v>MSK09</c:v>
                </c:pt>
                <c:pt idx="19">
                  <c:v>VC14</c:v>
                </c:pt>
                <c:pt idx="20">
                  <c:v>MSK10</c:v>
                </c:pt>
                <c:pt idx="21">
                  <c:v>VC15</c:v>
                </c:pt>
                <c:pt idx="22">
                  <c:v>MSK11</c:v>
                </c:pt>
                <c:pt idx="23">
                  <c:v>ABS4</c:v>
                </c:pt>
                <c:pt idx="24">
                  <c:v>MSK12</c:v>
                </c:pt>
                <c:pt idx="25">
                  <c:v>VC17</c:v>
                </c:pt>
                <c:pt idx="26">
                  <c:v>MSK13</c:v>
                </c:pt>
                <c:pt idx="27">
                  <c:v>ABS5</c:v>
                </c:pt>
                <c:pt idx="28">
                  <c:v>余</c:v>
                </c:pt>
              </c:strCache>
            </c:strRef>
          </c:cat>
          <c:val>
            <c:numRef>
              <c:f>设备功率表!$C$3:$C$31</c:f>
              <c:numCache>
                <c:formatCode>0_ </c:formatCode>
                <c:ptCount val="29"/>
                <c:pt idx="0">
                  <c:v>1024.9300474124009</c:v>
                </c:pt>
                <c:pt idx="1">
                  <c:v>114.47136781754915</c:v>
                </c:pt>
                <c:pt idx="2">
                  <c:v>35.717610147547653</c:v>
                </c:pt>
                <c:pt idx="3">
                  <c:v>44.883881474732895</c:v>
                </c:pt>
                <c:pt idx="4">
                  <c:v>15.468082864635504</c:v>
                </c:pt>
                <c:pt idx="5">
                  <c:v>263.77419122137866</c:v>
                </c:pt>
                <c:pt idx="6">
                  <c:v>120.9401190540091</c:v>
                </c:pt>
                <c:pt idx="7">
                  <c:v>697.4801336655263</c:v>
                </c:pt>
                <c:pt idx="8">
                  <c:v>154.58797089307339</c:v>
                </c:pt>
                <c:pt idx="9">
                  <c:v>178.87243669764055</c:v>
                </c:pt>
                <c:pt idx="10">
                  <c:v>145.98433157945524</c:v>
                </c:pt>
                <c:pt idx="11">
                  <c:v>398.40400757092766</c:v>
                </c:pt>
                <c:pt idx="12">
                  <c:v>96.166484586085986</c:v>
                </c:pt>
                <c:pt idx="13">
                  <c:v>678.11906051210804</c:v>
                </c:pt>
                <c:pt idx="14">
                  <c:v>1342.8166220650464</c:v>
                </c:pt>
                <c:pt idx="15">
                  <c:v>4.0686782473520076</c:v>
                </c:pt>
                <c:pt idx="16">
                  <c:v>1078.35865219282</c:v>
                </c:pt>
                <c:pt idx="17">
                  <c:v>2924.8088177129885</c:v>
                </c:pt>
                <c:pt idx="18">
                  <c:v>270.48899973409374</c:v>
                </c:pt>
                <c:pt idx="19">
                  <c:v>421.29218344294156</c:v>
                </c:pt>
                <c:pt idx="20">
                  <c:v>43.765133665416521</c:v>
                </c:pt>
                <c:pt idx="21">
                  <c:v>67.658686410938159</c:v>
                </c:pt>
                <c:pt idx="22">
                  <c:v>17.488798837292105</c:v>
                </c:pt>
                <c:pt idx="23">
                  <c:v>87.637081700055589</c:v>
                </c:pt>
                <c:pt idx="24">
                  <c:v>230.60468796929018</c:v>
                </c:pt>
                <c:pt idx="25">
                  <c:v>463.1744621890611</c:v>
                </c:pt>
                <c:pt idx="26">
                  <c:v>106.48550574436018</c:v>
                </c:pt>
                <c:pt idx="27">
                  <c:v>344.26399811550976</c:v>
                </c:pt>
                <c:pt idx="28">
                  <c:v>273.93049312416917</c:v>
                </c:pt>
              </c:numCache>
            </c:numRef>
          </c:val>
          <c:extLst>
            <c:ext xmlns:c16="http://schemas.microsoft.com/office/drawing/2014/chart" uri="{C3380CC4-5D6E-409C-BE32-E72D297353CC}">
              <c16:uniqueId val="{00000022-1EDE-4737-8137-EA913E142DFB}"/>
            </c:ext>
          </c:extLst>
        </c:ser>
        <c:dLbls>
          <c:showLegendKey val="0"/>
          <c:showVal val="0"/>
          <c:showCatName val="0"/>
          <c:showSerName val="0"/>
          <c:showPercent val="0"/>
          <c:showBubbleSize val="0"/>
        </c:dLbls>
        <c:gapWidth val="219"/>
        <c:overlap val="-27"/>
        <c:axId val="171934464"/>
        <c:axId val="171936384"/>
      </c:barChart>
      <c:catAx>
        <c:axId val="17193446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sz="2000" b="0" i="0" baseline="0" dirty="0"/>
                  <a:t>Names of vacuum equipment</a:t>
                </a:r>
                <a:endParaRPr lang="zh-CN" altLang="en-US" sz="2000" b="0" i="0" baseline="0" dirty="0"/>
              </a:p>
            </c:rich>
          </c:tx>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71936384"/>
        <c:crosses val="autoZero"/>
        <c:auto val="1"/>
        <c:lblAlgn val="ctr"/>
        <c:lblOffset val="100"/>
        <c:noMultiLvlLbl val="0"/>
      </c:catAx>
      <c:valAx>
        <c:axId val="171936384"/>
        <c:scaling>
          <c:orientation val="minMax"/>
          <c:max val="3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sz="2000" b="0" dirty="0"/>
                  <a:t>Power (W)</a:t>
                </a:r>
                <a:endParaRPr lang="zh-CN" altLang="en-US" sz="2000" b="0" dirty="0"/>
              </a:p>
            </c:rich>
          </c:tx>
          <c:overlay val="0"/>
          <c:spPr>
            <a:noFill/>
            <a:ln>
              <a:noFill/>
            </a:ln>
            <a:effectLst/>
          </c:spPr>
        </c:title>
        <c:numFmt formatCode="0_ "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zh-CN"/>
          </a:p>
        </c:txPr>
        <c:crossAx val="171934464"/>
        <c:crosses val="autoZero"/>
        <c:crossBetween val="between"/>
      </c:valAx>
      <c:spPr>
        <a:noFill/>
        <a:ln>
          <a:noFill/>
        </a:ln>
        <a:effectLst/>
      </c:spPr>
    </c:plotArea>
    <c:plotVisOnly val="1"/>
    <c:dispBlanksAs val="gap"/>
    <c:showDLblsOverMax val="0"/>
  </c:chart>
  <c:spPr>
    <a:noFill/>
    <a:ln>
      <a:solidFill>
        <a:schemeClr val="accent1"/>
      </a:solid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0.0311</cdr:x>
      <cdr:y>0.89641</cdr:y>
    </cdr:from>
    <cdr:to>
      <cdr:x>0.80806</cdr:x>
      <cdr:y>0.98582</cdr:y>
    </cdr:to>
    <cdr:sp macro="" textlink="">
      <cdr:nvSpPr>
        <cdr:cNvPr id="2" name="TextBox 4"/>
        <cdr:cNvSpPr txBox="1"/>
      </cdr:nvSpPr>
      <cdr:spPr>
        <a:xfrm xmlns:a="http://schemas.openxmlformats.org/drawingml/2006/main">
          <a:off x="292814" y="3394097"/>
          <a:ext cx="7315200"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xmlns:a="http://schemas.openxmlformats.org/drawingml/2006/main">
          <a:r>
            <a:rPr lang="en-US" altLang="zh-CN" sz="1600" b="1" dirty="0">
              <a:solidFill>
                <a:srgbClr val="FF2600"/>
              </a:solidFill>
            </a:rPr>
            <a:t>The power of each cell is 11.02kW, the total power of 48 cells is 529 kW. </a:t>
          </a:r>
          <a:endParaRPr lang="zh-CN" altLang="en-US" sz="1600" b="1" dirty="0">
            <a:solidFill>
              <a:srgbClr val="FF26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8E234C-5752-46DF-BF3F-2CA1CC2F7CA4}" type="datetimeFigureOut">
              <a:rPr lang="zh-CN" altLang="en-US" smtClean="0"/>
              <a:pPr/>
              <a:t>2023/2/14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82BABE-A268-4011-AB62-F38D4174A187}" type="slidenum">
              <a:rPr lang="zh-CN" altLang="en-US" smtClean="0"/>
              <a:pPr/>
              <a:t>‹#›</a:t>
            </a:fld>
            <a:endParaRPr lang="zh-CN" altLang="en-US"/>
          </a:p>
        </p:txBody>
      </p:sp>
    </p:spTree>
    <p:extLst>
      <p:ext uri="{BB962C8B-B14F-4D97-AF65-F5344CB8AC3E}">
        <p14:creationId xmlns:p14="http://schemas.microsoft.com/office/powerpoint/2010/main" val="1271967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en-US" altLang="zh-CN" dirty="0"/>
              <a:t>Vacuum of  Booster </a:t>
            </a:r>
            <a:r>
              <a:rPr lang="zh-CN" altLang="en-US" dirty="0"/>
              <a:t>、</a:t>
            </a:r>
            <a:r>
              <a:rPr lang="en-US" altLang="zh-CN" dirty="0"/>
              <a:t>storage ring, MDI are</a:t>
            </a:r>
            <a:r>
              <a:rPr lang="en-US" altLang="zh-CN" baseline="0" dirty="0"/>
              <a:t> all considered and  under technical design. Conventional technical such as ion pump /extruded copper pipes will be used in CEPC. There is no especial issue exceed our control, except to balance the impedance and gas absorb ability of NEG film </a:t>
            </a:r>
            <a:endParaRPr lang="zh-CN" altLang="en-US" dirty="0"/>
          </a:p>
        </p:txBody>
      </p:sp>
      <p:sp>
        <p:nvSpPr>
          <p:cNvPr id="4" name="灯片编号占位符 3"/>
          <p:cNvSpPr>
            <a:spLocks noGrp="1"/>
          </p:cNvSpPr>
          <p:nvPr>
            <p:ph type="sldNum" sz="quarter" idx="10"/>
          </p:nvPr>
        </p:nvSpPr>
        <p:spPr/>
        <p:txBody>
          <a:bodyPr/>
          <a:lstStyle/>
          <a:p>
            <a:fld id="{8BFF2924-98E7-46FA-B168-569CDB3EDDF7}" type="slidenum">
              <a:rPr lang="zh-CN" altLang="en-US" smtClean="0"/>
              <a:t>3</a:t>
            </a:fld>
            <a:endParaRPr lang="zh-CN" altLang="en-US"/>
          </a:p>
        </p:txBody>
      </p:sp>
    </p:spTree>
    <p:extLst>
      <p:ext uri="{BB962C8B-B14F-4D97-AF65-F5344CB8AC3E}">
        <p14:creationId xmlns:p14="http://schemas.microsoft.com/office/powerpoint/2010/main" val="2199530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14313" indent="-214313">
              <a:buFont typeface="Arial" panose="020B0604020202020204" pitchFamily="34" charset="0"/>
              <a:buChar char="•"/>
            </a:pPr>
            <a:r>
              <a:rPr lang="en-US" altLang="zh-CN" sz="1200" dirty="0">
                <a:solidFill>
                  <a:srgbClr val="000000"/>
                </a:solidFill>
                <a:latin typeface="Calibri"/>
                <a:ea typeface="微软雅黑"/>
              </a:rPr>
              <a:t>直线和低能输运线通过8个区段阀分成8个真空区段，其中有电子枪、聚束</a:t>
            </a:r>
            <a:r>
              <a:rPr lang="zh-CN" altLang="en-US" sz="1200" dirty="0">
                <a:solidFill>
                  <a:srgbClr val="000000"/>
                </a:solidFill>
                <a:latin typeface="Calibri"/>
                <a:ea typeface="微软雅黑"/>
              </a:rPr>
              <a:t>单元</a:t>
            </a:r>
            <a:r>
              <a:rPr lang="en-US" altLang="zh-CN" sz="1200" dirty="0">
                <a:solidFill>
                  <a:srgbClr val="000000"/>
                </a:solidFill>
                <a:latin typeface="Calibri"/>
                <a:ea typeface="微软雅黑"/>
              </a:rPr>
              <a:t>、</a:t>
            </a:r>
            <a:r>
              <a:rPr lang="en-US" altLang="zh-CN" sz="1200" dirty="0" err="1">
                <a:solidFill>
                  <a:srgbClr val="000000"/>
                </a:solidFill>
                <a:latin typeface="Calibri"/>
                <a:ea typeface="微软雅黑"/>
              </a:rPr>
              <a:t>加速结构、分析磁铁节等</a:t>
            </a:r>
            <a:r>
              <a:rPr lang="en-US" altLang="zh-CN" sz="1200" dirty="0">
                <a:solidFill>
                  <a:srgbClr val="000000"/>
                </a:solidFill>
                <a:latin typeface="Calibri"/>
                <a:ea typeface="微软雅黑"/>
              </a:rPr>
              <a:t>；</a:t>
            </a:r>
          </a:p>
          <a:p>
            <a:pPr marL="214313" indent="-214313">
              <a:buFont typeface="Arial" panose="020B0604020202020204" pitchFamily="34" charset="0"/>
              <a:buChar char="•"/>
            </a:pPr>
            <a:r>
              <a:rPr lang="zh-CN" altLang="en-US" sz="1200" dirty="0">
                <a:solidFill>
                  <a:srgbClr val="000000"/>
                </a:solidFill>
                <a:latin typeface="Calibri"/>
                <a:ea typeface="微软雅黑"/>
              </a:rPr>
              <a:t>真空盒和波纹管材料为不锈钢，共</a:t>
            </a:r>
            <a:r>
              <a:rPr lang="en-US" altLang="zh-CN" sz="1200" dirty="0">
                <a:solidFill>
                  <a:srgbClr val="000000"/>
                </a:solidFill>
                <a:latin typeface="Calibri"/>
                <a:ea typeface="微软雅黑"/>
              </a:rPr>
              <a:t>103件；</a:t>
            </a:r>
            <a:endParaRPr lang="zh-CN" altLang="en-US" sz="1200" dirty="0">
              <a:solidFill>
                <a:srgbClr val="000000"/>
              </a:solidFill>
              <a:latin typeface="Calibri"/>
              <a:ea typeface="微软雅黑"/>
            </a:endParaRPr>
          </a:p>
          <a:p>
            <a:pPr marL="214313" indent="-214313">
              <a:buFont typeface="Arial" panose="020B0604020202020204" pitchFamily="34" charset="0"/>
              <a:buChar char="•"/>
            </a:pPr>
            <a:r>
              <a:rPr lang="zh-CN" altLang="en-US" sz="1200" dirty="0">
                <a:solidFill>
                  <a:srgbClr val="000000"/>
                </a:solidFill>
                <a:latin typeface="Calibri"/>
                <a:ea typeface="微软雅黑"/>
              </a:rPr>
              <a:t>离子泵共有</a:t>
            </a:r>
            <a:r>
              <a:rPr lang="en-US" altLang="zh-CN" sz="1200" dirty="0">
                <a:solidFill>
                  <a:srgbClr val="000000"/>
                </a:solidFill>
                <a:latin typeface="Calibri"/>
                <a:ea typeface="微软雅黑"/>
              </a:rPr>
              <a:t>60台，冷阴极真空规30个。</a:t>
            </a:r>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15</a:t>
            </a:fld>
            <a:endParaRPr lang="zh-CN" altLang="en-US"/>
          </a:p>
        </p:txBody>
      </p:sp>
    </p:spTree>
    <p:extLst>
      <p:ext uri="{BB962C8B-B14F-4D97-AF65-F5344CB8AC3E}">
        <p14:creationId xmlns:p14="http://schemas.microsoft.com/office/powerpoint/2010/main" val="1777732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a:t>HEPS</a:t>
            </a:r>
            <a:r>
              <a:rPr lang="zh-CN" altLang="en-US" sz="1200" dirty="0"/>
              <a:t>储存环周长</a:t>
            </a:r>
            <a:r>
              <a:rPr lang="en-US" altLang="zh-CN" sz="1200" dirty="0"/>
              <a:t>1360.4 m</a:t>
            </a:r>
            <a:r>
              <a:rPr lang="zh-CN" altLang="en-US" sz="1200" dirty="0"/>
              <a:t>，采用</a:t>
            </a:r>
            <a:r>
              <a:rPr lang="en-US" altLang="zh-CN" sz="1200" dirty="0"/>
              <a:t>24</a:t>
            </a:r>
            <a:r>
              <a:rPr lang="zh-CN" altLang="en-US" sz="1200" dirty="0"/>
              <a:t>个双</a:t>
            </a:r>
            <a:r>
              <a:rPr lang="en-US" altLang="zh-CN" sz="1200" dirty="0"/>
              <a:t>7BA</a:t>
            </a:r>
            <a:r>
              <a:rPr lang="zh-CN" altLang="en-US" sz="1200" dirty="0"/>
              <a:t>单元消色散</a:t>
            </a:r>
            <a:r>
              <a:rPr lang="en-US" altLang="zh-CN" sz="1200" dirty="0"/>
              <a:t>Lattice</a:t>
            </a:r>
            <a:r>
              <a:rPr lang="zh-CN" altLang="en-US" sz="1200" dirty="0"/>
              <a:t>设计；</a:t>
            </a:r>
            <a:endParaRPr lang="en-US" altLang="zh-CN" sz="1200" dirty="0"/>
          </a:p>
          <a:p>
            <a:r>
              <a:rPr lang="zh-CN" altLang="en-US" sz="1200" dirty="0"/>
              <a:t>在</a:t>
            </a:r>
            <a:r>
              <a:rPr lang="en-US" altLang="zh-CN" sz="1200" dirty="0"/>
              <a:t>48</a:t>
            </a:r>
            <a:r>
              <a:rPr lang="zh-CN" altLang="en-US" sz="1200" dirty="0"/>
              <a:t>个标准单元中长直线节位于开始，并且主要用来安装插入件、注入引出、高频等设备。在长直线节的二端安装</a:t>
            </a:r>
            <a:r>
              <a:rPr lang="en-US" altLang="zh-CN" sz="1200" dirty="0"/>
              <a:t>RF</a:t>
            </a:r>
            <a:r>
              <a:rPr lang="zh-CN" altLang="en-US" sz="1200" dirty="0"/>
              <a:t>屏蔽全金属闸板阀，共分成约</a:t>
            </a:r>
            <a:r>
              <a:rPr lang="en-US" altLang="zh-CN" sz="1200" dirty="0"/>
              <a:t>96</a:t>
            </a:r>
            <a:r>
              <a:rPr lang="zh-CN" altLang="en-US" sz="1200" dirty="0"/>
              <a:t>个真空区段；</a:t>
            </a:r>
            <a:endParaRPr lang="en-US" altLang="zh-CN" sz="1200" dirty="0"/>
          </a:p>
          <a:p>
            <a:r>
              <a:rPr lang="zh-CN" altLang="en-US" sz="1200" dirty="0"/>
              <a:t>每个标准弧区单元包括</a:t>
            </a:r>
            <a:r>
              <a:rPr lang="en-US" altLang="zh-CN" sz="1200" dirty="0"/>
              <a:t>18</a:t>
            </a:r>
            <a:r>
              <a:rPr lang="zh-CN" altLang="en-US" sz="1200" dirty="0"/>
              <a:t>根真空盒、</a:t>
            </a:r>
            <a:r>
              <a:rPr lang="en-US" altLang="zh-CN" sz="1200" dirty="0"/>
              <a:t>14</a:t>
            </a:r>
            <a:r>
              <a:rPr lang="zh-CN" altLang="en-US" sz="1200" dirty="0"/>
              <a:t>套</a:t>
            </a:r>
            <a:r>
              <a:rPr lang="en-US" altLang="zh-CN" sz="1200" dirty="0"/>
              <a:t>RF</a:t>
            </a:r>
            <a:r>
              <a:rPr lang="zh-CN" altLang="en-US" sz="1200" dirty="0"/>
              <a:t>屏蔽波纹管、</a:t>
            </a:r>
            <a:r>
              <a:rPr lang="en-US" altLang="zh-CN" sz="1200" dirty="0"/>
              <a:t>4</a:t>
            </a:r>
            <a:r>
              <a:rPr lang="zh-CN" altLang="en-US" sz="1200" dirty="0"/>
              <a:t>个光子吸收器，还有离子泵、吸气剂泵、真空规和阀门等</a:t>
            </a:r>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16</a:t>
            </a:fld>
            <a:endParaRPr lang="zh-CN" altLang="en-US"/>
          </a:p>
        </p:txBody>
      </p:sp>
    </p:spTree>
    <p:extLst>
      <p:ext uri="{BB962C8B-B14F-4D97-AF65-F5344CB8AC3E}">
        <p14:creationId xmlns:p14="http://schemas.microsoft.com/office/powerpoint/2010/main" val="2567067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17</a:t>
            </a:fld>
            <a:endParaRPr lang="zh-CN" altLang="en-US"/>
          </a:p>
        </p:txBody>
      </p:sp>
    </p:spTree>
    <p:extLst>
      <p:ext uri="{BB962C8B-B14F-4D97-AF65-F5344CB8AC3E}">
        <p14:creationId xmlns:p14="http://schemas.microsoft.com/office/powerpoint/2010/main" val="2960118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a:t>真空盒的设计既要考虑到束流清晰区和全环阻抗预算的要求，又要满足真空度的要求及磁铁孔径的限制，同时还要控制好同步辐射功率的分布；</a:t>
            </a:r>
            <a:endParaRPr lang="en-US" altLang="zh-CN" sz="1200" dirty="0"/>
          </a:p>
          <a:p>
            <a:r>
              <a:rPr lang="zh-CN" altLang="en-US" sz="1200" dirty="0"/>
              <a:t>快校正子真空盒采用低电导率的</a:t>
            </a:r>
            <a:r>
              <a:rPr lang="en-US" altLang="zh-CN" sz="1200" dirty="0" err="1"/>
              <a:t>Inconel材料</a:t>
            </a:r>
            <a:r>
              <a:rPr lang="en-US" altLang="zh-CN" sz="1200" dirty="0"/>
              <a:t>，</a:t>
            </a:r>
            <a:r>
              <a:rPr lang="zh-CN" altLang="en-US" sz="1200" dirty="0"/>
              <a:t>壁厚</a:t>
            </a:r>
            <a:r>
              <a:rPr lang="en-US" altLang="zh-CN" sz="1200" dirty="0"/>
              <a:t>0.5mm</a:t>
            </a:r>
            <a:r>
              <a:rPr lang="zh-CN" altLang="en-US" sz="1200" dirty="0"/>
              <a:t>，用来减小涡流效应</a:t>
            </a:r>
            <a:r>
              <a:rPr lang="en-US" altLang="zh-CN" sz="1200" dirty="0"/>
              <a:t>；</a:t>
            </a:r>
          </a:p>
          <a:p>
            <a:r>
              <a:rPr lang="zh-CN" altLang="en-US" sz="1200" dirty="0"/>
              <a:t>真空盒内壁应逐渐过渡</a:t>
            </a:r>
            <a:r>
              <a:rPr lang="en-US" altLang="zh-CN" sz="1200" dirty="0"/>
              <a:t>(</a:t>
            </a:r>
            <a:r>
              <a:rPr lang="zh-CN" altLang="en-US" sz="1200" dirty="0"/>
              <a:t>坡度比</a:t>
            </a:r>
            <a:r>
              <a:rPr lang="en-US" altLang="zh-CN" sz="1200" dirty="0">
                <a:latin typeface="Calibri" panose="020F0502020204030204" pitchFamily="34" charset="0"/>
                <a:ea typeface="宋体" panose="02010600030101010101" pitchFamily="2" charset="-122"/>
                <a:cs typeface="Times New Roman" panose="02020603050405020304" pitchFamily="18" charset="0"/>
                <a:sym typeface="Symbol" panose="05050102010706020507" pitchFamily="18" charset="2"/>
              </a:rPr>
              <a:t></a:t>
            </a:r>
            <a:r>
              <a:rPr lang="en-US" altLang="zh-CN" sz="1200" dirty="0">
                <a:latin typeface="Calibri" panose="020F0502020204030204" pitchFamily="34" charset="0"/>
                <a:ea typeface="宋体" panose="02010600030101010101" pitchFamily="2" charset="-122"/>
                <a:cs typeface="Times New Roman" panose="02020603050405020304" pitchFamily="18" charset="0"/>
              </a:rPr>
              <a:t> </a:t>
            </a:r>
            <a:r>
              <a:rPr lang="en-US" altLang="zh-CN" sz="1200" dirty="0"/>
              <a:t>1/10, </a:t>
            </a:r>
            <a:r>
              <a:rPr lang="zh-CN" altLang="en-US" sz="1200" dirty="0"/>
              <a:t>台阶</a:t>
            </a:r>
            <a:r>
              <a:rPr lang="en-US" altLang="zh-CN" sz="1200" dirty="0">
                <a:latin typeface="Calibri" panose="020F0502020204030204" pitchFamily="34" charset="0"/>
                <a:ea typeface="宋体" panose="02010600030101010101" pitchFamily="2" charset="-122"/>
                <a:cs typeface="Times New Roman" panose="02020603050405020304" pitchFamily="18" charset="0"/>
                <a:sym typeface="Symbol" panose="05050102010706020507" pitchFamily="18" charset="2"/>
              </a:rPr>
              <a:t></a:t>
            </a:r>
            <a:r>
              <a:rPr lang="zh-CN" altLang="en-US" sz="1200" dirty="0"/>
              <a:t> </a:t>
            </a:r>
            <a:r>
              <a:rPr lang="en-US" altLang="zh-CN" sz="1200" dirty="0"/>
              <a:t>0.1mm)</a:t>
            </a:r>
            <a:r>
              <a:rPr lang="zh-CN" altLang="en-US" sz="1200" dirty="0"/>
              <a:t>，以减小束流阻抗和高次模损失；同时需要冷却水管分散同步光功率。</a:t>
            </a:r>
            <a:endParaRPr lang="en-US" altLang="zh-CN" sz="1200" dirty="0"/>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21</a:t>
            </a:fld>
            <a:endParaRPr lang="zh-CN" altLang="en-US"/>
          </a:p>
        </p:txBody>
      </p:sp>
    </p:spTree>
    <p:extLst>
      <p:ext uri="{BB962C8B-B14F-4D97-AF65-F5344CB8AC3E}">
        <p14:creationId xmlns:p14="http://schemas.microsoft.com/office/powerpoint/2010/main" val="3678996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Cu-Cr-</a:t>
            </a:r>
            <a:r>
              <a:rPr lang="en-US" altLang="zh-CN" dirty="0" err="1"/>
              <a:t>Zr</a:t>
            </a:r>
            <a:r>
              <a:rPr lang="en-US" altLang="zh-CN" dirty="0"/>
              <a:t> (C18150) will be chosen as the main chambers material.</a:t>
            </a:r>
            <a:r>
              <a:rPr lang="en-US" altLang="zh-CN" baseline="0" dirty="0"/>
              <a:t> </a:t>
            </a:r>
            <a:r>
              <a:rPr lang="en-US" altLang="zh-CN" dirty="0"/>
              <a:t>Inconel material will be used for fast corrector chambers.</a:t>
            </a:r>
          </a:p>
          <a:p>
            <a:r>
              <a:rPr lang="en-US" altLang="zh-CN" dirty="0"/>
              <a:t>Stainless steel will be adopted for the BLG chambers and coated with copper inside.</a:t>
            </a: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717EC1-A5BC-2E4D-BD73-CE0F8AFAF0A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7147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dirty="0"/>
              <a:t>纵向梯度二极铁</a:t>
            </a:r>
            <a:r>
              <a:rPr lang="en-US" altLang="zh-CN" sz="1200" dirty="0"/>
              <a:t>(BLG1/4/5)</a:t>
            </a:r>
            <a:r>
              <a:rPr lang="zh-CN" altLang="en-US" sz="1200" dirty="0"/>
              <a:t>真空盒和</a:t>
            </a:r>
            <a:r>
              <a:rPr lang="en-US" altLang="zh-CN" sz="1200" dirty="0"/>
              <a:t>VC04</a:t>
            </a:r>
            <a:r>
              <a:rPr lang="zh-CN" altLang="en-US" sz="1200" dirty="0"/>
              <a:t>多通真空盒采用</a:t>
            </a:r>
            <a:r>
              <a:rPr lang="en-US" altLang="zh-CN" sz="1200" dirty="0"/>
              <a:t>316LN</a:t>
            </a:r>
            <a:r>
              <a:rPr lang="zh-CN" altLang="en-US" sz="1200" dirty="0"/>
              <a:t>不锈钢材料，主要目的是根据不锈钢容易加工和焊接的特点制造成多接口的结构，以便在真空盒上可利用的空间安装真空泵、真空规和光子吸收器等；</a:t>
            </a:r>
            <a:endParaRPr lang="en-US" altLang="zh-CN" sz="1200" dirty="0"/>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23</a:t>
            </a:fld>
            <a:endParaRPr lang="zh-CN" altLang="en-US"/>
          </a:p>
        </p:txBody>
      </p:sp>
    </p:spTree>
    <p:extLst>
      <p:ext uri="{BB962C8B-B14F-4D97-AF65-F5344CB8AC3E}">
        <p14:creationId xmlns:p14="http://schemas.microsoft.com/office/powerpoint/2010/main" val="2260931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Arial" panose="020B0604020202020204" pitchFamily="34" charset="0"/>
              <a:buChar char="•"/>
            </a:pPr>
            <a:r>
              <a:rPr lang="zh-CN" altLang="en-US" sz="1200" dirty="0"/>
              <a:t>真空盒由</a:t>
            </a:r>
            <a:r>
              <a:rPr lang="en-US" altLang="zh-CN" sz="1200" dirty="0"/>
              <a:t>BLG4段、QF4段、档块、变径管、法兰等组成；</a:t>
            </a:r>
          </a:p>
          <a:p>
            <a:pPr marL="285750" indent="-285750">
              <a:buFont typeface="Arial" panose="020B0604020202020204" pitchFamily="34" charset="0"/>
              <a:buChar char="•"/>
            </a:pPr>
            <a:r>
              <a:rPr lang="zh-CN" altLang="en-US" sz="1200" dirty="0"/>
              <a:t>整个真空盒焊接包括激光焊、电子束焊，氩弧焊三种方式；</a:t>
            </a:r>
            <a:endParaRPr lang="en-US" altLang="zh-CN" sz="1200" dirty="0"/>
          </a:p>
          <a:p>
            <a:pPr marL="285750" indent="-285750">
              <a:buFont typeface="Arial" panose="020B0604020202020204" pitchFamily="34" charset="0"/>
              <a:buChar char="•"/>
            </a:pPr>
            <a:r>
              <a:rPr lang="zh-CN" altLang="en-US" sz="1200" dirty="0"/>
              <a:t>束流管道内表面镀铜</a:t>
            </a:r>
            <a:r>
              <a:rPr lang="en-US" altLang="zh-CN" sz="1200" dirty="0"/>
              <a:t>20</a:t>
            </a:r>
            <a:r>
              <a:rPr lang="en-US" altLang="zh-CN" sz="1200" dirty="0">
                <a:sym typeface="Symbol" panose="05050102010706020507" pitchFamily="18" charset="2"/>
              </a:rPr>
              <a:t></a:t>
            </a:r>
            <a:r>
              <a:rPr lang="en-US" altLang="zh-CN" sz="1200" dirty="0"/>
              <a:t>m，真空盒磁导率小于1.02；</a:t>
            </a:r>
          </a:p>
          <a:p>
            <a:pPr marL="285750" indent="-285750">
              <a:buFont typeface="Arial" panose="020B0604020202020204" pitchFamily="34" charset="0"/>
              <a:buChar char="•"/>
            </a:pPr>
            <a:r>
              <a:rPr lang="zh-CN" altLang="en-US" sz="1200" dirty="0"/>
              <a:t>主体激光焊完成后进行检漏，再精加工上下面；</a:t>
            </a:r>
            <a:endParaRPr lang="en-US" altLang="zh-CN" sz="1200" dirty="0"/>
          </a:p>
          <a:p>
            <a:pPr marL="285750" indent="-285750">
              <a:buFont typeface="Arial" panose="020B0604020202020204" pitchFamily="34" charset="0"/>
              <a:buChar char="•"/>
            </a:pPr>
            <a:r>
              <a:rPr lang="zh-CN" altLang="en-US" sz="1200" dirty="0"/>
              <a:t>组焊、尺寸检测、真空调试。</a:t>
            </a:r>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24</a:t>
            </a:fld>
            <a:endParaRPr lang="zh-CN" altLang="en-US"/>
          </a:p>
        </p:txBody>
      </p:sp>
    </p:spTree>
    <p:extLst>
      <p:ext uri="{BB962C8B-B14F-4D97-AF65-F5344CB8AC3E}">
        <p14:creationId xmlns:p14="http://schemas.microsoft.com/office/powerpoint/2010/main" val="955187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Aluminum vacuum tube (Al-6061) is thermally extruded.</a:t>
            </a:r>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25</a:t>
            </a:fld>
            <a:endParaRPr lang="zh-CN" altLang="en-US"/>
          </a:p>
        </p:txBody>
      </p:sp>
    </p:spTree>
    <p:extLst>
      <p:ext uri="{BB962C8B-B14F-4D97-AF65-F5344CB8AC3E}">
        <p14:creationId xmlns:p14="http://schemas.microsoft.com/office/powerpoint/2010/main" val="30085608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Along the 27 Km of LHC beam pipe, various types of vacuum bellow modules are needed to compensate the mechanical misalignments of the vacuum chambers during installation and to absorb their thermal expansion during the bake-out. In order to reduce the beam impedance during operation with beams these modules are equipped with RF bridges to carry the image current. They are usually made out of a copper tube insert at one side and Cu-Be RF fingers at the other end of the module. A spring is used to keep the contact between the RF fingers and the tube insert. </a:t>
            </a:r>
            <a:r>
              <a:rPr lang="en-US" altLang="zh-CN" b="1" dirty="0">
                <a:solidFill>
                  <a:srgbClr val="FF0000"/>
                </a:solidFill>
              </a:rPr>
              <a:t>The geometry and the choice of this spring become critical to ensure a good electrical contact</a:t>
            </a:r>
            <a:r>
              <a:rPr lang="en-US" altLang="zh-CN" dirty="0"/>
              <a:t>.【1】</a:t>
            </a:r>
          </a:p>
          <a:p>
            <a:r>
              <a:rPr lang="en-US" altLang="zh-CN" dirty="0"/>
              <a:t>The electrical contact between the RF fingers and the tube insert depends on the geometry of both parts as well as on a spring, which assures the force to keep the contact [2] [3].</a:t>
            </a:r>
          </a:p>
          <a:p>
            <a:endParaRPr lang="en-US" altLang="zh-CN" dirty="0"/>
          </a:p>
          <a:p>
            <a:r>
              <a:rPr lang="en-US" altLang="zh-CN" dirty="0"/>
              <a:t>[1]IPAC2015-WEPHA005</a:t>
            </a:r>
          </a:p>
          <a:p>
            <a:r>
              <a:rPr lang="en-US" altLang="zh-CN" dirty="0"/>
              <a:t>[2] E. </a:t>
            </a:r>
            <a:r>
              <a:rPr lang="en-US" altLang="zh-CN" dirty="0" err="1"/>
              <a:t>Metral</a:t>
            </a:r>
            <a:r>
              <a:rPr lang="en-US" altLang="zh-CN" dirty="0"/>
              <a:t> et al., “Lessons learnt and mitigation measures for the CERN LHC equipment with RF fingers”, TUPWA042, IPAC’13, Shanghai, China.</a:t>
            </a:r>
          </a:p>
          <a:p>
            <a:r>
              <a:rPr lang="en-US" altLang="zh-CN" dirty="0"/>
              <a:t>[3] R. </a:t>
            </a:r>
            <a:r>
              <a:rPr lang="en-US" altLang="zh-CN" dirty="0" err="1"/>
              <a:t>Veness</a:t>
            </a:r>
            <a:r>
              <a:rPr lang="en-US" altLang="zh-CN" dirty="0"/>
              <a:t> et al., “Design aspects of the RF contacts for the</a:t>
            </a:r>
          </a:p>
          <a:p>
            <a:r>
              <a:rPr lang="en-US" altLang="zh-CN" dirty="0"/>
              <a:t>LHC beam PAC’01, Chicago, USA.</a:t>
            </a:r>
            <a:endParaRPr lang="zh-CN" altLang="en-US" dirty="0"/>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27</a:t>
            </a:fld>
            <a:endParaRPr lang="zh-CN" altLang="en-US"/>
          </a:p>
        </p:txBody>
      </p:sp>
    </p:spTree>
    <p:extLst>
      <p:ext uri="{BB962C8B-B14F-4D97-AF65-F5344CB8AC3E}">
        <p14:creationId xmlns:p14="http://schemas.microsoft.com/office/powerpoint/2010/main" val="1231447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Arial" panose="020B0604020202020204" pitchFamily="34" charset="0"/>
              <a:buChar char="•"/>
            </a:pPr>
            <a:r>
              <a:rPr lang="zh-CN" altLang="en-US" dirty="0"/>
              <a:t>弯转磁铁产生的同步辐射功率约有</a:t>
            </a:r>
            <a:r>
              <a:rPr lang="en-US" altLang="zh-CN" dirty="0"/>
              <a:t>41~48%</a:t>
            </a:r>
            <a:r>
              <a:rPr lang="zh-CN" altLang="en-US" dirty="0"/>
              <a:t>集中沉积到光子吸收器</a:t>
            </a:r>
            <a:r>
              <a:rPr lang="en-US" altLang="zh-CN" dirty="0"/>
              <a:t>(ABS)</a:t>
            </a:r>
            <a:r>
              <a:rPr lang="zh-CN" altLang="en-US" dirty="0"/>
              <a:t>上；</a:t>
            </a:r>
            <a:endParaRPr lang="en-US" altLang="zh-CN" dirty="0"/>
          </a:p>
          <a:p>
            <a:pPr marL="285750" indent="-285750">
              <a:buFont typeface="Arial" panose="020B0604020202020204" pitchFamily="34" charset="0"/>
              <a:buChar char="•"/>
            </a:pPr>
            <a:r>
              <a:rPr lang="zh-CN" altLang="en-US" dirty="0"/>
              <a:t>每个单元弧区设置了</a:t>
            </a:r>
            <a:r>
              <a:rPr lang="en-US" altLang="zh-CN" dirty="0"/>
              <a:t>4</a:t>
            </a:r>
            <a:r>
              <a:rPr lang="zh-CN" altLang="en-US" dirty="0"/>
              <a:t>个光子吸收器，其中</a:t>
            </a:r>
            <a:r>
              <a:rPr lang="en-US" altLang="zh-CN" dirty="0"/>
              <a:t>3</a:t>
            </a:r>
            <a:r>
              <a:rPr lang="zh-CN" altLang="en-US" dirty="0"/>
              <a:t>个位于同步辐射光引出岔口，用于引出光束线；</a:t>
            </a:r>
            <a:endParaRPr lang="en-US" altLang="zh-CN" dirty="0"/>
          </a:p>
          <a:p>
            <a:pPr marL="285750" indent="-285750">
              <a:buFont typeface="Arial" panose="020B0604020202020204" pitchFamily="34" charset="0"/>
              <a:buChar char="•"/>
            </a:pPr>
            <a:r>
              <a:rPr lang="zh-CN" altLang="en-US" dirty="0"/>
              <a:t>吸收器承担高功率密度的同步光沉积，需要好的加工和安装精度。</a:t>
            </a:r>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28</a:t>
            </a:fld>
            <a:endParaRPr lang="zh-CN" altLang="en-US"/>
          </a:p>
        </p:txBody>
      </p:sp>
    </p:spTree>
    <p:extLst>
      <p:ext uri="{BB962C8B-B14F-4D97-AF65-F5344CB8AC3E}">
        <p14:creationId xmlns:p14="http://schemas.microsoft.com/office/powerpoint/2010/main" val="3922549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en-US" altLang="zh-CN" dirty="0"/>
              <a:t>Vacuum of  Booster </a:t>
            </a:r>
            <a:r>
              <a:rPr lang="zh-CN" altLang="en-US" dirty="0"/>
              <a:t>、</a:t>
            </a:r>
            <a:r>
              <a:rPr lang="en-US" altLang="zh-CN" dirty="0"/>
              <a:t>storage ring, MDI are</a:t>
            </a:r>
            <a:r>
              <a:rPr lang="en-US" altLang="zh-CN" baseline="0" dirty="0"/>
              <a:t> all considered and  under technical design. Conventional technical such as ion pump /extruded copper pipes will be used in CEPC. There is no especial issue exceed our control, except to balance the impedance and gas absorb ability of NEG film </a:t>
            </a:r>
            <a:endParaRPr lang="zh-CN" altLang="en-US" dirty="0"/>
          </a:p>
        </p:txBody>
      </p:sp>
      <p:sp>
        <p:nvSpPr>
          <p:cNvPr id="4" name="灯片编号占位符 3"/>
          <p:cNvSpPr>
            <a:spLocks noGrp="1"/>
          </p:cNvSpPr>
          <p:nvPr>
            <p:ph type="sldNum" sz="quarter" idx="10"/>
          </p:nvPr>
        </p:nvSpPr>
        <p:spPr/>
        <p:txBody>
          <a:bodyPr/>
          <a:lstStyle/>
          <a:p>
            <a:fld id="{8BFF2924-98E7-46FA-B168-569CDB3EDDF7}" type="slidenum">
              <a:rPr lang="zh-CN" altLang="en-US" smtClean="0"/>
              <a:t>4</a:t>
            </a:fld>
            <a:endParaRPr lang="zh-CN" altLang="en-US"/>
          </a:p>
        </p:txBody>
      </p:sp>
    </p:spTree>
    <p:extLst>
      <p:ext uri="{BB962C8B-B14F-4D97-AF65-F5344CB8AC3E}">
        <p14:creationId xmlns:p14="http://schemas.microsoft.com/office/powerpoint/2010/main" val="3194810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30</a:t>
            </a:fld>
            <a:endParaRPr lang="zh-CN" altLang="en-US"/>
          </a:p>
        </p:txBody>
      </p:sp>
    </p:spTree>
    <p:extLst>
      <p:ext uri="{BB962C8B-B14F-4D97-AF65-F5344CB8AC3E}">
        <p14:creationId xmlns:p14="http://schemas.microsoft.com/office/powerpoint/2010/main" val="1666589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0" dirty="0">
                <a:highlight>
                  <a:srgbClr val="FFFF00"/>
                </a:highlight>
                <a:latin typeface="微软雅黑" panose="020B0503020204020204" pitchFamily="34" charset="-122"/>
                <a:ea typeface="微软雅黑" panose="020B0503020204020204" pitchFamily="34" charset="-122"/>
              </a:rPr>
              <a:t>在国内属首次批量化应用，同时</a:t>
            </a:r>
            <a:r>
              <a:rPr lang="zh-CN" altLang="en-US" b="0" dirty="0">
                <a:latin typeface="微软雅黑" panose="020B0503020204020204" pitchFamily="34" charset="-122"/>
                <a:ea typeface="微软雅黑" panose="020B0503020204020204" pitchFamily="34" charset="-122"/>
              </a:rPr>
              <a:t>由于真空盒延期使得镀膜工期非常紧张。</a:t>
            </a:r>
            <a:r>
              <a:rPr lang="en-US" altLang="zh-CN" b="0" dirty="0">
                <a:latin typeface="微软雅黑" panose="020B0503020204020204" pitchFamily="34" charset="-122"/>
                <a:ea typeface="微软雅黑" panose="020B0503020204020204" pitchFamily="34" charset="-122"/>
              </a:rPr>
              <a:t>NEG</a:t>
            </a:r>
            <a:r>
              <a:rPr lang="zh-CN" altLang="en-US" b="0" dirty="0">
                <a:latin typeface="微软雅黑" panose="020B0503020204020204" pitchFamily="34" charset="-122"/>
                <a:ea typeface="微软雅黑" panose="020B0503020204020204" pitchFamily="34" charset="-122"/>
              </a:rPr>
              <a:t>镀膜</a:t>
            </a:r>
            <a:r>
              <a:rPr lang="zh-CN" altLang="en-US" b="1" dirty="0">
                <a:latin typeface="微软雅黑" panose="020B0503020204020204" pitchFamily="34" charset="-122"/>
                <a:ea typeface="微软雅黑" panose="020B0503020204020204" pitchFamily="34" charset="-122"/>
              </a:rPr>
              <a:t>工艺复杂，要求高，同时</a:t>
            </a:r>
            <a:r>
              <a:rPr lang="en-US" altLang="zh-CN" b="1" dirty="0">
                <a:latin typeface="微软雅黑" panose="020B0503020204020204" pitchFamily="34" charset="-122"/>
                <a:ea typeface="微软雅黑" panose="020B0503020204020204" pitchFamily="34" charset="-122"/>
              </a:rPr>
              <a:t>HEPS</a:t>
            </a:r>
            <a:r>
              <a:rPr lang="zh-CN" altLang="en-US" sz="1200" b="1" dirty="0">
                <a:latin typeface="微软雅黑" panose="020B0503020204020204" pitchFamily="34" charset="-122"/>
                <a:ea typeface="微软雅黑" panose="020B0503020204020204" pitchFamily="34" charset="-122"/>
              </a:rPr>
              <a:t>真空盒种类多，数量庞大。</a:t>
            </a:r>
            <a:r>
              <a:rPr lang="zh-CN" altLang="en-US" b="0" dirty="0">
                <a:latin typeface="微软雅黑" panose="020B0503020204020204" pitchFamily="34" charset="-122"/>
                <a:ea typeface="微软雅黑" panose="020B0503020204020204" pitchFamily="34" charset="-122"/>
              </a:rPr>
              <a:t>批量镀膜的主要挑战性是既要保障质量又要保障进度。我们已通过大量的试验与测试，确保工艺与设备的稳定性，同时设备</a:t>
            </a:r>
            <a:r>
              <a:rPr lang="en-US" altLang="zh-CN" b="0" dirty="0">
                <a:latin typeface="微软雅黑" panose="020B0503020204020204" pitchFamily="34" charset="-122"/>
                <a:ea typeface="微软雅黑" panose="020B0503020204020204" pitchFamily="34" charset="-122"/>
              </a:rPr>
              <a:t>24</a:t>
            </a:r>
            <a:r>
              <a:rPr lang="zh-CN" altLang="en-US" b="0" dirty="0">
                <a:latin typeface="微软雅黑" panose="020B0503020204020204" pitchFamily="34" charset="-122"/>
                <a:ea typeface="微软雅黑" panose="020B0503020204020204" pitchFamily="34" charset="-122"/>
              </a:rPr>
              <a:t>小时满负荷运行，最大程度保障质量与进度。</a:t>
            </a:r>
            <a:endParaRPr lang="en-US" altLang="zh-CN" b="0" dirty="0">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b="0" dirty="0">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32</a:t>
            </a:fld>
            <a:endParaRPr lang="zh-CN" altLang="en-US"/>
          </a:p>
        </p:txBody>
      </p:sp>
    </p:spTree>
    <p:extLst>
      <p:ext uri="{BB962C8B-B14F-4D97-AF65-F5344CB8AC3E}">
        <p14:creationId xmlns:p14="http://schemas.microsoft.com/office/powerpoint/2010/main" val="15893164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33</a:t>
            </a:fld>
            <a:endParaRPr lang="zh-CN" altLang="en-US"/>
          </a:p>
        </p:txBody>
      </p:sp>
    </p:spTree>
    <p:extLst>
      <p:ext uri="{BB962C8B-B14F-4D97-AF65-F5344CB8AC3E}">
        <p14:creationId xmlns:p14="http://schemas.microsoft.com/office/powerpoint/2010/main" val="35053835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a:t>圆形真空盒镀膜装置并联</a:t>
            </a:r>
            <a:r>
              <a:rPr lang="en-US" altLang="zh-CN" sz="1200" dirty="0"/>
              <a:t>6组，每组真空盒长约3.5m，吊装长度约5m，外径约0.47m；</a:t>
            </a:r>
          </a:p>
          <a:p>
            <a:pPr algn="l"/>
            <a:r>
              <a:rPr lang="zh-CN" altLang="en-US" sz="1200" dirty="0"/>
              <a:t>前室形真空盒镀膜装置并联</a:t>
            </a:r>
            <a:r>
              <a:rPr lang="en-US" altLang="zh-CN" sz="1200" dirty="0"/>
              <a:t>4组，每组真空盒长约1.5m；</a:t>
            </a:r>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34</a:t>
            </a:fld>
            <a:endParaRPr lang="zh-CN" altLang="en-US"/>
          </a:p>
        </p:txBody>
      </p:sp>
    </p:spTree>
    <p:extLst>
      <p:ext uri="{BB962C8B-B14F-4D97-AF65-F5344CB8AC3E}">
        <p14:creationId xmlns:p14="http://schemas.microsoft.com/office/powerpoint/2010/main" val="17019691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36</a:t>
            </a:fld>
            <a:endParaRPr lang="zh-CN" altLang="en-US"/>
          </a:p>
        </p:txBody>
      </p:sp>
    </p:spTree>
    <p:extLst>
      <p:ext uri="{BB962C8B-B14F-4D97-AF65-F5344CB8AC3E}">
        <p14:creationId xmlns:p14="http://schemas.microsoft.com/office/powerpoint/2010/main" val="27629991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Several experiments indicate that the contact fingers have a good contact with flange surface.</a:t>
            </a:r>
            <a:endParaRPr lang="zh-CN" altLang="en-US" sz="1200" dirty="0"/>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717EC1-A5BC-2E4D-BD73-CE0F8AFAF0A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16808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a:t>介绍了</a:t>
            </a:r>
            <a:r>
              <a:rPr lang="en-US" altLang="zh-CN" sz="1200" dirty="0"/>
              <a:t>HEPS</a:t>
            </a:r>
            <a:r>
              <a:rPr lang="zh-CN" altLang="en-US" sz="1200" dirty="0"/>
              <a:t>真空系统设计要求，同步光功率和气载以及压强分布计算方法；</a:t>
            </a:r>
            <a:endParaRPr lang="en-US" altLang="zh-CN" sz="1200" dirty="0"/>
          </a:p>
          <a:p>
            <a:r>
              <a:rPr lang="zh-CN" altLang="en-US" sz="1200" dirty="0"/>
              <a:t>描述了注入器真空设备布局以及主要的真空部件；</a:t>
            </a:r>
            <a:endParaRPr lang="en-US" altLang="zh-CN" sz="1200" dirty="0"/>
          </a:p>
          <a:p>
            <a:r>
              <a:rPr lang="zh-CN" altLang="en-US" sz="1200" dirty="0"/>
              <a:t>说明了储存环真空关键设备的设计和样机研制进展；</a:t>
            </a:r>
            <a:endParaRPr lang="en-US" altLang="zh-CN" sz="1200" dirty="0"/>
          </a:p>
          <a:p>
            <a:r>
              <a:rPr lang="zh-CN" altLang="en-US" sz="1200" dirty="0"/>
              <a:t>真空设备批量采购和加工将在明年初开始；</a:t>
            </a:r>
            <a:endParaRPr lang="en-US" altLang="zh-CN" sz="1200" dirty="0"/>
          </a:p>
          <a:p>
            <a:r>
              <a:rPr lang="zh-CN" altLang="en-US" sz="1200" dirty="0"/>
              <a:t>真空系统的设计应该与加速器的其他硬件系统同时进行，以便从开始就可以获得一个全局的优化设计；</a:t>
            </a:r>
            <a:endParaRPr lang="en-US" altLang="zh-CN" sz="1200" dirty="0"/>
          </a:p>
          <a:p>
            <a:r>
              <a:rPr lang="zh-CN" altLang="en-US" sz="1200" dirty="0"/>
              <a:t>真空部件在安装前都要进行严格的测试，以保证系统的可靠性，避免由于单个部件的问题影响整个工程的进度。</a:t>
            </a:r>
            <a:endParaRPr lang="en-US" altLang="zh-CN" sz="1200"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38</a:t>
            </a:fld>
            <a:endParaRPr lang="zh-CN" altLang="en-US"/>
          </a:p>
        </p:txBody>
      </p:sp>
    </p:spTree>
    <p:extLst>
      <p:ext uri="{BB962C8B-B14F-4D97-AF65-F5344CB8AC3E}">
        <p14:creationId xmlns:p14="http://schemas.microsoft.com/office/powerpoint/2010/main" val="3294911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1" i="0" u="none" strike="noStrike" dirty="0">
                <a:solidFill>
                  <a:srgbClr val="5A75E0"/>
                </a:solidFill>
                <a:effectLst/>
                <a:latin typeface="PingFang SC"/>
              </a:rPr>
              <a:t>conventional technology</a:t>
            </a:r>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6</a:t>
            </a:fld>
            <a:endParaRPr lang="zh-CN" altLang="en-US"/>
          </a:p>
        </p:txBody>
      </p:sp>
    </p:spTree>
    <p:extLst>
      <p:ext uri="{BB962C8B-B14F-4D97-AF65-F5344CB8AC3E}">
        <p14:creationId xmlns:p14="http://schemas.microsoft.com/office/powerpoint/2010/main" val="3641618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a:t>材料的选择→加工工艺→样件试制→检漏→变形测量→极限真空测试</a:t>
            </a:r>
            <a:endParaRPr lang="en-US" altLang="zh-CN" sz="1200" dirty="0"/>
          </a:p>
          <a:p>
            <a:r>
              <a:rPr lang="en-US" altLang="zh-CN" sz="1200" dirty="0"/>
              <a:t>对0.1mm厚的钛膜进行电子束焊和钎焊试验；</a:t>
            </a:r>
          </a:p>
          <a:p>
            <a:r>
              <a:rPr lang="zh-CN" altLang="en-US" sz="1200" dirty="0"/>
              <a:t>钛窗真空下变形实验，椭圆窗</a:t>
            </a:r>
            <a:r>
              <a:rPr lang="en-US" altLang="zh-CN" sz="1200" dirty="0"/>
              <a:t>0.4mm</a:t>
            </a:r>
            <a:r>
              <a:rPr lang="zh-CN" altLang="en-US" sz="1200" dirty="0"/>
              <a:t>，圆窗</a:t>
            </a:r>
            <a:r>
              <a:rPr lang="en-US" altLang="zh-CN" sz="1200" dirty="0"/>
              <a:t>2.3mm，打压1MPa未发现有漏；</a:t>
            </a:r>
          </a:p>
          <a:p>
            <a:r>
              <a:rPr lang="zh-CN" altLang="en-US" sz="1200" dirty="0"/>
              <a:t>极限真空小于</a:t>
            </a:r>
            <a:r>
              <a:rPr lang="en-US" altLang="zh-CN" sz="1200" dirty="0"/>
              <a:t>5 ×10</a:t>
            </a:r>
            <a:r>
              <a:rPr lang="en-US" altLang="zh-CN" sz="1200" baseline="30000" dirty="0"/>
              <a:t>-8</a:t>
            </a:r>
            <a:r>
              <a:rPr lang="en-US" altLang="zh-CN" sz="1200" dirty="0"/>
              <a:t>Pa。</a:t>
            </a:r>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7</a:t>
            </a:fld>
            <a:endParaRPr lang="zh-CN" altLang="en-US"/>
          </a:p>
        </p:txBody>
      </p:sp>
    </p:spTree>
    <p:extLst>
      <p:ext uri="{BB962C8B-B14F-4D97-AF65-F5344CB8AC3E}">
        <p14:creationId xmlns:p14="http://schemas.microsoft.com/office/powerpoint/2010/main" val="1894348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14313" indent="-214313">
              <a:buFont typeface="Arial" panose="020B0604020202020204" pitchFamily="34" charset="0"/>
              <a:buChar char="•"/>
            </a:pPr>
            <a:r>
              <a:rPr lang="en-US" altLang="zh-CN" sz="1200" dirty="0">
                <a:solidFill>
                  <a:srgbClr val="000000"/>
                </a:solidFill>
                <a:latin typeface="Calibri"/>
                <a:ea typeface="微软雅黑"/>
              </a:rPr>
              <a:t>直线和低能输运线通过8个区段阀分成8个真空区段，其中有电子枪、聚束</a:t>
            </a:r>
            <a:r>
              <a:rPr lang="zh-CN" altLang="en-US" sz="1200" dirty="0">
                <a:solidFill>
                  <a:srgbClr val="000000"/>
                </a:solidFill>
                <a:latin typeface="Calibri"/>
                <a:ea typeface="微软雅黑"/>
              </a:rPr>
              <a:t>单元</a:t>
            </a:r>
            <a:r>
              <a:rPr lang="en-US" altLang="zh-CN" sz="1200" dirty="0">
                <a:solidFill>
                  <a:srgbClr val="000000"/>
                </a:solidFill>
                <a:latin typeface="Calibri"/>
                <a:ea typeface="微软雅黑"/>
              </a:rPr>
              <a:t>、</a:t>
            </a:r>
            <a:r>
              <a:rPr lang="en-US" altLang="zh-CN" sz="1200" dirty="0" err="1">
                <a:solidFill>
                  <a:srgbClr val="000000"/>
                </a:solidFill>
                <a:latin typeface="Calibri"/>
                <a:ea typeface="微软雅黑"/>
              </a:rPr>
              <a:t>加速结构、分析磁铁节等</a:t>
            </a:r>
            <a:r>
              <a:rPr lang="en-US" altLang="zh-CN" sz="1200" dirty="0">
                <a:solidFill>
                  <a:srgbClr val="000000"/>
                </a:solidFill>
                <a:latin typeface="Calibri"/>
                <a:ea typeface="微软雅黑"/>
              </a:rPr>
              <a:t>；</a:t>
            </a:r>
          </a:p>
          <a:p>
            <a:pPr marL="214313" indent="-214313">
              <a:buFont typeface="Arial" panose="020B0604020202020204" pitchFamily="34" charset="0"/>
              <a:buChar char="•"/>
            </a:pPr>
            <a:r>
              <a:rPr lang="zh-CN" altLang="en-US" sz="1200" dirty="0">
                <a:solidFill>
                  <a:srgbClr val="000000"/>
                </a:solidFill>
                <a:latin typeface="Calibri"/>
                <a:ea typeface="微软雅黑"/>
              </a:rPr>
              <a:t>真空盒和波纹管材料为不锈钢，共</a:t>
            </a:r>
            <a:r>
              <a:rPr lang="en-US" altLang="zh-CN" sz="1200" dirty="0">
                <a:solidFill>
                  <a:srgbClr val="000000"/>
                </a:solidFill>
                <a:latin typeface="Calibri"/>
                <a:ea typeface="微软雅黑"/>
              </a:rPr>
              <a:t>103件；</a:t>
            </a:r>
            <a:endParaRPr lang="zh-CN" altLang="en-US" sz="1200" dirty="0">
              <a:solidFill>
                <a:srgbClr val="000000"/>
              </a:solidFill>
              <a:latin typeface="Calibri"/>
              <a:ea typeface="微软雅黑"/>
            </a:endParaRPr>
          </a:p>
          <a:p>
            <a:pPr marL="214313" indent="-214313">
              <a:buFont typeface="Arial" panose="020B0604020202020204" pitchFamily="34" charset="0"/>
              <a:buChar char="•"/>
            </a:pPr>
            <a:r>
              <a:rPr lang="zh-CN" altLang="en-US" sz="1200" dirty="0">
                <a:solidFill>
                  <a:srgbClr val="000000"/>
                </a:solidFill>
                <a:latin typeface="Calibri"/>
                <a:ea typeface="微软雅黑"/>
              </a:rPr>
              <a:t>离子泵共有</a:t>
            </a:r>
            <a:r>
              <a:rPr lang="en-US" altLang="zh-CN" sz="1200" dirty="0">
                <a:solidFill>
                  <a:srgbClr val="000000"/>
                </a:solidFill>
                <a:latin typeface="Calibri"/>
                <a:ea typeface="微软雅黑"/>
              </a:rPr>
              <a:t>60台，冷阴极真空规30个。</a:t>
            </a:r>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8</a:t>
            </a:fld>
            <a:endParaRPr lang="zh-CN" altLang="en-US"/>
          </a:p>
        </p:txBody>
      </p:sp>
    </p:spTree>
    <p:extLst>
      <p:ext uri="{BB962C8B-B14F-4D97-AF65-F5344CB8AC3E}">
        <p14:creationId xmlns:p14="http://schemas.microsoft.com/office/powerpoint/2010/main" val="3773079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err="1"/>
              <a:t>高能输运线</a:t>
            </a:r>
            <a:r>
              <a:rPr lang="zh-CN" altLang="en-US" sz="1200" dirty="0"/>
              <a:t>（</a:t>
            </a:r>
            <a:r>
              <a:rPr lang="en-US" altLang="zh-CN" sz="1200" dirty="0"/>
              <a:t>BR&amp;RB)由2条约105m长的传输线和1条</a:t>
            </a:r>
            <a:r>
              <a:rPr lang="zh-CN" altLang="en-US" sz="1200" dirty="0"/>
              <a:t>约</a:t>
            </a:r>
            <a:r>
              <a:rPr lang="en-US" altLang="zh-CN" sz="1200" dirty="0"/>
              <a:t>18m</a:t>
            </a:r>
            <a:r>
              <a:rPr lang="zh-CN" altLang="en-US" sz="1200" dirty="0"/>
              <a:t>长的</a:t>
            </a:r>
            <a:r>
              <a:rPr lang="en-US" altLang="zh-CN" sz="1200" dirty="0" err="1"/>
              <a:t>废束线组成</a:t>
            </a:r>
            <a:r>
              <a:rPr lang="en-US" altLang="zh-CN" sz="1200" dirty="0"/>
              <a:t>；</a:t>
            </a:r>
          </a:p>
          <a:p>
            <a:r>
              <a:rPr lang="zh-CN" altLang="en-US" sz="1200" dirty="0"/>
              <a:t>每条线真空分为</a:t>
            </a:r>
            <a:r>
              <a:rPr lang="en-US" altLang="zh-CN" sz="1200" dirty="0"/>
              <a:t>5</a:t>
            </a:r>
            <a:r>
              <a:rPr lang="zh-CN" altLang="en-US" sz="1200" dirty="0"/>
              <a:t>个区段，共有离子泵</a:t>
            </a:r>
            <a:r>
              <a:rPr lang="en-US" altLang="zh-CN" sz="1200" dirty="0"/>
              <a:t>54</a:t>
            </a:r>
            <a:r>
              <a:rPr lang="zh-CN" altLang="en-US" sz="1200" dirty="0"/>
              <a:t>台、冷规</a:t>
            </a:r>
            <a:r>
              <a:rPr lang="en-US" altLang="zh-CN" sz="1200" dirty="0"/>
              <a:t>15</a:t>
            </a:r>
            <a:r>
              <a:rPr lang="zh-CN" altLang="en-US" sz="1200" dirty="0"/>
              <a:t>个、闸板阀</a:t>
            </a:r>
            <a:r>
              <a:rPr lang="en-US" altLang="zh-CN" sz="1200" dirty="0"/>
              <a:t>6</a:t>
            </a:r>
            <a:r>
              <a:rPr lang="zh-CN" altLang="en-US" sz="1200" dirty="0"/>
              <a:t>台；</a:t>
            </a:r>
          </a:p>
          <a:p>
            <a:r>
              <a:rPr lang="en-US" altLang="zh-CN" sz="1200" dirty="0"/>
              <a:t>BR</a:t>
            </a:r>
            <a:r>
              <a:rPr lang="zh-CN" altLang="en-US" sz="1200" dirty="0"/>
              <a:t>线真空盒</a:t>
            </a:r>
            <a:r>
              <a:rPr lang="en-US" altLang="zh-CN" sz="1200" dirty="0"/>
              <a:t>126</a:t>
            </a:r>
            <a:r>
              <a:rPr lang="zh-CN" altLang="en-US" sz="1200" dirty="0"/>
              <a:t>根、</a:t>
            </a:r>
            <a:r>
              <a:rPr lang="en-US" altLang="zh-CN" sz="1200" dirty="0"/>
              <a:t>RB</a:t>
            </a:r>
            <a:r>
              <a:rPr lang="zh-CN" altLang="en-US" sz="1200" dirty="0"/>
              <a:t>线</a:t>
            </a:r>
            <a:r>
              <a:rPr lang="en-US" altLang="zh-CN" sz="1200" dirty="0"/>
              <a:t>129</a:t>
            </a:r>
            <a:r>
              <a:rPr lang="zh-CN" altLang="en-US" sz="1200" dirty="0"/>
              <a:t>根、</a:t>
            </a:r>
            <a:r>
              <a:rPr lang="en-US" altLang="zh-CN" sz="1200" dirty="0"/>
              <a:t>DUMP</a:t>
            </a:r>
            <a:r>
              <a:rPr lang="zh-CN" altLang="en-US" sz="1200" dirty="0"/>
              <a:t>线</a:t>
            </a:r>
            <a:r>
              <a:rPr lang="en-US" altLang="zh-CN" sz="1200" dirty="0"/>
              <a:t>12</a:t>
            </a:r>
            <a:r>
              <a:rPr lang="zh-CN" altLang="en-US" sz="1200" dirty="0"/>
              <a:t>根，波纹管共计</a:t>
            </a:r>
            <a:r>
              <a:rPr lang="en-US" altLang="zh-CN" sz="1200" dirty="0"/>
              <a:t>124件；</a:t>
            </a:r>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9</a:t>
            </a:fld>
            <a:endParaRPr lang="zh-CN" altLang="en-US"/>
          </a:p>
        </p:txBody>
      </p:sp>
    </p:spTree>
    <p:extLst>
      <p:ext uri="{BB962C8B-B14F-4D97-AF65-F5344CB8AC3E}">
        <p14:creationId xmlns:p14="http://schemas.microsoft.com/office/powerpoint/2010/main" val="2318503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a:t>通过带</a:t>
            </a:r>
            <a:r>
              <a:rPr lang="en-US" altLang="zh-CN" sz="1200" dirty="0"/>
              <a:t>RF</a:t>
            </a:r>
            <a:r>
              <a:rPr lang="zh-CN" altLang="en-US" sz="1200" dirty="0"/>
              <a:t>屏蔽的全金属闸板阀把增强器分成</a:t>
            </a:r>
            <a:r>
              <a:rPr lang="en-US" altLang="zh-CN" sz="1200" dirty="0"/>
              <a:t>16</a:t>
            </a:r>
            <a:r>
              <a:rPr lang="zh-CN" altLang="en-US" sz="1200" dirty="0"/>
              <a:t>个区段，同时每个高频腔两端配有阀门，共需</a:t>
            </a:r>
            <a:r>
              <a:rPr lang="en-US" altLang="zh-CN" sz="1200" dirty="0"/>
              <a:t>28</a:t>
            </a:r>
            <a:r>
              <a:rPr lang="zh-CN" altLang="en-US" sz="1200" dirty="0"/>
              <a:t>个阀门，其中包括低能注入区、高能引出区和回注区、高频腔区等；</a:t>
            </a:r>
          </a:p>
          <a:p>
            <a:r>
              <a:rPr lang="zh-CN" altLang="en-US" sz="1200" dirty="0"/>
              <a:t>总计</a:t>
            </a:r>
            <a:r>
              <a:rPr lang="en-US" altLang="zh-CN" sz="1200" dirty="0"/>
              <a:t>407</a:t>
            </a:r>
            <a:r>
              <a:rPr lang="zh-CN" altLang="en-US" sz="1200" dirty="0"/>
              <a:t>根真空盒，包括</a:t>
            </a:r>
            <a:r>
              <a:rPr lang="en-US" altLang="zh-CN" sz="1200" dirty="0"/>
              <a:t>83</a:t>
            </a:r>
            <a:r>
              <a:rPr lang="zh-CN" altLang="en-US" sz="1200" dirty="0"/>
              <a:t>种规格；</a:t>
            </a:r>
          </a:p>
          <a:p>
            <a:r>
              <a:rPr lang="zh-CN" altLang="en-US" sz="1200" dirty="0"/>
              <a:t>真空获得设备为干泵、分子泵、离子泵和吸气剂泵；</a:t>
            </a:r>
          </a:p>
          <a:p>
            <a:r>
              <a:rPr lang="zh-CN" altLang="en-US" sz="1200" dirty="0"/>
              <a:t>真空测量为冷阴极真空计和残余气体分析仪。</a:t>
            </a:r>
          </a:p>
          <a:p>
            <a:r>
              <a:rPr lang="en-US" altLang="zh-CN" b="1" i="0" u="none" strike="noStrike" dirty="0">
                <a:solidFill>
                  <a:srgbClr val="5A75E0"/>
                </a:solidFill>
                <a:effectLst/>
                <a:latin typeface="PingFang SC"/>
              </a:rPr>
              <a:t>schematic diagram</a:t>
            </a:r>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10</a:t>
            </a:fld>
            <a:endParaRPr lang="zh-CN" altLang="en-US"/>
          </a:p>
        </p:txBody>
      </p:sp>
    </p:spTree>
    <p:extLst>
      <p:ext uri="{BB962C8B-B14F-4D97-AF65-F5344CB8AC3E}">
        <p14:creationId xmlns:p14="http://schemas.microsoft.com/office/powerpoint/2010/main" val="4035099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a:t>椭圆真空盒壁厚</a:t>
            </a:r>
            <a:r>
              <a:rPr lang="en-US" altLang="zh-CN" sz="1200" dirty="0"/>
              <a:t>0.7mm, 磁导率≤1.02, 垂直度≤0.1mm, </a:t>
            </a:r>
            <a:r>
              <a:rPr lang="zh-CN" altLang="en-US" sz="1200" dirty="0"/>
              <a:t>直线度≤</a:t>
            </a:r>
            <a:r>
              <a:rPr lang="en-US" altLang="zh-CN" sz="1200" dirty="0"/>
              <a:t>0.2mm</a:t>
            </a:r>
            <a:r>
              <a:rPr lang="zh-CN" altLang="en-US" sz="1200" dirty="0"/>
              <a:t>；</a:t>
            </a:r>
          </a:p>
          <a:p>
            <a:r>
              <a:rPr lang="zh-CN" altLang="en-US" sz="1200" dirty="0"/>
              <a:t>技术路线：冷拨薄壁椭圆管</a:t>
            </a:r>
            <a:r>
              <a:rPr lang="en-US" altLang="zh-CN" sz="1200" dirty="0"/>
              <a:t>+</a:t>
            </a:r>
            <a:r>
              <a:rPr lang="zh-CN" altLang="en-US" sz="1200" dirty="0"/>
              <a:t>激光焊接</a:t>
            </a:r>
            <a:r>
              <a:rPr lang="en-US" altLang="zh-CN" sz="1200" dirty="0"/>
              <a:t>+</a:t>
            </a:r>
            <a:r>
              <a:rPr lang="zh-CN" altLang="en-US" sz="1200" dirty="0"/>
              <a:t>工装保证尺寸</a:t>
            </a:r>
            <a:r>
              <a:rPr lang="en-US" altLang="zh-CN" sz="1200" dirty="0"/>
              <a:t>+</a:t>
            </a:r>
            <a:r>
              <a:rPr lang="zh-CN" altLang="en-US" sz="1200" dirty="0"/>
              <a:t>钳工整形；</a:t>
            </a:r>
            <a:endParaRPr lang="en-US" altLang="zh-CN" sz="1200" dirty="0"/>
          </a:p>
          <a:p>
            <a:r>
              <a:rPr lang="en-US" altLang="zh-CN" sz="1200" dirty="0">
                <a:latin typeface="Times New Roman" panose="02020603050405020304" pitchFamily="18" charset="0"/>
                <a:cs typeface="Times New Roman" panose="02020603050405020304" pitchFamily="18" charset="0"/>
              </a:rPr>
              <a:t>A seamless stainless steel tube is drawn and extruded into an ellipse, and then bent into the required angle.</a:t>
            </a:r>
          </a:p>
          <a:p>
            <a:r>
              <a:rPr lang="en-US" altLang="zh-CN" sz="1200" dirty="0">
                <a:latin typeface="Times New Roman" panose="02020603050405020304" pitchFamily="18" charset="0"/>
                <a:cs typeface="Times New Roman" panose="02020603050405020304" pitchFamily="18" charset="0"/>
              </a:rPr>
              <a:t>The magnetic permeability of stainless steel chambers is less than 1.02.</a:t>
            </a:r>
          </a:p>
          <a:p>
            <a:r>
              <a:rPr lang="en-US" altLang="zh-CN" sz="1200" dirty="0">
                <a:latin typeface="Times New Roman" panose="02020603050405020304" pitchFamily="18" charset="0"/>
                <a:cs typeface="Times New Roman" panose="02020603050405020304" pitchFamily="18" charset="0"/>
              </a:rPr>
              <a:t>Mechanical sizes meet the requirements.</a:t>
            </a:r>
          </a:p>
          <a:p>
            <a:r>
              <a:rPr lang="en-US" altLang="zh-CN" sz="1200" dirty="0">
                <a:latin typeface="Times New Roman" panose="02020603050405020304" pitchFamily="18" charset="0"/>
                <a:cs typeface="Times New Roman" panose="02020603050405020304" pitchFamily="18" charset="0"/>
                <a:sym typeface="+mn-ea"/>
              </a:rPr>
              <a:t>Ultimate pressure of 1.8</a:t>
            </a:r>
            <a:r>
              <a:rPr lang="zh-CN" altLang="zh-CN" sz="1200" dirty="0">
                <a:latin typeface="Times New Roman" panose="02020603050405020304" pitchFamily="18" charset="0"/>
                <a:cs typeface="Times New Roman" panose="02020603050405020304" pitchFamily="18" charset="0"/>
                <a:sym typeface="+mn-ea"/>
              </a:rPr>
              <a:t>×</a:t>
            </a:r>
            <a:r>
              <a:rPr lang="en-US" altLang="zh-CN" sz="1200" dirty="0">
                <a:latin typeface="Times New Roman" panose="02020603050405020304" pitchFamily="18" charset="0"/>
                <a:cs typeface="Times New Roman" panose="02020603050405020304" pitchFamily="18" charset="0"/>
                <a:sym typeface="+mn-ea"/>
              </a:rPr>
              <a:t>10</a:t>
            </a:r>
            <a:r>
              <a:rPr lang="en-US" altLang="zh-CN" sz="1200" baseline="30000" dirty="0">
                <a:latin typeface="Times New Roman" panose="02020603050405020304" pitchFamily="18" charset="0"/>
                <a:cs typeface="Times New Roman" panose="02020603050405020304" pitchFamily="18" charset="0"/>
                <a:sym typeface="+mn-ea"/>
              </a:rPr>
              <a:t>-9 </a:t>
            </a:r>
            <a:r>
              <a:rPr lang="en-US" altLang="zh-CN" sz="1200" dirty="0">
                <a:latin typeface="Times New Roman" panose="02020603050405020304" pitchFamily="18" charset="0"/>
                <a:cs typeface="Times New Roman" panose="02020603050405020304" pitchFamily="18" charset="0"/>
                <a:sym typeface="+mn-ea"/>
              </a:rPr>
              <a:t>Torr was reached with a 30L/s ion pump.</a:t>
            </a:r>
            <a:endParaRPr lang="en-US" altLang="zh-CN" sz="1200" dirty="0">
              <a:latin typeface="Times New Roman" panose="02020603050405020304" pitchFamily="18" charset="0"/>
              <a:cs typeface="Times New Roman" panose="02020603050405020304" pitchFamily="18" charset="0"/>
            </a:endParaRPr>
          </a:p>
          <a:p>
            <a:endParaRPr lang="zh-CN" altLang="en-US" sz="1200" dirty="0"/>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11</a:t>
            </a:fld>
            <a:endParaRPr lang="zh-CN" altLang="en-US"/>
          </a:p>
        </p:txBody>
      </p:sp>
    </p:spTree>
    <p:extLst>
      <p:ext uri="{BB962C8B-B14F-4D97-AF65-F5344CB8AC3E}">
        <p14:creationId xmlns:p14="http://schemas.microsoft.com/office/powerpoint/2010/main" val="249275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rgbClr val="2A2B2E"/>
                </a:solidFill>
                <a:effectLst/>
                <a:latin typeface="PingFang SC"/>
              </a:rPr>
              <a:t>To speed up installation progress and reduce errors,</a:t>
            </a:r>
          </a:p>
          <a:p>
            <a:endParaRPr lang="zh-CN" altLang="en-US" dirty="0"/>
          </a:p>
        </p:txBody>
      </p:sp>
      <p:sp>
        <p:nvSpPr>
          <p:cNvPr id="4" name="灯片编号占位符 3"/>
          <p:cNvSpPr>
            <a:spLocks noGrp="1"/>
          </p:cNvSpPr>
          <p:nvPr>
            <p:ph type="sldNum" sz="quarter" idx="5"/>
          </p:nvPr>
        </p:nvSpPr>
        <p:spPr/>
        <p:txBody>
          <a:bodyPr/>
          <a:lstStyle/>
          <a:p>
            <a:fld id="{4782BABE-A268-4011-AB62-F38D4174A187}" type="slidenum">
              <a:rPr lang="zh-CN" altLang="en-US" smtClean="0"/>
              <a:pPr/>
              <a:t>14</a:t>
            </a:fld>
            <a:endParaRPr lang="zh-CN" altLang="en-US"/>
          </a:p>
        </p:txBody>
      </p:sp>
    </p:spTree>
    <p:extLst>
      <p:ext uri="{BB962C8B-B14F-4D97-AF65-F5344CB8AC3E}">
        <p14:creationId xmlns:p14="http://schemas.microsoft.com/office/powerpoint/2010/main" val="41455220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29" name="Title 1"/>
          <p:cNvSpPr>
            <a:spLocks noGrp="1"/>
          </p:cNvSpPr>
          <p:nvPr>
            <p:ph type="ctrTitle" hasCustomPrompt="1"/>
          </p:nvPr>
        </p:nvSpPr>
        <p:spPr>
          <a:xfrm>
            <a:off x="0" y="1967696"/>
            <a:ext cx="12192000" cy="1461836"/>
          </a:xfrm>
          <a:prstGeom prst="rect">
            <a:avLst/>
          </a:prstGeom>
        </p:spPr>
        <p:txBody>
          <a:bodyPr anchor="ctr">
            <a:normAutofit/>
          </a:bodyPr>
          <a:lstStyle>
            <a:lvl1pPr algn="ctr">
              <a:defRPr sz="6000" b="1">
                <a:solidFill>
                  <a:srgbClr val="A40000"/>
                </a:solidFill>
                <a:latin typeface="+mn-lt"/>
              </a:defRPr>
            </a:lvl1pPr>
          </a:lstStyle>
          <a:p>
            <a:r>
              <a:rPr lang="en-US" altLang="zh-CN" dirty="0"/>
              <a:t>Presentation Title</a:t>
            </a:r>
            <a:endParaRPr lang="en-US" dirty="0"/>
          </a:p>
        </p:txBody>
      </p:sp>
      <p:sp>
        <p:nvSpPr>
          <p:cNvPr id="30" name="Subtitle 2"/>
          <p:cNvSpPr>
            <a:spLocks noGrp="1"/>
          </p:cNvSpPr>
          <p:nvPr>
            <p:ph type="subTitle" idx="1" hasCustomPrompt="1"/>
          </p:nvPr>
        </p:nvSpPr>
        <p:spPr>
          <a:xfrm>
            <a:off x="1300481" y="4013936"/>
            <a:ext cx="4561433" cy="340814"/>
          </a:xfrm>
          <a:prstGeom prst="rect">
            <a:avLst/>
          </a:prstGeo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a:t>Reporter</a:t>
            </a:r>
            <a:endParaRPr lang="en-US" dirty="0"/>
          </a:p>
        </p:txBody>
      </p:sp>
      <p:pic>
        <p:nvPicPr>
          <p:cNvPr id="31" name="图片 30"/>
          <p:cNvPicPr>
            <a:picLocks noChangeAspect="1"/>
          </p:cNvPicPr>
          <p:nvPr/>
        </p:nvPicPr>
        <p:blipFill rotWithShape="1">
          <a:blip r:embed="rId2" cstate="print">
            <a:extLst>
              <a:ext uri="{28A0092B-C50C-407E-A947-70E740481C1C}">
                <a14:useLocalDpi xmlns:a14="http://schemas.microsoft.com/office/drawing/2010/main" val="0"/>
              </a:ext>
            </a:extLst>
          </a:blip>
          <a:srcRect r="70653"/>
          <a:stretch/>
        </p:blipFill>
        <p:spPr>
          <a:xfrm>
            <a:off x="165851" y="233274"/>
            <a:ext cx="1531276" cy="741191"/>
          </a:xfrm>
          <a:prstGeom prst="rect">
            <a:avLst/>
          </a:prstGeom>
        </p:spPr>
      </p:pic>
      <p:grpSp>
        <p:nvGrpSpPr>
          <p:cNvPr id="33" name="组合 32"/>
          <p:cNvGrpSpPr/>
          <p:nvPr/>
        </p:nvGrpSpPr>
        <p:grpSpPr>
          <a:xfrm>
            <a:off x="0" y="1102039"/>
            <a:ext cx="12192000" cy="110846"/>
            <a:chOff x="0" y="846225"/>
            <a:chExt cx="9144000" cy="110846"/>
          </a:xfrm>
        </p:grpSpPr>
        <p:grpSp>
          <p:nvGrpSpPr>
            <p:cNvPr id="34" name="组合 33"/>
            <p:cNvGrpSpPr/>
            <p:nvPr/>
          </p:nvGrpSpPr>
          <p:grpSpPr>
            <a:xfrm>
              <a:off x="0" y="846226"/>
              <a:ext cx="9144000" cy="110845"/>
              <a:chOff x="0" y="846226"/>
              <a:chExt cx="9144000" cy="110845"/>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35" name="直接连接符 34"/>
            <p:cNvCxnSpPr/>
            <p:nvPr/>
          </p:nvCxnSpPr>
          <p:spPr>
            <a:xfrm flipV="1">
              <a:off x="975360"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7285939" y="6472191"/>
            <a:ext cx="4906063" cy="400110"/>
            <a:chOff x="3891916" y="6461760"/>
            <a:chExt cx="5252086" cy="515112"/>
          </a:xfrm>
        </p:grpSpPr>
        <p:sp>
          <p:nvSpPr>
            <p:cNvPr id="41" name="文本框 40"/>
            <p:cNvSpPr txBox="1"/>
            <p:nvPr/>
          </p:nvSpPr>
          <p:spPr>
            <a:xfrm>
              <a:off x="3891916" y="6461760"/>
              <a:ext cx="5252086" cy="515112"/>
            </a:xfrm>
            <a:prstGeom prst="rect">
              <a:avLst/>
            </a:prstGeom>
            <a:solidFill>
              <a:srgbClr val="000099"/>
            </a:solidFill>
            <a:ln>
              <a:noFill/>
            </a:ln>
          </p:spPr>
          <p:txBody>
            <a:bodyPr wrap="square" rtlCol="0">
              <a:spAutoFit/>
            </a:bodyPr>
            <a:lstStyle/>
            <a:p>
              <a:pPr algn="r"/>
              <a:endParaRPr lang="zh-CN" altLang="en-US" sz="200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2" name="直角三角形 41"/>
            <p:cNvSpPr/>
            <p:nvPr/>
          </p:nvSpPr>
          <p:spPr>
            <a:xfrm flipV="1">
              <a:off x="3892140" y="6461761"/>
              <a:ext cx="655405" cy="33973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43" name="菱形 42"/>
          <p:cNvSpPr/>
          <p:nvPr/>
        </p:nvSpPr>
        <p:spPr>
          <a:xfrm>
            <a:off x="6003008" y="6379860"/>
            <a:ext cx="826581" cy="400110"/>
          </a:xfrm>
          <a:prstGeom prst="diamo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4" name="文本框 43"/>
          <p:cNvSpPr txBox="1"/>
          <p:nvPr/>
        </p:nvSpPr>
        <p:spPr>
          <a:xfrm>
            <a:off x="7709541" y="6450249"/>
            <a:ext cx="4687284" cy="307777"/>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dirty="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H</a:t>
            </a:r>
            <a:r>
              <a:rPr lang="en-US" altLang="zh-CN" sz="1400" b="1"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igh</a:t>
            </a:r>
            <a:r>
              <a:rPr lang="en-US" altLang="zh-CN" sz="140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1400" dirty="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E</a:t>
            </a:r>
            <a:r>
              <a:rPr lang="en-US" altLang="zh-CN" sz="1400" b="1"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nergy</a:t>
            </a:r>
            <a:r>
              <a:rPr lang="en-US" altLang="zh-CN" sz="140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1400" dirty="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P</a:t>
            </a:r>
            <a:r>
              <a:rPr lang="en-US" altLang="zh-CN" sz="1400" b="1"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hoton</a:t>
            </a:r>
            <a:r>
              <a:rPr lang="en-US" altLang="zh-CN" sz="140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1400" dirty="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S</a:t>
            </a:r>
            <a:r>
              <a:rPr lang="en-US" altLang="zh-CN" sz="1400" b="1"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ource </a:t>
            </a:r>
            <a:r>
              <a:rPr lang="en-US" altLang="zh-CN" sz="1400" b="0" dirty="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a:t>
            </a:r>
            <a:r>
              <a:rPr lang="en-US" altLang="zh-CN" sz="1400" b="0" baseline="0" dirty="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 </a:t>
            </a:r>
            <a:r>
              <a:rPr lang="en-US" altLang="zh-CN" sz="1400" b="1" u="none" baseline="0" dirty="0">
                <a:solidFill>
                  <a:schemeClr val="bg1"/>
                </a:solidFill>
                <a:effectLst/>
                <a:latin typeface="Rockwell Extra Bold" panose="02060903040505020403" pitchFamily="18" charset="0"/>
                <a:ea typeface="楷体" panose="02010609060101010101" pitchFamily="49" charset="-122"/>
                <a:cs typeface="Times New Roman" panose="02020603050405020304" pitchFamily="18" charset="0"/>
              </a:rPr>
              <a:t>B</a:t>
            </a:r>
            <a:r>
              <a:rPr lang="en-US" altLang="zh-CN" sz="1400" b="1" u="none" baseline="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eijing</a:t>
            </a:r>
            <a:endParaRPr lang="zh-CN" altLang="en-US" sz="1400" b="1" u="none" dirty="0">
              <a:solidFill>
                <a:schemeClr val="bg1"/>
              </a:solidFill>
              <a:latin typeface="Times New Roman" panose="02020603050405020304" pitchFamily="18" charset="0"/>
              <a:cs typeface="Times New Roman" panose="02020603050405020304" pitchFamily="18" charset="0"/>
            </a:endParaRPr>
          </a:p>
        </p:txBody>
      </p:sp>
      <p:sp>
        <p:nvSpPr>
          <p:cNvPr id="45" name="副标题 2"/>
          <p:cNvSpPr txBox="1">
            <a:spLocks/>
          </p:cNvSpPr>
          <p:nvPr/>
        </p:nvSpPr>
        <p:spPr>
          <a:xfrm>
            <a:off x="0" y="6404058"/>
            <a:ext cx="7465232" cy="239653"/>
          </a:xfrm>
          <a:prstGeom prst="rect">
            <a:avLst/>
          </a:prstGeom>
        </p:spPr>
        <p:txBody>
          <a:bodyPr vert="horz" lIns="91440" tIns="45720" rIns="91440" bIns="45720" rtlCol="0" anchor="t">
            <a:noAutofit/>
          </a:bodyPr>
          <a:lstStyle>
            <a:lvl1pPr marL="182880" indent="-182880" algn="l" defTabSz="914400" rtl="0" eaLnBrk="1" latinLnBrk="0" hangingPunct="1">
              <a:lnSpc>
                <a:spcPct val="100000"/>
              </a:lnSpc>
              <a:spcBef>
                <a:spcPts val="1200"/>
              </a:spcBef>
              <a:spcAft>
                <a:spcPts val="0"/>
              </a:spcAft>
              <a:buClrTx/>
              <a:buFont typeface="Wingdings" panose="05000000000000000000" pitchFamily="2" charset="2"/>
              <a:buChar char="l"/>
              <a:defRPr sz="28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l">
              <a:buNone/>
            </a:pPr>
            <a:r>
              <a:rPr lang="en-US" altLang="zh-CN" sz="1600" dirty="0"/>
              <a:t>The 2</a:t>
            </a:r>
            <a:r>
              <a:rPr lang="en-US" altLang="zh-CN" sz="1600" baseline="30000" dirty="0"/>
              <a:t>nd</a:t>
            </a:r>
            <a:r>
              <a:rPr lang="en-US" altLang="zh-CN" sz="1600" dirty="0"/>
              <a:t> Meeting of HEPS International</a:t>
            </a:r>
            <a:r>
              <a:rPr lang="en-US" altLang="zh-CN" sz="1600" baseline="0" dirty="0"/>
              <a:t> </a:t>
            </a:r>
            <a:r>
              <a:rPr lang="en-US" altLang="zh-CN" sz="1600" dirty="0"/>
              <a:t>Advisory Committee</a:t>
            </a:r>
          </a:p>
        </p:txBody>
      </p:sp>
      <p:cxnSp>
        <p:nvCxnSpPr>
          <p:cNvPr id="3" name="直接连接符 2"/>
          <p:cNvCxnSpPr/>
          <p:nvPr/>
        </p:nvCxnSpPr>
        <p:spPr>
          <a:xfrm>
            <a:off x="1" y="6721454"/>
            <a:ext cx="7373721" cy="0"/>
          </a:xfrm>
          <a:prstGeom prst="line">
            <a:avLst/>
          </a:prstGeom>
          <a:ln w="19050">
            <a:solidFill>
              <a:srgbClr val="000099"/>
            </a:solidFill>
          </a:ln>
        </p:spPr>
        <p:style>
          <a:lnRef idx="1">
            <a:schemeClr val="accent1"/>
          </a:lnRef>
          <a:fillRef idx="0">
            <a:schemeClr val="accent1"/>
          </a:fillRef>
          <a:effectRef idx="0">
            <a:schemeClr val="accent1"/>
          </a:effectRef>
          <a:fontRef idx="minor">
            <a:schemeClr val="tx1"/>
          </a:fontRef>
        </p:style>
      </p:cxnSp>
      <p:sp>
        <p:nvSpPr>
          <p:cNvPr id="23" name="文本占位符 5"/>
          <p:cNvSpPr>
            <a:spLocks noGrp="1"/>
          </p:cNvSpPr>
          <p:nvPr>
            <p:ph type="body" sz="quarter" idx="11" hasCustomPrompt="1"/>
          </p:nvPr>
        </p:nvSpPr>
        <p:spPr>
          <a:xfrm>
            <a:off x="1300481" y="4417132"/>
            <a:ext cx="4555735" cy="373753"/>
          </a:xfrm>
        </p:spPr>
        <p:txBody>
          <a:bodyPr anchor="ctr"/>
          <a:lstStyle>
            <a:lvl1pPr marL="0" indent="0">
              <a:buNone/>
              <a:defRPr sz="2400" b="0">
                <a:solidFill>
                  <a:srgbClr val="A40000"/>
                </a:solidFill>
              </a:defRPr>
            </a:lvl1pPr>
          </a:lstStyle>
          <a:p>
            <a:pPr lvl="0"/>
            <a:r>
              <a:rPr lang="en-US" altLang="zh-CN" dirty="0"/>
              <a:t>system</a:t>
            </a:r>
            <a:endParaRPr lang="zh-CN" altLang="en-US" dirty="0"/>
          </a:p>
        </p:txBody>
      </p:sp>
      <p:sp>
        <p:nvSpPr>
          <p:cNvPr id="24" name="文本占位符 5"/>
          <p:cNvSpPr>
            <a:spLocks noGrp="1"/>
          </p:cNvSpPr>
          <p:nvPr>
            <p:ph type="body" sz="quarter" idx="12" hasCustomPrompt="1"/>
          </p:nvPr>
        </p:nvSpPr>
        <p:spPr>
          <a:xfrm>
            <a:off x="1300481" y="4853266"/>
            <a:ext cx="4555735" cy="373753"/>
          </a:xfrm>
        </p:spPr>
        <p:txBody>
          <a:bodyPr anchor="ctr">
            <a:normAutofit/>
          </a:bodyPr>
          <a:lstStyle>
            <a:lvl1pPr marL="0" indent="0">
              <a:buNone/>
              <a:defRPr sz="2400" b="0">
                <a:solidFill>
                  <a:srgbClr val="A40000"/>
                </a:solidFill>
              </a:defRPr>
            </a:lvl1pPr>
          </a:lstStyle>
          <a:p>
            <a:pPr lvl="0"/>
            <a:r>
              <a:rPr lang="en-US" altLang="zh-CN" dirty="0"/>
              <a:t>date</a:t>
            </a:r>
            <a:endParaRPr lang="zh-CN" altLang="en-US" dirty="0"/>
          </a:p>
        </p:txBody>
      </p:sp>
    </p:spTree>
    <p:extLst>
      <p:ext uri="{BB962C8B-B14F-4D97-AF65-F5344CB8AC3E}">
        <p14:creationId xmlns:p14="http://schemas.microsoft.com/office/powerpoint/2010/main" val="3636131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ncho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文本占位符 3"/>
          <p:cNvSpPr>
            <a:spLocks noGrp="1"/>
          </p:cNvSpPr>
          <p:nvPr>
            <p:ph type="body" sz="quarter" idx="15" hasCustomPrompt="1"/>
          </p:nvPr>
        </p:nvSpPr>
        <p:spPr>
          <a:xfrm>
            <a:off x="1583499" y="116632"/>
            <a:ext cx="8544984" cy="576262"/>
          </a:xfrm>
        </p:spPr>
        <p:txBody>
          <a:bodyPr>
            <a:noAutofit/>
          </a:bodyPr>
          <a:lstStyle>
            <a:lvl5pPr marL="1873250" marR="0" indent="-187325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sz="4000">
                <a:latin typeface="+mj-lt"/>
              </a:defRPr>
            </a:lvl5pPr>
          </a:lstStyle>
          <a:p>
            <a:pPr marL="1873250" marR="0" lvl="4" indent="-187325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a:pPr>
            <a:r>
              <a:rPr lang="en-US" altLang="zh-CN" b="1" dirty="0">
                <a:solidFill>
                  <a:srgbClr val="C00000"/>
                </a:solidFill>
              </a:rPr>
              <a:t>Click here to add text</a:t>
            </a:r>
            <a:endParaRPr lang="zh-CN" altLang="en-US" b="1" dirty="0">
              <a:solidFill>
                <a:srgbClr val="C00000"/>
              </a:solidFill>
            </a:endParaRPr>
          </a:p>
        </p:txBody>
      </p:sp>
    </p:spTree>
    <p:extLst>
      <p:ext uri="{BB962C8B-B14F-4D97-AF65-F5344CB8AC3E}">
        <p14:creationId xmlns:p14="http://schemas.microsoft.com/office/powerpoint/2010/main" val="462450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1109" y="1232362"/>
            <a:ext cx="2819400" cy="5120640"/>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048021" y="1232362"/>
            <a:ext cx="7315200" cy="5120640"/>
          </a:xfrm>
        </p:spPr>
        <p:txBody>
          <a:bodyPr vert="eaVert" ancho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文本占位符 3"/>
          <p:cNvSpPr>
            <a:spLocks noGrp="1"/>
          </p:cNvSpPr>
          <p:nvPr>
            <p:ph type="body" sz="quarter" idx="15" hasCustomPrompt="1"/>
          </p:nvPr>
        </p:nvSpPr>
        <p:spPr>
          <a:xfrm>
            <a:off x="1583499" y="116632"/>
            <a:ext cx="8544984" cy="576262"/>
          </a:xfrm>
        </p:spPr>
        <p:txBody>
          <a:bodyPr>
            <a:noAutofit/>
          </a:bodyPr>
          <a:lstStyle>
            <a:lvl5pPr marL="1873250" marR="0" indent="-187325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sz="4000">
                <a:latin typeface="+mj-lt"/>
              </a:defRPr>
            </a:lvl5pPr>
          </a:lstStyle>
          <a:p>
            <a:pPr marL="1873250" marR="0" lvl="4" indent="-187325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a:pPr>
            <a:r>
              <a:rPr lang="en-US" altLang="zh-CN" b="1" dirty="0">
                <a:solidFill>
                  <a:srgbClr val="C00000"/>
                </a:solidFill>
              </a:rPr>
              <a:t>Click here to add text</a:t>
            </a:r>
            <a:endParaRPr lang="zh-CN" altLang="en-US" b="1" dirty="0">
              <a:solidFill>
                <a:srgbClr val="C00000"/>
              </a:solidFill>
            </a:endParaRPr>
          </a:p>
        </p:txBody>
      </p:sp>
    </p:spTree>
    <p:extLst>
      <p:ext uri="{BB962C8B-B14F-4D97-AF65-F5344CB8AC3E}">
        <p14:creationId xmlns:p14="http://schemas.microsoft.com/office/powerpoint/2010/main" val="4142112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3" name="标题 1"/>
          <p:cNvSpPr txBox="1">
            <a:spLocks/>
          </p:cNvSpPr>
          <p:nvPr userDrawn="1"/>
        </p:nvSpPr>
        <p:spPr>
          <a:xfrm>
            <a:off x="1557867" y="107951"/>
            <a:ext cx="10549467" cy="714375"/>
          </a:xfrm>
          <a:prstGeom prst="rect">
            <a:avLst/>
          </a:prstGeom>
        </p:spPr>
        <p:txBody>
          <a:bodyPr anchor="ctr">
            <a:normAutofit lnSpcReduction="10000"/>
          </a:bodyPr>
          <a:lstStyle>
            <a:lvl1pPr algn="ctr" defTabSz="914400" rtl="0" eaLnBrk="1" latinLnBrk="0" hangingPunct="1">
              <a:spcBef>
                <a:spcPct val="0"/>
              </a:spcBef>
              <a:buNone/>
              <a:defRPr sz="4400" b="1" kern="1200" baseline="0">
                <a:solidFill>
                  <a:schemeClr val="tx1"/>
                </a:solidFill>
                <a:latin typeface="Calibri" panose="020F0502020204030204" pitchFamily="34" charset="0"/>
                <a:ea typeface="+mj-ea"/>
                <a:cs typeface="Calibri" panose="020F0502020204030204" pitchFamily="34" charset="0"/>
              </a:defRPr>
            </a:lvl1pPr>
          </a:lstStyle>
          <a:p>
            <a:pPr>
              <a:defRPr/>
            </a:pPr>
            <a:endParaRPr lang="zh-CN" altLang="en-US" sz="4400" dirty="0"/>
          </a:p>
        </p:txBody>
      </p:sp>
      <p:pic>
        <p:nvPicPr>
          <p:cNvPr id="4" name="图片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0285" y="107951"/>
            <a:ext cx="1272116"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3"/>
          <p:cNvGrpSpPr>
            <a:grpSpLocks/>
          </p:cNvGrpSpPr>
          <p:nvPr userDrawn="1"/>
        </p:nvGrpSpPr>
        <p:grpSpPr bwMode="auto">
          <a:xfrm>
            <a:off x="0" y="822325"/>
            <a:ext cx="12192000" cy="134938"/>
            <a:chOff x="0" y="821645"/>
            <a:chExt cx="9144000" cy="135426"/>
          </a:xfrm>
        </p:grpSpPr>
        <p:grpSp>
          <p:nvGrpSpPr>
            <p:cNvPr id="6" name="组合 14"/>
            <p:cNvGrpSpPr>
              <a:grpSpLocks/>
            </p:cNvGrpSpPr>
            <p:nvPr userDrawn="1"/>
          </p:nvGrpSpPr>
          <p:grpSpPr bwMode="auto">
            <a:xfrm>
              <a:off x="0" y="846225"/>
              <a:ext cx="9144000" cy="110846"/>
              <a:chOff x="0" y="846225"/>
              <a:chExt cx="9144000" cy="110846"/>
            </a:xfrm>
          </p:grpSpPr>
          <p:grpSp>
            <p:nvGrpSpPr>
              <p:cNvPr id="8" name="组合 16"/>
              <p:cNvGrpSpPr>
                <a:grpSpLocks/>
              </p:cNvGrpSpPr>
              <p:nvPr userDrawn="1"/>
            </p:nvGrpSpPr>
            <p:grpSpPr bwMode="auto">
              <a:xfrm>
                <a:off x="875653" y="846225"/>
                <a:ext cx="8268347" cy="110438"/>
                <a:chOff x="875653" y="846225"/>
                <a:chExt cx="8268347" cy="110438"/>
              </a:xfrm>
            </p:grpSpPr>
            <p:sp>
              <p:nvSpPr>
                <p:cNvPr id="10" name="矩形 9"/>
                <p:cNvSpPr/>
                <p:nvPr userDrawn="1"/>
              </p:nvSpPr>
              <p:spPr>
                <a:xfrm>
                  <a:off x="876300" y="845545"/>
                  <a:ext cx="8267700" cy="111527"/>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1" name="直角三角形 10"/>
                <p:cNvSpPr/>
                <p:nvPr userDrawn="1"/>
              </p:nvSpPr>
              <p:spPr>
                <a:xfrm>
                  <a:off x="976313" y="845545"/>
                  <a:ext cx="136525" cy="111527"/>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grpSp>
          <p:sp>
            <p:nvSpPr>
              <p:cNvPr id="9" name="矩形 8"/>
              <p:cNvSpPr/>
              <p:nvPr userDrawn="1"/>
            </p:nvSpPr>
            <p:spPr>
              <a:xfrm>
                <a:off x="0" y="845545"/>
                <a:ext cx="974725" cy="11152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grpSp>
        <p:cxnSp>
          <p:nvCxnSpPr>
            <p:cNvPr id="7" name="直接连接符 6"/>
            <p:cNvCxnSpPr/>
            <p:nvPr userDrawn="1"/>
          </p:nvCxnSpPr>
          <p:spPr>
            <a:xfrm flipV="1">
              <a:off x="974725" y="821645"/>
              <a:ext cx="0" cy="1354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2" name="直接连接符 11"/>
          <p:cNvCxnSpPr/>
          <p:nvPr userDrawn="1"/>
        </p:nvCxnSpPr>
        <p:spPr>
          <a:xfrm>
            <a:off x="11444817" y="6588125"/>
            <a:ext cx="0" cy="2667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650241" y="22523"/>
            <a:ext cx="10902897" cy="823704"/>
          </a:xfrm>
        </p:spPr>
        <p:txBody>
          <a:bodyPr/>
          <a:lstStyle/>
          <a:p>
            <a:r>
              <a:rPr lang="zh-CN" altLang="en-US" dirty="0"/>
              <a:t>单击此处编辑母版标题样式</a:t>
            </a:r>
          </a:p>
        </p:txBody>
      </p:sp>
    </p:spTree>
    <p:extLst>
      <p:ext uri="{BB962C8B-B14F-4D97-AF65-F5344CB8AC3E}">
        <p14:creationId xmlns:p14="http://schemas.microsoft.com/office/powerpoint/2010/main" val="12065370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pic>
        <p:nvPicPr>
          <p:cNvPr id="4" name="图片 6" descr="高能所图标-单色.tif"/>
          <p:cNvPicPr>
            <a:picLocks noChangeAspect="1"/>
          </p:cNvPicPr>
          <p:nvPr userDrawn="1"/>
        </p:nvPicPr>
        <p:blipFill>
          <a:blip r:embed="rId2" cstate="print">
            <a:lum bright="4000"/>
          </a:blip>
          <a:srcRect/>
          <a:stretch>
            <a:fillRect/>
          </a:stretch>
        </p:blipFill>
        <p:spPr bwMode="auto">
          <a:xfrm>
            <a:off x="2" y="2349500"/>
            <a:ext cx="7440084" cy="4508500"/>
          </a:xfrm>
          <a:prstGeom prst="rect">
            <a:avLst/>
          </a:prstGeom>
          <a:noFill/>
          <a:ln w="9525">
            <a:noFill/>
            <a:miter lim="800000"/>
            <a:headEnd/>
            <a:tailEnd/>
          </a:ln>
        </p:spPr>
      </p:pic>
      <p:sp>
        <p:nvSpPr>
          <p:cNvPr id="5" name="矩形 7"/>
          <p:cNvSpPr/>
          <p:nvPr userDrawn="1"/>
        </p:nvSpPr>
        <p:spPr>
          <a:xfrm>
            <a:off x="0" y="6750050"/>
            <a:ext cx="12192000" cy="1079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endParaRPr>
          </a:p>
        </p:txBody>
      </p:sp>
      <p:sp>
        <p:nvSpPr>
          <p:cNvPr id="6" name="矩形 8"/>
          <p:cNvSpPr/>
          <p:nvPr userDrawn="1"/>
        </p:nvSpPr>
        <p:spPr>
          <a:xfrm>
            <a:off x="2476502" y="6750050"/>
            <a:ext cx="9715500" cy="1079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endParaRPr>
          </a:p>
        </p:txBody>
      </p:sp>
      <p:sp>
        <p:nvSpPr>
          <p:cNvPr id="7" name="矩形 9"/>
          <p:cNvSpPr/>
          <p:nvPr userDrawn="1"/>
        </p:nvSpPr>
        <p:spPr>
          <a:xfrm>
            <a:off x="0" y="0"/>
            <a:ext cx="12192000" cy="215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endParaRPr>
          </a:p>
        </p:txBody>
      </p:sp>
      <p:sp>
        <p:nvSpPr>
          <p:cNvPr id="8" name="矩形 10"/>
          <p:cNvSpPr/>
          <p:nvPr userDrawn="1"/>
        </p:nvSpPr>
        <p:spPr>
          <a:xfrm>
            <a:off x="9239252" y="0"/>
            <a:ext cx="2952749" cy="2159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endParaRPr>
          </a:p>
        </p:txBody>
      </p:sp>
      <p:sp>
        <p:nvSpPr>
          <p:cNvPr id="2" name="标题 1"/>
          <p:cNvSpPr>
            <a:spLocks noGrp="1"/>
          </p:cNvSpPr>
          <p:nvPr>
            <p:ph type="ctrTitle"/>
          </p:nvPr>
        </p:nvSpPr>
        <p:spPr>
          <a:xfrm>
            <a:off x="914400" y="2130428"/>
            <a:ext cx="10363200" cy="1470025"/>
          </a:xfrm>
        </p:spPr>
        <p:txBody>
          <a:bodyPr>
            <a:noAutofit/>
          </a:bodyPr>
          <a:lstStyle>
            <a:lvl1pPr>
              <a:defRPr lang="zh-CN" altLang="en-US" sz="495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dirty="0"/>
              <a:t>单击此处编辑母版副标题样式</a:t>
            </a:r>
          </a:p>
        </p:txBody>
      </p:sp>
      <p:sp>
        <p:nvSpPr>
          <p:cNvPr id="9" name="日期占位符 3"/>
          <p:cNvSpPr>
            <a:spLocks noGrp="1"/>
          </p:cNvSpPr>
          <p:nvPr>
            <p:ph type="dt" sz="half" idx="10"/>
          </p:nvPr>
        </p:nvSpPr>
        <p:spPr/>
        <p:txBody>
          <a:bodyPr/>
          <a:lstStyle>
            <a:lvl1pPr>
              <a:defRPr/>
            </a:lvl1pPr>
          </a:lstStyle>
          <a:p>
            <a:pPr>
              <a:defRPr/>
            </a:pPr>
            <a:fld id="{7B2F648A-6AA9-4C16-8844-196265C22904}" type="datetimeFigureOut">
              <a:rPr lang="zh-CN" altLang="en-US"/>
              <a:pPr>
                <a:defRPr/>
              </a:pPr>
              <a:t>2023/2/14</a:t>
            </a:fld>
            <a:endParaRPr lang="zh-CN" altLang="en-US"/>
          </a:p>
        </p:txBody>
      </p:sp>
      <p:sp>
        <p:nvSpPr>
          <p:cNvPr id="10" name="页脚占位符 4"/>
          <p:cNvSpPr>
            <a:spLocks noGrp="1"/>
          </p:cNvSpPr>
          <p:nvPr>
            <p:ph type="ftr" sz="quarter" idx="11"/>
          </p:nvPr>
        </p:nvSpPr>
        <p:spPr/>
        <p:txBody>
          <a:bodyPr/>
          <a:lstStyle>
            <a:lvl1pPr>
              <a:defRPr/>
            </a:lvl1pPr>
          </a:lstStyle>
          <a:p>
            <a:pPr>
              <a:defRPr/>
            </a:pPr>
            <a:endParaRPr lang="zh-CN" altLang="en-US"/>
          </a:p>
        </p:txBody>
      </p:sp>
      <p:sp>
        <p:nvSpPr>
          <p:cNvPr id="11" name="灯片编号占位符 5"/>
          <p:cNvSpPr>
            <a:spLocks noGrp="1"/>
          </p:cNvSpPr>
          <p:nvPr>
            <p:ph type="sldNum" sz="quarter" idx="12"/>
          </p:nvPr>
        </p:nvSpPr>
        <p:spPr/>
        <p:txBody>
          <a:bodyPr/>
          <a:lstStyle>
            <a:lvl1pPr>
              <a:defRPr/>
            </a:lvl1pPr>
          </a:lstStyle>
          <a:p>
            <a:pPr>
              <a:defRPr/>
            </a:pPr>
            <a:fld id="{2F442372-F354-44FE-9DF0-15F30F2D88AF}" type="slidenum">
              <a:rPr lang="zh-CN" altLang="en-US"/>
              <a:pPr>
                <a:defRPr/>
              </a:pPr>
              <a:t>‹#›</a:t>
            </a:fld>
            <a:endParaRPr lang="zh-CN" altLang="en-US"/>
          </a:p>
        </p:txBody>
      </p:sp>
    </p:spTree>
    <p:extLst>
      <p:ext uri="{BB962C8B-B14F-4D97-AF65-F5344CB8AC3E}">
        <p14:creationId xmlns:p14="http://schemas.microsoft.com/office/powerpoint/2010/main" val="4239547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EFCD09C4-77C1-4ECB-8989-7EF4ED8527F4}" type="slidenum">
              <a:rPr lang="en-US" altLang="zh-CN"/>
              <a:pPr>
                <a:defRPr/>
              </a:pPr>
              <a:t>‹#›</a:t>
            </a:fld>
            <a:endParaRPr lang="en-US" altLang="zh-CN"/>
          </a:p>
        </p:txBody>
      </p:sp>
    </p:spTree>
    <p:extLst>
      <p:ext uri="{BB962C8B-B14F-4D97-AF65-F5344CB8AC3E}">
        <p14:creationId xmlns:p14="http://schemas.microsoft.com/office/powerpoint/2010/main" val="361122456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80288" y="1310641"/>
            <a:ext cx="10718987" cy="4804867"/>
          </a:xfrm>
        </p:spPr>
        <p:txBody>
          <a:bodyPr vert="horz" lIns="91440" tIns="45720" rIns="91440" bIns="45720" rtlCol="0" anchor="t">
            <a:normAutofit/>
          </a:bodyPr>
          <a:lstStyle>
            <a:lvl1pPr>
              <a:lnSpc>
                <a:spcPct val="100000"/>
              </a:lnSpc>
              <a:spcBef>
                <a:spcPts val="1200"/>
              </a:spcBef>
              <a:spcAft>
                <a:spcPts val="0"/>
              </a:spcAft>
              <a:defRPr lang="zh-CN" altLang="en-US" sz="3200" smtClean="0">
                <a:solidFill>
                  <a:srgbClr val="000099"/>
                </a:solidFill>
              </a:defRPr>
            </a:lvl1pPr>
            <a:lvl2pPr>
              <a:lnSpc>
                <a:spcPct val="100000"/>
              </a:lnSpc>
              <a:spcBef>
                <a:spcPts val="1200"/>
              </a:spcBef>
              <a:spcAft>
                <a:spcPts val="0"/>
              </a:spcAft>
              <a:defRPr lang="zh-CN" altLang="en-US" sz="2400" smtClean="0">
                <a:solidFill>
                  <a:schemeClr val="tx1"/>
                </a:solidFill>
              </a:defRPr>
            </a:lvl2pPr>
            <a:lvl3pPr>
              <a:lnSpc>
                <a:spcPct val="100000"/>
              </a:lnSpc>
              <a:spcBef>
                <a:spcPts val="1200"/>
              </a:spcBef>
              <a:spcAft>
                <a:spcPts val="0"/>
              </a:spcAft>
              <a:defRPr lang="zh-CN" altLang="en-US" sz="2000" smtClean="0">
                <a:solidFill>
                  <a:schemeClr val="tx1"/>
                </a:solidFill>
              </a:defRPr>
            </a:lvl3pPr>
            <a:lvl4pPr>
              <a:lnSpc>
                <a:spcPct val="100000"/>
              </a:lnSpc>
              <a:spcBef>
                <a:spcPts val="1200"/>
              </a:spcBef>
              <a:spcAft>
                <a:spcPts val="0"/>
              </a:spcAft>
              <a:defRPr lang="zh-CN" altLang="en-US" sz="1800" smtClean="0">
                <a:solidFill>
                  <a:schemeClr val="tx1"/>
                </a:solidFill>
              </a:defRPr>
            </a:lvl4pPr>
            <a:lvl5pPr>
              <a:lnSpc>
                <a:spcPct val="100000"/>
              </a:lnSpc>
              <a:spcBef>
                <a:spcPts val="1200"/>
              </a:spcBef>
              <a:spcAft>
                <a:spcPts val="0"/>
              </a:spcAft>
              <a:defRPr lang="en-US" sz="1800" dirty="0">
                <a:solidFill>
                  <a:schemeClr val="tx1"/>
                </a:solidFill>
              </a:defRPr>
            </a:lvl5pPr>
          </a:lstStyle>
          <a:p>
            <a:pPr lvl="0">
              <a:buClrTx/>
              <a:buFont typeface="Wingdings" panose="05000000000000000000" pitchFamily="2" charset="2"/>
              <a:buChar char="l"/>
            </a:pPr>
            <a:r>
              <a:rPr lang="en-US" altLang="zh-CN" dirty="0"/>
              <a:t>Click here to add text</a:t>
            </a:r>
            <a:endParaRPr lang="zh-CN" altLang="en-US" dirty="0"/>
          </a:p>
          <a:p>
            <a:pPr lvl="1">
              <a:buClrTx/>
              <a:buFont typeface="Wingdings" panose="05000000000000000000" pitchFamily="2" charset="2"/>
              <a:buChar char="n"/>
            </a:pPr>
            <a:r>
              <a:rPr lang="en-US" altLang="zh-CN" dirty="0"/>
              <a:t>Click here to add text</a:t>
            </a:r>
            <a:endParaRPr lang="zh-CN" altLang="en-US" dirty="0"/>
          </a:p>
          <a:p>
            <a:pPr lvl="2">
              <a:buClrTx/>
              <a:buFont typeface="Wingdings" panose="05000000000000000000" pitchFamily="2" charset="2"/>
              <a:buChar char="u"/>
            </a:pPr>
            <a:r>
              <a:rPr lang="en-US" altLang="zh-CN" dirty="0"/>
              <a:t>Click here to add text</a:t>
            </a:r>
            <a:endParaRPr lang="zh-CN" altLang="en-US" dirty="0"/>
          </a:p>
          <a:p>
            <a:pPr lvl="3">
              <a:buClrTx/>
              <a:buFont typeface="Wingdings" panose="05000000000000000000" pitchFamily="2" charset="2"/>
              <a:buChar char="Ø"/>
            </a:pPr>
            <a:r>
              <a:rPr lang="en-US" altLang="zh-CN" dirty="0"/>
              <a:t>Click here to add text</a:t>
            </a:r>
            <a:endParaRPr lang="zh-CN" altLang="en-US" dirty="0"/>
          </a:p>
          <a:p>
            <a:pPr lvl="4">
              <a:buClrTx/>
              <a:buFont typeface="Wingdings" panose="05000000000000000000" pitchFamily="2" charset="2"/>
              <a:buChar char="ü"/>
            </a:pPr>
            <a:r>
              <a:rPr lang="en-US" altLang="zh-CN" dirty="0"/>
              <a:t>Click here to add text</a:t>
            </a:r>
            <a:endParaRPr lang="en-US" dirty="0"/>
          </a:p>
        </p:txBody>
      </p:sp>
      <p:sp>
        <p:nvSpPr>
          <p:cNvPr id="10" name="标题 4"/>
          <p:cNvSpPr>
            <a:spLocks noGrp="1"/>
          </p:cNvSpPr>
          <p:nvPr>
            <p:ph type="title" hasCustomPrompt="1"/>
          </p:nvPr>
        </p:nvSpPr>
        <p:spPr>
          <a:xfrm>
            <a:off x="1558637" y="105353"/>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2789051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标题和目录">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1558637" y="105353"/>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11" name="文本占位符 10"/>
          <p:cNvSpPr>
            <a:spLocks noGrp="1"/>
          </p:cNvSpPr>
          <p:nvPr>
            <p:ph type="body" sz="quarter" idx="10" hasCustomPrompt="1"/>
          </p:nvPr>
        </p:nvSpPr>
        <p:spPr>
          <a:xfrm>
            <a:off x="2439365" y="2046723"/>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5" name="文本占位符 14"/>
          <p:cNvSpPr>
            <a:spLocks noGrp="1"/>
          </p:cNvSpPr>
          <p:nvPr>
            <p:ph type="body" sz="quarter" idx="11" hasCustomPrompt="1"/>
          </p:nvPr>
        </p:nvSpPr>
        <p:spPr>
          <a:xfrm>
            <a:off x="3270057" y="2046722"/>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6" name="文本占位符 10"/>
          <p:cNvSpPr>
            <a:spLocks noGrp="1"/>
          </p:cNvSpPr>
          <p:nvPr>
            <p:ph type="body" sz="quarter" idx="12" hasCustomPrompt="1"/>
          </p:nvPr>
        </p:nvSpPr>
        <p:spPr>
          <a:xfrm>
            <a:off x="2439365" y="2864141"/>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18" name="文本占位符 14"/>
          <p:cNvSpPr>
            <a:spLocks noGrp="1"/>
          </p:cNvSpPr>
          <p:nvPr>
            <p:ph type="body" sz="quarter" idx="13" hasCustomPrompt="1"/>
          </p:nvPr>
        </p:nvSpPr>
        <p:spPr>
          <a:xfrm>
            <a:off x="3270057" y="2864140"/>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19" name="文本占位符 10"/>
          <p:cNvSpPr>
            <a:spLocks noGrp="1"/>
          </p:cNvSpPr>
          <p:nvPr>
            <p:ph type="body" sz="quarter" idx="14" hasCustomPrompt="1"/>
          </p:nvPr>
        </p:nvSpPr>
        <p:spPr>
          <a:xfrm>
            <a:off x="2439365" y="3681558"/>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1" name="文本占位符 14"/>
          <p:cNvSpPr>
            <a:spLocks noGrp="1"/>
          </p:cNvSpPr>
          <p:nvPr>
            <p:ph type="body" sz="quarter" idx="15" hasCustomPrompt="1"/>
          </p:nvPr>
        </p:nvSpPr>
        <p:spPr>
          <a:xfrm>
            <a:off x="3270057" y="3681556"/>
            <a:ext cx="6318251" cy="561976"/>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
        <p:nvSpPr>
          <p:cNvPr id="22" name="文本占位符 10"/>
          <p:cNvSpPr>
            <a:spLocks noGrp="1"/>
          </p:cNvSpPr>
          <p:nvPr>
            <p:ph type="body" sz="quarter" idx="16" hasCustomPrompt="1"/>
          </p:nvPr>
        </p:nvSpPr>
        <p:spPr>
          <a:xfrm>
            <a:off x="2439365" y="4498974"/>
            <a:ext cx="817033" cy="561975"/>
          </a:xfrm>
          <a:solidFill>
            <a:srgbClr val="000099"/>
          </a:solidFill>
          <a:ln>
            <a:noFill/>
          </a:ln>
        </p:spPr>
        <p:txBody>
          <a:bodyPr/>
          <a:lstStyle>
            <a:lvl1pPr marL="0" indent="0" algn="ctr">
              <a:buNone/>
              <a:defRPr>
                <a:solidFill>
                  <a:schemeClr val="bg1"/>
                </a:solidFill>
              </a:defRPr>
            </a:lvl1pPr>
          </a:lstStyle>
          <a:p>
            <a:pPr lvl="0"/>
            <a:r>
              <a:rPr lang="en-US" altLang="zh-CN" dirty="0"/>
              <a:t>No.</a:t>
            </a:r>
            <a:endParaRPr lang="zh-CN" altLang="en-US" dirty="0"/>
          </a:p>
        </p:txBody>
      </p:sp>
      <p:sp>
        <p:nvSpPr>
          <p:cNvPr id="24" name="文本占位符 14"/>
          <p:cNvSpPr>
            <a:spLocks noGrp="1"/>
          </p:cNvSpPr>
          <p:nvPr>
            <p:ph type="body" sz="quarter" idx="17" hasCustomPrompt="1"/>
          </p:nvPr>
        </p:nvSpPr>
        <p:spPr>
          <a:xfrm>
            <a:off x="3270057" y="4498973"/>
            <a:ext cx="6318251"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a:t>Click here to add title</a:t>
            </a:r>
            <a:endParaRPr lang="zh-CN" altLang="en-US" dirty="0"/>
          </a:p>
        </p:txBody>
      </p:sp>
    </p:spTree>
    <p:extLst>
      <p:ext uri="{BB962C8B-B14F-4D97-AF65-F5344CB8AC3E}">
        <p14:creationId xmlns:p14="http://schemas.microsoft.com/office/powerpoint/2010/main" val="3284476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节标题">
    <p:spTree>
      <p:nvGrpSpPr>
        <p:cNvPr id="1" name=""/>
        <p:cNvGrpSpPr/>
        <p:nvPr/>
      </p:nvGrpSpPr>
      <p:grpSpPr>
        <a:xfrm>
          <a:off x="0" y="0"/>
          <a:ext cx="0" cy="0"/>
          <a:chOff x="0" y="0"/>
          <a:chExt cx="0" cy="0"/>
        </a:xfrm>
      </p:grpSpPr>
      <p:sp>
        <p:nvSpPr>
          <p:cNvPr id="7" name="矩形 6"/>
          <p:cNvSpPr/>
          <p:nvPr/>
        </p:nvSpPr>
        <p:spPr>
          <a:xfrm>
            <a:off x="1" y="6586927"/>
            <a:ext cx="10914276" cy="268329"/>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latin typeface="Calibri" panose="020F0502020204030204" pitchFamily="34" charset="0"/>
              <a:cs typeface="Calibri" panose="020F0502020204030204" pitchFamily="34" charset="0"/>
            </a:endParaRPr>
          </a:p>
        </p:txBody>
      </p:sp>
      <p:sp>
        <p:nvSpPr>
          <p:cNvPr id="8" name="矩形 7"/>
          <p:cNvSpPr/>
          <p:nvPr/>
        </p:nvSpPr>
        <p:spPr>
          <a:xfrm>
            <a:off x="10914278" y="6588019"/>
            <a:ext cx="1277721" cy="2672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sp>
        <p:nvSpPr>
          <p:cNvPr id="9" name="Slide Number Placeholder 5"/>
          <p:cNvSpPr txBox="1">
            <a:spLocks/>
          </p:cNvSpPr>
          <p:nvPr/>
        </p:nvSpPr>
        <p:spPr>
          <a:xfrm>
            <a:off x="10311534" y="6588019"/>
            <a:ext cx="1796516" cy="267236"/>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smtClean="0">
                <a:latin typeface="Calibri" panose="020F0502020204030204" pitchFamily="34" charset="0"/>
                <a:cs typeface="Calibri" panose="020F0502020204030204" pitchFamily="34" charset="0"/>
              </a:rPr>
              <a:pPr/>
              <a:t>‹#›</a:t>
            </a:fld>
            <a:endParaRPr lang="zh-CN" altLang="en-US" sz="1600" b="1" dirty="0">
              <a:latin typeface="Calibri" panose="020F0502020204030204" pitchFamily="34" charset="0"/>
              <a:cs typeface="Calibri" panose="020F0502020204030204" pitchFamily="34" charset="0"/>
            </a:endParaRPr>
          </a:p>
        </p:txBody>
      </p:sp>
      <p:sp>
        <p:nvSpPr>
          <p:cNvPr id="10" name="文本框 9"/>
          <p:cNvSpPr txBox="1"/>
          <p:nvPr/>
        </p:nvSpPr>
        <p:spPr>
          <a:xfrm>
            <a:off x="0" y="6567603"/>
            <a:ext cx="1071541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b="1" dirty="0">
                <a:solidFill>
                  <a:schemeClr val="bg1"/>
                </a:solidFill>
                <a:latin typeface="Calibri" panose="020F0502020204030204" pitchFamily="34" charset="0"/>
                <a:ea typeface="楷体" panose="02010609060101010101" pitchFamily="49" charset="-122"/>
                <a:cs typeface="Calibri" panose="020F0502020204030204" pitchFamily="34" charset="0"/>
              </a:rPr>
              <a:t>HEPS · </a:t>
            </a:r>
            <a:r>
              <a:rPr lang="en-US" altLang="zh-CN" sz="1600" b="1" dirty="0">
                <a:solidFill>
                  <a:schemeClr val="bg1"/>
                </a:solidFill>
              </a:rPr>
              <a:t>The 1</a:t>
            </a:r>
            <a:r>
              <a:rPr lang="en-US" altLang="zh-CN" sz="1600" b="1" baseline="30000" dirty="0">
                <a:solidFill>
                  <a:schemeClr val="bg1"/>
                </a:solidFill>
              </a:rPr>
              <a:t>st</a:t>
            </a:r>
            <a:r>
              <a:rPr lang="en-US" altLang="zh-CN" sz="1600" b="1" baseline="0" dirty="0">
                <a:solidFill>
                  <a:schemeClr val="bg1"/>
                </a:solidFill>
              </a:rPr>
              <a:t> </a:t>
            </a:r>
            <a:r>
              <a:rPr lang="en-US" altLang="zh-CN" sz="1600" b="1" dirty="0">
                <a:solidFill>
                  <a:schemeClr val="bg1"/>
                </a:solidFill>
              </a:rPr>
              <a:t>Meeting of HEPS</a:t>
            </a:r>
            <a:r>
              <a:rPr lang="en-US" altLang="zh-CN" sz="1600" b="1" baseline="0" dirty="0">
                <a:solidFill>
                  <a:schemeClr val="bg1"/>
                </a:solidFill>
              </a:rPr>
              <a:t> </a:t>
            </a:r>
            <a:r>
              <a:rPr lang="en-US" altLang="zh-CN" sz="1600" b="1" dirty="0">
                <a:solidFill>
                  <a:schemeClr val="bg1"/>
                </a:solidFill>
              </a:rPr>
              <a:t>IAC, IHEP, Dec. 11-14, 2018</a:t>
            </a:r>
            <a:endParaRPr lang="zh-CN" altLang="en-US" sz="1600" b="1" dirty="0">
              <a:solidFill>
                <a:schemeClr val="bg1"/>
              </a:solidFill>
              <a:latin typeface="Calibri" panose="020F0502020204030204" pitchFamily="34" charset="0"/>
              <a:cs typeface="Calibri" panose="020F0502020204030204" pitchFamily="34" charset="0"/>
            </a:endParaRPr>
          </a:p>
        </p:txBody>
      </p:sp>
      <p:sp>
        <p:nvSpPr>
          <p:cNvPr id="11" name="直角三角形 10"/>
          <p:cNvSpPr/>
          <p:nvPr/>
        </p:nvSpPr>
        <p:spPr>
          <a:xfrm flipV="1">
            <a:off x="10909477" y="6588019"/>
            <a:ext cx="526943" cy="267236"/>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12" name="直接连接符 11"/>
          <p:cNvCxnSpPr/>
          <p:nvPr/>
        </p:nvCxnSpPr>
        <p:spPr>
          <a:xfrm>
            <a:off x="11445105" y="6588019"/>
            <a:ext cx="0" cy="26723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内容占位符 13"/>
          <p:cNvSpPr>
            <a:spLocks noGrp="1"/>
          </p:cNvSpPr>
          <p:nvPr>
            <p:ph sz="quarter" idx="10" hasCustomPrompt="1"/>
          </p:nvPr>
        </p:nvSpPr>
        <p:spPr>
          <a:xfrm>
            <a:off x="0" y="1329893"/>
            <a:ext cx="8783781" cy="1912071"/>
          </a:xfrm>
          <a:solidFill>
            <a:srgbClr val="000099"/>
          </a:solidFill>
        </p:spPr>
        <p:txBody>
          <a:bodyPr anchor="ctr">
            <a:normAutofit/>
          </a:bodyPr>
          <a:lstStyle>
            <a:lvl1pPr marL="0" indent="0">
              <a:buNone/>
              <a:defRPr sz="4400" b="1" baseline="0">
                <a:solidFill>
                  <a:schemeClr val="bg1"/>
                </a:solidFill>
              </a:defRPr>
            </a:lvl1pPr>
          </a:lstStyle>
          <a:p>
            <a:pPr lvl="0"/>
            <a:r>
              <a:rPr lang="en-US" altLang="zh-CN" dirty="0"/>
              <a:t>Click here to add title</a:t>
            </a:r>
            <a:endParaRPr lang="zh-CN" altLang="en-US" dirty="0"/>
          </a:p>
        </p:txBody>
      </p:sp>
      <p:sp>
        <p:nvSpPr>
          <p:cNvPr id="16" name="文本占位符 15"/>
          <p:cNvSpPr>
            <a:spLocks noGrp="1"/>
          </p:cNvSpPr>
          <p:nvPr>
            <p:ph type="body" sz="quarter" idx="11"/>
          </p:nvPr>
        </p:nvSpPr>
        <p:spPr>
          <a:xfrm>
            <a:off x="1676402" y="3460607"/>
            <a:ext cx="9628909" cy="271159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72360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59594" y="1240525"/>
            <a:ext cx="4985143" cy="5120640"/>
          </a:xfrm>
        </p:spPr>
        <p:txBody>
          <a:bodyPr anchor="t"/>
          <a:lstStyle>
            <a:lvl1pPr marL="182880" indent="-182880">
              <a:buClrTx/>
              <a:buFont typeface="Wingdings" panose="05000000000000000000" pitchFamily="2" charset="2"/>
              <a:buChar char="l"/>
              <a:defRPr sz="3200">
                <a:solidFill>
                  <a:schemeClr val="tx1"/>
                </a:solidFill>
              </a:defRPr>
            </a:lvl1pPr>
            <a:lvl2pPr marL="685800" indent="-182880">
              <a:buClrTx/>
              <a:buFont typeface="Wingdings" panose="05000000000000000000" pitchFamily="2" charset="2"/>
              <a:buChar char="n"/>
              <a:defRPr sz="2400">
                <a:solidFill>
                  <a:schemeClr val="tx1"/>
                </a:solidFill>
              </a:defRPr>
            </a:lvl2pPr>
            <a:lvl3pPr marL="1143000" indent="-182880">
              <a:buClrTx/>
              <a:buFont typeface="Wingdings" panose="05000000000000000000" pitchFamily="2" charset="2"/>
              <a:buChar char="u"/>
              <a:defRPr sz="2000">
                <a:solidFill>
                  <a:schemeClr val="tx1"/>
                </a:solidFill>
              </a:defRPr>
            </a:lvl3pPr>
            <a:lvl4pPr marL="1600200" indent="-182880">
              <a:buClrTx/>
              <a:buFont typeface="Wingdings" panose="05000000000000000000" pitchFamily="2" charset="2"/>
              <a:buChar char="Ø"/>
              <a:defRPr sz="1800">
                <a:solidFill>
                  <a:schemeClr val="tx1"/>
                </a:solidFill>
              </a:defRPr>
            </a:lvl4pPr>
            <a:lvl5pPr marL="2057400" indent="-182880">
              <a:buClrTx/>
              <a:buFont typeface="Wingdings" panose="05000000000000000000" pitchFamily="2" charset="2"/>
              <a:buChar char="ü"/>
              <a:defRPr sz="1800">
                <a:solidFill>
                  <a:schemeClr val="tx1"/>
                </a:solidFill>
              </a:defRPr>
            </a:lvl5pPr>
            <a:lvl6pPr>
              <a:defRPr sz="1300"/>
            </a:lvl6pPr>
            <a:lvl7pPr>
              <a:defRPr sz="1300"/>
            </a:lvl7pPr>
            <a:lvl8pPr>
              <a:defRPr sz="1300"/>
            </a:lvl8pPr>
            <a:lvl9pPr>
              <a:defRPr sz="13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507879" y="1240525"/>
            <a:ext cx="5025040" cy="5120640"/>
          </a:xfrm>
        </p:spPr>
        <p:txBody>
          <a:bodyPr vert="horz" lIns="91440" tIns="45720" rIns="91440" bIns="45720" rtlCol="0" anchor="t">
            <a:normAutofit/>
          </a:bodyPr>
          <a:lstStyle>
            <a:lvl1pPr>
              <a:defRPr lang="zh-CN" altLang="en-US" sz="3200" smtClean="0"/>
            </a:lvl1pPr>
            <a:lvl2pPr>
              <a:defRPr lang="zh-CN" altLang="en-US" smtClean="0"/>
            </a:lvl2pPr>
            <a:lvl3pPr>
              <a:defRPr lang="zh-CN" altLang="en-US" sz="2000" smtClean="0"/>
            </a:lvl3pPr>
            <a:lvl4pPr>
              <a:defRPr lang="zh-CN" altLang="en-US" smtClean="0"/>
            </a:lvl4pPr>
            <a:lvl5pPr>
              <a:defRPr lang="en-US" dirty="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标题 4"/>
          <p:cNvSpPr>
            <a:spLocks noGrp="1"/>
          </p:cNvSpPr>
          <p:nvPr>
            <p:ph type="title" hasCustomPrompt="1"/>
          </p:nvPr>
        </p:nvSpPr>
        <p:spPr>
          <a:xfrm>
            <a:off x="1558637" y="105353"/>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4213517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9797" y="1235858"/>
            <a:ext cx="3474720" cy="807720"/>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449797"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400348" y="1235860"/>
            <a:ext cx="347472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400348"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3" name="标题 4"/>
          <p:cNvSpPr>
            <a:spLocks noGrp="1"/>
          </p:cNvSpPr>
          <p:nvPr>
            <p:ph type="title" hasCustomPrompt="1"/>
          </p:nvPr>
        </p:nvSpPr>
        <p:spPr>
          <a:xfrm>
            <a:off x="1558637" y="105353"/>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14" name="Text Placeholder 4"/>
          <p:cNvSpPr>
            <a:spLocks noGrp="1"/>
          </p:cNvSpPr>
          <p:nvPr>
            <p:ph type="body" sz="quarter" idx="10"/>
          </p:nvPr>
        </p:nvSpPr>
        <p:spPr>
          <a:xfrm>
            <a:off x="8350899" y="1235860"/>
            <a:ext cx="347472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5" name="Content Placeholder 5"/>
          <p:cNvSpPr>
            <a:spLocks noGrp="1"/>
          </p:cNvSpPr>
          <p:nvPr>
            <p:ph sz="quarter" idx="11"/>
          </p:nvPr>
        </p:nvSpPr>
        <p:spPr>
          <a:xfrm>
            <a:off x="8350899" y="2143208"/>
            <a:ext cx="347472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extLst>
      <p:ext uri="{BB962C8B-B14F-4D97-AF65-F5344CB8AC3E}">
        <p14:creationId xmlns:p14="http://schemas.microsoft.com/office/powerpoint/2010/main" val="2131173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Title 5"/>
          <p:cNvSpPr>
            <a:spLocks noGrp="1"/>
          </p:cNvSpPr>
          <p:nvPr>
            <p:ph type="title"/>
          </p:nvPr>
        </p:nvSpPr>
        <p:spPr>
          <a:xfrm>
            <a:off x="252919" y="1123839"/>
            <a:ext cx="2947483" cy="4601183"/>
          </a:xfrm>
          <a:prstGeom prst="rect">
            <a:avLst/>
          </a:prstGeom>
        </p:spPr>
        <p:txBody>
          <a:bodyPr/>
          <a:lstStyle/>
          <a:p>
            <a:r>
              <a:rPr lang="zh-CN" altLang="en-US"/>
              <a:t>单击此处编辑母版标题样式</a:t>
            </a:r>
            <a:endParaRPr lang="en-US" dirty="0"/>
          </a:p>
        </p:txBody>
      </p:sp>
      <p:sp>
        <p:nvSpPr>
          <p:cNvPr id="3" name="文本占位符 2"/>
          <p:cNvSpPr>
            <a:spLocks noGrp="1"/>
          </p:cNvSpPr>
          <p:nvPr>
            <p:ph type="body" sz="quarter" idx="10" hasCustomPrompt="1"/>
          </p:nvPr>
        </p:nvSpPr>
        <p:spPr>
          <a:xfrm>
            <a:off x="1775521" y="116633"/>
            <a:ext cx="8928100" cy="587375"/>
          </a:xfrm>
        </p:spPr>
        <p:txBody>
          <a:bodyPr/>
          <a:lstStyle>
            <a:lvl1pPr marL="0" marR="0" indent="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sz="4000">
                <a:latin typeface="+mj-lt"/>
              </a:defRPr>
            </a:lvl1pPr>
          </a:lstStyle>
          <a:p>
            <a:pPr marL="0" marR="0" lvl="0" indent="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a:pPr>
            <a:r>
              <a:rPr lang="en-US" altLang="zh-CN" b="1" dirty="0">
                <a:solidFill>
                  <a:srgbClr val="C00000"/>
                </a:solidFill>
              </a:rPr>
              <a:t>Click here to add text</a:t>
            </a:r>
            <a:endParaRPr lang="zh-CN" altLang="en-US" b="1" dirty="0">
              <a:solidFill>
                <a:srgbClr val="C00000"/>
              </a:solidFill>
            </a:endParaRPr>
          </a:p>
          <a:p>
            <a:pPr lvl="0"/>
            <a:endParaRPr lang="zh-CN" altLang="en-US" dirty="0"/>
          </a:p>
        </p:txBody>
      </p:sp>
    </p:spTree>
    <p:extLst>
      <p:ext uri="{BB962C8B-B14F-4D97-AF65-F5344CB8AC3E}">
        <p14:creationId xmlns:p14="http://schemas.microsoft.com/office/powerpoint/2010/main" val="4139538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3" name="Content Placeholder 2"/>
          <p:cNvSpPr>
            <a:spLocks noGrp="1"/>
          </p:cNvSpPr>
          <p:nvPr>
            <p:ph idx="1"/>
          </p:nvPr>
        </p:nvSpPr>
        <p:spPr>
          <a:xfrm>
            <a:off x="3911456" y="1273629"/>
            <a:ext cx="7670944" cy="51019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1" name="内容占位符 5"/>
          <p:cNvSpPr>
            <a:spLocks noGrp="1"/>
          </p:cNvSpPr>
          <p:nvPr>
            <p:ph sz="quarter" idx="13" hasCustomPrompt="1"/>
          </p:nvPr>
        </p:nvSpPr>
        <p:spPr>
          <a:xfrm>
            <a:off x="718458" y="1273629"/>
            <a:ext cx="2834217" cy="2374901"/>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2" name="内容占位符 5"/>
          <p:cNvSpPr>
            <a:spLocks noGrp="1"/>
          </p:cNvSpPr>
          <p:nvPr>
            <p:ph sz="quarter" idx="14" hasCustomPrompt="1"/>
          </p:nvPr>
        </p:nvSpPr>
        <p:spPr>
          <a:xfrm>
            <a:off x="718458" y="3840473"/>
            <a:ext cx="2834217" cy="2535092"/>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4" name="文本占位符 3"/>
          <p:cNvSpPr>
            <a:spLocks noGrp="1"/>
          </p:cNvSpPr>
          <p:nvPr>
            <p:ph type="body" sz="quarter" idx="15" hasCustomPrompt="1"/>
          </p:nvPr>
        </p:nvSpPr>
        <p:spPr>
          <a:xfrm>
            <a:off x="1679510" y="116632"/>
            <a:ext cx="8642349" cy="431800"/>
          </a:xfrm>
        </p:spPr>
        <p:txBody>
          <a:bodyPr>
            <a:noAutofit/>
          </a:bodyPr>
          <a:lstStyle>
            <a:lvl5pPr marL="1873250" marR="0" indent="-187325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sz="4000">
                <a:latin typeface="+mj-lt"/>
              </a:defRPr>
            </a:lvl5pPr>
          </a:lstStyle>
          <a:p>
            <a:pPr marL="1873250" marR="0" lvl="4" indent="-187325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a:pPr>
            <a:r>
              <a:rPr lang="en-US" altLang="zh-CN" b="1" dirty="0">
                <a:solidFill>
                  <a:srgbClr val="C00000"/>
                </a:solidFill>
              </a:rPr>
              <a:t>Click here to add text</a:t>
            </a:r>
            <a:endParaRPr lang="zh-CN" altLang="en-US" b="1" dirty="0">
              <a:solidFill>
                <a:srgbClr val="C00000"/>
              </a:solidFill>
            </a:endParaRPr>
          </a:p>
        </p:txBody>
      </p:sp>
    </p:spTree>
    <p:extLst>
      <p:ext uri="{BB962C8B-B14F-4D97-AF65-F5344CB8AC3E}">
        <p14:creationId xmlns:p14="http://schemas.microsoft.com/office/powerpoint/2010/main" val="1272380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Picture Placeholder 2"/>
          <p:cNvSpPr>
            <a:spLocks noGrp="1" noChangeAspect="1"/>
          </p:cNvSpPr>
          <p:nvPr>
            <p:ph type="pic" idx="1" hasCustomPrompt="1"/>
          </p:nvPr>
        </p:nvSpPr>
        <p:spPr>
          <a:xfrm>
            <a:off x="3603301" y="1191984"/>
            <a:ext cx="8115231" cy="5101937"/>
          </a:xfrm>
          <a:solidFill>
            <a:schemeClr val="bg1">
              <a:lumMod val="75000"/>
            </a:schemeClr>
          </a:solidFill>
        </p:spPr>
        <p:txBody>
          <a:bodyPr anchor="t"/>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dirty="0"/>
              <a:t>Click here to add picture</a:t>
            </a:r>
            <a:endParaRPr lang="en-US" dirty="0"/>
          </a:p>
        </p:txBody>
      </p:sp>
      <p:sp>
        <p:nvSpPr>
          <p:cNvPr id="6" name="内容占位符 5"/>
          <p:cNvSpPr>
            <a:spLocks noGrp="1"/>
          </p:cNvSpPr>
          <p:nvPr>
            <p:ph sz="quarter" idx="13" hasCustomPrompt="1"/>
          </p:nvPr>
        </p:nvSpPr>
        <p:spPr>
          <a:xfrm>
            <a:off x="413657" y="1191984"/>
            <a:ext cx="2834217" cy="2374901"/>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11" name="内容占位符 5"/>
          <p:cNvSpPr>
            <a:spLocks noGrp="1"/>
          </p:cNvSpPr>
          <p:nvPr>
            <p:ph sz="quarter" idx="14" hasCustomPrompt="1"/>
          </p:nvPr>
        </p:nvSpPr>
        <p:spPr>
          <a:xfrm>
            <a:off x="413657" y="3758828"/>
            <a:ext cx="2834217" cy="2535092"/>
          </a:xfrm>
        </p:spPr>
        <p:txBody>
          <a:bodyPr anchor="t"/>
          <a:lstStyle>
            <a:lvl1pPr>
              <a:defRPr baseline="0">
                <a:solidFill>
                  <a:srgbClr val="000099"/>
                </a:solidFill>
              </a:defRPr>
            </a:lvl1pPr>
          </a:lstStyle>
          <a:p>
            <a:pPr lvl="0"/>
            <a:r>
              <a:rPr lang="en-US" altLang="zh-CN" dirty="0"/>
              <a:t>Click here to add key words</a:t>
            </a:r>
            <a:endParaRPr lang="zh-CN" altLang="en-US" dirty="0"/>
          </a:p>
        </p:txBody>
      </p:sp>
      <p:sp>
        <p:nvSpPr>
          <p:cNvPr id="4" name="文本占位符 3"/>
          <p:cNvSpPr>
            <a:spLocks noGrp="1"/>
          </p:cNvSpPr>
          <p:nvPr>
            <p:ph type="body" sz="quarter" idx="15" hasCustomPrompt="1"/>
          </p:nvPr>
        </p:nvSpPr>
        <p:spPr>
          <a:xfrm>
            <a:off x="1583499" y="44624"/>
            <a:ext cx="8544984" cy="576262"/>
          </a:xfrm>
        </p:spPr>
        <p:txBody>
          <a:bodyPr>
            <a:noAutofit/>
          </a:bodyPr>
          <a:lstStyle>
            <a:lvl5pPr marL="1873250" marR="0" indent="-187325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sz="4000">
                <a:latin typeface="+mj-lt"/>
              </a:defRPr>
            </a:lvl5pPr>
          </a:lstStyle>
          <a:p>
            <a:pPr marL="1873250" marR="0" lvl="4" indent="-187325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a:pPr>
            <a:r>
              <a:rPr lang="en-US" altLang="zh-CN" b="1" dirty="0">
                <a:solidFill>
                  <a:srgbClr val="C00000"/>
                </a:solidFill>
              </a:rPr>
              <a:t>Click here to add text</a:t>
            </a:r>
            <a:endParaRPr lang="zh-CN" altLang="en-US" b="1" dirty="0">
              <a:solidFill>
                <a:srgbClr val="C00000"/>
              </a:solidFill>
            </a:endParaRPr>
          </a:p>
        </p:txBody>
      </p:sp>
    </p:spTree>
    <p:extLst>
      <p:ext uri="{BB962C8B-B14F-4D97-AF65-F5344CB8AC3E}">
        <p14:creationId xmlns:p14="http://schemas.microsoft.com/office/powerpoint/2010/main" val="2077416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tif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455" y="1880755"/>
            <a:ext cx="11152909" cy="4491617"/>
          </a:xfrm>
          <a:prstGeom prst="rect">
            <a:avLst/>
          </a:prstGeom>
        </p:spPr>
        <p:txBody>
          <a:bodyPr vert="horz" lIns="91440" tIns="45720" rIns="91440" bIns="45720" rtlCol="0" anchor="t">
            <a:normAutofit/>
          </a:bodyPr>
          <a:lstStyle/>
          <a:p>
            <a:pPr lvl="0"/>
            <a:r>
              <a:rPr lang="en-US" altLang="zh-CN" dirty="0"/>
              <a:t>Click here to add text</a:t>
            </a:r>
            <a:endParaRPr lang="zh-CN" altLang="en-US" dirty="0"/>
          </a:p>
          <a:p>
            <a:pPr lvl="1"/>
            <a:r>
              <a:rPr lang="en-US" altLang="zh-CN" dirty="0"/>
              <a:t>Click here to add text</a:t>
            </a:r>
            <a:endParaRPr lang="zh-CN" altLang="en-US" dirty="0"/>
          </a:p>
          <a:p>
            <a:pPr lvl="2"/>
            <a:r>
              <a:rPr lang="en-US" altLang="zh-CN" dirty="0"/>
              <a:t>Click here to add text</a:t>
            </a:r>
            <a:endParaRPr lang="zh-CN" altLang="en-US" dirty="0"/>
          </a:p>
          <a:p>
            <a:pPr lvl="3"/>
            <a:r>
              <a:rPr lang="en-US" altLang="zh-CN" dirty="0"/>
              <a:t>Click here to add text</a:t>
            </a:r>
            <a:endParaRPr lang="zh-CN" altLang="en-US" dirty="0"/>
          </a:p>
          <a:p>
            <a:pPr lvl="4"/>
            <a:r>
              <a:rPr lang="en-US" altLang="zh-CN" dirty="0"/>
              <a:t>Click here to add text</a:t>
            </a:r>
            <a:endParaRPr lang="en-US" dirty="0"/>
          </a:p>
        </p:txBody>
      </p:sp>
      <p:grpSp>
        <p:nvGrpSpPr>
          <p:cNvPr id="9" name="组合 8"/>
          <p:cNvGrpSpPr/>
          <p:nvPr/>
        </p:nvGrpSpPr>
        <p:grpSpPr>
          <a:xfrm>
            <a:off x="1" y="821645"/>
            <a:ext cx="12192000" cy="87076"/>
            <a:chOff x="0" y="821645"/>
            <a:chExt cx="9191194" cy="135018"/>
          </a:xfrm>
        </p:grpSpPr>
        <p:grpSp>
          <p:nvGrpSpPr>
            <p:cNvPr id="10" name="组合 9"/>
            <p:cNvGrpSpPr/>
            <p:nvPr/>
          </p:nvGrpSpPr>
          <p:grpSpPr>
            <a:xfrm>
              <a:off x="0" y="836712"/>
              <a:ext cx="9191194" cy="110437"/>
              <a:chOff x="0" y="836712"/>
              <a:chExt cx="9191194" cy="110437"/>
            </a:xfrm>
          </p:grpSpPr>
          <p:sp>
            <p:nvSpPr>
              <p:cNvPr id="14" name="矩形 13"/>
              <p:cNvSpPr/>
              <p:nvPr/>
            </p:nvSpPr>
            <p:spPr>
              <a:xfrm>
                <a:off x="922847" y="836712"/>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矩形 12"/>
              <p:cNvSpPr/>
              <p:nvPr/>
            </p:nvSpPr>
            <p:spPr>
              <a:xfrm>
                <a:off x="0" y="836713"/>
                <a:ext cx="975360"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11" name="直接连接符 10"/>
            <p:cNvCxnSpPr/>
            <p:nvPr/>
          </p:nvCxnSpPr>
          <p:spPr>
            <a:xfrm flipV="1">
              <a:off x="975360" y="821645"/>
              <a:ext cx="0" cy="1350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6" name="图片 1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49786" y="108726"/>
            <a:ext cx="1272156" cy="633385"/>
          </a:xfrm>
          <a:prstGeom prst="rect">
            <a:avLst/>
          </a:prstGeom>
        </p:spPr>
      </p:pic>
      <p:sp>
        <p:nvSpPr>
          <p:cNvPr id="18" name="矩形 17"/>
          <p:cNvSpPr/>
          <p:nvPr userDrawn="1"/>
        </p:nvSpPr>
        <p:spPr>
          <a:xfrm>
            <a:off x="10909477" y="6432191"/>
            <a:ext cx="1277721" cy="42134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sp>
        <p:nvSpPr>
          <p:cNvPr id="19" name="Slide Number Placeholder 5"/>
          <p:cNvSpPr txBox="1">
            <a:spLocks/>
          </p:cNvSpPr>
          <p:nvPr/>
        </p:nvSpPr>
        <p:spPr>
          <a:xfrm>
            <a:off x="10311534" y="6433915"/>
            <a:ext cx="1796516"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smtClean="0">
                <a:latin typeface="Calibri" panose="020F0502020204030204" pitchFamily="34" charset="0"/>
                <a:cs typeface="Calibri" panose="020F0502020204030204" pitchFamily="34" charset="0"/>
              </a:rPr>
              <a:pPr/>
              <a:t>‹#›</a:t>
            </a:fld>
            <a:endParaRPr lang="zh-CN" altLang="en-US" sz="1600" b="1" dirty="0">
              <a:latin typeface="Calibri" panose="020F0502020204030204" pitchFamily="34" charset="0"/>
              <a:cs typeface="Calibri" panose="020F0502020204030204" pitchFamily="34" charset="0"/>
            </a:endParaRPr>
          </a:p>
        </p:txBody>
      </p:sp>
      <p:sp>
        <p:nvSpPr>
          <p:cNvPr id="21" name="直角三角形 20"/>
          <p:cNvSpPr/>
          <p:nvPr userDrawn="1"/>
        </p:nvSpPr>
        <p:spPr>
          <a:xfrm flipV="1">
            <a:off x="10909477" y="6433915"/>
            <a:ext cx="526943" cy="421341"/>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22" name="直接连接符 21"/>
          <p:cNvCxnSpPr/>
          <p:nvPr userDrawn="1"/>
        </p:nvCxnSpPr>
        <p:spPr>
          <a:xfrm>
            <a:off x="11445105" y="643391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468357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90" r:id="rId12"/>
    <p:sldLayoutId id="2147483706" r:id="rId13"/>
    <p:sldLayoutId id="2147483707" r:id="rId14"/>
  </p:sldLayoutIdLst>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sz="28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jpe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jpeg"/><Relationship Id="rId11" Type="http://schemas.openxmlformats.org/officeDocument/2006/relationships/image" Target="../media/image40.jpeg"/><Relationship Id="rId5" Type="http://schemas.openxmlformats.org/officeDocument/2006/relationships/image" Target="../media/image34.png"/><Relationship Id="rId10" Type="http://schemas.openxmlformats.org/officeDocument/2006/relationships/image" Target="../media/image39.jpeg"/><Relationship Id="rId4" Type="http://schemas.openxmlformats.org/officeDocument/2006/relationships/image" Target="../media/image33.png"/><Relationship Id="rId9"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 Id="rId9" Type="http://schemas.openxmlformats.org/officeDocument/2006/relationships/image" Target="../media/image53.png"/></Relationships>
</file>

<file path=ppt/slides/_rels/slide1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67.png"/><Relationship Id="rId9" Type="http://schemas.openxmlformats.org/officeDocument/2006/relationships/image" Target="../media/image72.png"/></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6.jpeg"/><Relationship Id="rId4" Type="http://schemas.openxmlformats.org/officeDocument/2006/relationships/image" Target="../media/image75.png"/></Relationships>
</file>

<file path=ppt/slides/_rels/slide2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2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image" Target="../media/image87.pn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10" Type="http://schemas.openxmlformats.org/officeDocument/2006/relationships/image" Target="../media/image95.png"/><Relationship Id="rId4" Type="http://schemas.openxmlformats.org/officeDocument/2006/relationships/image" Target="../media/image89.png"/><Relationship Id="rId9" Type="http://schemas.openxmlformats.org/officeDocument/2006/relationships/image" Target="../media/image94.pn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image" Target="../media/image6.emf"/></Relationships>
</file>

<file path=ppt/slides/_rels/slide3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3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 Id="rId5" Type="http://schemas.openxmlformats.org/officeDocument/2006/relationships/image" Target="../media/image103.png"/><Relationship Id="rId4" Type="http://schemas.openxmlformats.org/officeDocument/2006/relationships/image" Target="../media/image102.png"/></Relationships>
</file>

<file path=ppt/slides/_rels/slide32.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4.png"/><Relationship Id="rId7" Type="http://schemas.openxmlformats.org/officeDocument/2006/relationships/image" Target="../media/image10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07.jpeg"/><Relationship Id="rId11" Type="http://schemas.openxmlformats.org/officeDocument/2006/relationships/image" Target="../media/image112.png"/><Relationship Id="rId5" Type="http://schemas.openxmlformats.org/officeDocument/2006/relationships/image" Target="../media/image106.png"/><Relationship Id="rId10" Type="http://schemas.openxmlformats.org/officeDocument/2006/relationships/image" Target="../media/image111.png"/><Relationship Id="rId4" Type="http://schemas.openxmlformats.org/officeDocument/2006/relationships/image" Target="../media/image105.jpeg"/><Relationship Id="rId9" Type="http://schemas.openxmlformats.org/officeDocument/2006/relationships/image" Target="../media/image110.jpeg"/></Relationships>
</file>

<file path=ppt/slides/_rels/slide33.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15.png"/><Relationship Id="rId4" Type="http://schemas.openxmlformats.org/officeDocument/2006/relationships/image" Target="../media/image114.jpeg"/></Relationships>
</file>

<file path=ppt/slides/_rels/slide3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18.jpeg"/><Relationship Id="rId5" Type="http://schemas.openxmlformats.org/officeDocument/2006/relationships/image" Target="../media/image117.png"/><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emf"/><Relationship Id="rId1" Type="http://schemas.openxmlformats.org/officeDocument/2006/relationships/slideLayout" Target="../slideLayouts/slideLayout2.xml"/><Relationship Id="rId4" Type="http://schemas.openxmlformats.org/officeDocument/2006/relationships/image" Target="../media/image121.emf"/></Relationships>
</file>

<file path=ppt/slides/_rels/slide36.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 Id="rId9" Type="http://schemas.openxmlformats.org/officeDocument/2006/relationships/image" Target="../media/image128.jpeg"/></Relationships>
</file>

<file path=ppt/slides/_rels/slide37.xml.rels><?xml version="1.0" encoding="UTF-8" standalone="yes"?>
<Relationships xmlns="http://schemas.openxmlformats.org/package/2006/relationships"><Relationship Id="rId8" Type="http://schemas.openxmlformats.org/officeDocument/2006/relationships/image" Target="../media/image134.emf"/><Relationship Id="rId3" Type="http://schemas.openxmlformats.org/officeDocument/2006/relationships/image" Target="../media/image129.png"/><Relationship Id="rId7" Type="http://schemas.openxmlformats.org/officeDocument/2006/relationships/image" Target="../media/image13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30.png"/><Relationship Id="rId9" Type="http://schemas.openxmlformats.org/officeDocument/2006/relationships/image" Target="../media/image135.e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prstGeom prst="rect">
            <a:avLst/>
          </a:prstGeom>
        </p:spPr>
        <p:txBody>
          <a:bodyPr>
            <a:normAutofit/>
          </a:bodyPr>
          <a:lstStyle/>
          <a:p>
            <a:pPr>
              <a:defRPr/>
            </a:pPr>
            <a:r>
              <a:rPr lang="en-US" altLang="zh-CN" sz="4800" dirty="0"/>
              <a:t>Vacuum System Development of HEPS</a:t>
            </a:r>
            <a:endParaRPr lang="zh-CN" altLang="en-US" sz="4800" dirty="0"/>
          </a:p>
        </p:txBody>
      </p:sp>
      <p:sp>
        <p:nvSpPr>
          <p:cNvPr id="3" name="副标题 2"/>
          <p:cNvSpPr>
            <a:spLocks noGrp="1"/>
          </p:cNvSpPr>
          <p:nvPr>
            <p:ph type="subTitle" idx="1"/>
          </p:nvPr>
        </p:nvSpPr>
        <p:spPr>
          <a:xfrm>
            <a:off x="3605384" y="3662766"/>
            <a:ext cx="2003608" cy="340813"/>
          </a:xfrm>
        </p:spPr>
        <p:txBody>
          <a:bodyPr rtlCol="0">
            <a:normAutofit fontScale="85000" lnSpcReduction="20000"/>
          </a:bodyPr>
          <a:lstStyle/>
          <a:p>
            <a:pPr>
              <a:defRPr/>
            </a:pPr>
            <a:r>
              <a:rPr lang="en-US" altLang="zh-CN" b="1" dirty="0" err="1">
                <a:solidFill>
                  <a:srgbClr val="0070C0"/>
                </a:solidFill>
              </a:rPr>
              <a:t>Yongsheng</a:t>
            </a:r>
            <a:r>
              <a:rPr lang="en-US" altLang="zh-CN" b="1" dirty="0">
                <a:solidFill>
                  <a:srgbClr val="0070C0"/>
                </a:solidFill>
              </a:rPr>
              <a:t> Ma </a:t>
            </a:r>
            <a:endParaRPr lang="zh-CN" altLang="en-US" b="1" dirty="0">
              <a:solidFill>
                <a:srgbClr val="0070C0"/>
              </a:solidFill>
            </a:endParaRPr>
          </a:p>
        </p:txBody>
      </p:sp>
      <p:sp>
        <p:nvSpPr>
          <p:cNvPr id="4" name="文本占位符 3"/>
          <p:cNvSpPr>
            <a:spLocks noGrp="1"/>
          </p:cNvSpPr>
          <p:nvPr>
            <p:ph type="body" sz="quarter" idx="11"/>
          </p:nvPr>
        </p:nvSpPr>
        <p:spPr>
          <a:xfrm>
            <a:off x="5348440" y="3646295"/>
            <a:ext cx="4555735" cy="373753"/>
          </a:xfrm>
        </p:spPr>
        <p:txBody>
          <a:bodyPr rtlCol="0">
            <a:normAutofit fontScale="92500" lnSpcReduction="20000"/>
          </a:bodyPr>
          <a:lstStyle/>
          <a:p>
            <a:pPr>
              <a:defRPr/>
            </a:pPr>
            <a:r>
              <a:rPr lang="en-US" altLang="zh-CN" dirty="0">
                <a:solidFill>
                  <a:srgbClr val="0070C0"/>
                </a:solidFill>
              </a:rPr>
              <a:t>On behalf of vacuum system</a:t>
            </a:r>
            <a:endParaRPr lang="zh-CN" altLang="en-US" dirty="0">
              <a:solidFill>
                <a:srgbClr val="0070C0"/>
              </a:solidFill>
            </a:endParaRPr>
          </a:p>
        </p:txBody>
      </p:sp>
      <p:sp>
        <p:nvSpPr>
          <p:cNvPr id="5" name="文本占位符 4"/>
          <p:cNvSpPr>
            <a:spLocks noGrp="1"/>
          </p:cNvSpPr>
          <p:nvPr>
            <p:ph type="body" sz="quarter" idx="12"/>
          </p:nvPr>
        </p:nvSpPr>
        <p:spPr>
          <a:xfrm>
            <a:off x="5121434" y="5575527"/>
            <a:ext cx="4555735" cy="373753"/>
          </a:xfrm>
        </p:spPr>
        <p:txBody>
          <a:bodyPr rtlCol="0">
            <a:normAutofit fontScale="92500" lnSpcReduction="20000"/>
          </a:bodyPr>
          <a:lstStyle/>
          <a:p>
            <a:pPr>
              <a:defRPr/>
            </a:pPr>
            <a:r>
              <a:rPr lang="en-US" altLang="zh-CN" dirty="0">
                <a:solidFill>
                  <a:srgbClr val="0070C0"/>
                </a:solidFill>
              </a:rPr>
              <a:t>2023-2-14</a:t>
            </a:r>
            <a:endParaRPr lang="zh-CN" altLang="en-US" dirty="0">
              <a:solidFill>
                <a:srgbClr val="0070C0"/>
              </a:solidFill>
            </a:endParaRPr>
          </a:p>
        </p:txBody>
      </p:sp>
      <p:sp>
        <p:nvSpPr>
          <p:cNvPr id="6" name="副标题 2">
            <a:extLst>
              <a:ext uri="{FF2B5EF4-FFF2-40B4-BE49-F238E27FC236}">
                <a16:creationId xmlns:a16="http://schemas.microsoft.com/office/drawing/2014/main" id="{385B37B1-1953-43D7-9263-F5B959FF50B3}"/>
              </a:ext>
            </a:extLst>
          </p:cNvPr>
          <p:cNvSpPr txBox="1">
            <a:spLocks/>
          </p:cNvSpPr>
          <p:nvPr/>
        </p:nvSpPr>
        <p:spPr>
          <a:xfrm>
            <a:off x="2514831" y="3861048"/>
            <a:ext cx="7128792" cy="1747166"/>
          </a:xfrm>
          <a:prstGeom prst="rect">
            <a:avLst/>
          </a:prstGeom>
        </p:spPr>
        <p:txBody>
          <a:bodyPr vert="horz" lIns="91440" tIns="45720" rIns="91440" bIns="45720" rtlCol="0"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kern="1200" baseline="0">
                <a:solidFill>
                  <a:srgbClr val="A40000"/>
                </a:solidFill>
                <a:latin typeface="+mn-lt"/>
                <a:ea typeface="黑体" panose="02010609060101010101" pitchFamily="49" charset="-122"/>
                <a:cs typeface="+mn-cs"/>
              </a:defRPr>
            </a:lvl1pPr>
            <a:lvl2pPr marL="457200" indent="0" algn="ctr" defTabSz="914400" rtl="0" eaLnBrk="1" latinLnBrk="0" hangingPunct="1">
              <a:lnSpc>
                <a:spcPct val="100000"/>
              </a:lnSpc>
              <a:spcBef>
                <a:spcPts val="1200"/>
              </a:spcBef>
              <a:spcAft>
                <a:spcPts val="0"/>
              </a:spcAft>
              <a:buClrTx/>
              <a:buSzPct val="60000"/>
              <a:buFont typeface="Wingdings" panose="05000000000000000000" pitchFamily="2" charset="2"/>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1200"/>
              </a:spcBef>
              <a:spcAft>
                <a:spcPts val="0"/>
              </a:spcAft>
              <a:buClrTx/>
              <a:buSzPct val="60000"/>
              <a:buFont typeface="Wingdings" panose="05000000000000000000" pitchFamily="2" charset="2"/>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1200"/>
              </a:spcBef>
              <a:spcAft>
                <a:spcPts val="0"/>
              </a:spcAft>
              <a:buClrTx/>
              <a:buSzPct val="60000"/>
              <a:buFont typeface="Wingdings" panose="05000000000000000000" pitchFamily="2" charset="2"/>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1200"/>
              </a:spcBef>
              <a:spcAft>
                <a:spcPts val="0"/>
              </a:spcAft>
              <a:buClrTx/>
              <a:buSzPct val="60000"/>
              <a:buFont typeface="Wingdings" panose="05000000000000000000" pitchFamily="2" charset="2"/>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lumMod val="65000"/>
                    <a:lumOff val="35000"/>
                  </a:schemeClr>
                </a:solidFill>
                <a:latin typeface="+mn-lt"/>
                <a:ea typeface="+mn-ea"/>
                <a:cs typeface="+mn-cs"/>
              </a:defRPr>
            </a:lvl6pPr>
            <a:lvl7pPr marL="2743200" indent="0" algn="ctr"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lumMod val="65000"/>
                    <a:lumOff val="35000"/>
                  </a:schemeClr>
                </a:solidFill>
                <a:latin typeface="+mn-lt"/>
                <a:ea typeface="+mn-ea"/>
                <a:cs typeface="+mn-cs"/>
              </a:defRPr>
            </a:lvl7pPr>
            <a:lvl8pPr marL="3200400" indent="0" algn="ctr"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lumMod val="65000"/>
                    <a:lumOff val="35000"/>
                  </a:schemeClr>
                </a:solidFill>
                <a:latin typeface="+mn-lt"/>
                <a:ea typeface="+mn-ea"/>
                <a:cs typeface="+mn-cs"/>
              </a:defRPr>
            </a:lvl8pPr>
            <a:lvl9pPr marL="3657600" indent="0" algn="ctr"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lumMod val="65000"/>
                    <a:lumOff val="35000"/>
                  </a:schemeClr>
                </a:solidFill>
                <a:latin typeface="+mn-lt"/>
                <a:ea typeface="+mn-ea"/>
                <a:cs typeface="+mn-cs"/>
              </a:defRPr>
            </a:lvl9pPr>
          </a:lstStyle>
          <a:p>
            <a:pPr algn="ctr">
              <a:defRPr/>
            </a:pPr>
            <a:r>
              <a:rPr lang="en-US" altLang="zh-CN" sz="2000" dirty="0">
                <a:solidFill>
                  <a:srgbClr val="0070C0"/>
                </a:solidFill>
              </a:rPr>
              <a:t>Ping He, </a:t>
            </a:r>
            <a:r>
              <a:rPr lang="en-US" altLang="zh-CN" sz="2000" dirty="0" err="1">
                <a:solidFill>
                  <a:srgbClr val="0070C0"/>
                </a:solidFill>
              </a:rPr>
              <a:t>Haiyi</a:t>
            </a:r>
            <a:r>
              <a:rPr lang="en-US" altLang="zh-CN" sz="2000" dirty="0">
                <a:solidFill>
                  <a:srgbClr val="0070C0"/>
                </a:solidFill>
              </a:rPr>
              <a:t> Dong, Hong Song, </a:t>
            </a:r>
            <a:r>
              <a:rPr lang="en-US" altLang="zh-CN" sz="2000" dirty="0" err="1">
                <a:solidFill>
                  <a:srgbClr val="0070C0"/>
                </a:solidFill>
              </a:rPr>
              <a:t>Binglin</a:t>
            </a:r>
            <a:r>
              <a:rPr lang="en-US" altLang="zh-CN" sz="2000" dirty="0">
                <a:solidFill>
                  <a:srgbClr val="0070C0"/>
                </a:solidFill>
              </a:rPr>
              <a:t> Deng, Qi Li, </a:t>
            </a:r>
            <a:r>
              <a:rPr lang="en-US" altLang="zh-CN" sz="2000" dirty="0" err="1">
                <a:solidFill>
                  <a:srgbClr val="0070C0"/>
                </a:solidFill>
              </a:rPr>
              <a:t>Dizhou</a:t>
            </a:r>
            <a:r>
              <a:rPr lang="en-US" altLang="zh-CN" sz="2000" dirty="0">
                <a:solidFill>
                  <a:srgbClr val="0070C0"/>
                </a:solidFill>
              </a:rPr>
              <a:t> Guo, Fei Sun, Qi Yang, Yucheng Yang, </a:t>
            </a:r>
            <a:r>
              <a:rPr lang="en-US" altLang="zh-CN" sz="2000" dirty="0" err="1">
                <a:solidFill>
                  <a:srgbClr val="0070C0"/>
                </a:solidFill>
              </a:rPr>
              <a:t>Tianfeng</a:t>
            </a:r>
            <a:r>
              <a:rPr lang="en-US" altLang="zh-CN" sz="2000" dirty="0">
                <a:solidFill>
                  <a:srgbClr val="0070C0"/>
                </a:solidFill>
              </a:rPr>
              <a:t> Liu, </a:t>
            </a:r>
            <a:r>
              <a:rPr lang="en-US" altLang="zh-CN" sz="2000" dirty="0" err="1">
                <a:solidFill>
                  <a:srgbClr val="0070C0"/>
                </a:solidFill>
              </a:rPr>
              <a:t>Baiqi</a:t>
            </a:r>
            <a:r>
              <a:rPr lang="en-US" altLang="zh-CN" sz="2000" dirty="0">
                <a:solidFill>
                  <a:srgbClr val="0070C0"/>
                </a:solidFill>
              </a:rPr>
              <a:t> Liu, </a:t>
            </a:r>
            <a:r>
              <a:rPr lang="en-US" altLang="zh-CN" sz="2000" dirty="0" err="1">
                <a:solidFill>
                  <a:srgbClr val="0070C0"/>
                </a:solidFill>
              </a:rPr>
              <a:t>Xujian</a:t>
            </a:r>
            <a:r>
              <a:rPr lang="en-US" altLang="zh-CN" sz="2000" dirty="0">
                <a:solidFill>
                  <a:srgbClr val="0070C0"/>
                </a:solidFill>
              </a:rPr>
              <a:t> Wang,</a:t>
            </a:r>
            <a:r>
              <a:rPr lang="zh-CN" altLang="en-US" sz="2000" dirty="0">
                <a:solidFill>
                  <a:srgbClr val="0070C0"/>
                </a:solidFill>
              </a:rPr>
              <a:t> </a:t>
            </a:r>
            <a:r>
              <a:rPr lang="en-US" altLang="zh-CN" sz="2000" dirty="0" err="1">
                <a:solidFill>
                  <a:srgbClr val="0070C0"/>
                </a:solidFill>
              </a:rPr>
              <a:t>Xiaohua</a:t>
            </a:r>
            <a:r>
              <a:rPr lang="zh-CN" altLang="en-US" sz="2000" dirty="0">
                <a:solidFill>
                  <a:srgbClr val="0070C0"/>
                </a:solidFill>
              </a:rPr>
              <a:t> </a:t>
            </a:r>
            <a:r>
              <a:rPr lang="en-US" altLang="zh-CN" sz="2000" dirty="0">
                <a:solidFill>
                  <a:srgbClr val="0070C0"/>
                </a:solidFill>
              </a:rPr>
              <a:t>Peng, Tao Huang, </a:t>
            </a:r>
            <a:r>
              <a:rPr lang="en-US" altLang="zh-CN" sz="2000" dirty="0" err="1">
                <a:solidFill>
                  <a:srgbClr val="0070C0"/>
                </a:solidFill>
              </a:rPr>
              <a:t>Pilong</a:t>
            </a:r>
            <a:r>
              <a:rPr lang="en-US" altLang="zh-CN" sz="2000" dirty="0">
                <a:solidFill>
                  <a:srgbClr val="0070C0"/>
                </a:solidFill>
              </a:rPr>
              <a:t> Tian</a:t>
            </a:r>
          </a:p>
          <a:p>
            <a:pPr algn="ctr">
              <a:defRPr/>
            </a:pPr>
            <a:r>
              <a:rPr lang="en-US" altLang="zh-CN" sz="2000" dirty="0" err="1">
                <a:solidFill>
                  <a:srgbClr val="0070C0"/>
                </a:solidFill>
              </a:rPr>
              <a:t>Pengcheng</a:t>
            </a:r>
            <a:r>
              <a:rPr lang="en-US" altLang="zh-CN" sz="2000" dirty="0">
                <a:solidFill>
                  <a:srgbClr val="0070C0"/>
                </a:solidFill>
              </a:rPr>
              <a:t> Wang, Jiaming Liu, </a:t>
            </a:r>
            <a:r>
              <a:rPr lang="en-US" altLang="zh-CN" sz="2000" dirty="0" err="1">
                <a:solidFill>
                  <a:srgbClr val="0070C0"/>
                </a:solidFill>
              </a:rPr>
              <a:t>Xiaoyang</a:t>
            </a:r>
            <a:r>
              <a:rPr lang="en-US" altLang="zh-CN" sz="2000" dirty="0">
                <a:solidFill>
                  <a:srgbClr val="0070C0"/>
                </a:solidFill>
              </a:rPr>
              <a:t> Sun, Bangle </a:t>
            </a:r>
            <a:r>
              <a:rPr lang="en-US" altLang="zh-CN" sz="2000" dirty="0" err="1">
                <a:solidFill>
                  <a:srgbClr val="0070C0"/>
                </a:solidFill>
              </a:rPr>
              <a:t>zhu</a:t>
            </a:r>
            <a:endParaRPr lang="en-US" altLang="zh-CN" sz="2000" dirty="0">
              <a:solidFill>
                <a:srgbClr val="0070C0"/>
              </a:solidFill>
            </a:endParaRPr>
          </a:p>
        </p:txBody>
      </p:sp>
    </p:spTree>
    <p:extLst>
      <p:ext uri="{BB962C8B-B14F-4D97-AF65-F5344CB8AC3E}">
        <p14:creationId xmlns:p14="http://schemas.microsoft.com/office/powerpoint/2010/main" val="2970146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id="{9813E5D1-C4A4-4282-BA53-65A9D88E22FE}"/>
              </a:ext>
            </a:extLst>
          </p:cNvPr>
          <p:cNvPicPr>
            <a:picLocks noChangeAspect="1"/>
          </p:cNvPicPr>
          <p:nvPr/>
        </p:nvPicPr>
        <p:blipFill rotWithShape="1">
          <a:blip r:embed="rId3" cstate="print"/>
          <a:srcRect l="9766"/>
          <a:stretch/>
        </p:blipFill>
        <p:spPr>
          <a:xfrm>
            <a:off x="220290" y="2308411"/>
            <a:ext cx="3491242" cy="3301009"/>
          </a:xfrm>
          <a:prstGeom prst="rect">
            <a:avLst/>
          </a:prstGeom>
        </p:spPr>
      </p:pic>
      <p:sp>
        <p:nvSpPr>
          <p:cNvPr id="2" name="标题 1">
            <a:extLst>
              <a:ext uri="{FF2B5EF4-FFF2-40B4-BE49-F238E27FC236}">
                <a16:creationId xmlns:a16="http://schemas.microsoft.com/office/drawing/2014/main" id="{5EEFDE17-9230-4275-82E2-6E32AE78BB5F}"/>
              </a:ext>
            </a:extLst>
          </p:cNvPr>
          <p:cNvSpPr>
            <a:spLocks noGrp="1"/>
          </p:cNvSpPr>
          <p:nvPr>
            <p:ph type="title"/>
          </p:nvPr>
        </p:nvSpPr>
        <p:spPr>
          <a:xfrm>
            <a:off x="1558637" y="105353"/>
            <a:ext cx="10515600" cy="663575"/>
          </a:xfrm>
          <a:prstGeom prst="rect">
            <a:avLst/>
          </a:prstGeom>
        </p:spPr>
        <p:txBody>
          <a:bodyPr>
            <a:normAutofit/>
          </a:bodyPr>
          <a:lstStyle/>
          <a:p>
            <a:r>
              <a:rPr lang="zh-CN" altLang="en-US" sz="3200" dirty="0">
                <a:sym typeface="+mn-ea"/>
              </a:rPr>
              <a:t> </a:t>
            </a:r>
            <a:r>
              <a:rPr lang="en-US" altLang="zh-CN" sz="3200" dirty="0">
                <a:sym typeface="+mn-ea"/>
              </a:rPr>
              <a:t>3 </a:t>
            </a:r>
            <a:r>
              <a:rPr lang="zh-CN" altLang="en-US" sz="3200" dirty="0">
                <a:sym typeface="+mn-ea"/>
              </a:rPr>
              <a:t>Booster </a:t>
            </a:r>
            <a:r>
              <a:rPr lang="en-US" altLang="zh-CN" sz="3200" dirty="0">
                <a:sym typeface="+mn-ea"/>
              </a:rPr>
              <a:t>vacuum system</a:t>
            </a:r>
            <a:endParaRPr lang="zh-CN" altLang="en-US" sz="3200" dirty="0"/>
          </a:p>
        </p:txBody>
      </p:sp>
      <p:sp>
        <p:nvSpPr>
          <p:cNvPr id="13" name="内容占位符 2">
            <a:extLst>
              <a:ext uri="{FF2B5EF4-FFF2-40B4-BE49-F238E27FC236}">
                <a16:creationId xmlns:a16="http://schemas.microsoft.com/office/drawing/2014/main" id="{AD6AC4E5-DF92-49A2-A20E-5F96692C6567}"/>
              </a:ext>
            </a:extLst>
          </p:cNvPr>
          <p:cNvSpPr>
            <a:spLocks noGrp="1"/>
          </p:cNvSpPr>
          <p:nvPr>
            <p:ph idx="1"/>
          </p:nvPr>
        </p:nvSpPr>
        <p:spPr>
          <a:xfrm>
            <a:off x="339880" y="930186"/>
            <a:ext cx="7084236" cy="1131914"/>
          </a:xfrm>
        </p:spPr>
        <p:txBody>
          <a:bodyPr>
            <a:noAutofit/>
          </a:bodyPr>
          <a:lstStyle/>
          <a:p>
            <a:pPr algn="l"/>
            <a:r>
              <a:rPr lang="zh-CN" altLang="en-US" sz="1800" dirty="0">
                <a:latin typeface="Times New Roman" panose="02020603050405020304" pitchFamily="18" charset="0"/>
                <a:cs typeface="Times New Roman" panose="02020603050405020304" pitchFamily="18" charset="0"/>
                <a:sym typeface="+mn-ea"/>
              </a:rPr>
              <a:t>The vacuum system is divided into 19 sections , 12 sections </a:t>
            </a:r>
            <a:r>
              <a:rPr lang="en-US" altLang="zh-CN" sz="1800" dirty="0">
                <a:latin typeface="Times New Roman" panose="02020603050405020304" pitchFamily="18" charset="0"/>
                <a:cs typeface="Times New Roman" panose="02020603050405020304" pitchFamily="18" charset="0"/>
                <a:sym typeface="+mn-ea"/>
              </a:rPr>
              <a:t>for</a:t>
            </a:r>
            <a:r>
              <a:rPr lang="zh-CN" altLang="en-US" sz="1800" dirty="0">
                <a:latin typeface="Times New Roman" panose="02020603050405020304" pitchFamily="18" charset="0"/>
                <a:cs typeface="Times New Roman" panose="02020603050405020304" pitchFamily="18" charset="0"/>
                <a:sym typeface="+mn-ea"/>
              </a:rPr>
              <a:t> the arc </a:t>
            </a:r>
            <a:r>
              <a:rPr lang="en-US" altLang="zh-CN" sz="1800" dirty="0">
                <a:latin typeface="Times New Roman" panose="02020603050405020304" pitchFamily="18" charset="0"/>
                <a:cs typeface="Times New Roman" panose="02020603050405020304" pitchFamily="18" charset="0"/>
                <a:sym typeface="+mn-ea"/>
              </a:rPr>
              <a:t>regions,</a:t>
            </a:r>
            <a:r>
              <a:rPr lang="zh-CN" altLang="en-US" sz="1800" dirty="0">
                <a:latin typeface="Times New Roman" panose="02020603050405020304" pitchFamily="18" charset="0"/>
                <a:cs typeface="Times New Roman" panose="02020603050405020304" pitchFamily="18" charset="0"/>
                <a:sym typeface="+mn-ea"/>
              </a:rPr>
              <a:t> 7 sections </a:t>
            </a:r>
            <a:r>
              <a:rPr lang="en-US" altLang="zh-CN" sz="1800" dirty="0">
                <a:latin typeface="Times New Roman" panose="02020603050405020304" pitchFamily="18" charset="0"/>
                <a:cs typeface="Times New Roman" panose="02020603050405020304" pitchFamily="18" charset="0"/>
                <a:sym typeface="+mn-ea"/>
              </a:rPr>
              <a:t>for</a:t>
            </a:r>
            <a:r>
              <a:rPr lang="zh-CN" altLang="en-US" sz="1800" dirty="0">
                <a:latin typeface="Times New Roman" panose="02020603050405020304" pitchFamily="18" charset="0"/>
                <a:cs typeface="Times New Roman" panose="02020603050405020304" pitchFamily="18" charset="0"/>
                <a:sym typeface="+mn-ea"/>
              </a:rPr>
              <a:t> the straight </a:t>
            </a:r>
            <a:r>
              <a:rPr lang="en-US" altLang="zh-CN" sz="1800" dirty="0">
                <a:latin typeface="Times New Roman" panose="02020603050405020304" pitchFamily="18" charset="0"/>
                <a:cs typeface="Times New Roman" panose="02020603050405020304" pitchFamily="18" charset="0"/>
                <a:sym typeface="+mn-ea"/>
              </a:rPr>
              <a:t>and RF regions</a:t>
            </a:r>
            <a:r>
              <a:rPr lang="zh-CN" altLang="en-US" sz="1800" dirty="0">
                <a:latin typeface="Times New Roman" panose="02020603050405020304" pitchFamily="18" charset="0"/>
                <a:cs typeface="Times New Roman" panose="02020603050405020304" pitchFamily="18" charset="0"/>
                <a:sym typeface="+mn-ea"/>
              </a:rPr>
              <a:t>. Each section has </a:t>
            </a:r>
            <a:r>
              <a:rPr lang="en-US" altLang="zh-CN" sz="1800" dirty="0">
                <a:latin typeface="Times New Roman" panose="02020603050405020304" pitchFamily="18" charset="0"/>
                <a:cs typeface="Times New Roman" panose="02020603050405020304" pitchFamily="18" charset="0"/>
                <a:sym typeface="+mn-ea"/>
              </a:rPr>
              <a:t>2</a:t>
            </a:r>
            <a:r>
              <a:rPr lang="zh-CN" altLang="en-US" sz="1800" dirty="0">
                <a:latin typeface="Times New Roman" panose="02020603050405020304" pitchFamily="18" charset="0"/>
                <a:cs typeface="Times New Roman" panose="02020603050405020304" pitchFamily="18" charset="0"/>
                <a:sym typeface="+mn-ea"/>
              </a:rPr>
              <a:t> rough </a:t>
            </a:r>
            <a:r>
              <a:rPr lang="en-US" altLang="zh-CN" sz="1800" dirty="0">
                <a:latin typeface="Times New Roman" panose="02020603050405020304" pitchFamily="18" charset="0"/>
                <a:cs typeface="Times New Roman" panose="02020603050405020304" pitchFamily="18" charset="0"/>
                <a:sym typeface="+mn-ea"/>
              </a:rPr>
              <a:t>pumping</a:t>
            </a:r>
            <a:r>
              <a:rPr lang="zh-CN" altLang="en-US" sz="1800" dirty="0">
                <a:latin typeface="Times New Roman" panose="02020603050405020304" pitchFamily="18" charset="0"/>
                <a:cs typeface="Times New Roman" panose="02020603050405020304" pitchFamily="18" charset="0"/>
                <a:sym typeface="+mn-ea"/>
              </a:rPr>
              <a:t> valve</a:t>
            </a:r>
            <a:r>
              <a:rPr lang="en-US" altLang="zh-CN" sz="1800" dirty="0">
                <a:latin typeface="Times New Roman" panose="02020603050405020304" pitchFamily="18" charset="0"/>
                <a:cs typeface="Times New Roman" panose="02020603050405020304" pitchFamily="18" charset="0"/>
                <a:sym typeface="+mn-ea"/>
              </a:rPr>
              <a:t>s</a:t>
            </a:r>
            <a:r>
              <a:rPr lang="zh-CN" altLang="en-US" sz="1800" dirty="0">
                <a:latin typeface="Times New Roman" panose="02020603050405020304" pitchFamily="18" charset="0"/>
                <a:cs typeface="Times New Roman" panose="02020603050405020304" pitchFamily="18" charset="0"/>
                <a:sym typeface="+mn-ea"/>
              </a:rPr>
              <a:t>.The system is first pumped to 10</a:t>
            </a:r>
            <a:r>
              <a:rPr lang="zh-CN" altLang="en-US" sz="1800" baseline="30000" dirty="0">
                <a:latin typeface="Times New Roman" panose="02020603050405020304" pitchFamily="18" charset="0"/>
                <a:cs typeface="Times New Roman" panose="02020603050405020304" pitchFamily="18" charset="0"/>
                <a:sym typeface="+mn-ea"/>
              </a:rPr>
              <a:t>-7</a:t>
            </a:r>
            <a:r>
              <a:rPr lang="zh-CN" altLang="en-US" sz="1800" dirty="0">
                <a:latin typeface="Times New Roman" panose="02020603050405020304" pitchFamily="18" charset="0"/>
                <a:cs typeface="Times New Roman" panose="02020603050405020304" pitchFamily="18" charset="0"/>
                <a:sym typeface="+mn-ea"/>
              </a:rPr>
              <a:t> Torr by oil-free TMPs</a:t>
            </a:r>
            <a:r>
              <a:rPr lang="en-US" altLang="zh-CN" sz="1800" dirty="0">
                <a:latin typeface="Times New Roman" panose="02020603050405020304" pitchFamily="18" charset="0"/>
                <a:cs typeface="Times New Roman" panose="02020603050405020304" pitchFamily="18" charset="0"/>
                <a:sym typeface="+mn-ea"/>
              </a:rPr>
              <a:t>.</a:t>
            </a:r>
            <a:r>
              <a:rPr lang="zh-CN" altLang="en-US" sz="1800" dirty="0">
                <a:latin typeface="Times New Roman" panose="02020603050405020304" pitchFamily="18" charset="0"/>
                <a:cs typeface="Times New Roman" panose="02020603050405020304" pitchFamily="18" charset="0"/>
                <a:sym typeface="+mn-ea"/>
              </a:rPr>
              <a:t> </a:t>
            </a:r>
            <a:r>
              <a:rPr lang="en-US" altLang="zh-CN" sz="1800" dirty="0">
                <a:latin typeface="Times New Roman" panose="02020603050405020304" pitchFamily="18" charset="0"/>
                <a:cs typeface="Times New Roman" panose="02020603050405020304" pitchFamily="18" charset="0"/>
                <a:sym typeface="+mn-ea"/>
              </a:rPr>
              <a:t>T</a:t>
            </a:r>
            <a:r>
              <a:rPr lang="zh-CN" altLang="en-US" sz="1800" dirty="0">
                <a:latin typeface="Times New Roman" panose="02020603050405020304" pitchFamily="18" charset="0"/>
                <a:cs typeface="Times New Roman" panose="02020603050405020304" pitchFamily="18" charset="0"/>
                <a:sym typeface="+mn-ea"/>
              </a:rPr>
              <a:t>he ion pumps and </a:t>
            </a:r>
            <a:r>
              <a:rPr lang="en-US" altLang="zh-CN" sz="1800" dirty="0">
                <a:latin typeface="Times New Roman" panose="02020603050405020304" pitchFamily="18" charset="0"/>
                <a:cs typeface="Times New Roman" panose="02020603050405020304" pitchFamily="18" charset="0"/>
                <a:sym typeface="+mn-ea"/>
              </a:rPr>
              <a:t>NEG</a:t>
            </a:r>
            <a:r>
              <a:rPr lang="zh-CN" altLang="en-US" sz="1800" dirty="0">
                <a:latin typeface="Times New Roman" panose="02020603050405020304" pitchFamily="18" charset="0"/>
                <a:cs typeface="Times New Roman" panose="02020603050405020304" pitchFamily="18" charset="0"/>
                <a:sym typeface="+mn-ea"/>
              </a:rPr>
              <a:t> pumps w</a:t>
            </a:r>
            <a:r>
              <a:rPr lang="en-US" altLang="zh-CN" sz="1800" dirty="0">
                <a:latin typeface="Times New Roman" panose="02020603050405020304" pitchFamily="18" charset="0"/>
                <a:cs typeface="Times New Roman" panose="02020603050405020304" pitchFamily="18" charset="0"/>
                <a:sym typeface="+mn-ea"/>
              </a:rPr>
              <a:t>ill be</a:t>
            </a:r>
            <a:r>
              <a:rPr lang="zh-CN" altLang="en-US" sz="1800" dirty="0">
                <a:latin typeface="Times New Roman" panose="02020603050405020304" pitchFamily="18" charset="0"/>
                <a:cs typeface="Times New Roman" panose="02020603050405020304" pitchFamily="18" charset="0"/>
                <a:sym typeface="+mn-ea"/>
              </a:rPr>
              <a:t> used as maintain pump</a:t>
            </a:r>
            <a:r>
              <a:rPr lang="en-US" altLang="zh-CN" sz="1800" dirty="0">
                <a:latin typeface="Times New Roman" panose="02020603050405020304" pitchFamily="18" charset="0"/>
                <a:cs typeface="Times New Roman" panose="02020603050405020304" pitchFamily="18" charset="0"/>
                <a:sym typeface="+mn-ea"/>
              </a:rPr>
              <a:t>s</a:t>
            </a:r>
            <a:r>
              <a:rPr lang="zh-CN" altLang="en-US" sz="1800" dirty="0">
                <a:latin typeface="Times New Roman" panose="02020603050405020304" pitchFamily="18" charset="0"/>
                <a:cs typeface="Times New Roman" panose="02020603050405020304" pitchFamily="18" charset="0"/>
                <a:sym typeface="+mn-ea"/>
              </a:rPr>
              <a:t>.</a:t>
            </a:r>
            <a:r>
              <a:rPr lang="en-US" altLang="zh-CN" sz="1800" dirty="0">
                <a:latin typeface="Times New Roman" panose="02020603050405020304" pitchFamily="18" charset="0"/>
                <a:cs typeface="Times New Roman" panose="02020603050405020304" pitchFamily="18" charset="0"/>
                <a:sym typeface="+mn-ea"/>
              </a:rPr>
              <a:t> Average pressure is 1.59×10</a:t>
            </a:r>
            <a:r>
              <a:rPr lang="en-US" altLang="zh-CN" sz="1800" baseline="30000" dirty="0">
                <a:latin typeface="Times New Roman" panose="02020603050405020304" pitchFamily="18" charset="0"/>
                <a:cs typeface="Times New Roman" panose="02020603050405020304" pitchFamily="18" charset="0"/>
                <a:sym typeface="+mn-ea"/>
              </a:rPr>
              <a:t>-8</a:t>
            </a:r>
            <a:r>
              <a:rPr lang="en-US" altLang="zh-CN" sz="1800" dirty="0">
                <a:latin typeface="Times New Roman" panose="02020603050405020304" pitchFamily="18" charset="0"/>
                <a:cs typeface="Times New Roman" panose="02020603050405020304" pitchFamily="18" charset="0"/>
                <a:sym typeface="+mn-ea"/>
              </a:rPr>
              <a:t> Torr</a:t>
            </a:r>
          </a:p>
          <a:p>
            <a:pPr algn="l"/>
            <a:endParaRPr lang="zh-CN" altLang="en-US" sz="1800" dirty="0">
              <a:latin typeface="Times New Roman" panose="02020603050405020304" pitchFamily="18" charset="0"/>
              <a:cs typeface="Times New Roman" panose="02020603050405020304" pitchFamily="18" charset="0"/>
              <a:sym typeface="+mn-ea"/>
            </a:endParaRPr>
          </a:p>
        </p:txBody>
      </p:sp>
      <p:graphicFrame>
        <p:nvGraphicFramePr>
          <p:cNvPr id="14" name="表格 13">
            <a:extLst>
              <a:ext uri="{FF2B5EF4-FFF2-40B4-BE49-F238E27FC236}">
                <a16:creationId xmlns:a16="http://schemas.microsoft.com/office/drawing/2014/main" id="{CEB62D54-7635-4F98-98C5-972E6D9BC1DF}"/>
              </a:ext>
            </a:extLst>
          </p:cNvPr>
          <p:cNvGraphicFramePr/>
          <p:nvPr>
            <p:extLst>
              <p:ext uri="{D42A27DB-BD31-4B8C-83A1-F6EECF244321}">
                <p14:modId xmlns:p14="http://schemas.microsoft.com/office/powerpoint/2010/main" val="4291670763"/>
              </p:ext>
            </p:extLst>
          </p:nvPr>
        </p:nvGraphicFramePr>
        <p:xfrm>
          <a:off x="-24680" y="5433731"/>
          <a:ext cx="8083930" cy="1377950"/>
        </p:xfrm>
        <a:graphic>
          <a:graphicData uri="http://schemas.openxmlformats.org/drawingml/2006/table">
            <a:tbl>
              <a:tblPr firstRow="1" bandRow="1">
                <a:tableStyleId>{5C22544A-7EE6-4342-B048-85BDC9FD1C3A}</a:tableStyleId>
              </a:tblPr>
              <a:tblGrid>
                <a:gridCol w="1254438">
                  <a:extLst>
                    <a:ext uri="{9D8B030D-6E8A-4147-A177-3AD203B41FA5}">
                      <a16:colId xmlns:a16="http://schemas.microsoft.com/office/drawing/2014/main" val="20000"/>
                    </a:ext>
                  </a:extLst>
                </a:gridCol>
                <a:gridCol w="1014064">
                  <a:extLst>
                    <a:ext uri="{9D8B030D-6E8A-4147-A177-3AD203B41FA5}">
                      <a16:colId xmlns:a16="http://schemas.microsoft.com/office/drawing/2014/main" val="20001"/>
                    </a:ext>
                  </a:extLst>
                </a:gridCol>
                <a:gridCol w="1101537">
                  <a:extLst>
                    <a:ext uri="{9D8B030D-6E8A-4147-A177-3AD203B41FA5}">
                      <a16:colId xmlns:a16="http://schemas.microsoft.com/office/drawing/2014/main" val="20002"/>
                    </a:ext>
                  </a:extLst>
                </a:gridCol>
                <a:gridCol w="1084469">
                  <a:extLst>
                    <a:ext uri="{9D8B030D-6E8A-4147-A177-3AD203B41FA5}">
                      <a16:colId xmlns:a16="http://schemas.microsoft.com/office/drawing/2014/main" val="20003"/>
                    </a:ext>
                  </a:extLst>
                </a:gridCol>
                <a:gridCol w="1433266">
                  <a:extLst>
                    <a:ext uri="{9D8B030D-6E8A-4147-A177-3AD203B41FA5}">
                      <a16:colId xmlns:a16="http://schemas.microsoft.com/office/drawing/2014/main" val="20004"/>
                    </a:ext>
                  </a:extLst>
                </a:gridCol>
                <a:gridCol w="559884">
                  <a:extLst>
                    <a:ext uri="{9D8B030D-6E8A-4147-A177-3AD203B41FA5}">
                      <a16:colId xmlns:a16="http://schemas.microsoft.com/office/drawing/2014/main" val="20005"/>
                    </a:ext>
                  </a:extLst>
                </a:gridCol>
                <a:gridCol w="1636272">
                  <a:extLst>
                    <a:ext uri="{9D8B030D-6E8A-4147-A177-3AD203B41FA5}">
                      <a16:colId xmlns:a16="http://schemas.microsoft.com/office/drawing/2014/main" val="20006"/>
                    </a:ext>
                  </a:extLst>
                </a:gridCol>
              </a:tblGrid>
              <a:tr h="480060">
                <a:tc>
                  <a:txBody>
                    <a:bodyPr/>
                    <a:lstStyle/>
                    <a:p>
                      <a:pPr algn="ctr">
                        <a:buNone/>
                      </a:pPr>
                      <a:r>
                        <a:rPr lang="en-US" altLang="zh-CN" sz="1600" dirty="0"/>
                        <a:t>Item</a:t>
                      </a:r>
                      <a:endParaRPr lang="zh-CN" altLang="en-US" sz="1600" dirty="0"/>
                    </a:p>
                  </a:txBody>
                  <a:tcPr marL="68580" marR="68580" marT="34290" marB="34290" anchor="ctr"/>
                </a:tc>
                <a:tc>
                  <a:txBody>
                    <a:bodyPr/>
                    <a:lstStyle/>
                    <a:p>
                      <a:pPr algn="ctr">
                        <a:buNone/>
                      </a:pPr>
                      <a:r>
                        <a:rPr lang="en-US" altLang="zh-CN" sz="1600" dirty="0"/>
                        <a:t>Ion pump</a:t>
                      </a:r>
                    </a:p>
                  </a:txBody>
                  <a:tcPr marL="68580" marR="68580" marT="34290" marB="34290" anchor="ctr"/>
                </a:tc>
                <a:tc>
                  <a:txBody>
                    <a:bodyPr/>
                    <a:lstStyle/>
                    <a:p>
                      <a:pPr algn="ctr">
                        <a:buNone/>
                      </a:pPr>
                      <a:r>
                        <a:rPr lang="en-US" altLang="zh-CN" sz="1600" dirty="0">
                          <a:sym typeface="+mn-ea"/>
                        </a:rPr>
                        <a:t>NEG</a:t>
                      </a:r>
                      <a:r>
                        <a:rPr lang="en-US" altLang="zh-CN" sz="1600" baseline="0" dirty="0">
                          <a:sym typeface="+mn-ea"/>
                        </a:rPr>
                        <a:t> </a:t>
                      </a:r>
                      <a:r>
                        <a:rPr lang="en-US" altLang="zh-CN" sz="1600" dirty="0">
                          <a:sym typeface="+mn-ea"/>
                        </a:rPr>
                        <a:t>pump</a:t>
                      </a:r>
                      <a:endParaRPr lang="en-US" altLang="zh-CN" sz="1600" dirty="0"/>
                    </a:p>
                  </a:txBody>
                  <a:tcPr marL="68580" marR="68580" marT="34290" marB="34290" anchor="ctr"/>
                </a:tc>
                <a:tc>
                  <a:txBody>
                    <a:bodyPr/>
                    <a:lstStyle/>
                    <a:p>
                      <a:pPr algn="ctr">
                        <a:buNone/>
                      </a:pPr>
                      <a:r>
                        <a:rPr lang="en-US" altLang="zh-CN" sz="1600" dirty="0">
                          <a:sym typeface="+mn-ea"/>
                        </a:rPr>
                        <a:t>Gate valve</a:t>
                      </a:r>
                      <a:endParaRPr lang="zh-CN" altLang="en-US" sz="1600" dirty="0"/>
                    </a:p>
                  </a:txBody>
                  <a:tcPr marL="68580" marR="68580" marT="34290" marB="34290" anchor="ctr"/>
                </a:tc>
                <a:tc>
                  <a:txBody>
                    <a:bodyPr/>
                    <a:lstStyle/>
                    <a:p>
                      <a:pPr algn="ctr">
                        <a:buNone/>
                      </a:pPr>
                      <a:r>
                        <a:rPr lang="en-US" altLang="zh-CN" sz="1600" dirty="0">
                          <a:sym typeface="+mn-ea"/>
                        </a:rPr>
                        <a:t>V</a:t>
                      </a:r>
                      <a:r>
                        <a:rPr lang="zh-CN" altLang="en-US" sz="1600" dirty="0">
                          <a:sym typeface="+mn-ea"/>
                        </a:rPr>
                        <a:t>acuum gauge</a:t>
                      </a:r>
                      <a:endParaRPr lang="zh-CN" altLang="en-US" sz="1600" dirty="0"/>
                    </a:p>
                  </a:txBody>
                  <a:tcPr marL="68580" marR="68580" marT="34290" marB="34290" anchor="ctr"/>
                </a:tc>
                <a:tc>
                  <a:txBody>
                    <a:bodyPr/>
                    <a:lstStyle/>
                    <a:p>
                      <a:pPr algn="ctr">
                        <a:buNone/>
                      </a:pPr>
                      <a:r>
                        <a:rPr lang="en-US" altLang="zh-CN" sz="1600"/>
                        <a:t>RGA</a:t>
                      </a:r>
                    </a:p>
                  </a:txBody>
                  <a:tcPr marL="68580" marR="68580" marT="34290" marB="34290" anchor="ctr"/>
                </a:tc>
                <a:tc>
                  <a:txBody>
                    <a:bodyPr/>
                    <a:lstStyle/>
                    <a:p>
                      <a:pPr algn="ctr">
                        <a:buNone/>
                      </a:pPr>
                      <a:r>
                        <a:rPr lang="en-US" altLang="zh-CN" sz="1600" dirty="0">
                          <a:sym typeface="+mn-ea"/>
                        </a:rPr>
                        <a:t>RF-shield Bellows</a:t>
                      </a:r>
                      <a:endParaRPr lang="en-US" altLang="zh-CN" sz="1600" dirty="0"/>
                    </a:p>
                  </a:txBody>
                  <a:tcPr marL="68580" marR="68580" marT="34290" marB="34290" anchor="ctr"/>
                </a:tc>
                <a:extLst>
                  <a:ext uri="{0D108BD9-81ED-4DB2-BD59-A6C34878D82A}">
                    <a16:rowId xmlns:a16="http://schemas.microsoft.com/office/drawing/2014/main" val="10000"/>
                  </a:ext>
                </a:extLst>
              </a:tr>
              <a:tr h="448945">
                <a:tc>
                  <a:txBody>
                    <a:bodyPr/>
                    <a:lstStyle/>
                    <a:p>
                      <a:pPr algn="ctr">
                        <a:buNone/>
                      </a:pPr>
                      <a:r>
                        <a:rPr lang="en-US" altLang="zh-CN" sz="1600"/>
                        <a:t>Quantity</a:t>
                      </a:r>
                    </a:p>
                  </a:txBody>
                  <a:tcPr marL="68580" marR="68580" marT="34290" marB="34290" anchor="ctr"/>
                </a:tc>
                <a:tc>
                  <a:txBody>
                    <a:bodyPr/>
                    <a:lstStyle/>
                    <a:p>
                      <a:pPr algn="ctr">
                        <a:buNone/>
                      </a:pPr>
                      <a:r>
                        <a:rPr lang="en-US" altLang="zh-CN" sz="1600" dirty="0"/>
                        <a:t>140</a:t>
                      </a:r>
                    </a:p>
                  </a:txBody>
                  <a:tcPr marL="68580" marR="68580" marT="34290" marB="34290" anchor="ctr"/>
                </a:tc>
                <a:tc>
                  <a:txBody>
                    <a:bodyPr/>
                    <a:lstStyle/>
                    <a:p>
                      <a:pPr algn="ctr">
                        <a:buNone/>
                      </a:pPr>
                      <a:r>
                        <a:rPr lang="en-US" altLang="zh-CN" sz="1600"/>
                        <a:t>84</a:t>
                      </a:r>
                    </a:p>
                  </a:txBody>
                  <a:tcPr marL="68580" marR="68580" marT="34290" marB="34290" anchor="ctr"/>
                </a:tc>
                <a:tc>
                  <a:txBody>
                    <a:bodyPr/>
                    <a:lstStyle/>
                    <a:p>
                      <a:pPr algn="ctr">
                        <a:buNone/>
                      </a:pPr>
                      <a:r>
                        <a:rPr lang="en-US" altLang="zh-CN" sz="1600" dirty="0"/>
                        <a:t>19</a:t>
                      </a:r>
                    </a:p>
                  </a:txBody>
                  <a:tcPr marL="68580" marR="68580" marT="34290" marB="34290" anchor="ctr"/>
                </a:tc>
                <a:tc>
                  <a:txBody>
                    <a:bodyPr/>
                    <a:lstStyle/>
                    <a:p>
                      <a:pPr algn="ctr">
                        <a:buNone/>
                      </a:pPr>
                      <a:r>
                        <a:rPr lang="en-US" altLang="zh-CN" sz="1600" dirty="0"/>
                        <a:t>38</a:t>
                      </a:r>
                    </a:p>
                  </a:txBody>
                  <a:tcPr marL="68580" marR="68580" marT="34290" marB="34290" anchor="ctr"/>
                </a:tc>
                <a:tc>
                  <a:txBody>
                    <a:bodyPr/>
                    <a:lstStyle/>
                    <a:p>
                      <a:pPr algn="ctr">
                        <a:buNone/>
                      </a:pPr>
                      <a:r>
                        <a:rPr lang="en-US" altLang="zh-CN" sz="1600" dirty="0"/>
                        <a:t>16</a:t>
                      </a:r>
                    </a:p>
                  </a:txBody>
                  <a:tcPr marL="68580" marR="68580" marT="34290" marB="34290" anchor="ctr"/>
                </a:tc>
                <a:tc>
                  <a:txBody>
                    <a:bodyPr/>
                    <a:lstStyle/>
                    <a:p>
                      <a:pPr algn="ctr">
                        <a:buNone/>
                      </a:pPr>
                      <a:r>
                        <a:rPr lang="en-US" altLang="zh-CN" sz="1600" dirty="0"/>
                        <a:t>152</a:t>
                      </a:r>
                    </a:p>
                  </a:txBody>
                  <a:tcPr marL="68580" marR="68580" marT="34290" marB="34290" anchor="ctr"/>
                </a:tc>
                <a:extLst>
                  <a:ext uri="{0D108BD9-81ED-4DB2-BD59-A6C34878D82A}">
                    <a16:rowId xmlns:a16="http://schemas.microsoft.com/office/drawing/2014/main" val="10001"/>
                  </a:ext>
                </a:extLst>
              </a:tr>
              <a:tr h="448945">
                <a:tc>
                  <a:txBody>
                    <a:bodyPr/>
                    <a:lstStyle/>
                    <a:p>
                      <a:pPr algn="ctr">
                        <a:buNone/>
                      </a:pPr>
                      <a:r>
                        <a:rPr lang="en-US" altLang="zh-CN" sz="1600" dirty="0"/>
                        <a:t>Specification</a:t>
                      </a:r>
                    </a:p>
                  </a:txBody>
                  <a:tcPr marL="68580" marR="68580" marT="34290" marB="34290" anchor="ctr"/>
                </a:tc>
                <a:tc>
                  <a:txBody>
                    <a:bodyPr/>
                    <a:lstStyle/>
                    <a:p>
                      <a:pPr algn="ctr">
                        <a:buNone/>
                      </a:pPr>
                      <a:r>
                        <a:rPr lang="en-US" altLang="zh-CN" sz="1600" dirty="0"/>
                        <a:t>30 L/s</a:t>
                      </a:r>
                    </a:p>
                  </a:txBody>
                  <a:tcPr marL="68580" marR="68580" marT="34290" marB="34290" anchor="ctr"/>
                </a:tc>
                <a:tc>
                  <a:txBody>
                    <a:bodyPr/>
                    <a:lstStyle/>
                    <a:p>
                      <a:pPr algn="ctr">
                        <a:buNone/>
                      </a:pPr>
                      <a:r>
                        <a:rPr lang="en-US" altLang="zh-CN" sz="1600" dirty="0"/>
                        <a:t>400 L/s</a:t>
                      </a:r>
                    </a:p>
                  </a:txBody>
                  <a:tcPr marL="68580" marR="68580" marT="34290" marB="34290" anchor="ctr"/>
                </a:tc>
                <a:tc>
                  <a:txBody>
                    <a:bodyPr/>
                    <a:lstStyle/>
                    <a:p>
                      <a:pPr algn="ctr">
                        <a:buNone/>
                      </a:pPr>
                      <a:r>
                        <a:rPr lang="en-US" altLang="zh-CN" sz="1600" dirty="0"/>
                        <a:t>All metal</a:t>
                      </a:r>
                    </a:p>
                  </a:txBody>
                  <a:tcPr marL="68580" marR="68580" marT="34290" marB="34290" anchor="ctr"/>
                </a:tc>
                <a:tc>
                  <a:txBody>
                    <a:bodyPr/>
                    <a:lstStyle/>
                    <a:p>
                      <a:pPr algn="ctr">
                        <a:buNone/>
                      </a:pPr>
                      <a:r>
                        <a:rPr lang="en-US" altLang="zh-CN" sz="1600" dirty="0"/>
                        <a:t>CCG</a:t>
                      </a:r>
                    </a:p>
                  </a:txBody>
                  <a:tcPr marL="68580" marR="68580" marT="34290" marB="34290" anchor="ctr"/>
                </a:tc>
                <a:tc>
                  <a:txBody>
                    <a:bodyPr/>
                    <a:lstStyle/>
                    <a:p>
                      <a:pPr algn="ctr">
                        <a:buNone/>
                      </a:pPr>
                      <a:endParaRPr lang="en-US" altLang="zh-CN" sz="1600" dirty="0"/>
                    </a:p>
                  </a:txBody>
                  <a:tcPr marL="68580" marR="68580" marT="34290" marB="34290" anchor="ctr"/>
                </a:tc>
                <a:tc>
                  <a:txBody>
                    <a:bodyPr/>
                    <a:lstStyle/>
                    <a:p>
                      <a:pPr algn="ctr">
                        <a:buNone/>
                      </a:pPr>
                      <a:r>
                        <a:rPr lang="en-US" altLang="zh-CN" sz="1600" dirty="0"/>
                        <a:t> Double fingers</a:t>
                      </a:r>
                    </a:p>
                  </a:txBody>
                  <a:tcPr marL="68580" marR="68580" marT="34290" marB="34290" anchor="ctr"/>
                </a:tc>
                <a:extLst>
                  <a:ext uri="{0D108BD9-81ED-4DB2-BD59-A6C34878D82A}">
                    <a16:rowId xmlns:a16="http://schemas.microsoft.com/office/drawing/2014/main" val="3233370082"/>
                  </a:ext>
                </a:extLst>
              </a:tr>
            </a:tbl>
          </a:graphicData>
        </a:graphic>
      </p:graphicFrame>
      <p:pic>
        <p:nvPicPr>
          <p:cNvPr id="11" name="图片 10">
            <a:extLst>
              <a:ext uri="{FF2B5EF4-FFF2-40B4-BE49-F238E27FC236}">
                <a16:creationId xmlns:a16="http://schemas.microsoft.com/office/drawing/2014/main" id="{196DBE63-885C-4139-9D46-95BD1774E0B8}"/>
              </a:ext>
            </a:extLst>
          </p:cNvPr>
          <p:cNvPicPr>
            <a:picLocks noChangeAspect="1"/>
          </p:cNvPicPr>
          <p:nvPr/>
        </p:nvPicPr>
        <p:blipFill rotWithShape="1">
          <a:blip r:embed="rId4">
            <a:extLst>
              <a:ext uri="{28A0092B-C50C-407E-A947-70E740481C1C}">
                <a14:useLocalDpi xmlns:a14="http://schemas.microsoft.com/office/drawing/2010/main" val="0"/>
              </a:ext>
            </a:extLst>
          </a:blip>
          <a:srcRect l="24613" t="22256"/>
          <a:stretch/>
        </p:blipFill>
        <p:spPr>
          <a:xfrm>
            <a:off x="7819510" y="895119"/>
            <a:ext cx="4253263" cy="1994059"/>
          </a:xfrm>
          <a:prstGeom prst="rect">
            <a:avLst/>
          </a:prstGeom>
        </p:spPr>
      </p:pic>
      <p:pic>
        <p:nvPicPr>
          <p:cNvPr id="18" name="图片 3">
            <a:extLst>
              <a:ext uri="{FF2B5EF4-FFF2-40B4-BE49-F238E27FC236}">
                <a16:creationId xmlns:a16="http://schemas.microsoft.com/office/drawing/2014/main" id="{6A4F3F5E-59F7-4EFB-9DBB-8CB0E4A631BE}"/>
              </a:ext>
            </a:extLst>
          </p:cNvPr>
          <p:cNvPicPr>
            <a:picLocks noChangeAspect="1"/>
          </p:cNvPicPr>
          <p:nvPr/>
        </p:nvPicPr>
        <p:blipFill>
          <a:blip r:embed="rId5" cstate="print"/>
          <a:srcRect t="13165" b="5916"/>
          <a:stretch>
            <a:fillRect/>
          </a:stretch>
        </p:blipFill>
        <p:spPr>
          <a:xfrm>
            <a:off x="4379386" y="2947109"/>
            <a:ext cx="7117214" cy="1994059"/>
          </a:xfrm>
          <a:prstGeom prst="rect">
            <a:avLst/>
          </a:prstGeom>
          <a:noFill/>
          <a:ln>
            <a:noFill/>
          </a:ln>
        </p:spPr>
      </p:pic>
      <p:sp>
        <p:nvSpPr>
          <p:cNvPr id="19" name="内容占位符 1">
            <a:extLst>
              <a:ext uri="{FF2B5EF4-FFF2-40B4-BE49-F238E27FC236}">
                <a16:creationId xmlns:a16="http://schemas.microsoft.com/office/drawing/2014/main" id="{A58164B5-05F0-44AB-8988-030DEEFE7FA4}"/>
              </a:ext>
            </a:extLst>
          </p:cNvPr>
          <p:cNvSpPr txBox="1">
            <a:spLocks/>
          </p:cNvSpPr>
          <p:nvPr/>
        </p:nvSpPr>
        <p:spPr>
          <a:xfrm>
            <a:off x="339880" y="3476630"/>
            <a:ext cx="10718987" cy="2118359"/>
          </a:xfrm>
          <a:prstGeom prst="rect">
            <a:avLst/>
          </a:prstGeom>
        </p:spPr>
        <p:txBody>
          <a:bodyPr vert="horz" lIns="91440" tIns="45720" rIns="91440" bIns="45720" rtlCol="0" anchor="t">
            <a:normAutofit/>
          </a:bodyPr>
          <a:lst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buFont typeface="Wingdings" panose="05000000000000000000" pitchFamily="2" charset="2"/>
              <a:buNone/>
            </a:pPr>
            <a:endParaRPr lang="zh-CN" altLang="en-US" sz="2400" dirty="0"/>
          </a:p>
        </p:txBody>
      </p:sp>
      <p:sp>
        <p:nvSpPr>
          <p:cNvPr id="10" name="文本框 9">
            <a:extLst>
              <a:ext uri="{FF2B5EF4-FFF2-40B4-BE49-F238E27FC236}">
                <a16:creationId xmlns:a16="http://schemas.microsoft.com/office/drawing/2014/main" id="{6BB015DA-BF94-47AC-86F8-BE65DC07EBA2}"/>
              </a:ext>
            </a:extLst>
          </p:cNvPr>
          <p:cNvSpPr txBox="1"/>
          <p:nvPr/>
        </p:nvSpPr>
        <p:spPr>
          <a:xfrm>
            <a:off x="9984432" y="477296"/>
            <a:ext cx="1800200" cy="369332"/>
          </a:xfrm>
          <a:prstGeom prst="rect">
            <a:avLst/>
          </a:prstGeom>
          <a:noFill/>
        </p:spPr>
        <p:txBody>
          <a:bodyPr wrap="square" rtlCol="0">
            <a:spAutoFit/>
          </a:bodyPr>
          <a:lstStyle/>
          <a:p>
            <a:r>
              <a:rPr lang="en-US" altLang="zh-CN" dirty="0" err="1"/>
              <a:t>Pengcheng</a:t>
            </a:r>
            <a:r>
              <a:rPr lang="en-US" altLang="zh-CN" dirty="0"/>
              <a:t> Wang</a:t>
            </a:r>
            <a:endParaRPr lang="zh-CN" altLang="en-US" dirty="0"/>
          </a:p>
        </p:txBody>
      </p:sp>
      <p:pic>
        <p:nvPicPr>
          <p:cNvPr id="17" name="图片 16">
            <a:extLst>
              <a:ext uri="{FF2B5EF4-FFF2-40B4-BE49-F238E27FC236}">
                <a16:creationId xmlns:a16="http://schemas.microsoft.com/office/drawing/2014/main" id="{1A36E63B-8A89-4E9C-9787-A2A19109E463}"/>
              </a:ext>
            </a:extLst>
          </p:cNvPr>
          <p:cNvPicPr/>
          <p:nvPr/>
        </p:nvPicPr>
        <p:blipFill>
          <a:blip r:embed="rId6" cstate="print"/>
          <a:srcRect l="641" t="10351" r="54867" b="37516"/>
          <a:stretch>
            <a:fillRect/>
          </a:stretch>
        </p:blipFill>
        <p:spPr bwMode="auto">
          <a:xfrm>
            <a:off x="7968208" y="4956140"/>
            <a:ext cx="4226127" cy="1846481"/>
          </a:xfrm>
          <a:prstGeom prst="rect">
            <a:avLst/>
          </a:prstGeom>
          <a:noFill/>
          <a:ln w="9525">
            <a:noFill/>
            <a:miter lim="800000"/>
            <a:headEnd/>
            <a:tailEnd/>
          </a:ln>
        </p:spPr>
      </p:pic>
      <p:sp>
        <p:nvSpPr>
          <p:cNvPr id="12" name="文本框 11">
            <a:extLst>
              <a:ext uri="{FF2B5EF4-FFF2-40B4-BE49-F238E27FC236}">
                <a16:creationId xmlns:a16="http://schemas.microsoft.com/office/drawing/2014/main" id="{0E495515-9484-46E2-AD9E-0471228C8BEC}"/>
              </a:ext>
            </a:extLst>
          </p:cNvPr>
          <p:cNvSpPr txBox="1"/>
          <p:nvPr/>
        </p:nvSpPr>
        <p:spPr>
          <a:xfrm>
            <a:off x="0" y="5101357"/>
            <a:ext cx="6115792" cy="369332"/>
          </a:xfrm>
          <a:prstGeom prst="rect">
            <a:avLst/>
          </a:prstGeom>
          <a:noFill/>
        </p:spPr>
        <p:txBody>
          <a:bodyPr wrap="square">
            <a:spAutoFit/>
          </a:bodyPr>
          <a:lstStyle/>
          <a:p>
            <a:r>
              <a:rPr lang="en-US" altLang="zh-CN" b="1" i="0" u="none" strike="noStrike" dirty="0">
                <a:solidFill>
                  <a:srgbClr val="5A75E0"/>
                </a:solidFill>
                <a:effectLst/>
                <a:latin typeface="PingFang SC"/>
              </a:rPr>
              <a:t>schematic diagram</a:t>
            </a:r>
            <a:endParaRPr lang="zh-CN" altLang="en-US" dirty="0"/>
          </a:p>
        </p:txBody>
      </p:sp>
    </p:spTree>
    <p:extLst>
      <p:ext uri="{BB962C8B-B14F-4D97-AF65-F5344CB8AC3E}">
        <p14:creationId xmlns:p14="http://schemas.microsoft.com/office/powerpoint/2010/main" val="2586493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51385" y="980729"/>
            <a:ext cx="11089232" cy="864095"/>
          </a:xfrm>
        </p:spPr>
        <p:txBody>
          <a:bodyPr>
            <a:normAutofit/>
          </a:bodyPr>
          <a:lstStyle/>
          <a:p>
            <a:pPr>
              <a:buFont typeface="Wingdings" panose="05000000000000000000" pitchFamily="2" charset="2"/>
              <a:buChar char="u"/>
            </a:pPr>
            <a:r>
              <a:rPr lang="en-US" altLang="zh-CN" sz="2000" dirty="0">
                <a:solidFill>
                  <a:schemeClr val="tx1"/>
                </a:solidFill>
                <a:latin typeface="Times New Roman" panose="02020603050405020304" pitchFamily="18" charset="0"/>
                <a:cs typeface="Times New Roman" panose="02020603050405020304" pitchFamily="18" charset="0"/>
                <a:sym typeface="+mn-ea"/>
              </a:rPr>
              <a:t>The in-line</a:t>
            </a:r>
            <a:r>
              <a:rPr sz="2000" dirty="0">
                <a:solidFill>
                  <a:schemeClr val="tx1"/>
                </a:solidFill>
                <a:latin typeface="Times New Roman" panose="02020603050405020304" pitchFamily="18" charset="0"/>
                <a:cs typeface="Times New Roman" panose="02020603050405020304" pitchFamily="18" charset="0"/>
                <a:sym typeface="+mn-ea"/>
              </a:rPr>
              <a:t> </a:t>
            </a:r>
            <a:r>
              <a:rPr lang="en-US" altLang="zh-CN" sz="2000" dirty="0">
                <a:solidFill>
                  <a:schemeClr val="tx1"/>
                </a:solidFill>
                <a:latin typeface="Times New Roman" panose="02020603050405020304" pitchFamily="18" charset="0"/>
                <a:cs typeface="Times New Roman" panose="02020603050405020304" pitchFamily="18" charset="0"/>
                <a:sym typeface="+mn-ea"/>
              </a:rPr>
              <a:t>absorbers</a:t>
            </a:r>
            <a:r>
              <a:rPr sz="2000" dirty="0">
                <a:solidFill>
                  <a:schemeClr val="tx1"/>
                </a:solidFill>
                <a:latin typeface="Times New Roman" panose="02020603050405020304" pitchFamily="18" charset="0"/>
                <a:cs typeface="Times New Roman" panose="02020603050405020304" pitchFamily="18" charset="0"/>
                <a:sym typeface="+mn-ea"/>
              </a:rPr>
              <a:t> </a:t>
            </a:r>
            <a:r>
              <a:rPr lang="en-US" sz="2000" dirty="0">
                <a:solidFill>
                  <a:schemeClr val="tx1"/>
                </a:solidFill>
                <a:latin typeface="Times New Roman" panose="02020603050405020304" pitchFamily="18" charset="0"/>
                <a:cs typeface="Times New Roman" panose="02020603050405020304" pitchFamily="18" charset="0"/>
                <a:sym typeface="+mn-ea"/>
              </a:rPr>
              <a:t>are used </a:t>
            </a:r>
            <a:r>
              <a:rPr sz="2000" dirty="0">
                <a:solidFill>
                  <a:schemeClr val="tx1"/>
                </a:solidFill>
                <a:latin typeface="Times New Roman" panose="02020603050405020304" pitchFamily="18" charset="0"/>
                <a:cs typeface="Times New Roman" panose="02020603050405020304" pitchFamily="18" charset="0"/>
                <a:sym typeface="+mn-ea"/>
              </a:rPr>
              <a:t>to </a:t>
            </a:r>
            <a:r>
              <a:rPr lang="en-US" sz="2000" dirty="0">
                <a:solidFill>
                  <a:schemeClr val="tx1"/>
                </a:solidFill>
                <a:latin typeface="Times New Roman" panose="02020603050405020304" pitchFamily="18" charset="0"/>
                <a:cs typeface="Times New Roman" panose="02020603050405020304" pitchFamily="18" charset="0"/>
                <a:sym typeface="+mn-ea"/>
              </a:rPr>
              <a:t>prevent SR photons from falling on the bellows, BPM etc.</a:t>
            </a:r>
            <a:endParaRPr lang="zh-CN" altLang="en-US" sz="2000" dirty="0">
              <a:solidFill>
                <a:schemeClr val="tx1"/>
              </a:solidFill>
              <a:latin typeface="Times New Roman" panose="02020603050405020304" pitchFamily="18" charset="0"/>
              <a:cs typeface="Times New Roman" panose="02020603050405020304" pitchFamily="18" charset="0"/>
            </a:endParaRPr>
          </a:p>
        </p:txBody>
      </p:sp>
      <p:sp>
        <p:nvSpPr>
          <p:cNvPr id="3" name="标题 2"/>
          <p:cNvSpPr>
            <a:spLocks noGrp="1"/>
          </p:cNvSpPr>
          <p:nvPr>
            <p:ph type="title"/>
          </p:nvPr>
        </p:nvSpPr>
        <p:spPr>
          <a:xfrm>
            <a:off x="1558637" y="105353"/>
            <a:ext cx="10515600" cy="663575"/>
          </a:xfrm>
          <a:prstGeom prst="rect">
            <a:avLst/>
          </a:prstGeom>
        </p:spPr>
        <p:txBody>
          <a:bodyPr/>
          <a:lstStyle/>
          <a:p>
            <a:r>
              <a:rPr lang="en-US" altLang="zh-CN" sz="3200" dirty="0">
                <a:sym typeface="+mn-ea"/>
              </a:rPr>
              <a:t>3 B</a:t>
            </a:r>
            <a:r>
              <a:rPr lang="zh-CN" altLang="en-US" sz="3200" dirty="0">
                <a:sym typeface="+mn-ea"/>
              </a:rPr>
              <a:t>ooster vacuum requirements</a:t>
            </a:r>
            <a:endParaRPr lang="zh-CN" altLang="en-US" sz="3200" dirty="0"/>
          </a:p>
        </p:txBody>
      </p:sp>
      <p:pic>
        <p:nvPicPr>
          <p:cNvPr id="6" name="图片 5">
            <a:extLst>
              <a:ext uri="{FF2B5EF4-FFF2-40B4-BE49-F238E27FC236}">
                <a16:creationId xmlns:a16="http://schemas.microsoft.com/office/drawing/2014/main" id="{C425BB39-95C0-4B05-8DC7-B5CCD2A0BB44}"/>
              </a:ext>
            </a:extLst>
          </p:cNvPr>
          <p:cNvPicPr>
            <a:picLocks noChangeAspect="1"/>
          </p:cNvPicPr>
          <p:nvPr/>
        </p:nvPicPr>
        <p:blipFill rotWithShape="1">
          <a:blip r:embed="rId3"/>
          <a:srcRect t="21947"/>
          <a:stretch/>
        </p:blipFill>
        <p:spPr>
          <a:xfrm>
            <a:off x="800898" y="1462483"/>
            <a:ext cx="2147169" cy="2424957"/>
          </a:xfrm>
          <a:prstGeom prst="rect">
            <a:avLst/>
          </a:prstGeom>
        </p:spPr>
      </p:pic>
      <p:pic>
        <p:nvPicPr>
          <p:cNvPr id="7" name="图片 6">
            <a:extLst>
              <a:ext uri="{FF2B5EF4-FFF2-40B4-BE49-F238E27FC236}">
                <a16:creationId xmlns:a16="http://schemas.microsoft.com/office/drawing/2014/main" id="{4CB6ECB6-EC67-48E6-BBAC-542D06942F80}"/>
              </a:ext>
            </a:extLst>
          </p:cNvPr>
          <p:cNvPicPr>
            <a:picLocks noChangeAspect="1"/>
          </p:cNvPicPr>
          <p:nvPr/>
        </p:nvPicPr>
        <p:blipFill>
          <a:blip r:embed="rId4"/>
          <a:stretch>
            <a:fillRect/>
          </a:stretch>
        </p:blipFill>
        <p:spPr>
          <a:xfrm>
            <a:off x="2711624" y="1412776"/>
            <a:ext cx="3178549" cy="2750435"/>
          </a:xfrm>
          <a:prstGeom prst="rect">
            <a:avLst/>
          </a:prstGeom>
        </p:spPr>
      </p:pic>
      <p:pic>
        <p:nvPicPr>
          <p:cNvPr id="8" name="图片 7">
            <a:extLst>
              <a:ext uri="{FF2B5EF4-FFF2-40B4-BE49-F238E27FC236}">
                <a16:creationId xmlns:a16="http://schemas.microsoft.com/office/drawing/2014/main" id="{EC1A625E-F039-442E-A107-426DD8CE5900}"/>
              </a:ext>
            </a:extLst>
          </p:cNvPr>
          <p:cNvPicPr>
            <a:picLocks noChangeAspect="1"/>
          </p:cNvPicPr>
          <p:nvPr/>
        </p:nvPicPr>
        <p:blipFill>
          <a:blip r:embed="rId5"/>
          <a:stretch>
            <a:fillRect/>
          </a:stretch>
        </p:blipFill>
        <p:spPr>
          <a:xfrm>
            <a:off x="5263913" y="1412776"/>
            <a:ext cx="2378254" cy="2424956"/>
          </a:xfrm>
          <a:prstGeom prst="rect">
            <a:avLst/>
          </a:prstGeom>
        </p:spPr>
      </p:pic>
      <p:sp>
        <p:nvSpPr>
          <p:cNvPr id="9" name="文本框 8">
            <a:extLst>
              <a:ext uri="{FF2B5EF4-FFF2-40B4-BE49-F238E27FC236}">
                <a16:creationId xmlns:a16="http://schemas.microsoft.com/office/drawing/2014/main" id="{2F4765F0-49D5-495C-9932-1A814B3DE874}"/>
              </a:ext>
            </a:extLst>
          </p:cNvPr>
          <p:cNvSpPr txBox="1"/>
          <p:nvPr/>
        </p:nvSpPr>
        <p:spPr>
          <a:xfrm>
            <a:off x="330721" y="3951054"/>
            <a:ext cx="7291551" cy="3170099"/>
          </a:xfrm>
          <a:prstGeom prst="rect">
            <a:avLst/>
          </a:prstGeom>
          <a:noFill/>
        </p:spPr>
        <p:txBody>
          <a:bodyPr wrap="square">
            <a:spAutoFit/>
          </a:bodyPr>
          <a:lstStyle/>
          <a:p>
            <a:pPr marL="285750" indent="-285750">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sym typeface="+mn-ea"/>
              </a:rPr>
              <a:t>In order to reduce </a:t>
            </a:r>
            <a:r>
              <a:rPr lang="en-US" altLang="zh-CN" sz="2000" dirty="0">
                <a:solidFill>
                  <a:srgbClr val="FF0000"/>
                </a:solidFill>
                <a:latin typeface="Times New Roman" panose="02020603050405020304" pitchFamily="18" charset="0"/>
                <a:cs typeface="Times New Roman" panose="02020603050405020304" pitchFamily="18" charset="0"/>
                <a:sym typeface="+mn-ea"/>
              </a:rPr>
              <a:t>the eddy current </a:t>
            </a:r>
            <a:r>
              <a:rPr lang="en-US" altLang="zh-CN" sz="2000" dirty="0">
                <a:latin typeface="Times New Roman" panose="02020603050405020304" pitchFamily="18" charset="0"/>
                <a:cs typeface="Times New Roman" panose="02020603050405020304" pitchFamily="18" charset="0"/>
                <a:sym typeface="+mn-ea"/>
              </a:rPr>
              <a:t>effect during the quick cycle of the magnets, the vacuum chambers will be made of thin-walled stainless steel. The inner surface of the vacuum chambers should be as smooth as possible to reduce the impedance.</a:t>
            </a:r>
          </a:p>
          <a:p>
            <a:pPr marL="285750" indent="-285750">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A cross-section of 36mm×30mm (H×V) ellipse with wall thickness of 0.7mm, length of 1.62m, bending radius of 28.52m. Permeability </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1.02.           </a:t>
            </a:r>
          </a:p>
          <a:p>
            <a:pPr marL="285750" indent="-285750">
              <a:buFont typeface="Wingdings" panose="05000000000000000000" pitchFamily="2" charset="2"/>
              <a:buChar char="u"/>
            </a:pPr>
            <a:r>
              <a:rPr lang="en-US" altLang="zh-CN" sz="2000" dirty="0">
                <a:latin typeface="Times New Roman" panose="02020603050405020304" pitchFamily="18" charset="0"/>
                <a:cs typeface="Times New Roman" panose="02020603050405020304" pitchFamily="18" charset="0"/>
              </a:rPr>
              <a:t>The peak SR power of the booster reaches 0.34 kW/m, and the average power is about 1/4 of the peak power. </a:t>
            </a:r>
          </a:p>
          <a:p>
            <a:pPr marL="285750" indent="-285750">
              <a:buFont typeface="Wingdings" panose="05000000000000000000" pitchFamily="2" charset="2"/>
              <a:buChar char="u"/>
            </a:pPr>
            <a:endParaRPr lang="en-US" altLang="zh-CN" sz="2000" dirty="0">
              <a:latin typeface="Times New Roman" panose="02020603050405020304" pitchFamily="18" charset="0"/>
              <a:cs typeface="Times New Roman" panose="02020603050405020304" pitchFamily="18" charset="0"/>
              <a:sym typeface="+mn-ea"/>
            </a:endParaRPr>
          </a:p>
        </p:txBody>
      </p:sp>
      <p:pic>
        <p:nvPicPr>
          <p:cNvPr id="11" name="图片 10">
            <a:extLst>
              <a:ext uri="{FF2B5EF4-FFF2-40B4-BE49-F238E27FC236}">
                <a16:creationId xmlns:a16="http://schemas.microsoft.com/office/drawing/2014/main" id="{9CA8BCD6-A993-4C3E-A723-CBD496B21A38}"/>
              </a:ext>
            </a:extLst>
          </p:cNvPr>
          <p:cNvPicPr>
            <a:picLocks noChangeAspect="1"/>
          </p:cNvPicPr>
          <p:nvPr/>
        </p:nvPicPr>
        <p:blipFill>
          <a:blip r:embed="rId6"/>
          <a:stretch>
            <a:fillRect/>
          </a:stretch>
        </p:blipFill>
        <p:spPr>
          <a:xfrm>
            <a:off x="7622272" y="1439400"/>
            <a:ext cx="4394505" cy="2409764"/>
          </a:xfrm>
          <a:prstGeom prst="rect">
            <a:avLst/>
          </a:prstGeom>
        </p:spPr>
      </p:pic>
      <p:pic>
        <p:nvPicPr>
          <p:cNvPr id="12" name="图片 1">
            <a:extLst>
              <a:ext uri="{FF2B5EF4-FFF2-40B4-BE49-F238E27FC236}">
                <a16:creationId xmlns:a16="http://schemas.microsoft.com/office/drawing/2014/main" id="{E4595440-5FA5-46B7-A772-6B74DC7AF53B}"/>
              </a:ext>
            </a:extLst>
          </p:cNvPr>
          <p:cNvPicPr>
            <a:picLocks noChangeAspect="1"/>
          </p:cNvPicPr>
          <p:nvPr/>
        </p:nvPicPr>
        <p:blipFill rotWithShape="1">
          <a:blip r:embed="rId7">
            <a:extLst>
              <a:ext uri="{28A0092B-C50C-407E-A947-70E740481C1C}">
                <a14:useLocalDpi xmlns:a14="http://schemas.microsoft.com/office/drawing/2010/main" val="0"/>
              </a:ext>
            </a:extLst>
          </a:blip>
          <a:srcRect t="22515" r="-267" b="24551"/>
          <a:stretch/>
        </p:blipFill>
        <p:spPr bwMode="auto">
          <a:xfrm>
            <a:off x="7817630" y="4725144"/>
            <a:ext cx="4256607" cy="1686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9">
            <a:extLst>
              <a:ext uri="{FF2B5EF4-FFF2-40B4-BE49-F238E27FC236}">
                <a16:creationId xmlns:a16="http://schemas.microsoft.com/office/drawing/2014/main" id="{F70A9F2C-947B-4506-AA2A-3E15A6D4FE90}"/>
              </a:ext>
            </a:extLst>
          </p:cNvPr>
          <p:cNvSpPr txBox="1"/>
          <p:nvPr/>
        </p:nvSpPr>
        <p:spPr>
          <a:xfrm>
            <a:off x="9984432" y="477296"/>
            <a:ext cx="1800200" cy="369332"/>
          </a:xfrm>
          <a:prstGeom prst="rect">
            <a:avLst/>
          </a:prstGeom>
          <a:noFill/>
        </p:spPr>
        <p:txBody>
          <a:bodyPr wrap="square" rtlCol="0">
            <a:spAutoFit/>
          </a:bodyPr>
          <a:lstStyle/>
          <a:p>
            <a:r>
              <a:rPr lang="en-US" altLang="zh-CN" dirty="0"/>
              <a:t>Jiaming Liu</a:t>
            </a:r>
            <a:endParaRPr lang="zh-CN" altLang="en-US" dirty="0"/>
          </a:p>
        </p:txBody>
      </p:sp>
    </p:spTree>
    <p:extLst>
      <p:ext uri="{BB962C8B-B14F-4D97-AF65-F5344CB8AC3E}">
        <p14:creationId xmlns:p14="http://schemas.microsoft.com/office/powerpoint/2010/main" val="876407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58637" y="105353"/>
            <a:ext cx="10515600" cy="663575"/>
          </a:xfrm>
          <a:prstGeom prst="rect">
            <a:avLst/>
          </a:prstGeom>
        </p:spPr>
        <p:txBody>
          <a:bodyPr>
            <a:normAutofit/>
          </a:bodyPr>
          <a:lstStyle/>
          <a:p>
            <a:r>
              <a:rPr lang="en-US" altLang="zh-CN" sz="3200" dirty="0"/>
              <a:t>3 Processes of vacuum chamber produce</a:t>
            </a:r>
            <a:endParaRPr lang="zh-CN" altLang="en-US" sz="3200" dirty="0"/>
          </a:p>
        </p:txBody>
      </p:sp>
      <p:pic>
        <p:nvPicPr>
          <p:cNvPr id="18" name="图片 17" descr="C:/Users/HUBIN/AppData/Local/Temp/picturecompress_20211223192245/output_1.pngoutput_1"/>
          <p:cNvPicPr>
            <a:picLocks noChangeAspect="1"/>
          </p:cNvPicPr>
          <p:nvPr/>
        </p:nvPicPr>
        <p:blipFill>
          <a:blip r:embed="rId2"/>
          <a:stretch>
            <a:fillRect/>
          </a:stretch>
        </p:blipFill>
        <p:spPr>
          <a:xfrm>
            <a:off x="1289604" y="1135236"/>
            <a:ext cx="2783886" cy="1882240"/>
          </a:xfrm>
          <a:prstGeom prst="rect">
            <a:avLst/>
          </a:prstGeom>
        </p:spPr>
      </p:pic>
      <p:pic>
        <p:nvPicPr>
          <p:cNvPr id="31" name="图片 30"/>
          <p:cNvPicPr>
            <a:picLocks noChangeAspect="1"/>
          </p:cNvPicPr>
          <p:nvPr/>
        </p:nvPicPr>
        <p:blipFill>
          <a:blip r:embed="rId3"/>
          <a:stretch>
            <a:fillRect/>
          </a:stretch>
        </p:blipFill>
        <p:spPr>
          <a:xfrm>
            <a:off x="3953429" y="1101955"/>
            <a:ext cx="1961928" cy="1998768"/>
          </a:xfrm>
          <a:prstGeom prst="rect">
            <a:avLst/>
          </a:prstGeom>
        </p:spPr>
      </p:pic>
      <p:pic>
        <p:nvPicPr>
          <p:cNvPr id="19" name="图片 18"/>
          <p:cNvPicPr>
            <a:picLocks noChangeAspect="1"/>
          </p:cNvPicPr>
          <p:nvPr/>
        </p:nvPicPr>
        <p:blipFill>
          <a:blip r:embed="rId4"/>
          <a:stretch>
            <a:fillRect/>
          </a:stretch>
        </p:blipFill>
        <p:spPr>
          <a:xfrm>
            <a:off x="6050199" y="1109377"/>
            <a:ext cx="2502768" cy="1882241"/>
          </a:xfrm>
          <a:prstGeom prst="rect">
            <a:avLst/>
          </a:prstGeom>
        </p:spPr>
      </p:pic>
      <p:pic>
        <p:nvPicPr>
          <p:cNvPr id="20" name="图片 19"/>
          <p:cNvPicPr>
            <a:picLocks noChangeAspect="1"/>
          </p:cNvPicPr>
          <p:nvPr/>
        </p:nvPicPr>
        <p:blipFill>
          <a:blip r:embed="rId5"/>
          <a:stretch>
            <a:fillRect/>
          </a:stretch>
        </p:blipFill>
        <p:spPr>
          <a:xfrm>
            <a:off x="1289604" y="3036645"/>
            <a:ext cx="2430132" cy="1826135"/>
          </a:xfrm>
          <a:prstGeom prst="rect">
            <a:avLst/>
          </a:prstGeom>
        </p:spPr>
      </p:pic>
      <p:pic>
        <p:nvPicPr>
          <p:cNvPr id="17" name="图片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03851" y="3120864"/>
            <a:ext cx="2320081" cy="1741916"/>
          </a:xfrm>
          <a:prstGeom prst="rect">
            <a:avLst/>
          </a:prstGeom>
        </p:spPr>
      </p:pic>
      <p:pic>
        <p:nvPicPr>
          <p:cNvPr id="11" name="图片 10"/>
          <p:cNvPicPr>
            <a:picLocks noChangeAspect="1"/>
          </p:cNvPicPr>
          <p:nvPr/>
        </p:nvPicPr>
        <p:blipFill>
          <a:blip r:embed="rId7"/>
          <a:srcRect t="17040"/>
          <a:stretch>
            <a:fillRect/>
          </a:stretch>
        </p:blipFill>
        <p:spPr>
          <a:xfrm>
            <a:off x="8813718" y="1100750"/>
            <a:ext cx="1818786" cy="1881503"/>
          </a:xfrm>
          <a:prstGeom prst="rect">
            <a:avLst/>
          </a:prstGeom>
        </p:spPr>
      </p:pic>
      <p:pic>
        <p:nvPicPr>
          <p:cNvPr id="12" name="图片 11"/>
          <p:cNvPicPr>
            <a:picLocks noChangeAspect="1"/>
          </p:cNvPicPr>
          <p:nvPr/>
        </p:nvPicPr>
        <p:blipFill>
          <a:blip r:embed="rId8"/>
          <a:stretch>
            <a:fillRect/>
          </a:stretch>
        </p:blipFill>
        <p:spPr>
          <a:xfrm>
            <a:off x="6378138" y="3136188"/>
            <a:ext cx="1895171" cy="1726592"/>
          </a:xfrm>
          <a:prstGeom prst="rect">
            <a:avLst/>
          </a:prstGeom>
        </p:spPr>
      </p:pic>
      <p:pic>
        <p:nvPicPr>
          <p:cNvPr id="35" name="图片 1"/>
          <p:cNvPicPr>
            <a:picLocks noChangeAspect="1"/>
          </p:cNvPicPr>
          <p:nvPr/>
        </p:nvPicPr>
        <p:blipFill>
          <a:blip r:embed="rId9"/>
          <a:stretch>
            <a:fillRect/>
          </a:stretch>
        </p:blipFill>
        <p:spPr>
          <a:xfrm>
            <a:off x="8544272" y="3120864"/>
            <a:ext cx="2088232" cy="1763442"/>
          </a:xfrm>
          <a:prstGeom prst="rect">
            <a:avLst/>
          </a:prstGeom>
          <a:noFill/>
          <a:ln>
            <a:noFill/>
          </a:ln>
        </p:spPr>
      </p:pic>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25688" y="4888749"/>
            <a:ext cx="2514528" cy="1887550"/>
          </a:xfrm>
          <a:prstGeom prst="rect">
            <a:avLst/>
          </a:prstGeom>
        </p:spPr>
      </p:pic>
      <p:pic>
        <p:nvPicPr>
          <p:cNvPr id="22" name="图片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129736" y="4869160"/>
            <a:ext cx="2502768" cy="1877995"/>
          </a:xfrm>
          <a:prstGeom prst="rect">
            <a:avLst/>
          </a:prstGeom>
        </p:spPr>
      </p:pic>
      <p:pic>
        <p:nvPicPr>
          <p:cNvPr id="5" name="图片 4"/>
          <p:cNvPicPr/>
          <p:nvPr/>
        </p:nvPicPr>
        <p:blipFill>
          <a:blip r:embed="rId12" cstate="print">
            <a:extLst>
              <a:ext uri="{28A0092B-C50C-407E-A947-70E740481C1C}">
                <a14:useLocalDpi xmlns:a14="http://schemas.microsoft.com/office/drawing/2010/main" val="0"/>
              </a:ext>
            </a:extLst>
          </a:blip>
          <a:stretch>
            <a:fillRect/>
          </a:stretch>
        </p:blipFill>
        <p:spPr>
          <a:xfrm>
            <a:off x="1289604" y="4899850"/>
            <a:ext cx="4105206" cy="1882240"/>
          </a:xfrm>
          <a:prstGeom prst="rect">
            <a:avLst/>
          </a:prstGeom>
        </p:spPr>
      </p:pic>
    </p:spTree>
    <p:extLst>
      <p:ext uri="{BB962C8B-B14F-4D97-AF65-F5344CB8AC3E}">
        <p14:creationId xmlns:p14="http://schemas.microsoft.com/office/powerpoint/2010/main" val="217947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558637" y="105353"/>
            <a:ext cx="10515600" cy="663575"/>
          </a:xfrm>
          <a:prstGeom prst="rect">
            <a:avLst/>
          </a:prstGeom>
        </p:spPr>
        <p:txBody>
          <a:bodyPr/>
          <a:lstStyle/>
          <a:p>
            <a:r>
              <a:rPr lang="en-US" altLang="zh-CN" sz="3200" dirty="0">
                <a:sym typeface="+mn-ea"/>
              </a:rPr>
              <a:t>3 RF shielding bellows of booster</a:t>
            </a:r>
            <a:endParaRPr lang="zh-CN" altLang="en-US" sz="3200" dirty="0"/>
          </a:p>
        </p:txBody>
      </p:sp>
      <p:graphicFrame>
        <p:nvGraphicFramePr>
          <p:cNvPr id="12" name="表格 11"/>
          <p:cNvGraphicFramePr/>
          <p:nvPr>
            <p:extLst>
              <p:ext uri="{D42A27DB-BD31-4B8C-83A1-F6EECF244321}">
                <p14:modId xmlns:p14="http://schemas.microsoft.com/office/powerpoint/2010/main" val="2475078429"/>
              </p:ext>
            </p:extLst>
          </p:nvPr>
        </p:nvGraphicFramePr>
        <p:xfrm>
          <a:off x="479375" y="1020091"/>
          <a:ext cx="11366595" cy="968375"/>
        </p:xfrm>
        <a:graphic>
          <a:graphicData uri="http://schemas.openxmlformats.org/drawingml/2006/table">
            <a:tbl>
              <a:tblPr firstRow="1" bandRow="1">
                <a:tableStyleId>{5C22544A-7EE6-4342-B048-85BDC9FD1C3A}</a:tableStyleId>
              </a:tblPr>
              <a:tblGrid>
                <a:gridCol w="1512169">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gridCol w="1728192">
                  <a:extLst>
                    <a:ext uri="{9D8B030D-6E8A-4147-A177-3AD203B41FA5}">
                      <a16:colId xmlns:a16="http://schemas.microsoft.com/office/drawing/2014/main" val="20002"/>
                    </a:ext>
                  </a:extLst>
                </a:gridCol>
                <a:gridCol w="2304256">
                  <a:extLst>
                    <a:ext uri="{9D8B030D-6E8A-4147-A177-3AD203B41FA5}">
                      <a16:colId xmlns:a16="http://schemas.microsoft.com/office/drawing/2014/main" val="20003"/>
                    </a:ext>
                  </a:extLst>
                </a:gridCol>
                <a:gridCol w="2092678">
                  <a:extLst>
                    <a:ext uri="{9D8B030D-6E8A-4147-A177-3AD203B41FA5}">
                      <a16:colId xmlns:a16="http://schemas.microsoft.com/office/drawing/2014/main" val="20004"/>
                    </a:ext>
                  </a:extLst>
                </a:gridCol>
                <a:gridCol w="2433156">
                  <a:extLst>
                    <a:ext uri="{9D8B030D-6E8A-4147-A177-3AD203B41FA5}">
                      <a16:colId xmlns:a16="http://schemas.microsoft.com/office/drawing/2014/main" val="20005"/>
                    </a:ext>
                  </a:extLst>
                </a:gridCol>
              </a:tblGrid>
              <a:tr h="539750">
                <a:tc>
                  <a:txBody>
                    <a:bodyPr/>
                    <a:lstStyle/>
                    <a:p>
                      <a:pPr algn="ctr">
                        <a:buNone/>
                      </a:pPr>
                      <a:r>
                        <a:rPr lang="zh-CN" altLang="en-US" sz="1800" dirty="0"/>
                        <a:t>Total length</a:t>
                      </a:r>
                    </a:p>
                  </a:txBody>
                  <a:tcPr/>
                </a:tc>
                <a:tc>
                  <a:txBody>
                    <a:bodyPr/>
                    <a:lstStyle/>
                    <a:p>
                      <a:pPr algn="ctr">
                        <a:buNone/>
                      </a:pPr>
                      <a:r>
                        <a:rPr lang="en-US" altLang="zh-CN" sz="1800" dirty="0"/>
                        <a:t>Expansion</a:t>
                      </a:r>
                      <a:endParaRPr lang="zh-CN" altLang="en-US" sz="1800" dirty="0"/>
                    </a:p>
                  </a:txBody>
                  <a:tcPr/>
                </a:tc>
                <a:tc>
                  <a:txBody>
                    <a:bodyPr/>
                    <a:lstStyle/>
                    <a:p>
                      <a:pPr algn="ctr">
                        <a:buNone/>
                      </a:pPr>
                      <a:r>
                        <a:rPr lang="en-US" altLang="zh-CN" sz="1800" dirty="0"/>
                        <a:t>Contraction</a:t>
                      </a:r>
                      <a:endParaRPr lang="zh-CN" altLang="en-US" sz="1800" dirty="0"/>
                    </a:p>
                  </a:txBody>
                  <a:tcPr/>
                </a:tc>
                <a:tc>
                  <a:txBody>
                    <a:bodyPr/>
                    <a:lstStyle/>
                    <a:p>
                      <a:pPr algn="ctr">
                        <a:buNone/>
                      </a:pPr>
                      <a:r>
                        <a:rPr lang="en-US" altLang="zh-CN" sz="1800" dirty="0"/>
                        <a:t>Ellipse</a:t>
                      </a:r>
                      <a:r>
                        <a:rPr lang="en-US" altLang="zh-CN" sz="1800" baseline="0" dirty="0"/>
                        <a:t> cross section</a:t>
                      </a:r>
                      <a:endParaRPr lang="zh-CN" altLang="en-US" sz="1800" dirty="0"/>
                    </a:p>
                  </a:txBody>
                  <a:tcPr/>
                </a:tc>
                <a:tc>
                  <a:txBody>
                    <a:bodyPr/>
                    <a:lstStyle/>
                    <a:p>
                      <a:pPr algn="ctr">
                        <a:buNone/>
                      </a:pPr>
                      <a:r>
                        <a:rPr lang="en-US" altLang="zh-CN" sz="1800" dirty="0"/>
                        <a:t>Contact pressure</a:t>
                      </a:r>
                    </a:p>
                  </a:txBody>
                  <a:tcPr/>
                </a:tc>
                <a:tc>
                  <a:txBody>
                    <a:bodyPr/>
                    <a:lstStyle/>
                    <a:p>
                      <a:pPr algn="ctr">
                        <a:buNone/>
                      </a:pPr>
                      <a:r>
                        <a:rPr lang="zh-CN" altLang="en-US" sz="1800" dirty="0"/>
                        <a:t>Maximum radial </a:t>
                      </a:r>
                      <a:r>
                        <a:rPr lang="en-US" altLang="zh-CN" sz="1800" dirty="0"/>
                        <a:t>offset</a:t>
                      </a:r>
                      <a:endParaRPr lang="zh-CN" altLang="en-US" sz="1800" dirty="0"/>
                    </a:p>
                  </a:txBody>
                  <a:tcPr/>
                </a:tc>
                <a:extLst>
                  <a:ext uri="{0D108BD9-81ED-4DB2-BD59-A6C34878D82A}">
                    <a16:rowId xmlns:a16="http://schemas.microsoft.com/office/drawing/2014/main" val="10000"/>
                  </a:ext>
                </a:extLst>
              </a:tr>
              <a:tr h="428625">
                <a:tc>
                  <a:txBody>
                    <a:bodyPr/>
                    <a:lstStyle/>
                    <a:p>
                      <a:pPr algn="ctr">
                        <a:buNone/>
                      </a:pPr>
                      <a:r>
                        <a:rPr lang="en-US" altLang="zh-CN" sz="1800" dirty="0"/>
                        <a:t>70-100mm</a:t>
                      </a:r>
                    </a:p>
                  </a:txBody>
                  <a:tcPr/>
                </a:tc>
                <a:tc>
                  <a:txBody>
                    <a:bodyPr/>
                    <a:lstStyle/>
                    <a:p>
                      <a:pPr algn="ctr">
                        <a:buNone/>
                      </a:pPr>
                      <a:r>
                        <a:rPr lang="en-US" altLang="zh-CN" sz="1800"/>
                        <a:t>5mm</a:t>
                      </a:r>
                    </a:p>
                  </a:txBody>
                  <a:tcPr/>
                </a:tc>
                <a:tc>
                  <a:txBody>
                    <a:bodyPr/>
                    <a:lstStyle/>
                    <a:p>
                      <a:pPr algn="ctr">
                        <a:buNone/>
                      </a:pPr>
                      <a:r>
                        <a:rPr lang="en-US" altLang="zh-CN" sz="1800"/>
                        <a:t>10mm</a:t>
                      </a:r>
                    </a:p>
                  </a:txBody>
                  <a:tcPr/>
                </a:tc>
                <a:tc>
                  <a:txBody>
                    <a:bodyPr/>
                    <a:lstStyle/>
                    <a:p>
                      <a:pPr algn="ctr">
                        <a:buNone/>
                      </a:pPr>
                      <a:r>
                        <a:rPr lang="en-US" altLang="zh-CN" sz="1800" dirty="0"/>
                        <a:t>36mm</a:t>
                      </a:r>
                      <a:r>
                        <a:rPr lang="zh-CN" altLang="en-US" sz="1800" dirty="0"/>
                        <a:t>×</a:t>
                      </a:r>
                      <a:r>
                        <a:rPr lang="en-US" altLang="zh-CN" sz="1800" dirty="0"/>
                        <a:t>30mm</a:t>
                      </a:r>
                    </a:p>
                  </a:txBody>
                  <a:tcPr/>
                </a:tc>
                <a:tc>
                  <a:txBody>
                    <a:bodyPr/>
                    <a:lstStyle/>
                    <a:p>
                      <a:pPr algn="ctr">
                        <a:buNone/>
                      </a:pPr>
                      <a:r>
                        <a:rPr lang="en-US" altLang="zh-CN" sz="1800" dirty="0"/>
                        <a:t>125±25g</a:t>
                      </a:r>
                    </a:p>
                  </a:txBody>
                  <a:tcPr/>
                </a:tc>
                <a:tc>
                  <a:txBody>
                    <a:bodyPr/>
                    <a:lstStyle/>
                    <a:p>
                      <a:pPr algn="ctr">
                        <a:buNone/>
                      </a:pPr>
                      <a:r>
                        <a:rPr lang="en-US" altLang="zh-CN" sz="1800" dirty="0"/>
                        <a:t>2mm</a:t>
                      </a:r>
                    </a:p>
                  </a:txBody>
                  <a:tcPr/>
                </a:tc>
                <a:extLst>
                  <a:ext uri="{0D108BD9-81ED-4DB2-BD59-A6C34878D82A}">
                    <a16:rowId xmlns:a16="http://schemas.microsoft.com/office/drawing/2014/main" val="10001"/>
                  </a:ext>
                </a:extLst>
              </a:tr>
            </a:tbl>
          </a:graphicData>
        </a:graphic>
      </p:graphicFrame>
      <p:pic>
        <p:nvPicPr>
          <p:cNvPr id="7" name="图片 6">
            <a:extLst>
              <a:ext uri="{FF2B5EF4-FFF2-40B4-BE49-F238E27FC236}">
                <a16:creationId xmlns:a16="http://schemas.microsoft.com/office/drawing/2014/main" id="{6F36996C-7914-4AEF-B84B-9E12856A00BC}"/>
              </a:ext>
            </a:extLst>
          </p:cNvPr>
          <p:cNvPicPr>
            <a:picLocks noChangeAspect="1"/>
          </p:cNvPicPr>
          <p:nvPr/>
        </p:nvPicPr>
        <p:blipFill>
          <a:blip r:embed="rId2"/>
          <a:stretch>
            <a:fillRect/>
          </a:stretch>
        </p:blipFill>
        <p:spPr>
          <a:xfrm>
            <a:off x="249515" y="4041734"/>
            <a:ext cx="3053061" cy="2512106"/>
          </a:xfrm>
          <a:prstGeom prst="rect">
            <a:avLst/>
          </a:prstGeom>
        </p:spPr>
      </p:pic>
      <p:pic>
        <p:nvPicPr>
          <p:cNvPr id="8" name="图片 7">
            <a:extLst>
              <a:ext uri="{FF2B5EF4-FFF2-40B4-BE49-F238E27FC236}">
                <a16:creationId xmlns:a16="http://schemas.microsoft.com/office/drawing/2014/main" id="{3D9B6E4E-AC2C-4275-B301-0147B89DD39A}"/>
              </a:ext>
            </a:extLst>
          </p:cNvPr>
          <p:cNvPicPr>
            <a:picLocks noChangeAspect="1"/>
          </p:cNvPicPr>
          <p:nvPr/>
        </p:nvPicPr>
        <p:blipFill>
          <a:blip r:embed="rId3"/>
          <a:stretch>
            <a:fillRect/>
          </a:stretch>
        </p:blipFill>
        <p:spPr>
          <a:xfrm>
            <a:off x="3460766" y="4107610"/>
            <a:ext cx="2635234" cy="2512106"/>
          </a:xfrm>
          <a:prstGeom prst="rect">
            <a:avLst/>
          </a:prstGeom>
        </p:spPr>
      </p:pic>
      <p:pic>
        <p:nvPicPr>
          <p:cNvPr id="9" name="图片 8">
            <a:extLst>
              <a:ext uri="{FF2B5EF4-FFF2-40B4-BE49-F238E27FC236}">
                <a16:creationId xmlns:a16="http://schemas.microsoft.com/office/drawing/2014/main" id="{2CE9D350-FC92-4922-B9E6-E8D9D9FE36A7}"/>
              </a:ext>
            </a:extLst>
          </p:cNvPr>
          <p:cNvPicPr>
            <a:picLocks noChangeAspect="1"/>
          </p:cNvPicPr>
          <p:nvPr/>
        </p:nvPicPr>
        <p:blipFill rotWithShape="1">
          <a:blip r:embed="rId4"/>
          <a:srcRect l="11655" t="10552" r="5057" b="21732"/>
          <a:stretch/>
        </p:blipFill>
        <p:spPr>
          <a:xfrm>
            <a:off x="8591088" y="2276872"/>
            <a:ext cx="3359457" cy="2254774"/>
          </a:xfrm>
          <a:prstGeom prst="rect">
            <a:avLst/>
          </a:prstGeom>
        </p:spPr>
      </p:pic>
      <p:pic>
        <p:nvPicPr>
          <p:cNvPr id="13" name="图片 12">
            <a:extLst>
              <a:ext uri="{FF2B5EF4-FFF2-40B4-BE49-F238E27FC236}">
                <a16:creationId xmlns:a16="http://schemas.microsoft.com/office/drawing/2014/main" id="{54ACC537-02DA-4D2E-977C-FBAC96D96B56}"/>
              </a:ext>
            </a:extLst>
          </p:cNvPr>
          <p:cNvPicPr>
            <a:picLocks noChangeAspect="1"/>
          </p:cNvPicPr>
          <p:nvPr/>
        </p:nvPicPr>
        <p:blipFill rotWithShape="1">
          <a:blip r:embed="rId5"/>
          <a:srcRect l="18972" r="16749" b="24637"/>
          <a:stretch/>
        </p:blipFill>
        <p:spPr>
          <a:xfrm>
            <a:off x="6448449" y="2279366"/>
            <a:ext cx="2279910" cy="2252118"/>
          </a:xfrm>
          <a:prstGeom prst="rect">
            <a:avLst/>
          </a:prstGeom>
        </p:spPr>
      </p:pic>
      <p:pic>
        <p:nvPicPr>
          <p:cNvPr id="11" name="图片 10">
            <a:extLst>
              <a:ext uri="{FF2B5EF4-FFF2-40B4-BE49-F238E27FC236}">
                <a16:creationId xmlns:a16="http://schemas.microsoft.com/office/drawing/2014/main" id="{FF6D287A-BDF9-4775-B2BD-50C4B9538B2A}"/>
              </a:ext>
            </a:extLst>
          </p:cNvPr>
          <p:cNvPicPr>
            <a:picLocks noChangeAspect="1"/>
          </p:cNvPicPr>
          <p:nvPr/>
        </p:nvPicPr>
        <p:blipFill rotWithShape="1">
          <a:blip r:embed="rId6"/>
          <a:srcRect t="10118" b="20491"/>
          <a:stretch/>
        </p:blipFill>
        <p:spPr>
          <a:xfrm>
            <a:off x="6448449" y="4531484"/>
            <a:ext cx="5502096" cy="2088232"/>
          </a:xfrm>
          <a:prstGeom prst="rect">
            <a:avLst/>
          </a:prstGeom>
        </p:spPr>
      </p:pic>
      <p:sp>
        <p:nvSpPr>
          <p:cNvPr id="2" name="文本框 1">
            <a:extLst>
              <a:ext uri="{FF2B5EF4-FFF2-40B4-BE49-F238E27FC236}">
                <a16:creationId xmlns:a16="http://schemas.microsoft.com/office/drawing/2014/main" id="{0986CF28-3C35-4C43-9644-8E9C012C80A7}"/>
              </a:ext>
            </a:extLst>
          </p:cNvPr>
          <p:cNvSpPr txBox="1"/>
          <p:nvPr/>
        </p:nvSpPr>
        <p:spPr>
          <a:xfrm>
            <a:off x="695400" y="2420888"/>
            <a:ext cx="5616626" cy="1323439"/>
          </a:xfrm>
          <a:prstGeom prst="rect">
            <a:avLst/>
          </a:prstGeom>
          <a:noFill/>
        </p:spPr>
        <p:txBody>
          <a:bodyPr wrap="square" rtlCol="0">
            <a:spAutoFit/>
          </a:bodyPr>
          <a:lstStyle/>
          <a:p>
            <a:pPr marL="285750" indent="-285750">
              <a:buFont typeface="Wingdings" panose="05000000000000000000" pitchFamily="2" charset="2"/>
              <a:buChar char="u"/>
            </a:pPr>
            <a:r>
              <a:rPr lang="en-US" altLang="zh-CN" sz="2000" dirty="0"/>
              <a:t>Mask is designed on the upstream of RF bellows to absorb the SR </a:t>
            </a:r>
          </a:p>
          <a:p>
            <a:pPr marL="285750" indent="-285750">
              <a:buFont typeface="Wingdings" panose="05000000000000000000" pitchFamily="2" charset="2"/>
              <a:buChar char="u"/>
            </a:pPr>
            <a:r>
              <a:rPr lang="en-US" altLang="zh-CN" sz="2000" dirty="0"/>
              <a:t>The all RF bellows of HEPS is produced by domestic company in China</a:t>
            </a:r>
            <a:endParaRPr lang="zh-CN" altLang="en-US" sz="2000" dirty="0"/>
          </a:p>
        </p:txBody>
      </p:sp>
      <p:sp>
        <p:nvSpPr>
          <p:cNvPr id="10" name="文本框 9">
            <a:extLst>
              <a:ext uri="{FF2B5EF4-FFF2-40B4-BE49-F238E27FC236}">
                <a16:creationId xmlns:a16="http://schemas.microsoft.com/office/drawing/2014/main" id="{12C6B734-1D49-4C58-849B-07265DA5E972}"/>
              </a:ext>
            </a:extLst>
          </p:cNvPr>
          <p:cNvSpPr txBox="1"/>
          <p:nvPr/>
        </p:nvSpPr>
        <p:spPr>
          <a:xfrm>
            <a:off x="9984432" y="467380"/>
            <a:ext cx="1800200" cy="369332"/>
          </a:xfrm>
          <a:prstGeom prst="rect">
            <a:avLst/>
          </a:prstGeom>
          <a:noFill/>
        </p:spPr>
        <p:txBody>
          <a:bodyPr wrap="square" rtlCol="0">
            <a:spAutoFit/>
          </a:bodyPr>
          <a:lstStyle/>
          <a:p>
            <a:r>
              <a:rPr lang="en-US" altLang="zh-CN" dirty="0"/>
              <a:t>Jiaming Liu</a:t>
            </a:r>
            <a:endParaRPr lang="zh-CN" altLang="en-US" dirty="0"/>
          </a:p>
        </p:txBody>
      </p:sp>
    </p:spTree>
    <p:extLst>
      <p:ext uri="{BB962C8B-B14F-4D97-AF65-F5344CB8AC3E}">
        <p14:creationId xmlns:p14="http://schemas.microsoft.com/office/powerpoint/2010/main" val="1062209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58637" y="105353"/>
            <a:ext cx="10515600" cy="663575"/>
          </a:xfrm>
          <a:prstGeom prst="rect">
            <a:avLst/>
          </a:prstGeom>
        </p:spPr>
        <p:txBody>
          <a:bodyPr/>
          <a:lstStyle/>
          <a:p>
            <a:r>
              <a:rPr lang="en-US" altLang="zh-CN" sz="3200" dirty="0"/>
              <a:t>3 Booster vacuum components pre-installation at PAPS</a:t>
            </a:r>
            <a:endParaRPr lang="zh-CN" altLang="en-US" sz="3200" dirty="0"/>
          </a:p>
        </p:txBody>
      </p:sp>
      <p:pic>
        <p:nvPicPr>
          <p:cNvPr id="4" name="图片 3"/>
          <p:cNvPicPr>
            <a:picLocks noChangeAspect="1"/>
          </p:cNvPicPr>
          <p:nvPr/>
        </p:nvPicPr>
        <p:blipFill>
          <a:blip r:embed="rId3"/>
          <a:stretch>
            <a:fillRect/>
          </a:stretch>
        </p:blipFill>
        <p:spPr>
          <a:xfrm>
            <a:off x="547704" y="1302188"/>
            <a:ext cx="5619038" cy="2592288"/>
          </a:xfrm>
          <a:prstGeom prst="rect">
            <a:avLst/>
          </a:prstGeom>
        </p:spPr>
      </p:pic>
      <p:pic>
        <p:nvPicPr>
          <p:cNvPr id="5" name="图片 4"/>
          <p:cNvPicPr>
            <a:picLocks noChangeAspect="1"/>
          </p:cNvPicPr>
          <p:nvPr/>
        </p:nvPicPr>
        <p:blipFill>
          <a:blip r:embed="rId4"/>
          <a:stretch>
            <a:fillRect/>
          </a:stretch>
        </p:blipFill>
        <p:spPr>
          <a:xfrm>
            <a:off x="5374654" y="1312749"/>
            <a:ext cx="2464376" cy="2581727"/>
          </a:xfrm>
          <a:prstGeom prst="rect">
            <a:avLst/>
          </a:prstGeom>
        </p:spPr>
      </p:pic>
      <p:pic>
        <p:nvPicPr>
          <p:cNvPr id="6" name="图片 5"/>
          <p:cNvPicPr>
            <a:picLocks noChangeAspect="1"/>
          </p:cNvPicPr>
          <p:nvPr/>
        </p:nvPicPr>
        <p:blipFill>
          <a:blip r:embed="rId5"/>
          <a:stretch>
            <a:fillRect/>
          </a:stretch>
        </p:blipFill>
        <p:spPr>
          <a:xfrm>
            <a:off x="8112224" y="1302187"/>
            <a:ext cx="3425684" cy="5120264"/>
          </a:xfrm>
          <a:prstGeom prst="rect">
            <a:avLst/>
          </a:prstGeom>
        </p:spPr>
      </p:pic>
      <p:pic>
        <p:nvPicPr>
          <p:cNvPr id="7" name="图片 6"/>
          <p:cNvPicPr>
            <a:picLocks noChangeAspect="1"/>
          </p:cNvPicPr>
          <p:nvPr/>
        </p:nvPicPr>
        <p:blipFill>
          <a:blip r:embed="rId6"/>
          <a:stretch>
            <a:fillRect/>
          </a:stretch>
        </p:blipFill>
        <p:spPr>
          <a:xfrm>
            <a:off x="537697" y="4026807"/>
            <a:ext cx="3828845" cy="2395644"/>
          </a:xfrm>
          <a:prstGeom prst="rect">
            <a:avLst/>
          </a:prstGeom>
        </p:spPr>
      </p:pic>
      <p:pic>
        <p:nvPicPr>
          <p:cNvPr id="8" name="图片 7"/>
          <p:cNvPicPr>
            <a:picLocks noChangeAspect="1"/>
          </p:cNvPicPr>
          <p:nvPr/>
        </p:nvPicPr>
        <p:blipFill>
          <a:blip r:embed="rId7"/>
          <a:stretch>
            <a:fillRect/>
          </a:stretch>
        </p:blipFill>
        <p:spPr>
          <a:xfrm>
            <a:off x="4680726" y="3991342"/>
            <a:ext cx="3142200" cy="2466574"/>
          </a:xfrm>
          <a:prstGeom prst="rect">
            <a:avLst/>
          </a:prstGeom>
        </p:spPr>
      </p:pic>
      <p:pic>
        <p:nvPicPr>
          <p:cNvPr id="9" name="图片 8"/>
          <p:cNvPicPr>
            <a:picLocks noChangeAspect="1"/>
          </p:cNvPicPr>
          <p:nvPr/>
        </p:nvPicPr>
        <p:blipFill>
          <a:blip r:embed="rId8"/>
          <a:stretch>
            <a:fillRect/>
          </a:stretch>
        </p:blipFill>
        <p:spPr>
          <a:xfrm>
            <a:off x="3327365" y="6030714"/>
            <a:ext cx="1225402" cy="493819"/>
          </a:xfrm>
          <a:prstGeom prst="rect">
            <a:avLst/>
          </a:prstGeom>
        </p:spPr>
      </p:pic>
      <p:pic>
        <p:nvPicPr>
          <p:cNvPr id="10" name="图片 9"/>
          <p:cNvPicPr>
            <a:picLocks noChangeAspect="1"/>
          </p:cNvPicPr>
          <p:nvPr/>
        </p:nvPicPr>
        <p:blipFill>
          <a:blip r:embed="rId9"/>
          <a:stretch>
            <a:fillRect/>
          </a:stretch>
        </p:blipFill>
        <p:spPr>
          <a:xfrm>
            <a:off x="6958830" y="6175541"/>
            <a:ext cx="1225402" cy="493819"/>
          </a:xfrm>
          <a:prstGeom prst="rect">
            <a:avLst/>
          </a:prstGeom>
        </p:spPr>
      </p:pic>
      <p:sp>
        <p:nvSpPr>
          <p:cNvPr id="3" name="文本框 2">
            <a:extLst>
              <a:ext uri="{FF2B5EF4-FFF2-40B4-BE49-F238E27FC236}">
                <a16:creationId xmlns:a16="http://schemas.microsoft.com/office/drawing/2014/main" id="{227576F2-4F99-4FB5-B873-BB0B11D471CC}"/>
              </a:ext>
            </a:extLst>
          </p:cNvPr>
          <p:cNvSpPr txBox="1"/>
          <p:nvPr/>
        </p:nvSpPr>
        <p:spPr>
          <a:xfrm>
            <a:off x="6659169" y="4879293"/>
            <a:ext cx="1225403"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400" dirty="0"/>
              <a:t>Sealing ring</a:t>
            </a:r>
            <a:endParaRPr lang="zh-CN" altLang="en-US" sz="1400" dirty="0"/>
          </a:p>
        </p:txBody>
      </p:sp>
      <p:sp>
        <p:nvSpPr>
          <p:cNvPr id="11" name="文本框 10">
            <a:extLst>
              <a:ext uri="{FF2B5EF4-FFF2-40B4-BE49-F238E27FC236}">
                <a16:creationId xmlns:a16="http://schemas.microsoft.com/office/drawing/2014/main" id="{581BF9C7-CF66-4F36-90B8-82CA7694497C}"/>
              </a:ext>
            </a:extLst>
          </p:cNvPr>
          <p:cNvSpPr txBox="1"/>
          <p:nvPr/>
        </p:nvSpPr>
        <p:spPr>
          <a:xfrm>
            <a:off x="6502276" y="6016013"/>
            <a:ext cx="1559384" cy="52322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400" dirty="0"/>
              <a:t>support-Auxiliary tooling</a:t>
            </a:r>
            <a:endParaRPr lang="zh-CN" altLang="en-US" sz="1400" dirty="0"/>
          </a:p>
        </p:txBody>
      </p:sp>
      <p:sp>
        <p:nvSpPr>
          <p:cNvPr id="12" name="文本框 11">
            <a:extLst>
              <a:ext uri="{FF2B5EF4-FFF2-40B4-BE49-F238E27FC236}">
                <a16:creationId xmlns:a16="http://schemas.microsoft.com/office/drawing/2014/main" id="{FC756C44-359D-4BDD-BEC5-22BE6749FC22}"/>
              </a:ext>
            </a:extLst>
          </p:cNvPr>
          <p:cNvSpPr txBox="1"/>
          <p:nvPr/>
        </p:nvSpPr>
        <p:spPr>
          <a:xfrm>
            <a:off x="3197565" y="6134938"/>
            <a:ext cx="1818315"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400" dirty="0"/>
              <a:t>Chamber adjustment</a:t>
            </a:r>
            <a:endParaRPr lang="zh-CN" altLang="en-US" sz="1400" dirty="0"/>
          </a:p>
        </p:txBody>
      </p:sp>
      <p:sp>
        <p:nvSpPr>
          <p:cNvPr id="13" name="文本框 12">
            <a:extLst>
              <a:ext uri="{FF2B5EF4-FFF2-40B4-BE49-F238E27FC236}">
                <a16:creationId xmlns:a16="http://schemas.microsoft.com/office/drawing/2014/main" id="{E5105742-87E9-455D-9BB2-F44A322F3891}"/>
              </a:ext>
            </a:extLst>
          </p:cNvPr>
          <p:cNvSpPr txBox="1"/>
          <p:nvPr/>
        </p:nvSpPr>
        <p:spPr>
          <a:xfrm>
            <a:off x="8400256" y="894261"/>
            <a:ext cx="4104456" cy="369332"/>
          </a:xfrm>
          <a:prstGeom prst="rect">
            <a:avLst/>
          </a:prstGeom>
          <a:noFill/>
        </p:spPr>
        <p:txBody>
          <a:bodyPr wrap="square" rtlCol="0">
            <a:spAutoFit/>
          </a:bodyPr>
          <a:lstStyle/>
          <a:p>
            <a:r>
              <a:rPr lang="en-US" altLang="zh-CN" dirty="0"/>
              <a:t>Jiaming Liu </a:t>
            </a:r>
            <a:r>
              <a:rPr lang="en-US" altLang="zh-CN" dirty="0" err="1"/>
              <a:t>xiaoyang</a:t>
            </a:r>
            <a:r>
              <a:rPr lang="en-US" altLang="zh-CN" dirty="0"/>
              <a:t> Sun, Bangle Zhu</a:t>
            </a:r>
            <a:endParaRPr lang="zh-CN" altLang="en-US" dirty="0"/>
          </a:p>
        </p:txBody>
      </p:sp>
    </p:spTree>
    <p:extLst>
      <p:ext uri="{BB962C8B-B14F-4D97-AF65-F5344CB8AC3E}">
        <p14:creationId xmlns:p14="http://schemas.microsoft.com/office/powerpoint/2010/main" val="38149394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A250357-11C4-4635-9C0B-36FA1F322184}"/>
              </a:ext>
            </a:extLst>
          </p:cNvPr>
          <p:cNvSpPr>
            <a:spLocks noGrp="1"/>
          </p:cNvSpPr>
          <p:nvPr>
            <p:ph type="title"/>
          </p:nvPr>
        </p:nvSpPr>
        <p:spPr/>
        <p:txBody>
          <a:bodyPr/>
          <a:lstStyle/>
          <a:p>
            <a:r>
              <a:rPr lang="en-US" altLang="zh-CN" dirty="0"/>
              <a:t>3 </a:t>
            </a:r>
            <a:r>
              <a:rPr lang="en-US" altLang="zh-CN" sz="4000" dirty="0"/>
              <a:t> Status of Booster</a:t>
            </a:r>
            <a:endParaRPr lang="zh-CN" altLang="en-US" dirty="0"/>
          </a:p>
        </p:txBody>
      </p:sp>
      <p:pic>
        <p:nvPicPr>
          <p:cNvPr id="7" name="图片 6">
            <a:extLst>
              <a:ext uri="{FF2B5EF4-FFF2-40B4-BE49-F238E27FC236}">
                <a16:creationId xmlns:a16="http://schemas.microsoft.com/office/drawing/2014/main" id="{B4DCF1DC-C812-4163-B1FD-410DFF0585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70" t="31052" r="28737" b="21020"/>
          <a:stretch/>
        </p:blipFill>
        <p:spPr>
          <a:xfrm>
            <a:off x="3359696" y="3212976"/>
            <a:ext cx="8607367" cy="3136583"/>
          </a:xfrm>
          <a:prstGeom prst="rect">
            <a:avLst/>
          </a:prstGeom>
        </p:spPr>
      </p:pic>
      <p:pic>
        <p:nvPicPr>
          <p:cNvPr id="8" name="图片 7">
            <a:extLst>
              <a:ext uri="{FF2B5EF4-FFF2-40B4-BE49-F238E27FC236}">
                <a16:creationId xmlns:a16="http://schemas.microsoft.com/office/drawing/2014/main" id="{8ACB85C2-C7F1-4C24-895C-57D4D92204AA}"/>
              </a:ext>
            </a:extLst>
          </p:cNvPr>
          <p:cNvPicPr>
            <a:picLocks noChangeAspect="1"/>
          </p:cNvPicPr>
          <p:nvPr/>
        </p:nvPicPr>
        <p:blipFill rotWithShape="1">
          <a:blip r:embed="rId4"/>
          <a:srcRect l="7740" t="29979" r="55896" b="24402"/>
          <a:stretch/>
        </p:blipFill>
        <p:spPr>
          <a:xfrm>
            <a:off x="335360" y="3212977"/>
            <a:ext cx="2818162" cy="3136582"/>
          </a:xfrm>
          <a:prstGeom prst="rect">
            <a:avLst/>
          </a:prstGeom>
        </p:spPr>
      </p:pic>
      <p:sp>
        <p:nvSpPr>
          <p:cNvPr id="2" name="文本框 1">
            <a:extLst>
              <a:ext uri="{FF2B5EF4-FFF2-40B4-BE49-F238E27FC236}">
                <a16:creationId xmlns:a16="http://schemas.microsoft.com/office/drawing/2014/main" id="{93DF98F6-6B4E-48C1-8F32-C28E7F7090BA}"/>
              </a:ext>
            </a:extLst>
          </p:cNvPr>
          <p:cNvSpPr txBox="1"/>
          <p:nvPr/>
        </p:nvSpPr>
        <p:spPr>
          <a:xfrm>
            <a:off x="407368" y="1340768"/>
            <a:ext cx="10609856" cy="1015663"/>
          </a:xfrm>
          <a:prstGeom prst="rect">
            <a:avLst/>
          </a:prstGeom>
          <a:noFill/>
        </p:spPr>
        <p:txBody>
          <a:bodyPr wrap="square" rtlCol="0">
            <a:spAutoFit/>
          </a:bodyPr>
          <a:lstStyle/>
          <a:p>
            <a:pPr marL="285750" indent="-285750">
              <a:buFont typeface="Wingdings" panose="05000000000000000000" pitchFamily="2" charset="2"/>
              <a:buChar char="u"/>
            </a:pPr>
            <a:r>
              <a:rPr lang="en-US" altLang="zh-CN" sz="2000" b="0" i="0" dirty="0">
                <a:solidFill>
                  <a:srgbClr val="2A2B2E"/>
                </a:solidFill>
                <a:effectLst/>
                <a:latin typeface="PingFang SC"/>
              </a:rPr>
              <a:t>The installation of all devices of booster has been finished so far.</a:t>
            </a:r>
          </a:p>
          <a:p>
            <a:pPr marL="285750" indent="-285750">
              <a:buFont typeface="Wingdings" panose="05000000000000000000" pitchFamily="2" charset="2"/>
              <a:buChar char="u"/>
            </a:pPr>
            <a:r>
              <a:rPr lang="en-US" altLang="zh-CN" sz="2000" dirty="0">
                <a:solidFill>
                  <a:srgbClr val="2A2B2E"/>
                </a:solidFill>
                <a:latin typeface="PingFang SC"/>
              </a:rPr>
              <a:t>The last chamber of vacuum system have been installed by 23th Jan 2023, which is before Chinese New Year. The vacuum will be pumped down after cables are connected.</a:t>
            </a:r>
            <a:endParaRPr lang="zh-CN" altLang="en-US" sz="2000" dirty="0"/>
          </a:p>
        </p:txBody>
      </p:sp>
    </p:spTree>
    <p:extLst>
      <p:ext uri="{BB962C8B-B14F-4D97-AF65-F5344CB8AC3E}">
        <p14:creationId xmlns:p14="http://schemas.microsoft.com/office/powerpoint/2010/main" val="2997003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58637" y="105353"/>
            <a:ext cx="10515600" cy="663575"/>
          </a:xfrm>
          <a:prstGeom prst="rect">
            <a:avLst/>
          </a:prstGeom>
        </p:spPr>
        <p:txBody>
          <a:bodyPr/>
          <a:lstStyle/>
          <a:p>
            <a:r>
              <a:rPr lang="en-US" altLang="zh-CN" sz="3200" dirty="0"/>
              <a:t>4. Storage ring Vacuum</a:t>
            </a:r>
            <a:endParaRPr lang="zh-CN" altLang="en-US" sz="3200" dirty="0"/>
          </a:p>
        </p:txBody>
      </p:sp>
      <p:pic>
        <p:nvPicPr>
          <p:cNvPr id="5" name="图片 4"/>
          <p:cNvPicPr>
            <a:picLocks noChangeAspect="1"/>
          </p:cNvPicPr>
          <p:nvPr/>
        </p:nvPicPr>
        <p:blipFill rotWithShape="1">
          <a:blip r:embed="rId3"/>
          <a:srcRect t="46509" b="13959"/>
          <a:stretch/>
        </p:blipFill>
        <p:spPr>
          <a:xfrm>
            <a:off x="4213202" y="4375244"/>
            <a:ext cx="7980386" cy="2366124"/>
          </a:xfrm>
          <a:prstGeom prst="rect">
            <a:avLst/>
          </a:prstGeom>
        </p:spPr>
      </p:pic>
      <p:pic>
        <p:nvPicPr>
          <p:cNvPr id="6" name="图片 5"/>
          <p:cNvPicPr>
            <a:picLocks noChangeAspect="1"/>
          </p:cNvPicPr>
          <p:nvPr/>
        </p:nvPicPr>
        <p:blipFill>
          <a:blip r:embed="rId4"/>
          <a:stretch>
            <a:fillRect/>
          </a:stretch>
        </p:blipFill>
        <p:spPr>
          <a:xfrm>
            <a:off x="4201275" y="2937243"/>
            <a:ext cx="7980387" cy="1173116"/>
          </a:xfrm>
          <a:prstGeom prst="rect">
            <a:avLst/>
          </a:prstGeom>
        </p:spPr>
      </p:pic>
      <p:sp>
        <p:nvSpPr>
          <p:cNvPr id="7" name="文本框 6"/>
          <p:cNvSpPr txBox="1"/>
          <p:nvPr/>
        </p:nvSpPr>
        <p:spPr>
          <a:xfrm>
            <a:off x="9913997" y="5909342"/>
            <a:ext cx="2160240" cy="369332"/>
          </a:xfrm>
          <a:prstGeom prst="rect">
            <a:avLst/>
          </a:prstGeom>
          <a:solidFill>
            <a:schemeClr val="bg1"/>
          </a:solidFill>
        </p:spPr>
        <p:txBody>
          <a:bodyPr wrap="square" rtlCol="0">
            <a:spAutoFit/>
          </a:bodyPr>
          <a:lstStyle/>
          <a:p>
            <a:pPr algn="l">
              <a:buFont typeface="Arial" panose="020B0604020202020204" pitchFamily="34" charset="0"/>
              <a:buChar char="•"/>
            </a:pPr>
            <a:r>
              <a:rPr lang="en-GB" altLang="zh-CN" b="0" i="0" dirty="0">
                <a:solidFill>
                  <a:srgbClr val="2A2B2E"/>
                </a:solidFill>
                <a:effectLst/>
                <a:latin typeface="PingFang SC"/>
              </a:rPr>
              <a:t>R46 even arc unit</a:t>
            </a:r>
          </a:p>
        </p:txBody>
      </p:sp>
      <p:pic>
        <p:nvPicPr>
          <p:cNvPr id="4" name="图片 3"/>
          <p:cNvPicPr>
            <a:picLocks noChangeAspect="1"/>
          </p:cNvPicPr>
          <p:nvPr/>
        </p:nvPicPr>
        <p:blipFill>
          <a:blip r:embed="rId5"/>
          <a:stretch>
            <a:fillRect/>
          </a:stretch>
        </p:blipFill>
        <p:spPr>
          <a:xfrm>
            <a:off x="46215" y="3109414"/>
            <a:ext cx="4166987" cy="3696840"/>
          </a:xfrm>
          <a:prstGeom prst="rect">
            <a:avLst/>
          </a:prstGeom>
        </p:spPr>
      </p:pic>
      <p:sp>
        <p:nvSpPr>
          <p:cNvPr id="3" name="文本框 2">
            <a:extLst>
              <a:ext uri="{FF2B5EF4-FFF2-40B4-BE49-F238E27FC236}">
                <a16:creationId xmlns:a16="http://schemas.microsoft.com/office/drawing/2014/main" id="{C3A73B9F-D29A-4774-A3AF-B185F31FDC33}"/>
              </a:ext>
            </a:extLst>
          </p:cNvPr>
          <p:cNvSpPr txBox="1"/>
          <p:nvPr/>
        </p:nvSpPr>
        <p:spPr>
          <a:xfrm>
            <a:off x="228334" y="1101213"/>
            <a:ext cx="11845903" cy="1754326"/>
          </a:xfrm>
          <a:prstGeom prst="rect">
            <a:avLst/>
          </a:prstGeom>
          <a:noFill/>
        </p:spPr>
        <p:txBody>
          <a:bodyPr wrap="square" rtlCol="0">
            <a:spAutoFit/>
          </a:bodyPr>
          <a:lstStyle/>
          <a:p>
            <a:pPr marL="285750" indent="-285750" algn="l">
              <a:buFont typeface="Wingdings" panose="05000000000000000000" pitchFamily="2" charset="2"/>
              <a:buChar char="u"/>
            </a:pPr>
            <a:r>
              <a:rPr lang="en-US" altLang="zh-CN" b="0" i="0" dirty="0">
                <a:solidFill>
                  <a:srgbClr val="2A2B2E"/>
                </a:solidFill>
                <a:effectLst/>
                <a:latin typeface="PingFang SC"/>
              </a:rPr>
              <a:t>The Circumference of </a:t>
            </a:r>
            <a:r>
              <a:rPr lang="en-US" altLang="zh-CN" b="1" i="0" dirty="0">
                <a:solidFill>
                  <a:srgbClr val="2A2B2E"/>
                </a:solidFill>
                <a:effectLst/>
                <a:latin typeface="PingFang SC"/>
              </a:rPr>
              <a:t>HEPS storage ring is 1360.4 m, and 24 double 7BA units </a:t>
            </a:r>
            <a:r>
              <a:rPr lang="en-US" altLang="zh-CN" b="0" i="0" dirty="0">
                <a:solidFill>
                  <a:srgbClr val="2A2B2E"/>
                </a:solidFill>
                <a:effectLst/>
                <a:latin typeface="PingFang SC"/>
              </a:rPr>
              <a:t>are applied in an achromatic Lattice design. </a:t>
            </a:r>
          </a:p>
          <a:p>
            <a:pPr marL="285750" indent="-285750" algn="l">
              <a:buFont typeface="Wingdings" panose="05000000000000000000" pitchFamily="2" charset="2"/>
              <a:buChar char="u"/>
            </a:pPr>
            <a:r>
              <a:rPr lang="en-US" altLang="zh-CN" b="0" i="0" dirty="0">
                <a:solidFill>
                  <a:srgbClr val="2A2B2E"/>
                </a:solidFill>
                <a:effectLst/>
                <a:latin typeface="PingFang SC"/>
              </a:rPr>
              <a:t>The long linear section is located at the beginning of the </a:t>
            </a:r>
            <a:r>
              <a:rPr lang="en-US" altLang="zh-CN" b="1" i="0" dirty="0">
                <a:solidFill>
                  <a:srgbClr val="2A2B2E"/>
                </a:solidFill>
                <a:effectLst/>
                <a:latin typeface="PingFang SC"/>
              </a:rPr>
              <a:t>48 standard units </a:t>
            </a:r>
            <a:r>
              <a:rPr lang="en-US" altLang="zh-CN" b="0" i="0" dirty="0">
                <a:solidFill>
                  <a:srgbClr val="2A2B2E"/>
                </a:solidFill>
                <a:effectLst/>
                <a:latin typeface="PingFang SC"/>
              </a:rPr>
              <a:t>and is mainly used for mounting insertions, injection and extraction devices, RF and other equipment. RF shielding all-metal gate valves are installed on the two ends of the long linear section, which are divided into about </a:t>
            </a:r>
            <a:r>
              <a:rPr lang="en-US" altLang="zh-CN" b="1" i="0" dirty="0">
                <a:solidFill>
                  <a:srgbClr val="2A2B2E"/>
                </a:solidFill>
                <a:effectLst/>
                <a:latin typeface="PingFang SC"/>
              </a:rPr>
              <a:t>96 vacuum sections</a:t>
            </a:r>
            <a:r>
              <a:rPr lang="en-US" altLang="zh-CN" b="0" i="0" dirty="0">
                <a:solidFill>
                  <a:srgbClr val="2A2B2E"/>
                </a:solidFill>
                <a:effectLst/>
                <a:latin typeface="PingFang SC"/>
              </a:rPr>
              <a:t>. </a:t>
            </a:r>
          </a:p>
          <a:p>
            <a:pPr marL="285750" indent="-285750" algn="l">
              <a:buFont typeface="Wingdings" panose="05000000000000000000" pitchFamily="2" charset="2"/>
              <a:buChar char="u"/>
            </a:pPr>
            <a:r>
              <a:rPr lang="en-US" altLang="zh-CN" b="0" i="0" dirty="0">
                <a:solidFill>
                  <a:srgbClr val="2A2B2E"/>
                </a:solidFill>
                <a:effectLst/>
                <a:latin typeface="PingFang SC"/>
              </a:rPr>
              <a:t>Each standard arc unit includes 18 vacuum chambers, the most of those will be NEG coating, and 14 RF shielded bellows, 4 photon absorbers, ion pumps, NEG pumps, vacuum gauges and valves.</a:t>
            </a:r>
            <a:endParaRPr lang="zh-CN" altLang="en-US" dirty="0"/>
          </a:p>
        </p:txBody>
      </p:sp>
      <p:sp>
        <p:nvSpPr>
          <p:cNvPr id="8" name="文本框 7">
            <a:extLst>
              <a:ext uri="{FF2B5EF4-FFF2-40B4-BE49-F238E27FC236}">
                <a16:creationId xmlns:a16="http://schemas.microsoft.com/office/drawing/2014/main" id="{5F4C9927-57E7-440A-B8AF-6C8B55F34835}"/>
              </a:ext>
            </a:extLst>
          </p:cNvPr>
          <p:cNvSpPr txBox="1"/>
          <p:nvPr/>
        </p:nvSpPr>
        <p:spPr>
          <a:xfrm>
            <a:off x="4943872" y="2954651"/>
            <a:ext cx="1728192" cy="27699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200" dirty="0"/>
              <a:t>BM Light extraction line</a:t>
            </a:r>
            <a:endParaRPr lang="zh-CN" altLang="en-US" sz="1200" dirty="0"/>
          </a:p>
        </p:txBody>
      </p:sp>
      <p:sp>
        <p:nvSpPr>
          <p:cNvPr id="9" name="文本框 8">
            <a:extLst>
              <a:ext uri="{FF2B5EF4-FFF2-40B4-BE49-F238E27FC236}">
                <a16:creationId xmlns:a16="http://schemas.microsoft.com/office/drawing/2014/main" id="{C218BE8B-A4F1-4722-9E99-44E1E5875363}"/>
              </a:ext>
            </a:extLst>
          </p:cNvPr>
          <p:cNvSpPr txBox="1"/>
          <p:nvPr/>
        </p:nvSpPr>
        <p:spPr>
          <a:xfrm>
            <a:off x="8185805" y="2872811"/>
            <a:ext cx="1728192" cy="27699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200" dirty="0"/>
              <a:t>ID Light extraction line</a:t>
            </a:r>
            <a:endParaRPr lang="zh-CN" altLang="en-US" sz="1200" dirty="0"/>
          </a:p>
        </p:txBody>
      </p:sp>
      <p:sp>
        <p:nvSpPr>
          <p:cNvPr id="10" name="文本框 9">
            <a:extLst>
              <a:ext uri="{FF2B5EF4-FFF2-40B4-BE49-F238E27FC236}">
                <a16:creationId xmlns:a16="http://schemas.microsoft.com/office/drawing/2014/main" id="{9AFAFD7C-E670-4069-8550-7F2FBAA7821B}"/>
              </a:ext>
            </a:extLst>
          </p:cNvPr>
          <p:cNvSpPr txBox="1"/>
          <p:nvPr/>
        </p:nvSpPr>
        <p:spPr>
          <a:xfrm>
            <a:off x="9984432" y="441670"/>
            <a:ext cx="1800200" cy="369332"/>
          </a:xfrm>
          <a:prstGeom prst="rect">
            <a:avLst/>
          </a:prstGeom>
          <a:noFill/>
        </p:spPr>
        <p:txBody>
          <a:bodyPr wrap="square" rtlCol="0">
            <a:spAutoFit/>
          </a:bodyPr>
          <a:lstStyle/>
          <a:p>
            <a:r>
              <a:rPr lang="en-US" altLang="zh-CN" dirty="0" err="1"/>
              <a:t>Haiyi</a:t>
            </a:r>
            <a:r>
              <a:rPr lang="en-US" altLang="zh-CN" dirty="0"/>
              <a:t> Dong</a:t>
            </a:r>
            <a:endParaRPr lang="zh-CN" altLang="en-US" dirty="0"/>
          </a:p>
        </p:txBody>
      </p:sp>
    </p:spTree>
    <p:extLst>
      <p:ext uri="{BB962C8B-B14F-4D97-AF65-F5344CB8AC3E}">
        <p14:creationId xmlns:p14="http://schemas.microsoft.com/office/powerpoint/2010/main" val="4232549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49813" y="1484784"/>
            <a:ext cx="11724424" cy="4804867"/>
          </a:xfrm>
        </p:spPr>
        <p:txBody>
          <a:bodyPr>
            <a:normAutofit fontScale="77500" lnSpcReduction="20000"/>
          </a:bodyPr>
          <a:lstStyle/>
          <a:p>
            <a:pPr lvl="0"/>
            <a:r>
              <a:rPr lang="en-US" altLang="zh-CN" dirty="0"/>
              <a:t>A vacuum in the lower than 1</a:t>
            </a:r>
            <a:r>
              <a:rPr lang="en-US" altLang="zh-CN" dirty="0">
                <a:sym typeface="Symbol"/>
              </a:rPr>
              <a:t></a:t>
            </a:r>
            <a:r>
              <a:rPr lang="en-US" altLang="zh-CN" dirty="0"/>
              <a:t>10</a:t>
            </a:r>
            <a:r>
              <a:rPr lang="en-US" altLang="zh-CN" baseline="30000" dirty="0"/>
              <a:t>-9</a:t>
            </a:r>
            <a:r>
              <a:rPr lang="en-US" altLang="zh-CN" dirty="0"/>
              <a:t> </a:t>
            </a:r>
            <a:r>
              <a:rPr lang="en-US" altLang="zh-CN" dirty="0" err="1"/>
              <a:t>Torr</a:t>
            </a:r>
            <a:r>
              <a:rPr lang="en-US" altLang="zh-CN" dirty="0"/>
              <a:t> is required when a beam is circulating in the storage ring. It can be shown that the beam lifetime would exceed </a:t>
            </a:r>
            <a:r>
              <a:rPr lang="en-US" altLang="zh-CN" dirty="0">
                <a:highlight>
                  <a:srgbClr val="FFFF00"/>
                </a:highlight>
              </a:rPr>
              <a:t>100</a:t>
            </a:r>
            <a:r>
              <a:rPr lang="en-US" altLang="zh-CN" dirty="0"/>
              <a:t> h if only losses due to Interactions between beam and gas. </a:t>
            </a:r>
          </a:p>
          <a:p>
            <a:pPr lvl="0"/>
            <a:r>
              <a:rPr lang="en-US" altLang="zh-CN" dirty="0"/>
              <a:t>Good beam lifetime must be achieved soon after the initial startup with a stored beam.</a:t>
            </a:r>
            <a:endParaRPr lang="zh-CN" altLang="zh-CN" dirty="0"/>
          </a:p>
          <a:p>
            <a:pPr lvl="0"/>
            <a:r>
              <a:rPr lang="en-US" altLang="zh-CN" dirty="0"/>
              <a:t>The system must be capable of quick recovery after the sections are vented for maintenance.</a:t>
            </a:r>
            <a:endParaRPr lang="zh-CN" altLang="zh-CN" dirty="0"/>
          </a:p>
          <a:p>
            <a:pPr lvl="0"/>
            <a:r>
              <a:rPr lang="en-US" altLang="zh-CN" dirty="0"/>
              <a:t>The chamber wall is designed as smooth as possible to minimize the electromagnetic fields induced by the beam.</a:t>
            </a:r>
            <a:endParaRPr lang="zh-CN" altLang="zh-CN" dirty="0"/>
          </a:p>
          <a:p>
            <a:pPr lvl="0"/>
            <a:r>
              <a:rPr lang="en-US" altLang="zh-CN" dirty="0"/>
              <a:t>Sufficient cooling to safely dissipate the heat load associated with both synchrotron radiation and higher-order-mode (HOM) losses.</a:t>
            </a:r>
            <a:endParaRPr lang="zh-CN" altLang="zh-CN" dirty="0"/>
          </a:p>
          <a:p>
            <a:pPr lvl="0"/>
            <a:r>
              <a:rPr lang="en-US" altLang="zh-CN" dirty="0"/>
              <a:t>Capability to shield outer ring components from synchrotron radiation.</a:t>
            </a:r>
          </a:p>
        </p:txBody>
      </p:sp>
      <p:sp>
        <p:nvSpPr>
          <p:cNvPr id="3" name="标题 2"/>
          <p:cNvSpPr>
            <a:spLocks noGrp="1"/>
          </p:cNvSpPr>
          <p:nvPr>
            <p:ph type="title"/>
          </p:nvPr>
        </p:nvSpPr>
        <p:spPr>
          <a:xfrm>
            <a:off x="1558637" y="105353"/>
            <a:ext cx="10515600" cy="663575"/>
          </a:xfrm>
          <a:prstGeom prst="rect">
            <a:avLst/>
          </a:prstGeom>
        </p:spPr>
        <p:txBody>
          <a:bodyPr/>
          <a:lstStyle/>
          <a:p>
            <a:r>
              <a:rPr lang="en-US" altLang="zh-CN" sz="3200" dirty="0"/>
              <a:t>4. Storage ring Vacuum requirements</a:t>
            </a:r>
            <a:endParaRPr lang="zh-CN" altLang="en-US"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a:graphicFrameLocks/>
          </p:cNvGraphicFramePr>
          <p:nvPr>
            <p:extLst>
              <p:ext uri="{D42A27DB-BD31-4B8C-83A1-F6EECF244321}">
                <p14:modId xmlns:p14="http://schemas.microsoft.com/office/powerpoint/2010/main" val="2611235273"/>
              </p:ext>
            </p:extLst>
          </p:nvPr>
        </p:nvGraphicFramePr>
        <p:xfrm>
          <a:off x="1248376" y="2996953"/>
          <a:ext cx="9415138" cy="3168351"/>
        </p:xfrm>
        <a:graphic>
          <a:graphicData uri="http://schemas.openxmlformats.org/drawingml/2006/chart">
            <c:chart xmlns:c="http://schemas.openxmlformats.org/drawingml/2006/chart" xmlns:r="http://schemas.openxmlformats.org/officeDocument/2006/relationships" r:id="rId2"/>
          </a:graphicData>
        </a:graphic>
      </p:graphicFrame>
      <p:sp>
        <p:nvSpPr>
          <p:cNvPr id="8" name="文本框 5"/>
          <p:cNvSpPr txBox="1"/>
          <p:nvPr/>
        </p:nvSpPr>
        <p:spPr>
          <a:xfrm>
            <a:off x="8106377" y="5518973"/>
            <a:ext cx="2557137" cy="646331"/>
          </a:xfrm>
          <a:prstGeom prst="rect">
            <a:avLst/>
          </a:prstGeom>
          <a:noFill/>
          <a:ln>
            <a:solidFill>
              <a:srgbClr val="5B9BD5"/>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solidFill>
                <a:effectLst/>
                <a:uLnTx/>
                <a:uFillTx/>
                <a:latin typeface="Calibri"/>
                <a:ea typeface="微软雅黑"/>
                <a:cs typeface="+mn-cs"/>
              </a:rPr>
              <a:t>ABS:   Photon Absorber     </a:t>
            </a:r>
            <a:r>
              <a:rPr kumimoji="0" lang="en-US" altLang="zh-CN" sz="1200" b="1" i="0" u="none" strike="noStrike" kern="0" cap="none" spc="0" normalizeH="0" baseline="0" noProof="0" dirty="0">
                <a:ln>
                  <a:noFill/>
                </a:ln>
                <a:solidFill>
                  <a:srgbClr val="FFC000"/>
                </a:solidFill>
                <a:effectLst/>
                <a:uLnTx/>
                <a:uFillTx/>
                <a:latin typeface="Calibri"/>
                <a:ea typeface="微软雅黑"/>
                <a:cs typeface="+mn-cs"/>
              </a:rPr>
              <a:t>Yellow</a:t>
            </a:r>
            <a:r>
              <a:rPr kumimoji="0" lang="zh-CN" altLang="en-US" sz="1200" b="0" i="0" u="none" strike="noStrike" kern="0" cap="none" spc="0" normalizeH="0" baseline="0" noProof="0" dirty="0">
                <a:ln>
                  <a:noFill/>
                </a:ln>
                <a:solidFill>
                  <a:sysClr val="windowText" lastClr="000000"/>
                </a:solidFill>
                <a:effectLst/>
                <a:uLnTx/>
                <a:uFillTx/>
                <a:latin typeface="Calibri"/>
                <a:ea typeface="微软雅黑"/>
                <a:cs typeface="+mn-cs"/>
              </a:rPr>
              <a:t>      </a:t>
            </a:r>
            <a:endParaRPr kumimoji="0" lang="en-US" altLang="zh-CN" sz="1200" b="0" i="0" u="none" strike="noStrike" kern="0" cap="none" spc="0" normalizeH="0" baseline="0" noProof="0" dirty="0">
              <a:ln>
                <a:noFill/>
              </a:ln>
              <a:solidFill>
                <a:sysClr val="windowText" lastClr="000000"/>
              </a:solidFill>
              <a:effectLst/>
              <a:uLnTx/>
              <a:uFillTx/>
              <a:latin typeface="Calibri"/>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solidFill>
                <a:effectLst/>
                <a:uLnTx/>
                <a:uFillTx/>
                <a:latin typeface="Calibri"/>
                <a:ea typeface="微软雅黑"/>
                <a:cs typeface="+mn-cs"/>
              </a:rPr>
              <a:t>MSK:  Mask</a:t>
            </a:r>
            <a:r>
              <a:rPr kumimoji="0" lang="zh-CN" altLang="en-US" sz="1200" b="0" i="0" u="none" strike="noStrike" kern="0" cap="none" spc="0" normalizeH="0" baseline="0" noProof="0" dirty="0">
                <a:ln>
                  <a:noFill/>
                </a:ln>
                <a:solidFill>
                  <a:sysClr val="windowText" lastClr="000000"/>
                </a:solidFill>
                <a:effectLst/>
                <a:uLnTx/>
                <a:uFillTx/>
                <a:latin typeface="Calibri"/>
                <a:ea typeface="微软雅黑"/>
                <a:cs typeface="+mn-cs"/>
              </a:rPr>
              <a:t>                          </a:t>
            </a:r>
            <a:r>
              <a:rPr kumimoji="0" lang="en-US" altLang="zh-CN" sz="1200" b="1" i="0" u="none" strike="noStrike" kern="0" cap="none" spc="0" normalizeH="0" baseline="0" noProof="0" dirty="0">
                <a:ln>
                  <a:noFill/>
                </a:ln>
                <a:solidFill>
                  <a:srgbClr val="ED7D31">
                    <a:lumMod val="75000"/>
                  </a:srgbClr>
                </a:solidFill>
                <a:effectLst/>
                <a:uLnTx/>
                <a:uFillTx/>
                <a:latin typeface="Calibri"/>
                <a:ea typeface="微软雅黑"/>
                <a:cs typeface="+mn-cs"/>
              </a:rPr>
              <a:t>Brown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solidFill>
                <a:effectLst/>
                <a:uLnTx/>
                <a:uFillTx/>
                <a:latin typeface="Calibri"/>
                <a:ea typeface="微软雅黑"/>
                <a:cs typeface="+mn-cs"/>
              </a:rPr>
              <a:t>VC:     Vacuum Chamber</a:t>
            </a:r>
            <a:r>
              <a:rPr kumimoji="0" lang="zh-CN" altLang="en-US" sz="1200" b="0" i="0" u="none" strike="noStrike" kern="0" cap="none" spc="0" normalizeH="0" baseline="0" noProof="0" dirty="0">
                <a:ln>
                  <a:noFill/>
                </a:ln>
                <a:solidFill>
                  <a:sysClr val="windowText" lastClr="000000"/>
                </a:solidFill>
                <a:effectLst/>
                <a:uLnTx/>
                <a:uFillTx/>
                <a:latin typeface="Calibri"/>
                <a:ea typeface="微软雅黑"/>
                <a:cs typeface="+mn-cs"/>
              </a:rPr>
              <a:t>    </a:t>
            </a:r>
            <a:r>
              <a:rPr kumimoji="0" lang="en-US" altLang="zh-CN" sz="1200" b="1" i="0" u="none" strike="noStrike" kern="0" cap="none" spc="0" normalizeH="0" baseline="0" noProof="0" dirty="0">
                <a:ln>
                  <a:noFill/>
                </a:ln>
                <a:solidFill>
                  <a:srgbClr val="5B9BD5">
                    <a:lumMod val="75000"/>
                  </a:srgbClr>
                </a:solidFill>
                <a:effectLst/>
                <a:uLnTx/>
                <a:uFillTx/>
                <a:latin typeface="Calibri"/>
                <a:ea typeface="微软雅黑"/>
                <a:cs typeface="+mn-cs"/>
              </a:rPr>
              <a:t>Blue</a:t>
            </a:r>
            <a:endParaRPr kumimoji="0" lang="zh-CN" altLang="en-US" sz="1200" b="1" i="0" u="none" strike="noStrike" kern="0" cap="none" spc="0" normalizeH="0" baseline="0" noProof="0" dirty="0">
              <a:ln>
                <a:noFill/>
              </a:ln>
              <a:solidFill>
                <a:srgbClr val="5B9BD5">
                  <a:lumMod val="75000"/>
                </a:srgbClr>
              </a:solidFill>
              <a:effectLst/>
              <a:uLnTx/>
              <a:uFillTx/>
              <a:latin typeface="Calibri"/>
              <a:ea typeface="微软雅黑"/>
              <a:cs typeface="+mn-cs"/>
            </a:endParaRPr>
          </a:p>
        </p:txBody>
      </p:sp>
      <p:sp>
        <p:nvSpPr>
          <p:cNvPr id="9" name="矩形 8"/>
          <p:cNvSpPr/>
          <p:nvPr/>
        </p:nvSpPr>
        <p:spPr>
          <a:xfrm>
            <a:off x="1487488" y="212566"/>
            <a:ext cx="10536256" cy="480131"/>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2800" b="1" i="0" u="none" strike="noStrike" kern="1200" cap="none" spc="-60" normalizeH="0" baseline="0" noProof="0" dirty="0">
                <a:ln>
                  <a:noFill/>
                </a:ln>
                <a:solidFill>
                  <a:srgbClr val="C00000"/>
                </a:solidFill>
                <a:effectLst/>
                <a:uLnTx/>
                <a:uFillTx/>
                <a:latin typeface="Times New Roman"/>
                <a:ea typeface="微软雅黑"/>
                <a:cs typeface="+mn-cs"/>
              </a:rPr>
              <a:t>4. Distribution of SR power on the Storage Ring vacuum components</a:t>
            </a:r>
            <a:endParaRPr kumimoji="0" lang="zh-CN" altLang="en-US" sz="2800" b="1" i="0" u="none" strike="noStrike" kern="1200" cap="none" spc="-60" normalizeH="0" baseline="0" noProof="0" dirty="0">
              <a:ln>
                <a:noFill/>
              </a:ln>
              <a:solidFill>
                <a:srgbClr val="C00000"/>
              </a:solidFill>
              <a:effectLst/>
              <a:uLnTx/>
              <a:uFillTx/>
              <a:latin typeface="Times New Roman"/>
              <a:ea typeface="微软雅黑"/>
              <a:cs typeface="+mn-cs"/>
            </a:endParaRPr>
          </a:p>
        </p:txBody>
      </p:sp>
      <p:pic>
        <p:nvPicPr>
          <p:cNvPr id="1028"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125" t="31654" r="4066" b="41579"/>
          <a:stretch/>
        </p:blipFill>
        <p:spPr bwMode="auto">
          <a:xfrm>
            <a:off x="32791" y="1154176"/>
            <a:ext cx="12153430" cy="148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7987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508500125"/>
              </p:ext>
            </p:extLst>
          </p:nvPr>
        </p:nvGraphicFramePr>
        <p:xfrm>
          <a:off x="407367" y="1175171"/>
          <a:ext cx="11377266" cy="2138362"/>
        </p:xfrm>
        <a:graphic>
          <a:graphicData uri="http://schemas.openxmlformats.org/drawingml/2006/table">
            <a:tbl>
              <a:tblPr firstRow="1" firstCol="1" bandRow="1">
                <a:tableStyleId>{5C22544A-7EE6-4342-B048-85BDC9FD1C3A}</a:tableStyleId>
              </a:tblPr>
              <a:tblGrid>
                <a:gridCol w="1896211">
                  <a:extLst>
                    <a:ext uri="{9D8B030D-6E8A-4147-A177-3AD203B41FA5}">
                      <a16:colId xmlns:a16="http://schemas.microsoft.com/office/drawing/2014/main" val="20000"/>
                    </a:ext>
                  </a:extLst>
                </a:gridCol>
                <a:gridCol w="1560173">
                  <a:extLst>
                    <a:ext uri="{9D8B030D-6E8A-4147-A177-3AD203B41FA5}">
                      <a16:colId xmlns:a16="http://schemas.microsoft.com/office/drawing/2014/main" val="20001"/>
                    </a:ext>
                  </a:extLst>
                </a:gridCol>
                <a:gridCol w="1872208">
                  <a:extLst>
                    <a:ext uri="{9D8B030D-6E8A-4147-A177-3AD203B41FA5}">
                      <a16:colId xmlns:a16="http://schemas.microsoft.com/office/drawing/2014/main" val="20002"/>
                    </a:ext>
                  </a:extLst>
                </a:gridCol>
                <a:gridCol w="1944216">
                  <a:extLst>
                    <a:ext uri="{9D8B030D-6E8A-4147-A177-3AD203B41FA5}">
                      <a16:colId xmlns:a16="http://schemas.microsoft.com/office/drawing/2014/main" val="20003"/>
                    </a:ext>
                  </a:extLst>
                </a:gridCol>
                <a:gridCol w="1656184">
                  <a:extLst>
                    <a:ext uri="{9D8B030D-6E8A-4147-A177-3AD203B41FA5}">
                      <a16:colId xmlns:a16="http://schemas.microsoft.com/office/drawing/2014/main" val="20004"/>
                    </a:ext>
                  </a:extLst>
                </a:gridCol>
                <a:gridCol w="2448274">
                  <a:extLst>
                    <a:ext uri="{9D8B030D-6E8A-4147-A177-3AD203B41FA5}">
                      <a16:colId xmlns:a16="http://schemas.microsoft.com/office/drawing/2014/main" val="20005"/>
                    </a:ext>
                  </a:extLst>
                </a:gridCol>
              </a:tblGrid>
              <a:tr h="567687">
                <a:tc>
                  <a:txBody>
                    <a:bodyPr/>
                    <a:lstStyle/>
                    <a:p>
                      <a:pPr algn="ctr">
                        <a:spcAft>
                          <a:spcPts val="0"/>
                        </a:spcAft>
                      </a:pPr>
                      <a:r>
                        <a:rPr lang="en-US" altLang="zh-CN" sz="1600" b="1" kern="0" dirty="0">
                          <a:solidFill>
                            <a:schemeClr val="lt1"/>
                          </a:solidFill>
                          <a:effectLst/>
                          <a:latin typeface="+mj-lt"/>
                          <a:ea typeface="+mn-ea"/>
                          <a:cs typeface="+mn-cs"/>
                        </a:rPr>
                        <a:t>Positions</a:t>
                      </a:r>
                      <a:endParaRPr lang="zh-CN" sz="1600" b="1" kern="0" dirty="0">
                        <a:solidFill>
                          <a:schemeClr val="lt1"/>
                        </a:solidFill>
                        <a:effectLst/>
                        <a:latin typeface="+mj-lt"/>
                        <a:ea typeface="+mn-ea"/>
                        <a:cs typeface="+mn-cs"/>
                      </a:endParaRPr>
                    </a:p>
                  </a:txBody>
                  <a:tcPr marL="9523" marR="9523" marT="9524" marB="9524" anchor="ctr"/>
                </a:tc>
                <a:tc>
                  <a:txBody>
                    <a:bodyPr/>
                    <a:lstStyle/>
                    <a:p>
                      <a:pPr algn="ctr">
                        <a:spcAft>
                          <a:spcPts val="0"/>
                        </a:spcAft>
                      </a:pPr>
                      <a:r>
                        <a:rPr lang="en-US" altLang="zh-CN" sz="1600" kern="0" dirty="0">
                          <a:effectLst/>
                          <a:latin typeface="+mj-lt"/>
                        </a:rPr>
                        <a:t>Power</a:t>
                      </a:r>
                      <a:r>
                        <a:rPr lang="zh-CN" sz="1600" kern="0" dirty="0">
                          <a:effectLst/>
                          <a:latin typeface="+mj-lt"/>
                        </a:rPr>
                        <a:t>（Ｗ）</a:t>
                      </a:r>
                      <a:endParaRPr lang="zh-CN" sz="1600" kern="100" dirty="0">
                        <a:effectLst/>
                        <a:latin typeface="+mj-lt"/>
                        <a:ea typeface="宋体"/>
                        <a:cs typeface="Times New Roman"/>
                      </a:endParaRPr>
                    </a:p>
                  </a:txBody>
                  <a:tcPr marL="9523" marR="9523" marT="9524" marB="9524" anchor="ctr"/>
                </a:tc>
                <a:tc>
                  <a:txBody>
                    <a:bodyPr/>
                    <a:lstStyle/>
                    <a:p>
                      <a:pPr algn="ctr">
                        <a:spcAft>
                          <a:spcPts val="0"/>
                        </a:spcAft>
                      </a:pPr>
                      <a:r>
                        <a:rPr lang="en-US" altLang="zh-CN" sz="1600" b="1" dirty="0">
                          <a:latin typeface="+mj-lt"/>
                          <a:cs typeface="Times New Roman" pitchFamily="18" charset="0"/>
                        </a:rPr>
                        <a:t>Length </a:t>
                      </a:r>
                      <a:r>
                        <a:rPr lang="en-US" sz="1600" kern="0" dirty="0">
                          <a:effectLst/>
                          <a:latin typeface="+mj-lt"/>
                        </a:rPr>
                        <a:t>(mm)</a:t>
                      </a:r>
                      <a:endParaRPr lang="zh-CN" sz="1600" kern="100" dirty="0">
                        <a:effectLst/>
                        <a:latin typeface="+mj-lt"/>
                        <a:ea typeface="宋体"/>
                        <a:cs typeface="Times New Roman"/>
                      </a:endParaRPr>
                    </a:p>
                  </a:txBody>
                  <a:tcPr marL="9523" marR="9523" marT="9524" marB="9524" anchor="ctr"/>
                </a:tc>
                <a:tc>
                  <a:txBody>
                    <a:bodyPr/>
                    <a:lstStyle/>
                    <a:p>
                      <a:pPr algn="ctr">
                        <a:spcAft>
                          <a:spcPts val="0"/>
                        </a:spcAft>
                      </a:pPr>
                      <a:r>
                        <a:rPr lang="en-US" sz="1600" kern="0" dirty="0">
                          <a:effectLst/>
                          <a:latin typeface="+mj-lt"/>
                        </a:rPr>
                        <a:t>Height</a:t>
                      </a:r>
                      <a:r>
                        <a:rPr lang="en-US" sz="1600" kern="0" baseline="0" dirty="0">
                          <a:effectLst/>
                          <a:latin typeface="+mj-lt"/>
                        </a:rPr>
                        <a:t> </a:t>
                      </a:r>
                      <a:r>
                        <a:rPr lang="en-US" sz="1600" kern="0" dirty="0">
                          <a:effectLst/>
                          <a:latin typeface="+mj-lt"/>
                        </a:rPr>
                        <a:t>(mm)</a:t>
                      </a:r>
                      <a:endParaRPr lang="zh-CN" sz="1600" kern="100" dirty="0">
                        <a:effectLst/>
                        <a:latin typeface="+mj-lt"/>
                        <a:ea typeface="宋体"/>
                        <a:cs typeface="Times New Roman"/>
                      </a:endParaRPr>
                    </a:p>
                  </a:txBody>
                  <a:tcPr marL="9523" marR="9523" marT="9524" marB="9524" anchor="ctr"/>
                </a:tc>
                <a:tc>
                  <a:txBody>
                    <a:bodyPr/>
                    <a:lstStyle/>
                    <a:p>
                      <a:pPr algn="ctr">
                        <a:spcAft>
                          <a:spcPts val="0"/>
                        </a:spcAft>
                      </a:pPr>
                      <a:r>
                        <a:rPr lang="en-US" altLang="zh-CN" sz="1600" kern="0" dirty="0">
                          <a:effectLst/>
                          <a:latin typeface="+mj-lt"/>
                        </a:rPr>
                        <a:t>Area </a:t>
                      </a:r>
                      <a:r>
                        <a:rPr lang="en-US" sz="1600" kern="0" dirty="0">
                          <a:effectLst/>
                          <a:latin typeface="+mj-lt"/>
                        </a:rPr>
                        <a:t>(mm</a:t>
                      </a:r>
                      <a:r>
                        <a:rPr lang="en-US" sz="1600" kern="0" baseline="30000" dirty="0">
                          <a:effectLst/>
                          <a:latin typeface="+mj-lt"/>
                        </a:rPr>
                        <a:t>2</a:t>
                      </a:r>
                      <a:r>
                        <a:rPr lang="en-US" sz="1600" kern="0" dirty="0">
                          <a:effectLst/>
                          <a:latin typeface="+mj-lt"/>
                        </a:rPr>
                        <a:t>)</a:t>
                      </a:r>
                      <a:endParaRPr lang="zh-CN" sz="1600" kern="100" dirty="0">
                        <a:effectLst/>
                        <a:latin typeface="+mj-lt"/>
                        <a:ea typeface="宋体"/>
                        <a:cs typeface="Times New Roman"/>
                      </a:endParaRPr>
                    </a:p>
                  </a:txBody>
                  <a:tcPr marL="9523" marR="9523" marT="9524" marB="9524" anchor="ctr"/>
                </a:tc>
                <a:tc>
                  <a:txBody>
                    <a:bodyPr/>
                    <a:lstStyle/>
                    <a:p>
                      <a:pPr algn="ctr">
                        <a:spcAft>
                          <a:spcPts val="0"/>
                        </a:spcAft>
                      </a:pPr>
                      <a:r>
                        <a:rPr lang="en-US" altLang="zh-CN" sz="1600" b="1" kern="0" dirty="0">
                          <a:solidFill>
                            <a:schemeClr val="lt1"/>
                          </a:solidFill>
                          <a:effectLst/>
                          <a:latin typeface="+mj-lt"/>
                          <a:ea typeface="+mn-ea"/>
                          <a:cs typeface="+mn-cs"/>
                        </a:rPr>
                        <a:t>Power density</a:t>
                      </a:r>
                      <a:r>
                        <a:rPr lang="zh-CN" sz="1600" kern="0" dirty="0">
                          <a:effectLst/>
                          <a:latin typeface="+mj-lt"/>
                        </a:rPr>
                        <a:t>（</a:t>
                      </a:r>
                      <a:r>
                        <a:rPr lang="en-US" sz="1600" kern="0" dirty="0">
                          <a:effectLst/>
                          <a:latin typeface="+mj-lt"/>
                        </a:rPr>
                        <a:t>W/mm</a:t>
                      </a:r>
                      <a:r>
                        <a:rPr lang="en-US" sz="1600" kern="0" baseline="30000" dirty="0">
                          <a:effectLst/>
                          <a:latin typeface="+mj-lt"/>
                        </a:rPr>
                        <a:t>2</a:t>
                      </a:r>
                      <a:r>
                        <a:rPr lang="zh-CN" sz="1600" kern="0" dirty="0">
                          <a:effectLst/>
                          <a:latin typeface="+mj-lt"/>
                        </a:rPr>
                        <a:t>）</a:t>
                      </a:r>
                      <a:endParaRPr lang="zh-CN" sz="1600" kern="100" dirty="0">
                        <a:effectLst/>
                        <a:latin typeface="+mj-lt"/>
                        <a:ea typeface="宋体"/>
                        <a:cs typeface="Times New Roman"/>
                      </a:endParaRPr>
                    </a:p>
                  </a:txBody>
                  <a:tcPr marL="9523" marR="9523" marT="9524" marB="9524" anchor="ctr"/>
                </a:tc>
                <a:extLst>
                  <a:ext uri="{0D108BD9-81ED-4DB2-BD59-A6C34878D82A}">
                    <a16:rowId xmlns:a16="http://schemas.microsoft.com/office/drawing/2014/main" val="10000"/>
                  </a:ext>
                </a:extLst>
              </a:tr>
              <a:tr h="314135">
                <a:tc>
                  <a:txBody>
                    <a:bodyPr/>
                    <a:lstStyle/>
                    <a:p>
                      <a:pPr algn="ctr">
                        <a:spcAft>
                          <a:spcPts val="0"/>
                        </a:spcAft>
                      </a:pPr>
                      <a:r>
                        <a:rPr lang="zh-CN" sz="1400" kern="0" dirty="0">
                          <a:effectLst/>
                        </a:rPr>
                        <a:t>Ｉ</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297.92</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a:effectLst/>
                        </a:rPr>
                        <a:t>101.24</a:t>
                      </a:r>
                      <a:endParaRPr lang="zh-CN" sz="1400" kern="100">
                        <a:effectLst/>
                        <a:latin typeface="Calibri"/>
                        <a:ea typeface="宋体"/>
                        <a:cs typeface="Times New Roman"/>
                      </a:endParaRPr>
                    </a:p>
                  </a:txBody>
                  <a:tcPr marL="9523" marR="9523" marT="9524" marB="9524" anchor="ctr"/>
                </a:tc>
                <a:tc>
                  <a:txBody>
                    <a:bodyPr/>
                    <a:lstStyle/>
                    <a:p>
                      <a:pPr algn="ctr">
                        <a:spcAft>
                          <a:spcPts val="0"/>
                        </a:spcAft>
                      </a:pPr>
                      <a:r>
                        <a:rPr lang="en-US" sz="1400" kern="0">
                          <a:effectLst/>
                        </a:rPr>
                        <a:t>0.2</a:t>
                      </a:r>
                      <a:endParaRPr lang="zh-CN" sz="1400" kern="10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20.25</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14.71</a:t>
                      </a:r>
                      <a:endParaRPr lang="zh-CN" sz="1400" kern="100" dirty="0">
                        <a:effectLst/>
                        <a:latin typeface="Calibri"/>
                        <a:ea typeface="宋体"/>
                        <a:cs typeface="Times New Roman"/>
                      </a:endParaRPr>
                    </a:p>
                  </a:txBody>
                  <a:tcPr marL="9523" marR="9523" marT="9524" marB="9524" anchor="ctr"/>
                </a:tc>
                <a:extLst>
                  <a:ext uri="{0D108BD9-81ED-4DB2-BD59-A6C34878D82A}">
                    <a16:rowId xmlns:a16="http://schemas.microsoft.com/office/drawing/2014/main" val="10001"/>
                  </a:ext>
                </a:extLst>
              </a:tr>
              <a:tr h="314135">
                <a:tc>
                  <a:txBody>
                    <a:bodyPr/>
                    <a:lstStyle/>
                    <a:p>
                      <a:pPr algn="ctr">
                        <a:spcAft>
                          <a:spcPts val="0"/>
                        </a:spcAft>
                      </a:pPr>
                      <a:r>
                        <a:rPr lang="zh-CN" sz="1400" kern="0" dirty="0">
                          <a:effectLst/>
                        </a:rPr>
                        <a:t>Ｉ</a:t>
                      </a:r>
                      <a:r>
                        <a:rPr lang="zh-CN" altLang="zh-CN" sz="1400" kern="0" dirty="0">
                          <a:effectLst/>
                        </a:rPr>
                        <a:t>Ｉ</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839.11</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164.77</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a:effectLst/>
                        </a:rPr>
                        <a:t>0.2</a:t>
                      </a:r>
                      <a:endParaRPr lang="zh-CN" sz="1400" kern="10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33</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25.46</a:t>
                      </a:r>
                      <a:endParaRPr lang="zh-CN" sz="1400" kern="100" dirty="0">
                        <a:effectLst/>
                        <a:latin typeface="Calibri"/>
                        <a:ea typeface="宋体"/>
                        <a:cs typeface="Times New Roman"/>
                      </a:endParaRPr>
                    </a:p>
                  </a:txBody>
                  <a:tcPr marL="9523" marR="9523" marT="9524" marB="9524" anchor="ctr"/>
                </a:tc>
                <a:extLst>
                  <a:ext uri="{0D108BD9-81ED-4DB2-BD59-A6C34878D82A}">
                    <a16:rowId xmlns:a16="http://schemas.microsoft.com/office/drawing/2014/main" val="10002"/>
                  </a:ext>
                </a:extLst>
              </a:tr>
              <a:tr h="314135">
                <a:tc>
                  <a:txBody>
                    <a:bodyPr/>
                    <a:lstStyle/>
                    <a:p>
                      <a:pPr algn="ctr">
                        <a:spcAft>
                          <a:spcPts val="0"/>
                        </a:spcAft>
                      </a:pPr>
                      <a:r>
                        <a:rPr lang="zh-CN" altLang="zh-CN" sz="1400" kern="0" dirty="0">
                          <a:effectLst/>
                        </a:rPr>
                        <a:t>ＩＩＩ</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129.6</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19.18</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0.2</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3.84</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33.79</a:t>
                      </a:r>
                      <a:endParaRPr lang="zh-CN" sz="1400" kern="100" dirty="0">
                        <a:effectLst/>
                        <a:latin typeface="Calibri"/>
                        <a:ea typeface="宋体"/>
                        <a:cs typeface="Times New Roman"/>
                      </a:endParaRPr>
                    </a:p>
                  </a:txBody>
                  <a:tcPr marL="9523" marR="9523" marT="9524" marB="9524" anchor="ctr"/>
                </a:tc>
                <a:extLst>
                  <a:ext uri="{0D108BD9-81ED-4DB2-BD59-A6C34878D82A}">
                    <a16:rowId xmlns:a16="http://schemas.microsoft.com/office/drawing/2014/main" val="10003"/>
                  </a:ext>
                </a:extLst>
              </a:tr>
              <a:tr h="314135">
                <a:tc>
                  <a:txBody>
                    <a:bodyPr/>
                    <a:lstStyle/>
                    <a:p>
                      <a:pPr algn="ctr">
                        <a:spcAft>
                          <a:spcPts val="0"/>
                        </a:spcAft>
                      </a:pPr>
                      <a:r>
                        <a:rPr lang="zh-CN" sz="1400" kern="0" dirty="0">
                          <a:effectLst/>
                        </a:rPr>
                        <a:t>Ｉ</a:t>
                      </a:r>
                      <a:r>
                        <a:rPr lang="zh-CN" altLang="zh-CN" sz="1400" kern="0" dirty="0">
                          <a:effectLst/>
                        </a:rPr>
                        <a:t>Ｖ</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14.93</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a:effectLst/>
                        </a:rPr>
                        <a:t>2.8</a:t>
                      </a:r>
                      <a:endParaRPr lang="zh-CN" sz="1400" kern="10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0.14</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0.39</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38.07</a:t>
                      </a:r>
                      <a:endParaRPr lang="zh-CN" sz="1400" kern="100" dirty="0">
                        <a:effectLst/>
                        <a:latin typeface="Calibri"/>
                        <a:ea typeface="宋体"/>
                        <a:cs typeface="Times New Roman"/>
                      </a:endParaRPr>
                    </a:p>
                  </a:txBody>
                  <a:tcPr marL="9523" marR="9523" marT="9524" marB="9524" anchor="ctr"/>
                </a:tc>
                <a:extLst>
                  <a:ext uri="{0D108BD9-81ED-4DB2-BD59-A6C34878D82A}">
                    <a16:rowId xmlns:a16="http://schemas.microsoft.com/office/drawing/2014/main" val="10004"/>
                  </a:ext>
                </a:extLst>
              </a:tr>
              <a:tr h="314135">
                <a:tc>
                  <a:txBody>
                    <a:bodyPr/>
                    <a:lstStyle/>
                    <a:p>
                      <a:pPr algn="ctr">
                        <a:spcAft>
                          <a:spcPts val="0"/>
                        </a:spcAft>
                      </a:pPr>
                      <a:r>
                        <a:rPr lang="zh-CN" sz="1400" kern="0" dirty="0">
                          <a:effectLst/>
                        </a:rPr>
                        <a:t>Ｖ</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8.6</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a:effectLst/>
                        </a:rPr>
                        <a:t>3</a:t>
                      </a:r>
                      <a:endParaRPr lang="zh-CN" sz="1400" kern="100">
                        <a:effectLst/>
                        <a:latin typeface="Calibri"/>
                        <a:ea typeface="宋体"/>
                        <a:cs typeface="Times New Roman"/>
                      </a:endParaRPr>
                    </a:p>
                  </a:txBody>
                  <a:tcPr marL="9523" marR="9523" marT="9524" marB="9524" anchor="ctr"/>
                </a:tc>
                <a:tc>
                  <a:txBody>
                    <a:bodyPr/>
                    <a:lstStyle/>
                    <a:p>
                      <a:pPr algn="ctr">
                        <a:spcAft>
                          <a:spcPts val="0"/>
                        </a:spcAft>
                      </a:pPr>
                      <a:r>
                        <a:rPr lang="en-US" sz="1400" kern="0">
                          <a:effectLst/>
                        </a:rPr>
                        <a:t>0.14</a:t>
                      </a:r>
                      <a:endParaRPr lang="zh-CN" sz="1400" kern="10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0.42</a:t>
                      </a:r>
                      <a:endParaRPr lang="zh-CN" sz="1400" kern="100" dirty="0">
                        <a:effectLst/>
                        <a:latin typeface="Calibri"/>
                        <a:ea typeface="宋体"/>
                        <a:cs typeface="Times New Roman"/>
                      </a:endParaRPr>
                    </a:p>
                  </a:txBody>
                  <a:tcPr marL="9523" marR="9523" marT="9524" marB="9524" anchor="ctr"/>
                </a:tc>
                <a:tc>
                  <a:txBody>
                    <a:bodyPr/>
                    <a:lstStyle/>
                    <a:p>
                      <a:pPr algn="ctr">
                        <a:spcAft>
                          <a:spcPts val="0"/>
                        </a:spcAft>
                      </a:pPr>
                      <a:r>
                        <a:rPr lang="en-US" sz="1400" kern="0" dirty="0">
                          <a:effectLst/>
                        </a:rPr>
                        <a:t>20.47</a:t>
                      </a:r>
                      <a:endParaRPr lang="zh-CN" sz="1400" kern="100" dirty="0">
                        <a:effectLst/>
                        <a:latin typeface="Calibri"/>
                        <a:ea typeface="宋体"/>
                        <a:cs typeface="Times New Roman"/>
                      </a:endParaRPr>
                    </a:p>
                  </a:txBody>
                  <a:tcPr marL="9523" marR="9523" marT="9524" marB="9524" anchor="ctr"/>
                </a:tc>
                <a:extLst>
                  <a:ext uri="{0D108BD9-81ED-4DB2-BD59-A6C34878D82A}">
                    <a16:rowId xmlns:a16="http://schemas.microsoft.com/office/drawing/2014/main" val="10005"/>
                  </a:ext>
                </a:extLst>
              </a:tr>
            </a:tbl>
          </a:graphicData>
        </a:graphic>
      </p:graphicFrame>
      <p:sp>
        <p:nvSpPr>
          <p:cNvPr id="8245" name="TextBox 5"/>
          <p:cNvSpPr txBox="1">
            <a:spLocks noChangeArrowheads="1"/>
          </p:cNvSpPr>
          <p:nvPr/>
        </p:nvSpPr>
        <p:spPr bwMode="auto">
          <a:xfrm>
            <a:off x="1501553" y="115992"/>
            <a:ext cx="9721080"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200" b="1" i="0" u="none" strike="noStrike" kern="1200" cap="none" spc="-60" normalizeH="0" baseline="0" noProof="0" dirty="0">
                <a:ln>
                  <a:noFill/>
                </a:ln>
                <a:solidFill>
                  <a:srgbClr val="C00000"/>
                </a:solidFill>
                <a:effectLst/>
                <a:uLnTx/>
                <a:uFillTx/>
                <a:latin typeface="Times New Roman"/>
                <a:ea typeface="微软雅黑"/>
                <a:cs typeface="+mn-cs"/>
              </a:rPr>
              <a:t>4. FEA of the mask of a highest power density</a:t>
            </a:r>
            <a:endParaRPr kumimoji="0" lang="zh-CN" altLang="en-US" sz="3200" b="1" i="0" u="none" strike="noStrike" kern="1200" cap="none" spc="-60" normalizeH="0" baseline="0" noProof="0" dirty="0">
              <a:ln>
                <a:noFill/>
              </a:ln>
              <a:solidFill>
                <a:srgbClr val="C00000"/>
              </a:solidFill>
              <a:effectLst/>
              <a:uLnTx/>
              <a:uFillTx/>
              <a:latin typeface="Times New Roman"/>
              <a:ea typeface="微软雅黑"/>
              <a:cs typeface="+mn-cs"/>
            </a:endParaRPr>
          </a:p>
        </p:txBody>
      </p:sp>
      <p:pic>
        <p:nvPicPr>
          <p:cNvPr id="8247" name="图片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049" y="3557876"/>
            <a:ext cx="3680933" cy="3105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48" name="图片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0814" y="3544468"/>
            <a:ext cx="3817537" cy="31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49" name="TextBox 10"/>
          <p:cNvSpPr txBox="1">
            <a:spLocks noChangeArrowheads="1"/>
          </p:cNvSpPr>
          <p:nvPr/>
        </p:nvSpPr>
        <p:spPr bwMode="auto">
          <a:xfrm>
            <a:off x="7985184" y="3501008"/>
            <a:ext cx="4225758"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marR="0" lvl="0" indent="-285750" algn="l" defTabSz="9144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altLang="zh-CN" sz="20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SR Mask with a slope length of 300 mm (total of I </a:t>
            </a:r>
            <a:r>
              <a:rPr lang="en-US" altLang="zh-CN" sz="2000" dirty="0">
                <a:solidFill>
                  <a:srgbClr val="000000"/>
                </a:solidFill>
                <a:latin typeface="Times New Roman" panose="02020603050405020304" pitchFamily="18" charset="0"/>
                <a:cs typeface="Times New Roman" panose="02020603050405020304" pitchFamily="18" charset="0"/>
              </a:rPr>
              <a:t>To V</a:t>
            </a:r>
            <a:r>
              <a:rPr kumimoji="0" lang="en-US" altLang="zh-CN" sz="20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to reduce power density.</a:t>
            </a:r>
          </a:p>
          <a:p>
            <a:pPr marL="285750" marR="0" lvl="0" indent="-285750" algn="l" defTabSz="9144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altLang="zh-CN" sz="20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The part of mask in the magnet is cooled by water-cooled pipes and the outer part by water-cooled jackets.</a:t>
            </a:r>
          </a:p>
          <a:p>
            <a:pPr marL="285750" marR="0" lvl="0" indent="-285750" algn="l" defTabSz="9144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altLang="zh-CN" sz="2000" b="0" i="0" u="none"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As the total power does not decrease, the maximum temperature is still high.</a:t>
            </a:r>
          </a:p>
        </p:txBody>
      </p:sp>
      <p:sp>
        <p:nvSpPr>
          <p:cNvPr id="8251" name="矩形 12"/>
          <p:cNvSpPr>
            <a:spLocks noChangeArrowheads="1"/>
          </p:cNvSpPr>
          <p:nvPr/>
        </p:nvSpPr>
        <p:spPr bwMode="auto">
          <a:xfrm>
            <a:off x="1564631" y="4192030"/>
            <a:ext cx="18235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Max. Temp 113</a:t>
            </a:r>
            <a:r>
              <a:rPr kumimoji="0" lang="zh-CN" altLang="en-US" sz="16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p>
        </p:txBody>
      </p:sp>
      <p:sp>
        <p:nvSpPr>
          <p:cNvPr id="8252" name="矩形 13"/>
          <p:cNvSpPr>
            <a:spLocks noChangeArrowheads="1"/>
          </p:cNvSpPr>
          <p:nvPr/>
        </p:nvSpPr>
        <p:spPr bwMode="auto">
          <a:xfrm>
            <a:off x="5604669" y="4192030"/>
            <a:ext cx="21483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Max. Stress  22 MPa</a:t>
            </a:r>
            <a:endParaRPr kumimoji="0" lang="zh-CN" altLang="en-US" sz="16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p:txBody>
      </p:sp>
      <p:sp>
        <p:nvSpPr>
          <p:cNvPr id="9" name="文本框 8">
            <a:extLst>
              <a:ext uri="{FF2B5EF4-FFF2-40B4-BE49-F238E27FC236}">
                <a16:creationId xmlns:a16="http://schemas.microsoft.com/office/drawing/2014/main" id="{E1BEAFDD-1E1B-4E0A-898D-F7A35FE4664B}"/>
              </a:ext>
            </a:extLst>
          </p:cNvPr>
          <p:cNvSpPr txBox="1"/>
          <p:nvPr/>
        </p:nvSpPr>
        <p:spPr>
          <a:xfrm>
            <a:off x="10535816" y="320976"/>
            <a:ext cx="1656184" cy="369332"/>
          </a:xfrm>
          <a:prstGeom prst="rect">
            <a:avLst/>
          </a:prstGeom>
          <a:noFill/>
        </p:spPr>
        <p:txBody>
          <a:bodyPr wrap="square" rtlCol="0">
            <a:spAutoFit/>
          </a:bodyPr>
          <a:lstStyle/>
          <a:p>
            <a:r>
              <a:rPr lang="en-US" altLang="zh-CN" dirty="0" err="1"/>
              <a:t>Dizhou</a:t>
            </a:r>
            <a:r>
              <a:rPr lang="en-US" altLang="zh-CN" dirty="0"/>
              <a:t> Guo</a:t>
            </a:r>
            <a:endParaRPr lang="zh-CN" altLang="en-US" dirty="0"/>
          </a:p>
        </p:txBody>
      </p:sp>
    </p:spTree>
    <p:extLst>
      <p:ext uri="{BB962C8B-B14F-4D97-AF65-F5344CB8AC3E}">
        <p14:creationId xmlns:p14="http://schemas.microsoft.com/office/powerpoint/2010/main" val="2475664622"/>
      </p:ext>
    </p:extLst>
  </p:cSld>
  <p:clrMapOvr>
    <a:masterClrMapping/>
  </p:clrMapOvr>
  <p:transition advTm="2743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prstGeom prst="rect">
            <a:avLst/>
          </a:prstGeom>
        </p:spPr>
        <p:txBody>
          <a:bodyPr/>
          <a:lstStyle/>
          <a:p>
            <a:pPr>
              <a:defRPr/>
            </a:pPr>
            <a:r>
              <a:rPr lang="en-US" altLang="zh-CN" dirty="0"/>
              <a:t>Contents</a:t>
            </a:r>
            <a:endParaRPr lang="zh-CN" altLang="en-US" dirty="0"/>
          </a:p>
        </p:txBody>
      </p:sp>
      <p:sp>
        <p:nvSpPr>
          <p:cNvPr id="14338" name="文本占位符 2"/>
          <p:cNvSpPr>
            <a:spLocks noGrp="1"/>
          </p:cNvSpPr>
          <p:nvPr>
            <p:ph type="body" sz="quarter" idx="10"/>
          </p:nvPr>
        </p:nvSpPr>
        <p:spPr>
          <a:xfrm>
            <a:off x="2259425" y="2046723"/>
            <a:ext cx="817033" cy="561975"/>
          </a:xfrm>
        </p:spPr>
        <p:txBody>
          <a:bodyPr/>
          <a:lstStyle/>
          <a:p>
            <a:r>
              <a:rPr lang="en-US" altLang="zh-CN" dirty="0"/>
              <a:t>1</a:t>
            </a:r>
            <a:endParaRPr lang="zh-CN" altLang="en-US" dirty="0"/>
          </a:p>
        </p:txBody>
      </p:sp>
      <p:sp>
        <p:nvSpPr>
          <p:cNvPr id="4" name="文本占位符 3"/>
          <p:cNvSpPr>
            <a:spLocks noGrp="1"/>
          </p:cNvSpPr>
          <p:nvPr>
            <p:ph type="body" sz="quarter" idx="11"/>
          </p:nvPr>
        </p:nvSpPr>
        <p:spPr>
          <a:xfrm>
            <a:off x="3090117" y="2046722"/>
            <a:ext cx="5598171" cy="561974"/>
          </a:xfrm>
        </p:spPr>
        <p:txBody>
          <a:bodyPr rtlCol="0">
            <a:normAutofit/>
          </a:bodyPr>
          <a:lstStyle/>
          <a:p>
            <a:pPr>
              <a:defRPr/>
            </a:pPr>
            <a:r>
              <a:rPr lang="en-US" altLang="zh-CN" sz="2400" dirty="0"/>
              <a:t>Preview of HEPS vacuum system</a:t>
            </a:r>
          </a:p>
        </p:txBody>
      </p:sp>
      <p:sp>
        <p:nvSpPr>
          <p:cNvPr id="3" name="文本占位符 2">
            <a:extLst>
              <a:ext uri="{FF2B5EF4-FFF2-40B4-BE49-F238E27FC236}">
                <a16:creationId xmlns:a16="http://schemas.microsoft.com/office/drawing/2014/main" id="{7B5D3692-CBEA-4766-B99E-3AE1EBF90BD8}"/>
              </a:ext>
            </a:extLst>
          </p:cNvPr>
          <p:cNvSpPr>
            <a:spLocks noGrp="1"/>
          </p:cNvSpPr>
          <p:nvPr>
            <p:ph type="body" sz="quarter" idx="12"/>
          </p:nvPr>
        </p:nvSpPr>
        <p:spPr>
          <a:xfrm>
            <a:off x="2259425" y="2864141"/>
            <a:ext cx="817033" cy="561975"/>
          </a:xfrm>
        </p:spPr>
        <p:txBody>
          <a:bodyPr/>
          <a:lstStyle/>
          <a:p>
            <a:r>
              <a:rPr lang="en-US" altLang="zh-CN" dirty="0"/>
              <a:t>2</a:t>
            </a:r>
            <a:endParaRPr lang="zh-CN" altLang="en-US" dirty="0"/>
          </a:p>
        </p:txBody>
      </p:sp>
      <p:sp>
        <p:nvSpPr>
          <p:cNvPr id="6" name="文本占位符 5">
            <a:extLst>
              <a:ext uri="{FF2B5EF4-FFF2-40B4-BE49-F238E27FC236}">
                <a16:creationId xmlns:a16="http://schemas.microsoft.com/office/drawing/2014/main" id="{3403063E-2C6F-45D6-997A-45F32A46AEC2}"/>
              </a:ext>
            </a:extLst>
          </p:cNvPr>
          <p:cNvSpPr>
            <a:spLocks noGrp="1"/>
          </p:cNvSpPr>
          <p:nvPr>
            <p:ph type="body" sz="quarter" idx="13"/>
          </p:nvPr>
        </p:nvSpPr>
        <p:spPr>
          <a:xfrm>
            <a:off x="3090117" y="2864140"/>
            <a:ext cx="5598171" cy="561974"/>
          </a:xfrm>
        </p:spPr>
        <p:txBody>
          <a:bodyPr>
            <a:normAutofit/>
          </a:bodyPr>
          <a:lstStyle/>
          <a:p>
            <a:pPr>
              <a:defRPr/>
            </a:pPr>
            <a:r>
              <a:rPr lang="en-US" altLang="zh-CN" sz="2400" dirty="0" err="1"/>
              <a:t>Linac</a:t>
            </a:r>
            <a:r>
              <a:rPr lang="en-US" altLang="zh-CN" sz="2400" dirty="0"/>
              <a:t> Vacuum</a:t>
            </a:r>
            <a:r>
              <a:rPr lang="zh-CN" altLang="en-US" sz="2400" dirty="0"/>
              <a:t>，</a:t>
            </a:r>
            <a:r>
              <a:rPr lang="en-US" altLang="zh-CN" sz="2400" dirty="0"/>
              <a:t>Transport Lines Vacuum</a:t>
            </a:r>
            <a:endParaRPr lang="zh-CN" altLang="en-US" sz="2400" dirty="0"/>
          </a:p>
        </p:txBody>
      </p:sp>
      <p:sp>
        <p:nvSpPr>
          <p:cNvPr id="7" name="文本占位符 6">
            <a:extLst>
              <a:ext uri="{FF2B5EF4-FFF2-40B4-BE49-F238E27FC236}">
                <a16:creationId xmlns:a16="http://schemas.microsoft.com/office/drawing/2014/main" id="{07095AFA-27B7-4A46-B2BF-163F0F9E1A8B}"/>
              </a:ext>
            </a:extLst>
          </p:cNvPr>
          <p:cNvSpPr>
            <a:spLocks noGrp="1"/>
          </p:cNvSpPr>
          <p:nvPr>
            <p:ph type="body" sz="quarter" idx="14"/>
          </p:nvPr>
        </p:nvSpPr>
        <p:spPr>
          <a:xfrm>
            <a:off x="2259425" y="3681558"/>
            <a:ext cx="817033" cy="561975"/>
          </a:xfrm>
        </p:spPr>
        <p:txBody>
          <a:bodyPr/>
          <a:lstStyle/>
          <a:p>
            <a:r>
              <a:rPr lang="en-US" altLang="zh-CN" dirty="0"/>
              <a:t>3</a:t>
            </a:r>
            <a:endParaRPr lang="zh-CN" altLang="en-US" dirty="0"/>
          </a:p>
        </p:txBody>
      </p:sp>
      <p:sp>
        <p:nvSpPr>
          <p:cNvPr id="8" name="文本占位符 7">
            <a:extLst>
              <a:ext uri="{FF2B5EF4-FFF2-40B4-BE49-F238E27FC236}">
                <a16:creationId xmlns:a16="http://schemas.microsoft.com/office/drawing/2014/main" id="{D4F4ACF6-18B8-4507-A768-5EA185C1D413}"/>
              </a:ext>
            </a:extLst>
          </p:cNvPr>
          <p:cNvSpPr>
            <a:spLocks noGrp="1"/>
          </p:cNvSpPr>
          <p:nvPr>
            <p:ph type="body" sz="quarter" idx="15"/>
          </p:nvPr>
        </p:nvSpPr>
        <p:spPr>
          <a:xfrm>
            <a:off x="3090117" y="3681556"/>
            <a:ext cx="5598171" cy="561976"/>
          </a:xfrm>
        </p:spPr>
        <p:txBody>
          <a:bodyPr>
            <a:noAutofit/>
          </a:bodyPr>
          <a:lstStyle/>
          <a:p>
            <a:pPr>
              <a:defRPr/>
            </a:pPr>
            <a:r>
              <a:rPr lang="en-US" altLang="zh-CN" sz="2400" dirty="0"/>
              <a:t>Booster Vacuum</a:t>
            </a:r>
            <a:endParaRPr lang="zh-CN" altLang="zh-CN" sz="2400" b="0" kern="100" dirty="0">
              <a:solidFill>
                <a:srgbClr val="000000"/>
              </a:solidFill>
              <a:latin typeface="+mn-lt"/>
              <a:ea typeface="宋体"/>
            </a:endParaRPr>
          </a:p>
        </p:txBody>
      </p:sp>
      <p:sp>
        <p:nvSpPr>
          <p:cNvPr id="9" name="文本占位符 8">
            <a:extLst>
              <a:ext uri="{FF2B5EF4-FFF2-40B4-BE49-F238E27FC236}">
                <a16:creationId xmlns:a16="http://schemas.microsoft.com/office/drawing/2014/main" id="{DE01EC13-E7C2-4690-9570-76540CF3B3F6}"/>
              </a:ext>
            </a:extLst>
          </p:cNvPr>
          <p:cNvSpPr>
            <a:spLocks noGrp="1"/>
          </p:cNvSpPr>
          <p:nvPr>
            <p:ph type="body" sz="quarter" idx="16"/>
          </p:nvPr>
        </p:nvSpPr>
        <p:spPr>
          <a:xfrm>
            <a:off x="2259425" y="4498974"/>
            <a:ext cx="817033" cy="561975"/>
          </a:xfrm>
        </p:spPr>
        <p:txBody>
          <a:bodyPr/>
          <a:lstStyle/>
          <a:p>
            <a:r>
              <a:rPr lang="en-US" altLang="zh-CN" dirty="0"/>
              <a:t>4</a:t>
            </a:r>
            <a:endParaRPr lang="zh-CN" altLang="en-US" dirty="0"/>
          </a:p>
        </p:txBody>
      </p:sp>
      <p:sp>
        <p:nvSpPr>
          <p:cNvPr id="10" name="文本占位符 9">
            <a:extLst>
              <a:ext uri="{FF2B5EF4-FFF2-40B4-BE49-F238E27FC236}">
                <a16:creationId xmlns:a16="http://schemas.microsoft.com/office/drawing/2014/main" id="{3B18295F-028F-4100-845C-C395037EAFB8}"/>
              </a:ext>
            </a:extLst>
          </p:cNvPr>
          <p:cNvSpPr>
            <a:spLocks noGrp="1"/>
          </p:cNvSpPr>
          <p:nvPr>
            <p:ph type="body" sz="quarter" idx="17"/>
          </p:nvPr>
        </p:nvSpPr>
        <p:spPr>
          <a:xfrm>
            <a:off x="3090117" y="4498973"/>
            <a:ext cx="5598171" cy="561974"/>
          </a:xfrm>
        </p:spPr>
        <p:txBody>
          <a:bodyPr>
            <a:normAutofit/>
          </a:bodyPr>
          <a:lstStyle/>
          <a:p>
            <a:r>
              <a:rPr lang="en-US" altLang="zh-CN" sz="2400" dirty="0"/>
              <a:t>Storage ring Vacuum</a:t>
            </a:r>
            <a:endParaRPr lang="zh-CN" altLang="en-US" sz="2400" dirty="0"/>
          </a:p>
        </p:txBody>
      </p:sp>
      <p:sp>
        <p:nvSpPr>
          <p:cNvPr id="14" name="文本占位符 8">
            <a:extLst>
              <a:ext uri="{FF2B5EF4-FFF2-40B4-BE49-F238E27FC236}">
                <a16:creationId xmlns:a16="http://schemas.microsoft.com/office/drawing/2014/main" id="{0D160BC4-9FA5-4828-BB55-E270FCF41B64}"/>
              </a:ext>
            </a:extLst>
          </p:cNvPr>
          <p:cNvSpPr txBox="1">
            <a:spLocks/>
          </p:cNvSpPr>
          <p:nvPr/>
        </p:nvSpPr>
        <p:spPr>
          <a:xfrm>
            <a:off x="2259425" y="5373217"/>
            <a:ext cx="817033" cy="561975"/>
          </a:xfrm>
          <a:prstGeom prst="rect">
            <a:avLst/>
          </a:prstGeom>
          <a:solidFill>
            <a:srgbClr val="000099"/>
          </a:solidFill>
          <a:ln>
            <a:noFill/>
          </a:ln>
        </p:spPr>
        <p:txBody>
          <a:bodyPr vert="horz" lIns="91440" tIns="45720" rIns="91440" bIns="45720" rtlCol="0" anchor="t">
            <a:normAutofit/>
          </a:bodyPr>
          <a:lstStyle>
            <a:lvl1pPr marL="0" indent="0" algn="ctr" defTabSz="914400" rtl="0" eaLnBrk="1" latinLnBrk="0" hangingPunct="1">
              <a:lnSpc>
                <a:spcPct val="100000"/>
              </a:lnSpc>
              <a:spcBef>
                <a:spcPts val="1200"/>
              </a:spcBef>
              <a:spcAft>
                <a:spcPts val="0"/>
              </a:spcAft>
              <a:buClrTx/>
              <a:buSzPct val="60000"/>
              <a:buFont typeface="Wingdings" panose="05000000000000000000" pitchFamily="2" charset="2"/>
              <a:buNone/>
              <a:defRPr sz="2800" kern="1200" baseline="0">
                <a:solidFill>
                  <a:schemeClr val="bg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r>
              <a:rPr lang="en-US" altLang="zh-CN" dirty="0"/>
              <a:t>5</a:t>
            </a:r>
            <a:endParaRPr lang="zh-CN" altLang="en-US" dirty="0"/>
          </a:p>
        </p:txBody>
      </p:sp>
      <p:sp>
        <p:nvSpPr>
          <p:cNvPr id="15" name="文本占位符 9">
            <a:extLst>
              <a:ext uri="{FF2B5EF4-FFF2-40B4-BE49-F238E27FC236}">
                <a16:creationId xmlns:a16="http://schemas.microsoft.com/office/drawing/2014/main" id="{224E4A34-8C87-4618-83B5-0D8141CB883A}"/>
              </a:ext>
            </a:extLst>
          </p:cNvPr>
          <p:cNvSpPr txBox="1">
            <a:spLocks/>
          </p:cNvSpPr>
          <p:nvPr/>
        </p:nvSpPr>
        <p:spPr>
          <a:xfrm>
            <a:off x="3090117" y="5373216"/>
            <a:ext cx="5598171" cy="561974"/>
          </a:xfrm>
          <a:prstGeom prst="rect">
            <a:avLst/>
          </a:prstGeom>
          <a:solidFill>
            <a:schemeClr val="bg1">
              <a:lumMod val="95000"/>
            </a:schemeClr>
          </a:solidFill>
          <a:ln w="19050">
            <a:solidFill>
              <a:schemeClr val="tx1"/>
            </a:solidFill>
            <a:prstDash val="sysDot"/>
          </a:ln>
        </p:spPr>
        <p:txBody>
          <a:bodyPr vert="horz" lIns="91440" tIns="45720" rIns="91440" bIns="45720" rtlCol="0" anchor="ctr">
            <a:normAutofit/>
          </a:bodyPr>
          <a:lstStyle>
            <a:lvl1pPr marL="0" indent="0" algn="l" defTabSz="914400" rtl="0" eaLnBrk="1" latinLnBrk="0" hangingPunct="1">
              <a:lnSpc>
                <a:spcPct val="100000"/>
              </a:lnSpc>
              <a:spcBef>
                <a:spcPts val="1200"/>
              </a:spcBef>
              <a:spcAft>
                <a:spcPts val="0"/>
              </a:spcAft>
              <a:buClrTx/>
              <a:buSzPct val="60000"/>
              <a:buFont typeface="Wingdings" panose="05000000000000000000" pitchFamily="2" charset="2"/>
              <a:buNone/>
              <a:defRPr sz="28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r>
              <a:rPr lang="en-US" altLang="zh-CN" sz="2400" dirty="0"/>
              <a:t>Summary</a:t>
            </a:r>
            <a:endParaRPr lang="zh-CN" altLang="en-US" sz="2400" dirty="0"/>
          </a:p>
        </p:txBody>
      </p:sp>
    </p:spTree>
    <p:extLst>
      <p:ext uri="{BB962C8B-B14F-4D97-AF65-F5344CB8AC3E}">
        <p14:creationId xmlns:p14="http://schemas.microsoft.com/office/powerpoint/2010/main" val="2259199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558637" y="105353"/>
            <a:ext cx="10515600" cy="663575"/>
          </a:xfrm>
          <a:prstGeom prst="rect">
            <a:avLst/>
          </a:prstGeom>
        </p:spPr>
        <p:txBody>
          <a:bodyPr/>
          <a:lstStyle/>
          <a:p>
            <a:r>
              <a:rPr lang="en-US" altLang="zh-CN" sz="3200" dirty="0"/>
              <a:t>4. Pumping system &amp; vacuum distribution</a:t>
            </a:r>
            <a:endParaRPr lang="zh-CN" altLang="en-US" sz="3200" dirty="0"/>
          </a:p>
        </p:txBody>
      </p:sp>
      <p:sp>
        <p:nvSpPr>
          <p:cNvPr id="4" name="TextBox 3"/>
          <p:cNvSpPr txBox="1"/>
          <p:nvPr/>
        </p:nvSpPr>
        <p:spPr>
          <a:xfrm>
            <a:off x="407368" y="989783"/>
            <a:ext cx="5685432" cy="5016758"/>
          </a:xfrm>
          <a:prstGeom prst="rect">
            <a:avLst/>
          </a:prstGeom>
          <a:noFill/>
        </p:spPr>
        <p:txBody>
          <a:bodyPr wrap="square" rtlCol="0">
            <a:spAutoFit/>
          </a:bodyPr>
          <a:lstStyle/>
          <a:p>
            <a:pPr marL="285750" indent="-285750">
              <a:buFont typeface="Arial" pitchFamily="34" charset="0"/>
              <a:buChar char="•"/>
            </a:pPr>
            <a:r>
              <a:rPr lang="en-US" altLang="zh-CN" sz="2000" dirty="0"/>
              <a:t>The circumference of the storage ring is divided into about 96 sectors by means of the RF all metal gate valves, which allow all vacuum work such as pumping down from atmosphere pressure, leak detecting, bakeout, and vacuum interlock protection, to be done in sections of manageable length and volume. </a:t>
            </a:r>
          </a:p>
          <a:p>
            <a:pPr marL="285750" indent="-285750">
              <a:buFont typeface="Arial" pitchFamily="34" charset="0"/>
              <a:buChar char="•"/>
            </a:pPr>
            <a:r>
              <a:rPr lang="en-US" altLang="zh-CN" sz="2000" dirty="0"/>
              <a:t>Roughing down to approximately 10</a:t>
            </a:r>
            <a:r>
              <a:rPr lang="en-US" altLang="zh-CN" sz="2000" baseline="30000" dirty="0"/>
              <a:t>-7</a:t>
            </a:r>
            <a:r>
              <a:rPr lang="en-US" altLang="zh-CN" sz="2000" dirty="0"/>
              <a:t> </a:t>
            </a:r>
            <a:r>
              <a:rPr lang="en-US" altLang="zh-CN" sz="2000" dirty="0" err="1"/>
              <a:t>Torr</a:t>
            </a:r>
            <a:r>
              <a:rPr lang="en-US" altLang="zh-CN" sz="2000" dirty="0"/>
              <a:t> will be achieved by the oil free turbo-molecular pump group. </a:t>
            </a:r>
          </a:p>
          <a:p>
            <a:pPr marL="285750" indent="-285750">
              <a:buFont typeface="Arial" pitchFamily="34" charset="0"/>
              <a:buChar char="•"/>
            </a:pPr>
            <a:r>
              <a:rPr lang="en-US" altLang="zh-CN" sz="2000" b="1" dirty="0"/>
              <a:t>The main pumping is achieved with Non Evaporable Getter(NEG)-coated chambers, the ion pumps will be used to maintain pressure and pump off CH</a:t>
            </a:r>
            <a:r>
              <a:rPr lang="en-US" altLang="zh-CN" sz="2000" b="1" baseline="-25000" dirty="0"/>
              <a:t>4</a:t>
            </a:r>
            <a:r>
              <a:rPr lang="en-US" altLang="zh-CN" sz="2000" b="1" dirty="0"/>
              <a:t> and noble gases. </a:t>
            </a:r>
          </a:p>
          <a:p>
            <a:pPr marL="285750" indent="-285750">
              <a:buFont typeface="Arial" pitchFamily="34" charset="0"/>
              <a:buChar char="•"/>
            </a:pPr>
            <a:r>
              <a:rPr lang="en-US" altLang="zh-CN" sz="2000" b="1" dirty="0"/>
              <a:t>CPMU, IVU and RF cavities will be pumped down by NEG pumps and ion pumps.</a:t>
            </a:r>
            <a:endParaRPr lang="zh-CN" altLang="zh-CN" sz="2000" b="1" dirty="0"/>
          </a:p>
        </p:txBody>
      </p:sp>
      <p:sp>
        <p:nvSpPr>
          <p:cNvPr id="6" name="Text Box 293"/>
          <p:cNvSpPr txBox="1">
            <a:spLocks noChangeArrowheads="1"/>
          </p:cNvSpPr>
          <p:nvPr/>
        </p:nvSpPr>
        <p:spPr bwMode="auto">
          <a:xfrm>
            <a:off x="6938105" y="5301208"/>
            <a:ext cx="4826109" cy="1077218"/>
          </a:xfrm>
          <a:prstGeom prst="rect">
            <a:avLst/>
          </a:prstGeom>
          <a:noFill/>
          <a:ln w="9525">
            <a:noFill/>
            <a:miter lim="800000"/>
            <a:headEnd/>
            <a:tailEnd/>
          </a:ln>
        </p:spPr>
        <p:txBody>
          <a:bodyPr wrap="square">
            <a:spAutoFit/>
          </a:bodyPr>
          <a:lstStyle/>
          <a:p>
            <a:pPr marL="171450" indent="-171450">
              <a:buFont typeface="Arial" pitchFamily="34" charset="0"/>
              <a:buChar char="•"/>
            </a:pPr>
            <a:r>
              <a:rPr lang="en-US" altLang="zh-CN" sz="1600" b="1" dirty="0">
                <a:solidFill>
                  <a:srgbClr val="0070C0"/>
                </a:solidFill>
              </a:rPr>
              <a:t>Thermal outgassing rate: 2.5×10</a:t>
            </a:r>
            <a:r>
              <a:rPr lang="en-US" altLang="zh-CN" sz="1600" b="1" baseline="30000" dirty="0">
                <a:solidFill>
                  <a:srgbClr val="0070C0"/>
                </a:solidFill>
              </a:rPr>
              <a:t>-12 </a:t>
            </a:r>
            <a:r>
              <a:rPr lang="en-US" altLang="zh-CN" sz="1600" b="1" dirty="0" err="1">
                <a:solidFill>
                  <a:srgbClr val="0070C0"/>
                </a:solidFill>
              </a:rPr>
              <a:t>mbar·L</a:t>
            </a:r>
            <a:r>
              <a:rPr lang="en-US" altLang="zh-CN" sz="1600" b="1" dirty="0">
                <a:solidFill>
                  <a:srgbClr val="0070C0"/>
                </a:solidFill>
              </a:rPr>
              <a:t>/s·cm</a:t>
            </a:r>
            <a:r>
              <a:rPr lang="en-US" altLang="zh-CN" sz="1600" b="1" baseline="30000" dirty="0">
                <a:solidFill>
                  <a:srgbClr val="0070C0"/>
                </a:solidFill>
              </a:rPr>
              <a:t>2</a:t>
            </a:r>
            <a:endParaRPr lang="en-US" altLang="zh-CN" sz="1600" b="1" dirty="0">
              <a:solidFill>
                <a:srgbClr val="0070C0"/>
              </a:solidFill>
            </a:endParaRPr>
          </a:p>
          <a:p>
            <a:pPr marL="171450" indent="-171450">
              <a:buFont typeface="Arial" pitchFamily="34" charset="0"/>
              <a:buChar char="•"/>
            </a:pPr>
            <a:r>
              <a:rPr lang="en-US" altLang="zh-CN" sz="1600" b="1" dirty="0">
                <a:solidFill>
                  <a:srgbClr val="0070C0"/>
                </a:solidFill>
              </a:rPr>
              <a:t>Photo desorption rate: 1.95×10</a:t>
            </a:r>
            <a:r>
              <a:rPr lang="en-US" altLang="zh-CN" sz="1600" b="1" baseline="30000" dirty="0">
                <a:solidFill>
                  <a:srgbClr val="0070C0"/>
                </a:solidFill>
              </a:rPr>
              <a:t>-6 </a:t>
            </a:r>
            <a:r>
              <a:rPr lang="en-US" altLang="zh-CN" sz="1600" b="1" dirty="0" err="1">
                <a:solidFill>
                  <a:srgbClr val="0070C0"/>
                </a:solidFill>
              </a:rPr>
              <a:t>moleculars</a:t>
            </a:r>
            <a:r>
              <a:rPr lang="en-US" altLang="zh-CN" sz="1600" b="1" dirty="0">
                <a:solidFill>
                  <a:srgbClr val="0070C0"/>
                </a:solidFill>
              </a:rPr>
              <a:t>/photon</a:t>
            </a:r>
          </a:p>
          <a:p>
            <a:pPr marL="171450" indent="-171450">
              <a:buFont typeface="Arial" pitchFamily="34" charset="0"/>
              <a:buChar char="•"/>
            </a:pPr>
            <a:r>
              <a:rPr lang="en-US" altLang="zh-CN" sz="1600" b="1" dirty="0">
                <a:solidFill>
                  <a:srgbClr val="0070C0"/>
                </a:solidFill>
              </a:rPr>
              <a:t>Pumping speeds: Ion pump 30 L/s; </a:t>
            </a:r>
          </a:p>
          <a:p>
            <a:pPr marL="171450" indent="-171450">
              <a:buFont typeface="Arial" pitchFamily="34" charset="0"/>
              <a:buChar char="•"/>
            </a:pPr>
            <a:r>
              <a:rPr lang="en-US" altLang="zh-CN" sz="1600" b="1" dirty="0">
                <a:solidFill>
                  <a:srgbClr val="0070C0"/>
                </a:solidFill>
              </a:rPr>
              <a:t>NEG film sticking factor H2 is 0.007, CO is 0.07</a:t>
            </a:r>
          </a:p>
        </p:txBody>
      </p:sp>
      <p:sp>
        <p:nvSpPr>
          <p:cNvPr id="2" name="TextBox 1"/>
          <p:cNvSpPr txBox="1"/>
          <p:nvPr/>
        </p:nvSpPr>
        <p:spPr>
          <a:xfrm>
            <a:off x="7176120" y="4878407"/>
            <a:ext cx="4826109" cy="307777"/>
          </a:xfrm>
          <a:prstGeom prst="rect">
            <a:avLst/>
          </a:prstGeom>
          <a:noFill/>
        </p:spPr>
        <p:txBody>
          <a:bodyPr wrap="square" rtlCol="0">
            <a:spAutoFit/>
          </a:bodyPr>
          <a:lstStyle/>
          <a:p>
            <a:r>
              <a:rPr lang="en-US" altLang="zh-CN" sz="1400" b="1" dirty="0"/>
              <a:t>Pressure profile of a standard arc section @ 6GeV</a:t>
            </a:r>
            <a:r>
              <a:rPr lang="zh-CN" altLang="en-US" sz="1400" b="1" dirty="0"/>
              <a:t>，</a:t>
            </a:r>
            <a:r>
              <a:rPr lang="en-US" altLang="zh-CN" sz="1400" b="1" dirty="0"/>
              <a:t>200mA</a:t>
            </a:r>
            <a:endParaRPr lang="zh-CN" altLang="en-US" sz="1400" b="1" dirty="0"/>
          </a:p>
        </p:txBody>
      </p:sp>
      <p:pic>
        <p:nvPicPr>
          <p:cNvPr id="11" name="图片 10">
            <a:extLst>
              <a:ext uri="{FF2B5EF4-FFF2-40B4-BE49-F238E27FC236}">
                <a16:creationId xmlns:a16="http://schemas.microsoft.com/office/drawing/2014/main" id="{80FD2359-D852-4DEC-89D3-5B59C33DD59D}"/>
              </a:ext>
            </a:extLst>
          </p:cNvPr>
          <p:cNvPicPr/>
          <p:nvPr/>
        </p:nvPicPr>
        <p:blipFill rotWithShape="1">
          <a:blip r:embed="rId2" cstate="print">
            <a:extLst>
              <a:ext uri="{28A0092B-C50C-407E-A947-70E740481C1C}">
                <a14:useLocalDpi xmlns:a14="http://schemas.microsoft.com/office/drawing/2010/main" val="0"/>
              </a:ext>
            </a:extLst>
          </a:blip>
          <a:srcRect l="5646" t="13655" r="9970" b="7091"/>
          <a:stretch/>
        </p:blipFill>
        <p:spPr bwMode="auto">
          <a:xfrm>
            <a:off x="6063820" y="2035038"/>
            <a:ext cx="5821214" cy="2752482"/>
          </a:xfrm>
          <a:prstGeom prst="rect">
            <a:avLst/>
          </a:prstGeom>
          <a:noFill/>
          <a:ln>
            <a:noFill/>
          </a:ln>
          <a:extLst>
            <a:ext uri="{53640926-AAD7-44D8-BBD7-CCE9431645EC}">
              <a14:shadowObscured xmlns:a14="http://schemas.microsoft.com/office/drawing/2010/main"/>
            </a:ext>
          </a:extLst>
        </p:spPr>
      </p:pic>
      <p:pic>
        <p:nvPicPr>
          <p:cNvPr id="12" name="图片 11">
            <a:extLst>
              <a:ext uri="{FF2B5EF4-FFF2-40B4-BE49-F238E27FC236}">
                <a16:creationId xmlns:a16="http://schemas.microsoft.com/office/drawing/2014/main" id="{A6F7DCC3-BE6A-414A-8900-E8883FE2C47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585262" y="1409481"/>
            <a:ext cx="5606738" cy="534670"/>
          </a:xfrm>
          <a:prstGeom prst="rect">
            <a:avLst/>
          </a:prstGeom>
          <a:noFill/>
          <a:ln>
            <a:noFill/>
          </a:ln>
        </p:spPr>
      </p:pic>
      <p:sp>
        <p:nvSpPr>
          <p:cNvPr id="5" name="文本框 4">
            <a:extLst>
              <a:ext uri="{FF2B5EF4-FFF2-40B4-BE49-F238E27FC236}">
                <a16:creationId xmlns:a16="http://schemas.microsoft.com/office/drawing/2014/main" id="{276B8224-B6A9-46C6-AED9-B452977DA273}"/>
              </a:ext>
            </a:extLst>
          </p:cNvPr>
          <p:cNvSpPr txBox="1"/>
          <p:nvPr/>
        </p:nvSpPr>
        <p:spPr>
          <a:xfrm>
            <a:off x="6744072" y="989783"/>
            <a:ext cx="3240360" cy="369332"/>
          </a:xfrm>
          <a:prstGeom prst="rect">
            <a:avLst/>
          </a:prstGeom>
          <a:noFill/>
        </p:spPr>
        <p:txBody>
          <a:bodyPr wrap="square" rtlCol="0">
            <a:spAutoFit/>
          </a:bodyPr>
          <a:lstStyle/>
          <a:p>
            <a:r>
              <a:rPr lang="en-US" altLang="zh-CN" dirty="0"/>
              <a:t>1~14: ion sputtering pump</a:t>
            </a:r>
            <a:endParaRPr lang="zh-CN" altLang="en-US" dirty="0"/>
          </a:p>
        </p:txBody>
      </p:sp>
    </p:spTree>
    <p:extLst>
      <p:ext uri="{BB962C8B-B14F-4D97-AF65-F5344CB8AC3E}">
        <p14:creationId xmlns:p14="http://schemas.microsoft.com/office/powerpoint/2010/main" val="3416484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5360" y="1026567"/>
            <a:ext cx="11738877" cy="2906490"/>
          </a:xfrm>
        </p:spPr>
        <p:txBody>
          <a:bodyPr>
            <a:noAutofit/>
          </a:bodyPr>
          <a:lstStyle/>
          <a:p>
            <a:pPr>
              <a:spcBef>
                <a:spcPts val="600"/>
              </a:spcBef>
            </a:pPr>
            <a:r>
              <a:rPr lang="en-US" altLang="zh-CN" sz="1800" dirty="0"/>
              <a:t>Cu-Cr-Zr (C18150) is chosen as the chambers material because of its higher thermal conductivity and higher resistance to softening due to </a:t>
            </a:r>
            <a:r>
              <a:rPr lang="en-US" altLang="zh-CN" sz="1800" dirty="0">
                <a:solidFill>
                  <a:srgbClr val="FF0000"/>
                </a:solidFill>
              </a:rPr>
              <a:t>the NEG activation temperature of 200 C</a:t>
            </a:r>
            <a:r>
              <a:rPr lang="en-US" altLang="zh-CN" sz="1800" dirty="0">
                <a:solidFill>
                  <a:srgbClr val="FF0000"/>
                </a:solidFill>
                <a:sym typeface="Symbol"/>
              </a:rPr>
              <a:t></a:t>
            </a:r>
            <a:r>
              <a:rPr lang="en-US" altLang="zh-CN" sz="1800" dirty="0">
                <a:sym typeface="Symbol"/>
              </a:rPr>
              <a:t>.</a:t>
            </a:r>
            <a:endParaRPr lang="en-US" altLang="zh-CN" sz="1800" dirty="0"/>
          </a:p>
          <a:p>
            <a:pPr>
              <a:spcBef>
                <a:spcPts val="600"/>
              </a:spcBef>
            </a:pPr>
            <a:r>
              <a:rPr lang="en-US" altLang="zh-CN" sz="1800" dirty="0"/>
              <a:t>Stainless steel (Inconel) material is used for fast corrector chambers and some chambers with ion pumps.</a:t>
            </a:r>
          </a:p>
          <a:p>
            <a:pPr>
              <a:spcBef>
                <a:spcPts val="600"/>
              </a:spcBef>
            </a:pPr>
            <a:r>
              <a:rPr lang="en-US" altLang="zh-CN" sz="1800" dirty="0"/>
              <a:t>The vacuum chambers have a 22 mm inside diameter with 1 mm wall thickness. The clearance between the chambers and the magnets poles is 1 mm (include 0.4mm heating tape).</a:t>
            </a:r>
          </a:p>
          <a:p>
            <a:pPr>
              <a:spcBef>
                <a:spcPts val="600"/>
              </a:spcBef>
            </a:pPr>
            <a:r>
              <a:rPr lang="en-US" altLang="zh-CN" sz="1800" dirty="0"/>
              <a:t>Distributed cooling channels are welded to the chambers to safely dissipate the SR power. </a:t>
            </a:r>
          </a:p>
          <a:p>
            <a:pPr>
              <a:spcBef>
                <a:spcPts val="600"/>
              </a:spcBef>
            </a:pPr>
            <a:r>
              <a:rPr lang="en-US" altLang="zh-CN" sz="1800" dirty="0"/>
              <a:t>All the chambers are produced with tight mechanical tolerances to avoid any interference with the magnet poles and coils.</a:t>
            </a:r>
            <a:endParaRPr lang="zh-CN" altLang="en-US" sz="1800" dirty="0"/>
          </a:p>
        </p:txBody>
      </p:sp>
      <p:sp>
        <p:nvSpPr>
          <p:cNvPr id="3" name="标题 2"/>
          <p:cNvSpPr>
            <a:spLocks noGrp="1"/>
          </p:cNvSpPr>
          <p:nvPr>
            <p:ph type="title"/>
          </p:nvPr>
        </p:nvSpPr>
        <p:spPr>
          <a:xfrm>
            <a:off x="1558637" y="105353"/>
            <a:ext cx="10515600" cy="663575"/>
          </a:xfrm>
          <a:prstGeom prst="rect">
            <a:avLst/>
          </a:prstGeom>
        </p:spPr>
        <p:txBody>
          <a:bodyPr/>
          <a:lstStyle/>
          <a:p>
            <a:r>
              <a:rPr lang="en-US" altLang="zh-CN" sz="3600" dirty="0"/>
              <a:t>4. Vacuum chambers requirements</a:t>
            </a:r>
            <a:endParaRPr lang="zh-CN" altLang="en-US" sz="3600" dirty="0"/>
          </a:p>
        </p:txBody>
      </p:sp>
      <p:pic>
        <p:nvPicPr>
          <p:cNvPr id="4" name="Picture 2">
            <a:extLst>
              <a:ext uri="{FF2B5EF4-FFF2-40B4-BE49-F238E27FC236}">
                <a16:creationId xmlns:a16="http://schemas.microsoft.com/office/drawing/2014/main" id="{BB7729D0-A695-4513-AF19-E7CDA235A8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88" y="3717032"/>
            <a:ext cx="5257692" cy="2668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a:extLst>
              <a:ext uri="{FF2B5EF4-FFF2-40B4-BE49-F238E27FC236}">
                <a16:creationId xmlns:a16="http://schemas.microsoft.com/office/drawing/2014/main" id="{E1778104-9F90-4A48-BBD6-12CB7D7618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3777" y="3720449"/>
            <a:ext cx="2545056" cy="2665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直接箭头连接符 5">
            <a:extLst>
              <a:ext uri="{FF2B5EF4-FFF2-40B4-BE49-F238E27FC236}">
                <a16:creationId xmlns:a16="http://schemas.microsoft.com/office/drawing/2014/main" id="{14752A07-593E-4BB5-A6E5-9F320517BC6F}"/>
              </a:ext>
            </a:extLst>
          </p:cNvPr>
          <p:cNvCxnSpPr>
            <a:cxnSpLocks/>
          </p:cNvCxnSpPr>
          <p:nvPr/>
        </p:nvCxnSpPr>
        <p:spPr>
          <a:xfrm>
            <a:off x="5419385" y="3817285"/>
            <a:ext cx="882067" cy="31863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文本框 10">
            <a:extLst>
              <a:ext uri="{FF2B5EF4-FFF2-40B4-BE49-F238E27FC236}">
                <a16:creationId xmlns:a16="http://schemas.microsoft.com/office/drawing/2014/main" id="{5628953C-7C65-4690-B98C-5A8C3A4735EC}"/>
              </a:ext>
            </a:extLst>
          </p:cNvPr>
          <p:cNvSpPr txBox="1">
            <a:spLocks noChangeArrowheads="1"/>
          </p:cNvSpPr>
          <p:nvPr/>
        </p:nvSpPr>
        <p:spPr bwMode="auto">
          <a:xfrm>
            <a:off x="2235611" y="3735808"/>
            <a:ext cx="3094885" cy="40011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dirty="0">
                <a:solidFill>
                  <a:srgbClr val="002060"/>
                </a:solidFill>
                <a:latin typeface="华文新魏" pitchFamily="2" charset="-122"/>
                <a:ea typeface="华文新魏" pitchFamily="2" charset="-122"/>
              </a:rPr>
              <a:t>Sheathed heating wires</a:t>
            </a:r>
            <a:endParaRPr lang="zh-CN" altLang="en-US" sz="2000" b="1" dirty="0">
              <a:solidFill>
                <a:srgbClr val="002060"/>
              </a:solidFill>
              <a:latin typeface="华文新魏" pitchFamily="2" charset="-122"/>
              <a:ea typeface="华文新魏" pitchFamily="2" charset="-122"/>
            </a:endParaRPr>
          </a:p>
        </p:txBody>
      </p:sp>
      <p:grpSp>
        <p:nvGrpSpPr>
          <p:cNvPr id="8" name="组合 7">
            <a:extLst>
              <a:ext uri="{FF2B5EF4-FFF2-40B4-BE49-F238E27FC236}">
                <a16:creationId xmlns:a16="http://schemas.microsoft.com/office/drawing/2014/main" id="{DA887373-E0AB-4EE7-98EE-B62C443E931B}"/>
              </a:ext>
            </a:extLst>
          </p:cNvPr>
          <p:cNvGrpSpPr/>
          <p:nvPr/>
        </p:nvGrpSpPr>
        <p:grpSpPr>
          <a:xfrm>
            <a:off x="8517070" y="3735808"/>
            <a:ext cx="3146916" cy="3129664"/>
            <a:chOff x="1737028" y="3500439"/>
            <a:chExt cx="3146916" cy="3129664"/>
          </a:xfrm>
        </p:grpSpPr>
        <p:pic>
          <p:nvPicPr>
            <p:cNvPr id="9" name="Picture 5">
              <a:extLst>
                <a:ext uri="{FF2B5EF4-FFF2-40B4-BE49-F238E27FC236}">
                  <a16:creationId xmlns:a16="http://schemas.microsoft.com/office/drawing/2014/main" id="{84F9CEF6-73C8-4828-B81A-5A3A243A596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7028" y="3500439"/>
              <a:ext cx="3146916" cy="3129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直接箭头连接符 9">
              <a:extLst>
                <a:ext uri="{FF2B5EF4-FFF2-40B4-BE49-F238E27FC236}">
                  <a16:creationId xmlns:a16="http://schemas.microsoft.com/office/drawing/2014/main" id="{F979733C-8D83-4D3E-9F17-562EDA63C49B}"/>
                </a:ext>
              </a:extLst>
            </p:cNvPr>
            <p:cNvCxnSpPr>
              <a:cxnSpLocks/>
            </p:cNvCxnSpPr>
            <p:nvPr/>
          </p:nvCxnSpPr>
          <p:spPr>
            <a:xfrm flipV="1">
              <a:off x="2724404" y="5490496"/>
              <a:ext cx="112985" cy="479969"/>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A118F9FA-0E1F-486D-9ABE-8B7B5185D665}"/>
                </a:ext>
              </a:extLst>
            </p:cNvPr>
            <p:cNvSpPr txBox="1">
              <a:spLocks noChangeArrowheads="1"/>
            </p:cNvSpPr>
            <p:nvPr/>
          </p:nvSpPr>
          <p:spPr bwMode="auto">
            <a:xfrm>
              <a:off x="2143338" y="6068919"/>
              <a:ext cx="2022428" cy="40011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a:solidFill>
                    <a:srgbClr val="002060"/>
                  </a:solidFill>
                  <a:latin typeface="华文新魏" pitchFamily="2" charset="-122"/>
                  <a:ea typeface="华文新魏" pitchFamily="2" charset="-122"/>
                </a:rPr>
                <a:t>Cooling  jacket</a:t>
              </a:r>
              <a:endParaRPr lang="zh-CN" altLang="en-US" sz="2000" b="1">
                <a:solidFill>
                  <a:srgbClr val="002060"/>
                </a:solidFill>
                <a:latin typeface="华文新魏" pitchFamily="2" charset="-122"/>
                <a:ea typeface="华文新魏" pitchFamily="2" charset="-122"/>
              </a:endParaRPr>
            </a:p>
          </p:txBody>
        </p:sp>
        <p:cxnSp>
          <p:nvCxnSpPr>
            <p:cNvPr id="12" name="直接箭头连接符 11">
              <a:extLst>
                <a:ext uri="{FF2B5EF4-FFF2-40B4-BE49-F238E27FC236}">
                  <a16:creationId xmlns:a16="http://schemas.microsoft.com/office/drawing/2014/main" id="{6A8DA51A-5271-436A-8CB5-9E24357F7A44}"/>
                </a:ext>
              </a:extLst>
            </p:cNvPr>
            <p:cNvCxnSpPr/>
            <p:nvPr/>
          </p:nvCxnSpPr>
          <p:spPr>
            <a:xfrm flipH="1">
              <a:off x="2837389" y="4149080"/>
              <a:ext cx="912019" cy="251222"/>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文本框 10">
              <a:extLst>
                <a:ext uri="{FF2B5EF4-FFF2-40B4-BE49-F238E27FC236}">
                  <a16:creationId xmlns:a16="http://schemas.microsoft.com/office/drawing/2014/main" id="{931EDD0A-3311-4A8F-87E3-964FEA3D4815}"/>
                </a:ext>
              </a:extLst>
            </p:cNvPr>
            <p:cNvSpPr txBox="1">
              <a:spLocks noChangeArrowheads="1"/>
            </p:cNvSpPr>
            <p:nvPr/>
          </p:nvSpPr>
          <p:spPr bwMode="auto">
            <a:xfrm>
              <a:off x="3817694" y="3851762"/>
              <a:ext cx="771202" cy="400110"/>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a:solidFill>
                    <a:srgbClr val="002060"/>
                  </a:solidFill>
                  <a:latin typeface="华文新魏" pitchFamily="2" charset="-122"/>
                  <a:ea typeface="华文新魏" pitchFamily="2" charset="-122"/>
                </a:rPr>
                <a:t>MSK</a:t>
              </a:r>
              <a:endParaRPr lang="zh-CN" altLang="en-US" sz="2000" b="1">
                <a:solidFill>
                  <a:srgbClr val="002060"/>
                </a:solidFill>
                <a:latin typeface="华文新魏" pitchFamily="2" charset="-122"/>
                <a:ea typeface="华文新魏" pitchFamily="2" charset="-122"/>
              </a:endParaRPr>
            </a:p>
          </p:txBody>
        </p:sp>
      </p:grpSp>
      <p:sp>
        <p:nvSpPr>
          <p:cNvPr id="14" name="椭圆形标注 28">
            <a:extLst>
              <a:ext uri="{FF2B5EF4-FFF2-40B4-BE49-F238E27FC236}">
                <a16:creationId xmlns:a16="http://schemas.microsoft.com/office/drawing/2014/main" id="{3BCE4838-30F8-4A6F-B8AD-03D60985FAAC}"/>
              </a:ext>
            </a:extLst>
          </p:cNvPr>
          <p:cNvSpPr/>
          <p:nvPr/>
        </p:nvSpPr>
        <p:spPr>
          <a:xfrm>
            <a:off x="4825263" y="5582359"/>
            <a:ext cx="594122" cy="617934"/>
          </a:xfrm>
          <a:prstGeom prst="wedgeEllipseCallout">
            <a:avLst>
              <a:gd name="adj1" fmla="val 83480"/>
              <a:gd name="adj2" fmla="val -73829"/>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endParaRPr>
          </a:p>
        </p:txBody>
      </p:sp>
    </p:spTree>
    <p:extLst>
      <p:ext uri="{BB962C8B-B14F-4D97-AF65-F5344CB8AC3E}">
        <p14:creationId xmlns:p14="http://schemas.microsoft.com/office/powerpoint/2010/main" val="30540773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1658"/>
          <p:cNvGraphicFramePr>
            <a:graphicFrameLocks/>
          </p:cNvGraphicFramePr>
          <p:nvPr/>
        </p:nvGraphicFramePr>
        <p:xfrm>
          <a:off x="2" y="980728"/>
          <a:ext cx="12191997" cy="5452102"/>
        </p:xfrm>
        <a:graphic>
          <a:graphicData uri="http://schemas.openxmlformats.org/drawingml/2006/table">
            <a:tbl>
              <a:tblPr>
                <a:tableStyleId>{BDBED569-4797-4DF1-A0F4-6AAB3CD982D8}</a:tableStyleId>
              </a:tblPr>
              <a:tblGrid>
                <a:gridCol w="878703">
                  <a:extLst>
                    <a:ext uri="{9D8B030D-6E8A-4147-A177-3AD203B41FA5}">
                      <a16:colId xmlns:a16="http://schemas.microsoft.com/office/drawing/2014/main" val="20000"/>
                    </a:ext>
                  </a:extLst>
                </a:gridCol>
                <a:gridCol w="2520547">
                  <a:extLst>
                    <a:ext uri="{9D8B030D-6E8A-4147-A177-3AD203B41FA5}">
                      <a16:colId xmlns:a16="http://schemas.microsoft.com/office/drawing/2014/main" val="20001"/>
                    </a:ext>
                  </a:extLst>
                </a:gridCol>
                <a:gridCol w="1543450">
                  <a:extLst>
                    <a:ext uri="{9D8B030D-6E8A-4147-A177-3AD203B41FA5}">
                      <a16:colId xmlns:a16="http://schemas.microsoft.com/office/drawing/2014/main" val="20002"/>
                    </a:ext>
                  </a:extLst>
                </a:gridCol>
                <a:gridCol w="2196757">
                  <a:extLst>
                    <a:ext uri="{9D8B030D-6E8A-4147-A177-3AD203B41FA5}">
                      <a16:colId xmlns:a16="http://schemas.microsoft.com/office/drawing/2014/main" val="20003"/>
                    </a:ext>
                  </a:extLst>
                </a:gridCol>
                <a:gridCol w="1318054">
                  <a:extLst>
                    <a:ext uri="{9D8B030D-6E8A-4147-A177-3AD203B41FA5}">
                      <a16:colId xmlns:a16="http://schemas.microsoft.com/office/drawing/2014/main" val="20004"/>
                    </a:ext>
                  </a:extLst>
                </a:gridCol>
                <a:gridCol w="1641846">
                  <a:extLst>
                    <a:ext uri="{9D8B030D-6E8A-4147-A177-3AD203B41FA5}">
                      <a16:colId xmlns:a16="http://schemas.microsoft.com/office/drawing/2014/main" val="20005"/>
                    </a:ext>
                  </a:extLst>
                </a:gridCol>
                <a:gridCol w="2092640">
                  <a:extLst>
                    <a:ext uri="{9D8B030D-6E8A-4147-A177-3AD203B41FA5}">
                      <a16:colId xmlns:a16="http://schemas.microsoft.com/office/drawing/2014/main" val="20006"/>
                    </a:ext>
                  </a:extLst>
                </a:gridCol>
              </a:tblGrid>
              <a:tr h="274304">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rgbClr val="FF0000"/>
                          </a:solidFill>
                          <a:effectLst/>
                          <a:latin typeface="+mj-lt"/>
                          <a:ea typeface="黑体" panose="02010609060101010101" pitchFamily="49" charset="-122"/>
                          <a:cs typeface="Times New Roman" panose="02020603050405020304" pitchFamily="18" charset="0"/>
                        </a:rPr>
                        <a:t>Number</a:t>
                      </a:r>
                      <a:endParaRPr kumimoji="0" lang="zh-CN" altLang="en-US" sz="1600" b="0" i="0" u="none" strike="noStrike" cap="none" normalizeH="0" baseline="0" dirty="0">
                        <a:ln>
                          <a:noFill/>
                        </a:ln>
                        <a:solidFill>
                          <a:srgbClr val="FF0000"/>
                        </a:solidFill>
                        <a:effectLst/>
                        <a:latin typeface="+mj-lt"/>
                        <a:ea typeface="黑体" panose="02010609060101010101" pitchFamily="49" charset="-122"/>
                        <a:cs typeface="Times New Roman" panose="02020603050405020304" pitchFamily="18" charset="0"/>
                      </a:endParaRPr>
                    </a:p>
                  </a:txBody>
                  <a:tcPr marL="91448" marR="91448" marT="45712" marB="45712" anchor="ctr" horzOverflow="overflow">
                    <a:solidFill>
                      <a:schemeClr val="accent5">
                        <a:lumMod val="60000"/>
                        <a:lumOff val="40000"/>
                      </a:schemeClr>
                    </a:solidFill>
                  </a:tcPr>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rgbClr val="FF0000"/>
                          </a:solidFill>
                          <a:effectLst/>
                          <a:latin typeface="+mj-lt"/>
                          <a:ea typeface="黑体" panose="02010609060101010101" pitchFamily="49" charset="-122"/>
                          <a:cs typeface="Times New Roman" panose="02020603050405020304" pitchFamily="18" charset="0"/>
                        </a:rPr>
                        <a:t>Related magnets</a:t>
                      </a:r>
                      <a:endParaRPr kumimoji="0" lang="zh-CN" altLang="en-US" sz="1600" b="0" i="0" u="none" strike="noStrike" cap="none" normalizeH="0" baseline="0" dirty="0">
                        <a:ln>
                          <a:noFill/>
                        </a:ln>
                        <a:solidFill>
                          <a:srgbClr val="FF0000"/>
                        </a:solidFill>
                        <a:effectLst/>
                        <a:latin typeface="+mj-lt"/>
                        <a:ea typeface="黑体" panose="02010609060101010101" pitchFamily="49" charset="-122"/>
                        <a:cs typeface="Times New Roman" panose="02020603050405020304" pitchFamily="18" charset="0"/>
                      </a:endParaRPr>
                    </a:p>
                  </a:txBody>
                  <a:tcPr marL="91448" marR="91448" marT="45712" marB="45712" anchor="ctr" horzOverflow="overflow">
                    <a:solidFill>
                      <a:schemeClr val="accent5">
                        <a:lumMod val="60000"/>
                        <a:lumOff val="40000"/>
                      </a:schemeClr>
                    </a:solidFill>
                  </a:tcPr>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rgbClr val="FF0000"/>
                          </a:solidFill>
                          <a:effectLst/>
                          <a:latin typeface="+mj-lt"/>
                          <a:ea typeface="黑体" panose="02010609060101010101" pitchFamily="49" charset="-122"/>
                          <a:cs typeface="Times New Roman" panose="02020603050405020304" pitchFamily="18" charset="0"/>
                        </a:rPr>
                        <a:t>Shape</a:t>
                      </a:r>
                      <a:endParaRPr kumimoji="0" lang="zh-CN" altLang="en-US" sz="1600" b="0" i="0" u="none" strike="noStrike" cap="none" normalizeH="0" baseline="0" dirty="0">
                        <a:ln>
                          <a:noFill/>
                        </a:ln>
                        <a:solidFill>
                          <a:srgbClr val="FF0000"/>
                        </a:solidFill>
                        <a:effectLst/>
                        <a:latin typeface="+mj-lt"/>
                        <a:ea typeface="黑体" panose="02010609060101010101" pitchFamily="49" charset="-122"/>
                        <a:cs typeface="Times New Roman" panose="02020603050405020304" pitchFamily="18" charset="0"/>
                      </a:endParaRPr>
                    </a:p>
                  </a:txBody>
                  <a:tcPr marL="91448" marR="91448" marT="45712" marB="45712" anchor="ctr" horzOverflow="overflow">
                    <a:solidFill>
                      <a:schemeClr val="accent5">
                        <a:lumMod val="60000"/>
                        <a:lumOff val="40000"/>
                      </a:schemeClr>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0" u="none" strike="noStrike" kern="1200" cap="none" normalizeH="0" baseline="0" dirty="0">
                          <a:ln>
                            <a:noFill/>
                          </a:ln>
                          <a:solidFill>
                            <a:srgbClr val="FF0000"/>
                          </a:solidFill>
                          <a:effectLst/>
                          <a:latin typeface="+mj-lt"/>
                          <a:ea typeface="黑体" panose="02010609060101010101" pitchFamily="49" charset="-122"/>
                          <a:cs typeface="Times New Roman" panose="02020603050405020304" pitchFamily="18" charset="0"/>
                        </a:rPr>
                        <a:t>Material</a:t>
                      </a:r>
                      <a:endParaRPr kumimoji="0" lang="zh-CN" altLang="en-US" sz="1600" b="0" u="none" strike="noStrike" kern="1200" cap="none" normalizeH="0" baseline="0" dirty="0">
                        <a:ln>
                          <a:noFill/>
                        </a:ln>
                        <a:solidFill>
                          <a:srgbClr val="FF0000"/>
                        </a:solidFill>
                        <a:effectLst/>
                        <a:latin typeface="+mj-lt"/>
                        <a:ea typeface="黑体" panose="02010609060101010101" pitchFamily="49" charset="-122"/>
                        <a:cs typeface="Times New Roman" panose="02020603050405020304" pitchFamily="18" charset="0"/>
                      </a:endParaRPr>
                    </a:p>
                  </a:txBody>
                  <a:tcPr marL="91448" marR="91448" marT="45712" marB="45712" anchor="ctr" horzOverflow="overflow">
                    <a:solidFill>
                      <a:schemeClr val="accent5">
                        <a:lumMod val="60000"/>
                        <a:lumOff val="40000"/>
                      </a:schemeClr>
                    </a:solidFill>
                  </a:tcPr>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0" u="none" strike="noStrike" kern="1200" cap="none" normalizeH="0" baseline="0" dirty="0">
                          <a:ln>
                            <a:noFill/>
                          </a:ln>
                          <a:solidFill>
                            <a:srgbClr val="FF0000"/>
                          </a:solidFill>
                          <a:effectLst/>
                          <a:latin typeface="+mj-lt"/>
                          <a:ea typeface="黑体" panose="02010609060101010101" pitchFamily="49" charset="-122"/>
                          <a:cs typeface="Times New Roman" panose="02020603050405020304" pitchFamily="18" charset="0"/>
                        </a:rPr>
                        <a:t>Length (mm)</a:t>
                      </a:r>
                    </a:p>
                  </a:txBody>
                  <a:tcPr marL="91448" marR="91448" marT="45712" marB="45712" anchor="ctr" horzOverflow="overflow">
                    <a:solidFill>
                      <a:schemeClr val="accent5">
                        <a:lumMod val="60000"/>
                        <a:lumOff val="40000"/>
                      </a:schemeClr>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0" u="none" strike="noStrike" kern="1200" cap="none" normalizeH="0" baseline="0" dirty="0">
                          <a:ln>
                            <a:noFill/>
                          </a:ln>
                          <a:solidFill>
                            <a:srgbClr val="FF0000"/>
                          </a:solidFill>
                          <a:effectLst/>
                          <a:latin typeface="+mj-lt"/>
                          <a:ea typeface="黑体" panose="02010609060101010101" pitchFamily="49" charset="-122"/>
                          <a:cs typeface="Times New Roman" panose="02020603050405020304" pitchFamily="18" charset="0"/>
                        </a:rPr>
                        <a:t>Bending (°)</a:t>
                      </a:r>
                    </a:p>
                  </a:txBody>
                  <a:tcPr marL="91448" marR="91448" marT="45712" marB="45712" anchor="ctr" horzOverflow="overflow">
                    <a:solidFill>
                      <a:schemeClr val="accent5">
                        <a:lumMod val="60000"/>
                        <a:lumOff val="40000"/>
                      </a:schemeClr>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0" u="none" strike="noStrike" kern="1200" cap="none" normalizeH="0" baseline="0" dirty="0">
                          <a:ln>
                            <a:noFill/>
                          </a:ln>
                          <a:solidFill>
                            <a:srgbClr val="FF0000"/>
                          </a:solidFill>
                          <a:effectLst/>
                          <a:latin typeface="+mj-lt"/>
                          <a:ea typeface="黑体" panose="02010609060101010101" pitchFamily="49" charset="-122"/>
                          <a:cs typeface="Times New Roman" panose="02020603050405020304" pitchFamily="18" charset="0"/>
                        </a:rPr>
                        <a:t>Flange types</a:t>
                      </a:r>
                    </a:p>
                  </a:txBody>
                  <a:tcPr marL="91448" marR="91448" marT="45712" marB="45712" anchor="ctr" horzOverflow="overflow">
                    <a:solidFill>
                      <a:schemeClr val="accent5">
                        <a:lumMod val="60000"/>
                        <a:lumOff val="40000"/>
                      </a:schemeClr>
                    </a:solidFill>
                  </a:tcPr>
                </a:tc>
                <a:extLst>
                  <a:ext uri="{0D108BD9-81ED-4DB2-BD59-A6C34878D82A}">
                    <a16:rowId xmlns:a16="http://schemas.microsoft.com/office/drawing/2014/main" val="10000"/>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VC1</a:t>
                      </a: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QF1-FC1-QD1</a:t>
                      </a: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C18150/Inconel625</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956.9</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Various</a:t>
                      </a:r>
                    </a:p>
                  </a:txBody>
                  <a:tcPr marL="91448" marR="91448" marT="45712" marB="45712" anchor="ctr" horzOverflow="overflow"/>
                </a:tc>
                <a:extLst>
                  <a:ext uri="{0D108BD9-81ED-4DB2-BD59-A6C34878D82A}">
                    <a16:rowId xmlns:a16="http://schemas.microsoft.com/office/drawing/2014/main" val="10001"/>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VC2</a:t>
                      </a: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BLG1</a:t>
                      </a: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Antechamber (part)</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316LN (coating Cu)</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1604.4</a:t>
                      </a: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1.2372</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a:t>
                      </a:r>
                    </a:p>
                  </a:txBody>
                  <a:tcPr marL="91448" marR="91448" marT="45712" marB="45712" anchor="ctr" horzOverflow="overflow"/>
                </a:tc>
                <a:extLst>
                  <a:ext uri="{0D108BD9-81ED-4DB2-BD59-A6C34878D82A}">
                    <a16:rowId xmlns:a16="http://schemas.microsoft.com/office/drawing/2014/main" val="10002"/>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VC3</a:t>
                      </a: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QD2-SD1-ABF1</a:t>
                      </a: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Antechamber/</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 (Cu-Cr-</a:t>
                      </a:r>
                      <a:r>
                        <a:rPr kumimoji="0" lang="en-US" altLang="zh-CN" sz="1200" b="0" i="0" u="none" strike="noStrike" kern="1200" cap="none" normalizeH="0" baseline="0" dirty="0" err="1">
                          <a:ln>
                            <a:noFill/>
                          </a:ln>
                          <a:solidFill>
                            <a:schemeClr val="tx1"/>
                          </a:solidFill>
                          <a:effectLst/>
                          <a:latin typeface="+mj-lt"/>
                          <a:ea typeface="仿宋" panose="02010609060101010101" pitchFamily="49" charset="-122"/>
                          <a:cs typeface="Times New Roman" panose="02020603050405020304" pitchFamily="18" charset="0"/>
                        </a:rPr>
                        <a:t>Zr</a:t>
                      </a: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1155.3</a:t>
                      </a: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0.0768</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CF63/CF25</a:t>
                      </a:r>
                    </a:p>
                  </a:txBody>
                  <a:tcPr marL="91448" marR="91448" marT="45712" marB="45712" anchor="ctr" horzOverflow="overflow"/>
                </a:tc>
                <a:extLst>
                  <a:ext uri="{0D108BD9-81ED-4DB2-BD59-A6C34878D82A}">
                    <a16:rowId xmlns:a16="http://schemas.microsoft.com/office/drawing/2014/main" val="10003"/>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4</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SF1</a:t>
                      </a: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496.8</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CF25/CF63</a:t>
                      </a:r>
                    </a:p>
                  </a:txBody>
                  <a:tcPr marL="91448" marR="91448" marT="45712" marB="45712" anchor="ctr" horzOverflow="overflow"/>
                </a:tc>
                <a:extLst>
                  <a:ext uri="{0D108BD9-81ED-4DB2-BD59-A6C34878D82A}">
                    <a16:rowId xmlns:a16="http://schemas.microsoft.com/office/drawing/2014/main" val="10004"/>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5</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QF2-OCT1-SD2-QD3</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1667.8</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a:t>
                      </a:r>
                    </a:p>
                  </a:txBody>
                  <a:tcPr marL="91448" marR="91448" marT="45712" marB="45712" anchor="ctr" horzOverflow="overflow"/>
                </a:tc>
                <a:extLst>
                  <a:ext uri="{0D108BD9-81ED-4DB2-BD59-A6C34878D82A}">
                    <a16:rowId xmlns:a16="http://schemas.microsoft.com/office/drawing/2014/main" val="10005"/>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6</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BLG2-QF3</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1697.8</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0.8375</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a:t>
                      </a:r>
                    </a:p>
                  </a:txBody>
                  <a:tcPr marL="91448" marR="91448" marT="45712" marB="45712" anchor="ctr" horzOverflow="overflow"/>
                </a:tc>
                <a:extLst>
                  <a:ext uri="{0D108BD9-81ED-4DB2-BD59-A6C34878D82A}">
                    <a16:rowId xmlns:a16="http://schemas.microsoft.com/office/drawing/2014/main" val="10006"/>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7</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BD1</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1196.9</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1.3671</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CF63/CF25</a:t>
                      </a:r>
                    </a:p>
                  </a:txBody>
                  <a:tcPr marL="91448" marR="91448" marT="45712" marB="45712" anchor="ctr" horzOverflow="overflow"/>
                </a:tc>
                <a:extLst>
                  <a:ext uri="{0D108BD9-81ED-4DB2-BD59-A6C34878D82A}">
                    <a16:rowId xmlns:a16="http://schemas.microsoft.com/office/drawing/2014/main" val="10007"/>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8</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FC2</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Inconel625</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221.3</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CF25/CF25</a:t>
                      </a:r>
                    </a:p>
                  </a:txBody>
                  <a:tcPr marL="91448" marR="91448" marT="45712" marB="45712" anchor="ctr" horzOverflow="overflow"/>
                </a:tc>
                <a:extLst>
                  <a:ext uri="{0D108BD9-81ED-4DB2-BD59-A6C34878D82A}">
                    <a16:rowId xmlns:a16="http://schemas.microsoft.com/office/drawing/2014/main" val="10008"/>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9</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ABF2</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715.2</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0.2756</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CF25/CF63</a:t>
                      </a:r>
                    </a:p>
                  </a:txBody>
                  <a:tcPr marL="91448" marR="91448" marT="45712" marB="45712" anchor="ctr" horzOverflow="overflow"/>
                </a:tc>
                <a:extLst>
                  <a:ext uri="{0D108BD9-81ED-4DB2-BD59-A6C34878D82A}">
                    <a16:rowId xmlns:a16="http://schemas.microsoft.com/office/drawing/2014/main" val="10009"/>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10</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QD4-BLG3-QD5</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1666.7</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1.3863</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a:t>
                      </a:r>
                    </a:p>
                  </a:txBody>
                  <a:tcPr marL="91448" marR="91448" marT="45712" marB="45712" anchor="ctr" horzOverflow="overflow"/>
                </a:tc>
                <a:extLst>
                  <a:ext uri="{0D108BD9-81ED-4DB2-BD59-A6C34878D82A}">
                    <a16:rowId xmlns:a16="http://schemas.microsoft.com/office/drawing/2014/main" val="10010"/>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11</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ABF3</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Antechamber</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705.2</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0.3081</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a:t>
                      </a:r>
                    </a:p>
                  </a:txBody>
                  <a:tcPr marL="91448" marR="91448" marT="45712" marB="45712" anchor="ctr" horzOverflow="overflow"/>
                </a:tc>
                <a:extLst>
                  <a:ext uri="{0D108BD9-81ED-4DB2-BD59-A6C34878D82A}">
                    <a16:rowId xmlns:a16="http://schemas.microsoft.com/office/drawing/2014/main" val="10011"/>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12</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FC3</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rgbClr val="FAB900"/>
                        </a:buClr>
                        <a:buSzTx/>
                        <a:buFont typeface="Wingdings" pitchFamily="2" charset="2"/>
                        <a:buNone/>
                        <a:tabLst/>
                        <a:defRPr/>
                      </a:pPr>
                      <a:r>
                        <a:rPr kumimoji="0" lang="en-US" altLang="zh-CN" sz="1200" b="0" i="0" u="none" strike="noStrike" kern="1200" cap="none" spc="0" normalizeH="0" baseline="0" noProof="0">
                          <a:ln>
                            <a:noFill/>
                          </a:ln>
                          <a:solidFill>
                            <a:srgbClr val="000000"/>
                          </a:solidFill>
                          <a:effectLst/>
                          <a:uLnTx/>
                          <a:uFillTx/>
                          <a:latin typeface="Times New Roman"/>
                          <a:ea typeface="仿宋" panose="02010609060101010101" pitchFamily="49" charset="-122"/>
                          <a:cs typeface="Times New Roman" panose="02020603050405020304" pitchFamily="18" charset="0"/>
                        </a:rPr>
                        <a:t>Antechamber</a:t>
                      </a:r>
                      <a:endParaRPr kumimoji="0" lang="zh-CN" altLang="en-US" sz="1200" b="0" i="0" u="none" strike="noStrike" kern="1200" cap="none" spc="0" normalizeH="0" baseline="0" noProof="0" dirty="0">
                        <a:ln>
                          <a:noFill/>
                        </a:ln>
                        <a:solidFill>
                          <a:srgbClr val="000000"/>
                        </a:solidFill>
                        <a:effectLst/>
                        <a:uLnTx/>
                        <a:uFillTx/>
                        <a:latin typeface="Times New Roman"/>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Inconel625</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221.3</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a:t>
                      </a:r>
                    </a:p>
                  </a:txBody>
                  <a:tcPr marL="91448" marR="91448" marT="45712" marB="45712" anchor="ctr" horzOverflow="overflow"/>
                </a:tc>
                <a:extLst>
                  <a:ext uri="{0D108BD9-81ED-4DB2-BD59-A6C34878D82A}">
                    <a16:rowId xmlns:a16="http://schemas.microsoft.com/office/drawing/2014/main" val="10012"/>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13</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BD2</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rgbClr val="FAB900"/>
                        </a:buClr>
                        <a:buSzTx/>
                        <a:buFont typeface="Wingdings" pitchFamily="2" charset="2"/>
                        <a:buNone/>
                        <a:tabLst/>
                        <a:defRPr/>
                      </a:pPr>
                      <a:r>
                        <a:rPr kumimoji="0" lang="en-US" altLang="zh-CN" sz="1200" b="0" i="0" u="none" strike="noStrike" kern="1200" cap="none" spc="0" normalizeH="0" baseline="0" noProof="0" dirty="0">
                          <a:ln>
                            <a:noFill/>
                          </a:ln>
                          <a:solidFill>
                            <a:srgbClr val="000000"/>
                          </a:solidFill>
                          <a:effectLst/>
                          <a:uLnTx/>
                          <a:uFillTx/>
                          <a:latin typeface="Times New Roman"/>
                          <a:ea typeface="仿宋" panose="02010609060101010101" pitchFamily="49" charset="-122"/>
                          <a:cs typeface="Times New Roman" panose="02020603050405020304" pitchFamily="18" charset="0"/>
                        </a:rPr>
                        <a:t>Antechamber</a:t>
                      </a:r>
                      <a:endParaRPr kumimoji="0" lang="zh-CN" altLang="en-US" sz="1200" b="0" i="0" u="none" strike="noStrike" kern="1200" cap="none" spc="0" normalizeH="0" baseline="0" noProof="0" dirty="0">
                        <a:ln>
                          <a:noFill/>
                        </a:ln>
                        <a:solidFill>
                          <a:srgbClr val="000000"/>
                        </a:solidFill>
                        <a:effectLst/>
                        <a:uLnTx/>
                        <a:uFillTx/>
                        <a:latin typeface="Times New Roman"/>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1168</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1.3675</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CF63/CF160</a:t>
                      </a:r>
                    </a:p>
                  </a:txBody>
                  <a:tcPr marL="91448" marR="91448" marT="45712" marB="45712" anchor="ctr" horzOverflow="overflow"/>
                </a:tc>
                <a:extLst>
                  <a:ext uri="{0D108BD9-81ED-4DB2-BD59-A6C34878D82A}">
                    <a16:rowId xmlns:a16="http://schemas.microsoft.com/office/drawing/2014/main" val="10013"/>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14</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BLG4-QF4</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rgbClr val="FAB900"/>
                        </a:buClr>
                        <a:buSzTx/>
                        <a:buFont typeface="Wingdings" pitchFamily="2" charset="2"/>
                        <a:buNone/>
                        <a:tabLst/>
                        <a:defRPr/>
                      </a:pPr>
                      <a:r>
                        <a:rPr kumimoji="0" lang="en-US" altLang="zh-CN" sz="1200" b="0" i="0" u="none" strike="noStrike" kern="1200" cap="none" spc="0" normalizeH="0" baseline="0" noProof="0" dirty="0">
                          <a:ln>
                            <a:noFill/>
                          </a:ln>
                          <a:solidFill>
                            <a:srgbClr val="000000"/>
                          </a:solidFill>
                          <a:effectLst/>
                          <a:uLnTx/>
                          <a:uFillTx/>
                          <a:latin typeface="Times New Roman"/>
                          <a:ea typeface="仿宋" panose="02010609060101010101" pitchFamily="49" charset="-122"/>
                          <a:cs typeface="Times New Roman" panose="02020603050405020304" pitchFamily="18" charset="0"/>
                        </a:rPr>
                        <a:t>Antechamber (part)</a:t>
                      </a:r>
                      <a:endParaRPr kumimoji="0" lang="zh-CN" altLang="en-US" sz="1200" b="0" i="0" u="none" strike="noStrike" kern="1200" cap="none" spc="0" normalizeH="0" baseline="0" noProof="0" dirty="0">
                        <a:ln>
                          <a:noFill/>
                        </a:ln>
                        <a:solidFill>
                          <a:srgbClr val="000000"/>
                        </a:solidFill>
                        <a:effectLst/>
                        <a:uLnTx/>
                        <a:uFillTx/>
                        <a:latin typeface="Times New Roman"/>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a:ln>
                            <a:noFill/>
                          </a:ln>
                          <a:solidFill>
                            <a:schemeClr val="tx1"/>
                          </a:solidFill>
                          <a:effectLst/>
                          <a:latin typeface="+mn-lt"/>
                          <a:ea typeface="仿宋" panose="02010609060101010101" pitchFamily="49" charset="-122"/>
                          <a:cs typeface="Times New Roman" panose="02020603050405020304" pitchFamily="18" charset="0"/>
                        </a:rPr>
                        <a:t>316LN (coating Cu)</a:t>
                      </a:r>
                      <a:endParaRPr kumimoji="0" lang="zh-CN" altLang="en-US" sz="1200" b="0" i="0" u="none" strike="noStrike" kern="1200" cap="none" normalizeH="0" baseline="0" dirty="0">
                        <a:ln>
                          <a:noFill/>
                        </a:ln>
                        <a:solidFill>
                          <a:schemeClr val="tx1"/>
                        </a:solidFill>
                        <a:effectLst/>
                        <a:latin typeface="+mn-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1808.4</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0.8142</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CF160/CF63</a:t>
                      </a:r>
                    </a:p>
                  </a:txBody>
                  <a:tcPr marL="91448" marR="91448" marT="45712" marB="45712" anchor="ctr" horzOverflow="overflow"/>
                </a:tc>
                <a:extLst>
                  <a:ext uri="{0D108BD9-81ED-4DB2-BD59-A6C34878D82A}">
                    <a16:rowId xmlns:a16="http://schemas.microsoft.com/office/drawing/2014/main" val="10014"/>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15</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QD6-SD3-OCT2-QF5</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1555.8</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a:t>
                      </a:r>
                    </a:p>
                  </a:txBody>
                  <a:tcPr marL="91448" marR="91448" marT="45712" marB="45712" anchor="ctr" horzOverflow="overflow"/>
                </a:tc>
                <a:extLst>
                  <a:ext uri="{0D108BD9-81ED-4DB2-BD59-A6C34878D82A}">
                    <a16:rowId xmlns:a16="http://schemas.microsoft.com/office/drawing/2014/main" val="10015"/>
                  </a:ext>
                </a:extLst>
              </a:tr>
              <a:tr h="283635">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16</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SF2-ABF4-SD4-QD7</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φ24</a:t>
                      </a:r>
                      <a:r>
                        <a:rPr kumimoji="0" lang="zh-CN" altLang="en-US"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1647.1</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0.1178</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CF63/CF25</a:t>
                      </a:r>
                    </a:p>
                  </a:txBody>
                  <a:tcPr marL="91448" marR="91448" marT="45712" marB="45712" anchor="ctr" horzOverflow="overflow"/>
                </a:tc>
                <a:extLst>
                  <a:ext uri="{0D108BD9-81ED-4DB2-BD59-A6C34878D82A}">
                    <a16:rowId xmlns:a16="http://schemas.microsoft.com/office/drawing/2014/main" val="10016"/>
                  </a:ext>
                </a:extLst>
              </a:tr>
              <a:tr h="289339">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a:t>
                      </a: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17</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BLG5</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0" marR="0" lvl="0" indent="0" algn="ctr" defTabSz="914400" rtl="0" eaLnBrk="1" fontAlgn="base" latinLnBrk="0" hangingPunct="1">
                        <a:lnSpc>
                          <a:spcPct val="100000"/>
                        </a:lnSpc>
                        <a:spcBef>
                          <a:spcPct val="20000"/>
                        </a:spcBef>
                        <a:spcAft>
                          <a:spcPct val="0"/>
                        </a:spcAft>
                        <a:buClr>
                          <a:srgbClr val="FAB900"/>
                        </a:buClr>
                        <a:buSzTx/>
                        <a:buFont typeface="Wingdings" pitchFamily="2" charset="2"/>
                        <a:buNone/>
                        <a:tabLst/>
                        <a:defRPr/>
                      </a:pPr>
                      <a:r>
                        <a:rPr kumimoji="0" lang="en-US" altLang="zh-CN" sz="1200" b="0" i="0" u="none" strike="noStrike" kern="1200" cap="none" spc="0" normalizeH="0" baseline="0" noProof="0" dirty="0">
                          <a:ln>
                            <a:noFill/>
                          </a:ln>
                          <a:solidFill>
                            <a:srgbClr val="000000"/>
                          </a:solidFill>
                          <a:effectLst/>
                          <a:uLnTx/>
                          <a:uFillTx/>
                          <a:latin typeface="Times New Roman"/>
                          <a:ea typeface="仿宋" panose="02010609060101010101" pitchFamily="49" charset="-122"/>
                          <a:cs typeface="Times New Roman" panose="02020603050405020304" pitchFamily="18" charset="0"/>
                        </a:rPr>
                        <a:t>Antechamber (part)</a:t>
                      </a:r>
                      <a:endParaRPr kumimoji="0" lang="zh-CN" altLang="en-US" sz="1200" b="0" i="0" u="none" strike="noStrike" kern="1200" cap="none" spc="0" normalizeH="0" baseline="0" noProof="0" dirty="0">
                        <a:ln>
                          <a:noFill/>
                        </a:ln>
                        <a:solidFill>
                          <a:srgbClr val="000000"/>
                        </a:solidFill>
                        <a:effectLst/>
                        <a:uLnTx/>
                        <a:uFillTx/>
                        <a:latin typeface="Times New Roman"/>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kern="1200" cap="none" normalizeH="0" baseline="0" dirty="0">
                          <a:ln>
                            <a:noFill/>
                          </a:ln>
                          <a:solidFill>
                            <a:schemeClr val="tx1"/>
                          </a:solidFill>
                          <a:effectLst/>
                          <a:latin typeface="+mn-lt"/>
                          <a:ea typeface="仿宋" panose="02010609060101010101" pitchFamily="49" charset="-122"/>
                          <a:cs typeface="Times New Roman" panose="02020603050405020304" pitchFamily="18" charset="0"/>
                        </a:rPr>
                        <a:t>316LN (coating Cu)</a:t>
                      </a:r>
                      <a:endParaRPr kumimoji="0" lang="zh-CN" altLang="en-US" sz="1200" b="0" i="0" u="none" strike="noStrike" kern="1200" cap="none" normalizeH="0" baseline="0" dirty="0">
                        <a:ln>
                          <a:noFill/>
                        </a:ln>
                        <a:solidFill>
                          <a:schemeClr val="tx1"/>
                        </a:solidFill>
                        <a:effectLst/>
                        <a:latin typeface="+mn-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lvl1pPr marL="342900" indent="-342900">
                        <a:spcBef>
                          <a:spcPct val="20000"/>
                        </a:spcBef>
                        <a:buClr>
                          <a:schemeClr val="accent2"/>
                        </a:buClr>
                        <a:buFont typeface="Wingdings" pitchFamily="2" charset="2"/>
                        <a:defRPr sz="2400" b="1">
                          <a:solidFill>
                            <a:schemeClr val="hlink"/>
                          </a:solidFill>
                          <a:latin typeface="Verdana" pitchFamily="34" charset="0"/>
                          <a:ea typeface="宋体" charset="-122"/>
                        </a:defRPr>
                      </a:lvl1pPr>
                      <a:lvl2pPr marL="742950" indent="-285750">
                        <a:spcBef>
                          <a:spcPct val="20000"/>
                        </a:spcBef>
                        <a:buClr>
                          <a:schemeClr val="tx2"/>
                        </a:buClr>
                        <a:buSzPct val="60000"/>
                        <a:buFont typeface="Wingdings" pitchFamily="2" charset="2"/>
                        <a:defRPr sz="2000" b="1">
                          <a:solidFill>
                            <a:schemeClr val="tx2"/>
                          </a:solidFill>
                          <a:latin typeface="Verdana" pitchFamily="34" charset="0"/>
                          <a:ea typeface="宋体" charset="-122"/>
                        </a:defRPr>
                      </a:lvl2pPr>
                      <a:lvl3pPr marL="1143000" indent="-228600">
                        <a:spcBef>
                          <a:spcPct val="20000"/>
                        </a:spcBef>
                        <a:buClr>
                          <a:schemeClr val="folHlink"/>
                        </a:buClr>
                        <a:buSzPct val="60000"/>
                        <a:buFont typeface="Wingdings" pitchFamily="2" charset="2"/>
                        <a:defRPr sz="2000" b="1">
                          <a:solidFill>
                            <a:schemeClr val="tx2"/>
                          </a:solidFill>
                          <a:latin typeface="Verdana" pitchFamily="34" charset="0"/>
                          <a:ea typeface="宋体" charset="-122"/>
                        </a:defRPr>
                      </a:lvl3pPr>
                      <a:lvl4pPr marL="1600200" indent="-228600">
                        <a:spcBef>
                          <a:spcPct val="20000"/>
                        </a:spcBef>
                        <a:buClr>
                          <a:schemeClr val="tx1"/>
                        </a:buClr>
                        <a:buSzPct val="60000"/>
                        <a:buFont typeface="Wingdings" pitchFamily="2" charset="2"/>
                        <a:defRPr b="1">
                          <a:solidFill>
                            <a:schemeClr val="tx2"/>
                          </a:solidFill>
                          <a:latin typeface="Verdana" pitchFamily="34" charset="0"/>
                          <a:ea typeface="宋体" charset="-122"/>
                        </a:defRPr>
                      </a:lvl4pPr>
                      <a:lvl5pPr marL="2057400" indent="-228600">
                        <a:spcBef>
                          <a:spcPct val="20000"/>
                        </a:spcBef>
                        <a:buClr>
                          <a:schemeClr val="hlink"/>
                        </a:buClr>
                        <a:buSzPct val="60000"/>
                        <a:buFont typeface="Wingdings" pitchFamily="2" charset="2"/>
                        <a:defRPr b="1">
                          <a:solidFill>
                            <a:schemeClr val="tx2"/>
                          </a:solidFill>
                          <a:latin typeface="Verdana" pitchFamily="34" charset="0"/>
                          <a:ea typeface="宋体" charset="-122"/>
                        </a:defRPr>
                      </a:lvl5pPr>
                      <a:lvl6pPr marL="25146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6pPr>
                      <a:lvl7pPr marL="29718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7pPr>
                      <a:lvl8pPr marL="34290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8pPr>
                      <a:lvl9pPr marL="3886200" indent="-228600" fontAlgn="base">
                        <a:spcBef>
                          <a:spcPct val="20000"/>
                        </a:spcBef>
                        <a:spcAft>
                          <a:spcPct val="0"/>
                        </a:spcAft>
                        <a:buClr>
                          <a:schemeClr val="hlink"/>
                        </a:buClr>
                        <a:buSzPct val="60000"/>
                        <a:buFont typeface="Wingdings" pitchFamily="2" charset="2"/>
                        <a:defRPr b="1">
                          <a:solidFill>
                            <a:schemeClr val="tx2"/>
                          </a:solidFill>
                          <a:latin typeface="Verdana" pitchFamily="34" charset="0"/>
                          <a:ea typeface="宋体" charset="-122"/>
                        </a:defRPr>
                      </a:lvl9p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1589.1</a:t>
                      </a:r>
                      <a:endPar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1.288</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CF25/CF63</a:t>
                      </a:r>
                    </a:p>
                  </a:txBody>
                  <a:tcPr marL="91448" marR="91448" marT="45712" marB="45712" anchor="ctr" horzOverflow="overflow"/>
                </a:tc>
                <a:extLst>
                  <a:ext uri="{0D108BD9-81ED-4DB2-BD59-A6C34878D82A}">
                    <a16:rowId xmlns:a16="http://schemas.microsoft.com/office/drawing/2014/main" val="10017"/>
                  </a:ext>
                </a:extLst>
              </a:tr>
              <a:tr h="289339">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VC18</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QD8-FC4-QF6</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Antechamber/φ24</a:t>
                      </a:r>
                      <a:r>
                        <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a:t>
                      </a: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1</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C18150/Inconel625</a:t>
                      </a:r>
                      <a:endParaRPr kumimoji="0" lang="zh-CN" altLang="en-US"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967.8</a:t>
                      </a: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endPar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endParaRPr>
                    </a:p>
                  </a:txBody>
                  <a:tcPr marL="91448" marR="91448" marT="45712" marB="4571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defRPr/>
                      </a:pPr>
                      <a:r>
                        <a:rPr kumimoji="0" lang="en-US" altLang="zh-CN" sz="1200" b="0" i="0" u="none" strike="noStrike" kern="1200" cap="none" normalizeH="0" baseline="0" dirty="0">
                          <a:ln>
                            <a:noFill/>
                          </a:ln>
                          <a:solidFill>
                            <a:schemeClr val="tx1"/>
                          </a:solidFill>
                          <a:effectLst/>
                          <a:latin typeface="+mj-lt"/>
                          <a:ea typeface="仿宋" panose="02010609060101010101" pitchFamily="49" charset="-122"/>
                          <a:cs typeface="Times New Roman" panose="02020603050405020304" pitchFamily="18" charset="0"/>
                        </a:rPr>
                        <a:t>Various</a:t>
                      </a:r>
                    </a:p>
                  </a:txBody>
                  <a:tcPr marL="91448" marR="91448" marT="45712" marB="45712" anchor="ctr" horzOverflow="overflow"/>
                </a:tc>
                <a:extLst>
                  <a:ext uri="{0D108BD9-81ED-4DB2-BD59-A6C34878D82A}">
                    <a16:rowId xmlns:a16="http://schemas.microsoft.com/office/drawing/2014/main" val="10018"/>
                  </a:ext>
                </a:extLst>
              </a:tr>
            </a:tbl>
          </a:graphicData>
        </a:graphic>
      </p:graphicFrame>
      <p:sp>
        <p:nvSpPr>
          <p:cNvPr id="6309" name="矩形 2"/>
          <p:cNvSpPr>
            <a:spLocks noChangeArrowheads="1"/>
          </p:cNvSpPr>
          <p:nvPr/>
        </p:nvSpPr>
        <p:spPr bwMode="auto">
          <a:xfrm>
            <a:off x="2442936" y="-99392"/>
            <a:ext cx="655448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l" defTabSz="914400" rtl="0" eaLnBrk="0" fontAlgn="auto" latinLnBrk="0" hangingPunct="0">
              <a:lnSpc>
                <a:spcPct val="150000"/>
              </a:lnSpc>
              <a:spcBef>
                <a:spcPct val="0"/>
              </a:spcBef>
              <a:spcAft>
                <a:spcPts val="0"/>
              </a:spcAft>
              <a:buClrTx/>
              <a:buSzTx/>
              <a:buFont typeface="Arial" panose="020B0604020202020204" pitchFamily="34" charset="0"/>
              <a:buNone/>
              <a:tabLst/>
              <a:defRPr/>
            </a:pPr>
            <a:r>
              <a:rPr kumimoji="0" lang="en-US" altLang="zh-CN" sz="3600" b="1" i="0" u="none" strike="noStrike" kern="1200" cap="none" spc="0" normalizeH="0" baseline="0" noProof="0" dirty="0">
                <a:ln>
                  <a:noFill/>
                </a:ln>
                <a:solidFill>
                  <a:srgbClr val="FF0000"/>
                </a:solidFill>
                <a:effectLst/>
                <a:uLnTx/>
                <a:uFillTx/>
                <a:latin typeface="Times New Roman"/>
                <a:ea typeface="黑体" panose="02010609060101010101" pitchFamily="49" charset="-122"/>
                <a:cs typeface="+mn-cs"/>
              </a:rPr>
              <a:t>Vacuum chambers of a 7BA cell </a:t>
            </a:r>
          </a:p>
        </p:txBody>
      </p:sp>
    </p:spTree>
    <p:extLst>
      <p:ext uri="{BB962C8B-B14F-4D97-AF65-F5344CB8AC3E}">
        <p14:creationId xmlns:p14="http://schemas.microsoft.com/office/powerpoint/2010/main" val="2417731981"/>
      </p:ext>
    </p:extLst>
  </p:cSld>
  <p:clrMapOvr>
    <a:masterClrMapping/>
  </p:clrMapOvr>
  <p:transition spd="slow" advTm="3017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74143"/>
            <a:ext cx="5329238" cy="295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3238" y="1291630"/>
            <a:ext cx="3802062" cy="230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椭圆形标注 2"/>
          <p:cNvSpPr/>
          <p:nvPr/>
        </p:nvSpPr>
        <p:spPr>
          <a:xfrm>
            <a:off x="2208214" y="1578967"/>
            <a:ext cx="4535487" cy="2881312"/>
          </a:xfrm>
          <a:prstGeom prst="wedgeEllipseCallout">
            <a:avLst>
              <a:gd name="adj1" fmla="val 77983"/>
              <a:gd name="adj2" fmla="val -29819"/>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微软雅黑"/>
              <a:cs typeface="+mn-cs"/>
            </a:endParaRPr>
          </a:p>
        </p:txBody>
      </p:sp>
      <p:sp>
        <p:nvSpPr>
          <p:cNvPr id="9222" name="矩形 3"/>
          <p:cNvSpPr>
            <a:spLocks noChangeArrowheads="1"/>
          </p:cNvSpPr>
          <p:nvPr/>
        </p:nvSpPr>
        <p:spPr bwMode="auto">
          <a:xfrm>
            <a:off x="2659063" y="3354587"/>
            <a:ext cx="2195512" cy="522287"/>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rPr>
              <a:t>Upper / lower half parts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rPr>
              <a:t>fabricated by NC machine</a:t>
            </a:r>
            <a:endParaRPr kumimoji="0" lang="zh-CN" altLang="en-US"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endParaRPr>
          </a:p>
        </p:txBody>
      </p:sp>
      <p:sp>
        <p:nvSpPr>
          <p:cNvPr id="9223" name="矩形 5"/>
          <p:cNvSpPr>
            <a:spLocks noChangeArrowheads="1"/>
          </p:cNvSpPr>
          <p:nvPr/>
        </p:nvSpPr>
        <p:spPr bwMode="auto">
          <a:xfrm>
            <a:off x="7032625" y="3018830"/>
            <a:ext cx="2286000" cy="523875"/>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a:ln>
                  <a:noFill/>
                </a:ln>
                <a:solidFill>
                  <a:srgbClr val="002060"/>
                </a:solidFill>
                <a:effectLst/>
                <a:uLnTx/>
                <a:uFillTx/>
                <a:latin typeface="华文新魏" pitchFamily="2" charset="-122"/>
                <a:ea typeface="华文新魏" pitchFamily="2" charset="-122"/>
                <a:cs typeface="+mn-cs"/>
              </a:rPr>
              <a:t>Integrated spacers to reduce stress and strain</a:t>
            </a:r>
            <a:endParaRPr kumimoji="0" lang="zh-CN" altLang="en-US" sz="1400" b="1" i="0" u="none" strike="noStrike" kern="1200" cap="none" spc="0" normalizeH="0" baseline="0" noProof="0">
              <a:ln>
                <a:noFill/>
              </a:ln>
              <a:solidFill>
                <a:srgbClr val="002060"/>
              </a:solidFill>
              <a:effectLst/>
              <a:uLnTx/>
              <a:uFillTx/>
              <a:latin typeface="华文新魏" pitchFamily="2" charset="-122"/>
              <a:ea typeface="华文新魏" pitchFamily="2" charset="-122"/>
              <a:cs typeface="+mn-cs"/>
            </a:endParaRPr>
          </a:p>
        </p:txBody>
      </p:sp>
      <p:cxnSp>
        <p:nvCxnSpPr>
          <p:cNvPr id="9" name="直接箭头连接符 8"/>
          <p:cNvCxnSpPr>
            <a:stCxn id="9223" idx="0"/>
          </p:cNvCxnSpPr>
          <p:nvPr/>
        </p:nvCxnSpPr>
        <p:spPr>
          <a:xfrm flipV="1">
            <a:off x="8175625" y="2442567"/>
            <a:ext cx="579438" cy="576262"/>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9223" idx="0"/>
          </p:cNvCxnSpPr>
          <p:nvPr/>
        </p:nvCxnSpPr>
        <p:spPr>
          <a:xfrm flipV="1">
            <a:off x="8175625" y="2731493"/>
            <a:ext cx="1143000" cy="287337"/>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a:stCxn id="9223" idx="0"/>
          </p:cNvCxnSpPr>
          <p:nvPr/>
        </p:nvCxnSpPr>
        <p:spPr>
          <a:xfrm>
            <a:off x="8175626" y="3018829"/>
            <a:ext cx="1520825" cy="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9223" idx="0"/>
          </p:cNvCxnSpPr>
          <p:nvPr/>
        </p:nvCxnSpPr>
        <p:spPr>
          <a:xfrm flipV="1">
            <a:off x="8175625" y="2083793"/>
            <a:ext cx="0" cy="935037"/>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9223" idx="0"/>
          </p:cNvCxnSpPr>
          <p:nvPr/>
        </p:nvCxnSpPr>
        <p:spPr>
          <a:xfrm flipH="1" flipV="1">
            <a:off x="7608889" y="1794867"/>
            <a:ext cx="566737" cy="1223962"/>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229" name="矩形 25"/>
          <p:cNvSpPr>
            <a:spLocks noChangeArrowheads="1"/>
          </p:cNvSpPr>
          <p:nvPr/>
        </p:nvSpPr>
        <p:spPr bwMode="auto">
          <a:xfrm>
            <a:off x="4854576" y="1137643"/>
            <a:ext cx="1243013" cy="307975"/>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a:ln>
                  <a:noFill/>
                </a:ln>
                <a:solidFill>
                  <a:srgbClr val="002060"/>
                </a:solidFill>
                <a:effectLst/>
                <a:uLnTx/>
                <a:uFillTx/>
                <a:latin typeface="华文新魏" pitchFamily="2" charset="-122"/>
                <a:ea typeface="华文新魏" pitchFamily="2" charset="-122"/>
                <a:cs typeface="+mn-cs"/>
              </a:rPr>
              <a:t>ABS2 &amp; </a:t>
            </a:r>
            <a:r>
              <a:rPr kumimoji="0" lang="en-US" altLang="zh-CN" sz="1400" b="1" i="0" u="none" strike="noStrike" kern="1200" cap="none" spc="0" normalizeH="0" baseline="0" noProof="0">
                <a:ln>
                  <a:noFill/>
                </a:ln>
                <a:solidFill>
                  <a:srgbClr val="00B050"/>
                </a:solidFill>
                <a:effectLst/>
                <a:uLnTx/>
                <a:uFillTx/>
                <a:latin typeface="华文新魏" pitchFamily="2" charset="-122"/>
                <a:ea typeface="华文新魏" pitchFamily="2" charset="-122"/>
                <a:cs typeface="+mn-cs"/>
              </a:rPr>
              <a:t>ABS3</a:t>
            </a:r>
            <a:endParaRPr kumimoji="0" lang="zh-CN" altLang="en-US" sz="1400" b="1" i="0" u="none" strike="noStrike" kern="1200" cap="none" spc="0" normalizeH="0" baseline="0" noProof="0">
              <a:ln>
                <a:noFill/>
              </a:ln>
              <a:solidFill>
                <a:srgbClr val="00B050"/>
              </a:solidFill>
              <a:effectLst/>
              <a:uLnTx/>
              <a:uFillTx/>
              <a:latin typeface="华文新魏" pitchFamily="2" charset="-122"/>
              <a:ea typeface="华文新魏" pitchFamily="2" charset="-122"/>
              <a:cs typeface="+mn-cs"/>
            </a:endParaRPr>
          </a:p>
        </p:txBody>
      </p:sp>
      <p:cxnSp>
        <p:nvCxnSpPr>
          <p:cNvPr id="27" name="直接箭头连接符 26"/>
          <p:cNvCxnSpPr/>
          <p:nvPr/>
        </p:nvCxnSpPr>
        <p:spPr>
          <a:xfrm flipH="1">
            <a:off x="2927351" y="1291630"/>
            <a:ext cx="1927225" cy="79216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5808664" y="1445618"/>
            <a:ext cx="142875" cy="2332037"/>
          </a:xfrm>
          <a:prstGeom prst="straightConnector1">
            <a:avLst/>
          </a:prstGeom>
          <a:ln w="3175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923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3076" y="4142779"/>
            <a:ext cx="1198563" cy="9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33"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58150" y="4098329"/>
            <a:ext cx="1123950" cy="99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6" name="直接箭头连接符 35"/>
          <p:cNvCxnSpPr/>
          <p:nvPr/>
        </p:nvCxnSpPr>
        <p:spPr>
          <a:xfrm flipH="1" flipV="1">
            <a:off x="6600826" y="3777654"/>
            <a:ext cx="252413" cy="198438"/>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235"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85289" y="4085630"/>
            <a:ext cx="987425" cy="1382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矩形 39"/>
          <p:cNvSpPr/>
          <p:nvPr/>
        </p:nvSpPr>
        <p:spPr>
          <a:xfrm>
            <a:off x="6838951" y="4036417"/>
            <a:ext cx="3832225" cy="2247900"/>
          </a:xfrm>
          <a:prstGeom prst="rect">
            <a:avLst/>
          </a:prstGeom>
          <a:noFill/>
          <a:ln w="9525">
            <a:solidFill>
              <a:srgbClr val="002060"/>
            </a:solid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rPr>
              <a:t>Elliptical cross-section with mask to avoid stainless steel material from exposure to synchrotron radiation light.</a:t>
            </a:r>
          </a:p>
        </p:txBody>
      </p:sp>
      <p:sp>
        <p:nvSpPr>
          <p:cNvPr id="9237" name="矩形 41"/>
          <p:cNvSpPr>
            <a:spLocks noChangeArrowheads="1"/>
          </p:cNvSpPr>
          <p:nvPr/>
        </p:nvSpPr>
        <p:spPr bwMode="auto">
          <a:xfrm>
            <a:off x="9182100" y="1961555"/>
            <a:ext cx="863600" cy="307975"/>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a:ln>
                  <a:noFill/>
                </a:ln>
                <a:solidFill>
                  <a:srgbClr val="002060"/>
                </a:solidFill>
                <a:effectLst/>
                <a:uLnTx/>
                <a:uFillTx/>
                <a:latin typeface="华文新魏" pitchFamily="2" charset="-122"/>
                <a:ea typeface="华文新魏" pitchFamily="2" charset="-122"/>
                <a:cs typeface="+mn-cs"/>
              </a:rPr>
              <a:t>curved</a:t>
            </a:r>
            <a:endParaRPr kumimoji="0" lang="zh-CN" altLang="en-US" sz="1400" b="1" i="0" u="none" strike="noStrike" kern="1200" cap="none" spc="0" normalizeH="0" baseline="0" noProof="0">
              <a:ln>
                <a:noFill/>
              </a:ln>
              <a:solidFill>
                <a:srgbClr val="00B050"/>
              </a:solidFill>
              <a:effectLst/>
              <a:uLnTx/>
              <a:uFillTx/>
              <a:latin typeface="华文新魏" pitchFamily="2" charset="-122"/>
              <a:ea typeface="华文新魏" pitchFamily="2" charset="-122"/>
              <a:cs typeface="+mn-cs"/>
            </a:endParaRPr>
          </a:p>
        </p:txBody>
      </p:sp>
      <p:cxnSp>
        <p:nvCxnSpPr>
          <p:cNvPr id="43" name="直接箭头连接符 42"/>
          <p:cNvCxnSpPr/>
          <p:nvPr/>
        </p:nvCxnSpPr>
        <p:spPr>
          <a:xfrm flipH="1">
            <a:off x="9024938" y="2269530"/>
            <a:ext cx="455612" cy="123825"/>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239" name="矩形 47"/>
          <p:cNvSpPr>
            <a:spLocks noChangeArrowheads="1"/>
          </p:cNvSpPr>
          <p:nvPr/>
        </p:nvSpPr>
        <p:spPr bwMode="auto">
          <a:xfrm>
            <a:off x="3863975" y="1591668"/>
            <a:ext cx="3104092" cy="307975"/>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rPr>
              <a:t>             Pump ports</a:t>
            </a:r>
            <a:endParaRPr kumimoji="0" lang="zh-CN" altLang="en-US"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endParaRPr>
          </a:p>
        </p:txBody>
      </p:sp>
      <p:cxnSp>
        <p:nvCxnSpPr>
          <p:cNvPr id="49" name="直接箭头连接符 48"/>
          <p:cNvCxnSpPr>
            <a:stCxn id="9239" idx="2"/>
          </p:cNvCxnSpPr>
          <p:nvPr/>
        </p:nvCxnSpPr>
        <p:spPr>
          <a:xfrm flipH="1">
            <a:off x="4376739" y="1899643"/>
            <a:ext cx="1039282" cy="1119187"/>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flipH="1">
            <a:off x="4800601" y="1961555"/>
            <a:ext cx="574675" cy="131286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a:off x="5375275" y="1961554"/>
            <a:ext cx="0" cy="158115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p:nvPr/>
        </p:nvCxnSpPr>
        <p:spPr>
          <a:xfrm flipH="1">
            <a:off x="3863975" y="1961555"/>
            <a:ext cx="1511300" cy="74136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nvCxnSpPr>
        <p:spPr>
          <a:xfrm flipH="1">
            <a:off x="3305175" y="1961554"/>
            <a:ext cx="2070100" cy="43180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1966914" y="4457104"/>
            <a:ext cx="1385887" cy="954088"/>
          </a:xfrm>
          <a:prstGeom prst="rect">
            <a:avLst/>
          </a:prstGeom>
          <a:noFill/>
          <a:ln w="9525">
            <a:solidFill>
              <a:srgbClr val="002060"/>
            </a:solid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rPr>
              <a:t>QF4 profile</a:t>
            </a:r>
            <a:endParaRPr kumimoji="0" lang="zh-CN" altLang="en-US"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p:txBody>
      </p:sp>
      <p:sp>
        <p:nvSpPr>
          <p:cNvPr id="9246" name="矩形 77"/>
          <p:cNvSpPr>
            <a:spLocks noChangeArrowheads="1"/>
          </p:cNvSpPr>
          <p:nvPr/>
        </p:nvSpPr>
        <p:spPr bwMode="auto">
          <a:xfrm>
            <a:off x="1864519" y="5481042"/>
            <a:ext cx="1690688" cy="1384300"/>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FFC00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FFC00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FFC00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FFC00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FFC000"/>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C000"/>
                </a:solidFill>
                <a:effectLst/>
                <a:uLnTx/>
                <a:uFillTx/>
                <a:latin typeface="华文新魏" pitchFamily="2" charset="-122"/>
                <a:ea typeface="华文新魏" pitchFamily="2" charset="-122"/>
                <a:cs typeface="+mn-cs"/>
              </a:rPr>
              <a:t>Cooling water pipe</a:t>
            </a:r>
            <a:endParaRPr kumimoji="0" lang="zh-CN" altLang="en-US" sz="1400" b="1" i="0" u="none" strike="noStrike" kern="1200" cap="none" spc="0" normalizeH="0" baseline="0" noProof="0" dirty="0">
              <a:ln>
                <a:noFill/>
              </a:ln>
              <a:solidFill>
                <a:srgbClr val="FFC000"/>
              </a:solidFill>
              <a:effectLst/>
              <a:uLnTx/>
              <a:uFillTx/>
              <a:latin typeface="华文新魏" pitchFamily="2" charset="-122"/>
              <a:ea typeface="华文新魏" pitchFamily="2" charset="-122"/>
              <a:cs typeface="+mn-cs"/>
            </a:endParaRPr>
          </a:p>
        </p:txBody>
      </p:sp>
      <p:sp>
        <p:nvSpPr>
          <p:cNvPr id="79" name="矩形 78"/>
          <p:cNvSpPr/>
          <p:nvPr/>
        </p:nvSpPr>
        <p:spPr>
          <a:xfrm>
            <a:off x="3740150" y="5160367"/>
            <a:ext cx="2986088" cy="1168400"/>
          </a:xfrm>
          <a:prstGeom prst="rect">
            <a:avLst/>
          </a:prstGeom>
          <a:noFill/>
          <a:ln w="9525">
            <a:solidFill>
              <a:srgbClr val="002060"/>
            </a:solid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rPr>
              <a:t>BLG4</a:t>
            </a:r>
            <a:r>
              <a:rPr kumimoji="0" lang="en-US" altLang="zh-CN" sz="1400" b="1" i="0" u="none" strike="noStrike" kern="1200" cap="none" spc="0" normalizeH="0" baseline="0" noProof="0" dirty="0">
                <a:ln>
                  <a:noFill/>
                </a:ln>
                <a:solidFill>
                  <a:srgbClr val="002060"/>
                </a:solidFill>
                <a:effectLst/>
                <a:uLnTx/>
                <a:uFillTx/>
                <a:latin typeface="华文新魏" pitchFamily="2" charset="-122"/>
                <a:ea typeface="华文新魏" pitchFamily="2" charset="-122"/>
                <a:cs typeface="+mn-cs"/>
              </a:rPr>
              <a:t> </a:t>
            </a:r>
            <a:r>
              <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rPr>
              <a:t>profile</a:t>
            </a:r>
            <a:endParaRPr kumimoji="0" lang="zh-CN" altLang="en-US"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p:txBody>
      </p:sp>
      <p:cxnSp>
        <p:nvCxnSpPr>
          <p:cNvPr id="80" name="直接箭头连接符 79"/>
          <p:cNvCxnSpPr>
            <a:stCxn id="76" idx="0"/>
          </p:cNvCxnSpPr>
          <p:nvPr/>
        </p:nvCxnSpPr>
        <p:spPr>
          <a:xfrm flipH="1" flipV="1">
            <a:off x="1919288" y="1291630"/>
            <a:ext cx="741362" cy="3165475"/>
          </a:xfrm>
          <a:prstGeom prst="straightConnector1">
            <a:avLst/>
          </a:prstGeom>
          <a:ln w="317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p:nvPr/>
        </p:nvCxnSpPr>
        <p:spPr>
          <a:xfrm flipV="1">
            <a:off x="4178300" y="3474443"/>
            <a:ext cx="1919288" cy="1622425"/>
          </a:xfrm>
          <a:prstGeom prst="straightConnector1">
            <a:avLst/>
          </a:prstGeom>
          <a:ln w="317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pic>
        <p:nvPicPr>
          <p:cNvPr id="9250"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33800" y="5314354"/>
            <a:ext cx="2992438"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51" name="Picture 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014539" y="4611092"/>
            <a:ext cx="12906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7" name="直接箭头连接符 86"/>
          <p:cNvCxnSpPr>
            <a:stCxn id="9246" idx="0"/>
          </p:cNvCxnSpPr>
          <p:nvPr/>
        </p:nvCxnSpPr>
        <p:spPr>
          <a:xfrm flipV="1">
            <a:off x="2705101" y="3542705"/>
            <a:ext cx="3103563" cy="220186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253" name="Picture 7"/>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014539" y="5497714"/>
            <a:ext cx="1162050" cy="1138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标题 3">
            <a:extLst>
              <a:ext uri="{FF2B5EF4-FFF2-40B4-BE49-F238E27FC236}">
                <a16:creationId xmlns:a16="http://schemas.microsoft.com/office/drawing/2014/main" id="{F540DE65-2F29-47F4-B93A-65213B0E3344}"/>
              </a:ext>
            </a:extLst>
          </p:cNvPr>
          <p:cNvSpPr>
            <a:spLocks noGrp="1"/>
          </p:cNvSpPr>
          <p:nvPr>
            <p:ph type="title"/>
          </p:nvPr>
        </p:nvSpPr>
        <p:spPr>
          <a:xfrm>
            <a:off x="1524000" y="143868"/>
            <a:ext cx="10515600" cy="663575"/>
          </a:xfrm>
          <a:prstGeom prst="rect">
            <a:avLst/>
          </a:prstGeom>
        </p:spPr>
        <p:txBody>
          <a:bodyPr/>
          <a:lstStyle/>
          <a:p>
            <a:r>
              <a:rPr lang="en-US" altLang="zh-CN" sz="3200" dirty="0"/>
              <a:t>Vacuum chamber design of VC14 (BLG4+QF4)</a:t>
            </a:r>
            <a:endParaRPr lang="zh-CN" altLang="en-US" sz="3200" dirty="0"/>
          </a:p>
        </p:txBody>
      </p:sp>
      <p:sp>
        <p:nvSpPr>
          <p:cNvPr id="5" name="文本框 4">
            <a:extLst>
              <a:ext uri="{FF2B5EF4-FFF2-40B4-BE49-F238E27FC236}">
                <a16:creationId xmlns:a16="http://schemas.microsoft.com/office/drawing/2014/main" id="{C032427C-8DFB-49EA-836A-026ACCBE16AC}"/>
              </a:ext>
            </a:extLst>
          </p:cNvPr>
          <p:cNvSpPr txBox="1"/>
          <p:nvPr/>
        </p:nvSpPr>
        <p:spPr>
          <a:xfrm>
            <a:off x="10535816" y="320976"/>
            <a:ext cx="1656184" cy="369332"/>
          </a:xfrm>
          <a:prstGeom prst="rect">
            <a:avLst/>
          </a:prstGeom>
          <a:noFill/>
        </p:spPr>
        <p:txBody>
          <a:bodyPr wrap="square" rtlCol="0">
            <a:spAutoFit/>
          </a:bodyPr>
          <a:lstStyle/>
          <a:p>
            <a:r>
              <a:rPr lang="en-US" altLang="zh-CN" dirty="0" err="1"/>
              <a:t>Dizhou</a:t>
            </a:r>
            <a:r>
              <a:rPr lang="en-US" altLang="zh-CN" dirty="0"/>
              <a:t> Guo</a:t>
            </a:r>
            <a:endParaRPr lang="zh-CN" altLang="en-US" dirty="0"/>
          </a:p>
        </p:txBody>
      </p:sp>
    </p:spTree>
    <p:extLst>
      <p:ext uri="{BB962C8B-B14F-4D97-AF65-F5344CB8AC3E}">
        <p14:creationId xmlns:p14="http://schemas.microsoft.com/office/powerpoint/2010/main" val="2225235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3"/>
          <a:stretch>
            <a:fillRect/>
          </a:stretch>
        </p:blipFill>
        <p:spPr>
          <a:xfrm>
            <a:off x="137437" y="1844824"/>
            <a:ext cx="7045149" cy="3342515"/>
          </a:xfrm>
          <a:prstGeom prst="rect">
            <a:avLst/>
          </a:prstGeom>
        </p:spPr>
      </p:pic>
      <p:pic>
        <p:nvPicPr>
          <p:cNvPr id="7" name="图片 6"/>
          <p:cNvPicPr>
            <a:picLocks noChangeAspect="1"/>
          </p:cNvPicPr>
          <p:nvPr/>
        </p:nvPicPr>
        <p:blipFill rotWithShape="1">
          <a:blip r:embed="rId4"/>
          <a:srcRect t="28457" r="1955" b="29001"/>
          <a:stretch/>
        </p:blipFill>
        <p:spPr>
          <a:xfrm>
            <a:off x="8040216" y="3140968"/>
            <a:ext cx="3538197" cy="1152128"/>
          </a:xfrm>
          <a:prstGeom prst="rect">
            <a:avLst/>
          </a:prstGeom>
        </p:spPr>
      </p:pic>
      <p:pic>
        <p:nvPicPr>
          <p:cNvPr id="3" name="图片 2"/>
          <p:cNvPicPr>
            <a:picLocks noChangeAspect="1"/>
          </p:cNvPicPr>
          <p:nvPr/>
        </p:nvPicPr>
        <p:blipFill rotWithShape="1">
          <a:blip r:embed="rId5" cstate="print">
            <a:extLst>
              <a:ext uri="{28A0092B-C50C-407E-A947-70E740481C1C}">
                <a14:useLocalDpi xmlns:a14="http://schemas.microsoft.com/office/drawing/2010/main" val="0"/>
              </a:ext>
            </a:extLst>
          </a:blip>
          <a:srcRect t="39500" b="33200"/>
          <a:stretch/>
        </p:blipFill>
        <p:spPr>
          <a:xfrm>
            <a:off x="2996665" y="908721"/>
            <a:ext cx="9143995" cy="1872207"/>
          </a:xfrm>
          <a:prstGeom prst="rect">
            <a:avLst/>
          </a:prstGeom>
        </p:spPr>
      </p:pic>
      <p:sp>
        <p:nvSpPr>
          <p:cNvPr id="9" name="标题 3">
            <a:extLst>
              <a:ext uri="{FF2B5EF4-FFF2-40B4-BE49-F238E27FC236}">
                <a16:creationId xmlns:a16="http://schemas.microsoft.com/office/drawing/2014/main" id="{ED238E35-79D8-43BE-BB4D-8E24F7A10A73}"/>
              </a:ext>
            </a:extLst>
          </p:cNvPr>
          <p:cNvSpPr>
            <a:spLocks noGrp="1"/>
          </p:cNvSpPr>
          <p:nvPr>
            <p:ph type="title"/>
          </p:nvPr>
        </p:nvSpPr>
        <p:spPr>
          <a:xfrm>
            <a:off x="1558925" y="104775"/>
            <a:ext cx="10515600" cy="663575"/>
          </a:xfrm>
          <a:prstGeom prst="rect">
            <a:avLst/>
          </a:prstGeom>
        </p:spPr>
        <p:txBody>
          <a:bodyPr/>
          <a:lstStyle/>
          <a:p>
            <a:r>
              <a:rPr lang="en-US" altLang="zh-CN" sz="3200" dirty="0"/>
              <a:t>Vacuum chamber design of VC14 (BLG4+QF4)</a:t>
            </a:r>
            <a:endParaRPr lang="zh-CN" altLang="en-US" sz="3200" dirty="0"/>
          </a:p>
        </p:txBody>
      </p:sp>
      <p:sp>
        <p:nvSpPr>
          <p:cNvPr id="10" name="矩形 9">
            <a:extLst>
              <a:ext uri="{FF2B5EF4-FFF2-40B4-BE49-F238E27FC236}">
                <a16:creationId xmlns:a16="http://schemas.microsoft.com/office/drawing/2014/main" id="{ACAEE114-DFD5-45D5-8F0B-D39135523750}"/>
              </a:ext>
            </a:extLst>
          </p:cNvPr>
          <p:cNvSpPr/>
          <p:nvPr/>
        </p:nvSpPr>
        <p:spPr>
          <a:xfrm>
            <a:off x="8030411" y="3149600"/>
            <a:ext cx="3538197" cy="1600438"/>
          </a:xfrm>
          <a:prstGeom prst="rect">
            <a:avLst/>
          </a:prstGeom>
          <a:noFill/>
          <a:ln w="9525">
            <a:solidFill>
              <a:srgbClr val="002060"/>
            </a:solid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400" b="1" dirty="0">
              <a:solidFill>
                <a:srgbClr val="D5393D"/>
              </a:solidFill>
              <a:latin typeface="华文新魏" pitchFamily="2" charset="-122"/>
              <a:ea typeface="华文新魏"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rPr>
              <a:t>QF4 profile</a:t>
            </a:r>
            <a:endParaRPr kumimoji="0" lang="zh-CN" altLang="en-US" sz="1400" b="1" i="0" u="none" strike="noStrike" kern="1200" cap="none" spc="0" normalizeH="0" baseline="0" noProof="0" dirty="0">
              <a:ln>
                <a:noFill/>
              </a:ln>
              <a:solidFill>
                <a:srgbClr val="D5393D"/>
              </a:solidFill>
              <a:effectLst/>
              <a:uLnTx/>
              <a:uFillTx/>
              <a:latin typeface="华文新魏" pitchFamily="2" charset="-122"/>
              <a:ea typeface="华文新魏" pitchFamily="2" charset="-122"/>
              <a:cs typeface="+mn-cs"/>
            </a:endParaRPr>
          </a:p>
        </p:txBody>
      </p:sp>
      <p:sp>
        <p:nvSpPr>
          <p:cNvPr id="11" name="文本框 10">
            <a:extLst>
              <a:ext uri="{FF2B5EF4-FFF2-40B4-BE49-F238E27FC236}">
                <a16:creationId xmlns:a16="http://schemas.microsoft.com/office/drawing/2014/main" id="{951B5918-98E8-40D1-861A-23E46ABA14BA}"/>
              </a:ext>
            </a:extLst>
          </p:cNvPr>
          <p:cNvSpPr txBox="1"/>
          <p:nvPr/>
        </p:nvSpPr>
        <p:spPr>
          <a:xfrm>
            <a:off x="479376" y="5517232"/>
            <a:ext cx="9001000" cy="1200329"/>
          </a:xfrm>
          <a:prstGeom prst="rect">
            <a:avLst/>
          </a:prstGeom>
          <a:noFill/>
        </p:spPr>
        <p:txBody>
          <a:bodyPr wrap="square" rtlCol="0">
            <a:spAutoFit/>
          </a:bodyPr>
          <a:lstStyle/>
          <a:p>
            <a:pPr marL="285750" indent="-285750">
              <a:buFont typeface="Wingdings" panose="05000000000000000000" pitchFamily="2" charset="2"/>
              <a:buChar char="u"/>
            </a:pPr>
            <a:r>
              <a:rPr lang="en-US" altLang="zh-CN" sz="1800" dirty="0"/>
              <a:t>VC14  consisted by BLG4, QF4, mask, tapered pipe, antechamber, pump ports</a:t>
            </a:r>
            <a:endParaRPr lang="en-US" altLang="zh-CN" dirty="0"/>
          </a:p>
          <a:p>
            <a:pPr marL="285750" indent="-285750">
              <a:buFont typeface="Wingdings" panose="05000000000000000000" pitchFamily="2" charset="2"/>
              <a:buChar char="u"/>
            </a:pPr>
            <a:r>
              <a:rPr lang="en-US" altLang="zh-CN" dirty="0"/>
              <a:t>Cu film of 20 </a:t>
            </a:r>
            <a:r>
              <a:rPr lang="en-US" altLang="zh-CN" sz="1800" dirty="0">
                <a:sym typeface="Symbol" panose="05050102010706020507" pitchFamily="18" charset="2"/>
              </a:rPr>
              <a:t></a:t>
            </a:r>
            <a:r>
              <a:rPr lang="en-US" altLang="zh-CN" sz="1800" dirty="0"/>
              <a:t>m coated on the beam pipe of S.S, </a:t>
            </a:r>
            <a:r>
              <a:rPr lang="en-US" altLang="zh-CN" sz="1800" dirty="0">
                <a:latin typeface="Times New Roman" panose="02020603050405020304" pitchFamily="18" charset="0"/>
                <a:cs typeface="Times New Roman" panose="02020603050405020304" pitchFamily="18" charset="0"/>
              </a:rPr>
              <a:t>Permeability </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1.02</a:t>
            </a:r>
          </a:p>
          <a:p>
            <a:pPr marL="285750" indent="-285750">
              <a:buFont typeface="Wingdings" panose="05000000000000000000" pitchFamily="2" charset="2"/>
              <a:buChar char="u"/>
            </a:pPr>
            <a:r>
              <a:rPr lang="en-US" altLang="zh-CN" sz="1800" dirty="0">
                <a:latin typeface="Times New Roman" panose="02020603050405020304" pitchFamily="18" charset="0"/>
                <a:cs typeface="Times New Roman" panose="02020603050405020304" pitchFamily="18" charset="0"/>
              </a:rPr>
              <a:t>Laser welding, electron beam welding, argon arc welding </a:t>
            </a:r>
            <a:r>
              <a:rPr lang="en-US" altLang="zh-CN" dirty="0">
                <a:latin typeface="Times New Roman" panose="02020603050405020304" pitchFamily="18" charset="0"/>
                <a:cs typeface="Times New Roman" panose="02020603050405020304" pitchFamily="18" charset="0"/>
              </a:rPr>
              <a:t>are employed </a:t>
            </a:r>
            <a:endParaRPr lang="en-US" altLang="zh-CN" sz="18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endParaRPr lang="zh-CN" altLang="en-US" dirty="0"/>
          </a:p>
        </p:txBody>
      </p:sp>
      <p:sp>
        <p:nvSpPr>
          <p:cNvPr id="8" name="文本框 7">
            <a:extLst>
              <a:ext uri="{FF2B5EF4-FFF2-40B4-BE49-F238E27FC236}">
                <a16:creationId xmlns:a16="http://schemas.microsoft.com/office/drawing/2014/main" id="{72E3A289-1250-4E1C-A8B9-C1E851968BF8}"/>
              </a:ext>
            </a:extLst>
          </p:cNvPr>
          <p:cNvSpPr txBox="1"/>
          <p:nvPr/>
        </p:nvSpPr>
        <p:spPr>
          <a:xfrm>
            <a:off x="10535816" y="320976"/>
            <a:ext cx="1656184" cy="369332"/>
          </a:xfrm>
          <a:prstGeom prst="rect">
            <a:avLst/>
          </a:prstGeom>
          <a:noFill/>
        </p:spPr>
        <p:txBody>
          <a:bodyPr wrap="square" rtlCol="0">
            <a:spAutoFit/>
          </a:bodyPr>
          <a:lstStyle/>
          <a:p>
            <a:r>
              <a:rPr lang="en-US" altLang="zh-CN" dirty="0" err="1"/>
              <a:t>Dizhou</a:t>
            </a:r>
            <a:r>
              <a:rPr lang="en-US" altLang="zh-CN" dirty="0"/>
              <a:t> Guo</a:t>
            </a:r>
            <a:endParaRPr lang="zh-CN" altLang="en-US" dirty="0"/>
          </a:p>
        </p:txBody>
      </p:sp>
    </p:spTree>
    <p:extLst>
      <p:ext uri="{BB962C8B-B14F-4D97-AF65-F5344CB8AC3E}">
        <p14:creationId xmlns:p14="http://schemas.microsoft.com/office/powerpoint/2010/main" val="3182981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dministrator\Desktop\2023-02-12_21254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550" y="973198"/>
            <a:ext cx="5209994" cy="3391905"/>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a16="http://schemas.microsoft.com/office/drawing/2014/main" id="{06844AFE-1499-42E1-8D02-0E079A4B2195}"/>
              </a:ext>
            </a:extLst>
          </p:cNvPr>
          <p:cNvSpPr>
            <a:spLocks noGrp="1"/>
          </p:cNvSpPr>
          <p:nvPr>
            <p:ph type="title"/>
          </p:nvPr>
        </p:nvSpPr>
        <p:spPr>
          <a:xfrm>
            <a:off x="1558637" y="105353"/>
            <a:ext cx="10515600" cy="663575"/>
          </a:xfrm>
          <a:prstGeom prst="rect">
            <a:avLst/>
          </a:prstGeom>
        </p:spPr>
        <p:txBody>
          <a:bodyPr/>
          <a:lstStyle/>
          <a:p>
            <a:r>
              <a:rPr lang="en-US" altLang="zh-CN" dirty="0"/>
              <a:t>Insertion vacuum chamber</a:t>
            </a:r>
            <a:endParaRPr lang="zh-CN" altLang="en-US" dirty="0"/>
          </a:p>
        </p:txBody>
      </p:sp>
      <p:sp>
        <p:nvSpPr>
          <p:cNvPr id="10" name="文本框 9"/>
          <p:cNvSpPr txBox="1"/>
          <p:nvPr/>
        </p:nvSpPr>
        <p:spPr>
          <a:xfrm>
            <a:off x="407368" y="4805535"/>
            <a:ext cx="5084275" cy="14773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Mango Wiggler vacuum chamber is made by extruded </a:t>
            </a:r>
            <a:r>
              <a:rPr kumimoji="0" lang="en-US" altLang="zh-CN" b="0" i="0" u="none" strike="noStrike" kern="1200" cap="none" spc="0" normalizeH="0" baseline="0" noProof="0" dirty="0" err="1">
                <a:ln>
                  <a:noFill/>
                </a:ln>
                <a:solidFill>
                  <a:srgbClr val="0070C0"/>
                </a:solidFill>
                <a:effectLst/>
                <a:uLnTx/>
                <a:uFillTx/>
                <a:latin typeface="Arial" panose="020B0604020202020204" pitchFamily="34" charset="0"/>
                <a:ea typeface="宋体" panose="02010600030101010101" pitchFamily="2" charset="-122"/>
                <a:cs typeface="+mn-cs"/>
              </a:rPr>
              <a:t>CuCrZr</a:t>
            </a: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 (C18150). The length is 2.4m, inner diameter is 8mm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dirty="0">
                <a:solidFill>
                  <a:srgbClr val="0070C0"/>
                </a:solidFill>
                <a:latin typeface="Arial" panose="020B0604020202020204" pitchFamily="34" charset="0"/>
                <a:ea typeface="宋体" panose="02010600030101010101" pitchFamily="2" charset="-122"/>
              </a:rPr>
              <a:t>NEG coating, and no cooling pipe, due to low power of SR.</a:t>
            </a:r>
            <a:endParaRPr kumimoji="0" lang="en-US" altLang="zh-CN" sz="20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文本框 8">
            <a:extLst>
              <a:ext uri="{FF2B5EF4-FFF2-40B4-BE49-F238E27FC236}">
                <a16:creationId xmlns:a16="http://schemas.microsoft.com/office/drawing/2014/main" id="{A9584D90-282C-4E4C-AC72-3D464D150BC2}"/>
              </a:ext>
            </a:extLst>
          </p:cNvPr>
          <p:cNvSpPr txBox="1"/>
          <p:nvPr/>
        </p:nvSpPr>
        <p:spPr>
          <a:xfrm>
            <a:off x="10200456" y="404664"/>
            <a:ext cx="1899047" cy="369332"/>
          </a:xfrm>
          <a:prstGeom prst="rect">
            <a:avLst/>
          </a:prstGeom>
          <a:noFill/>
        </p:spPr>
        <p:txBody>
          <a:bodyPr wrap="square" rtlCol="0">
            <a:spAutoFit/>
          </a:bodyPr>
          <a:lstStyle/>
          <a:p>
            <a:r>
              <a:rPr lang="en-US" altLang="zh-CN" dirty="0"/>
              <a:t>Lei </a:t>
            </a:r>
            <a:r>
              <a:rPr lang="en-US" altLang="zh-CN" dirty="0" err="1"/>
              <a:t>zhang</a:t>
            </a:r>
            <a:endParaRPr lang="zh-CN" altLang="en-US" dirty="0"/>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5807968" y="973199"/>
            <a:ext cx="5166752" cy="3391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文本框 9"/>
          <p:cNvSpPr txBox="1"/>
          <p:nvPr/>
        </p:nvSpPr>
        <p:spPr>
          <a:xfrm>
            <a:off x="5879976" y="4805535"/>
            <a:ext cx="6048672" cy="14773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Mango Wiggler upstream mask vacuum chamber is </a:t>
            </a:r>
            <a:r>
              <a:rPr kumimoji="0" lang="en-US" altLang="zh-CN" b="0" i="0" u="none" strike="noStrike" kern="1200" cap="none" spc="0" normalizeH="0" baseline="0" noProof="0" dirty="0" err="1">
                <a:ln>
                  <a:noFill/>
                </a:ln>
                <a:solidFill>
                  <a:srgbClr val="0070C0"/>
                </a:solidFill>
                <a:effectLst/>
                <a:uLnTx/>
                <a:uFillTx/>
                <a:latin typeface="Arial" panose="020B0604020202020204" pitchFamily="34" charset="0"/>
                <a:ea typeface="宋体" panose="02010600030101010101" pitchFamily="2" charset="-122"/>
                <a:cs typeface="+mn-cs"/>
              </a:rPr>
              <a:t>is</a:t>
            </a: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 made by extruded </a:t>
            </a:r>
            <a:r>
              <a:rPr kumimoji="0" lang="en-US" altLang="zh-CN" b="0" i="0" u="none" strike="noStrike" kern="1200" cap="none" spc="0" normalizeH="0" baseline="0" noProof="0" dirty="0" err="1">
                <a:ln>
                  <a:noFill/>
                </a:ln>
                <a:solidFill>
                  <a:srgbClr val="0070C0"/>
                </a:solidFill>
                <a:effectLst/>
                <a:uLnTx/>
                <a:uFillTx/>
                <a:latin typeface="Arial" panose="020B0604020202020204" pitchFamily="34" charset="0"/>
                <a:ea typeface="宋体" panose="02010600030101010101" pitchFamily="2" charset="-122"/>
                <a:cs typeface="+mn-cs"/>
              </a:rPr>
              <a:t>CuCrZr</a:t>
            </a: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 (C18150). ). The length is 0.17m, inner diameter is varies from 7.8mm to 22mm.</a:t>
            </a:r>
            <a:endParaRPr lang="en-US" altLang="zh-CN" dirty="0">
              <a:solidFill>
                <a:srgbClr val="0070C0"/>
              </a:solidFill>
              <a:latin typeface="Arial" panose="020B0604020202020204" pitchFamily="34" charset="0"/>
              <a:ea typeface="宋体" panose="02010600030101010101" pitchFamily="2" charset="-12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SR power </a:t>
            </a:r>
            <a:r>
              <a:rPr kumimoji="0" lang="en-US" altLang="zh-CN" b="0" i="0" u="none" strike="noStrike" kern="1200" cap="none" spc="0" normalizeH="0" baseline="0" noProof="0" dirty="0" err="1">
                <a:ln>
                  <a:noFill/>
                </a:ln>
                <a:solidFill>
                  <a:srgbClr val="0070C0"/>
                </a:solidFill>
                <a:effectLst/>
                <a:uLnTx/>
                <a:uFillTx/>
                <a:latin typeface="Arial" panose="020B0604020202020204" pitchFamily="34" charset="0"/>
                <a:ea typeface="宋体" panose="02010600030101010101" pitchFamily="2" charset="-122"/>
                <a:cs typeface="+mn-cs"/>
              </a:rPr>
              <a:t>si</a:t>
            </a: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 3W/mm</a:t>
            </a:r>
            <a:r>
              <a:rPr kumimoji="0" lang="en-US" altLang="zh-CN" b="0" i="0" u="none" strike="noStrike" kern="1200" cap="none" spc="0" normalizeH="0" baseline="30000" noProof="0" dirty="0">
                <a:ln>
                  <a:noFill/>
                </a:ln>
                <a:solidFill>
                  <a:srgbClr val="0070C0"/>
                </a:solidFill>
                <a:effectLst/>
                <a:uLnTx/>
                <a:uFillTx/>
                <a:latin typeface="Arial" panose="020B0604020202020204" pitchFamily="34" charset="0"/>
                <a:ea typeface="宋体" panose="02010600030101010101" pitchFamily="2" charset="-122"/>
                <a:cs typeface="+mn-cs"/>
              </a:rPr>
              <a:t>2</a:t>
            </a:r>
            <a:r>
              <a:rPr kumimoji="0" lang="zh-CN" altLang="en-US"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a:t>
            </a:r>
            <a:r>
              <a:rPr lang="en-US" altLang="zh-CN" dirty="0">
                <a:solidFill>
                  <a:srgbClr val="0070C0"/>
                </a:solidFill>
                <a:latin typeface="Arial" panose="020B0604020202020204" pitchFamily="34" charset="0"/>
                <a:ea typeface="宋体" panose="02010600030101010101" pitchFamily="2" charset="-122"/>
              </a:rPr>
              <a:t>NEG</a:t>
            </a:r>
            <a:r>
              <a:rPr lang="zh-CN" altLang="en-US" dirty="0">
                <a:solidFill>
                  <a:srgbClr val="0070C0"/>
                </a:solidFill>
                <a:latin typeface="Arial" panose="020B0604020202020204" pitchFamily="34" charset="0"/>
                <a:ea typeface="宋体" panose="02010600030101010101" pitchFamily="2" charset="-122"/>
              </a:rPr>
              <a:t> </a:t>
            </a:r>
            <a:r>
              <a:rPr lang="en-US" altLang="zh-CN" dirty="0">
                <a:solidFill>
                  <a:srgbClr val="0070C0"/>
                </a:solidFill>
                <a:latin typeface="Arial" panose="020B0604020202020204" pitchFamily="34" charset="0"/>
                <a:ea typeface="宋体" panose="02010600030101010101" pitchFamily="2" charset="-122"/>
              </a:rPr>
              <a:t>coating</a:t>
            </a:r>
            <a:r>
              <a:rPr lang="zh-CN" altLang="en-US" dirty="0">
                <a:solidFill>
                  <a:srgbClr val="0070C0"/>
                </a:solidFill>
                <a:latin typeface="Arial" panose="020B0604020202020204" pitchFamily="34" charset="0"/>
                <a:ea typeface="宋体" panose="02010600030101010101" pitchFamily="2" charset="-122"/>
              </a:rPr>
              <a:t> </a:t>
            </a:r>
            <a:r>
              <a:rPr lang="en-US" altLang="zh-CN" dirty="0">
                <a:solidFill>
                  <a:srgbClr val="0070C0"/>
                </a:solidFill>
                <a:latin typeface="Arial" panose="020B0604020202020204" pitchFamily="34" charset="0"/>
                <a:ea typeface="宋体" panose="02010600030101010101" pitchFamily="2" charset="-122"/>
              </a:rPr>
              <a:t>and</a:t>
            </a:r>
            <a:r>
              <a:rPr lang="zh-CN" altLang="en-US" dirty="0">
                <a:solidFill>
                  <a:srgbClr val="0070C0"/>
                </a:solidFill>
                <a:latin typeface="Arial" panose="020B0604020202020204" pitchFamily="34" charset="0"/>
                <a:ea typeface="宋体" panose="02010600030101010101" pitchFamily="2" charset="-122"/>
              </a:rPr>
              <a:t> </a:t>
            </a:r>
            <a:r>
              <a:rPr lang="en-US" altLang="zh-CN" dirty="0">
                <a:solidFill>
                  <a:srgbClr val="0070C0"/>
                </a:solidFill>
                <a:latin typeface="Arial" panose="020B0604020202020204" pitchFamily="34" charset="0"/>
                <a:ea typeface="宋体" panose="02010600030101010101" pitchFamily="2" charset="-122"/>
              </a:rPr>
              <a:t>water colling is applied.</a:t>
            </a:r>
            <a:endParaRPr kumimoji="0" lang="en-US" altLang="zh-CN" sz="20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cxnSp>
        <p:nvCxnSpPr>
          <p:cNvPr id="4" name="直接箭头连接符 3">
            <a:extLst>
              <a:ext uri="{FF2B5EF4-FFF2-40B4-BE49-F238E27FC236}">
                <a16:creationId xmlns:a16="http://schemas.microsoft.com/office/drawing/2014/main" id="{C09F14CE-307E-427E-8AF4-1CE0466F7FE3}"/>
              </a:ext>
            </a:extLst>
          </p:cNvPr>
          <p:cNvCxnSpPr>
            <a:cxnSpLocks/>
          </p:cNvCxnSpPr>
          <p:nvPr/>
        </p:nvCxnSpPr>
        <p:spPr>
          <a:xfrm flipH="1" flipV="1">
            <a:off x="8328250" y="2525134"/>
            <a:ext cx="3525200" cy="14401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DB70D11B-178F-49FC-B6B9-0CFF597746C4}"/>
              </a:ext>
            </a:extLst>
          </p:cNvPr>
          <p:cNvSpPr txBox="1"/>
          <p:nvPr/>
        </p:nvSpPr>
        <p:spPr>
          <a:xfrm>
            <a:off x="10873110" y="2525134"/>
            <a:ext cx="1318890"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zh-CN" dirty="0">
                <a:solidFill>
                  <a:srgbClr val="FF0000"/>
                </a:solidFill>
                <a:latin typeface="Arial" panose="020B0604020202020204" pitchFamily="34" charset="0"/>
                <a:ea typeface="宋体" panose="02010600030101010101" pitchFamily="2" charset="-122"/>
              </a:rPr>
              <a:t>SR power</a:t>
            </a:r>
            <a:endParaRPr lang="zh-CN" altLang="en-US" dirty="0">
              <a:solidFill>
                <a:srgbClr val="FF0000"/>
              </a:solidFill>
            </a:endParaRPr>
          </a:p>
        </p:txBody>
      </p:sp>
    </p:spTree>
    <p:extLst>
      <p:ext uri="{BB962C8B-B14F-4D97-AF65-F5344CB8AC3E}">
        <p14:creationId xmlns:p14="http://schemas.microsoft.com/office/powerpoint/2010/main" val="10130618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6844AFE-1499-42E1-8D02-0E079A4B2195}"/>
              </a:ext>
            </a:extLst>
          </p:cNvPr>
          <p:cNvSpPr>
            <a:spLocks noGrp="1"/>
          </p:cNvSpPr>
          <p:nvPr>
            <p:ph type="title"/>
          </p:nvPr>
        </p:nvSpPr>
        <p:spPr>
          <a:xfrm>
            <a:off x="1558637" y="105353"/>
            <a:ext cx="10515600" cy="663575"/>
          </a:xfrm>
          <a:prstGeom prst="rect">
            <a:avLst/>
          </a:prstGeom>
        </p:spPr>
        <p:txBody>
          <a:bodyPr/>
          <a:lstStyle/>
          <a:p>
            <a:r>
              <a:rPr lang="en-US" altLang="zh-CN" dirty="0"/>
              <a:t>Insertion vacuum chamber</a:t>
            </a:r>
            <a:endParaRPr lang="zh-CN" altLang="en-US" dirty="0"/>
          </a:p>
        </p:txBody>
      </p:sp>
      <p:sp>
        <p:nvSpPr>
          <p:cNvPr id="9" name="文本框 8">
            <a:extLst>
              <a:ext uri="{FF2B5EF4-FFF2-40B4-BE49-F238E27FC236}">
                <a16:creationId xmlns:a16="http://schemas.microsoft.com/office/drawing/2014/main" id="{A9584D90-282C-4E4C-AC72-3D464D150BC2}"/>
              </a:ext>
            </a:extLst>
          </p:cNvPr>
          <p:cNvSpPr txBox="1"/>
          <p:nvPr/>
        </p:nvSpPr>
        <p:spPr>
          <a:xfrm>
            <a:off x="10200456" y="404664"/>
            <a:ext cx="1899047" cy="369332"/>
          </a:xfrm>
          <a:prstGeom prst="rect">
            <a:avLst/>
          </a:prstGeom>
          <a:noFill/>
        </p:spPr>
        <p:txBody>
          <a:bodyPr wrap="square" rtlCol="0">
            <a:spAutoFit/>
          </a:bodyPr>
          <a:lstStyle/>
          <a:p>
            <a:r>
              <a:rPr lang="en-US" altLang="zh-CN" dirty="0"/>
              <a:t>Lei </a:t>
            </a:r>
            <a:r>
              <a:rPr lang="en-US" altLang="zh-CN" dirty="0" err="1"/>
              <a:t>zhang</a:t>
            </a:r>
            <a:endParaRPr lang="zh-CN" altLang="en-US" dirty="0"/>
          </a:p>
        </p:txBody>
      </p:sp>
      <p:grpSp>
        <p:nvGrpSpPr>
          <p:cNvPr id="15" name="组合 14"/>
          <p:cNvGrpSpPr/>
          <p:nvPr/>
        </p:nvGrpSpPr>
        <p:grpSpPr>
          <a:xfrm>
            <a:off x="180264" y="4714900"/>
            <a:ext cx="6599955" cy="1666428"/>
            <a:chOff x="1115616" y="1427825"/>
            <a:chExt cx="7142584" cy="1826200"/>
          </a:xfrm>
        </p:grpSpPr>
        <p:grpSp>
          <p:nvGrpSpPr>
            <p:cNvPr id="16" name="组合 15"/>
            <p:cNvGrpSpPr/>
            <p:nvPr/>
          </p:nvGrpSpPr>
          <p:grpSpPr>
            <a:xfrm>
              <a:off x="1115616" y="1427825"/>
              <a:ext cx="7142584" cy="1826200"/>
              <a:chOff x="1115616" y="1427825"/>
              <a:chExt cx="7142584" cy="1826200"/>
            </a:xfrm>
          </p:grpSpPr>
          <p:pic>
            <p:nvPicPr>
              <p:cNvPr id="18" name="Picture 2" descr="C:\Users\user\Desktop\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491630"/>
                <a:ext cx="7142584" cy="1762395"/>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直接箭头连接符 18"/>
              <p:cNvCxnSpPr/>
              <p:nvPr/>
            </p:nvCxnSpPr>
            <p:spPr>
              <a:xfrm>
                <a:off x="4421358" y="2054087"/>
                <a:ext cx="0" cy="563217"/>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0"/>
              <p:cNvSpPr txBox="1"/>
              <p:nvPr/>
            </p:nvSpPr>
            <p:spPr>
              <a:xfrm>
                <a:off x="4427984" y="2054087"/>
                <a:ext cx="576064" cy="21544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800" b="1" dirty="0">
                    <a:latin typeface="等线" pitchFamily="2" charset="-122"/>
                    <a:ea typeface="等线" pitchFamily="2" charset="-122"/>
                  </a:rPr>
                  <a:t>7.4mm</a:t>
                </a:r>
                <a:endParaRPr lang="zh-CN" altLang="en-US" sz="800" b="1" dirty="0">
                  <a:latin typeface="等线" pitchFamily="2" charset="-122"/>
                  <a:ea typeface="等线" pitchFamily="2" charset="-122"/>
                </a:endParaRPr>
              </a:p>
            </p:txBody>
          </p:sp>
          <p:cxnSp>
            <p:nvCxnSpPr>
              <p:cNvPr id="21" name="直接箭头连接符 20"/>
              <p:cNvCxnSpPr/>
              <p:nvPr/>
            </p:nvCxnSpPr>
            <p:spPr>
              <a:xfrm flipH="1" flipV="1">
                <a:off x="3347864" y="2335695"/>
                <a:ext cx="2160242" cy="6"/>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3"/>
              <p:cNvSpPr txBox="1"/>
              <p:nvPr/>
            </p:nvSpPr>
            <p:spPr>
              <a:xfrm>
                <a:off x="3563888" y="2161809"/>
                <a:ext cx="576064" cy="21544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800" b="1" dirty="0">
                    <a:latin typeface="等线" pitchFamily="2" charset="-122"/>
                    <a:ea typeface="等线" pitchFamily="2" charset="-122"/>
                  </a:rPr>
                  <a:t>22mm</a:t>
                </a:r>
                <a:endParaRPr lang="zh-CN" altLang="en-US" sz="800" b="1" dirty="0">
                  <a:latin typeface="等线" pitchFamily="2" charset="-122"/>
                  <a:ea typeface="等线" pitchFamily="2" charset="-122"/>
                </a:endParaRPr>
              </a:p>
            </p:txBody>
          </p:sp>
          <p:cxnSp>
            <p:nvCxnSpPr>
              <p:cNvPr id="23" name="直接箭头连接符 22"/>
              <p:cNvCxnSpPr/>
              <p:nvPr/>
            </p:nvCxnSpPr>
            <p:spPr>
              <a:xfrm>
                <a:off x="6228184" y="1814036"/>
                <a:ext cx="338" cy="1021929"/>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6"/>
              <p:cNvSpPr txBox="1"/>
              <p:nvPr/>
            </p:nvSpPr>
            <p:spPr>
              <a:xfrm>
                <a:off x="6228521" y="2216522"/>
                <a:ext cx="704897" cy="2361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800" b="1" dirty="0">
                    <a:latin typeface="等线" pitchFamily="2" charset="-122"/>
                    <a:ea typeface="等线" pitchFamily="2" charset="-122"/>
                  </a:rPr>
                  <a:t>12.4mm</a:t>
                </a:r>
                <a:endParaRPr lang="zh-CN" altLang="en-US" sz="800" b="1" dirty="0">
                  <a:latin typeface="等线" pitchFamily="2" charset="-122"/>
                  <a:ea typeface="等线" pitchFamily="2" charset="-122"/>
                </a:endParaRPr>
              </a:p>
            </p:txBody>
          </p:sp>
          <p:cxnSp>
            <p:nvCxnSpPr>
              <p:cNvPr id="25" name="直接箭头连接符 24"/>
              <p:cNvCxnSpPr>
                <a:cxnSpLocks noChangeAspect="1"/>
              </p:cNvCxnSpPr>
              <p:nvPr/>
            </p:nvCxnSpPr>
            <p:spPr>
              <a:xfrm flipH="1" flipV="1">
                <a:off x="2713044" y="1694401"/>
                <a:ext cx="225624" cy="1"/>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719670" y="1629020"/>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938668" y="1630017"/>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36"/>
              <p:cNvSpPr txBox="1"/>
              <p:nvPr/>
            </p:nvSpPr>
            <p:spPr>
              <a:xfrm>
                <a:off x="2627784" y="1427825"/>
                <a:ext cx="576064" cy="21544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800" b="1" dirty="0">
                    <a:latin typeface="等线" pitchFamily="2" charset="-122"/>
                    <a:ea typeface="等线" pitchFamily="2" charset="-122"/>
                  </a:rPr>
                  <a:t>2mm</a:t>
                </a:r>
                <a:endParaRPr lang="zh-CN" altLang="en-US" sz="800" b="1" dirty="0">
                  <a:latin typeface="等线" pitchFamily="2" charset="-122"/>
                  <a:ea typeface="等线" pitchFamily="2" charset="-122"/>
                </a:endParaRPr>
              </a:p>
            </p:txBody>
          </p:sp>
          <p:sp>
            <p:nvSpPr>
              <p:cNvPr id="29" name="TextBox 38"/>
              <p:cNvSpPr txBox="1"/>
              <p:nvPr/>
            </p:nvSpPr>
            <p:spPr>
              <a:xfrm>
                <a:off x="2023937" y="1779662"/>
                <a:ext cx="608985" cy="2361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800" b="1" dirty="0">
                    <a:latin typeface="等线" pitchFamily="2" charset="-122"/>
                    <a:ea typeface="等线" pitchFamily="2" charset="-122"/>
                  </a:rPr>
                  <a:t>1.5mm</a:t>
                </a:r>
                <a:endParaRPr lang="zh-CN" altLang="en-US" sz="800" b="1" dirty="0">
                  <a:latin typeface="等线" pitchFamily="2" charset="-122"/>
                  <a:ea typeface="等线" pitchFamily="2" charset="-122"/>
                </a:endParaRPr>
              </a:p>
            </p:txBody>
          </p:sp>
          <p:cxnSp>
            <p:nvCxnSpPr>
              <p:cNvPr id="30" name="直接连接符 29"/>
              <p:cNvCxnSpPr/>
              <p:nvPr/>
            </p:nvCxnSpPr>
            <p:spPr>
              <a:xfrm rot="5400000">
                <a:off x="2677040" y="1840058"/>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直接箭头连接符 16"/>
            <p:cNvCxnSpPr/>
            <p:nvPr/>
          </p:nvCxnSpPr>
          <p:spPr>
            <a:xfrm>
              <a:off x="2627784" y="1824736"/>
              <a:ext cx="2773" cy="12996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1" name="文本框 9"/>
          <p:cNvSpPr txBox="1"/>
          <p:nvPr/>
        </p:nvSpPr>
        <p:spPr>
          <a:xfrm>
            <a:off x="6992228" y="4816177"/>
            <a:ext cx="4151675" cy="1477328"/>
          </a:xfrm>
          <a:prstGeom prst="rect">
            <a:avLst/>
          </a:prstGeom>
          <a:noFill/>
        </p:spPr>
        <p:txBody>
          <a:bodyPr wrap="square" rtlCol="0">
            <a:spAutoFit/>
          </a:bodyPr>
          <a:lstStyle/>
          <a:p>
            <a:pPr marL="285750" indent="-285750">
              <a:buFont typeface="Arial" panose="020B0604020202020204" pitchFamily="34" charset="0"/>
              <a:buChar char="•"/>
              <a:defRPr/>
            </a:pP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APPLE Knot  is </a:t>
            </a:r>
            <a:r>
              <a:rPr lang="en-US" altLang="zh-CN" dirty="0">
                <a:solidFill>
                  <a:srgbClr val="0070C0"/>
                </a:solidFill>
                <a:latin typeface="Arial" panose="020B0604020202020204" pitchFamily="34" charset="0"/>
                <a:ea typeface="宋体" panose="02010600030101010101" pitchFamily="2" charset="-122"/>
              </a:rPr>
              <a:t>the</a:t>
            </a:r>
            <a:r>
              <a:rPr lang="zh-CN" altLang="en-US" dirty="0">
                <a:solidFill>
                  <a:srgbClr val="0070C0"/>
                </a:solidFill>
                <a:latin typeface="Arial" panose="020B0604020202020204" pitchFamily="34" charset="0"/>
                <a:ea typeface="宋体" panose="02010600030101010101" pitchFamily="2" charset="-122"/>
              </a:rPr>
              <a:t> </a:t>
            </a:r>
            <a:r>
              <a:rPr lang="en-US" altLang="zh-CN" dirty="0">
                <a:solidFill>
                  <a:srgbClr val="0070C0"/>
                </a:solidFill>
                <a:latin typeface="Arial" panose="020B0604020202020204" pitchFamily="34" charset="0"/>
                <a:ea typeface="宋体" panose="02010600030101010101" pitchFamily="2" charset="-122"/>
              </a:rPr>
              <a:t>same</a:t>
            </a:r>
            <a:r>
              <a:rPr lang="zh-CN" altLang="en-US" dirty="0">
                <a:solidFill>
                  <a:srgbClr val="0070C0"/>
                </a:solidFill>
                <a:latin typeface="Arial" panose="020B0604020202020204" pitchFamily="34" charset="0"/>
                <a:ea typeface="宋体" panose="02010600030101010101" pitchFamily="2" charset="-122"/>
              </a:rPr>
              <a:t> </a:t>
            </a:r>
            <a:r>
              <a:rPr lang="en-US" altLang="zh-CN" dirty="0">
                <a:solidFill>
                  <a:srgbClr val="0070C0"/>
                </a:solidFill>
                <a:latin typeface="Arial" panose="020B0604020202020204" pitchFamily="34" charset="0"/>
                <a:ea typeface="宋体" panose="02010600030101010101" pitchFamily="2" charset="-122"/>
              </a:rPr>
              <a:t>as</a:t>
            </a:r>
            <a:r>
              <a:rPr lang="zh-CN" altLang="en-US" dirty="0">
                <a:solidFill>
                  <a:srgbClr val="0070C0"/>
                </a:solidFill>
                <a:latin typeface="Arial" panose="020B0604020202020204" pitchFamily="34" charset="0"/>
                <a:ea typeface="宋体" panose="02010600030101010101" pitchFamily="2" charset="-122"/>
              </a:rPr>
              <a:t> </a:t>
            </a: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IAU vacuum chamber, which </a:t>
            </a:r>
            <a:r>
              <a:rPr lang="en-US" altLang="zh-CN" dirty="0">
                <a:solidFill>
                  <a:srgbClr val="0070C0"/>
                </a:solidFill>
                <a:latin typeface="Arial" panose="020B0604020202020204" pitchFamily="34" charset="0"/>
                <a:ea typeface="宋体" panose="02010600030101010101" pitchFamily="2" charset="-122"/>
              </a:rPr>
              <a:t>is </a:t>
            </a: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made by extruded  Al6061, the length is 5.4m, elliptical </a:t>
            </a:r>
            <a:r>
              <a:rPr kumimoji="0" lang="en-US" altLang="zh-CN" sz="1800"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beam aperture </a:t>
            </a: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7.4×22.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dirty="0">
              <a:solidFill>
                <a:srgbClr val="0070C0"/>
              </a:solidFill>
              <a:latin typeface="Arial" panose="020B0604020202020204" pitchFamily="34" charset="0"/>
              <a:ea typeface="宋体" panose="02010600030101010101" pitchFamily="2" charset="-122"/>
            </a:endParaRPr>
          </a:p>
        </p:txBody>
      </p:sp>
      <p:pic>
        <p:nvPicPr>
          <p:cNvPr id="2050" name="Picture 2" descr="C:\Users\Administrator\Desktop\2023-02-12_2211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192" y="1230281"/>
            <a:ext cx="6195891" cy="2952328"/>
          </a:xfrm>
          <a:prstGeom prst="rect">
            <a:avLst/>
          </a:prstGeom>
          <a:noFill/>
          <a:extLst>
            <a:ext uri="{909E8E84-426E-40DD-AFC4-6F175D3DCCD1}">
              <a14:hiddenFill xmlns:a14="http://schemas.microsoft.com/office/drawing/2010/main">
                <a:solidFill>
                  <a:srgbClr val="FFFFFF"/>
                </a:solidFill>
              </a14:hiddenFill>
            </a:ext>
          </a:extLst>
        </p:spPr>
      </p:pic>
      <p:sp>
        <p:nvSpPr>
          <p:cNvPr id="32" name="文本框 9"/>
          <p:cNvSpPr txBox="1"/>
          <p:nvPr/>
        </p:nvSpPr>
        <p:spPr>
          <a:xfrm>
            <a:off x="6974925" y="2041823"/>
            <a:ext cx="4231856" cy="92333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IAU vacuum chamber is made by extruded  Al6061, the length is 5.4m, elliptical </a:t>
            </a:r>
            <a:r>
              <a:rPr kumimoji="0" lang="en-US" altLang="zh-CN" sz="1800"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beam aperture</a:t>
            </a: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 7.4×22.</a:t>
            </a:r>
          </a:p>
        </p:txBody>
      </p:sp>
      <p:sp>
        <p:nvSpPr>
          <p:cNvPr id="33" name="文本框 32">
            <a:extLst>
              <a:ext uri="{FF2B5EF4-FFF2-40B4-BE49-F238E27FC236}">
                <a16:creationId xmlns:a16="http://schemas.microsoft.com/office/drawing/2014/main" id="{36260D4D-D4D1-41FB-AF0C-1D209D4134BA}"/>
              </a:ext>
            </a:extLst>
          </p:cNvPr>
          <p:cNvSpPr txBox="1"/>
          <p:nvPr/>
        </p:nvSpPr>
        <p:spPr>
          <a:xfrm>
            <a:off x="3846105" y="3813277"/>
            <a:ext cx="275897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IAU vacuum chamber </a:t>
            </a:r>
            <a:endParaRPr lang="zh-CN" altLang="en-US" dirty="0"/>
          </a:p>
        </p:txBody>
      </p:sp>
      <p:sp>
        <p:nvSpPr>
          <p:cNvPr id="34" name="文本框 33">
            <a:extLst>
              <a:ext uri="{FF2B5EF4-FFF2-40B4-BE49-F238E27FC236}">
                <a16:creationId xmlns:a16="http://schemas.microsoft.com/office/drawing/2014/main" id="{6EBBCB46-0365-4BD7-95E4-E0F4570DE4A8}"/>
              </a:ext>
            </a:extLst>
          </p:cNvPr>
          <p:cNvSpPr txBox="1"/>
          <p:nvPr/>
        </p:nvSpPr>
        <p:spPr>
          <a:xfrm>
            <a:off x="3234866" y="6049502"/>
            <a:ext cx="3370217"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APPLE Knot vacuum chamber </a:t>
            </a:r>
            <a:endParaRPr lang="zh-CN" altLang="en-US" dirty="0"/>
          </a:p>
        </p:txBody>
      </p:sp>
    </p:spTree>
    <p:extLst>
      <p:ext uri="{BB962C8B-B14F-4D97-AF65-F5344CB8AC3E}">
        <p14:creationId xmlns:p14="http://schemas.microsoft.com/office/powerpoint/2010/main" val="9678890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3392" y="1017191"/>
            <a:ext cx="8208912" cy="1979762"/>
          </a:xfrm>
        </p:spPr>
        <p:txBody>
          <a:bodyPr>
            <a:noAutofit/>
          </a:bodyPr>
          <a:lstStyle/>
          <a:p>
            <a:pPr algn="just">
              <a:buFont typeface="Wingdings" panose="05000000000000000000" pitchFamily="2" charset="2"/>
              <a:buChar char="u"/>
            </a:pPr>
            <a:r>
              <a:rPr lang="en-US" altLang="zh-CN" sz="2000" dirty="0">
                <a:solidFill>
                  <a:srgbClr val="0070C0"/>
                </a:solidFill>
              </a:rPr>
              <a:t>Vacuum bellow modules are needed to compensate the mechanical misalignments of the vacuum chambers during installation and to absorb their thermal expansion during the bake-out. In order to reduce the beam impedance during operation with beams these modules are equipped with RF bridges to carry the image current.[1]</a:t>
            </a:r>
          </a:p>
          <a:p>
            <a:pPr algn="just">
              <a:buFont typeface="Wingdings" panose="05000000000000000000" pitchFamily="2" charset="2"/>
              <a:buChar char="u"/>
            </a:pPr>
            <a:r>
              <a:rPr lang="en-US" altLang="zh-CN" sz="2000" b="1" dirty="0">
                <a:solidFill>
                  <a:srgbClr val="0070C0"/>
                </a:solidFill>
              </a:rPr>
              <a:t>BPM and RF shielding bellow are constructed into a whole to save space. </a:t>
            </a:r>
          </a:p>
          <a:p>
            <a:pPr>
              <a:buFont typeface="Wingdings" panose="05000000000000000000" pitchFamily="2" charset="2"/>
              <a:buChar char="u"/>
            </a:pPr>
            <a:endParaRPr lang="zh-CN" altLang="en-US" sz="2000" dirty="0"/>
          </a:p>
        </p:txBody>
      </p:sp>
      <p:sp>
        <p:nvSpPr>
          <p:cNvPr id="7" name="标题 6"/>
          <p:cNvSpPr>
            <a:spLocks noGrp="1"/>
          </p:cNvSpPr>
          <p:nvPr>
            <p:ph type="title"/>
          </p:nvPr>
        </p:nvSpPr>
        <p:spPr>
          <a:xfrm>
            <a:off x="1558637" y="105353"/>
            <a:ext cx="10515600" cy="663575"/>
          </a:xfrm>
          <a:prstGeom prst="rect">
            <a:avLst/>
          </a:prstGeom>
        </p:spPr>
        <p:txBody>
          <a:bodyPr/>
          <a:lstStyle/>
          <a:p>
            <a:r>
              <a:rPr lang="en-US" altLang="zh-CN" sz="4000" dirty="0"/>
              <a:t>RF shielding bellows of storage ring</a:t>
            </a:r>
            <a:endParaRPr lang="zh-CN" altLang="en-US" dirty="0"/>
          </a:p>
        </p:txBody>
      </p:sp>
      <p:sp>
        <p:nvSpPr>
          <p:cNvPr id="9" name="矩形 8">
            <a:extLst>
              <a:ext uri="{FF2B5EF4-FFF2-40B4-BE49-F238E27FC236}">
                <a16:creationId xmlns:a16="http://schemas.microsoft.com/office/drawing/2014/main" id="{677C2ECE-26F2-4488-8168-A11AD73652A7}"/>
              </a:ext>
            </a:extLst>
          </p:cNvPr>
          <p:cNvSpPr/>
          <p:nvPr/>
        </p:nvSpPr>
        <p:spPr>
          <a:xfrm>
            <a:off x="830064" y="6478732"/>
            <a:ext cx="2459904" cy="369332"/>
          </a:xfrm>
          <a:prstGeom prst="rect">
            <a:avLst/>
          </a:prstGeom>
        </p:spPr>
        <p:txBody>
          <a:bodyPr wrap="none">
            <a:spAutoFit/>
          </a:bodyPr>
          <a:lstStyle/>
          <a:p>
            <a:r>
              <a:rPr lang="en-US" altLang="zh-CN" dirty="0"/>
              <a:t>[1]IPAC2015-WEPHA005</a:t>
            </a:r>
          </a:p>
        </p:txBody>
      </p:sp>
      <p:sp>
        <p:nvSpPr>
          <p:cNvPr id="10" name="标题 6">
            <a:extLst>
              <a:ext uri="{FF2B5EF4-FFF2-40B4-BE49-F238E27FC236}">
                <a16:creationId xmlns:a16="http://schemas.microsoft.com/office/drawing/2014/main" id="{43243283-68A2-4D4A-8719-45745F03E19D}"/>
              </a:ext>
            </a:extLst>
          </p:cNvPr>
          <p:cNvSpPr txBox="1">
            <a:spLocks/>
          </p:cNvSpPr>
          <p:nvPr/>
        </p:nvSpPr>
        <p:spPr>
          <a:xfrm>
            <a:off x="263352" y="2553813"/>
            <a:ext cx="8916624" cy="955658"/>
          </a:xfrm>
          <a:prstGeom prst="rect">
            <a:avLst/>
          </a:prstGeom>
        </p:spPr>
        <p:txBody>
          <a:bodyPr/>
          <a:lstStyle>
            <a:lvl1pPr algn="l" rtl="0" eaLnBrk="1" fontAlgn="base" hangingPunct="1">
              <a:spcBef>
                <a:spcPct val="0"/>
              </a:spcBef>
              <a:spcAft>
                <a:spcPct val="0"/>
              </a:spcAft>
              <a:defRPr sz="3600" b="1" baseline="0">
                <a:solidFill>
                  <a:schemeClr val="bg1"/>
                </a:solidFill>
                <a:effectLst>
                  <a:outerShdw blurRad="38100" dist="38100" dir="2700000" algn="tl">
                    <a:srgbClr val="000000">
                      <a:alpha val="43137"/>
                    </a:srgbClr>
                  </a:outerShdw>
                </a:effectLst>
                <a:latin typeface="+mj-lt"/>
                <a:ea typeface="+mj-ea"/>
                <a:cs typeface="+mj-cs"/>
              </a:defRPr>
            </a:lvl1pPr>
            <a:lvl2pPr algn="ctr" rtl="0" eaLnBrk="1" fontAlgn="base" hangingPunct="1">
              <a:spcBef>
                <a:spcPct val="0"/>
              </a:spcBef>
              <a:spcAft>
                <a:spcPct val="0"/>
              </a:spcAft>
              <a:defRPr sz="3600" b="1">
                <a:solidFill>
                  <a:srgbClr val="FF0000"/>
                </a:solidFill>
                <a:latin typeface="Arial" charset="0"/>
                <a:ea typeface="华文中宋" pitchFamily="2" charset="-122"/>
              </a:defRPr>
            </a:lvl2pPr>
            <a:lvl3pPr algn="ctr" rtl="0" eaLnBrk="1" fontAlgn="base" hangingPunct="1">
              <a:spcBef>
                <a:spcPct val="0"/>
              </a:spcBef>
              <a:spcAft>
                <a:spcPct val="0"/>
              </a:spcAft>
              <a:defRPr sz="3600" b="1">
                <a:solidFill>
                  <a:srgbClr val="FF0000"/>
                </a:solidFill>
                <a:latin typeface="Arial" charset="0"/>
                <a:ea typeface="华文中宋" pitchFamily="2" charset="-122"/>
              </a:defRPr>
            </a:lvl3pPr>
            <a:lvl4pPr algn="ctr" rtl="0" eaLnBrk="1" fontAlgn="base" hangingPunct="1">
              <a:spcBef>
                <a:spcPct val="0"/>
              </a:spcBef>
              <a:spcAft>
                <a:spcPct val="0"/>
              </a:spcAft>
              <a:defRPr sz="3600" b="1">
                <a:solidFill>
                  <a:srgbClr val="FF0000"/>
                </a:solidFill>
                <a:latin typeface="Arial" charset="0"/>
                <a:ea typeface="华文中宋" pitchFamily="2" charset="-122"/>
              </a:defRPr>
            </a:lvl4pPr>
            <a:lvl5pPr algn="ctr" rtl="0" eaLnBrk="1" fontAlgn="base" hangingPunct="1">
              <a:spcBef>
                <a:spcPct val="0"/>
              </a:spcBef>
              <a:spcAft>
                <a:spcPct val="0"/>
              </a:spcAft>
              <a:defRPr sz="3600" b="1">
                <a:solidFill>
                  <a:srgbClr val="FF0000"/>
                </a:solidFill>
                <a:latin typeface="Arial" charset="0"/>
                <a:ea typeface="华文中宋" pitchFamily="2" charset="-122"/>
              </a:defRPr>
            </a:lvl5pPr>
            <a:lvl6pPr marL="457200" algn="ctr" rtl="0" eaLnBrk="1" fontAlgn="base" hangingPunct="1">
              <a:spcBef>
                <a:spcPct val="0"/>
              </a:spcBef>
              <a:spcAft>
                <a:spcPct val="0"/>
              </a:spcAft>
              <a:defRPr sz="3600" b="1">
                <a:solidFill>
                  <a:srgbClr val="FF0000"/>
                </a:solidFill>
                <a:latin typeface="Arial" charset="0"/>
                <a:ea typeface="华文中宋" pitchFamily="2" charset="-122"/>
              </a:defRPr>
            </a:lvl6pPr>
            <a:lvl7pPr marL="914400" algn="ctr" rtl="0" eaLnBrk="1" fontAlgn="base" hangingPunct="1">
              <a:spcBef>
                <a:spcPct val="0"/>
              </a:spcBef>
              <a:spcAft>
                <a:spcPct val="0"/>
              </a:spcAft>
              <a:defRPr sz="3600" b="1">
                <a:solidFill>
                  <a:srgbClr val="FF0000"/>
                </a:solidFill>
                <a:latin typeface="Arial" charset="0"/>
                <a:ea typeface="华文中宋" pitchFamily="2" charset="-122"/>
              </a:defRPr>
            </a:lvl7pPr>
            <a:lvl8pPr marL="1371600" algn="ctr" rtl="0" eaLnBrk="1" fontAlgn="base" hangingPunct="1">
              <a:spcBef>
                <a:spcPct val="0"/>
              </a:spcBef>
              <a:spcAft>
                <a:spcPct val="0"/>
              </a:spcAft>
              <a:defRPr sz="3600" b="1">
                <a:solidFill>
                  <a:srgbClr val="FF0000"/>
                </a:solidFill>
                <a:latin typeface="Arial" charset="0"/>
                <a:ea typeface="华文中宋" pitchFamily="2" charset="-122"/>
              </a:defRPr>
            </a:lvl8pPr>
            <a:lvl9pPr marL="1828800" algn="ctr" rtl="0" eaLnBrk="1" fontAlgn="base" hangingPunct="1">
              <a:spcBef>
                <a:spcPct val="0"/>
              </a:spcBef>
              <a:spcAft>
                <a:spcPct val="0"/>
              </a:spcAft>
              <a:defRPr sz="3600" b="1">
                <a:solidFill>
                  <a:srgbClr val="FF0000"/>
                </a:solidFill>
                <a:latin typeface="Arial" charset="0"/>
                <a:ea typeface="华文中宋" pitchFamily="2" charset="-122"/>
              </a:defRPr>
            </a:lvl9pPr>
          </a:lstStyle>
          <a:p>
            <a:endParaRPr lang="zh-CN" altLang="en-US" kern="0" dirty="0"/>
          </a:p>
        </p:txBody>
      </p:sp>
      <p:grpSp>
        <p:nvGrpSpPr>
          <p:cNvPr id="11" name="组合 10">
            <a:extLst>
              <a:ext uri="{FF2B5EF4-FFF2-40B4-BE49-F238E27FC236}">
                <a16:creationId xmlns:a16="http://schemas.microsoft.com/office/drawing/2014/main" id="{6FEDA52B-E4BC-4386-99F2-98A479CFBCF2}"/>
              </a:ext>
            </a:extLst>
          </p:cNvPr>
          <p:cNvGrpSpPr/>
          <p:nvPr/>
        </p:nvGrpSpPr>
        <p:grpSpPr>
          <a:xfrm>
            <a:off x="1609503" y="3941159"/>
            <a:ext cx="3982441" cy="2389515"/>
            <a:chOff x="553927" y="3324446"/>
            <a:chExt cx="3982441" cy="2389515"/>
          </a:xfrm>
        </p:grpSpPr>
        <p:pic>
          <p:nvPicPr>
            <p:cNvPr id="12" name="图片 11">
              <a:extLst>
                <a:ext uri="{FF2B5EF4-FFF2-40B4-BE49-F238E27FC236}">
                  <a16:creationId xmlns:a16="http://schemas.microsoft.com/office/drawing/2014/main" id="{651DC7DC-F8B1-4244-A4BE-3443048829E3}"/>
                </a:ext>
              </a:extLst>
            </p:cNvPr>
            <p:cNvPicPr/>
            <p:nvPr/>
          </p:nvPicPr>
          <p:blipFill>
            <a:blip r:embed="rId3" cstate="print">
              <a:extLst>
                <a:ext uri="{28A0092B-C50C-407E-A947-70E740481C1C}">
                  <a14:useLocalDpi xmlns:a14="http://schemas.microsoft.com/office/drawing/2010/main"/>
                </a:ext>
              </a:extLst>
            </a:blip>
            <a:stretch>
              <a:fillRect/>
            </a:stretch>
          </p:blipFill>
          <p:spPr>
            <a:xfrm>
              <a:off x="553927" y="3324446"/>
              <a:ext cx="3982441" cy="2389515"/>
            </a:xfrm>
            <a:prstGeom prst="rect">
              <a:avLst/>
            </a:prstGeom>
          </p:spPr>
        </p:pic>
        <p:sp>
          <p:nvSpPr>
            <p:cNvPr id="13" name="文本框 12">
              <a:extLst>
                <a:ext uri="{FF2B5EF4-FFF2-40B4-BE49-F238E27FC236}">
                  <a16:creationId xmlns:a16="http://schemas.microsoft.com/office/drawing/2014/main" id="{17BAAFC8-9B4D-4A07-A3E7-9D1DA75D1BDA}"/>
                </a:ext>
              </a:extLst>
            </p:cNvPr>
            <p:cNvSpPr txBox="1"/>
            <p:nvPr/>
          </p:nvSpPr>
          <p:spPr>
            <a:xfrm>
              <a:off x="3100501" y="3357906"/>
              <a:ext cx="884558" cy="369332"/>
            </a:xfrm>
            <a:prstGeom prst="rect">
              <a:avLst/>
            </a:prstGeom>
            <a:noFill/>
          </p:spPr>
          <p:txBody>
            <a:bodyPr wrap="square">
              <a:spAutoFit/>
            </a:bodyPr>
            <a:lstStyle/>
            <a:p>
              <a:r>
                <a:rPr lang="en-US" altLang="zh-CN" sz="1800" kern="0" dirty="0">
                  <a:effectLst/>
                </a:rPr>
                <a:t>BPM08</a:t>
              </a:r>
              <a:endParaRPr lang="zh-CN" altLang="en-US" dirty="0"/>
            </a:p>
          </p:txBody>
        </p:sp>
      </p:grpSp>
      <p:grpSp>
        <p:nvGrpSpPr>
          <p:cNvPr id="14" name="组合 13">
            <a:extLst>
              <a:ext uri="{FF2B5EF4-FFF2-40B4-BE49-F238E27FC236}">
                <a16:creationId xmlns:a16="http://schemas.microsoft.com/office/drawing/2014/main" id="{EB64CBAF-F4DE-4998-BE1E-2168BD36956E}"/>
              </a:ext>
            </a:extLst>
          </p:cNvPr>
          <p:cNvGrpSpPr/>
          <p:nvPr/>
        </p:nvGrpSpPr>
        <p:grpSpPr>
          <a:xfrm>
            <a:off x="5240349" y="3832008"/>
            <a:ext cx="3591955" cy="2607816"/>
            <a:chOff x="5588021" y="3275689"/>
            <a:chExt cx="3591955" cy="2607816"/>
          </a:xfrm>
        </p:grpSpPr>
        <p:pic>
          <p:nvPicPr>
            <p:cNvPr id="15" name="图片 14">
              <a:extLst>
                <a:ext uri="{FF2B5EF4-FFF2-40B4-BE49-F238E27FC236}">
                  <a16:creationId xmlns:a16="http://schemas.microsoft.com/office/drawing/2014/main" id="{8F9CC734-1635-425D-875D-956F79FEDE81}"/>
                </a:ext>
              </a:extLst>
            </p:cNvPr>
            <p:cNvPicPr/>
            <p:nvPr/>
          </p:nvPicPr>
          <p:blipFill>
            <a:blip r:embed="rId4">
              <a:extLst>
                <a:ext uri="{28A0092B-C50C-407E-A947-70E740481C1C}">
                  <a14:useLocalDpi xmlns:a14="http://schemas.microsoft.com/office/drawing/2010/main"/>
                </a:ext>
              </a:extLst>
            </a:blip>
            <a:stretch>
              <a:fillRect/>
            </a:stretch>
          </p:blipFill>
          <p:spPr>
            <a:xfrm>
              <a:off x="5588021" y="3309067"/>
              <a:ext cx="3591955" cy="2574438"/>
            </a:xfrm>
            <a:prstGeom prst="rect">
              <a:avLst/>
            </a:prstGeom>
          </p:spPr>
        </p:pic>
        <p:sp>
          <p:nvSpPr>
            <p:cNvPr id="16" name="文本框 15">
              <a:extLst>
                <a:ext uri="{FF2B5EF4-FFF2-40B4-BE49-F238E27FC236}">
                  <a16:creationId xmlns:a16="http://schemas.microsoft.com/office/drawing/2014/main" id="{9E910D89-C2AD-449B-B876-80E24050CE77}"/>
                </a:ext>
              </a:extLst>
            </p:cNvPr>
            <p:cNvSpPr txBox="1"/>
            <p:nvPr/>
          </p:nvSpPr>
          <p:spPr>
            <a:xfrm>
              <a:off x="7956556" y="3275689"/>
              <a:ext cx="884558" cy="369332"/>
            </a:xfrm>
            <a:prstGeom prst="rect">
              <a:avLst/>
            </a:prstGeom>
            <a:noFill/>
          </p:spPr>
          <p:txBody>
            <a:bodyPr wrap="square">
              <a:spAutoFit/>
            </a:bodyPr>
            <a:lstStyle/>
            <a:p>
              <a:r>
                <a:rPr lang="en-US" altLang="zh-CN" sz="1800" kern="0" dirty="0">
                  <a:effectLst/>
                </a:rPr>
                <a:t>BPM09</a:t>
              </a:r>
              <a:endParaRPr lang="zh-CN" altLang="en-US" dirty="0"/>
            </a:p>
          </p:txBody>
        </p:sp>
      </p:grpSp>
      <p:grpSp>
        <p:nvGrpSpPr>
          <p:cNvPr id="17" name="组合 16">
            <a:extLst>
              <a:ext uri="{FF2B5EF4-FFF2-40B4-BE49-F238E27FC236}">
                <a16:creationId xmlns:a16="http://schemas.microsoft.com/office/drawing/2014/main" id="{9D68501E-B9BF-4881-9C0E-9F7CDEEAB66A}"/>
              </a:ext>
            </a:extLst>
          </p:cNvPr>
          <p:cNvGrpSpPr/>
          <p:nvPr/>
        </p:nvGrpSpPr>
        <p:grpSpPr>
          <a:xfrm>
            <a:off x="8400256" y="3806266"/>
            <a:ext cx="3679130" cy="2574438"/>
            <a:chOff x="8512870" y="3377201"/>
            <a:chExt cx="3679130" cy="2574438"/>
          </a:xfrm>
        </p:grpSpPr>
        <p:pic>
          <p:nvPicPr>
            <p:cNvPr id="18" name="图片 17">
              <a:extLst>
                <a:ext uri="{FF2B5EF4-FFF2-40B4-BE49-F238E27FC236}">
                  <a16:creationId xmlns:a16="http://schemas.microsoft.com/office/drawing/2014/main" id="{C8F3BAE5-358E-4358-981D-C783F448D8C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512870" y="3377201"/>
              <a:ext cx="3591955" cy="2574438"/>
            </a:xfrm>
            <a:prstGeom prst="rect">
              <a:avLst/>
            </a:prstGeom>
          </p:spPr>
        </p:pic>
        <p:sp>
          <p:nvSpPr>
            <p:cNvPr id="19" name="文本框 18">
              <a:extLst>
                <a:ext uri="{FF2B5EF4-FFF2-40B4-BE49-F238E27FC236}">
                  <a16:creationId xmlns:a16="http://schemas.microsoft.com/office/drawing/2014/main" id="{765708BF-80D1-404E-831E-15BE90631F49}"/>
                </a:ext>
              </a:extLst>
            </p:cNvPr>
            <p:cNvSpPr txBox="1"/>
            <p:nvPr/>
          </p:nvSpPr>
          <p:spPr>
            <a:xfrm>
              <a:off x="11211434" y="3429000"/>
              <a:ext cx="980566" cy="369332"/>
            </a:xfrm>
            <a:prstGeom prst="rect">
              <a:avLst/>
            </a:prstGeom>
            <a:noFill/>
          </p:spPr>
          <p:txBody>
            <a:bodyPr wrap="square">
              <a:spAutoFit/>
            </a:bodyPr>
            <a:lstStyle/>
            <a:p>
              <a:r>
                <a:rPr lang="en-US" altLang="zh-CN" sz="1800" dirty="0"/>
                <a:t>BPM-III</a:t>
              </a:r>
              <a:endParaRPr lang="zh-CN" altLang="en-US" dirty="0"/>
            </a:p>
          </p:txBody>
        </p:sp>
      </p:grpSp>
      <p:grpSp>
        <p:nvGrpSpPr>
          <p:cNvPr id="20" name="组合 19">
            <a:extLst>
              <a:ext uri="{FF2B5EF4-FFF2-40B4-BE49-F238E27FC236}">
                <a16:creationId xmlns:a16="http://schemas.microsoft.com/office/drawing/2014/main" id="{7A8B8103-53DE-4EA4-896F-A29A035DBCC8}"/>
              </a:ext>
            </a:extLst>
          </p:cNvPr>
          <p:cNvGrpSpPr/>
          <p:nvPr/>
        </p:nvGrpSpPr>
        <p:grpSpPr>
          <a:xfrm>
            <a:off x="9142185" y="1017191"/>
            <a:ext cx="2850026" cy="2625016"/>
            <a:chOff x="8070511" y="4056350"/>
            <a:chExt cx="2850026" cy="2625016"/>
          </a:xfrm>
        </p:grpSpPr>
        <p:pic>
          <p:nvPicPr>
            <p:cNvPr id="21" name="图片 20">
              <a:extLst>
                <a:ext uri="{FF2B5EF4-FFF2-40B4-BE49-F238E27FC236}">
                  <a16:creationId xmlns:a16="http://schemas.microsoft.com/office/drawing/2014/main" id="{25023AD6-C604-4A50-B896-3D0218D4D69B}"/>
                </a:ext>
              </a:extLst>
            </p:cNvPr>
            <p:cNvPicPr/>
            <p:nvPr/>
          </p:nvPicPr>
          <p:blipFill>
            <a:blip r:embed="rId6">
              <a:extLst>
                <a:ext uri="{28A0092B-C50C-407E-A947-70E740481C1C}">
                  <a14:useLocalDpi xmlns:a14="http://schemas.microsoft.com/office/drawing/2010/main"/>
                </a:ext>
              </a:extLst>
            </a:blip>
            <a:stretch>
              <a:fillRect/>
            </a:stretch>
          </p:blipFill>
          <p:spPr>
            <a:xfrm>
              <a:off x="8070511" y="4056350"/>
              <a:ext cx="2850025" cy="2625016"/>
            </a:xfrm>
            <a:prstGeom prst="rect">
              <a:avLst/>
            </a:prstGeom>
          </p:spPr>
        </p:pic>
        <p:sp>
          <p:nvSpPr>
            <p:cNvPr id="22" name="圆角矩形 21">
              <a:extLst>
                <a:ext uri="{FF2B5EF4-FFF2-40B4-BE49-F238E27FC236}">
                  <a16:creationId xmlns:a16="http://schemas.microsoft.com/office/drawing/2014/main" id="{328685EA-28AB-4277-B8AC-22E725AC1288}"/>
                </a:ext>
              </a:extLst>
            </p:cNvPr>
            <p:cNvSpPr/>
            <p:nvPr/>
          </p:nvSpPr>
          <p:spPr bwMode="auto">
            <a:xfrm>
              <a:off x="9624393" y="4107005"/>
              <a:ext cx="1296144" cy="374571"/>
            </a:xfrm>
            <a:prstGeom prst="round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spAutoFit/>
            </a:bodyPr>
            <a:lstStyle/>
            <a:p>
              <a:pPr marL="1588"/>
              <a:r>
                <a:rPr lang="en-US" altLang="zh-CN" sz="1600" dirty="0"/>
                <a:t>ID-BLW01RF</a:t>
              </a:r>
              <a:endParaRPr lang="zh-CN" altLang="en-US" sz="1600" dirty="0"/>
            </a:p>
          </p:txBody>
        </p:sp>
      </p:grpSp>
      <p:sp>
        <p:nvSpPr>
          <p:cNvPr id="2" name="文本框 1">
            <a:extLst>
              <a:ext uri="{FF2B5EF4-FFF2-40B4-BE49-F238E27FC236}">
                <a16:creationId xmlns:a16="http://schemas.microsoft.com/office/drawing/2014/main" id="{E0176AA9-128D-4A56-A435-EE7AE243D71D}"/>
              </a:ext>
            </a:extLst>
          </p:cNvPr>
          <p:cNvSpPr txBox="1"/>
          <p:nvPr/>
        </p:nvSpPr>
        <p:spPr>
          <a:xfrm>
            <a:off x="9984432" y="477296"/>
            <a:ext cx="1800200" cy="369332"/>
          </a:xfrm>
          <a:prstGeom prst="rect">
            <a:avLst/>
          </a:prstGeom>
          <a:noFill/>
        </p:spPr>
        <p:txBody>
          <a:bodyPr wrap="square" rtlCol="0">
            <a:spAutoFit/>
          </a:bodyPr>
          <a:lstStyle/>
          <a:p>
            <a:r>
              <a:rPr lang="en-US" altLang="zh-CN" dirty="0" err="1"/>
              <a:t>Xujian</a:t>
            </a:r>
            <a:r>
              <a:rPr lang="en-US" altLang="zh-CN" dirty="0"/>
              <a:t> Wang</a:t>
            </a:r>
            <a:endParaRPr lang="zh-CN" altLang="en-US" dirty="0"/>
          </a:p>
        </p:txBody>
      </p:sp>
      <p:pic>
        <p:nvPicPr>
          <p:cNvPr id="5" name="图片 4">
            <a:extLst>
              <a:ext uri="{FF2B5EF4-FFF2-40B4-BE49-F238E27FC236}">
                <a16:creationId xmlns:a16="http://schemas.microsoft.com/office/drawing/2014/main" id="{75853542-C092-4E16-9210-B7FDD7B778A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4972" t="25851" r="9208" b="17450"/>
          <a:stretch/>
        </p:blipFill>
        <p:spPr>
          <a:xfrm>
            <a:off x="177330" y="3848697"/>
            <a:ext cx="1560349" cy="2574438"/>
          </a:xfrm>
          <a:prstGeom prst="rect">
            <a:avLst/>
          </a:prstGeom>
        </p:spPr>
      </p:pic>
    </p:spTree>
    <p:extLst>
      <p:ext uri="{BB962C8B-B14F-4D97-AF65-F5344CB8AC3E}">
        <p14:creationId xmlns:p14="http://schemas.microsoft.com/office/powerpoint/2010/main" val="11383872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58637" y="105353"/>
            <a:ext cx="10515600" cy="663575"/>
          </a:xfrm>
          <a:prstGeom prst="rect">
            <a:avLst/>
          </a:prstGeom>
        </p:spPr>
        <p:txBody>
          <a:bodyPr>
            <a:normAutofit/>
          </a:bodyPr>
          <a:lstStyle/>
          <a:p>
            <a:r>
              <a:rPr lang="en-US" altLang="zh-CN" sz="3600" dirty="0"/>
              <a:t>Photon absorber Vs position of magnet</a:t>
            </a:r>
            <a:endParaRPr lang="zh-CN" altLang="en-US" sz="3600" dirty="0"/>
          </a:p>
        </p:txBody>
      </p:sp>
      <p:sp>
        <p:nvSpPr>
          <p:cNvPr id="6" name="文本框 5"/>
          <p:cNvSpPr txBox="1"/>
          <p:nvPr/>
        </p:nvSpPr>
        <p:spPr>
          <a:xfrm>
            <a:off x="266812" y="4636599"/>
            <a:ext cx="11658373" cy="2246769"/>
          </a:xfrm>
          <a:prstGeom prst="rect">
            <a:avLst/>
          </a:prstGeom>
          <a:noFill/>
        </p:spPr>
        <p:txBody>
          <a:bodyPr wrap="square" rtlCol="0">
            <a:spAutoFit/>
          </a:bodyPr>
          <a:lstStyle/>
          <a:p>
            <a:pPr marL="285750" indent="-285750" algn="l">
              <a:buFont typeface="Wingdings" panose="05000000000000000000" pitchFamily="2" charset="2"/>
              <a:buChar char="u"/>
            </a:pPr>
            <a:r>
              <a:rPr lang="en-US" altLang="zh-CN" sz="2000" b="0" i="0" dirty="0">
                <a:solidFill>
                  <a:srgbClr val="2A2B2E"/>
                </a:solidFill>
                <a:effectLst/>
                <a:latin typeface="PingFang SC"/>
              </a:rPr>
              <a:t>About 41~48% of the synchrotron radiation power generated by the bending magnet is deposited on the photon absorber (ABS). </a:t>
            </a:r>
          </a:p>
          <a:p>
            <a:pPr marL="285750" indent="-285750" algn="l">
              <a:buFont typeface="Wingdings" panose="05000000000000000000" pitchFamily="2" charset="2"/>
              <a:buChar char="u"/>
            </a:pPr>
            <a:r>
              <a:rPr lang="en-US" altLang="zh-CN" sz="2000" b="0" i="0" dirty="0">
                <a:solidFill>
                  <a:srgbClr val="2A2B2E"/>
                </a:solidFill>
                <a:effectLst/>
                <a:latin typeface="PingFang SC"/>
              </a:rPr>
              <a:t>Four photon absorbers were set up in the arc area of each unit, three of which were located at the exit of synchrotron radiation to extract the beam lines. </a:t>
            </a:r>
          </a:p>
          <a:p>
            <a:pPr marL="285750" indent="-285750" algn="l">
              <a:buFont typeface="Wingdings" panose="05000000000000000000" pitchFamily="2" charset="2"/>
              <a:buChar char="u"/>
            </a:pPr>
            <a:r>
              <a:rPr lang="en-US" altLang="zh-CN" sz="2000" b="0" i="0" dirty="0">
                <a:solidFill>
                  <a:srgbClr val="2A2B2E"/>
                </a:solidFill>
                <a:effectLst/>
                <a:latin typeface="PingFang SC"/>
              </a:rPr>
              <a:t>Absorbers bear high power density synchronous light deposition, requiring good machining and installation accuracy.</a:t>
            </a:r>
          </a:p>
          <a:p>
            <a:pPr marL="285750" indent="-285750">
              <a:buFont typeface="Wingdings" panose="05000000000000000000" pitchFamily="2" charset="2"/>
              <a:buChar char="u"/>
            </a:pPr>
            <a:endParaRPr lang="zh-CN" altLang="en-US" sz="2000" dirty="0"/>
          </a:p>
        </p:txBody>
      </p:sp>
      <p:grpSp>
        <p:nvGrpSpPr>
          <p:cNvPr id="15" name="组合 14">
            <a:extLst>
              <a:ext uri="{FF2B5EF4-FFF2-40B4-BE49-F238E27FC236}">
                <a16:creationId xmlns:a16="http://schemas.microsoft.com/office/drawing/2014/main" id="{6E872786-D4F5-4180-9BF5-656715906299}"/>
              </a:ext>
            </a:extLst>
          </p:cNvPr>
          <p:cNvGrpSpPr/>
          <p:nvPr/>
        </p:nvGrpSpPr>
        <p:grpSpPr>
          <a:xfrm>
            <a:off x="103414" y="1124744"/>
            <a:ext cx="11985171" cy="3052984"/>
            <a:chOff x="103414" y="1456136"/>
            <a:chExt cx="11985171" cy="3052984"/>
          </a:xfrm>
        </p:grpSpPr>
        <p:grpSp>
          <p:nvGrpSpPr>
            <p:cNvPr id="47" name="组合 46"/>
            <p:cNvGrpSpPr/>
            <p:nvPr/>
          </p:nvGrpSpPr>
          <p:grpSpPr>
            <a:xfrm>
              <a:off x="103414" y="1919158"/>
              <a:ext cx="11985171" cy="2007085"/>
              <a:chOff x="1" y="2132721"/>
              <a:chExt cx="12192000" cy="1959526"/>
            </a:xfrm>
          </p:grpSpPr>
          <p:pic>
            <p:nvPicPr>
              <p:cNvPr id="4" name="图片 3"/>
              <p:cNvPicPr>
                <a:picLocks noChangeAspect="1"/>
              </p:cNvPicPr>
              <p:nvPr/>
            </p:nvPicPr>
            <p:blipFill rotWithShape="1">
              <a:blip r:embed="rId3"/>
              <a:srcRect l="1726" t="26856" r="2332" b="15460"/>
              <a:stretch/>
            </p:blipFill>
            <p:spPr>
              <a:xfrm>
                <a:off x="1" y="2461299"/>
                <a:ext cx="12192000" cy="1261616"/>
              </a:xfrm>
              <a:prstGeom prst="rect">
                <a:avLst/>
              </a:prstGeom>
            </p:spPr>
          </p:pic>
          <p:sp>
            <p:nvSpPr>
              <p:cNvPr id="7" name="文本框 6"/>
              <p:cNvSpPr txBox="1"/>
              <p:nvPr/>
            </p:nvSpPr>
            <p:spPr>
              <a:xfrm>
                <a:off x="8669909" y="3722915"/>
                <a:ext cx="818921" cy="360580"/>
              </a:xfrm>
              <a:prstGeom prst="rect">
                <a:avLst/>
              </a:prstGeom>
              <a:noFill/>
              <a:ln>
                <a:solidFill>
                  <a:srgbClr val="FF0000"/>
                </a:solidFill>
              </a:ln>
            </p:spPr>
            <p:txBody>
              <a:bodyPr wrap="none" rtlCol="0">
                <a:spAutoFit/>
              </a:bodyPr>
              <a:lstStyle/>
              <a:p>
                <a:r>
                  <a:rPr lang="en-US" altLang="zh-CN" dirty="0"/>
                  <a:t>ABS1</a:t>
                </a:r>
              </a:p>
            </p:txBody>
          </p:sp>
          <p:sp>
            <p:nvSpPr>
              <p:cNvPr id="8" name="文本框 7"/>
              <p:cNvSpPr txBox="1"/>
              <p:nvPr/>
            </p:nvSpPr>
            <p:spPr>
              <a:xfrm>
                <a:off x="4735578" y="3722915"/>
                <a:ext cx="665567" cy="369332"/>
              </a:xfrm>
              <a:prstGeom prst="rect">
                <a:avLst/>
              </a:prstGeom>
              <a:noFill/>
              <a:ln>
                <a:solidFill>
                  <a:srgbClr val="FF0000"/>
                </a:solidFill>
              </a:ln>
            </p:spPr>
            <p:txBody>
              <a:bodyPr wrap="none" rtlCol="0">
                <a:spAutoFit/>
              </a:bodyPr>
              <a:lstStyle/>
              <a:p>
                <a:r>
                  <a:rPr lang="en-US" altLang="zh-CN" dirty="0"/>
                  <a:t>ABS2</a:t>
                </a:r>
              </a:p>
            </p:txBody>
          </p:sp>
          <p:sp>
            <p:nvSpPr>
              <p:cNvPr id="9" name="文本框 8"/>
              <p:cNvSpPr txBox="1"/>
              <p:nvPr/>
            </p:nvSpPr>
            <p:spPr>
              <a:xfrm>
                <a:off x="3911314" y="3722915"/>
                <a:ext cx="665567" cy="369332"/>
              </a:xfrm>
              <a:prstGeom prst="rect">
                <a:avLst/>
              </a:prstGeom>
              <a:noFill/>
              <a:ln>
                <a:solidFill>
                  <a:srgbClr val="FF0000"/>
                </a:solidFill>
              </a:ln>
            </p:spPr>
            <p:txBody>
              <a:bodyPr wrap="none" rtlCol="0">
                <a:spAutoFit/>
              </a:bodyPr>
              <a:lstStyle/>
              <a:p>
                <a:r>
                  <a:rPr lang="en-US" altLang="zh-CN" dirty="0"/>
                  <a:t>ABS3</a:t>
                </a:r>
              </a:p>
            </p:txBody>
          </p:sp>
          <p:sp>
            <p:nvSpPr>
              <p:cNvPr id="10" name="文本框 9"/>
              <p:cNvSpPr txBox="1"/>
              <p:nvPr/>
            </p:nvSpPr>
            <p:spPr>
              <a:xfrm>
                <a:off x="2102846" y="3722915"/>
                <a:ext cx="665567" cy="369332"/>
              </a:xfrm>
              <a:prstGeom prst="rect">
                <a:avLst/>
              </a:prstGeom>
              <a:noFill/>
              <a:ln>
                <a:solidFill>
                  <a:srgbClr val="FF0000"/>
                </a:solidFill>
              </a:ln>
            </p:spPr>
            <p:txBody>
              <a:bodyPr wrap="none" rtlCol="0">
                <a:spAutoFit/>
              </a:bodyPr>
              <a:lstStyle/>
              <a:p>
                <a:r>
                  <a:rPr lang="en-US" altLang="zh-CN" dirty="0"/>
                  <a:t>ABS4</a:t>
                </a:r>
              </a:p>
            </p:txBody>
          </p:sp>
          <p:sp>
            <p:nvSpPr>
              <p:cNvPr id="11" name="文本框 10"/>
              <p:cNvSpPr txBox="1"/>
              <p:nvPr/>
            </p:nvSpPr>
            <p:spPr>
              <a:xfrm>
                <a:off x="627161" y="3722915"/>
                <a:ext cx="822238" cy="360580"/>
              </a:xfrm>
              <a:prstGeom prst="rect">
                <a:avLst/>
              </a:prstGeom>
              <a:noFill/>
              <a:ln>
                <a:solidFill>
                  <a:srgbClr val="FF0000"/>
                </a:solidFill>
              </a:ln>
            </p:spPr>
            <p:txBody>
              <a:bodyPr wrap="square" rtlCol="0">
                <a:spAutoFit/>
              </a:bodyPr>
              <a:lstStyle/>
              <a:p>
                <a:r>
                  <a:rPr lang="en-US" altLang="zh-CN" dirty="0"/>
                  <a:t>ABS5</a:t>
                </a:r>
              </a:p>
            </p:txBody>
          </p:sp>
          <p:sp>
            <p:nvSpPr>
              <p:cNvPr id="12" name="文本框 11"/>
              <p:cNvSpPr txBox="1"/>
              <p:nvPr/>
            </p:nvSpPr>
            <p:spPr>
              <a:xfrm>
                <a:off x="5881289" y="2132721"/>
                <a:ext cx="790601" cy="369332"/>
              </a:xfrm>
              <a:prstGeom prst="rect">
                <a:avLst/>
              </a:prstGeom>
              <a:noFill/>
              <a:ln>
                <a:solidFill>
                  <a:srgbClr val="FF0000"/>
                </a:solidFill>
              </a:ln>
            </p:spPr>
            <p:txBody>
              <a:bodyPr wrap="none" rtlCol="0">
                <a:spAutoFit/>
              </a:bodyPr>
              <a:lstStyle/>
              <a:p>
                <a:r>
                  <a:rPr lang="en-US" altLang="zh-CN" dirty="0"/>
                  <a:t>ABSR1</a:t>
                </a:r>
              </a:p>
            </p:txBody>
          </p:sp>
          <p:sp>
            <p:nvSpPr>
              <p:cNvPr id="14" name="文本框 13"/>
              <p:cNvSpPr txBox="1"/>
              <p:nvPr/>
            </p:nvSpPr>
            <p:spPr>
              <a:xfrm>
                <a:off x="3786280" y="2134523"/>
                <a:ext cx="790601" cy="369332"/>
              </a:xfrm>
              <a:prstGeom prst="rect">
                <a:avLst/>
              </a:prstGeom>
              <a:noFill/>
              <a:ln>
                <a:solidFill>
                  <a:srgbClr val="FF0000"/>
                </a:solidFill>
              </a:ln>
            </p:spPr>
            <p:txBody>
              <a:bodyPr wrap="none" rtlCol="0">
                <a:spAutoFit/>
              </a:bodyPr>
              <a:lstStyle/>
              <a:p>
                <a:r>
                  <a:rPr lang="en-US" altLang="zh-CN" dirty="0"/>
                  <a:t>ABSR2</a:t>
                </a:r>
              </a:p>
            </p:txBody>
          </p:sp>
          <p:cxnSp>
            <p:nvCxnSpPr>
              <p:cNvPr id="16" name="直接箭头连接符 15"/>
              <p:cNvCxnSpPr/>
              <p:nvPr/>
            </p:nvCxnSpPr>
            <p:spPr>
              <a:xfrm flipH="1">
                <a:off x="4296146" y="2502053"/>
                <a:ext cx="4184" cy="58247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6308035" y="2502053"/>
                <a:ext cx="0" cy="4631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11" idx="0"/>
              </p:cNvCxnSpPr>
              <p:nvPr/>
            </p:nvCxnSpPr>
            <p:spPr>
              <a:xfrm flipH="1" flipV="1">
                <a:off x="919006" y="3319672"/>
                <a:ext cx="142076" cy="4032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10" idx="0"/>
              </p:cNvCxnSpPr>
              <p:nvPr/>
            </p:nvCxnSpPr>
            <p:spPr>
              <a:xfrm flipH="1" flipV="1">
                <a:off x="2434267" y="3193383"/>
                <a:ext cx="1363" cy="5295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flipV="1">
                <a:off x="4351219" y="3142244"/>
                <a:ext cx="3327" cy="5806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V="1">
                <a:off x="4794451" y="3103932"/>
                <a:ext cx="13" cy="6189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a:stCxn id="7" idx="0"/>
              </p:cNvCxnSpPr>
              <p:nvPr/>
            </p:nvCxnSpPr>
            <p:spPr>
              <a:xfrm flipH="1" flipV="1">
                <a:off x="9031357" y="3142248"/>
                <a:ext cx="83888" cy="5806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文本框 48"/>
            <p:cNvSpPr txBox="1"/>
            <p:nvPr/>
          </p:nvSpPr>
          <p:spPr>
            <a:xfrm>
              <a:off x="9666752" y="4130824"/>
              <a:ext cx="653772" cy="378296"/>
            </a:xfrm>
            <a:prstGeom prst="rect">
              <a:avLst/>
            </a:prstGeom>
            <a:solidFill>
              <a:schemeClr val="accent1">
                <a:lumMod val="20000"/>
                <a:lumOff val="80000"/>
              </a:schemeClr>
            </a:solidFill>
            <a:ln>
              <a:solidFill>
                <a:srgbClr val="0070C0"/>
              </a:solidFill>
            </a:ln>
          </p:spPr>
          <p:txBody>
            <a:bodyPr wrap="none" rtlCol="0">
              <a:spAutoFit/>
            </a:bodyPr>
            <a:lstStyle/>
            <a:p>
              <a:r>
                <a:rPr lang="en-US" altLang="zh-CN" dirty="0"/>
                <a:t>BLG1</a:t>
              </a:r>
            </a:p>
          </p:txBody>
        </p:sp>
        <p:sp>
          <p:nvSpPr>
            <p:cNvPr id="50" name="文本框 49"/>
            <p:cNvSpPr txBox="1"/>
            <p:nvPr/>
          </p:nvSpPr>
          <p:spPr>
            <a:xfrm>
              <a:off x="6868271" y="4130824"/>
              <a:ext cx="559728" cy="378296"/>
            </a:xfrm>
            <a:prstGeom prst="rect">
              <a:avLst/>
            </a:prstGeom>
            <a:solidFill>
              <a:srgbClr val="CC99FF"/>
            </a:solidFill>
            <a:ln>
              <a:solidFill>
                <a:srgbClr val="7030A0"/>
              </a:solidFill>
            </a:ln>
          </p:spPr>
          <p:txBody>
            <a:bodyPr wrap="none" rtlCol="0">
              <a:spAutoFit/>
            </a:bodyPr>
            <a:lstStyle/>
            <a:p>
              <a:r>
                <a:rPr lang="en-US" altLang="zh-CN" dirty="0"/>
                <a:t>BD1</a:t>
              </a:r>
            </a:p>
          </p:txBody>
        </p:sp>
        <p:sp>
          <p:nvSpPr>
            <p:cNvPr id="51" name="文本框 50"/>
            <p:cNvSpPr txBox="1"/>
            <p:nvPr/>
          </p:nvSpPr>
          <p:spPr>
            <a:xfrm>
              <a:off x="7594662" y="4130824"/>
              <a:ext cx="653772" cy="378296"/>
            </a:xfrm>
            <a:prstGeom prst="rect">
              <a:avLst/>
            </a:prstGeom>
            <a:solidFill>
              <a:schemeClr val="accent1">
                <a:lumMod val="20000"/>
                <a:lumOff val="80000"/>
              </a:schemeClr>
            </a:solidFill>
            <a:ln>
              <a:solidFill>
                <a:srgbClr val="0070C0"/>
              </a:solidFill>
            </a:ln>
          </p:spPr>
          <p:txBody>
            <a:bodyPr wrap="none" rtlCol="0">
              <a:spAutoFit/>
            </a:bodyPr>
            <a:lstStyle/>
            <a:p>
              <a:r>
                <a:rPr lang="en-US" altLang="zh-CN" dirty="0"/>
                <a:t>BLG2</a:t>
              </a:r>
            </a:p>
          </p:txBody>
        </p:sp>
        <p:sp>
          <p:nvSpPr>
            <p:cNvPr id="52" name="文本框 51"/>
            <p:cNvSpPr txBox="1"/>
            <p:nvPr/>
          </p:nvSpPr>
          <p:spPr>
            <a:xfrm>
              <a:off x="5893415" y="4130824"/>
              <a:ext cx="653772" cy="378296"/>
            </a:xfrm>
            <a:prstGeom prst="rect">
              <a:avLst/>
            </a:prstGeom>
            <a:solidFill>
              <a:schemeClr val="accent1">
                <a:lumMod val="20000"/>
                <a:lumOff val="80000"/>
              </a:schemeClr>
            </a:solidFill>
            <a:ln>
              <a:solidFill>
                <a:srgbClr val="0070C0"/>
              </a:solidFill>
            </a:ln>
          </p:spPr>
          <p:txBody>
            <a:bodyPr wrap="none" rtlCol="0">
              <a:spAutoFit/>
            </a:bodyPr>
            <a:lstStyle/>
            <a:p>
              <a:r>
                <a:rPr lang="en-US" altLang="zh-CN" dirty="0"/>
                <a:t>BLG3</a:t>
              </a:r>
            </a:p>
          </p:txBody>
        </p:sp>
        <p:sp>
          <p:nvSpPr>
            <p:cNvPr id="53" name="文本框 52"/>
            <p:cNvSpPr txBox="1"/>
            <p:nvPr/>
          </p:nvSpPr>
          <p:spPr>
            <a:xfrm>
              <a:off x="4275512" y="4130824"/>
              <a:ext cx="653772" cy="378296"/>
            </a:xfrm>
            <a:prstGeom prst="rect">
              <a:avLst/>
            </a:prstGeom>
            <a:solidFill>
              <a:schemeClr val="accent1">
                <a:lumMod val="20000"/>
                <a:lumOff val="80000"/>
              </a:schemeClr>
            </a:solidFill>
            <a:ln>
              <a:solidFill>
                <a:srgbClr val="0070C0"/>
              </a:solidFill>
            </a:ln>
          </p:spPr>
          <p:txBody>
            <a:bodyPr wrap="none" rtlCol="0">
              <a:spAutoFit/>
            </a:bodyPr>
            <a:lstStyle/>
            <a:p>
              <a:r>
                <a:rPr lang="en-US" altLang="zh-CN" dirty="0"/>
                <a:t>BLG4</a:t>
              </a:r>
            </a:p>
          </p:txBody>
        </p:sp>
        <p:sp>
          <p:nvSpPr>
            <p:cNvPr id="54" name="文本框 53"/>
            <p:cNvSpPr txBox="1"/>
            <p:nvPr/>
          </p:nvSpPr>
          <p:spPr>
            <a:xfrm>
              <a:off x="2496384" y="4130824"/>
              <a:ext cx="653772" cy="378296"/>
            </a:xfrm>
            <a:prstGeom prst="rect">
              <a:avLst/>
            </a:prstGeom>
            <a:solidFill>
              <a:schemeClr val="accent1">
                <a:lumMod val="20000"/>
                <a:lumOff val="80000"/>
              </a:schemeClr>
            </a:solidFill>
            <a:ln>
              <a:solidFill>
                <a:srgbClr val="0070C0"/>
              </a:solidFill>
            </a:ln>
          </p:spPr>
          <p:txBody>
            <a:bodyPr wrap="none" rtlCol="0">
              <a:spAutoFit/>
            </a:bodyPr>
            <a:lstStyle/>
            <a:p>
              <a:r>
                <a:rPr lang="en-US" altLang="zh-CN" dirty="0"/>
                <a:t>BLG5</a:t>
              </a:r>
            </a:p>
          </p:txBody>
        </p:sp>
        <p:sp>
          <p:nvSpPr>
            <p:cNvPr id="55" name="文本框 54"/>
            <p:cNvSpPr txBox="1"/>
            <p:nvPr/>
          </p:nvSpPr>
          <p:spPr>
            <a:xfrm>
              <a:off x="5142798" y="4130824"/>
              <a:ext cx="559728" cy="378296"/>
            </a:xfrm>
            <a:prstGeom prst="rect">
              <a:avLst/>
            </a:prstGeom>
            <a:solidFill>
              <a:srgbClr val="CC99FF"/>
            </a:solidFill>
            <a:ln>
              <a:solidFill>
                <a:srgbClr val="7030A0"/>
              </a:solidFill>
            </a:ln>
          </p:spPr>
          <p:txBody>
            <a:bodyPr wrap="none" rtlCol="0">
              <a:spAutoFit/>
            </a:bodyPr>
            <a:lstStyle/>
            <a:p>
              <a:r>
                <a:rPr lang="en-US" altLang="zh-CN" dirty="0"/>
                <a:t>BD2</a:t>
              </a:r>
            </a:p>
          </p:txBody>
        </p:sp>
        <p:sp>
          <p:nvSpPr>
            <p:cNvPr id="57" name="文本框 56"/>
            <p:cNvSpPr txBox="1"/>
            <p:nvPr/>
          </p:nvSpPr>
          <p:spPr>
            <a:xfrm>
              <a:off x="6466938" y="1461470"/>
              <a:ext cx="654276" cy="378296"/>
            </a:xfrm>
            <a:prstGeom prst="rect">
              <a:avLst/>
            </a:prstGeom>
            <a:solidFill>
              <a:schemeClr val="accent2">
                <a:lumMod val="20000"/>
                <a:lumOff val="80000"/>
              </a:schemeClr>
            </a:solidFill>
            <a:ln>
              <a:solidFill>
                <a:schemeClr val="accent2">
                  <a:lumMod val="50000"/>
                </a:schemeClr>
              </a:solidFill>
            </a:ln>
          </p:spPr>
          <p:txBody>
            <a:bodyPr wrap="none" rtlCol="0">
              <a:spAutoFit/>
            </a:bodyPr>
            <a:lstStyle/>
            <a:p>
              <a:r>
                <a:rPr lang="en-US" altLang="zh-CN" dirty="0"/>
                <a:t>ABF2</a:t>
              </a:r>
            </a:p>
          </p:txBody>
        </p:sp>
        <p:sp>
          <p:nvSpPr>
            <p:cNvPr id="58" name="文本框 57"/>
            <p:cNvSpPr txBox="1"/>
            <p:nvPr/>
          </p:nvSpPr>
          <p:spPr>
            <a:xfrm>
              <a:off x="5082144" y="1461470"/>
              <a:ext cx="654276" cy="378296"/>
            </a:xfrm>
            <a:prstGeom prst="rect">
              <a:avLst/>
            </a:prstGeom>
            <a:solidFill>
              <a:schemeClr val="accent2">
                <a:lumMod val="20000"/>
                <a:lumOff val="80000"/>
              </a:schemeClr>
            </a:solidFill>
            <a:ln>
              <a:solidFill>
                <a:schemeClr val="accent2">
                  <a:lumMod val="50000"/>
                </a:schemeClr>
              </a:solidFill>
            </a:ln>
          </p:spPr>
          <p:txBody>
            <a:bodyPr wrap="none" rtlCol="0">
              <a:spAutoFit/>
            </a:bodyPr>
            <a:lstStyle/>
            <a:p>
              <a:r>
                <a:rPr lang="en-US" altLang="zh-CN" dirty="0"/>
                <a:t>ABF3</a:t>
              </a:r>
            </a:p>
          </p:txBody>
        </p:sp>
        <p:cxnSp>
          <p:nvCxnSpPr>
            <p:cNvPr id="61" name="直接箭头连接符 60"/>
            <p:cNvCxnSpPr/>
            <p:nvPr/>
          </p:nvCxnSpPr>
          <p:spPr>
            <a:xfrm flipV="1">
              <a:off x="9845646" y="3050839"/>
              <a:ext cx="8561" cy="11335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a:stCxn id="51" idx="0"/>
            </p:cNvCxnSpPr>
            <p:nvPr/>
          </p:nvCxnSpPr>
          <p:spPr>
            <a:xfrm flipH="1" flipV="1">
              <a:off x="7872092" y="2972790"/>
              <a:ext cx="49456" cy="11580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直接箭头连接符 62"/>
            <p:cNvCxnSpPr/>
            <p:nvPr/>
          </p:nvCxnSpPr>
          <p:spPr>
            <a:xfrm flipH="1" flipV="1">
              <a:off x="2866724" y="3092878"/>
              <a:ext cx="113490" cy="10890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p:nvPr/>
          </p:nvCxnSpPr>
          <p:spPr>
            <a:xfrm flipH="1" flipV="1">
              <a:off x="4677814" y="2992540"/>
              <a:ext cx="36607" cy="11894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a:stCxn id="52" idx="0"/>
            </p:cNvCxnSpPr>
            <p:nvPr/>
          </p:nvCxnSpPr>
          <p:spPr>
            <a:xfrm flipV="1">
              <a:off x="6220301" y="2980420"/>
              <a:ext cx="29606" cy="1150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a:cxnSpLocks/>
              <a:stCxn id="50" idx="0"/>
            </p:cNvCxnSpPr>
            <p:nvPr/>
          </p:nvCxnSpPr>
          <p:spPr>
            <a:xfrm flipV="1">
              <a:off x="7148135" y="3140968"/>
              <a:ext cx="38504" cy="98985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a:cxnSpLocks/>
              <a:stCxn id="55" idx="0"/>
            </p:cNvCxnSpPr>
            <p:nvPr/>
          </p:nvCxnSpPr>
          <p:spPr>
            <a:xfrm flipV="1">
              <a:off x="5422662" y="3035539"/>
              <a:ext cx="48143" cy="109528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nvCxnSpPr>
          <p:spPr>
            <a:xfrm>
              <a:off x="3256140" y="1581661"/>
              <a:ext cx="138945" cy="1312403"/>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0" name="直接箭头连接符 79"/>
            <p:cNvCxnSpPr>
              <a:stCxn id="58" idx="2"/>
            </p:cNvCxnSpPr>
            <p:nvPr/>
          </p:nvCxnSpPr>
          <p:spPr>
            <a:xfrm>
              <a:off x="5409282" y="1839766"/>
              <a:ext cx="325833" cy="1191433"/>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a:stCxn id="57" idx="2"/>
            </p:cNvCxnSpPr>
            <p:nvPr/>
          </p:nvCxnSpPr>
          <p:spPr>
            <a:xfrm flipH="1">
              <a:off x="6731764" y="1839766"/>
              <a:ext cx="62313" cy="1209029"/>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p:nvPr/>
          </p:nvCxnSpPr>
          <p:spPr>
            <a:xfrm flipH="1">
              <a:off x="9092292" y="1575048"/>
              <a:ext cx="188227" cy="1319016"/>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8808273" y="1466528"/>
              <a:ext cx="654276" cy="378296"/>
            </a:xfrm>
            <a:prstGeom prst="rect">
              <a:avLst/>
            </a:prstGeom>
            <a:solidFill>
              <a:schemeClr val="accent2">
                <a:lumMod val="20000"/>
                <a:lumOff val="80000"/>
              </a:schemeClr>
            </a:solidFill>
            <a:ln>
              <a:solidFill>
                <a:schemeClr val="accent2">
                  <a:lumMod val="50000"/>
                </a:schemeClr>
              </a:solidFill>
            </a:ln>
          </p:spPr>
          <p:txBody>
            <a:bodyPr wrap="none" rtlCol="0">
              <a:spAutoFit/>
            </a:bodyPr>
            <a:lstStyle/>
            <a:p>
              <a:r>
                <a:rPr lang="en-US" altLang="zh-CN" dirty="0"/>
                <a:t>ABF1</a:t>
              </a:r>
            </a:p>
          </p:txBody>
        </p:sp>
        <p:sp>
          <p:nvSpPr>
            <p:cNvPr id="59" name="文本框 58"/>
            <p:cNvSpPr txBox="1"/>
            <p:nvPr/>
          </p:nvSpPr>
          <p:spPr>
            <a:xfrm>
              <a:off x="2866724" y="1456136"/>
              <a:ext cx="654276" cy="378296"/>
            </a:xfrm>
            <a:prstGeom prst="rect">
              <a:avLst/>
            </a:prstGeom>
            <a:solidFill>
              <a:schemeClr val="accent2">
                <a:lumMod val="20000"/>
                <a:lumOff val="80000"/>
              </a:schemeClr>
            </a:solidFill>
            <a:ln>
              <a:solidFill>
                <a:schemeClr val="accent2">
                  <a:lumMod val="50000"/>
                </a:schemeClr>
              </a:solidFill>
            </a:ln>
          </p:spPr>
          <p:txBody>
            <a:bodyPr wrap="none" rtlCol="0">
              <a:spAutoFit/>
            </a:bodyPr>
            <a:lstStyle/>
            <a:p>
              <a:r>
                <a:rPr lang="en-US" altLang="zh-CN" dirty="0"/>
                <a:t>ABF4</a:t>
              </a:r>
            </a:p>
          </p:txBody>
        </p:sp>
      </p:grpSp>
      <p:sp>
        <p:nvSpPr>
          <p:cNvPr id="48" name="文本框 47">
            <a:extLst>
              <a:ext uri="{FF2B5EF4-FFF2-40B4-BE49-F238E27FC236}">
                <a16:creationId xmlns:a16="http://schemas.microsoft.com/office/drawing/2014/main" id="{9278E2AC-603E-4445-91A3-2B784B120DA6}"/>
              </a:ext>
            </a:extLst>
          </p:cNvPr>
          <p:cNvSpPr txBox="1"/>
          <p:nvPr/>
        </p:nvSpPr>
        <p:spPr>
          <a:xfrm>
            <a:off x="9984432" y="332656"/>
            <a:ext cx="1800200" cy="369332"/>
          </a:xfrm>
          <a:prstGeom prst="rect">
            <a:avLst/>
          </a:prstGeom>
          <a:noFill/>
        </p:spPr>
        <p:txBody>
          <a:bodyPr wrap="square" rtlCol="0">
            <a:spAutoFit/>
          </a:bodyPr>
          <a:lstStyle/>
          <a:p>
            <a:r>
              <a:rPr lang="en-US" altLang="zh-CN" dirty="0"/>
              <a:t>Qi Li</a:t>
            </a:r>
            <a:endParaRPr lang="zh-CN" altLang="en-US" dirty="0"/>
          </a:p>
        </p:txBody>
      </p:sp>
    </p:spTree>
    <p:extLst>
      <p:ext uri="{BB962C8B-B14F-4D97-AF65-F5344CB8AC3E}">
        <p14:creationId xmlns:p14="http://schemas.microsoft.com/office/powerpoint/2010/main" val="11447255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16024" y="1124744"/>
            <a:ext cx="6168008" cy="2664296"/>
            <a:chOff x="192317" y="497008"/>
            <a:chExt cx="11730394" cy="6121294"/>
          </a:xfrm>
        </p:grpSpPr>
        <p:pic>
          <p:nvPicPr>
            <p:cNvPr id="2" name="图片 1"/>
            <p:cNvPicPr>
              <a:picLocks noChangeAspect="1"/>
            </p:cNvPicPr>
            <p:nvPr/>
          </p:nvPicPr>
          <p:blipFill>
            <a:blip r:embed="rId2"/>
            <a:stretch>
              <a:fillRect/>
            </a:stretch>
          </p:blipFill>
          <p:spPr>
            <a:xfrm>
              <a:off x="192317" y="497008"/>
              <a:ext cx="6862248" cy="6121294"/>
            </a:xfrm>
            <a:prstGeom prst="rect">
              <a:avLst/>
            </a:prstGeom>
          </p:spPr>
        </p:pic>
        <p:pic>
          <p:nvPicPr>
            <p:cNvPr id="3" name="图片 2"/>
            <p:cNvPicPr>
              <a:picLocks noChangeAspect="1"/>
            </p:cNvPicPr>
            <p:nvPr/>
          </p:nvPicPr>
          <p:blipFill>
            <a:blip r:embed="rId3"/>
            <a:stretch>
              <a:fillRect/>
            </a:stretch>
          </p:blipFill>
          <p:spPr>
            <a:xfrm>
              <a:off x="6441213" y="497008"/>
              <a:ext cx="5481498" cy="6121294"/>
            </a:xfrm>
            <a:prstGeom prst="rect">
              <a:avLst/>
            </a:prstGeom>
          </p:spPr>
        </p:pic>
      </p:grpSp>
      <p:pic>
        <p:nvPicPr>
          <p:cNvPr id="4" name="图片 3"/>
          <p:cNvPicPr>
            <a:picLocks noChangeAspect="1"/>
          </p:cNvPicPr>
          <p:nvPr/>
        </p:nvPicPr>
        <p:blipFill>
          <a:blip r:embed="rId4"/>
          <a:stretch>
            <a:fillRect/>
          </a:stretch>
        </p:blipFill>
        <p:spPr>
          <a:xfrm>
            <a:off x="6456040" y="1046801"/>
            <a:ext cx="5400600" cy="3142521"/>
          </a:xfrm>
          <a:prstGeom prst="rect">
            <a:avLst/>
          </a:prstGeom>
        </p:spPr>
      </p:pic>
      <p:pic>
        <p:nvPicPr>
          <p:cNvPr id="6" name="图片 5"/>
          <p:cNvPicPr>
            <a:picLocks noChangeAspect="1"/>
          </p:cNvPicPr>
          <p:nvPr/>
        </p:nvPicPr>
        <p:blipFill>
          <a:blip r:embed="rId5"/>
          <a:stretch>
            <a:fillRect/>
          </a:stretch>
        </p:blipFill>
        <p:spPr>
          <a:xfrm>
            <a:off x="407368" y="4221088"/>
            <a:ext cx="4212183" cy="2045143"/>
          </a:xfrm>
          <a:prstGeom prst="rect">
            <a:avLst/>
          </a:prstGeom>
        </p:spPr>
      </p:pic>
      <p:pic>
        <p:nvPicPr>
          <p:cNvPr id="7" name="图片 6"/>
          <p:cNvPicPr>
            <a:picLocks noChangeAspect="1"/>
          </p:cNvPicPr>
          <p:nvPr/>
        </p:nvPicPr>
        <p:blipFill>
          <a:blip r:embed="rId6"/>
          <a:stretch>
            <a:fillRect/>
          </a:stretch>
        </p:blipFill>
        <p:spPr>
          <a:xfrm>
            <a:off x="5375920" y="4365104"/>
            <a:ext cx="2925528" cy="1616551"/>
          </a:xfrm>
          <a:prstGeom prst="rect">
            <a:avLst/>
          </a:prstGeom>
        </p:spPr>
      </p:pic>
      <p:pic>
        <p:nvPicPr>
          <p:cNvPr id="8" name="图片 7"/>
          <p:cNvPicPr>
            <a:picLocks noChangeAspect="1"/>
          </p:cNvPicPr>
          <p:nvPr/>
        </p:nvPicPr>
        <p:blipFill>
          <a:blip r:embed="rId7"/>
          <a:stretch>
            <a:fillRect/>
          </a:stretch>
        </p:blipFill>
        <p:spPr>
          <a:xfrm>
            <a:off x="8326458" y="4354911"/>
            <a:ext cx="3445039" cy="1594370"/>
          </a:xfrm>
          <a:prstGeom prst="rect">
            <a:avLst/>
          </a:prstGeom>
        </p:spPr>
      </p:pic>
      <p:pic>
        <p:nvPicPr>
          <p:cNvPr id="9" name="图片 8"/>
          <p:cNvPicPr>
            <a:picLocks noChangeAspect="1"/>
          </p:cNvPicPr>
          <p:nvPr/>
        </p:nvPicPr>
        <p:blipFill>
          <a:blip r:embed="rId8"/>
          <a:stretch>
            <a:fillRect/>
          </a:stretch>
        </p:blipFill>
        <p:spPr>
          <a:xfrm>
            <a:off x="3208214" y="6019321"/>
            <a:ext cx="908383" cy="493819"/>
          </a:xfrm>
          <a:prstGeom prst="rect">
            <a:avLst/>
          </a:prstGeom>
        </p:spPr>
      </p:pic>
      <p:pic>
        <p:nvPicPr>
          <p:cNvPr id="10" name="图片 9"/>
          <p:cNvPicPr>
            <a:picLocks noChangeAspect="1"/>
          </p:cNvPicPr>
          <p:nvPr/>
        </p:nvPicPr>
        <p:blipFill>
          <a:blip r:embed="rId9"/>
          <a:stretch>
            <a:fillRect/>
          </a:stretch>
        </p:blipFill>
        <p:spPr>
          <a:xfrm>
            <a:off x="6544008" y="6019321"/>
            <a:ext cx="908383" cy="493819"/>
          </a:xfrm>
          <a:prstGeom prst="rect">
            <a:avLst/>
          </a:prstGeom>
        </p:spPr>
      </p:pic>
      <p:pic>
        <p:nvPicPr>
          <p:cNvPr id="11" name="图片 10"/>
          <p:cNvPicPr>
            <a:picLocks noChangeAspect="1"/>
          </p:cNvPicPr>
          <p:nvPr/>
        </p:nvPicPr>
        <p:blipFill>
          <a:blip r:embed="rId10"/>
          <a:stretch>
            <a:fillRect/>
          </a:stretch>
        </p:blipFill>
        <p:spPr>
          <a:xfrm>
            <a:off x="9057817" y="6019321"/>
            <a:ext cx="908383" cy="493819"/>
          </a:xfrm>
          <a:prstGeom prst="rect">
            <a:avLst/>
          </a:prstGeom>
        </p:spPr>
      </p:pic>
      <p:sp>
        <p:nvSpPr>
          <p:cNvPr id="12" name="标题 1"/>
          <p:cNvSpPr>
            <a:spLocks noGrp="1"/>
          </p:cNvSpPr>
          <p:nvPr>
            <p:ph type="title"/>
          </p:nvPr>
        </p:nvSpPr>
        <p:spPr>
          <a:xfrm>
            <a:off x="1558637" y="105353"/>
            <a:ext cx="10515600" cy="663575"/>
          </a:xfrm>
          <a:prstGeom prst="rect">
            <a:avLst/>
          </a:prstGeom>
        </p:spPr>
        <p:txBody>
          <a:bodyPr>
            <a:normAutofit/>
          </a:bodyPr>
          <a:lstStyle/>
          <a:p>
            <a:r>
              <a:rPr lang="en-US" altLang="zh-CN" sz="3600" dirty="0"/>
              <a:t>Photon absorber models</a:t>
            </a:r>
            <a:endParaRPr lang="zh-CN" altLang="en-US" sz="3600" dirty="0"/>
          </a:p>
        </p:txBody>
      </p:sp>
      <p:sp>
        <p:nvSpPr>
          <p:cNvPr id="13" name="文本框 12">
            <a:extLst>
              <a:ext uri="{FF2B5EF4-FFF2-40B4-BE49-F238E27FC236}">
                <a16:creationId xmlns:a16="http://schemas.microsoft.com/office/drawing/2014/main" id="{4F4627DB-C3E5-4B76-BCA9-D4E20FE86173}"/>
              </a:ext>
            </a:extLst>
          </p:cNvPr>
          <p:cNvSpPr txBox="1"/>
          <p:nvPr/>
        </p:nvSpPr>
        <p:spPr>
          <a:xfrm>
            <a:off x="9984432" y="395372"/>
            <a:ext cx="1800200" cy="369332"/>
          </a:xfrm>
          <a:prstGeom prst="rect">
            <a:avLst/>
          </a:prstGeom>
          <a:noFill/>
        </p:spPr>
        <p:txBody>
          <a:bodyPr wrap="square" rtlCol="0">
            <a:spAutoFit/>
          </a:bodyPr>
          <a:lstStyle/>
          <a:p>
            <a:r>
              <a:rPr lang="en-US" altLang="zh-CN" dirty="0"/>
              <a:t>Qi Li</a:t>
            </a:r>
            <a:endParaRPr lang="zh-CN" altLang="en-US" dirty="0"/>
          </a:p>
        </p:txBody>
      </p:sp>
    </p:spTree>
    <p:extLst>
      <p:ext uri="{BB962C8B-B14F-4D97-AF65-F5344CB8AC3E}">
        <p14:creationId xmlns:p14="http://schemas.microsoft.com/office/powerpoint/2010/main" val="3169403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ECE039C5-7B11-476E-B5C9-F6C3068A4BAD}"/>
              </a:ext>
            </a:extLst>
          </p:cNvPr>
          <p:cNvPicPr>
            <a:picLocks noChangeAspect="1"/>
          </p:cNvPicPr>
          <p:nvPr/>
        </p:nvPicPr>
        <p:blipFill>
          <a:blip r:embed="rId3"/>
          <a:stretch>
            <a:fillRect/>
          </a:stretch>
        </p:blipFill>
        <p:spPr>
          <a:xfrm>
            <a:off x="23011" y="1550807"/>
            <a:ext cx="3530777" cy="2519034"/>
          </a:xfrm>
          <a:prstGeom prst="rect">
            <a:avLst/>
          </a:prstGeom>
        </p:spPr>
      </p:pic>
      <p:sp>
        <p:nvSpPr>
          <p:cNvPr id="15" name="灯片编号占位符 2">
            <a:extLst>
              <a:ext uri="{FF2B5EF4-FFF2-40B4-BE49-F238E27FC236}">
                <a16:creationId xmlns:a16="http://schemas.microsoft.com/office/drawing/2014/main" id="{BB34DFAA-6454-4AB6-90D6-8C8615417161}"/>
              </a:ext>
            </a:extLst>
          </p:cNvPr>
          <p:cNvSpPr>
            <a:spLocks noGrp="1"/>
          </p:cNvSpPr>
          <p:nvPr>
            <p:ph type="sldNum" sz="quarter" idx="12"/>
          </p:nvPr>
        </p:nvSpPr>
        <p:spPr>
          <a:xfrm>
            <a:off x="8586283" y="368264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607BCB-7037-4A40-ACEE-524AA711488E}" type="slidenum">
              <a:rPr lang="zh-CN" altLang="en-US" smtClean="0"/>
              <a:pPr/>
              <a:t>3</a:t>
            </a:fld>
            <a:endParaRPr lang="zh-CN" altLang="en-US" dirty="0"/>
          </a:p>
        </p:txBody>
      </p:sp>
      <p:sp>
        <p:nvSpPr>
          <p:cNvPr id="8" name="标题 2">
            <a:extLst>
              <a:ext uri="{FF2B5EF4-FFF2-40B4-BE49-F238E27FC236}">
                <a16:creationId xmlns:a16="http://schemas.microsoft.com/office/drawing/2014/main" id="{9828DAA1-A7B0-407E-95D9-EDCEFD2594CD}"/>
              </a:ext>
            </a:extLst>
          </p:cNvPr>
          <p:cNvSpPr txBox="1">
            <a:spLocks/>
          </p:cNvSpPr>
          <p:nvPr/>
        </p:nvSpPr>
        <p:spPr>
          <a:xfrm>
            <a:off x="1558637" y="173137"/>
            <a:ext cx="10515600" cy="663575"/>
          </a:xfrm>
          <a:prstGeom prst="rect">
            <a:avLst/>
          </a:prstGeom>
        </p:spPr>
        <p:txBody>
          <a:bodyPr/>
          <a:lst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a:lstStyle>
          <a:p>
            <a:pPr>
              <a:defRPr/>
            </a:pPr>
            <a:r>
              <a:rPr lang="en-US" altLang="zh-CN" sz="3600" b="1" dirty="0">
                <a:solidFill>
                  <a:srgbClr val="C00000"/>
                </a:solidFill>
              </a:rPr>
              <a:t>1 Preview of HEPS vacuum system</a:t>
            </a:r>
            <a:endParaRPr lang="zh-CN" altLang="en-US" sz="3600" b="1" dirty="0">
              <a:solidFill>
                <a:srgbClr val="C00000"/>
              </a:solidFill>
            </a:endParaRPr>
          </a:p>
        </p:txBody>
      </p:sp>
      <p:pic>
        <p:nvPicPr>
          <p:cNvPr id="4" name="图片 3">
            <a:extLst>
              <a:ext uri="{FF2B5EF4-FFF2-40B4-BE49-F238E27FC236}">
                <a16:creationId xmlns:a16="http://schemas.microsoft.com/office/drawing/2014/main" id="{EF0366E5-6C6F-4538-9494-FBC5706D999F}"/>
              </a:ext>
            </a:extLst>
          </p:cNvPr>
          <p:cNvPicPr>
            <a:picLocks noChangeAspect="1"/>
          </p:cNvPicPr>
          <p:nvPr/>
        </p:nvPicPr>
        <p:blipFill>
          <a:blip r:embed="rId4"/>
          <a:stretch>
            <a:fillRect/>
          </a:stretch>
        </p:blipFill>
        <p:spPr>
          <a:xfrm>
            <a:off x="7281135" y="1340768"/>
            <a:ext cx="4863537" cy="2843522"/>
          </a:xfrm>
          <a:prstGeom prst="rect">
            <a:avLst/>
          </a:prstGeom>
        </p:spPr>
      </p:pic>
      <p:pic>
        <p:nvPicPr>
          <p:cNvPr id="7" name="图片 6">
            <a:extLst>
              <a:ext uri="{FF2B5EF4-FFF2-40B4-BE49-F238E27FC236}">
                <a16:creationId xmlns:a16="http://schemas.microsoft.com/office/drawing/2014/main" id="{3A20EDE9-3DB0-46A8-8F1F-B21CDF483BFE}"/>
              </a:ext>
            </a:extLst>
          </p:cNvPr>
          <p:cNvPicPr>
            <a:picLocks noChangeAspect="1"/>
          </p:cNvPicPr>
          <p:nvPr/>
        </p:nvPicPr>
        <p:blipFill>
          <a:blip r:embed="rId5"/>
          <a:stretch>
            <a:fillRect/>
          </a:stretch>
        </p:blipFill>
        <p:spPr>
          <a:xfrm>
            <a:off x="3395354" y="1340768"/>
            <a:ext cx="3900465" cy="2843522"/>
          </a:xfrm>
          <a:prstGeom prst="rect">
            <a:avLst/>
          </a:prstGeom>
        </p:spPr>
      </p:pic>
      <p:sp>
        <p:nvSpPr>
          <p:cNvPr id="9" name="文本框 8">
            <a:extLst>
              <a:ext uri="{FF2B5EF4-FFF2-40B4-BE49-F238E27FC236}">
                <a16:creationId xmlns:a16="http://schemas.microsoft.com/office/drawing/2014/main" id="{8438AE1F-F3B8-4F94-AD5C-E9EB5E4A6443}"/>
              </a:ext>
            </a:extLst>
          </p:cNvPr>
          <p:cNvSpPr txBox="1"/>
          <p:nvPr/>
        </p:nvSpPr>
        <p:spPr>
          <a:xfrm>
            <a:off x="9984432" y="477296"/>
            <a:ext cx="1800200" cy="369332"/>
          </a:xfrm>
          <a:prstGeom prst="rect">
            <a:avLst/>
          </a:prstGeom>
          <a:noFill/>
        </p:spPr>
        <p:txBody>
          <a:bodyPr wrap="square" rtlCol="0">
            <a:spAutoFit/>
          </a:bodyPr>
          <a:lstStyle/>
          <a:p>
            <a:r>
              <a:rPr lang="en-US" altLang="zh-CN" dirty="0" err="1"/>
              <a:t>Haiyi</a:t>
            </a:r>
            <a:r>
              <a:rPr lang="en-US" altLang="zh-CN" dirty="0"/>
              <a:t> Dong</a:t>
            </a:r>
            <a:endParaRPr lang="zh-CN" altLang="en-US" dirty="0"/>
          </a:p>
        </p:txBody>
      </p:sp>
      <p:sp>
        <p:nvSpPr>
          <p:cNvPr id="2" name="文本框 1">
            <a:extLst>
              <a:ext uri="{FF2B5EF4-FFF2-40B4-BE49-F238E27FC236}">
                <a16:creationId xmlns:a16="http://schemas.microsoft.com/office/drawing/2014/main" id="{6816BA6F-D547-4AE1-8FE8-69371DA7C147}"/>
              </a:ext>
            </a:extLst>
          </p:cNvPr>
          <p:cNvSpPr txBox="1"/>
          <p:nvPr/>
        </p:nvSpPr>
        <p:spPr>
          <a:xfrm>
            <a:off x="479376" y="908720"/>
            <a:ext cx="4176464" cy="461665"/>
          </a:xfrm>
          <a:prstGeom prst="rect">
            <a:avLst/>
          </a:prstGeom>
          <a:noFill/>
        </p:spPr>
        <p:txBody>
          <a:bodyPr wrap="square" rtlCol="0">
            <a:spAutoFit/>
          </a:bodyPr>
          <a:lstStyle/>
          <a:p>
            <a:pPr marL="285750" indent="-285750">
              <a:buFont typeface="Wingdings" panose="05000000000000000000" pitchFamily="2" charset="2"/>
              <a:buChar char="u"/>
            </a:pPr>
            <a:r>
              <a:rPr lang="en-US" altLang="zh-CN" sz="2400" b="1" dirty="0">
                <a:solidFill>
                  <a:srgbClr val="FF0000"/>
                </a:solidFill>
              </a:rPr>
              <a:t>H</a:t>
            </a:r>
            <a:r>
              <a:rPr lang="en-US" altLang="zh-CN" sz="2400" b="1" dirty="0"/>
              <a:t>igh </a:t>
            </a:r>
            <a:r>
              <a:rPr lang="en-US" altLang="zh-CN" sz="2400" b="1" dirty="0">
                <a:solidFill>
                  <a:srgbClr val="FF0000"/>
                </a:solidFill>
              </a:rPr>
              <a:t>E</a:t>
            </a:r>
            <a:r>
              <a:rPr lang="en-US" altLang="zh-CN" sz="2400" b="1" dirty="0"/>
              <a:t>nergy </a:t>
            </a:r>
            <a:r>
              <a:rPr lang="en-US" altLang="zh-CN" sz="2400" b="1" dirty="0">
                <a:solidFill>
                  <a:srgbClr val="FF0000"/>
                </a:solidFill>
              </a:rPr>
              <a:t>P</a:t>
            </a:r>
            <a:r>
              <a:rPr lang="en-US" altLang="zh-CN" sz="2400" b="1" dirty="0"/>
              <a:t>hoton </a:t>
            </a:r>
            <a:r>
              <a:rPr lang="en-US" altLang="zh-CN" sz="2400" b="1" dirty="0">
                <a:solidFill>
                  <a:srgbClr val="FF0000"/>
                </a:solidFill>
              </a:rPr>
              <a:t>S</a:t>
            </a:r>
            <a:r>
              <a:rPr lang="en-US" altLang="zh-CN" sz="2400" b="1" dirty="0"/>
              <a:t>ource</a:t>
            </a:r>
            <a:endParaRPr lang="zh-CN" altLang="en-US" sz="2400" b="1" dirty="0"/>
          </a:p>
        </p:txBody>
      </p:sp>
      <p:pic>
        <p:nvPicPr>
          <p:cNvPr id="14" name="内容占位符 3">
            <a:extLst>
              <a:ext uri="{FF2B5EF4-FFF2-40B4-BE49-F238E27FC236}">
                <a16:creationId xmlns:a16="http://schemas.microsoft.com/office/drawing/2014/main" id="{23634E63-A607-4175-AA74-3C8CB5A47EA6}"/>
              </a:ext>
            </a:extLst>
          </p:cNvPr>
          <p:cNvPicPr>
            <a:picLocks noChangeAspect="1"/>
          </p:cNvPicPr>
          <p:nvPr/>
        </p:nvPicPr>
        <p:blipFill rotWithShape="1">
          <a:blip r:embed="rId6"/>
          <a:srcRect l="10429" t="39790" r="4522" b="26901"/>
          <a:stretch/>
        </p:blipFill>
        <p:spPr>
          <a:xfrm>
            <a:off x="2783632" y="5204919"/>
            <a:ext cx="6971522" cy="1535828"/>
          </a:xfrm>
          <a:prstGeom prst="rect">
            <a:avLst/>
          </a:prstGeom>
        </p:spPr>
      </p:pic>
      <p:sp>
        <p:nvSpPr>
          <p:cNvPr id="3" name="文本框 2">
            <a:extLst>
              <a:ext uri="{FF2B5EF4-FFF2-40B4-BE49-F238E27FC236}">
                <a16:creationId xmlns:a16="http://schemas.microsoft.com/office/drawing/2014/main" id="{1EC03994-FED1-4842-8472-246791566FC0}"/>
              </a:ext>
            </a:extLst>
          </p:cNvPr>
          <p:cNvSpPr txBox="1"/>
          <p:nvPr/>
        </p:nvSpPr>
        <p:spPr>
          <a:xfrm>
            <a:off x="2927648" y="4973106"/>
            <a:ext cx="3168352" cy="400110"/>
          </a:xfrm>
          <a:prstGeom prst="rect">
            <a:avLst/>
          </a:prstGeom>
          <a:noFill/>
        </p:spPr>
        <p:txBody>
          <a:bodyPr wrap="square" rtlCol="0">
            <a:spAutoFit/>
          </a:bodyPr>
          <a:lstStyle/>
          <a:p>
            <a:r>
              <a:rPr lang="en-US" altLang="zh-CN" sz="2000" b="1" dirty="0">
                <a:solidFill>
                  <a:schemeClr val="tx2">
                    <a:lumMod val="60000"/>
                    <a:lumOff val="40000"/>
                  </a:schemeClr>
                </a:solidFill>
                <a:latin typeface="+mn-ea"/>
              </a:rPr>
              <a:t>3th Generation </a:t>
            </a:r>
            <a:endParaRPr lang="zh-CN" altLang="en-US" sz="2000" b="1" dirty="0">
              <a:solidFill>
                <a:schemeClr val="tx2">
                  <a:lumMod val="60000"/>
                  <a:lumOff val="40000"/>
                </a:schemeClr>
              </a:solidFill>
              <a:latin typeface="+mn-ea"/>
            </a:endParaRPr>
          </a:p>
        </p:txBody>
      </p:sp>
      <p:sp>
        <p:nvSpPr>
          <p:cNvPr id="16" name="文本框 15">
            <a:extLst>
              <a:ext uri="{FF2B5EF4-FFF2-40B4-BE49-F238E27FC236}">
                <a16:creationId xmlns:a16="http://schemas.microsoft.com/office/drawing/2014/main" id="{A44D8448-11F6-4DCE-8901-110235DE30EA}"/>
              </a:ext>
            </a:extLst>
          </p:cNvPr>
          <p:cNvSpPr txBox="1"/>
          <p:nvPr/>
        </p:nvSpPr>
        <p:spPr>
          <a:xfrm>
            <a:off x="5501305" y="4973106"/>
            <a:ext cx="3168352" cy="400110"/>
          </a:xfrm>
          <a:prstGeom prst="rect">
            <a:avLst/>
          </a:prstGeom>
          <a:noFill/>
        </p:spPr>
        <p:txBody>
          <a:bodyPr wrap="square" rtlCol="0">
            <a:spAutoFit/>
          </a:bodyPr>
          <a:lstStyle/>
          <a:p>
            <a:r>
              <a:rPr lang="en-US" altLang="zh-CN" sz="2000" b="1" dirty="0">
                <a:solidFill>
                  <a:schemeClr val="accent6">
                    <a:lumMod val="75000"/>
                  </a:schemeClr>
                </a:solidFill>
                <a:latin typeface="+mn-ea"/>
              </a:rPr>
              <a:t>4th Generation </a:t>
            </a:r>
            <a:endParaRPr lang="zh-CN" altLang="en-US" sz="2000" b="1" dirty="0">
              <a:solidFill>
                <a:schemeClr val="accent6">
                  <a:lumMod val="75000"/>
                </a:schemeClr>
              </a:solidFill>
              <a:latin typeface="+mn-ea"/>
            </a:endParaRPr>
          </a:p>
        </p:txBody>
      </p:sp>
      <p:sp>
        <p:nvSpPr>
          <p:cNvPr id="5" name="文本框 4">
            <a:extLst>
              <a:ext uri="{FF2B5EF4-FFF2-40B4-BE49-F238E27FC236}">
                <a16:creationId xmlns:a16="http://schemas.microsoft.com/office/drawing/2014/main" id="{E7535A5F-22BB-490D-B9C3-1EA0AE1A1CA0}"/>
              </a:ext>
            </a:extLst>
          </p:cNvPr>
          <p:cNvSpPr txBox="1"/>
          <p:nvPr/>
        </p:nvSpPr>
        <p:spPr>
          <a:xfrm>
            <a:off x="479376" y="4416118"/>
            <a:ext cx="11594861" cy="400110"/>
          </a:xfrm>
          <a:prstGeom prst="rect">
            <a:avLst/>
          </a:prstGeom>
          <a:noFill/>
        </p:spPr>
        <p:txBody>
          <a:bodyPr wrap="square" rtlCol="0">
            <a:spAutoFit/>
          </a:bodyPr>
          <a:lstStyle/>
          <a:p>
            <a:pPr marL="285750" indent="-285750">
              <a:buFont typeface="Wingdings" panose="05000000000000000000" pitchFamily="2" charset="2"/>
              <a:buChar char="u"/>
            </a:pPr>
            <a:r>
              <a:rPr lang="en-US" altLang="zh-CN" sz="2000" dirty="0"/>
              <a:t>Storage ring vacuum chamber  changes to much smaller from </a:t>
            </a:r>
            <a:r>
              <a:rPr lang="en-US" altLang="zh-CN" sz="2000" b="1" dirty="0">
                <a:solidFill>
                  <a:schemeClr val="tx2">
                    <a:lumMod val="60000"/>
                    <a:lumOff val="40000"/>
                  </a:schemeClr>
                </a:solidFill>
                <a:latin typeface="+mn-ea"/>
              </a:rPr>
              <a:t>3th Generation </a:t>
            </a:r>
            <a:r>
              <a:rPr lang="en-US" altLang="zh-CN" sz="2000" dirty="0"/>
              <a:t>To </a:t>
            </a:r>
            <a:r>
              <a:rPr lang="en-US" altLang="zh-CN" sz="2000" b="1" dirty="0">
                <a:solidFill>
                  <a:schemeClr val="accent6">
                    <a:lumMod val="75000"/>
                  </a:schemeClr>
                </a:solidFill>
                <a:latin typeface="+mn-ea"/>
              </a:rPr>
              <a:t>4th Generation </a:t>
            </a:r>
            <a:endParaRPr lang="zh-CN" altLang="en-US" sz="2000" b="1" dirty="0">
              <a:solidFill>
                <a:schemeClr val="accent6">
                  <a:lumMod val="75000"/>
                </a:schemeClr>
              </a:solidFill>
              <a:latin typeface="+mn-ea"/>
            </a:endParaRPr>
          </a:p>
        </p:txBody>
      </p:sp>
      <p:sp>
        <p:nvSpPr>
          <p:cNvPr id="6" name="文本框 5">
            <a:extLst>
              <a:ext uri="{FF2B5EF4-FFF2-40B4-BE49-F238E27FC236}">
                <a16:creationId xmlns:a16="http://schemas.microsoft.com/office/drawing/2014/main" id="{A311A0FC-EA81-4B22-85B4-4D031907171A}"/>
              </a:ext>
            </a:extLst>
          </p:cNvPr>
          <p:cNvSpPr txBox="1"/>
          <p:nvPr/>
        </p:nvSpPr>
        <p:spPr>
          <a:xfrm>
            <a:off x="3790669" y="1484784"/>
            <a:ext cx="720080" cy="276999"/>
          </a:xfrm>
          <a:prstGeom prst="rect">
            <a:avLst/>
          </a:prstGeom>
          <a:solidFill>
            <a:srgbClr val="0070C0"/>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altLang="zh-CN" sz="1200" b="1" dirty="0"/>
              <a:t>Booster</a:t>
            </a:r>
            <a:endParaRPr lang="zh-CN" altLang="en-US" sz="1200" b="1" dirty="0"/>
          </a:p>
        </p:txBody>
      </p:sp>
      <p:sp>
        <p:nvSpPr>
          <p:cNvPr id="17" name="文本框 16">
            <a:extLst>
              <a:ext uri="{FF2B5EF4-FFF2-40B4-BE49-F238E27FC236}">
                <a16:creationId xmlns:a16="http://schemas.microsoft.com/office/drawing/2014/main" id="{3DCD2D34-A135-4381-BEAA-D6E075204136}"/>
              </a:ext>
            </a:extLst>
          </p:cNvPr>
          <p:cNvSpPr txBox="1"/>
          <p:nvPr/>
        </p:nvSpPr>
        <p:spPr>
          <a:xfrm>
            <a:off x="6206050" y="2537791"/>
            <a:ext cx="970069" cy="276999"/>
          </a:xfrm>
          <a:prstGeom prst="rect">
            <a:avLst/>
          </a:prstGeom>
          <a:solidFill>
            <a:srgbClr val="0070C0"/>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altLang="zh-CN" sz="1200" b="1" dirty="0"/>
              <a:t>Storage ring</a:t>
            </a:r>
            <a:endParaRPr lang="zh-CN" altLang="en-US" sz="1200" b="1" dirty="0"/>
          </a:p>
        </p:txBody>
      </p:sp>
      <p:sp>
        <p:nvSpPr>
          <p:cNvPr id="18" name="文本框 17">
            <a:extLst>
              <a:ext uri="{FF2B5EF4-FFF2-40B4-BE49-F238E27FC236}">
                <a16:creationId xmlns:a16="http://schemas.microsoft.com/office/drawing/2014/main" id="{065137D9-ADE5-4861-A5D7-44947F1A7945}"/>
              </a:ext>
            </a:extLst>
          </p:cNvPr>
          <p:cNvSpPr txBox="1"/>
          <p:nvPr/>
        </p:nvSpPr>
        <p:spPr>
          <a:xfrm>
            <a:off x="6331402" y="2044768"/>
            <a:ext cx="970069" cy="276999"/>
          </a:xfrm>
          <a:prstGeom prst="rect">
            <a:avLst/>
          </a:prstGeom>
          <a:solidFill>
            <a:srgbClr val="0070C0"/>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altLang="zh-CN" sz="1200" b="1" dirty="0" err="1"/>
              <a:t>Linac</a:t>
            </a:r>
            <a:endParaRPr lang="zh-CN" altLang="en-US" sz="1200" b="1" dirty="0"/>
          </a:p>
        </p:txBody>
      </p:sp>
    </p:spTree>
    <p:extLst>
      <p:ext uri="{BB962C8B-B14F-4D97-AF65-F5344CB8AC3E}">
        <p14:creationId xmlns:p14="http://schemas.microsoft.com/office/powerpoint/2010/main" val="166287456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0"/>
          <p:cNvSpPr>
            <a:spLocks noGrp="1"/>
          </p:cNvSpPr>
          <p:nvPr>
            <p:ph idx="1"/>
          </p:nvPr>
        </p:nvSpPr>
        <p:spPr>
          <a:xfrm>
            <a:off x="767408" y="1181766"/>
            <a:ext cx="9996232" cy="1470287"/>
          </a:xfrm>
        </p:spPr>
        <p:txBody>
          <a:bodyPr>
            <a:noAutofit/>
          </a:bodyPr>
          <a:lstStyle/>
          <a:p>
            <a:pPr marL="0" indent="0">
              <a:buNone/>
            </a:pPr>
            <a:r>
              <a:rPr lang="en-US" altLang="zh-CN" sz="2000" b="1" dirty="0">
                <a:solidFill>
                  <a:srgbClr val="00B050"/>
                </a:solidFill>
              </a:rPr>
              <a:t>1</a:t>
            </a:r>
            <a:r>
              <a:rPr lang="en-US" altLang="zh-CN" sz="2000" b="1" dirty="0"/>
              <a:t>   GlidCop-AL15</a:t>
            </a:r>
            <a:r>
              <a:rPr lang="en-US" altLang="zh-CN" sz="2000" dirty="0"/>
              <a:t> and SS316L flange brazing in a vacuum furnace.</a:t>
            </a:r>
          </a:p>
          <a:p>
            <a:pPr marL="0" indent="0">
              <a:buNone/>
            </a:pPr>
            <a:r>
              <a:rPr lang="en-US" altLang="zh-CN" sz="2000" b="1" dirty="0">
                <a:solidFill>
                  <a:srgbClr val="00B050"/>
                </a:solidFill>
              </a:rPr>
              <a:t>2</a:t>
            </a:r>
            <a:r>
              <a:rPr lang="en-US" altLang="zh-CN" sz="2000" b="1" dirty="0"/>
              <a:t>   GlidCop-AL15</a:t>
            </a:r>
            <a:r>
              <a:rPr lang="en-US" altLang="zh-CN" sz="2000" dirty="0"/>
              <a:t> and SS316L flange  brazing in a hydrogen furnace.</a:t>
            </a:r>
          </a:p>
          <a:p>
            <a:pPr marL="0" indent="0">
              <a:buNone/>
            </a:pPr>
            <a:r>
              <a:rPr lang="en-US" altLang="zh-CN" sz="2000" b="1" dirty="0">
                <a:solidFill>
                  <a:srgbClr val="00B050"/>
                </a:solidFill>
              </a:rPr>
              <a:t>3 and 4   </a:t>
            </a:r>
            <a:r>
              <a:rPr lang="en-US" altLang="zh-CN" sz="2000" b="1" dirty="0"/>
              <a:t>CuCrZr copper </a:t>
            </a:r>
            <a:r>
              <a:rPr lang="en-US" altLang="zh-CN" sz="2000" dirty="0"/>
              <a:t>Integrating flange (no brazing).</a:t>
            </a:r>
            <a:endParaRPr lang="zh-CN" altLang="en-US" sz="2000" dirty="0"/>
          </a:p>
        </p:txBody>
      </p:sp>
      <p:sp>
        <p:nvSpPr>
          <p:cNvPr id="3" name="标题 2"/>
          <p:cNvSpPr>
            <a:spLocks noGrp="1"/>
          </p:cNvSpPr>
          <p:nvPr>
            <p:ph type="title"/>
          </p:nvPr>
        </p:nvSpPr>
        <p:spPr>
          <a:xfrm>
            <a:off x="1558637" y="105353"/>
            <a:ext cx="10515600" cy="663575"/>
          </a:xfrm>
          <a:prstGeom prst="rect">
            <a:avLst/>
          </a:prstGeom>
        </p:spPr>
        <p:txBody>
          <a:bodyPr>
            <a:normAutofit/>
          </a:bodyPr>
          <a:lstStyle/>
          <a:p>
            <a:r>
              <a:rPr lang="en-US" altLang="zh-CN" sz="3600" dirty="0"/>
              <a:t>Photon absorber prototypes</a:t>
            </a:r>
            <a:endParaRPr lang="zh-CN" altLang="en-US" sz="3600" dirty="0"/>
          </a:p>
        </p:txBody>
      </p:sp>
      <p:sp>
        <p:nvSpPr>
          <p:cNvPr id="4" name="矩形 3"/>
          <p:cNvSpPr/>
          <p:nvPr/>
        </p:nvSpPr>
        <p:spPr>
          <a:xfrm>
            <a:off x="1775520" y="2780928"/>
            <a:ext cx="4153604" cy="1926925"/>
          </a:xfrm>
          <a:prstGeom prst="rect">
            <a:avLst/>
          </a:prstGeom>
          <a:blipFill rotWithShape="1">
            <a:blip r:embed="rId3"/>
            <a:stretch>
              <a:fillRect/>
            </a:stretch>
          </a:blipFill>
          <a:ln w="19050">
            <a:solidFill>
              <a:srgbClr val="0070C0"/>
            </a:solidFill>
          </a:ln>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hueOff val="0"/>
                  <a:satOff val="0"/>
                  <a:lumOff val="0"/>
                  <a:alphaOff val="0"/>
                </a:srgbClr>
              </a:solidFill>
              <a:effectLst/>
              <a:uLnTx/>
              <a:uFillTx/>
              <a:latin typeface="Calibri"/>
              <a:ea typeface="微软雅黑"/>
              <a:cs typeface="+mn-cs"/>
            </a:endParaRPr>
          </a:p>
        </p:txBody>
      </p:sp>
      <p:sp>
        <p:nvSpPr>
          <p:cNvPr id="5" name="矩形 4"/>
          <p:cNvSpPr/>
          <p:nvPr/>
        </p:nvSpPr>
        <p:spPr>
          <a:xfrm>
            <a:off x="6052827" y="2780928"/>
            <a:ext cx="3923197" cy="1926925"/>
          </a:xfrm>
          <a:prstGeom prst="rect">
            <a:avLst/>
          </a:prstGeom>
          <a:blipFill rotWithShape="1">
            <a:blip r:embed="rId4"/>
            <a:stretch>
              <a:fillRect/>
            </a:stretch>
          </a:blipFill>
          <a:ln w="19050">
            <a:solidFill>
              <a:srgbClr val="0070C0"/>
            </a:solidFill>
          </a:ln>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hueOff val="0"/>
                  <a:satOff val="0"/>
                  <a:lumOff val="0"/>
                  <a:alphaOff val="0"/>
                </a:srgbClr>
              </a:solidFill>
              <a:effectLst/>
              <a:uLnTx/>
              <a:uFillTx/>
              <a:latin typeface="Calibri"/>
              <a:ea typeface="微软雅黑"/>
              <a:cs typeface="+mn-cs"/>
            </a:endParaRPr>
          </a:p>
        </p:txBody>
      </p:sp>
      <p:pic>
        <p:nvPicPr>
          <p:cNvPr id="7" name="图片 6"/>
          <p:cNvPicPr>
            <a:picLocks noChangeAspect="1"/>
          </p:cNvPicPr>
          <p:nvPr/>
        </p:nvPicPr>
        <p:blipFill>
          <a:blip r:embed="rId5"/>
          <a:stretch>
            <a:fillRect/>
          </a:stretch>
        </p:blipFill>
        <p:spPr>
          <a:xfrm>
            <a:off x="1775520" y="4790404"/>
            <a:ext cx="4153604" cy="1686616"/>
          </a:xfrm>
          <a:prstGeom prst="rect">
            <a:avLst/>
          </a:prstGeom>
          <a:ln w="19050">
            <a:solidFill>
              <a:srgbClr val="0070C0"/>
            </a:solidFill>
          </a:ln>
        </p:spPr>
      </p:pic>
      <p:pic>
        <p:nvPicPr>
          <p:cNvPr id="10" name="图片 9"/>
          <p:cNvPicPr>
            <a:picLocks noChangeAspect="1"/>
          </p:cNvPicPr>
          <p:nvPr/>
        </p:nvPicPr>
        <p:blipFill>
          <a:blip r:embed="rId6"/>
          <a:stretch>
            <a:fillRect/>
          </a:stretch>
        </p:blipFill>
        <p:spPr>
          <a:xfrm>
            <a:off x="6052827" y="4790403"/>
            <a:ext cx="3923198" cy="1686617"/>
          </a:xfrm>
          <a:prstGeom prst="rect">
            <a:avLst/>
          </a:prstGeom>
          <a:ln w="19050">
            <a:solidFill>
              <a:srgbClr val="0070C0"/>
            </a:solidFill>
          </a:ln>
        </p:spPr>
      </p:pic>
      <p:sp>
        <p:nvSpPr>
          <p:cNvPr id="12" name="文本框 11"/>
          <p:cNvSpPr txBox="1"/>
          <p:nvPr/>
        </p:nvSpPr>
        <p:spPr>
          <a:xfrm>
            <a:off x="2304728" y="2737394"/>
            <a:ext cx="36740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00"/>
                </a:solidFill>
                <a:effectLst/>
                <a:uLnTx/>
                <a:uFillTx/>
                <a:latin typeface="Calibri"/>
                <a:ea typeface="微软雅黑"/>
                <a:cs typeface="+mn-cs"/>
              </a:rPr>
              <a:t>1</a:t>
            </a:r>
            <a:endParaRPr kumimoji="0" lang="zh-CN" altLang="en-US" sz="2800" b="1" i="0" u="none" strike="noStrike" kern="1200" cap="none" spc="0" normalizeH="0" baseline="0" noProof="0" dirty="0">
              <a:ln>
                <a:noFill/>
              </a:ln>
              <a:solidFill>
                <a:srgbClr val="FFFF00"/>
              </a:solidFill>
              <a:effectLst/>
              <a:uLnTx/>
              <a:uFillTx/>
              <a:latin typeface="Calibri"/>
              <a:ea typeface="微软雅黑"/>
              <a:cs typeface="+mn-cs"/>
            </a:endParaRPr>
          </a:p>
        </p:txBody>
      </p:sp>
      <p:sp>
        <p:nvSpPr>
          <p:cNvPr id="13" name="文本框 12"/>
          <p:cNvSpPr txBox="1"/>
          <p:nvPr/>
        </p:nvSpPr>
        <p:spPr>
          <a:xfrm>
            <a:off x="6196912" y="2780929"/>
            <a:ext cx="36740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00"/>
                </a:solidFill>
                <a:effectLst/>
                <a:uLnTx/>
                <a:uFillTx/>
                <a:latin typeface="Calibri"/>
                <a:ea typeface="微软雅黑"/>
                <a:cs typeface="+mn-cs"/>
              </a:rPr>
              <a:t>2</a:t>
            </a:r>
            <a:endParaRPr kumimoji="0" lang="zh-CN" altLang="en-US" sz="2800" b="1" i="0" u="none" strike="noStrike" kern="1200" cap="none" spc="0" normalizeH="0" baseline="0" noProof="0" dirty="0">
              <a:ln>
                <a:noFill/>
              </a:ln>
              <a:solidFill>
                <a:srgbClr val="FFFF00"/>
              </a:solidFill>
              <a:effectLst/>
              <a:uLnTx/>
              <a:uFillTx/>
              <a:latin typeface="Calibri"/>
              <a:ea typeface="微软雅黑"/>
              <a:cs typeface="+mn-cs"/>
            </a:endParaRPr>
          </a:p>
        </p:txBody>
      </p:sp>
      <p:sp>
        <p:nvSpPr>
          <p:cNvPr id="14" name="文本框 13"/>
          <p:cNvSpPr txBox="1"/>
          <p:nvPr/>
        </p:nvSpPr>
        <p:spPr>
          <a:xfrm>
            <a:off x="1937320" y="4664053"/>
            <a:ext cx="36740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00"/>
                </a:solidFill>
                <a:effectLst/>
                <a:uLnTx/>
                <a:uFillTx/>
                <a:latin typeface="Calibri"/>
                <a:ea typeface="微软雅黑"/>
                <a:cs typeface="+mn-cs"/>
              </a:rPr>
              <a:t>3</a:t>
            </a:r>
            <a:endParaRPr kumimoji="0" lang="zh-CN" altLang="en-US" sz="2800" b="1" i="0" u="none" strike="noStrike" kern="1200" cap="none" spc="0" normalizeH="0" baseline="0" noProof="0" dirty="0">
              <a:ln>
                <a:noFill/>
              </a:ln>
              <a:solidFill>
                <a:srgbClr val="FFFF00"/>
              </a:solidFill>
              <a:effectLst/>
              <a:uLnTx/>
              <a:uFillTx/>
              <a:latin typeface="Calibri"/>
              <a:ea typeface="微软雅黑"/>
              <a:cs typeface="+mn-cs"/>
            </a:endParaRPr>
          </a:p>
        </p:txBody>
      </p:sp>
      <p:sp>
        <p:nvSpPr>
          <p:cNvPr id="15" name="文本框 14"/>
          <p:cNvSpPr txBox="1"/>
          <p:nvPr/>
        </p:nvSpPr>
        <p:spPr>
          <a:xfrm>
            <a:off x="6196912" y="4734946"/>
            <a:ext cx="3674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00"/>
                </a:solidFill>
                <a:effectLst/>
                <a:uLnTx/>
                <a:uFillTx/>
                <a:latin typeface="Calibri"/>
                <a:ea typeface="微软雅黑"/>
                <a:cs typeface="+mn-cs"/>
              </a:rPr>
              <a:t>4</a:t>
            </a:r>
            <a:endParaRPr kumimoji="0" lang="zh-CN" altLang="en-US" sz="2800" b="1" i="0" u="none" strike="noStrike" kern="1200" cap="none" spc="0" normalizeH="0" baseline="0" noProof="0" dirty="0">
              <a:ln>
                <a:noFill/>
              </a:ln>
              <a:solidFill>
                <a:srgbClr val="FFFF00"/>
              </a:solidFill>
              <a:effectLst/>
              <a:uLnTx/>
              <a:uFillTx/>
              <a:latin typeface="Calibri"/>
              <a:ea typeface="微软雅黑"/>
              <a:cs typeface="+mn-cs"/>
            </a:endParaRPr>
          </a:p>
        </p:txBody>
      </p:sp>
      <p:sp>
        <p:nvSpPr>
          <p:cNvPr id="16" name="文本框 15">
            <a:extLst>
              <a:ext uri="{FF2B5EF4-FFF2-40B4-BE49-F238E27FC236}">
                <a16:creationId xmlns:a16="http://schemas.microsoft.com/office/drawing/2014/main" id="{B50C1EE8-DC7D-42EB-8A88-FD8E356FADCC}"/>
              </a:ext>
            </a:extLst>
          </p:cNvPr>
          <p:cNvSpPr txBox="1"/>
          <p:nvPr/>
        </p:nvSpPr>
        <p:spPr>
          <a:xfrm>
            <a:off x="9984432" y="332656"/>
            <a:ext cx="1800200" cy="369332"/>
          </a:xfrm>
          <a:prstGeom prst="rect">
            <a:avLst/>
          </a:prstGeom>
          <a:noFill/>
        </p:spPr>
        <p:txBody>
          <a:bodyPr wrap="square" rtlCol="0">
            <a:spAutoFit/>
          </a:bodyPr>
          <a:lstStyle/>
          <a:p>
            <a:r>
              <a:rPr lang="en-US" altLang="zh-CN" dirty="0"/>
              <a:t>Qi Li</a:t>
            </a:r>
            <a:endParaRPr lang="zh-CN" altLang="en-US" dirty="0"/>
          </a:p>
        </p:txBody>
      </p:sp>
    </p:spTree>
    <p:extLst>
      <p:ext uri="{BB962C8B-B14F-4D97-AF65-F5344CB8AC3E}">
        <p14:creationId xmlns:p14="http://schemas.microsoft.com/office/powerpoint/2010/main" val="24246919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stretch>
            <a:fillRect/>
          </a:stretch>
        </p:blipFill>
        <p:spPr>
          <a:xfrm>
            <a:off x="4583832" y="1067182"/>
            <a:ext cx="6405033" cy="4803775"/>
          </a:xfrm>
          <a:prstGeom prst="rect">
            <a:avLst/>
          </a:prstGeom>
        </p:spPr>
      </p:pic>
      <p:sp>
        <p:nvSpPr>
          <p:cNvPr id="2" name="标题 1"/>
          <p:cNvSpPr>
            <a:spLocks noGrp="1"/>
          </p:cNvSpPr>
          <p:nvPr>
            <p:ph type="title"/>
          </p:nvPr>
        </p:nvSpPr>
        <p:spPr>
          <a:xfrm>
            <a:off x="1558637" y="105353"/>
            <a:ext cx="10515600" cy="663575"/>
          </a:xfrm>
          <a:prstGeom prst="rect">
            <a:avLst/>
          </a:prstGeom>
        </p:spPr>
        <p:txBody>
          <a:bodyPr>
            <a:normAutofit/>
          </a:bodyPr>
          <a:lstStyle/>
          <a:p>
            <a:r>
              <a:rPr lang="en-US" altLang="zh-CN" sz="3600" dirty="0"/>
              <a:t>Photon absorber prototypes</a:t>
            </a:r>
            <a:endParaRPr lang="zh-CN" altLang="en-US" sz="3600" dirty="0"/>
          </a:p>
        </p:txBody>
      </p:sp>
      <p:sp>
        <p:nvSpPr>
          <p:cNvPr id="5" name="文本框 4"/>
          <p:cNvSpPr txBox="1"/>
          <p:nvPr/>
        </p:nvSpPr>
        <p:spPr>
          <a:xfrm>
            <a:off x="8328248" y="3068960"/>
            <a:ext cx="1892896" cy="400110"/>
          </a:xfrm>
          <a:prstGeom prst="rect">
            <a:avLst/>
          </a:prstGeom>
          <a:noFill/>
        </p:spPr>
        <p:txBody>
          <a:bodyPr wrap="square" rtlCol="0">
            <a:spAutoFit/>
          </a:bodyPr>
          <a:lstStyle/>
          <a:p>
            <a:r>
              <a:rPr lang="en-US" altLang="zh-CN" sz="2000" b="1" dirty="0">
                <a:solidFill>
                  <a:srgbClr val="FF0000"/>
                </a:solidFill>
              </a:rPr>
              <a:t>ABS5</a:t>
            </a:r>
            <a:endParaRPr lang="zh-CN" altLang="en-US" sz="2000" b="1" dirty="0">
              <a:solidFill>
                <a:srgbClr val="FF0000"/>
              </a:solidFill>
            </a:endParaRPr>
          </a:p>
        </p:txBody>
      </p:sp>
      <p:pic>
        <p:nvPicPr>
          <p:cNvPr id="6" name="图片 5"/>
          <p:cNvPicPr>
            <a:picLocks noChangeAspect="1"/>
          </p:cNvPicPr>
          <p:nvPr/>
        </p:nvPicPr>
        <p:blipFill>
          <a:blip r:embed="rId3"/>
          <a:stretch>
            <a:fillRect/>
          </a:stretch>
        </p:blipFill>
        <p:spPr>
          <a:xfrm>
            <a:off x="108993" y="996249"/>
            <a:ext cx="3754760" cy="2816070"/>
          </a:xfrm>
          <a:prstGeom prst="rect">
            <a:avLst/>
          </a:prstGeom>
        </p:spPr>
      </p:pic>
      <p:sp>
        <p:nvSpPr>
          <p:cNvPr id="7" name="文本框 6"/>
          <p:cNvSpPr txBox="1"/>
          <p:nvPr/>
        </p:nvSpPr>
        <p:spPr>
          <a:xfrm>
            <a:off x="2279576" y="2257630"/>
            <a:ext cx="1008112" cy="400110"/>
          </a:xfrm>
          <a:prstGeom prst="rect">
            <a:avLst/>
          </a:prstGeom>
          <a:noFill/>
        </p:spPr>
        <p:txBody>
          <a:bodyPr wrap="square" rtlCol="0">
            <a:spAutoFit/>
          </a:bodyPr>
          <a:lstStyle/>
          <a:p>
            <a:r>
              <a:rPr lang="en-US" altLang="zh-CN" sz="2000" b="1" dirty="0">
                <a:solidFill>
                  <a:srgbClr val="FF0000"/>
                </a:solidFill>
              </a:rPr>
              <a:t>ABS4</a:t>
            </a:r>
            <a:endParaRPr lang="zh-CN" altLang="en-US" sz="2000" b="1" dirty="0">
              <a:solidFill>
                <a:srgbClr val="FF0000"/>
              </a:solidFill>
            </a:endParaRPr>
          </a:p>
        </p:txBody>
      </p:sp>
      <p:pic>
        <p:nvPicPr>
          <p:cNvPr id="8" name="图片 7"/>
          <p:cNvPicPr>
            <a:picLocks noChangeAspect="1"/>
          </p:cNvPicPr>
          <p:nvPr/>
        </p:nvPicPr>
        <p:blipFill>
          <a:blip r:embed="rId4"/>
          <a:stretch>
            <a:fillRect/>
          </a:stretch>
        </p:blipFill>
        <p:spPr>
          <a:xfrm>
            <a:off x="108993" y="4039640"/>
            <a:ext cx="3549889" cy="2662417"/>
          </a:xfrm>
          <a:prstGeom prst="rect">
            <a:avLst/>
          </a:prstGeom>
        </p:spPr>
      </p:pic>
      <p:pic>
        <p:nvPicPr>
          <p:cNvPr id="9" name="图片 8"/>
          <p:cNvPicPr>
            <a:picLocks noChangeAspect="1"/>
          </p:cNvPicPr>
          <p:nvPr/>
        </p:nvPicPr>
        <p:blipFill rotWithShape="1">
          <a:blip r:embed="rId5"/>
          <a:srcRect t="14084" r="18076" b="30986"/>
          <a:stretch/>
        </p:blipFill>
        <p:spPr>
          <a:xfrm>
            <a:off x="3863753" y="4162989"/>
            <a:ext cx="3014611" cy="2695011"/>
          </a:xfrm>
          <a:prstGeom prst="rect">
            <a:avLst/>
          </a:prstGeom>
        </p:spPr>
      </p:pic>
      <p:sp>
        <p:nvSpPr>
          <p:cNvPr id="10" name="文本框 9"/>
          <p:cNvSpPr txBox="1"/>
          <p:nvPr/>
        </p:nvSpPr>
        <p:spPr>
          <a:xfrm>
            <a:off x="5569985" y="6224678"/>
            <a:ext cx="1152128" cy="400110"/>
          </a:xfrm>
          <a:prstGeom prst="rect">
            <a:avLst/>
          </a:prstGeom>
          <a:noFill/>
        </p:spPr>
        <p:txBody>
          <a:bodyPr wrap="square" rtlCol="0">
            <a:spAutoFit/>
          </a:bodyPr>
          <a:lstStyle/>
          <a:p>
            <a:r>
              <a:rPr lang="en-US" altLang="zh-CN" sz="2000" b="1" dirty="0">
                <a:solidFill>
                  <a:srgbClr val="FF0000"/>
                </a:solidFill>
              </a:rPr>
              <a:t>ABSR</a:t>
            </a:r>
            <a:endParaRPr lang="zh-CN" altLang="en-US" sz="2000" b="1" dirty="0">
              <a:solidFill>
                <a:srgbClr val="FF0000"/>
              </a:solidFill>
            </a:endParaRPr>
          </a:p>
        </p:txBody>
      </p:sp>
      <p:sp>
        <p:nvSpPr>
          <p:cNvPr id="11" name="文本框 10">
            <a:extLst>
              <a:ext uri="{FF2B5EF4-FFF2-40B4-BE49-F238E27FC236}">
                <a16:creationId xmlns:a16="http://schemas.microsoft.com/office/drawing/2014/main" id="{39F315B8-1E3A-4364-9C9A-E34B29CCA585}"/>
              </a:ext>
            </a:extLst>
          </p:cNvPr>
          <p:cNvSpPr txBox="1"/>
          <p:nvPr/>
        </p:nvSpPr>
        <p:spPr>
          <a:xfrm>
            <a:off x="9984432" y="332656"/>
            <a:ext cx="1800200" cy="369332"/>
          </a:xfrm>
          <a:prstGeom prst="rect">
            <a:avLst/>
          </a:prstGeom>
          <a:noFill/>
        </p:spPr>
        <p:txBody>
          <a:bodyPr wrap="square" rtlCol="0">
            <a:spAutoFit/>
          </a:bodyPr>
          <a:lstStyle/>
          <a:p>
            <a:r>
              <a:rPr lang="en-US" altLang="zh-CN" dirty="0"/>
              <a:t>Qi Li</a:t>
            </a:r>
            <a:endParaRPr lang="zh-CN" altLang="en-US" dirty="0"/>
          </a:p>
        </p:txBody>
      </p:sp>
    </p:spTree>
    <p:extLst>
      <p:ext uri="{BB962C8B-B14F-4D97-AF65-F5344CB8AC3E}">
        <p14:creationId xmlns:p14="http://schemas.microsoft.com/office/powerpoint/2010/main" val="13698956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a16="http://schemas.microsoft.com/office/drawing/2014/main" id="{4282C125-20E6-46BC-B7C5-99DCD00A20E2}"/>
              </a:ext>
            </a:extLst>
          </p:cNvPr>
          <p:cNvPicPr>
            <a:picLocks noChangeAspect="1"/>
          </p:cNvPicPr>
          <p:nvPr/>
        </p:nvPicPr>
        <p:blipFill rotWithShape="1">
          <a:blip r:embed="rId3"/>
          <a:srcRect l="32633" t="42191" r="41840" b="21962"/>
          <a:stretch/>
        </p:blipFill>
        <p:spPr>
          <a:xfrm>
            <a:off x="9252251" y="1750936"/>
            <a:ext cx="2666075" cy="2105958"/>
          </a:xfrm>
          <a:prstGeom prst="rect">
            <a:avLst/>
          </a:prstGeom>
        </p:spPr>
      </p:pic>
      <p:pic>
        <p:nvPicPr>
          <p:cNvPr id="33" name="图片 32">
            <a:extLst>
              <a:ext uri="{FF2B5EF4-FFF2-40B4-BE49-F238E27FC236}">
                <a16:creationId xmlns:a16="http://schemas.microsoft.com/office/drawing/2014/main" id="{BD75CA14-57B3-43B0-BE0A-88CDACA79BC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803" t="11230" r="32233" b="12692"/>
          <a:stretch/>
        </p:blipFill>
        <p:spPr>
          <a:xfrm rot="5400000">
            <a:off x="6771766" y="1571152"/>
            <a:ext cx="2232495" cy="2347297"/>
          </a:xfrm>
          <a:prstGeom prst="rect">
            <a:avLst/>
          </a:prstGeom>
        </p:spPr>
      </p:pic>
      <p:sp>
        <p:nvSpPr>
          <p:cNvPr id="10" name="文本框 9">
            <a:extLst>
              <a:ext uri="{FF2B5EF4-FFF2-40B4-BE49-F238E27FC236}">
                <a16:creationId xmlns:a16="http://schemas.microsoft.com/office/drawing/2014/main" id="{7A11FD64-4F5E-4B4C-AEF4-E21DC58D36EE}"/>
              </a:ext>
            </a:extLst>
          </p:cNvPr>
          <p:cNvSpPr txBox="1"/>
          <p:nvPr/>
        </p:nvSpPr>
        <p:spPr>
          <a:xfrm>
            <a:off x="606228" y="1013970"/>
            <a:ext cx="11456548" cy="707886"/>
          </a:xfrm>
          <a:prstGeom prst="rect">
            <a:avLst/>
          </a:prstGeom>
          <a:noFill/>
        </p:spPr>
        <p:txBody>
          <a:bodyPr wrap="square" rtlCol="0">
            <a:spAutoFit/>
          </a:bodyPr>
          <a:lstStyle/>
          <a:p>
            <a:pPr marL="285750" indent="-285750">
              <a:buFont typeface="Wingdings" panose="05000000000000000000" pitchFamily="2" charset="2"/>
              <a:buChar char="u"/>
            </a:pPr>
            <a:r>
              <a:rPr lang="en-US" altLang="zh-CN" sz="2000" dirty="0">
                <a:ea typeface="微软雅黑" panose="020B0503020204020204" pitchFamily="34" charset="-122"/>
                <a:cs typeface="Arial" panose="020B0604020202020204" pitchFamily="34" charset="0"/>
              </a:rPr>
              <a:t>There are 1007</a:t>
            </a:r>
            <a:r>
              <a:rPr lang="zh-CN" altLang="en-US" sz="2000" dirty="0">
                <a:ea typeface="微软雅黑" panose="020B0503020204020204" pitchFamily="34" charset="-122"/>
                <a:cs typeface="Arial" panose="020B0604020202020204" pitchFamily="34" charset="0"/>
              </a:rPr>
              <a:t> </a:t>
            </a:r>
            <a:r>
              <a:rPr lang="en-US" altLang="zh-CN" sz="2000" dirty="0">
                <a:ea typeface="微软雅黑" panose="020B0503020204020204" pitchFamily="34" charset="-122"/>
                <a:cs typeface="Arial" panose="020B0604020202020204" pitchFamily="34" charset="0"/>
              </a:rPr>
              <a:t>and the total length of 1239m</a:t>
            </a:r>
            <a:r>
              <a:rPr lang="zh-CN" altLang="en-US" sz="2000" dirty="0">
                <a:ea typeface="微软雅黑" panose="020B0503020204020204" pitchFamily="34" charset="-122"/>
                <a:cs typeface="Arial" panose="020B0604020202020204" pitchFamily="34" charset="0"/>
              </a:rPr>
              <a:t> </a:t>
            </a:r>
            <a:r>
              <a:rPr lang="en-US" altLang="zh-CN" sz="2000" dirty="0">
                <a:ea typeface="微软雅黑" panose="020B0503020204020204" pitchFamily="34" charset="-122"/>
                <a:cs typeface="Arial" panose="020B0604020202020204" pitchFamily="34" charset="0"/>
              </a:rPr>
              <a:t>vacuum chambers will</a:t>
            </a:r>
            <a:r>
              <a:rPr lang="zh-CN" altLang="en-US" sz="2000" dirty="0">
                <a:ea typeface="微软雅黑" panose="020B0503020204020204" pitchFamily="34" charset="-122"/>
                <a:cs typeface="Arial" panose="020B0604020202020204" pitchFamily="34" charset="0"/>
              </a:rPr>
              <a:t> </a:t>
            </a:r>
            <a:r>
              <a:rPr lang="en-US" altLang="zh-CN" sz="2000" dirty="0">
                <a:ea typeface="微软雅黑" panose="020B0503020204020204" pitchFamily="34" charset="-122"/>
                <a:cs typeface="Arial" panose="020B0604020202020204" pitchFamily="34" charset="0"/>
              </a:rPr>
              <a:t>be NEG coating, include 22mm</a:t>
            </a:r>
            <a:r>
              <a:rPr lang="zh-CN" altLang="en-US" sz="2000" dirty="0">
                <a:ea typeface="微软雅黑" panose="020B0503020204020204" pitchFamily="34" charset="-122"/>
                <a:cs typeface="Arial" panose="020B0604020202020204" pitchFamily="34" charset="0"/>
              </a:rPr>
              <a:t> </a:t>
            </a:r>
            <a:r>
              <a:rPr lang="en-US" altLang="zh-CN" sz="2000" dirty="0">
                <a:ea typeface="微软雅黑" panose="020B0503020204020204" pitchFamily="34" charset="-122"/>
                <a:cs typeface="Arial" panose="020B0604020202020204" pitchFamily="34" charset="0"/>
              </a:rPr>
              <a:t>round chambers, Antechambers and racetrack.</a:t>
            </a:r>
          </a:p>
        </p:txBody>
      </p:sp>
      <p:sp>
        <p:nvSpPr>
          <p:cNvPr id="19" name="Slide Number Placeholder 2">
            <a:extLst>
              <a:ext uri="{FF2B5EF4-FFF2-40B4-BE49-F238E27FC236}">
                <a16:creationId xmlns:a16="http://schemas.microsoft.com/office/drawing/2014/main" id="{4A926A60-5870-4180-817F-6C518FB87D78}"/>
              </a:ext>
            </a:extLst>
          </p:cNvPr>
          <p:cNvSpPr>
            <a:spLocks noGrp="1"/>
          </p:cNvSpPr>
          <p:nvPr>
            <p:ph type="sldNum" sz="quarter" idx="12"/>
          </p:nvPr>
        </p:nvSpPr>
        <p:spPr>
          <a:xfrm>
            <a:off x="8737600" y="6520259"/>
            <a:ext cx="28448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15E9139-A00B-4B2A-98A6-095DC08F1345}" type="slidenum">
              <a:rPr lang="zh-CN" altLang="en-US" smtClean="0"/>
              <a:pPr/>
              <a:t>32</a:t>
            </a:fld>
            <a:endParaRPr lang="en-US" dirty="0"/>
          </a:p>
        </p:txBody>
      </p:sp>
      <p:grpSp>
        <p:nvGrpSpPr>
          <p:cNvPr id="5" name="组合 4">
            <a:extLst>
              <a:ext uri="{FF2B5EF4-FFF2-40B4-BE49-F238E27FC236}">
                <a16:creationId xmlns:a16="http://schemas.microsoft.com/office/drawing/2014/main" id="{D19BE802-DE0F-4EF1-B110-F3C8A80AF63B}"/>
              </a:ext>
            </a:extLst>
          </p:cNvPr>
          <p:cNvGrpSpPr/>
          <p:nvPr/>
        </p:nvGrpSpPr>
        <p:grpSpPr>
          <a:xfrm>
            <a:off x="9271361" y="4365105"/>
            <a:ext cx="2657287" cy="2108124"/>
            <a:chOff x="9209661" y="1571812"/>
            <a:chExt cx="2587421" cy="1840491"/>
          </a:xfrm>
        </p:grpSpPr>
        <p:pic>
          <p:nvPicPr>
            <p:cNvPr id="29" name="图片 28">
              <a:extLst>
                <a:ext uri="{FF2B5EF4-FFF2-40B4-BE49-F238E27FC236}">
                  <a16:creationId xmlns:a16="http://schemas.microsoft.com/office/drawing/2014/main" id="{47AA12C5-59E0-4665-84FE-3246B5F6978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013" t="18110" r="18698" b="13016"/>
            <a:stretch/>
          </p:blipFill>
          <p:spPr>
            <a:xfrm>
              <a:off x="9209661" y="1668037"/>
              <a:ext cx="2587421" cy="1688955"/>
            </a:xfrm>
            <a:prstGeom prst="rect">
              <a:avLst/>
            </a:prstGeom>
          </p:spPr>
        </p:pic>
        <p:sp>
          <p:nvSpPr>
            <p:cNvPr id="23" name="文本框 22">
              <a:extLst>
                <a:ext uri="{FF2B5EF4-FFF2-40B4-BE49-F238E27FC236}">
                  <a16:creationId xmlns:a16="http://schemas.microsoft.com/office/drawing/2014/main" id="{3F1C964F-9935-44B6-867F-3D580D333F35}"/>
                </a:ext>
              </a:extLst>
            </p:cNvPr>
            <p:cNvSpPr txBox="1"/>
            <p:nvPr/>
          </p:nvSpPr>
          <p:spPr>
            <a:xfrm>
              <a:off x="10634903" y="3104526"/>
              <a:ext cx="1152128" cy="307777"/>
            </a:xfrm>
            <a:prstGeom prst="rect">
              <a:avLst/>
            </a:prstGeom>
            <a:noFill/>
          </p:spPr>
          <p:txBody>
            <a:bodyPr wrap="square" rtlCol="0">
              <a:spAutoFit/>
            </a:bodyPr>
            <a:lstStyle/>
            <a:p>
              <a:r>
                <a:rPr lang="en-US" altLang="zh-CN" sz="1400" dirty="0"/>
                <a:t>15×32</a:t>
              </a:r>
              <a:endParaRPr lang="zh-CN" altLang="en-US" sz="1400" dirty="0"/>
            </a:p>
          </p:txBody>
        </p:sp>
        <p:sp>
          <p:nvSpPr>
            <p:cNvPr id="24" name="文本框 23">
              <a:extLst>
                <a:ext uri="{FF2B5EF4-FFF2-40B4-BE49-F238E27FC236}">
                  <a16:creationId xmlns:a16="http://schemas.microsoft.com/office/drawing/2014/main" id="{D8A6D756-16D9-4D17-A483-F845715C49B5}"/>
                </a:ext>
              </a:extLst>
            </p:cNvPr>
            <p:cNvSpPr txBox="1"/>
            <p:nvPr/>
          </p:nvSpPr>
          <p:spPr>
            <a:xfrm>
              <a:off x="10634903" y="1571812"/>
              <a:ext cx="1152128" cy="307777"/>
            </a:xfrm>
            <a:prstGeom prst="rect">
              <a:avLst/>
            </a:prstGeom>
            <a:noFill/>
          </p:spPr>
          <p:txBody>
            <a:bodyPr wrap="square" rtlCol="0">
              <a:spAutoFit/>
            </a:bodyPr>
            <a:lstStyle/>
            <a:p>
              <a:r>
                <a:rPr lang="en-US" altLang="zh-CN" sz="1400" dirty="0"/>
                <a:t>8×22</a:t>
              </a:r>
              <a:endParaRPr lang="zh-CN" altLang="en-US" sz="1400" dirty="0"/>
            </a:p>
          </p:txBody>
        </p:sp>
      </p:grpSp>
      <p:pic>
        <p:nvPicPr>
          <p:cNvPr id="17" name="图片 16">
            <a:extLst>
              <a:ext uri="{FF2B5EF4-FFF2-40B4-BE49-F238E27FC236}">
                <a16:creationId xmlns:a16="http://schemas.microsoft.com/office/drawing/2014/main" id="{EB50D6BA-5F15-4EBB-84BB-84E0B4E7D47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815" r="7346"/>
          <a:stretch/>
        </p:blipFill>
        <p:spPr>
          <a:xfrm>
            <a:off x="6714366" y="4069926"/>
            <a:ext cx="2326138" cy="2489143"/>
          </a:xfrm>
          <a:prstGeom prst="rect">
            <a:avLst/>
          </a:prstGeom>
        </p:spPr>
      </p:pic>
      <p:grpSp>
        <p:nvGrpSpPr>
          <p:cNvPr id="6" name="组合 5">
            <a:extLst>
              <a:ext uri="{FF2B5EF4-FFF2-40B4-BE49-F238E27FC236}">
                <a16:creationId xmlns:a16="http://schemas.microsoft.com/office/drawing/2014/main" id="{04FF2F72-355C-4A6F-B88F-DAF2F70371C6}"/>
              </a:ext>
            </a:extLst>
          </p:cNvPr>
          <p:cNvGrpSpPr/>
          <p:nvPr/>
        </p:nvGrpSpPr>
        <p:grpSpPr>
          <a:xfrm>
            <a:off x="3607833" y="3862278"/>
            <a:ext cx="2848207" cy="3023106"/>
            <a:chOff x="3607833" y="3823777"/>
            <a:chExt cx="2848207" cy="3023106"/>
          </a:xfrm>
        </p:grpSpPr>
        <p:grpSp>
          <p:nvGrpSpPr>
            <p:cNvPr id="4" name="组合 3">
              <a:extLst>
                <a:ext uri="{FF2B5EF4-FFF2-40B4-BE49-F238E27FC236}">
                  <a16:creationId xmlns:a16="http://schemas.microsoft.com/office/drawing/2014/main" id="{3273623E-7DF5-47A5-9459-34011B375E0C}"/>
                </a:ext>
              </a:extLst>
            </p:cNvPr>
            <p:cNvGrpSpPr/>
            <p:nvPr/>
          </p:nvGrpSpPr>
          <p:grpSpPr>
            <a:xfrm>
              <a:off x="3607833" y="3823777"/>
              <a:ext cx="2848207" cy="3023106"/>
              <a:chOff x="9097893" y="3429000"/>
              <a:chExt cx="2848207" cy="3023106"/>
            </a:xfrm>
          </p:grpSpPr>
          <p:pic>
            <p:nvPicPr>
              <p:cNvPr id="30" name="图片 29">
                <a:extLst>
                  <a:ext uri="{FF2B5EF4-FFF2-40B4-BE49-F238E27FC236}">
                    <a16:creationId xmlns:a16="http://schemas.microsoft.com/office/drawing/2014/main" id="{33509A34-C65E-4323-8A67-E525F6546B57}"/>
                  </a:ext>
                </a:extLst>
              </p:cNvPr>
              <p:cNvPicPr>
                <a:picLocks noChangeAspect="1"/>
              </p:cNvPicPr>
              <p:nvPr/>
            </p:nvPicPr>
            <p:blipFill rotWithShape="1">
              <a:blip r:embed="rId7"/>
              <a:srcRect l="32872" t="25851" r="35826" b="14300"/>
              <a:stretch/>
            </p:blipFill>
            <p:spPr>
              <a:xfrm>
                <a:off x="9097893" y="3429000"/>
                <a:ext cx="2810959" cy="3023106"/>
              </a:xfrm>
              <a:prstGeom prst="rect">
                <a:avLst/>
              </a:prstGeom>
            </p:spPr>
          </p:pic>
          <p:sp>
            <p:nvSpPr>
              <p:cNvPr id="20" name="文本框 19">
                <a:extLst>
                  <a:ext uri="{FF2B5EF4-FFF2-40B4-BE49-F238E27FC236}">
                    <a16:creationId xmlns:a16="http://schemas.microsoft.com/office/drawing/2014/main" id="{D1E2130D-C92A-498B-97F1-5E937F844785}"/>
                  </a:ext>
                </a:extLst>
              </p:cNvPr>
              <p:cNvSpPr txBox="1"/>
              <p:nvPr/>
            </p:nvSpPr>
            <p:spPr>
              <a:xfrm>
                <a:off x="10361924" y="4113706"/>
                <a:ext cx="1584176" cy="307777"/>
              </a:xfrm>
              <a:prstGeom prst="rect">
                <a:avLst/>
              </a:prstGeom>
              <a:noFill/>
            </p:spPr>
            <p:txBody>
              <a:bodyPr wrap="square" rtlCol="0">
                <a:spAutoFit/>
              </a:bodyPr>
              <a:lstStyle/>
              <a:p>
                <a:r>
                  <a:rPr lang="en-US" altLang="zh-CN" sz="1400" dirty="0"/>
                  <a:t>D22+7×18</a:t>
                </a:r>
                <a:endParaRPr lang="zh-CN" altLang="en-US" sz="1400" dirty="0"/>
              </a:p>
            </p:txBody>
          </p:sp>
          <p:sp>
            <p:nvSpPr>
              <p:cNvPr id="21" name="文本框 20">
                <a:extLst>
                  <a:ext uri="{FF2B5EF4-FFF2-40B4-BE49-F238E27FC236}">
                    <a16:creationId xmlns:a16="http://schemas.microsoft.com/office/drawing/2014/main" id="{3AA21E8A-70FF-4522-A11B-5E5103776593}"/>
                  </a:ext>
                </a:extLst>
              </p:cNvPr>
              <p:cNvSpPr txBox="1"/>
              <p:nvPr/>
            </p:nvSpPr>
            <p:spPr>
              <a:xfrm>
                <a:off x="10361924" y="5074544"/>
                <a:ext cx="1584176" cy="307777"/>
              </a:xfrm>
              <a:prstGeom prst="rect">
                <a:avLst/>
              </a:prstGeom>
              <a:noFill/>
            </p:spPr>
            <p:txBody>
              <a:bodyPr wrap="square" rtlCol="0">
                <a:spAutoFit/>
              </a:bodyPr>
              <a:lstStyle/>
              <a:p>
                <a:r>
                  <a:rPr lang="en-US" altLang="zh-CN" sz="1400" dirty="0"/>
                  <a:t>D22+7×38</a:t>
                </a:r>
                <a:endParaRPr lang="zh-CN" altLang="en-US" sz="1400" dirty="0"/>
              </a:p>
            </p:txBody>
          </p:sp>
          <p:sp>
            <p:nvSpPr>
              <p:cNvPr id="22" name="文本框 21">
                <a:extLst>
                  <a:ext uri="{FF2B5EF4-FFF2-40B4-BE49-F238E27FC236}">
                    <a16:creationId xmlns:a16="http://schemas.microsoft.com/office/drawing/2014/main" id="{22DB4AC2-3674-439F-B7FA-CEFBF0EE3D55}"/>
                  </a:ext>
                </a:extLst>
              </p:cNvPr>
              <p:cNvSpPr txBox="1"/>
              <p:nvPr/>
            </p:nvSpPr>
            <p:spPr>
              <a:xfrm>
                <a:off x="10361924" y="6052045"/>
                <a:ext cx="1584176" cy="307777"/>
              </a:xfrm>
              <a:prstGeom prst="rect">
                <a:avLst/>
              </a:prstGeom>
              <a:noFill/>
            </p:spPr>
            <p:txBody>
              <a:bodyPr wrap="square" rtlCol="0">
                <a:spAutoFit/>
              </a:bodyPr>
              <a:lstStyle/>
              <a:p>
                <a:r>
                  <a:rPr lang="en-US" altLang="zh-CN" sz="1400" dirty="0"/>
                  <a:t>D22+7×45</a:t>
                </a:r>
                <a:endParaRPr lang="zh-CN" altLang="en-US" sz="1400" dirty="0"/>
              </a:p>
            </p:txBody>
          </p:sp>
        </p:grpSp>
        <p:pic>
          <p:nvPicPr>
            <p:cNvPr id="32" name="Picture 2">
              <a:extLst>
                <a:ext uri="{FF2B5EF4-FFF2-40B4-BE49-F238E27FC236}">
                  <a16:creationId xmlns:a16="http://schemas.microsoft.com/office/drawing/2014/main" id="{5951617E-B0AB-4A53-BAC5-401FCFEE7FD7}"/>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4767" t="4498" r="16086" b="2903"/>
            <a:stretch/>
          </p:blipFill>
          <p:spPr bwMode="auto">
            <a:xfrm>
              <a:off x="3936951" y="4031425"/>
              <a:ext cx="702701" cy="697537"/>
            </a:xfrm>
            <a:prstGeom prst="flowChartConnector">
              <a:avLst/>
            </a:prstGeom>
            <a:noFill/>
            <a:extLst>
              <a:ext uri="{909E8E84-426E-40DD-AFC4-6F175D3DCCD1}">
                <a14:hiddenFill xmlns:a14="http://schemas.microsoft.com/office/drawing/2010/main">
                  <a:solidFill>
                    <a:srgbClr val="FFFFFF"/>
                  </a:solidFill>
                </a14:hiddenFill>
              </a:ext>
            </a:extLst>
          </p:spPr>
        </p:pic>
      </p:grpSp>
      <p:sp>
        <p:nvSpPr>
          <p:cNvPr id="8" name="标题 7">
            <a:extLst>
              <a:ext uri="{FF2B5EF4-FFF2-40B4-BE49-F238E27FC236}">
                <a16:creationId xmlns:a16="http://schemas.microsoft.com/office/drawing/2014/main" id="{8528B8AD-4F3C-49C6-896A-26C51C49D868}"/>
              </a:ext>
            </a:extLst>
          </p:cNvPr>
          <p:cNvSpPr>
            <a:spLocks noGrp="1"/>
          </p:cNvSpPr>
          <p:nvPr>
            <p:ph type="title"/>
          </p:nvPr>
        </p:nvSpPr>
        <p:spPr/>
        <p:txBody>
          <a:bodyPr/>
          <a:lstStyle/>
          <a:p>
            <a:r>
              <a:rPr lang="en-US" altLang="zh-CN" sz="3200" dirty="0"/>
              <a:t>NEG coating of vacuum chamber</a:t>
            </a:r>
            <a:endParaRPr lang="zh-CN" altLang="en-US" sz="3200" dirty="0"/>
          </a:p>
        </p:txBody>
      </p:sp>
      <p:sp>
        <p:nvSpPr>
          <p:cNvPr id="35" name="文本框 34">
            <a:extLst>
              <a:ext uri="{FF2B5EF4-FFF2-40B4-BE49-F238E27FC236}">
                <a16:creationId xmlns:a16="http://schemas.microsoft.com/office/drawing/2014/main" id="{DEB908CF-1627-4D20-9AE7-BC3FDD7D00CE}"/>
              </a:ext>
            </a:extLst>
          </p:cNvPr>
          <p:cNvSpPr txBox="1"/>
          <p:nvPr/>
        </p:nvSpPr>
        <p:spPr>
          <a:xfrm>
            <a:off x="8303568" y="394962"/>
            <a:ext cx="3888432" cy="369332"/>
          </a:xfrm>
          <a:prstGeom prst="rect">
            <a:avLst/>
          </a:prstGeom>
          <a:noFill/>
        </p:spPr>
        <p:txBody>
          <a:bodyPr wrap="square" rtlCol="0">
            <a:spAutoFit/>
          </a:bodyPr>
          <a:lstStyle/>
          <a:p>
            <a:r>
              <a:rPr lang="en-US" altLang="zh-CN" dirty="0" err="1"/>
              <a:t>Yongsheng</a:t>
            </a:r>
            <a:r>
              <a:rPr lang="en-US" altLang="zh-CN" dirty="0"/>
              <a:t> Ma,</a:t>
            </a:r>
            <a:r>
              <a:rPr lang="zh-CN" altLang="en-US" dirty="0"/>
              <a:t> </a:t>
            </a:r>
            <a:r>
              <a:rPr lang="en-US" altLang="zh-CN" dirty="0"/>
              <a:t>Fei Sun, Tao Huang</a:t>
            </a:r>
            <a:endParaRPr lang="zh-CN" altLang="en-US" dirty="0"/>
          </a:p>
        </p:txBody>
      </p:sp>
      <p:grpSp>
        <p:nvGrpSpPr>
          <p:cNvPr id="36" name="组合 35">
            <a:extLst>
              <a:ext uri="{FF2B5EF4-FFF2-40B4-BE49-F238E27FC236}">
                <a16:creationId xmlns:a16="http://schemas.microsoft.com/office/drawing/2014/main" id="{76D9B8A0-B99E-4DB7-B0C3-5BFD754A1F3F}"/>
              </a:ext>
            </a:extLst>
          </p:cNvPr>
          <p:cNvGrpSpPr/>
          <p:nvPr/>
        </p:nvGrpSpPr>
        <p:grpSpPr>
          <a:xfrm>
            <a:off x="732376" y="4076164"/>
            <a:ext cx="2810958" cy="2593198"/>
            <a:chOff x="4300545" y="3246444"/>
            <a:chExt cx="3651402" cy="3193327"/>
          </a:xfrm>
        </p:grpSpPr>
        <p:pic>
          <p:nvPicPr>
            <p:cNvPr id="39" name="图片 38">
              <a:extLst>
                <a:ext uri="{FF2B5EF4-FFF2-40B4-BE49-F238E27FC236}">
                  <a16:creationId xmlns:a16="http://schemas.microsoft.com/office/drawing/2014/main" id="{CF3E708A-5793-4763-8663-259B14F1B85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1322" r="7513" b="41754"/>
            <a:stretch/>
          </p:blipFill>
          <p:spPr>
            <a:xfrm>
              <a:off x="4300545" y="3246444"/>
              <a:ext cx="3651402" cy="3136240"/>
            </a:xfrm>
            <a:prstGeom prst="rect">
              <a:avLst/>
            </a:prstGeom>
          </p:spPr>
        </p:pic>
        <p:sp>
          <p:nvSpPr>
            <p:cNvPr id="38" name="文本框 37">
              <a:extLst>
                <a:ext uri="{FF2B5EF4-FFF2-40B4-BE49-F238E27FC236}">
                  <a16:creationId xmlns:a16="http://schemas.microsoft.com/office/drawing/2014/main" id="{D67F2F1A-DEF1-4B02-83B2-1070FC928BE1}"/>
                </a:ext>
              </a:extLst>
            </p:cNvPr>
            <p:cNvSpPr txBox="1"/>
            <p:nvPr/>
          </p:nvSpPr>
          <p:spPr>
            <a:xfrm>
              <a:off x="4300545" y="6022867"/>
              <a:ext cx="3426283" cy="41690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zh-CN" sz="1600" dirty="0" err="1">
                  <a:latin typeface="微软雅黑" panose="020B0503020204020204" pitchFamily="34" charset="-122"/>
                  <a:ea typeface="微软雅黑" panose="020B0503020204020204" pitchFamily="34" charset="-122"/>
                </a:rPr>
                <a:t>Antehchamber</a:t>
              </a:r>
              <a:r>
                <a:rPr lang="en-US" altLang="zh-CN" sz="1600" dirty="0">
                  <a:latin typeface="微软雅黑" panose="020B0503020204020204" pitchFamily="34" charset="-122"/>
                  <a:ea typeface="微软雅黑" panose="020B0503020204020204" pitchFamily="34" charset="-122"/>
                </a:rPr>
                <a:t> </a:t>
              </a:r>
              <a:endParaRPr lang="zh-CN" altLang="en-US" sz="1600" dirty="0">
                <a:latin typeface="微软雅黑" panose="020B0503020204020204" pitchFamily="34" charset="-122"/>
                <a:ea typeface="微软雅黑" panose="020B0503020204020204" pitchFamily="34" charset="-122"/>
              </a:endParaRPr>
            </a:p>
          </p:txBody>
        </p:sp>
      </p:grpSp>
      <p:sp>
        <p:nvSpPr>
          <p:cNvPr id="7" name="矩形 6">
            <a:extLst>
              <a:ext uri="{FF2B5EF4-FFF2-40B4-BE49-F238E27FC236}">
                <a16:creationId xmlns:a16="http://schemas.microsoft.com/office/drawing/2014/main" id="{FBC062F1-4543-4B0D-B0C9-BB3E3ACE878D}"/>
              </a:ext>
            </a:extLst>
          </p:cNvPr>
          <p:cNvSpPr/>
          <p:nvPr/>
        </p:nvSpPr>
        <p:spPr>
          <a:xfrm>
            <a:off x="622651" y="3969047"/>
            <a:ext cx="5689373" cy="2761070"/>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zh-CN" altLang="en-US" dirty="0">
              <a:noFill/>
            </a:endParaRPr>
          </a:p>
        </p:txBody>
      </p:sp>
      <p:sp>
        <p:nvSpPr>
          <p:cNvPr id="31" name="矩形 30">
            <a:extLst>
              <a:ext uri="{FF2B5EF4-FFF2-40B4-BE49-F238E27FC236}">
                <a16:creationId xmlns:a16="http://schemas.microsoft.com/office/drawing/2014/main" id="{B72E1A48-C4FC-4FD4-93A3-D87512D8D190}"/>
              </a:ext>
            </a:extLst>
          </p:cNvPr>
          <p:cNvSpPr/>
          <p:nvPr/>
        </p:nvSpPr>
        <p:spPr>
          <a:xfrm>
            <a:off x="6651004" y="3967278"/>
            <a:ext cx="5415999" cy="2761070"/>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zh-CN" altLang="en-US" dirty="0">
              <a:noFill/>
            </a:endParaRPr>
          </a:p>
        </p:txBody>
      </p:sp>
      <p:grpSp>
        <p:nvGrpSpPr>
          <p:cNvPr id="2" name="组合 1">
            <a:extLst>
              <a:ext uri="{FF2B5EF4-FFF2-40B4-BE49-F238E27FC236}">
                <a16:creationId xmlns:a16="http://schemas.microsoft.com/office/drawing/2014/main" id="{C22F5865-DFA2-449D-982A-2865FDE2218E}"/>
              </a:ext>
            </a:extLst>
          </p:cNvPr>
          <p:cNvGrpSpPr/>
          <p:nvPr/>
        </p:nvGrpSpPr>
        <p:grpSpPr>
          <a:xfrm>
            <a:off x="590271" y="1788170"/>
            <a:ext cx="2810959" cy="2160000"/>
            <a:chOff x="2983165" y="1886713"/>
            <a:chExt cx="2810959" cy="2160000"/>
          </a:xfrm>
        </p:grpSpPr>
        <p:pic>
          <p:nvPicPr>
            <p:cNvPr id="12" name="图片 11">
              <a:extLst>
                <a:ext uri="{FF2B5EF4-FFF2-40B4-BE49-F238E27FC236}">
                  <a16:creationId xmlns:a16="http://schemas.microsoft.com/office/drawing/2014/main" id="{A43F0F72-7686-4C4C-8356-5EF8CDAA4F37}"/>
                </a:ext>
              </a:extLst>
            </p:cNvPr>
            <p:cNvPicPr>
              <a:picLocks noChangeAspect="1"/>
            </p:cNvPicPr>
            <p:nvPr/>
          </p:nvPicPr>
          <p:blipFill rotWithShape="1">
            <a:blip r:embed="rId10"/>
            <a:srcRect l="5112" t="10102" r="38779" b="13249"/>
            <a:stretch/>
          </p:blipFill>
          <p:spPr>
            <a:xfrm>
              <a:off x="2983165" y="1886713"/>
              <a:ext cx="2810959" cy="2160000"/>
            </a:xfrm>
            <a:prstGeom prst="rect">
              <a:avLst/>
            </a:prstGeom>
          </p:spPr>
        </p:pic>
        <p:sp>
          <p:nvSpPr>
            <p:cNvPr id="16" name="文本框 15">
              <a:extLst>
                <a:ext uri="{FF2B5EF4-FFF2-40B4-BE49-F238E27FC236}">
                  <a16:creationId xmlns:a16="http://schemas.microsoft.com/office/drawing/2014/main" id="{4C17DC51-933A-4679-8EA1-2802F6C1F7A8}"/>
                </a:ext>
              </a:extLst>
            </p:cNvPr>
            <p:cNvSpPr txBox="1"/>
            <p:nvPr/>
          </p:nvSpPr>
          <p:spPr>
            <a:xfrm>
              <a:off x="4720844" y="3705559"/>
              <a:ext cx="1008112" cy="276999"/>
            </a:xfrm>
            <a:prstGeom prst="rect">
              <a:avLst/>
            </a:prstGeom>
            <a:noFill/>
          </p:spPr>
          <p:txBody>
            <a:bodyPr wrap="square">
              <a:spAutoFit/>
            </a:bodyPr>
            <a:lstStyle/>
            <a:p>
              <a:r>
                <a:rPr lang="en-US" altLang="zh-CN" sz="1200" b="1" dirty="0">
                  <a:latin typeface="微软雅黑" panose="020B0503020204020204" pitchFamily="34" charset="-122"/>
                  <a:ea typeface="微软雅黑" panose="020B0503020204020204" pitchFamily="34" charset="-122"/>
                </a:rPr>
                <a:t>Qty 1007</a:t>
              </a:r>
              <a:endParaRPr lang="zh-CN" altLang="en-US" sz="1200" dirty="0"/>
            </a:p>
          </p:txBody>
        </p:sp>
      </p:grpSp>
      <p:grpSp>
        <p:nvGrpSpPr>
          <p:cNvPr id="3" name="组合 2">
            <a:extLst>
              <a:ext uri="{FF2B5EF4-FFF2-40B4-BE49-F238E27FC236}">
                <a16:creationId xmlns:a16="http://schemas.microsoft.com/office/drawing/2014/main" id="{C4641F6C-2BE9-4283-9923-69FD6FA4BD30}"/>
              </a:ext>
            </a:extLst>
          </p:cNvPr>
          <p:cNvGrpSpPr/>
          <p:nvPr/>
        </p:nvGrpSpPr>
        <p:grpSpPr>
          <a:xfrm>
            <a:off x="3436089" y="1788410"/>
            <a:ext cx="2685404" cy="2160000"/>
            <a:chOff x="5828983" y="1886953"/>
            <a:chExt cx="2685404" cy="2160000"/>
          </a:xfrm>
        </p:grpSpPr>
        <p:pic>
          <p:nvPicPr>
            <p:cNvPr id="13" name="图片 12">
              <a:extLst>
                <a:ext uri="{FF2B5EF4-FFF2-40B4-BE49-F238E27FC236}">
                  <a16:creationId xmlns:a16="http://schemas.microsoft.com/office/drawing/2014/main" id="{3E22ABDC-45BE-47F1-A356-536198EB99B4}"/>
                </a:ext>
              </a:extLst>
            </p:cNvPr>
            <p:cNvPicPr>
              <a:picLocks noChangeAspect="1"/>
            </p:cNvPicPr>
            <p:nvPr/>
          </p:nvPicPr>
          <p:blipFill rotWithShape="1">
            <a:blip r:embed="rId11"/>
            <a:srcRect l="9248" t="10101" r="36416" b="12201"/>
            <a:stretch/>
          </p:blipFill>
          <p:spPr>
            <a:xfrm>
              <a:off x="5828983" y="1886953"/>
              <a:ext cx="2685404" cy="2160000"/>
            </a:xfrm>
            <a:prstGeom prst="rect">
              <a:avLst/>
            </a:prstGeom>
          </p:spPr>
        </p:pic>
        <p:sp>
          <p:nvSpPr>
            <p:cNvPr id="18" name="文本框 17">
              <a:extLst>
                <a:ext uri="{FF2B5EF4-FFF2-40B4-BE49-F238E27FC236}">
                  <a16:creationId xmlns:a16="http://schemas.microsoft.com/office/drawing/2014/main" id="{27097CBD-407B-4392-9DE8-E22CDF67AB9D}"/>
                </a:ext>
              </a:extLst>
            </p:cNvPr>
            <p:cNvSpPr txBox="1"/>
            <p:nvPr/>
          </p:nvSpPr>
          <p:spPr>
            <a:xfrm>
              <a:off x="7335360" y="3705558"/>
              <a:ext cx="1143577" cy="276999"/>
            </a:xfrm>
            <a:prstGeom prst="rect">
              <a:avLst/>
            </a:prstGeom>
            <a:noFill/>
          </p:spPr>
          <p:txBody>
            <a:bodyPr wrap="square">
              <a:spAutoFit/>
            </a:bodyPr>
            <a:lstStyle/>
            <a:p>
              <a:r>
                <a:rPr lang="en-US" altLang="zh-CN" sz="1200" b="1" dirty="0">
                  <a:latin typeface="微软雅黑" panose="020B0503020204020204" pitchFamily="34" charset="-122"/>
                  <a:ea typeface="微软雅黑" panose="020B0503020204020204" pitchFamily="34" charset="-122"/>
                </a:rPr>
                <a:t>Length1239</a:t>
              </a:r>
              <a:endParaRPr lang="zh-CN" altLang="en-US" sz="1200" dirty="0"/>
            </a:p>
          </p:txBody>
        </p:sp>
      </p:grpSp>
      <p:sp>
        <p:nvSpPr>
          <p:cNvPr id="37" name="矩形 36">
            <a:extLst>
              <a:ext uri="{FF2B5EF4-FFF2-40B4-BE49-F238E27FC236}">
                <a16:creationId xmlns:a16="http://schemas.microsoft.com/office/drawing/2014/main" id="{D93EC2E8-578F-4655-B4F4-32CA57AEEC87}"/>
              </a:ext>
            </a:extLst>
          </p:cNvPr>
          <p:cNvSpPr/>
          <p:nvPr/>
        </p:nvSpPr>
        <p:spPr>
          <a:xfrm>
            <a:off x="6646777" y="1542773"/>
            <a:ext cx="5415999" cy="2377475"/>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zh-CN" altLang="en-US" dirty="0">
              <a:noFill/>
            </a:endParaRPr>
          </a:p>
        </p:txBody>
      </p:sp>
      <p:sp>
        <p:nvSpPr>
          <p:cNvPr id="40" name="文本框 39">
            <a:extLst>
              <a:ext uri="{FF2B5EF4-FFF2-40B4-BE49-F238E27FC236}">
                <a16:creationId xmlns:a16="http://schemas.microsoft.com/office/drawing/2014/main" id="{726B5372-4F0F-49EA-9086-9AA145E7C1E0}"/>
              </a:ext>
            </a:extLst>
          </p:cNvPr>
          <p:cNvSpPr txBox="1"/>
          <p:nvPr/>
        </p:nvSpPr>
        <p:spPr>
          <a:xfrm>
            <a:off x="6714365" y="6333489"/>
            <a:ext cx="2148955"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zh-CN" sz="1800" b="1" dirty="0">
                <a:ea typeface="微软雅黑" panose="020B0503020204020204" pitchFamily="34" charset="-122"/>
                <a:cs typeface="Arial" panose="020B0604020202020204" pitchFamily="34" charset="0"/>
              </a:rPr>
              <a:t>Racetrack chamber</a:t>
            </a:r>
            <a:endParaRPr lang="zh-CN" altLang="en-US" dirty="0"/>
          </a:p>
        </p:txBody>
      </p:sp>
    </p:spTree>
    <p:extLst>
      <p:ext uri="{BB962C8B-B14F-4D97-AF65-F5344CB8AC3E}">
        <p14:creationId xmlns:p14="http://schemas.microsoft.com/office/powerpoint/2010/main" val="2815915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58637" y="105353"/>
            <a:ext cx="10515600" cy="663575"/>
          </a:xfrm>
          <a:prstGeom prst="rect">
            <a:avLst/>
          </a:prstGeom>
        </p:spPr>
        <p:txBody>
          <a:bodyPr>
            <a:normAutofit/>
          </a:bodyPr>
          <a:lstStyle/>
          <a:p>
            <a:pPr>
              <a:defRPr/>
            </a:pPr>
            <a:r>
              <a:rPr lang="en-US" altLang="zh-CN" sz="3200" dirty="0">
                <a:latin typeface="微软雅黑" panose="020B0503020204020204" pitchFamily="34" charset="-122"/>
              </a:rPr>
              <a:t>   Specification of NEG</a:t>
            </a:r>
            <a:r>
              <a:rPr lang="zh-CN" altLang="en-US" sz="3200" dirty="0">
                <a:latin typeface="微软雅黑" panose="020B0503020204020204" pitchFamily="34" charset="-122"/>
              </a:rPr>
              <a:t> </a:t>
            </a:r>
            <a:r>
              <a:rPr lang="en-US" altLang="zh-CN" sz="3200" dirty="0">
                <a:latin typeface="微软雅黑" panose="020B0503020204020204" pitchFamily="34" charset="-122"/>
              </a:rPr>
              <a:t>coating</a:t>
            </a:r>
            <a:endParaRPr lang="zh-CN" altLang="en-US" sz="3200" dirty="0">
              <a:latin typeface="微软雅黑" panose="020B0503020204020204" pitchFamily="34" charset="-122"/>
            </a:endParaRPr>
          </a:p>
        </p:txBody>
      </p:sp>
      <p:sp>
        <p:nvSpPr>
          <p:cNvPr id="8195" name="灯片编号占位符 5"/>
          <p:cNvSpPr>
            <a:spLocks noGrp="1"/>
          </p:cNvSpPr>
          <p:nvPr>
            <p:ph type="sldNum" sz="quarter" idx="4294967295"/>
          </p:nvPr>
        </p:nvSpPr>
        <p:spPr bwMode="auto">
          <a:xfrm>
            <a:off x="0" y="0"/>
            <a:ext cx="0" cy="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1652B7FE-3A86-49BA-B5FF-9CB94A48CC70}" type="slidenum">
              <a:rPr lang="en-US" altLang="zh-CN">
                <a:solidFill>
                  <a:srgbClr val="000000"/>
                </a:solidFill>
              </a:rPr>
              <a:pPr/>
              <a:t>33</a:t>
            </a:fld>
            <a:endParaRPr lang="en-US" altLang="zh-CN" dirty="0">
              <a:solidFill>
                <a:srgbClr val="000000"/>
              </a:solidFill>
            </a:endParaRPr>
          </a:p>
        </p:txBody>
      </p:sp>
      <p:sp>
        <p:nvSpPr>
          <p:cNvPr id="10" name="矩形 9"/>
          <p:cNvSpPr/>
          <p:nvPr/>
        </p:nvSpPr>
        <p:spPr>
          <a:xfrm>
            <a:off x="721262" y="968118"/>
            <a:ext cx="7777162" cy="499624"/>
          </a:xfrm>
          <a:prstGeom prst="rect">
            <a:avLst/>
          </a:prstGeom>
        </p:spPr>
        <p:txBody>
          <a:bodyPr>
            <a:spAutoFit/>
          </a:bodyPr>
          <a:lstStyle/>
          <a:p>
            <a:pPr marL="342900" indent="-342900">
              <a:lnSpc>
                <a:spcPct val="150000"/>
              </a:lnSpc>
              <a:buFont typeface="Wingdings" panose="05000000000000000000" pitchFamily="2" charset="2"/>
              <a:buChar char="u"/>
              <a:defRPr/>
            </a:pPr>
            <a:r>
              <a:rPr lang="en-US" altLang="zh-CN" sz="2000" dirty="0">
                <a:latin typeface="微软雅黑" panose="020B0503020204020204" pitchFamily="34" charset="-122"/>
              </a:rPr>
              <a:t>Specification of NEG</a:t>
            </a:r>
            <a:r>
              <a:rPr lang="zh-CN" altLang="en-US" sz="2000" dirty="0">
                <a:latin typeface="微软雅黑" panose="020B0503020204020204" pitchFamily="34" charset="-122"/>
              </a:rPr>
              <a:t> </a:t>
            </a:r>
            <a:r>
              <a:rPr lang="en-US" altLang="zh-CN" sz="2000" dirty="0">
                <a:latin typeface="微软雅黑" panose="020B0503020204020204" pitchFamily="34" charset="-122"/>
              </a:rPr>
              <a:t>coating</a:t>
            </a:r>
            <a:endParaRPr lang="zh-CN" altLang="en-US" sz="2000" b="1" dirty="0">
              <a:solidFill>
                <a:prstClr val="black"/>
              </a:solidFill>
              <a:latin typeface="微软雅黑" panose="020B0503020204020204" pitchFamily="34" charset="-122"/>
              <a:ea typeface="微软雅黑" panose="020B0503020204020204" pitchFamily="34" charset="-122"/>
              <a:sym typeface="+mn-ea"/>
            </a:endParaRPr>
          </a:p>
        </p:txBody>
      </p:sp>
      <p:graphicFrame>
        <p:nvGraphicFramePr>
          <p:cNvPr id="5" name="表格 4"/>
          <p:cNvGraphicFramePr>
            <a:graphicFrameLocks noGrp="1"/>
          </p:cNvGraphicFramePr>
          <p:nvPr>
            <p:extLst>
              <p:ext uri="{D42A27DB-BD31-4B8C-83A1-F6EECF244321}">
                <p14:modId xmlns:p14="http://schemas.microsoft.com/office/powerpoint/2010/main" val="414829194"/>
              </p:ext>
            </p:extLst>
          </p:nvPr>
        </p:nvGraphicFramePr>
        <p:xfrm>
          <a:off x="1202183" y="1628800"/>
          <a:ext cx="9718353" cy="2031730"/>
        </p:xfrm>
        <a:graphic>
          <a:graphicData uri="http://schemas.openxmlformats.org/drawingml/2006/table">
            <a:tbl>
              <a:tblPr firstRow="1" firstCol="1" bandRow="1">
                <a:tableStyleId>{5940675A-B579-460E-94D1-54222C63F5DA}</a:tableStyleId>
              </a:tblPr>
              <a:tblGrid>
                <a:gridCol w="4461770">
                  <a:extLst>
                    <a:ext uri="{9D8B030D-6E8A-4147-A177-3AD203B41FA5}">
                      <a16:colId xmlns:a16="http://schemas.microsoft.com/office/drawing/2014/main" val="20000"/>
                    </a:ext>
                  </a:extLst>
                </a:gridCol>
                <a:gridCol w="2282619">
                  <a:extLst>
                    <a:ext uri="{9D8B030D-6E8A-4147-A177-3AD203B41FA5}">
                      <a16:colId xmlns:a16="http://schemas.microsoft.com/office/drawing/2014/main" val="20001"/>
                    </a:ext>
                  </a:extLst>
                </a:gridCol>
                <a:gridCol w="2973964">
                  <a:extLst>
                    <a:ext uri="{9D8B030D-6E8A-4147-A177-3AD203B41FA5}">
                      <a16:colId xmlns:a16="http://schemas.microsoft.com/office/drawing/2014/main" val="2525350088"/>
                    </a:ext>
                  </a:extLst>
                </a:gridCol>
              </a:tblGrid>
              <a:tr h="408862">
                <a:tc>
                  <a:txBody>
                    <a:bodyPr/>
                    <a:lstStyle/>
                    <a:p>
                      <a:pPr indent="266700" algn="ctr">
                        <a:lnSpc>
                          <a:spcPts val="2300"/>
                        </a:lnSpc>
                        <a:spcAft>
                          <a:spcPts val="600"/>
                        </a:spcAft>
                      </a:pPr>
                      <a:r>
                        <a:rPr lang="en-US" altLang="zh-CN" sz="1800" b="1" kern="100" dirty="0">
                          <a:solidFill>
                            <a:schemeClr val="tx2"/>
                          </a:solidFill>
                          <a:effectLst/>
                          <a:latin typeface="微软雅黑" panose="020B0503020204020204" pitchFamily="34" charset="-122"/>
                          <a:ea typeface="微软雅黑" panose="020B0503020204020204" pitchFamily="34" charset="-122"/>
                        </a:rPr>
                        <a:t>Specification</a:t>
                      </a:r>
                      <a:endParaRPr lang="zh-CN" sz="1800" b="1" kern="100" dirty="0">
                        <a:solidFill>
                          <a:schemeClr val="tx2"/>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indent="266700" algn="ctr">
                        <a:lnSpc>
                          <a:spcPts val="2300"/>
                        </a:lnSpc>
                        <a:spcAft>
                          <a:spcPts val="600"/>
                        </a:spcAft>
                      </a:pPr>
                      <a:r>
                        <a:rPr lang="en-US" altLang="zh-CN" sz="1800" b="1" kern="100" dirty="0">
                          <a:solidFill>
                            <a:schemeClr val="tx2"/>
                          </a:solidFill>
                          <a:effectLst/>
                          <a:latin typeface="微软雅黑" panose="020B0503020204020204" pitchFamily="34" charset="-122"/>
                          <a:ea typeface="微软雅黑" panose="020B0503020204020204" pitchFamily="34" charset="-122"/>
                        </a:rPr>
                        <a:t>Design value</a:t>
                      </a:r>
                      <a:endParaRPr lang="zh-CN" sz="1800" b="1" kern="100" dirty="0">
                        <a:solidFill>
                          <a:schemeClr val="tx2"/>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indent="266700" algn="ctr">
                        <a:lnSpc>
                          <a:spcPts val="2300"/>
                        </a:lnSpc>
                        <a:spcAft>
                          <a:spcPts val="600"/>
                        </a:spcAft>
                      </a:pPr>
                      <a:r>
                        <a:rPr lang="en-US" altLang="zh-CN" sz="1800" b="1" kern="100" dirty="0">
                          <a:solidFill>
                            <a:schemeClr val="tx2"/>
                          </a:solidFill>
                          <a:effectLst/>
                          <a:latin typeface="微软雅黑" panose="020B0503020204020204" pitchFamily="34" charset="-122"/>
                          <a:ea typeface="微软雅黑" panose="020B0503020204020204" pitchFamily="34" charset="-122"/>
                        </a:rPr>
                        <a:t>attained</a:t>
                      </a:r>
                      <a:endParaRPr lang="zh-CN" sz="1800" b="1" kern="100" dirty="0">
                        <a:solidFill>
                          <a:schemeClr val="tx2"/>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0"/>
                  </a:ext>
                </a:extLst>
              </a:tr>
              <a:tr h="405717">
                <a:tc>
                  <a:txBody>
                    <a:bodyPr/>
                    <a:lstStyle/>
                    <a:p>
                      <a:pPr indent="266700" algn="ctr">
                        <a:lnSpc>
                          <a:spcPts val="2300"/>
                        </a:lnSpc>
                        <a:spcAft>
                          <a:spcPts val="600"/>
                        </a:spcAft>
                      </a:pPr>
                      <a:r>
                        <a:rPr lang="en-US" altLang="zh-CN" sz="1800" b="1" kern="100" dirty="0">
                          <a:solidFill>
                            <a:schemeClr val="tx1"/>
                          </a:solidFill>
                          <a:effectLst/>
                        </a:rPr>
                        <a:t>Pumping speed of H2 </a:t>
                      </a:r>
                      <a:r>
                        <a:rPr lang="en-US" sz="1800" b="1" kern="100" dirty="0">
                          <a:solidFill>
                            <a:schemeClr val="tx1"/>
                          </a:solidFill>
                          <a:effectLst/>
                        </a:rPr>
                        <a:t>L/s</a:t>
                      </a:r>
                      <a:r>
                        <a:rPr lang="en-US" sz="1800" b="1" kern="100" dirty="0">
                          <a:solidFill>
                            <a:schemeClr val="tx1"/>
                          </a:solidFill>
                          <a:effectLst/>
                          <a:sym typeface="Symbol" panose="05050102010706020507" pitchFamily="18" charset="2"/>
                        </a:rPr>
                        <a:t>.</a:t>
                      </a:r>
                      <a:r>
                        <a:rPr lang="en-US" sz="1800" b="1" kern="100" dirty="0">
                          <a:solidFill>
                            <a:schemeClr val="tx1"/>
                          </a:solidFill>
                          <a:effectLst/>
                        </a:rPr>
                        <a:t>cm</a:t>
                      </a:r>
                      <a:r>
                        <a:rPr lang="en-US" sz="1800" b="1" kern="100" baseline="30000" dirty="0">
                          <a:solidFill>
                            <a:schemeClr val="tx1"/>
                          </a:solidFill>
                          <a:effectLst/>
                        </a:rPr>
                        <a:t>2</a:t>
                      </a:r>
                      <a:endParaRPr lang="zh-CN" sz="1800" b="1" kern="100" dirty="0">
                        <a:solidFill>
                          <a:schemeClr val="tx1"/>
                        </a:solidFill>
                        <a:effectLst/>
                        <a:latin typeface="+mn-ea"/>
                        <a:ea typeface="+mn-ea"/>
                      </a:endParaRPr>
                    </a:p>
                  </a:txBody>
                  <a:tcPr marL="68580" marR="68580" marT="0" marB="0" anchor="ctr"/>
                </a:tc>
                <a:tc>
                  <a:txBody>
                    <a:bodyPr/>
                    <a:lstStyle/>
                    <a:p>
                      <a:pPr indent="266700" algn="ctr">
                        <a:lnSpc>
                          <a:spcPts val="2300"/>
                        </a:lnSpc>
                        <a:spcAft>
                          <a:spcPts val="600"/>
                        </a:spcAft>
                      </a:pPr>
                      <a:r>
                        <a:rPr lang="en-US" sz="1800" b="1" kern="100" dirty="0">
                          <a:solidFill>
                            <a:schemeClr val="tx1"/>
                          </a:solidFill>
                          <a:effectLst/>
                          <a:latin typeface="+mn-lt"/>
                        </a:rPr>
                        <a:t>0.5</a:t>
                      </a:r>
                      <a:endParaRPr lang="zh-CN" sz="1800" b="1" kern="100" dirty="0">
                        <a:solidFill>
                          <a:schemeClr val="tx1"/>
                        </a:solidFill>
                        <a:effectLst/>
                        <a:latin typeface="+mn-lt"/>
                        <a:ea typeface="+mn-ea"/>
                      </a:endParaRPr>
                    </a:p>
                  </a:txBody>
                  <a:tcPr marL="68580" marR="68580" marT="0" marB="0" anchor="ctr"/>
                </a:tc>
                <a:tc>
                  <a:txBody>
                    <a:bodyPr/>
                    <a:lstStyle/>
                    <a:p>
                      <a:pPr indent="266700" algn="ctr">
                        <a:lnSpc>
                          <a:spcPts val="2300"/>
                        </a:lnSpc>
                        <a:spcAft>
                          <a:spcPts val="600"/>
                        </a:spcAft>
                      </a:pPr>
                      <a:r>
                        <a:rPr lang="en-US" sz="1800" b="1" kern="100" dirty="0">
                          <a:solidFill>
                            <a:schemeClr val="tx1"/>
                          </a:solidFill>
                          <a:effectLst/>
                          <a:latin typeface="+mn-lt"/>
                        </a:rPr>
                        <a:t>0.72</a:t>
                      </a:r>
                      <a:endParaRPr lang="zh-CN" sz="1800" b="1" kern="100" dirty="0">
                        <a:solidFill>
                          <a:schemeClr val="tx1"/>
                        </a:solidFill>
                        <a:effectLst/>
                        <a:latin typeface="+mn-lt"/>
                        <a:ea typeface="+mn-ea"/>
                      </a:endParaRPr>
                    </a:p>
                  </a:txBody>
                  <a:tcPr marL="68580" marR="68580" marT="0" marB="0" anchor="ctr"/>
                </a:tc>
                <a:extLst>
                  <a:ext uri="{0D108BD9-81ED-4DB2-BD59-A6C34878D82A}">
                    <a16:rowId xmlns:a16="http://schemas.microsoft.com/office/drawing/2014/main" val="10001"/>
                  </a:ext>
                </a:extLst>
              </a:tr>
              <a:tr h="405717">
                <a:tc>
                  <a:txBody>
                    <a:bodyPr/>
                    <a:lstStyle/>
                    <a:p>
                      <a:pPr indent="266700" algn="ctr">
                        <a:lnSpc>
                          <a:spcPts val="2300"/>
                        </a:lnSpc>
                        <a:spcAft>
                          <a:spcPts val="600"/>
                        </a:spcAft>
                      </a:pPr>
                      <a:r>
                        <a:rPr lang="en-US" altLang="zh-CN" sz="1800" b="1" kern="100" dirty="0">
                          <a:solidFill>
                            <a:schemeClr val="tx1"/>
                          </a:solidFill>
                          <a:effectLst/>
                        </a:rPr>
                        <a:t>Activation temperature</a:t>
                      </a:r>
                      <a:r>
                        <a:rPr lang="zh-CN" altLang="en-US" sz="1800" b="1" kern="100" dirty="0">
                          <a:solidFill>
                            <a:schemeClr val="tx1"/>
                          </a:solidFill>
                          <a:effectLst/>
                        </a:rPr>
                        <a:t> ℃</a:t>
                      </a:r>
                      <a:endParaRPr lang="zh-CN" sz="1800" b="1" kern="100" dirty="0">
                        <a:solidFill>
                          <a:schemeClr val="tx1"/>
                        </a:solidFill>
                        <a:effectLst/>
                        <a:latin typeface="+mn-ea"/>
                        <a:ea typeface="+mn-ea"/>
                      </a:endParaRPr>
                    </a:p>
                  </a:txBody>
                  <a:tcPr marL="68580" marR="68580" marT="0" marB="0" anchor="ctr"/>
                </a:tc>
                <a:tc>
                  <a:txBody>
                    <a:bodyPr/>
                    <a:lstStyle/>
                    <a:p>
                      <a:pPr indent="266700" algn="ctr">
                        <a:lnSpc>
                          <a:spcPts val="2300"/>
                        </a:lnSpc>
                        <a:spcAft>
                          <a:spcPts val="600"/>
                        </a:spcAft>
                      </a:pPr>
                      <a:r>
                        <a:rPr lang="en-US" sz="1800" b="1" kern="100" dirty="0">
                          <a:solidFill>
                            <a:schemeClr val="tx1"/>
                          </a:solidFill>
                          <a:effectLst/>
                          <a:latin typeface="+mn-lt"/>
                          <a:sym typeface="Symbol" panose="05050102010706020507" pitchFamily="18" charset="2"/>
                        </a:rPr>
                        <a:t>180</a:t>
                      </a:r>
                      <a:endParaRPr lang="zh-CN" sz="1800" b="1" kern="100" dirty="0">
                        <a:solidFill>
                          <a:schemeClr val="tx1"/>
                        </a:solidFill>
                        <a:effectLst/>
                        <a:latin typeface="+mn-lt"/>
                        <a:ea typeface="+mn-ea"/>
                      </a:endParaRPr>
                    </a:p>
                  </a:txBody>
                  <a:tcPr marL="68580" marR="68580" marT="0" marB="0" anchor="ctr"/>
                </a:tc>
                <a:tc>
                  <a:txBody>
                    <a:bodyPr/>
                    <a:lstStyle/>
                    <a:p>
                      <a:pPr indent="266700" algn="ctr">
                        <a:lnSpc>
                          <a:spcPts val="2300"/>
                        </a:lnSpc>
                        <a:spcAft>
                          <a:spcPts val="600"/>
                        </a:spcAft>
                      </a:pPr>
                      <a:r>
                        <a:rPr lang="en-US" altLang="zh-CN" sz="1800" b="1" kern="100" dirty="0">
                          <a:solidFill>
                            <a:schemeClr val="tx1"/>
                          </a:solidFill>
                          <a:effectLst/>
                          <a:latin typeface="+mn-lt"/>
                          <a:ea typeface="微软雅黑" panose="020B0503020204020204" pitchFamily="34" charset="-122"/>
                          <a:sym typeface="Symbol" panose="05050102010706020507" pitchFamily="18" charset="2"/>
                        </a:rPr>
                        <a:t>160</a:t>
                      </a:r>
                      <a:endParaRPr lang="zh-CN" sz="1800" b="1" kern="100" dirty="0">
                        <a:solidFill>
                          <a:schemeClr val="tx1"/>
                        </a:solidFill>
                        <a:effectLst/>
                        <a:latin typeface="+mn-lt"/>
                        <a:ea typeface="微软雅黑" panose="020B0503020204020204" pitchFamily="34" charset="-122"/>
                      </a:endParaRPr>
                    </a:p>
                  </a:txBody>
                  <a:tcPr marL="68580" marR="68580" marT="0" marB="0" anchor="ctr"/>
                </a:tc>
                <a:extLst>
                  <a:ext uri="{0D108BD9-81ED-4DB2-BD59-A6C34878D82A}">
                    <a16:rowId xmlns:a16="http://schemas.microsoft.com/office/drawing/2014/main" val="10002"/>
                  </a:ext>
                </a:extLst>
              </a:tr>
              <a:tr h="405717">
                <a:tc>
                  <a:txBody>
                    <a:bodyPr/>
                    <a:lstStyle/>
                    <a:p>
                      <a:pPr indent="266700" algn="ctr">
                        <a:lnSpc>
                          <a:spcPts val="2300"/>
                        </a:lnSpc>
                        <a:spcAft>
                          <a:spcPts val="600"/>
                        </a:spcAft>
                      </a:pPr>
                      <a:r>
                        <a:rPr lang="en-US" altLang="zh-CN" sz="1800" b="1" kern="100" dirty="0">
                          <a:solidFill>
                            <a:schemeClr val="tx1"/>
                          </a:solidFill>
                          <a:effectLst/>
                        </a:rPr>
                        <a:t>Capacity of CO </a:t>
                      </a:r>
                      <a:r>
                        <a:rPr lang="en-US" altLang="zh-CN" b="1" dirty="0" err="1">
                          <a:solidFill>
                            <a:schemeClr val="tx1"/>
                          </a:solidFill>
                        </a:rPr>
                        <a:t>mbar·L</a:t>
                      </a:r>
                      <a:r>
                        <a:rPr lang="en-US" altLang="zh-CN" b="1" dirty="0">
                          <a:solidFill>
                            <a:schemeClr val="tx1"/>
                          </a:solidFill>
                        </a:rPr>
                        <a:t>/s·cm</a:t>
                      </a:r>
                      <a:r>
                        <a:rPr lang="en-US" altLang="zh-CN" b="1" baseline="30000" dirty="0">
                          <a:solidFill>
                            <a:schemeClr val="tx1"/>
                          </a:solidFill>
                        </a:rPr>
                        <a:t>2</a:t>
                      </a:r>
                      <a:endParaRPr lang="zh-CN" sz="1800" b="1" kern="100" dirty="0">
                        <a:solidFill>
                          <a:schemeClr val="tx1"/>
                        </a:solidFill>
                        <a:effectLst/>
                        <a:latin typeface="+mn-ea"/>
                        <a:ea typeface="+mn-ea"/>
                      </a:endParaRPr>
                    </a:p>
                  </a:txBody>
                  <a:tcPr marL="68580" marR="68580" marT="0" marB="0" anchor="ctr"/>
                </a:tc>
                <a:tc>
                  <a:txBody>
                    <a:bodyPr/>
                    <a:lstStyle/>
                    <a:p>
                      <a:pPr algn="ctr"/>
                      <a:r>
                        <a:rPr lang="en-US" altLang="zh-CN" b="1" dirty="0">
                          <a:solidFill>
                            <a:schemeClr val="tx1"/>
                          </a:solidFill>
                          <a:latin typeface="+mn-lt"/>
                        </a:rPr>
                        <a:t>&gt;1.0 ×10</a:t>
                      </a:r>
                      <a:r>
                        <a:rPr lang="en-US" altLang="zh-CN" b="1" baseline="30000" dirty="0">
                          <a:solidFill>
                            <a:schemeClr val="tx1"/>
                          </a:solidFill>
                          <a:latin typeface="+mn-lt"/>
                        </a:rPr>
                        <a:t>-5</a:t>
                      </a:r>
                      <a:endParaRPr lang="zh-CN" altLang="en-US" b="1" baseline="30000" dirty="0">
                        <a:solidFill>
                          <a:schemeClr val="tx1"/>
                        </a:solidFill>
                        <a:latin typeface="+mn-lt"/>
                        <a:ea typeface="微软雅黑" panose="020B0503020204020204" pitchFamily="34" charset="-122"/>
                      </a:endParaRPr>
                    </a:p>
                  </a:txBody>
                  <a:tcPr marL="68580" marR="68580" marT="0" marB="0" anchor="ctr"/>
                </a:tc>
                <a:tc>
                  <a:txBody>
                    <a:bodyPr/>
                    <a:lstStyle/>
                    <a:p>
                      <a:pPr algn="ctr"/>
                      <a:r>
                        <a:rPr lang="en-US" altLang="zh-CN" b="1" dirty="0">
                          <a:solidFill>
                            <a:schemeClr val="tx1"/>
                          </a:solidFill>
                          <a:latin typeface="+mn-lt"/>
                        </a:rPr>
                        <a:t>1.8 ×10</a:t>
                      </a:r>
                      <a:r>
                        <a:rPr lang="en-US" altLang="zh-CN" b="1" baseline="30000" dirty="0">
                          <a:solidFill>
                            <a:schemeClr val="tx1"/>
                          </a:solidFill>
                          <a:latin typeface="+mn-lt"/>
                        </a:rPr>
                        <a:t>-5</a:t>
                      </a:r>
                      <a:endParaRPr lang="zh-CN" altLang="en-US" b="1" baseline="30000" dirty="0">
                        <a:solidFill>
                          <a:schemeClr val="tx1"/>
                        </a:solidFill>
                        <a:latin typeface="+mn-lt"/>
                        <a:ea typeface="微软雅黑" panose="020B0503020204020204" pitchFamily="34" charset="-122"/>
                      </a:endParaRPr>
                    </a:p>
                  </a:txBody>
                  <a:tcPr marL="68580" marR="68580" marT="0" marB="0" anchor="ctr"/>
                </a:tc>
                <a:extLst>
                  <a:ext uri="{0D108BD9-81ED-4DB2-BD59-A6C34878D82A}">
                    <a16:rowId xmlns:a16="http://schemas.microsoft.com/office/drawing/2014/main" val="10003"/>
                  </a:ext>
                </a:extLst>
              </a:tr>
              <a:tr h="405717">
                <a:tc>
                  <a:txBody>
                    <a:bodyPr/>
                    <a:lstStyle/>
                    <a:p>
                      <a:pPr indent="266700" algn="ctr">
                        <a:lnSpc>
                          <a:spcPts val="2300"/>
                        </a:lnSpc>
                        <a:spcAft>
                          <a:spcPts val="600"/>
                        </a:spcAft>
                      </a:pPr>
                      <a:r>
                        <a:rPr lang="en-US" altLang="zh-CN" sz="1800" b="1" kern="100" dirty="0">
                          <a:solidFill>
                            <a:schemeClr val="tx1"/>
                          </a:solidFill>
                          <a:effectLst/>
                        </a:rPr>
                        <a:t>Thermal degassing </a:t>
                      </a:r>
                      <a:r>
                        <a:rPr lang="en-US" sz="1800" b="1" kern="100" dirty="0" err="1">
                          <a:solidFill>
                            <a:schemeClr val="tx1"/>
                          </a:solidFill>
                          <a:effectLst/>
                        </a:rPr>
                        <a:t>Torr·L</a:t>
                      </a:r>
                      <a:r>
                        <a:rPr lang="en-US" sz="1800" b="1" kern="100" dirty="0">
                          <a:solidFill>
                            <a:schemeClr val="tx1"/>
                          </a:solidFill>
                          <a:effectLst/>
                        </a:rPr>
                        <a:t>/s/cm</a:t>
                      </a:r>
                      <a:r>
                        <a:rPr lang="en-US" sz="1800" b="1" kern="100" baseline="30000" dirty="0">
                          <a:solidFill>
                            <a:schemeClr val="tx1"/>
                          </a:solidFill>
                          <a:effectLst/>
                        </a:rPr>
                        <a:t>2</a:t>
                      </a:r>
                      <a:endParaRPr lang="zh-CN" sz="1800" b="1" kern="100" dirty="0">
                        <a:solidFill>
                          <a:schemeClr val="tx1"/>
                        </a:solidFill>
                        <a:effectLst/>
                        <a:latin typeface="+mn-ea"/>
                        <a:ea typeface="+mn-ea"/>
                      </a:endParaRPr>
                    </a:p>
                  </a:txBody>
                  <a:tcPr marL="68580" marR="68580" marT="0" marB="0" anchor="ctr"/>
                </a:tc>
                <a:tc>
                  <a:txBody>
                    <a:bodyPr/>
                    <a:lstStyle/>
                    <a:p>
                      <a:pPr indent="266700" algn="ctr">
                        <a:lnSpc>
                          <a:spcPts val="2300"/>
                        </a:lnSpc>
                        <a:spcAft>
                          <a:spcPts val="600"/>
                        </a:spcAft>
                      </a:pPr>
                      <a:r>
                        <a:rPr lang="en-US" sz="1800" b="1" kern="100" dirty="0">
                          <a:solidFill>
                            <a:schemeClr val="tx1"/>
                          </a:solidFill>
                          <a:effectLst/>
                          <a:latin typeface="+mn-lt"/>
                          <a:sym typeface="Symbol" panose="05050102010706020507" pitchFamily="18" charset="2"/>
                        </a:rPr>
                        <a:t>2.5</a:t>
                      </a:r>
                      <a:r>
                        <a:rPr lang="en-US" sz="1800" b="1" kern="100" dirty="0">
                          <a:solidFill>
                            <a:schemeClr val="tx1"/>
                          </a:solidFill>
                          <a:effectLst/>
                          <a:latin typeface="+mn-lt"/>
                        </a:rPr>
                        <a:t>×10</a:t>
                      </a:r>
                      <a:r>
                        <a:rPr lang="zh-CN" sz="1800" b="1" kern="100" baseline="30000" dirty="0">
                          <a:solidFill>
                            <a:schemeClr val="tx1"/>
                          </a:solidFill>
                          <a:effectLst/>
                          <a:latin typeface="+mn-lt"/>
                        </a:rPr>
                        <a:t>－</a:t>
                      </a:r>
                      <a:r>
                        <a:rPr lang="en-US" sz="1800" b="1" kern="100" baseline="30000" dirty="0">
                          <a:solidFill>
                            <a:schemeClr val="tx1"/>
                          </a:solidFill>
                          <a:effectLst/>
                          <a:latin typeface="+mn-lt"/>
                        </a:rPr>
                        <a:t>12</a:t>
                      </a:r>
                      <a:endParaRPr lang="zh-CN" sz="1800" b="1" kern="100" dirty="0">
                        <a:solidFill>
                          <a:schemeClr val="tx1"/>
                        </a:solidFill>
                        <a:effectLst/>
                        <a:latin typeface="+mn-lt"/>
                        <a:ea typeface="+mn-ea"/>
                      </a:endParaRPr>
                    </a:p>
                  </a:txBody>
                  <a:tcPr marL="68580" marR="68580" marT="0" marB="0" anchor="ctr"/>
                </a:tc>
                <a:tc>
                  <a:txBody>
                    <a:bodyPr/>
                    <a:lstStyle/>
                    <a:p>
                      <a:pPr indent="266700" algn="ctr">
                        <a:lnSpc>
                          <a:spcPts val="2300"/>
                        </a:lnSpc>
                        <a:spcAft>
                          <a:spcPts val="600"/>
                        </a:spcAft>
                      </a:pPr>
                      <a:r>
                        <a:rPr lang="en-US" sz="1800" b="1" kern="100" dirty="0">
                          <a:solidFill>
                            <a:schemeClr val="tx1"/>
                          </a:solidFill>
                          <a:effectLst/>
                          <a:latin typeface="+mn-lt"/>
                          <a:sym typeface="Symbol" panose="05050102010706020507" pitchFamily="18" charset="2"/>
                        </a:rPr>
                        <a:t>2.5</a:t>
                      </a:r>
                      <a:r>
                        <a:rPr lang="en-US" sz="1800" b="1" kern="100" dirty="0">
                          <a:solidFill>
                            <a:schemeClr val="tx1"/>
                          </a:solidFill>
                          <a:effectLst/>
                          <a:latin typeface="+mn-lt"/>
                        </a:rPr>
                        <a:t>×10</a:t>
                      </a:r>
                      <a:r>
                        <a:rPr lang="zh-CN" sz="1800" b="1" kern="100" baseline="30000" dirty="0">
                          <a:solidFill>
                            <a:schemeClr val="tx1"/>
                          </a:solidFill>
                          <a:effectLst/>
                          <a:latin typeface="+mn-lt"/>
                        </a:rPr>
                        <a:t>－</a:t>
                      </a:r>
                      <a:r>
                        <a:rPr lang="en-US" sz="1800" b="1" kern="100" baseline="30000" dirty="0">
                          <a:solidFill>
                            <a:schemeClr val="tx1"/>
                          </a:solidFill>
                          <a:effectLst/>
                          <a:latin typeface="+mn-lt"/>
                        </a:rPr>
                        <a:t>13</a:t>
                      </a:r>
                      <a:endParaRPr lang="zh-CN" sz="1800" b="1" kern="100" dirty="0">
                        <a:solidFill>
                          <a:schemeClr val="tx1"/>
                        </a:solidFill>
                        <a:effectLst/>
                        <a:latin typeface="+mn-lt"/>
                        <a:ea typeface="+mn-ea"/>
                      </a:endParaRPr>
                    </a:p>
                  </a:txBody>
                  <a:tcPr marL="68580" marR="68580" marT="0" marB="0" anchor="ctr"/>
                </a:tc>
                <a:extLst>
                  <a:ext uri="{0D108BD9-81ED-4DB2-BD59-A6C34878D82A}">
                    <a16:rowId xmlns:a16="http://schemas.microsoft.com/office/drawing/2014/main" val="10004"/>
                  </a:ext>
                </a:extLst>
              </a:tr>
            </a:tbl>
          </a:graphicData>
        </a:graphic>
      </p:graphicFrame>
      <p:pic>
        <p:nvPicPr>
          <p:cNvPr id="11" name="图片 10">
            <a:extLst>
              <a:ext uri="{FF2B5EF4-FFF2-40B4-BE49-F238E27FC236}">
                <a16:creationId xmlns:a16="http://schemas.microsoft.com/office/drawing/2014/main" id="{1FFF3520-9D44-4F7E-99AB-7DD9B538995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800" t="16879" r="8001" b="18501"/>
          <a:stretch/>
        </p:blipFill>
        <p:spPr>
          <a:xfrm>
            <a:off x="8400256" y="4174668"/>
            <a:ext cx="2262450" cy="2400654"/>
          </a:xfrm>
          <a:prstGeom prst="rect">
            <a:avLst/>
          </a:prstGeom>
        </p:spPr>
      </p:pic>
      <p:grpSp>
        <p:nvGrpSpPr>
          <p:cNvPr id="17" name="组合 16">
            <a:extLst>
              <a:ext uri="{FF2B5EF4-FFF2-40B4-BE49-F238E27FC236}">
                <a16:creationId xmlns:a16="http://schemas.microsoft.com/office/drawing/2014/main" id="{5CDC5478-A6DF-4224-9FC0-AF4A7310BFA8}"/>
              </a:ext>
            </a:extLst>
          </p:cNvPr>
          <p:cNvGrpSpPr/>
          <p:nvPr/>
        </p:nvGrpSpPr>
        <p:grpSpPr>
          <a:xfrm>
            <a:off x="1847528" y="3828264"/>
            <a:ext cx="1401684" cy="2578630"/>
            <a:chOff x="8983206" y="3863683"/>
            <a:chExt cx="1401684" cy="2578630"/>
          </a:xfrm>
        </p:grpSpPr>
        <p:pic>
          <p:nvPicPr>
            <p:cNvPr id="8194" name="Picture 2">
              <a:extLst>
                <a:ext uri="{FF2B5EF4-FFF2-40B4-BE49-F238E27FC236}">
                  <a16:creationId xmlns:a16="http://schemas.microsoft.com/office/drawing/2014/main" id="{BA076D8D-57CA-4CB5-A982-8E9D42F1B2E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269" t="28999" r="69308" b="33400"/>
            <a:stretch/>
          </p:blipFill>
          <p:spPr bwMode="auto">
            <a:xfrm>
              <a:off x="8983206" y="3863683"/>
              <a:ext cx="1401684" cy="2578630"/>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圆角 5">
              <a:extLst>
                <a:ext uri="{FF2B5EF4-FFF2-40B4-BE49-F238E27FC236}">
                  <a16:creationId xmlns:a16="http://schemas.microsoft.com/office/drawing/2014/main" id="{2F1E8FA5-5623-46D3-A332-3773B4FF0AF5}"/>
                </a:ext>
              </a:extLst>
            </p:cNvPr>
            <p:cNvSpPr/>
            <p:nvPr/>
          </p:nvSpPr>
          <p:spPr>
            <a:xfrm>
              <a:off x="9192344" y="4365104"/>
              <a:ext cx="1008112" cy="1788868"/>
            </a:xfrm>
            <a:prstGeom prst="roundRect">
              <a:avLst/>
            </a:prstGeom>
            <a:noFill/>
            <a:ln w="5715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grpSp>
      <p:grpSp>
        <p:nvGrpSpPr>
          <p:cNvPr id="20" name="组合 19">
            <a:extLst>
              <a:ext uri="{FF2B5EF4-FFF2-40B4-BE49-F238E27FC236}">
                <a16:creationId xmlns:a16="http://schemas.microsoft.com/office/drawing/2014/main" id="{041ADEB3-B2FA-4BDB-990F-049ECAEC535F}"/>
              </a:ext>
            </a:extLst>
          </p:cNvPr>
          <p:cNvGrpSpPr/>
          <p:nvPr/>
        </p:nvGrpSpPr>
        <p:grpSpPr>
          <a:xfrm>
            <a:off x="3863752" y="3828264"/>
            <a:ext cx="4644950" cy="2802827"/>
            <a:chOff x="4668085" y="3828264"/>
            <a:chExt cx="4644950" cy="2802827"/>
          </a:xfrm>
        </p:grpSpPr>
        <p:pic>
          <p:nvPicPr>
            <p:cNvPr id="822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0979" y="4059097"/>
              <a:ext cx="2849384" cy="2387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a:extLst>
                <a:ext uri="{FF2B5EF4-FFF2-40B4-BE49-F238E27FC236}">
                  <a16:creationId xmlns:a16="http://schemas.microsoft.com/office/drawing/2014/main" id="{75E1A3E8-6BDB-4D92-8D75-73A86E535999}"/>
                </a:ext>
              </a:extLst>
            </p:cNvPr>
            <p:cNvSpPr txBox="1"/>
            <p:nvPr/>
          </p:nvSpPr>
          <p:spPr>
            <a:xfrm>
              <a:off x="6501584" y="3828264"/>
              <a:ext cx="1121192" cy="4616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2400" b="1" dirty="0" err="1">
                  <a:latin typeface="微软雅黑" panose="020B0503020204020204" pitchFamily="34" charset="-122"/>
                  <a:ea typeface="微软雅黑" panose="020B0503020204020204" pitchFamily="34" charset="-122"/>
                </a:rPr>
                <a:t>Ti</a:t>
              </a:r>
              <a:r>
                <a:rPr lang="en-US" altLang="zh-CN" sz="2400" b="1" dirty="0">
                  <a:latin typeface="微软雅黑" panose="020B0503020204020204" pitchFamily="34" charset="-122"/>
                  <a:ea typeface="微软雅黑" panose="020B0503020204020204" pitchFamily="34" charset="-122"/>
                </a:rPr>
                <a:t> </a:t>
              </a:r>
              <a:endParaRPr lang="zh-CN" altLang="en-US" sz="2400" b="1"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id="{26E297A4-6BED-455F-9B88-305EEC29B896}"/>
                </a:ext>
              </a:extLst>
            </p:cNvPr>
            <p:cNvSpPr txBox="1"/>
            <p:nvPr/>
          </p:nvSpPr>
          <p:spPr>
            <a:xfrm>
              <a:off x="7823580" y="6169426"/>
              <a:ext cx="1121192" cy="4616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2400" b="1" dirty="0">
                  <a:latin typeface="微软雅黑" panose="020B0503020204020204" pitchFamily="34" charset="-122"/>
                  <a:ea typeface="微软雅黑" panose="020B0503020204020204" pitchFamily="34" charset="-122"/>
                </a:rPr>
                <a:t>Zr </a:t>
              </a:r>
              <a:endParaRPr lang="zh-CN" altLang="en-US" sz="2400" b="1" dirty="0">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A52D3C29-7004-4B75-8E95-441178DC540B}"/>
                </a:ext>
              </a:extLst>
            </p:cNvPr>
            <p:cNvSpPr txBox="1"/>
            <p:nvPr/>
          </p:nvSpPr>
          <p:spPr>
            <a:xfrm>
              <a:off x="4668085" y="6077090"/>
              <a:ext cx="853739" cy="4616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r"/>
              <a:r>
                <a:rPr lang="en-US" altLang="zh-CN" sz="2400" b="1" dirty="0">
                  <a:latin typeface="微软雅黑" panose="020B0503020204020204" pitchFamily="34" charset="-122"/>
                  <a:ea typeface="微软雅黑" panose="020B0503020204020204" pitchFamily="34" charset="-122"/>
                </a:rPr>
                <a:t>V </a:t>
              </a:r>
              <a:endParaRPr lang="zh-CN" altLang="en-US" sz="2400" b="1" dirty="0">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F2606015-F13F-4B4E-8FC4-7FB862751F04}"/>
                </a:ext>
              </a:extLst>
            </p:cNvPr>
            <p:cNvSpPr txBox="1"/>
            <p:nvPr/>
          </p:nvSpPr>
          <p:spPr>
            <a:xfrm>
              <a:off x="8077923" y="5005663"/>
              <a:ext cx="1235112" cy="369332"/>
            </a:xfrm>
            <a:prstGeom prst="rect">
              <a:avLst/>
            </a:prstGeom>
            <a:noFill/>
          </p:spPr>
          <p:txBody>
            <a:bodyPr wrap="square" rtlCol="0">
              <a:spAutoFit/>
            </a:bodyPr>
            <a:lstStyle/>
            <a:p>
              <a:r>
                <a:rPr lang="en-US" altLang="zh-CN" b="1" dirty="0">
                  <a:latin typeface="微软雅黑" panose="020B0503020204020204" pitchFamily="34" charset="-122"/>
                  <a:ea typeface="微软雅黑" panose="020B0503020204020204" pitchFamily="34" charset="-122"/>
                </a:rPr>
                <a:t>Cathode</a:t>
              </a:r>
              <a:endParaRPr lang="zh-CN" altLang="en-US" b="1" dirty="0">
                <a:latin typeface="微软雅黑" panose="020B0503020204020204" pitchFamily="34" charset="-122"/>
                <a:ea typeface="微软雅黑" panose="020B0503020204020204" pitchFamily="34" charset="-122"/>
              </a:endParaRPr>
            </a:p>
          </p:txBody>
        </p:sp>
      </p:grpSp>
      <p:cxnSp>
        <p:nvCxnSpPr>
          <p:cNvPr id="15" name="直接箭头连接符 14">
            <a:extLst>
              <a:ext uri="{FF2B5EF4-FFF2-40B4-BE49-F238E27FC236}">
                <a16:creationId xmlns:a16="http://schemas.microsoft.com/office/drawing/2014/main" id="{06C30B74-3CEA-45F2-AEDE-4455B29D2F0B}"/>
              </a:ext>
            </a:extLst>
          </p:cNvPr>
          <p:cNvCxnSpPr>
            <a:cxnSpLocks/>
          </p:cNvCxnSpPr>
          <p:nvPr/>
        </p:nvCxnSpPr>
        <p:spPr>
          <a:xfrm>
            <a:off x="6744072" y="5374995"/>
            <a:ext cx="2475460" cy="240098"/>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
        <p:nvSpPr>
          <p:cNvPr id="18" name="文本框 17">
            <a:extLst>
              <a:ext uri="{FF2B5EF4-FFF2-40B4-BE49-F238E27FC236}">
                <a16:creationId xmlns:a16="http://schemas.microsoft.com/office/drawing/2014/main" id="{89A67571-2893-4CAE-B37F-0C64B0CA44C3}"/>
              </a:ext>
            </a:extLst>
          </p:cNvPr>
          <p:cNvSpPr txBox="1"/>
          <p:nvPr/>
        </p:nvSpPr>
        <p:spPr>
          <a:xfrm>
            <a:off x="8303568" y="394962"/>
            <a:ext cx="3888432" cy="369332"/>
          </a:xfrm>
          <a:prstGeom prst="rect">
            <a:avLst/>
          </a:prstGeom>
          <a:noFill/>
        </p:spPr>
        <p:txBody>
          <a:bodyPr wrap="square" rtlCol="0">
            <a:spAutoFit/>
          </a:bodyPr>
          <a:lstStyle/>
          <a:p>
            <a:r>
              <a:rPr lang="en-US" altLang="zh-CN" dirty="0" err="1"/>
              <a:t>Yongsheng</a:t>
            </a:r>
            <a:r>
              <a:rPr lang="en-US" altLang="zh-CN" dirty="0"/>
              <a:t> Ma,</a:t>
            </a:r>
            <a:r>
              <a:rPr lang="zh-CN" altLang="en-US" dirty="0"/>
              <a:t> </a:t>
            </a:r>
            <a:r>
              <a:rPr lang="en-US" altLang="zh-CN" dirty="0"/>
              <a:t>Fei Sun, Tao Huang</a:t>
            </a:r>
            <a:endParaRPr lang="zh-CN" altLang="en-US" dirty="0"/>
          </a:p>
        </p:txBody>
      </p:sp>
    </p:spTree>
    <p:extLst>
      <p:ext uri="{BB962C8B-B14F-4D97-AF65-F5344CB8AC3E}">
        <p14:creationId xmlns:p14="http://schemas.microsoft.com/office/powerpoint/2010/main" val="37327183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EDD3AF3-EE4B-455E-946F-A2610999BC3D}"/>
              </a:ext>
            </a:extLst>
          </p:cNvPr>
          <p:cNvSpPr>
            <a:spLocks noGrp="1"/>
          </p:cNvSpPr>
          <p:nvPr>
            <p:ph type="title"/>
          </p:nvPr>
        </p:nvSpPr>
        <p:spPr>
          <a:xfrm>
            <a:off x="1558637" y="105353"/>
            <a:ext cx="10515600" cy="663575"/>
          </a:xfrm>
          <a:prstGeom prst="rect">
            <a:avLst/>
          </a:prstGeom>
        </p:spPr>
        <p:txBody>
          <a:bodyPr>
            <a:normAutofit/>
          </a:bodyPr>
          <a:lstStyle/>
          <a:p>
            <a:r>
              <a:rPr lang="en-US" altLang="zh-CN" sz="3200" dirty="0"/>
              <a:t>Massive NEG coating</a:t>
            </a:r>
            <a:endParaRPr lang="zh-CN" altLang="en-US" sz="3200" dirty="0"/>
          </a:p>
        </p:txBody>
      </p:sp>
      <p:sp>
        <p:nvSpPr>
          <p:cNvPr id="21" name="Slide Number Placeholder 2">
            <a:extLst>
              <a:ext uri="{FF2B5EF4-FFF2-40B4-BE49-F238E27FC236}">
                <a16:creationId xmlns:a16="http://schemas.microsoft.com/office/drawing/2014/main" id="{F9A15F5D-B7F5-4702-9BD9-A90FE5F78974}"/>
              </a:ext>
            </a:extLst>
          </p:cNvPr>
          <p:cNvSpPr>
            <a:spLocks noGrp="1"/>
          </p:cNvSpPr>
          <p:nvPr>
            <p:ph type="sldNum" sz="quarter" idx="4294967295"/>
          </p:nvPr>
        </p:nvSpPr>
        <p:spPr>
          <a:xfrm>
            <a:off x="0" y="0"/>
            <a:ext cx="0" cy="0"/>
          </a:xfrm>
        </p:spPr>
        <p:txBody>
          <a:bodyPr/>
          <a:lstStyle/>
          <a:p>
            <a:fld id="{5C27AF4A-446D-47BA-A15A-9054C05911CB}" type="slidenum">
              <a:rPr lang="en-US" smtClean="0"/>
              <a:pPr/>
              <a:t>34</a:t>
            </a:fld>
            <a:endParaRPr lang="en-US" dirty="0"/>
          </a:p>
        </p:txBody>
      </p:sp>
      <p:grpSp>
        <p:nvGrpSpPr>
          <p:cNvPr id="4" name="组合 3">
            <a:extLst>
              <a:ext uri="{FF2B5EF4-FFF2-40B4-BE49-F238E27FC236}">
                <a16:creationId xmlns:a16="http://schemas.microsoft.com/office/drawing/2014/main" id="{29EAF104-C529-499E-AB4E-6D599C76E42F}"/>
              </a:ext>
            </a:extLst>
          </p:cNvPr>
          <p:cNvGrpSpPr/>
          <p:nvPr/>
        </p:nvGrpSpPr>
        <p:grpSpPr>
          <a:xfrm>
            <a:off x="108463" y="3386361"/>
            <a:ext cx="6275569" cy="3274377"/>
            <a:chOff x="119336" y="3386361"/>
            <a:chExt cx="6275569" cy="3274377"/>
          </a:xfrm>
        </p:grpSpPr>
        <p:pic>
          <p:nvPicPr>
            <p:cNvPr id="8" name="图片 7">
              <a:extLst>
                <a:ext uri="{FF2B5EF4-FFF2-40B4-BE49-F238E27FC236}">
                  <a16:creationId xmlns:a16="http://schemas.microsoft.com/office/drawing/2014/main" id="{CDB917B7-D409-444C-A1F0-A207753E24C5}"/>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t="17670" r="3148" b="14952"/>
            <a:stretch/>
          </p:blipFill>
          <p:spPr>
            <a:xfrm>
              <a:off x="119336" y="3386361"/>
              <a:ext cx="6275569" cy="3274377"/>
            </a:xfrm>
            <a:prstGeom prst="rect">
              <a:avLst/>
            </a:prstGeom>
            <a:ln w="3175" cap="sq" cmpd="thickThin">
              <a:solidFill>
                <a:srgbClr val="000000"/>
              </a:solidFill>
              <a:prstDash val="solid"/>
              <a:miter lim="800000"/>
            </a:ln>
            <a:effectLst>
              <a:innerShdw blurRad="76200">
                <a:srgbClr val="000000"/>
              </a:innerShdw>
            </a:effectLst>
          </p:spPr>
        </p:pic>
        <p:sp>
          <p:nvSpPr>
            <p:cNvPr id="14" name="文本框 13">
              <a:extLst>
                <a:ext uri="{FF2B5EF4-FFF2-40B4-BE49-F238E27FC236}">
                  <a16:creationId xmlns:a16="http://schemas.microsoft.com/office/drawing/2014/main" id="{0A99BDCC-BB82-4368-BEEB-63D2F850A588}"/>
                </a:ext>
              </a:extLst>
            </p:cNvPr>
            <p:cNvSpPr txBox="1"/>
            <p:nvPr/>
          </p:nvSpPr>
          <p:spPr>
            <a:xfrm>
              <a:off x="1930409" y="3394548"/>
              <a:ext cx="1728192"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400" b="1" dirty="0">
                  <a:highlight>
                    <a:srgbClr val="FFFF00"/>
                  </a:highlight>
                </a:rPr>
                <a:t>A</a:t>
              </a:r>
              <a:r>
                <a:rPr lang="zh-CN" altLang="en-US" sz="1400" b="1" dirty="0">
                  <a:highlight>
                    <a:srgbClr val="FFFF00"/>
                  </a:highlight>
                </a:rPr>
                <a:t>：</a:t>
              </a:r>
              <a:r>
                <a:rPr lang="en-US" altLang="zh-CN" sz="1400" b="1" dirty="0">
                  <a:highlight>
                    <a:srgbClr val="FFFF00"/>
                  </a:highlight>
                </a:rPr>
                <a:t>Circle, racetrack </a:t>
              </a:r>
              <a:endParaRPr lang="zh-CN" altLang="en-US" sz="1400" b="1" dirty="0">
                <a:highlight>
                  <a:srgbClr val="FFFF00"/>
                </a:highlight>
              </a:endParaRPr>
            </a:p>
          </p:txBody>
        </p:sp>
        <p:sp>
          <p:nvSpPr>
            <p:cNvPr id="15" name="文本框 14">
              <a:extLst>
                <a:ext uri="{FF2B5EF4-FFF2-40B4-BE49-F238E27FC236}">
                  <a16:creationId xmlns:a16="http://schemas.microsoft.com/office/drawing/2014/main" id="{7C4B7483-9B79-497E-8F6F-9DF6BF64D294}"/>
                </a:ext>
              </a:extLst>
            </p:cNvPr>
            <p:cNvSpPr txBox="1"/>
            <p:nvPr/>
          </p:nvSpPr>
          <p:spPr>
            <a:xfrm>
              <a:off x="179975" y="4072770"/>
              <a:ext cx="193284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400" b="1" dirty="0">
                  <a:highlight>
                    <a:srgbClr val="FFFF00"/>
                  </a:highlight>
                </a:rPr>
                <a:t>B</a:t>
              </a:r>
              <a:r>
                <a:rPr lang="zh-CN" altLang="en-US" sz="1400" b="1" dirty="0">
                  <a:highlight>
                    <a:srgbClr val="FFFF00"/>
                  </a:highlight>
                </a:rPr>
                <a:t>：</a:t>
              </a:r>
              <a:r>
                <a:rPr lang="en-US" altLang="zh-CN" sz="1400" b="1" dirty="0">
                  <a:highlight>
                    <a:srgbClr val="FFFF00"/>
                  </a:highlight>
                </a:rPr>
                <a:t>Antechamber </a:t>
              </a:r>
              <a:endParaRPr lang="zh-CN" altLang="en-US" sz="1400" b="1" dirty="0">
                <a:highlight>
                  <a:srgbClr val="FFFF00"/>
                </a:highlight>
              </a:endParaRPr>
            </a:p>
          </p:txBody>
        </p:sp>
        <p:sp>
          <p:nvSpPr>
            <p:cNvPr id="16" name="箭头: 下 15">
              <a:extLst>
                <a:ext uri="{FF2B5EF4-FFF2-40B4-BE49-F238E27FC236}">
                  <a16:creationId xmlns:a16="http://schemas.microsoft.com/office/drawing/2014/main" id="{13216CCD-E648-4B41-8357-BD9AE51D238A}"/>
                </a:ext>
              </a:extLst>
            </p:cNvPr>
            <p:cNvSpPr/>
            <p:nvPr/>
          </p:nvSpPr>
          <p:spPr>
            <a:xfrm>
              <a:off x="2495600" y="3763880"/>
              <a:ext cx="397939" cy="3693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sz="1400"/>
            </a:p>
          </p:txBody>
        </p:sp>
        <p:sp>
          <p:nvSpPr>
            <p:cNvPr id="17" name="箭头: 下 16">
              <a:extLst>
                <a:ext uri="{FF2B5EF4-FFF2-40B4-BE49-F238E27FC236}">
                  <a16:creationId xmlns:a16="http://schemas.microsoft.com/office/drawing/2014/main" id="{A670ADCB-619C-4C49-B541-8C16311E2A52}"/>
                </a:ext>
              </a:extLst>
            </p:cNvPr>
            <p:cNvSpPr/>
            <p:nvPr/>
          </p:nvSpPr>
          <p:spPr>
            <a:xfrm>
              <a:off x="1144502" y="4433712"/>
              <a:ext cx="397939" cy="3693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sz="1400"/>
            </a:p>
          </p:txBody>
        </p:sp>
        <p:sp>
          <p:nvSpPr>
            <p:cNvPr id="18" name="文本框 17">
              <a:extLst>
                <a:ext uri="{FF2B5EF4-FFF2-40B4-BE49-F238E27FC236}">
                  <a16:creationId xmlns:a16="http://schemas.microsoft.com/office/drawing/2014/main" id="{57514C26-5ED1-4072-8073-26706B6516BC}"/>
                </a:ext>
              </a:extLst>
            </p:cNvPr>
            <p:cNvSpPr txBox="1"/>
            <p:nvPr/>
          </p:nvSpPr>
          <p:spPr>
            <a:xfrm>
              <a:off x="4018641" y="3937027"/>
              <a:ext cx="1393912"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400" b="1" dirty="0">
                  <a:highlight>
                    <a:srgbClr val="FFFF00"/>
                  </a:highlight>
                </a:rPr>
                <a:t>Dust-free room</a:t>
              </a:r>
              <a:endParaRPr lang="zh-CN" altLang="en-US" sz="1400" b="1" dirty="0">
                <a:highlight>
                  <a:srgbClr val="FFFF00"/>
                </a:highlight>
              </a:endParaRPr>
            </a:p>
          </p:txBody>
        </p:sp>
        <p:sp>
          <p:nvSpPr>
            <p:cNvPr id="19" name="箭头: 下 18">
              <a:extLst>
                <a:ext uri="{FF2B5EF4-FFF2-40B4-BE49-F238E27FC236}">
                  <a16:creationId xmlns:a16="http://schemas.microsoft.com/office/drawing/2014/main" id="{6B63D690-4618-49B8-B41E-78C905162F36}"/>
                </a:ext>
              </a:extLst>
            </p:cNvPr>
            <p:cNvSpPr/>
            <p:nvPr/>
          </p:nvSpPr>
          <p:spPr>
            <a:xfrm>
              <a:off x="4594705" y="4265579"/>
              <a:ext cx="397939" cy="3693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sz="1400"/>
            </a:p>
          </p:txBody>
        </p:sp>
      </p:grpSp>
      <p:sp>
        <p:nvSpPr>
          <p:cNvPr id="20" name="内容占位符 1">
            <a:extLst>
              <a:ext uri="{FF2B5EF4-FFF2-40B4-BE49-F238E27FC236}">
                <a16:creationId xmlns:a16="http://schemas.microsoft.com/office/drawing/2014/main" id="{BEEAA5EE-13DA-49A1-99B0-8C08D10F4536}"/>
              </a:ext>
            </a:extLst>
          </p:cNvPr>
          <p:cNvSpPr txBox="1">
            <a:spLocks/>
          </p:cNvSpPr>
          <p:nvPr/>
        </p:nvSpPr>
        <p:spPr>
          <a:xfrm>
            <a:off x="443372" y="1069120"/>
            <a:ext cx="11305256" cy="1811039"/>
          </a:xfrm>
          <a:prstGeom prst="rect">
            <a:avLst/>
          </a:prstGeom>
        </p:spPr>
        <p:txBody>
          <a:bodyPr vert="horz" lIns="91440" tIns="45720" rIns="91440" bIns="45720" rtlCol="0">
            <a:no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Aft>
                <a:spcPts val="600"/>
              </a:spcAft>
            </a:pPr>
            <a:r>
              <a:rPr lang="en-US" altLang="zh-CN" sz="1800" i="0" dirty="0">
                <a:effectLst/>
                <a:latin typeface="+mn-lt"/>
              </a:rPr>
              <a:t>The coating device A:  Vacuum chambers are connected in parallel to 6 groups, each group of vacuum chambers length </a:t>
            </a:r>
            <a:r>
              <a:rPr lang="en-US" altLang="zh-CN" sz="1800" dirty="0">
                <a:latin typeface="+mn-lt"/>
              </a:rPr>
              <a:t>should be lower than</a:t>
            </a:r>
            <a:r>
              <a:rPr lang="en-US" altLang="zh-CN" sz="1800" i="0" dirty="0">
                <a:effectLst/>
                <a:latin typeface="+mn-lt"/>
              </a:rPr>
              <a:t> 3.5m, outer diameter is about 0.47m; </a:t>
            </a:r>
          </a:p>
          <a:p>
            <a:pPr algn="l">
              <a:lnSpc>
                <a:spcPct val="100000"/>
              </a:lnSpc>
              <a:spcAft>
                <a:spcPts val="600"/>
              </a:spcAft>
            </a:pPr>
            <a:r>
              <a:rPr lang="en-US" altLang="zh-CN" sz="1800" i="0" dirty="0">
                <a:effectLst/>
                <a:latin typeface="+mn-lt"/>
              </a:rPr>
              <a:t>The coating device B: Antechamber are connected in parallel to 4 groups, each group of vacuum chambers length </a:t>
            </a:r>
            <a:r>
              <a:rPr lang="en-US" altLang="zh-CN" sz="1800" dirty="0">
                <a:latin typeface="+mn-lt"/>
              </a:rPr>
              <a:t>should be lower than</a:t>
            </a:r>
            <a:r>
              <a:rPr lang="en-US" altLang="zh-CN" sz="1800" i="0" dirty="0">
                <a:effectLst/>
                <a:latin typeface="+mn-lt"/>
              </a:rPr>
              <a:t> 1.5m, due to its discharge difficulty.</a:t>
            </a:r>
            <a:endParaRPr lang="en-US" altLang="zh-CN" sz="1800" dirty="0">
              <a:latin typeface="+mn-lt"/>
            </a:endParaRPr>
          </a:p>
          <a:p>
            <a:pPr>
              <a:lnSpc>
                <a:spcPct val="100000"/>
              </a:lnSpc>
              <a:spcAft>
                <a:spcPts val="600"/>
              </a:spcAft>
            </a:pPr>
            <a:r>
              <a:rPr lang="en-US" altLang="zh-CN" sz="1800" dirty="0">
                <a:latin typeface="+mn-lt"/>
                <a:ea typeface="等线" panose="02010600030101010101" pitchFamily="2" charset="-122"/>
              </a:rPr>
              <a:t>Two setups of NEG coating have been built for vacuum pipes of HEPS at IHEP Lab. And a lot of test vacuum pipes have been coated, which shows that NEG film has good adhesion and thickness distribution. </a:t>
            </a:r>
          </a:p>
        </p:txBody>
      </p:sp>
      <p:pic>
        <p:nvPicPr>
          <p:cNvPr id="25" name="Picture 2">
            <a:extLst>
              <a:ext uri="{FF2B5EF4-FFF2-40B4-BE49-F238E27FC236}">
                <a16:creationId xmlns:a16="http://schemas.microsoft.com/office/drawing/2014/main" id="{291C9A74-56CD-41C3-AAFD-1BC5044EB42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7475" b="34551"/>
          <a:stretch/>
        </p:blipFill>
        <p:spPr bwMode="auto">
          <a:xfrm>
            <a:off x="5510163" y="5229200"/>
            <a:ext cx="6570466" cy="1444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图片 38">
            <a:extLst>
              <a:ext uri="{FF2B5EF4-FFF2-40B4-BE49-F238E27FC236}">
                <a16:creationId xmlns:a16="http://schemas.microsoft.com/office/drawing/2014/main" id="{05C7DD37-1E2B-4F18-95EE-7C9ABE7E6D6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8170" b="32150"/>
          <a:stretch/>
        </p:blipFill>
        <p:spPr>
          <a:xfrm>
            <a:off x="5510162" y="3384613"/>
            <a:ext cx="6570466" cy="1955395"/>
          </a:xfrm>
          <a:prstGeom prst="rect">
            <a:avLst/>
          </a:prstGeom>
          <a:ln>
            <a:noFill/>
          </a:ln>
          <a:effectLst>
            <a:outerShdw blurRad="292100" dist="139700" dir="2700000" algn="tl" rotWithShape="0">
              <a:srgbClr val="333333">
                <a:alpha val="65000"/>
              </a:srgbClr>
            </a:outerShdw>
          </a:effectLst>
        </p:spPr>
      </p:pic>
      <p:sp>
        <p:nvSpPr>
          <p:cNvPr id="22" name="文本框 21">
            <a:extLst>
              <a:ext uri="{FF2B5EF4-FFF2-40B4-BE49-F238E27FC236}">
                <a16:creationId xmlns:a16="http://schemas.microsoft.com/office/drawing/2014/main" id="{BFBFE74E-826B-44AA-95F3-3A54D77C6F97}"/>
              </a:ext>
            </a:extLst>
          </p:cNvPr>
          <p:cNvSpPr txBox="1"/>
          <p:nvPr/>
        </p:nvSpPr>
        <p:spPr>
          <a:xfrm>
            <a:off x="8303568" y="394962"/>
            <a:ext cx="3888432" cy="369332"/>
          </a:xfrm>
          <a:prstGeom prst="rect">
            <a:avLst/>
          </a:prstGeom>
          <a:noFill/>
        </p:spPr>
        <p:txBody>
          <a:bodyPr wrap="square" rtlCol="0">
            <a:spAutoFit/>
          </a:bodyPr>
          <a:lstStyle/>
          <a:p>
            <a:r>
              <a:rPr lang="en-US" altLang="zh-CN" dirty="0" err="1"/>
              <a:t>Yongsheng</a:t>
            </a:r>
            <a:r>
              <a:rPr lang="en-US" altLang="zh-CN" dirty="0"/>
              <a:t> Ma,</a:t>
            </a:r>
            <a:r>
              <a:rPr lang="zh-CN" altLang="en-US" dirty="0"/>
              <a:t> </a:t>
            </a:r>
            <a:r>
              <a:rPr lang="en-US" altLang="zh-CN" dirty="0"/>
              <a:t>Fei Sun, Tao Huang</a:t>
            </a:r>
            <a:endParaRPr lang="zh-CN" altLang="en-US" dirty="0"/>
          </a:p>
        </p:txBody>
      </p:sp>
    </p:spTree>
    <p:extLst>
      <p:ext uri="{BB962C8B-B14F-4D97-AF65-F5344CB8AC3E}">
        <p14:creationId xmlns:p14="http://schemas.microsoft.com/office/powerpoint/2010/main" val="349930937"/>
      </p:ext>
    </p:extLst>
  </p:cSld>
  <p:clrMapOvr>
    <a:masterClrMapping/>
  </p:clrMapOvr>
  <mc:AlternateContent xmlns:mc="http://schemas.openxmlformats.org/markup-compatibility/2006" xmlns:p14="http://schemas.microsoft.com/office/powerpoint/2010/main">
    <mc:Choice Requires="p14">
      <p:transition spd="slow" p14:dur="2000" advTm="16489"/>
    </mc:Choice>
    <mc:Fallback xmlns="">
      <p:transition spd="slow" advTm="16489"/>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3">
            <a:extLst>
              <a:ext uri="{FF2B5EF4-FFF2-40B4-BE49-F238E27FC236}">
                <a16:creationId xmlns:a16="http://schemas.microsoft.com/office/drawing/2014/main" id="{87FD5189-7C75-4436-8BE5-17FB9313F8B9}"/>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7016894" y="3647443"/>
            <a:ext cx="4034021" cy="3083503"/>
          </a:xfrm>
          <a:prstGeom prst="rect">
            <a:avLst/>
          </a:prstGeom>
          <a:noFill/>
          <a:extLst>
            <a:ext uri="{909E8E84-426E-40DD-AFC4-6F175D3DCCD1}">
              <a14:hiddenFill xmlns:a14="http://schemas.microsoft.com/office/drawing/2010/main">
                <a:solidFill>
                  <a:srgbClr val="FFFFFF"/>
                </a:solidFill>
              </a14:hiddenFill>
            </a:ext>
          </a:extLst>
        </p:spPr>
      </p:pic>
      <p:sp>
        <p:nvSpPr>
          <p:cNvPr id="3" name="标题 2">
            <a:extLst>
              <a:ext uri="{FF2B5EF4-FFF2-40B4-BE49-F238E27FC236}">
                <a16:creationId xmlns:a16="http://schemas.microsoft.com/office/drawing/2014/main" id="{4790C962-45F9-4FAA-96B2-F6954B71AA14}"/>
              </a:ext>
            </a:extLst>
          </p:cNvPr>
          <p:cNvSpPr>
            <a:spLocks noGrp="1"/>
          </p:cNvSpPr>
          <p:nvPr>
            <p:ph type="title"/>
          </p:nvPr>
        </p:nvSpPr>
        <p:spPr>
          <a:xfrm>
            <a:off x="1558637" y="105353"/>
            <a:ext cx="10515600" cy="663575"/>
          </a:xfrm>
          <a:prstGeom prst="rect">
            <a:avLst/>
          </a:prstGeom>
        </p:spPr>
        <p:txBody>
          <a:bodyPr/>
          <a:lstStyle/>
          <a:p>
            <a:r>
              <a:rPr lang="en-US" altLang="zh-CN" dirty="0"/>
              <a:t>Results of massive NEG coating </a:t>
            </a:r>
            <a:endParaRPr lang="zh-CN" altLang="en-US" dirty="0"/>
          </a:p>
        </p:txBody>
      </p:sp>
      <p:sp>
        <p:nvSpPr>
          <p:cNvPr id="13" name="Slide Number Placeholder 2">
            <a:extLst>
              <a:ext uri="{FF2B5EF4-FFF2-40B4-BE49-F238E27FC236}">
                <a16:creationId xmlns:a16="http://schemas.microsoft.com/office/drawing/2014/main" id="{BD34EE0F-495F-4EA9-9DC4-B33ECE488CE2}"/>
              </a:ext>
            </a:extLst>
          </p:cNvPr>
          <p:cNvSpPr>
            <a:spLocks noGrp="1"/>
          </p:cNvSpPr>
          <p:nvPr>
            <p:ph type="sldNum" sz="quarter" idx="4294967295"/>
          </p:nvPr>
        </p:nvSpPr>
        <p:spPr>
          <a:xfrm>
            <a:off x="0" y="0"/>
            <a:ext cx="0" cy="0"/>
          </a:xfrm>
        </p:spPr>
        <p:txBody>
          <a:bodyPr/>
          <a:lstStyle/>
          <a:p>
            <a:fld id="{5C27AF4A-446D-47BA-A15A-9054C05911CB}" type="slidenum">
              <a:rPr lang="en-US" smtClean="0"/>
              <a:pPr/>
              <a:t>35</a:t>
            </a:fld>
            <a:endParaRPr lang="en-US" dirty="0"/>
          </a:p>
        </p:txBody>
      </p:sp>
      <p:pic>
        <p:nvPicPr>
          <p:cNvPr id="23" name="图片 22">
            <a:extLst>
              <a:ext uri="{FF2B5EF4-FFF2-40B4-BE49-F238E27FC236}">
                <a16:creationId xmlns:a16="http://schemas.microsoft.com/office/drawing/2014/main" id="{E5AE04BC-D579-4A90-913E-45B885B8F534}"/>
              </a:ext>
            </a:extLst>
          </p:cNvPr>
          <p:cNvPicPr>
            <a:picLocks noChangeAspect="1"/>
          </p:cNvPicPr>
          <p:nvPr/>
        </p:nvPicPr>
        <p:blipFill>
          <a:blip r:embed="rId3"/>
          <a:stretch>
            <a:fillRect/>
          </a:stretch>
        </p:blipFill>
        <p:spPr>
          <a:xfrm>
            <a:off x="7003274" y="768928"/>
            <a:ext cx="4034021" cy="3092750"/>
          </a:xfrm>
          <a:prstGeom prst="rect">
            <a:avLst/>
          </a:prstGeom>
        </p:spPr>
      </p:pic>
      <p:pic>
        <p:nvPicPr>
          <p:cNvPr id="14" name="图片 13">
            <a:extLst>
              <a:ext uri="{FF2B5EF4-FFF2-40B4-BE49-F238E27FC236}">
                <a16:creationId xmlns:a16="http://schemas.microsoft.com/office/drawing/2014/main" id="{536D10AF-7D39-4A0C-8B78-A9371DBF3A1B}"/>
              </a:ext>
            </a:extLst>
          </p:cNvPr>
          <p:cNvPicPr>
            <a:picLocks noChangeAspect="1"/>
          </p:cNvPicPr>
          <p:nvPr/>
        </p:nvPicPr>
        <p:blipFill>
          <a:blip r:embed="rId4"/>
          <a:stretch>
            <a:fillRect/>
          </a:stretch>
        </p:blipFill>
        <p:spPr>
          <a:xfrm>
            <a:off x="1112375" y="3109511"/>
            <a:ext cx="5581561" cy="3748602"/>
          </a:xfrm>
          <a:prstGeom prst="rect">
            <a:avLst/>
          </a:prstGeom>
        </p:spPr>
      </p:pic>
      <p:sp>
        <p:nvSpPr>
          <p:cNvPr id="2" name="文本框 1">
            <a:extLst>
              <a:ext uri="{FF2B5EF4-FFF2-40B4-BE49-F238E27FC236}">
                <a16:creationId xmlns:a16="http://schemas.microsoft.com/office/drawing/2014/main" id="{D35313FA-056D-4474-90EC-8CD63906B2D8}"/>
              </a:ext>
            </a:extLst>
          </p:cNvPr>
          <p:cNvSpPr txBox="1"/>
          <p:nvPr/>
        </p:nvSpPr>
        <p:spPr>
          <a:xfrm>
            <a:off x="335360" y="1289751"/>
            <a:ext cx="6861142" cy="1754326"/>
          </a:xfrm>
          <a:prstGeom prst="rect">
            <a:avLst/>
          </a:prstGeom>
          <a:noFill/>
        </p:spPr>
        <p:txBody>
          <a:bodyPr wrap="square" rtlCol="0">
            <a:spAutoFit/>
          </a:bodyPr>
          <a:lstStyle/>
          <a:p>
            <a:pPr marL="285750" indent="-285750">
              <a:buFont typeface="Wingdings" panose="05000000000000000000" pitchFamily="2" charset="2"/>
              <a:buChar char="u"/>
            </a:pPr>
            <a:r>
              <a:rPr lang="en-US" altLang="zh-CN" dirty="0"/>
              <a:t>The discharge of antechamber is very difficult due to its height is only 7mm , the whole antechamber which length is 1200mm has been NEG coated by last year. </a:t>
            </a:r>
          </a:p>
          <a:p>
            <a:pPr marL="285750" indent="-285750">
              <a:buFont typeface="Wingdings" panose="05000000000000000000" pitchFamily="2" charset="2"/>
              <a:buChar char="u"/>
            </a:pPr>
            <a:r>
              <a:rPr lang="en-US" altLang="zh-CN" dirty="0"/>
              <a:t>The life times of NEG coating activation exceeded 21@225</a:t>
            </a:r>
            <a:r>
              <a:rPr lang="zh-CN" altLang="en-US" dirty="0"/>
              <a:t>℃</a:t>
            </a:r>
            <a:r>
              <a:rPr lang="en-US" altLang="zh-CN" dirty="0"/>
              <a:t>.</a:t>
            </a:r>
          </a:p>
          <a:p>
            <a:pPr marL="285750" indent="-285750">
              <a:buFont typeface="Wingdings" panose="05000000000000000000" pitchFamily="2" charset="2"/>
              <a:buChar char="u"/>
            </a:pPr>
            <a:r>
              <a:rPr lang="en-US" altLang="zh-CN" dirty="0"/>
              <a:t>The stability of massive NEG coating is very important due to time limit for storage ring installation.</a:t>
            </a:r>
            <a:endParaRPr lang="zh-CN" altLang="en-US" dirty="0"/>
          </a:p>
        </p:txBody>
      </p:sp>
      <p:sp>
        <p:nvSpPr>
          <p:cNvPr id="8" name="文本框 7">
            <a:extLst>
              <a:ext uri="{FF2B5EF4-FFF2-40B4-BE49-F238E27FC236}">
                <a16:creationId xmlns:a16="http://schemas.microsoft.com/office/drawing/2014/main" id="{611706E2-3124-469B-9804-84DBF8DFE65D}"/>
              </a:ext>
            </a:extLst>
          </p:cNvPr>
          <p:cNvSpPr txBox="1"/>
          <p:nvPr/>
        </p:nvSpPr>
        <p:spPr>
          <a:xfrm>
            <a:off x="8303568" y="394962"/>
            <a:ext cx="3888432" cy="369332"/>
          </a:xfrm>
          <a:prstGeom prst="rect">
            <a:avLst/>
          </a:prstGeom>
          <a:noFill/>
        </p:spPr>
        <p:txBody>
          <a:bodyPr wrap="square" rtlCol="0">
            <a:spAutoFit/>
          </a:bodyPr>
          <a:lstStyle/>
          <a:p>
            <a:r>
              <a:rPr lang="en-US" altLang="zh-CN" dirty="0" err="1"/>
              <a:t>Yongsheng</a:t>
            </a:r>
            <a:r>
              <a:rPr lang="en-US" altLang="zh-CN" dirty="0"/>
              <a:t> Ma,</a:t>
            </a:r>
            <a:r>
              <a:rPr lang="zh-CN" altLang="en-US" dirty="0"/>
              <a:t> </a:t>
            </a:r>
            <a:r>
              <a:rPr lang="en-US" altLang="zh-CN" dirty="0"/>
              <a:t>Fei Sun, Tao Huang</a:t>
            </a:r>
            <a:endParaRPr lang="zh-CN" altLang="en-US" dirty="0"/>
          </a:p>
        </p:txBody>
      </p:sp>
    </p:spTree>
    <p:extLst>
      <p:ext uri="{BB962C8B-B14F-4D97-AF65-F5344CB8AC3E}">
        <p14:creationId xmlns:p14="http://schemas.microsoft.com/office/powerpoint/2010/main" val="697311671"/>
      </p:ext>
    </p:extLst>
  </p:cSld>
  <p:clrMapOvr>
    <a:masterClrMapping/>
  </p:clrMapOvr>
  <mc:AlternateContent xmlns:mc="http://schemas.openxmlformats.org/markup-compatibility/2006" xmlns:p14="http://schemas.microsoft.com/office/powerpoint/2010/main">
    <mc:Choice Requires="p14">
      <p:transition spd="slow" p14:dur="2000" advTm="16603"/>
    </mc:Choice>
    <mc:Fallback xmlns="">
      <p:transition spd="slow" advTm="16603"/>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558637" y="105353"/>
            <a:ext cx="10515600" cy="663575"/>
          </a:xfrm>
          <a:prstGeom prst="rect">
            <a:avLst/>
          </a:prstGeom>
        </p:spPr>
        <p:txBody>
          <a:bodyPr/>
          <a:lstStyle/>
          <a:p>
            <a:r>
              <a:rPr lang="en-US" altLang="zh-CN" sz="2800" dirty="0"/>
              <a:t>4  Bakeout experiments for NEG film activation</a:t>
            </a:r>
            <a:endParaRPr lang="zh-CN" altLang="en-US" sz="28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392" y="4595640"/>
            <a:ext cx="3972946"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0144" y="4605099"/>
            <a:ext cx="2876692"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33959" y="3638487"/>
            <a:ext cx="4340278" cy="3194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7328" y="955646"/>
            <a:ext cx="8208862" cy="2246769"/>
          </a:xfrm>
          <a:prstGeom prst="rect">
            <a:avLst/>
          </a:prstGeom>
          <a:noFill/>
        </p:spPr>
        <p:txBody>
          <a:bodyPr wrap="square" rtlCol="0">
            <a:spAutoFit/>
          </a:bodyPr>
          <a:lstStyle/>
          <a:p>
            <a:pPr marL="285750" indent="-285750" algn="just">
              <a:buFont typeface="Arial" pitchFamily="34" charset="0"/>
              <a:buChar char="•"/>
            </a:pPr>
            <a:r>
              <a:rPr lang="en-US" altLang="zh-CN" sz="2000" dirty="0"/>
              <a:t>Polyimide aluminized film Heaters (260℃) with a thickness of about 0.4mm were tested.</a:t>
            </a:r>
          </a:p>
          <a:p>
            <a:pPr marL="285750" indent="-285750" algn="just">
              <a:buFont typeface="Arial" pitchFamily="34" charset="0"/>
              <a:buChar char="•"/>
            </a:pPr>
            <a:r>
              <a:rPr lang="en-US" altLang="zh-CN" sz="2000" dirty="0"/>
              <a:t>For 260 ℃ baking temperature, if the gap between vacuum chamber and magnet pole increase from 0.5mm to 1mm, the rising temperature could reduce from 36.6 ℃ to 17.5 ℃.</a:t>
            </a:r>
          </a:p>
          <a:p>
            <a:pPr marL="285750" indent="-285750" algn="just">
              <a:buFont typeface="Arial" pitchFamily="34" charset="0"/>
              <a:buChar char="•"/>
            </a:pPr>
            <a:r>
              <a:rPr lang="en-US" altLang="zh-CN" sz="2000" dirty="0"/>
              <a:t>Strip Heater will be employed in most vacuum chamber heating, due to its easier to be installation and reliability. The temperature variation is 30</a:t>
            </a:r>
            <a:r>
              <a:rPr lang="zh-CN" altLang="en-US" sz="2000" dirty="0"/>
              <a:t>℃</a:t>
            </a:r>
            <a:r>
              <a:rPr lang="en-US" altLang="zh-CN" sz="2000" dirty="0"/>
              <a:t>.</a:t>
            </a:r>
          </a:p>
        </p:txBody>
      </p:sp>
      <p:sp>
        <p:nvSpPr>
          <p:cNvPr id="10" name="文本框 9">
            <a:extLst>
              <a:ext uri="{FF2B5EF4-FFF2-40B4-BE49-F238E27FC236}">
                <a16:creationId xmlns:a16="http://schemas.microsoft.com/office/drawing/2014/main" id="{9B90A924-9186-4D8A-8F95-0F3CC39CAF6B}"/>
              </a:ext>
            </a:extLst>
          </p:cNvPr>
          <p:cNvSpPr txBox="1"/>
          <p:nvPr/>
        </p:nvSpPr>
        <p:spPr>
          <a:xfrm>
            <a:off x="9984432" y="477296"/>
            <a:ext cx="1800200" cy="369332"/>
          </a:xfrm>
          <a:prstGeom prst="rect">
            <a:avLst/>
          </a:prstGeom>
          <a:noFill/>
        </p:spPr>
        <p:txBody>
          <a:bodyPr wrap="square" rtlCol="0">
            <a:spAutoFit/>
          </a:bodyPr>
          <a:lstStyle/>
          <a:p>
            <a:r>
              <a:rPr lang="en-US" altLang="zh-CN" dirty="0" err="1"/>
              <a:t>Baiqi</a:t>
            </a:r>
            <a:r>
              <a:rPr lang="en-US" altLang="zh-CN" dirty="0"/>
              <a:t> Liu</a:t>
            </a:r>
            <a:endParaRPr lang="zh-CN" altLang="en-US" dirty="0"/>
          </a:p>
        </p:txBody>
      </p:sp>
      <p:sp>
        <p:nvSpPr>
          <p:cNvPr id="19" name="文本框 18">
            <a:extLst>
              <a:ext uri="{FF2B5EF4-FFF2-40B4-BE49-F238E27FC236}">
                <a16:creationId xmlns:a16="http://schemas.microsoft.com/office/drawing/2014/main" id="{071E5852-DE41-4C3F-B94C-EF2DCF488BBE}"/>
              </a:ext>
            </a:extLst>
          </p:cNvPr>
          <p:cNvSpPr txBox="1"/>
          <p:nvPr/>
        </p:nvSpPr>
        <p:spPr>
          <a:xfrm>
            <a:off x="625212" y="6376420"/>
            <a:ext cx="374332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zh-CN" sz="1800" dirty="0"/>
              <a:t>Polyimide aluminized film Heater test</a:t>
            </a:r>
            <a:endParaRPr lang="zh-CN" altLang="en-US" dirty="0"/>
          </a:p>
        </p:txBody>
      </p:sp>
      <p:grpSp>
        <p:nvGrpSpPr>
          <p:cNvPr id="11" name="Group 55">
            <a:extLst>
              <a:ext uri="{FF2B5EF4-FFF2-40B4-BE49-F238E27FC236}">
                <a16:creationId xmlns:a16="http://schemas.microsoft.com/office/drawing/2014/main" id="{C5F4B197-F519-4626-9004-CFE6ADBEA716}"/>
              </a:ext>
            </a:extLst>
          </p:cNvPr>
          <p:cNvGrpSpPr>
            <a:grpSpLocks/>
          </p:cNvGrpSpPr>
          <p:nvPr/>
        </p:nvGrpSpPr>
        <p:grpSpPr bwMode="auto">
          <a:xfrm>
            <a:off x="8326164" y="903225"/>
            <a:ext cx="3746500" cy="2620962"/>
            <a:chOff x="3196" y="981"/>
            <a:chExt cx="2360" cy="1651"/>
          </a:xfrm>
        </p:grpSpPr>
        <p:pic>
          <p:nvPicPr>
            <p:cNvPr id="12" name="Picture 27">
              <a:extLst>
                <a:ext uri="{FF2B5EF4-FFF2-40B4-BE49-F238E27FC236}">
                  <a16:creationId xmlns:a16="http://schemas.microsoft.com/office/drawing/2014/main" id="{1D6CCD6E-CF78-4FD6-98C1-1EAA5B22B72B}"/>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198" y="981"/>
              <a:ext cx="2358" cy="1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28">
              <a:extLst>
                <a:ext uri="{FF2B5EF4-FFF2-40B4-BE49-F238E27FC236}">
                  <a16:creationId xmlns:a16="http://schemas.microsoft.com/office/drawing/2014/main" id="{DB072871-1FFA-4ED7-A2F1-5A392FBB0F90}"/>
                </a:ext>
              </a:extLst>
            </p:cNvPr>
            <p:cNvSpPr>
              <a:spLocks noChangeArrowheads="1"/>
            </p:cNvSpPr>
            <p:nvPr/>
          </p:nvSpPr>
          <p:spPr bwMode="auto">
            <a:xfrm>
              <a:off x="3288" y="1016"/>
              <a:ext cx="121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zh-CN" dirty="0">
                  <a:solidFill>
                    <a:srgbClr val="FF0000"/>
                  </a:solidFill>
                  <a:ea typeface="宋体" panose="02010600030101010101" pitchFamily="2" charset="-122"/>
                </a:rPr>
                <a:t>Antechamber heat</a:t>
              </a:r>
              <a:endParaRPr lang="zh-CN" altLang="en-US" dirty="0">
                <a:solidFill>
                  <a:srgbClr val="FF0000"/>
                </a:solidFill>
                <a:ea typeface="宋体" panose="02010600030101010101" pitchFamily="2" charset="-122"/>
              </a:endParaRPr>
            </a:p>
          </p:txBody>
        </p:sp>
        <p:pic>
          <p:nvPicPr>
            <p:cNvPr id="14" name="Picture 31" descr="无标题_副本">
              <a:extLst>
                <a:ext uri="{FF2B5EF4-FFF2-40B4-BE49-F238E27FC236}">
                  <a16:creationId xmlns:a16="http://schemas.microsoft.com/office/drawing/2014/main" id="{A154D3EB-545A-425F-8A10-DC25E6CAAD39}"/>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604" y="1843"/>
              <a:ext cx="952" cy="727"/>
            </a:xfrm>
            <a:prstGeom prst="rect">
              <a:avLst/>
            </a:prstGeom>
            <a:noFill/>
            <a:extLst>
              <a:ext uri="{909E8E84-426E-40DD-AFC4-6F175D3DCCD1}">
                <a14:hiddenFill xmlns:a14="http://schemas.microsoft.com/office/drawing/2010/main">
                  <a:solidFill>
                    <a:srgbClr val="FFFFFF"/>
                  </a:solidFill>
                </a14:hiddenFill>
              </a:ext>
            </a:extLst>
          </p:spPr>
        </p:pic>
        <p:sp>
          <p:nvSpPr>
            <p:cNvPr id="16" name="Line 33">
              <a:extLst>
                <a:ext uri="{FF2B5EF4-FFF2-40B4-BE49-F238E27FC236}">
                  <a16:creationId xmlns:a16="http://schemas.microsoft.com/office/drawing/2014/main" id="{E5F1F484-F5AB-46C9-ACE2-3B12251E4073}"/>
                </a:ext>
              </a:extLst>
            </p:cNvPr>
            <p:cNvSpPr>
              <a:spLocks noChangeShapeType="1"/>
            </p:cNvSpPr>
            <p:nvPr/>
          </p:nvSpPr>
          <p:spPr bwMode="auto">
            <a:xfrm flipH="1" flipV="1">
              <a:off x="4507" y="1454"/>
              <a:ext cx="732" cy="842"/>
            </a:xfrm>
            <a:prstGeom prst="line">
              <a:avLst/>
            </a:prstGeom>
            <a:noFill/>
            <a:ln w="38100">
              <a:solidFill>
                <a:srgbClr val="FF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 name="Text Box 48">
              <a:extLst>
                <a:ext uri="{FF2B5EF4-FFF2-40B4-BE49-F238E27FC236}">
                  <a16:creationId xmlns:a16="http://schemas.microsoft.com/office/drawing/2014/main" id="{29B8D787-3797-4A1B-97DC-1C3C9BFC9E04}"/>
                </a:ext>
              </a:extLst>
            </p:cNvPr>
            <p:cNvSpPr txBox="1">
              <a:spLocks noChangeArrowheads="1"/>
            </p:cNvSpPr>
            <p:nvPr/>
          </p:nvSpPr>
          <p:spPr bwMode="auto">
            <a:xfrm>
              <a:off x="3196" y="1296"/>
              <a:ext cx="167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800" b="1" dirty="0"/>
                <a:t>Film Heater + </a:t>
              </a:r>
              <a:r>
                <a:rPr lang="en-US" altLang="zh-CN" b="1" dirty="0">
                  <a:ea typeface="宋体" panose="02010600030101010101" pitchFamily="2" charset="-122"/>
                </a:rPr>
                <a:t>Strip Heater</a:t>
              </a:r>
              <a:endParaRPr lang="zh-CN" altLang="en-US" b="1" dirty="0">
                <a:ea typeface="宋体" panose="02010600030101010101" pitchFamily="2" charset="-122"/>
              </a:endParaRPr>
            </a:p>
          </p:txBody>
        </p:sp>
        <p:sp>
          <p:nvSpPr>
            <p:cNvPr id="18" name="Line 54">
              <a:extLst>
                <a:ext uri="{FF2B5EF4-FFF2-40B4-BE49-F238E27FC236}">
                  <a16:creationId xmlns:a16="http://schemas.microsoft.com/office/drawing/2014/main" id="{5ECE5AB3-3A04-4A12-9965-057A97D5F146}"/>
                </a:ext>
              </a:extLst>
            </p:cNvPr>
            <p:cNvSpPr>
              <a:spLocks noChangeShapeType="1"/>
            </p:cNvSpPr>
            <p:nvPr/>
          </p:nvSpPr>
          <p:spPr bwMode="auto">
            <a:xfrm flipH="1" flipV="1">
              <a:off x="3821" y="1529"/>
              <a:ext cx="320" cy="314"/>
            </a:xfrm>
            <a:prstGeom prst="line">
              <a:avLst/>
            </a:prstGeom>
            <a:noFill/>
            <a:ln w="38100">
              <a:solidFill>
                <a:srgbClr val="FF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pic>
        <p:nvPicPr>
          <p:cNvPr id="21" name="图片 20">
            <a:extLst>
              <a:ext uri="{FF2B5EF4-FFF2-40B4-BE49-F238E27FC236}">
                <a16:creationId xmlns:a16="http://schemas.microsoft.com/office/drawing/2014/main" id="{9A372512-92CE-467F-A4BC-A65B4BEC4033}"/>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rot="5400000">
            <a:off x="1235177" y="2777349"/>
            <a:ext cx="1206506" cy="2430076"/>
          </a:xfrm>
          <a:prstGeom prst="rect">
            <a:avLst/>
          </a:prstGeom>
        </p:spPr>
      </p:pic>
      <p:pic>
        <p:nvPicPr>
          <p:cNvPr id="1026" name="Picture 2">
            <a:extLst>
              <a:ext uri="{FF2B5EF4-FFF2-40B4-BE49-F238E27FC236}">
                <a16:creationId xmlns:a16="http://schemas.microsoft.com/office/drawing/2014/main" id="{9088921B-4646-4E39-B30C-89D6A44C52D8}"/>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25763" r="701" b="32850"/>
          <a:stretch/>
        </p:blipFill>
        <p:spPr bwMode="auto">
          <a:xfrm>
            <a:off x="3485867" y="3389134"/>
            <a:ext cx="3972946" cy="124190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直接箭头连接符 5">
            <a:extLst>
              <a:ext uri="{FF2B5EF4-FFF2-40B4-BE49-F238E27FC236}">
                <a16:creationId xmlns:a16="http://schemas.microsoft.com/office/drawing/2014/main" id="{E75891CB-DF03-4CFD-8184-BF796A8ECF08}"/>
              </a:ext>
            </a:extLst>
          </p:cNvPr>
          <p:cNvCxnSpPr>
            <a:cxnSpLocks/>
          </p:cNvCxnSpPr>
          <p:nvPr/>
        </p:nvCxnSpPr>
        <p:spPr>
          <a:xfrm flipH="1" flipV="1">
            <a:off x="6096000" y="5899214"/>
            <a:ext cx="2664296" cy="1727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a16="http://schemas.microsoft.com/office/drawing/2014/main" id="{22BE12AF-411B-4A40-B47D-53B9CC1A9777}"/>
              </a:ext>
            </a:extLst>
          </p:cNvPr>
          <p:cNvSpPr txBox="1"/>
          <p:nvPr/>
        </p:nvSpPr>
        <p:spPr>
          <a:xfrm>
            <a:off x="4578167" y="6376420"/>
            <a:ext cx="2951982"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zh-CN" sz="1800" dirty="0"/>
              <a:t>Magnet temperature rise test </a:t>
            </a:r>
            <a:endParaRPr lang="zh-CN" altLang="en-US" dirty="0"/>
          </a:p>
        </p:txBody>
      </p:sp>
    </p:spTree>
    <p:extLst>
      <p:ext uri="{BB962C8B-B14F-4D97-AF65-F5344CB8AC3E}">
        <p14:creationId xmlns:p14="http://schemas.microsoft.com/office/powerpoint/2010/main" val="37348871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内容占位符 11">
            <a:extLst>
              <a:ext uri="{FF2B5EF4-FFF2-40B4-BE49-F238E27FC236}">
                <a16:creationId xmlns:a16="http://schemas.microsoft.com/office/drawing/2014/main" id="{1043ACD6-2FF6-40BD-8B9A-CC4CE70C8A7A}"/>
              </a:ext>
            </a:extLst>
          </p:cNvPr>
          <p:cNvSpPr>
            <a:spLocks noGrp="1"/>
          </p:cNvSpPr>
          <p:nvPr>
            <p:ph idx="1"/>
          </p:nvPr>
        </p:nvSpPr>
        <p:spPr/>
        <p:txBody>
          <a:bodyPr/>
          <a:lstStyle/>
          <a:p>
            <a:endParaRPr lang="zh-CN" altLang="en-US"/>
          </a:p>
        </p:txBody>
      </p:sp>
      <p:sp>
        <p:nvSpPr>
          <p:cNvPr id="3" name="标题 2"/>
          <p:cNvSpPr>
            <a:spLocks noGrp="1"/>
          </p:cNvSpPr>
          <p:nvPr>
            <p:ph type="title"/>
          </p:nvPr>
        </p:nvSpPr>
        <p:spPr>
          <a:xfrm>
            <a:off x="1558637" y="105353"/>
            <a:ext cx="10515600" cy="663575"/>
          </a:xfrm>
          <a:prstGeom prst="rect">
            <a:avLst/>
          </a:prstGeom>
        </p:spPr>
        <p:txBody>
          <a:bodyPr>
            <a:normAutofit/>
          </a:bodyPr>
          <a:lstStyle/>
          <a:p>
            <a:r>
              <a:rPr lang="en-US" altLang="zh-CN" b="1" dirty="0"/>
              <a:t>Tests of low impedance gaskets</a:t>
            </a:r>
            <a:endParaRPr lang="zh-CN" altLang="en-US" b="1" dirty="0"/>
          </a:p>
        </p:txBody>
      </p:sp>
      <p:sp>
        <p:nvSpPr>
          <p:cNvPr id="5" name="文本框 4"/>
          <p:cNvSpPr txBox="1"/>
          <p:nvPr/>
        </p:nvSpPr>
        <p:spPr>
          <a:xfrm>
            <a:off x="1991545" y="1340768"/>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Calibri"/>
              <a:ea typeface="微软雅黑"/>
              <a:cs typeface="+mn-cs"/>
            </a:endParaRPr>
          </a:p>
        </p:txBody>
      </p:sp>
      <p:graphicFrame>
        <p:nvGraphicFramePr>
          <p:cNvPr id="13" name="表格 12"/>
          <p:cNvGraphicFramePr>
            <a:graphicFrameLocks noGrp="1"/>
          </p:cNvGraphicFramePr>
          <p:nvPr/>
        </p:nvGraphicFramePr>
        <p:xfrm>
          <a:off x="7464152" y="977095"/>
          <a:ext cx="4104455" cy="2207120"/>
        </p:xfrm>
        <a:graphic>
          <a:graphicData uri="http://schemas.openxmlformats.org/drawingml/2006/table">
            <a:tbl>
              <a:tblPr firstRow="1" bandRow="1">
                <a:tableStyleId>{5C22544A-7EE6-4342-B048-85BDC9FD1C3A}</a:tableStyleId>
              </a:tblPr>
              <a:tblGrid>
                <a:gridCol w="2735474">
                  <a:extLst>
                    <a:ext uri="{9D8B030D-6E8A-4147-A177-3AD203B41FA5}">
                      <a16:colId xmlns:a16="http://schemas.microsoft.com/office/drawing/2014/main" val="20000"/>
                    </a:ext>
                  </a:extLst>
                </a:gridCol>
                <a:gridCol w="1368981">
                  <a:extLst>
                    <a:ext uri="{9D8B030D-6E8A-4147-A177-3AD203B41FA5}">
                      <a16:colId xmlns:a16="http://schemas.microsoft.com/office/drawing/2014/main" val="20001"/>
                    </a:ext>
                  </a:extLst>
                </a:gridCol>
              </a:tblGrid>
              <a:tr h="0">
                <a:tc>
                  <a:txBody>
                    <a:bodyPr/>
                    <a:lstStyle/>
                    <a:p>
                      <a:pPr algn="ctr"/>
                      <a:r>
                        <a:rPr lang="en-US" altLang="zh-CN" baseline="0" dirty="0">
                          <a:latin typeface="Times New Roman" panose="02020603050405020304" pitchFamily="18" charset="0"/>
                        </a:rPr>
                        <a:t>Preload force /N</a:t>
                      </a:r>
                      <a:endParaRPr lang="zh-CN" altLang="en-US" baseline="0" dirty="0">
                        <a:latin typeface="Times New Roman" panose="02020603050405020304" pitchFamily="18" charset="0"/>
                      </a:endParaRPr>
                    </a:p>
                  </a:txBody>
                  <a:tcPr/>
                </a:tc>
                <a:tc>
                  <a:txBody>
                    <a:bodyPr/>
                    <a:lstStyle/>
                    <a:p>
                      <a:pPr algn="ctr"/>
                      <a:r>
                        <a:rPr lang="en-US" altLang="zh-CN" baseline="0" dirty="0">
                          <a:latin typeface="Times New Roman" panose="02020603050405020304" pitchFamily="18" charset="0"/>
                        </a:rPr>
                        <a:t>4</a:t>
                      </a:r>
                      <a:endParaRPr lang="zh-CN" altLang="en-US" baseline="0" dirty="0">
                        <a:latin typeface="Times New Roman" panose="02020603050405020304" pitchFamily="18" charset="0"/>
                      </a:endParaRPr>
                    </a:p>
                  </a:txBody>
                  <a:tcPr/>
                </a:tc>
                <a:extLst>
                  <a:ext uri="{0D108BD9-81ED-4DB2-BD59-A6C34878D82A}">
                    <a16:rowId xmlns:a16="http://schemas.microsoft.com/office/drawing/2014/main" val="10000"/>
                  </a:ext>
                </a:extLst>
              </a:tr>
              <a:tr h="372040">
                <a:tc>
                  <a:txBody>
                    <a:bodyPr/>
                    <a:lstStyle/>
                    <a:p>
                      <a:pPr algn="ctr"/>
                      <a:r>
                        <a:rPr lang="en-US" altLang="zh-CN" baseline="0" dirty="0">
                          <a:latin typeface="Times New Roman" panose="02020603050405020304" pitchFamily="18" charset="0"/>
                        </a:rPr>
                        <a:t>Leakage rate/</a:t>
                      </a:r>
                      <a:r>
                        <a:rPr lang="en-US" altLang="zh-CN" baseline="0" dirty="0" err="1">
                          <a:latin typeface="Times New Roman" panose="02020603050405020304" pitchFamily="18" charset="0"/>
                        </a:rPr>
                        <a:t>mbar.L</a:t>
                      </a:r>
                      <a:r>
                        <a:rPr lang="en-US" altLang="zh-CN" baseline="0" dirty="0">
                          <a:latin typeface="Times New Roman" panose="02020603050405020304" pitchFamily="18" charset="0"/>
                        </a:rPr>
                        <a:t>/s</a:t>
                      </a:r>
                      <a:endParaRPr lang="zh-CN" altLang="en-US" baseline="0" dirty="0">
                        <a:latin typeface="Times New Roman" panose="02020603050405020304" pitchFamily="18" charset="0"/>
                      </a:endParaRPr>
                    </a:p>
                  </a:txBody>
                  <a:tcPr/>
                </a:tc>
                <a:tc>
                  <a:txBody>
                    <a:bodyPr/>
                    <a:lstStyle/>
                    <a:p>
                      <a:pPr algn="ctr"/>
                      <a:r>
                        <a:rPr lang="zh-CN" altLang="en-US" baseline="0" dirty="0">
                          <a:latin typeface="Times New Roman" panose="02020603050405020304" pitchFamily="18" charset="0"/>
                        </a:rPr>
                        <a:t>＜</a:t>
                      </a:r>
                      <a:r>
                        <a:rPr lang="en-US" altLang="zh-CN" baseline="0" dirty="0">
                          <a:latin typeface="Times New Roman" panose="02020603050405020304" pitchFamily="18" charset="0"/>
                        </a:rPr>
                        <a:t>1E-10</a:t>
                      </a:r>
                      <a:endParaRPr lang="zh-CN" altLang="en-US" baseline="0" dirty="0">
                        <a:latin typeface="Times New Roman" panose="02020603050405020304" pitchFamily="18" charset="0"/>
                      </a:endParaRPr>
                    </a:p>
                  </a:txBody>
                  <a:tcPr/>
                </a:tc>
                <a:extLst>
                  <a:ext uri="{0D108BD9-81ED-4DB2-BD59-A6C34878D82A}">
                    <a16:rowId xmlns:a16="http://schemas.microsoft.com/office/drawing/2014/main" val="10001"/>
                  </a:ext>
                </a:extLst>
              </a:tr>
              <a:tr h="261250">
                <a:tc>
                  <a:txBody>
                    <a:bodyPr/>
                    <a:lstStyle/>
                    <a:p>
                      <a:pPr algn="ctr"/>
                      <a:r>
                        <a:rPr lang="en-US" altLang="zh-CN" baseline="0" dirty="0">
                          <a:latin typeface="Times New Roman" panose="02020603050405020304" pitchFamily="18" charset="0"/>
                        </a:rPr>
                        <a:t>Baking temperature/</a:t>
                      </a:r>
                      <a:r>
                        <a:rPr lang="zh-CN" altLang="en-US" baseline="0" dirty="0">
                          <a:latin typeface="Times New Roman" panose="02020603050405020304" pitchFamily="18" charset="0"/>
                        </a:rPr>
                        <a:t>℃</a:t>
                      </a:r>
                    </a:p>
                  </a:txBody>
                  <a:tcPr/>
                </a:tc>
                <a:tc>
                  <a:txBody>
                    <a:bodyPr/>
                    <a:lstStyle/>
                    <a:p>
                      <a:pPr algn="ctr"/>
                      <a:r>
                        <a:rPr lang="en-US" altLang="zh-CN" baseline="0" dirty="0">
                          <a:latin typeface="Times New Roman" panose="02020603050405020304" pitchFamily="18" charset="0"/>
                        </a:rPr>
                        <a:t>250</a:t>
                      </a:r>
                      <a:endParaRPr lang="zh-CN" altLang="en-US" baseline="0" dirty="0">
                        <a:latin typeface="Times New Roman" panose="02020603050405020304" pitchFamily="18" charset="0"/>
                      </a:endParaRPr>
                    </a:p>
                  </a:txBody>
                  <a:tcPr/>
                </a:tc>
                <a:extLst>
                  <a:ext uri="{0D108BD9-81ED-4DB2-BD59-A6C34878D82A}">
                    <a16:rowId xmlns:a16="http://schemas.microsoft.com/office/drawing/2014/main" val="10002"/>
                  </a:ext>
                </a:extLst>
              </a:tr>
              <a:tr h="372040">
                <a:tc>
                  <a:txBody>
                    <a:bodyPr/>
                    <a:lstStyle/>
                    <a:p>
                      <a:pPr algn="ctr"/>
                      <a:r>
                        <a:rPr lang="en-US" altLang="zh-CN" baseline="0" dirty="0">
                          <a:latin typeface="Times New Roman" panose="02020603050405020304" pitchFamily="18" charset="0"/>
                        </a:rPr>
                        <a:t>Baking time/h</a:t>
                      </a:r>
                      <a:endParaRPr lang="zh-CN" altLang="en-US" baseline="0" dirty="0">
                        <a:latin typeface="Times New Roman" panose="02020603050405020304" pitchFamily="18" charset="0"/>
                      </a:endParaRPr>
                    </a:p>
                  </a:txBody>
                  <a:tcPr/>
                </a:tc>
                <a:tc>
                  <a:txBody>
                    <a:bodyPr/>
                    <a:lstStyle/>
                    <a:p>
                      <a:pPr algn="ctr"/>
                      <a:r>
                        <a:rPr lang="en-US" altLang="zh-CN" baseline="0" dirty="0">
                          <a:latin typeface="Times New Roman" panose="02020603050405020304" pitchFamily="18" charset="0"/>
                        </a:rPr>
                        <a:t>24</a:t>
                      </a:r>
                      <a:endParaRPr lang="zh-CN" altLang="en-US" baseline="0" dirty="0">
                        <a:latin typeface="Times New Roman" panose="02020603050405020304" pitchFamily="18" charset="0"/>
                      </a:endParaRPr>
                    </a:p>
                  </a:txBody>
                  <a:tcPr/>
                </a:tc>
                <a:extLst>
                  <a:ext uri="{0D108BD9-81ED-4DB2-BD59-A6C34878D82A}">
                    <a16:rowId xmlns:a16="http://schemas.microsoft.com/office/drawing/2014/main" val="10003"/>
                  </a:ext>
                </a:extLst>
              </a:tr>
              <a:tr h="160538">
                <a:tc>
                  <a:txBody>
                    <a:bodyPr/>
                    <a:lstStyle/>
                    <a:p>
                      <a:pPr algn="ctr"/>
                      <a:r>
                        <a:rPr lang="en-US" altLang="zh-CN" baseline="0" dirty="0">
                          <a:latin typeface="Times New Roman" panose="02020603050405020304" pitchFamily="18" charset="0"/>
                        </a:rPr>
                        <a:t>Repeated Baking times</a:t>
                      </a:r>
                      <a:endParaRPr lang="zh-CN" altLang="en-US" baseline="0" dirty="0">
                        <a:latin typeface="Times New Roman" panose="02020603050405020304" pitchFamily="18" charset="0"/>
                      </a:endParaRPr>
                    </a:p>
                  </a:txBody>
                  <a:tcPr/>
                </a:tc>
                <a:tc>
                  <a:txBody>
                    <a:bodyPr/>
                    <a:lstStyle/>
                    <a:p>
                      <a:pPr algn="ctr" fontAlgn="ctr"/>
                      <a:r>
                        <a:rPr lang="en-US" altLang="zh-CN" baseline="0" dirty="0">
                          <a:latin typeface="Times New Roman" panose="02020603050405020304" pitchFamily="18" charset="0"/>
                        </a:rPr>
                        <a:t>6</a:t>
                      </a:r>
                    </a:p>
                  </a:txBody>
                  <a:tcPr/>
                </a:tc>
                <a:extLst>
                  <a:ext uri="{0D108BD9-81ED-4DB2-BD59-A6C34878D82A}">
                    <a16:rowId xmlns:a16="http://schemas.microsoft.com/office/drawing/2014/main" val="10004"/>
                  </a:ext>
                </a:extLst>
              </a:tr>
              <a:tr h="160538">
                <a:tc>
                  <a:txBody>
                    <a:bodyPr/>
                    <a:lstStyle/>
                    <a:p>
                      <a:pPr algn="ctr"/>
                      <a:r>
                        <a:rPr lang="en-US" altLang="zh-CN" baseline="0" dirty="0">
                          <a:latin typeface="Times New Roman" panose="02020603050405020304" pitchFamily="18" charset="0"/>
                        </a:rPr>
                        <a:t>Repeat installation times</a:t>
                      </a:r>
                      <a:endParaRPr lang="zh-CN" altLang="en-US" baseline="0" dirty="0">
                        <a:latin typeface="Times New Roman" panose="02020603050405020304" pitchFamily="18" charset="0"/>
                      </a:endParaRPr>
                    </a:p>
                  </a:txBody>
                  <a:tcPr/>
                </a:tc>
                <a:tc>
                  <a:txBody>
                    <a:bodyPr/>
                    <a:lstStyle/>
                    <a:p>
                      <a:pPr algn="ctr" fontAlgn="ctr"/>
                      <a:r>
                        <a:rPr lang="en-US" altLang="zh-CN" baseline="0" dirty="0">
                          <a:latin typeface="Times New Roman" panose="02020603050405020304" pitchFamily="18" charset="0"/>
                        </a:rPr>
                        <a:t>4</a:t>
                      </a:r>
                    </a:p>
                  </a:txBody>
                  <a:tcPr/>
                </a:tc>
                <a:extLst>
                  <a:ext uri="{0D108BD9-81ED-4DB2-BD59-A6C34878D82A}">
                    <a16:rowId xmlns:a16="http://schemas.microsoft.com/office/drawing/2014/main" val="10005"/>
                  </a:ext>
                </a:extLst>
              </a:tr>
            </a:tbl>
          </a:graphicData>
        </a:graphic>
      </p:graphicFrame>
      <p:sp>
        <p:nvSpPr>
          <p:cNvPr id="9" name="矩形 8"/>
          <p:cNvSpPr/>
          <p:nvPr/>
        </p:nvSpPr>
        <p:spPr>
          <a:xfrm>
            <a:off x="31713" y="6033439"/>
            <a:ext cx="361733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70C0"/>
                </a:solidFill>
                <a:effectLst/>
                <a:uLnTx/>
                <a:uFillTx/>
                <a:latin typeface="Times New Roman"/>
                <a:ea typeface="微软雅黑"/>
                <a:cs typeface="+mn-cs"/>
              </a:rPr>
              <a:t>Copper gasket with contact fingers</a:t>
            </a:r>
            <a:endParaRPr kumimoji="0" lang="zh-CN" altLang="en-US" sz="1800" b="1" i="0" u="none" strike="noStrike" kern="1200" cap="none" spc="0" normalizeH="0" baseline="0" noProof="0" dirty="0">
              <a:ln>
                <a:noFill/>
              </a:ln>
              <a:solidFill>
                <a:srgbClr val="0070C0"/>
              </a:solidFill>
              <a:effectLst/>
              <a:uLnTx/>
              <a:uFillTx/>
              <a:latin typeface="Times New Roman"/>
              <a:ea typeface="微软雅黑"/>
              <a:cs typeface="+mn-cs"/>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1672" y="1006417"/>
            <a:ext cx="1741659" cy="2825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46756" y="1175148"/>
            <a:ext cx="1755041" cy="1231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620000" y="5749116"/>
            <a:ext cx="435597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Several experiments indicate the contact fingers have a good contact with flange surface.</a:t>
            </a:r>
            <a:endPar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6692" y="2560219"/>
            <a:ext cx="1477478" cy="1412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1866" y="4097422"/>
            <a:ext cx="2889790" cy="216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0892" y="3296429"/>
            <a:ext cx="5077900" cy="245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8284479" y="4050795"/>
            <a:ext cx="246380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0000"/>
                </a:solidFill>
                <a:effectLst/>
                <a:uLnTx/>
                <a:uFillTx/>
                <a:latin typeface="Calibri"/>
                <a:ea typeface="微软雅黑"/>
                <a:cs typeface="+mn-cs"/>
              </a:rPr>
              <a:t>Impedance measurement</a:t>
            </a:r>
            <a:endParaRPr kumimoji="0" lang="zh-CN" altLang="en-US" sz="1600" b="0" i="0" u="none" strike="noStrike" kern="1200" cap="none" spc="0" normalizeH="0" baseline="0" noProof="0" dirty="0">
              <a:ln>
                <a:noFill/>
              </a:ln>
              <a:solidFill>
                <a:srgbClr val="FF0000"/>
              </a:solidFill>
              <a:effectLst/>
              <a:uLnTx/>
              <a:uFillTx/>
              <a:latin typeface="Calibri"/>
              <a:ea typeface="微软雅黑"/>
              <a:cs typeface="+mn-cs"/>
            </a:endParaRPr>
          </a:p>
        </p:txBody>
      </p:sp>
      <p:pic>
        <p:nvPicPr>
          <p:cNvPr id="6" name="图片 5"/>
          <p:cNvPicPr>
            <a:picLocks noChangeAspect="1"/>
          </p:cNvPicPr>
          <p:nvPr/>
        </p:nvPicPr>
        <p:blipFill>
          <a:blip r:embed="rId8"/>
          <a:stretch>
            <a:fillRect/>
          </a:stretch>
        </p:blipFill>
        <p:spPr>
          <a:xfrm>
            <a:off x="275241" y="1006417"/>
            <a:ext cx="2581267" cy="2408712"/>
          </a:xfrm>
          <a:prstGeom prst="rect">
            <a:avLst/>
          </a:prstGeom>
        </p:spPr>
      </p:pic>
      <p:pic>
        <p:nvPicPr>
          <p:cNvPr id="11" name="图片 10"/>
          <p:cNvPicPr>
            <a:picLocks noChangeAspect="1"/>
          </p:cNvPicPr>
          <p:nvPr/>
        </p:nvPicPr>
        <p:blipFill>
          <a:blip r:embed="rId9"/>
          <a:stretch>
            <a:fillRect/>
          </a:stretch>
        </p:blipFill>
        <p:spPr>
          <a:xfrm>
            <a:off x="503495" y="3498993"/>
            <a:ext cx="2124758" cy="2450581"/>
          </a:xfrm>
          <a:prstGeom prst="rect">
            <a:avLst/>
          </a:prstGeom>
        </p:spPr>
      </p:pic>
    </p:spTree>
    <p:extLst>
      <p:ext uri="{BB962C8B-B14F-4D97-AF65-F5344CB8AC3E}">
        <p14:creationId xmlns:p14="http://schemas.microsoft.com/office/powerpoint/2010/main" val="39395413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000" dirty="0">
                <a:solidFill>
                  <a:schemeClr val="tx1"/>
                </a:solidFill>
              </a:rPr>
              <a:t>The installation of all devices of </a:t>
            </a:r>
            <a:r>
              <a:rPr lang="en-US" altLang="zh-CN" sz="2000" dirty="0" err="1">
                <a:solidFill>
                  <a:schemeClr val="tx1"/>
                </a:solidFill>
              </a:rPr>
              <a:t>Linac</a:t>
            </a:r>
            <a:r>
              <a:rPr lang="en-US" altLang="zh-CN" sz="2000" dirty="0">
                <a:solidFill>
                  <a:schemeClr val="tx1"/>
                </a:solidFill>
              </a:rPr>
              <a:t> has been finished by July 2022, the static pressure has reached its design specifications.</a:t>
            </a:r>
          </a:p>
          <a:p>
            <a:r>
              <a:rPr lang="en-US" altLang="zh-CN" sz="2000" dirty="0">
                <a:solidFill>
                  <a:schemeClr val="tx1"/>
                </a:solidFill>
              </a:rPr>
              <a:t>The membrane </a:t>
            </a:r>
            <a:r>
              <a:rPr lang="en-US" altLang="zh-CN" sz="2000" dirty="0" err="1">
                <a:solidFill>
                  <a:schemeClr val="tx1"/>
                </a:solidFill>
              </a:rPr>
              <a:t>Ti</a:t>
            </a:r>
            <a:r>
              <a:rPr lang="en-US" altLang="zh-CN" sz="2000" dirty="0">
                <a:solidFill>
                  <a:schemeClr val="tx1"/>
                </a:solidFill>
              </a:rPr>
              <a:t> windows have been applied in the dumps of </a:t>
            </a:r>
            <a:r>
              <a:rPr lang="en-US" altLang="zh-CN" sz="2000" dirty="0" err="1">
                <a:solidFill>
                  <a:schemeClr val="tx1"/>
                </a:solidFill>
              </a:rPr>
              <a:t>linac</a:t>
            </a:r>
            <a:r>
              <a:rPr lang="en-US" altLang="zh-CN" sz="2000" dirty="0">
                <a:solidFill>
                  <a:schemeClr val="tx1"/>
                </a:solidFill>
              </a:rPr>
              <a:t>.</a:t>
            </a:r>
            <a:endParaRPr lang="zh-CN" altLang="en-US" sz="2000" dirty="0">
              <a:solidFill>
                <a:schemeClr val="tx1"/>
              </a:solidFill>
            </a:endParaRPr>
          </a:p>
          <a:p>
            <a:r>
              <a:rPr lang="en-US" altLang="zh-CN" sz="2000" dirty="0">
                <a:solidFill>
                  <a:schemeClr val="tx1"/>
                </a:solidFill>
              </a:rPr>
              <a:t>The installation and leak detection of the booster vacuum system have been completed and will be pumped down.</a:t>
            </a:r>
          </a:p>
          <a:p>
            <a:r>
              <a:rPr lang="en-US" altLang="zh-CN" sz="2000" dirty="0">
                <a:solidFill>
                  <a:schemeClr val="tx1"/>
                </a:solidFill>
              </a:rPr>
              <a:t>Mass production of key equipment of storage ring will be soon finished.</a:t>
            </a:r>
          </a:p>
          <a:p>
            <a:r>
              <a:rPr lang="en-US" altLang="zh-CN" sz="2000" dirty="0">
                <a:solidFill>
                  <a:schemeClr val="tx1"/>
                </a:solidFill>
              </a:rPr>
              <a:t>The vacuum chambers with the amount of 1007 and the total length of 1239m will be NEG-coated, which include the circle chambers of 22mm in diameter, Antechambers with a slit height of 7mm and racetrack chambers, many works need to be done.</a:t>
            </a:r>
          </a:p>
          <a:p>
            <a:r>
              <a:rPr lang="en-US" altLang="zh-CN" sz="2000" dirty="0">
                <a:solidFill>
                  <a:schemeClr val="tx1"/>
                </a:solidFill>
              </a:rPr>
              <a:t>The installation of the storage ring devices began on 1th Feb 2023, it will take about one year to be finished.</a:t>
            </a:r>
          </a:p>
        </p:txBody>
      </p:sp>
      <p:sp>
        <p:nvSpPr>
          <p:cNvPr id="3" name="标题 2"/>
          <p:cNvSpPr>
            <a:spLocks noGrp="1"/>
          </p:cNvSpPr>
          <p:nvPr>
            <p:ph type="title"/>
          </p:nvPr>
        </p:nvSpPr>
        <p:spPr>
          <a:xfrm>
            <a:off x="1558637" y="105353"/>
            <a:ext cx="10515600" cy="663575"/>
          </a:xfrm>
          <a:prstGeom prst="rect">
            <a:avLst/>
          </a:prstGeom>
        </p:spPr>
        <p:txBody>
          <a:bodyPr/>
          <a:lstStyle/>
          <a:p>
            <a:r>
              <a:rPr lang="en-US" altLang="zh-CN" dirty="0"/>
              <a:t>8. Summary</a:t>
            </a:r>
            <a:endParaRPr lang="zh-CN" altLang="en-US" dirty="0"/>
          </a:p>
        </p:txBody>
      </p:sp>
    </p:spTree>
    <p:extLst>
      <p:ext uri="{BB962C8B-B14F-4D97-AF65-F5344CB8AC3E}">
        <p14:creationId xmlns:p14="http://schemas.microsoft.com/office/powerpoint/2010/main" val="1984434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extLst>
              <p:ext uri="{D42A27DB-BD31-4B8C-83A1-F6EECF244321}">
                <p14:modId xmlns:p14="http://schemas.microsoft.com/office/powerpoint/2010/main" val="176567931"/>
              </p:ext>
            </p:extLst>
          </p:nvPr>
        </p:nvGraphicFramePr>
        <p:xfrm>
          <a:off x="544756" y="1052736"/>
          <a:ext cx="11305258" cy="2880360"/>
        </p:xfrm>
        <a:graphic>
          <a:graphicData uri="http://schemas.openxmlformats.org/drawingml/2006/table">
            <a:tbl>
              <a:tblPr firstRow="1" bandRow="1">
                <a:tableStyleId>{5C22544A-7EE6-4342-B048-85BDC9FD1C3A}</a:tableStyleId>
              </a:tblPr>
              <a:tblGrid>
                <a:gridCol w="1461224">
                  <a:extLst>
                    <a:ext uri="{9D8B030D-6E8A-4147-A177-3AD203B41FA5}">
                      <a16:colId xmlns:a16="http://schemas.microsoft.com/office/drawing/2014/main" val="2159451051"/>
                    </a:ext>
                  </a:extLst>
                </a:gridCol>
                <a:gridCol w="1649044">
                  <a:extLst>
                    <a:ext uri="{9D8B030D-6E8A-4147-A177-3AD203B41FA5}">
                      <a16:colId xmlns:a16="http://schemas.microsoft.com/office/drawing/2014/main" val="2595946174"/>
                    </a:ext>
                  </a:extLst>
                </a:gridCol>
                <a:gridCol w="2965347">
                  <a:extLst>
                    <a:ext uri="{9D8B030D-6E8A-4147-A177-3AD203B41FA5}">
                      <a16:colId xmlns:a16="http://schemas.microsoft.com/office/drawing/2014/main" val="753678586"/>
                    </a:ext>
                  </a:extLst>
                </a:gridCol>
                <a:gridCol w="2537915">
                  <a:extLst>
                    <a:ext uri="{9D8B030D-6E8A-4147-A177-3AD203B41FA5}">
                      <a16:colId xmlns:a16="http://schemas.microsoft.com/office/drawing/2014/main" val="47107708"/>
                    </a:ext>
                  </a:extLst>
                </a:gridCol>
                <a:gridCol w="879434">
                  <a:extLst>
                    <a:ext uri="{9D8B030D-6E8A-4147-A177-3AD203B41FA5}">
                      <a16:colId xmlns:a16="http://schemas.microsoft.com/office/drawing/2014/main" val="1365085092"/>
                    </a:ext>
                  </a:extLst>
                </a:gridCol>
                <a:gridCol w="1812294">
                  <a:extLst>
                    <a:ext uri="{9D8B030D-6E8A-4147-A177-3AD203B41FA5}">
                      <a16:colId xmlns:a16="http://schemas.microsoft.com/office/drawing/2014/main" val="1241400944"/>
                    </a:ext>
                  </a:extLst>
                </a:gridCol>
              </a:tblGrid>
              <a:tr h="391046">
                <a:tc>
                  <a:txBody>
                    <a:bodyPr/>
                    <a:lstStyle/>
                    <a:p>
                      <a:pPr algn="ctr"/>
                      <a:endParaRPr lang="zh-CN" altLang="en-US" sz="20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Energy</a:t>
                      </a:r>
                      <a:endParaRPr lang="zh-CN" altLang="en-US" sz="18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Material</a:t>
                      </a:r>
                      <a:endParaRPr lang="zh-CN" altLang="en-US" sz="18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Cross</a:t>
                      </a:r>
                      <a:r>
                        <a:rPr lang="en-US" altLang="zh-CN" sz="1800" b="1" baseline="0" dirty="0">
                          <a:solidFill>
                            <a:schemeClr val="tx1"/>
                          </a:solidFill>
                          <a:latin typeface="+mj-lt"/>
                        </a:rPr>
                        <a:t> Section/mm</a:t>
                      </a:r>
                      <a:endParaRPr lang="zh-CN" altLang="en-US" sz="18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Length/m</a:t>
                      </a:r>
                      <a:endParaRPr lang="zh-CN" altLang="en-US" sz="1800" b="1" dirty="0">
                        <a:solidFill>
                          <a:schemeClr val="tx1"/>
                        </a:solidFill>
                        <a:latin typeface="+mj-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100" dirty="0">
                          <a:solidFill>
                            <a:schemeClr val="tx1"/>
                          </a:solidFill>
                          <a:latin typeface="+mj-lt"/>
                          <a:ea typeface="宋体"/>
                        </a:rPr>
                        <a:t>Dynamic</a:t>
                      </a:r>
                      <a:r>
                        <a:rPr lang="en-US" altLang="zh-CN" sz="1800" b="1" kern="100" baseline="0" dirty="0">
                          <a:solidFill>
                            <a:schemeClr val="tx1"/>
                          </a:solidFill>
                          <a:latin typeface="+mj-lt"/>
                          <a:ea typeface="宋体"/>
                        </a:rPr>
                        <a:t> pressure /</a:t>
                      </a:r>
                      <a:r>
                        <a:rPr lang="en-US" altLang="zh-CN" sz="1800" b="1" kern="0" dirty="0">
                          <a:solidFill>
                            <a:schemeClr val="tx1"/>
                          </a:solidFill>
                          <a:latin typeface="+mj-lt"/>
                          <a:ea typeface="宋体"/>
                        </a:rPr>
                        <a:t>Torr</a:t>
                      </a:r>
                      <a:endParaRPr lang="zh-CN" altLang="zh-CN" sz="1800" b="1" kern="100" dirty="0">
                        <a:solidFill>
                          <a:schemeClr val="tx1"/>
                        </a:solidFill>
                        <a:latin typeface="+mj-lt"/>
                        <a:ea typeface="宋体"/>
                      </a:endParaRPr>
                    </a:p>
                  </a:txBody>
                  <a:tcPr marL="68580" marR="68580" marT="34290" marB="34290" anchor="ctr"/>
                </a:tc>
                <a:extLst>
                  <a:ext uri="{0D108BD9-81ED-4DB2-BD59-A6C34878D82A}">
                    <a16:rowId xmlns:a16="http://schemas.microsoft.com/office/drawing/2014/main" val="1334073903"/>
                  </a:ext>
                </a:extLst>
              </a:tr>
              <a:tr h="391046">
                <a:tc>
                  <a:txBody>
                    <a:bodyPr/>
                    <a:lstStyle/>
                    <a:p>
                      <a:pPr algn="ctr"/>
                      <a:r>
                        <a:rPr lang="en-US" altLang="zh-CN" sz="1800" b="0" dirty="0">
                          <a:solidFill>
                            <a:schemeClr val="tx1"/>
                          </a:solidFill>
                          <a:latin typeface="+mn-lt"/>
                        </a:rPr>
                        <a:t>LINAC</a:t>
                      </a:r>
                      <a:endParaRPr lang="zh-CN" altLang="en-US" sz="1800" b="0" dirty="0">
                        <a:solidFill>
                          <a:schemeClr val="tx1"/>
                        </a:solidFill>
                        <a:latin typeface="+mn-lt"/>
                      </a:endParaRPr>
                    </a:p>
                  </a:txBody>
                  <a:tcPr marL="68580" marR="68580" marT="34290" marB="34290" anchor="ctr"/>
                </a:tc>
                <a:tc>
                  <a:txBody>
                    <a:bodyPr/>
                    <a:lstStyle/>
                    <a:p>
                      <a:pPr algn="ctr"/>
                      <a:r>
                        <a:rPr lang="en-US" altLang="zh-CN" sz="1800" b="0" dirty="0">
                          <a:solidFill>
                            <a:schemeClr val="tx1"/>
                          </a:solidFill>
                          <a:latin typeface="+mn-lt"/>
                        </a:rPr>
                        <a:t>500 MeV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r>
                        <a:rPr lang="en-US" altLang="zh-CN" sz="1800" b="0" dirty="0">
                          <a:solidFill>
                            <a:schemeClr val="tx1"/>
                          </a:solidFill>
                          <a:latin typeface="+mn-lt"/>
                        </a:rPr>
                        <a:t>copper</a:t>
                      </a:r>
                      <a:endParaRPr lang="zh-CN" altLang="en-US" sz="1800" b="0" dirty="0">
                        <a:solidFill>
                          <a:schemeClr val="tx1"/>
                        </a:solidFill>
                        <a:latin typeface="+mn-lt"/>
                      </a:endParaRPr>
                    </a:p>
                  </a:txBody>
                  <a:tcPr marL="68580" marR="68580" marT="34290" marB="34290" anchor="ctr"/>
                </a:tc>
                <a:tc>
                  <a:txBody>
                    <a:bodyPr/>
                    <a:lstStyle/>
                    <a:p>
                      <a:pPr algn="ctr"/>
                      <a:r>
                        <a:rPr lang="el-GR" altLang="zh-CN" sz="1800" b="0" dirty="0">
                          <a:solidFill>
                            <a:schemeClr val="tx1"/>
                          </a:solidFill>
                          <a:latin typeface="+mn-lt"/>
                        </a:rPr>
                        <a:t>Φ</a:t>
                      </a:r>
                      <a:r>
                        <a:rPr lang="en-US" altLang="zh-CN" sz="1800" b="0" dirty="0">
                          <a:solidFill>
                            <a:schemeClr val="tx1"/>
                          </a:solidFill>
                          <a:latin typeface="+mn-lt"/>
                        </a:rPr>
                        <a:t>30</a:t>
                      </a:r>
                    </a:p>
                  </a:txBody>
                  <a:tcPr marL="68580" marR="68580" marT="34290" marB="34290" anchor="ctr"/>
                </a:tc>
                <a:tc>
                  <a:txBody>
                    <a:bodyPr/>
                    <a:lstStyle/>
                    <a:p>
                      <a:pPr algn="ctr"/>
                      <a:r>
                        <a:rPr lang="en-US" altLang="zh-CN" sz="1800" b="0" dirty="0">
                          <a:solidFill>
                            <a:schemeClr val="tx1"/>
                          </a:solidFill>
                          <a:latin typeface="+mn-lt"/>
                        </a:rPr>
                        <a:t>49</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Acc &lt;2×10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E-gun&lt;2×10</a:t>
                      </a:r>
                      <a:r>
                        <a:rPr lang="en-US" altLang="zh-CN" sz="1800" b="0" kern="0" baseline="30000" dirty="0">
                          <a:solidFill>
                            <a:srgbClr val="000000"/>
                          </a:solidFill>
                          <a:latin typeface="Times New Roman"/>
                          <a:ea typeface="宋体"/>
                        </a:rPr>
                        <a:t>-8</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2623948248"/>
                  </a:ext>
                </a:extLst>
              </a:tr>
              <a:tr h="391046">
                <a:tc>
                  <a:txBody>
                    <a:bodyPr/>
                    <a:lstStyle/>
                    <a:p>
                      <a:pPr algn="ctr"/>
                      <a:r>
                        <a:rPr lang="en-US" altLang="zh-CN" sz="1800" b="0" dirty="0">
                          <a:solidFill>
                            <a:schemeClr val="tx1"/>
                          </a:solidFill>
                          <a:latin typeface="+mn-lt"/>
                        </a:rPr>
                        <a:t>Booster</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500 MeV to</a:t>
                      </a:r>
                      <a:endParaRPr lang="zh-CN" altLang="en-US" sz="1800" b="0" dirty="0">
                        <a:solidFill>
                          <a:schemeClr val="tx1"/>
                        </a:solidFill>
                        <a:latin typeface="+mn-lt"/>
                      </a:endParaRPr>
                    </a:p>
                    <a:p>
                      <a:pPr algn="ctr"/>
                      <a:r>
                        <a:rPr lang="en-US" altLang="zh-CN" sz="1800" b="0" dirty="0">
                          <a:solidFill>
                            <a:schemeClr val="tx1"/>
                          </a:solidFill>
                          <a:latin typeface="+mn-lt"/>
                        </a:rPr>
                        <a:t>6 GeV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endParaRPr lang="zh-CN" altLang="en-US" sz="1800" b="0" dirty="0">
                        <a:solidFill>
                          <a:schemeClr val="tx1"/>
                        </a:solidFill>
                        <a:latin typeface="+mn-lt"/>
                      </a:endParaRPr>
                    </a:p>
                  </a:txBody>
                  <a:tcPr marL="68580" marR="68580" marT="34290" marB="34290" anchor="ctr"/>
                </a:tc>
                <a:tc>
                  <a:txBody>
                    <a:bodyPr/>
                    <a:lstStyle/>
                    <a:p>
                      <a:pPr algn="ctr"/>
                      <a:r>
                        <a:rPr lang="en-US" altLang="zh-CN" b="0" dirty="0">
                          <a:latin typeface="+mn-lt"/>
                          <a:cs typeface="Times New Roman" panose="02020603050405020304" pitchFamily="18" charset="0"/>
                        </a:rPr>
                        <a:t>36×30 (H×V) ellipse /</a:t>
                      </a:r>
                      <a:r>
                        <a:rPr lang="zh-CN" altLang="en-US" b="0" dirty="0">
                          <a:latin typeface="+mn-lt"/>
                          <a:cs typeface="Times New Roman" panose="02020603050405020304" pitchFamily="18" charset="0"/>
                        </a:rPr>
                        <a:t> </a:t>
                      </a:r>
                      <a:r>
                        <a:rPr lang="en-US" altLang="zh-CN" b="0" dirty="0">
                          <a:latin typeface="+mn-lt"/>
                          <a:cs typeface="Times New Roman" panose="02020603050405020304" pitchFamily="18" charset="0"/>
                        </a:rPr>
                        <a:t>thickness of 0.7mm</a:t>
                      </a:r>
                      <a:endParaRPr lang="en-US" altLang="zh-CN" sz="1800" b="0" dirty="0">
                        <a:solidFill>
                          <a:schemeClr val="tx1"/>
                        </a:solidFill>
                        <a:latin typeface="+mn-lt"/>
                      </a:endParaRPr>
                    </a:p>
                  </a:txBody>
                  <a:tcPr marL="68580" marR="68580" marT="34290" marB="34290" anchor="ctr"/>
                </a:tc>
                <a:tc>
                  <a:txBody>
                    <a:bodyPr/>
                    <a:lstStyle/>
                    <a:p>
                      <a:pPr algn="ctr"/>
                      <a:r>
                        <a:rPr lang="en-US" altLang="zh-CN" sz="1800" b="0" dirty="0">
                          <a:solidFill>
                            <a:schemeClr val="tx1"/>
                          </a:solidFill>
                          <a:latin typeface="+mn-lt"/>
                        </a:rPr>
                        <a:t>454</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&lt;3×10</a:t>
                      </a:r>
                      <a:r>
                        <a:rPr lang="en-US" altLang="zh-CN" sz="1800" b="0" kern="0" baseline="30000" dirty="0">
                          <a:solidFill>
                            <a:srgbClr val="000000"/>
                          </a:solidFill>
                          <a:latin typeface="Times New Roman"/>
                          <a:ea typeface="宋体"/>
                        </a:rPr>
                        <a:t>-8</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793183531"/>
                  </a:ext>
                </a:extLst>
              </a:tr>
              <a:tr h="217248">
                <a:tc>
                  <a:txBody>
                    <a:bodyPr/>
                    <a:lstStyle/>
                    <a:p>
                      <a:pPr algn="ctr"/>
                      <a:r>
                        <a:rPr lang="en-US" altLang="zh-CN" sz="1800" b="0" dirty="0">
                          <a:solidFill>
                            <a:schemeClr val="tx1"/>
                          </a:solidFill>
                          <a:latin typeface="+mn-lt"/>
                        </a:rPr>
                        <a:t>Storage Ring</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rgbClr val="FF0000"/>
                          </a:solidFill>
                          <a:latin typeface="+mn-lt"/>
                        </a:rPr>
                        <a:t>6 GeV</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Extruded</a:t>
                      </a:r>
                      <a:r>
                        <a:rPr lang="en-US" altLang="zh-CN" sz="1800" b="0" baseline="0" dirty="0">
                          <a:solidFill>
                            <a:schemeClr val="tx1"/>
                          </a:solidFill>
                          <a:latin typeface="+mn-lt"/>
                        </a:rPr>
                        <a:t> copper, S.S, NEG film</a:t>
                      </a:r>
                      <a:endParaRPr lang="zh-CN" altLang="en-US" sz="1800" b="0" dirty="0">
                        <a:solidFill>
                          <a:schemeClr val="tx1"/>
                        </a:solidFill>
                        <a:latin typeface="+mn-lt"/>
                      </a:endParaRPr>
                    </a:p>
                  </a:txBody>
                  <a:tcPr marL="68580" marR="68580" marT="34290" marB="34290" anchor="ctr"/>
                </a:tc>
                <a:tc>
                  <a:txBody>
                    <a:bodyPr/>
                    <a:lstStyle/>
                    <a:p>
                      <a:pPr algn="ctr"/>
                      <a:r>
                        <a:rPr lang="en-US" altLang="zh-CN" sz="1800" b="0" baseline="0" dirty="0">
                          <a:solidFill>
                            <a:schemeClr val="tx1"/>
                          </a:solidFill>
                          <a:latin typeface="+mn-lt"/>
                        </a:rPr>
                        <a:t>  </a:t>
                      </a:r>
                      <a:r>
                        <a:rPr lang="el-GR" altLang="zh-CN" sz="1800" b="0" dirty="0">
                          <a:solidFill>
                            <a:schemeClr val="tx1"/>
                          </a:solidFill>
                          <a:latin typeface="+mn-lt"/>
                        </a:rPr>
                        <a:t>φ</a:t>
                      </a:r>
                      <a:r>
                        <a:rPr lang="en-US" altLang="zh-CN" sz="1800" b="0" dirty="0">
                          <a:solidFill>
                            <a:schemeClr val="tx1"/>
                          </a:solidFill>
                          <a:latin typeface="+mn-lt"/>
                        </a:rPr>
                        <a:t>22/</a:t>
                      </a:r>
                      <a:r>
                        <a:rPr lang="en-US" altLang="zh-CN" b="0" dirty="0">
                          <a:latin typeface="+mn-lt"/>
                          <a:cs typeface="Times New Roman" panose="02020603050405020304" pitchFamily="18" charset="0"/>
                        </a:rPr>
                        <a:t>thickness of </a:t>
                      </a:r>
                      <a:r>
                        <a:rPr lang="en-US" altLang="zh-CN" sz="1800" b="0" dirty="0">
                          <a:solidFill>
                            <a:schemeClr val="tx1"/>
                          </a:solidFill>
                          <a:latin typeface="+mn-lt"/>
                        </a:rPr>
                        <a:t>1mm</a:t>
                      </a:r>
                      <a:endParaRPr lang="el-GR" altLang="zh-CN" sz="1800" b="0" dirty="0">
                        <a:solidFill>
                          <a:schemeClr val="tx1"/>
                        </a:solidFill>
                        <a:latin typeface="+mn-lt"/>
                      </a:endParaRPr>
                    </a:p>
                  </a:txBody>
                  <a:tcPr marL="68580" marR="68580" marT="34290" marB="34290" anchor="ctr"/>
                </a:tc>
                <a:tc>
                  <a:txBody>
                    <a:bodyPr/>
                    <a:lstStyle/>
                    <a:p>
                      <a:pPr algn="ctr"/>
                      <a:r>
                        <a:rPr lang="en-US" altLang="zh-CN" sz="1800" b="0" dirty="0">
                          <a:solidFill>
                            <a:schemeClr val="tx1"/>
                          </a:solidFill>
                          <a:latin typeface="+mn-lt"/>
                        </a:rPr>
                        <a:t>1360.4</a:t>
                      </a:r>
                      <a:endParaRPr lang="el-GR" altLang="zh-CN"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&lt;3×10</a:t>
                      </a:r>
                      <a:r>
                        <a:rPr lang="en-US" altLang="zh-CN" sz="1800" b="0" kern="0" baseline="30000" dirty="0">
                          <a:solidFill>
                            <a:srgbClr val="000000"/>
                          </a:solidFill>
                          <a:latin typeface="Times New Roman"/>
                          <a:ea typeface="宋体"/>
                        </a:rPr>
                        <a:t>-9</a:t>
                      </a:r>
                    </a:p>
                  </a:txBody>
                  <a:tcPr marL="68580" marR="68580" marT="34290" marB="34290" anchor="ctr"/>
                </a:tc>
                <a:extLst>
                  <a:ext uri="{0D108BD9-81ED-4DB2-BD59-A6C34878D82A}">
                    <a16:rowId xmlns:a16="http://schemas.microsoft.com/office/drawing/2014/main" val="814062807"/>
                  </a:ext>
                </a:extLst>
              </a:tr>
              <a:tr h="217248">
                <a:tc>
                  <a:txBody>
                    <a:bodyPr/>
                    <a:lstStyle/>
                    <a:p>
                      <a:pPr algn="ctr">
                        <a:spcAft>
                          <a:spcPts val="0"/>
                        </a:spcAft>
                      </a:pPr>
                      <a:r>
                        <a:rPr lang="en-US" altLang="zh-CN" b="0" dirty="0">
                          <a:latin typeface="+mn-lt"/>
                        </a:rPr>
                        <a:t>LTB</a:t>
                      </a:r>
                      <a:endParaRPr lang="zh-CN" sz="1800" b="0" kern="100" dirty="0">
                        <a:solidFill>
                          <a:srgbClr val="000000"/>
                        </a:solidFill>
                        <a:latin typeface="+mn-lt"/>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500 MeV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baseline="0" dirty="0">
                          <a:solidFill>
                            <a:schemeClr val="tx1"/>
                          </a:solidFill>
                          <a:latin typeface="+mn-lt"/>
                        </a:rPr>
                        <a:t> </a:t>
                      </a:r>
                      <a:r>
                        <a:rPr lang="el-GR" altLang="zh-CN" sz="1800" b="0" dirty="0">
                          <a:solidFill>
                            <a:schemeClr val="tx1"/>
                          </a:solidFill>
                          <a:latin typeface="+mn-lt"/>
                        </a:rPr>
                        <a:t>φ</a:t>
                      </a:r>
                      <a:r>
                        <a:rPr lang="en-US" altLang="zh-CN" sz="1800" b="0" dirty="0">
                          <a:solidFill>
                            <a:schemeClr val="tx1"/>
                          </a:solidFill>
                          <a:latin typeface="+mn-lt"/>
                        </a:rPr>
                        <a:t>30/</a:t>
                      </a:r>
                      <a:r>
                        <a:rPr lang="en-US" altLang="zh-CN" b="0" dirty="0">
                          <a:latin typeface="+mn-lt"/>
                          <a:cs typeface="Times New Roman" panose="02020603050405020304" pitchFamily="18" charset="0"/>
                        </a:rPr>
                        <a:t>thickness of </a:t>
                      </a:r>
                      <a:r>
                        <a:rPr lang="en-US" altLang="zh-CN" sz="1800" b="0" dirty="0">
                          <a:solidFill>
                            <a:schemeClr val="tx1"/>
                          </a:solidFill>
                          <a:latin typeface="+mn-lt"/>
                        </a:rPr>
                        <a:t>1mm</a:t>
                      </a:r>
                      <a:endParaRPr lang="el-GR" altLang="zh-CN"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25</a:t>
                      </a:r>
                      <a:endParaRPr lang="el-GR" altLang="zh-CN"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1106510538"/>
                  </a:ext>
                </a:extLst>
              </a:tr>
              <a:tr h="217248">
                <a:tc>
                  <a:txBody>
                    <a:bodyPr/>
                    <a:lstStyle/>
                    <a:p>
                      <a:pPr algn="ctr">
                        <a:spcAft>
                          <a:spcPts val="0"/>
                        </a:spcAft>
                      </a:pPr>
                      <a:r>
                        <a:rPr lang="en-US" altLang="zh-CN" sz="1800" b="0" kern="0" dirty="0">
                          <a:solidFill>
                            <a:srgbClr val="000000"/>
                          </a:solidFill>
                          <a:latin typeface="+mn-lt"/>
                          <a:ea typeface="宋体"/>
                        </a:rPr>
                        <a:t>BTS(STB)  </a:t>
                      </a:r>
                      <a:r>
                        <a:rPr lang="en-US" altLang="zh-CN" sz="1800" b="0" kern="0" baseline="0" dirty="0">
                          <a:solidFill>
                            <a:srgbClr val="000000"/>
                          </a:solidFill>
                          <a:latin typeface="+mn-lt"/>
                          <a:ea typeface="宋体"/>
                        </a:rPr>
                        <a:t> </a:t>
                      </a:r>
                      <a:endParaRPr lang="zh-CN" sz="1800" b="0" kern="100" dirty="0">
                        <a:solidFill>
                          <a:srgbClr val="000000"/>
                        </a:solidFill>
                        <a:latin typeface="+mn-lt"/>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6 GeV</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baseline="0" dirty="0">
                          <a:solidFill>
                            <a:schemeClr val="tx1"/>
                          </a:solidFill>
                          <a:latin typeface="+mn-lt"/>
                        </a:rPr>
                        <a:t> </a:t>
                      </a:r>
                      <a:r>
                        <a:rPr lang="el-GR" altLang="zh-CN" sz="1800" b="0" dirty="0">
                          <a:solidFill>
                            <a:schemeClr val="tx1"/>
                          </a:solidFill>
                          <a:latin typeface="+mn-lt"/>
                        </a:rPr>
                        <a:t>φ</a:t>
                      </a:r>
                      <a:r>
                        <a:rPr lang="en-US" altLang="zh-CN" sz="1800" b="0" dirty="0">
                          <a:solidFill>
                            <a:schemeClr val="tx1"/>
                          </a:solidFill>
                          <a:latin typeface="+mn-lt"/>
                        </a:rPr>
                        <a:t>26/</a:t>
                      </a:r>
                      <a:r>
                        <a:rPr lang="en-US" altLang="zh-CN" b="0" dirty="0">
                          <a:latin typeface="+mn-lt"/>
                          <a:cs typeface="Times New Roman" panose="02020603050405020304" pitchFamily="18" charset="0"/>
                        </a:rPr>
                        <a:t>thickness of </a:t>
                      </a:r>
                      <a:r>
                        <a:rPr lang="en-US" altLang="zh-CN" sz="1800" b="0" dirty="0">
                          <a:solidFill>
                            <a:schemeClr val="tx1"/>
                          </a:solidFill>
                          <a:latin typeface="+mn-lt"/>
                        </a:rPr>
                        <a:t>1mm</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105</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523266695"/>
                  </a:ext>
                </a:extLst>
              </a:tr>
            </a:tbl>
          </a:graphicData>
        </a:graphic>
      </p:graphicFrame>
      <p:sp>
        <p:nvSpPr>
          <p:cNvPr id="8" name="标题 2">
            <a:extLst>
              <a:ext uri="{FF2B5EF4-FFF2-40B4-BE49-F238E27FC236}">
                <a16:creationId xmlns:a16="http://schemas.microsoft.com/office/drawing/2014/main" id="{9828DAA1-A7B0-407E-95D9-EDCEFD2594CD}"/>
              </a:ext>
            </a:extLst>
          </p:cNvPr>
          <p:cNvSpPr txBox="1">
            <a:spLocks/>
          </p:cNvSpPr>
          <p:nvPr/>
        </p:nvSpPr>
        <p:spPr>
          <a:xfrm>
            <a:off x="1558637" y="173137"/>
            <a:ext cx="10515600" cy="663575"/>
          </a:xfrm>
          <a:prstGeom prst="rect">
            <a:avLst/>
          </a:prstGeom>
        </p:spPr>
        <p:txBody>
          <a:bodyPr/>
          <a:lst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a:lstStyle>
          <a:p>
            <a:pPr>
              <a:defRPr/>
            </a:pPr>
            <a:r>
              <a:rPr lang="en-US" altLang="zh-CN" sz="3600" b="1" dirty="0">
                <a:solidFill>
                  <a:srgbClr val="C00000"/>
                </a:solidFill>
              </a:rPr>
              <a:t>1 Preview of HEPS vacuum system</a:t>
            </a:r>
            <a:endParaRPr lang="zh-CN" altLang="en-US" sz="3600" b="1" dirty="0">
              <a:solidFill>
                <a:srgbClr val="C00000"/>
              </a:solidFill>
            </a:endParaRPr>
          </a:p>
        </p:txBody>
      </p:sp>
      <p:sp>
        <p:nvSpPr>
          <p:cNvPr id="9" name="文本框 8">
            <a:extLst>
              <a:ext uri="{FF2B5EF4-FFF2-40B4-BE49-F238E27FC236}">
                <a16:creationId xmlns:a16="http://schemas.microsoft.com/office/drawing/2014/main" id="{8438AE1F-F3B8-4F94-AD5C-E9EB5E4A6443}"/>
              </a:ext>
            </a:extLst>
          </p:cNvPr>
          <p:cNvSpPr txBox="1"/>
          <p:nvPr/>
        </p:nvSpPr>
        <p:spPr>
          <a:xfrm>
            <a:off x="9984432" y="477296"/>
            <a:ext cx="1800200" cy="369332"/>
          </a:xfrm>
          <a:prstGeom prst="rect">
            <a:avLst/>
          </a:prstGeom>
          <a:noFill/>
        </p:spPr>
        <p:txBody>
          <a:bodyPr wrap="square" rtlCol="0">
            <a:spAutoFit/>
          </a:bodyPr>
          <a:lstStyle/>
          <a:p>
            <a:r>
              <a:rPr lang="en-US" altLang="zh-CN" dirty="0" err="1"/>
              <a:t>Haiyi</a:t>
            </a:r>
            <a:r>
              <a:rPr lang="en-US" altLang="zh-CN" dirty="0"/>
              <a:t> Dong</a:t>
            </a:r>
            <a:endParaRPr lang="zh-CN" altLang="en-US" dirty="0"/>
          </a:p>
        </p:txBody>
      </p:sp>
      <p:pic>
        <p:nvPicPr>
          <p:cNvPr id="7" name="图片 6">
            <a:extLst>
              <a:ext uri="{FF2B5EF4-FFF2-40B4-BE49-F238E27FC236}">
                <a16:creationId xmlns:a16="http://schemas.microsoft.com/office/drawing/2014/main" id="{7385BCFE-6760-4A28-B60B-085C31E5CA33}"/>
              </a:ext>
            </a:extLst>
          </p:cNvPr>
          <p:cNvPicPr>
            <a:picLocks noChangeAspect="1"/>
          </p:cNvPicPr>
          <p:nvPr/>
        </p:nvPicPr>
        <p:blipFill rotWithShape="1">
          <a:blip r:embed="rId3"/>
          <a:srcRect l="6885" t="22834" r="7476" b="33736"/>
          <a:stretch/>
        </p:blipFill>
        <p:spPr>
          <a:xfrm>
            <a:off x="1847528" y="4069841"/>
            <a:ext cx="8496944" cy="1725084"/>
          </a:xfrm>
          <a:prstGeom prst="rect">
            <a:avLst/>
          </a:prstGeom>
        </p:spPr>
      </p:pic>
      <p:pic>
        <p:nvPicPr>
          <p:cNvPr id="10" name="图片 9">
            <a:extLst>
              <a:ext uri="{FF2B5EF4-FFF2-40B4-BE49-F238E27FC236}">
                <a16:creationId xmlns:a16="http://schemas.microsoft.com/office/drawing/2014/main" id="{5F11A9DB-539E-4A4B-9790-B982BE3E37BE}"/>
              </a:ext>
            </a:extLst>
          </p:cNvPr>
          <p:cNvPicPr>
            <a:picLocks noChangeAspect="1"/>
          </p:cNvPicPr>
          <p:nvPr/>
        </p:nvPicPr>
        <p:blipFill rotWithShape="1">
          <a:blip r:embed="rId3"/>
          <a:srcRect l="6885" t="76039" r="7476" b="13941"/>
          <a:stretch/>
        </p:blipFill>
        <p:spPr>
          <a:xfrm>
            <a:off x="1847528" y="5838646"/>
            <a:ext cx="8496944" cy="397987"/>
          </a:xfrm>
          <a:prstGeom prst="rect">
            <a:avLst/>
          </a:prstGeom>
        </p:spPr>
      </p:pic>
      <p:graphicFrame>
        <p:nvGraphicFramePr>
          <p:cNvPr id="11" name="表格 2">
            <a:extLst>
              <a:ext uri="{FF2B5EF4-FFF2-40B4-BE49-F238E27FC236}">
                <a16:creationId xmlns:a16="http://schemas.microsoft.com/office/drawing/2014/main" id="{80DF065F-8414-4F8B-A185-9E0B0377195B}"/>
              </a:ext>
            </a:extLst>
          </p:cNvPr>
          <p:cNvGraphicFramePr>
            <a:graphicFrameLocks noGrp="1"/>
          </p:cNvGraphicFramePr>
          <p:nvPr>
            <p:extLst>
              <p:ext uri="{D42A27DB-BD31-4B8C-83A1-F6EECF244321}">
                <p14:modId xmlns:p14="http://schemas.microsoft.com/office/powerpoint/2010/main" val="643923080"/>
              </p:ext>
            </p:extLst>
          </p:nvPr>
        </p:nvGraphicFramePr>
        <p:xfrm>
          <a:off x="1847530" y="6236634"/>
          <a:ext cx="8496942" cy="579120"/>
        </p:xfrm>
        <a:graphic>
          <a:graphicData uri="http://schemas.openxmlformats.org/drawingml/2006/table">
            <a:tbl>
              <a:tblPr firstRow="1" bandRow="1">
                <a:tableStyleId>{9D7B26C5-4107-4FEC-AEDC-1716B250A1EF}</a:tableStyleId>
              </a:tblPr>
              <a:tblGrid>
                <a:gridCol w="1137515">
                  <a:extLst>
                    <a:ext uri="{9D8B030D-6E8A-4147-A177-3AD203B41FA5}">
                      <a16:colId xmlns:a16="http://schemas.microsoft.com/office/drawing/2014/main" val="3404627990"/>
                    </a:ext>
                  </a:extLst>
                </a:gridCol>
                <a:gridCol w="1512168">
                  <a:extLst>
                    <a:ext uri="{9D8B030D-6E8A-4147-A177-3AD203B41FA5}">
                      <a16:colId xmlns:a16="http://schemas.microsoft.com/office/drawing/2014/main" val="788303073"/>
                    </a:ext>
                  </a:extLst>
                </a:gridCol>
                <a:gridCol w="2016224">
                  <a:extLst>
                    <a:ext uri="{9D8B030D-6E8A-4147-A177-3AD203B41FA5}">
                      <a16:colId xmlns:a16="http://schemas.microsoft.com/office/drawing/2014/main" val="3477165874"/>
                    </a:ext>
                  </a:extLst>
                </a:gridCol>
                <a:gridCol w="576064">
                  <a:extLst>
                    <a:ext uri="{9D8B030D-6E8A-4147-A177-3AD203B41FA5}">
                      <a16:colId xmlns:a16="http://schemas.microsoft.com/office/drawing/2014/main" val="1537251612"/>
                    </a:ext>
                  </a:extLst>
                </a:gridCol>
                <a:gridCol w="2304256">
                  <a:extLst>
                    <a:ext uri="{9D8B030D-6E8A-4147-A177-3AD203B41FA5}">
                      <a16:colId xmlns:a16="http://schemas.microsoft.com/office/drawing/2014/main" val="2791344564"/>
                    </a:ext>
                  </a:extLst>
                </a:gridCol>
                <a:gridCol w="950715">
                  <a:extLst>
                    <a:ext uri="{9D8B030D-6E8A-4147-A177-3AD203B41FA5}">
                      <a16:colId xmlns:a16="http://schemas.microsoft.com/office/drawing/2014/main" val="875761489"/>
                    </a:ext>
                  </a:extLst>
                </a:gridCol>
              </a:tblGrid>
              <a:tr h="458646">
                <a:tc>
                  <a:txBody>
                    <a:bodyPr/>
                    <a:lstStyle/>
                    <a:p>
                      <a:pPr algn="ctr"/>
                      <a:r>
                        <a:rPr lang="en-US" altLang="zh-CN" sz="1600" b="1" dirty="0">
                          <a:solidFill>
                            <a:srgbClr val="FF0000"/>
                          </a:solidFill>
                          <a:latin typeface="Times New Roman" panose="02020603050405020304" pitchFamily="18" charset="0"/>
                          <a:cs typeface="Times New Roman" panose="02020603050405020304" pitchFamily="18" charset="0"/>
                        </a:rPr>
                        <a:t>HEPS</a:t>
                      </a:r>
                      <a:endParaRPr lang="zh-CN" altLang="en-US" sz="1600" b="1" dirty="0">
                        <a:solidFill>
                          <a:srgbClr val="FF0000"/>
                        </a:solidFill>
                        <a:latin typeface="Times New Roman" panose="02020603050405020304" pitchFamily="18" charset="0"/>
                        <a:cs typeface="Times New Roman" panose="02020603050405020304" pitchFamily="18" charset="0"/>
                      </a:endParaRPr>
                    </a:p>
                  </a:txBody>
                  <a:tcPr/>
                </a:tc>
                <a:tc>
                  <a:txBody>
                    <a:bodyPr/>
                    <a:lstStyle/>
                    <a:p>
                      <a:pPr algn="ctr"/>
                      <a:r>
                        <a:rPr lang="en-US" altLang="zh-CN" sz="1600" b="1" dirty="0">
                          <a:solidFill>
                            <a:srgbClr val="FF0000"/>
                          </a:solidFill>
                          <a:latin typeface="Times New Roman" panose="02020603050405020304" pitchFamily="18" charset="0"/>
                          <a:cs typeface="Times New Roman" panose="02020603050405020304" pitchFamily="18" charset="0"/>
                        </a:rPr>
                        <a:t>1346</a:t>
                      </a:r>
                    </a:p>
                    <a:p>
                      <a:pPr algn="ctr"/>
                      <a:r>
                        <a:rPr lang="zh-CN" altLang="en-US" sz="1600" b="1" dirty="0">
                          <a:solidFill>
                            <a:srgbClr val="FF0000"/>
                          </a:solidFill>
                          <a:latin typeface="Times New Roman" panose="02020603050405020304" pitchFamily="18" charset="0"/>
                          <a:cs typeface="Times New Roman" panose="02020603050405020304" pitchFamily="18" charset="0"/>
                        </a:rPr>
                        <a:t>（</a:t>
                      </a:r>
                      <a:r>
                        <a:rPr lang="en-US" altLang="zh-CN" sz="1600" b="1" dirty="0">
                          <a:solidFill>
                            <a:srgbClr val="FF0000"/>
                          </a:solidFill>
                          <a:latin typeface="Times New Roman" panose="02020603050405020304" pitchFamily="18" charset="0"/>
                          <a:cs typeface="Times New Roman" panose="02020603050405020304" pitchFamily="18" charset="0"/>
                        </a:rPr>
                        <a:t>48cell-7BA</a:t>
                      </a:r>
                      <a:r>
                        <a:rPr lang="zh-CN" altLang="en-US" sz="1600" b="1" dirty="0">
                          <a:solidFill>
                            <a:srgbClr val="FF0000"/>
                          </a:solidFill>
                          <a:latin typeface="Times New Roman" panose="02020603050405020304" pitchFamily="18" charset="0"/>
                          <a:cs typeface="Times New Roman" panose="02020603050405020304" pitchFamily="18" charset="0"/>
                        </a:rPr>
                        <a:t>）</a:t>
                      </a:r>
                    </a:p>
                  </a:txBody>
                  <a:tcPr/>
                </a:tc>
                <a:tc>
                  <a:txBody>
                    <a:bodyPr/>
                    <a:lstStyle/>
                    <a:p>
                      <a:pPr algn="l"/>
                      <a:r>
                        <a:rPr lang="en-US" altLang="zh-CN" sz="1600" b="1" dirty="0">
                          <a:solidFill>
                            <a:srgbClr val="FF0000"/>
                          </a:solidFill>
                          <a:latin typeface="Times New Roman" panose="02020603050405020304" pitchFamily="18" charset="0"/>
                          <a:cs typeface="Times New Roman" panose="02020603050405020304" pitchFamily="18" charset="0"/>
                        </a:rPr>
                        <a:t>          6/0.2</a:t>
                      </a:r>
                    </a:p>
                    <a:p>
                      <a:pPr algn="l"/>
                      <a:r>
                        <a:rPr lang="en-US" altLang="zh-CN" sz="1600" b="1" dirty="0">
                          <a:solidFill>
                            <a:srgbClr val="FF0000"/>
                          </a:solidFill>
                          <a:latin typeface="Times New Roman" panose="02020603050405020304" pitchFamily="18" charset="0"/>
                          <a:cs typeface="Times New Roman" panose="02020603050405020304" pitchFamily="18" charset="0"/>
                        </a:rPr>
                        <a:t>            35 </a:t>
                      </a:r>
                      <a:r>
                        <a:rPr lang="en-US" altLang="zh-CN" sz="1600" b="1" baseline="30000" dirty="0">
                          <a:solidFill>
                            <a:srgbClr val="FF0000"/>
                          </a:solidFill>
                          <a:latin typeface="Times New Roman" panose="02020603050405020304" pitchFamily="18" charset="0"/>
                          <a:cs typeface="Times New Roman" panose="02020603050405020304" pitchFamily="18" charset="0"/>
                        </a:rPr>
                        <a:t>[1]</a:t>
                      </a:r>
                      <a:endParaRPr lang="zh-CN" altLang="en-US" sz="1600" b="1" baseline="30000" dirty="0">
                        <a:solidFill>
                          <a:srgbClr val="FF0000"/>
                        </a:solidFill>
                        <a:latin typeface="Times New Roman" panose="02020603050405020304" pitchFamily="18" charset="0"/>
                        <a:cs typeface="Times New Roman" panose="02020603050405020304" pitchFamily="18" charset="0"/>
                      </a:endParaRPr>
                    </a:p>
                  </a:txBody>
                  <a:tcPr/>
                </a:tc>
                <a:tc>
                  <a:txBody>
                    <a:bodyPr/>
                    <a:lstStyle/>
                    <a:p>
                      <a:pPr algn="ctr"/>
                      <a:r>
                        <a:rPr lang="en-US" altLang="zh-CN" sz="1600" b="1" dirty="0">
                          <a:solidFill>
                            <a:srgbClr val="FF0000"/>
                          </a:solidFill>
                          <a:latin typeface="Times New Roman" panose="02020603050405020304" pitchFamily="18" charset="0"/>
                          <a:cs typeface="Times New Roman" panose="02020603050405020304" pitchFamily="18" charset="0"/>
                        </a:rPr>
                        <a:t>26</a:t>
                      </a:r>
                      <a:endParaRPr lang="zh-CN" altLang="en-US" sz="1600" b="1" dirty="0">
                        <a:solidFill>
                          <a:srgbClr val="FF0000"/>
                        </a:solidFill>
                        <a:latin typeface="Times New Roman" panose="02020603050405020304" pitchFamily="18" charset="0"/>
                        <a:cs typeface="Times New Roman" panose="02020603050405020304" pitchFamily="18" charset="0"/>
                      </a:endParaRPr>
                    </a:p>
                  </a:txBody>
                  <a:tcPr/>
                </a:tc>
                <a:tc>
                  <a:txBody>
                    <a:bodyPr/>
                    <a:lstStyle/>
                    <a:p>
                      <a:pPr algn="ctr"/>
                      <a:r>
                        <a:rPr lang="en-US" altLang="zh-CN" sz="1600" b="1" dirty="0" err="1">
                          <a:solidFill>
                            <a:srgbClr val="FF0000"/>
                          </a:solidFill>
                          <a:latin typeface="Times New Roman" panose="02020603050405020304" pitchFamily="18" charset="0"/>
                          <a:cs typeface="Times New Roman" panose="02020603050405020304" pitchFamily="18" charset="0"/>
                        </a:rPr>
                        <a:t>CrZrCu</a:t>
                      </a:r>
                      <a:endParaRPr lang="en-US" altLang="zh-CN" sz="1600" b="1" dirty="0">
                        <a:solidFill>
                          <a:srgbClr val="FF0000"/>
                        </a:solidFill>
                        <a:latin typeface="Times New Roman" panose="02020603050405020304" pitchFamily="18" charset="0"/>
                        <a:cs typeface="Times New Roman" panose="02020603050405020304" pitchFamily="18" charset="0"/>
                      </a:endParaRPr>
                    </a:p>
                    <a:p>
                      <a:pPr algn="ctr"/>
                      <a:r>
                        <a:rPr lang="zh-CN" altLang="en-US" sz="1600" b="1" dirty="0">
                          <a:solidFill>
                            <a:srgbClr val="FF0000"/>
                          </a:solidFill>
                          <a:latin typeface="Times New Roman" panose="02020603050405020304" pitchFamily="18" charset="0"/>
                          <a:cs typeface="Times New Roman" panose="02020603050405020304" pitchFamily="18" charset="0"/>
                        </a:rPr>
                        <a:t>（</a:t>
                      </a:r>
                      <a:r>
                        <a:rPr lang="en-US" altLang="zh-CN" sz="1600" b="1" dirty="0">
                          <a:solidFill>
                            <a:srgbClr val="FF0000"/>
                          </a:solidFill>
                          <a:latin typeface="Times New Roman" panose="02020603050405020304" pitchFamily="18" charset="0"/>
                          <a:cs typeface="Times New Roman" panose="02020603050405020304" pitchFamily="18" charset="0"/>
                        </a:rPr>
                        <a:t>Partial NEG coating</a:t>
                      </a:r>
                      <a:r>
                        <a:rPr lang="zh-CN" altLang="en-US" sz="1600" b="1" dirty="0">
                          <a:solidFill>
                            <a:srgbClr val="FF0000"/>
                          </a:solidFill>
                          <a:latin typeface="Times New Roman" panose="02020603050405020304" pitchFamily="18" charset="0"/>
                          <a:cs typeface="Times New Roman" panose="02020603050405020304" pitchFamily="18" charset="0"/>
                        </a:rPr>
                        <a:t>）</a:t>
                      </a:r>
                    </a:p>
                  </a:txBody>
                  <a:tcPr/>
                </a:tc>
                <a:tc>
                  <a:txBody>
                    <a:bodyPr/>
                    <a:lstStyle/>
                    <a:p>
                      <a:pPr algn="ctr"/>
                      <a:r>
                        <a:rPr lang="en-US" altLang="zh-CN" sz="1600" b="1" dirty="0">
                          <a:solidFill>
                            <a:srgbClr val="FF0000"/>
                          </a:solidFill>
                          <a:latin typeface="Times New Roman" panose="02020603050405020304" pitchFamily="18" charset="0"/>
                          <a:cs typeface="Times New Roman" panose="02020603050405020304" pitchFamily="18" charset="0"/>
                        </a:rPr>
                        <a:t>In-situ</a:t>
                      </a:r>
                      <a:endParaRPr lang="zh-CN" altLang="en-US" sz="16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30753667"/>
                  </a:ext>
                </a:extLst>
              </a:tr>
            </a:tbl>
          </a:graphicData>
        </a:graphic>
      </p:graphicFrame>
    </p:spTree>
    <p:extLst>
      <p:ext uri="{BB962C8B-B14F-4D97-AF65-F5344CB8AC3E}">
        <p14:creationId xmlns:p14="http://schemas.microsoft.com/office/powerpoint/2010/main" val="309700723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2429" y="1196752"/>
            <a:ext cx="8424936" cy="238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表格 1">
            <a:extLst>
              <a:ext uri="{FF2B5EF4-FFF2-40B4-BE49-F238E27FC236}">
                <a16:creationId xmlns:a16="http://schemas.microsoft.com/office/drawing/2014/main" id="{12A6D63E-ECC6-4B7F-8410-55DB255D1049}"/>
              </a:ext>
            </a:extLst>
          </p:cNvPr>
          <p:cNvGraphicFramePr>
            <a:graphicFrameLocks noGrp="1"/>
          </p:cNvGraphicFramePr>
          <p:nvPr>
            <p:extLst>
              <p:ext uri="{D42A27DB-BD31-4B8C-83A1-F6EECF244321}">
                <p14:modId xmlns:p14="http://schemas.microsoft.com/office/powerpoint/2010/main" val="3251047477"/>
              </p:ext>
            </p:extLst>
          </p:nvPr>
        </p:nvGraphicFramePr>
        <p:xfrm>
          <a:off x="623392" y="4038138"/>
          <a:ext cx="11161238" cy="2271182"/>
        </p:xfrm>
        <a:graphic>
          <a:graphicData uri="http://schemas.openxmlformats.org/drawingml/2006/table">
            <a:tbl>
              <a:tblPr>
                <a:tableStyleId>{6E25E649-3F16-4E02-A733-19D2CDBF48F0}</a:tableStyleId>
              </a:tblPr>
              <a:tblGrid>
                <a:gridCol w="1296772">
                  <a:extLst>
                    <a:ext uri="{9D8B030D-6E8A-4147-A177-3AD203B41FA5}">
                      <a16:colId xmlns:a16="http://schemas.microsoft.com/office/drawing/2014/main" val="213636640"/>
                    </a:ext>
                  </a:extLst>
                </a:gridCol>
                <a:gridCol w="488946">
                  <a:extLst>
                    <a:ext uri="{9D8B030D-6E8A-4147-A177-3AD203B41FA5}">
                      <a16:colId xmlns:a16="http://schemas.microsoft.com/office/drawing/2014/main" val="623174613"/>
                    </a:ext>
                  </a:extLst>
                </a:gridCol>
                <a:gridCol w="633890">
                  <a:extLst>
                    <a:ext uri="{9D8B030D-6E8A-4147-A177-3AD203B41FA5}">
                      <a16:colId xmlns:a16="http://schemas.microsoft.com/office/drawing/2014/main" val="2552857430"/>
                    </a:ext>
                  </a:extLst>
                </a:gridCol>
                <a:gridCol w="633890">
                  <a:extLst>
                    <a:ext uri="{9D8B030D-6E8A-4147-A177-3AD203B41FA5}">
                      <a16:colId xmlns:a16="http://schemas.microsoft.com/office/drawing/2014/main" val="2768411878"/>
                    </a:ext>
                  </a:extLst>
                </a:gridCol>
                <a:gridCol w="757577">
                  <a:extLst>
                    <a:ext uri="{9D8B030D-6E8A-4147-A177-3AD203B41FA5}">
                      <a16:colId xmlns:a16="http://schemas.microsoft.com/office/drawing/2014/main" val="3705141729"/>
                    </a:ext>
                  </a:extLst>
                </a:gridCol>
                <a:gridCol w="757577">
                  <a:extLst>
                    <a:ext uri="{9D8B030D-6E8A-4147-A177-3AD203B41FA5}">
                      <a16:colId xmlns:a16="http://schemas.microsoft.com/office/drawing/2014/main" val="2410420288"/>
                    </a:ext>
                  </a:extLst>
                </a:gridCol>
                <a:gridCol w="1840888">
                  <a:extLst>
                    <a:ext uri="{9D8B030D-6E8A-4147-A177-3AD203B41FA5}">
                      <a16:colId xmlns:a16="http://schemas.microsoft.com/office/drawing/2014/main" val="4237596409"/>
                    </a:ext>
                  </a:extLst>
                </a:gridCol>
                <a:gridCol w="1508230">
                  <a:extLst>
                    <a:ext uri="{9D8B030D-6E8A-4147-A177-3AD203B41FA5}">
                      <a16:colId xmlns:a16="http://schemas.microsoft.com/office/drawing/2014/main" val="337504727"/>
                    </a:ext>
                  </a:extLst>
                </a:gridCol>
                <a:gridCol w="1139597">
                  <a:extLst>
                    <a:ext uri="{9D8B030D-6E8A-4147-A177-3AD203B41FA5}">
                      <a16:colId xmlns:a16="http://schemas.microsoft.com/office/drawing/2014/main" val="2831725608"/>
                    </a:ext>
                  </a:extLst>
                </a:gridCol>
                <a:gridCol w="1928549">
                  <a:extLst>
                    <a:ext uri="{9D8B030D-6E8A-4147-A177-3AD203B41FA5}">
                      <a16:colId xmlns:a16="http://schemas.microsoft.com/office/drawing/2014/main" val="3477587259"/>
                    </a:ext>
                  </a:extLst>
                </a:gridCol>
                <a:gridCol w="175322">
                  <a:extLst>
                    <a:ext uri="{9D8B030D-6E8A-4147-A177-3AD203B41FA5}">
                      <a16:colId xmlns:a16="http://schemas.microsoft.com/office/drawing/2014/main" val="3380377153"/>
                    </a:ext>
                  </a:extLst>
                </a:gridCol>
              </a:tblGrid>
              <a:tr h="447933">
                <a:tc>
                  <a:txBody>
                    <a:bodyPr/>
                    <a:lstStyle/>
                    <a:p>
                      <a:pPr algn="ctr" fontAlgn="b"/>
                      <a:r>
                        <a:rPr lang="zh-CN" altLang="en-US" sz="2000" b="1" u="none" strike="noStrike" dirty="0">
                          <a:effectLst/>
                          <a:latin typeface="+mj-lt"/>
                        </a:rPr>
                        <a:t>　</a:t>
                      </a:r>
                      <a:endParaRPr lang="zh-CN" altLang="en-US" sz="2000" b="1"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2000" b="1" u="none" strike="noStrike" dirty="0">
                          <a:effectLst/>
                          <a:latin typeface="+mj-lt"/>
                        </a:rPr>
                        <a:t>E</a:t>
                      </a:r>
                      <a:endParaRPr lang="en-US" sz="2000" b="1"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2000" b="1" u="none" strike="noStrike" dirty="0">
                          <a:effectLst/>
                          <a:latin typeface="+mj-lt"/>
                        </a:rPr>
                        <a:t>I</a:t>
                      </a:r>
                      <a:endParaRPr lang="en-US" sz="2000" b="1"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l-GR" sz="2000" b="1" u="none" strike="noStrike" dirty="0">
                          <a:effectLst/>
                          <a:latin typeface="+mj-lt"/>
                        </a:rPr>
                        <a:t>ρ</a:t>
                      </a:r>
                      <a:endParaRPr lang="el-GR" sz="2000" b="1"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2000" b="1" u="none" strike="noStrike" dirty="0" err="1">
                          <a:effectLst/>
                          <a:latin typeface="+mj-lt"/>
                        </a:rPr>
                        <a:t>Psr</a:t>
                      </a:r>
                      <a:endParaRPr lang="en-US" sz="2000" b="1"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2000" b="1" u="none" strike="noStrike" dirty="0">
                          <a:effectLst/>
                          <a:latin typeface="+mj-lt"/>
                        </a:rPr>
                        <a:t>PL</a:t>
                      </a:r>
                      <a:endParaRPr lang="en-US" sz="2000" b="1"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2000" b="1" u="none" strike="noStrike" dirty="0">
                          <a:solidFill>
                            <a:srgbClr val="000000"/>
                          </a:solidFill>
                          <a:effectLst/>
                          <a:latin typeface="+mj-lt"/>
                        </a:rPr>
                        <a:t>PSD</a:t>
                      </a:r>
                      <a:endParaRPr lang="zh-CN" altLang="en-US" sz="2000" b="1"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zh-CN" sz="2000" b="1" u="none" strike="noStrike" kern="1200" dirty="0">
                          <a:solidFill>
                            <a:schemeClr val="tx1"/>
                          </a:solidFill>
                          <a:effectLst/>
                          <a:latin typeface="+mj-lt"/>
                        </a:rPr>
                        <a:t>q </a:t>
                      </a:r>
                      <a:r>
                        <a:rPr lang="en-US" altLang="zh-CN" sz="2000" b="1" u="none" strike="noStrike" kern="1200" baseline="-25000" dirty="0" err="1">
                          <a:solidFill>
                            <a:schemeClr val="tx1"/>
                          </a:solidFill>
                          <a:effectLst/>
                          <a:latin typeface="+mj-lt"/>
                        </a:rPr>
                        <a:t>th</a:t>
                      </a:r>
                      <a:endParaRPr lang="en-US" altLang="zh-CN" sz="2000" b="1" i="0" u="none" strike="noStrike" kern="1200" baseline="-25000" dirty="0">
                        <a:solidFill>
                          <a:srgbClr val="000000"/>
                        </a:solidFill>
                        <a:effectLst/>
                        <a:latin typeface="+mj-lt"/>
                        <a:ea typeface="宋体" panose="02010600030101010101" pitchFamily="2" charset="-122"/>
                        <a:cs typeface="+mn-cs"/>
                      </a:endParaRPr>
                    </a:p>
                  </a:txBody>
                  <a:tcPr marL="6350" marR="6350" marT="6350" marB="0" anchor="ctr"/>
                </a:tc>
                <a:tc>
                  <a:txBody>
                    <a:bodyPr/>
                    <a:lstStyle/>
                    <a:p>
                      <a:pPr algn="ctr" fontAlgn="b"/>
                      <a:r>
                        <a:rPr lang="en-US" sz="2000" b="1" u="none" strike="noStrike" dirty="0">
                          <a:effectLst/>
                          <a:latin typeface="+mj-lt"/>
                        </a:rPr>
                        <a:t>Q </a:t>
                      </a:r>
                      <a:r>
                        <a:rPr lang="en-US" sz="2000" b="1" u="none" strike="noStrike" baseline="-25000" dirty="0">
                          <a:effectLst/>
                          <a:latin typeface="+mj-lt"/>
                        </a:rPr>
                        <a:t>gas</a:t>
                      </a:r>
                      <a:endParaRPr lang="en-US" sz="2000" b="1" i="0" u="none" strike="noStrike" baseline="-25000"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2000" b="1" u="none" strike="noStrike" dirty="0">
                          <a:effectLst/>
                          <a:latin typeface="+mj-lt"/>
                        </a:rPr>
                        <a:t>Q </a:t>
                      </a:r>
                      <a:r>
                        <a:rPr lang="en-US" sz="2000" b="1" u="none" strike="noStrike" baseline="-25000" dirty="0">
                          <a:effectLst/>
                          <a:latin typeface="+mj-lt"/>
                        </a:rPr>
                        <a:t>LSR</a:t>
                      </a:r>
                      <a:endParaRPr lang="en-US" sz="2000" b="1" i="0" u="none" strike="noStrike" baseline="-25000"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endParaRPr lang="en-US" sz="1800" b="1" i="0" u="none" strike="noStrike" dirty="0">
                        <a:solidFill>
                          <a:srgbClr val="000000"/>
                        </a:solidFill>
                        <a:effectLst/>
                        <a:latin typeface="+mj-lt"/>
                        <a:ea typeface="宋体" panose="02010600030101010101" pitchFamily="2" charset="-122"/>
                      </a:endParaRPr>
                    </a:p>
                  </a:txBody>
                  <a:tcPr marL="6350" marR="6350" marT="6350" marB="0" anchor="ctr"/>
                </a:tc>
                <a:extLst>
                  <a:ext uri="{0D108BD9-81ED-4DB2-BD59-A6C34878D82A}">
                    <a16:rowId xmlns:a16="http://schemas.microsoft.com/office/drawing/2014/main" val="2733865634"/>
                  </a:ext>
                </a:extLst>
              </a:tr>
              <a:tr h="617323">
                <a:tc>
                  <a:txBody>
                    <a:bodyPr/>
                    <a:lstStyle/>
                    <a:p>
                      <a:pPr algn="ctr" fontAlgn="b"/>
                      <a:r>
                        <a:rPr lang="zh-CN" altLang="en-US" sz="1800" u="none" strike="noStrike" dirty="0">
                          <a:effectLst/>
                        </a:rPr>
                        <a:t>　</a:t>
                      </a:r>
                      <a:endParaRPr lang="zh-CN" alt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dirty="0" err="1">
                          <a:effectLst/>
                        </a:rPr>
                        <a:t>Gev</a:t>
                      </a:r>
                      <a:endParaRPr 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a:effectLst/>
                        </a:rPr>
                        <a:t>A</a:t>
                      </a:r>
                      <a:endParaRPr lang="en-US"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dirty="0">
                          <a:effectLst/>
                        </a:rPr>
                        <a:t>m</a:t>
                      </a:r>
                      <a:endParaRPr 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a:effectLst/>
                        </a:rPr>
                        <a:t>MW</a:t>
                      </a:r>
                      <a:endParaRPr lang="en-US"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a:effectLst/>
                        </a:rPr>
                        <a:t>W/m</a:t>
                      </a:r>
                      <a:endParaRPr lang="en-US"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dirty="0">
                          <a:effectLst/>
                        </a:rPr>
                        <a:t>molecules/photon</a:t>
                      </a:r>
                      <a:endParaRPr 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zh-CN" sz="1800" u="none" strike="noStrike" kern="1200" dirty="0" err="1">
                          <a:solidFill>
                            <a:schemeClr val="tx1"/>
                          </a:solidFill>
                          <a:effectLst/>
                        </a:rPr>
                        <a:t>Torr·L</a:t>
                      </a:r>
                      <a:r>
                        <a:rPr lang="en-US" altLang="zh-CN" sz="1800" u="none" strike="noStrike" kern="1200" dirty="0">
                          <a:solidFill>
                            <a:schemeClr val="tx1"/>
                          </a:solidFill>
                          <a:effectLst/>
                        </a:rPr>
                        <a:t>/s·cm</a:t>
                      </a:r>
                      <a:r>
                        <a:rPr lang="en-US" altLang="zh-CN" sz="1800" b="0" u="none" strike="noStrike" kern="1200" baseline="30000" dirty="0">
                          <a:solidFill>
                            <a:srgbClr val="000000"/>
                          </a:solidFill>
                          <a:effectLst/>
                        </a:rPr>
                        <a:t>2</a:t>
                      </a:r>
                      <a:endParaRPr lang="en-US" altLang="zh-CN" sz="1800" b="0" i="0" u="none" strike="noStrike" kern="1200" baseline="30000" dirty="0">
                        <a:solidFill>
                          <a:srgbClr val="000000"/>
                        </a:solidFill>
                        <a:effectLst/>
                        <a:latin typeface="+mn-lt"/>
                        <a:ea typeface="宋体" panose="02010600030101010101" pitchFamily="2" charset="-122"/>
                        <a:cs typeface="+mn-cs"/>
                      </a:endParaRPr>
                    </a:p>
                  </a:txBody>
                  <a:tcPr marL="6350" marR="6350" marT="6350" marB="0" anchor="ctr"/>
                </a:tc>
                <a:tc>
                  <a:txBody>
                    <a:bodyPr/>
                    <a:lstStyle/>
                    <a:p>
                      <a:pPr algn="ctr" fontAlgn="b"/>
                      <a:r>
                        <a:rPr lang="en-US" sz="1800" u="none" strike="noStrike">
                          <a:effectLst/>
                        </a:rPr>
                        <a:t>Torr·L/s</a:t>
                      </a:r>
                      <a:endParaRPr lang="en-US"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dirty="0" err="1">
                          <a:effectLst/>
                        </a:rPr>
                        <a:t>Torr·L</a:t>
                      </a:r>
                      <a:r>
                        <a:rPr lang="en-US" sz="1800" u="none" strike="noStrike" dirty="0">
                          <a:effectLst/>
                        </a:rPr>
                        <a:t>/</a:t>
                      </a:r>
                      <a:r>
                        <a:rPr lang="en-US" sz="1800" u="none" strike="noStrike" dirty="0" err="1">
                          <a:effectLst/>
                        </a:rPr>
                        <a:t>s·m</a:t>
                      </a:r>
                      <a:endParaRPr 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endParaRPr lang="en-US" sz="1600" b="0" i="0" u="none" strike="noStrike" dirty="0">
                        <a:solidFill>
                          <a:srgbClr val="000000"/>
                        </a:solidFill>
                        <a:effectLst/>
                        <a:latin typeface="+mj-lt"/>
                        <a:ea typeface="宋体" panose="02010600030101010101" pitchFamily="2" charset="-122"/>
                      </a:endParaRPr>
                    </a:p>
                  </a:txBody>
                  <a:tcPr marL="6350" marR="6350" marT="6350" marB="0" anchor="ctr"/>
                </a:tc>
                <a:extLst>
                  <a:ext uri="{0D108BD9-81ED-4DB2-BD59-A6C34878D82A}">
                    <a16:rowId xmlns:a16="http://schemas.microsoft.com/office/drawing/2014/main" val="687825177"/>
                  </a:ext>
                </a:extLst>
              </a:tr>
              <a:tr h="588603">
                <a:tc>
                  <a:txBody>
                    <a:bodyPr/>
                    <a:lstStyle/>
                    <a:p>
                      <a:pPr algn="ctr" fontAlgn="b"/>
                      <a:r>
                        <a:rPr lang="en-US" sz="1800" u="none" strike="noStrike">
                          <a:effectLst/>
                        </a:rPr>
                        <a:t>Booster</a:t>
                      </a:r>
                      <a:endParaRPr lang="en-US"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a:effectLst/>
                        </a:rPr>
                        <a:t>6</a:t>
                      </a:r>
                      <a:endParaRPr lang="en-US" altLang="zh-CN"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dirty="0">
                          <a:effectLst/>
                        </a:rPr>
                        <a:t>0.015</a:t>
                      </a:r>
                      <a:endParaRPr lang="en-US" altLang="zh-CN"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a:effectLst/>
                        </a:rPr>
                        <a:t>28.52</a:t>
                      </a:r>
                      <a:endParaRPr lang="en-US" altLang="zh-CN"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dirty="0">
                          <a:effectLst/>
                        </a:rPr>
                        <a:t>60.32</a:t>
                      </a:r>
                      <a:endParaRPr lang="en-US" altLang="zh-CN"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dirty="0">
                          <a:effectLst/>
                        </a:rPr>
                        <a:t>336.8</a:t>
                      </a:r>
                      <a:endParaRPr lang="en-US" altLang="zh-CN"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dirty="0">
                          <a:effectLst/>
                        </a:rPr>
                        <a:t>2.00E-06</a:t>
                      </a:r>
                      <a:endParaRPr lang="en-US" sz="1800" b="1" i="0" u="none" strike="noStrike" dirty="0">
                        <a:solidFill>
                          <a:srgbClr val="FF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kern="1200" dirty="0">
                          <a:solidFill>
                            <a:schemeClr val="tx1"/>
                          </a:solidFill>
                          <a:effectLst/>
                        </a:rPr>
                        <a:t>1.0E-11</a:t>
                      </a:r>
                      <a:endParaRPr 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dirty="0">
                          <a:effectLst/>
                        </a:rPr>
                        <a:t>4.36E-06</a:t>
                      </a:r>
                      <a:endParaRPr 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dirty="0">
                          <a:effectLst/>
                        </a:rPr>
                        <a:t>2.43E-08</a:t>
                      </a:r>
                      <a:endParaRPr 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zh-CN" altLang="en-US" sz="1600" u="none" strike="noStrike" dirty="0">
                          <a:effectLst/>
                        </a:rPr>
                        <a:t>　</a:t>
                      </a:r>
                      <a:endParaRPr lang="zh-CN" altLang="en-US" sz="1600" b="0" i="0" u="none" strike="noStrike" dirty="0">
                        <a:solidFill>
                          <a:srgbClr val="000000"/>
                        </a:solidFill>
                        <a:effectLst/>
                        <a:latin typeface="+mj-lt"/>
                        <a:ea typeface="宋体" panose="02010600030101010101" pitchFamily="2" charset="-122"/>
                      </a:endParaRPr>
                    </a:p>
                  </a:txBody>
                  <a:tcPr marL="6350" marR="6350" marT="6350" marB="0" anchor="ctr"/>
                </a:tc>
                <a:extLst>
                  <a:ext uri="{0D108BD9-81ED-4DB2-BD59-A6C34878D82A}">
                    <a16:rowId xmlns:a16="http://schemas.microsoft.com/office/drawing/2014/main" val="1282922332"/>
                  </a:ext>
                </a:extLst>
              </a:tr>
              <a:tr h="617323">
                <a:tc>
                  <a:txBody>
                    <a:bodyPr/>
                    <a:lstStyle/>
                    <a:p>
                      <a:pPr algn="ctr" fontAlgn="b"/>
                      <a:r>
                        <a:rPr lang="en-US" sz="1800" u="none" strike="noStrike">
                          <a:effectLst/>
                        </a:rPr>
                        <a:t>Storage ring</a:t>
                      </a:r>
                      <a:endParaRPr lang="en-US"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a:effectLst/>
                        </a:rPr>
                        <a:t>6</a:t>
                      </a:r>
                      <a:endParaRPr lang="en-US" altLang="zh-CN"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dirty="0">
                          <a:effectLst/>
                        </a:rPr>
                        <a:t>0.2</a:t>
                      </a:r>
                      <a:endParaRPr lang="en-US" altLang="zh-CN"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a:effectLst/>
                        </a:rPr>
                        <a:t>53</a:t>
                      </a:r>
                      <a:endParaRPr lang="en-US" altLang="zh-CN"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a:effectLst/>
                        </a:rPr>
                        <a:t>432.82</a:t>
                      </a:r>
                      <a:endParaRPr lang="en-US" altLang="zh-CN" sz="1800" b="0" i="0" u="none" strike="noStrike">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dirty="0">
                          <a:effectLst/>
                        </a:rPr>
                        <a:t>1300.4</a:t>
                      </a:r>
                      <a:endParaRPr lang="en-US" altLang="zh-CN"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a:effectLst/>
                        </a:rPr>
                        <a:t>2.00E-06</a:t>
                      </a:r>
                      <a:endParaRPr lang="en-US" sz="1800" b="1" i="0" u="none" strike="noStrike">
                        <a:solidFill>
                          <a:srgbClr val="FF0000"/>
                        </a:solidFill>
                        <a:effectLst/>
                        <a:latin typeface="+mj-lt"/>
                        <a:ea typeface="宋体" panose="02010600030101010101" pitchFamily="2" charset="-122"/>
                      </a:endParaRPr>
                    </a:p>
                  </a:txBody>
                  <a:tcPr marL="6350" marR="6350" marT="6350" marB="0" anchor="ctr"/>
                </a:tc>
                <a:tc>
                  <a:txBody>
                    <a:bodyPr/>
                    <a:lstStyle/>
                    <a:p>
                      <a:pPr algn="ctr" fontAlgn="b"/>
                      <a:r>
                        <a:rPr lang="en-US" altLang="zh-CN" sz="1800" u="none" strike="noStrike" kern="1200" dirty="0">
                          <a:solidFill>
                            <a:schemeClr val="tx1"/>
                          </a:solidFill>
                          <a:effectLst/>
                        </a:rPr>
                        <a:t>2.5E-12</a:t>
                      </a:r>
                      <a:endParaRPr 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dirty="0">
                          <a:effectLst/>
                        </a:rPr>
                        <a:t>5.81E-05</a:t>
                      </a:r>
                      <a:endParaRPr lang="en-US" sz="1800" b="0" i="0" u="none" strike="noStrike" dirty="0">
                        <a:solidFill>
                          <a:srgbClr val="000000"/>
                        </a:solidFill>
                        <a:effectLst/>
                        <a:latin typeface="+mj-lt"/>
                        <a:ea typeface="宋体" panose="02010600030101010101" pitchFamily="2" charset="-122"/>
                      </a:endParaRPr>
                    </a:p>
                  </a:txBody>
                  <a:tcPr marL="6350" marR="6350" marT="6350" marB="0" anchor="ctr"/>
                </a:tc>
                <a:tc>
                  <a:txBody>
                    <a:bodyPr/>
                    <a:lstStyle/>
                    <a:p>
                      <a:pPr algn="ctr" fontAlgn="b"/>
                      <a:r>
                        <a:rPr lang="en-US" sz="1800" u="none" strike="noStrike" dirty="0">
                          <a:solidFill>
                            <a:srgbClr val="FF0000"/>
                          </a:solidFill>
                          <a:effectLst/>
                        </a:rPr>
                        <a:t>1.74E-07</a:t>
                      </a:r>
                      <a:endParaRPr lang="en-US" sz="1800" b="0" i="0" u="none" strike="noStrike" dirty="0">
                        <a:solidFill>
                          <a:srgbClr val="FF0000"/>
                        </a:solidFill>
                        <a:effectLst/>
                        <a:latin typeface="+mj-lt"/>
                        <a:ea typeface="宋体" panose="02010600030101010101" pitchFamily="2" charset="-122"/>
                      </a:endParaRPr>
                    </a:p>
                  </a:txBody>
                  <a:tcPr marL="6350" marR="6350" marT="6350" marB="0" anchor="ctr"/>
                </a:tc>
                <a:tc>
                  <a:txBody>
                    <a:bodyPr/>
                    <a:lstStyle/>
                    <a:p>
                      <a:pPr algn="ctr" fontAlgn="b"/>
                      <a:r>
                        <a:rPr lang="zh-CN" altLang="en-US" sz="1600" u="none" strike="noStrike" dirty="0">
                          <a:effectLst/>
                        </a:rPr>
                        <a:t>　</a:t>
                      </a:r>
                      <a:endParaRPr lang="zh-CN" altLang="en-US" sz="1600" b="0" i="0" u="none" strike="noStrike" dirty="0">
                        <a:solidFill>
                          <a:srgbClr val="000000"/>
                        </a:solidFill>
                        <a:effectLst/>
                        <a:latin typeface="+mj-lt"/>
                        <a:ea typeface="宋体" panose="02010600030101010101" pitchFamily="2" charset="-122"/>
                      </a:endParaRPr>
                    </a:p>
                  </a:txBody>
                  <a:tcPr marL="6350" marR="6350" marT="6350" marB="0" anchor="ctr"/>
                </a:tc>
                <a:extLst>
                  <a:ext uri="{0D108BD9-81ED-4DB2-BD59-A6C34878D82A}">
                    <a16:rowId xmlns:a16="http://schemas.microsoft.com/office/drawing/2014/main" val="65489077"/>
                  </a:ext>
                </a:extLst>
              </a:tr>
            </a:tbl>
          </a:graphicData>
        </a:graphic>
      </p:graphicFrame>
      <p:sp>
        <p:nvSpPr>
          <p:cNvPr id="8" name="标题 2">
            <a:extLst>
              <a:ext uri="{FF2B5EF4-FFF2-40B4-BE49-F238E27FC236}">
                <a16:creationId xmlns:a16="http://schemas.microsoft.com/office/drawing/2014/main" id="{A4E6C739-57D0-4A49-AC8A-AA21223AA32B}"/>
              </a:ext>
            </a:extLst>
          </p:cNvPr>
          <p:cNvSpPr>
            <a:spLocks noGrp="1"/>
          </p:cNvSpPr>
          <p:nvPr>
            <p:ph type="title"/>
          </p:nvPr>
        </p:nvSpPr>
        <p:spPr>
          <a:xfrm>
            <a:off x="1558925" y="104775"/>
            <a:ext cx="10515600" cy="663575"/>
          </a:xfrm>
          <a:prstGeom prst="rect">
            <a:avLst/>
          </a:prstGeom>
        </p:spPr>
        <p:txBody>
          <a:bodyPr/>
          <a:lstStyle/>
          <a:p>
            <a:r>
              <a:rPr lang="en-US" altLang="zh-CN" dirty="0"/>
              <a:t>1 SR power and gas load</a:t>
            </a:r>
            <a:endParaRPr lang="zh-CN" altLang="en-US" dirty="0"/>
          </a:p>
        </p:txBody>
      </p:sp>
    </p:spTree>
    <p:extLst>
      <p:ext uri="{BB962C8B-B14F-4D97-AF65-F5344CB8AC3E}">
        <p14:creationId xmlns:p14="http://schemas.microsoft.com/office/powerpoint/2010/main" val="772124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07368" y="1196752"/>
            <a:ext cx="5616624" cy="1317704"/>
          </a:xfrm>
        </p:spPr>
        <p:txBody>
          <a:bodyPr>
            <a:noAutofit/>
          </a:bodyPr>
          <a:lstStyle/>
          <a:p>
            <a:pPr>
              <a:spcAft>
                <a:spcPct val="0"/>
              </a:spcAft>
              <a:buFont typeface="Wingdings" panose="05000000000000000000" pitchFamily="2" charset="2"/>
              <a:buChar char="u"/>
            </a:pPr>
            <a:r>
              <a:rPr lang="en-US" altLang="zh-CN" sz="2000" dirty="0"/>
              <a:t>The </a:t>
            </a:r>
            <a:r>
              <a:rPr lang="en-US" altLang="zh-CN" sz="2000" dirty="0" err="1"/>
              <a:t>Linac</a:t>
            </a:r>
            <a:r>
              <a:rPr lang="en-US" altLang="zh-CN" sz="2000" dirty="0"/>
              <a:t> vacuum system with a length of 49m is divided into 6 sections. it consists of electron gun, bunching system, accelerating structures and Analyzer Magnet sections. </a:t>
            </a:r>
          </a:p>
          <a:p>
            <a:pPr>
              <a:spcAft>
                <a:spcPct val="0"/>
              </a:spcAft>
              <a:buFont typeface="Wingdings" panose="05000000000000000000" pitchFamily="2" charset="2"/>
              <a:buChar char="u"/>
            </a:pPr>
            <a:r>
              <a:rPr lang="en-US" altLang="zh-CN" sz="2000" dirty="0"/>
              <a:t>Sputter ion pumps: 45; Vacuum gauges: 25; Gate valves: 6</a:t>
            </a:r>
          </a:p>
          <a:p>
            <a:pPr>
              <a:buFont typeface="Wingdings" panose="05000000000000000000" pitchFamily="2" charset="2"/>
              <a:buChar char="u"/>
              <a:defRPr/>
            </a:pPr>
            <a:endParaRPr lang="en-US" altLang="zh-CN" sz="2000" dirty="0"/>
          </a:p>
          <a:p>
            <a:pPr>
              <a:buFont typeface="Wingdings" panose="05000000000000000000" pitchFamily="2" charset="2"/>
              <a:buChar char="u"/>
              <a:defRPr/>
            </a:pPr>
            <a:endParaRPr lang="zh-CN" altLang="en-US" sz="2000" dirty="0"/>
          </a:p>
        </p:txBody>
      </p:sp>
      <p:sp>
        <p:nvSpPr>
          <p:cNvPr id="3" name="标题 2"/>
          <p:cNvSpPr>
            <a:spLocks noGrp="1"/>
          </p:cNvSpPr>
          <p:nvPr>
            <p:ph type="title"/>
          </p:nvPr>
        </p:nvSpPr>
        <p:spPr>
          <a:xfrm>
            <a:off x="1558637" y="105353"/>
            <a:ext cx="10515600" cy="663575"/>
          </a:xfrm>
          <a:prstGeom prst="rect">
            <a:avLst/>
          </a:prstGeom>
        </p:spPr>
        <p:txBody>
          <a:bodyPr/>
          <a:lstStyle/>
          <a:p>
            <a:pPr>
              <a:defRPr/>
            </a:pPr>
            <a:r>
              <a:rPr lang="en-US" altLang="zh-CN" sz="3600" dirty="0"/>
              <a:t>2 Layout of </a:t>
            </a:r>
            <a:r>
              <a:rPr lang="en-US" altLang="zh-CN" sz="3600" dirty="0" err="1"/>
              <a:t>Linac</a:t>
            </a:r>
            <a:r>
              <a:rPr lang="en-US" altLang="zh-CN" sz="3600" dirty="0"/>
              <a:t> vacuum system</a:t>
            </a:r>
            <a:endParaRPr lang="zh-CN" altLang="en-US" sz="3600" dirty="0"/>
          </a:p>
        </p:txBody>
      </p:sp>
      <p:pic>
        <p:nvPicPr>
          <p:cNvPr id="15363" name="图片 3" descr="直线真空布局图20180718.png"/>
          <p:cNvPicPr>
            <a:picLocks noChangeAspect="1" noChangeArrowheads="1"/>
          </p:cNvPicPr>
          <p:nvPr/>
        </p:nvPicPr>
        <p:blipFill>
          <a:blip r:embed="rId3"/>
          <a:srcRect l="6284" t="12135" r="24146" b="4146"/>
          <a:stretch>
            <a:fillRect/>
          </a:stretch>
        </p:blipFill>
        <p:spPr bwMode="auto">
          <a:xfrm>
            <a:off x="5592132" y="3792088"/>
            <a:ext cx="6482105" cy="2481304"/>
          </a:xfrm>
          <a:prstGeom prst="rect">
            <a:avLst/>
          </a:prstGeom>
          <a:noFill/>
          <a:ln w="9525">
            <a:noFill/>
            <a:miter lim="800000"/>
            <a:headEnd/>
            <a:tailEnd/>
          </a:ln>
        </p:spPr>
      </p:pic>
      <p:graphicFrame>
        <p:nvGraphicFramePr>
          <p:cNvPr id="7" name="表格 6">
            <a:extLst>
              <a:ext uri="{FF2B5EF4-FFF2-40B4-BE49-F238E27FC236}">
                <a16:creationId xmlns:a16="http://schemas.microsoft.com/office/drawing/2014/main" id="{9866BF53-659F-497D-AC6B-18EB7AFF3065}"/>
              </a:ext>
            </a:extLst>
          </p:cNvPr>
          <p:cNvGraphicFramePr>
            <a:graphicFrameLocks noGrp="1"/>
          </p:cNvGraphicFramePr>
          <p:nvPr>
            <p:extLst>
              <p:ext uri="{D42A27DB-BD31-4B8C-83A1-F6EECF244321}">
                <p14:modId xmlns:p14="http://schemas.microsoft.com/office/powerpoint/2010/main" val="1818709054"/>
              </p:ext>
            </p:extLst>
          </p:nvPr>
        </p:nvGraphicFramePr>
        <p:xfrm>
          <a:off x="6338276" y="947696"/>
          <a:ext cx="5735961" cy="2481304"/>
        </p:xfrm>
        <a:graphic>
          <a:graphicData uri="http://schemas.openxmlformats.org/drawingml/2006/table">
            <a:tbl>
              <a:tblPr firstRow="1" bandRow="1">
                <a:tableStyleId>{5C22544A-7EE6-4342-B048-85BDC9FD1C3A}</a:tableStyleId>
              </a:tblPr>
              <a:tblGrid>
                <a:gridCol w="2232248">
                  <a:extLst>
                    <a:ext uri="{9D8B030D-6E8A-4147-A177-3AD203B41FA5}">
                      <a16:colId xmlns:a16="http://schemas.microsoft.com/office/drawing/2014/main" val="20000"/>
                    </a:ext>
                  </a:extLst>
                </a:gridCol>
                <a:gridCol w="1591726">
                  <a:extLst>
                    <a:ext uri="{9D8B030D-6E8A-4147-A177-3AD203B41FA5}">
                      <a16:colId xmlns:a16="http://schemas.microsoft.com/office/drawing/2014/main" val="20001"/>
                    </a:ext>
                  </a:extLst>
                </a:gridCol>
                <a:gridCol w="1911987">
                  <a:extLst>
                    <a:ext uri="{9D8B030D-6E8A-4147-A177-3AD203B41FA5}">
                      <a16:colId xmlns:a16="http://schemas.microsoft.com/office/drawing/2014/main" val="20002"/>
                    </a:ext>
                  </a:extLst>
                </a:gridCol>
              </a:tblGrid>
              <a:tr h="603510">
                <a:tc>
                  <a:txBody>
                    <a:bodyPr/>
                    <a:lstStyle/>
                    <a:p>
                      <a:pPr algn="ctr">
                        <a:spcAft>
                          <a:spcPts val="0"/>
                        </a:spcAft>
                      </a:pPr>
                      <a:r>
                        <a:rPr lang="en-US" altLang="zh-CN" sz="1800" b="1" kern="100" dirty="0">
                          <a:solidFill>
                            <a:srgbClr val="000000"/>
                          </a:solidFill>
                          <a:latin typeface="Times New Roman"/>
                          <a:ea typeface="宋体"/>
                        </a:rPr>
                        <a:t>Section</a:t>
                      </a:r>
                      <a:endParaRPr lang="zh-CN" sz="1800" b="1" kern="100" dirty="0">
                        <a:solidFill>
                          <a:srgbClr val="000000"/>
                        </a:solidFill>
                        <a:latin typeface="Times New Roman"/>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100" dirty="0">
                          <a:solidFill>
                            <a:srgbClr val="000000"/>
                          </a:solidFill>
                          <a:latin typeface="Times New Roman"/>
                          <a:ea typeface="宋体"/>
                        </a:rPr>
                        <a:t>Static</a:t>
                      </a:r>
                      <a:r>
                        <a:rPr lang="en-US" altLang="zh-CN" sz="1800" b="1" kern="100" baseline="0" dirty="0">
                          <a:solidFill>
                            <a:srgbClr val="000000"/>
                          </a:solidFill>
                          <a:latin typeface="Times New Roman"/>
                          <a:ea typeface="宋体"/>
                        </a:rPr>
                        <a:t> pressure /</a:t>
                      </a:r>
                      <a:r>
                        <a:rPr lang="en-US" altLang="zh-CN" sz="1800" b="0" kern="0" dirty="0">
                          <a:solidFill>
                            <a:srgbClr val="000000"/>
                          </a:solidFill>
                          <a:latin typeface="Times New Roman"/>
                          <a:ea typeface="宋体"/>
                        </a:rPr>
                        <a:t>Torr</a:t>
                      </a:r>
                      <a:endParaRPr lang="zh-CN" alt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altLang="zh-CN" sz="1800" b="1" kern="100" dirty="0">
                          <a:solidFill>
                            <a:srgbClr val="000000"/>
                          </a:solidFill>
                          <a:latin typeface="Times New Roman"/>
                          <a:ea typeface="宋体"/>
                        </a:rPr>
                        <a:t>Dynamic</a:t>
                      </a:r>
                      <a:r>
                        <a:rPr lang="en-US" altLang="zh-CN" sz="1800" b="1" kern="100" baseline="0" dirty="0">
                          <a:solidFill>
                            <a:srgbClr val="000000"/>
                          </a:solidFill>
                          <a:latin typeface="Times New Roman"/>
                          <a:ea typeface="宋体"/>
                        </a:rPr>
                        <a:t> pressure /</a:t>
                      </a:r>
                      <a:r>
                        <a:rPr lang="en-US" altLang="zh-CN" sz="1800" b="0" kern="0" dirty="0">
                          <a:solidFill>
                            <a:srgbClr val="000000"/>
                          </a:solidFill>
                          <a:latin typeface="Times New Roman"/>
                          <a:ea typeface="宋体"/>
                        </a:rPr>
                        <a:t>Torr</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0"/>
                  </a:ext>
                </a:extLst>
              </a:tr>
              <a:tr h="358132">
                <a:tc>
                  <a:txBody>
                    <a:bodyPr/>
                    <a:lstStyle/>
                    <a:p>
                      <a:pPr algn="ctr">
                        <a:spcAft>
                          <a:spcPts val="0"/>
                        </a:spcAft>
                      </a:pPr>
                      <a:r>
                        <a:rPr lang="en-US" altLang="zh-CN" sz="1800" b="0" kern="0" dirty="0">
                          <a:solidFill>
                            <a:srgbClr val="000000"/>
                          </a:solidFill>
                          <a:latin typeface="Times New Roman"/>
                          <a:ea typeface="宋体"/>
                        </a:rPr>
                        <a:t>E-gun</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&lt;1×10</a:t>
                      </a:r>
                      <a:r>
                        <a:rPr lang="en-US" sz="1800" b="0" kern="0" baseline="30000" dirty="0">
                          <a:solidFill>
                            <a:srgbClr val="000000"/>
                          </a:solidFill>
                          <a:latin typeface="Times New Roman"/>
                          <a:ea typeface="宋体"/>
                        </a:rPr>
                        <a:t>-9</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&lt;2×10</a:t>
                      </a:r>
                      <a:r>
                        <a:rPr lang="en-US" sz="1800" b="0" kern="0" baseline="30000" dirty="0">
                          <a:solidFill>
                            <a:srgbClr val="000000"/>
                          </a:solidFill>
                          <a:latin typeface="Times New Roman"/>
                          <a:ea typeface="宋体"/>
                        </a:rPr>
                        <a:t>-8</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1"/>
                  </a:ext>
                </a:extLst>
              </a:tr>
              <a:tr h="358132">
                <a:tc>
                  <a:txBody>
                    <a:bodyPr/>
                    <a:lstStyle/>
                    <a:p>
                      <a:pPr algn="ctr">
                        <a:spcAft>
                          <a:spcPts val="0"/>
                        </a:spcAft>
                      </a:pPr>
                      <a:r>
                        <a:rPr lang="en-US" altLang="zh-CN" sz="1800" b="0" kern="0" dirty="0" err="1">
                          <a:solidFill>
                            <a:srgbClr val="000000"/>
                          </a:solidFill>
                          <a:latin typeface="Times New Roman"/>
                          <a:ea typeface="宋体"/>
                        </a:rPr>
                        <a:t>Buncher</a:t>
                      </a:r>
                      <a:r>
                        <a:rPr lang="en-US" altLang="zh-CN" sz="1800" b="0" kern="0" dirty="0">
                          <a:solidFill>
                            <a:srgbClr val="000000"/>
                          </a:solidFill>
                          <a:latin typeface="Times New Roman"/>
                          <a:ea typeface="宋体"/>
                        </a:rPr>
                        <a:t> </a:t>
                      </a:r>
                      <a:r>
                        <a:rPr lang="en-US" altLang="zh-CN" sz="1800" b="0" kern="0" baseline="0" dirty="0">
                          <a:solidFill>
                            <a:srgbClr val="000000"/>
                          </a:solidFill>
                          <a:latin typeface="Times New Roman"/>
                          <a:ea typeface="宋体"/>
                        </a:rPr>
                        <a:t> </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&lt;5×10</a:t>
                      </a:r>
                      <a:r>
                        <a:rPr lang="en-US" sz="1800" b="0" kern="0" baseline="30000" dirty="0">
                          <a:solidFill>
                            <a:srgbClr val="000000"/>
                          </a:solidFill>
                          <a:latin typeface="Times New Roman"/>
                          <a:ea typeface="宋体"/>
                        </a:rPr>
                        <a:t>-8</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&lt;2×10</a:t>
                      </a:r>
                      <a:r>
                        <a:rPr lang="en-US" sz="1800" b="0" kern="0" baseline="30000" dirty="0">
                          <a:solidFill>
                            <a:srgbClr val="000000"/>
                          </a:solidFill>
                          <a:latin typeface="Times New Roman"/>
                          <a:ea typeface="宋体"/>
                        </a:rPr>
                        <a:t>-7</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2"/>
                  </a:ext>
                </a:extLst>
              </a:tr>
              <a:tr h="445266">
                <a:tc>
                  <a:txBody>
                    <a:bodyPr/>
                    <a:lstStyle/>
                    <a:p>
                      <a:pPr algn="ctr">
                        <a:spcAft>
                          <a:spcPts val="0"/>
                        </a:spcAft>
                      </a:pPr>
                      <a:r>
                        <a:rPr lang="en-US" altLang="zh-CN" sz="1800" b="0" kern="0" dirty="0">
                          <a:solidFill>
                            <a:srgbClr val="000000"/>
                          </a:solidFill>
                          <a:latin typeface="Times New Roman"/>
                          <a:ea typeface="宋体"/>
                        </a:rPr>
                        <a:t>Accelerating</a:t>
                      </a:r>
                      <a:r>
                        <a:rPr lang="en-US" altLang="zh-CN" sz="1800" b="0" kern="0" baseline="0" dirty="0">
                          <a:solidFill>
                            <a:srgbClr val="000000"/>
                          </a:solidFill>
                          <a:latin typeface="Times New Roman"/>
                          <a:ea typeface="宋体"/>
                        </a:rPr>
                        <a:t> structure</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&lt;5×10</a:t>
                      </a:r>
                      <a:r>
                        <a:rPr lang="en-US" sz="1800" b="0" kern="0" baseline="30000" dirty="0">
                          <a:solidFill>
                            <a:srgbClr val="000000"/>
                          </a:solidFill>
                          <a:latin typeface="Times New Roman"/>
                          <a:ea typeface="宋体"/>
                        </a:rPr>
                        <a:t>-8</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&lt;2×10</a:t>
                      </a:r>
                      <a:r>
                        <a:rPr lang="en-US" sz="1800" b="0" kern="0" baseline="30000" dirty="0">
                          <a:solidFill>
                            <a:srgbClr val="000000"/>
                          </a:solidFill>
                          <a:latin typeface="Times New Roman"/>
                          <a:ea typeface="宋体"/>
                        </a:rPr>
                        <a:t>-7</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3"/>
                  </a:ext>
                </a:extLst>
              </a:tr>
              <a:tr h="358132">
                <a:tc>
                  <a:txBody>
                    <a:bodyPr/>
                    <a:lstStyle/>
                    <a:p>
                      <a:pPr algn="ctr">
                        <a:spcAft>
                          <a:spcPts val="0"/>
                        </a:spcAft>
                      </a:pPr>
                      <a:r>
                        <a:rPr lang="en-US" sz="1800" b="0" kern="0" dirty="0">
                          <a:solidFill>
                            <a:srgbClr val="000000"/>
                          </a:solidFill>
                          <a:latin typeface="Times New Roman"/>
                          <a:ea typeface="宋体"/>
                        </a:rPr>
                        <a:t>AM</a:t>
                      </a:r>
                      <a:r>
                        <a:rPr lang="en-US" sz="1800" b="0" kern="0" baseline="0" dirty="0">
                          <a:solidFill>
                            <a:srgbClr val="000000"/>
                          </a:solidFill>
                          <a:latin typeface="Times New Roman"/>
                          <a:ea typeface="宋体"/>
                        </a:rPr>
                        <a:t>  </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&lt;5×10</a:t>
                      </a:r>
                      <a:r>
                        <a:rPr lang="en-US" sz="1800" b="0" kern="0" baseline="30000" dirty="0">
                          <a:solidFill>
                            <a:srgbClr val="000000"/>
                          </a:solidFill>
                          <a:latin typeface="Times New Roman"/>
                          <a:ea typeface="宋体"/>
                        </a:rPr>
                        <a:t>-8</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a:solidFill>
                            <a:srgbClr val="000000"/>
                          </a:solidFill>
                          <a:latin typeface="Times New Roman"/>
                          <a:ea typeface="宋体"/>
                        </a:rPr>
                        <a:t>&lt;5×10</a:t>
                      </a:r>
                      <a:r>
                        <a:rPr lang="en-US" sz="1800" b="0" kern="0" baseline="30000">
                          <a:solidFill>
                            <a:srgbClr val="000000"/>
                          </a:solidFill>
                          <a:latin typeface="Times New Roman"/>
                          <a:ea typeface="宋体"/>
                        </a:rPr>
                        <a:t>-7</a:t>
                      </a:r>
                      <a:endParaRPr lang="zh-CN" sz="1800" b="1" kern="10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4"/>
                  </a:ext>
                </a:extLst>
              </a:tr>
              <a:tr h="358132">
                <a:tc>
                  <a:txBody>
                    <a:bodyPr/>
                    <a:lstStyle/>
                    <a:p>
                      <a:pPr algn="ctr">
                        <a:spcAft>
                          <a:spcPts val="0"/>
                        </a:spcAft>
                      </a:pPr>
                      <a:r>
                        <a:rPr lang="en-US" altLang="zh-CN" sz="1800" b="0" kern="0" dirty="0">
                          <a:solidFill>
                            <a:srgbClr val="000000"/>
                          </a:solidFill>
                          <a:latin typeface="Times New Roman"/>
                          <a:ea typeface="宋体"/>
                        </a:rPr>
                        <a:t>Waveguide</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a:solidFill>
                            <a:srgbClr val="000000"/>
                          </a:solidFill>
                          <a:latin typeface="Times New Roman"/>
                          <a:ea typeface="宋体"/>
                        </a:rPr>
                        <a:t>&lt;5×10</a:t>
                      </a:r>
                      <a:r>
                        <a:rPr lang="en-US" sz="1800" b="0" kern="0" baseline="30000">
                          <a:solidFill>
                            <a:srgbClr val="000000"/>
                          </a:solidFill>
                          <a:latin typeface="Times New Roman"/>
                          <a:ea typeface="宋体"/>
                        </a:rPr>
                        <a:t>-8</a:t>
                      </a:r>
                      <a:endParaRPr lang="zh-CN" sz="1800" b="1" kern="10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&lt;5×10</a:t>
                      </a:r>
                      <a:r>
                        <a:rPr lang="en-US" sz="1800" b="0" kern="0" baseline="30000" dirty="0">
                          <a:solidFill>
                            <a:srgbClr val="000000"/>
                          </a:solidFill>
                          <a:latin typeface="Times New Roman"/>
                          <a:ea typeface="宋体"/>
                        </a:rPr>
                        <a:t>-7</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5"/>
                  </a:ext>
                </a:extLst>
              </a:tr>
            </a:tbl>
          </a:graphicData>
        </a:graphic>
      </p:graphicFrame>
      <p:pic>
        <p:nvPicPr>
          <p:cNvPr id="8" name="图片 3">
            <a:extLst>
              <a:ext uri="{FF2B5EF4-FFF2-40B4-BE49-F238E27FC236}">
                <a16:creationId xmlns:a16="http://schemas.microsoft.com/office/drawing/2014/main" id="{67A5E29D-2398-418E-B4FB-842AF1C09264}"/>
              </a:ext>
            </a:extLst>
          </p:cNvPr>
          <p:cNvPicPr>
            <a:picLocks noChangeAspect="1" noChangeArrowheads="1"/>
          </p:cNvPicPr>
          <p:nvPr/>
        </p:nvPicPr>
        <p:blipFill>
          <a:blip r:embed="rId4"/>
          <a:srcRect l="24657" t="21832" r="25258" b="27328"/>
          <a:stretch>
            <a:fillRect/>
          </a:stretch>
        </p:blipFill>
        <p:spPr bwMode="auto">
          <a:xfrm>
            <a:off x="983432" y="3545056"/>
            <a:ext cx="3661652" cy="2088232"/>
          </a:xfrm>
          <a:prstGeom prst="rect">
            <a:avLst/>
          </a:prstGeom>
          <a:noFill/>
          <a:ln w="9525">
            <a:noFill/>
            <a:miter lim="800000"/>
            <a:headEnd/>
            <a:tailEnd/>
          </a:ln>
        </p:spPr>
      </p:pic>
      <p:sp>
        <p:nvSpPr>
          <p:cNvPr id="9" name="矩形 8">
            <a:extLst>
              <a:ext uri="{FF2B5EF4-FFF2-40B4-BE49-F238E27FC236}">
                <a16:creationId xmlns:a16="http://schemas.microsoft.com/office/drawing/2014/main" id="{98EE8360-B8CB-45DE-9A25-FDC0A1FCA6CC}"/>
              </a:ext>
            </a:extLst>
          </p:cNvPr>
          <p:cNvSpPr/>
          <p:nvPr/>
        </p:nvSpPr>
        <p:spPr>
          <a:xfrm>
            <a:off x="407368" y="5738993"/>
            <a:ext cx="5616624" cy="646331"/>
          </a:xfrm>
          <a:prstGeom prst="rect">
            <a:avLst/>
          </a:prstGeom>
        </p:spPr>
        <p:txBody>
          <a:bodyPr wrap="square">
            <a:spAutoFit/>
          </a:bodyPr>
          <a:lstStyle/>
          <a:p>
            <a:pPr>
              <a:defRPr/>
            </a:pPr>
            <a:r>
              <a:rPr lang="en-US" altLang="zh-CN" dirty="0">
                <a:solidFill>
                  <a:srgbClr val="000000"/>
                </a:solidFill>
                <a:latin typeface="Calibri"/>
                <a:ea typeface="微软雅黑"/>
              </a:rPr>
              <a:t>Most of the components are made of oxygen-free copper . </a:t>
            </a:r>
          </a:p>
          <a:p>
            <a:pPr>
              <a:defRPr/>
            </a:pPr>
            <a:r>
              <a:rPr lang="en-US" altLang="zh-CN" dirty="0">
                <a:solidFill>
                  <a:srgbClr val="000000"/>
                </a:solidFill>
                <a:latin typeface="Calibri"/>
                <a:ea typeface="微软雅黑"/>
              </a:rPr>
              <a:t>The thermal outgassing  rate is 1</a:t>
            </a:r>
            <a:r>
              <a:rPr lang="en-US" altLang="zh-CN" dirty="0">
                <a:solidFill>
                  <a:srgbClr val="000000"/>
                </a:solidFill>
                <a:latin typeface="宋体"/>
                <a:ea typeface="宋体"/>
              </a:rPr>
              <a:t>×</a:t>
            </a:r>
            <a:r>
              <a:rPr lang="en-US" altLang="zh-CN" dirty="0">
                <a:solidFill>
                  <a:srgbClr val="000000"/>
                </a:solidFill>
                <a:latin typeface="Calibri"/>
                <a:ea typeface="微软雅黑"/>
              </a:rPr>
              <a:t>10</a:t>
            </a:r>
            <a:r>
              <a:rPr lang="en-US" altLang="zh-CN" baseline="30000" dirty="0">
                <a:solidFill>
                  <a:srgbClr val="000000"/>
                </a:solidFill>
                <a:latin typeface="Calibri"/>
                <a:ea typeface="微软雅黑"/>
              </a:rPr>
              <a:t>-11</a:t>
            </a:r>
            <a:r>
              <a:rPr lang="en-US" altLang="zh-CN" dirty="0">
                <a:solidFill>
                  <a:srgbClr val="000000"/>
                </a:solidFill>
                <a:latin typeface="Calibri"/>
                <a:ea typeface="微软雅黑"/>
              </a:rPr>
              <a:t> </a:t>
            </a:r>
            <a:r>
              <a:rPr lang="en-US" altLang="zh-CN" dirty="0" err="1">
                <a:solidFill>
                  <a:srgbClr val="000000"/>
                </a:solidFill>
                <a:latin typeface="Calibri"/>
                <a:ea typeface="微软雅黑"/>
              </a:rPr>
              <a:t>Torr·l</a:t>
            </a:r>
            <a:r>
              <a:rPr lang="en-US" altLang="zh-CN" dirty="0">
                <a:solidFill>
                  <a:srgbClr val="000000"/>
                </a:solidFill>
                <a:latin typeface="Calibri"/>
                <a:ea typeface="微软雅黑"/>
              </a:rPr>
              <a:t>/s·cm</a:t>
            </a:r>
            <a:r>
              <a:rPr lang="en-US" altLang="zh-CN" baseline="30000" dirty="0">
                <a:solidFill>
                  <a:srgbClr val="000000"/>
                </a:solidFill>
                <a:latin typeface="Calibri"/>
                <a:ea typeface="微软雅黑"/>
              </a:rPr>
              <a:t>2</a:t>
            </a:r>
            <a:r>
              <a:rPr lang="en-US" altLang="zh-CN" dirty="0">
                <a:solidFill>
                  <a:srgbClr val="000000"/>
                </a:solidFill>
                <a:latin typeface="Calibri"/>
                <a:ea typeface="微软雅黑"/>
              </a:rPr>
              <a:t>.</a:t>
            </a:r>
          </a:p>
        </p:txBody>
      </p:sp>
      <p:sp>
        <p:nvSpPr>
          <p:cNvPr id="10" name="文本框 9">
            <a:extLst>
              <a:ext uri="{FF2B5EF4-FFF2-40B4-BE49-F238E27FC236}">
                <a16:creationId xmlns:a16="http://schemas.microsoft.com/office/drawing/2014/main" id="{FFC26922-8E47-471B-9C0D-EB9885BE7622}"/>
              </a:ext>
            </a:extLst>
          </p:cNvPr>
          <p:cNvSpPr txBox="1"/>
          <p:nvPr/>
        </p:nvSpPr>
        <p:spPr>
          <a:xfrm>
            <a:off x="9984432" y="477296"/>
            <a:ext cx="1800200" cy="369332"/>
          </a:xfrm>
          <a:prstGeom prst="rect">
            <a:avLst/>
          </a:prstGeom>
          <a:noFill/>
        </p:spPr>
        <p:txBody>
          <a:bodyPr wrap="square" rtlCol="0">
            <a:spAutoFit/>
          </a:bodyPr>
          <a:lstStyle/>
          <a:p>
            <a:r>
              <a:rPr lang="en-US" altLang="zh-CN" dirty="0"/>
              <a:t>Hong Song </a:t>
            </a:r>
            <a:endParaRPr lang="zh-CN" altLang="en-US" dirty="0"/>
          </a:p>
        </p:txBody>
      </p:sp>
    </p:spTree>
    <p:extLst>
      <p:ext uri="{BB962C8B-B14F-4D97-AF65-F5344CB8AC3E}">
        <p14:creationId xmlns:p14="http://schemas.microsoft.com/office/powerpoint/2010/main" val="1699172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558637" y="105353"/>
            <a:ext cx="10515600" cy="663575"/>
          </a:xfrm>
          <a:prstGeom prst="rect">
            <a:avLst/>
          </a:prstGeom>
        </p:spPr>
        <p:txBody>
          <a:bodyPr/>
          <a:lstStyle/>
          <a:p>
            <a:r>
              <a:rPr lang="en-US" altLang="zh-CN" sz="3200" dirty="0"/>
              <a:t>Dump chambers and membrane windows for </a:t>
            </a:r>
            <a:r>
              <a:rPr lang="en-US" altLang="zh-CN" sz="3200" dirty="0" err="1"/>
              <a:t>Linac</a:t>
            </a:r>
            <a:endParaRPr lang="zh-CN" altLang="en-US" sz="3200" dirty="0"/>
          </a:p>
        </p:txBody>
      </p:sp>
      <p:pic>
        <p:nvPicPr>
          <p:cNvPr id="4" name="图片 3"/>
          <p:cNvPicPr>
            <a:picLocks noChangeAspect="1"/>
          </p:cNvPicPr>
          <p:nvPr/>
        </p:nvPicPr>
        <p:blipFill>
          <a:blip r:embed="rId3"/>
          <a:stretch>
            <a:fillRect/>
          </a:stretch>
        </p:blipFill>
        <p:spPr>
          <a:xfrm>
            <a:off x="616690" y="1698770"/>
            <a:ext cx="4492204" cy="2738342"/>
          </a:xfrm>
          <a:prstGeom prst="rect">
            <a:avLst/>
          </a:prstGeom>
        </p:spPr>
      </p:pic>
      <p:sp>
        <p:nvSpPr>
          <p:cNvPr id="7" name="文本框 6"/>
          <p:cNvSpPr txBox="1"/>
          <p:nvPr/>
        </p:nvSpPr>
        <p:spPr>
          <a:xfrm>
            <a:off x="721767" y="3555779"/>
            <a:ext cx="4362990" cy="58477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Inner cross section of ellipse in 60 × 30 mm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Outer cross section of rectangle in 62 × 32 mm</a:t>
            </a:r>
            <a:endPar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13" name="文本框 12"/>
          <p:cNvSpPr txBox="1"/>
          <p:nvPr/>
        </p:nvSpPr>
        <p:spPr>
          <a:xfrm>
            <a:off x="551384" y="924525"/>
            <a:ext cx="11377264" cy="70788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The elliptical </a:t>
            </a:r>
            <a:r>
              <a:rPr lang="en-US" altLang="zh-CN" sz="2000" dirty="0" err="1">
                <a:solidFill>
                  <a:srgbClr val="000000"/>
                </a:solidFill>
                <a:latin typeface="Calibri"/>
                <a:ea typeface="微软雅黑"/>
              </a:rPr>
              <a:t>Ti</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 thin membrane window of 170×10 mm with a thickness of 0.1 mm was welded on the s. s. plate with a diameter of 183 mm and a thickness of 5mm. </a:t>
            </a:r>
            <a:endPar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17" name="图片 16">
            <a:extLst>
              <a:ext uri="{FF2B5EF4-FFF2-40B4-BE49-F238E27FC236}">
                <a16:creationId xmlns:a16="http://schemas.microsoft.com/office/drawing/2014/main" id="{D0EF10AA-E74F-4B44-B603-E88AAB7774D5}"/>
              </a:ext>
            </a:extLst>
          </p:cNvPr>
          <p:cNvPicPr>
            <a:picLocks noChangeAspect="1"/>
          </p:cNvPicPr>
          <p:nvPr/>
        </p:nvPicPr>
        <p:blipFill>
          <a:blip r:embed="rId4"/>
          <a:stretch>
            <a:fillRect/>
          </a:stretch>
        </p:blipFill>
        <p:spPr>
          <a:xfrm>
            <a:off x="1062592" y="4212115"/>
            <a:ext cx="3600400" cy="2562866"/>
          </a:xfrm>
          <a:prstGeom prst="rect">
            <a:avLst/>
          </a:prstGeom>
        </p:spPr>
      </p:pic>
      <p:pic>
        <p:nvPicPr>
          <p:cNvPr id="18" name="图片 17">
            <a:extLst>
              <a:ext uri="{FF2B5EF4-FFF2-40B4-BE49-F238E27FC236}">
                <a16:creationId xmlns:a16="http://schemas.microsoft.com/office/drawing/2014/main" id="{83087A81-C8EF-4ECF-9F98-762B5DA584D8}"/>
              </a:ext>
            </a:extLst>
          </p:cNvPr>
          <p:cNvPicPr>
            <a:picLocks noChangeAspect="1"/>
          </p:cNvPicPr>
          <p:nvPr/>
        </p:nvPicPr>
        <p:blipFill>
          <a:blip r:embed="rId5"/>
          <a:stretch>
            <a:fillRect/>
          </a:stretch>
        </p:blipFill>
        <p:spPr>
          <a:xfrm>
            <a:off x="5208177" y="1698770"/>
            <a:ext cx="6861937" cy="2592288"/>
          </a:xfrm>
          <a:prstGeom prst="rect">
            <a:avLst/>
          </a:prstGeom>
        </p:spPr>
      </p:pic>
      <p:sp>
        <p:nvSpPr>
          <p:cNvPr id="19" name="内容占位符 2">
            <a:extLst>
              <a:ext uri="{FF2B5EF4-FFF2-40B4-BE49-F238E27FC236}">
                <a16:creationId xmlns:a16="http://schemas.microsoft.com/office/drawing/2014/main" id="{1BD883DD-03CF-45A8-ABFB-3561585D5C5C}"/>
              </a:ext>
            </a:extLst>
          </p:cNvPr>
          <p:cNvSpPr>
            <a:spLocks noGrp="1"/>
          </p:cNvSpPr>
          <p:nvPr>
            <p:ph idx="1"/>
          </p:nvPr>
        </p:nvSpPr>
        <p:spPr>
          <a:xfrm>
            <a:off x="5188558" y="4938534"/>
            <a:ext cx="6686340" cy="1686311"/>
          </a:xfrm>
        </p:spPr>
        <p:txBody>
          <a:bodyPr>
            <a:normAutofit/>
          </a:bodyPr>
          <a:lstStyle/>
          <a:p>
            <a:pPr>
              <a:buFont typeface="Arial" panose="020B0604020202020204" pitchFamily="34" charset="0"/>
              <a:buChar char="•"/>
            </a:pPr>
            <a:r>
              <a:rPr lang="en-US" altLang="zh-CN" sz="2000" dirty="0"/>
              <a:t>The thickness of </a:t>
            </a:r>
            <a:r>
              <a:rPr lang="en-US" altLang="zh-CN" sz="2000" dirty="0" err="1"/>
              <a:t>Ti</a:t>
            </a:r>
            <a:r>
              <a:rPr lang="en-US" altLang="zh-CN" sz="2000" dirty="0"/>
              <a:t>  window is 0.1mm</a:t>
            </a:r>
          </a:p>
          <a:p>
            <a:pPr>
              <a:buFont typeface="Arial" panose="020B0604020202020204" pitchFamily="34" charset="0"/>
              <a:buChar char="•"/>
            </a:pPr>
            <a:r>
              <a:rPr lang="en-US" altLang="zh-CN" sz="2000" dirty="0"/>
              <a:t>Deformation test under vacuum: elliptical window is 0.4mm, circle window is 2.3mm; </a:t>
            </a:r>
          </a:p>
          <a:p>
            <a:pPr>
              <a:buFont typeface="Arial" panose="020B0604020202020204" pitchFamily="34" charset="0"/>
              <a:buChar char="•"/>
            </a:pPr>
            <a:r>
              <a:rPr lang="en-US" altLang="zh-CN" sz="2000" dirty="0"/>
              <a:t>ultimate vacuum&lt;5 ×10</a:t>
            </a:r>
            <a:r>
              <a:rPr lang="en-US" altLang="zh-CN" sz="2000" baseline="30000" dirty="0"/>
              <a:t>-8</a:t>
            </a:r>
            <a:r>
              <a:rPr lang="en-US" altLang="zh-CN" sz="2000" dirty="0"/>
              <a:t>Pa。</a:t>
            </a:r>
          </a:p>
          <a:p>
            <a:pPr>
              <a:buFont typeface="Arial" panose="020B0604020202020204" pitchFamily="34" charset="0"/>
              <a:buChar char="•"/>
            </a:pPr>
            <a:endParaRPr lang="en-US" altLang="zh-CN" sz="2000" dirty="0"/>
          </a:p>
          <a:p>
            <a:pPr>
              <a:buFont typeface="Arial" panose="020B0604020202020204" pitchFamily="34" charset="0"/>
              <a:buChar char="•"/>
            </a:pPr>
            <a:endParaRPr lang="en-US" altLang="zh-CN" sz="2000" dirty="0"/>
          </a:p>
          <a:p>
            <a:pPr>
              <a:buFont typeface="Arial" panose="020B0604020202020204" pitchFamily="34" charset="0"/>
              <a:buChar char="•"/>
            </a:pPr>
            <a:endParaRPr lang="zh-CN" altLang="en-US" dirty="0"/>
          </a:p>
          <a:p>
            <a:pPr>
              <a:buFont typeface="Arial" panose="020B0604020202020204" pitchFamily="34" charset="0"/>
              <a:buChar char="•"/>
            </a:pPr>
            <a:endParaRPr lang="zh-CN" altLang="en-US" dirty="0"/>
          </a:p>
        </p:txBody>
      </p:sp>
      <p:sp>
        <p:nvSpPr>
          <p:cNvPr id="21" name="文本框 20">
            <a:extLst>
              <a:ext uri="{FF2B5EF4-FFF2-40B4-BE49-F238E27FC236}">
                <a16:creationId xmlns:a16="http://schemas.microsoft.com/office/drawing/2014/main" id="{EB6BCA82-3D1B-49C4-9978-F99AE555E4E5}"/>
              </a:ext>
            </a:extLst>
          </p:cNvPr>
          <p:cNvSpPr txBox="1"/>
          <p:nvPr/>
        </p:nvSpPr>
        <p:spPr>
          <a:xfrm>
            <a:off x="5195716" y="4466069"/>
            <a:ext cx="6093724" cy="400110"/>
          </a:xfrm>
          <a:prstGeom prst="rect">
            <a:avLst/>
          </a:prstGeom>
          <a:noFill/>
        </p:spPr>
        <p:txBody>
          <a:bodyPr wrap="square">
            <a:spAutoFit/>
          </a:bodyPr>
          <a:lstStyle/>
          <a:p>
            <a:pPr marL="285750" indent="-285750">
              <a:buFont typeface="Wingdings" panose="05000000000000000000" pitchFamily="2" charset="2"/>
              <a:buChar char="u"/>
            </a:pPr>
            <a:r>
              <a:rPr lang="en-US" altLang="zh-CN" sz="2000" dirty="0"/>
              <a:t>Membrane windows </a:t>
            </a:r>
            <a:endParaRPr lang="zh-CN" altLang="en-US" sz="2000" dirty="0"/>
          </a:p>
        </p:txBody>
      </p:sp>
      <p:sp>
        <p:nvSpPr>
          <p:cNvPr id="2" name="矩形 1">
            <a:extLst>
              <a:ext uri="{FF2B5EF4-FFF2-40B4-BE49-F238E27FC236}">
                <a16:creationId xmlns:a16="http://schemas.microsoft.com/office/drawing/2014/main" id="{15FD41B1-F699-46DD-AEB5-5DE7F3986B01}"/>
              </a:ext>
            </a:extLst>
          </p:cNvPr>
          <p:cNvSpPr/>
          <p:nvPr/>
        </p:nvSpPr>
        <p:spPr>
          <a:xfrm>
            <a:off x="8998867" y="1888108"/>
            <a:ext cx="2313120" cy="3966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1800" dirty="0"/>
              <a:t>membrane windows</a:t>
            </a:r>
            <a:endParaRPr lang="zh-CN" altLang="en-US" dirty="0"/>
          </a:p>
        </p:txBody>
      </p:sp>
    </p:spTree>
    <p:extLst>
      <p:ext uri="{BB962C8B-B14F-4D97-AF65-F5344CB8AC3E}">
        <p14:creationId xmlns:p14="http://schemas.microsoft.com/office/powerpoint/2010/main" val="373679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a:extLst>
              <a:ext uri="{FF2B5EF4-FFF2-40B4-BE49-F238E27FC236}">
                <a16:creationId xmlns:a16="http://schemas.microsoft.com/office/drawing/2014/main" id="{044BFF98-EA3D-40A8-88D7-C32484CF12CB}"/>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7768"/>
          <a:stretch/>
        </p:blipFill>
        <p:spPr>
          <a:xfrm>
            <a:off x="4383882" y="2564904"/>
            <a:ext cx="7544766" cy="4298392"/>
          </a:xfrm>
        </p:spPr>
      </p:pic>
      <p:sp>
        <p:nvSpPr>
          <p:cNvPr id="3" name="标题 2">
            <a:extLst>
              <a:ext uri="{FF2B5EF4-FFF2-40B4-BE49-F238E27FC236}">
                <a16:creationId xmlns:a16="http://schemas.microsoft.com/office/drawing/2014/main" id="{BA250357-11C4-4635-9C0B-36FA1F322184}"/>
              </a:ext>
            </a:extLst>
          </p:cNvPr>
          <p:cNvSpPr>
            <a:spLocks noGrp="1"/>
          </p:cNvSpPr>
          <p:nvPr>
            <p:ph type="title"/>
          </p:nvPr>
        </p:nvSpPr>
        <p:spPr/>
        <p:txBody>
          <a:bodyPr/>
          <a:lstStyle/>
          <a:p>
            <a:r>
              <a:rPr lang="en-US" altLang="zh-CN" sz="3200" dirty="0"/>
              <a:t>2 Status of </a:t>
            </a:r>
            <a:r>
              <a:rPr lang="en-US" altLang="zh-CN" sz="3200" dirty="0" err="1"/>
              <a:t>Linac</a:t>
            </a:r>
            <a:endParaRPr lang="zh-CN" altLang="en-US" sz="3200" dirty="0"/>
          </a:p>
        </p:txBody>
      </p:sp>
      <p:pic>
        <p:nvPicPr>
          <p:cNvPr id="6" name="图片 5">
            <a:extLst>
              <a:ext uri="{FF2B5EF4-FFF2-40B4-BE49-F238E27FC236}">
                <a16:creationId xmlns:a16="http://schemas.microsoft.com/office/drawing/2014/main" id="{DB9443F5-CD40-4CB7-8C37-3A351D8CAA2A}"/>
              </a:ext>
            </a:extLst>
          </p:cNvPr>
          <p:cNvPicPr>
            <a:picLocks noChangeAspect="1"/>
          </p:cNvPicPr>
          <p:nvPr/>
        </p:nvPicPr>
        <p:blipFill>
          <a:blip r:embed="rId4"/>
          <a:stretch>
            <a:fillRect/>
          </a:stretch>
        </p:blipFill>
        <p:spPr>
          <a:xfrm>
            <a:off x="251520" y="2564904"/>
            <a:ext cx="4054886" cy="4298392"/>
          </a:xfrm>
          <a:prstGeom prst="rect">
            <a:avLst/>
          </a:prstGeom>
        </p:spPr>
      </p:pic>
      <p:sp>
        <p:nvSpPr>
          <p:cNvPr id="8" name="文本框 7">
            <a:extLst>
              <a:ext uri="{FF2B5EF4-FFF2-40B4-BE49-F238E27FC236}">
                <a16:creationId xmlns:a16="http://schemas.microsoft.com/office/drawing/2014/main" id="{8114A56D-7431-40C8-8EDC-74D8DA12B134}"/>
              </a:ext>
            </a:extLst>
          </p:cNvPr>
          <p:cNvSpPr txBox="1"/>
          <p:nvPr/>
        </p:nvSpPr>
        <p:spPr>
          <a:xfrm>
            <a:off x="251521" y="1055144"/>
            <a:ext cx="4677110" cy="1200329"/>
          </a:xfrm>
          <a:prstGeom prst="rect">
            <a:avLst/>
          </a:prstGeom>
          <a:noFill/>
        </p:spPr>
        <p:txBody>
          <a:bodyPr wrap="square">
            <a:spAutoFit/>
          </a:bodyPr>
          <a:lstStyle/>
          <a:p>
            <a:pPr marL="285750" indent="-285750">
              <a:buFont typeface="Wingdings" panose="05000000000000000000" pitchFamily="2" charset="2"/>
              <a:buChar char="u"/>
              <a:defRPr/>
            </a:pPr>
            <a:r>
              <a:rPr lang="en-US" altLang="zh-CN" sz="1800" b="0" i="0" dirty="0">
                <a:solidFill>
                  <a:srgbClr val="2A2B2E"/>
                </a:solidFill>
                <a:effectLst/>
              </a:rPr>
              <a:t>The installation of all devices of </a:t>
            </a:r>
            <a:r>
              <a:rPr lang="en-US" altLang="zh-CN" sz="1800" b="0" i="0" dirty="0" err="1">
                <a:solidFill>
                  <a:srgbClr val="2A2B2E"/>
                </a:solidFill>
                <a:effectLst/>
              </a:rPr>
              <a:t>Linac</a:t>
            </a:r>
            <a:r>
              <a:rPr lang="en-US" altLang="zh-CN" sz="1800" b="0" i="0" dirty="0">
                <a:solidFill>
                  <a:srgbClr val="2A2B2E"/>
                </a:solidFill>
                <a:effectLst/>
              </a:rPr>
              <a:t> has been finished </a:t>
            </a:r>
            <a:r>
              <a:rPr lang="en-US" altLang="zh-CN" sz="1800" dirty="0">
                <a:solidFill>
                  <a:srgbClr val="2A2B2E"/>
                </a:solidFill>
              </a:rPr>
              <a:t>by July 2022,</a:t>
            </a:r>
          </a:p>
          <a:p>
            <a:pPr marL="285750" marR="0" lvl="0" indent="-285750"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lang="en-US" altLang="zh-CN" sz="1800" b="1" kern="100" dirty="0">
                <a:solidFill>
                  <a:srgbClr val="000000"/>
                </a:solidFill>
                <a:ea typeface="宋体"/>
              </a:rPr>
              <a:t>The static pressure reached its design value .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zh-CN" sz="1800" b="1" kern="100" dirty="0">
              <a:solidFill>
                <a:srgbClr val="000000"/>
              </a:solidFill>
              <a:ea typeface="宋体"/>
            </a:endParaRPr>
          </a:p>
        </p:txBody>
      </p:sp>
      <p:grpSp>
        <p:nvGrpSpPr>
          <p:cNvPr id="15" name="组合 14">
            <a:extLst>
              <a:ext uri="{FF2B5EF4-FFF2-40B4-BE49-F238E27FC236}">
                <a16:creationId xmlns:a16="http://schemas.microsoft.com/office/drawing/2014/main" id="{7236CAA7-EB9F-4D53-8546-D8F5EDDDF5F2}"/>
              </a:ext>
            </a:extLst>
          </p:cNvPr>
          <p:cNvGrpSpPr/>
          <p:nvPr/>
        </p:nvGrpSpPr>
        <p:grpSpPr>
          <a:xfrm>
            <a:off x="5365581" y="744636"/>
            <a:ext cx="6851099" cy="2892563"/>
            <a:chOff x="3558186" y="2080024"/>
            <a:chExt cx="8226447" cy="3610517"/>
          </a:xfrm>
        </p:grpSpPr>
        <p:pic>
          <p:nvPicPr>
            <p:cNvPr id="4" name="图片 3">
              <a:extLst>
                <a:ext uri="{FF2B5EF4-FFF2-40B4-BE49-F238E27FC236}">
                  <a16:creationId xmlns:a16="http://schemas.microsoft.com/office/drawing/2014/main" id="{84A8EFD2-B513-4D40-A335-B2046594B68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75721" y="2080121"/>
              <a:ext cx="8208912" cy="3610420"/>
            </a:xfrm>
            <a:prstGeom prst="rect">
              <a:avLst/>
            </a:prstGeom>
          </p:spPr>
        </p:pic>
        <p:sp>
          <p:nvSpPr>
            <p:cNvPr id="9" name="文本框 8">
              <a:extLst>
                <a:ext uri="{FF2B5EF4-FFF2-40B4-BE49-F238E27FC236}">
                  <a16:creationId xmlns:a16="http://schemas.microsoft.com/office/drawing/2014/main" id="{39EE2E15-78CC-4ED5-83D1-2AACA7369AB2}"/>
                </a:ext>
              </a:extLst>
            </p:cNvPr>
            <p:cNvSpPr txBox="1"/>
            <p:nvPr/>
          </p:nvSpPr>
          <p:spPr>
            <a:xfrm>
              <a:off x="5732189" y="2080024"/>
              <a:ext cx="4036220" cy="42258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1600" dirty="0"/>
                <a:t>K1 section vacuum curve vs date</a:t>
              </a:r>
              <a:endParaRPr lang="zh-CN" altLang="en-US" sz="1600" dirty="0"/>
            </a:p>
          </p:txBody>
        </p:sp>
        <p:sp>
          <p:nvSpPr>
            <p:cNvPr id="11" name="文本框 10">
              <a:extLst>
                <a:ext uri="{FF2B5EF4-FFF2-40B4-BE49-F238E27FC236}">
                  <a16:creationId xmlns:a16="http://schemas.microsoft.com/office/drawing/2014/main" id="{ACEA210F-02E2-4F16-BE79-34CCE77493FA}"/>
                </a:ext>
              </a:extLst>
            </p:cNvPr>
            <p:cNvSpPr txBox="1"/>
            <p:nvPr/>
          </p:nvSpPr>
          <p:spPr>
            <a:xfrm>
              <a:off x="4533248" y="2998094"/>
              <a:ext cx="1616754" cy="345752"/>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r>
                <a:rPr lang="en-US" altLang="zh-CN" sz="1200" b="1" kern="100" dirty="0">
                  <a:solidFill>
                    <a:srgbClr val="000000"/>
                  </a:solidFill>
                  <a:ea typeface="宋体"/>
                </a:rPr>
                <a:t>Static</a:t>
              </a:r>
              <a:r>
                <a:rPr lang="en-US" altLang="zh-CN" sz="1200" b="1" kern="100" baseline="0" dirty="0">
                  <a:solidFill>
                    <a:srgbClr val="000000"/>
                  </a:solidFill>
                  <a:ea typeface="宋体"/>
                </a:rPr>
                <a:t> pressure </a:t>
              </a:r>
              <a:endParaRPr lang="zh-CN" altLang="en-US" sz="1200" dirty="0"/>
            </a:p>
          </p:txBody>
        </p:sp>
        <p:sp>
          <p:nvSpPr>
            <p:cNvPr id="12" name="文本框 11">
              <a:extLst>
                <a:ext uri="{FF2B5EF4-FFF2-40B4-BE49-F238E27FC236}">
                  <a16:creationId xmlns:a16="http://schemas.microsoft.com/office/drawing/2014/main" id="{378180F6-7793-4317-B70B-094236F54D07}"/>
                </a:ext>
              </a:extLst>
            </p:cNvPr>
            <p:cNvSpPr txBox="1"/>
            <p:nvPr/>
          </p:nvSpPr>
          <p:spPr>
            <a:xfrm>
              <a:off x="6013853" y="2998094"/>
              <a:ext cx="1616754" cy="345752"/>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r>
                <a:rPr lang="en-US" altLang="zh-CN" sz="1200" b="1" kern="100" dirty="0">
                  <a:solidFill>
                    <a:srgbClr val="000000"/>
                  </a:solidFill>
                  <a:ea typeface="宋体"/>
                </a:rPr>
                <a:t>Dynamic</a:t>
              </a:r>
              <a:r>
                <a:rPr lang="en-US" altLang="zh-CN" sz="1200" b="1" kern="100" baseline="0" dirty="0">
                  <a:solidFill>
                    <a:srgbClr val="000000"/>
                  </a:solidFill>
                  <a:ea typeface="宋体"/>
                </a:rPr>
                <a:t> pressure </a:t>
              </a:r>
              <a:endParaRPr lang="zh-CN" altLang="en-US" sz="1200" dirty="0"/>
            </a:p>
          </p:txBody>
        </p:sp>
        <p:sp>
          <p:nvSpPr>
            <p:cNvPr id="13" name="文本框 12">
              <a:extLst>
                <a:ext uri="{FF2B5EF4-FFF2-40B4-BE49-F238E27FC236}">
                  <a16:creationId xmlns:a16="http://schemas.microsoft.com/office/drawing/2014/main" id="{0ACA1572-FADF-4506-8324-1AEE931FBABC}"/>
                </a:ext>
              </a:extLst>
            </p:cNvPr>
            <p:cNvSpPr txBox="1"/>
            <p:nvPr/>
          </p:nvSpPr>
          <p:spPr>
            <a:xfrm>
              <a:off x="8153166" y="3121222"/>
              <a:ext cx="2150861" cy="345752"/>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r>
                <a:rPr lang="en-GB" altLang="zh-CN" sz="1200" b="1" dirty="0"/>
                <a:t>Microwave conditioning</a:t>
              </a:r>
              <a:endParaRPr lang="zh-CN" altLang="en-US" sz="1200" b="1" dirty="0"/>
            </a:p>
          </p:txBody>
        </p:sp>
        <p:sp>
          <p:nvSpPr>
            <p:cNvPr id="14" name="文本框 13">
              <a:extLst>
                <a:ext uri="{FF2B5EF4-FFF2-40B4-BE49-F238E27FC236}">
                  <a16:creationId xmlns:a16="http://schemas.microsoft.com/office/drawing/2014/main" id="{81E97C92-B34F-4852-A98F-8E998B3C2226}"/>
                </a:ext>
              </a:extLst>
            </p:cNvPr>
            <p:cNvSpPr txBox="1"/>
            <p:nvPr/>
          </p:nvSpPr>
          <p:spPr>
            <a:xfrm rot="16200000">
              <a:off x="3035767" y="3262696"/>
              <a:ext cx="1377444" cy="332606"/>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200" dirty="0"/>
                <a:t>Vacuum/Pa</a:t>
              </a:r>
              <a:endParaRPr lang="zh-CN" altLang="en-US" sz="1200" dirty="0"/>
            </a:p>
          </p:txBody>
        </p:sp>
      </p:grpSp>
    </p:spTree>
    <p:extLst>
      <p:ext uri="{BB962C8B-B14F-4D97-AF65-F5344CB8AC3E}">
        <p14:creationId xmlns:p14="http://schemas.microsoft.com/office/powerpoint/2010/main" val="2673599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id="{2945FECF-6772-40CF-9A4B-F8D680D8680F}"/>
              </a:ext>
            </a:extLst>
          </p:cNvPr>
          <p:cNvGrpSpPr/>
          <p:nvPr/>
        </p:nvGrpSpPr>
        <p:grpSpPr>
          <a:xfrm>
            <a:off x="359791" y="4078727"/>
            <a:ext cx="3889760" cy="2673920"/>
            <a:chOff x="7227257" y="3395707"/>
            <a:chExt cx="3889760" cy="2673920"/>
          </a:xfrm>
        </p:grpSpPr>
        <p:pic>
          <p:nvPicPr>
            <p:cNvPr id="18" name="Picture 2">
              <a:extLst>
                <a:ext uri="{FF2B5EF4-FFF2-40B4-BE49-F238E27FC236}">
                  <a16:creationId xmlns:a16="http://schemas.microsoft.com/office/drawing/2014/main" id="{9904EBF1-ED11-4B4E-B61B-8223A27A8B83}"/>
                </a:ext>
              </a:extLst>
            </p:cNvPr>
            <p:cNvPicPr>
              <a:picLocks noChangeAspect="1" noChangeArrowheads="1"/>
            </p:cNvPicPr>
            <p:nvPr/>
          </p:nvPicPr>
          <p:blipFill>
            <a:blip r:embed="rId3" cstate="print"/>
            <a:srcRect l="14891" t="33189" r="45700" b="13449"/>
            <a:stretch>
              <a:fillRect/>
            </a:stretch>
          </p:blipFill>
          <p:spPr bwMode="auto">
            <a:xfrm>
              <a:off x="7227257" y="3395707"/>
              <a:ext cx="3621973" cy="2673920"/>
            </a:xfrm>
            <a:prstGeom prst="rect">
              <a:avLst/>
            </a:prstGeom>
            <a:noFill/>
            <a:ln w="9525">
              <a:noFill/>
              <a:miter lim="800000"/>
              <a:headEnd/>
              <a:tailEnd/>
            </a:ln>
          </p:spPr>
        </p:pic>
        <p:sp>
          <p:nvSpPr>
            <p:cNvPr id="19" name="矩形 18">
              <a:extLst>
                <a:ext uri="{FF2B5EF4-FFF2-40B4-BE49-F238E27FC236}">
                  <a16:creationId xmlns:a16="http://schemas.microsoft.com/office/drawing/2014/main" id="{720FEB93-F709-4052-B59D-9802CEEBD338}"/>
                </a:ext>
              </a:extLst>
            </p:cNvPr>
            <p:cNvSpPr/>
            <p:nvPr/>
          </p:nvSpPr>
          <p:spPr>
            <a:xfrm>
              <a:off x="9038243" y="4810433"/>
              <a:ext cx="2078774"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60" normalizeH="0" baseline="0" noProof="0" dirty="0">
                  <a:ln>
                    <a:noFill/>
                  </a:ln>
                  <a:solidFill>
                    <a:srgbClr val="C00000"/>
                  </a:solidFill>
                  <a:effectLst/>
                  <a:uLnTx/>
                  <a:uFillTx/>
                  <a:latin typeface="Times New Roman"/>
                  <a:ea typeface="微软雅黑"/>
                  <a:cs typeface="+mn-cs"/>
                </a:rPr>
                <a:t>LTB vacuum layout </a:t>
              </a:r>
              <a:endParaRPr kumimoji="0" lang="zh-CN" altLang="en-US" sz="1800" b="0" i="0" u="none" strike="noStrike" kern="0" cap="none" spc="0" normalizeH="0" baseline="0" noProof="0" dirty="0">
                <a:ln>
                  <a:noFill/>
                </a:ln>
                <a:solidFill>
                  <a:sysClr val="windowText" lastClr="000000"/>
                </a:solidFill>
                <a:effectLst/>
                <a:uLnTx/>
                <a:uFillTx/>
                <a:latin typeface="Calibri"/>
                <a:ea typeface="微软雅黑"/>
                <a:cs typeface="+mn-cs"/>
              </a:endParaRPr>
            </a:p>
          </p:txBody>
        </p:sp>
      </p:grpSp>
      <p:sp>
        <p:nvSpPr>
          <p:cNvPr id="16385" name="内容占位符 1"/>
          <p:cNvSpPr>
            <a:spLocks noGrp="1"/>
          </p:cNvSpPr>
          <p:nvPr>
            <p:ph idx="1"/>
          </p:nvPr>
        </p:nvSpPr>
        <p:spPr>
          <a:xfrm>
            <a:off x="407368" y="980728"/>
            <a:ext cx="11533248" cy="1486401"/>
          </a:xfrm>
        </p:spPr>
        <p:txBody>
          <a:bodyPr>
            <a:normAutofit/>
          </a:bodyPr>
          <a:lstStyle/>
          <a:p>
            <a:pPr>
              <a:spcAft>
                <a:spcPct val="0"/>
              </a:spcAft>
            </a:pPr>
            <a:r>
              <a:rPr lang="en-US" altLang="zh-CN" sz="1800" dirty="0"/>
              <a:t>There are three beam transport lines. One is used to transfer 500MeV electrons from </a:t>
            </a:r>
            <a:r>
              <a:rPr lang="en-US" altLang="zh-CN" sz="1800" dirty="0" err="1"/>
              <a:t>linac</a:t>
            </a:r>
            <a:r>
              <a:rPr lang="en-US" altLang="zh-CN" sz="1800" dirty="0"/>
              <a:t> to the booster (LTB), the other two lines are used to transfer 6GeV electrons from booster to storage ring (BTS), and storage ring to booster (STB).</a:t>
            </a:r>
          </a:p>
          <a:p>
            <a:pPr>
              <a:spcAft>
                <a:spcPct val="0"/>
              </a:spcAft>
            </a:pPr>
            <a:r>
              <a:rPr lang="en-US" altLang="zh-CN" sz="1800" dirty="0"/>
              <a:t>Thermal outgassing rate is 1×10</a:t>
            </a:r>
            <a:r>
              <a:rPr lang="en-US" altLang="zh-CN" sz="1800" baseline="30000" dirty="0"/>
              <a:t>-10 </a:t>
            </a:r>
            <a:r>
              <a:rPr lang="en-US" altLang="zh-CN" sz="1800" dirty="0" err="1"/>
              <a:t>Torr·l</a:t>
            </a:r>
            <a:r>
              <a:rPr lang="en-US" altLang="zh-CN" sz="1800" dirty="0"/>
              <a:t>/(s·cm</a:t>
            </a:r>
            <a:r>
              <a:rPr lang="en-US" altLang="zh-CN" sz="1800" baseline="30000" dirty="0"/>
              <a:t>-2</a:t>
            </a:r>
            <a:r>
              <a:rPr lang="en-US" altLang="zh-CN" sz="1800" dirty="0"/>
              <a:t>). The dynamic vacuum pressure &lt; 1×10</a:t>
            </a:r>
            <a:r>
              <a:rPr lang="en-US" altLang="zh-CN" sz="1800" baseline="30000" dirty="0"/>
              <a:t>-7 </a:t>
            </a:r>
            <a:r>
              <a:rPr lang="en-US" altLang="zh-CN" sz="1800" dirty="0"/>
              <a:t>Torr.</a:t>
            </a:r>
          </a:p>
        </p:txBody>
      </p:sp>
      <p:sp>
        <p:nvSpPr>
          <p:cNvPr id="3" name="标题 2"/>
          <p:cNvSpPr>
            <a:spLocks noGrp="1"/>
          </p:cNvSpPr>
          <p:nvPr>
            <p:ph type="title"/>
          </p:nvPr>
        </p:nvSpPr>
        <p:spPr>
          <a:xfrm>
            <a:off x="1558637" y="105353"/>
            <a:ext cx="10515600" cy="663575"/>
          </a:xfrm>
          <a:prstGeom prst="rect">
            <a:avLst/>
          </a:prstGeom>
        </p:spPr>
        <p:txBody>
          <a:bodyPr/>
          <a:lstStyle/>
          <a:p>
            <a:pPr>
              <a:defRPr/>
            </a:pPr>
            <a:r>
              <a:rPr lang="en-US" altLang="zh-CN" sz="3200" dirty="0"/>
              <a:t>2 Introduction of transportation lines</a:t>
            </a:r>
            <a:endParaRPr lang="zh-CN" altLang="en-US" sz="3200" dirty="0"/>
          </a:p>
        </p:txBody>
      </p:sp>
      <p:grpSp>
        <p:nvGrpSpPr>
          <p:cNvPr id="4" name="组合 3">
            <a:extLst>
              <a:ext uri="{FF2B5EF4-FFF2-40B4-BE49-F238E27FC236}">
                <a16:creationId xmlns:a16="http://schemas.microsoft.com/office/drawing/2014/main" id="{FD0DFE6A-5B9E-417D-BFEC-D14E9291EED8}"/>
              </a:ext>
            </a:extLst>
          </p:cNvPr>
          <p:cNvGrpSpPr/>
          <p:nvPr/>
        </p:nvGrpSpPr>
        <p:grpSpPr>
          <a:xfrm>
            <a:off x="4207873" y="3645024"/>
            <a:ext cx="7516860" cy="3117252"/>
            <a:chOff x="516617" y="4439061"/>
            <a:chExt cx="5848490" cy="1995152"/>
          </a:xfrm>
        </p:grpSpPr>
        <p:pic>
          <p:nvPicPr>
            <p:cNvPr id="5" name="图片 4">
              <a:extLst>
                <a:ext uri="{FF2B5EF4-FFF2-40B4-BE49-F238E27FC236}">
                  <a16:creationId xmlns:a16="http://schemas.microsoft.com/office/drawing/2014/main" id="{35A0A1A9-E14B-4875-BFB5-127955615A27}"/>
                </a:ext>
              </a:extLst>
            </p:cNvPr>
            <p:cNvPicPr>
              <a:picLocks noChangeAspect="1"/>
            </p:cNvPicPr>
            <p:nvPr/>
          </p:nvPicPr>
          <p:blipFill>
            <a:blip r:embed="rId4" cstate="print"/>
            <a:stretch>
              <a:fillRect/>
            </a:stretch>
          </p:blipFill>
          <p:spPr>
            <a:xfrm>
              <a:off x="516617" y="4439061"/>
              <a:ext cx="5848490" cy="1995152"/>
            </a:xfrm>
            <a:prstGeom prst="rect">
              <a:avLst/>
            </a:prstGeom>
          </p:spPr>
        </p:pic>
        <p:sp>
          <p:nvSpPr>
            <p:cNvPr id="6" name="矩形 5">
              <a:extLst>
                <a:ext uri="{FF2B5EF4-FFF2-40B4-BE49-F238E27FC236}">
                  <a16:creationId xmlns:a16="http://schemas.microsoft.com/office/drawing/2014/main" id="{B7900DD1-AE90-487C-923C-F915D34B2F58}"/>
                </a:ext>
              </a:extLst>
            </p:cNvPr>
            <p:cNvSpPr/>
            <p:nvPr/>
          </p:nvSpPr>
          <p:spPr>
            <a:xfrm>
              <a:off x="3575720" y="5697983"/>
              <a:ext cx="2086342" cy="2363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60" normalizeH="0" baseline="0" noProof="0" dirty="0">
                  <a:ln>
                    <a:noFill/>
                  </a:ln>
                  <a:solidFill>
                    <a:srgbClr val="C00000"/>
                  </a:solidFill>
                  <a:effectLst/>
                  <a:uLnTx/>
                  <a:uFillTx/>
                  <a:latin typeface="Times New Roman"/>
                  <a:ea typeface="微软雅黑"/>
                  <a:cs typeface="+mn-cs"/>
                </a:rPr>
                <a:t>BTR(RTB) vacuum layout </a:t>
              </a:r>
              <a:endParaRPr kumimoji="0" lang="zh-CN" altLang="en-US" sz="1800" b="0" i="0" u="none" strike="noStrike" kern="0" cap="none" spc="0" normalizeH="0" baseline="0" noProof="0" dirty="0">
                <a:ln>
                  <a:noFill/>
                </a:ln>
                <a:solidFill>
                  <a:sysClr val="windowText" lastClr="000000"/>
                </a:solidFill>
                <a:effectLst/>
                <a:uLnTx/>
                <a:uFillTx/>
                <a:latin typeface="Calibri"/>
                <a:ea typeface="微软雅黑"/>
                <a:cs typeface="+mn-cs"/>
              </a:endParaRPr>
            </a:p>
          </p:txBody>
        </p:sp>
      </p:grpSp>
      <p:grpSp>
        <p:nvGrpSpPr>
          <p:cNvPr id="12" name="组合 11">
            <a:extLst>
              <a:ext uri="{FF2B5EF4-FFF2-40B4-BE49-F238E27FC236}">
                <a16:creationId xmlns:a16="http://schemas.microsoft.com/office/drawing/2014/main" id="{180DE177-4E9A-4D52-9120-70CA9BEAD007}"/>
              </a:ext>
            </a:extLst>
          </p:cNvPr>
          <p:cNvGrpSpPr/>
          <p:nvPr/>
        </p:nvGrpSpPr>
        <p:grpSpPr>
          <a:xfrm>
            <a:off x="336770" y="2132856"/>
            <a:ext cx="3758049" cy="2139398"/>
            <a:chOff x="690012" y="4262838"/>
            <a:chExt cx="3428664" cy="2139398"/>
          </a:xfrm>
        </p:grpSpPr>
        <p:pic>
          <p:nvPicPr>
            <p:cNvPr id="11" name="图片 10">
              <a:extLst>
                <a:ext uri="{FF2B5EF4-FFF2-40B4-BE49-F238E27FC236}">
                  <a16:creationId xmlns:a16="http://schemas.microsoft.com/office/drawing/2014/main" id="{DC7480DF-8006-4E13-8691-D26717A1767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9775" r="17787"/>
            <a:stretch/>
          </p:blipFill>
          <p:spPr>
            <a:xfrm>
              <a:off x="690012" y="4262838"/>
              <a:ext cx="3428664" cy="2139398"/>
            </a:xfrm>
            <a:prstGeom prst="rect">
              <a:avLst/>
            </a:prstGeom>
          </p:spPr>
        </p:pic>
        <p:sp>
          <p:nvSpPr>
            <p:cNvPr id="9" name="矩形 8">
              <a:extLst>
                <a:ext uri="{FF2B5EF4-FFF2-40B4-BE49-F238E27FC236}">
                  <a16:creationId xmlns:a16="http://schemas.microsoft.com/office/drawing/2014/main" id="{720FEB93-F709-4052-B59D-9802CEEBD338}"/>
                </a:ext>
              </a:extLst>
            </p:cNvPr>
            <p:cNvSpPr/>
            <p:nvPr/>
          </p:nvSpPr>
          <p:spPr>
            <a:xfrm>
              <a:off x="3053804" y="5919022"/>
              <a:ext cx="1064871"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60" normalizeH="0" baseline="0" noProof="0" dirty="0">
                  <a:ln>
                    <a:noFill/>
                  </a:ln>
                  <a:solidFill>
                    <a:srgbClr val="C00000"/>
                  </a:solidFill>
                  <a:effectLst/>
                  <a:uLnTx/>
                  <a:uFillTx/>
                  <a:latin typeface="Times New Roman"/>
                  <a:ea typeface="微软雅黑"/>
                  <a:cs typeface="+mn-cs"/>
                </a:rPr>
                <a:t>LTB Line  </a:t>
              </a:r>
              <a:endParaRPr kumimoji="0" lang="zh-CN" altLang="en-US" sz="1800" b="0" i="0" u="none" strike="noStrike" kern="0" cap="none" spc="0" normalizeH="0" baseline="0" noProof="0" dirty="0">
                <a:ln>
                  <a:noFill/>
                </a:ln>
                <a:solidFill>
                  <a:sysClr val="windowText" lastClr="000000"/>
                </a:solidFill>
                <a:effectLst/>
                <a:uLnTx/>
                <a:uFillTx/>
                <a:latin typeface="Calibri"/>
                <a:ea typeface="微软雅黑"/>
                <a:cs typeface="+mn-cs"/>
              </a:endParaRPr>
            </a:p>
          </p:txBody>
        </p:sp>
      </p:grpSp>
      <p:graphicFrame>
        <p:nvGraphicFramePr>
          <p:cNvPr id="10" name="表格 9">
            <a:extLst>
              <a:ext uri="{FF2B5EF4-FFF2-40B4-BE49-F238E27FC236}">
                <a16:creationId xmlns:a16="http://schemas.microsoft.com/office/drawing/2014/main" id="{EC4782AA-BC92-4EE5-9F05-6C06CDA80034}"/>
              </a:ext>
            </a:extLst>
          </p:cNvPr>
          <p:cNvGraphicFramePr>
            <a:graphicFrameLocks noGrp="1"/>
          </p:cNvGraphicFramePr>
          <p:nvPr>
            <p:extLst>
              <p:ext uri="{D42A27DB-BD31-4B8C-83A1-F6EECF244321}">
                <p14:modId xmlns:p14="http://schemas.microsoft.com/office/powerpoint/2010/main" val="2624747664"/>
              </p:ext>
            </p:extLst>
          </p:nvPr>
        </p:nvGraphicFramePr>
        <p:xfrm>
          <a:off x="4218102" y="2132856"/>
          <a:ext cx="7483610" cy="1539224"/>
        </p:xfrm>
        <a:graphic>
          <a:graphicData uri="http://schemas.openxmlformats.org/drawingml/2006/table">
            <a:tbl>
              <a:tblPr firstRow="1" bandRow="1">
                <a:tableStyleId>{5C22544A-7EE6-4342-B048-85BDC9FD1C3A}</a:tableStyleId>
              </a:tblPr>
              <a:tblGrid>
                <a:gridCol w="1514956">
                  <a:extLst>
                    <a:ext uri="{9D8B030D-6E8A-4147-A177-3AD203B41FA5}">
                      <a16:colId xmlns:a16="http://schemas.microsoft.com/office/drawing/2014/main" val="20000"/>
                    </a:ext>
                  </a:extLst>
                </a:gridCol>
                <a:gridCol w="1484567">
                  <a:extLst>
                    <a:ext uri="{9D8B030D-6E8A-4147-A177-3AD203B41FA5}">
                      <a16:colId xmlns:a16="http://schemas.microsoft.com/office/drawing/2014/main" val="2216720765"/>
                    </a:ext>
                  </a:extLst>
                </a:gridCol>
                <a:gridCol w="1484567">
                  <a:extLst>
                    <a:ext uri="{9D8B030D-6E8A-4147-A177-3AD203B41FA5}">
                      <a16:colId xmlns:a16="http://schemas.microsoft.com/office/drawing/2014/main" val="20001"/>
                    </a:ext>
                  </a:extLst>
                </a:gridCol>
                <a:gridCol w="1499760">
                  <a:extLst>
                    <a:ext uri="{9D8B030D-6E8A-4147-A177-3AD203B41FA5}">
                      <a16:colId xmlns:a16="http://schemas.microsoft.com/office/drawing/2014/main" val="20002"/>
                    </a:ext>
                  </a:extLst>
                </a:gridCol>
                <a:gridCol w="1499760">
                  <a:extLst>
                    <a:ext uri="{9D8B030D-6E8A-4147-A177-3AD203B41FA5}">
                      <a16:colId xmlns:a16="http://schemas.microsoft.com/office/drawing/2014/main" val="4057286900"/>
                    </a:ext>
                  </a:extLst>
                </a:gridCol>
              </a:tblGrid>
              <a:tr h="603510">
                <a:tc>
                  <a:txBody>
                    <a:bodyPr/>
                    <a:lstStyle/>
                    <a:p>
                      <a:pPr algn="ctr">
                        <a:spcAft>
                          <a:spcPts val="0"/>
                        </a:spcAft>
                      </a:pPr>
                      <a:r>
                        <a:rPr lang="en-US" altLang="zh-CN" sz="1800" b="1" kern="100" dirty="0">
                          <a:solidFill>
                            <a:srgbClr val="000000"/>
                          </a:solidFill>
                          <a:latin typeface="+mj-lt"/>
                          <a:ea typeface="宋体"/>
                        </a:rPr>
                        <a:t>Section</a:t>
                      </a:r>
                      <a:endParaRPr lang="zh-CN" sz="1800" b="1" kern="100" dirty="0">
                        <a:solidFill>
                          <a:srgbClr val="000000"/>
                        </a:solidFill>
                        <a:latin typeface="+mj-lt"/>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1200" dirty="0">
                          <a:solidFill>
                            <a:schemeClr val="tx1"/>
                          </a:solidFill>
                          <a:latin typeface="+mn-lt"/>
                          <a:ea typeface="+mn-ea"/>
                          <a:cs typeface="+mn-cs"/>
                        </a:rPr>
                        <a:t>Length/m</a:t>
                      </a:r>
                      <a:endParaRPr lang="zh-CN" altLang="en-US" sz="1800" b="1" kern="1200" dirty="0">
                        <a:solidFill>
                          <a:schemeClr val="tx1"/>
                        </a:solidFill>
                        <a:latin typeface="+mn-lt"/>
                        <a:ea typeface="+mn-ea"/>
                        <a:cs typeface="+mn-cs"/>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100" dirty="0">
                          <a:solidFill>
                            <a:srgbClr val="000000"/>
                          </a:solidFill>
                          <a:latin typeface="+mj-lt"/>
                          <a:ea typeface="宋体"/>
                        </a:rPr>
                        <a:t>Average</a:t>
                      </a:r>
                      <a:r>
                        <a:rPr lang="en-US" altLang="zh-CN" sz="1800" b="1" kern="100" baseline="0" dirty="0">
                          <a:solidFill>
                            <a:srgbClr val="000000"/>
                          </a:solidFill>
                          <a:latin typeface="+mj-lt"/>
                          <a:ea typeface="宋体"/>
                        </a:rPr>
                        <a:t> pressure /</a:t>
                      </a:r>
                      <a:r>
                        <a:rPr lang="en-US" altLang="zh-CN" sz="1800" b="0" kern="0" dirty="0">
                          <a:solidFill>
                            <a:srgbClr val="000000"/>
                          </a:solidFill>
                          <a:latin typeface="+mj-lt"/>
                          <a:ea typeface="宋体"/>
                        </a:rPr>
                        <a:t>Torr</a:t>
                      </a:r>
                      <a:endParaRPr lang="zh-CN" altLang="zh-CN" sz="1800" b="1" kern="100" dirty="0">
                        <a:solidFill>
                          <a:srgbClr val="000000"/>
                        </a:solidFill>
                        <a:latin typeface="+mj-lt"/>
                        <a:ea typeface="宋体"/>
                      </a:endParaRPr>
                    </a:p>
                  </a:txBody>
                  <a:tcPr marL="68580" marR="68580" marT="0" marB="0" anchor="ctr"/>
                </a:tc>
                <a:tc>
                  <a:txBody>
                    <a:bodyPr/>
                    <a:lstStyle/>
                    <a:p>
                      <a:pPr algn="ctr">
                        <a:spcAft>
                          <a:spcPts val="0"/>
                        </a:spcAft>
                      </a:pPr>
                      <a:r>
                        <a:rPr lang="en-US" altLang="zh-CN" sz="1800" b="1" kern="100" dirty="0">
                          <a:solidFill>
                            <a:srgbClr val="000000"/>
                          </a:solidFill>
                          <a:latin typeface="+mj-lt"/>
                          <a:ea typeface="宋体"/>
                        </a:rPr>
                        <a:t>Maximum</a:t>
                      </a:r>
                      <a:r>
                        <a:rPr lang="en-US" altLang="zh-CN" sz="1800" b="1" kern="100" baseline="0" dirty="0">
                          <a:solidFill>
                            <a:srgbClr val="000000"/>
                          </a:solidFill>
                          <a:latin typeface="+mj-lt"/>
                          <a:ea typeface="宋体"/>
                        </a:rPr>
                        <a:t> pressure /</a:t>
                      </a:r>
                      <a:r>
                        <a:rPr lang="en-US" altLang="zh-CN" sz="1800" b="0" kern="0" dirty="0">
                          <a:solidFill>
                            <a:srgbClr val="000000"/>
                          </a:solidFill>
                          <a:latin typeface="+mj-lt"/>
                          <a:ea typeface="宋体"/>
                        </a:rPr>
                        <a:t>Torr</a:t>
                      </a:r>
                      <a:endParaRPr lang="zh-CN" sz="1800" b="1" kern="100" dirty="0">
                        <a:solidFill>
                          <a:srgbClr val="000000"/>
                        </a:solidFill>
                        <a:latin typeface="+mj-lt"/>
                        <a:ea typeface="宋体"/>
                      </a:endParaRPr>
                    </a:p>
                  </a:txBody>
                  <a:tcPr marL="68580" marR="68580" marT="0" marB="0" anchor="ctr"/>
                </a:tc>
                <a:tc>
                  <a:txBody>
                    <a:bodyPr/>
                    <a:lstStyle/>
                    <a:p>
                      <a:pPr algn="ctr">
                        <a:spcAft>
                          <a:spcPts val="0"/>
                        </a:spcAft>
                      </a:pPr>
                      <a:r>
                        <a:rPr lang="en-US" altLang="zh-CN" sz="1800" b="1" kern="100" dirty="0">
                          <a:solidFill>
                            <a:srgbClr val="000000"/>
                          </a:solidFill>
                          <a:latin typeface="+mj-lt"/>
                          <a:ea typeface="宋体"/>
                        </a:rPr>
                        <a:t>The distance of SIP</a:t>
                      </a:r>
                      <a:endParaRPr lang="zh-CN" sz="1800" b="1" kern="100" dirty="0">
                        <a:solidFill>
                          <a:srgbClr val="000000"/>
                        </a:solidFill>
                        <a:latin typeface="+mj-lt"/>
                        <a:ea typeface="宋体"/>
                      </a:endParaRPr>
                    </a:p>
                  </a:txBody>
                  <a:tcPr marL="68580" marR="68580" marT="0" marB="0" anchor="ctr"/>
                </a:tc>
                <a:extLst>
                  <a:ext uri="{0D108BD9-81ED-4DB2-BD59-A6C34878D82A}">
                    <a16:rowId xmlns:a16="http://schemas.microsoft.com/office/drawing/2014/main" val="10000"/>
                  </a:ext>
                </a:extLst>
              </a:tr>
              <a:tr h="358132">
                <a:tc>
                  <a:txBody>
                    <a:bodyPr/>
                    <a:lstStyle/>
                    <a:p>
                      <a:pPr algn="ctr">
                        <a:spcAft>
                          <a:spcPts val="0"/>
                        </a:spcAft>
                      </a:pPr>
                      <a:r>
                        <a:rPr lang="en-US" altLang="zh-CN" dirty="0">
                          <a:latin typeface="+mj-lt"/>
                        </a:rPr>
                        <a:t>LTB</a:t>
                      </a:r>
                      <a:endParaRPr lang="zh-CN" sz="1800" b="1" kern="100" dirty="0">
                        <a:solidFill>
                          <a:srgbClr val="000000"/>
                        </a:solidFill>
                        <a:latin typeface="+mj-lt"/>
                        <a:ea typeface="宋体"/>
                      </a:endParaRPr>
                    </a:p>
                  </a:txBody>
                  <a:tcPr marL="68580" marR="68580" marT="0" marB="0" anchor="ctr"/>
                </a:tc>
                <a:tc>
                  <a:txBody>
                    <a:bodyPr/>
                    <a:lstStyle/>
                    <a:p>
                      <a:pPr algn="ctr">
                        <a:spcAft>
                          <a:spcPts val="0"/>
                        </a:spcAft>
                      </a:pPr>
                      <a:r>
                        <a:rPr lang="en-US" altLang="zh-CN" sz="1800" b="1" kern="100" dirty="0">
                          <a:solidFill>
                            <a:srgbClr val="000000"/>
                          </a:solidFill>
                          <a:latin typeface="+mj-lt"/>
                          <a:ea typeface="宋体"/>
                        </a:rPr>
                        <a:t>25</a:t>
                      </a:r>
                      <a:endParaRPr lang="zh-CN" sz="1800" b="1" kern="100" dirty="0">
                        <a:solidFill>
                          <a:srgbClr val="000000"/>
                        </a:solidFill>
                        <a:latin typeface="+mj-lt"/>
                        <a:ea typeface="宋体"/>
                      </a:endParaRPr>
                    </a:p>
                  </a:txBody>
                  <a:tcPr marL="68580" marR="68580" marT="0" marB="0" anchor="ctr"/>
                </a:tc>
                <a:tc>
                  <a:txBody>
                    <a:bodyPr/>
                    <a:lstStyle/>
                    <a:p>
                      <a:pPr algn="ctr">
                        <a:spcAft>
                          <a:spcPts val="0"/>
                        </a:spcAft>
                      </a:pPr>
                      <a:r>
                        <a:rPr lang="en-US" altLang="zh-CN" sz="1800" dirty="0">
                          <a:latin typeface="+mj-lt"/>
                        </a:rPr>
                        <a:t>2.3 </a:t>
                      </a:r>
                      <a:r>
                        <a:rPr lang="en-US" altLang="zh-CN" sz="1800" dirty="0">
                          <a:latin typeface="+mj-lt"/>
                          <a:sym typeface="Symbol" pitchFamily="18" charset="2"/>
                        </a:rPr>
                        <a:t> </a:t>
                      </a:r>
                      <a:r>
                        <a:rPr lang="en-US" altLang="zh-CN" sz="1800" dirty="0">
                          <a:latin typeface="+mj-lt"/>
                        </a:rPr>
                        <a:t>10</a:t>
                      </a:r>
                      <a:r>
                        <a:rPr lang="en-US" altLang="zh-CN" sz="1800" baseline="30000" dirty="0">
                          <a:latin typeface="+mj-lt"/>
                        </a:rPr>
                        <a:t>-8</a:t>
                      </a:r>
                      <a:endParaRPr lang="zh-CN" sz="1800" b="1" kern="100" dirty="0">
                        <a:solidFill>
                          <a:srgbClr val="000000"/>
                        </a:solidFill>
                        <a:latin typeface="+mj-lt"/>
                        <a:ea typeface="宋体"/>
                      </a:endParaRPr>
                    </a:p>
                  </a:txBody>
                  <a:tcPr marL="68580" marR="68580" marT="0" marB="0" anchor="ctr"/>
                </a:tc>
                <a:tc>
                  <a:txBody>
                    <a:bodyPr/>
                    <a:lstStyle/>
                    <a:p>
                      <a:pPr algn="ctr">
                        <a:spcAft>
                          <a:spcPts val="0"/>
                        </a:spcAft>
                      </a:pPr>
                      <a:r>
                        <a:rPr lang="en-US" altLang="zh-CN" sz="1800" dirty="0">
                          <a:latin typeface="+mj-lt"/>
                        </a:rPr>
                        <a:t>3.3</a:t>
                      </a:r>
                      <a:r>
                        <a:rPr lang="en-US" altLang="zh-CN" sz="1800" kern="1200" dirty="0">
                          <a:solidFill>
                            <a:schemeClr val="dk1"/>
                          </a:solidFill>
                          <a:latin typeface="+mn-lt"/>
                          <a:ea typeface="+mn-ea"/>
                          <a:cs typeface="+mn-cs"/>
                          <a:sym typeface="Symbol" pitchFamily="18" charset="2"/>
                        </a:rPr>
                        <a:t></a:t>
                      </a:r>
                      <a:r>
                        <a:rPr lang="en-US" altLang="zh-CN" sz="1800" dirty="0">
                          <a:latin typeface="+mj-lt"/>
                        </a:rPr>
                        <a:t>10</a:t>
                      </a:r>
                      <a:r>
                        <a:rPr lang="en-US" altLang="zh-CN" sz="1800" baseline="30000" dirty="0">
                          <a:latin typeface="+mj-lt"/>
                        </a:rPr>
                        <a:t>-8</a:t>
                      </a:r>
                      <a:endParaRPr lang="zh-CN" sz="1800" b="1" kern="100" dirty="0">
                        <a:solidFill>
                          <a:srgbClr val="000000"/>
                        </a:solidFill>
                        <a:latin typeface="+mj-lt"/>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mj-lt"/>
                          <a:ea typeface="宋体"/>
                        </a:rPr>
                        <a:t>2.5m</a:t>
                      </a:r>
                      <a:endParaRPr lang="zh-CN" altLang="zh-CN" sz="1800" b="1" kern="100" dirty="0">
                        <a:solidFill>
                          <a:srgbClr val="000000"/>
                        </a:solidFill>
                        <a:latin typeface="+mj-lt"/>
                        <a:ea typeface="宋体"/>
                      </a:endParaRPr>
                    </a:p>
                  </a:txBody>
                  <a:tcPr marL="68580" marR="68580" marT="0" marB="0" anchor="ctr"/>
                </a:tc>
                <a:extLst>
                  <a:ext uri="{0D108BD9-81ED-4DB2-BD59-A6C34878D82A}">
                    <a16:rowId xmlns:a16="http://schemas.microsoft.com/office/drawing/2014/main" val="10001"/>
                  </a:ext>
                </a:extLst>
              </a:tr>
              <a:tr h="358132">
                <a:tc>
                  <a:txBody>
                    <a:bodyPr/>
                    <a:lstStyle/>
                    <a:p>
                      <a:pPr algn="ctr">
                        <a:spcAft>
                          <a:spcPts val="0"/>
                        </a:spcAft>
                      </a:pPr>
                      <a:r>
                        <a:rPr lang="en-US" altLang="zh-CN" sz="1800" b="0" kern="0" dirty="0">
                          <a:solidFill>
                            <a:srgbClr val="000000"/>
                          </a:solidFill>
                          <a:latin typeface="+mj-lt"/>
                          <a:ea typeface="宋体"/>
                        </a:rPr>
                        <a:t>BTS(STB)  </a:t>
                      </a:r>
                      <a:r>
                        <a:rPr lang="en-US" altLang="zh-CN" sz="1800" b="0" kern="0" baseline="0" dirty="0">
                          <a:solidFill>
                            <a:srgbClr val="000000"/>
                          </a:solidFill>
                          <a:latin typeface="+mj-lt"/>
                          <a:ea typeface="宋体"/>
                        </a:rPr>
                        <a:t> </a:t>
                      </a:r>
                      <a:endParaRPr lang="zh-CN" sz="1800" b="1" kern="100" dirty="0">
                        <a:solidFill>
                          <a:srgbClr val="000000"/>
                        </a:solidFill>
                        <a:latin typeface="+mj-lt"/>
                        <a:ea typeface="宋体"/>
                      </a:endParaRPr>
                    </a:p>
                  </a:txBody>
                  <a:tcPr marL="68580" marR="68580" marT="0" marB="0" anchor="ctr"/>
                </a:tc>
                <a:tc>
                  <a:txBody>
                    <a:bodyPr/>
                    <a:lstStyle/>
                    <a:p>
                      <a:pPr algn="ctr">
                        <a:spcAft>
                          <a:spcPts val="0"/>
                        </a:spcAft>
                      </a:pPr>
                      <a:r>
                        <a:rPr lang="en-US" altLang="zh-CN" sz="1800" b="1" kern="100" dirty="0">
                          <a:solidFill>
                            <a:srgbClr val="000000"/>
                          </a:solidFill>
                          <a:latin typeface="+mj-lt"/>
                          <a:ea typeface="宋体"/>
                        </a:rPr>
                        <a:t>105</a:t>
                      </a:r>
                      <a:endParaRPr lang="zh-CN" sz="1800" b="1" kern="100" dirty="0">
                        <a:solidFill>
                          <a:srgbClr val="000000"/>
                        </a:solidFill>
                        <a:latin typeface="+mj-lt"/>
                        <a:ea typeface="宋体"/>
                      </a:endParaRPr>
                    </a:p>
                  </a:txBody>
                  <a:tcPr marL="68580" marR="68580" marT="0" marB="0" anchor="ctr"/>
                </a:tc>
                <a:tc>
                  <a:txBody>
                    <a:bodyPr/>
                    <a:lstStyle/>
                    <a:p>
                      <a:pPr algn="ctr">
                        <a:spcAft>
                          <a:spcPts val="0"/>
                        </a:spcAft>
                      </a:pPr>
                      <a:r>
                        <a:rPr lang="en-US" altLang="zh-CN" sz="1800" dirty="0">
                          <a:latin typeface="+mj-lt"/>
                        </a:rPr>
                        <a:t>2.7 </a:t>
                      </a:r>
                      <a:r>
                        <a:rPr lang="en-US" altLang="zh-CN" sz="1800" dirty="0">
                          <a:latin typeface="+mj-lt"/>
                          <a:sym typeface="Symbol" pitchFamily="18" charset="2"/>
                        </a:rPr>
                        <a:t> </a:t>
                      </a:r>
                      <a:r>
                        <a:rPr lang="en-US" altLang="zh-CN" sz="1800" dirty="0">
                          <a:latin typeface="+mj-lt"/>
                        </a:rPr>
                        <a:t>10</a:t>
                      </a:r>
                      <a:r>
                        <a:rPr lang="en-US" altLang="zh-CN" sz="1800" baseline="30000" dirty="0">
                          <a:latin typeface="+mj-lt"/>
                        </a:rPr>
                        <a:t>-8</a:t>
                      </a:r>
                      <a:endParaRPr lang="zh-CN" sz="1800" b="1" kern="100" dirty="0">
                        <a:solidFill>
                          <a:srgbClr val="000000"/>
                        </a:solidFill>
                        <a:latin typeface="+mj-lt"/>
                        <a:ea typeface="宋体"/>
                      </a:endParaRPr>
                    </a:p>
                  </a:txBody>
                  <a:tcPr marL="68580" marR="68580" marT="0" marB="0" anchor="ctr"/>
                </a:tc>
                <a:tc>
                  <a:txBody>
                    <a:bodyPr/>
                    <a:lstStyle/>
                    <a:p>
                      <a:pPr algn="ctr">
                        <a:spcAft>
                          <a:spcPts val="0"/>
                        </a:spcAft>
                      </a:pPr>
                      <a:r>
                        <a:rPr lang="en-US" altLang="zh-CN" sz="1800" dirty="0">
                          <a:latin typeface="+mj-lt"/>
                        </a:rPr>
                        <a:t>4.7</a:t>
                      </a:r>
                      <a:r>
                        <a:rPr lang="en-US" altLang="zh-CN" sz="1800" kern="1200" dirty="0">
                          <a:solidFill>
                            <a:schemeClr val="dk1"/>
                          </a:solidFill>
                          <a:latin typeface="+mn-lt"/>
                          <a:ea typeface="+mn-ea"/>
                          <a:cs typeface="+mn-cs"/>
                          <a:sym typeface="Symbol" pitchFamily="18" charset="2"/>
                        </a:rPr>
                        <a:t></a:t>
                      </a:r>
                      <a:r>
                        <a:rPr lang="en-US" altLang="zh-CN" sz="1800" dirty="0">
                          <a:latin typeface="+mj-lt"/>
                        </a:rPr>
                        <a:t>10</a:t>
                      </a:r>
                      <a:r>
                        <a:rPr lang="en-US" altLang="zh-CN" sz="1800" baseline="30000" dirty="0">
                          <a:latin typeface="+mj-lt"/>
                        </a:rPr>
                        <a:t>-8</a:t>
                      </a:r>
                      <a:endParaRPr lang="zh-CN" sz="1800" b="1" kern="100" dirty="0">
                        <a:solidFill>
                          <a:srgbClr val="000000"/>
                        </a:solidFill>
                        <a:latin typeface="+mj-lt"/>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mj-lt"/>
                          <a:ea typeface="宋体"/>
                        </a:rPr>
                        <a:t>1.8m</a:t>
                      </a:r>
                      <a:endParaRPr lang="zh-CN" altLang="zh-CN" sz="1800" b="1" kern="100" dirty="0">
                        <a:solidFill>
                          <a:srgbClr val="000000"/>
                        </a:solidFill>
                        <a:latin typeface="+mj-lt"/>
                        <a:ea typeface="宋体"/>
                      </a:endParaRPr>
                    </a:p>
                  </a:txBody>
                  <a:tcPr marL="68580" marR="68580"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108359275"/>
      </p:ext>
    </p:extLst>
  </p:cSld>
  <p:clrMapOvr>
    <a:masterClrMapping/>
  </p:clrMapOvr>
</p:sld>
</file>

<file path=ppt/theme/theme1.xml><?xml version="1.0" encoding="utf-8"?>
<a:theme xmlns:a="http://schemas.openxmlformats.org/drawingml/2006/main" name="2nd meeting of HEPS-TF International Advisory Committee">
  <a:themeElements>
    <a:clrScheme name="框架">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HEPSTF">
      <a:majorFont>
        <a:latin typeface="Times New Roman"/>
        <a:ea typeface="微软雅黑"/>
        <a:cs typeface=""/>
      </a:majorFont>
      <a:minorFont>
        <a:latin typeface="Calibri"/>
        <a:ea typeface="微软雅黑"/>
        <a:cs typeface=""/>
      </a:minorFont>
    </a:fontScheme>
    <a:fmtScheme name="框架">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Second meeting of HEPS-TF International Advisory Committee" id="{F95D11FF-3983-4A8A-93A8-03B63316FD81}" vid="{F518D957-73DE-4B2A-BD09-006F161EB163}"/>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10417</TotalTime>
  <Words>4586</Words>
  <Application>Microsoft Office PowerPoint</Application>
  <PresentationFormat>宽屏</PresentationFormat>
  <Paragraphs>731</Paragraphs>
  <Slides>38</Slides>
  <Notes>26</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38</vt:i4>
      </vt:variant>
    </vt:vector>
  </HeadingPairs>
  <TitlesOfParts>
    <vt:vector size="51" baseType="lpstr">
      <vt:lpstr>PingFang SC</vt:lpstr>
      <vt:lpstr>等线</vt:lpstr>
      <vt:lpstr>华文新魏</vt:lpstr>
      <vt:lpstr>宋体</vt:lpstr>
      <vt:lpstr>微软雅黑</vt:lpstr>
      <vt:lpstr>Arial</vt:lpstr>
      <vt:lpstr>Calibri</vt:lpstr>
      <vt:lpstr>Rockwell Extra Bold</vt:lpstr>
      <vt:lpstr>Symbol</vt:lpstr>
      <vt:lpstr>Times New Roman</vt:lpstr>
      <vt:lpstr>Wingdings</vt:lpstr>
      <vt:lpstr>Wingdings 2</vt:lpstr>
      <vt:lpstr>2nd meeting of HEPS-TF International Advisory Committee</vt:lpstr>
      <vt:lpstr>Vacuum System Development of HEPS</vt:lpstr>
      <vt:lpstr>Contents</vt:lpstr>
      <vt:lpstr>PowerPoint 演示文稿</vt:lpstr>
      <vt:lpstr>PowerPoint 演示文稿</vt:lpstr>
      <vt:lpstr>1 SR power and gas load</vt:lpstr>
      <vt:lpstr>2 Layout of Linac vacuum system</vt:lpstr>
      <vt:lpstr>Dump chambers and membrane windows for Linac</vt:lpstr>
      <vt:lpstr>2 Status of Linac</vt:lpstr>
      <vt:lpstr>2 Introduction of transportation lines</vt:lpstr>
      <vt:lpstr> 3 Booster vacuum system</vt:lpstr>
      <vt:lpstr>3 Booster vacuum requirements</vt:lpstr>
      <vt:lpstr>3 Processes of vacuum chamber produce</vt:lpstr>
      <vt:lpstr>3 RF shielding bellows of booster</vt:lpstr>
      <vt:lpstr>3 Booster vacuum components pre-installation at PAPS</vt:lpstr>
      <vt:lpstr>3  Status of Booster</vt:lpstr>
      <vt:lpstr>4. Storage ring Vacuum</vt:lpstr>
      <vt:lpstr>4. Storage ring Vacuum requirements</vt:lpstr>
      <vt:lpstr>PowerPoint 演示文稿</vt:lpstr>
      <vt:lpstr>PowerPoint 演示文稿</vt:lpstr>
      <vt:lpstr>4. Pumping system &amp; vacuum distribution</vt:lpstr>
      <vt:lpstr>4. Vacuum chambers requirements</vt:lpstr>
      <vt:lpstr>PowerPoint 演示文稿</vt:lpstr>
      <vt:lpstr>Vacuum chamber design of VC14 (BLG4+QF4)</vt:lpstr>
      <vt:lpstr>Vacuum chamber design of VC14 (BLG4+QF4)</vt:lpstr>
      <vt:lpstr>Insertion vacuum chamber</vt:lpstr>
      <vt:lpstr>Insertion vacuum chamber</vt:lpstr>
      <vt:lpstr>RF shielding bellows of storage ring</vt:lpstr>
      <vt:lpstr>Photon absorber Vs position of magnet</vt:lpstr>
      <vt:lpstr>Photon absorber models</vt:lpstr>
      <vt:lpstr>Photon absorber prototypes</vt:lpstr>
      <vt:lpstr>Photon absorber prototypes</vt:lpstr>
      <vt:lpstr>NEG coating of vacuum chamber</vt:lpstr>
      <vt:lpstr>   Specification of NEG coating</vt:lpstr>
      <vt:lpstr>Massive NEG coating</vt:lpstr>
      <vt:lpstr>Results of massive NEG coating </vt:lpstr>
      <vt:lpstr>4  Bakeout experiments for NEG film activation</vt:lpstr>
      <vt:lpstr>Tests of low impedance gaskets</vt:lpstr>
      <vt:lpstr>8. Summary</vt:lpstr>
    </vt:vector>
  </TitlesOfParts>
  <Company>soft.netnest.com.cn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蒙巍</dc:creator>
  <cp:lastModifiedBy>Mays-tap</cp:lastModifiedBy>
  <cp:revision>657</cp:revision>
  <dcterms:created xsi:type="dcterms:W3CDTF">2011-06-10T07:16:01Z</dcterms:created>
  <dcterms:modified xsi:type="dcterms:W3CDTF">2023-02-14T02:42:44Z</dcterms:modified>
</cp:coreProperties>
</file>