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3952" r:id="rId4"/>
    <p:sldId id="258" r:id="rId5"/>
    <p:sldId id="257" r:id="rId6"/>
    <p:sldId id="266" r:id="rId7"/>
    <p:sldId id="267" r:id="rId8"/>
    <p:sldId id="26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395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8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91" y="33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913D8-0D2B-4D4B-9A07-DB175E95B54F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9CBEC1-8D48-4ECE-B838-AC583CA0F2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877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Summary of the EW-Higgs factory papers received in the AF03 and the resulting discussion these last week, compiled by Qing Qin in the distance, Frank Zimmermann, Georg </a:t>
            </a:r>
            <a:r>
              <a:rPr lang="en-US" b="0" dirty="0" err="1"/>
              <a:t>Hoffstaeter</a:t>
            </a:r>
            <a:r>
              <a:rPr lang="en-US" b="0" dirty="0"/>
              <a:t> and myself.</a:t>
            </a:r>
          </a:p>
        </p:txBody>
      </p:sp>
    </p:spTree>
    <p:extLst>
      <p:ext uri="{BB962C8B-B14F-4D97-AF65-F5344CB8AC3E}">
        <p14:creationId xmlns:p14="http://schemas.microsoft.com/office/powerpoint/2010/main" val="3847187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FBB34-5DF2-B1DD-35A0-35FDC04595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145DEB-70BF-A048-9DE8-F64B3EA590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B0DC4-BE75-8A08-9691-3EC4EBE9C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1E9D-5BA1-4BBB-9B0E-0ECEEBEEBF09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FEE48-1107-3250-927A-434167ED2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22C71-85FB-A038-C640-E19F61D35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FABB-829D-44B8-871E-AB445A88C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079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A0679-185F-1403-A83A-45B29175C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724EDA-1AA9-A010-ADF7-5489C0E6C8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BF91C3-0B7E-8610-6021-F6BEB2904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1E9D-5BA1-4BBB-9B0E-0ECEEBEEBF09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3004DE-2894-EB5B-3B8D-4C0ACAE5B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826AA9-476E-619D-3E95-4520D2BAB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FABB-829D-44B8-871E-AB445A88C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225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1C94D4-1948-43FD-ACB3-3B5F74C933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999E2E-2AC4-7B55-73D5-DBAC2DF683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047AA1-328E-F499-C6B6-CDF8E85E1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1E9D-5BA1-4BBB-9B0E-0ECEEBEEBF09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48D487-EB80-CABD-0B33-5BA965B5F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7E9B9E-8028-B830-CC39-243EFE71A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FABB-829D-44B8-871E-AB445A88C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513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white"/>
                </a:solidFill>
                <a:latin typeface="News Gothic MT"/>
              </a:rPr>
              <a:t>17-26 July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  <a:latin typeface="News Gothic MT"/>
              </a:rPr>
              <a:t>Snowmass 2021</a:t>
            </a:r>
            <a:endParaRPr lang="fr-FR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95003" y="6492875"/>
            <a:ext cx="1320800" cy="365125"/>
          </a:xfrm>
        </p:spPr>
        <p:txBody>
          <a:bodyPr/>
          <a:lstStyle/>
          <a:p>
            <a:fld id="{617C510A-7687-CB44-A886-7EC5AB743307}" type="slidenum">
              <a:rPr lang="fr-FR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fr-FR">
              <a:solidFill>
                <a:prstClr val="white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50581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xmlns:p14="http://schemas.microsoft.com/office/powerpoint/2010/main" spd="med" advClick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2370" y="2403150"/>
            <a:ext cx="10742084" cy="1362075"/>
          </a:xfrm>
        </p:spPr>
        <p:txBody>
          <a:bodyPr anchor="b" anchorCtr="0"/>
          <a:lstStyle>
            <a:lvl1pPr algn="ctr">
              <a:defRPr sz="4605" b="0" cap="none" baseline="0"/>
            </a:lvl1pPr>
          </a:lstStyle>
          <a:p>
            <a:r>
              <a:rPr lang="en-US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2370" y="3736011"/>
            <a:ext cx="10742084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1pPr>
            <a:lvl2pPr marL="457657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2pPr>
            <a:lvl3pPr marL="915314" indent="0">
              <a:buNone/>
              <a:defRPr sz="1602">
                <a:solidFill>
                  <a:schemeClr val="tx1">
                    <a:tint val="75000"/>
                  </a:schemeClr>
                </a:solidFill>
              </a:defRPr>
            </a:lvl3pPr>
            <a:lvl4pPr marL="1372972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4pPr>
            <a:lvl5pPr marL="1830629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5pPr>
            <a:lvl6pPr marL="2288286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6pPr>
            <a:lvl7pPr marL="2745943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7pPr>
            <a:lvl8pPr marL="3203600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8pPr>
            <a:lvl9pPr marL="3661258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white"/>
                </a:solidFill>
                <a:latin typeface="News Gothic MT"/>
              </a:rPr>
              <a:t>17-26 July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  <a:latin typeface="News Gothic MT"/>
              </a:rPr>
              <a:t>Snowmass 2021</a:t>
            </a:r>
            <a:endParaRPr lang="fr-FR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510A-7687-CB44-A886-7EC5AB743307}" type="slidenum">
              <a:rPr lang="fr-FR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fr-FR">
              <a:solidFill>
                <a:prstClr val="white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393780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xmlns:p14="http://schemas.microsoft.com/office/powerpoint/2010/main" spd="med" advClick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2368" y="107580"/>
            <a:ext cx="10723035" cy="1336956"/>
          </a:xfrm>
        </p:spPr>
        <p:txBody>
          <a:bodyPr/>
          <a:lstStyle/>
          <a:p>
            <a:r>
              <a:rPr lang="en-US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2367" y="1600200"/>
            <a:ext cx="5120640" cy="4343401"/>
          </a:xfrm>
        </p:spPr>
        <p:txBody>
          <a:bodyPr>
            <a:normAutofit/>
          </a:bodyPr>
          <a:lstStyle>
            <a:lvl1pPr>
              <a:spcBef>
                <a:spcPts val="1602"/>
              </a:spcBef>
              <a:defRPr sz="2002"/>
            </a:lvl1pPr>
            <a:lvl2pPr>
              <a:defRPr sz="1802"/>
            </a:lvl2pPr>
            <a:lvl3pPr>
              <a:defRPr sz="1802"/>
            </a:lvl3pPr>
            <a:lvl4pPr>
              <a:defRPr sz="1802"/>
            </a:lvl4pPr>
            <a:lvl5pPr>
              <a:defRPr sz="1802"/>
            </a:lvl5pPr>
            <a:lvl6pPr>
              <a:defRPr sz="1802"/>
            </a:lvl6pPr>
            <a:lvl7pPr>
              <a:defRPr sz="1802"/>
            </a:lvl7pPr>
            <a:lvl8pPr>
              <a:defRPr sz="1802"/>
            </a:lvl8pPr>
            <a:lvl9pPr>
              <a:defRPr sz="1802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4762" y="1600200"/>
            <a:ext cx="5120640" cy="4343401"/>
          </a:xfrm>
        </p:spPr>
        <p:txBody>
          <a:bodyPr>
            <a:normAutofit/>
          </a:bodyPr>
          <a:lstStyle>
            <a:lvl1pPr>
              <a:spcBef>
                <a:spcPts val="1602"/>
              </a:spcBef>
              <a:defRPr sz="2002"/>
            </a:lvl1pPr>
            <a:lvl2pPr>
              <a:defRPr sz="1802"/>
            </a:lvl2pPr>
            <a:lvl3pPr>
              <a:defRPr sz="1802"/>
            </a:lvl3pPr>
            <a:lvl4pPr>
              <a:defRPr sz="1802"/>
            </a:lvl4pPr>
            <a:lvl5pPr>
              <a:defRPr sz="1802"/>
            </a:lvl5pPr>
            <a:lvl6pPr>
              <a:defRPr sz="1802"/>
            </a:lvl6pPr>
            <a:lvl7pPr>
              <a:defRPr sz="1802"/>
            </a:lvl7pPr>
            <a:lvl8pPr>
              <a:defRPr sz="1802"/>
            </a:lvl8pPr>
            <a:lvl9pPr>
              <a:defRPr sz="1802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white"/>
                </a:solidFill>
                <a:latin typeface="News Gothic MT"/>
              </a:rPr>
              <a:t>17-26 July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  <a:latin typeface="News Gothic MT"/>
              </a:rPr>
              <a:t>Snowmass 2021</a:t>
            </a:r>
            <a:endParaRPr lang="fr-FR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510A-7687-CB44-A886-7EC5AB743307}" type="slidenum">
              <a:rPr lang="fr-FR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fr-FR">
              <a:solidFill>
                <a:prstClr val="white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904328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xmlns:p14="http://schemas.microsoft.com/office/powerpoint/2010/main" spd="med" advClick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2365" y="107580"/>
            <a:ext cx="10723035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2365" y="1453225"/>
            <a:ext cx="512064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2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657" indent="0">
              <a:buNone/>
              <a:defRPr sz="2002" b="1"/>
            </a:lvl2pPr>
            <a:lvl3pPr marL="915314" indent="0">
              <a:buNone/>
              <a:defRPr sz="1802" b="1"/>
            </a:lvl3pPr>
            <a:lvl4pPr marL="1372972" indent="0">
              <a:buNone/>
              <a:defRPr sz="1602" b="1"/>
            </a:lvl4pPr>
            <a:lvl5pPr marL="1830629" indent="0">
              <a:buNone/>
              <a:defRPr sz="1602" b="1"/>
            </a:lvl5pPr>
            <a:lvl6pPr marL="2288286" indent="0">
              <a:buNone/>
              <a:defRPr sz="1602" b="1"/>
            </a:lvl6pPr>
            <a:lvl7pPr marL="2745943" indent="0">
              <a:buNone/>
              <a:defRPr sz="1602" b="1"/>
            </a:lvl7pPr>
            <a:lvl8pPr marL="3203600" indent="0">
              <a:buNone/>
              <a:defRPr sz="1602" b="1"/>
            </a:lvl8pPr>
            <a:lvl9pPr marL="3661258" indent="0">
              <a:buNone/>
              <a:defRPr sz="1602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2365" y="2347417"/>
            <a:ext cx="5120640" cy="3596185"/>
          </a:xfrm>
        </p:spPr>
        <p:txBody>
          <a:bodyPr>
            <a:normAutofit/>
          </a:bodyPr>
          <a:lstStyle>
            <a:lvl1pPr>
              <a:spcBef>
                <a:spcPts val="1602"/>
              </a:spcBef>
              <a:defRPr sz="2002"/>
            </a:lvl1pPr>
            <a:lvl2pPr>
              <a:defRPr sz="1802"/>
            </a:lvl2pPr>
            <a:lvl3pPr>
              <a:defRPr sz="1802"/>
            </a:lvl3pPr>
            <a:lvl4pPr>
              <a:defRPr sz="1802"/>
            </a:lvl4pPr>
            <a:lvl5pPr>
              <a:defRPr sz="1802"/>
            </a:lvl5pPr>
            <a:lvl6pPr>
              <a:defRPr sz="1602"/>
            </a:lvl6pPr>
            <a:lvl7pPr>
              <a:defRPr sz="1602"/>
            </a:lvl7pPr>
            <a:lvl8pPr>
              <a:defRPr sz="1602"/>
            </a:lvl8pPr>
            <a:lvl9pPr>
              <a:defRPr sz="1602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4760" y="1453225"/>
            <a:ext cx="512064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2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657" indent="0">
              <a:buNone/>
              <a:defRPr sz="2002" b="1"/>
            </a:lvl2pPr>
            <a:lvl3pPr marL="915314" indent="0">
              <a:buNone/>
              <a:defRPr sz="1802" b="1"/>
            </a:lvl3pPr>
            <a:lvl4pPr marL="1372972" indent="0">
              <a:buNone/>
              <a:defRPr sz="1602" b="1"/>
            </a:lvl4pPr>
            <a:lvl5pPr marL="1830629" indent="0">
              <a:buNone/>
              <a:defRPr sz="1602" b="1"/>
            </a:lvl5pPr>
            <a:lvl6pPr marL="2288286" indent="0">
              <a:buNone/>
              <a:defRPr sz="1602" b="1"/>
            </a:lvl6pPr>
            <a:lvl7pPr marL="2745943" indent="0">
              <a:buNone/>
              <a:defRPr sz="1602" b="1"/>
            </a:lvl7pPr>
            <a:lvl8pPr marL="3203600" indent="0">
              <a:buNone/>
              <a:defRPr sz="1602" b="1"/>
            </a:lvl8pPr>
            <a:lvl9pPr marL="3661258" indent="0">
              <a:buNone/>
              <a:defRPr sz="1602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4760" y="2347417"/>
            <a:ext cx="5120640" cy="3596185"/>
          </a:xfrm>
        </p:spPr>
        <p:txBody>
          <a:bodyPr>
            <a:normAutofit/>
          </a:bodyPr>
          <a:lstStyle>
            <a:lvl1pPr>
              <a:spcBef>
                <a:spcPts val="1602"/>
              </a:spcBef>
              <a:defRPr sz="2002"/>
            </a:lvl1pPr>
            <a:lvl2pPr>
              <a:defRPr sz="1802"/>
            </a:lvl2pPr>
            <a:lvl3pPr>
              <a:defRPr sz="1802"/>
            </a:lvl3pPr>
            <a:lvl4pPr>
              <a:defRPr sz="1802"/>
            </a:lvl4pPr>
            <a:lvl5pPr>
              <a:defRPr sz="1802"/>
            </a:lvl5pPr>
            <a:lvl6pPr>
              <a:defRPr sz="1602"/>
            </a:lvl6pPr>
            <a:lvl7pPr>
              <a:defRPr sz="1602"/>
            </a:lvl7pPr>
            <a:lvl8pPr>
              <a:defRPr sz="1602"/>
            </a:lvl8pPr>
            <a:lvl9pPr>
              <a:defRPr sz="1602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white"/>
                </a:solidFill>
                <a:latin typeface="News Gothic MT"/>
              </a:rPr>
              <a:t>17-26 July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  <a:latin typeface="News Gothic MT"/>
              </a:rPr>
              <a:t>Snowmass 2021</a:t>
            </a:r>
            <a:endParaRPr lang="fr-FR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510A-7687-CB44-A886-7EC5AB743307}" type="slidenum">
              <a:rPr lang="fr-FR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fr-FR">
              <a:solidFill>
                <a:prstClr val="white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293806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xmlns:p14="http://schemas.microsoft.com/office/powerpoint/2010/main" spd="med" advClick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white"/>
                </a:solidFill>
                <a:latin typeface="News Gothic MT"/>
              </a:rPr>
              <a:t>17-26 July 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  <a:latin typeface="News Gothic MT"/>
              </a:rPr>
              <a:t>Snowmass 2021</a:t>
            </a:r>
            <a:endParaRPr lang="fr-FR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510A-7687-CB44-A886-7EC5AB743307}" type="slidenum">
              <a:rPr lang="fr-FR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fr-FR">
              <a:solidFill>
                <a:prstClr val="white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396648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xmlns:p14="http://schemas.microsoft.com/office/powerpoint/2010/main" spd="med" advClick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white"/>
                </a:solidFill>
                <a:latin typeface="News Gothic MT"/>
              </a:rPr>
              <a:t>17-26 July 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  <a:latin typeface="News Gothic MT"/>
              </a:rPr>
              <a:t>Snowmass 2021</a:t>
            </a:r>
            <a:endParaRPr lang="fr-FR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510A-7687-CB44-A886-7EC5AB743307}" type="slidenum">
              <a:rPr lang="fr-FR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fr-FR">
              <a:solidFill>
                <a:prstClr val="white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209225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xmlns:p14="http://schemas.microsoft.com/office/powerpoint/2010/main" spd="med" advClick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199" y="611872"/>
            <a:ext cx="5120640" cy="1162050"/>
          </a:xfrm>
        </p:spPr>
        <p:txBody>
          <a:bodyPr anchor="b"/>
          <a:lstStyle>
            <a:lvl1pPr algn="ctr">
              <a:defRPr sz="3604" b="0"/>
            </a:lvl1pPr>
          </a:lstStyle>
          <a:p>
            <a:r>
              <a:rPr lang="en-US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765" y="368300"/>
            <a:ext cx="5120640" cy="5575300"/>
          </a:xfrm>
        </p:spPr>
        <p:txBody>
          <a:bodyPr>
            <a:normAutofit/>
          </a:bodyPr>
          <a:lstStyle>
            <a:lvl1pPr>
              <a:spcBef>
                <a:spcPts val="2002"/>
              </a:spcBef>
              <a:defRPr sz="2202"/>
            </a:lvl1pPr>
            <a:lvl2pPr>
              <a:defRPr sz="2002"/>
            </a:lvl2pPr>
            <a:lvl3pPr>
              <a:defRPr sz="1802"/>
            </a:lvl3pPr>
            <a:lvl4pPr>
              <a:defRPr sz="1802"/>
            </a:lvl4pPr>
            <a:lvl5pPr>
              <a:defRPr sz="1802"/>
            </a:lvl5pPr>
            <a:lvl6pPr>
              <a:defRPr sz="2002"/>
            </a:lvl6pPr>
            <a:lvl7pPr>
              <a:defRPr sz="2002"/>
            </a:lvl7pPr>
            <a:lvl8pPr>
              <a:defRPr sz="2002"/>
            </a:lvl8pPr>
            <a:lvl9pPr>
              <a:defRPr sz="2002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199" y="1787860"/>
            <a:ext cx="512064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1"/>
              </a:spcBef>
              <a:buNone/>
              <a:defRPr sz="1802"/>
            </a:lvl1pPr>
            <a:lvl2pPr marL="457657" indent="0">
              <a:buNone/>
              <a:defRPr sz="1201"/>
            </a:lvl2pPr>
            <a:lvl3pPr marL="915314" indent="0">
              <a:buNone/>
              <a:defRPr sz="1001"/>
            </a:lvl3pPr>
            <a:lvl4pPr marL="1372972" indent="0">
              <a:buNone/>
              <a:defRPr sz="901"/>
            </a:lvl4pPr>
            <a:lvl5pPr marL="1830629" indent="0">
              <a:buNone/>
              <a:defRPr sz="901"/>
            </a:lvl5pPr>
            <a:lvl6pPr marL="2288286" indent="0">
              <a:buNone/>
              <a:defRPr sz="901"/>
            </a:lvl6pPr>
            <a:lvl7pPr marL="2745943" indent="0">
              <a:buNone/>
              <a:defRPr sz="901"/>
            </a:lvl7pPr>
            <a:lvl8pPr marL="3203600" indent="0">
              <a:buNone/>
              <a:defRPr sz="901"/>
            </a:lvl8pPr>
            <a:lvl9pPr marL="3661258" indent="0">
              <a:buNone/>
              <a:defRPr sz="90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white"/>
                </a:solidFill>
                <a:latin typeface="News Gothic MT"/>
              </a:rPr>
              <a:t>17-26 July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  <a:latin typeface="News Gothic MT"/>
              </a:rPr>
              <a:t>Snowmass 2021</a:t>
            </a:r>
            <a:endParaRPr lang="fr-FR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510A-7687-CB44-A886-7EC5AB743307}" type="slidenum">
              <a:rPr lang="fr-FR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fr-FR">
              <a:solidFill>
                <a:prstClr val="white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299701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xmlns:p14="http://schemas.microsoft.com/office/powerpoint/2010/main" spd="med" advClick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2" y="611872"/>
            <a:ext cx="5439393" cy="1162050"/>
          </a:xfrm>
        </p:spPr>
        <p:txBody>
          <a:bodyPr anchor="b"/>
          <a:lstStyle>
            <a:lvl1pPr algn="ctr">
              <a:defRPr sz="3604" b="0"/>
            </a:lvl1pPr>
          </a:lstStyle>
          <a:p>
            <a:r>
              <a:rPr lang="en-US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202" y="1787860"/>
            <a:ext cx="5439393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1"/>
              </a:spcBef>
              <a:buNone/>
              <a:defRPr sz="1802"/>
            </a:lvl1pPr>
            <a:lvl2pPr marL="457657" indent="0">
              <a:buNone/>
              <a:defRPr sz="1201"/>
            </a:lvl2pPr>
            <a:lvl3pPr marL="915314" indent="0">
              <a:buNone/>
              <a:defRPr sz="1001"/>
            </a:lvl3pPr>
            <a:lvl4pPr marL="1372972" indent="0">
              <a:buNone/>
              <a:defRPr sz="901"/>
            </a:lvl4pPr>
            <a:lvl5pPr marL="1830629" indent="0">
              <a:buNone/>
              <a:defRPr sz="901"/>
            </a:lvl5pPr>
            <a:lvl6pPr marL="2288286" indent="0">
              <a:buNone/>
              <a:defRPr sz="901"/>
            </a:lvl6pPr>
            <a:lvl7pPr marL="2745943" indent="0">
              <a:buNone/>
              <a:defRPr sz="901"/>
            </a:lvl7pPr>
            <a:lvl8pPr marL="3203600" indent="0">
              <a:buNone/>
              <a:defRPr sz="901"/>
            </a:lvl8pPr>
            <a:lvl9pPr marL="3661258" indent="0">
              <a:buNone/>
              <a:defRPr sz="90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white"/>
                </a:solidFill>
                <a:latin typeface="News Gothic MT"/>
              </a:rPr>
              <a:t>17-26 July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  <a:latin typeface="News Gothic MT"/>
              </a:rPr>
              <a:t>Snowmass 2021</a:t>
            </a:r>
            <a:endParaRPr lang="fr-FR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510A-7687-CB44-A886-7EC5AB743307}" type="slidenum">
              <a:rPr lang="fr-FR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fr-FR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6787489" y="359398"/>
            <a:ext cx="48768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5314" rtl="0" eaLnBrk="1" latinLnBrk="0" hangingPunct="1">
              <a:spcBef>
                <a:spcPts val="2002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3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657" indent="0">
              <a:buNone/>
              <a:defRPr sz="2803"/>
            </a:lvl2pPr>
            <a:lvl3pPr marL="915314" indent="0">
              <a:buNone/>
              <a:defRPr sz="2402"/>
            </a:lvl3pPr>
            <a:lvl4pPr marL="1372972" indent="0">
              <a:buNone/>
              <a:defRPr sz="2002"/>
            </a:lvl4pPr>
            <a:lvl5pPr marL="1830629" indent="0">
              <a:buNone/>
              <a:defRPr sz="2002"/>
            </a:lvl5pPr>
            <a:lvl6pPr marL="2288286" indent="0">
              <a:buNone/>
              <a:defRPr sz="2002"/>
            </a:lvl6pPr>
            <a:lvl7pPr marL="2745943" indent="0">
              <a:buNone/>
              <a:defRPr sz="2002"/>
            </a:lvl7pPr>
            <a:lvl8pPr marL="3203600" indent="0">
              <a:buNone/>
              <a:defRPr sz="2002"/>
            </a:lvl8pPr>
            <a:lvl9pPr marL="3661258" indent="0">
              <a:buNone/>
              <a:defRPr sz="2002"/>
            </a:lvl9pPr>
          </a:lstStyle>
          <a:p>
            <a:r>
              <a:rPr lang="en-US"/>
              <a:t>Faire glisser l'image vers l'espace réservé ou cliquer sur l'icône pour l'ajouter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2569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xmlns:p14="http://schemas.microsoft.com/office/powerpoint/2010/main" spd="med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91C63-E542-F2EF-1756-18E986CF0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C6A406-2A7D-C8F1-AE90-60C32F03E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CF085-F426-531E-C504-A48BE1682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1E9D-5BA1-4BBB-9B0E-0ECEEBEEBF09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A9E13-D977-2FAB-5BD6-7B13E7CCB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AFB5E1-35FF-23F5-2596-E0CC9755D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FABB-829D-44B8-871E-AB445A88C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6627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white"/>
                </a:solidFill>
                <a:latin typeface="News Gothic MT"/>
              </a:rPr>
              <a:t>17-26 July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  <a:latin typeface="News Gothic MT"/>
              </a:rPr>
              <a:t>Snowmass 2021</a:t>
            </a:r>
            <a:endParaRPr lang="fr-FR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510A-7687-CB44-A886-7EC5AB743307}" type="slidenum">
              <a:rPr lang="fr-FR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fr-FR">
              <a:solidFill>
                <a:prstClr val="white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1986471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xmlns:p14="http://schemas.microsoft.com/office/powerpoint/2010/main" spd="med" advClick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6391" y="368301"/>
            <a:ext cx="2032000" cy="5575300"/>
          </a:xfrm>
        </p:spPr>
        <p:txBody>
          <a:bodyPr vert="eaVert"/>
          <a:lstStyle/>
          <a:p>
            <a:r>
              <a:rPr lang="en-US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2368" y="368301"/>
            <a:ext cx="8919634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white"/>
                </a:solidFill>
                <a:latin typeface="News Gothic MT"/>
              </a:rPr>
              <a:t>17-26 July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  <a:latin typeface="News Gothic MT"/>
              </a:rPr>
              <a:t>Snowmass 2021</a:t>
            </a:r>
            <a:endParaRPr lang="fr-FR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510A-7687-CB44-A886-7EC5AB743307}" type="slidenum">
              <a:rPr lang="fr-FR" smtClean="0">
                <a:solidFill>
                  <a:prstClr val="white"/>
                </a:solidFill>
                <a:latin typeface="News Gothic MT"/>
              </a:rPr>
              <a:pPr/>
              <a:t>‹#›</a:t>
            </a:fld>
            <a:endParaRPr lang="fr-FR">
              <a:solidFill>
                <a:prstClr val="white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273243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xmlns:p14="http://schemas.microsoft.com/office/powerpoint/2010/main" spd="med" advClick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D3192-D074-BF4F-AEC2-487D867914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4E88B8-87DE-D649-8427-B5E6EAFF99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17" indent="0" algn="ctr">
              <a:buNone/>
              <a:defRPr sz="1999"/>
            </a:lvl2pPr>
            <a:lvl3pPr marL="914033" indent="0" algn="ctr">
              <a:buNone/>
              <a:defRPr sz="1799"/>
            </a:lvl3pPr>
            <a:lvl4pPr marL="1371050" indent="0" algn="ctr">
              <a:buNone/>
              <a:defRPr sz="1600"/>
            </a:lvl4pPr>
            <a:lvl5pPr marL="1828066" indent="0" algn="ctr">
              <a:buNone/>
              <a:defRPr sz="1600"/>
            </a:lvl5pPr>
            <a:lvl6pPr marL="2285083" indent="0" algn="ctr">
              <a:buNone/>
              <a:defRPr sz="1600"/>
            </a:lvl6pPr>
            <a:lvl7pPr marL="2742099" indent="0" algn="ctr">
              <a:buNone/>
              <a:defRPr sz="1600"/>
            </a:lvl7pPr>
            <a:lvl8pPr marL="3199115" indent="0" algn="ctr">
              <a:buNone/>
              <a:defRPr sz="1600"/>
            </a:lvl8pPr>
            <a:lvl9pPr marL="365613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6A6D6-DCFF-A648-A939-FC28AD14C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17-26 July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F7F8F-209E-8947-A006-10244B25A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Snowmass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4100A-30CB-2343-826A-C74F60B9D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9B1BC-30BB-EA44-809D-EC3AE787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385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96C5A-B020-2677-26A1-B2D8C2A09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C22A4-74E0-3056-156F-5F34067B0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3E6601-C65A-E317-6039-BE9ABB21F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1E9D-5BA1-4BBB-9B0E-0ECEEBEEBF09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3075A-A6FA-20D4-A932-AB94A037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BBB1E-8E33-79E0-2EFE-E8A626991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FABB-829D-44B8-871E-AB445A88C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105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7B627-56D4-8CA4-B4CD-A6702D21C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41C7C-2A27-6B4C-44BE-28D5A3E48C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376189-D0E7-A50D-5D27-493FDDC031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7A40AE-B7CC-51F7-A89D-75312EA2A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1E9D-5BA1-4BBB-9B0E-0ECEEBEEBF09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3F624D-6B29-3FF8-3921-3EB1917D0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530C27-3B80-41EC-E34D-D75AE36E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FABB-829D-44B8-871E-AB445A88C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112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49878-D8E7-3B5F-DA3D-FFB0C1DB7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67AE44-AA57-36BF-7002-29016E9B40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643D85-2279-A971-DD9B-885DAB6668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240D68-72A5-F401-7874-3B87D1EC49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01BFEC-65E0-3D38-7E2A-320D8E384C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1A990B-900E-E08D-5E18-49E27C0DA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1E9D-5BA1-4BBB-9B0E-0ECEEBEEBF09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27CA37-9778-2CB3-A1C8-05E07E10E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6A6E5A-C1A9-2B05-6316-EDE8FDD4E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FABB-829D-44B8-871E-AB445A88C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507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13D5F-D9BB-60CD-C69D-161DF986A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8B5D04-6F22-F6E0-E97E-5C8E53549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1E9D-5BA1-4BBB-9B0E-0ECEEBEEBF09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46D4BE-EFAF-C9A7-B452-0FCFA828B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C609C0-2818-A1AA-3345-182CCA9DC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FABB-829D-44B8-871E-AB445A88C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418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B18448-390B-F24F-150D-8D1C1624A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1E9D-5BA1-4BBB-9B0E-0ECEEBEEBF09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0A554D-D8DC-9FB0-35F9-4C9723639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D02724-BD83-8BC7-7F4D-8061B6DAB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FABB-829D-44B8-871E-AB445A88C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288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C52AE-EC98-68CC-5EA3-286C3452D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5D76CB-1989-9C2D-A1B8-D724CD63D8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DDC13A-C309-6E34-7E39-BEF2BA766E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0F46C6-90F4-0AD7-980B-99C5208E3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1E9D-5BA1-4BBB-9B0E-0ECEEBEEBF09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B4DFB1-8F7F-8D0D-2CE7-1B6A6C01F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80700-609E-8DB8-C8D3-C3525310E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FABB-829D-44B8-871E-AB445A88C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455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F9582-342B-A80E-D12F-526CC162E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25CB93-DBC7-1D3F-C17D-78FD39C68B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3BC82C-7CDC-244D-91F5-DE1C43321E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97590D-5241-5E43-A7AD-E9E74C005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1E9D-5BA1-4BBB-9B0E-0ECEEBEEBF09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488FF5-D623-C056-5F81-643E0A5EF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81293D-4149-FC08-1FD0-0D6069E83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FABB-829D-44B8-871E-AB445A88C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55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9A5BE7-D0AB-C40F-0D52-C0228E715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1924FC-1214-D758-0C50-BC6B96297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697DDC-C071-57DF-128B-2624F544C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41E9D-5BA1-4BBB-9B0E-0ECEEBEEBF09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55D66-8987-C518-EEA5-BD03A42922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84BF5-9156-F235-0831-F9DC449FF2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FFABB-829D-44B8-871E-AB445A88C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689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2368" y="107580"/>
            <a:ext cx="10723035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2368" y="1600200"/>
            <a:ext cx="10723035" cy="4343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99562" y="64767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1">
                <a:solidFill>
                  <a:schemeClr val="bg1"/>
                </a:solidFill>
              </a:defRPr>
            </a:lvl1pPr>
          </a:lstStyle>
          <a:p>
            <a:pPr hangingPunct="1"/>
            <a:r>
              <a:rPr lang="fr-FR" kern="1200">
                <a:solidFill>
                  <a:prstClr val="white"/>
                </a:solidFill>
                <a:latin typeface="News Gothic MT"/>
                <a:ea typeface="+mn-ea"/>
                <a:cs typeface="+mn-cs"/>
              </a:rPr>
              <a:t>17-26 July 2022</a:t>
            </a:r>
            <a:endParaRPr lang="fr-FR" kern="1200" dirty="0">
              <a:solidFill>
                <a:prstClr val="white"/>
              </a:solidFill>
              <a:latin typeface="News Gothic M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773" y="6438660"/>
            <a:ext cx="6454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1">
                <a:solidFill>
                  <a:schemeClr val="bg1"/>
                </a:solidFill>
              </a:defRPr>
            </a:lvl1pPr>
          </a:lstStyle>
          <a:p>
            <a:pPr hangingPunct="1"/>
            <a:r>
              <a:rPr lang="en-US" kern="1200">
                <a:solidFill>
                  <a:prstClr val="white"/>
                </a:solidFill>
                <a:latin typeface="News Gothic MT"/>
                <a:ea typeface="+mn-ea"/>
                <a:cs typeface="+mn-cs"/>
              </a:rPr>
              <a:t>Snowmass 2021</a:t>
            </a:r>
            <a:endParaRPr lang="fr-FR" kern="1200" dirty="0">
              <a:solidFill>
                <a:prstClr val="white"/>
              </a:solidFill>
              <a:latin typeface="News Gothic M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84104" y="6284712"/>
            <a:ext cx="132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1">
                <a:solidFill>
                  <a:schemeClr val="bg1"/>
                </a:solidFill>
              </a:defRPr>
            </a:lvl1pPr>
          </a:lstStyle>
          <a:p>
            <a:pPr hangingPunct="1"/>
            <a:fld id="{617C510A-7687-CB44-A886-7EC5AB743307}" type="slidenum">
              <a:rPr lang="fr-FR" kern="1200" smtClean="0">
                <a:solidFill>
                  <a:prstClr val="white"/>
                </a:solidFill>
                <a:latin typeface="News Gothic MT"/>
                <a:ea typeface="+mn-ea"/>
                <a:cs typeface="+mn-cs"/>
              </a:rPr>
              <a:pPr hangingPunct="1"/>
              <a:t>‹#›</a:t>
            </a:fld>
            <a:endParaRPr lang="fr-FR" kern="1200" dirty="0">
              <a:solidFill>
                <a:prstClr val="white"/>
              </a:solidFill>
              <a:latin typeface="News Gothic MT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134C162-D15C-1942-B1F8-C742ABBAC2F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906"/>
            <a:ext cx="1297889" cy="82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554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xmlns:p14="http://schemas.microsoft.com/office/powerpoint/2010/main" spd="med" advClick="0">
        <p:fade/>
      </p:transition>
    </mc:Fallback>
  </mc:AlternateContent>
  <p:hf hdr="0"/>
  <p:txStyles>
    <p:titleStyle>
      <a:lvl1pPr algn="ctr" defTabSz="915314" rtl="0" eaLnBrk="1" latinLnBrk="0" hangingPunct="1">
        <a:spcBef>
          <a:spcPct val="0"/>
        </a:spcBef>
        <a:buNone/>
        <a:defRPr sz="4605" b="1" kern="1200">
          <a:solidFill>
            <a:schemeClr val="accent1"/>
          </a:solidFill>
          <a:effectLst/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9599" indent="-349599" algn="l" defTabSz="915314" rtl="0" eaLnBrk="1" latinLnBrk="0" hangingPunct="1">
        <a:spcBef>
          <a:spcPts val="2002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2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6486" indent="-336887" algn="l" defTabSz="915314" rtl="0" eaLnBrk="1" latinLnBrk="0" hangingPunct="1">
        <a:spcBef>
          <a:spcPts val="601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2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69343" indent="-282858" algn="l" defTabSz="915314" rtl="0" eaLnBrk="1" latinLnBrk="0" hangingPunct="1">
        <a:spcBef>
          <a:spcPts val="601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2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64914" indent="-295570" algn="l" defTabSz="915314" rtl="0" eaLnBrk="1" latinLnBrk="0" hangingPunct="1">
        <a:spcBef>
          <a:spcPts val="601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2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7771" indent="-282858" algn="l" defTabSz="915314" rtl="0" eaLnBrk="1" latinLnBrk="0" hangingPunct="1">
        <a:spcBef>
          <a:spcPts val="601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2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30629" indent="-282858" algn="l" defTabSz="915314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2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9843" indent="-282858" algn="l" defTabSz="915314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2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401112" indent="-282858" algn="l" defTabSz="915314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2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91914" indent="-282858" algn="l" defTabSz="915314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2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5314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1pPr>
      <a:lvl2pPr marL="457657" algn="l" defTabSz="915314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915314" algn="l" defTabSz="915314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3pPr>
      <a:lvl4pPr marL="1372972" algn="l" defTabSz="915314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1830629" algn="l" defTabSz="915314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288286" algn="l" defTabSz="915314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745943" algn="l" defTabSz="915314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203600" algn="l" defTabSz="915314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661258" algn="l" defTabSz="915314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iff"/><Relationship Id="rId13" Type="http://schemas.openxmlformats.org/officeDocument/2006/relationships/image" Target="../media/image15.tiff"/><Relationship Id="rId18" Type="http://schemas.openxmlformats.org/officeDocument/2006/relationships/image" Target="../media/image20.tiff"/><Relationship Id="rId26" Type="http://schemas.openxmlformats.org/officeDocument/2006/relationships/image" Target="../media/image28.png"/><Relationship Id="rId3" Type="http://schemas.openxmlformats.org/officeDocument/2006/relationships/image" Target="../media/image6.png"/><Relationship Id="rId21" Type="http://schemas.openxmlformats.org/officeDocument/2006/relationships/image" Target="../media/image23.png"/><Relationship Id="rId7" Type="http://schemas.openxmlformats.org/officeDocument/2006/relationships/image" Target="../media/image10.tiff"/><Relationship Id="rId12" Type="http://schemas.openxmlformats.org/officeDocument/2006/relationships/image" Target="../media/image2.png"/><Relationship Id="rId17" Type="http://schemas.openxmlformats.org/officeDocument/2006/relationships/image" Target="../media/image19.tiff"/><Relationship Id="rId25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tif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6.png"/><Relationship Id="rId32" Type="http://schemas.openxmlformats.org/officeDocument/2006/relationships/hyperlink" Target="https://arxiv.org/abs/2209.05827" TargetMode="External"/><Relationship Id="rId5" Type="http://schemas.openxmlformats.org/officeDocument/2006/relationships/image" Target="../media/image8.jpeg"/><Relationship Id="rId15" Type="http://schemas.openxmlformats.org/officeDocument/2006/relationships/image" Target="../media/image17.jpeg"/><Relationship Id="rId23" Type="http://schemas.openxmlformats.org/officeDocument/2006/relationships/image" Target="../media/image25.png"/><Relationship Id="rId28" Type="http://schemas.openxmlformats.org/officeDocument/2006/relationships/image" Target="../media/image30.tiff"/><Relationship Id="rId10" Type="http://schemas.openxmlformats.org/officeDocument/2006/relationships/image" Target="../media/image13.png"/><Relationship Id="rId19" Type="http://schemas.openxmlformats.org/officeDocument/2006/relationships/image" Target="../media/image21.tiff"/><Relationship Id="rId31" Type="http://schemas.openxmlformats.org/officeDocument/2006/relationships/image" Target="../media/image33.tiff"/><Relationship Id="rId4" Type="http://schemas.openxmlformats.org/officeDocument/2006/relationships/image" Target="../media/image7.png"/><Relationship Id="rId9" Type="http://schemas.openxmlformats.org/officeDocument/2006/relationships/image" Target="../media/image12.tiff"/><Relationship Id="rId14" Type="http://schemas.openxmlformats.org/officeDocument/2006/relationships/image" Target="../media/image16.jpe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451D3-EAF3-A27C-A16E-F97B568634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986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Electron Positron Collider Power Consumption &amp; Performance Considerations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938CF5-5352-57F7-0950-47427F47B8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848" y="2814639"/>
            <a:ext cx="11992304" cy="165576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Frank Zimmermann, CERN</a:t>
            </a:r>
          </a:p>
          <a:p>
            <a:r>
              <a:rPr lang="en-US" dirty="0"/>
              <a:t>HKUST IAS HEP2023, 14 February 2023</a:t>
            </a:r>
          </a:p>
          <a:p>
            <a:r>
              <a:rPr lang="en-US" dirty="0"/>
              <a:t>Thanks to  B. List, S. Belomestnykh, V. Shiltsev,  J. Gao, A. Faus-Golfe, M. Biagini, M. Boscolo, R. Rimmer, T. Satogata, M. Koratzinos, E. Nanni, P. Raimondi,  T. Raubenheimer,  J. Seeman, V.N. Litvinenko, K. Oide		</a:t>
            </a:r>
            <a:endParaRPr lang="en-GB" dirty="0"/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CA57107B-76B1-0024-C479-FE3D2E1D73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18062"/>
            <a:ext cx="3263900" cy="20399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14E874-06C1-A788-5D9C-32997CC939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8102" y="4700749"/>
            <a:ext cx="3140073" cy="1987388"/>
          </a:xfrm>
          <a:prstGeom prst="rect">
            <a:avLst/>
          </a:prstGeom>
        </p:spPr>
      </p:pic>
      <p:pic>
        <p:nvPicPr>
          <p:cNvPr id="8" name="Picture 7" descr="A tree with pink flowers&#10;&#10;Description automatically generated with medium confidence">
            <a:extLst>
              <a:ext uri="{FF2B5EF4-FFF2-40B4-BE49-F238E27FC236}">
                <a16:creationId xmlns:a16="http://schemas.microsoft.com/office/drawing/2014/main" id="{05A2D0F3-DABF-2BC3-26C4-6DA4668EB8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613" y="4818062"/>
            <a:ext cx="1667202" cy="20860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1DC3BC-AB35-C419-5F84-BA663491C75A}"/>
              </a:ext>
            </a:extLst>
          </p:cNvPr>
          <p:cNvSpPr txBox="1"/>
          <p:nvPr/>
        </p:nvSpPr>
        <p:spPr>
          <a:xfrm>
            <a:off x="7226300" y="6489700"/>
            <a:ext cx="1173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eeFACT’22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5732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ED668AA-FF15-1170-442C-8B39F9F858A2}"/>
              </a:ext>
            </a:extLst>
          </p:cNvPr>
          <p:cNvSpPr txBox="1"/>
          <p:nvPr/>
        </p:nvSpPr>
        <p:spPr>
          <a:xfrm>
            <a:off x="407274" y="212735"/>
            <a:ext cx="11556125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/>
              <a:t>Static Heat Loads</a:t>
            </a:r>
          </a:p>
          <a:p>
            <a:endParaRPr lang="en-US" sz="2400" dirty="0"/>
          </a:p>
          <a:p>
            <a:r>
              <a:rPr lang="en-GB" sz="2400" b="0" i="0" dirty="0">
                <a:effectLst/>
                <a:latin typeface="Arial" panose="020B0604020202020204" pitchFamily="34" charset="0"/>
              </a:rPr>
              <a:t>Concerning static heat loads, the best values from LCLS-II cryomodules are reported to be 5 times larger than those which had been assumed for the ILC. Based on operational experience, the 2-K static heat load per 8-cavity cryomodule is expected to be about 11 W for LCLS-II-HE, which is about two times higher than the value of 6 W estimated for LCLS-II in 2014, and an order of magnitude higher than the </a:t>
            </a:r>
            <a:r>
              <a:rPr lang="en-GB" sz="2400" b="1" i="0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static heat load per cryomodule of 1.32 W at 2 K, which had been predicted for the ILC in 2017</a:t>
            </a:r>
            <a:r>
              <a:rPr lang="en-GB" sz="2400" b="0" i="0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endParaRPr lang="en-GB" sz="2400" dirty="0">
              <a:latin typeface="Arial" panose="020B0604020202020204" pitchFamily="34" charset="0"/>
            </a:endParaRPr>
          </a:p>
          <a:p>
            <a:r>
              <a:rPr lang="en-GB" sz="2400" b="0" i="0" dirty="0">
                <a:effectLst/>
                <a:latin typeface="Arial" panose="020B0604020202020204" pitchFamily="34" charset="0"/>
              </a:rPr>
              <a:t>LCLS-II may still have some cryogenic issues to resolve.</a:t>
            </a:r>
          </a:p>
          <a:p>
            <a:br>
              <a:rPr lang="en-GB" sz="2400" dirty="0"/>
            </a:br>
            <a:r>
              <a:rPr lang="en-GB" sz="2400" b="0" i="0" dirty="0">
                <a:effectLst/>
                <a:latin typeface="Arial" panose="020B0604020202020204" pitchFamily="34" charset="0"/>
              </a:rPr>
              <a:t>A more appropriate comparison is with the European E-XFEL. For this E-XFEL, a static heat load of 6.1 W was measured per </a:t>
            </a:r>
            <a:r>
              <a:rPr lang="en-GB" sz="2400" b="0" i="0" dirty="0" err="1">
                <a:effectLst/>
                <a:latin typeface="Arial" panose="020B0604020202020204" pitchFamily="34" charset="0"/>
              </a:rPr>
              <a:t>linac</a:t>
            </a:r>
            <a:r>
              <a:rPr lang="en-GB" sz="2400" b="0" i="0" dirty="0">
                <a:effectLst/>
                <a:latin typeface="Arial" panose="020B0604020202020204" pitchFamily="34" charset="0"/>
              </a:rPr>
              <a:t> cryomodule. Consequently, </a:t>
            </a:r>
            <a:r>
              <a:rPr lang="en-GB" sz="2400" b="0" i="0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i</a:t>
            </a:r>
            <a:r>
              <a:rPr lang="en-GB" sz="2400" b="1" i="0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n the latest ILC estimates, a static heat load of 6 W per cryomodule is assumed</a:t>
            </a:r>
            <a:r>
              <a:rPr lang="en-GB" sz="2400" b="0" i="0" dirty="0">
                <a:effectLst/>
                <a:latin typeface="Arial" panose="020B0604020202020204" pitchFamily="34" charset="0"/>
              </a:rPr>
              <a:t>, consistent with actual E-XFEL experience.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77209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CB351CA-7FC1-8B25-EE8E-416451155851}"/>
              </a:ext>
            </a:extLst>
          </p:cNvPr>
          <p:cNvSpPr txBox="1"/>
          <p:nvPr/>
        </p:nvSpPr>
        <p:spPr>
          <a:xfrm>
            <a:off x="343774" y="185245"/>
            <a:ext cx="1173392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err="1"/>
              <a:t>Cryoplant</a:t>
            </a:r>
            <a:r>
              <a:rPr lang="en-US" sz="3200" u="sng" dirty="0"/>
              <a:t> Efficiency</a:t>
            </a:r>
          </a:p>
          <a:p>
            <a:endParaRPr lang="en-US" sz="2400" dirty="0"/>
          </a:p>
          <a:p>
            <a:r>
              <a:rPr lang="en-GB" sz="2400" b="0" i="0" dirty="0">
                <a:effectLst/>
                <a:latin typeface="Arial" panose="020B0604020202020204" pitchFamily="34" charset="0"/>
              </a:rPr>
              <a:t>The </a:t>
            </a:r>
            <a:r>
              <a:rPr lang="en-GB" sz="2400" b="0" i="0" dirty="0" err="1">
                <a:effectLst/>
                <a:latin typeface="Arial" panose="020B0604020202020204" pitchFamily="34" charset="0"/>
              </a:rPr>
              <a:t>cryoplant</a:t>
            </a:r>
            <a:r>
              <a:rPr lang="en-GB" sz="2400" b="0" i="0" dirty="0">
                <a:effectLst/>
                <a:latin typeface="Arial" panose="020B0604020202020204" pitchFamily="34" charset="0"/>
              </a:rPr>
              <a:t> efficiencies at various existing facilities, like LHC, JLAB, and SLAC can be compared with the target efficiency for future projects. The </a:t>
            </a:r>
            <a:r>
              <a:rPr lang="en-GB" sz="2400" b="1" i="0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LHC </a:t>
            </a:r>
            <a:r>
              <a:rPr lang="en-GB" sz="2400" b="1" i="0" dirty="0" err="1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cryoplant</a:t>
            </a:r>
            <a:r>
              <a:rPr lang="en-GB" sz="2400" b="1" i="0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 efficiency at 1.9 K is 900 W/W </a:t>
            </a:r>
            <a:r>
              <a:rPr lang="en-GB" sz="2400" b="0" i="0" dirty="0">
                <a:effectLst/>
                <a:latin typeface="Arial" panose="020B0604020202020204" pitchFamily="34" charset="0"/>
              </a:rPr>
              <a:t>(that is the number of Watt at room temperature required for removing one Watt at 1.9 K). For a proposed 8 GeV SC proton </a:t>
            </a:r>
            <a:r>
              <a:rPr lang="en-GB" sz="2400" b="0" i="0" dirty="0" err="1">
                <a:effectLst/>
                <a:latin typeface="Arial" panose="020B0604020202020204" pitchFamily="34" charset="0"/>
              </a:rPr>
              <a:t>linac</a:t>
            </a:r>
            <a:r>
              <a:rPr lang="en-GB" sz="2400" b="0" i="0" dirty="0">
                <a:effectLst/>
                <a:latin typeface="Arial" panose="020B0604020202020204" pitchFamily="34" charset="0"/>
              </a:rPr>
              <a:t> at Fermilab a </a:t>
            </a:r>
            <a:r>
              <a:rPr lang="en-GB" sz="2400" b="0" i="0" dirty="0" err="1">
                <a:effectLst/>
                <a:latin typeface="Arial" panose="020B0604020202020204" pitchFamily="34" charset="0"/>
              </a:rPr>
              <a:t>cryo</a:t>
            </a:r>
            <a:r>
              <a:rPr lang="en-GB" sz="2400" b="0" i="0" dirty="0">
                <a:effectLst/>
                <a:latin typeface="Arial" panose="020B0604020202020204" pitchFamily="34" charset="0"/>
              </a:rPr>
              <a:t> efficiency at 2 K of 790 W/W is considered. The </a:t>
            </a:r>
            <a:r>
              <a:rPr lang="en-GB" sz="2400" b="1" i="0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ILC will further improve the 2-K </a:t>
            </a:r>
            <a:r>
              <a:rPr lang="en-GB" sz="2400" b="1" i="0" dirty="0" err="1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cryoplant</a:t>
            </a:r>
            <a:r>
              <a:rPr lang="en-GB" sz="2400" b="1" i="0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 efficiency to 700 W/W</a:t>
            </a:r>
            <a:r>
              <a:rPr lang="en-GB" sz="2400" b="0" i="0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.</a:t>
            </a:r>
            <a:endParaRPr lang="en-GB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0B9B74-4C36-6CD4-877B-31BE6E921FF2}"/>
              </a:ext>
            </a:extLst>
          </p:cNvPr>
          <p:cNvSpPr txBox="1"/>
          <p:nvPr/>
        </p:nvSpPr>
        <p:spPr>
          <a:xfrm>
            <a:off x="286623" y="3502657"/>
            <a:ext cx="1184822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/>
              <a:t>Collision Spot Size</a:t>
            </a:r>
          </a:p>
          <a:p>
            <a:endParaRPr lang="en-US" sz="2000" dirty="0"/>
          </a:p>
          <a:p>
            <a:r>
              <a:rPr lang="en-GB" sz="2400" dirty="0">
                <a:latin typeface="Arial" panose="020B0604020202020204" pitchFamily="34" charset="0"/>
              </a:rPr>
              <a:t>The d</a:t>
            </a:r>
            <a:r>
              <a:rPr lang="en-GB" sz="2400" b="0" i="0" dirty="0">
                <a:effectLst/>
                <a:latin typeface="Arial" panose="020B0604020202020204" pitchFamily="34" charset="0"/>
              </a:rPr>
              <a:t>ifference of the vertical spot size observed at the KEK/ATF-2 facility from expected value, especially at nominal 𝛽</a:t>
            </a:r>
            <a:r>
              <a:rPr lang="en-GB" sz="2400" b="0" i="0" baseline="30000" dirty="0">
                <a:effectLst/>
                <a:latin typeface="Arial" panose="020B0604020202020204" pitchFamily="34" charset="0"/>
              </a:rPr>
              <a:t>∗</a:t>
            </a:r>
            <a:r>
              <a:rPr lang="en-GB" sz="2400" b="0" i="0" baseline="-25000" dirty="0">
                <a:effectLst/>
                <a:latin typeface="Arial" panose="020B0604020202020204" pitchFamily="34" charset="0"/>
              </a:rPr>
              <a:t>𝑥</a:t>
            </a:r>
            <a:r>
              <a:rPr lang="en-GB" sz="2400" b="0" i="0" dirty="0">
                <a:effectLst/>
                <a:latin typeface="Arial" panose="020B0604020202020204" pitchFamily="34" charset="0"/>
              </a:rPr>
              <a:t> , and its dependence on bunch intensity, resembles earlier findings at the SLC and at the FFTB. The present ATF-2 optics is much relaxed compared with the design, which should greatly lower the optical aberrations. </a:t>
            </a:r>
            <a:r>
              <a:rPr lang="en-GB" sz="24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The ATF-2 would offer an opportunity to characterize the higher-order aberrations with beam and to compare them with model predictions.</a:t>
            </a:r>
          </a:p>
          <a:p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440861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0F21044-086D-412B-91E0-CB98DB00BE91}"/>
              </a:ext>
            </a:extLst>
          </p:cNvPr>
          <p:cNvSpPr txBox="1"/>
          <p:nvPr/>
        </p:nvSpPr>
        <p:spPr>
          <a:xfrm>
            <a:off x="1" y="0"/>
            <a:ext cx="8091748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/>
              <a:t>Positron Needs</a:t>
            </a:r>
          </a:p>
          <a:p>
            <a:endParaRPr lang="en-US" dirty="0"/>
          </a:p>
          <a:p>
            <a:r>
              <a:rPr lang="en-GB" sz="2400" b="0" i="0" dirty="0">
                <a:effectLst/>
                <a:latin typeface="Arial" panose="020B0604020202020204" pitchFamily="34" charset="0"/>
              </a:rPr>
              <a:t>Traditional linear colliders lose all particles after </a:t>
            </a:r>
            <a:r>
              <a:rPr lang="en-GB" sz="2400" dirty="0">
                <a:latin typeface="Arial" panose="020B0604020202020204" pitchFamily="34" charset="0"/>
              </a:rPr>
              <a:t>1 </a:t>
            </a:r>
            <a:r>
              <a:rPr lang="en-GB" sz="2400" b="0" i="0" dirty="0">
                <a:effectLst/>
                <a:latin typeface="Arial" panose="020B0604020202020204" pitchFamily="34" charset="0"/>
              </a:rPr>
              <a:t>collision</a:t>
            </a:r>
          </a:p>
          <a:p>
            <a:endParaRPr lang="en-GB" sz="2400" b="0" i="0" dirty="0">
              <a:effectLst/>
              <a:latin typeface="Arial" panose="020B0604020202020204" pitchFamily="34" charset="0"/>
            </a:endParaRPr>
          </a:p>
          <a:p>
            <a:r>
              <a:rPr lang="en-GB" sz="2400" b="1" dirty="0">
                <a:solidFill>
                  <a:srgbClr val="C00000"/>
                </a:solidFill>
                <a:latin typeface="Arial" panose="020B0604020202020204" pitchFamily="34" charset="0"/>
              </a:rPr>
              <a:t>For circular colliders and ERL based colliders, </a:t>
            </a:r>
            <a:endParaRPr lang="en-GB" sz="2400" b="1" i="0" dirty="0">
              <a:solidFill>
                <a:srgbClr val="C00000"/>
              </a:solidFill>
              <a:effectLst/>
              <a:latin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</a:rPr>
              <a:t>u</a:t>
            </a:r>
            <a:r>
              <a:rPr lang="en-GB" sz="2400" b="0" i="0" dirty="0">
                <a:effectLst/>
                <a:latin typeface="Arial" panose="020B0604020202020204" pitchFamily="34" charset="0"/>
              </a:rPr>
              <a:t>navoidable losses occur due to radiative Bhabha scattering and </a:t>
            </a:r>
            <a:r>
              <a:rPr lang="en-GB" sz="2400" b="0" i="0" dirty="0" err="1">
                <a:effectLst/>
                <a:latin typeface="Arial" panose="020B0604020202020204" pitchFamily="34" charset="0"/>
              </a:rPr>
              <a:t>beamstrahlung</a:t>
            </a:r>
            <a:endParaRPr lang="en-GB" sz="2400" b="0" i="0" dirty="0">
              <a:effectLst/>
              <a:latin typeface="Arial" panose="020B0604020202020204" pitchFamily="34" charset="0"/>
            </a:endParaRPr>
          </a:p>
          <a:p>
            <a:endParaRPr lang="en-GB" sz="2000" dirty="0"/>
          </a:p>
          <a:p>
            <a:r>
              <a:rPr lang="en-GB" sz="2400" b="1" dirty="0">
                <a:solidFill>
                  <a:srgbClr val="C00000"/>
                </a:solidFill>
              </a:rPr>
              <a:t>Radiative Bhabha scattering: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simulation program BBBREM and formalism developed by Burkhardt and </a:t>
            </a:r>
            <a:r>
              <a:rPr lang="en-GB" sz="2400" dirty="0" err="1"/>
              <a:t>Kleiss</a:t>
            </a:r>
            <a:r>
              <a:rPr lang="en-GB" sz="2400" dirty="0"/>
              <a:t> for LEP, includes cut-off on momentum transfer related to average distance between beam 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other treatment by </a:t>
            </a:r>
            <a:r>
              <a:rPr lang="en-GB" sz="2400" dirty="0" err="1"/>
              <a:t>Kotkin</a:t>
            </a:r>
            <a:r>
              <a:rPr lang="en-GB" sz="2400" dirty="0"/>
              <a:t> and </a:t>
            </a:r>
            <a:r>
              <a:rPr lang="en-GB" sz="2400" dirty="0" err="1"/>
              <a:t>Serbo</a:t>
            </a:r>
            <a:r>
              <a:rPr lang="en-GB" sz="2400" dirty="0"/>
              <a:t> with </a:t>
            </a:r>
            <a:r>
              <a:rPr lang="en-GB" sz="2400" dirty="0" err="1"/>
              <a:t>cutoff</a:t>
            </a:r>
            <a:r>
              <a:rPr lang="en-GB" sz="2400" dirty="0"/>
              <a:t> related to transverse beam size </a:t>
            </a:r>
          </a:p>
          <a:p>
            <a:r>
              <a:rPr lang="en-GB" sz="2400" dirty="0"/>
              <a:t>exact theory and numbers to be revised</a:t>
            </a:r>
          </a:p>
          <a:p>
            <a:endParaRPr lang="en-GB" sz="2400" dirty="0"/>
          </a:p>
          <a:p>
            <a:r>
              <a:rPr lang="en-GB" sz="2800" dirty="0"/>
              <a:t>either way, cross section depends on IP parameters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972BB2-099D-BDB3-C50A-32149F3BBB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136" y="0"/>
            <a:ext cx="386486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B7727D-FD08-7B4B-AB9C-A6028161BDE5}"/>
              </a:ext>
            </a:extLst>
          </p:cNvPr>
          <p:cNvSpPr txBox="1"/>
          <p:nvPr/>
        </p:nvSpPr>
        <p:spPr>
          <a:xfrm>
            <a:off x="8509000" y="6197600"/>
            <a:ext cx="309880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J. Seeman reviewed project e</a:t>
            </a:r>
            <a:r>
              <a:rPr lang="en-US" sz="2000" baseline="30000" dirty="0"/>
              <a:t>+</a:t>
            </a:r>
            <a:r>
              <a:rPr lang="en-US" sz="2000" dirty="0"/>
              <a:t> rates compiled by ITF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01592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2AD0EB-B190-148F-A00F-E7119843FF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2" y="93714"/>
            <a:ext cx="7251700" cy="461340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E89AF1A-F8A8-2E83-F760-9709E8D78AFC}"/>
              </a:ext>
            </a:extLst>
          </p:cNvPr>
          <p:cNvSpPr/>
          <p:nvPr/>
        </p:nvSpPr>
        <p:spPr>
          <a:xfrm>
            <a:off x="4546600" y="3429000"/>
            <a:ext cx="2413000" cy="10541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101FDF-C3E8-0696-CEC8-634D0D87ED16}"/>
              </a:ext>
            </a:extLst>
          </p:cNvPr>
          <p:cNvSpPr/>
          <p:nvPr/>
        </p:nvSpPr>
        <p:spPr>
          <a:xfrm>
            <a:off x="4445000" y="1461057"/>
            <a:ext cx="2336800" cy="596343"/>
          </a:xfrm>
          <a:prstGeom prst="rect">
            <a:avLst/>
          </a:prstGeom>
          <a:noFill/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770803-2A67-E746-9D0E-3BEE7A6F3146}"/>
              </a:ext>
            </a:extLst>
          </p:cNvPr>
          <p:cNvSpPr txBox="1"/>
          <p:nvPr/>
        </p:nvSpPr>
        <p:spPr>
          <a:xfrm>
            <a:off x="7251697" y="75650"/>
            <a:ext cx="4749801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Cross section for particle loss due to radiative Bhabha scattering, 𝜎</a:t>
            </a:r>
            <a:r>
              <a:rPr lang="en-GB" sz="2000" baseline="-25000" dirty="0" err="1"/>
              <a:t>r.b.</a:t>
            </a:r>
            <a:r>
              <a:rPr lang="en-GB" sz="2000" dirty="0"/>
              <a:t>, as computed by BBBREM considering an energy acceptance of 2% and a cut-off based on the Burkhardt-</a:t>
            </a:r>
            <a:r>
              <a:rPr lang="en-GB" sz="2000" dirty="0" err="1"/>
              <a:t>Kleiss</a:t>
            </a:r>
            <a:r>
              <a:rPr lang="en-GB" sz="2000" dirty="0"/>
              <a:t> parameter </a:t>
            </a:r>
            <a:r>
              <a:rPr lang="en-GB" sz="2000" i="1" dirty="0"/>
              <a:t>d</a:t>
            </a:r>
            <a:r>
              <a:rPr lang="en-GB" sz="2000" dirty="0"/>
              <a:t>, the resulting minimum positron production rates required for different circular and ERL based colliders (“min. </a:t>
            </a:r>
            <a:r>
              <a:rPr lang="en-GB" sz="2000" dirty="0" err="1"/>
              <a:t>requ</a:t>
            </a:r>
            <a:r>
              <a:rPr lang="en-GB" sz="2000" dirty="0"/>
              <a:t>.”), compared with project assumptions compiled for Snowmass’21 (“assumed”). In case of linear colliders without particle recovery, like ILC and CLIC, the required (“min. </a:t>
            </a:r>
            <a:r>
              <a:rPr lang="en-GB" sz="2000" dirty="0" err="1"/>
              <a:t>requ</a:t>
            </a:r>
            <a:r>
              <a:rPr lang="en-GB" sz="2000" dirty="0"/>
              <a:t>.”) positron rate directly follows from bunch charge and bunch collision rate.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FB1BED-F6FA-C8F7-1C84-0F6E658F8A6E}"/>
              </a:ext>
            </a:extLst>
          </p:cNvPr>
          <p:cNvSpPr txBox="1"/>
          <p:nvPr/>
        </p:nvSpPr>
        <p:spPr>
          <a:xfrm>
            <a:off x="215901" y="4707121"/>
            <a:ext cx="453389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accent6">
                    <a:lumMod val="75000"/>
                  </a:schemeClr>
                </a:solidFill>
              </a:rPr>
              <a:t>FCC-</a:t>
            </a:r>
            <a:r>
              <a:rPr lang="en-GB" sz="2400" dirty="0" err="1">
                <a:solidFill>
                  <a:schemeClr val="accent6">
                    <a:lumMod val="75000"/>
                  </a:schemeClr>
                </a:solidFill>
              </a:rPr>
              <a:t>ee</a:t>
            </a:r>
            <a:r>
              <a:rPr lang="en-GB" sz="2400" dirty="0">
                <a:solidFill>
                  <a:schemeClr val="accent6">
                    <a:lumMod val="75000"/>
                  </a:schemeClr>
                </a:solidFill>
              </a:rPr>
              <a:t> and CEPC: significant margins thanks to the fact that the maximum injector production rate is specified for the more demanding running on the Z pole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014EAE-1943-4172-A5A2-77A3305FA866}"/>
              </a:ext>
            </a:extLst>
          </p:cNvPr>
          <p:cNvSpPr txBox="1"/>
          <p:nvPr/>
        </p:nvSpPr>
        <p:spPr>
          <a:xfrm>
            <a:off x="5181599" y="4715242"/>
            <a:ext cx="679449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</a:rPr>
              <a:t>F</a:t>
            </a:r>
            <a:r>
              <a:rPr lang="en-GB" sz="2000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or RELIC, loss rate due to radiative Bhabha scattering a </a:t>
            </a:r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</a:rPr>
              <a:t>~</a:t>
            </a:r>
            <a:r>
              <a:rPr lang="en-GB" sz="2000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25x higher than production rate hitherto assumed</a:t>
            </a:r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</a:rPr>
              <a:t>;</a:t>
            </a:r>
            <a:r>
              <a:rPr lang="en-GB" sz="2000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for </a:t>
            </a:r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</a:rPr>
              <a:t>C</a:t>
            </a:r>
            <a:r>
              <a:rPr lang="en-GB" sz="2000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ERC the loss rate is 100x higher than production rate</a:t>
            </a:r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→ </a:t>
            </a:r>
            <a:r>
              <a:rPr lang="en-GB" sz="2000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injector designs may need to be modified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C5746A-3E95-0224-E226-8EC3078BEFE9}"/>
              </a:ext>
            </a:extLst>
          </p:cNvPr>
          <p:cNvSpPr txBox="1"/>
          <p:nvPr/>
        </p:nvSpPr>
        <p:spPr>
          <a:xfrm>
            <a:off x="5219696" y="6074464"/>
            <a:ext cx="6756401" cy="707886"/>
          </a:xfrm>
          <a:prstGeom prst="rect">
            <a:avLst/>
          </a:prstGeom>
          <a:solidFill>
            <a:srgbClr val="FFFF00"/>
          </a:solidFill>
          <a:ln w="222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</a:rPr>
              <a:t>respective cross sections still need to be validated, and possibly updated, before definite conclusions can be drawn</a:t>
            </a:r>
          </a:p>
        </p:txBody>
      </p:sp>
    </p:spTree>
    <p:extLst>
      <p:ext uri="{BB962C8B-B14F-4D97-AF65-F5344CB8AC3E}">
        <p14:creationId xmlns:p14="http://schemas.microsoft.com/office/powerpoint/2010/main" val="21252605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773AED6-54D9-2585-884C-5901B7203406}"/>
              </a:ext>
            </a:extLst>
          </p:cNvPr>
          <p:cNvSpPr txBox="1"/>
          <p:nvPr/>
        </p:nvSpPr>
        <p:spPr>
          <a:xfrm>
            <a:off x="292100" y="366623"/>
            <a:ext cx="11607800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Predicting Performance</a:t>
            </a:r>
          </a:p>
          <a:p>
            <a:endParaRPr lang="en-GB" sz="2400" b="0" i="0" dirty="0">
              <a:effectLst/>
              <a:latin typeface="Arial" panose="020B0604020202020204" pitchFamily="34" charset="0"/>
            </a:endParaRPr>
          </a:p>
          <a:p>
            <a:r>
              <a:rPr lang="en-GB" sz="2400" b="1" dirty="0">
                <a:solidFill>
                  <a:srgbClr val="00B050"/>
                </a:solidFill>
                <a:latin typeface="Arial" panose="020B0604020202020204" pitchFamily="34" charset="0"/>
              </a:rPr>
              <a:t>M</a:t>
            </a:r>
            <a:r>
              <a:rPr lang="en-GB" sz="2400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ore mature projects (ILC, CLIC, FCC-</a:t>
            </a:r>
            <a:r>
              <a:rPr lang="en-GB" sz="2400" b="1" i="0" dirty="0" err="1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ee</a:t>
            </a:r>
            <a:r>
              <a:rPr lang="en-GB" sz="2400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, CEPC) have fairly established and reviewed performance figures</a:t>
            </a:r>
            <a:r>
              <a:rPr lang="en-GB" sz="2400" b="0" i="0" dirty="0">
                <a:effectLst/>
                <a:latin typeface="Arial" panose="020B0604020202020204" pitchFamily="34" charset="0"/>
              </a:rPr>
              <a:t> backed by detailed simulations, although of course all projects are working towards increasing performance. </a:t>
            </a:r>
          </a:p>
          <a:p>
            <a:r>
              <a:rPr lang="en-GB" sz="2400" b="1" i="0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The newer projects (e.g., RELIC, CERC) do not yet have reviewed performance figures, neither detailed simulations </a:t>
            </a:r>
            <a:r>
              <a:rPr lang="en-GB" sz="2400" b="0" i="0" dirty="0">
                <a:effectLst/>
                <a:latin typeface="Arial" panose="020B0604020202020204" pitchFamily="34" charset="0"/>
              </a:rPr>
              <a:t>demonstrating how to achieve them.</a:t>
            </a:r>
          </a:p>
          <a:p>
            <a:br>
              <a:rPr lang="en-GB" sz="2400" dirty="0"/>
            </a:br>
            <a:r>
              <a:rPr lang="en-GB" sz="24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Past experience with the SLC</a:t>
            </a:r>
            <a:r>
              <a:rPr lang="en-GB" sz="2400" b="0" i="0" dirty="0">
                <a:effectLst/>
                <a:latin typeface="Arial" panose="020B0604020202020204" pitchFamily="34" charset="0"/>
              </a:rPr>
              <a:t>, which after ten years of operation reached about half of its nominal luminosity, </a:t>
            </a:r>
            <a:r>
              <a:rPr lang="en-GB" sz="24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present-day struggles with obtaining the </a:t>
            </a:r>
            <a:r>
              <a:rPr lang="en-GB" sz="2400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SuperKEKB</a:t>
            </a:r>
            <a:r>
              <a:rPr lang="en-GB" sz="24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design luminosity</a:t>
            </a:r>
            <a:r>
              <a:rPr lang="en-GB" sz="2400" b="0" i="0" dirty="0">
                <a:effectLst/>
                <a:latin typeface="Arial" panose="020B0604020202020204" pitchFamily="34" charset="0"/>
              </a:rPr>
              <a:t>, and, on the other hand</a:t>
            </a:r>
            <a:r>
              <a:rPr lang="en-GB" sz="2400" b="1" i="0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, actual luminosities exceeding design values at previous machines like LEP, PEP-II and KEKB</a:t>
            </a:r>
            <a:r>
              <a:rPr lang="en-GB" sz="2400" b="0" i="0" dirty="0">
                <a:effectLst/>
                <a:latin typeface="Arial" panose="020B0604020202020204" pitchFamily="34" charset="0"/>
              </a:rPr>
              <a:t>, highlight the </a:t>
            </a:r>
            <a:r>
              <a:rPr lang="en-GB" sz="2400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importance of a fair and thorough evaluation of the luminosity risks and of the luminosity potentials</a:t>
            </a:r>
            <a:r>
              <a:rPr lang="en-GB" sz="2400" b="0" i="0" dirty="0">
                <a:effectLst/>
                <a:latin typeface="Arial" panose="020B0604020202020204" pitchFamily="34" charset="0"/>
              </a:rPr>
              <a:t>. </a:t>
            </a:r>
          </a:p>
          <a:p>
            <a:endParaRPr lang="en-GB" sz="2400" dirty="0">
              <a:latin typeface="Arial" panose="020B0604020202020204" pitchFamily="34" charset="0"/>
            </a:endParaRPr>
          </a:p>
          <a:p>
            <a:r>
              <a:rPr lang="en-GB" sz="2400" b="1" i="0" dirty="0">
                <a:solidFill>
                  <a:schemeClr val="accent4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The corresponding work needs to be continued ! </a:t>
            </a:r>
            <a:endParaRPr lang="en-GB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0492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78F1169-A8D3-5C74-7706-98B362857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6" y="0"/>
            <a:ext cx="1217795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5A4337E-B1FC-7D77-178E-6B3153B84EA2}"/>
              </a:ext>
            </a:extLst>
          </p:cNvPr>
          <p:cNvSpPr txBox="1"/>
          <p:nvPr/>
        </p:nvSpPr>
        <p:spPr>
          <a:xfrm>
            <a:off x="6096000" y="6134100"/>
            <a:ext cx="3344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M. Biagini, eeFACT’22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816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93;p2">
            <a:extLst>
              <a:ext uri="{FF2B5EF4-FFF2-40B4-BE49-F238E27FC236}">
                <a16:creationId xmlns:a16="http://schemas.microsoft.com/office/drawing/2014/main" id="{6D7DD1B1-E8D8-C040-A470-3812CEE3D70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50178" y="5572482"/>
            <a:ext cx="3474136" cy="830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77830">
            <a:extLst>
              <a:ext uri="{FF2B5EF4-FFF2-40B4-BE49-F238E27FC236}">
                <a16:creationId xmlns:a16="http://schemas.microsoft.com/office/drawing/2014/main" id="{43560009-4CC2-9543-9B36-B5206D5934A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28682" y="3271254"/>
            <a:ext cx="4790273" cy="1268145"/>
          </a:xfrm>
          <a:prstGeom prst="rect">
            <a:avLst/>
          </a:prstGeom>
          <a:effectLst>
            <a:outerShdw blurRad="50800" dist="50800" sx="1000" sy="1000" algn="ctr" rotWithShape="0">
              <a:srgbClr val="000000"/>
            </a:outerShdw>
            <a:reflection endPos="0" dist="50800" dir="5400000" sy="-100000" algn="bl" rotWithShape="0"/>
          </a:effectLst>
        </p:spPr>
      </p:pic>
      <p:pic>
        <p:nvPicPr>
          <p:cNvPr id="18" name="Picture 17" descr="Screen Shot 2015-09-03 at 23.44.07.png">
            <a:extLst>
              <a:ext uri="{FF2B5EF4-FFF2-40B4-BE49-F238E27FC236}">
                <a16:creationId xmlns:a16="http://schemas.microsoft.com/office/drawing/2014/main" id="{67B8ACBF-A996-134A-BA2C-446705E926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894" y="2054266"/>
            <a:ext cx="2387752" cy="160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 2">
            <a:extLst>
              <a:ext uri="{FF2B5EF4-FFF2-40B4-BE49-F238E27FC236}">
                <a16:creationId xmlns:a16="http://schemas.microsoft.com/office/drawing/2014/main" id="{C1924428-2EFC-5C42-8A8B-F6A91754CA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14396" y="151006"/>
            <a:ext cx="3504170" cy="197041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3B72BBC-CE99-F847-8680-F0F71EC4F2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15623" y="120856"/>
            <a:ext cx="1629605" cy="8982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4B336A9-BA40-E441-B90F-0F1AFCBB4D0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38592" y="1818157"/>
            <a:ext cx="2380363" cy="19045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CFAD330-211A-FE40-AE6F-75A87568CF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56319" y="2985051"/>
            <a:ext cx="768841" cy="681309"/>
          </a:xfrm>
          <a:prstGeom prst="rect">
            <a:avLst/>
          </a:prstGeom>
        </p:spPr>
      </p:pic>
      <p:pic>
        <p:nvPicPr>
          <p:cNvPr id="28" name="Image 14">
            <a:extLst>
              <a:ext uri="{FF2B5EF4-FFF2-40B4-BE49-F238E27FC236}">
                <a16:creationId xmlns:a16="http://schemas.microsoft.com/office/drawing/2014/main" id="{D258BF4E-CBD6-0746-B387-515487356BD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68577" y="2693588"/>
            <a:ext cx="769185" cy="769185"/>
          </a:xfrm>
          <a:prstGeom prst="rect">
            <a:avLst/>
          </a:prstGeom>
        </p:spPr>
      </p:pic>
      <p:pic>
        <p:nvPicPr>
          <p:cNvPr id="29" name="Picture 2" descr="GDE-logo_transparent_bg.png">
            <a:extLst>
              <a:ext uri="{FF2B5EF4-FFF2-40B4-BE49-F238E27FC236}">
                <a16:creationId xmlns:a16="http://schemas.microsoft.com/office/drawing/2014/main" id="{68CEF082-B5B7-5E42-BA6C-2A5C993E353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735" y="191253"/>
            <a:ext cx="570573" cy="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481B8464-EF82-1A49-A77C-90E67689E86B}"/>
              </a:ext>
            </a:extLst>
          </p:cNvPr>
          <p:cNvSpPr/>
          <p:nvPr/>
        </p:nvSpPr>
        <p:spPr>
          <a:xfrm>
            <a:off x="76679" y="83854"/>
            <a:ext cx="6175175" cy="1970412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657" hangingPunct="0"/>
            <a:endParaRPr lang="fr-FR" sz="1802" kern="0">
              <a:solidFill>
                <a:prstClr val="white"/>
              </a:solidFill>
              <a:latin typeface="News Gothic MT"/>
              <a:sym typeface="Times New Roman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54F7190-961B-784F-8002-C4A0F5279D5C}"/>
              </a:ext>
            </a:extLst>
          </p:cNvPr>
          <p:cNvSpPr/>
          <p:nvPr/>
        </p:nvSpPr>
        <p:spPr>
          <a:xfrm>
            <a:off x="301262" y="184485"/>
            <a:ext cx="6314057" cy="1571297"/>
          </a:xfrm>
          <a:prstGeom prst="rect">
            <a:avLst/>
          </a:prstGeom>
          <a:noFill/>
        </p:spPr>
        <p:txBody>
          <a:bodyPr wrap="square" lIns="91535" tIns="45768" rIns="91535" bIns="45768">
            <a:spAutoFit/>
          </a:bodyPr>
          <a:lstStyle/>
          <a:p>
            <a:pPr defTabSz="457657" hangingPunct="0"/>
            <a:r>
              <a:rPr lang="en-GB" sz="4805" b="1" kern="0">
                <a:ln w="12700">
                  <a:solidFill>
                    <a:srgbClr val="09213B">
                      <a:lumMod val="75000"/>
                    </a:srgbClr>
                  </a:solidFill>
                  <a:prstDash val="solid"/>
                </a:ln>
                <a:pattFill prst="dkUpDiag">
                  <a:fgClr>
                    <a:srgbClr val="09213B"/>
                  </a:fgClr>
                  <a:bgClr>
                    <a:srgbClr val="09213B">
                      <a:lumMod val="20000"/>
                      <a:lumOff val="80000"/>
                    </a:srgbClr>
                  </a:bgClr>
                </a:pattFill>
                <a:effectLst>
                  <a:outerShdw dist="38100" dir="2640000" algn="bl" rotWithShape="0">
                    <a:srgbClr val="09213B">
                      <a:lumMod val="75000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  <a:sym typeface="Times New Roman"/>
              </a:rPr>
              <a:t>         AF03</a:t>
            </a:r>
            <a:r>
              <a:rPr lang="en-GB" sz="4805" b="1" kern="0" dirty="0">
                <a:ln w="12700">
                  <a:solidFill>
                    <a:srgbClr val="09213B">
                      <a:lumMod val="75000"/>
                    </a:srgbClr>
                  </a:solidFill>
                  <a:prstDash val="solid"/>
                </a:ln>
                <a:pattFill prst="dkUpDiag">
                  <a:fgClr>
                    <a:srgbClr val="09213B"/>
                  </a:fgClr>
                  <a:bgClr>
                    <a:srgbClr val="09213B">
                      <a:lumMod val="20000"/>
                      <a:lumOff val="80000"/>
                    </a:srgbClr>
                  </a:bgClr>
                </a:pattFill>
                <a:effectLst>
                  <a:outerShdw dist="38100" dir="2640000" algn="bl" rotWithShape="0">
                    <a:srgbClr val="09213B">
                      <a:lumMod val="75000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  <a:sym typeface="Times New Roman"/>
              </a:rPr>
              <a:t>:</a:t>
            </a:r>
          </a:p>
          <a:p>
            <a:pPr defTabSz="457657" hangingPunct="0"/>
            <a:r>
              <a:rPr lang="en-GB" sz="4805" b="1" kern="0" dirty="0">
                <a:ln w="12700">
                  <a:solidFill>
                    <a:srgbClr val="09213B">
                      <a:lumMod val="75000"/>
                    </a:srgbClr>
                  </a:solidFill>
                  <a:prstDash val="solid"/>
                </a:ln>
                <a:pattFill prst="dkUpDiag">
                  <a:fgClr>
                    <a:srgbClr val="09213B"/>
                  </a:fgClr>
                  <a:bgClr>
                    <a:srgbClr val="09213B">
                      <a:lumMod val="20000"/>
                      <a:lumOff val="80000"/>
                    </a:srgbClr>
                  </a:bgClr>
                </a:pattFill>
                <a:effectLst>
                  <a:outerShdw dist="38100" dir="2640000" algn="bl" rotWithShape="0">
                    <a:srgbClr val="09213B">
                      <a:lumMod val="75000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  <a:sym typeface="Times New Roman"/>
              </a:rPr>
              <a:t> EW/Higgs Facilities</a:t>
            </a:r>
            <a:endParaRPr lang="en-US" sz="4805" b="1" kern="0" dirty="0">
              <a:ln w="12700">
                <a:solidFill>
                  <a:srgbClr val="09213B">
                    <a:lumMod val="75000"/>
                  </a:srgbClr>
                </a:solidFill>
                <a:prstDash val="solid"/>
              </a:ln>
              <a:pattFill prst="dkUpDiag">
                <a:fgClr>
                  <a:srgbClr val="09213B"/>
                </a:fgClr>
                <a:bgClr>
                  <a:srgbClr val="09213B">
                    <a:lumMod val="20000"/>
                    <a:lumOff val="80000"/>
                  </a:srgbClr>
                </a:bgClr>
              </a:pattFill>
              <a:effectLst>
                <a:outerShdw dist="38100" dir="2640000" algn="bl" rotWithShape="0">
                  <a:srgbClr val="09213B">
                    <a:lumMod val="75000"/>
                  </a:srgbClr>
                </a:outerShdw>
              </a:effectLst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26" name="Rectangle 2">
            <a:extLst>
              <a:ext uri="{FF2B5EF4-FFF2-40B4-BE49-F238E27FC236}">
                <a16:creationId xmlns:a16="http://schemas.microsoft.com/office/drawing/2014/main" id="{EEF743BA-5B64-7E43-A592-94DC45C8EE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0580" y="2333107"/>
            <a:ext cx="3034587" cy="315958"/>
          </a:xfrm>
        </p:spPr>
        <p:txBody>
          <a:bodyPr vert="horz" lIns="0" tIns="0" rIns="0" bIns="0" rtlCol="0" anchor="b" anchorCtr="0">
            <a:noAutofit/>
          </a:bodyPr>
          <a:lstStyle/>
          <a:p>
            <a:pPr marL="193869" indent="-193869" algn="l" defTabSz="405218">
              <a:tabLst>
                <a:tab pos="654704" algn="l"/>
                <a:tab pos="1312586" algn="l"/>
                <a:tab pos="1968880" algn="l"/>
                <a:tab pos="2626762" algn="l"/>
                <a:tab pos="3283055" algn="l"/>
                <a:tab pos="3940937" algn="l"/>
                <a:tab pos="4598819" algn="l"/>
                <a:tab pos="5255113" algn="l"/>
                <a:tab pos="5912995" algn="l"/>
              </a:tabLst>
            </a:pPr>
            <a:r>
              <a:rPr lang="en-GB" sz="2002" dirty="0">
                <a:latin typeface="Arial" charset="0"/>
                <a:ea typeface="ＭＳ Ｐゴシック" charset="0"/>
                <a:cs typeface="ＭＳ Ｐゴシック" charset="0"/>
              </a:rPr>
              <a:t>Co-Conveners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F5A32A-BDD7-6448-8FCB-7DFDE879F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657" hangingPunct="0"/>
            <a:r>
              <a:rPr lang="en-US" kern="0">
                <a:solidFill>
                  <a:prstClr val="white"/>
                </a:solidFill>
                <a:latin typeface="News Gothic MT"/>
                <a:cs typeface="Times New Roman"/>
                <a:sym typeface="Times New Roman"/>
              </a:rPr>
              <a:t>Snowmass 2021</a:t>
            </a:r>
            <a:endParaRPr lang="fr-FR" kern="0">
              <a:solidFill>
                <a:prstClr val="white"/>
              </a:solidFill>
              <a:latin typeface="News Gothic MT"/>
              <a:cs typeface="Times New Roman"/>
              <a:sym typeface="Times New Roman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A75A78-6129-7F4E-A391-494FF3B1D3F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77" y="206327"/>
            <a:ext cx="1130900" cy="715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01EE22-686D-1C43-8B6C-4FE0C169BCC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62987" y="4816467"/>
            <a:ext cx="4810085" cy="12826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340870-8E03-1740-8FAC-57719D61C98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639" y="2729409"/>
            <a:ext cx="3135778" cy="23518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BF870F8-84C1-0043-9ACD-B5AC2BF10AED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4" y="2909125"/>
            <a:ext cx="1948824" cy="1461619"/>
          </a:xfrm>
          <a:prstGeom prst="rect">
            <a:avLst/>
          </a:prstGeom>
        </p:spPr>
      </p:pic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3E1F3843-8D04-EC41-855B-5CCE751414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624" y="4928070"/>
            <a:ext cx="2912325" cy="1348908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002" dirty="0"/>
              <a:t>Georg </a:t>
            </a:r>
            <a:r>
              <a:rPr lang="en-US" sz="2002" dirty="0" err="1"/>
              <a:t>Hoffstaetter</a:t>
            </a:r>
            <a:endParaRPr lang="en-US" sz="2002" dirty="0"/>
          </a:p>
          <a:p>
            <a:pPr>
              <a:spcBef>
                <a:spcPts val="0"/>
              </a:spcBef>
            </a:pPr>
            <a:r>
              <a:rPr lang="en-US" sz="2002" dirty="0"/>
              <a:t>Qing Qin</a:t>
            </a:r>
          </a:p>
          <a:p>
            <a:pPr>
              <a:spcBef>
                <a:spcPts val="0"/>
              </a:spcBef>
            </a:pPr>
            <a:r>
              <a:rPr lang="en-US" sz="2002" dirty="0"/>
              <a:t>Angeles </a:t>
            </a:r>
            <a:r>
              <a:rPr lang="en-US" sz="2002" dirty="0" err="1"/>
              <a:t>Faus-Golfe</a:t>
            </a:r>
            <a:endParaRPr lang="en-US" sz="2002" dirty="0"/>
          </a:p>
          <a:p>
            <a:pPr>
              <a:spcBef>
                <a:spcPts val="0"/>
              </a:spcBef>
            </a:pPr>
            <a:r>
              <a:rPr lang="en-US" sz="2002" dirty="0"/>
              <a:t>Frank Zimmermann</a:t>
            </a:r>
            <a:r>
              <a:rPr lang="en-US" sz="2002" dirty="0">
                <a:solidFill>
                  <a:schemeClr val="bg2">
                    <a:lumMod val="50000"/>
                  </a:schemeClr>
                </a:solidFill>
              </a:rPr>
              <a:t>  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638BEC-61AA-3442-8088-15F713F65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657" hangingPunct="0"/>
            <a:r>
              <a:rPr lang="fr-FR" kern="0">
                <a:solidFill>
                  <a:prstClr val="white"/>
                </a:solidFill>
                <a:latin typeface="News Gothic MT"/>
                <a:cs typeface="Times New Roman"/>
                <a:sym typeface="Times New Roman"/>
              </a:rPr>
              <a:t>17-26 July 2022</a:t>
            </a:r>
          </a:p>
        </p:txBody>
      </p:sp>
      <p:pic>
        <p:nvPicPr>
          <p:cNvPr id="34" name="Picture 2" descr="Résultat de recherche d'images pour &quot;china cepc logo&quot;">
            <a:extLst>
              <a:ext uri="{FF2B5EF4-FFF2-40B4-BE49-F238E27FC236}">
                <a16:creationId xmlns:a16="http://schemas.microsoft.com/office/drawing/2014/main" id="{0D82CAF1-6B0B-6849-ABD7-56F635929E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0425" y="4806074"/>
            <a:ext cx="713935" cy="420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CAF67A0-C2ED-CF46-BDA6-003D6A2646B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285057" y="922087"/>
            <a:ext cx="1236699" cy="87268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71F34A3-B209-6E4D-9C07-98F40D2DD3A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548677" y="852700"/>
            <a:ext cx="1001638" cy="70859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442030C-2D3E-9043-BB09-FE243C1744E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702460" y="1429872"/>
            <a:ext cx="2021792" cy="377906"/>
          </a:xfrm>
          <a:prstGeom prst="rect">
            <a:avLst/>
          </a:prstGeom>
        </p:spPr>
      </p:pic>
      <p:pic>
        <p:nvPicPr>
          <p:cNvPr id="45" name="Google Shape;96;p2">
            <a:extLst>
              <a:ext uri="{FF2B5EF4-FFF2-40B4-BE49-F238E27FC236}">
                <a16:creationId xmlns:a16="http://schemas.microsoft.com/office/drawing/2014/main" id="{1455380F-2ADC-F244-9983-796EFAD3EB2F}"/>
              </a:ext>
            </a:extLst>
          </p:cNvPr>
          <p:cNvPicPr preferRelativeResize="0"/>
          <p:nvPr/>
        </p:nvPicPr>
        <p:blipFill rotWithShape="1">
          <a:blip r:embed="rId20">
            <a:alphaModFix/>
          </a:blip>
          <a:srcRect/>
          <a:stretch/>
        </p:blipFill>
        <p:spPr>
          <a:xfrm>
            <a:off x="15266004" y="4507380"/>
            <a:ext cx="633255" cy="388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96;p2">
            <a:extLst>
              <a:ext uri="{FF2B5EF4-FFF2-40B4-BE49-F238E27FC236}">
                <a16:creationId xmlns:a16="http://schemas.microsoft.com/office/drawing/2014/main" id="{A2433118-8658-804B-880B-1C99D3670532}"/>
              </a:ext>
            </a:extLst>
          </p:cNvPr>
          <p:cNvPicPr preferRelativeResize="0"/>
          <p:nvPr/>
        </p:nvPicPr>
        <p:blipFill rotWithShape="1">
          <a:blip r:embed="rId20">
            <a:alphaModFix/>
          </a:blip>
          <a:srcRect/>
          <a:stretch/>
        </p:blipFill>
        <p:spPr>
          <a:xfrm>
            <a:off x="4339484" y="5995670"/>
            <a:ext cx="453861" cy="424406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78FFA3C7-943C-704A-872C-051C343E2739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988548" y="3332435"/>
            <a:ext cx="2467248" cy="1727074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A4B17D33-5C48-1044-8664-5743A9ACB6C5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292348" y="2813727"/>
            <a:ext cx="1350168" cy="480631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B075C396-1428-C746-85F1-D72A29ACB4E2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32" t="16250" r="24205" b="5555"/>
          <a:stretch/>
        </p:blipFill>
        <p:spPr>
          <a:xfrm>
            <a:off x="6701889" y="4513876"/>
            <a:ext cx="604105" cy="605180"/>
          </a:xfrm>
          <a:prstGeom prst="rect">
            <a:avLst/>
          </a:prstGeom>
        </p:spPr>
      </p:pic>
      <p:pic>
        <p:nvPicPr>
          <p:cNvPr id="50" name="Content Placeholder 5">
            <a:extLst>
              <a:ext uri="{FF2B5EF4-FFF2-40B4-BE49-F238E27FC236}">
                <a16:creationId xmlns:a16="http://schemas.microsoft.com/office/drawing/2014/main" id="{A9FE8D96-4037-5140-81CD-23A6087FF37F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5921793" y="4955481"/>
            <a:ext cx="620938" cy="371382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0354357-7338-6649-B73E-7D1ECC167884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859837" y="4767205"/>
            <a:ext cx="965136" cy="37866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787785A0-3000-DF49-8101-10328CD0BBD7}"/>
              </a:ext>
            </a:extLst>
          </p:cNvPr>
          <p:cNvPicPr>
            <a:picLocks noChangeAspect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9" t="-883" r="12306" b="1"/>
          <a:stretch/>
        </p:blipFill>
        <p:spPr>
          <a:xfrm>
            <a:off x="4711563" y="4191688"/>
            <a:ext cx="553970" cy="537441"/>
          </a:xfrm>
          <a:prstGeom prst="rect">
            <a:avLst/>
          </a:prstGeom>
        </p:spPr>
      </p:pic>
      <p:pic>
        <p:nvPicPr>
          <p:cNvPr id="53" name="Google Shape;123;p4">
            <a:extLst>
              <a:ext uri="{FF2B5EF4-FFF2-40B4-BE49-F238E27FC236}">
                <a16:creationId xmlns:a16="http://schemas.microsoft.com/office/drawing/2014/main" id="{FA86EED0-373A-394D-8874-37D771D6CEA1}"/>
              </a:ext>
            </a:extLst>
          </p:cNvPr>
          <p:cNvPicPr preferRelativeResize="0"/>
          <p:nvPr/>
        </p:nvPicPr>
        <p:blipFill rotWithShape="1">
          <a:blip r:embed="rId27">
            <a:alphaModFix/>
          </a:blip>
          <a:srcRect/>
          <a:stretch/>
        </p:blipFill>
        <p:spPr>
          <a:xfrm>
            <a:off x="6903168" y="6207873"/>
            <a:ext cx="837785" cy="498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5D60F1-5A62-5843-9C9B-AAE5080692CC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1519242" y="5762858"/>
            <a:ext cx="648110" cy="5447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60F10C-7609-F74C-B71D-46A20C9FB495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9786698" y="6097456"/>
            <a:ext cx="800934" cy="5212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79DB32-BC1E-8A4E-A246-5715F9DAEB74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10687053" y="6015998"/>
            <a:ext cx="610236" cy="6992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740A69F-07EF-B149-BFA8-EBB2B29B3F36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8313104" y="6056154"/>
            <a:ext cx="1423883" cy="41953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CEBDF10-7875-AA1E-17EE-DF83823F90F5}"/>
              </a:ext>
            </a:extLst>
          </p:cNvPr>
          <p:cNvSpPr txBox="1"/>
          <p:nvPr/>
        </p:nvSpPr>
        <p:spPr>
          <a:xfrm>
            <a:off x="689121" y="1691228"/>
            <a:ext cx="7962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 report: </a:t>
            </a:r>
            <a:r>
              <a:rPr lang="en-GB" b="1" dirty="0">
                <a:hlinkClick r:id="rId32"/>
              </a:rPr>
              <a:t>https://arxiv.org/abs/2209.05827</a:t>
            </a:r>
            <a:r>
              <a:rPr lang="en-GB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171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FF0161F-0ED8-16F0-B3E3-325E9115D2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3399" y="162193"/>
            <a:ext cx="1400175" cy="886187"/>
          </a:xfrm>
          <a:prstGeom prst="rect">
            <a:avLst/>
          </a:prstGeom>
        </p:spPr>
      </p:pic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DCB7D216-59AE-AF05-A675-56B6E9F546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62193"/>
            <a:ext cx="10160000" cy="66958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505332-C0BE-0F5E-D824-CC69A6096578}"/>
              </a:ext>
            </a:extLst>
          </p:cNvPr>
          <p:cNvSpPr txBox="1"/>
          <p:nvPr/>
        </p:nvSpPr>
        <p:spPr>
          <a:xfrm>
            <a:off x="952500" y="121186"/>
            <a:ext cx="12186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6">
                    <a:lumMod val="75000"/>
                  </a:schemeClr>
                </a:solidFill>
              </a:rPr>
              <a:t>RELIC</a:t>
            </a:r>
            <a:endParaRPr lang="en-GB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DDBA5-9C71-5B7B-6405-2AB4C94B6C66}"/>
              </a:ext>
            </a:extLst>
          </p:cNvPr>
          <p:cNvSpPr txBox="1"/>
          <p:nvPr/>
        </p:nvSpPr>
        <p:spPr>
          <a:xfrm>
            <a:off x="253701" y="6370389"/>
            <a:ext cx="1365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V. Litvinenko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9793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3C723F2-976B-4F39-7923-1093A8A9F969}"/>
              </a:ext>
            </a:extLst>
          </p:cNvPr>
          <p:cNvSpPr txBox="1"/>
          <p:nvPr/>
        </p:nvSpPr>
        <p:spPr>
          <a:xfrm>
            <a:off x="178675" y="458956"/>
            <a:ext cx="11834649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During the Snowmass Community Summer Study in Seattle, questions arose on the feasibility of power and luminosity numbers communicated for various collider proposals.</a:t>
            </a:r>
          </a:p>
          <a:p>
            <a:br>
              <a:rPr lang="en-GB" sz="2000" dirty="0"/>
            </a:br>
            <a:r>
              <a:rPr lang="en-GB" sz="2000" b="0" i="0" dirty="0">
                <a:effectLst/>
                <a:latin typeface="Arial" panose="020B0604020202020204" pitchFamily="34" charset="0"/>
              </a:rPr>
              <a:t>The Accelerator Frontier Implementation Task Force (ITF) had received many inputs on various collider concepts. </a:t>
            </a:r>
            <a:r>
              <a:rPr lang="en-GB" sz="2000" dirty="0">
                <a:latin typeface="Arial" panose="020B0604020202020204" pitchFamily="34" charset="0"/>
              </a:rPr>
              <a:t>T</a:t>
            </a:r>
            <a:r>
              <a:rPr lang="en-GB" sz="2000" b="0" i="0" dirty="0">
                <a:effectLst/>
                <a:latin typeface="Arial" panose="020B0604020202020204" pitchFamily="34" charset="0"/>
              </a:rPr>
              <a:t>he ITF specifically mentioned that they had not reviewed luminosity and power consumption projections (i.e., </a:t>
            </a:r>
            <a:r>
              <a:rPr lang="en-GB" sz="2000" b="1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the ITF used proponents’ numbers of luminosity and power</a:t>
            </a:r>
            <a:r>
              <a:rPr lang="en-GB" sz="2000" b="0" i="0" dirty="0">
                <a:effectLst/>
                <a:latin typeface="Arial" panose="020B0604020202020204" pitchFamily="34" charset="0"/>
              </a:rPr>
              <a:t>).</a:t>
            </a:r>
          </a:p>
          <a:p>
            <a:br>
              <a:rPr lang="en-GB" sz="2000" dirty="0"/>
            </a:br>
            <a:r>
              <a:rPr lang="en-GB" sz="2000" b="0" i="0" dirty="0">
                <a:effectLst/>
                <a:latin typeface="Arial" panose="020B0604020202020204" pitchFamily="34" charset="0"/>
              </a:rPr>
              <a:t>The following </a:t>
            </a:r>
            <a:r>
              <a:rPr lang="en-GB" sz="2000" b="1" i="0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ICFA Workshop eeFACT’22, organized at Frascati in September 2022, was charged with </a:t>
            </a:r>
            <a:r>
              <a:rPr lang="en-GB" sz="2000" b="0" i="0" dirty="0">
                <a:effectLst/>
                <a:latin typeface="Arial" panose="020B0604020202020204" pitchFamily="34" charset="0"/>
              </a:rPr>
              <a:t>helping the broader accelerator and HEP community </a:t>
            </a:r>
            <a:r>
              <a:rPr lang="en-GB" sz="2000" b="1" i="0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by</a:t>
            </a:r>
            <a:r>
              <a:rPr lang="en-GB" sz="2000" b="0" i="0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2000" b="1" i="0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taking a look at the luminosity and power consumption projections for various </a:t>
            </a:r>
            <a:r>
              <a:rPr lang="en-GB" sz="2000" b="1" i="0" dirty="0" err="1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en-GB" sz="2000" b="1" i="0" baseline="30000" dirty="0" err="1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+</a:t>
            </a:r>
            <a:r>
              <a:rPr lang="en-GB" sz="2000" b="1" i="0" dirty="0" err="1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e</a:t>
            </a:r>
            <a:r>
              <a:rPr lang="en-GB" sz="2000" b="1" i="0" baseline="30000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−</a:t>
            </a:r>
            <a:r>
              <a:rPr lang="en-GB" sz="2000" b="1" i="0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 Higgs factories and providing an “expert comparative evaluation” for them.</a:t>
            </a:r>
          </a:p>
          <a:p>
            <a:r>
              <a:rPr lang="en-GB" sz="2000" b="0" i="0" dirty="0">
                <a:effectLst/>
                <a:latin typeface="Arial" panose="020B0604020202020204" pitchFamily="34" charset="0"/>
              </a:rPr>
              <a:t>Given the strength of the cohort of anticipated participants, such “independent” evaluation was expected to be very helpful.</a:t>
            </a:r>
            <a:br>
              <a:rPr lang="en-GB" sz="2000" dirty="0"/>
            </a:br>
            <a:endParaRPr lang="en-GB" sz="2000" dirty="0"/>
          </a:p>
          <a:p>
            <a:r>
              <a:rPr lang="en-GB" sz="2000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A special session was set up during eeFACT’22</a:t>
            </a:r>
            <a:r>
              <a:rPr lang="en-GB" sz="2000" b="1" i="0" dirty="0">
                <a:effectLst/>
                <a:latin typeface="Arial" panose="020B0604020202020204" pitchFamily="34" charset="0"/>
              </a:rPr>
              <a:t>, </a:t>
            </a:r>
            <a:r>
              <a:rPr lang="en-GB" sz="2000" b="0" i="0" dirty="0">
                <a:effectLst/>
                <a:latin typeface="Arial" panose="020B0604020202020204" pitchFamily="34" charset="0"/>
              </a:rPr>
              <a:t>where representatives from all major proposals were invited to present and discuss their respective numbers and the underlying assumptions.</a:t>
            </a:r>
          </a:p>
          <a:p>
            <a:endParaRPr lang="en-GB" sz="2000" dirty="0">
              <a:latin typeface="Arial" panose="020B0604020202020204" pitchFamily="34" charset="0"/>
            </a:endParaRPr>
          </a:p>
          <a:p>
            <a:r>
              <a:rPr lang="en-GB" sz="2000" b="0" i="0" dirty="0">
                <a:effectLst/>
                <a:latin typeface="Arial" panose="020B0604020202020204" pitchFamily="34" charset="0"/>
              </a:rPr>
              <a:t>This effort resulted in </a:t>
            </a:r>
            <a:r>
              <a:rPr lang="en-GB" sz="2000" b="0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a </a:t>
            </a:r>
            <a:r>
              <a:rPr lang="en-GB" sz="2000" b="1" dirty="0">
                <a:solidFill>
                  <a:srgbClr val="00B050"/>
                </a:solidFill>
                <a:latin typeface="Arial" panose="020B0604020202020204" pitchFamily="34" charset="0"/>
              </a:rPr>
              <a:t>dedicated</a:t>
            </a:r>
            <a:r>
              <a:rPr lang="en-GB" sz="2000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 paper, FRXAS0101, submitted to the proceedings of eeFACT’22.</a:t>
            </a:r>
          </a:p>
          <a:p>
            <a:r>
              <a:rPr lang="en-GB" sz="2000" b="1" dirty="0">
                <a:solidFill>
                  <a:srgbClr val="00B050"/>
                </a:solidFill>
                <a:latin typeface="Arial" panose="020B0604020202020204" pitchFamily="34" charset="0"/>
              </a:rPr>
              <a:t>Key points </a:t>
            </a:r>
            <a:r>
              <a:rPr lang="en-GB" sz="2000" dirty="0">
                <a:latin typeface="Arial" panose="020B0604020202020204" pitchFamily="34" charset="0"/>
              </a:rPr>
              <a:t>are reported here.</a:t>
            </a:r>
            <a:endParaRPr lang="en-GB" sz="2000" b="0" i="0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719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675FD-6EBA-2F11-CF04-5982FAFC38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4024" y="-571665"/>
            <a:ext cx="11263952" cy="2387600"/>
          </a:xfrm>
        </p:spPr>
        <p:txBody>
          <a:bodyPr/>
          <a:lstStyle/>
          <a:p>
            <a:r>
              <a:rPr lang="en-US" dirty="0"/>
              <a:t>eeFACT22 extension as mandated by Snowmass 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3D6006-D685-80A2-1530-961B408717E2}"/>
              </a:ext>
            </a:extLst>
          </p:cNvPr>
          <p:cNvSpPr txBox="1"/>
          <p:nvPr/>
        </p:nvSpPr>
        <p:spPr>
          <a:xfrm>
            <a:off x="152401" y="2180694"/>
            <a:ext cx="121920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/>
              <a:t>task from the Snowmass process to </a:t>
            </a:r>
          </a:p>
          <a:p>
            <a:pPr algn="ctr"/>
            <a:r>
              <a:rPr lang="en-GB" sz="3200" dirty="0"/>
              <a:t>“</a:t>
            </a:r>
            <a:r>
              <a:rPr lang="en-GB" sz="3200" i="1" dirty="0"/>
              <a:t>take a look at the luminosity and power consumption projections for various </a:t>
            </a:r>
            <a:r>
              <a:rPr lang="en-GB" sz="3200" i="1" dirty="0" err="1"/>
              <a:t>ee</a:t>
            </a:r>
            <a:r>
              <a:rPr lang="en-GB" sz="3200" i="1" dirty="0"/>
              <a:t>-Factories &amp; provide expert comparative evaluation for them</a:t>
            </a:r>
            <a:r>
              <a:rPr lang="en-GB" sz="3200" dirty="0"/>
              <a:t>.”</a:t>
            </a:r>
          </a:p>
          <a:p>
            <a:endParaRPr lang="en-GB" sz="3200" dirty="0"/>
          </a:p>
          <a:p>
            <a:r>
              <a:rPr lang="en-GB" sz="3200" dirty="0"/>
              <a:t>special session on Thursday evening </a:t>
            </a:r>
          </a:p>
          <a:p>
            <a:r>
              <a:rPr lang="en-GB" sz="3200" dirty="0"/>
              <a:t>and Friday morning</a:t>
            </a:r>
          </a:p>
          <a:p>
            <a:endParaRPr lang="en-GB" sz="3200" dirty="0"/>
          </a:p>
          <a:p>
            <a:r>
              <a:rPr lang="en-GB" sz="3200" dirty="0"/>
              <a:t> </a:t>
            </a:r>
          </a:p>
          <a:p>
            <a:endParaRPr lang="en-GB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5A7F74-D3F5-DD0B-0B71-EE2B92D9780B}"/>
              </a:ext>
            </a:extLst>
          </p:cNvPr>
          <p:cNvSpPr txBox="1"/>
          <p:nvPr/>
        </p:nvSpPr>
        <p:spPr>
          <a:xfrm>
            <a:off x="31751" y="5321985"/>
            <a:ext cx="621665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thanks to Marica Biagini, Vladimir Shiltsev, Tor Raubenheimer, Mike Koratzinos, Jie Gao, Angeles Faus-Golfe, 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D744F9-18DD-49F6-2F3A-CC244F913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4926" y="4231964"/>
            <a:ext cx="5822949" cy="2626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082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BE16AF0-FD76-D104-5ED4-7C3279D5F27C}"/>
              </a:ext>
            </a:extLst>
          </p:cNvPr>
          <p:cNvSpPr txBox="1"/>
          <p:nvPr/>
        </p:nvSpPr>
        <p:spPr>
          <a:xfrm>
            <a:off x="14046" y="-3871"/>
            <a:ext cx="106998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Agenda of the special eeFACT’22 session</a:t>
            </a:r>
          </a:p>
          <a:p>
            <a:r>
              <a:rPr lang="en-GB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Thursday afternoon/evening, 15 Sept. 2022</a:t>
            </a:r>
          </a:p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</a:rPr>
              <a:t>T</a:t>
            </a: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alks from the US 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Vladimir Litvinenko, </a:t>
            </a:r>
            <a:r>
              <a:rPr lang="en-GB" sz="2800" b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CERC</a:t>
            </a:r>
            <a:r>
              <a:rPr lang="en-GB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and </a:t>
            </a:r>
            <a:r>
              <a:rPr lang="en-GB" sz="2800" b="1" dirty="0" err="1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ReLiC</a:t>
            </a:r>
            <a:endParaRPr lang="en-GB" sz="28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Emilio Nanni, </a:t>
            </a:r>
            <a:r>
              <a:rPr lang="en-GB" sz="2800" b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</a:t>
            </a:r>
            <a:r>
              <a:rPr lang="en-GB" sz="2800" b="1" baseline="300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3</a:t>
            </a:r>
            <a:r>
              <a:rPr lang="en-GB" sz="2800" b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en-GB" sz="28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Sergey Belomestnykh</a:t>
            </a:r>
            <a:r>
              <a:rPr lang="en-GB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</a:t>
            </a:r>
            <a:r>
              <a:rPr lang="en-GB" sz="2800" b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HELEN  </a:t>
            </a:r>
            <a:endParaRPr lang="en-GB" sz="28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endParaRPr lang="en-GB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45665E3-DFB5-4CC0-1A36-D41D5C429B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" t="20097" r="-58" b="21739"/>
          <a:stretch/>
        </p:blipFill>
        <p:spPr>
          <a:xfrm>
            <a:off x="14046" y="2866145"/>
            <a:ext cx="12177954" cy="39889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32887F-ABF8-7E5B-ECBF-1EABEDF012F1}"/>
              </a:ext>
            </a:extLst>
          </p:cNvPr>
          <p:cNvSpPr txBox="1"/>
          <p:nvPr/>
        </p:nvSpPr>
        <p:spPr>
          <a:xfrm>
            <a:off x="7045325" y="101603"/>
            <a:ext cx="626745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Friday, 16 Sept. 2022</a:t>
            </a:r>
            <a:endParaRPr lang="en-GB" sz="28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Talks from Europe and Asia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Jie Gao,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CEPC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Frank Zimmermann,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FCC-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ee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Steinar Stapnes,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CLIC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Benno List,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ILC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01782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DDE40-18D3-049B-2B29-5B17F2BA9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300" y="78475"/>
            <a:ext cx="10515600" cy="1325563"/>
          </a:xfrm>
        </p:spPr>
        <p:txBody>
          <a:bodyPr/>
          <a:lstStyle/>
          <a:p>
            <a:r>
              <a:rPr lang="en-US" dirty="0"/>
              <a:t>survey table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366855-2C7D-728C-6824-99B55535F87E}"/>
              </a:ext>
            </a:extLst>
          </p:cNvPr>
          <p:cNvSpPr txBox="1"/>
          <p:nvPr/>
        </p:nvSpPr>
        <p:spPr>
          <a:xfrm>
            <a:off x="3848669" y="302359"/>
            <a:ext cx="9626221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Beam energy [GeV]</a:t>
            </a:r>
          </a:p>
          <a:p>
            <a:r>
              <a:rPr lang="en-GB" sz="2400" dirty="0"/>
              <a:t>Average beam current [A or mA] </a:t>
            </a:r>
          </a:p>
          <a:p>
            <a:r>
              <a:rPr lang="en-GB" sz="2400" dirty="0"/>
              <a:t>SR power [MW] </a:t>
            </a:r>
          </a:p>
          <a:p>
            <a:r>
              <a:rPr lang="en-GB" sz="1200" dirty="0"/>
              <a:t>---</a:t>
            </a:r>
          </a:p>
          <a:p>
            <a:r>
              <a:rPr lang="en-GB" sz="2400" dirty="0"/>
              <a:t>Collider </a:t>
            </a:r>
            <a:r>
              <a:rPr lang="en-GB" sz="2400" dirty="0" err="1"/>
              <a:t>cryo</a:t>
            </a:r>
            <a:r>
              <a:rPr lang="en-GB" sz="2400" dirty="0"/>
              <a:t> power [MW] </a:t>
            </a:r>
          </a:p>
          <a:p>
            <a:r>
              <a:rPr lang="en-GB" sz="2400" dirty="0"/>
              <a:t>Collider RF power [MW] </a:t>
            </a:r>
          </a:p>
          <a:p>
            <a:r>
              <a:rPr lang="en-GB" sz="2400" dirty="0"/>
              <a:t>Collider magnet power [MW]</a:t>
            </a:r>
          </a:p>
          <a:p>
            <a:r>
              <a:rPr lang="en-GB" sz="2400" dirty="0"/>
              <a:t>Cooling &amp; ventilation power [MW]</a:t>
            </a:r>
          </a:p>
          <a:p>
            <a:r>
              <a:rPr lang="en-GB" sz="2400" dirty="0"/>
              <a:t>General services power [MW]</a:t>
            </a:r>
          </a:p>
          <a:p>
            <a:r>
              <a:rPr lang="en-GB" sz="2400" dirty="0"/>
              <a:t>Injector </a:t>
            </a:r>
            <a:r>
              <a:rPr lang="en-GB" sz="2400" dirty="0" err="1"/>
              <a:t>cryo</a:t>
            </a:r>
            <a:r>
              <a:rPr lang="en-GB" sz="2400" dirty="0"/>
              <a:t> power [MW]</a:t>
            </a:r>
          </a:p>
          <a:p>
            <a:r>
              <a:rPr lang="en-GB" sz="2400" dirty="0"/>
              <a:t>Injector RF power [MW]</a:t>
            </a:r>
          </a:p>
          <a:p>
            <a:r>
              <a:rPr lang="en-GB" sz="2400" dirty="0"/>
              <a:t>Injector magnet power [MW]</a:t>
            </a:r>
          </a:p>
          <a:p>
            <a:r>
              <a:rPr lang="en-GB" sz="2400" dirty="0"/>
              <a:t>Pre-injector power (where applicable) ] [MW] </a:t>
            </a:r>
          </a:p>
          <a:p>
            <a:r>
              <a:rPr lang="en-GB" sz="2400" dirty="0"/>
              <a:t>Detector power (if included) [MW]</a:t>
            </a:r>
          </a:p>
          <a:p>
            <a:r>
              <a:rPr lang="en-GB" sz="2400" dirty="0"/>
              <a:t>Data </a:t>
            </a:r>
            <a:r>
              <a:rPr lang="en-GB" sz="2400" dirty="0" err="1"/>
              <a:t>center</a:t>
            </a:r>
            <a:r>
              <a:rPr lang="en-GB" sz="2400" dirty="0"/>
              <a:t> power (if included) [MW]</a:t>
            </a:r>
          </a:p>
          <a:p>
            <a:r>
              <a:rPr lang="en-GB" sz="1200" dirty="0"/>
              <a:t>--</a:t>
            </a:r>
          </a:p>
          <a:p>
            <a:r>
              <a:rPr lang="en-GB" sz="2400" dirty="0"/>
              <a:t>Total power [MW]</a:t>
            </a:r>
          </a:p>
          <a:p>
            <a:r>
              <a:rPr lang="en-GB" sz="1200" dirty="0"/>
              <a:t>--- </a:t>
            </a:r>
          </a:p>
          <a:p>
            <a:r>
              <a:rPr lang="en-GB" sz="2400" dirty="0"/>
              <a:t>Effective physics time per year for integrated luminosity [10^7 s]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351180-83DD-D9F0-0121-E45F0C8E8314}"/>
              </a:ext>
            </a:extLst>
          </p:cNvPr>
          <p:cNvSpPr txBox="1"/>
          <p:nvPr/>
        </p:nvSpPr>
        <p:spPr>
          <a:xfrm rot="20253953">
            <a:off x="1411063" y="2494188"/>
            <a:ext cx="9369873" cy="923330"/>
          </a:xfrm>
          <a:prstGeom prst="rect">
            <a:avLst/>
          </a:prstGeom>
          <a:solidFill>
            <a:schemeClr val="accent2">
              <a:lumMod val="20000"/>
              <a:lumOff val="80000"/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rgbClr val="0070C0"/>
                </a:solidFill>
              </a:rPr>
              <a:t>every project provided this input</a:t>
            </a:r>
            <a:endParaRPr lang="en-GB" sz="5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28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00738CC-9B0B-4AD5-74DE-40D065D0DF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89"/>
          <a:stretch/>
        </p:blipFill>
        <p:spPr>
          <a:xfrm>
            <a:off x="0" y="88900"/>
            <a:ext cx="12192000" cy="668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285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469AEA-BFC6-E5B1-40F5-2655AB1B0C82}"/>
              </a:ext>
            </a:extLst>
          </p:cNvPr>
          <p:cNvSpPr txBox="1"/>
          <p:nvPr/>
        </p:nvSpPr>
        <p:spPr>
          <a:xfrm>
            <a:off x="315311" y="325591"/>
            <a:ext cx="1177158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</a:rPr>
              <a:t>A</a:t>
            </a:r>
            <a:r>
              <a:rPr lang="en-GB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nnual power consumption in </a:t>
            </a:r>
            <a:r>
              <a:rPr lang="en-GB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TWh</a:t>
            </a:r>
            <a:r>
              <a:rPr lang="en-GB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numbers does not look fully consistent across various machines. </a:t>
            </a:r>
          </a:p>
          <a:p>
            <a:r>
              <a:rPr lang="en-GB" b="0" i="0" dirty="0">
                <a:effectLst/>
                <a:latin typeface="Arial" panose="020B0604020202020204" pitchFamily="34" charset="0"/>
              </a:rPr>
              <a:t>As an </a:t>
            </a:r>
            <a:r>
              <a:rPr lang="en-GB" b="1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example, for the FCC-</a:t>
            </a:r>
            <a:r>
              <a:rPr lang="en-GB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ee</a:t>
            </a:r>
            <a:r>
              <a:rPr lang="en-GB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GB" b="0" i="0" dirty="0">
                <a:effectLst/>
                <a:latin typeface="Arial" panose="020B0604020202020204" pitchFamily="34" charset="0"/>
              </a:rPr>
              <a:t>the annual power consumption is higher than the product of instantaneous power and effective physics time, since </a:t>
            </a:r>
            <a:r>
              <a:rPr lang="en-GB" b="1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power needs during annual hardware commissioning, beam commissioning, operational down times, technical stops, machine development periods and shutdowns are also taken into account </a:t>
            </a:r>
            <a:r>
              <a:rPr lang="en-GB" b="0" i="0" dirty="0">
                <a:effectLst/>
                <a:latin typeface="Arial" panose="020B0604020202020204" pitchFamily="34" charset="0"/>
              </a:rPr>
              <a:t>[</a:t>
            </a:r>
            <a:r>
              <a:rPr lang="en-GB" dirty="0">
                <a:latin typeface="Arial" panose="020B0604020202020204" pitchFamily="34" charset="0"/>
              </a:rPr>
              <a:t>J.-P. Burnet</a:t>
            </a:r>
            <a:r>
              <a:rPr lang="en-GB" b="0" i="0" dirty="0">
                <a:effectLst/>
                <a:latin typeface="Arial" panose="020B0604020202020204" pitchFamily="34" charset="0"/>
              </a:rPr>
              <a:t>], as sketched in the following Table.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491F4B-93F8-0483-4E8D-5604B0595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302" y="1925637"/>
            <a:ext cx="8233395" cy="472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843595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rise">
  <a:themeElements>
    <a:clrScheme name="Bris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is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is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847</TotalTime>
  <Words>1479</Words>
  <Application>Microsoft Office PowerPoint</Application>
  <PresentationFormat>Widescreen</PresentationFormat>
  <Paragraphs>111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News Gothic MT</vt:lpstr>
      <vt:lpstr>Roboto</vt:lpstr>
      <vt:lpstr>Times New Roman</vt:lpstr>
      <vt:lpstr>Wingdings 2</vt:lpstr>
      <vt:lpstr>Office Theme</vt:lpstr>
      <vt:lpstr>Brise</vt:lpstr>
      <vt:lpstr>Electron Positron Collider Power Consumption &amp; Performance Considerations</vt:lpstr>
      <vt:lpstr>Co-Conveners</vt:lpstr>
      <vt:lpstr>PowerPoint Presentation</vt:lpstr>
      <vt:lpstr>PowerPoint Presentation</vt:lpstr>
      <vt:lpstr>eeFACT22 extension as mandated by Snowmass </vt:lpstr>
      <vt:lpstr>PowerPoint Presentation</vt:lpstr>
      <vt:lpstr>survey table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Positron Collider Power Consumptions</dc:title>
  <dc:creator>Frank Zimmermann</dc:creator>
  <cp:lastModifiedBy>Frank Zimmermann</cp:lastModifiedBy>
  <cp:revision>8</cp:revision>
  <dcterms:created xsi:type="dcterms:W3CDTF">2023-02-13T18:13:19Z</dcterms:created>
  <dcterms:modified xsi:type="dcterms:W3CDTF">2023-02-14T08:20:45Z</dcterms:modified>
</cp:coreProperties>
</file>