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sldIdLst>
    <p:sldId id="256" r:id="rId2"/>
    <p:sldId id="28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5" r:id="rId11"/>
    <p:sldId id="264" r:id="rId12"/>
    <p:sldId id="265" r:id="rId13"/>
    <p:sldId id="266" r:id="rId14"/>
    <p:sldId id="267" r:id="rId15"/>
    <p:sldId id="268" r:id="rId16"/>
    <p:sldId id="269" r:id="rId17"/>
    <p:sldId id="276" r:id="rId18"/>
    <p:sldId id="271" r:id="rId19"/>
    <p:sldId id="272" r:id="rId20"/>
    <p:sldId id="273" r:id="rId21"/>
    <p:sldId id="301" r:id="rId22"/>
    <p:sldId id="277" r:id="rId23"/>
    <p:sldId id="286" r:id="rId24"/>
    <p:sldId id="278" r:id="rId25"/>
    <p:sldId id="279" r:id="rId26"/>
    <p:sldId id="280" r:id="rId27"/>
    <p:sldId id="283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7" r:id="rId37"/>
    <p:sldId id="298" r:id="rId38"/>
    <p:sldId id="299" r:id="rId39"/>
    <p:sldId id="300" r:id="rId40"/>
    <p:sldId id="284" r:id="rId41"/>
    <p:sldId id="302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2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683FA-8E0A-4337-B9D6-7F16B1401AAB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22F55-7818-4FC6-828E-E0722D150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845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612B-E6C1-4A82-B1AA-1952E6091CC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38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22F55-7818-4FC6-828E-E0722D150C7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57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3B08-E179-422A-9EDB-91DE199F3977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14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66D6-9CFB-42CE-AD60-8BFF17ABA621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75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6E4E-8ED9-4634-9376-1752799ECE3B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6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77A38-12E8-4371-9130-432B6C025DF9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95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491C3-0468-4AC7-BD37-3DD4C0388D2F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32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73B5-5C60-4149-96BC-457CC9F4B4E0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599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CD06D-18C1-4B73-AD6E-774019E8B8B8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12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2FCC-F1C9-433E-AEFB-6FB5950A092D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85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686B-B397-41D1-A27E-CFBE26A20423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007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A681B-EB7E-4C88-8ADF-58EB7E7C8E71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8386-C1ED-4ECC-8298-410CA303DD4C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708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BDC53-D4B1-46E8-A510-146616E58330}" type="datetime1">
              <a:rPr lang="en-US" altLang="zh-SG" smtClean="0"/>
              <a:t>2/14/2023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IAS Program on High Energy Physics (2023)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2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emf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9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3.emf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524000" y="1326294"/>
            <a:ext cx="8876478" cy="2387600"/>
          </a:xfrm>
        </p:spPr>
        <p:txBody>
          <a:bodyPr anchor="ctr">
            <a:normAutofit/>
          </a:bodyPr>
          <a:lstStyle/>
          <a:p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CEPC booster and damping ring</a:t>
            </a: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1484530" y="4069105"/>
            <a:ext cx="9144000" cy="1655762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 Wang (IHEP)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CEPC AP group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5" y="68627"/>
            <a:ext cx="5848615" cy="9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883CADB-6123-4019-8587-AF63F77092B3}"/>
              </a:ext>
            </a:extLst>
          </p:cNvPr>
          <p:cNvSpPr/>
          <p:nvPr/>
        </p:nvSpPr>
        <p:spPr>
          <a:xfrm>
            <a:off x="2802692" y="6293711"/>
            <a:ext cx="6512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/>
              <a:t>IAS Program on High Energy Physics</a:t>
            </a:r>
            <a:r>
              <a:rPr lang="en-US" altLang="zh-CN" dirty="0"/>
              <a:t>, </a:t>
            </a:r>
            <a:r>
              <a:rPr lang="en-US" altLang="zh-CN" dirty="0">
                <a:solidFill>
                  <a:srgbClr val="0070C0"/>
                </a:solidFill>
              </a:rPr>
              <a:t>Feb. 14-16, 2023</a:t>
            </a:r>
            <a:r>
              <a:rPr lang="en-US" altLang="zh-CN" dirty="0"/>
              <a:t>. Hong Kong.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EF7DDC5-56C1-47CF-AE96-10D42E5B13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919" b="42336"/>
          <a:stretch/>
        </p:blipFill>
        <p:spPr>
          <a:xfrm>
            <a:off x="7106773" y="1"/>
            <a:ext cx="5062818" cy="79337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0F106BF-85E7-4995-8F5F-14B67F58A4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3405" b="20943"/>
          <a:stretch/>
        </p:blipFill>
        <p:spPr>
          <a:xfrm>
            <a:off x="7104535" y="793376"/>
            <a:ext cx="5062818" cy="46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48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00"/>
    </mc:Choice>
    <mc:Fallback xmlns="">
      <p:transition spd="slow" advTm="68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5837" y="194087"/>
            <a:ext cx="10515600" cy="1009764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energy change to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30GeV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18047" y="1473589"/>
            <a:ext cx="959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30GeV injection is adopted for the cost saving in TDR.</a:t>
            </a:r>
          </a:p>
        </p:txBody>
      </p:sp>
      <p:sp>
        <p:nvSpPr>
          <p:cNvPr id="4" name="矩形 3"/>
          <p:cNvSpPr/>
          <p:nvPr/>
        </p:nvSpPr>
        <p:spPr>
          <a:xfrm>
            <a:off x="1761495" y="2007594"/>
            <a:ext cx="7974564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non-oriented silicon laminations for the iron dominated dipole magnet can be used at 30GeV. 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a cost balance between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booster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223505" y="6356350"/>
            <a:ext cx="7308622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355154" y="3157640"/>
            <a:ext cx="6210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parameters at 30GeV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730123" y="3664179"/>
            <a:ext cx="671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bunch length= 0.4mm,  energy spread= 0.15%,  emittance=6.5nm</a:t>
            </a:r>
          </a:p>
        </p:txBody>
      </p:sp>
      <p:pic>
        <p:nvPicPr>
          <p:cNvPr id="9" name="图片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974" y="4802246"/>
            <a:ext cx="2274762" cy="1267850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703" y="4782512"/>
            <a:ext cx="2278928" cy="1337166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895" y="4736460"/>
            <a:ext cx="2293367" cy="1386936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368311" y="4183873"/>
            <a:ext cx="10097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design: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quality of the dipole and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fields meet the physical requirements.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灯片编号占位符 12">
            <a:extLst>
              <a:ext uri="{FF2B5EF4-FFF2-40B4-BE49-F238E27FC236}">
                <a16:creationId xmlns="" xmlns:a16="http://schemas.microsoft.com/office/drawing/2014/main" id="{C0FECC29-6180-4A0D-B92A-7882C280A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384"/>
    </mc:Choice>
    <mc:Fallback xmlns="">
      <p:transition spd="slow" advTm="2638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39705" y="206948"/>
            <a:ext cx="8558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results with errors and correction</a:t>
            </a:r>
          </a:p>
        </p:txBody>
      </p:sp>
      <p:graphicFrame>
        <p:nvGraphicFramePr>
          <p:cNvPr id="8" name="内容占位符 3"/>
          <p:cNvGraphicFramePr/>
          <p:nvPr/>
        </p:nvGraphicFramePr>
        <p:xfrm>
          <a:off x="1498612" y="1205788"/>
          <a:ext cx="4674328" cy="1691640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21767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295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399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3399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Dipole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Quadrupole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Sextupole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Transverse shift X/Y</a:t>
                      </a:r>
                      <a:r>
                        <a:rPr lang="en-US" altLang="zh-CN" sz="1400" kern="100" dirty="0"/>
                        <a:t> (μm)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Longitudinal shift Z</a:t>
                      </a:r>
                      <a:r>
                        <a:rPr lang="en-US" altLang="zh-CN" sz="1400" kern="100" dirty="0"/>
                        <a:t> (μm)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150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kern="1200" dirty="0"/>
                        <a:t>Tilt about X/Y (mrad)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/>
                        <a:t>Tilt about Z (mrad)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0.2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Nominal field 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1e-3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2e-4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3e-4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203448" y="1208420"/>
          <a:ext cx="4583720" cy="640080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9470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00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437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4347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0934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914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Accuracy (m)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Tilt (mrad)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Gain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Offset w/ BBA(mm)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22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BPM(10Hz)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1e-7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10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5%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30e-3</a:t>
                      </a:r>
                      <a:endParaRPr lang="zh-CN" sz="1400" b="1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0752795" y="811272"/>
            <a:ext cx="1210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H. Ji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2315602" y="6402399"/>
            <a:ext cx="7275729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797151" y="3360477"/>
          <a:ext cx="3537946" cy="283968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541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37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762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dipole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/>
                        <a:t>quadrupole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/>
                        <a:t>B1/B0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  <a:sym typeface="Symbol" panose="05050102010706020507"/>
                        </a:rPr>
                        <a:t>2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/>
                        <a:t>B2/B0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  <a:sym typeface="Symbol" panose="05050102010706020507"/>
                        </a:rPr>
                        <a:t>5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/>
                        <a:t>B2/B1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310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B3/B0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/>
                        <a:t>B3/B1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  <a:sym typeface="Symbol" panose="05050102010706020507"/>
                        </a:rPr>
                        <a:t>2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238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B4/B0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B4/B1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110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B5/B0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B5/B1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110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B6/B0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B6/B1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B7/B0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B7/B1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B8/B0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B8/B1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B9/B0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B9/B1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B10/B0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B10/B1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434095" y="2986602"/>
            <a:ext cx="2960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multipole errors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b="25119"/>
          <a:stretch>
            <a:fillRect/>
          </a:stretch>
        </p:blipFill>
        <p:spPr>
          <a:xfrm>
            <a:off x="6506061" y="1920711"/>
            <a:ext cx="2873124" cy="100010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966388" y="1907748"/>
            <a:ext cx="1374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(100 seeds)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099133" y="2402226"/>
            <a:ext cx="1374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(93 seeds)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2834" y="3283309"/>
            <a:ext cx="4264996" cy="319752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519212" y="2881347"/>
            <a:ext cx="3473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track in AT  w/o SR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0505" y="2282710"/>
            <a:ext cx="1846125" cy="920979"/>
          </a:xfrm>
          <a:prstGeom prst="rect">
            <a:avLst/>
          </a:prstGeom>
        </p:spPr>
      </p:pic>
      <p:sp>
        <p:nvSpPr>
          <p:cNvPr id="12" name="灯片编号占位符 11">
            <a:extLst>
              <a:ext uri="{FF2B5EF4-FFF2-40B4-BE49-F238E27FC236}">
                <a16:creationId xmlns="" xmlns:a16="http://schemas.microsoft.com/office/drawing/2014/main" id="{D05EAE96-E8AB-429F-A031-2DD37E707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2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09"/>
    </mc:Choice>
    <mc:Fallback xmlns="">
      <p:transition spd="slow" advTm="2560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62935" y="256559"/>
            <a:ext cx="641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DA@30GeV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64339" y="1243320"/>
            <a:ext cx="4808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by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(1500 turns)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errors (w.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errors)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orbit (without taper)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SR damping &amp; fluctuation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04730" y="1105180"/>
            <a:ext cx="4124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axis injection from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booster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611309" y="1447258"/>
            <a:ext cx="3512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BSC definition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inj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=6.5nm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8771" y="1836218"/>
            <a:ext cx="2185055" cy="31492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611309" y="2065628"/>
            <a:ext cx="407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acceptance: 3*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inj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=0.45%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986038" y="670999"/>
            <a:ext cx="2276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Dou Wang, </a:t>
            </a:r>
            <a:r>
              <a:rPr lang="en-US" sz="1400" dirty="0" err="1"/>
              <a:t>Daheng</a:t>
            </a:r>
            <a:r>
              <a:rPr lang="en-US" sz="1400" dirty="0"/>
              <a:t> Ji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488" y="2608780"/>
            <a:ext cx="4890725" cy="3417050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E3D1431-3E0F-4E8C-B4CB-BD8154059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1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305"/>
    </mc:Choice>
    <mc:Fallback xmlns="">
      <p:transition spd="slow" advTm="29305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62935" y="256559"/>
            <a:ext cx="641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DA@45GeV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69635" y="1210429"/>
            <a:ext cx="4795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by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(1200 turns)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errors (w.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errors)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orbit (without taper)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SR damping &amp; fluctuation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04730" y="1105180"/>
            <a:ext cx="4841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 axis injection from booster to collider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11309" y="1447258"/>
            <a:ext cx="499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BSC definition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=0.18nm,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*1%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8771" y="1836218"/>
            <a:ext cx="2185055" cy="31492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611309" y="2065628"/>
            <a:ext cx="407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acceptance: 4*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=0.15%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986038" y="670999"/>
            <a:ext cx="2276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Dou Wang, </a:t>
            </a:r>
            <a:r>
              <a:rPr lang="en-US" sz="1400" dirty="0" err="1"/>
              <a:t>Daheng</a:t>
            </a:r>
            <a:r>
              <a:rPr lang="en-US" sz="1400" dirty="0"/>
              <a:t> Ji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2193" y="2651075"/>
            <a:ext cx="5379376" cy="3295815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FC290D08-3CB6-4EA2-AE05-77FC3B5DB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92"/>
    </mc:Choice>
    <mc:Fallback xmlns="">
      <p:transition spd="slow" advTm="2079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62935" y="256559"/>
            <a:ext cx="641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DA@80GeV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9634" y="1210429"/>
            <a:ext cx="4591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by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(500 turns)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errors (w.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errors)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SR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orbit (without taper)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SR damping &amp; fluctuation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604730" y="1105180"/>
            <a:ext cx="4841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 axis injection from booster to collider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611309" y="1447258"/>
            <a:ext cx="499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BSC definition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=0.56nm,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*1%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611309" y="2065628"/>
            <a:ext cx="407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acceptance: 4*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=0.27%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2217" y="1809065"/>
            <a:ext cx="2189164" cy="318218"/>
          </a:xfrm>
          <a:prstGeom prst="rect">
            <a:avLst/>
          </a:prstGeom>
        </p:spPr>
      </p:pic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986038" y="670999"/>
            <a:ext cx="2276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Dou Wang, </a:t>
            </a:r>
            <a:r>
              <a:rPr lang="en-US" sz="1400" dirty="0" err="1"/>
              <a:t>Daheng</a:t>
            </a:r>
            <a:r>
              <a:rPr lang="en-US" sz="1400" dirty="0"/>
              <a:t> Ji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4264" y="2637279"/>
            <a:ext cx="5409451" cy="3342501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9C2148CA-BCA1-41BA-869D-9E1A220B0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39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009"/>
    </mc:Choice>
    <mc:Fallback xmlns="">
      <p:transition spd="slow" advTm="21009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62935" y="256559"/>
            <a:ext cx="641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DA@120GeV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69635" y="1210429"/>
            <a:ext cx="4729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by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(250 turns)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errors (w.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errors)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SR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orbit (without taper)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SR damping &amp; fluctuation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604730" y="1105180"/>
            <a:ext cx="4841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axis injection from booster to collider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611309" y="1447258"/>
            <a:ext cx="499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BSC definition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=1.26nm,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*1%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611309" y="2065628"/>
            <a:ext cx="407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acceptance: 5*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=0.5%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9118" y="1843612"/>
            <a:ext cx="1703944" cy="25490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3562" y="1829635"/>
            <a:ext cx="1656900" cy="251600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986038" y="670999"/>
            <a:ext cx="2276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Dou Wang, </a:t>
            </a:r>
            <a:r>
              <a:rPr lang="en-US" sz="1400" dirty="0" err="1"/>
              <a:t>Daheng</a:t>
            </a:r>
            <a:r>
              <a:rPr lang="en-US" sz="1400" dirty="0"/>
              <a:t> Ji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7234" y="2662149"/>
            <a:ext cx="5422284" cy="3238692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A12BDA19-5736-4679-8279-84DC3239D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2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784"/>
    </mc:Choice>
    <mc:Fallback xmlns="">
      <p:transition spd="slow" advTm="29784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62935" y="256559"/>
            <a:ext cx="6413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DA@180GeV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9635" y="1210429"/>
            <a:ext cx="4315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by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(150 turns)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errors (w.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errors)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SR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orbit (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taper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SR damping &amp; fluctuation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604729" y="1105180"/>
            <a:ext cx="5196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Keep possibility for on axis injection to collider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611309" y="1447258"/>
            <a:ext cx="499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BSC definition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=2.84nm,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*1%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617888" y="2328765"/>
            <a:ext cx="407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acceptance: 4*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=0.59%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9118" y="1843612"/>
            <a:ext cx="1703944" cy="25490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8042" y="1842791"/>
            <a:ext cx="1656900" cy="2516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7247" y="2171713"/>
            <a:ext cx="1730869" cy="2516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6992857" y="1776172"/>
            <a:ext cx="427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--</a:t>
            </a:r>
          </a:p>
          <a:p>
            <a:endParaRPr lang="en-US" sz="1200" dirty="0"/>
          </a:p>
          <a:p>
            <a:r>
              <a:rPr lang="en-US" sz="1200" dirty="0"/>
              <a:t>--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986038" y="670999"/>
            <a:ext cx="2276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Dou Wang, </a:t>
            </a:r>
            <a:r>
              <a:rPr lang="en-US" sz="1400" dirty="0" err="1"/>
              <a:t>Daheng</a:t>
            </a:r>
            <a:r>
              <a:rPr lang="en-US" sz="1400" dirty="0"/>
              <a:t> Ji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8880" y="2884054"/>
            <a:ext cx="5023612" cy="3165215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B5E5CF5-A02C-4EEB-AB63-07839ABE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87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89"/>
    </mc:Choice>
    <mc:Fallback xmlns="">
      <p:transition spd="slow" advTm="40289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6937" y="0"/>
            <a:ext cx="10515600" cy="1009764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ramping scheme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890" y="5429992"/>
            <a:ext cx="4316342" cy="69500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334944" y="6019253"/>
            <a:ext cx="1059126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cycles/beam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9845" y="1434458"/>
            <a:ext cx="1519832" cy="76023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38066" y="1539349"/>
            <a:ext cx="670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06271" y="2882444"/>
            <a:ext cx="112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Higgs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91790" y="4040244"/>
            <a:ext cx="670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11525" y="5474339"/>
            <a:ext cx="670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304" y="2639405"/>
            <a:ext cx="1519832" cy="76023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5402" y="3968245"/>
            <a:ext cx="1519832" cy="76023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599409" y="4421794"/>
            <a:ext cx="105803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cycles/beam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429467" y="3067737"/>
            <a:ext cx="105803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cycles/beam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455780" y="1896778"/>
            <a:ext cx="105803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cycles/beam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887924" y="1598553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7.1s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560019" y="1599651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7.1s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579834" y="2198284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0.35s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928491" y="2829813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4.3s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679527" y="2824331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4.3s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679608" y="3350603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2.7s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2565583" y="2105094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072120" y="2098515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2605053" y="2177456"/>
            <a:ext cx="427597" cy="65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2639042" y="3263991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145579" y="3257412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>
            <a:off x="2678512" y="3336353"/>
            <a:ext cx="427597" cy="65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2731140" y="4599410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3237677" y="4592831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2770610" y="4671772"/>
            <a:ext cx="427597" cy="65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2799115" y="4693697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12.97s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008528" y="4126858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2.4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59564" y="4121376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2.4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2659883" y="6041179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3245356" y="6034600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2699353" y="6113541"/>
            <a:ext cx="530659" cy="43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2727858" y="6135466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9.9</a:t>
            </a:r>
            <a:r>
              <a:rPr lang="en-US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4055604" y="6055434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4641077" y="6048855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4095074" y="6127796"/>
            <a:ext cx="530659" cy="43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4123579" y="6149721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9.9</a:t>
            </a:r>
            <a:r>
              <a:rPr lang="en-US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5476542" y="6075168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6062015" y="6068589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>
            <a:off x="5516012" y="6147530"/>
            <a:ext cx="530659" cy="43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5544517" y="6169455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9.9</a:t>
            </a:r>
            <a:r>
              <a:rPr lang="en-US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4"/>
          <a:srcRect l="9337"/>
          <a:stretch>
            <a:fillRect/>
          </a:stretch>
        </p:blipFill>
        <p:spPr>
          <a:xfrm>
            <a:off x="5769272" y="2738815"/>
            <a:ext cx="1972156" cy="701698"/>
          </a:xfrm>
          <a:prstGeom prst="rect">
            <a:avLst/>
          </a:prstGeom>
        </p:spPr>
      </p:pic>
      <p:sp>
        <p:nvSpPr>
          <p:cNvPr id="53" name="文本框 52"/>
          <p:cNvSpPr txBox="1"/>
          <p:nvPr/>
        </p:nvSpPr>
        <p:spPr>
          <a:xfrm>
            <a:off x="6067493" y="2837486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4.3s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7265861" y="2812269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4.3s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5805453" y="3437220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2.7s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5764887" y="3350608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6271424" y="3344029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5804357" y="3429549"/>
            <a:ext cx="427597" cy="65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图片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3797" y="2236898"/>
            <a:ext cx="2454246" cy="1865071"/>
          </a:xfrm>
          <a:prstGeom prst="rect">
            <a:avLst/>
          </a:prstGeom>
        </p:spPr>
      </p:pic>
      <p:sp>
        <p:nvSpPr>
          <p:cNvPr id="60" name="文本框 59"/>
          <p:cNvSpPr txBox="1"/>
          <p:nvPr/>
        </p:nvSpPr>
        <p:spPr>
          <a:xfrm>
            <a:off x="6473165" y="2499799"/>
            <a:ext cx="874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4.7s damping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183953" y="3387884"/>
            <a:ext cx="855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off-axis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6500570" y="3362666"/>
            <a:ext cx="855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on-axis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3210711" y="1340662"/>
            <a:ext cx="8043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0.035s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3266858" y="2538091"/>
            <a:ext cx="8043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0.27s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3390611" y="3878752"/>
            <a:ext cx="8043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1.3s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443239" y="5233164"/>
            <a:ext cx="8043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0.05s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6325173" y="1567543"/>
            <a:ext cx="2763826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0.35s+7.1s+0.035s+7.1s=14.6s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5563174" y="3672497"/>
            <a:ext cx="2453296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2.7s+4.3s+4.7s+4.3s=16.0s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6635701" y="4435643"/>
            <a:ext cx="274512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12.97s+2.4s+1.3s+2.4s=19.1s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7454994" y="5447441"/>
            <a:ext cx="316717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(19.9s+1.0s+0.05s+1.0s)*3=65.9s</a:t>
            </a:r>
          </a:p>
        </p:txBody>
      </p:sp>
      <p:sp>
        <p:nvSpPr>
          <p:cNvPr id="71" name="页脚占位符 70"/>
          <p:cNvSpPr>
            <a:spLocks noGrp="1"/>
          </p:cNvSpPr>
          <p:nvPr>
            <p:ph type="ftr" sz="quarter" idx="11"/>
          </p:nvPr>
        </p:nvSpPr>
        <p:spPr>
          <a:xfrm>
            <a:off x="2933974" y="6422133"/>
            <a:ext cx="6933652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72" name="文本框 71"/>
          <p:cNvSpPr txBox="1"/>
          <p:nvPr/>
        </p:nvSpPr>
        <p:spPr>
          <a:xfrm>
            <a:off x="9419008" y="811273"/>
            <a:ext cx="2605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 Wang,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Xiaohao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Cui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993180" y="5565340"/>
            <a:ext cx="361813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1.0s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3967883" y="5579593"/>
            <a:ext cx="361813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1.0s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4402058" y="5586172"/>
            <a:ext cx="361813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1.0s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5355928" y="5573015"/>
            <a:ext cx="361813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1.0s</a:t>
            </a:r>
          </a:p>
        </p:txBody>
      </p:sp>
      <p:sp>
        <p:nvSpPr>
          <p:cNvPr id="23" name="灯片编号占位符 22">
            <a:extLst>
              <a:ext uri="{FF2B5EF4-FFF2-40B4-BE49-F238E27FC236}">
                <a16:creationId xmlns="" xmlns:a16="http://schemas.microsoft.com/office/drawing/2014/main" id="{69801810-8F46-4B4B-BA9F-179FCFE0C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7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850"/>
    </mc:Choice>
    <mc:Fallback xmlns="">
      <p:transition spd="slow" advTm="6685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2946" y="148038"/>
            <a:ext cx="10515600" cy="80583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On-axis injection at Higgs energy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pic>
        <p:nvPicPr>
          <p:cNvPr id="2051" name="图片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035" y="1625117"/>
            <a:ext cx="3381306" cy="220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图片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516" y="1655065"/>
            <a:ext cx="3387885" cy="220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图片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91" y="3916815"/>
            <a:ext cx="3348415" cy="221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6224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等线" panose="02010600030101010101" charset="-122"/>
                <a:cs typeface="Calibri" panose="020F0502020204030204" pitchFamily="34" charset="0"/>
              </a:rPr>
              <a:t>        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8688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等线" panose="02010600030101010101" charset="-122"/>
                <a:cs typeface="Calibri" panose="020F0502020204030204" pitchFamily="34" charset="0"/>
              </a:rPr>
              <a:t>           </a:t>
            </a:r>
            <a:r>
              <a:rPr kumimoji="0" lang="en-US" altLang="zh-CN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251" y="3960206"/>
            <a:ext cx="3384939" cy="2157721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1923725" y="889261"/>
            <a:ext cx="34740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Swap-out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threshold in booster: 1A</a:t>
            </a:r>
          </a:p>
        </p:txBody>
      </p:sp>
      <p:sp>
        <p:nvSpPr>
          <p:cNvPr id="9" name="矩形 8"/>
          <p:cNvSpPr/>
          <p:nvPr/>
        </p:nvSpPr>
        <p:spPr>
          <a:xfrm>
            <a:off x="5885821" y="876104"/>
            <a:ext cx="5008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decay for collider: 3% (top up mode)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damping times to merge the bunches in booster</a:t>
            </a:r>
          </a:p>
        </p:txBody>
      </p:sp>
      <p:sp>
        <p:nvSpPr>
          <p:cNvPr id="10" name="灯片编号占位符 9">
            <a:extLst>
              <a:ext uri="{FF2B5EF4-FFF2-40B4-BE49-F238E27FC236}">
                <a16:creationId xmlns="" xmlns:a16="http://schemas.microsoft.com/office/drawing/2014/main" id="{35364F16-A3EB-4CED-8591-920B7BDB5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4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233"/>
    </mc:Choice>
    <mc:Fallback xmlns="">
      <p:transition spd="slow" advTm="32233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2946" y="148038"/>
            <a:ext cx="10515600" cy="80583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On-axis injection at Higgs energy (50MW upgrade)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6224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等线" panose="02010600030101010101" charset="-122"/>
                <a:cs typeface="Calibri" panose="020F0502020204030204" pitchFamily="34" charset="0"/>
              </a:rPr>
              <a:t>        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8688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1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等线" panose="02010600030101010101" charset="-122"/>
                <a:cs typeface="Calibri" panose="020F0502020204030204" pitchFamily="34" charset="0"/>
              </a:rPr>
              <a:t>           </a:t>
            </a:r>
            <a:r>
              <a:rPr kumimoji="0" lang="en-US" altLang="zh-CN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23725" y="889261"/>
            <a:ext cx="36921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Swap-out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threshold in booster: 1.4 A</a:t>
            </a:r>
          </a:p>
        </p:txBody>
      </p:sp>
      <p:sp>
        <p:nvSpPr>
          <p:cNvPr id="9" name="矩形 8"/>
          <p:cNvSpPr/>
          <p:nvPr/>
        </p:nvSpPr>
        <p:spPr>
          <a:xfrm>
            <a:off x="5885821" y="876104"/>
            <a:ext cx="46602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decay for collider: 3% (top up mode)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upgrade for the RF power source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554" y="1587032"/>
            <a:ext cx="3440514" cy="223633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329" y="1618646"/>
            <a:ext cx="3395722" cy="220935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5603" y="3874090"/>
            <a:ext cx="3381306" cy="215174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7908" y="3937639"/>
            <a:ext cx="3441324" cy="2068456"/>
          </a:xfrm>
          <a:prstGeom prst="rect">
            <a:avLst/>
          </a:prstGeom>
        </p:spPr>
      </p:pic>
      <p:sp>
        <p:nvSpPr>
          <p:cNvPr id="10" name="灯片编号占位符 9">
            <a:extLst>
              <a:ext uri="{FF2B5EF4-FFF2-40B4-BE49-F238E27FC236}">
                <a16:creationId xmlns="" xmlns:a16="http://schemas.microsoft.com/office/drawing/2014/main" id="{3F288E51-8A74-4570-BBE2-B88921290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96"/>
    </mc:Choice>
    <mc:Fallback xmlns="">
      <p:transition spd="slow" advTm="1909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13822"/>
            <a:ext cx="10515600" cy="1128176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756436" y="2190613"/>
            <a:ext cx="6321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status for CEPC booster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30124" y="4683832"/>
            <a:ext cx="282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Summary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737797" y="3454765"/>
            <a:ext cx="7860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status for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CEPC positron damping ring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230083" y="6356350"/>
            <a:ext cx="7466504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251AB3C-E004-4492-8956-F72329489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77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00"/>
    </mc:Choice>
    <mc:Fallback xmlns="">
      <p:transition spd="slow" advTm="114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625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instability for on-axis injection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285" y="3974276"/>
            <a:ext cx="2848729" cy="189915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01243" y="1381467"/>
            <a:ext cx="37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Collision stability check for on-axis injection scheme at 120GeV</a:t>
            </a:r>
          </a:p>
        </p:txBody>
      </p:sp>
      <p:sp>
        <p:nvSpPr>
          <p:cNvPr id="9" name="矩形 8"/>
          <p:cNvSpPr/>
          <p:nvPr/>
        </p:nvSpPr>
        <p:spPr>
          <a:xfrm>
            <a:off x="1265249" y="2585080"/>
            <a:ext cx="1477951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Emittance X = 1.26nm </a:t>
            </a:r>
          </a:p>
          <a:p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Energy spread =  0.1% </a:t>
            </a:r>
          </a:p>
          <a:p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Bunch length=1.85mm </a:t>
            </a:r>
          </a:p>
          <a:p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Coupling=1.0% </a:t>
            </a:r>
          </a:p>
        </p:txBody>
      </p:sp>
      <p:sp>
        <p:nvSpPr>
          <p:cNvPr id="10" name="矩形 9"/>
          <p:cNvSpPr/>
          <p:nvPr/>
        </p:nvSpPr>
        <p:spPr>
          <a:xfrm>
            <a:off x="2995372" y="2578857"/>
            <a:ext cx="1451638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Emittance X = 0.64nm </a:t>
            </a:r>
          </a:p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Energy spread =  0.1% </a:t>
            </a:r>
          </a:p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Bunch length=2.25mm </a:t>
            </a:r>
          </a:p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Coupling=0.2%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31487" y="2151143"/>
            <a:ext cx="138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 (Ne=14×10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849547" y="2139082"/>
            <a:ext cx="1557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e+ (Ne=14×10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0319657" y="1100030"/>
            <a:ext cx="1313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Yuan Zhang</a:t>
            </a:r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1"/>
          </p:nvPr>
        </p:nvSpPr>
        <p:spPr>
          <a:xfrm>
            <a:off x="2868190" y="6356350"/>
            <a:ext cx="6124506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879" y="3463353"/>
            <a:ext cx="4079913" cy="271994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5116" y="1470693"/>
            <a:ext cx="3060257" cy="204017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8296" y="1457535"/>
            <a:ext cx="3126043" cy="208402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8281" y="3924442"/>
            <a:ext cx="2974466" cy="1982977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="" xmlns:a16="http://schemas.microsoft.com/office/drawing/2014/main" id="{EEFF7744-043C-4DF6-BEA8-D4034E71D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07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73"/>
    </mc:Choice>
    <mc:Fallback xmlns="">
      <p:transition spd="slow" advTm="29473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8994" y="95411"/>
            <a:ext cx="10515600" cy="845304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scheme at Z pole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35" y="3209247"/>
            <a:ext cx="4173240" cy="271260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355688" y="4096731"/>
            <a:ext cx="23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threshold: 16mA</a:t>
            </a:r>
          </a:p>
        </p:txBody>
      </p:sp>
      <p:sp>
        <p:nvSpPr>
          <p:cNvPr id="8" name="矩形 7"/>
          <p:cNvSpPr/>
          <p:nvPr/>
        </p:nvSpPr>
        <p:spPr>
          <a:xfrm>
            <a:off x="6718219" y="2091711"/>
            <a:ext cx="3038011" cy="464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Bootstrapping from 220mA</a:t>
            </a:r>
          </a:p>
        </p:txBody>
      </p:sp>
      <p:sp>
        <p:nvSpPr>
          <p:cNvPr id="9" name="矩形 8"/>
          <p:cNvSpPr/>
          <p:nvPr/>
        </p:nvSpPr>
        <p:spPr>
          <a:xfrm>
            <a:off x="6713094" y="2539042"/>
            <a:ext cx="4911922" cy="464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Injection speed of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Linac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: double bunch@100Hz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86762" y="1138067"/>
            <a:ext cx="2361652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Top-up injection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500574" y="1139163"/>
            <a:ext cx="2361652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injection</a:t>
            </a:r>
          </a:p>
        </p:txBody>
      </p:sp>
      <p:sp>
        <p:nvSpPr>
          <p:cNvPr id="12" name="矩形 11"/>
          <p:cNvSpPr/>
          <p:nvPr/>
        </p:nvSpPr>
        <p:spPr>
          <a:xfrm>
            <a:off x="6719295" y="1678671"/>
            <a:ext cx="4906984" cy="415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Train num. @ booster = train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num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.@collider / 2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7459926" y="4618049"/>
            <a:ext cx="0" cy="934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7190210" y="5756115"/>
            <a:ext cx="52627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0.8h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177537" y="1657761"/>
            <a:ext cx="5196949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drop: 3.0% (804mA in collider)</a:t>
            </a:r>
          </a:p>
          <a:p>
            <a:pPr marL="285750" lvl="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Booster current =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9mA</a:t>
            </a:r>
          </a:p>
          <a:p>
            <a:pPr marL="285750" lvl="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Train num. @ booster = train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num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.@collider / 3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Injection speed of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Linac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: double bunch@100Hz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048" y="3296399"/>
            <a:ext cx="4139118" cy="2669732"/>
          </a:xfrm>
          <a:prstGeom prst="rect">
            <a:avLst/>
          </a:prstGeom>
        </p:spPr>
      </p:pic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C51F30B-BCF3-4680-B53D-3CCC59C2D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62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857"/>
    </mc:Choice>
    <mc:Fallback xmlns="">
      <p:transition spd="slow" advTm="32857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2771" y="1477921"/>
            <a:ext cx="3782589" cy="238800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7065" y="3954660"/>
            <a:ext cx="3832374" cy="24527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4623" y="4000649"/>
            <a:ext cx="3887846" cy="246230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5261" y="1520552"/>
            <a:ext cx="3609301" cy="24001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308545" y="1730135"/>
            <a:ext cx="138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/>
              <a:t>emittance</a:t>
            </a:r>
            <a:endParaRPr lang="en-US" i="1" dirty="0"/>
          </a:p>
        </p:txBody>
      </p:sp>
      <p:sp>
        <p:nvSpPr>
          <p:cNvPr id="8" name="标题 1"/>
          <p:cNvSpPr txBox="1"/>
          <p:nvPr/>
        </p:nvSpPr>
        <p:spPr>
          <a:xfrm>
            <a:off x="818464" y="194086"/>
            <a:ext cx="10515600" cy="9637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parameter evolution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59126" y="1052547"/>
            <a:ext cx="4868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emittance: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 @30GeV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473163" y="1059125"/>
            <a:ext cx="506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parameters reach balance after 45GeV.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829819" y="1869377"/>
            <a:ext cx="138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/>
              <a:t>energy</a:t>
            </a:r>
            <a:endParaRPr lang="en-US" i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2605057" y="4315452"/>
            <a:ext cx="221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/>
              <a:t>energy spread</a:t>
            </a:r>
            <a:endParaRPr lang="en-US" i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7834898" y="4407551"/>
            <a:ext cx="2466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bunch length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940070" y="2282711"/>
            <a:ext cx="1394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¾"/>
            </a:pP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emit_x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Symbol" panose="05050102010706020507" pitchFamily="18" charset="2"/>
              <a:buChar char="¾"/>
            </a:pPr>
            <a:r>
              <a:rPr lang="en-US" sz="1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emit_y</a:t>
            </a: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3676787" y="6422134"/>
            <a:ext cx="6243466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47699D56-AD7A-4CBE-8299-0D70878A8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9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32"/>
    </mc:Choice>
    <mc:Fallback xmlns="">
      <p:transition spd="slow" advTm="11832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320" y="1721412"/>
            <a:ext cx="3450169" cy="21546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330" y="4810194"/>
            <a:ext cx="4539109" cy="160899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1544" y="124632"/>
            <a:ext cx="8229600" cy="922114"/>
          </a:xfrm>
        </p:spPr>
        <p:txBody>
          <a:bodyPr/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Eddy current effect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1071487"/>
              </p:ext>
            </p:extLst>
          </p:nvPr>
        </p:nvGraphicFramePr>
        <p:xfrm>
          <a:off x="2723463" y="3132696"/>
          <a:ext cx="1495599" cy="331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Equation" r:id="rId5" imgW="2133600" imgH="393700" progId="Equation.DSMT4">
                  <p:embed/>
                </p:oleObj>
              </mc:Choice>
              <mc:Fallback>
                <p:oleObj name="Equation" r:id="rId5" imgW="2133600" imgH="393700" progId="Equation.DSMT4">
                  <p:embed/>
                  <p:pic>
                    <p:nvPicPr>
                      <p:cNvPr id="3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3463" y="3132696"/>
                        <a:ext cx="1495599" cy="3312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2366259" y="5079028"/>
            <a:ext cx="19559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400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K2=0.000029 (m</a:t>
            </a:r>
            <a:r>
              <a:rPr lang="en-US" altLang="zh-CN" sz="1400" baseline="30000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US" altLang="zh-CN" sz="1400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" name="矩形 3"/>
          <p:cNvSpPr/>
          <p:nvPr/>
        </p:nvSpPr>
        <p:spPr>
          <a:xfrm>
            <a:off x="957201" y="1037511"/>
            <a:ext cx="46392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Dedicated ramping curve to control the maximum K2.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8230" y="4340134"/>
            <a:ext cx="2937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K2 reaches max at 45GeV.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973196" y="1737588"/>
            <a:ext cx="5077681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chromaticity is not corrected.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1"/>
          </p:nvPr>
        </p:nvSpPr>
        <p:spPr>
          <a:xfrm>
            <a:off x="2309025" y="6441870"/>
            <a:ext cx="6986280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6295545" y="2116368"/>
            <a:ext cx="3776011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field is attached to dipole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973203" y="1059132"/>
            <a:ext cx="4236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beam pipe (round shape)</a:t>
            </a:r>
          </a:p>
        </p:txBody>
      </p:sp>
      <p:sp>
        <p:nvSpPr>
          <p:cNvPr id="16" name="矩形 15"/>
          <p:cNvSpPr/>
          <p:nvPr/>
        </p:nvSpPr>
        <p:spPr>
          <a:xfrm>
            <a:off x="6295760" y="1421128"/>
            <a:ext cx="3076575" cy="306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inner diameter: 55mm, thickness: 2mm</a:t>
            </a:r>
          </a:p>
        </p:txBody>
      </p:sp>
      <p:sp>
        <p:nvSpPr>
          <p:cNvPr id="21" name="矩形 20"/>
          <p:cNvSpPr/>
          <p:nvPr/>
        </p:nvSpPr>
        <p:spPr>
          <a:xfrm>
            <a:off x="975619" y="3829814"/>
            <a:ext cx="3982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estimation for eddy effect*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942215" y="6011052"/>
            <a:ext cx="53877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*Yuan Chen et al., Analytical expression development for eddy ﬁeld and the beam dynamics eﬀect on the CEPC booster, IJMPA, Vol. 36, No. 22 (2021) 2142010</a:t>
            </a:r>
          </a:p>
        </p:txBody>
      </p:sp>
      <p:sp>
        <p:nvSpPr>
          <p:cNvPr id="19" name="矩形 18"/>
          <p:cNvSpPr/>
          <p:nvPr/>
        </p:nvSpPr>
        <p:spPr>
          <a:xfrm>
            <a:off x="5988312" y="2481204"/>
            <a:ext cx="56225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GeV injection weaken the eddy effect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986038" y="670999"/>
            <a:ext cx="2276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Dou Wang, </a:t>
            </a:r>
            <a:r>
              <a:rPr lang="en-US" sz="1400" dirty="0" err="1"/>
              <a:t>Yuemei</a:t>
            </a:r>
            <a:r>
              <a:rPr lang="en-US" sz="1400" dirty="0"/>
              <a:t> Peng, </a:t>
            </a:r>
            <a:r>
              <a:rPr lang="en-US" sz="1400" dirty="0" err="1"/>
              <a:t>Daheng</a:t>
            </a:r>
            <a:r>
              <a:rPr lang="en-US" sz="1400" dirty="0"/>
              <a:t> Ji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986474" y="2932754"/>
            <a:ext cx="59131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sext. (~100) — chromaticity adjustment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396488D-BC53-4859-B0D3-41F62A60E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23</a:t>
            </a:fld>
            <a:endParaRPr 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5FD1FD5-191D-4D18-A861-D598B8B775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7281" y="3443950"/>
            <a:ext cx="4017452" cy="245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017"/>
    </mc:Choice>
    <mc:Fallback xmlns="">
      <p:transition spd="slow" advTm="55017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644" y="4025782"/>
            <a:ext cx="3644441" cy="224344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700" y="3841074"/>
            <a:ext cx="3794885" cy="23360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9220" y="1242691"/>
            <a:ext cx="3783216" cy="246753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0121" y="103121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ramping curve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38935" y="1094105"/>
            <a:ext cx="4269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RF ramping curve for each energy mode (constant </a:t>
            </a: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s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0307" y="2717216"/>
            <a:ext cx="4312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RF voltage @</a:t>
            </a:r>
            <a:r>
              <a:rPr lang="en-US" altLang="zh-CN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determined by longitudinal quantum lifetime &amp; DA.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6873" y="1749242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s for </a:t>
            </a:r>
            <a:r>
              <a:rPr lang="en-US" altLang="zh-CN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tt</a:t>
            </a: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:  0.14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s for Higgs:  0.094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s for W &amp; Z:  0.088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10030" y="3320932"/>
            <a:ext cx="379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</a:t>
            </a:r>
            <a:r>
              <a:rPr lang="en-US" altLang="zh-CN" sz="1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RF</a:t>
            </a: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: ~ 12 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VRF (180GeV)=9.8GV</a:t>
            </a:r>
            <a:endParaRPr lang="zh-CN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9350" y="518032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 &amp;Z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43802" y="447340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Higgs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530291" y="212486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 err="1"/>
              <a:t>tt</a:t>
            </a:r>
            <a:endParaRPr lang="zh-CN" altLang="en-US" i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77376" y="6395818"/>
            <a:ext cx="5683752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15" name="灯片编号占位符 14">
            <a:extLst>
              <a:ext uri="{FF2B5EF4-FFF2-40B4-BE49-F238E27FC236}">
                <a16:creationId xmlns="" xmlns:a16="http://schemas.microsoft.com/office/drawing/2014/main" id="{E855C5CB-88C1-4424-BA21-0DF995241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1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89"/>
    </mc:Choice>
    <mc:Fallback xmlns="">
      <p:transition spd="slow" advTm="27289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8465" y="200665"/>
            <a:ext cx="10515600" cy="963715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acceptance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275572" y="2026154"/>
            <a:ext cx="138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180GeV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500657" y="2033828"/>
            <a:ext cx="138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120GeV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889105" y="2046986"/>
            <a:ext cx="138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30GeV</a:t>
            </a:r>
            <a:endParaRPr 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609" y="2683157"/>
            <a:ext cx="3508683" cy="333668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1738" y="2682552"/>
            <a:ext cx="3522531" cy="334985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94834" y="1256688"/>
            <a:ext cx="539242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times of sigma for the longitudinal beam size</a:t>
            </a:r>
          </a:p>
        </p:txBody>
      </p:sp>
      <p:sp>
        <p:nvSpPr>
          <p:cNvPr id="1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39228" y="6343191"/>
            <a:ext cx="6578417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378" y="2642673"/>
            <a:ext cx="3454613" cy="3339459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2C9B891-244B-446B-8895-3C9F51223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8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4"/>
    </mc:Choice>
    <mc:Fallback xmlns="">
      <p:transition spd="slow" advTm="1304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8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647573" y="1289373"/>
          <a:ext cx="8522659" cy="3977745"/>
        </p:xfrm>
        <a:graphic>
          <a:graphicData uri="http://schemas.openxmlformats.org/drawingml/2006/table">
            <a:tbl>
              <a:tblPr firstRow="1" firstCol="1"/>
              <a:tblGrid>
                <a:gridCol w="26731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74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741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8796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68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altLang="zh-CN" sz="1200" kern="1200" dirty="0"/>
                        <a:t>Lattice </a:t>
                      </a:r>
                      <a:endParaRPr lang="zh-CN" alt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FODO 0 </a:t>
                      </a:r>
                      <a:r>
                        <a:rPr lang="zh-CN" alt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CDR</a:t>
                      </a:r>
                      <a:r>
                        <a:rPr lang="zh-CN" alt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）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FODO 1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sz="1200" kern="1200" dirty="0"/>
                        <a:t>TME (combine magnets)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Emittance X (nm) @120GeV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sz="1200" kern="1200" dirty="0"/>
                        <a:t>3.57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1.29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等线" panose="02010600030101010101" charset="-122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1.26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84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Momentum compaction (×10</a:t>
                      </a:r>
                      <a:r>
                        <a:rPr lang="en-US" sz="1200" b="1" kern="1200" baseline="300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-5</a:t>
                      </a: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2.44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1.18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1.12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66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Tunes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[263.201/261.219]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[353.180/353.280]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[321.271/117.193]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Quad amount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2110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2816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3458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066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Quad Strength (K1L rms）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0.0383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0.0407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0.0259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Sext amount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512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896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066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Sexts Strength (K2L rms)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0.179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0.4091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0.0492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H Corrector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1053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1408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1218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V Corrector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1054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1408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2240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BPM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2108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10600030101010101" charset="-122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2816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3458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884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Power consumption of magnets@120GeV (MW) (max/average)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15/6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altLang="zh-CN" sz="1200" kern="1200" dirty="0">
                        <a:solidFill>
                          <a:schemeClr val="dk1"/>
                        </a:solidFill>
                        <a:latin typeface="等线" panose="02010600030101010101" charset="-122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10600030101010101" charset="-122"/>
                          <a:ea typeface="+mn-ea"/>
                          <a:cs typeface="+mn-cs"/>
                        </a:rPr>
                        <a:t>12.1/4.8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348495" y="388126"/>
            <a:ext cx="7255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Optics parameter comparison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657760" y="5269312"/>
            <a:ext cx="6038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Magnets’ cost of TME is lower than FODO 1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164298" y="5657440"/>
            <a:ext cx="5203529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Less independent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TME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 strength of TME is lower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563386" y="976277"/>
            <a:ext cx="1904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H. Ji, W. Kang</a:t>
            </a: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2341918" y="6415556"/>
            <a:ext cx="6966544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670516" y="5268369"/>
            <a:ext cx="431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TME is less sensitive to error effects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137584" y="5630507"/>
            <a:ext cx="2519534" cy="365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Weaker quad/sex strength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691347" y="5979934"/>
            <a:ext cx="494587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TME has lower magnets’ power consumption</a:t>
            </a:r>
          </a:p>
        </p:txBody>
      </p:sp>
      <p:sp>
        <p:nvSpPr>
          <p:cNvPr id="11" name="灯片编号占位符 10">
            <a:extLst>
              <a:ext uri="{FF2B5EF4-FFF2-40B4-BE49-F238E27FC236}">
                <a16:creationId xmlns="" xmlns:a16="http://schemas.microsoft.com/office/drawing/2014/main" id="{2206E37C-0226-4930-9905-94F635D6D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9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24"/>
    </mc:Choice>
    <mc:Fallback xmlns="">
      <p:transition spd="slow" advTm="15824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1830" y="1236742"/>
            <a:ext cx="5600246" cy="497328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92867" y="168905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TDR parameters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2506" y="233782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32557" y="1231749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4584" y="6027414"/>
            <a:ext cx="8290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*Diameter of beam pipe is 55mm for re-injection with high single bunch current @120GeV.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77535" y="1013078"/>
            <a:ext cx="486145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energy: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10GeV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20GeV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 30GeV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Max energy: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120GeV  180GeV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Lower emittance ─ new lattice (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TME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>
          <a:xfrm>
            <a:off x="2664259" y="6389242"/>
            <a:ext cx="6631045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5900839" y="3414200"/>
            <a:ext cx="5512714" cy="236821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圆角矩形 11"/>
          <p:cNvSpPr/>
          <p:nvPr/>
        </p:nvSpPr>
        <p:spPr>
          <a:xfrm>
            <a:off x="5902285" y="5835054"/>
            <a:ext cx="5511271" cy="223666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椭圆 6"/>
          <p:cNvSpPr/>
          <p:nvPr/>
        </p:nvSpPr>
        <p:spPr>
          <a:xfrm>
            <a:off x="10558364" y="3065543"/>
            <a:ext cx="657842" cy="2302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15" y="2402887"/>
            <a:ext cx="5396150" cy="3695306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4309964" y="2546945"/>
            <a:ext cx="558065" cy="2159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灯片编号占位符 7">
            <a:extLst>
              <a:ext uri="{FF2B5EF4-FFF2-40B4-BE49-F238E27FC236}">
                <a16:creationId xmlns="" xmlns:a16="http://schemas.microsoft.com/office/drawing/2014/main" id="{A9E253D9-4438-4258-B961-C8D855A89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5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560"/>
    </mc:Choice>
    <mc:Fallback xmlns="">
      <p:transition spd="slow" advTm="3256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123" y="167773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Damping ring layout (CDR)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257" y="2585318"/>
            <a:ext cx="5900919" cy="345333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495493" y="1542520"/>
            <a:ext cx="3944858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Linac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repetition: 100Hz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for positron beam</a:t>
            </a:r>
          </a:p>
        </p:txBody>
      </p:sp>
      <p:sp>
        <p:nvSpPr>
          <p:cNvPr id="5" name="矩形 4"/>
          <p:cNvSpPr/>
          <p:nvPr/>
        </p:nvSpPr>
        <p:spPr>
          <a:xfrm>
            <a:off x="5988552" y="1501700"/>
            <a:ext cx="4964513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Storage time: 20 </a:t>
            </a:r>
            <a:r>
              <a:rPr lang="en-GB" altLang="zh-CN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endParaRPr lang="en-GB" altLang="zh-CN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Emittance 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(norm.)</a:t>
            </a:r>
            <a:r>
              <a:rPr lang="en-GB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 2500</a:t>
            </a:r>
            <a:r>
              <a:rPr lang="en-GB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 530 </a:t>
            </a:r>
            <a:r>
              <a:rPr lang="en-GB" altLang="zh-CN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mm.mrad</a:t>
            </a:r>
            <a:endParaRPr lang="en-GB" altLang="zh-CN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6492898" y="5808742"/>
            <a:ext cx="1473565" cy="1381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038907" y="5854792"/>
            <a:ext cx="93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+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427436" y="6349771"/>
            <a:ext cx="6558681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10" name="灯片编号占位符 9">
            <a:extLst>
              <a:ext uri="{FF2B5EF4-FFF2-40B4-BE49-F238E27FC236}">
                <a16:creationId xmlns="" xmlns:a16="http://schemas.microsoft.com/office/drawing/2014/main" id="{E6331DBC-58C4-418E-8BB6-4D5DB227F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5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29"/>
    </mc:Choice>
    <mc:Fallback xmlns="">
      <p:transition spd="slow" advTm="15129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4778" y="17435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damping ring design requirement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111672" y="6356350"/>
            <a:ext cx="7249416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860961" y="2390583"/>
          <a:ext cx="8128000" cy="32207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691303">
                  <a:extLst>
                    <a:ext uri="{9D8B030D-6E8A-4147-A177-3AD203B41FA5}">
                      <a16:colId xmlns="" xmlns:a16="http://schemas.microsoft.com/office/drawing/2014/main" val="1787837626"/>
                    </a:ext>
                  </a:extLst>
                </a:gridCol>
                <a:gridCol w="1591977">
                  <a:extLst>
                    <a:ext uri="{9D8B030D-6E8A-4147-A177-3AD203B41FA5}">
                      <a16:colId xmlns="" xmlns:a16="http://schemas.microsoft.com/office/drawing/2014/main" val="1748011655"/>
                    </a:ext>
                  </a:extLst>
                </a:gridCol>
                <a:gridCol w="1812720">
                  <a:extLst>
                    <a:ext uri="{9D8B030D-6E8A-4147-A177-3AD203B41FA5}">
                      <a16:colId xmlns="" xmlns:a16="http://schemas.microsoft.com/office/drawing/2014/main" val="3560066625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39578556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49563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(GeV)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40750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Inj. Emittance (</a:t>
                      </a:r>
                      <a:r>
                        <a:rPr lang="en-US" sz="16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6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mrad</a:t>
                      </a:r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55255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Ext. emittance (</a:t>
                      </a:r>
                      <a:r>
                        <a:rPr lang="en-US" sz="16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6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mrad</a:t>
                      </a:r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en-US" sz="12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Linac</a:t>
                      </a:r>
                      <a:r>
                        <a:rPr lang="en-US" sz="12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lower emittance: 10nm@20GeV, 2)use C band acc. structure as early as possible </a:t>
                      </a:r>
                      <a:endParaRPr 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1517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Storage</a:t>
                      </a:r>
                      <a:r>
                        <a:rPr lang="en-US" sz="16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time (</a:t>
                      </a:r>
                      <a:r>
                        <a:rPr lang="en-US" sz="1600" b="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sz="16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71896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</a:t>
                      </a:r>
                      <a:r>
                        <a:rPr lang="en-US" sz="16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time (</a:t>
                      </a:r>
                      <a:r>
                        <a:rPr lang="en-US" sz="1600" b="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sz="16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en-US" sz="12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Smaller ext. emittance with same storage time</a:t>
                      </a:r>
                      <a:endParaRPr 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05796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Smaller</a:t>
                      </a:r>
                      <a:r>
                        <a:rPr lang="en-US" sz="12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nature emittance for DR</a:t>
                      </a:r>
                      <a:endParaRPr 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37478733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764438" y="1516336"/>
            <a:ext cx="7609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emittance collider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lower emittance booster  lower emittance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linac</a:t>
            </a:r>
            <a:endParaRPr lang="en-US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E55BE84-1E6E-4269-ADE9-6405DA9EF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24"/>
    </mc:Choice>
    <mc:Fallback xmlns="">
      <p:transition spd="slow" advTm="1122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79711" y="50493"/>
            <a:ext cx="8229600" cy="1143000"/>
          </a:xfrm>
        </p:spPr>
        <p:txBody>
          <a:bodyPr/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CEPC injector chain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05314" y="4099486"/>
            <a:ext cx="9231945" cy="2028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x-none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30 GeV </a:t>
            </a:r>
            <a:r>
              <a:rPr lang="en-US" altLang="x-none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linac</a:t>
            </a:r>
            <a:r>
              <a:rPr lang="en-US" altLang="x-none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 provides electron and positron beams 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for booster</a:t>
            </a:r>
            <a:r>
              <a:rPr lang="en-US" altLang="x-none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. 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x-none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Top up injection for collider ring ~ 3% current decay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x-none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Booster is in the same tunnel as collider ring, above the collider ring, bypass in IR.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Budget for transfer efficiency </a:t>
            </a:r>
            <a:r>
              <a:rPr lang="en-US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90%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95%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booster + 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95%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transport lines.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 current threshold in booster is limited by RF system.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 systems (Transverse &amp; longitudinal) are </a:t>
            </a:r>
            <a:r>
              <a:rPr lang="en-US" altLang="zh-CN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 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damp the instability at low energy.</a:t>
            </a:r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996" y="1411026"/>
            <a:ext cx="4321872" cy="24965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19133" y="2683486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energy: 30GeV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6200" y="2251439"/>
            <a:ext cx="720080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100km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5" y="1181374"/>
            <a:ext cx="3712540" cy="2893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302444" y="1434119"/>
            <a:ext cx="62495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30GeV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855966" y="1191814"/>
            <a:ext cx="1011982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30</a:t>
            </a:r>
            <a:r>
              <a:rPr lang="en-US" sz="1200" b="1" dirty="0">
                <a:solidFill>
                  <a:srgbClr val="FF0000"/>
                </a:solidFill>
                <a:sym typeface="Symbol" panose="05050102010706020507" pitchFamily="18" charset="2"/>
              </a:rPr>
              <a:t></a:t>
            </a:r>
            <a:r>
              <a:rPr lang="en-US" sz="1200" b="1" dirty="0">
                <a:solidFill>
                  <a:srgbClr val="FF0000"/>
                </a:solidFill>
              </a:rPr>
              <a:t>180GeV</a:t>
            </a:r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>
          <a:xfrm>
            <a:off x="2466907" y="6356350"/>
            <a:ext cx="8045404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11" name="灯片编号占位符 10">
            <a:extLst>
              <a:ext uri="{FF2B5EF4-FFF2-40B4-BE49-F238E27FC236}">
                <a16:creationId xmlns="" xmlns:a16="http://schemas.microsoft.com/office/drawing/2014/main" id="{4D791DE9-F5C9-4EBE-8AA1-61E91BC5B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3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01"/>
    </mc:Choice>
    <mc:Fallback xmlns="">
      <p:transition spd="slow" advTm="31801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436" y="0"/>
            <a:ext cx="10515600" cy="1124909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 parameters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593218" y="1081023"/>
          <a:ext cx="5640609" cy="52185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95628">
                  <a:extLst>
                    <a:ext uri="{9D8B030D-6E8A-4147-A177-3AD203B41FA5}">
                      <a16:colId xmlns="" xmlns:a16="http://schemas.microsoft.com/office/drawing/2014/main" val="2690366013"/>
                    </a:ext>
                  </a:extLst>
                </a:gridCol>
                <a:gridCol w="3444981">
                  <a:extLst>
                    <a:ext uri="{9D8B030D-6E8A-4147-A177-3AD203B41FA5}">
                      <a16:colId xmlns="" xmlns:a16="http://schemas.microsoft.com/office/drawing/2014/main" val="3193459733"/>
                    </a:ext>
                  </a:extLst>
                </a:gridCol>
              </a:tblGrid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 V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220273717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(</a:t>
                      </a:r>
                      <a:r>
                        <a:rPr lang="en-GB" sz="12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194344925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(m)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962159991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trains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kern="100" baseline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(4)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975160563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bunches/</a:t>
                      </a:r>
                      <a:r>
                        <a:rPr lang="en-US" sz="12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trian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80097171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current (mA)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12.4</a:t>
                      </a:r>
                      <a:r>
                        <a:rPr lang="en-US" sz="1200" kern="100" baseline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(24.8)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440152819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Bending radius (m)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2.87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933226502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 strength B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(T)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28871302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2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GB" sz="12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/turn)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94.6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478176859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time x/y/z (</a:t>
                      </a:r>
                      <a:r>
                        <a:rPr lang="en-GB" sz="12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D9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/1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D9F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43658812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Phase/cell (degree)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60/60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31397888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compaction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0.013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26830252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Storage time (</a:t>
                      </a:r>
                      <a:r>
                        <a:rPr lang="en-US" altLang="zh-CN" sz="12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(40)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9948526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066219730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94.4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42343485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4.4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41854765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Extract 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2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4.4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570153047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20935894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200" kern="1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r>
                        <a:rPr lang="en-GB" sz="12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x/y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GB" sz="12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mm.mrad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D9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166(97)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75(3)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D9F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66451969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 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/0.05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53686055"/>
                  </a:ext>
                </a:extLst>
              </a:tr>
              <a:tr h="1288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acceptance by RF(%)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80355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(MHz)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59248847"/>
                  </a:ext>
                </a:extLst>
              </a:tr>
              <a:tr h="854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2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(MV)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2.5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642333138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Longitudinal tune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0.0387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116655788"/>
                  </a:ext>
                </a:extLst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390" y="2508164"/>
            <a:ext cx="3897886" cy="414325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36328" y="1168138"/>
            <a:ext cx="6096000" cy="1308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Damping with </a:t>
            </a:r>
            <a:r>
              <a:rPr lang="en-US" altLang="zh-CN" sz="16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reversed bending magnet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(max. 8)-bunch</a:t>
            </a: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storage, </a:t>
            </a:r>
            <a:r>
              <a:rPr lang="en-GB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storage time:</a:t>
            </a:r>
            <a:r>
              <a:rPr lang="en-GB" altLang="zh-CN" sz="16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(40)</a:t>
            </a:r>
            <a:r>
              <a:rPr lang="en-GB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altLang="zh-CN" sz="16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endParaRPr lang="en-GB" altLang="zh-CN" sz="16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Emittance: 2500</a:t>
            </a:r>
            <a:r>
              <a:rPr lang="en-GB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 </a:t>
            </a:r>
            <a:r>
              <a:rPr lang="en-GB" altLang="zh-CN" sz="16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166/75 (97/3) </a:t>
            </a:r>
            <a:r>
              <a:rPr lang="en-GB" altLang="zh-CN" sz="16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mm.mrad</a:t>
            </a:r>
            <a:endParaRPr lang="en-GB" altLang="zh-CN" sz="16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Flexibility for </a:t>
            </a:r>
            <a:r>
              <a:rPr lang="en-GB" altLang="zh-CN" sz="1600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extr</a:t>
            </a:r>
            <a:r>
              <a:rPr lang="en-GB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emittance</a:t>
            </a:r>
            <a:endParaRPr lang="zh-CN" altLang="en-US" sz="1600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1795908" y="6492875"/>
            <a:ext cx="7630963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8" name="灯片编号占位符 7">
            <a:extLst>
              <a:ext uri="{FF2B5EF4-FFF2-40B4-BE49-F238E27FC236}">
                <a16:creationId xmlns="" xmlns:a16="http://schemas.microsoft.com/office/drawing/2014/main" id="{92E4227E-80E5-4C9B-8D5F-927E024AC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0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89"/>
    </mc:Choice>
    <mc:Fallback xmlns="">
      <p:transition spd="slow" advTm="28889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1628" y="151303"/>
            <a:ext cx="10515600" cy="723626"/>
          </a:xfrm>
        </p:spPr>
        <p:txBody>
          <a:bodyPr/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 time structure</a:t>
            </a:r>
            <a:r>
              <a:rPr lang="en-US" dirty="0"/>
              <a:t>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08948" y="973775"/>
            <a:ext cx="5972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bunch (Inj./Ext.: two by two)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 at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Z pole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38947" y="1010708"/>
            <a:ext cx="4953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/Higgs/W: 100Hz (Inj./Ext.: bunch by bunch)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 descr="图示&#10;&#10;描述已自动生成">
            <a:extLst>
              <a:ext uri="{FF2B5EF4-FFF2-40B4-BE49-F238E27FC236}">
                <a16:creationId xmlns="" xmlns:a16="http://schemas.microsoft.com/office/drawing/2014/main" id="{ACA8CF96-7A75-D149-BAE8-3177FD863B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69" y="1441107"/>
            <a:ext cx="6346054" cy="51486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643961" y="549124"/>
            <a:ext cx="2548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Xiaohao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Cui,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Gang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Li, Ge Lei,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Jinhui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Chen…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131406" y="6492875"/>
            <a:ext cx="7637543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397" y="1446218"/>
            <a:ext cx="3612157" cy="5075498"/>
          </a:xfrm>
          <a:prstGeom prst="rect">
            <a:avLst/>
          </a:prstGeom>
        </p:spPr>
      </p:pic>
      <p:sp>
        <p:nvSpPr>
          <p:cNvPr id="8" name="灯片编号占位符 7">
            <a:extLst>
              <a:ext uri="{FF2B5EF4-FFF2-40B4-BE49-F238E27FC236}">
                <a16:creationId xmlns="" xmlns:a16="http://schemas.microsoft.com/office/drawing/2014/main" id="{0DDDB523-5B83-4EE0-BFBD-3972A6C54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66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696"/>
    </mc:Choice>
    <mc:Fallback xmlns="">
      <p:transition spd="slow" advTm="31696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0918" t="4731" r="12196" b="9799"/>
          <a:stretch/>
        </p:blipFill>
        <p:spPr>
          <a:xfrm>
            <a:off x="1157803" y="2453323"/>
            <a:ext cx="4844094" cy="38027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10326" t="4627" r="14041" b="10322"/>
          <a:stretch/>
        </p:blipFill>
        <p:spPr>
          <a:xfrm>
            <a:off x="7631699" y="3933893"/>
            <a:ext cx="2966133" cy="235554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05174" y="1230164"/>
            <a:ext cx="571664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Phase/cell: 60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 </a:t>
            </a: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Interleave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sextupole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scheme</a:t>
            </a: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 sex. families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26256" y="169511"/>
            <a:ext cx="24577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DR optics</a:t>
            </a:r>
            <a:endParaRPr 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l="10032" t="4627" r="13967" b="10008"/>
          <a:stretch/>
        </p:blipFill>
        <p:spPr>
          <a:xfrm>
            <a:off x="7683592" y="1338729"/>
            <a:ext cx="2828716" cy="224374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262895" y="3894422"/>
            <a:ext cx="802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</a:t>
            </a:r>
            <a:r>
              <a:rPr lang="en-US" dirty="0"/>
              <a:t>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933491" y="2012996"/>
            <a:ext cx="888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Straight</a:t>
            </a:r>
            <a:r>
              <a:rPr lang="en-US" sz="1400" dirty="0"/>
              <a:t> </a:t>
            </a:r>
          </a:p>
        </p:txBody>
      </p:sp>
      <p:sp>
        <p:nvSpPr>
          <p:cNvPr id="10" name="下箭头 9"/>
          <p:cNvSpPr/>
          <p:nvPr/>
        </p:nvSpPr>
        <p:spPr>
          <a:xfrm>
            <a:off x="2723465" y="2295868"/>
            <a:ext cx="124990" cy="1644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032731" y="6402399"/>
            <a:ext cx="7394141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3953233" y="2200060"/>
            <a:ext cx="859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B=1.28T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70677" y="1111753"/>
            <a:ext cx="1894584" cy="1062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length: 3m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B=1.28T</a:t>
            </a:r>
          </a:p>
          <a:p>
            <a:pPr marL="285750" indent="-28575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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/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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=0.355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29121" y="2185209"/>
            <a:ext cx="4138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-</a:t>
            </a:r>
            <a:r>
              <a:rPr lang="en-US" sz="1400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05334" y="2474657"/>
            <a:ext cx="367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</a:t>
            </a:r>
            <a:r>
              <a:rPr lang="en-US" sz="1400" i="1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 </a:t>
            </a:r>
            <a:endParaRPr lang="en-US" sz="1400" dirty="0"/>
          </a:p>
        </p:txBody>
      </p:sp>
      <p:sp>
        <p:nvSpPr>
          <p:cNvPr id="16" name="灯片编号占位符 15">
            <a:extLst>
              <a:ext uri="{FF2B5EF4-FFF2-40B4-BE49-F238E27FC236}">
                <a16:creationId xmlns="" xmlns:a16="http://schemas.microsoft.com/office/drawing/2014/main" id="{7416D2F3-8AB5-4E6F-8FAA-B01D3CF4F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8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41"/>
    </mc:Choice>
    <mc:Fallback xmlns="">
      <p:transition spd="slow" advTm="21241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34199" y="202404"/>
            <a:ext cx="35069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DR DA results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556993" y="5666584"/>
            <a:ext cx="3578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Phase/cell: 60</a:t>
            </a:r>
            <a:r>
              <a:rPr lang="en-US" dirty="0">
                <a:sym typeface="Symbol" panose="05050102010706020507" pitchFamily="18" charset="2"/>
              </a:rPr>
              <a:t>/</a:t>
            </a:r>
            <a:r>
              <a:rPr lang="en-US" dirty="0"/>
              <a:t>60</a:t>
            </a:r>
            <a:r>
              <a:rPr lang="en-US" dirty="0">
                <a:sym typeface="Symbol" panose="05050102010706020507" pitchFamily="18" charset="2"/>
              </a:rPr>
              <a:t></a:t>
            </a:r>
            <a:endParaRPr lang="en-US" dirty="0"/>
          </a:p>
        </p:txBody>
      </p:sp>
      <p:sp>
        <p:nvSpPr>
          <p:cNvPr id="9" name="矩形 8"/>
          <p:cNvSpPr/>
          <p:nvPr/>
        </p:nvSpPr>
        <p:spPr>
          <a:xfrm>
            <a:off x="1341759" y="1132661"/>
            <a:ext cx="46125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 trans. acceptance</a:t>
            </a: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 </a:t>
            </a: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inj. efficiency</a:t>
            </a:r>
            <a:endParaRPr lang="zh-CN" altLang="en-US" sz="2000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41956" y="1565663"/>
            <a:ext cx="4979862" cy="685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&gt; 5 inj. beam size  (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baseline="-250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inj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=2500mm.mrad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acceptance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1.8% (RF)</a:t>
            </a: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2407702" y="6356350"/>
            <a:ext cx="7611228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623" y="2423160"/>
            <a:ext cx="5000710" cy="3041278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="" xmlns:a16="http://schemas.microsoft.com/office/drawing/2014/main" id="{4DF05404-3700-4001-BFB3-321737A52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69"/>
    </mc:Choice>
    <mc:Fallback xmlns="">
      <p:transition spd="slow" advTm="21169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97395" y="229721"/>
            <a:ext cx="64299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Mode Coupling Instability</a:t>
            </a:r>
          </a:p>
        </p:txBody>
      </p:sp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3782590" y="1490808"/>
          <a:ext cx="3007559" cy="670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公式" r:id="rId3" imgW="2044700" imgH="457200" progId="Equation.3">
                  <p:embed/>
                </p:oleObj>
              </mc:Choice>
              <mc:Fallback>
                <p:oleObj name="公式" r:id="rId3" imgW="2044700" imgH="457200" progId="Equation.3">
                  <p:embed/>
                  <p:pic>
                    <p:nvPicPr>
                      <p:cNvPr id="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2590" y="1490808"/>
                        <a:ext cx="3007559" cy="6707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676606" y="980835"/>
            <a:ext cx="79596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threshold for the TMCI is estimated by following analytical formula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9499" y="2107500"/>
            <a:ext cx="10263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Here,</a:t>
            </a:r>
            <a:r>
              <a:rPr lang="el-GR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altLang="zh-CN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he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synchtron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tune, </a:t>
            </a:r>
            <a:r>
              <a:rPr lang="el-GR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the,betraon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 and </a:t>
            </a:r>
            <a:r>
              <a:rPr lang="el-GR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</a:t>
            </a:r>
            <a:r>
              <a:rPr lang="en-US" altLang="zh-CN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transvers kicker factor which is decided by impedance and bunch length.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269475" y="3034938"/>
          <a:ext cx="5052223" cy="3191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21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800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5294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parameters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Phase/cell: 60</a:t>
                      </a:r>
                      <a:r>
                        <a:rPr lang="en-US" altLang="zh-CN" sz="1600" dirty="0">
                          <a:sym typeface="Symbol" panose="05050102010706020507" pitchFamily="18" charset="2"/>
                        </a:rPr>
                        <a:t>/</a:t>
                      </a:r>
                      <a:r>
                        <a:rPr lang="en-US" altLang="zh-CN" sz="1600" dirty="0"/>
                        <a:t>60</a:t>
                      </a:r>
                      <a:r>
                        <a:rPr lang="en-US" altLang="zh-CN" sz="1600" dirty="0">
                          <a:sym typeface="Symbol" panose="05050102010706020507" pitchFamily="18" charset="2"/>
                        </a:rPr>
                        <a:t></a:t>
                      </a:r>
                      <a:endParaRPr lang="en-US" altLang="zh-CN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42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Energy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1.1Gev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42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circumference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147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42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Beta tune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7.70/ 8.54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4268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Bunch length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4.4mm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4268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Bunch number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4 </a:t>
                      </a:r>
                      <a:r>
                        <a:rPr lang="zh-CN" altLang="en-US" sz="1600" dirty="0"/>
                        <a:t>（</a:t>
                      </a:r>
                      <a:r>
                        <a:rPr lang="en-US" altLang="zh-CN" sz="1600" dirty="0"/>
                        <a:t>2 train</a:t>
                      </a:r>
                      <a:r>
                        <a:rPr lang="zh-CN" altLang="en-US" sz="160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62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synchtron</a:t>
                      </a:r>
                      <a:r>
                        <a:rPr lang="en-US" altLang="zh-CN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0.0387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162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current (mA)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3.1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0694249"/>
                  </a:ext>
                </a:extLst>
              </a:tr>
              <a:tr h="491998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Bunch current threshold(mA)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9.4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670192" y="519695"/>
            <a:ext cx="1315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Yudong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Liu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60451" y="6381066"/>
            <a:ext cx="418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Circular Al pipe with 30mm inner diameter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4308315" y="6382664"/>
            <a:ext cx="4114800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11" name="灯片编号占位符 10">
            <a:extLst>
              <a:ext uri="{FF2B5EF4-FFF2-40B4-BE49-F238E27FC236}">
                <a16:creationId xmlns="" xmlns:a16="http://schemas.microsoft.com/office/drawing/2014/main" id="{D7E35830-13D1-4E02-84A6-98AAED458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8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48"/>
    </mc:Choice>
    <mc:Fallback xmlns="">
      <p:transition spd="slow" advTm="15048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8465" y="154616"/>
            <a:ext cx="10515600" cy="904509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Transport lines 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between DR and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</a:rPr>
              <a:t>Linac</a:t>
            </a:r>
            <a:endParaRPr 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854421" y="2374820"/>
          <a:ext cx="3566195" cy="394309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276825">
                  <a:extLst>
                    <a:ext uri="{9D8B030D-6E8A-4147-A177-3AD203B41FA5}">
                      <a16:colId xmlns="" xmlns:a16="http://schemas.microsoft.com/office/drawing/2014/main" val="3320234737"/>
                    </a:ext>
                  </a:extLst>
                </a:gridCol>
                <a:gridCol w="1289370">
                  <a:extLst>
                    <a:ext uri="{9D8B030D-6E8A-4147-A177-3AD203B41FA5}">
                      <a16:colId xmlns="" xmlns:a16="http://schemas.microsoft.com/office/drawing/2014/main" val="3134288321"/>
                    </a:ext>
                  </a:extLst>
                </a:gridCol>
              </a:tblGrid>
              <a:tr h="2315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 </a:t>
                      </a:r>
                      <a:r>
                        <a:rPr lang="en-GB" sz="1400" kern="100" dirty="0" err="1">
                          <a:effectLst/>
                        </a:rPr>
                        <a:t>Linac</a:t>
                      </a:r>
                      <a:r>
                        <a:rPr lang="en-GB" sz="1400" kern="100" dirty="0" err="1">
                          <a:effectLst/>
                          <a:sym typeface="Symbol" panose="05050102010706020507" pitchFamily="18" charset="2"/>
                        </a:rPr>
                        <a:t>DR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00" dirty="0">
                          <a:effectLst/>
                        </a:rPr>
                        <a:t>EC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8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17948593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E</a:t>
                      </a:r>
                      <a:r>
                        <a:rPr lang="en-GB" sz="1400" kern="100" baseline="-25000" dirty="0">
                          <a:effectLst/>
                        </a:rPr>
                        <a:t>0</a:t>
                      </a:r>
                      <a:r>
                        <a:rPr lang="en-GB" sz="1400" kern="100" dirty="0">
                          <a:effectLst/>
                        </a:rPr>
                        <a:t> (</a:t>
                      </a:r>
                      <a:r>
                        <a:rPr lang="en-GB" sz="1400" kern="100" dirty="0" err="1">
                          <a:effectLst/>
                        </a:rPr>
                        <a:t>Gev</a:t>
                      </a:r>
                      <a:r>
                        <a:rPr lang="en-GB" sz="1400" kern="100" dirty="0">
                          <a:effectLst/>
                        </a:rPr>
                        <a:t>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1.1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49087233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400" kern="100" baseline="-25000" dirty="0">
                          <a:effectLst/>
                        </a:rPr>
                        <a:t>0</a:t>
                      </a:r>
                      <a:r>
                        <a:rPr lang="en-GB" sz="1400" kern="100" dirty="0">
                          <a:effectLst/>
                        </a:rPr>
                        <a:t> (%)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0.5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253715423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400" kern="100" baseline="-25000" dirty="0">
                          <a:effectLst/>
                        </a:rPr>
                        <a:t>z0</a:t>
                      </a:r>
                      <a:r>
                        <a:rPr lang="en-GB" sz="1400" kern="100" dirty="0">
                          <a:effectLst/>
                        </a:rPr>
                        <a:t> (mm)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1.5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03974763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 err="1">
                          <a:effectLst/>
                        </a:rPr>
                        <a:t>f</a:t>
                      </a:r>
                      <a:r>
                        <a:rPr lang="en-GB" sz="1400" kern="100" baseline="-25000" dirty="0" err="1">
                          <a:effectLst/>
                        </a:rPr>
                        <a:t>RF</a:t>
                      </a:r>
                      <a:r>
                        <a:rPr lang="en-GB" sz="1400" kern="100" dirty="0">
                          <a:effectLst/>
                        </a:rPr>
                        <a:t> (MHz)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2860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82059272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V</a:t>
                      </a:r>
                      <a:r>
                        <a:rPr lang="en-GB" sz="1400" kern="100" baseline="-25000" dirty="0">
                          <a:effectLst/>
                        </a:rPr>
                        <a:t>RF</a:t>
                      </a:r>
                      <a:r>
                        <a:rPr lang="en-GB" sz="1400" kern="100" dirty="0">
                          <a:effectLst/>
                        </a:rPr>
                        <a:t> (MV)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16.5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88188134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Length of acc. Structure (m)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1.0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511872187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</a:t>
                      </a:r>
                      <a:r>
                        <a:rPr lang="en-GB" sz="1400" kern="100" baseline="-25000">
                          <a:effectLst/>
                        </a:rPr>
                        <a:t>RF</a:t>
                      </a:r>
                      <a:r>
                        <a:rPr lang="en-GB" sz="1400" kern="100">
                          <a:effectLst/>
                        </a:rPr>
                        <a:t> (degree)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87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661343329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R</a:t>
                      </a:r>
                      <a:r>
                        <a:rPr lang="en-GB" sz="1400" kern="100" baseline="-25000">
                          <a:effectLst/>
                        </a:rPr>
                        <a:t>56</a:t>
                      </a:r>
                      <a:r>
                        <a:rPr lang="en-GB" sz="1400" kern="100">
                          <a:effectLst/>
                        </a:rPr>
                        <a:t> (m)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-0.83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857348610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E</a:t>
                      </a:r>
                      <a:r>
                        <a:rPr lang="en-GB" sz="1400" kern="100" baseline="-25000">
                          <a:effectLst/>
                        </a:rPr>
                        <a:t>f</a:t>
                      </a:r>
                      <a:r>
                        <a:rPr lang="en-GB" sz="1400" kern="100">
                          <a:effectLst/>
                        </a:rPr>
                        <a:t> (Gev)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1.1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791848604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400" kern="100" baseline="-25000">
                          <a:effectLst/>
                        </a:rPr>
                        <a:t>f</a:t>
                      </a:r>
                      <a:r>
                        <a:rPr lang="en-GB" sz="1400" kern="100">
                          <a:effectLst/>
                        </a:rPr>
                        <a:t> (%)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0.18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70599134"/>
                  </a:ext>
                </a:extLst>
              </a:tr>
              <a:tr h="2315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400" kern="100" baseline="-25000">
                          <a:effectLst/>
                        </a:rPr>
                        <a:t>zf </a:t>
                      </a:r>
                      <a:r>
                        <a:rPr lang="en-GB" sz="1400" kern="100">
                          <a:effectLst/>
                        </a:rPr>
                        <a:t>(mm)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18192167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369143" y="2355088"/>
          <a:ext cx="3899766" cy="39009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98563">
                  <a:extLst>
                    <a:ext uri="{9D8B030D-6E8A-4147-A177-3AD203B41FA5}">
                      <a16:colId xmlns="" xmlns:a16="http://schemas.microsoft.com/office/drawing/2014/main" val="1353306432"/>
                    </a:ext>
                  </a:extLst>
                </a:gridCol>
                <a:gridCol w="1401203">
                  <a:extLst>
                    <a:ext uri="{9D8B030D-6E8A-4147-A177-3AD203B41FA5}">
                      <a16:colId xmlns="" xmlns:a16="http://schemas.microsoft.com/office/drawing/2014/main" val="155936844"/>
                    </a:ext>
                  </a:extLst>
                </a:gridCol>
              </a:tblGrid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 </a:t>
                      </a:r>
                      <a:r>
                        <a:rPr lang="en-GB" sz="1400" kern="100" dirty="0" err="1">
                          <a:effectLst/>
                        </a:rPr>
                        <a:t>DR</a:t>
                      </a:r>
                      <a:r>
                        <a:rPr lang="en-GB" sz="1400" kern="100" dirty="0" err="1">
                          <a:effectLst/>
                          <a:sym typeface="Symbol" panose="05050102010706020507" pitchFamily="18" charset="2"/>
                        </a:rPr>
                        <a:t>Linac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00" dirty="0">
                          <a:effectLst/>
                        </a:rPr>
                        <a:t>BC </a:t>
                      </a:r>
                      <a:endParaRPr lang="en-US" sz="16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52482683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E</a:t>
                      </a:r>
                      <a:r>
                        <a:rPr lang="en-GB" sz="1400" kern="100" baseline="-25000" dirty="0">
                          <a:effectLst/>
                        </a:rPr>
                        <a:t>0</a:t>
                      </a:r>
                      <a:r>
                        <a:rPr lang="en-GB" sz="1400" kern="100" dirty="0">
                          <a:effectLst/>
                        </a:rPr>
                        <a:t> (</a:t>
                      </a:r>
                      <a:r>
                        <a:rPr lang="en-GB" sz="1400" kern="100" dirty="0" err="1">
                          <a:effectLst/>
                        </a:rPr>
                        <a:t>Gev</a:t>
                      </a:r>
                      <a:r>
                        <a:rPr lang="en-GB" sz="1400" kern="100" dirty="0">
                          <a:effectLst/>
                        </a:rPr>
                        <a:t>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1.1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89344603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400" kern="100" baseline="-25000" dirty="0">
                          <a:effectLst/>
                        </a:rPr>
                        <a:t>0</a:t>
                      </a:r>
                      <a:r>
                        <a:rPr lang="en-GB" sz="1400" kern="100" dirty="0">
                          <a:effectLst/>
                        </a:rPr>
                        <a:t> (%)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0.056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93543814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400" kern="100" baseline="-25000">
                          <a:effectLst/>
                        </a:rPr>
                        <a:t>z0</a:t>
                      </a:r>
                      <a:r>
                        <a:rPr lang="en-GB" sz="1400" kern="100">
                          <a:effectLst/>
                        </a:rPr>
                        <a:t> (mm)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97931706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f</a:t>
                      </a:r>
                      <a:r>
                        <a:rPr lang="en-GB" sz="1400" kern="100" baseline="-25000">
                          <a:effectLst/>
                        </a:rPr>
                        <a:t>RF</a:t>
                      </a:r>
                      <a:r>
                        <a:rPr lang="en-GB" sz="1400" kern="100">
                          <a:effectLst/>
                        </a:rPr>
                        <a:t> (MHz)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2860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913150849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V</a:t>
                      </a:r>
                      <a:r>
                        <a:rPr lang="en-GB" sz="1400" kern="100" baseline="-25000">
                          <a:effectLst/>
                        </a:rPr>
                        <a:t>RF</a:t>
                      </a:r>
                      <a:r>
                        <a:rPr lang="en-GB" sz="1400" kern="100">
                          <a:effectLst/>
                        </a:rPr>
                        <a:t> (MV)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20.6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7037569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Length of acc. Structure (m)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0.76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16970457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</a:t>
                      </a:r>
                      <a:r>
                        <a:rPr lang="en-GB" sz="1400" kern="100" baseline="-25000">
                          <a:effectLst/>
                        </a:rPr>
                        <a:t>RF</a:t>
                      </a:r>
                      <a:r>
                        <a:rPr lang="en-GB" sz="1400" kern="100">
                          <a:effectLst/>
                        </a:rPr>
                        <a:t> (degree)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89.7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35794118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R</a:t>
                      </a:r>
                      <a:r>
                        <a:rPr lang="en-GB" sz="1400" kern="100" baseline="-25000">
                          <a:effectLst/>
                        </a:rPr>
                        <a:t>56</a:t>
                      </a:r>
                      <a:r>
                        <a:rPr lang="en-GB" sz="1400" kern="100">
                          <a:effectLst/>
                        </a:rPr>
                        <a:t> (m)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-0.89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56038701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E</a:t>
                      </a:r>
                      <a:r>
                        <a:rPr lang="en-GB" sz="1400" kern="100" baseline="-25000">
                          <a:effectLst/>
                        </a:rPr>
                        <a:t>f</a:t>
                      </a:r>
                      <a:r>
                        <a:rPr lang="en-GB" sz="1400" kern="100">
                          <a:effectLst/>
                        </a:rPr>
                        <a:t> (Gev)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1.1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82714708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400" kern="100" baseline="-25000">
                          <a:effectLst/>
                        </a:rPr>
                        <a:t>f</a:t>
                      </a:r>
                      <a:r>
                        <a:rPr lang="en-GB" sz="1400" kern="100">
                          <a:effectLst/>
                        </a:rPr>
                        <a:t> (%)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0.55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65678686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400" kern="100" baseline="-25000">
                          <a:effectLst/>
                        </a:rPr>
                        <a:t>zf </a:t>
                      </a:r>
                      <a:r>
                        <a:rPr lang="en-GB" sz="1400" kern="100">
                          <a:effectLst/>
                        </a:rPr>
                        <a:t>(mm)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0.5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48993190"/>
                  </a:ext>
                </a:extLst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t="8374" b="5442"/>
          <a:stretch/>
        </p:blipFill>
        <p:spPr>
          <a:xfrm>
            <a:off x="3973365" y="1072292"/>
            <a:ext cx="4576831" cy="113806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716321" y="1289370"/>
            <a:ext cx="2256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 Wang,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Xiaohao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Cui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855114" y="6415560"/>
            <a:ext cx="7696747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9" name="椭圆 8"/>
          <p:cNvSpPr/>
          <p:nvPr/>
        </p:nvSpPr>
        <p:spPr>
          <a:xfrm>
            <a:off x="4400120" y="3045708"/>
            <a:ext cx="742521" cy="3025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椭圆 9"/>
          <p:cNvSpPr/>
          <p:nvPr/>
        </p:nvSpPr>
        <p:spPr>
          <a:xfrm>
            <a:off x="4421891" y="5735052"/>
            <a:ext cx="742521" cy="3025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椭圆 10"/>
          <p:cNvSpPr/>
          <p:nvPr/>
        </p:nvSpPr>
        <p:spPr>
          <a:xfrm>
            <a:off x="9186397" y="3301236"/>
            <a:ext cx="742521" cy="3025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椭圆 11"/>
          <p:cNvSpPr/>
          <p:nvPr/>
        </p:nvSpPr>
        <p:spPr>
          <a:xfrm>
            <a:off x="9213898" y="5886307"/>
            <a:ext cx="742521" cy="3025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灯片编号占位符 12">
            <a:extLst>
              <a:ext uri="{FF2B5EF4-FFF2-40B4-BE49-F238E27FC236}">
                <a16:creationId xmlns="" xmlns:a16="http://schemas.microsoft.com/office/drawing/2014/main" id="{548E80C4-56AB-46C4-8DD7-E9AE59A1B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1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56"/>
    </mc:Choice>
    <mc:Fallback xmlns="">
      <p:transition spd="slow" advTm="27256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709" y="2899800"/>
            <a:ext cx="4894380" cy="294183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754166" y="1086614"/>
            <a:ext cx="857394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optimized the RF voltage of EC based on the particle tracking with realistic distributions of particles from the target.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injected energy spread at the entrance of DR is 0.185% (RMS).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acceptance of DR is enlarged by a higher RF voltage (1.8%).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953711" y="177618"/>
            <a:ext cx="793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of the EC design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C2736F9C-E39F-406B-98BF-3A588CDA5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07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60"/>
    </mc:Choice>
    <mc:Fallback xmlns="">
      <p:transition spd="slow" advTm="2496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6896" y="62518"/>
            <a:ext cx="10515600" cy="937401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tracking from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DR (before ECS)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677415" y="6362928"/>
            <a:ext cx="7302043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868270" y="1078861"/>
            <a:ext cx="4802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 by SAD (real distribution)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emittance: ~2500mm.mrad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513729" y="1053643"/>
            <a:ext cx="4802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:~1.5mm (RMS)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:~0.4% (RMS)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8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513" y="2045889"/>
            <a:ext cx="3419041" cy="206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55" y="2065623"/>
            <a:ext cx="3182332" cy="191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607" y="4173743"/>
            <a:ext cx="3278519" cy="199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124" y="4199485"/>
            <a:ext cx="3239040" cy="195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0" y="18891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            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0" y="33448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0" y="47323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          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CEB07FFC-4786-469D-B65B-328D02312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7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13"/>
    </mc:Choice>
    <mc:Fallback xmlns="">
      <p:transition spd="slow" advTm="20513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6896" y="62518"/>
            <a:ext cx="10515600" cy="109528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tracking from 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DR (after ECS)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677415" y="6362928"/>
            <a:ext cx="7302043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868270" y="1078861"/>
            <a:ext cx="4802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 by SAD (real distribution)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Transporting efficiency: 95%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513729" y="1053643"/>
            <a:ext cx="48022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:~ 4 mm (RMS)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:~0.18% (RMS)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202" y="2004326"/>
            <a:ext cx="3565503" cy="215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232" y="1988272"/>
            <a:ext cx="3473930" cy="211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图片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909" y="4231648"/>
            <a:ext cx="3216845" cy="201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图片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280" y="4190279"/>
            <a:ext cx="3302364" cy="201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18589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     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3352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  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4778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               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73DAEB9B-C46B-4D23-9D74-48CE92201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48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12"/>
    </mc:Choice>
    <mc:Fallback xmlns="">
      <p:transition spd="slow" advTm="7712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9E598FFA-C1D8-4F94-8654-136A3639B3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42" t="4049" r="14898" b="19671"/>
          <a:stretch/>
        </p:blipFill>
        <p:spPr>
          <a:xfrm>
            <a:off x="5252058" y="4516407"/>
            <a:ext cx="2237953" cy="15347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5043" y="75675"/>
            <a:ext cx="10515600" cy="1022921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design for the polarized damping ring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683994" y="6396691"/>
            <a:ext cx="6959966" cy="365125"/>
          </a:xfrm>
        </p:spPr>
        <p:txBody>
          <a:bodyPr/>
          <a:lstStyle/>
          <a:p>
            <a:r>
              <a:rPr lang="en-US" dirty="0"/>
              <a:t>IAS Program on High Energy Physics (2023)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726" y="3450346"/>
            <a:ext cx="4036474" cy="258206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2828" y="1219569"/>
            <a:ext cx="2270058" cy="1668356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15735" y="1151229"/>
            <a:ext cx="4381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Produce polarized positron beam for the purpose of energy calibration @ Z &amp; W*.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02578" y="2184042"/>
            <a:ext cx="4394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Compatible with standard top up operation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309117" y="1822228"/>
            <a:ext cx="3598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min storage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~20% polarization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96001" y="2559011"/>
            <a:ext cx="4124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Asymmetric wigglers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295961" y="2920824"/>
            <a:ext cx="4072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=1.8T=5 B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length=1.5m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11765" y="6058723"/>
            <a:ext cx="3565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detail in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talk on this workshop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56671" y="6156671"/>
            <a:ext cx="980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wigglers</a:t>
            </a:r>
          </a:p>
        </p:txBody>
      </p:sp>
      <p:cxnSp>
        <p:nvCxnSpPr>
          <p:cNvPr id="21" name="直接箭头连接符 20"/>
          <p:cNvCxnSpPr/>
          <p:nvPr/>
        </p:nvCxnSpPr>
        <p:spPr>
          <a:xfrm flipH="1" flipV="1">
            <a:off x="5998789" y="5972476"/>
            <a:ext cx="355234" cy="256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 flipV="1">
            <a:off x="6156671" y="5972475"/>
            <a:ext cx="269715" cy="249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V="1">
            <a:off x="6551376" y="5952740"/>
            <a:ext cx="124990" cy="289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V="1">
            <a:off x="6607293" y="5979053"/>
            <a:ext cx="226955" cy="243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/>
          <a:srcRect b="19320"/>
          <a:stretch/>
        </p:blipFill>
        <p:spPr>
          <a:xfrm>
            <a:off x="3420776" y="2582544"/>
            <a:ext cx="1749746" cy="99031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90292" y="3540363"/>
            <a:ext cx="14145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Wiedemann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Particle Accelerator Physics, 4 Edition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610987" y="795988"/>
            <a:ext cx="1420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Duan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Wang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A9CCF5D0-0647-40F0-B442-D319AF9BA01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294" t="4337" r="13238" b="15561"/>
          <a:stretch/>
        </p:blipFill>
        <p:spPr>
          <a:xfrm>
            <a:off x="5183841" y="2891118"/>
            <a:ext cx="2265829" cy="1613647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1542AAF2-1EDB-4DB9-9209-74BB9DFC08AC}"/>
              </a:ext>
            </a:extLst>
          </p:cNvPr>
          <p:cNvSpPr txBox="1"/>
          <p:nvPr/>
        </p:nvSpPr>
        <p:spPr>
          <a:xfrm>
            <a:off x="6091518" y="1943099"/>
            <a:ext cx="517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</a:t>
            </a:r>
            <a:endParaRPr lang="zh-SG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BFA08491-E198-4611-9C82-C7AA32F6E21A}"/>
              </a:ext>
            </a:extLst>
          </p:cNvPr>
          <p:cNvSpPr txBox="1"/>
          <p:nvPr/>
        </p:nvSpPr>
        <p:spPr>
          <a:xfrm>
            <a:off x="5827058" y="3312458"/>
            <a:ext cx="9502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wiggler</a:t>
            </a:r>
            <a:endParaRPr lang="zh-SG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" name="表格 27">
            <a:extLst>
              <a:ext uri="{FF2B5EF4-FFF2-40B4-BE49-F238E27FC236}">
                <a16:creationId xmlns="" xmlns:a16="http://schemas.microsoft.com/office/drawing/2014/main" id="{E973C485-8454-4D20-A5D1-B77E4ECEA3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079538"/>
              </p:ext>
            </p:extLst>
          </p:nvPr>
        </p:nvGraphicFramePr>
        <p:xfrm>
          <a:off x="7529042" y="1108014"/>
          <a:ext cx="3526032" cy="51026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52499">
                  <a:extLst>
                    <a:ext uri="{9D8B030D-6E8A-4147-A177-3AD203B41FA5}">
                      <a16:colId xmlns="" xmlns:a16="http://schemas.microsoft.com/office/drawing/2014/main" val="2690366013"/>
                    </a:ext>
                  </a:extLst>
                </a:gridCol>
                <a:gridCol w="1032812">
                  <a:extLst>
                    <a:ext uri="{9D8B030D-6E8A-4147-A177-3AD203B41FA5}">
                      <a16:colId xmlns="" xmlns:a16="http://schemas.microsoft.com/office/drawing/2014/main" val="3193459733"/>
                    </a:ext>
                  </a:extLst>
                </a:gridCol>
                <a:gridCol w="940721">
                  <a:extLst>
                    <a:ext uri="{9D8B030D-6E8A-4147-A177-3AD203B41FA5}">
                      <a16:colId xmlns="" xmlns:a16="http://schemas.microsoft.com/office/drawing/2014/main" val="156678020"/>
                    </a:ext>
                  </a:extLst>
                </a:gridCol>
              </a:tblGrid>
              <a:tr h="20410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DR V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unpolarized</a:t>
                      </a: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polarized e+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220273717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1.542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194344925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(m)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962159991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trains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2(4)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5690270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bunches/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trian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1(2)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18453829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current (mA)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12.4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926438368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Bending radius (m)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3.44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93322650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 strength B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(T)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2887130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Wiggler strength B</a:t>
                      </a:r>
                      <a:r>
                        <a:rPr lang="en-US" sz="1100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(T)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5141629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Wiggler cell length (m)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58875453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/turn)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190.9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478176859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time x/y/z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7.77/7.77/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3.89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4365881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compaction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26830252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Storage time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min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9948526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066219730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42343485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41854765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Extract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570153047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20935894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 x/y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138/14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66451969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 /0.0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53686055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acceptance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80355108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(MHz)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59248847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(MV)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3.95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642333138"/>
                  </a:ext>
                </a:extLst>
              </a:tr>
              <a:tr h="204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Longitudinal tune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0.044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213979256"/>
                  </a:ext>
                </a:extLst>
              </a:tr>
            </a:tbl>
          </a:graphicData>
        </a:graphic>
      </p:graphicFrame>
      <p:sp>
        <p:nvSpPr>
          <p:cNvPr id="29" name="灯片编号占位符 28">
            <a:extLst>
              <a:ext uri="{FF2B5EF4-FFF2-40B4-BE49-F238E27FC236}">
                <a16:creationId xmlns="" xmlns:a16="http://schemas.microsoft.com/office/drawing/2014/main" id="{5F87BE1F-2F99-4F71-8890-47DF4FD8B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89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673"/>
    </mc:Choice>
    <mc:Fallback xmlns="">
      <p:transition spd="slow" advTm="3667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636176" y="1166572"/>
          <a:ext cx="6348981" cy="5145365"/>
        </p:xfrm>
        <a:graphic>
          <a:graphicData uri="http://schemas.openxmlformats.org/drawingml/2006/table">
            <a:tbl>
              <a:tblPr firstRow="1" bandRow="1"/>
              <a:tblGrid>
                <a:gridCol w="23803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803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883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81111">
                <a:tc>
                  <a:txBody>
                    <a:bodyPr/>
                    <a:lstStyle/>
                    <a:p>
                      <a:pPr marL="27305" algn="just" font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1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Collider ring</a:t>
                      </a:r>
                      <a:endParaRPr lang="en-US" sz="11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050" b="1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Higgs (CDR)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30607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050" b="1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Higgs (TDR)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IPs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1741" marR="31741" marT="7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(GeV)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SR loss/turn (GeV)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1.73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 crossing angle (mrad)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Piwinski angle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3.48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5.94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/bunch (10</a:t>
                      </a:r>
                      <a:r>
                        <a:rPr lang="en-US" sz="1050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3.0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number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242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68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42835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17.4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7831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SR power /beam (MW)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10.7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56839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compaction (10</a:t>
                      </a:r>
                      <a:r>
                        <a:rPr lang="en-US" sz="1050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-6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11.1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IP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x/y (m)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50" b="0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1050" b="0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0.3/0.001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48437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Emittance  x/y (nm)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05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1.21/0.00</a:t>
                      </a:r>
                      <a:r>
                        <a:rPr lang="en-GB" sz="105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</a:t>
                      </a:r>
                      <a:endParaRPr lang="zh-CN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0.64/0.0013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Transverse  </a:t>
                      </a:r>
                      <a:r>
                        <a:rPr lang="en-US" sz="105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05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IP</a:t>
                      </a: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(um)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20.9/0.06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.0/0.03</a:t>
                      </a:r>
                      <a:r>
                        <a:rPr lang="en-US" altLang="zh-CN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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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/0.109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US" altLang="zh-CN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/0.11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(GV)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2.17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51704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(MHz)  (harmonic)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05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650 (216820)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Nature</a:t>
                      </a:r>
                      <a:r>
                        <a:rPr lang="en-US" sz="105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05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05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2.72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56372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05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05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4.4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4.1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spread (%) (SR/BS)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05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0.1/0.134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0.1/0.17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82978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requirement (%)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1.35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by RF (%)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2.06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altLang="zh-CN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28365">
                <a:tc>
                  <a:txBody>
                    <a:bodyPr/>
                    <a:lstStyle/>
                    <a:p>
                      <a:pPr marL="27305" algn="l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 due to </a:t>
                      </a:r>
                      <a:r>
                        <a:rPr lang="en-US" sz="1050" kern="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beamstrahlung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(min)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153104">
                <a:tc>
                  <a:txBody>
                    <a:bodyPr/>
                    <a:lstStyle/>
                    <a:p>
                      <a:pPr marL="27305" algn="l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 (min)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 glass)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0.89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en-US" altLang="zh-CN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6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857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1" i="1" kern="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050" b="1" i="1" kern="100" baseline="-25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 (10</a:t>
                      </a:r>
                      <a:r>
                        <a:rPr lang="en-US" sz="105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05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05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2.93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1047863" y="180817"/>
            <a:ext cx="101558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Requirement update for booster</a:t>
            </a:r>
            <a:endParaRPr lang="en-US" sz="4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526971" y="6146474"/>
            <a:ext cx="6567389" cy="330926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795505" y="3697071"/>
            <a:ext cx="848616" cy="2960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247" y="2231324"/>
            <a:ext cx="3612097" cy="270907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117766" y="1453830"/>
            <a:ext cx="3381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DA requirement of collider ring due to injection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564937" y="2716890"/>
            <a:ext cx="934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X. H. Cui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8542867" y="4308866"/>
            <a:ext cx="601133" cy="4189"/>
          </a:xfrm>
          <a:prstGeom prst="line">
            <a:avLst/>
          </a:prstGeom>
          <a:ln w="38100"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9162653" y="4295709"/>
            <a:ext cx="1082" cy="349753"/>
          </a:xfrm>
          <a:prstGeom prst="line">
            <a:avLst/>
          </a:prstGeom>
          <a:ln w="38100"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8236178" y="5203528"/>
            <a:ext cx="3513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emittance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@120 GeV &lt;1.7nm (3.6nm in CDR)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309025" y="6428712"/>
            <a:ext cx="7163896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5AE168A-78C7-487C-BA0F-DE689F470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33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408"/>
    </mc:Choice>
    <mc:Fallback xmlns="">
      <p:transition spd="slow" advTm="33408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5857" y="6251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19888" y="2035079"/>
            <a:ext cx="83503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 booster design with smaller emittance in TDR─ support for CEPC high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scheme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87250" y="2888792"/>
            <a:ext cx="86395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TME structure with combined magnets (B+S)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with error effects fulfill the requirements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parameters update ─ consistent with CEPC TDR parameters at 4 energy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07571" y="1393850"/>
            <a:ext cx="910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energy range is modified in TDR. 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(10GeV/120GeV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30GeV/180GeV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>
          <a:xfrm>
            <a:off x="2664259" y="6389242"/>
            <a:ext cx="6631045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302527" y="4164160"/>
            <a:ext cx="959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Damping ring update is the requirement of higher luminosity goal for TDR.</a:t>
            </a:r>
          </a:p>
        </p:txBody>
      </p:sp>
      <p:sp>
        <p:nvSpPr>
          <p:cNvPr id="13" name="矩形 12"/>
          <p:cNvSpPr/>
          <p:nvPr/>
        </p:nvSpPr>
        <p:spPr>
          <a:xfrm>
            <a:off x="1791521" y="4561447"/>
            <a:ext cx="91615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ts val="2400"/>
              </a:lnSpc>
              <a:buFontTx/>
              <a:buChar char="-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Circumference: ~150m, energy: 1.1GeV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Reversed bending, extracted emittance=97~166 </a:t>
            </a:r>
            <a:r>
              <a:rPr lang="en-US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mrad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(adjustable)</a:t>
            </a:r>
            <a:endParaRPr lang="en-U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lvl="0" indent="-285750">
              <a:lnSpc>
                <a:spcPts val="2400"/>
              </a:lnSpc>
              <a:buFontTx/>
              <a:buChar char="-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Damping time: 15ms (CDR)  11ms (new)</a:t>
            </a:r>
          </a:p>
          <a:p>
            <a:pPr marL="285750" lvl="0" indent="-285750">
              <a:lnSpc>
                <a:spcPts val="2400"/>
              </a:lnSpc>
              <a:buFontTx/>
              <a:buChar char="-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Polarized positron damping ring is </a:t>
            </a:r>
            <a:r>
              <a:rPr lang="en-US" sz="1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under design.</a:t>
            </a:r>
            <a:endParaRPr lang="en-U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="" xmlns:a16="http://schemas.microsoft.com/office/drawing/2014/main" id="{B9CB573A-9897-43D7-A81A-59CC97D6F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6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041"/>
    </mc:Choice>
    <mc:Fallback xmlns="">
      <p:transition spd="slow" advTm="56041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539269" y="2519534"/>
            <a:ext cx="7492817" cy="83099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attention!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8698B0D-0D7E-4DD8-98BB-2677082A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7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0909" y="115372"/>
            <a:ext cx="10515600" cy="1127949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TDR optics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26293" y="1354692"/>
            <a:ext cx="5232290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TME like structure (cell length=78m)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Interleave </a:t>
            </a:r>
            <a:r>
              <a:rPr lang="en-US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scheme</a:t>
            </a:r>
          </a:p>
          <a:p>
            <a:pPr marL="285750" lvl="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Emittance@120GeV=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1.26nm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301882" y="874931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Wang, C. H. Yu, Y. M. Peng…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401291" y="2368231"/>
            <a:ext cx="4999509" cy="3908428"/>
            <a:chOff x="1026322" y="2710301"/>
            <a:chExt cx="4218798" cy="3757131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6322" y="3035087"/>
              <a:ext cx="4218798" cy="3432345"/>
            </a:xfrm>
            <a:prstGeom prst="rect">
              <a:avLst/>
            </a:prstGeom>
          </p:spPr>
        </p:pic>
        <p:sp>
          <p:nvSpPr>
            <p:cNvPr id="19" name="下箭头 18"/>
            <p:cNvSpPr/>
            <p:nvPr/>
          </p:nvSpPr>
          <p:spPr>
            <a:xfrm>
              <a:off x="2927411" y="2710301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下箭头 19"/>
            <p:cNvSpPr/>
            <p:nvPr/>
          </p:nvSpPr>
          <p:spPr>
            <a:xfrm>
              <a:off x="3356101" y="2717976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下箭头 21"/>
            <p:cNvSpPr/>
            <p:nvPr/>
          </p:nvSpPr>
          <p:spPr>
            <a:xfrm>
              <a:off x="2033842" y="2750853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下箭头 22"/>
            <p:cNvSpPr/>
            <p:nvPr/>
          </p:nvSpPr>
          <p:spPr>
            <a:xfrm>
              <a:off x="4231034" y="2717961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908758" y="4408636"/>
              <a:ext cx="788314" cy="295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Arc cell</a:t>
              </a:r>
            </a:p>
          </p:txBody>
        </p:sp>
      </p:grp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822141" y="6356350"/>
            <a:ext cx="6400800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8" name="矩形 7"/>
          <p:cNvSpPr/>
          <p:nvPr/>
        </p:nvSpPr>
        <p:spPr>
          <a:xfrm>
            <a:off x="5964432" y="1328546"/>
            <a:ext cx="436368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Overall idea: uniform distribution for the Q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Combined magnet (B+S) scheme possible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advance/cell: 100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 (H) / 28 (V)</a:t>
            </a:r>
            <a:endParaRPr lang="en-U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10991" t="4417" r="9614" b="19412"/>
          <a:stretch>
            <a:fillRect/>
          </a:stretch>
        </p:blipFill>
        <p:spPr>
          <a:xfrm>
            <a:off x="6815241" y="2427426"/>
            <a:ext cx="2769514" cy="187637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/>
          <a:srcRect l="11139" t="12568" r="9982" b="6770"/>
          <a:stretch>
            <a:fillRect/>
          </a:stretch>
        </p:blipFill>
        <p:spPr>
          <a:xfrm>
            <a:off x="6875793" y="4420687"/>
            <a:ext cx="2735277" cy="1975336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7775690" y="3210268"/>
            <a:ext cx="11578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Dispersion sup.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328276" y="4585157"/>
            <a:ext cx="710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Half ring</a:t>
            </a:r>
          </a:p>
        </p:txBody>
      </p:sp>
      <p:sp>
        <p:nvSpPr>
          <p:cNvPr id="3" name="灯片编号占位符 2">
            <a:extLst>
              <a:ext uri="{FF2B5EF4-FFF2-40B4-BE49-F238E27FC236}">
                <a16:creationId xmlns="" xmlns:a16="http://schemas.microsoft.com/office/drawing/2014/main" id="{974295EE-DC98-4D72-89A6-BA07EA28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8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681"/>
    </mc:Choice>
    <mc:Fallback xmlns="">
      <p:transition spd="slow" advTm="3468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Program on High Energy Physics (2023)</a:t>
            </a:r>
          </a:p>
        </p:txBody>
      </p:sp>
      <p:sp>
        <p:nvSpPr>
          <p:cNvPr id="5" name="标题 1"/>
          <p:cNvSpPr txBox="1"/>
          <p:nvPr/>
        </p:nvSpPr>
        <p:spPr>
          <a:xfrm>
            <a:off x="440909" y="220627"/>
            <a:ext cx="10515600" cy="112794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alternative optics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037958" y="1324084"/>
            <a:ext cx="5232290" cy="134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1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FODO structure (cell length=70m)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1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/90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phase advance</a:t>
            </a:r>
          </a:p>
          <a:p>
            <a:pPr marL="285750" lvl="0" indent="-285750"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Non-interleave </a:t>
            </a:r>
            <a:r>
              <a:rPr lang="en-US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scheme</a:t>
            </a:r>
          </a:p>
          <a:p>
            <a:pPr marL="285750" lvl="0" indent="-285750">
              <a:lnSpc>
                <a:spcPts val="21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Similar structure as CDR</a:t>
            </a:r>
            <a:endParaRPr lang="zh-CN" altLang="en-U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774" y="3009148"/>
            <a:ext cx="4264533" cy="29837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534805" y="4389997"/>
            <a:ext cx="788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FODO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441610" y="4691507"/>
            <a:ext cx="888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=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1.29nm</a:t>
            </a:r>
          </a:p>
        </p:txBody>
      </p:sp>
      <p:sp>
        <p:nvSpPr>
          <p:cNvPr id="10" name="矩形 9"/>
          <p:cNvSpPr/>
          <p:nvPr/>
        </p:nvSpPr>
        <p:spPr>
          <a:xfrm>
            <a:off x="6775079" y="1202626"/>
            <a:ext cx="3233578" cy="367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Emittance@120GeV=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1.29nm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10765" t="4425" r="10019" b="19258"/>
          <a:stretch>
            <a:fillRect/>
          </a:stretch>
        </p:blipFill>
        <p:spPr>
          <a:xfrm>
            <a:off x="6596905" y="1694377"/>
            <a:ext cx="3547160" cy="2413747"/>
          </a:xfrm>
          <a:prstGeom prst="rect">
            <a:avLst/>
          </a:prstGeom>
        </p:spPr>
      </p:pic>
      <p:sp>
        <p:nvSpPr>
          <p:cNvPr id="12" name="TextBox 3"/>
          <p:cNvSpPr txBox="1"/>
          <p:nvPr/>
        </p:nvSpPr>
        <p:spPr>
          <a:xfrm>
            <a:off x="7714340" y="2789387"/>
            <a:ext cx="1257605" cy="247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dis.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supressor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/>
          <a:srcRect l="11337" t="4777" r="10803" b="19714"/>
          <a:stretch>
            <a:fillRect/>
          </a:stretch>
        </p:blipFill>
        <p:spPr>
          <a:xfrm>
            <a:off x="7007356" y="4185512"/>
            <a:ext cx="2735279" cy="1873212"/>
          </a:xfrm>
          <a:prstGeom prst="rect">
            <a:avLst/>
          </a:prstGeom>
        </p:spPr>
      </p:pic>
      <p:sp>
        <p:nvSpPr>
          <p:cNvPr id="15" name="TextBox 3"/>
          <p:cNvSpPr txBox="1"/>
          <p:nvPr/>
        </p:nvSpPr>
        <p:spPr>
          <a:xfrm>
            <a:off x="7775688" y="4994253"/>
            <a:ext cx="1453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straight section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D5A555D4-6C95-4720-9274-2461CEDC1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7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53"/>
    </mc:Choice>
    <mc:Fallback xmlns="">
      <p:transition spd="slow" advTm="2195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394463" y="388126"/>
            <a:ext cx="5466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results @ 20GeV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576446" y="1577238"/>
            <a:ext cx="60587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energy: 20GeV~180GeV</a:t>
            </a:r>
          </a:p>
          <a:p>
            <a:pPr marL="285750" indent="-28575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20GeV: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=(4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+5mm)*2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352" y="2879953"/>
            <a:ext cx="4350056" cy="28893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2881398"/>
            <a:ext cx="4239836" cy="292959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382467" y="1551545"/>
            <a:ext cx="6096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Inj. emittance from Linac:10nm</a:t>
            </a:r>
          </a:p>
          <a:p>
            <a:pPr marL="285750" lvl="0" indent="-28575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Energy spread from </a:t>
            </a:r>
            <a:r>
              <a:rPr lang="en-US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Linac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: 0.16%</a:t>
            </a: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2743199" y="6356350"/>
            <a:ext cx="6381065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FF064F14-848C-4B19-AAD4-20295780C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6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433"/>
    </mc:Choice>
    <mc:Fallback xmlns="">
      <p:transition spd="slow" advTm="3543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034" y="2968362"/>
            <a:ext cx="4825807" cy="36193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083525" y="3359503"/>
            <a:ext cx="104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TME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03850" y="108272"/>
            <a:ext cx="10367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results with errors and correction (w/o multipoles)</a:t>
            </a:r>
          </a:p>
        </p:txBody>
      </p:sp>
      <p:graphicFrame>
        <p:nvGraphicFramePr>
          <p:cNvPr id="8" name="内容占位符 3"/>
          <p:cNvGraphicFramePr/>
          <p:nvPr/>
        </p:nvGraphicFramePr>
        <p:xfrm>
          <a:off x="1498612" y="1205788"/>
          <a:ext cx="4674328" cy="1691640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21767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295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399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3399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Dipole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Quadrupole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Sextupole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Transverse shift X/Y</a:t>
                      </a:r>
                      <a:r>
                        <a:rPr lang="en-US" altLang="zh-CN" sz="1400" kern="100" dirty="0"/>
                        <a:t> (μm)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Longitudinal shift Z</a:t>
                      </a:r>
                      <a:r>
                        <a:rPr lang="en-US" altLang="zh-CN" sz="1400" kern="100" dirty="0"/>
                        <a:t> (μm)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150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kern="1200" dirty="0"/>
                        <a:t>Tilt about X/Y (mrad)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/>
                        <a:t>Tilt about Z (mrad)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0.1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0.2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0.2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Nominal field 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1e-3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2e-4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3e-4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211689" y="1208420"/>
          <a:ext cx="4575480" cy="640080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9453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381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42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424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0716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56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Accuracy (m)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Tilt (mrad)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Gain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Offset w/ BBA(mm)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22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BPM(10Hz)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1e-7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10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5%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30e-3</a:t>
                      </a:r>
                      <a:endParaRPr lang="zh-CN" sz="1400" b="1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0752795" y="811272"/>
            <a:ext cx="1210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H. Ji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752" y="3249923"/>
            <a:ext cx="3911624" cy="2966681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749456" y="2052466"/>
            <a:ext cx="5104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error correction (w/o SR effect)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36259" y="2532691"/>
            <a:ext cx="2466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bit correction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Optics correction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373669" y="3498746"/>
            <a:ext cx="104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FODO</a:t>
            </a:r>
          </a:p>
        </p:txBody>
      </p:sp>
      <p:sp>
        <p:nvSpPr>
          <p:cNvPr id="15" name="页脚占位符 1"/>
          <p:cNvSpPr>
            <a:spLocks noGrp="1"/>
          </p:cNvSpPr>
          <p:nvPr>
            <p:ph type="ftr" sz="quarter" idx="11"/>
          </p:nvPr>
        </p:nvSpPr>
        <p:spPr>
          <a:xfrm>
            <a:off x="2315602" y="6402399"/>
            <a:ext cx="7275729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4F5DD3F5-4C14-4A78-9E74-F9EC6D53C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36"/>
    </mc:Choice>
    <mc:Fallback xmlns="">
      <p:transition spd="slow" advTm="1933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180" y="3382311"/>
            <a:ext cx="5037257" cy="2751058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>
          <a:xfrm>
            <a:off x="2163009" y="342970"/>
            <a:ext cx="8229600" cy="88027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errors @ 20GeV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438" y="3558924"/>
            <a:ext cx="4584074" cy="250355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462488" y="3695991"/>
            <a:ext cx="1291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FODO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8012" y="858450"/>
            <a:ext cx="2619056" cy="25857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900700" y="1420938"/>
            <a:ext cx="46842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errors only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errors can not be corrected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TME is chosen as the baseline for TDR.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795908" y="3585237"/>
            <a:ext cx="109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TME</a:t>
            </a:r>
          </a:p>
        </p:txBody>
      </p:sp>
      <p:sp>
        <p:nvSpPr>
          <p:cNvPr id="10" name="页脚占位符 1"/>
          <p:cNvSpPr>
            <a:spLocks noGrp="1"/>
          </p:cNvSpPr>
          <p:nvPr>
            <p:ph type="ftr" sz="quarter" idx="11"/>
          </p:nvPr>
        </p:nvSpPr>
        <p:spPr>
          <a:xfrm>
            <a:off x="2315602" y="6402399"/>
            <a:ext cx="7275729" cy="365125"/>
          </a:xfrm>
        </p:spPr>
        <p:txBody>
          <a:bodyPr/>
          <a:lstStyle/>
          <a:p>
            <a:r>
              <a:rPr lang="en-US"/>
              <a:t>IAS Program on High Energy Physics (2023)</a:t>
            </a:r>
            <a:endParaRPr 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D89F9912-028C-4C74-B936-F594E543E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6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93"/>
    </mc:Choice>
    <mc:Fallback xmlns="">
      <p:transition spd="slow" advTm="17793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59ac73f-d610-4028-a3c8-3e7312a0cbf3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2789</TotalTime>
  <Words>3402</Words>
  <Application>Microsoft Office PowerPoint</Application>
  <PresentationFormat>宽屏</PresentationFormat>
  <Paragraphs>832</Paragraphs>
  <Slides>41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55" baseType="lpstr">
      <vt:lpstr>MS Mincho</vt:lpstr>
      <vt:lpstr>等线</vt:lpstr>
      <vt:lpstr>等线 Light</vt:lpstr>
      <vt:lpstr>宋体</vt:lpstr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Office 主题​​</vt:lpstr>
      <vt:lpstr>Equation</vt:lpstr>
      <vt:lpstr>公式</vt:lpstr>
      <vt:lpstr>CEPC booster and damping ring</vt:lpstr>
      <vt:lpstr>outline</vt:lpstr>
      <vt:lpstr>CEPC injector chain</vt:lpstr>
      <vt:lpstr>PowerPoint 演示文稿</vt:lpstr>
      <vt:lpstr>Booster TDR optics</vt:lpstr>
      <vt:lpstr>PowerPoint 演示文稿</vt:lpstr>
      <vt:lpstr>PowerPoint 演示文稿</vt:lpstr>
      <vt:lpstr>PowerPoint 演示文稿</vt:lpstr>
      <vt:lpstr>PowerPoint 演示文稿</vt:lpstr>
      <vt:lpstr>Injection energy change to 30GeV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Booster ramping scheme</vt:lpstr>
      <vt:lpstr>On-axis injection at Higgs energy</vt:lpstr>
      <vt:lpstr>On-axis injection at Higgs energy (50MW upgrade)</vt:lpstr>
      <vt:lpstr>Beam beam instability for on-axis injection</vt:lpstr>
      <vt:lpstr>Injection scheme at Z pole</vt:lpstr>
      <vt:lpstr>PowerPoint 演示文稿</vt:lpstr>
      <vt:lpstr>Eddy current effect</vt:lpstr>
      <vt:lpstr>RF ramping curve</vt:lpstr>
      <vt:lpstr>Longitudinal acceptance</vt:lpstr>
      <vt:lpstr>PowerPoint 演示文稿</vt:lpstr>
      <vt:lpstr>Booster TDR parameters</vt:lpstr>
      <vt:lpstr>Damping ring layout (CDR)</vt:lpstr>
      <vt:lpstr>Comparison of damping ring design requirement</vt:lpstr>
      <vt:lpstr>DR parameters</vt:lpstr>
      <vt:lpstr>DR time structure </vt:lpstr>
      <vt:lpstr>PowerPoint 演示文稿</vt:lpstr>
      <vt:lpstr>PowerPoint 演示文稿</vt:lpstr>
      <vt:lpstr>PowerPoint 演示文稿</vt:lpstr>
      <vt:lpstr>Transport lines between DR and Linac</vt:lpstr>
      <vt:lpstr>PowerPoint 演示文稿</vt:lpstr>
      <vt:lpstr>Particle tracking from Linac to DR (before ECS)</vt:lpstr>
      <vt:lpstr>Particle tracking from Linac to DR (after ECS) </vt:lpstr>
      <vt:lpstr>Primary design for the polarized damping ring</vt:lpstr>
      <vt:lpstr>Summary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CEPC booster and damping ring</dc:title>
  <dc:creator>Dou</dc:creator>
  <cp:lastModifiedBy>Dou</cp:lastModifiedBy>
  <cp:revision>76</cp:revision>
  <dcterms:created xsi:type="dcterms:W3CDTF">2022-10-20T03:30:58Z</dcterms:created>
  <dcterms:modified xsi:type="dcterms:W3CDTF">2023-02-13T23:10:25Z</dcterms:modified>
</cp:coreProperties>
</file>