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1"/>
  </p:notesMasterIdLst>
  <p:handoutMasterIdLst>
    <p:handoutMasterId r:id="rId32"/>
  </p:handoutMasterIdLst>
  <p:sldIdLst>
    <p:sldId id="921" r:id="rId5"/>
    <p:sldId id="922" r:id="rId6"/>
    <p:sldId id="923" r:id="rId7"/>
    <p:sldId id="930" r:id="rId8"/>
    <p:sldId id="261" r:id="rId9"/>
    <p:sldId id="262" r:id="rId10"/>
    <p:sldId id="924" r:id="rId11"/>
    <p:sldId id="925" r:id="rId12"/>
    <p:sldId id="926" r:id="rId13"/>
    <p:sldId id="927" r:id="rId14"/>
    <p:sldId id="342" r:id="rId15"/>
    <p:sldId id="942" r:id="rId16"/>
    <p:sldId id="336" r:id="rId17"/>
    <p:sldId id="928" r:id="rId18"/>
    <p:sldId id="929" r:id="rId19"/>
    <p:sldId id="931" r:id="rId20"/>
    <p:sldId id="932" r:id="rId21"/>
    <p:sldId id="933" r:id="rId22"/>
    <p:sldId id="934" r:id="rId23"/>
    <p:sldId id="938" r:id="rId24"/>
    <p:sldId id="936" r:id="rId25"/>
    <p:sldId id="937" r:id="rId26"/>
    <p:sldId id="941" r:id="rId27"/>
    <p:sldId id="939" r:id="rId28"/>
    <p:sldId id="940" r:id="rId29"/>
    <p:sldId id="935" r:id="rId30"/>
  </p:sldIdLst>
  <p:sldSz cx="9144000" cy="6858000" type="screen4x3"/>
  <p:notesSz cx="7099300" cy="10234613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200"/>
    <a:srgbClr val="FAFCB9"/>
    <a:srgbClr val="009900"/>
    <a:srgbClr val="FF6161"/>
    <a:srgbClr val="653AFF"/>
    <a:srgbClr val="FF66EF"/>
    <a:srgbClr val="81A9FD"/>
    <a:srgbClr val="7BD2FD"/>
    <a:srgbClr val="80FFF0"/>
    <a:srgbClr val="FFB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中間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50000" autoAdjust="0"/>
  </p:normalViewPr>
  <p:slideViewPr>
    <p:cSldViewPr snapToGrid="0" snapToObjects="1">
      <p:cViewPr varScale="1">
        <p:scale>
          <a:sx n="95" d="100"/>
          <a:sy n="95" d="100"/>
        </p:scale>
        <p:origin x="18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l">
              <a:defRPr sz="13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r">
              <a:defRPr sz="1300"/>
            </a:lvl1pPr>
          </a:lstStyle>
          <a:p>
            <a:fld id="{692CE832-F27E-8B44-90D5-BE5049F10003}" type="datetimeFigureOut">
              <a:rPr lang="ja-JP" altLang="en-US" smtClean="0"/>
              <a:pPr/>
              <a:t>2023/2/10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l">
              <a:defRPr sz="13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r">
              <a:defRPr sz="1300"/>
            </a:lvl1pPr>
          </a:lstStyle>
          <a:p>
            <a:fld id="{C23694B4-A296-3248-9BA1-279B61F7098C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6363" cy="511731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l">
              <a:defRPr sz="13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39" tIns="49520" rIns="99039" bIns="49520" rtlCol="0"/>
          <a:lstStyle>
            <a:lvl1pPr algn="r">
              <a:defRPr sz="1300"/>
            </a:lvl1pPr>
          </a:lstStyle>
          <a:p>
            <a:fld id="{40B7F73A-59D5-6545-927C-A41DCFD4780A}" type="datetimeFigureOut">
              <a:rPr lang="ja-JP" altLang="en-US" smtClean="0"/>
              <a:pPr/>
              <a:t>2023/2/10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9" tIns="49520" rIns="99039" bIns="495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2"/>
            <a:ext cx="5679440" cy="4605576"/>
          </a:xfrm>
          <a:prstGeom prst="rect">
            <a:avLst/>
          </a:prstGeom>
        </p:spPr>
        <p:txBody>
          <a:bodyPr vert="horz" lIns="99039" tIns="49520" rIns="99039" bIns="49520" rtlCol="0">
            <a:normAutofit/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6363" cy="511731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l">
              <a:defRPr sz="13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5" y="9721107"/>
            <a:ext cx="3076363" cy="511731"/>
          </a:xfrm>
          <a:prstGeom prst="rect">
            <a:avLst/>
          </a:prstGeom>
        </p:spPr>
        <p:txBody>
          <a:bodyPr vert="horz" lIns="99039" tIns="49520" rIns="99039" bIns="49520" rtlCol="0" anchor="b"/>
          <a:lstStyle>
            <a:lvl1pPr algn="r">
              <a:defRPr sz="1300"/>
            </a:lvl1pPr>
          </a:lstStyle>
          <a:p>
            <a:fld id="{8D6C264B-4881-734E-B2FE-D17F4931CA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6C264B-4881-734E-B2FE-D17F4931CA05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47320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8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24238" y="6576886"/>
            <a:ext cx="7635907" cy="256599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tx2"/>
                </a:solidFill>
                <a:latin typeface="Osaka"/>
                <a:ea typeface="Osaka"/>
                <a:cs typeface="Osaka"/>
              </a:defRPr>
            </a:lvl1pPr>
          </a:lstStyle>
          <a:p>
            <a:r>
              <a:rPr lang="ja-JP" altLang="en-US" dirty="0"/>
              <a:t>末次・飛山</a:t>
            </a:r>
            <a:r>
              <a:rPr lang="en-US" altLang="ja-JP" dirty="0"/>
              <a:t>[</a:t>
            </a:r>
            <a:r>
              <a:rPr lang="en-US" altLang="ja-JP" dirty="0" err="1"/>
              <a:t>SueprKEKB</a:t>
            </a:r>
            <a:r>
              <a:rPr lang="ja-JP" altLang="en-US" dirty="0"/>
              <a:t>報告」</a:t>
            </a:r>
            <a:r>
              <a:rPr lang="en-US" altLang="ja-JP" dirty="0"/>
              <a:t>2019</a:t>
            </a:r>
            <a:r>
              <a:rPr lang="ja-JP" altLang="en-US" dirty="0"/>
              <a:t>年</a:t>
            </a:r>
            <a:r>
              <a:rPr lang="en-US" altLang="ja-JP" dirty="0"/>
              <a:t>5</a:t>
            </a:r>
            <a:r>
              <a:rPr lang="ja-JP" altLang="en-US" dirty="0"/>
              <a:t>月</a:t>
            </a:r>
            <a:r>
              <a:rPr lang="en-US" altLang="ja-JP" dirty="0"/>
              <a:t>31</a:t>
            </a:r>
            <a:r>
              <a:rPr lang="ja-JP" altLang="en-US" dirty="0"/>
              <a:t>日 </a:t>
            </a:r>
            <a:r>
              <a:rPr lang="en-US" altLang="ja-JP" dirty="0"/>
              <a:t>@</a:t>
            </a:r>
            <a:r>
              <a:rPr lang="ja-JP" altLang="en-US" dirty="0"/>
              <a:t>素粒子原子核研究所運営会議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3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5829" indent="0" algn="ctr">
              <a:buNone/>
              <a:defRPr/>
            </a:lvl2pPr>
            <a:lvl3pPr marL="851656" indent="0" algn="ctr">
              <a:buNone/>
              <a:defRPr/>
            </a:lvl3pPr>
            <a:lvl4pPr marL="1277485" indent="0" algn="ctr">
              <a:buNone/>
              <a:defRPr/>
            </a:lvl4pPr>
            <a:lvl5pPr marL="1703313" indent="0" algn="ctr">
              <a:buNone/>
              <a:defRPr/>
            </a:lvl5pPr>
            <a:lvl6pPr marL="2129141" indent="0" algn="ctr">
              <a:buNone/>
              <a:defRPr/>
            </a:lvl6pPr>
            <a:lvl7pPr marL="2554970" indent="0" algn="ctr">
              <a:buNone/>
              <a:defRPr/>
            </a:lvl7pPr>
            <a:lvl8pPr marL="2980797" indent="0" algn="ctr">
              <a:buNone/>
              <a:defRPr/>
            </a:lvl8pPr>
            <a:lvl9pPr marL="3406626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53FE9-5C6C-6548-957D-1A4EE3A3B61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50353914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39884" y="997606"/>
            <a:ext cx="9087569" cy="5585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21721-5FDC-D445-9F85-7F3CCA7B1AE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165034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8" y="4406903"/>
            <a:ext cx="7772400" cy="1362075"/>
          </a:xfrm>
        </p:spPr>
        <p:txBody>
          <a:bodyPr anchor="t"/>
          <a:lstStyle>
            <a:lvl1pPr algn="l">
              <a:defRPr sz="3764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38" y="2906714"/>
            <a:ext cx="7772400" cy="1500187"/>
          </a:xfrm>
        </p:spPr>
        <p:txBody>
          <a:bodyPr anchor="b"/>
          <a:lstStyle>
            <a:lvl1pPr marL="0" indent="0">
              <a:buNone/>
              <a:defRPr sz="1882"/>
            </a:lvl1pPr>
            <a:lvl2pPr marL="425829" indent="0">
              <a:buNone/>
              <a:defRPr sz="1711"/>
            </a:lvl2pPr>
            <a:lvl3pPr marL="851656" indent="0">
              <a:buNone/>
              <a:defRPr sz="1454"/>
            </a:lvl3pPr>
            <a:lvl4pPr marL="1277485" indent="0">
              <a:buNone/>
              <a:defRPr sz="1283"/>
            </a:lvl4pPr>
            <a:lvl5pPr marL="1703313" indent="0">
              <a:buNone/>
              <a:defRPr sz="1283"/>
            </a:lvl5pPr>
            <a:lvl6pPr marL="2129141" indent="0">
              <a:buNone/>
              <a:defRPr sz="1283"/>
            </a:lvl6pPr>
            <a:lvl7pPr marL="2554970" indent="0">
              <a:buNone/>
              <a:defRPr sz="1283"/>
            </a:lvl7pPr>
            <a:lvl8pPr marL="2980797" indent="0">
              <a:buNone/>
              <a:defRPr sz="1283"/>
            </a:lvl8pPr>
            <a:lvl9pPr marL="3406626" indent="0">
              <a:buNone/>
              <a:defRPr sz="12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B4DE4-18C0-CA4C-B6F1-505553AAF7C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0317569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04239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40019-2845-704D-8DB1-1F79568350A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0320750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6"/>
            <a:ext cx="4040066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066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6"/>
            <a:ext cx="4041531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6"/>
            <a:ext cx="4041531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22B60-6276-D242-83CB-B0C8473716D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1333790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3661-B5AA-2C4C-AEB0-47E793563D5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57462355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13FF4-2407-AE4D-838C-76990F38DDA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29346977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3"/>
            <a:ext cx="3008435" cy="1162050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41" y="273054"/>
            <a:ext cx="5111262" cy="5853113"/>
          </a:xfrm>
        </p:spPr>
        <p:txBody>
          <a:bodyPr/>
          <a:lstStyle>
            <a:lvl1pPr>
              <a:defRPr sz="2994"/>
            </a:lvl1pPr>
            <a:lvl2pPr>
              <a:defRPr sz="2567"/>
            </a:lvl2pPr>
            <a:lvl3pPr>
              <a:defRPr sz="2224"/>
            </a:lvl3pPr>
            <a:lvl4pPr>
              <a:defRPr sz="1882"/>
            </a:lvl4pPr>
            <a:lvl5pPr>
              <a:defRPr sz="1882"/>
            </a:lvl5pPr>
            <a:lvl6pPr>
              <a:defRPr sz="1882"/>
            </a:lvl6pPr>
            <a:lvl7pPr>
              <a:defRPr sz="1882"/>
            </a:lvl7pPr>
            <a:lvl8pPr>
              <a:defRPr sz="1882"/>
            </a:lvl8pPr>
            <a:lvl9pPr>
              <a:defRPr sz="18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435" cy="4691063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998A-891B-BF4D-9808-29A40A5F591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7021276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9" y="4800600"/>
            <a:ext cx="5486400" cy="566738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69" y="612775"/>
            <a:ext cx="5486400" cy="4114800"/>
          </a:xfrm>
        </p:spPr>
        <p:txBody>
          <a:bodyPr/>
          <a:lstStyle>
            <a:lvl1pPr marL="0" indent="0">
              <a:buNone/>
              <a:defRPr sz="2994"/>
            </a:lvl1pPr>
            <a:lvl2pPr marL="425829" indent="0">
              <a:buNone/>
              <a:defRPr sz="2567"/>
            </a:lvl2pPr>
            <a:lvl3pPr marL="851656" indent="0">
              <a:buNone/>
              <a:defRPr sz="2224"/>
            </a:lvl3pPr>
            <a:lvl4pPr marL="1277485" indent="0">
              <a:buNone/>
              <a:defRPr sz="1882"/>
            </a:lvl4pPr>
            <a:lvl5pPr marL="1703313" indent="0">
              <a:buNone/>
              <a:defRPr sz="1882"/>
            </a:lvl5pPr>
            <a:lvl6pPr marL="2129141" indent="0">
              <a:buNone/>
              <a:defRPr sz="1882"/>
            </a:lvl6pPr>
            <a:lvl7pPr marL="2554970" indent="0">
              <a:buNone/>
              <a:defRPr sz="1882"/>
            </a:lvl7pPr>
            <a:lvl8pPr marL="2980797" indent="0">
              <a:buNone/>
              <a:defRPr sz="1882"/>
            </a:lvl8pPr>
            <a:lvl9pPr marL="3406626" indent="0">
              <a:buNone/>
              <a:defRPr sz="1882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69" y="5367338"/>
            <a:ext cx="5486400" cy="804862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32A45-E3B9-EF40-9F67-1D5373393C6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38432921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4E322-4B46-D54A-9D81-82D8D585480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18986660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7662" y="419100"/>
            <a:ext cx="2215661" cy="60579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40678" y="419100"/>
            <a:ext cx="6506308" cy="60579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852C-B4CE-6044-A8A3-AE7569FA2C5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7869562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3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5829" indent="0" algn="ctr">
              <a:buNone/>
              <a:defRPr/>
            </a:lvl2pPr>
            <a:lvl3pPr marL="851656" indent="0" algn="ctr">
              <a:buNone/>
              <a:defRPr/>
            </a:lvl3pPr>
            <a:lvl4pPr marL="1277485" indent="0" algn="ctr">
              <a:buNone/>
              <a:defRPr/>
            </a:lvl4pPr>
            <a:lvl5pPr marL="1703313" indent="0" algn="ctr">
              <a:buNone/>
              <a:defRPr/>
            </a:lvl5pPr>
            <a:lvl6pPr marL="2129141" indent="0" algn="ctr">
              <a:buNone/>
              <a:defRPr/>
            </a:lvl6pPr>
            <a:lvl7pPr marL="2554970" indent="0" algn="ctr">
              <a:buNone/>
              <a:defRPr/>
            </a:lvl7pPr>
            <a:lvl8pPr marL="2980797" indent="0" algn="ctr">
              <a:buNone/>
              <a:defRPr/>
            </a:lvl8pPr>
            <a:lvl9pPr marL="3406626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53FE9-5C6C-6548-957D-1A4EE3A3B61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2684281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39884" y="997606"/>
            <a:ext cx="9087569" cy="5585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21721-5FDC-D445-9F85-7F3CCA7B1AE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48853868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8" y="4406903"/>
            <a:ext cx="7772400" cy="1362075"/>
          </a:xfrm>
        </p:spPr>
        <p:txBody>
          <a:bodyPr anchor="t"/>
          <a:lstStyle>
            <a:lvl1pPr algn="l">
              <a:defRPr sz="3764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38" y="2906714"/>
            <a:ext cx="7772400" cy="1500187"/>
          </a:xfrm>
        </p:spPr>
        <p:txBody>
          <a:bodyPr anchor="b"/>
          <a:lstStyle>
            <a:lvl1pPr marL="0" indent="0">
              <a:buNone/>
              <a:defRPr sz="1882"/>
            </a:lvl1pPr>
            <a:lvl2pPr marL="425829" indent="0">
              <a:buNone/>
              <a:defRPr sz="1711"/>
            </a:lvl2pPr>
            <a:lvl3pPr marL="851656" indent="0">
              <a:buNone/>
              <a:defRPr sz="1454"/>
            </a:lvl3pPr>
            <a:lvl4pPr marL="1277485" indent="0">
              <a:buNone/>
              <a:defRPr sz="1283"/>
            </a:lvl4pPr>
            <a:lvl5pPr marL="1703313" indent="0">
              <a:buNone/>
              <a:defRPr sz="1283"/>
            </a:lvl5pPr>
            <a:lvl6pPr marL="2129141" indent="0">
              <a:buNone/>
              <a:defRPr sz="1283"/>
            </a:lvl6pPr>
            <a:lvl7pPr marL="2554970" indent="0">
              <a:buNone/>
              <a:defRPr sz="1283"/>
            </a:lvl7pPr>
            <a:lvl8pPr marL="2980797" indent="0">
              <a:buNone/>
              <a:defRPr sz="1283"/>
            </a:lvl8pPr>
            <a:lvl9pPr marL="3406626" indent="0">
              <a:buNone/>
              <a:defRPr sz="12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B4DE4-18C0-CA4C-B6F1-505553AAF7C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38922717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04239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40019-2845-704D-8DB1-1F79568350A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33084064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6"/>
            <a:ext cx="4040066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066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6"/>
            <a:ext cx="4041531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6"/>
            <a:ext cx="4041531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22B60-6276-D242-83CB-B0C8473716D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2130879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3661-B5AA-2C4C-AEB0-47E793563D5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9480807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13FF4-2407-AE4D-838C-76990F38DDA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54619903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3"/>
            <a:ext cx="3008435" cy="1162050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41" y="273054"/>
            <a:ext cx="5111262" cy="5853113"/>
          </a:xfrm>
        </p:spPr>
        <p:txBody>
          <a:bodyPr/>
          <a:lstStyle>
            <a:lvl1pPr>
              <a:defRPr sz="2994"/>
            </a:lvl1pPr>
            <a:lvl2pPr>
              <a:defRPr sz="2567"/>
            </a:lvl2pPr>
            <a:lvl3pPr>
              <a:defRPr sz="2224"/>
            </a:lvl3pPr>
            <a:lvl4pPr>
              <a:defRPr sz="1882"/>
            </a:lvl4pPr>
            <a:lvl5pPr>
              <a:defRPr sz="1882"/>
            </a:lvl5pPr>
            <a:lvl6pPr>
              <a:defRPr sz="1882"/>
            </a:lvl6pPr>
            <a:lvl7pPr>
              <a:defRPr sz="1882"/>
            </a:lvl7pPr>
            <a:lvl8pPr>
              <a:defRPr sz="1882"/>
            </a:lvl8pPr>
            <a:lvl9pPr>
              <a:defRPr sz="18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435" cy="4691063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998A-891B-BF4D-9808-29A40A5F591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58886222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9" y="4800600"/>
            <a:ext cx="5486400" cy="566738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69" y="612775"/>
            <a:ext cx="5486400" cy="4114800"/>
          </a:xfrm>
        </p:spPr>
        <p:txBody>
          <a:bodyPr/>
          <a:lstStyle>
            <a:lvl1pPr marL="0" indent="0">
              <a:buNone/>
              <a:defRPr sz="2994"/>
            </a:lvl1pPr>
            <a:lvl2pPr marL="425829" indent="0">
              <a:buNone/>
              <a:defRPr sz="2567"/>
            </a:lvl2pPr>
            <a:lvl3pPr marL="851656" indent="0">
              <a:buNone/>
              <a:defRPr sz="2224"/>
            </a:lvl3pPr>
            <a:lvl4pPr marL="1277485" indent="0">
              <a:buNone/>
              <a:defRPr sz="1882"/>
            </a:lvl4pPr>
            <a:lvl5pPr marL="1703313" indent="0">
              <a:buNone/>
              <a:defRPr sz="1882"/>
            </a:lvl5pPr>
            <a:lvl6pPr marL="2129141" indent="0">
              <a:buNone/>
              <a:defRPr sz="1882"/>
            </a:lvl6pPr>
            <a:lvl7pPr marL="2554970" indent="0">
              <a:buNone/>
              <a:defRPr sz="1882"/>
            </a:lvl7pPr>
            <a:lvl8pPr marL="2980797" indent="0">
              <a:buNone/>
              <a:defRPr sz="1882"/>
            </a:lvl8pPr>
            <a:lvl9pPr marL="3406626" indent="0">
              <a:buNone/>
              <a:defRPr sz="1882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69" y="5367338"/>
            <a:ext cx="5486400" cy="804862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32A45-E3B9-EF40-9F67-1D5373393C6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717759808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4E322-4B46-D54A-9D81-82D8D585480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60235138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7662" y="419100"/>
            <a:ext cx="2215661" cy="60579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40678" y="419100"/>
            <a:ext cx="6506308" cy="60579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852C-B4CE-6044-A8A3-AE7569FA2C5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928506627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3" y="3886203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25829" indent="0" algn="ctr">
              <a:buNone/>
              <a:defRPr/>
            </a:lvl2pPr>
            <a:lvl3pPr marL="851656" indent="0" algn="ctr">
              <a:buNone/>
              <a:defRPr/>
            </a:lvl3pPr>
            <a:lvl4pPr marL="1277485" indent="0" algn="ctr">
              <a:buNone/>
              <a:defRPr/>
            </a:lvl4pPr>
            <a:lvl5pPr marL="1703313" indent="0" algn="ctr">
              <a:buNone/>
              <a:defRPr/>
            </a:lvl5pPr>
            <a:lvl6pPr marL="2129141" indent="0" algn="ctr">
              <a:buNone/>
              <a:defRPr/>
            </a:lvl6pPr>
            <a:lvl7pPr marL="2554970" indent="0" algn="ctr">
              <a:buNone/>
              <a:defRPr/>
            </a:lvl7pPr>
            <a:lvl8pPr marL="2980797" indent="0" algn="ctr">
              <a:buNone/>
              <a:defRPr/>
            </a:lvl8pPr>
            <a:lvl9pPr marL="3406626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53FE9-5C6C-6548-957D-1A4EE3A3B61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11228453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39884" y="997606"/>
            <a:ext cx="9087569" cy="5585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21721-5FDC-D445-9F85-7F3CCA7B1AE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3464150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8" y="4406903"/>
            <a:ext cx="7772400" cy="1362075"/>
          </a:xfrm>
        </p:spPr>
        <p:txBody>
          <a:bodyPr anchor="t"/>
          <a:lstStyle>
            <a:lvl1pPr algn="l">
              <a:defRPr sz="3764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438" y="2906714"/>
            <a:ext cx="7772400" cy="1500187"/>
          </a:xfrm>
        </p:spPr>
        <p:txBody>
          <a:bodyPr anchor="b"/>
          <a:lstStyle>
            <a:lvl1pPr marL="0" indent="0">
              <a:buNone/>
              <a:defRPr sz="1882"/>
            </a:lvl1pPr>
            <a:lvl2pPr marL="425829" indent="0">
              <a:buNone/>
              <a:defRPr sz="1711"/>
            </a:lvl2pPr>
            <a:lvl3pPr marL="851656" indent="0">
              <a:buNone/>
              <a:defRPr sz="1454"/>
            </a:lvl3pPr>
            <a:lvl4pPr marL="1277485" indent="0">
              <a:buNone/>
              <a:defRPr sz="1283"/>
            </a:lvl4pPr>
            <a:lvl5pPr marL="1703313" indent="0">
              <a:buNone/>
              <a:defRPr sz="1283"/>
            </a:lvl5pPr>
            <a:lvl6pPr marL="2129141" indent="0">
              <a:buNone/>
              <a:defRPr sz="1283"/>
            </a:lvl6pPr>
            <a:lvl7pPr marL="2554970" indent="0">
              <a:buNone/>
              <a:defRPr sz="1283"/>
            </a:lvl7pPr>
            <a:lvl8pPr marL="2980797" indent="0">
              <a:buNone/>
              <a:defRPr sz="1283"/>
            </a:lvl8pPr>
            <a:lvl9pPr marL="3406626" indent="0">
              <a:buNone/>
              <a:defRPr sz="12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B4DE4-18C0-CA4C-B6F1-505553AAF7C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93884275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04239" y="1143001"/>
            <a:ext cx="4311162" cy="5334000"/>
          </a:xfrm>
        </p:spPr>
        <p:txBody>
          <a:bodyPr/>
          <a:lstStyle>
            <a:lvl1pPr>
              <a:defRPr sz="2567"/>
            </a:lvl1pPr>
            <a:lvl2pPr>
              <a:defRPr sz="2224"/>
            </a:lvl2pPr>
            <a:lvl3pPr>
              <a:defRPr sz="1882"/>
            </a:lvl3pPr>
            <a:lvl4pPr>
              <a:defRPr sz="1711"/>
            </a:lvl4pPr>
            <a:lvl5pPr>
              <a:defRPr sz="1711"/>
            </a:lvl5pPr>
            <a:lvl6pPr>
              <a:defRPr sz="1711"/>
            </a:lvl6pPr>
            <a:lvl7pPr>
              <a:defRPr sz="1711"/>
            </a:lvl7pPr>
            <a:lvl8pPr>
              <a:defRPr sz="1711"/>
            </a:lvl8pPr>
            <a:lvl9pPr>
              <a:defRPr sz="17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40019-2845-704D-8DB1-1F79568350A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874759827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1" y="1535116"/>
            <a:ext cx="4040066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1" y="2174876"/>
            <a:ext cx="4040066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273" y="1535116"/>
            <a:ext cx="4041531" cy="639762"/>
          </a:xfrm>
        </p:spPr>
        <p:txBody>
          <a:bodyPr anchor="b"/>
          <a:lstStyle>
            <a:lvl1pPr marL="0" indent="0">
              <a:buNone/>
              <a:defRPr sz="2224" b="1"/>
            </a:lvl1pPr>
            <a:lvl2pPr marL="425829" indent="0">
              <a:buNone/>
              <a:defRPr sz="1882" b="1"/>
            </a:lvl2pPr>
            <a:lvl3pPr marL="851656" indent="0">
              <a:buNone/>
              <a:defRPr sz="1711" b="1"/>
            </a:lvl3pPr>
            <a:lvl4pPr marL="1277485" indent="0">
              <a:buNone/>
              <a:defRPr sz="1454" b="1"/>
            </a:lvl4pPr>
            <a:lvl5pPr marL="1703313" indent="0">
              <a:buNone/>
              <a:defRPr sz="1454" b="1"/>
            </a:lvl5pPr>
            <a:lvl6pPr marL="2129141" indent="0">
              <a:buNone/>
              <a:defRPr sz="1454" b="1"/>
            </a:lvl6pPr>
            <a:lvl7pPr marL="2554970" indent="0">
              <a:buNone/>
              <a:defRPr sz="1454" b="1"/>
            </a:lvl7pPr>
            <a:lvl8pPr marL="2980797" indent="0">
              <a:buNone/>
              <a:defRPr sz="1454" b="1"/>
            </a:lvl8pPr>
            <a:lvl9pPr marL="3406626" indent="0">
              <a:buNone/>
              <a:defRPr sz="1454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273" y="2174876"/>
            <a:ext cx="4041531" cy="3951288"/>
          </a:xfrm>
        </p:spPr>
        <p:txBody>
          <a:bodyPr/>
          <a:lstStyle>
            <a:lvl1pPr>
              <a:defRPr sz="2224"/>
            </a:lvl1pPr>
            <a:lvl2pPr>
              <a:defRPr sz="1882"/>
            </a:lvl2pPr>
            <a:lvl3pPr>
              <a:defRPr sz="1711"/>
            </a:lvl3pPr>
            <a:lvl4pPr>
              <a:defRPr sz="1454"/>
            </a:lvl4pPr>
            <a:lvl5pPr>
              <a:defRPr sz="1454"/>
            </a:lvl5pPr>
            <a:lvl6pPr>
              <a:defRPr sz="1454"/>
            </a:lvl6pPr>
            <a:lvl7pPr>
              <a:defRPr sz="1454"/>
            </a:lvl7pPr>
            <a:lvl8pPr>
              <a:defRPr sz="1454"/>
            </a:lvl8pPr>
            <a:lvl9pPr>
              <a:defRPr sz="145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22B60-6276-D242-83CB-B0C8473716D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08031632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83661-B5AA-2C4C-AEB0-47E793563D5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6576908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13FF4-2407-AE4D-838C-76990F38DDA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62720976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3053"/>
            <a:ext cx="3008435" cy="1162050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541" y="273054"/>
            <a:ext cx="5111262" cy="5853113"/>
          </a:xfrm>
        </p:spPr>
        <p:txBody>
          <a:bodyPr/>
          <a:lstStyle>
            <a:lvl1pPr>
              <a:defRPr sz="2994"/>
            </a:lvl1pPr>
            <a:lvl2pPr>
              <a:defRPr sz="2567"/>
            </a:lvl2pPr>
            <a:lvl3pPr>
              <a:defRPr sz="2224"/>
            </a:lvl3pPr>
            <a:lvl4pPr>
              <a:defRPr sz="1882"/>
            </a:lvl4pPr>
            <a:lvl5pPr>
              <a:defRPr sz="1882"/>
            </a:lvl5pPr>
            <a:lvl6pPr>
              <a:defRPr sz="1882"/>
            </a:lvl6pPr>
            <a:lvl7pPr>
              <a:defRPr sz="1882"/>
            </a:lvl7pPr>
            <a:lvl8pPr>
              <a:defRPr sz="1882"/>
            </a:lvl8pPr>
            <a:lvl9pPr>
              <a:defRPr sz="18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435" cy="4691063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C998A-891B-BF4D-9808-29A40A5F591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71288682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9" y="4800600"/>
            <a:ext cx="5486400" cy="566738"/>
          </a:xfrm>
        </p:spPr>
        <p:txBody>
          <a:bodyPr anchor="b"/>
          <a:lstStyle>
            <a:lvl1pPr algn="l">
              <a:defRPr sz="1882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169" y="612775"/>
            <a:ext cx="5486400" cy="4114800"/>
          </a:xfrm>
        </p:spPr>
        <p:txBody>
          <a:bodyPr/>
          <a:lstStyle>
            <a:lvl1pPr marL="0" indent="0">
              <a:buNone/>
              <a:defRPr sz="2994"/>
            </a:lvl1pPr>
            <a:lvl2pPr marL="425829" indent="0">
              <a:buNone/>
              <a:defRPr sz="2567"/>
            </a:lvl2pPr>
            <a:lvl3pPr marL="851656" indent="0">
              <a:buNone/>
              <a:defRPr sz="2224"/>
            </a:lvl3pPr>
            <a:lvl4pPr marL="1277485" indent="0">
              <a:buNone/>
              <a:defRPr sz="1882"/>
            </a:lvl4pPr>
            <a:lvl5pPr marL="1703313" indent="0">
              <a:buNone/>
              <a:defRPr sz="1882"/>
            </a:lvl5pPr>
            <a:lvl6pPr marL="2129141" indent="0">
              <a:buNone/>
              <a:defRPr sz="1882"/>
            </a:lvl6pPr>
            <a:lvl7pPr marL="2554970" indent="0">
              <a:buNone/>
              <a:defRPr sz="1882"/>
            </a:lvl7pPr>
            <a:lvl8pPr marL="2980797" indent="0">
              <a:buNone/>
              <a:defRPr sz="1882"/>
            </a:lvl8pPr>
            <a:lvl9pPr marL="3406626" indent="0">
              <a:buNone/>
              <a:defRPr sz="1882"/>
            </a:lvl9pPr>
          </a:lstStyle>
          <a:p>
            <a:pPr lvl="0"/>
            <a:r>
              <a:rPr lang="ja-JP" altLang="en-US" noProof="0"/>
              <a:t>プレースホルダーまでドラッグするかアイコンをクリックして図を追加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169" y="5367338"/>
            <a:ext cx="5486400" cy="804862"/>
          </a:xfrm>
        </p:spPr>
        <p:txBody>
          <a:bodyPr/>
          <a:lstStyle>
            <a:lvl1pPr marL="0" indent="0">
              <a:buNone/>
              <a:defRPr sz="1283"/>
            </a:lvl1pPr>
            <a:lvl2pPr marL="425829" indent="0">
              <a:buNone/>
              <a:defRPr sz="1112"/>
            </a:lvl2pPr>
            <a:lvl3pPr marL="851656" indent="0">
              <a:buNone/>
              <a:defRPr sz="941"/>
            </a:lvl3pPr>
            <a:lvl4pPr marL="1277485" indent="0">
              <a:buNone/>
              <a:defRPr sz="856"/>
            </a:lvl4pPr>
            <a:lvl5pPr marL="1703313" indent="0">
              <a:buNone/>
              <a:defRPr sz="856"/>
            </a:lvl5pPr>
            <a:lvl6pPr marL="2129141" indent="0">
              <a:buNone/>
              <a:defRPr sz="856"/>
            </a:lvl6pPr>
            <a:lvl7pPr marL="2554970" indent="0">
              <a:buNone/>
              <a:defRPr sz="856"/>
            </a:lvl7pPr>
            <a:lvl8pPr marL="2980797" indent="0">
              <a:buNone/>
              <a:defRPr sz="856"/>
            </a:lvl8pPr>
            <a:lvl9pPr marL="3406626" indent="0">
              <a:buNone/>
              <a:defRPr sz="856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A32A45-E3B9-EF40-9F67-1D5373393C6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778279166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4E322-4B46-D54A-9D81-82D8D585480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27066161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87662" y="419100"/>
            <a:ext cx="2215661" cy="60579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40678" y="419100"/>
            <a:ext cx="6506308" cy="60579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0852C-B4CE-6044-A8A3-AE7569FA2C5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19668390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ＭＳ Ｐゴシック" panose="020B0600070205080204" pitchFamily="50" charset="-128"/>
                <a:ea typeface="ＭＳ Ｐゴシック" panose="020B0600070205080204" pitchFamily="50" charset="-128"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dirty="0"/>
              <a:t>マスタ テキストの書式設定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5124783" y="6446219"/>
            <a:ext cx="1346518" cy="365125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5.emf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924438" y="96892"/>
            <a:ext cx="7255343" cy="734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15812" y="989887"/>
            <a:ext cx="8682757" cy="5586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179781" y="6576886"/>
            <a:ext cx="718788" cy="2565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0000FF"/>
                </a:solidFill>
                <a:latin typeface="Osaka"/>
                <a:ea typeface="Osaka"/>
                <a:cs typeface="Osaka"/>
              </a:defRPr>
            </a:lvl1pPr>
          </a:lstStyle>
          <a:p>
            <a:fld id="{9C0E2F81-601E-B447-A2CF-B5EA9635114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pic>
        <p:nvPicPr>
          <p:cNvPr id="7" name="図 6" descr="SuperKEKB_logo.gif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308" y="133530"/>
            <a:ext cx="1295359" cy="697551"/>
          </a:xfrm>
          <a:prstGeom prst="rect">
            <a:avLst/>
          </a:prstGeom>
        </p:spPr>
      </p:pic>
      <p:pic>
        <p:nvPicPr>
          <p:cNvPr id="8" name="図 7" descr="keklogo-c.jp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9759" y="150130"/>
            <a:ext cx="996364" cy="6296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kumimoji="1" sz="3600" i="1" kern="1200">
          <a:solidFill>
            <a:schemeClr val="tx1"/>
          </a:solidFill>
          <a:latin typeface="Osaka"/>
          <a:ea typeface="Osaka"/>
          <a:cs typeface="Osak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n"/>
        <a:defRPr kumimoji="1" sz="2400" kern="1200">
          <a:solidFill>
            <a:srgbClr val="0000FF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kumimoji="1" sz="18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1600" kern="1200">
          <a:solidFill>
            <a:srgbClr val="008000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12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1200" kern="1200">
          <a:solidFill>
            <a:schemeClr val="tx1"/>
          </a:solidFill>
          <a:latin typeface="ＭＳ Ｐゴシック" panose="020B0600070205080204" pitchFamily="50" charset="-128"/>
          <a:ea typeface="ＭＳ Ｐゴシック" panose="020B0600070205080204" pitchFamily="50" charset="-128"/>
          <a:cs typeface="ＭＳ Ｐゴシック" panose="020B0600070205080204" pitchFamily="50" charset="-128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 userDrawn="1"/>
        </p:nvSpPr>
        <p:spPr bwMode="auto">
          <a:xfrm>
            <a:off x="85369" y="256915"/>
            <a:ext cx="8976955" cy="6316730"/>
          </a:xfrm>
          <a:prstGeom prst="rect">
            <a:avLst/>
          </a:prstGeom>
          <a:solidFill>
            <a:srgbClr val="FFFDF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+mn-lt"/>
              <a:ea typeface="ヒラギノ丸ゴ Pro W4"/>
              <a:cs typeface="ヒラギノ丸ゴ Pro W4"/>
            </a:endParaRPr>
          </a:p>
        </p:txBody>
      </p:sp>
      <p:sp>
        <p:nvSpPr>
          <p:cNvPr id="13" name="Line 6"/>
          <p:cNvSpPr>
            <a:spLocks noChangeShapeType="1"/>
          </p:cNvSpPr>
          <p:nvPr userDrawn="1"/>
        </p:nvSpPr>
        <p:spPr bwMode="auto">
          <a:xfrm>
            <a:off x="88279" y="266317"/>
            <a:ext cx="8970164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Times" pitchFamily="-112" charset="0"/>
              <a:ea typeface="ヒラギノ丸ゴ Pro W4"/>
              <a:cs typeface="ヒラギノ丸ゴ Pro W4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1241" y="349813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9883" y="997606"/>
            <a:ext cx="9079587" cy="558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11470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165" y="6578731"/>
            <a:ext cx="533729" cy="2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>
            <a:lvl1pPr algn="r">
              <a:defRPr sz="941">
                <a:latin typeface="Arial Rounded MT Bold"/>
                <a:ea typeface="ヒラギノ丸ゴ Pro W4"/>
                <a:cs typeface="ヒラギノ丸ゴ Pro W4"/>
              </a:defRPr>
            </a:lvl1pPr>
          </a:lstStyle>
          <a:p>
            <a:pPr>
              <a:defRPr/>
            </a:pPr>
            <a:fld id="{39DCC287-FB41-514C-BF81-F04C64726B3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pic>
        <p:nvPicPr>
          <p:cNvPr id="1033" name="図 11" descr="keklogo-a.gif"/>
          <p:cNvPicPr>
            <a:picLocks noChangeAspect="1"/>
          </p:cNvPicPr>
          <p:nvPr/>
        </p:nvPicPr>
        <p:blipFill>
          <a:blip r:embed="rId13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108" y="97889"/>
            <a:ext cx="582619" cy="359887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34" name="図 12" descr="SuperKEKBlogo25.png"/>
          <p:cNvPicPr>
            <a:picLocks noChangeAspect="1"/>
          </p:cNvPicPr>
          <p:nvPr/>
        </p:nvPicPr>
        <p:blipFill>
          <a:blip r:embed="rId14" cstate="email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2606" y="112285"/>
            <a:ext cx="676327" cy="33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1099827" y="6574413"/>
            <a:ext cx="1858831" cy="25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54" tIns="42577" rIns="85154" bIns="4257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112" i="1" baseline="0" dirty="0">
                <a:solidFill>
                  <a:srgbClr val="000090"/>
                </a:solidFill>
                <a:latin typeface="Arial Rounded MT Bold"/>
                <a:ea typeface="ヒラギノ丸ゴ Pro W4"/>
                <a:cs typeface="ヒラギノ丸ゴ Pro W4"/>
              </a:rPr>
              <a:t>Injector linac plan</a:t>
            </a:r>
            <a:endParaRPr lang="en-US" altLang="ja-JP" sz="1112" i="1" dirty="0">
              <a:solidFill>
                <a:srgbClr val="000090"/>
              </a:solidFill>
              <a:latin typeface="Arial Rounded MT Bold"/>
              <a:ea typeface="ヒラギノ丸ゴ Pro W4"/>
              <a:cs typeface="ヒラギノ丸ゴ Pro W4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 rot="1234296">
            <a:off x="271617" y="3298005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5154" tIns="42577" rIns="85154" bIns="42577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5pPr>
            <a:lvl6pPr marL="49775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6pPr>
            <a:lvl7pPr marL="995507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7pPr>
            <a:lvl8pPr marL="149326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8pPr>
            <a:lvl9pPr marL="199101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9pPr>
          </a:lstStyle>
          <a:p>
            <a:endParaRPr lang="ja-JP" altLang="en-US" sz="5133" dirty="0">
              <a:solidFill>
                <a:srgbClr val="CCFFCC"/>
              </a:solidFill>
            </a:endParaRPr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58401" y="6578728"/>
            <a:ext cx="899189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Times" pitchFamily="-112" charset="0"/>
              <a:ea typeface="ヒラギノ丸ゴ Pro W4"/>
              <a:cs typeface="ヒラギノ丸ゴ Pro W4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 userDrawn="1"/>
        </p:nvSpPr>
        <p:spPr bwMode="auto">
          <a:xfrm>
            <a:off x="3171133" y="6574413"/>
            <a:ext cx="5477165" cy="25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54" tIns="42577" rIns="85154" bIns="42577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altLang="ja-JP" sz="1112" i="1" baseline="0" dirty="0">
                <a:solidFill>
                  <a:srgbClr val="000090"/>
                </a:solidFill>
                <a:latin typeface="Arial Rounded MT Bold"/>
                <a:ea typeface="ヒラギノ丸ゴ Pro W4"/>
                <a:cs typeface="ヒラギノ丸ゴ Pro W4"/>
              </a:rPr>
              <a:t>K.Furukawa, Mar.2021</a:t>
            </a:r>
            <a:endParaRPr lang="en-US" altLang="ja-JP" sz="1112" i="1" dirty="0">
              <a:solidFill>
                <a:srgbClr val="000090"/>
              </a:solidFill>
              <a:latin typeface="Arial Rounded MT Bold"/>
              <a:ea typeface="ヒラギノ丸ゴ Pro W4"/>
              <a:cs typeface="ヒラギノ丸ゴ Pro W4"/>
            </a:endParaRPr>
          </a:p>
        </p:txBody>
      </p:sp>
      <p:pic>
        <p:nvPicPr>
          <p:cNvPr id="17" name="図 10">
            <a:extLst>
              <a:ext uri="{FF2B5EF4-FFF2-40B4-BE49-F238E27FC236}">
                <a16:creationId xmlns:a16="http://schemas.microsoft.com/office/drawing/2014/main" id="{2EA81EF0-A7A4-334C-9E09-91555408EA5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94" y="6354834"/>
            <a:ext cx="467182" cy="43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31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5pPr>
      <a:lvl6pPr marL="425829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6pPr>
      <a:lvl7pPr marL="851656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7pPr>
      <a:lvl8pPr marL="1277485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8pPr>
      <a:lvl9pPr marL="1703313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9pPr>
    </p:titleStyle>
    <p:bodyStyle>
      <a:lvl1pPr marL="319155" indent="-319155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charset="2"/>
        <a:buChar char="u"/>
        <a:defRPr kumimoji="1" sz="2994" b="1">
          <a:solidFill>
            <a:srgbClr val="000060"/>
          </a:solidFill>
          <a:latin typeface="+mn-lt"/>
          <a:ea typeface="+mn-ea"/>
          <a:cs typeface="+mn-cs"/>
        </a:defRPr>
      </a:lvl1pPr>
      <a:lvl2pPr marL="463115" indent="-230878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Font typeface="Wingdings" charset="2"/>
        <a:buChar char="v"/>
        <a:tabLst/>
        <a:defRPr kumimoji="1" sz="2567" b="1">
          <a:solidFill>
            <a:srgbClr val="600000"/>
          </a:solidFill>
          <a:latin typeface="+mn-lt"/>
          <a:ea typeface="+mn-ea"/>
          <a:cs typeface="+mn-cs"/>
        </a:defRPr>
      </a:lvl2pPr>
      <a:lvl3pPr marL="615223" indent="-230878" algn="l" rtl="0" eaLnBrk="1" fontAlgn="base" hangingPunct="1">
        <a:spcBef>
          <a:spcPct val="20000"/>
        </a:spcBef>
        <a:spcAft>
          <a:spcPct val="0"/>
        </a:spcAft>
        <a:buClr>
          <a:srgbClr val="FF7F00"/>
        </a:buClr>
        <a:buFont typeface="Wingdings" charset="2"/>
        <a:buChar char="³"/>
        <a:defRPr kumimoji="1" sz="2224" b="1">
          <a:solidFill>
            <a:srgbClr val="004000"/>
          </a:solidFill>
          <a:latin typeface="+mn-lt"/>
          <a:ea typeface="+mn-ea"/>
          <a:cs typeface="+mn-cs"/>
        </a:defRPr>
      </a:lvl3pPr>
      <a:lvl4pPr marL="688560" indent="-152108" algn="l" rtl="0" eaLnBrk="1" fontAlgn="base" hangingPunct="1">
        <a:spcBef>
          <a:spcPct val="20000"/>
        </a:spcBef>
        <a:spcAft>
          <a:spcPct val="0"/>
        </a:spcAft>
        <a:buClr>
          <a:srgbClr val="FFBF00"/>
        </a:buClr>
        <a:buFont typeface="Wingdings" charset="2"/>
        <a:buChar char="w"/>
        <a:defRPr kumimoji="1" sz="1882" b="1">
          <a:solidFill>
            <a:srgbClr val="400040"/>
          </a:solidFill>
          <a:latin typeface="+mn-lt"/>
          <a:ea typeface="+mn-ea"/>
          <a:cs typeface="+mn-cs"/>
        </a:defRPr>
      </a:lvl4pPr>
      <a:lvl5pPr marL="840668" indent="-15210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5pPr>
      <a:lvl6pPr marL="1135542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6pPr>
      <a:lvl7pPr marL="1561370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7pPr>
      <a:lvl8pPr marL="198719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8pPr>
      <a:lvl9pPr marL="2413027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1pPr>
      <a:lvl2pPr marL="425829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2pPr>
      <a:lvl3pPr marL="85165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3pPr>
      <a:lvl4pPr marL="1277485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03313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29141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5497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80797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40662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 userDrawn="1"/>
        </p:nvSpPr>
        <p:spPr bwMode="auto">
          <a:xfrm>
            <a:off x="85369" y="256915"/>
            <a:ext cx="8976955" cy="6316730"/>
          </a:xfrm>
          <a:prstGeom prst="rect">
            <a:avLst/>
          </a:prstGeom>
          <a:solidFill>
            <a:srgbClr val="FFFDF5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+mn-lt"/>
              <a:ea typeface="ヒラギノ丸ゴ Pro W4"/>
              <a:cs typeface="ヒラギノ丸ゴ Pro W4"/>
            </a:endParaRPr>
          </a:p>
        </p:txBody>
      </p:sp>
      <p:sp>
        <p:nvSpPr>
          <p:cNvPr id="13" name="Line 6"/>
          <p:cNvSpPr>
            <a:spLocks noChangeShapeType="1"/>
          </p:cNvSpPr>
          <p:nvPr userDrawn="1"/>
        </p:nvSpPr>
        <p:spPr bwMode="auto">
          <a:xfrm>
            <a:off x="88279" y="266317"/>
            <a:ext cx="8970164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Times" pitchFamily="-112" charset="0"/>
              <a:ea typeface="ヒラギノ丸ゴ Pro W4"/>
              <a:cs typeface="ヒラギノ丸ゴ Pro W4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1241" y="349813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9883" y="997606"/>
            <a:ext cx="9079587" cy="558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11470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165" y="6578731"/>
            <a:ext cx="533729" cy="2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>
            <a:lvl1pPr algn="r">
              <a:defRPr sz="941">
                <a:latin typeface="Arial Rounded MT Bold"/>
                <a:ea typeface="ヒラギノ丸ゴ Pro W4"/>
                <a:cs typeface="ヒラギノ丸ゴ Pro W4"/>
              </a:defRPr>
            </a:lvl1pPr>
          </a:lstStyle>
          <a:p>
            <a:pPr>
              <a:defRPr/>
            </a:pPr>
            <a:fld id="{39DCC287-FB41-514C-BF81-F04C64726B3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pic>
        <p:nvPicPr>
          <p:cNvPr id="1033" name="図 11" descr="keklogo-a.gif"/>
          <p:cNvPicPr>
            <a:picLocks noChangeAspect="1"/>
          </p:cNvPicPr>
          <p:nvPr/>
        </p:nvPicPr>
        <p:blipFill>
          <a:blip r:embed="rId13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108" y="97889"/>
            <a:ext cx="582619" cy="359887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034" name="図 12" descr="SuperKEKBlogo25.png"/>
          <p:cNvPicPr>
            <a:picLocks noChangeAspect="1"/>
          </p:cNvPicPr>
          <p:nvPr/>
        </p:nvPicPr>
        <p:blipFill>
          <a:blip r:embed="rId14" cstate="email">
            <a:alphaModFix amt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2606" y="112285"/>
            <a:ext cx="676327" cy="331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823923" y="6574413"/>
            <a:ext cx="2134736" cy="25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54" tIns="42577" rIns="85154" bIns="42577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ja-JP" sz="1112" i="1" baseline="0" dirty="0">
                <a:solidFill>
                  <a:srgbClr val="000090"/>
                </a:solidFill>
                <a:latin typeface="Arial Rounded MT Bold"/>
                <a:ea typeface="ヒラギノ丸ゴ Pro W4"/>
                <a:cs typeface="ヒラギノ丸ゴ Pro W4"/>
              </a:rPr>
              <a:t>Injector status</a:t>
            </a:r>
            <a:endParaRPr lang="en-US" altLang="ja-JP" sz="1112" i="1" dirty="0">
              <a:solidFill>
                <a:srgbClr val="000090"/>
              </a:solidFill>
              <a:latin typeface="Arial Rounded MT Bold"/>
              <a:ea typeface="ヒラギノ丸ゴ Pro W4"/>
              <a:cs typeface="ヒラギノ丸ゴ Pro W4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 rot="1234296">
            <a:off x="271617" y="3298005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5154" tIns="42577" rIns="85154" bIns="42577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5pPr>
            <a:lvl6pPr marL="49775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6pPr>
            <a:lvl7pPr marL="995507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7pPr>
            <a:lvl8pPr marL="149326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8pPr>
            <a:lvl9pPr marL="199101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9pPr>
          </a:lstStyle>
          <a:p>
            <a:endParaRPr lang="ja-JP" altLang="en-US" sz="5133" dirty="0">
              <a:solidFill>
                <a:srgbClr val="CCFFCC"/>
              </a:solidFill>
            </a:endParaRPr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58401" y="6578728"/>
            <a:ext cx="899189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85165" tIns="42582" rIns="85165" bIns="42582" anchor="ctr">
            <a:prstTxWarp prst="textNoShape">
              <a:avLst/>
            </a:prstTxWarp>
          </a:bodyPr>
          <a:lstStyle/>
          <a:p>
            <a:pPr>
              <a:defRPr/>
            </a:pPr>
            <a:endParaRPr lang="ja-JP" altLang="en-US" sz="1540" dirty="0">
              <a:latin typeface="Times" pitchFamily="-112" charset="0"/>
              <a:ea typeface="ヒラギノ丸ゴ Pro W4"/>
              <a:cs typeface="ヒラギノ丸ゴ Pro W4"/>
            </a:endParaRPr>
          </a:p>
        </p:txBody>
      </p:sp>
      <p:sp>
        <p:nvSpPr>
          <p:cNvPr id="15" name="Text Box 16"/>
          <p:cNvSpPr txBox="1">
            <a:spLocks noChangeArrowheads="1"/>
          </p:cNvSpPr>
          <p:nvPr userDrawn="1"/>
        </p:nvSpPr>
        <p:spPr bwMode="auto">
          <a:xfrm>
            <a:off x="3171133" y="6574413"/>
            <a:ext cx="5477165" cy="25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5154" tIns="42577" rIns="85154" bIns="42577"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altLang="ja-JP" sz="1112" i="1" baseline="0" dirty="0">
                <a:solidFill>
                  <a:srgbClr val="000090"/>
                </a:solidFill>
                <a:latin typeface="Arial Rounded MT Bold"/>
                <a:ea typeface="ヒラギノ丸ゴ Pro W4"/>
                <a:cs typeface="ヒラギノ丸ゴ Pro W4"/>
              </a:rPr>
              <a:t>K.Furukawa, May.2021</a:t>
            </a:r>
            <a:endParaRPr lang="en-US" altLang="ja-JP" sz="1112" i="1" dirty="0">
              <a:solidFill>
                <a:srgbClr val="000090"/>
              </a:solidFill>
              <a:latin typeface="Arial Rounded MT Bold"/>
              <a:ea typeface="ヒラギノ丸ゴ Pro W4"/>
              <a:cs typeface="ヒラギノ丸ゴ Pro W4"/>
            </a:endParaRPr>
          </a:p>
        </p:txBody>
      </p:sp>
      <p:pic>
        <p:nvPicPr>
          <p:cNvPr id="17" name="図 10">
            <a:extLst>
              <a:ext uri="{FF2B5EF4-FFF2-40B4-BE49-F238E27FC236}">
                <a16:creationId xmlns:a16="http://schemas.microsoft.com/office/drawing/2014/main" id="{2EA81EF0-A7A4-334C-9E09-91555408EA5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12" y="6354834"/>
            <a:ext cx="467182" cy="4376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553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5pPr>
      <a:lvl6pPr marL="425829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6pPr>
      <a:lvl7pPr marL="851656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7pPr>
      <a:lvl8pPr marL="1277485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8pPr>
      <a:lvl9pPr marL="1703313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9pPr>
    </p:titleStyle>
    <p:bodyStyle>
      <a:lvl1pPr marL="319155" indent="-319155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charset="2"/>
        <a:buChar char="u"/>
        <a:defRPr kumimoji="1" sz="2994" b="1">
          <a:solidFill>
            <a:srgbClr val="000060"/>
          </a:solidFill>
          <a:latin typeface="+mn-lt"/>
          <a:ea typeface="+mn-ea"/>
          <a:cs typeface="+mn-cs"/>
        </a:defRPr>
      </a:lvl1pPr>
      <a:lvl2pPr marL="463115" indent="-230878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Font typeface="Wingdings" charset="2"/>
        <a:buChar char="v"/>
        <a:tabLst/>
        <a:defRPr kumimoji="1" sz="2567" b="1">
          <a:solidFill>
            <a:srgbClr val="600000"/>
          </a:solidFill>
          <a:latin typeface="+mn-lt"/>
          <a:ea typeface="+mn-ea"/>
          <a:cs typeface="+mn-cs"/>
        </a:defRPr>
      </a:lvl2pPr>
      <a:lvl3pPr marL="615223" indent="-230878" algn="l" rtl="0" eaLnBrk="1" fontAlgn="base" hangingPunct="1">
        <a:spcBef>
          <a:spcPct val="20000"/>
        </a:spcBef>
        <a:spcAft>
          <a:spcPct val="0"/>
        </a:spcAft>
        <a:buClr>
          <a:srgbClr val="FF7F00"/>
        </a:buClr>
        <a:buFont typeface="Wingdings" charset="2"/>
        <a:buChar char="³"/>
        <a:defRPr kumimoji="1" sz="2224" b="1">
          <a:solidFill>
            <a:srgbClr val="004000"/>
          </a:solidFill>
          <a:latin typeface="+mn-lt"/>
          <a:ea typeface="+mn-ea"/>
          <a:cs typeface="+mn-cs"/>
        </a:defRPr>
      </a:lvl3pPr>
      <a:lvl4pPr marL="688560" indent="-152108" algn="l" rtl="0" eaLnBrk="1" fontAlgn="base" hangingPunct="1">
        <a:spcBef>
          <a:spcPct val="20000"/>
        </a:spcBef>
        <a:spcAft>
          <a:spcPct val="0"/>
        </a:spcAft>
        <a:buClr>
          <a:srgbClr val="FFBF00"/>
        </a:buClr>
        <a:buFont typeface="Wingdings" charset="2"/>
        <a:buChar char="w"/>
        <a:defRPr kumimoji="1" sz="1882" b="1">
          <a:solidFill>
            <a:srgbClr val="400040"/>
          </a:solidFill>
          <a:latin typeface="+mn-lt"/>
          <a:ea typeface="+mn-ea"/>
          <a:cs typeface="+mn-cs"/>
        </a:defRPr>
      </a:lvl4pPr>
      <a:lvl5pPr marL="840668" indent="-15210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5pPr>
      <a:lvl6pPr marL="1135542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6pPr>
      <a:lvl7pPr marL="1561370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7pPr>
      <a:lvl8pPr marL="198719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8pPr>
      <a:lvl9pPr marL="2413027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1pPr>
      <a:lvl2pPr marL="425829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2pPr>
      <a:lvl3pPr marL="85165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3pPr>
      <a:lvl4pPr marL="1277485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03313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29141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5497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80797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40662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41241" y="349813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タイトルの書式設定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9883" y="997606"/>
            <a:ext cx="9079587" cy="5585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/>
              <a:t>マスタ</a:t>
            </a:r>
            <a:r>
              <a:rPr lang="en-US" altLang="ja-JP" dirty="0"/>
              <a:t> </a:t>
            </a:r>
            <a:r>
              <a:rPr lang="ja-JP" altLang="en-US" dirty="0"/>
              <a:t>テキストの書式設定</a:t>
            </a:r>
            <a:endParaRPr lang="en-US" altLang="ja-JP" dirty="0"/>
          </a:p>
          <a:p>
            <a:pPr lvl="1"/>
            <a:r>
              <a:rPr lang="ja-JP" altLang="en-US" dirty="0"/>
              <a:t>第</a:t>
            </a:r>
            <a:r>
              <a:rPr lang="en-US" altLang="ja-JP" dirty="0"/>
              <a:t> 2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2"/>
            <a:r>
              <a:rPr lang="ja-JP" altLang="en-US" dirty="0"/>
              <a:t>第</a:t>
            </a:r>
            <a:r>
              <a:rPr lang="en-US" altLang="ja-JP" dirty="0"/>
              <a:t> 3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3"/>
            <a:r>
              <a:rPr lang="ja-JP" altLang="en-US" dirty="0"/>
              <a:t>第</a:t>
            </a:r>
            <a:r>
              <a:rPr lang="en-US" altLang="ja-JP" dirty="0"/>
              <a:t> 4 </a:t>
            </a:r>
            <a:r>
              <a:rPr lang="ja-JP" altLang="en-US" dirty="0"/>
              <a:t>レベル</a:t>
            </a:r>
            <a:endParaRPr lang="en-US" altLang="ja-JP" dirty="0"/>
          </a:p>
          <a:p>
            <a:pPr lvl="4"/>
            <a:r>
              <a:rPr lang="ja-JP" altLang="en-US" dirty="0"/>
              <a:t>第</a:t>
            </a:r>
            <a:r>
              <a:rPr lang="en-US" altLang="ja-JP" dirty="0"/>
              <a:t> 5 </a:t>
            </a:r>
            <a:r>
              <a:rPr lang="ja-JP" altLang="en-US" dirty="0"/>
              <a:t>レベル</a:t>
            </a:r>
          </a:p>
        </p:txBody>
      </p:sp>
      <p:sp>
        <p:nvSpPr>
          <p:cNvPr id="114709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8165" y="6578731"/>
            <a:ext cx="533729" cy="2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538" tIns="49769" rIns="99538" bIns="49769" numCol="1" anchor="t" anchorCtr="0" compatLnSpc="1">
            <a:prstTxWarp prst="textNoShape">
              <a:avLst/>
            </a:prstTxWarp>
          </a:bodyPr>
          <a:lstStyle>
            <a:lvl1pPr algn="r">
              <a:defRPr sz="941">
                <a:latin typeface="Arial Rounded MT Bold"/>
                <a:ea typeface="ヒラギノ丸ゴ Pro W4"/>
                <a:cs typeface="ヒラギノ丸ゴ Pro W4"/>
              </a:defRPr>
            </a:lvl1pPr>
          </a:lstStyle>
          <a:p>
            <a:pPr>
              <a:defRPr/>
            </a:pPr>
            <a:fld id="{39DCC287-FB41-514C-BF81-F04C64726B38}" type="slidenum">
              <a:rPr lang="en-US" altLang="ja-JP" smtClean="0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2" name="Rectangle 3"/>
          <p:cNvSpPr txBox="1">
            <a:spLocks noChangeArrowheads="1"/>
          </p:cNvSpPr>
          <p:nvPr userDrawn="1"/>
        </p:nvSpPr>
        <p:spPr bwMode="auto">
          <a:xfrm rot="1234296">
            <a:off x="271617" y="3298005"/>
            <a:ext cx="8861518" cy="647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5154" tIns="42577" rIns="85154" bIns="42577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charset="0"/>
                <a:ea typeface="ヒラギノ丸ゴ Pro W4" pitchFamily="-112" charset="-128"/>
                <a:cs typeface="ヒラギノ丸ゴ Pro W4" pitchFamily="-112" charset="-128"/>
              </a:defRPr>
            </a:lvl5pPr>
            <a:lvl6pPr marL="497754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6pPr>
            <a:lvl7pPr marL="995507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7pPr>
            <a:lvl8pPr marL="1493261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8pPr>
            <a:lvl9pPr marL="1991015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900" b="1">
                <a:solidFill>
                  <a:srgbClr val="4040C0"/>
                </a:solidFill>
                <a:latin typeface="Arial Rounded MT Bold" pitchFamily="-112" charset="0"/>
                <a:ea typeface="ヒラギノ丸ゴ Pro W4" pitchFamily="-112" charset="-128"/>
                <a:cs typeface="ヒラギノ丸ゴ Pro W4" pitchFamily="-112" charset="-128"/>
              </a:defRPr>
            </a:lvl9pPr>
          </a:lstStyle>
          <a:p>
            <a:endParaRPr lang="ja-JP" altLang="en-US" sz="5133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86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charset="0"/>
          <a:ea typeface="ヒラギノ丸ゴ Pro W4" pitchFamily="-112" charset="-128"/>
          <a:cs typeface="ヒラギノ丸ゴ Pro W4" pitchFamily="-112" charset="-128"/>
        </a:defRPr>
      </a:lvl5pPr>
      <a:lvl6pPr marL="425829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6pPr>
      <a:lvl7pPr marL="851656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7pPr>
      <a:lvl8pPr marL="1277485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8pPr>
      <a:lvl9pPr marL="1703313" algn="ctr" rtl="0" eaLnBrk="1" fontAlgn="base" hangingPunct="1">
        <a:spcBef>
          <a:spcPct val="0"/>
        </a:spcBef>
        <a:spcAft>
          <a:spcPct val="0"/>
        </a:spcAft>
        <a:defRPr kumimoji="1" sz="3336" b="1">
          <a:solidFill>
            <a:srgbClr val="4040C0"/>
          </a:solidFill>
          <a:latin typeface="Arial Rounded MT Bold" pitchFamily="-112" charset="0"/>
          <a:ea typeface="ヒラギノ丸ゴ Pro W4" pitchFamily="-112" charset="-128"/>
          <a:cs typeface="ヒラギノ丸ゴ Pro W4" pitchFamily="-112" charset="-128"/>
        </a:defRPr>
      </a:lvl9pPr>
    </p:titleStyle>
    <p:bodyStyle>
      <a:lvl1pPr marL="319155" indent="-319155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Font typeface="Wingdings" charset="2"/>
        <a:buChar char="u"/>
        <a:defRPr kumimoji="1" sz="2994" b="1">
          <a:solidFill>
            <a:srgbClr val="000060"/>
          </a:solidFill>
          <a:latin typeface="+mn-lt"/>
          <a:ea typeface="+mn-ea"/>
          <a:cs typeface="+mn-cs"/>
        </a:defRPr>
      </a:lvl1pPr>
      <a:lvl2pPr marL="463115" indent="-230878" algn="l" rtl="0" eaLnBrk="1" fontAlgn="base" hangingPunct="1">
        <a:spcBef>
          <a:spcPct val="20000"/>
        </a:spcBef>
        <a:spcAft>
          <a:spcPct val="0"/>
        </a:spcAft>
        <a:buClr>
          <a:srgbClr val="FF3F00"/>
        </a:buClr>
        <a:buFont typeface="Wingdings" charset="2"/>
        <a:buChar char="v"/>
        <a:tabLst/>
        <a:defRPr kumimoji="1" sz="2567" b="1">
          <a:solidFill>
            <a:srgbClr val="600000"/>
          </a:solidFill>
          <a:latin typeface="+mn-lt"/>
          <a:ea typeface="+mn-ea"/>
          <a:cs typeface="+mn-cs"/>
        </a:defRPr>
      </a:lvl2pPr>
      <a:lvl3pPr marL="615223" indent="-230878" algn="l" rtl="0" eaLnBrk="1" fontAlgn="base" hangingPunct="1">
        <a:spcBef>
          <a:spcPct val="20000"/>
        </a:spcBef>
        <a:spcAft>
          <a:spcPct val="0"/>
        </a:spcAft>
        <a:buClr>
          <a:srgbClr val="FF7F00"/>
        </a:buClr>
        <a:buFont typeface="Wingdings" charset="2"/>
        <a:buChar char="³"/>
        <a:defRPr kumimoji="1" sz="2224" b="1">
          <a:solidFill>
            <a:srgbClr val="004000"/>
          </a:solidFill>
          <a:latin typeface="+mn-lt"/>
          <a:ea typeface="+mn-ea"/>
          <a:cs typeface="+mn-cs"/>
        </a:defRPr>
      </a:lvl3pPr>
      <a:lvl4pPr marL="688560" indent="-152108" algn="l" rtl="0" eaLnBrk="1" fontAlgn="base" hangingPunct="1">
        <a:spcBef>
          <a:spcPct val="20000"/>
        </a:spcBef>
        <a:spcAft>
          <a:spcPct val="0"/>
        </a:spcAft>
        <a:buClr>
          <a:srgbClr val="FFBF00"/>
        </a:buClr>
        <a:buFont typeface="Wingdings" charset="2"/>
        <a:buChar char="w"/>
        <a:defRPr kumimoji="1" sz="1882" b="1">
          <a:solidFill>
            <a:srgbClr val="400040"/>
          </a:solidFill>
          <a:latin typeface="+mn-lt"/>
          <a:ea typeface="+mn-ea"/>
          <a:cs typeface="+mn-cs"/>
        </a:defRPr>
      </a:lvl4pPr>
      <a:lvl5pPr marL="840668" indent="-15210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5pPr>
      <a:lvl6pPr marL="1135542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6pPr>
      <a:lvl7pPr marL="1561370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7pPr>
      <a:lvl8pPr marL="1987198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8pPr>
      <a:lvl9pPr marL="2413027" algn="l" rtl="0" eaLnBrk="1" fontAlgn="base" hangingPunct="1">
        <a:spcBef>
          <a:spcPct val="20000"/>
        </a:spcBef>
        <a:spcAft>
          <a:spcPct val="0"/>
        </a:spcAft>
        <a:buChar char="»"/>
        <a:defRPr kumimoji="1" b="1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1pPr>
      <a:lvl2pPr marL="425829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2pPr>
      <a:lvl3pPr marL="85165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3pPr>
      <a:lvl4pPr marL="1277485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4pPr>
      <a:lvl5pPr marL="1703313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5pPr>
      <a:lvl6pPr marL="2129141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6pPr>
      <a:lvl7pPr marL="2554970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7pPr>
      <a:lvl8pPr marL="2980797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8pPr>
      <a:lvl9pPr marL="3406626" algn="l" defTabSz="425829" rtl="0" eaLnBrk="1" latinLnBrk="0" hangingPunct="1">
        <a:defRPr kumimoji="1" sz="17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4400" dirty="0"/>
              <a:t>Status of </a:t>
            </a:r>
            <a:r>
              <a:rPr lang="en-US" altLang="ja-JP" sz="4400" dirty="0" err="1"/>
              <a:t>SuperKEKB</a:t>
            </a:r>
            <a:r>
              <a:rPr lang="en-US" altLang="ja-JP" sz="4400" dirty="0"/>
              <a:t> Accelerators</a:t>
            </a:r>
            <a:endParaRPr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273792"/>
            <a:ext cx="6400800" cy="1788680"/>
          </a:xfrm>
        </p:spPr>
        <p:txBody>
          <a:bodyPr>
            <a:normAutofit/>
          </a:bodyPr>
          <a:lstStyle/>
          <a:p>
            <a:pPr algn="r"/>
            <a:r>
              <a:rPr lang="en-US" altLang="ja-JP" sz="1800" dirty="0"/>
              <a:t>Makoto Tobiyama</a:t>
            </a:r>
            <a:r>
              <a:rPr lang="ja-JP" altLang="en-US" sz="1800" dirty="0"/>
              <a:t>（</a:t>
            </a:r>
            <a:r>
              <a:rPr lang="en-US" altLang="ja-JP" sz="1800" dirty="0"/>
              <a:t>KEK Accelerator</a:t>
            </a:r>
            <a:r>
              <a:rPr lang="ja-JP" altLang="en-US" sz="1800" dirty="0"/>
              <a:t> </a:t>
            </a:r>
            <a:r>
              <a:rPr lang="en-US" altLang="ja-JP" sz="1800" dirty="0"/>
              <a:t>Laboratory</a:t>
            </a:r>
            <a:r>
              <a:rPr lang="ja-JP" altLang="en-US" sz="1800" dirty="0"/>
              <a:t>） </a:t>
            </a:r>
            <a:r>
              <a:rPr lang="en-US" altLang="ja-JP" sz="1800" dirty="0"/>
              <a:t>for </a:t>
            </a:r>
            <a:r>
              <a:rPr lang="en-US" altLang="ja-JP" sz="1800" dirty="0" err="1"/>
              <a:t>SuperKEKB</a:t>
            </a:r>
            <a:r>
              <a:rPr lang="en-US" altLang="ja-JP" sz="1800" dirty="0"/>
              <a:t> Accelerator Team</a:t>
            </a:r>
            <a:endParaRPr lang="ja-JP" altLang="en-US" sz="1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B536487-4518-F7A4-BDB5-821BB20A6A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Sudden beam loss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D74BFC3-103A-CB01-CE2B-E84B2A84B6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2236" y="989887"/>
            <a:ext cx="4846333" cy="5586999"/>
          </a:xfrm>
        </p:spPr>
        <p:txBody>
          <a:bodyPr/>
          <a:lstStyle/>
          <a:p>
            <a:r>
              <a:rPr kumimoji="1" lang="en-US" altLang="ja-JP" dirty="0"/>
              <a:t>Without growing the transverse motion, some part of bunches drops within 1-2 turns.</a:t>
            </a:r>
          </a:p>
          <a:p>
            <a:pPr lvl="1"/>
            <a:r>
              <a:rPr kumimoji="1" lang="en-US" altLang="ja-JP" dirty="0"/>
              <a:t>Occurs in both LER and HER, but the damage in LER is much greater (QCS quench, vertical collimator damage, </a:t>
            </a:r>
            <a:r>
              <a:rPr kumimoji="1" lang="en-US" altLang="ja-JP" dirty="0" err="1"/>
              <a:t>etc</a:t>
            </a:r>
            <a:r>
              <a:rPr kumimoji="1" lang="en-US" altLang="ja-JP" dirty="0"/>
              <a:t>)</a:t>
            </a:r>
          </a:p>
          <a:p>
            <a:pPr lvl="1"/>
            <a:r>
              <a:rPr kumimoji="1" lang="en-US" altLang="ja-JP" dirty="0"/>
              <a:t> After damaging the collimator heads, many unwanted side-effects happen.</a:t>
            </a:r>
          </a:p>
          <a:p>
            <a:pPr lvl="2"/>
            <a:r>
              <a:rPr lang="en-US" altLang="ja-JP" dirty="0"/>
              <a:t>Much larger background.</a:t>
            </a:r>
          </a:p>
          <a:p>
            <a:pPr lvl="2"/>
            <a:r>
              <a:rPr lang="en-US" altLang="ja-JP" dirty="0"/>
              <a:t>Larger transverse beam impedance.</a:t>
            </a:r>
          </a:p>
          <a:p>
            <a:r>
              <a:rPr lang="en-US" altLang="ja-JP" dirty="0"/>
              <a:t>Several discussions on ITF-sudden beam loss subgroup.</a:t>
            </a:r>
            <a:endParaRPr kumimoji="1"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A1768CF-23E3-209A-D430-62374479C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10</a:t>
            </a:fld>
            <a:endParaRPr lang="ja-JP" alt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C786A46-0F6B-5B86-DF81-50955E30A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31" y="1152993"/>
            <a:ext cx="3571875" cy="2381250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6F5BD85B-338D-B233-03E3-2C62E4050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30" y="3607435"/>
            <a:ext cx="3571875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687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B79499-07DC-FCBC-EA82-802D9A466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BA47B1-1768-8CAF-0A7A-AE59F0C5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DA4F6-5C69-412A-8774-20F0CAD81D63}" type="slidenum">
              <a:rPr lang="ja-JP" altLang="en-US" smtClean="0"/>
              <a:pPr>
                <a:defRPr/>
              </a:pPr>
              <a:t>11</a:t>
            </a:fld>
            <a:endParaRPr lang="ja-JP" altLang="en-US"/>
          </a:p>
        </p:txBody>
      </p:sp>
      <p:pic>
        <p:nvPicPr>
          <p:cNvPr id="5" name="コンテンツ プレースホルダー 5">
            <a:extLst>
              <a:ext uri="{FF2B5EF4-FFF2-40B4-BE49-F238E27FC236}">
                <a16:creationId xmlns:a16="http://schemas.microsoft.com/office/drawing/2014/main" id="{62005C78-5EB5-513E-157C-59C62654B9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7925" y="913416"/>
            <a:ext cx="9140067" cy="5031167"/>
          </a:xfrm>
        </p:spPr>
      </p:pic>
    </p:spTree>
    <p:extLst>
      <p:ext uri="{BB962C8B-B14F-4D97-AF65-F5344CB8AC3E}">
        <p14:creationId xmlns:p14="http://schemas.microsoft.com/office/powerpoint/2010/main" val="1433598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53A55C-9AD8-ED79-EC95-62E740F1B4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Fireball hypothesis</a:t>
            </a:r>
            <a:endParaRPr kumimoji="1" lang="ja-JP" altLang="en-US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A4F28F17-2B86-376D-6322-553EF7C513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292741"/>
            <a:ext cx="8682038" cy="4982130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F9F44E-C8D3-8AAD-273D-FFBAEEF95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917091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C34124-2B77-44C3-D82A-8DC61A989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Beam(bunch) current</a:t>
            </a:r>
            <a:endParaRPr kumimoji="1" lang="ja-JP" altLang="en-US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0117BB5E-3887-CB01-48D9-0CE2095796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578" y="2132286"/>
            <a:ext cx="8742844" cy="3619255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1C9DC2-1047-0819-E74C-5B40F0325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DA4F6-5C69-412A-8774-20F0CAD81D63}" type="slidenum">
              <a:rPr lang="ja-JP" altLang="en-US" smtClean="0"/>
              <a:pPr>
                <a:defRPr/>
              </a:pPr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6019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06D17F-9B58-31D9-88C5-5092BA783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Beam blowup in LER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FE010EA-9FAD-CEDF-E15B-B3EB496A45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Bunch current dependent– TMCI related.</a:t>
            </a:r>
          </a:p>
          <a:p>
            <a:pPr lvl="1"/>
            <a:r>
              <a:rPr lang="en-US" altLang="ja-JP" dirty="0"/>
              <a:t>With the increase of the bunch current, the synchro-</a:t>
            </a:r>
            <a:r>
              <a:rPr lang="en-US" altLang="ja-JP" dirty="0" err="1"/>
              <a:t>betatron</a:t>
            </a:r>
            <a:r>
              <a:rPr lang="en-US" altLang="ja-JP" dirty="0"/>
              <a:t> sideband (</a:t>
            </a:r>
            <a:r>
              <a:rPr lang="en-US" altLang="ja-JP" dirty="0" err="1">
                <a:latin typeface="Symbol" panose="05050102010706020507" pitchFamily="18" charset="2"/>
              </a:rPr>
              <a:t>n</a:t>
            </a:r>
            <a:r>
              <a:rPr lang="en-US" altLang="ja-JP" dirty="0" err="1"/>
              <a:t>y+</a:t>
            </a:r>
            <a:r>
              <a:rPr lang="en-US" altLang="ja-JP" dirty="0" err="1">
                <a:latin typeface="Symbol" panose="05050102010706020507" pitchFamily="18" charset="2"/>
              </a:rPr>
              <a:t>n</a:t>
            </a:r>
            <a:r>
              <a:rPr lang="en-US" altLang="ja-JP" dirty="0" err="1"/>
              <a:t>s</a:t>
            </a:r>
            <a:r>
              <a:rPr lang="en-US" altLang="ja-JP" dirty="0"/>
              <a:t>) appears (and will finally merge).</a:t>
            </a:r>
          </a:p>
          <a:p>
            <a:pPr lvl="1"/>
            <a:r>
              <a:rPr lang="en-US" altLang="ja-JP" dirty="0"/>
              <a:t>Also coupled with the side-effect of transverse </a:t>
            </a:r>
            <a:r>
              <a:rPr lang="en-US" altLang="ja-JP" dirty="0" err="1"/>
              <a:t>BxB</a:t>
            </a:r>
            <a:r>
              <a:rPr lang="en-US" altLang="ja-JP" dirty="0"/>
              <a:t> feedback system.</a:t>
            </a:r>
          </a:p>
          <a:p>
            <a:pPr lvl="2"/>
            <a:r>
              <a:rPr lang="en-US" altLang="ja-JP" dirty="0"/>
              <a:t>Large phase shift coming from the many-tap filter (10 tap FIR) reduced the gain margin of the system, finally excited dipole oscillation at the sideband.</a:t>
            </a:r>
          </a:p>
          <a:p>
            <a:pPr lvl="2"/>
            <a:r>
              <a:rPr lang="en-US" altLang="ja-JP" dirty="0"/>
              <a:t>By reducing the number of FIR taps (10 -&gt;4), the phase shift in the digital filter was mitigated and the dipole oscillation at the sideband was suppressed.</a:t>
            </a:r>
          </a:p>
          <a:p>
            <a:pPr lvl="1"/>
            <a:endParaRPr lang="en-US" altLang="ja-JP" dirty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75EC1D4-A3B3-AB48-5AF9-062B3F9BC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14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5C0950E-71FC-5DDA-7DA6-4E8E1281B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380" y="3518550"/>
            <a:ext cx="2119835" cy="3186635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D67AECFC-7824-21EB-D2A2-C25BA47EA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3452" y="3738792"/>
            <a:ext cx="3606472" cy="274615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29FF30B1-9323-C9ED-694A-17D00FCDCE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2782" y="3898644"/>
            <a:ext cx="2705838" cy="211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00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B950CCD-C696-8651-CF5D-9F957742A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28AD0B-57BF-DFD7-5FFC-5693E0405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The threshold seems depend on the aperture of vertical collimators (transverse impedance), selection of vertical tune, vertical chromaticity, </a:t>
            </a:r>
            <a:r>
              <a:rPr kumimoji="1" lang="en-US" altLang="ja-JP" dirty="0" err="1"/>
              <a:t>BxB</a:t>
            </a:r>
            <a:r>
              <a:rPr kumimoji="1" lang="en-US" altLang="ja-JP" dirty="0"/>
              <a:t> FB settings + damage of the head of vertical collimator.</a:t>
            </a:r>
            <a:endParaRPr lang="en-US" altLang="ja-JP" dirty="0"/>
          </a:p>
          <a:p>
            <a:r>
              <a:rPr kumimoji="1" lang="en-US" altLang="ja-JP" dirty="0"/>
              <a:t>With the</a:t>
            </a:r>
            <a:r>
              <a:rPr lang="en-US" altLang="ja-JP" dirty="0"/>
              <a:t> severe damage of the heads of the vertical collimator, the transverse impedance has been increased and the threshold had dropped less than 0.8mA/bunch.</a:t>
            </a:r>
          </a:p>
          <a:p>
            <a:r>
              <a:rPr kumimoji="1" lang="en-US" altLang="ja-JP" dirty="0"/>
              <a:t>Non-linear collimator should help to reduce the </a:t>
            </a:r>
            <a:r>
              <a:rPr lang="en-US" altLang="ja-JP" dirty="0"/>
              <a:t>transverse impedance.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3409207-0F7C-1CD9-81A8-FEA500B84B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15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B80DAF95-FF55-96CA-C3A2-173CCC86EB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2022" y="4454194"/>
            <a:ext cx="2359742" cy="182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4913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F9F29F-F7F9-98CF-AE5F-5883D02A66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IR Optics (</a:t>
            </a:r>
            <a:r>
              <a:rPr kumimoji="1" lang="en-US" altLang="ja-JP" dirty="0">
                <a:latin typeface="Symbol" panose="05050102010706020507" pitchFamily="18" charset="2"/>
              </a:rPr>
              <a:t>b</a:t>
            </a:r>
            <a:r>
              <a:rPr kumimoji="1" lang="en-US" altLang="ja-JP" dirty="0"/>
              <a:t>y*) modulation due to stored current (HER)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9443772-9442-5BD0-BEFC-62487D39A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16</a:t>
            </a:fld>
            <a:endParaRPr lang="ja-JP" altLang="en-US"/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B43C24B6-8ED0-571F-4666-BF7435FB9D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411791"/>
            <a:ext cx="8682038" cy="4744031"/>
          </a:xfrm>
        </p:spPr>
      </p:pic>
    </p:spTree>
    <p:extLst>
      <p:ext uri="{BB962C8B-B14F-4D97-AF65-F5344CB8AC3E}">
        <p14:creationId xmlns:p14="http://schemas.microsoft.com/office/powerpoint/2010/main" val="2409104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2367A5-3B68-383F-AA25-30E613872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7685F7D0-06B6-75AF-DD7F-8A173BFCD9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351950"/>
            <a:ext cx="8682038" cy="4863713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8C28E3-DBAF-0A3B-84BA-829B899D65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79185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A2A8B48-048A-A6C9-757C-3931B18F0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B4353B99-D1AF-2870-E6CE-FD1D195CD1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699213"/>
            <a:ext cx="8682038" cy="4169186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1776F92-D434-EDA1-D2AE-F9A02906AE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3444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091F8C-9BD3-6D4F-F3B3-20A53BE41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Long Shutdown 1</a:t>
            </a:r>
            <a:endParaRPr kumimoji="1" lang="ja-JP" altLang="en-US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8A435D80-0557-ACD8-7A2A-033E459843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764593"/>
            <a:ext cx="8682038" cy="4038427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8077665-ABAF-CE98-4707-E11421295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19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3754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6EC7DD-8A03-9245-A436-71EFB4D15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Recent operation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12C5540-4B97-FE8F-CE7F-B3D81E8A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</a:t>
            </a:fld>
            <a:endParaRPr lang="ja-JP" altLang="en-US"/>
          </a:p>
        </p:txBody>
      </p:sp>
      <p:pic>
        <p:nvPicPr>
          <p:cNvPr id="6" name="コンテンツ プレースホルダー 4">
            <a:extLst>
              <a:ext uri="{FF2B5EF4-FFF2-40B4-BE49-F238E27FC236}">
                <a16:creationId xmlns:a16="http://schemas.microsoft.com/office/drawing/2014/main" id="{F75FA3AC-123F-330E-1C6B-9AE25085C6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377787"/>
            <a:ext cx="8682038" cy="4812038"/>
          </a:xfrm>
        </p:spPr>
      </p:pic>
    </p:spTree>
    <p:extLst>
      <p:ext uri="{BB962C8B-B14F-4D97-AF65-F5344CB8AC3E}">
        <p14:creationId xmlns:p14="http://schemas.microsoft.com/office/powerpoint/2010/main" val="17241825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E9DE73-5F45-F9A4-F0AC-3044987D6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1021F57F-9644-858F-E313-E357F45312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501735"/>
            <a:ext cx="8682038" cy="4564142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28BDF8E-F0A8-0CD1-B0BD-FC789391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987638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69D571BB-102F-4FD2-ADF0-FB5D8E855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71" y="558679"/>
            <a:ext cx="4251960" cy="2320290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F236315-8A96-DD7D-11A1-1F7C67585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Non-linear collimator</a:t>
            </a:r>
            <a:endParaRPr kumimoji="1" lang="ja-JP" altLang="en-US" dirty="0"/>
          </a:p>
        </p:txBody>
      </p:sp>
      <p:pic>
        <p:nvPicPr>
          <p:cNvPr id="10" name="コンテンツ プレースホルダー 9">
            <a:extLst>
              <a:ext uri="{FF2B5EF4-FFF2-40B4-BE49-F238E27FC236}">
                <a16:creationId xmlns:a16="http://schemas.microsoft.com/office/drawing/2014/main" id="{67149F79-A9D0-67B3-6283-F22B8C63CD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05592" y="2770080"/>
            <a:ext cx="8682038" cy="3935105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1B5678C-7024-6C21-7D94-6C04105DB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21</a:t>
            </a:fld>
            <a:endParaRPr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5CD7DEFF-F305-F0C7-A0FB-9428FDB9F3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6231" y="1626413"/>
            <a:ext cx="4446147" cy="843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8907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F36C270-B156-9584-7D25-2DB6C7C66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HER injection line physical aperture</a:t>
            </a:r>
            <a:endParaRPr kumimoji="1" lang="ja-JP" altLang="en-US" dirty="0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8C633C70-D2CC-B43B-56E6-C0459BED63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579205"/>
            <a:ext cx="8682038" cy="4409202"/>
          </a:xfrm>
        </p:spPr>
      </p:pic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B45DB40-51C7-2B6B-6832-CC6E0D074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566681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0EECEE-FFB1-0075-20ED-1C684C3C6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(LS1) upgrade for Injector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F8DC780-16C9-7AA7-5A7C-D98D3AEE5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/>
              <a:t>Fast pulse magnets will be installed at the J-arc and the sector 5 to control the orbit of two bunches independently.</a:t>
            </a:r>
          </a:p>
          <a:p>
            <a:r>
              <a:rPr lang="en-US" altLang="ja-JP" sz="2000" dirty="0"/>
              <a:t>Large aperture pulse Q will be installed at the end point of J-arc to optically match the e- and e+ (primary high charge e-) beam independently.</a:t>
            </a:r>
          </a:p>
          <a:p>
            <a:r>
              <a:rPr kumimoji="1" lang="en-US" altLang="ja-JP" sz="2000" dirty="0"/>
              <a:t>Install 4 sets of large aperture pulse Q magnets around 1-2 sectors to </a:t>
            </a:r>
            <a:r>
              <a:rPr lang="en-US" altLang="ja-JP" sz="2000" dirty="0"/>
              <a:t>make optical matching for both high energy e- and low-energy e+ beams and to reduce the emittance growth consequently.</a:t>
            </a:r>
            <a:endParaRPr kumimoji="1" lang="ja-JP" altLang="en-US" sz="20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31A3050-9F6E-9E71-021A-75D041F5F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23</a:t>
            </a:fld>
            <a:endParaRPr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ADF53FD-D679-163E-C6E2-D1E99F08C4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496" y="3581052"/>
            <a:ext cx="6242601" cy="299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5156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09236E7-75CD-C429-42FD-6D927FC77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Design study for</a:t>
            </a:r>
            <a:r>
              <a:rPr kumimoji="1" lang="en-US" altLang="ja-JP" dirty="0"/>
              <a:t> LS2 upgrade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AEE038E-5BA5-A263-F4D9-1888318C5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We are revisiting the investigation of IR (including QCS) section to achieve much higher luminosity.</a:t>
            </a:r>
          </a:p>
          <a:p>
            <a:r>
              <a:rPr lang="en-US" altLang="ja-JP" dirty="0"/>
              <a:t>Beam optics study with possible QCS design.</a:t>
            </a:r>
          </a:p>
          <a:p>
            <a:r>
              <a:rPr kumimoji="1" lang="en-US" altLang="ja-JP" dirty="0"/>
              <a:t>QCS group are starting considering magnet re-design.</a:t>
            </a:r>
          </a:p>
          <a:p>
            <a:r>
              <a:rPr lang="en-US" altLang="ja-JP" dirty="0"/>
              <a:t>Vacuum group and QCS group are working for the possible mechanical design.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6D22CD5-00D8-1D06-E69D-2029ADDD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24</a:t>
            </a:fld>
            <a:endParaRPr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BE52EB9-E8D5-33A6-8C16-915D8EF047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27" y="3561201"/>
            <a:ext cx="9144000" cy="2469173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CA9C2D5-11FC-61B1-B107-9B83F1A9D878}"/>
              </a:ext>
            </a:extLst>
          </p:cNvPr>
          <p:cNvSpPr txBox="1"/>
          <p:nvPr/>
        </p:nvSpPr>
        <p:spPr>
          <a:xfrm>
            <a:off x="1537398" y="6030374"/>
            <a:ext cx="6762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Re-fabricate QC1Ps and anti solenoids to fit near position to IP??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73280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E44E3A-845C-95CE-A1C4-FA99C3CDFF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FA5041-A77E-5A2B-640B-FF73372432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Peak luminosity of 4.7x10</a:t>
            </a:r>
            <a:r>
              <a:rPr kumimoji="1" lang="en-US" altLang="ja-JP" baseline="30000" dirty="0"/>
              <a:t>34</a:t>
            </a:r>
            <a:r>
              <a:rPr kumimoji="1" lang="en-US" altLang="ja-JP" dirty="0"/>
              <a:t>cm</a:t>
            </a:r>
            <a:r>
              <a:rPr kumimoji="1" lang="en-US" altLang="ja-JP" baseline="30000" dirty="0"/>
              <a:t>-2</a:t>
            </a:r>
            <a:r>
              <a:rPr kumimoji="1" lang="en-US" altLang="ja-JP" dirty="0"/>
              <a:t>s</a:t>
            </a:r>
            <a:r>
              <a:rPr kumimoji="1" lang="en-US" altLang="ja-JP" baseline="30000" dirty="0"/>
              <a:t>-1</a:t>
            </a:r>
            <a:r>
              <a:rPr kumimoji="1" lang="en-US" altLang="ja-JP" dirty="0"/>
              <a:t> has been achieved</a:t>
            </a:r>
          </a:p>
          <a:p>
            <a:r>
              <a:rPr lang="en-US" altLang="ja-JP" dirty="0"/>
              <a:t>Demonstrated stable operation over 1A in the LER (with smaller bunch current less than 0.7mA/bunch)</a:t>
            </a:r>
          </a:p>
          <a:p>
            <a:r>
              <a:rPr kumimoji="1" lang="en-US" altLang="ja-JP" dirty="0"/>
              <a:t>Sudden beam loss is serious challenge to increase luminosity and beam current, up to now.</a:t>
            </a:r>
          </a:p>
          <a:p>
            <a:r>
              <a:rPr lang="en-US" altLang="ja-JP" dirty="0"/>
              <a:t>Many other challenges:</a:t>
            </a:r>
          </a:p>
          <a:p>
            <a:pPr lvl="1"/>
            <a:r>
              <a:rPr kumimoji="1" lang="en-US" altLang="ja-JP" dirty="0"/>
              <a:t>Beam blowup in LER</a:t>
            </a:r>
          </a:p>
          <a:p>
            <a:pPr lvl="1"/>
            <a:r>
              <a:rPr lang="en-US" altLang="ja-JP" dirty="0"/>
              <a:t>Beam line deformation with HER beam current</a:t>
            </a:r>
          </a:p>
          <a:p>
            <a:pPr lvl="1"/>
            <a:r>
              <a:rPr kumimoji="1" lang="en-US" altLang="ja-JP" dirty="0"/>
              <a:t>Shorter beam lifetime; both dynamic aperture and physical aperture (beam collimators), need to clarify the effect of crab waist.</a:t>
            </a:r>
          </a:p>
          <a:p>
            <a:pPr lvl="1"/>
            <a:r>
              <a:rPr lang="en-US" altLang="ja-JP" dirty="0"/>
              <a:t>Injection efficiency, long-term stability of the injector.</a:t>
            </a:r>
          </a:p>
          <a:p>
            <a:r>
              <a:rPr lang="en-US" altLang="ja-JP" dirty="0"/>
              <a:t>Several upgrade items during long shutdown 1.</a:t>
            </a:r>
          </a:p>
          <a:p>
            <a:r>
              <a:rPr kumimoji="1" lang="en-US" altLang="ja-JP" dirty="0"/>
              <a:t>Re-starting design study for LS2 upgrade.</a:t>
            </a:r>
          </a:p>
          <a:p>
            <a:r>
              <a:rPr kumimoji="1" lang="en-US" altLang="ja-JP" dirty="0"/>
              <a:t>International Task Force for </a:t>
            </a:r>
            <a:r>
              <a:rPr kumimoji="1" lang="en-US" altLang="ja-JP" dirty="0" err="1"/>
              <a:t>SuperKEKB</a:t>
            </a:r>
            <a:r>
              <a:rPr kumimoji="1" lang="en-US" altLang="ja-JP" dirty="0"/>
              <a:t> upgrade</a:t>
            </a:r>
          </a:p>
          <a:p>
            <a:pPr lvl="1"/>
            <a:r>
              <a:rPr kumimoji="1" lang="en-US" altLang="ja-JP" dirty="0"/>
              <a:t>Beam Tuning, Collective Effect, Beam Injection, Sudden Beam Loss, IR Upgrade subgroups are </a:t>
            </a:r>
            <a:r>
              <a:rPr kumimoji="1" lang="en-US" altLang="ja-JP"/>
              <a:t>actively on-going. 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9F6FA51-1AC3-21CB-C29E-C5B217A11E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08218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22D7D6D-BD23-E0F3-3898-CD8713DF5E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3041"/>
            <a:ext cx="9144000" cy="5187696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10777A1B-2F9C-8CE6-29DD-8703B55EC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QCS-R cryostat </a:t>
            </a:r>
            <a:r>
              <a:rPr lang="en-US" altLang="ja-JP" dirty="0"/>
              <a:t>l</a:t>
            </a:r>
            <a:r>
              <a:rPr kumimoji="1" lang="en-US" altLang="ja-JP" dirty="0"/>
              <a:t>eak hunting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CD4FABC-1773-EABE-2701-B1C2FA125E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QCS-R and L have been retreated.</a:t>
            </a:r>
          </a:p>
          <a:p>
            <a:pPr lvl="1"/>
            <a:r>
              <a:rPr lang="en-US" altLang="ja-JP" dirty="0"/>
              <a:t>Leak check on QCS-R cryostat has been made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881AC19-A464-33C2-9121-54D405E1A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26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10991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46331F-44D3-240C-7A32-B9C1797A6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BC2A307-CA1D-1D6A-671C-C54760753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3</a:t>
            </a:fld>
            <a:endParaRPr lang="ja-JP" altLang="en-US"/>
          </a:p>
        </p:txBody>
      </p:sp>
      <p:pic>
        <p:nvPicPr>
          <p:cNvPr id="5" name="コンテンツ プレースホルダー 4">
            <a:extLst>
              <a:ext uri="{FF2B5EF4-FFF2-40B4-BE49-F238E27FC236}">
                <a16:creationId xmlns:a16="http://schemas.microsoft.com/office/drawing/2014/main" id="{6EF36A0A-291E-9DCF-4877-7EC5F89F7B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360912"/>
            <a:ext cx="8682038" cy="4845788"/>
          </a:xfrm>
        </p:spPr>
      </p:pic>
    </p:spTree>
    <p:extLst>
      <p:ext uri="{BB962C8B-B14F-4D97-AF65-F5344CB8AC3E}">
        <p14:creationId xmlns:p14="http://schemas.microsoft.com/office/powerpoint/2010/main" val="2441826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074932-A0AD-667C-F6BB-FA826F344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Especially on 2022b runs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B2999F-0D21-B6B2-7D3F-A5947C5EE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Strongly required to get higher “peak” luminosity for the 10-years evaluation process of MEXT.</a:t>
            </a:r>
          </a:p>
          <a:p>
            <a:pPr lvl="1"/>
            <a:r>
              <a:rPr lang="en-US" altLang="ja-JP" dirty="0"/>
              <a:t>Decided to skip various machine studies to understand machine.</a:t>
            </a:r>
          </a:p>
          <a:p>
            <a:pPr lvl="1"/>
            <a:r>
              <a:rPr lang="en-US" altLang="ja-JP" dirty="0"/>
              <a:t>Could not repair damaged collimator heads.</a:t>
            </a:r>
          </a:p>
          <a:p>
            <a:pPr lvl="1"/>
            <a:r>
              <a:rPr kumimoji="1" lang="en-US" altLang="ja-JP" dirty="0"/>
              <a:t>Needed to skip the </a:t>
            </a:r>
            <a:r>
              <a:rPr lang="en-US" altLang="ja-JP" dirty="0"/>
              <a:t>regular</a:t>
            </a:r>
            <a:r>
              <a:rPr lang="ja-JP" altLang="en-US" dirty="0"/>
              <a:t> </a:t>
            </a:r>
            <a:r>
              <a:rPr lang="en-US" altLang="ja-JP" dirty="0"/>
              <a:t>maintenance.</a:t>
            </a:r>
          </a:p>
          <a:p>
            <a:pPr lvl="1"/>
            <a:r>
              <a:rPr lang="en-US" altLang="ja-JP" dirty="0">
                <a:solidFill>
                  <a:srgbClr val="FF0000"/>
                </a:solidFill>
              </a:rPr>
              <a:t>Received very good report from the MEXT committee to strongly support the project. </a:t>
            </a:r>
          </a:p>
          <a:p>
            <a:r>
              <a:rPr lang="en-US" altLang="ja-JP" dirty="0"/>
              <a:t>Due to crazily rising electricity costs, we had no choice but to discontinue operation and enter LS1.</a:t>
            </a:r>
          </a:p>
          <a:p>
            <a:pPr lvl="1"/>
            <a:r>
              <a:rPr kumimoji="1" lang="en-US" altLang="ja-JP" dirty="0"/>
              <a:t>The </a:t>
            </a:r>
            <a:r>
              <a:rPr lang="en-US" altLang="ja-JP" dirty="0"/>
              <a:t>rising of electricity costs is continuing– we are doing our best to reduce the standby power after stopping the operation of 2022b.</a:t>
            </a:r>
          </a:p>
          <a:p>
            <a:pPr lvl="2"/>
            <a:r>
              <a:rPr kumimoji="1" lang="en-US" altLang="ja-JP" dirty="0"/>
              <a:t>(Almost) stop the water pumps.</a:t>
            </a:r>
          </a:p>
          <a:p>
            <a:pPr lvl="2"/>
            <a:r>
              <a:rPr lang="en-US" altLang="ja-JP" dirty="0"/>
              <a:t>Stop the air conditioning of the power supply buildings</a:t>
            </a:r>
            <a:r>
              <a:rPr lang="ja-JP" altLang="en-US" dirty="0"/>
              <a:t> </a:t>
            </a:r>
            <a:r>
              <a:rPr lang="en-US" altLang="ja-JP" dirty="0"/>
              <a:t>and</a:t>
            </a:r>
            <a:r>
              <a:rPr lang="ja-JP" altLang="en-US" dirty="0"/>
              <a:t> </a:t>
            </a:r>
            <a:r>
              <a:rPr lang="en-US" altLang="ja-JP" dirty="0"/>
              <a:t>the</a:t>
            </a:r>
            <a:r>
              <a:rPr lang="ja-JP" altLang="en-US" dirty="0"/>
              <a:t> </a:t>
            </a:r>
            <a:r>
              <a:rPr lang="en-US" altLang="ja-JP" dirty="0"/>
              <a:t>arc</a:t>
            </a:r>
            <a:r>
              <a:rPr lang="ja-JP" altLang="en-US" dirty="0"/>
              <a:t> </a:t>
            </a:r>
            <a:r>
              <a:rPr lang="en-US" altLang="ja-JP" dirty="0"/>
              <a:t>section</a:t>
            </a:r>
            <a:r>
              <a:rPr lang="ja-JP" altLang="en-US" dirty="0"/>
              <a:t> </a:t>
            </a:r>
            <a:r>
              <a:rPr lang="en-US" altLang="ja-JP" dirty="0"/>
              <a:t>of</a:t>
            </a:r>
            <a:r>
              <a:rPr lang="ja-JP" altLang="en-US" dirty="0"/>
              <a:t> </a:t>
            </a:r>
            <a:r>
              <a:rPr lang="en-US" altLang="ja-JP" dirty="0"/>
              <a:t>the</a:t>
            </a:r>
            <a:r>
              <a:rPr lang="ja-JP" altLang="en-US" dirty="0"/>
              <a:t> </a:t>
            </a:r>
            <a:r>
              <a:rPr lang="en-US" altLang="ja-JP" dirty="0"/>
              <a:t>tunnel.</a:t>
            </a:r>
          </a:p>
          <a:p>
            <a:pPr lvl="2"/>
            <a:r>
              <a:rPr kumimoji="1" lang="en-US" altLang="ja-JP" dirty="0"/>
              <a:t>Tuning off the lights of the </a:t>
            </a:r>
            <a:r>
              <a:rPr lang="en-US" altLang="ja-JP" dirty="0"/>
              <a:t>tunnel in the night.</a:t>
            </a:r>
          </a:p>
          <a:p>
            <a:pPr lvl="2"/>
            <a:r>
              <a:rPr kumimoji="1" lang="en-US" altLang="ja-JP" dirty="0"/>
              <a:t>25Hz operation of </a:t>
            </a:r>
            <a:r>
              <a:rPr kumimoji="1" lang="en-US" altLang="ja-JP" dirty="0" err="1"/>
              <a:t>Linac</a:t>
            </a:r>
            <a:r>
              <a:rPr kumimoji="1" lang="en-US" altLang="ja-JP" dirty="0"/>
              <a:t>.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D2A33FA-6FA4-5A94-D517-41A0D2AEE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9651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1AF4A7-F5CD-1588-DA8E-92925AE81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Achieved up to now..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D83FF5-DDDB-F2A4-9E55-14DABC171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1800" dirty="0"/>
              <a:t>Peak luminosity : </a:t>
            </a:r>
            <a:r>
              <a:rPr kumimoji="1" lang="en-US" altLang="ja-JP" sz="1800" dirty="0">
                <a:solidFill>
                  <a:schemeClr val="accent2"/>
                </a:solidFill>
              </a:rPr>
              <a:t>4.65 x 10</a:t>
            </a:r>
            <a:r>
              <a:rPr kumimoji="1" lang="en-US" altLang="ja-JP" sz="1800" baseline="30000" dirty="0">
                <a:solidFill>
                  <a:schemeClr val="accent2"/>
                </a:solidFill>
              </a:rPr>
              <a:t>34</a:t>
            </a:r>
            <a:r>
              <a:rPr kumimoji="1" lang="en-US" altLang="ja-JP" sz="1800" dirty="0">
                <a:solidFill>
                  <a:schemeClr val="accent2"/>
                </a:solidFill>
              </a:rPr>
              <a:t> cm</a:t>
            </a:r>
            <a:r>
              <a:rPr kumimoji="1" lang="en-US" altLang="ja-JP" sz="1800" baseline="30000" dirty="0">
                <a:solidFill>
                  <a:schemeClr val="accent2"/>
                </a:solidFill>
              </a:rPr>
              <a:t>-2</a:t>
            </a:r>
            <a:r>
              <a:rPr kumimoji="1" lang="en-US" altLang="ja-JP" sz="1800" dirty="0">
                <a:solidFill>
                  <a:schemeClr val="accent2"/>
                </a:solidFill>
              </a:rPr>
              <a:t>s</a:t>
            </a:r>
            <a:r>
              <a:rPr kumimoji="1" lang="en-US" altLang="ja-JP" sz="1800" baseline="30000" dirty="0">
                <a:solidFill>
                  <a:schemeClr val="accent2"/>
                </a:solidFill>
              </a:rPr>
              <a:t>-1</a:t>
            </a:r>
            <a:r>
              <a:rPr kumimoji="1" lang="en-US" altLang="ja-JP" sz="1800" dirty="0">
                <a:solidFill>
                  <a:schemeClr val="accent2"/>
                </a:solidFill>
              </a:rPr>
              <a:t> (4.71 x 10</a:t>
            </a:r>
            <a:r>
              <a:rPr kumimoji="1" lang="en-US" altLang="ja-JP" sz="1800" baseline="30000" dirty="0">
                <a:solidFill>
                  <a:schemeClr val="accent2"/>
                </a:solidFill>
              </a:rPr>
              <a:t>34</a:t>
            </a:r>
            <a:r>
              <a:rPr kumimoji="1" lang="en-US" altLang="ja-JP" sz="1800" dirty="0">
                <a:solidFill>
                  <a:schemeClr val="accent2"/>
                </a:solidFill>
              </a:rPr>
              <a:t> cm</a:t>
            </a:r>
            <a:r>
              <a:rPr kumimoji="1" lang="en-US" altLang="ja-JP" sz="1800" baseline="30000" dirty="0">
                <a:solidFill>
                  <a:schemeClr val="accent2"/>
                </a:solidFill>
              </a:rPr>
              <a:t>-2</a:t>
            </a:r>
            <a:r>
              <a:rPr kumimoji="1" lang="en-US" altLang="ja-JP" sz="1800" dirty="0">
                <a:solidFill>
                  <a:schemeClr val="accent2"/>
                </a:solidFill>
              </a:rPr>
              <a:t>s</a:t>
            </a:r>
            <a:r>
              <a:rPr kumimoji="1" lang="en-US" altLang="ja-JP" sz="1800" baseline="30000" dirty="0">
                <a:solidFill>
                  <a:schemeClr val="accent2"/>
                </a:solidFill>
              </a:rPr>
              <a:t>-1</a:t>
            </a:r>
            <a:r>
              <a:rPr kumimoji="1" lang="en-US" altLang="ja-JP" sz="1800" dirty="0">
                <a:solidFill>
                  <a:schemeClr val="accent2"/>
                </a:solidFill>
              </a:rPr>
              <a:t> w/o Belle II data taking)</a:t>
            </a:r>
          </a:p>
          <a:p>
            <a:r>
              <a:rPr kumimoji="1" lang="en-US" altLang="ja-JP" sz="1800" dirty="0"/>
              <a:t>Integrated luminosity : </a:t>
            </a:r>
            <a:r>
              <a:rPr kumimoji="1" lang="en-US" altLang="ja-JP" sz="1800" dirty="0">
                <a:solidFill>
                  <a:schemeClr val="accent2"/>
                </a:solidFill>
              </a:rPr>
              <a:t>424 fb</a:t>
            </a:r>
            <a:r>
              <a:rPr kumimoji="1" lang="en-US" altLang="ja-JP" sz="1800" baseline="30000" dirty="0">
                <a:solidFill>
                  <a:schemeClr val="accent2"/>
                </a:solidFill>
              </a:rPr>
              <a:t>-1</a:t>
            </a:r>
            <a:r>
              <a:rPr kumimoji="1" lang="en-US" altLang="ja-JP" sz="1800" dirty="0">
                <a:solidFill>
                  <a:schemeClr val="accent2"/>
                </a:solidFill>
              </a:rPr>
              <a:t> (491 fb</a:t>
            </a:r>
            <a:r>
              <a:rPr kumimoji="1" lang="en-US" altLang="ja-JP" sz="1800" baseline="30000" dirty="0">
                <a:solidFill>
                  <a:schemeClr val="accent2"/>
                </a:solidFill>
              </a:rPr>
              <a:t>-1</a:t>
            </a:r>
            <a:r>
              <a:rPr kumimoji="1" lang="en-US" altLang="ja-JP" sz="1800" dirty="0">
                <a:solidFill>
                  <a:schemeClr val="accent2"/>
                </a:solidFill>
              </a:rPr>
              <a:t>)</a:t>
            </a:r>
          </a:p>
          <a:p>
            <a:r>
              <a:rPr kumimoji="1" lang="en-US" altLang="ja-JP" sz="1800" dirty="0"/>
              <a:t>Peak currents </a:t>
            </a:r>
            <a:r>
              <a:rPr kumimoji="1" lang="en-US" altLang="ja-JP" sz="1800" dirty="0">
                <a:solidFill>
                  <a:schemeClr val="accent2"/>
                </a:solidFill>
              </a:rPr>
              <a:t>: 1.46 A (LER) / 1.14 A (HER), 2346 bunches (2-bucket spacing)</a:t>
            </a:r>
          </a:p>
          <a:p>
            <a:r>
              <a:rPr kumimoji="1" lang="en-US" altLang="ja-JP" sz="1800" dirty="0">
                <a:latin typeface="Symbol" panose="05050102010706020507" pitchFamily="18" charset="2"/>
              </a:rPr>
              <a:t>b</a:t>
            </a:r>
            <a:r>
              <a:rPr kumimoji="1" lang="en-US" altLang="ja-JP" sz="1800" dirty="0"/>
              <a:t>y*: 1 mm (0.8 mm) &lt;&lt; bunch length ~6 mm </a:t>
            </a:r>
            <a:r>
              <a:rPr kumimoji="1" lang="en-US" altLang="ja-JP" sz="1800" dirty="0">
                <a:solidFill>
                  <a:schemeClr val="accent2"/>
                </a:solidFill>
              </a:rPr>
              <a:t>-&gt; proof of the nano-beam scheme</a:t>
            </a:r>
          </a:p>
          <a:p>
            <a:r>
              <a:rPr kumimoji="1" lang="en-US" altLang="ja-JP" sz="1800" dirty="0"/>
              <a:t>Crab waist scheme has been applied (80 % in the LER, 40 % in the HER). </a:t>
            </a:r>
            <a:endParaRPr kumimoji="1" lang="en-US" altLang="ja-JP" sz="1800" dirty="0">
              <a:solidFill>
                <a:schemeClr val="accent2"/>
              </a:solidFill>
            </a:endParaRPr>
          </a:p>
          <a:p>
            <a:pPr lvl="1"/>
            <a:r>
              <a:rPr kumimoji="1" lang="en-US" altLang="ja-JP" sz="1400" dirty="0">
                <a:solidFill>
                  <a:schemeClr val="accent2"/>
                </a:solidFill>
              </a:rPr>
              <a:t>luminosity improvement</a:t>
            </a:r>
          </a:p>
          <a:p>
            <a:r>
              <a:rPr kumimoji="1" lang="en-US" altLang="ja-JP" sz="1800" dirty="0"/>
              <a:t>Beam-Beam parameter : </a:t>
            </a:r>
            <a:r>
              <a:rPr kumimoji="1" lang="en-US" altLang="ja-JP" sz="1800" dirty="0">
                <a:solidFill>
                  <a:schemeClr val="accent2"/>
                </a:solidFill>
              </a:rPr>
              <a:t>0.035 at 0.7 mA (0.045 at 1.1 mA for small number of bunches)</a:t>
            </a:r>
          </a:p>
          <a:p>
            <a:r>
              <a:rPr kumimoji="1" lang="en-US" altLang="ja-JP" sz="1800" dirty="0"/>
              <a:t>Bunch-by-bunch FB tuning (gain, noise reduction) in the HER </a:t>
            </a:r>
            <a:r>
              <a:rPr kumimoji="1" lang="en-US" altLang="ja-JP" sz="1800" dirty="0">
                <a:solidFill>
                  <a:schemeClr val="accent2"/>
                </a:solidFill>
              </a:rPr>
              <a:t>-&gt;luminosity improvements</a:t>
            </a:r>
          </a:p>
          <a:p>
            <a:r>
              <a:rPr kumimoji="1" lang="en-US" altLang="ja-JP" sz="1800" dirty="0"/>
              <a:t>Bunch-by-bunch FB tuning (number of taps) in the LER </a:t>
            </a:r>
            <a:r>
              <a:rPr kumimoji="1" lang="en-US" altLang="ja-JP" sz="1800" dirty="0">
                <a:solidFill>
                  <a:schemeClr val="accent2"/>
                </a:solidFill>
              </a:rPr>
              <a:t>-&gt;suppress single bunch blowup, luminosity improvements</a:t>
            </a:r>
          </a:p>
          <a:p>
            <a:r>
              <a:rPr kumimoji="1" lang="en-US" altLang="ja-JP" sz="1800" dirty="0"/>
              <a:t>Chromatic X-Y coupling correction with rotatable </a:t>
            </a:r>
            <a:r>
              <a:rPr kumimoji="1" lang="en-US" altLang="ja-JP" sz="1800" dirty="0" err="1"/>
              <a:t>sextupoles</a:t>
            </a:r>
            <a:r>
              <a:rPr kumimoji="1" lang="en-US" altLang="ja-JP" sz="1800" dirty="0"/>
              <a:t> in the LER    </a:t>
            </a:r>
            <a:r>
              <a:rPr kumimoji="1" lang="en-US" altLang="ja-JP" sz="1800" dirty="0">
                <a:solidFill>
                  <a:schemeClr val="accent2"/>
                </a:solidFill>
              </a:rPr>
              <a:t>-&gt;luminosity improvements</a:t>
            </a:r>
            <a:endParaRPr kumimoji="1" lang="en-US" altLang="ja-JP" dirty="0">
              <a:solidFill>
                <a:schemeClr val="accent2"/>
              </a:solidFill>
            </a:endParaRPr>
          </a:p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BEB80F5-33BA-AB76-537E-16C65205D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DA4F6-5C69-412A-8774-20F0CAD81D63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76135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8861F3-FB41-047D-CE63-F38E1E24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7C0BFF-BBD8-167F-A74B-CA73E3DDE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sz="1800" dirty="0"/>
              <a:t>Long-term drift of QCS magnetic field (beta-beat) </a:t>
            </a:r>
            <a:r>
              <a:rPr kumimoji="1" lang="en-US" altLang="ja-JP" sz="1800" dirty="0">
                <a:solidFill>
                  <a:schemeClr val="accent2"/>
                </a:solidFill>
              </a:rPr>
              <a:t>&lt;-reduced by new QCS initialization procedure</a:t>
            </a:r>
          </a:p>
          <a:p>
            <a:r>
              <a:rPr kumimoji="1" lang="en-US" altLang="ja-JP" sz="1800" dirty="0"/>
              <a:t>Orbit deviation due to IP knob tuning (beta-beat) </a:t>
            </a:r>
            <a:r>
              <a:rPr kumimoji="1" lang="en-US" altLang="ja-JP" sz="1800" dirty="0">
                <a:solidFill>
                  <a:schemeClr val="accent2"/>
                </a:solidFill>
              </a:rPr>
              <a:t>&lt;- suppressed with QCS corrector (ZHQC2RP)</a:t>
            </a:r>
          </a:p>
          <a:p>
            <a:r>
              <a:rPr kumimoji="1" lang="en-US" altLang="ja-JP" sz="1800" dirty="0"/>
              <a:t>Increase of positron charge for the LER injection : </a:t>
            </a:r>
            <a:r>
              <a:rPr kumimoji="1" lang="en-US" altLang="ja-JP" sz="1800" dirty="0">
                <a:solidFill>
                  <a:schemeClr val="accent2"/>
                </a:solidFill>
              </a:rPr>
              <a:t>3 </a:t>
            </a:r>
            <a:r>
              <a:rPr kumimoji="1" lang="en-US" altLang="ja-JP" sz="1800" dirty="0" err="1">
                <a:solidFill>
                  <a:schemeClr val="accent2"/>
                </a:solidFill>
              </a:rPr>
              <a:t>nC</a:t>
            </a:r>
            <a:r>
              <a:rPr kumimoji="1" lang="en-US" altLang="ja-JP" sz="1800" dirty="0">
                <a:solidFill>
                  <a:schemeClr val="accent2"/>
                </a:solidFill>
              </a:rPr>
              <a:t> at the end of e+ beam transport line</a:t>
            </a:r>
          </a:p>
          <a:p>
            <a:r>
              <a:rPr kumimoji="1" lang="en-US" altLang="ja-JP" sz="1800" dirty="0"/>
              <a:t>2-bunch injection for the LER and HER -&gt;improve injection efficiency</a:t>
            </a:r>
          </a:p>
          <a:p>
            <a:r>
              <a:rPr kumimoji="1" lang="en-US" altLang="ja-JP" sz="1800" dirty="0"/>
              <a:t>Adjustment of injection orbit in the HER (septum, kicker) </a:t>
            </a:r>
            <a:r>
              <a:rPr kumimoji="1" lang="en-US" altLang="ja-JP" sz="1800" dirty="0">
                <a:solidFill>
                  <a:schemeClr val="accent2"/>
                </a:solidFill>
              </a:rPr>
              <a:t>-&gt;improve injection efficiency (not enough)</a:t>
            </a:r>
          </a:p>
          <a:p>
            <a:r>
              <a:rPr kumimoji="1" lang="en-US" altLang="ja-JP" sz="1800" dirty="0"/>
              <a:t>Reduce leakage orbit from injection kickers </a:t>
            </a:r>
            <a:r>
              <a:rPr kumimoji="1" lang="en-US" altLang="ja-JP" sz="1800" dirty="0">
                <a:solidFill>
                  <a:schemeClr val="accent2"/>
                </a:solidFill>
              </a:rPr>
              <a:t>&lt;- reduced by additional inductance for the coils</a:t>
            </a:r>
            <a:endParaRPr kumimoji="1" lang="ja-JP" altLang="en-US" sz="1800" dirty="0">
              <a:solidFill>
                <a:schemeClr val="accent2"/>
              </a:solidFill>
            </a:endParaRP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6A1B6C2-33C3-4772-6324-0D6D3970F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DDA4F6-5C69-412A-8774-20F0CAD81D63}" type="slidenum">
              <a:rPr lang="ja-JP" altLang="en-US" smtClean="0"/>
              <a:pPr>
                <a:defRPr/>
              </a:pPr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35825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D9FF08-9D3D-4FCB-8457-A30E53AAF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Operation Statistics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8873400-433B-C5FD-5A3C-15604D0F1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7</a:t>
            </a:fld>
            <a:endParaRPr lang="ja-JP" altLang="en-US"/>
          </a:p>
        </p:txBody>
      </p:sp>
      <p:pic>
        <p:nvPicPr>
          <p:cNvPr id="5" name="コンテンツ プレースホルダー 5">
            <a:extLst>
              <a:ext uri="{FF2B5EF4-FFF2-40B4-BE49-F238E27FC236}">
                <a16:creationId xmlns:a16="http://schemas.microsoft.com/office/drawing/2014/main" id="{E30AE91D-83F3-CBF2-FA17-C5A995FD6C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476246"/>
            <a:ext cx="8682038" cy="4615121"/>
          </a:xfrm>
        </p:spPr>
      </p:pic>
    </p:spTree>
    <p:extLst>
      <p:ext uri="{BB962C8B-B14F-4D97-AF65-F5344CB8AC3E}">
        <p14:creationId xmlns:p14="http://schemas.microsoft.com/office/powerpoint/2010/main" val="2844315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B18CC2-9F8A-38A3-44B4-86B18ABD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Machine parameters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A4FF06-41B3-E92D-5E00-0E6320823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8</a:t>
            </a:fld>
            <a:endParaRPr lang="ja-JP" altLang="en-US"/>
          </a:p>
        </p:txBody>
      </p:sp>
      <p:pic>
        <p:nvPicPr>
          <p:cNvPr id="5" name="コンテンツ プレースホルダー 5">
            <a:extLst>
              <a:ext uri="{FF2B5EF4-FFF2-40B4-BE49-F238E27FC236}">
                <a16:creationId xmlns:a16="http://schemas.microsoft.com/office/drawing/2014/main" id="{957D2D09-3F77-C816-CD1A-1B0F5B2E5A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900" y="1393007"/>
            <a:ext cx="8682038" cy="4781599"/>
          </a:xfrm>
        </p:spPr>
      </p:pic>
    </p:spTree>
    <p:extLst>
      <p:ext uri="{BB962C8B-B14F-4D97-AF65-F5344CB8AC3E}">
        <p14:creationId xmlns:p14="http://schemas.microsoft.com/office/powerpoint/2010/main" val="8430399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B5F04C-84B2-BB8F-9577-8F7F98746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Challenges to improve luminosity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47EF69-8CBF-24EA-8E28-AD370E107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Sudden beam loss and damage to the vertical beam collimators</a:t>
            </a:r>
          </a:p>
          <a:p>
            <a:pPr lvl="1"/>
            <a:r>
              <a:rPr lang="en-US" altLang="ja-JP" dirty="0"/>
              <a:t>Damaged collimator(s) increases transverse impedance, which makes the threshold of TMCI much lower.</a:t>
            </a:r>
          </a:p>
          <a:p>
            <a:pPr lvl="1"/>
            <a:r>
              <a:rPr lang="en-US" altLang="ja-JP" dirty="0"/>
              <a:t>Not easy to increase the bunch current.</a:t>
            </a:r>
          </a:p>
          <a:p>
            <a:r>
              <a:rPr kumimoji="1" lang="en-US" altLang="ja-JP" dirty="0"/>
              <a:t>Beam blowup in the LER</a:t>
            </a:r>
          </a:p>
          <a:p>
            <a:pPr lvl="1"/>
            <a:r>
              <a:rPr kumimoji="1" lang="en-US" altLang="ja-JP" dirty="0"/>
              <a:t>Some </a:t>
            </a:r>
            <a:r>
              <a:rPr lang="en-US" altLang="ja-JP" dirty="0"/>
              <a:t>(or most) of the sources might be coming from the higher transverse beam impedance.</a:t>
            </a:r>
            <a:endParaRPr kumimoji="1" lang="en-US" altLang="ja-JP" dirty="0"/>
          </a:p>
          <a:p>
            <a:r>
              <a:rPr kumimoji="1" lang="en-US" altLang="ja-JP" dirty="0"/>
              <a:t>IR Optics (</a:t>
            </a:r>
            <a:r>
              <a:rPr kumimoji="1" lang="en-US" altLang="ja-JP" dirty="0">
                <a:latin typeface="Symbol" panose="05050102010706020507" pitchFamily="18" charset="2"/>
              </a:rPr>
              <a:t>b</a:t>
            </a:r>
            <a:r>
              <a:rPr kumimoji="1" lang="en-US" altLang="ja-JP" dirty="0"/>
              <a:t>y*) modulation due to stored current (HER)</a:t>
            </a:r>
          </a:p>
          <a:p>
            <a:pPr lvl="1"/>
            <a:r>
              <a:rPr lang="en-US" altLang="ja-JP" dirty="0"/>
              <a:t>Beam-line deformation, especially around the strong </a:t>
            </a:r>
            <a:r>
              <a:rPr lang="en-US" altLang="ja-JP" dirty="0" err="1"/>
              <a:t>sextuplole</a:t>
            </a:r>
            <a:r>
              <a:rPr lang="en-US" altLang="ja-JP" dirty="0"/>
              <a:t> magnets.</a:t>
            </a:r>
          </a:p>
          <a:p>
            <a:r>
              <a:rPr kumimoji="1" lang="en-US" altLang="ja-JP" dirty="0"/>
              <a:t>Shorter beam life</a:t>
            </a:r>
            <a:r>
              <a:rPr lang="en-US" altLang="ja-JP" dirty="0"/>
              <a:t>time, especially in LER</a:t>
            </a:r>
          </a:p>
          <a:p>
            <a:r>
              <a:rPr kumimoji="1" lang="en-US" altLang="ja-JP" dirty="0"/>
              <a:t>Injection efficiency and stability of the injector</a:t>
            </a:r>
          </a:p>
          <a:p>
            <a:pPr lvl="1"/>
            <a:r>
              <a:rPr lang="en-US" altLang="ja-JP" dirty="0"/>
              <a:t>Emittance growth coming from beam transport line</a:t>
            </a:r>
          </a:p>
          <a:p>
            <a:pPr lvl="1"/>
            <a:r>
              <a:rPr kumimoji="1" lang="en-US" altLang="ja-JP" dirty="0"/>
              <a:t>Injection background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8E7848-824C-7F30-D1BE-956FF9CEB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2F81-601E-B447-A2CF-B5EA96351142}" type="slidenum">
              <a:rPr lang="ja-JP" altLang="en-US" smtClean="0"/>
              <a:pPr/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31031366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akai_160701">
  <a:themeElements>
    <a:clrScheme name="テーマ色_120201">
      <a:dk1>
        <a:sysClr val="windowText" lastClr="000000"/>
      </a:dk1>
      <a:lt1>
        <a:sysClr val="window" lastClr="FFFFFF"/>
      </a:lt1>
      <a:dk2>
        <a:srgbClr val="062DFF"/>
      </a:dk2>
      <a:lt2>
        <a:srgbClr val="63EE80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inac-furukawa-jun2016">
  <a:themeElements>
    <a:clrScheme name="java-jca-caj-furukaw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va-jca-caj-furukawa">
      <a:majorFont>
        <a:latin typeface="Arial Rounded MT Bold"/>
        <a:ea typeface="ヒラギノ丸ゴ Pro W4"/>
        <a:cs typeface="ヒラギノ丸ゴ Pro W4"/>
      </a:majorFont>
      <a:minorFont>
        <a:latin typeface="Arial Rounded MT Bold"/>
        <a:ea typeface="ヒラギノ丸ゴ Pro W4"/>
        <a:cs typeface="ヒラギノ丸ゴ Pro W4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java-jca-caj-furukaw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a-jca-caj-furukaw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linac-furukawa-jun2016">
  <a:themeElements>
    <a:clrScheme name="java-jca-caj-furukaw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va-jca-caj-furukawa">
      <a:majorFont>
        <a:latin typeface="Arial Rounded MT Bold"/>
        <a:ea typeface="ヒラギノ丸ゴ Pro W4"/>
        <a:cs typeface="ヒラギノ丸ゴ Pro W4"/>
      </a:majorFont>
      <a:minorFont>
        <a:latin typeface="Arial Rounded MT Bold"/>
        <a:ea typeface="ヒラギノ丸ゴ Pro W4"/>
        <a:cs typeface="ヒラギノ丸ゴ Pro W4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java-jca-caj-furukaw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a-jca-caj-furukaw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linac-furukawa-jun2016">
  <a:themeElements>
    <a:clrScheme name="java-jca-caj-furukaw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java-jca-caj-furukawa">
      <a:majorFont>
        <a:latin typeface="Arial Rounded MT Bold"/>
        <a:ea typeface="ヒラギノ丸ゴ Pro W4"/>
        <a:cs typeface="ヒラギノ丸ゴ Pro W4"/>
      </a:majorFont>
      <a:minorFont>
        <a:latin typeface="Arial Rounded MT Bold"/>
        <a:ea typeface="ヒラギノ丸ゴ Pro W4"/>
        <a:cs typeface="ヒラギノ丸ゴ Pro W4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java-jca-caj-furukaw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va-jca-caj-furukaw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va-jca-caj-furukaw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template_akai_160701.potx</Template>
  <TotalTime>8561</TotalTime>
  <Words>1147</Words>
  <Application>Microsoft Office PowerPoint</Application>
  <PresentationFormat>画面に合わせる (4:3)</PresentationFormat>
  <Paragraphs>121</Paragraphs>
  <Slides>26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26</vt:i4>
      </vt:variant>
    </vt:vector>
  </HeadingPairs>
  <TitlesOfParts>
    <vt:vector size="38" baseType="lpstr">
      <vt:lpstr>ＭＳ Ｐゴシック</vt:lpstr>
      <vt:lpstr>Osaka</vt:lpstr>
      <vt:lpstr>Arial</vt:lpstr>
      <vt:lpstr>Arial Rounded MT Bold</vt:lpstr>
      <vt:lpstr>Calibri</vt:lpstr>
      <vt:lpstr>Symbol</vt:lpstr>
      <vt:lpstr>Times</vt:lpstr>
      <vt:lpstr>Wingdings</vt:lpstr>
      <vt:lpstr>template_akai_160701</vt:lpstr>
      <vt:lpstr>linac-furukawa-jun2016</vt:lpstr>
      <vt:lpstr>1_linac-furukawa-jun2016</vt:lpstr>
      <vt:lpstr>2_linac-furukawa-jun2016</vt:lpstr>
      <vt:lpstr>Status of SuperKEKB Accelerators</vt:lpstr>
      <vt:lpstr>Recent operation</vt:lpstr>
      <vt:lpstr>PowerPoint プレゼンテーション</vt:lpstr>
      <vt:lpstr>Especially on 2022b runs</vt:lpstr>
      <vt:lpstr>Achieved up to now..</vt:lpstr>
      <vt:lpstr>PowerPoint プレゼンテーション</vt:lpstr>
      <vt:lpstr>Operation Statistics</vt:lpstr>
      <vt:lpstr>Machine parameters</vt:lpstr>
      <vt:lpstr>Challenges to improve luminosity</vt:lpstr>
      <vt:lpstr>Sudden beam loss</vt:lpstr>
      <vt:lpstr>PowerPoint プレゼンテーション</vt:lpstr>
      <vt:lpstr>Fireball hypothesis</vt:lpstr>
      <vt:lpstr>Beam(bunch) current</vt:lpstr>
      <vt:lpstr>Beam blowup in LER</vt:lpstr>
      <vt:lpstr>PowerPoint プレゼンテーション</vt:lpstr>
      <vt:lpstr>IR Optics (by*) modulation due to stored current (HER)</vt:lpstr>
      <vt:lpstr>PowerPoint プレゼンテーション</vt:lpstr>
      <vt:lpstr>PowerPoint プレゼンテーション</vt:lpstr>
      <vt:lpstr>Long Shutdown 1</vt:lpstr>
      <vt:lpstr>PowerPoint プレゼンテーション</vt:lpstr>
      <vt:lpstr>Non-linear collimator</vt:lpstr>
      <vt:lpstr>HER injection line physical aperture</vt:lpstr>
      <vt:lpstr>(LS1) upgrade for Injector</vt:lpstr>
      <vt:lpstr>Design study for LS2 upgrade</vt:lpstr>
      <vt:lpstr>Summary</vt:lpstr>
      <vt:lpstr>QCS-R cryostat leak hunting</vt:lpstr>
    </vt:vector>
  </TitlesOfParts>
  <Company>高エネルギー加速器研究機構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2 に向けて</dc:title>
  <dc:creator>赤井 和憲</dc:creator>
  <cp:lastModifiedBy>TOBIYAMA Makoto</cp:lastModifiedBy>
  <cp:revision>426</cp:revision>
  <cp:lastPrinted>2023-02-10T09:34:16Z</cp:lastPrinted>
  <dcterms:created xsi:type="dcterms:W3CDTF">2017-11-22T00:29:49Z</dcterms:created>
  <dcterms:modified xsi:type="dcterms:W3CDTF">2023-02-10T09:39:19Z</dcterms:modified>
</cp:coreProperties>
</file>