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256" r:id="rId2"/>
    <p:sldId id="369" r:id="rId3"/>
    <p:sldId id="258" r:id="rId4"/>
    <p:sldId id="370" r:id="rId5"/>
    <p:sldId id="259" r:id="rId6"/>
    <p:sldId id="260" r:id="rId7"/>
    <p:sldId id="261" r:id="rId8"/>
    <p:sldId id="264" r:id="rId9"/>
    <p:sldId id="262" r:id="rId10"/>
    <p:sldId id="263" r:id="rId11"/>
    <p:sldId id="266" r:id="rId12"/>
    <p:sldId id="325" r:id="rId13"/>
    <p:sldId id="350" r:id="rId14"/>
    <p:sldId id="326" r:id="rId15"/>
    <p:sldId id="351" r:id="rId16"/>
    <p:sldId id="352" r:id="rId17"/>
    <p:sldId id="353" r:id="rId18"/>
    <p:sldId id="267" r:id="rId19"/>
    <p:sldId id="354" r:id="rId20"/>
    <p:sldId id="355" r:id="rId21"/>
    <p:sldId id="363" r:id="rId22"/>
    <p:sldId id="364" r:id="rId23"/>
    <p:sldId id="356" r:id="rId24"/>
    <p:sldId id="358" r:id="rId25"/>
    <p:sldId id="357" r:id="rId26"/>
    <p:sldId id="362" r:id="rId27"/>
    <p:sldId id="365" r:id="rId28"/>
    <p:sldId id="361" r:id="rId29"/>
    <p:sldId id="359" r:id="rId30"/>
    <p:sldId id="360" r:id="rId31"/>
    <p:sldId id="366" r:id="rId32"/>
    <p:sldId id="367" r:id="rId33"/>
    <p:sldId id="36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61"/>
    <p:restoredTop sz="96405"/>
  </p:normalViewPr>
  <p:slideViewPr>
    <p:cSldViewPr snapToGrid="0" snapToObjects="1">
      <p:cViewPr varScale="1">
        <p:scale>
          <a:sx n="123" d="100"/>
          <a:sy n="123" d="100"/>
        </p:scale>
        <p:origin x="19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44BDB2-2F34-1742-88A5-CE6BA7FDAD26}" type="datetimeFigureOut">
              <a:rPr lang="en-US" smtClean="0"/>
              <a:t>1/13/22</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18E7C5-D6A8-4541-9FC3-FDE60D878BAD}" type="slidenum">
              <a:rPr lang="en-US" smtClean="0"/>
              <a:t>‹N°›</a:t>
            </a:fld>
            <a:endParaRPr lang="en-US"/>
          </a:p>
        </p:txBody>
      </p:sp>
    </p:spTree>
    <p:extLst>
      <p:ext uri="{BB962C8B-B14F-4D97-AF65-F5344CB8AC3E}">
        <p14:creationId xmlns:p14="http://schemas.microsoft.com/office/powerpoint/2010/main" val="2719602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fr-FR"/>
              <a:t>Modifiez le style du titre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1/13/22</a:t>
            </a:r>
            <a:endParaRPr lang="en-US" dirty="0"/>
          </a:p>
        </p:txBody>
      </p:sp>
      <p:sp>
        <p:nvSpPr>
          <p:cNvPr id="6" name="Footer Placeholder 5"/>
          <p:cNvSpPr>
            <a:spLocks noGrp="1"/>
          </p:cNvSpPr>
          <p:nvPr>
            <p:ph type="ftr" sz="quarter" idx="11"/>
          </p:nvPr>
        </p:nvSpPr>
        <p:spPr/>
        <p:txBody>
          <a:bodyPr/>
          <a:lstStyle/>
          <a:p>
            <a:r>
              <a:rPr lang="en-US"/>
              <a:t>IAS workshop, Jan 2022</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fr-FR"/>
              <a:t>Modifiez le style du titre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fr-FR"/>
              <a:t>Modifiez le style du titre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fr-FR"/>
              <a:t>Cliquez pour modifier les styles du texte du masque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a:t>Modifiez le style du titre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fr-FR"/>
              <a:t>1/13/22</a:t>
            </a:r>
            <a:endParaRPr lang="en-US" dirty="0"/>
          </a:p>
        </p:txBody>
      </p:sp>
      <p:sp>
        <p:nvSpPr>
          <p:cNvPr id="4"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a:t>Modifiez le style du titre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fr-FR"/>
              <a:t>1/13/22</a:t>
            </a:r>
            <a:endParaRPr lang="en-US" dirty="0"/>
          </a:p>
        </p:txBody>
      </p:sp>
      <p:sp>
        <p:nvSpPr>
          <p:cNvPr id="4"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nchorCtr="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fr-FR"/>
              <a:t>Modifiez le style du titre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1/13/22</a:t>
            </a:r>
            <a:endParaRPr lang="en-US" dirty="0"/>
          </a:p>
        </p:txBody>
      </p:sp>
      <p:sp>
        <p:nvSpPr>
          <p:cNvPr id="5" name="Footer Placeholder 4"/>
          <p:cNvSpPr>
            <a:spLocks noGrp="1"/>
          </p:cNvSpPr>
          <p:nvPr>
            <p:ph type="ftr" sz="quarter" idx="11"/>
          </p:nvPr>
        </p:nvSpPr>
        <p:spPr/>
        <p:txBody>
          <a:bodyPr/>
          <a:lstStyle/>
          <a:p>
            <a:r>
              <a:rPr lang="en-US"/>
              <a:t>IAS workshop, Jan 2022</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fr-FR"/>
              <a:t>1/13/22</a:t>
            </a:r>
            <a:endParaRPr lang="en-US" dirty="0"/>
          </a:p>
        </p:txBody>
      </p:sp>
      <p:sp>
        <p:nvSpPr>
          <p:cNvPr id="6" name="Footer Placeholder 5"/>
          <p:cNvSpPr>
            <a:spLocks noGrp="1"/>
          </p:cNvSpPr>
          <p:nvPr>
            <p:ph type="ftr" sz="quarter" idx="11"/>
          </p:nvPr>
        </p:nvSpPr>
        <p:spPr/>
        <p:txBody>
          <a:bodyPr/>
          <a:lstStyle/>
          <a:p>
            <a:r>
              <a:rPr lang="en-US"/>
              <a:t>IAS workshop, Jan 2022</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1/13/22</a:t>
            </a:r>
            <a:endParaRPr lang="en-US" dirty="0"/>
          </a:p>
        </p:txBody>
      </p:sp>
      <p:sp>
        <p:nvSpPr>
          <p:cNvPr id="8" name="Footer Placeholder 7"/>
          <p:cNvSpPr>
            <a:spLocks noGrp="1"/>
          </p:cNvSpPr>
          <p:nvPr>
            <p:ph type="ftr" sz="quarter" idx="11"/>
          </p:nvPr>
        </p:nvSpPr>
        <p:spPr/>
        <p:txBody>
          <a:bodyPr/>
          <a:lstStyle/>
          <a:p>
            <a:r>
              <a:rPr lang="en-US"/>
              <a:t>IAS workshop, Jan 2022</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7" name="Date Placeholder 2"/>
          <p:cNvSpPr>
            <a:spLocks noGrp="1"/>
          </p:cNvSpPr>
          <p:nvPr>
            <p:ph type="dt" sz="half" idx="10"/>
          </p:nvPr>
        </p:nvSpPr>
        <p:spPr/>
        <p:txBody>
          <a:bodyPr/>
          <a:lstStyle/>
          <a:p>
            <a:r>
              <a:rPr lang="fr-FR"/>
              <a:t>1/13/22</a:t>
            </a:r>
            <a:endParaRPr lang="en-US" dirty="0"/>
          </a:p>
        </p:txBody>
      </p:sp>
      <p:sp>
        <p:nvSpPr>
          <p:cNvPr id="5" name="Footer Placeholder 3"/>
          <p:cNvSpPr>
            <a:spLocks noGrp="1"/>
          </p:cNvSpPr>
          <p:nvPr>
            <p:ph type="ftr" sz="quarter" idx="11"/>
          </p:nvPr>
        </p:nvSpPr>
        <p:spPr/>
        <p:txBody>
          <a:bodyPr/>
          <a:lstStyle/>
          <a:p>
            <a:r>
              <a:rPr lang="en-US"/>
              <a:t>IAS workshop, Jan 2022</a:t>
            </a:r>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fr-FR"/>
              <a:t>1/13/22</a:t>
            </a:r>
            <a:endParaRPr lang="en-US" dirty="0"/>
          </a:p>
        </p:txBody>
      </p:sp>
      <p:sp>
        <p:nvSpPr>
          <p:cNvPr id="5" name="Footer Placeholder 2"/>
          <p:cNvSpPr>
            <a:spLocks noGrp="1"/>
          </p:cNvSpPr>
          <p:nvPr>
            <p:ph type="ftr" sz="quarter" idx="11"/>
          </p:nvPr>
        </p:nvSpPr>
        <p:spPr/>
        <p:txBody>
          <a:bodyPr/>
          <a:lstStyle/>
          <a:p>
            <a:r>
              <a:rPr lang="en-US"/>
              <a:t>IAS workshop, Jan 2022</a:t>
            </a:r>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7" name="Date Placeholder 4"/>
          <p:cNvSpPr>
            <a:spLocks noGrp="1"/>
          </p:cNvSpPr>
          <p:nvPr>
            <p:ph type="dt" sz="half" idx="10"/>
          </p:nvPr>
        </p:nvSpPr>
        <p:spPr/>
        <p:txBody>
          <a:bodyPr/>
          <a:lstStyle/>
          <a:p>
            <a:r>
              <a:rPr lang="fr-FR"/>
              <a:t>1/13/22</a:t>
            </a:r>
            <a:endParaRPr lang="en-US" dirty="0"/>
          </a:p>
        </p:txBody>
      </p:sp>
      <p:sp>
        <p:nvSpPr>
          <p:cNvPr id="5" name="Footer Placeholder 5"/>
          <p:cNvSpPr>
            <a:spLocks noGrp="1"/>
          </p:cNvSpPr>
          <p:nvPr>
            <p:ph type="ftr" sz="quarter" idx="11"/>
          </p:nvPr>
        </p:nvSpPr>
        <p:spPr/>
        <p:txBody>
          <a:bodyPr/>
          <a:lstStyle/>
          <a:p>
            <a:r>
              <a:rPr lang="en-US"/>
              <a:t>IAS workshop, Jan 2022</a:t>
            </a:r>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fr-FR"/>
              <a:t>Modifiez le style du titre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1/13/22</a:t>
            </a:r>
            <a:endParaRPr lang="en-US" dirty="0"/>
          </a:p>
        </p:txBody>
      </p:sp>
      <p:sp>
        <p:nvSpPr>
          <p:cNvPr id="6" name="Footer Placeholder 5"/>
          <p:cNvSpPr>
            <a:spLocks noGrp="1"/>
          </p:cNvSpPr>
          <p:nvPr>
            <p:ph type="ftr" sz="quarter" idx="11"/>
          </p:nvPr>
        </p:nvSpPr>
        <p:spPr/>
        <p:txBody>
          <a:bodyPr/>
          <a:lstStyle/>
          <a:p>
            <a:r>
              <a:rPr lang="en-US"/>
              <a:t>IAS workshop, Jan 2022</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fr-FR"/>
              <a:t>Modifiez le style du titre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r>
              <a:rPr lang="fr-FR"/>
              <a:t>1/13/22</a:t>
            </a:r>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IAS workshop, Jan 2022</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gif"/></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504CF6-2DAC-5C4A-B90C-B3E89CDB7C3C}"/>
              </a:ext>
            </a:extLst>
          </p:cNvPr>
          <p:cNvSpPr>
            <a:spLocks noGrp="1"/>
          </p:cNvSpPr>
          <p:nvPr>
            <p:ph type="ctrTitle"/>
          </p:nvPr>
        </p:nvSpPr>
        <p:spPr/>
        <p:txBody>
          <a:bodyPr/>
          <a:lstStyle/>
          <a:p>
            <a:r>
              <a:rPr lang="en-US" dirty="0"/>
              <a:t>T-Calorimetry</a:t>
            </a:r>
            <a:br>
              <a:rPr lang="en-US" dirty="0"/>
            </a:br>
            <a:r>
              <a:rPr lang="en-US" sz="3600" dirty="0"/>
              <a:t>Goals and tools </a:t>
            </a:r>
          </a:p>
        </p:txBody>
      </p:sp>
      <p:sp>
        <p:nvSpPr>
          <p:cNvPr id="3" name="Sous-titre 2">
            <a:extLst>
              <a:ext uri="{FF2B5EF4-FFF2-40B4-BE49-F238E27FC236}">
                <a16:creationId xmlns:a16="http://schemas.microsoft.com/office/drawing/2014/main" id="{499ECD0D-7CD7-B24A-8189-E2D6C11FF931}"/>
              </a:ext>
            </a:extLst>
          </p:cNvPr>
          <p:cNvSpPr>
            <a:spLocks noGrp="1"/>
          </p:cNvSpPr>
          <p:nvPr>
            <p:ph type="subTitle" idx="1"/>
          </p:nvPr>
        </p:nvSpPr>
        <p:spPr>
          <a:xfrm>
            <a:off x="1154955" y="4607662"/>
            <a:ext cx="8825658" cy="861420"/>
          </a:xfrm>
        </p:spPr>
        <p:txBody>
          <a:bodyPr/>
          <a:lstStyle/>
          <a:p>
            <a:r>
              <a:rPr lang="en-US" dirty="0"/>
              <a:t>I. </a:t>
            </a:r>
            <a:r>
              <a:rPr lang="en-US" dirty="0" err="1"/>
              <a:t>Laktineh</a:t>
            </a:r>
            <a:endParaRPr lang="en-US" dirty="0"/>
          </a:p>
        </p:txBody>
      </p:sp>
      <p:sp>
        <p:nvSpPr>
          <p:cNvPr id="8" name="Espace réservé du numéro de diapositive 7">
            <a:extLst>
              <a:ext uri="{FF2B5EF4-FFF2-40B4-BE49-F238E27FC236}">
                <a16:creationId xmlns:a16="http://schemas.microsoft.com/office/drawing/2014/main" id="{812AD8D2-06D9-6D41-9DA0-70A1966E0DC2}"/>
              </a:ext>
            </a:extLst>
          </p:cNvPr>
          <p:cNvSpPr>
            <a:spLocks noGrp="1"/>
          </p:cNvSpPr>
          <p:nvPr>
            <p:ph type="sldNum" sz="quarter" idx="12"/>
          </p:nvPr>
        </p:nvSpPr>
        <p:spPr/>
        <p:txBody>
          <a:bodyPr/>
          <a:lstStyle/>
          <a:p>
            <a:fld id="{D57F1E4F-1CFF-5643-939E-02111984F565}" type="slidenum">
              <a:rPr lang="en-US" smtClean="0"/>
              <a:t>1</a:t>
            </a:fld>
            <a:endParaRPr lang="en-US" dirty="0"/>
          </a:p>
        </p:txBody>
      </p:sp>
      <p:sp>
        <p:nvSpPr>
          <p:cNvPr id="9" name="ZoneTexte 8">
            <a:extLst>
              <a:ext uri="{FF2B5EF4-FFF2-40B4-BE49-F238E27FC236}">
                <a16:creationId xmlns:a16="http://schemas.microsoft.com/office/drawing/2014/main" id="{F29DBC7F-3F97-C145-BE35-5CA5CBA65CA8}"/>
              </a:ext>
            </a:extLst>
          </p:cNvPr>
          <p:cNvSpPr txBox="1"/>
          <p:nvPr/>
        </p:nvSpPr>
        <p:spPr>
          <a:xfrm>
            <a:off x="1298864" y="5361709"/>
            <a:ext cx="4322618" cy="369332"/>
          </a:xfrm>
          <a:prstGeom prst="rect">
            <a:avLst/>
          </a:prstGeom>
          <a:noFill/>
        </p:spPr>
        <p:txBody>
          <a:bodyPr wrap="square" rtlCol="0">
            <a:spAutoFit/>
          </a:bodyPr>
          <a:lstStyle/>
          <a:p>
            <a:r>
              <a:rPr lang="en-US" dirty="0"/>
              <a:t>IAS workshop, January 2022</a:t>
            </a:r>
          </a:p>
        </p:txBody>
      </p:sp>
    </p:spTree>
    <p:extLst>
      <p:ext uri="{BB962C8B-B14F-4D97-AF65-F5344CB8AC3E}">
        <p14:creationId xmlns:p14="http://schemas.microsoft.com/office/powerpoint/2010/main" val="2834420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D3836DAC-EC29-C248-87C5-6E1E9969FAF8}"/>
              </a:ext>
            </a:extLst>
          </p:cNvPr>
          <p:cNvPicPr>
            <a:picLocks noChangeAspect="1"/>
          </p:cNvPicPr>
          <p:nvPr/>
        </p:nvPicPr>
        <p:blipFill>
          <a:blip r:embed="rId2"/>
          <a:stretch>
            <a:fillRect/>
          </a:stretch>
        </p:blipFill>
        <p:spPr>
          <a:xfrm>
            <a:off x="723900" y="3488119"/>
            <a:ext cx="10744200" cy="2878573"/>
          </a:xfrm>
          <a:prstGeom prst="rect">
            <a:avLst/>
          </a:prstGeom>
        </p:spPr>
      </p:pic>
      <p:sp>
        <p:nvSpPr>
          <p:cNvPr id="3" name="ZoneTexte 2">
            <a:extLst>
              <a:ext uri="{FF2B5EF4-FFF2-40B4-BE49-F238E27FC236}">
                <a16:creationId xmlns:a16="http://schemas.microsoft.com/office/drawing/2014/main" id="{5319D797-1FA8-2848-AF9E-7F77D49DC55E}"/>
              </a:ext>
            </a:extLst>
          </p:cNvPr>
          <p:cNvSpPr txBox="1"/>
          <p:nvPr/>
        </p:nvSpPr>
        <p:spPr>
          <a:xfrm>
            <a:off x="3370218" y="365761"/>
            <a:ext cx="4558937" cy="369332"/>
          </a:xfrm>
          <a:prstGeom prst="rect">
            <a:avLst/>
          </a:prstGeom>
          <a:noFill/>
        </p:spPr>
        <p:txBody>
          <a:bodyPr wrap="square" rtlCol="0">
            <a:spAutoFit/>
          </a:bodyPr>
          <a:lstStyle/>
          <a:p>
            <a:pPr algn="ctr"/>
            <a:r>
              <a:rPr lang="en-US" b="1" dirty="0"/>
              <a:t>Pile Up  Mitigation</a:t>
            </a:r>
          </a:p>
        </p:txBody>
      </p:sp>
      <p:pic>
        <p:nvPicPr>
          <p:cNvPr id="6" name="Image 5">
            <a:extLst>
              <a:ext uri="{FF2B5EF4-FFF2-40B4-BE49-F238E27FC236}">
                <a16:creationId xmlns:a16="http://schemas.microsoft.com/office/drawing/2014/main" id="{CAB5B917-E10F-C24F-BE3F-9DE2559152E6}"/>
              </a:ext>
            </a:extLst>
          </p:cNvPr>
          <p:cNvPicPr>
            <a:picLocks noChangeAspect="1"/>
          </p:cNvPicPr>
          <p:nvPr/>
        </p:nvPicPr>
        <p:blipFill>
          <a:blip r:embed="rId3"/>
          <a:stretch>
            <a:fillRect/>
          </a:stretch>
        </p:blipFill>
        <p:spPr>
          <a:xfrm>
            <a:off x="6055328" y="1371600"/>
            <a:ext cx="3759698" cy="2026622"/>
          </a:xfrm>
          <a:prstGeom prst="rect">
            <a:avLst/>
          </a:prstGeom>
        </p:spPr>
      </p:pic>
      <p:sp>
        <p:nvSpPr>
          <p:cNvPr id="8" name="ZoneTexte 7">
            <a:extLst>
              <a:ext uri="{FF2B5EF4-FFF2-40B4-BE49-F238E27FC236}">
                <a16:creationId xmlns:a16="http://schemas.microsoft.com/office/drawing/2014/main" id="{C9E35E7E-0367-2448-94A0-B69FBBABE89B}"/>
              </a:ext>
            </a:extLst>
          </p:cNvPr>
          <p:cNvSpPr txBox="1"/>
          <p:nvPr/>
        </p:nvSpPr>
        <p:spPr>
          <a:xfrm>
            <a:off x="320041" y="6431364"/>
            <a:ext cx="6100354" cy="369332"/>
          </a:xfrm>
          <a:prstGeom prst="rect">
            <a:avLst/>
          </a:prstGeom>
          <a:noFill/>
        </p:spPr>
        <p:txBody>
          <a:bodyPr wrap="square">
            <a:spAutoFit/>
          </a:bodyPr>
          <a:lstStyle/>
          <a:p>
            <a:r>
              <a:rPr lang="fr-FR" dirty="0" err="1">
                <a:effectLst/>
                <a:latin typeface="Arial" panose="020B0604020202020204" pitchFamily="34" charset="0"/>
              </a:rPr>
              <a:t>Courtesy</a:t>
            </a:r>
            <a:r>
              <a:rPr lang="fr-FR" dirty="0">
                <a:effectLst/>
                <a:latin typeface="Arial" panose="020B0604020202020204" pitchFamily="34" charset="0"/>
              </a:rPr>
              <a:t>: D. Barney and </a:t>
            </a:r>
            <a:r>
              <a:rPr lang="fr-FR" dirty="0" err="1">
                <a:effectLst/>
                <a:latin typeface="Arial" panose="020B0604020202020204" pitchFamily="34" charset="0"/>
              </a:rPr>
              <a:t>T</a:t>
            </a:r>
            <a:r>
              <a:rPr lang="fr-FR" dirty="0">
                <a:effectLst/>
                <a:latin typeface="Arial" panose="020B0604020202020204" pitchFamily="34" charset="0"/>
              </a:rPr>
              <a:t>. </a:t>
            </a:r>
            <a:r>
              <a:rPr lang="fr-FR" dirty="0" err="1">
                <a:effectLst/>
                <a:latin typeface="Arial" panose="020B0604020202020204" pitchFamily="34" charset="0"/>
              </a:rPr>
              <a:t>Quast</a:t>
            </a:r>
            <a:endParaRPr lang="fr-FR" dirty="0">
              <a:effectLst/>
              <a:latin typeface="Arial" panose="020B0604020202020204" pitchFamily="34" charset="0"/>
            </a:endParaRPr>
          </a:p>
        </p:txBody>
      </p:sp>
      <p:pic>
        <p:nvPicPr>
          <p:cNvPr id="9" name="Image 8">
            <a:extLst>
              <a:ext uri="{FF2B5EF4-FFF2-40B4-BE49-F238E27FC236}">
                <a16:creationId xmlns:a16="http://schemas.microsoft.com/office/drawing/2014/main" id="{121FFDFE-4E74-D34D-A7F8-1B897EA9EC8A}"/>
              </a:ext>
            </a:extLst>
          </p:cNvPr>
          <p:cNvPicPr>
            <a:picLocks noChangeAspect="1"/>
          </p:cNvPicPr>
          <p:nvPr/>
        </p:nvPicPr>
        <p:blipFill>
          <a:blip r:embed="rId4"/>
          <a:stretch>
            <a:fillRect/>
          </a:stretch>
        </p:blipFill>
        <p:spPr>
          <a:xfrm>
            <a:off x="1889988" y="1371600"/>
            <a:ext cx="3502894" cy="2026621"/>
          </a:xfrm>
          <a:prstGeom prst="rect">
            <a:avLst/>
          </a:prstGeom>
        </p:spPr>
      </p:pic>
      <p:sp>
        <p:nvSpPr>
          <p:cNvPr id="4" name="ZoneTexte 3">
            <a:extLst>
              <a:ext uri="{FF2B5EF4-FFF2-40B4-BE49-F238E27FC236}">
                <a16:creationId xmlns:a16="http://schemas.microsoft.com/office/drawing/2014/main" id="{63B36DD0-E6AC-8C4F-8B85-2F2550DAE01C}"/>
              </a:ext>
            </a:extLst>
          </p:cNvPr>
          <p:cNvSpPr txBox="1"/>
          <p:nvPr/>
        </p:nvSpPr>
        <p:spPr>
          <a:xfrm>
            <a:off x="320042" y="813426"/>
            <a:ext cx="11148058" cy="584775"/>
          </a:xfrm>
          <a:prstGeom prst="rect">
            <a:avLst/>
          </a:prstGeom>
          <a:noFill/>
        </p:spPr>
        <p:txBody>
          <a:bodyPr wrap="square" rtlCol="0">
            <a:spAutoFit/>
          </a:bodyPr>
          <a:lstStyle/>
          <a:p>
            <a:r>
              <a:rPr lang="en-US" sz="1600" dirty="0"/>
              <a:t>CMS HGCAL will be the first large calorimeter to provide precise time information useful for pileup</a:t>
            </a:r>
          </a:p>
          <a:p>
            <a:r>
              <a:rPr lang="en-US" sz="1600" dirty="0"/>
              <a:t> mitigation. This is possible thanks to the use of Silicon sensors.</a:t>
            </a:r>
          </a:p>
        </p:txBody>
      </p:sp>
      <p:sp>
        <p:nvSpPr>
          <p:cNvPr id="10" name="Espace réservé du numéro de diapositive 9">
            <a:extLst>
              <a:ext uri="{FF2B5EF4-FFF2-40B4-BE49-F238E27FC236}">
                <a16:creationId xmlns:a16="http://schemas.microsoft.com/office/drawing/2014/main" id="{04A5C4CE-EC10-BE4D-956D-89F8E9666DC2}"/>
              </a:ext>
            </a:extLst>
          </p:cNvPr>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644314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CB933FD-E3F5-564F-B1A6-B9EAA2F8DB0A}"/>
              </a:ext>
            </a:extLst>
          </p:cNvPr>
          <p:cNvSpPr txBox="1"/>
          <p:nvPr/>
        </p:nvSpPr>
        <p:spPr>
          <a:xfrm>
            <a:off x="3610366" y="327899"/>
            <a:ext cx="4637314" cy="369332"/>
          </a:xfrm>
          <a:prstGeom prst="rect">
            <a:avLst/>
          </a:prstGeom>
          <a:noFill/>
        </p:spPr>
        <p:txBody>
          <a:bodyPr wrap="square" rtlCol="0">
            <a:spAutoFit/>
          </a:bodyPr>
          <a:lstStyle/>
          <a:p>
            <a:r>
              <a:rPr lang="en-US" b="1" dirty="0"/>
              <a:t>      Cleaning and shower separation</a:t>
            </a:r>
          </a:p>
        </p:txBody>
      </p:sp>
      <p:pic>
        <p:nvPicPr>
          <p:cNvPr id="3" name="Image 19" descr="distanceNKZoom.png">
            <a:extLst>
              <a:ext uri="{FF2B5EF4-FFF2-40B4-BE49-F238E27FC236}">
                <a16:creationId xmlns:a16="http://schemas.microsoft.com/office/drawing/2014/main" id="{38E8576C-8A5E-B448-B656-E85D27B4E0EE}"/>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70931" y="3900013"/>
            <a:ext cx="3420949" cy="27372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Image 20" descr="distanceZoom.png">
            <a:extLst>
              <a:ext uri="{FF2B5EF4-FFF2-40B4-BE49-F238E27FC236}">
                <a16:creationId xmlns:a16="http://schemas.microsoft.com/office/drawing/2014/main" id="{8D017E5C-B846-FD4C-9DCB-0ED807EB870B}"/>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38028" y="3846434"/>
            <a:ext cx="3195898" cy="279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Image 26" descr="testAnim1.gif">
            <a:extLst>
              <a:ext uri="{FF2B5EF4-FFF2-40B4-BE49-F238E27FC236}">
                <a16:creationId xmlns:a16="http://schemas.microsoft.com/office/drawing/2014/main" id="{2EEA5619-C075-5048-9E27-D2F8833193FE}"/>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65273" y="931075"/>
            <a:ext cx="3482578" cy="27350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a:extLst>
              <a:ext uri="{FF2B5EF4-FFF2-40B4-BE49-F238E27FC236}">
                <a16:creationId xmlns:a16="http://schemas.microsoft.com/office/drawing/2014/main" id="{F9B998A2-05C1-FF4A-B307-8E61F1B8C68D}"/>
              </a:ext>
            </a:extLst>
          </p:cNvPr>
          <p:cNvSpPr txBox="1"/>
          <p:nvPr/>
        </p:nvSpPr>
        <p:spPr>
          <a:xfrm>
            <a:off x="727364" y="748338"/>
            <a:ext cx="5437909" cy="2554545"/>
          </a:xfrm>
          <a:prstGeom prst="rect">
            <a:avLst/>
          </a:prstGeom>
          <a:noFill/>
        </p:spPr>
        <p:txBody>
          <a:bodyPr wrap="square" rtlCol="0">
            <a:spAutoFit/>
          </a:bodyPr>
          <a:lstStyle/>
          <a:p>
            <a:r>
              <a:rPr lang="en-US" sz="1600" dirty="0"/>
              <a:t>Hadronic showers feature many neutrons and many of them are delayed ones and can :</a:t>
            </a:r>
          </a:p>
          <a:p>
            <a:endParaRPr lang="en-US" sz="1600" dirty="0"/>
          </a:p>
          <a:p>
            <a:r>
              <a:rPr lang="en-US" sz="1600" dirty="0"/>
              <a:t>1- fake the energy measurement  (fluctuations)</a:t>
            </a:r>
          </a:p>
          <a:p>
            <a:endParaRPr lang="en-US" sz="1600" dirty="0"/>
          </a:p>
          <a:p>
            <a:r>
              <a:rPr lang="en-US" sz="1600" dirty="0"/>
              <a:t>2- complicate nearby showers separation when PFA is used</a:t>
            </a:r>
          </a:p>
          <a:p>
            <a:endParaRPr lang="en-US" sz="1600" dirty="0"/>
          </a:p>
          <a:p>
            <a:r>
              <a:rPr lang="en-US" sz="1600" dirty="0"/>
              <a:t>Timing can then tag the hits produced by the neutrons. </a:t>
            </a:r>
          </a:p>
        </p:txBody>
      </p:sp>
      <p:sp>
        <p:nvSpPr>
          <p:cNvPr id="7" name="ZoneTexte 6">
            <a:extLst>
              <a:ext uri="{FF2B5EF4-FFF2-40B4-BE49-F238E27FC236}">
                <a16:creationId xmlns:a16="http://schemas.microsoft.com/office/drawing/2014/main" id="{32032597-105A-5E43-A92F-C5688812E6BE}"/>
              </a:ext>
            </a:extLst>
          </p:cNvPr>
          <p:cNvSpPr txBox="1"/>
          <p:nvPr/>
        </p:nvSpPr>
        <p:spPr>
          <a:xfrm>
            <a:off x="9855960" y="3897373"/>
            <a:ext cx="2114368" cy="338554"/>
          </a:xfrm>
          <a:prstGeom prst="rect">
            <a:avLst/>
          </a:prstGeom>
          <a:noFill/>
        </p:spPr>
        <p:txBody>
          <a:bodyPr wrap="square" rtlCol="0">
            <a:spAutoFit/>
          </a:bodyPr>
          <a:lstStyle/>
          <a:p>
            <a:r>
              <a:rPr lang="en-US" sz="1600" dirty="0"/>
              <a:t>SDHCAL simulation</a:t>
            </a:r>
          </a:p>
        </p:txBody>
      </p:sp>
      <p:sp>
        <p:nvSpPr>
          <p:cNvPr id="10" name="Espace réservé du numéro de diapositive 9">
            <a:extLst>
              <a:ext uri="{FF2B5EF4-FFF2-40B4-BE49-F238E27FC236}">
                <a16:creationId xmlns:a16="http://schemas.microsoft.com/office/drawing/2014/main" id="{A94B74DE-5371-1941-A9DA-677BE819411B}"/>
              </a:ext>
            </a:extLst>
          </p:cNvPr>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1899274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38812" y="983512"/>
            <a:ext cx="10336561" cy="646331"/>
          </a:xfrm>
          <a:prstGeom prst="rect">
            <a:avLst/>
          </a:prstGeom>
          <a:noFill/>
        </p:spPr>
        <p:txBody>
          <a:bodyPr wrap="square" rtlCol="0">
            <a:spAutoFit/>
          </a:bodyPr>
          <a:lstStyle/>
          <a:p>
            <a:r>
              <a:rPr lang="en-GB" dirty="0"/>
              <a:t>Time information can also help to separate close by showers and reduce the confusion for a better </a:t>
            </a:r>
            <a:r>
              <a:rPr lang="en-GB" b="1" dirty="0"/>
              <a:t>PFA</a:t>
            </a:r>
            <a:r>
              <a:rPr lang="en-GB" dirty="0"/>
              <a:t> application. Example:  pi-(20 </a:t>
            </a:r>
            <a:r>
              <a:rPr lang="en-GB" dirty="0" err="1"/>
              <a:t>GeV</a:t>
            </a:r>
            <a:r>
              <a:rPr lang="en-GB" dirty="0"/>
              <a:t>), K-(10 </a:t>
            </a:r>
            <a:r>
              <a:rPr lang="en-GB" dirty="0" err="1"/>
              <a:t>GeV</a:t>
            </a:r>
            <a:r>
              <a:rPr lang="en-GB" dirty="0"/>
              <a:t>) separated by </a:t>
            </a:r>
            <a:r>
              <a:rPr lang="en-GB" dirty="0" err="1"/>
              <a:t>appox</a:t>
            </a:r>
            <a:r>
              <a:rPr lang="en-GB" dirty="0"/>
              <a:t>. 15 cm.</a:t>
            </a:r>
          </a:p>
        </p:txBody>
      </p:sp>
      <p:pic>
        <p:nvPicPr>
          <p:cNvPr id="8" name="Image 7" descr="Capture d’écran 2020-01-22 à 18.17.4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68534" y="1798130"/>
            <a:ext cx="3531418" cy="2476934"/>
          </a:xfrm>
          <a:prstGeom prst="rect">
            <a:avLst/>
          </a:prstGeom>
        </p:spPr>
      </p:pic>
      <p:pic>
        <p:nvPicPr>
          <p:cNvPr id="10" name="Image 9" descr="Capture d’écran 2020-01-22 à 18.18.04.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2110" y="4483988"/>
            <a:ext cx="3517842" cy="2120012"/>
          </a:xfrm>
          <a:prstGeom prst="rect">
            <a:avLst/>
          </a:prstGeom>
        </p:spPr>
      </p:pic>
      <p:pic>
        <p:nvPicPr>
          <p:cNvPr id="11" name="Image 10" descr="Capture d’écran 2020-01-22 à 18.18.22.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21400" y="1790432"/>
            <a:ext cx="3537132" cy="2438669"/>
          </a:xfrm>
          <a:prstGeom prst="rect">
            <a:avLst/>
          </a:prstGeom>
        </p:spPr>
      </p:pic>
      <p:pic>
        <p:nvPicPr>
          <p:cNvPr id="12" name="Image 11" descr="Capture d’écran 2020-01-22 à 18.18.42.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21400" y="4381956"/>
            <a:ext cx="3537131" cy="2222044"/>
          </a:xfrm>
          <a:prstGeom prst="rect">
            <a:avLst/>
          </a:prstGeom>
        </p:spPr>
      </p:pic>
      <p:sp>
        <p:nvSpPr>
          <p:cNvPr id="13" name="ZoneTexte 12"/>
          <p:cNvSpPr txBox="1"/>
          <p:nvPr/>
        </p:nvSpPr>
        <p:spPr>
          <a:xfrm>
            <a:off x="3040902" y="3574208"/>
            <a:ext cx="852494" cy="369332"/>
          </a:xfrm>
          <a:prstGeom prst="rect">
            <a:avLst/>
          </a:prstGeom>
          <a:noFill/>
        </p:spPr>
        <p:txBody>
          <a:bodyPr wrap="square" rtlCol="0">
            <a:spAutoFit/>
          </a:bodyPr>
          <a:lstStyle/>
          <a:p>
            <a:r>
              <a:rPr lang="en-GB" dirty="0">
                <a:solidFill>
                  <a:srgbClr val="FF0000"/>
                </a:solidFill>
              </a:rPr>
              <a:t>EASY</a:t>
            </a:r>
          </a:p>
        </p:txBody>
      </p:sp>
      <p:sp>
        <p:nvSpPr>
          <p:cNvPr id="22" name="ZoneTexte 21"/>
          <p:cNvSpPr txBox="1"/>
          <p:nvPr/>
        </p:nvSpPr>
        <p:spPr>
          <a:xfrm>
            <a:off x="8045476" y="3574208"/>
            <a:ext cx="1173353" cy="646331"/>
          </a:xfrm>
          <a:prstGeom prst="rect">
            <a:avLst/>
          </a:prstGeom>
          <a:noFill/>
        </p:spPr>
        <p:txBody>
          <a:bodyPr wrap="square" rtlCol="0">
            <a:spAutoFit/>
          </a:bodyPr>
          <a:lstStyle/>
          <a:p>
            <a:r>
              <a:rPr lang="en-GB" dirty="0">
                <a:solidFill>
                  <a:srgbClr val="FF0000"/>
                </a:solidFill>
              </a:rPr>
              <a:t>DIFFICULT</a:t>
            </a:r>
          </a:p>
        </p:txBody>
      </p:sp>
      <p:sp>
        <p:nvSpPr>
          <p:cNvPr id="9" name="ZoneTexte 8">
            <a:extLst>
              <a:ext uri="{FF2B5EF4-FFF2-40B4-BE49-F238E27FC236}">
                <a16:creationId xmlns:a16="http://schemas.microsoft.com/office/drawing/2014/main" id="{E259BE4E-70BC-4947-9F1F-A23A003219A8}"/>
              </a:ext>
            </a:extLst>
          </p:cNvPr>
          <p:cNvSpPr txBox="1"/>
          <p:nvPr/>
        </p:nvSpPr>
        <p:spPr>
          <a:xfrm>
            <a:off x="3610366" y="327899"/>
            <a:ext cx="4637314" cy="369332"/>
          </a:xfrm>
          <a:prstGeom prst="rect">
            <a:avLst/>
          </a:prstGeom>
          <a:noFill/>
        </p:spPr>
        <p:txBody>
          <a:bodyPr wrap="square" rtlCol="0">
            <a:spAutoFit/>
          </a:bodyPr>
          <a:lstStyle/>
          <a:p>
            <a:r>
              <a:rPr lang="en-US" b="1" dirty="0"/>
              <a:t>      Cleaning and shower separation</a:t>
            </a:r>
          </a:p>
        </p:txBody>
      </p:sp>
      <p:sp>
        <p:nvSpPr>
          <p:cNvPr id="2" name="ZoneTexte 1">
            <a:extLst>
              <a:ext uri="{FF2B5EF4-FFF2-40B4-BE49-F238E27FC236}">
                <a16:creationId xmlns:a16="http://schemas.microsoft.com/office/drawing/2014/main" id="{8013DF30-735A-8B45-BFF1-C924B778926B}"/>
              </a:ext>
            </a:extLst>
          </p:cNvPr>
          <p:cNvSpPr txBox="1"/>
          <p:nvPr/>
        </p:nvSpPr>
        <p:spPr>
          <a:xfrm>
            <a:off x="9855960" y="3897373"/>
            <a:ext cx="2114368" cy="338554"/>
          </a:xfrm>
          <a:prstGeom prst="rect">
            <a:avLst/>
          </a:prstGeom>
          <a:noFill/>
        </p:spPr>
        <p:txBody>
          <a:bodyPr wrap="square" rtlCol="0">
            <a:spAutoFit/>
          </a:bodyPr>
          <a:lstStyle/>
          <a:p>
            <a:r>
              <a:rPr lang="en-US" sz="1600" dirty="0"/>
              <a:t>SDHCAL simulation</a:t>
            </a:r>
          </a:p>
        </p:txBody>
      </p:sp>
      <p:sp>
        <p:nvSpPr>
          <p:cNvPr id="6" name="Espace réservé du numéro de diapositive 5">
            <a:extLst>
              <a:ext uri="{FF2B5EF4-FFF2-40B4-BE49-F238E27FC236}">
                <a16:creationId xmlns:a16="http://schemas.microsoft.com/office/drawing/2014/main" id="{AF00F27A-D3B5-964F-BEF1-A4AE5EDF6B08}"/>
              </a:ext>
            </a:extLst>
          </p:cNvPr>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4012762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20-01-22 à 18.19.47.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8461" y="1947965"/>
            <a:ext cx="4964248" cy="3917257"/>
          </a:xfrm>
          <a:prstGeom prst="rect">
            <a:avLst/>
          </a:prstGeom>
        </p:spPr>
      </p:pic>
      <p:pic>
        <p:nvPicPr>
          <p:cNvPr id="4" name="Image 3" descr="Capture d’écran 2020-01-22 à 18.20.34.png">
            <a:extLst>
              <a:ext uri="{FF2B5EF4-FFF2-40B4-BE49-F238E27FC236}">
                <a16:creationId xmlns:a16="http://schemas.microsoft.com/office/drawing/2014/main" id="{53A0562B-86EA-AF42-8D0B-F14854DBED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67766" y="1947965"/>
            <a:ext cx="5159828" cy="3810000"/>
          </a:xfrm>
          <a:prstGeom prst="rect">
            <a:avLst/>
          </a:prstGeom>
        </p:spPr>
      </p:pic>
      <p:sp>
        <p:nvSpPr>
          <p:cNvPr id="5" name="ZoneTexte 4">
            <a:extLst>
              <a:ext uri="{FF2B5EF4-FFF2-40B4-BE49-F238E27FC236}">
                <a16:creationId xmlns:a16="http://schemas.microsoft.com/office/drawing/2014/main" id="{34CE7C18-25C6-5246-9AAD-FC21B2310A0F}"/>
              </a:ext>
            </a:extLst>
          </p:cNvPr>
          <p:cNvSpPr txBox="1"/>
          <p:nvPr/>
        </p:nvSpPr>
        <p:spPr>
          <a:xfrm>
            <a:off x="3610366" y="327899"/>
            <a:ext cx="4637314" cy="369332"/>
          </a:xfrm>
          <a:prstGeom prst="rect">
            <a:avLst/>
          </a:prstGeom>
          <a:noFill/>
        </p:spPr>
        <p:txBody>
          <a:bodyPr wrap="square" rtlCol="0">
            <a:spAutoFit/>
          </a:bodyPr>
          <a:lstStyle/>
          <a:p>
            <a:r>
              <a:rPr lang="en-US" b="1" dirty="0"/>
              <a:t>      Cleaning and shower separation</a:t>
            </a:r>
          </a:p>
        </p:txBody>
      </p:sp>
      <p:sp>
        <p:nvSpPr>
          <p:cNvPr id="6" name="ZoneTexte 5">
            <a:extLst>
              <a:ext uri="{FF2B5EF4-FFF2-40B4-BE49-F238E27FC236}">
                <a16:creationId xmlns:a16="http://schemas.microsoft.com/office/drawing/2014/main" id="{0BDF3799-6C47-D34F-B42A-2271C5C83DBA}"/>
              </a:ext>
            </a:extLst>
          </p:cNvPr>
          <p:cNvSpPr txBox="1"/>
          <p:nvPr/>
        </p:nvSpPr>
        <p:spPr>
          <a:xfrm>
            <a:off x="3317785" y="6061166"/>
            <a:ext cx="4370107" cy="369332"/>
          </a:xfrm>
          <a:prstGeom prst="rect">
            <a:avLst/>
          </a:prstGeom>
          <a:noFill/>
        </p:spPr>
        <p:txBody>
          <a:bodyPr wrap="none" rtlCol="0">
            <a:spAutoFit/>
          </a:bodyPr>
          <a:lstStyle/>
          <a:p>
            <a:r>
              <a:rPr lang="en-US" dirty="0"/>
              <a:t>Shower projection on transversal plan</a:t>
            </a:r>
          </a:p>
        </p:txBody>
      </p:sp>
      <p:sp>
        <p:nvSpPr>
          <p:cNvPr id="3" name="ZoneTexte 2">
            <a:extLst>
              <a:ext uri="{FF2B5EF4-FFF2-40B4-BE49-F238E27FC236}">
                <a16:creationId xmlns:a16="http://schemas.microsoft.com/office/drawing/2014/main" id="{8DC33C56-BAE1-CB47-81CD-FC63ADF309E1}"/>
              </a:ext>
            </a:extLst>
          </p:cNvPr>
          <p:cNvSpPr txBox="1"/>
          <p:nvPr/>
        </p:nvSpPr>
        <p:spPr>
          <a:xfrm>
            <a:off x="371359" y="1035247"/>
            <a:ext cx="10592814" cy="646331"/>
          </a:xfrm>
          <a:prstGeom prst="rect">
            <a:avLst/>
          </a:prstGeom>
          <a:noFill/>
        </p:spPr>
        <p:txBody>
          <a:bodyPr wrap="square" rtlCol="0">
            <a:spAutoFit/>
          </a:bodyPr>
          <a:lstStyle/>
          <a:p>
            <a:r>
              <a:rPr lang="en-US" dirty="0"/>
              <a:t>Having precise time measurement allows to know how many showers  and then the construction of shower  by basing the algorithms of construction on the found “skeletons”  </a:t>
            </a:r>
          </a:p>
        </p:txBody>
      </p:sp>
      <p:sp>
        <p:nvSpPr>
          <p:cNvPr id="7" name="ZoneTexte 6">
            <a:extLst>
              <a:ext uri="{FF2B5EF4-FFF2-40B4-BE49-F238E27FC236}">
                <a16:creationId xmlns:a16="http://schemas.microsoft.com/office/drawing/2014/main" id="{3CA6A443-1871-A543-BCD3-65C4F10FEF57}"/>
              </a:ext>
            </a:extLst>
          </p:cNvPr>
          <p:cNvSpPr txBox="1"/>
          <p:nvPr/>
        </p:nvSpPr>
        <p:spPr>
          <a:xfrm>
            <a:off x="9429932" y="6091944"/>
            <a:ext cx="2114368" cy="338554"/>
          </a:xfrm>
          <a:prstGeom prst="rect">
            <a:avLst/>
          </a:prstGeom>
          <a:noFill/>
        </p:spPr>
        <p:txBody>
          <a:bodyPr wrap="square" rtlCol="0">
            <a:spAutoFit/>
          </a:bodyPr>
          <a:lstStyle/>
          <a:p>
            <a:r>
              <a:rPr lang="en-US" sz="1600" dirty="0"/>
              <a:t>SDHCAL simulation</a:t>
            </a:r>
          </a:p>
        </p:txBody>
      </p:sp>
      <p:sp>
        <p:nvSpPr>
          <p:cNvPr id="10" name="Espace réservé du numéro de diapositive 9">
            <a:extLst>
              <a:ext uri="{FF2B5EF4-FFF2-40B4-BE49-F238E27FC236}">
                <a16:creationId xmlns:a16="http://schemas.microsoft.com/office/drawing/2014/main" id="{0772A157-F4F4-2E4D-8C84-07A37C23BF11}"/>
              </a:ext>
            </a:extLst>
          </p:cNvPr>
          <p:cNvSpPr>
            <a:spLocks noGrp="1"/>
          </p:cNvSpPr>
          <p:nvPr>
            <p:ph type="sldNum" sz="quarter" idx="12"/>
          </p:nvPr>
        </p:nvSpPr>
        <p:spPr/>
        <p:txBody>
          <a:bodyPr/>
          <a:lstStyle/>
          <a:p>
            <a:fld id="{D57F1E4F-1CFF-5643-939E-02111984F565}" type="slidenum">
              <a:rPr lang="en-US" smtClean="0"/>
              <a:t>13</a:t>
            </a:fld>
            <a:endParaRPr lang="en-US" dirty="0"/>
          </a:p>
        </p:txBody>
      </p:sp>
    </p:spTree>
    <p:extLst>
      <p:ext uri="{BB962C8B-B14F-4D97-AF65-F5344CB8AC3E}">
        <p14:creationId xmlns:p14="http://schemas.microsoft.com/office/powerpoint/2010/main" val="2204942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5C4463F-F131-2441-853E-CD16298A6456}"/>
              </a:ext>
            </a:extLst>
          </p:cNvPr>
          <p:cNvSpPr txBox="1"/>
          <p:nvPr/>
        </p:nvSpPr>
        <p:spPr>
          <a:xfrm>
            <a:off x="3610366" y="327899"/>
            <a:ext cx="4637314" cy="369332"/>
          </a:xfrm>
          <a:prstGeom prst="rect">
            <a:avLst/>
          </a:prstGeom>
          <a:noFill/>
        </p:spPr>
        <p:txBody>
          <a:bodyPr wrap="square" rtlCol="0">
            <a:spAutoFit/>
          </a:bodyPr>
          <a:lstStyle/>
          <a:p>
            <a:r>
              <a:rPr lang="en-US" b="1" dirty="0"/>
              <a:t>      Longitudinal Granularity</a:t>
            </a:r>
          </a:p>
        </p:txBody>
      </p:sp>
      <p:pic>
        <p:nvPicPr>
          <p:cNvPr id="8" name="Image 7">
            <a:extLst>
              <a:ext uri="{FF2B5EF4-FFF2-40B4-BE49-F238E27FC236}">
                <a16:creationId xmlns:a16="http://schemas.microsoft.com/office/drawing/2014/main" id="{361160F9-E526-F143-9217-09B320B691C6}"/>
              </a:ext>
            </a:extLst>
          </p:cNvPr>
          <p:cNvPicPr>
            <a:picLocks noChangeAspect="1"/>
          </p:cNvPicPr>
          <p:nvPr/>
        </p:nvPicPr>
        <p:blipFill>
          <a:blip r:embed="rId2"/>
          <a:stretch>
            <a:fillRect/>
          </a:stretch>
        </p:blipFill>
        <p:spPr>
          <a:xfrm>
            <a:off x="609746" y="1850083"/>
            <a:ext cx="6768256" cy="3866077"/>
          </a:xfrm>
          <a:prstGeom prst="rect">
            <a:avLst/>
          </a:prstGeom>
        </p:spPr>
      </p:pic>
      <p:sp>
        <p:nvSpPr>
          <p:cNvPr id="10" name="ZoneTexte 9">
            <a:extLst>
              <a:ext uri="{FF2B5EF4-FFF2-40B4-BE49-F238E27FC236}">
                <a16:creationId xmlns:a16="http://schemas.microsoft.com/office/drawing/2014/main" id="{A060635C-6040-6A4C-9785-FFE3BEF2E08F}"/>
              </a:ext>
            </a:extLst>
          </p:cNvPr>
          <p:cNvSpPr txBox="1"/>
          <p:nvPr/>
        </p:nvSpPr>
        <p:spPr>
          <a:xfrm>
            <a:off x="473585" y="5830921"/>
            <a:ext cx="8420525" cy="738664"/>
          </a:xfrm>
          <a:prstGeom prst="rect">
            <a:avLst/>
          </a:prstGeom>
          <a:noFill/>
        </p:spPr>
        <p:txBody>
          <a:bodyPr wrap="square">
            <a:spAutoFit/>
          </a:bodyPr>
          <a:lstStyle/>
          <a:p>
            <a:r>
              <a:rPr lang="en-US" sz="1400" dirty="0">
                <a:effectLst/>
                <a:latin typeface="Helvetica" pitchFamily="2" charset="0"/>
              </a:rPr>
              <a:t>Signal Time = L1/c + L2/kc,</a:t>
            </a:r>
          </a:p>
          <a:p>
            <a:r>
              <a:rPr lang="en-US" sz="1400" dirty="0">
                <a:effectLst/>
                <a:latin typeface="Helvetica" pitchFamily="2" charset="0"/>
              </a:rPr>
              <a:t>c = velocity of particle</a:t>
            </a:r>
          </a:p>
          <a:p>
            <a:r>
              <a:rPr lang="en-US" sz="1400" dirty="0">
                <a:effectLst/>
                <a:latin typeface="Helvetica" pitchFamily="2" charset="0"/>
              </a:rPr>
              <a:t>kc = velocity of light in fiber (k~0.6)</a:t>
            </a:r>
          </a:p>
        </p:txBody>
      </p:sp>
      <p:sp>
        <p:nvSpPr>
          <p:cNvPr id="12" name="ZoneTexte 11">
            <a:extLst>
              <a:ext uri="{FF2B5EF4-FFF2-40B4-BE49-F238E27FC236}">
                <a16:creationId xmlns:a16="http://schemas.microsoft.com/office/drawing/2014/main" id="{9936C4F9-A963-AA4A-9FD2-8EBEED94EA9F}"/>
              </a:ext>
            </a:extLst>
          </p:cNvPr>
          <p:cNvSpPr txBox="1"/>
          <p:nvPr/>
        </p:nvSpPr>
        <p:spPr>
          <a:xfrm>
            <a:off x="249382" y="811992"/>
            <a:ext cx="11617036" cy="923330"/>
          </a:xfrm>
          <a:prstGeom prst="rect">
            <a:avLst/>
          </a:prstGeom>
          <a:noFill/>
        </p:spPr>
        <p:txBody>
          <a:bodyPr wrap="square" rtlCol="0">
            <a:spAutoFit/>
          </a:bodyPr>
          <a:lstStyle/>
          <a:p>
            <a:r>
              <a:rPr lang="en-US" dirty="0"/>
              <a:t>With good time resolution, longitudinal segmentation could be replaced by the signal time </a:t>
            </a:r>
          </a:p>
          <a:p>
            <a:r>
              <a:rPr lang="en-US" dirty="0"/>
              <a:t>arrival measurement and then  Neural Network techniques can be used to extract position information based on the signal shape collected by fibers and read out by </a:t>
            </a:r>
            <a:r>
              <a:rPr lang="en-US" dirty="0" err="1"/>
              <a:t>Photodetectors+Fast</a:t>
            </a:r>
            <a:r>
              <a:rPr lang="en-US" dirty="0"/>
              <a:t> timing electronics</a:t>
            </a:r>
          </a:p>
        </p:txBody>
      </p:sp>
      <p:pic>
        <p:nvPicPr>
          <p:cNvPr id="15" name="Image 14">
            <a:extLst>
              <a:ext uri="{FF2B5EF4-FFF2-40B4-BE49-F238E27FC236}">
                <a16:creationId xmlns:a16="http://schemas.microsoft.com/office/drawing/2014/main" id="{E0AE35AF-A443-2043-B4E6-542CE5D38739}"/>
              </a:ext>
            </a:extLst>
          </p:cNvPr>
          <p:cNvPicPr>
            <a:picLocks noChangeAspect="1"/>
          </p:cNvPicPr>
          <p:nvPr/>
        </p:nvPicPr>
        <p:blipFill>
          <a:blip r:embed="rId3"/>
          <a:stretch>
            <a:fillRect/>
          </a:stretch>
        </p:blipFill>
        <p:spPr>
          <a:xfrm>
            <a:off x="7962174" y="4018586"/>
            <a:ext cx="3487783" cy="2369151"/>
          </a:xfrm>
          <a:prstGeom prst="rect">
            <a:avLst/>
          </a:prstGeom>
        </p:spPr>
      </p:pic>
      <p:pic>
        <p:nvPicPr>
          <p:cNvPr id="18" name="Image 17">
            <a:extLst>
              <a:ext uri="{FF2B5EF4-FFF2-40B4-BE49-F238E27FC236}">
                <a16:creationId xmlns:a16="http://schemas.microsoft.com/office/drawing/2014/main" id="{57088CC5-464C-1C4B-AC5D-346C4EFC0F18}"/>
              </a:ext>
            </a:extLst>
          </p:cNvPr>
          <p:cNvPicPr>
            <a:picLocks noChangeAspect="1"/>
          </p:cNvPicPr>
          <p:nvPr/>
        </p:nvPicPr>
        <p:blipFill>
          <a:blip r:embed="rId4"/>
          <a:stretch>
            <a:fillRect/>
          </a:stretch>
        </p:blipFill>
        <p:spPr>
          <a:xfrm>
            <a:off x="7962174" y="1696841"/>
            <a:ext cx="3487783" cy="2232163"/>
          </a:xfrm>
          <a:prstGeom prst="rect">
            <a:avLst/>
          </a:prstGeom>
        </p:spPr>
      </p:pic>
      <p:sp>
        <p:nvSpPr>
          <p:cNvPr id="19" name="ZoneTexte 18">
            <a:extLst>
              <a:ext uri="{FF2B5EF4-FFF2-40B4-BE49-F238E27FC236}">
                <a16:creationId xmlns:a16="http://schemas.microsoft.com/office/drawing/2014/main" id="{11745844-3CD0-364E-A100-784C11EE61D0}"/>
              </a:ext>
            </a:extLst>
          </p:cNvPr>
          <p:cNvSpPr txBox="1"/>
          <p:nvPr/>
        </p:nvSpPr>
        <p:spPr>
          <a:xfrm>
            <a:off x="4845232" y="6327045"/>
            <a:ext cx="2167581" cy="369332"/>
          </a:xfrm>
          <a:prstGeom prst="rect">
            <a:avLst/>
          </a:prstGeom>
          <a:noFill/>
        </p:spPr>
        <p:txBody>
          <a:bodyPr wrap="none" rtlCol="0">
            <a:spAutoFit/>
          </a:bodyPr>
          <a:lstStyle/>
          <a:p>
            <a:r>
              <a:rPr lang="en-US" dirty="0"/>
              <a:t>Courtesy S. </a:t>
            </a:r>
            <a:r>
              <a:rPr lang="en-US" dirty="0" err="1"/>
              <a:t>Kunori</a:t>
            </a:r>
            <a:endParaRPr lang="en-US" dirty="0"/>
          </a:p>
        </p:txBody>
      </p:sp>
      <p:sp>
        <p:nvSpPr>
          <p:cNvPr id="5" name="Espace réservé du numéro de diapositive 4">
            <a:extLst>
              <a:ext uri="{FF2B5EF4-FFF2-40B4-BE49-F238E27FC236}">
                <a16:creationId xmlns:a16="http://schemas.microsoft.com/office/drawing/2014/main" id="{EBD72D17-E5C2-FF46-A7BA-73AFC6F1ABEC}"/>
              </a:ext>
            </a:extLst>
          </p:cNvPr>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850768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035FAC6-C02B-3E4B-8706-A9779422BA50}"/>
              </a:ext>
            </a:extLst>
          </p:cNvPr>
          <p:cNvSpPr txBox="1"/>
          <p:nvPr/>
        </p:nvSpPr>
        <p:spPr>
          <a:xfrm>
            <a:off x="4028377" y="340961"/>
            <a:ext cx="4637314" cy="369332"/>
          </a:xfrm>
          <a:prstGeom prst="rect">
            <a:avLst/>
          </a:prstGeom>
          <a:noFill/>
        </p:spPr>
        <p:txBody>
          <a:bodyPr wrap="square" rtlCol="0">
            <a:spAutoFit/>
          </a:bodyPr>
          <a:lstStyle/>
          <a:p>
            <a:r>
              <a:rPr lang="en-US" b="1" dirty="0"/>
              <a:t>      Energy Measurement</a:t>
            </a:r>
          </a:p>
        </p:txBody>
      </p:sp>
      <p:pic>
        <p:nvPicPr>
          <p:cNvPr id="4" name="Image 3">
            <a:extLst>
              <a:ext uri="{FF2B5EF4-FFF2-40B4-BE49-F238E27FC236}">
                <a16:creationId xmlns:a16="http://schemas.microsoft.com/office/drawing/2014/main" id="{A0BB410F-7070-F848-8BBA-E0657154CB9B}"/>
              </a:ext>
            </a:extLst>
          </p:cNvPr>
          <p:cNvPicPr>
            <a:picLocks noChangeAspect="1"/>
          </p:cNvPicPr>
          <p:nvPr/>
        </p:nvPicPr>
        <p:blipFill>
          <a:blip r:embed="rId2"/>
          <a:stretch>
            <a:fillRect/>
          </a:stretch>
        </p:blipFill>
        <p:spPr>
          <a:xfrm>
            <a:off x="625333" y="1520535"/>
            <a:ext cx="5602696" cy="4763346"/>
          </a:xfrm>
          <a:prstGeom prst="rect">
            <a:avLst/>
          </a:prstGeom>
        </p:spPr>
      </p:pic>
      <p:pic>
        <p:nvPicPr>
          <p:cNvPr id="6" name="Image 5">
            <a:extLst>
              <a:ext uri="{FF2B5EF4-FFF2-40B4-BE49-F238E27FC236}">
                <a16:creationId xmlns:a16="http://schemas.microsoft.com/office/drawing/2014/main" id="{8EB75A25-373D-1C47-B702-6E34EFE1852D}"/>
              </a:ext>
            </a:extLst>
          </p:cNvPr>
          <p:cNvPicPr>
            <a:picLocks noChangeAspect="1"/>
          </p:cNvPicPr>
          <p:nvPr/>
        </p:nvPicPr>
        <p:blipFill>
          <a:blip r:embed="rId3"/>
          <a:stretch>
            <a:fillRect/>
          </a:stretch>
        </p:blipFill>
        <p:spPr>
          <a:xfrm>
            <a:off x="6780216" y="1520534"/>
            <a:ext cx="4048697" cy="4763347"/>
          </a:xfrm>
          <a:prstGeom prst="rect">
            <a:avLst/>
          </a:prstGeom>
        </p:spPr>
      </p:pic>
      <p:sp>
        <p:nvSpPr>
          <p:cNvPr id="3" name="ZoneTexte 2">
            <a:extLst>
              <a:ext uri="{FF2B5EF4-FFF2-40B4-BE49-F238E27FC236}">
                <a16:creationId xmlns:a16="http://schemas.microsoft.com/office/drawing/2014/main" id="{0E3D0CFB-11E6-294F-A96B-947B265B638C}"/>
              </a:ext>
            </a:extLst>
          </p:cNvPr>
          <p:cNvSpPr txBox="1"/>
          <p:nvPr/>
        </p:nvSpPr>
        <p:spPr>
          <a:xfrm>
            <a:off x="8136083" y="6382739"/>
            <a:ext cx="2410691" cy="369332"/>
          </a:xfrm>
          <a:prstGeom prst="rect">
            <a:avLst/>
          </a:prstGeom>
          <a:noFill/>
        </p:spPr>
        <p:txBody>
          <a:bodyPr wrap="square" rtlCol="0">
            <a:spAutoFit/>
          </a:bodyPr>
          <a:lstStyle/>
          <a:p>
            <a:r>
              <a:rPr lang="fr-FR" dirty="0"/>
              <a:t>arXiv:2107.10207v3</a:t>
            </a:r>
          </a:p>
        </p:txBody>
      </p:sp>
      <p:sp>
        <p:nvSpPr>
          <p:cNvPr id="7" name="ZoneTexte 6">
            <a:extLst>
              <a:ext uri="{FF2B5EF4-FFF2-40B4-BE49-F238E27FC236}">
                <a16:creationId xmlns:a16="http://schemas.microsoft.com/office/drawing/2014/main" id="{3CF1A5F1-2AA5-0A45-8483-EE553355A92D}"/>
              </a:ext>
            </a:extLst>
          </p:cNvPr>
          <p:cNvSpPr txBox="1"/>
          <p:nvPr/>
        </p:nvSpPr>
        <p:spPr>
          <a:xfrm>
            <a:off x="526474" y="845161"/>
            <a:ext cx="6134099" cy="523220"/>
          </a:xfrm>
          <a:prstGeom prst="rect">
            <a:avLst/>
          </a:prstGeom>
          <a:noFill/>
        </p:spPr>
        <p:txBody>
          <a:bodyPr wrap="square" rtlCol="0">
            <a:spAutoFit/>
          </a:bodyPr>
          <a:lstStyle/>
          <a:p>
            <a:r>
              <a:rPr lang="en-US" sz="1400" dirty="0"/>
              <a:t>Simulation of electrons and hadrons in 3D calorimeter made of Uranium as absorber and 3 mm Silicon as active medium and </a:t>
            </a:r>
          </a:p>
        </p:txBody>
      </p:sp>
      <p:sp>
        <p:nvSpPr>
          <p:cNvPr id="8" name="ZoneTexte 7">
            <a:extLst>
              <a:ext uri="{FF2B5EF4-FFF2-40B4-BE49-F238E27FC236}">
                <a16:creationId xmlns:a16="http://schemas.microsoft.com/office/drawing/2014/main" id="{0EDD6152-6B6C-E448-BC49-383771988178}"/>
              </a:ext>
            </a:extLst>
          </p:cNvPr>
          <p:cNvSpPr txBox="1"/>
          <p:nvPr/>
        </p:nvSpPr>
        <p:spPr>
          <a:xfrm>
            <a:off x="6701016" y="824774"/>
            <a:ext cx="3929349" cy="646331"/>
          </a:xfrm>
          <a:prstGeom prst="rect">
            <a:avLst/>
          </a:prstGeom>
          <a:noFill/>
        </p:spPr>
        <p:txBody>
          <a:bodyPr wrap="square" rtlCol="0">
            <a:spAutoFit/>
          </a:bodyPr>
          <a:lstStyle/>
          <a:p>
            <a:r>
              <a:rPr lang="en-US" dirty="0"/>
              <a:t>Using GNN with time information improves energy reconstruction</a:t>
            </a:r>
          </a:p>
        </p:txBody>
      </p:sp>
      <p:sp>
        <p:nvSpPr>
          <p:cNvPr id="9" name="ZoneTexte 8">
            <a:extLst>
              <a:ext uri="{FF2B5EF4-FFF2-40B4-BE49-F238E27FC236}">
                <a16:creationId xmlns:a16="http://schemas.microsoft.com/office/drawing/2014/main" id="{D7A55F4D-109D-0A44-9F04-802725139E29}"/>
              </a:ext>
            </a:extLst>
          </p:cNvPr>
          <p:cNvSpPr txBox="1"/>
          <p:nvPr/>
        </p:nvSpPr>
        <p:spPr>
          <a:xfrm>
            <a:off x="10952018" y="2265218"/>
            <a:ext cx="1163782" cy="3323987"/>
          </a:xfrm>
          <a:prstGeom prst="rect">
            <a:avLst/>
          </a:prstGeom>
          <a:noFill/>
        </p:spPr>
        <p:txBody>
          <a:bodyPr wrap="square" rtlCol="0">
            <a:spAutoFit/>
          </a:bodyPr>
          <a:lstStyle/>
          <a:p>
            <a:r>
              <a:rPr lang="en-US" sz="1400" dirty="0" err="1"/>
              <a:t>Esum</a:t>
            </a:r>
            <a:r>
              <a:rPr lang="en-US" sz="1400" dirty="0"/>
              <a:t>: </a:t>
            </a:r>
            <a:r>
              <a:rPr lang="en-US" sz="1400" dirty="0" err="1"/>
              <a:t>standardd</a:t>
            </a:r>
            <a:endParaRPr lang="en-US" sz="1400" dirty="0"/>
          </a:p>
          <a:p>
            <a:endParaRPr lang="en-US" sz="1400" dirty="0"/>
          </a:p>
          <a:p>
            <a:r>
              <a:rPr lang="en-US" sz="1400" dirty="0" err="1"/>
              <a:t>EMcorr</a:t>
            </a:r>
            <a:endParaRPr lang="en-US" sz="1400" dirty="0"/>
          </a:p>
          <a:p>
            <a:endParaRPr lang="en-US" sz="1400" dirty="0"/>
          </a:p>
          <a:p>
            <a:r>
              <a:rPr lang="en-US" sz="1400" dirty="0"/>
              <a:t>DR-based</a:t>
            </a:r>
          </a:p>
          <a:p>
            <a:endParaRPr lang="en-US" sz="1400" dirty="0"/>
          </a:p>
          <a:p>
            <a:r>
              <a:rPr lang="en-US" sz="1400" dirty="0"/>
              <a:t>CNN</a:t>
            </a:r>
          </a:p>
          <a:p>
            <a:r>
              <a:rPr lang="en-US" sz="1400" dirty="0"/>
              <a:t>uses the shape in addition</a:t>
            </a:r>
          </a:p>
          <a:p>
            <a:endParaRPr lang="en-US" sz="1400" dirty="0"/>
          </a:p>
          <a:p>
            <a:r>
              <a:rPr lang="en-US" sz="1400" b="1" dirty="0"/>
              <a:t>GNN</a:t>
            </a:r>
          </a:p>
          <a:p>
            <a:r>
              <a:rPr lang="en-US" sz="1400" dirty="0"/>
              <a:t>uses shape and </a:t>
            </a:r>
            <a:r>
              <a:rPr lang="en-US" sz="1400" b="1" dirty="0">
                <a:solidFill>
                  <a:srgbClr val="FFFF00"/>
                </a:solidFill>
              </a:rPr>
              <a:t>timing</a:t>
            </a:r>
          </a:p>
        </p:txBody>
      </p:sp>
      <p:sp>
        <p:nvSpPr>
          <p:cNvPr id="12" name="Espace réservé du numéro de diapositive 11">
            <a:extLst>
              <a:ext uri="{FF2B5EF4-FFF2-40B4-BE49-F238E27FC236}">
                <a16:creationId xmlns:a16="http://schemas.microsoft.com/office/drawing/2014/main" id="{A8867D89-2BC6-FF4E-99DF-27A26F1C5503}"/>
              </a:ext>
            </a:extLst>
          </p:cNvPr>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83321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291BE7B-2FE6-3548-B115-B8CF5C94D2C3}"/>
              </a:ext>
            </a:extLst>
          </p:cNvPr>
          <p:cNvSpPr txBox="1"/>
          <p:nvPr/>
        </p:nvSpPr>
        <p:spPr>
          <a:xfrm>
            <a:off x="3027021" y="2290750"/>
            <a:ext cx="5119452" cy="523220"/>
          </a:xfrm>
          <a:prstGeom prst="rect">
            <a:avLst/>
          </a:prstGeom>
          <a:noFill/>
        </p:spPr>
        <p:txBody>
          <a:bodyPr wrap="square" rtlCol="0">
            <a:spAutoFit/>
          </a:bodyPr>
          <a:lstStyle/>
          <a:p>
            <a:pPr algn="ctr"/>
            <a:r>
              <a:rPr lang="en-US" dirty="0"/>
              <a:t>              </a:t>
            </a:r>
            <a:r>
              <a:rPr lang="en-US" sz="2800" dirty="0"/>
              <a:t>Detectors &amp;Electronics</a:t>
            </a:r>
          </a:p>
        </p:txBody>
      </p:sp>
      <p:sp>
        <p:nvSpPr>
          <p:cNvPr id="5" name="Espace réservé du numéro de diapositive 4">
            <a:extLst>
              <a:ext uri="{FF2B5EF4-FFF2-40B4-BE49-F238E27FC236}">
                <a16:creationId xmlns:a16="http://schemas.microsoft.com/office/drawing/2014/main" id="{C1305006-7E21-7F4A-8A79-BF800DC60140}"/>
              </a:ext>
            </a:extLst>
          </p:cNvPr>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2221286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CF29730-8C31-8245-BB8A-2B1880C9A63E}"/>
              </a:ext>
            </a:extLst>
          </p:cNvPr>
          <p:cNvPicPr>
            <a:picLocks noChangeAspect="1"/>
          </p:cNvPicPr>
          <p:nvPr/>
        </p:nvPicPr>
        <p:blipFill>
          <a:blip r:embed="rId2"/>
          <a:stretch>
            <a:fillRect/>
          </a:stretch>
        </p:blipFill>
        <p:spPr>
          <a:xfrm>
            <a:off x="438068" y="787344"/>
            <a:ext cx="4238435" cy="3092326"/>
          </a:xfrm>
          <a:prstGeom prst="rect">
            <a:avLst/>
          </a:prstGeom>
        </p:spPr>
      </p:pic>
      <p:sp>
        <p:nvSpPr>
          <p:cNvPr id="3" name="ZoneTexte 2">
            <a:extLst>
              <a:ext uri="{FF2B5EF4-FFF2-40B4-BE49-F238E27FC236}">
                <a16:creationId xmlns:a16="http://schemas.microsoft.com/office/drawing/2014/main" id="{F24748D0-4B5F-0245-A172-679F5E40813C}"/>
              </a:ext>
            </a:extLst>
          </p:cNvPr>
          <p:cNvSpPr txBox="1"/>
          <p:nvPr/>
        </p:nvSpPr>
        <p:spPr>
          <a:xfrm>
            <a:off x="5049388" y="1520517"/>
            <a:ext cx="6704544" cy="2585323"/>
          </a:xfrm>
          <a:prstGeom prst="rect">
            <a:avLst/>
          </a:prstGeom>
          <a:noFill/>
        </p:spPr>
        <p:txBody>
          <a:bodyPr wrap="square" rtlCol="0">
            <a:spAutoFit/>
          </a:bodyPr>
          <a:lstStyle/>
          <a:p>
            <a:r>
              <a:rPr lang="en-US" b="1" dirty="0"/>
              <a:t>CMS Silicon modules </a:t>
            </a:r>
          </a:p>
          <a:p>
            <a:r>
              <a:rPr lang="en-US" dirty="0"/>
              <a:t>Sandwich of </a:t>
            </a:r>
            <a:r>
              <a:rPr lang="en-US" b="1" dirty="0"/>
              <a:t>PCB</a:t>
            </a:r>
            <a:r>
              <a:rPr lang="en-US" dirty="0"/>
              <a:t>, </a:t>
            </a:r>
            <a:r>
              <a:rPr lang="en-US" b="1" dirty="0"/>
              <a:t>sensor</a:t>
            </a:r>
            <a:r>
              <a:rPr lang="en-US" dirty="0"/>
              <a:t>, biasing/insulation layer and </a:t>
            </a:r>
            <a:r>
              <a:rPr lang="en-US" b="1" dirty="0"/>
              <a:t>baseplate </a:t>
            </a:r>
            <a:r>
              <a:rPr lang="en-US" dirty="0"/>
              <a:t>for rigidity/cooling.</a:t>
            </a:r>
          </a:p>
          <a:p>
            <a:r>
              <a:rPr lang="en-US" dirty="0"/>
              <a:t>• Wire-bonding from PCB onto the silicon. </a:t>
            </a:r>
          </a:p>
          <a:p>
            <a:r>
              <a:rPr lang="en-US" dirty="0"/>
              <a:t>• CE-E: Cu W baseplates act as absorbers. </a:t>
            </a:r>
          </a:p>
          <a:p>
            <a:r>
              <a:rPr lang="en-US" dirty="0"/>
              <a:t>• CE-H: PCB baseplates (good thermal  </a:t>
            </a:r>
          </a:p>
          <a:p>
            <a:r>
              <a:rPr lang="en-US" dirty="0"/>
              <a:t>             properties and cheaper). </a:t>
            </a:r>
          </a:p>
          <a:p>
            <a:r>
              <a:rPr lang="en-US" dirty="0"/>
              <a:t>Silicon thickness (120, 200, 300 µm) depending on the rate</a:t>
            </a:r>
          </a:p>
          <a:p>
            <a:endParaRPr lang="en-US" dirty="0"/>
          </a:p>
        </p:txBody>
      </p:sp>
      <p:sp>
        <p:nvSpPr>
          <p:cNvPr id="4" name="ZoneTexte 3">
            <a:extLst>
              <a:ext uri="{FF2B5EF4-FFF2-40B4-BE49-F238E27FC236}">
                <a16:creationId xmlns:a16="http://schemas.microsoft.com/office/drawing/2014/main" id="{43835DD1-38B0-8449-AF70-0D907D93A8B9}"/>
              </a:ext>
            </a:extLst>
          </p:cNvPr>
          <p:cNvSpPr txBox="1"/>
          <p:nvPr/>
        </p:nvSpPr>
        <p:spPr>
          <a:xfrm>
            <a:off x="2769326" y="315779"/>
            <a:ext cx="5930537" cy="369332"/>
          </a:xfrm>
          <a:prstGeom prst="rect">
            <a:avLst/>
          </a:prstGeom>
          <a:noFill/>
        </p:spPr>
        <p:txBody>
          <a:bodyPr wrap="square" rtlCol="0">
            <a:spAutoFit/>
          </a:bodyPr>
          <a:lstStyle/>
          <a:p>
            <a:r>
              <a:rPr lang="en-US" b="1" dirty="0"/>
              <a:t>                                Silicon-based </a:t>
            </a:r>
          </a:p>
        </p:txBody>
      </p:sp>
      <p:pic>
        <p:nvPicPr>
          <p:cNvPr id="5" name="Image 4">
            <a:extLst>
              <a:ext uri="{FF2B5EF4-FFF2-40B4-BE49-F238E27FC236}">
                <a16:creationId xmlns:a16="http://schemas.microsoft.com/office/drawing/2014/main" id="{B73C83F9-A3AF-2046-9F71-4FA56BD85CDC}"/>
              </a:ext>
            </a:extLst>
          </p:cNvPr>
          <p:cNvPicPr>
            <a:picLocks noChangeAspect="1"/>
          </p:cNvPicPr>
          <p:nvPr/>
        </p:nvPicPr>
        <p:blipFill>
          <a:blip r:embed="rId3"/>
          <a:stretch>
            <a:fillRect/>
          </a:stretch>
        </p:blipFill>
        <p:spPr>
          <a:xfrm>
            <a:off x="215900" y="3983811"/>
            <a:ext cx="4833488" cy="2732992"/>
          </a:xfrm>
          <a:prstGeom prst="rect">
            <a:avLst/>
          </a:prstGeom>
        </p:spPr>
      </p:pic>
      <p:sp>
        <p:nvSpPr>
          <p:cNvPr id="6" name="ZoneTexte 5">
            <a:extLst>
              <a:ext uri="{FF2B5EF4-FFF2-40B4-BE49-F238E27FC236}">
                <a16:creationId xmlns:a16="http://schemas.microsoft.com/office/drawing/2014/main" id="{586D2F8F-11FF-834D-AF74-11E00379D2D1}"/>
              </a:ext>
            </a:extLst>
          </p:cNvPr>
          <p:cNvSpPr txBox="1"/>
          <p:nvPr/>
        </p:nvSpPr>
        <p:spPr>
          <a:xfrm>
            <a:off x="6373223" y="4208074"/>
            <a:ext cx="5499463" cy="2031325"/>
          </a:xfrm>
          <a:prstGeom prst="rect">
            <a:avLst/>
          </a:prstGeom>
          <a:noFill/>
        </p:spPr>
        <p:txBody>
          <a:bodyPr wrap="square" rtlCol="0">
            <a:spAutoFit/>
          </a:bodyPr>
          <a:lstStyle/>
          <a:p>
            <a:pPr marL="285750" indent="-285750">
              <a:buFont typeface="Wingdings" pitchFamily="2" charset="2"/>
              <a:buChar char="Ø"/>
            </a:pPr>
            <a:r>
              <a:rPr lang="en-US" b="1" i="1" dirty="0"/>
              <a:t>Low noise </a:t>
            </a:r>
            <a:r>
              <a:rPr lang="en-US" dirty="0"/>
              <a:t>(&lt;2500e) </a:t>
            </a:r>
          </a:p>
          <a:p>
            <a:pPr marL="285750" indent="-285750">
              <a:buFont typeface="Wingdings" pitchFamily="2" charset="2"/>
              <a:buChar char="Ø"/>
            </a:pPr>
            <a:r>
              <a:rPr lang="en-US" dirty="0"/>
              <a:t> </a:t>
            </a:r>
            <a:r>
              <a:rPr lang="en-US" b="1" i="1" dirty="0"/>
              <a:t>High dynamic range </a:t>
            </a:r>
            <a:r>
              <a:rPr lang="en-US" dirty="0"/>
              <a:t>(0.2fC -10pC). </a:t>
            </a:r>
          </a:p>
          <a:p>
            <a:pPr marL="285750" indent="-285750">
              <a:buFont typeface="Wingdings" pitchFamily="2" charset="2"/>
              <a:buChar char="Ø"/>
            </a:pPr>
            <a:r>
              <a:rPr lang="en-US" b="1" dirty="0"/>
              <a:t>Timing </a:t>
            </a:r>
            <a:r>
              <a:rPr lang="en-US" dirty="0"/>
              <a:t>information </a:t>
            </a:r>
            <a:r>
              <a:rPr lang="en-US" b="1" i="1" dirty="0"/>
              <a:t>tens of picoseconds Radiation tolerant. </a:t>
            </a:r>
          </a:p>
          <a:p>
            <a:pPr marL="285750" indent="-285750">
              <a:buFont typeface="Wingdings" pitchFamily="2" charset="2"/>
              <a:buChar char="Ø"/>
            </a:pPr>
            <a:r>
              <a:rPr lang="en-US" dirty="0"/>
              <a:t> Consumption </a:t>
            </a:r>
            <a:r>
              <a:rPr lang="en-US" b="1" i="1" dirty="0"/>
              <a:t>&lt;20mW </a:t>
            </a:r>
            <a:r>
              <a:rPr lang="en-US" dirty="0"/>
              <a:t>per channel (cooling limitation). </a:t>
            </a:r>
          </a:p>
          <a:p>
            <a:pPr marL="285750" indent="-285750">
              <a:buFont typeface="Wingdings" pitchFamily="2" charset="2"/>
              <a:buChar char="Ø"/>
            </a:pPr>
            <a:r>
              <a:rPr lang="en-US" dirty="0"/>
              <a:t> </a:t>
            </a:r>
            <a:r>
              <a:rPr lang="en-US" b="1" i="1" dirty="0"/>
              <a:t>Zero-suppression </a:t>
            </a:r>
            <a:r>
              <a:rPr lang="en-US" dirty="0"/>
              <a:t>of data to transmit to DAQ. </a:t>
            </a:r>
          </a:p>
        </p:txBody>
      </p:sp>
      <p:sp>
        <p:nvSpPr>
          <p:cNvPr id="7" name="ZoneTexte 6">
            <a:extLst>
              <a:ext uri="{FF2B5EF4-FFF2-40B4-BE49-F238E27FC236}">
                <a16:creationId xmlns:a16="http://schemas.microsoft.com/office/drawing/2014/main" id="{53246741-044B-F742-B2E1-FD20558AB5CD}"/>
              </a:ext>
            </a:extLst>
          </p:cNvPr>
          <p:cNvSpPr txBox="1"/>
          <p:nvPr/>
        </p:nvSpPr>
        <p:spPr>
          <a:xfrm>
            <a:off x="3657601" y="6239399"/>
            <a:ext cx="1162594" cy="369332"/>
          </a:xfrm>
          <a:prstGeom prst="rect">
            <a:avLst/>
          </a:prstGeom>
          <a:noFill/>
        </p:spPr>
        <p:txBody>
          <a:bodyPr wrap="square" rtlCol="0">
            <a:spAutoFit/>
          </a:bodyPr>
          <a:lstStyle/>
          <a:p>
            <a:r>
              <a:rPr lang="en-US" b="1" dirty="0">
                <a:solidFill>
                  <a:schemeClr val="accent1">
                    <a:lumMod val="75000"/>
                  </a:schemeClr>
                </a:solidFill>
              </a:rPr>
              <a:t>HGROC</a:t>
            </a:r>
          </a:p>
        </p:txBody>
      </p:sp>
      <p:sp>
        <p:nvSpPr>
          <p:cNvPr id="8" name="ZoneTexte 7">
            <a:extLst>
              <a:ext uri="{FF2B5EF4-FFF2-40B4-BE49-F238E27FC236}">
                <a16:creationId xmlns:a16="http://schemas.microsoft.com/office/drawing/2014/main" id="{7ABDE084-3DC4-B641-9253-CD547E21055C}"/>
              </a:ext>
            </a:extLst>
          </p:cNvPr>
          <p:cNvSpPr txBox="1"/>
          <p:nvPr/>
        </p:nvSpPr>
        <p:spPr>
          <a:xfrm>
            <a:off x="4930634" y="720950"/>
            <a:ext cx="6823298" cy="830997"/>
          </a:xfrm>
          <a:prstGeom prst="rect">
            <a:avLst/>
          </a:prstGeom>
          <a:noFill/>
        </p:spPr>
        <p:txBody>
          <a:bodyPr wrap="square" rtlCol="0">
            <a:spAutoFit/>
          </a:bodyPr>
          <a:lstStyle/>
          <a:p>
            <a:r>
              <a:rPr lang="en-US" sz="1600" b="1" dirty="0">
                <a:solidFill>
                  <a:srgbClr val="FFFF00"/>
                </a:solidFill>
              </a:rPr>
              <a:t>CMS HGCAL </a:t>
            </a:r>
            <a:r>
              <a:rPr lang="en-US" sz="1600" dirty="0"/>
              <a:t>will be the first calorimeter using this </a:t>
            </a:r>
          </a:p>
          <a:p>
            <a:r>
              <a:rPr lang="en-US" sz="1600" dirty="0"/>
              <a:t>technology at large scale.  CALICE physical prototype was a proof of concept.</a:t>
            </a:r>
          </a:p>
        </p:txBody>
      </p:sp>
      <p:sp>
        <p:nvSpPr>
          <p:cNvPr id="11" name="Espace réservé du numéro de diapositive 10">
            <a:extLst>
              <a:ext uri="{FF2B5EF4-FFF2-40B4-BE49-F238E27FC236}">
                <a16:creationId xmlns:a16="http://schemas.microsoft.com/office/drawing/2014/main" id="{4F58975C-5316-9342-8CEF-FE3E3DD7488B}"/>
              </a:ext>
            </a:extLst>
          </p:cNvPr>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14229364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A61B386-6422-2542-9BD0-8CB9C86FD233}"/>
              </a:ext>
            </a:extLst>
          </p:cNvPr>
          <p:cNvPicPr>
            <a:picLocks noChangeAspect="1"/>
          </p:cNvPicPr>
          <p:nvPr/>
        </p:nvPicPr>
        <p:blipFill>
          <a:blip r:embed="rId2"/>
          <a:stretch>
            <a:fillRect/>
          </a:stretch>
        </p:blipFill>
        <p:spPr>
          <a:xfrm>
            <a:off x="611514" y="2194559"/>
            <a:ext cx="5379983" cy="4376057"/>
          </a:xfrm>
          <a:prstGeom prst="rect">
            <a:avLst/>
          </a:prstGeom>
        </p:spPr>
      </p:pic>
      <p:pic>
        <p:nvPicPr>
          <p:cNvPr id="3" name="Image 2">
            <a:extLst>
              <a:ext uri="{FF2B5EF4-FFF2-40B4-BE49-F238E27FC236}">
                <a16:creationId xmlns:a16="http://schemas.microsoft.com/office/drawing/2014/main" id="{D70A97BF-2DE4-4C44-8835-7373D5CC6423}"/>
              </a:ext>
            </a:extLst>
          </p:cNvPr>
          <p:cNvPicPr>
            <a:picLocks noChangeAspect="1"/>
          </p:cNvPicPr>
          <p:nvPr/>
        </p:nvPicPr>
        <p:blipFill>
          <a:blip r:embed="rId3"/>
          <a:stretch>
            <a:fillRect/>
          </a:stretch>
        </p:blipFill>
        <p:spPr>
          <a:xfrm>
            <a:off x="7177593" y="2080580"/>
            <a:ext cx="3332661" cy="2983411"/>
          </a:xfrm>
          <a:prstGeom prst="rect">
            <a:avLst/>
          </a:prstGeom>
        </p:spPr>
      </p:pic>
      <p:sp>
        <p:nvSpPr>
          <p:cNvPr id="4" name="ZoneTexte 3">
            <a:extLst>
              <a:ext uri="{FF2B5EF4-FFF2-40B4-BE49-F238E27FC236}">
                <a16:creationId xmlns:a16="http://schemas.microsoft.com/office/drawing/2014/main" id="{E81B290F-B9CB-924A-94F2-9FF32C4B0149}"/>
              </a:ext>
            </a:extLst>
          </p:cNvPr>
          <p:cNvSpPr txBox="1"/>
          <p:nvPr/>
        </p:nvSpPr>
        <p:spPr>
          <a:xfrm>
            <a:off x="6544492" y="5486400"/>
            <a:ext cx="5551714" cy="1200329"/>
          </a:xfrm>
          <a:prstGeom prst="rect">
            <a:avLst/>
          </a:prstGeom>
          <a:noFill/>
        </p:spPr>
        <p:txBody>
          <a:bodyPr wrap="square" rtlCol="0">
            <a:spAutoFit/>
          </a:bodyPr>
          <a:lstStyle/>
          <a:p>
            <a:r>
              <a:rPr lang="en-US" sz="1000" dirty="0"/>
              <a:t>N. </a:t>
            </a:r>
            <a:r>
              <a:rPr lang="en-US" sz="1000" dirty="0" err="1"/>
              <a:t>Akchurin</a:t>
            </a:r>
            <a:r>
              <a:rPr lang="en-US" sz="1000" dirty="0"/>
              <a:t>, V. </a:t>
            </a:r>
            <a:r>
              <a:rPr lang="en-US" sz="1000" dirty="0" err="1"/>
              <a:t>Ciriolo</a:t>
            </a:r>
            <a:r>
              <a:rPr lang="en-US" sz="1000" dirty="0"/>
              <a:t>, E. </a:t>
            </a:r>
            <a:r>
              <a:rPr lang="en-US" sz="1000" dirty="0" err="1"/>
              <a:t>Currás</a:t>
            </a:r>
            <a:r>
              <a:rPr lang="en-US" sz="1000" dirty="0"/>
              <a:t>, J. </a:t>
            </a:r>
            <a:r>
              <a:rPr lang="en-US" sz="1000" dirty="0" err="1"/>
              <a:t>Damgov</a:t>
            </a:r>
            <a:r>
              <a:rPr lang="en-US" sz="1000" dirty="0"/>
              <a:t>, M. Fernández, C. </a:t>
            </a:r>
            <a:r>
              <a:rPr lang="en-US" sz="1000" dirty="0" err="1"/>
              <a:t>Gallrapp</a:t>
            </a:r>
            <a:r>
              <a:rPr lang="en-US" sz="1000" dirty="0"/>
              <a:t>, L. Gray, A. </a:t>
            </a:r>
            <a:r>
              <a:rPr lang="en-US" sz="1000" dirty="0" err="1"/>
              <a:t>Junkes</a:t>
            </a:r>
            <a:r>
              <a:rPr lang="en-US" sz="1000" dirty="0"/>
              <a:t>, M. </a:t>
            </a:r>
            <a:r>
              <a:rPr lang="en-US" sz="1000" dirty="0" err="1"/>
              <a:t>Mannelli</a:t>
            </a:r>
            <a:r>
              <a:rPr lang="en-US" sz="1000" dirty="0"/>
              <a:t>, K. H. Martin Kwok, P. </a:t>
            </a:r>
            <a:r>
              <a:rPr lang="en-US" sz="1000" dirty="0" err="1"/>
              <a:t>Meridiani</a:t>
            </a:r>
            <a:r>
              <a:rPr lang="en-US" sz="1000" dirty="0"/>
              <a:t>, M. Moll, S. </a:t>
            </a:r>
            <a:r>
              <a:rPr lang="en-US" sz="1000" dirty="0" err="1"/>
              <a:t>Nourbakhsh</a:t>
            </a:r>
            <a:r>
              <a:rPr lang="en-US" sz="1000" dirty="0"/>
              <a:t>, S.</a:t>
            </a:r>
          </a:p>
          <a:p>
            <a:r>
              <a:rPr lang="en-US" sz="1000" dirty="0" err="1"/>
              <a:t>Pigazzini</a:t>
            </a:r>
            <a:r>
              <a:rPr lang="en-US" sz="1000" dirty="0"/>
              <a:t>, C. Scharf, P. Silva, G. Steinbrueck, T. T. de </a:t>
            </a:r>
            <a:r>
              <a:rPr lang="en-US" sz="1000" dirty="0" err="1"/>
              <a:t>Fatis</a:t>
            </a:r>
            <a:r>
              <a:rPr lang="en-US" sz="1000" dirty="0"/>
              <a:t>, and I. Vila, On the Timing Performance of Thin Planar Silicon Sensors, Nuclear Instruments and Methods in</a:t>
            </a:r>
          </a:p>
          <a:p>
            <a:r>
              <a:rPr lang="en-US" sz="1000" dirty="0"/>
              <a:t>Physics Research Section A: Accelerators, Spectrometers, Detectors and Associated Equipment 859, 31 (2017).</a:t>
            </a:r>
          </a:p>
          <a:p>
            <a:endParaRPr lang="en-US" sz="1200" dirty="0"/>
          </a:p>
        </p:txBody>
      </p:sp>
      <p:sp>
        <p:nvSpPr>
          <p:cNvPr id="6" name="ZoneTexte 5">
            <a:extLst>
              <a:ext uri="{FF2B5EF4-FFF2-40B4-BE49-F238E27FC236}">
                <a16:creationId xmlns:a16="http://schemas.microsoft.com/office/drawing/2014/main" id="{A0F2157B-29D1-B748-AD92-63F65C9CAF29}"/>
              </a:ext>
            </a:extLst>
          </p:cNvPr>
          <p:cNvSpPr txBox="1"/>
          <p:nvPr/>
        </p:nvSpPr>
        <p:spPr>
          <a:xfrm>
            <a:off x="334536" y="1136468"/>
            <a:ext cx="9401306" cy="923330"/>
          </a:xfrm>
          <a:prstGeom prst="rect">
            <a:avLst/>
          </a:prstGeom>
          <a:noFill/>
        </p:spPr>
        <p:txBody>
          <a:bodyPr wrap="square" rtlCol="0">
            <a:spAutoFit/>
          </a:bodyPr>
          <a:lstStyle/>
          <a:p>
            <a:r>
              <a:rPr lang="en-US" dirty="0"/>
              <a:t>Silicon-based calorimeter could be optimized to improve on timing performance</a:t>
            </a:r>
          </a:p>
          <a:p>
            <a:r>
              <a:rPr lang="en-US" dirty="0"/>
              <a:t>wafer thickness is an important aspect: </a:t>
            </a:r>
          </a:p>
          <a:p>
            <a:r>
              <a:rPr lang="en-US" dirty="0"/>
              <a:t>The thicker the wafer the better the time resolution</a:t>
            </a:r>
          </a:p>
        </p:txBody>
      </p:sp>
      <p:sp>
        <p:nvSpPr>
          <p:cNvPr id="7" name="ZoneTexte 6">
            <a:extLst>
              <a:ext uri="{FF2B5EF4-FFF2-40B4-BE49-F238E27FC236}">
                <a16:creationId xmlns:a16="http://schemas.microsoft.com/office/drawing/2014/main" id="{244290F9-8AE1-EB45-A28A-8E33023D3D7A}"/>
              </a:ext>
            </a:extLst>
          </p:cNvPr>
          <p:cNvSpPr txBox="1"/>
          <p:nvPr/>
        </p:nvSpPr>
        <p:spPr>
          <a:xfrm>
            <a:off x="2769326" y="315779"/>
            <a:ext cx="5930537" cy="369332"/>
          </a:xfrm>
          <a:prstGeom prst="rect">
            <a:avLst/>
          </a:prstGeom>
          <a:noFill/>
        </p:spPr>
        <p:txBody>
          <a:bodyPr wrap="square" rtlCol="0">
            <a:spAutoFit/>
          </a:bodyPr>
          <a:lstStyle/>
          <a:p>
            <a:r>
              <a:rPr lang="en-US" b="1" dirty="0"/>
              <a:t>                                Silicon-based </a:t>
            </a:r>
          </a:p>
        </p:txBody>
      </p:sp>
      <p:sp>
        <p:nvSpPr>
          <p:cNvPr id="9" name="Espace réservé du numéro de diapositive 8">
            <a:extLst>
              <a:ext uri="{FF2B5EF4-FFF2-40B4-BE49-F238E27FC236}">
                <a16:creationId xmlns:a16="http://schemas.microsoft.com/office/drawing/2014/main" id="{711DB001-C5BE-054B-A151-87AA5527F85C}"/>
              </a:ext>
            </a:extLst>
          </p:cNvPr>
          <p:cNvSpPr>
            <a:spLocks noGrp="1"/>
          </p:cNvSpPr>
          <p:nvPr>
            <p:ph type="sldNum" sz="quarter" idx="12"/>
          </p:nvPr>
        </p:nvSpPr>
        <p:spPr/>
        <p:txBody>
          <a:bodyPr/>
          <a:lstStyle/>
          <a:p>
            <a:fld id="{D57F1E4F-1CFF-5643-939E-02111984F565}" type="slidenum">
              <a:rPr lang="en-US" smtClean="0"/>
              <a:t>18</a:t>
            </a:fld>
            <a:endParaRPr lang="en-US" dirty="0"/>
          </a:p>
        </p:txBody>
      </p:sp>
    </p:spTree>
    <p:extLst>
      <p:ext uri="{BB962C8B-B14F-4D97-AF65-F5344CB8AC3E}">
        <p14:creationId xmlns:p14="http://schemas.microsoft.com/office/powerpoint/2010/main" val="143858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E1EEB9B-DBD0-F140-97A6-5F6F26DD9174}"/>
              </a:ext>
            </a:extLst>
          </p:cNvPr>
          <p:cNvSpPr txBox="1"/>
          <p:nvPr/>
        </p:nvSpPr>
        <p:spPr>
          <a:xfrm>
            <a:off x="2769326" y="315779"/>
            <a:ext cx="5930537" cy="369332"/>
          </a:xfrm>
          <a:prstGeom prst="rect">
            <a:avLst/>
          </a:prstGeom>
          <a:noFill/>
        </p:spPr>
        <p:txBody>
          <a:bodyPr wrap="square" rtlCol="0">
            <a:spAutoFit/>
          </a:bodyPr>
          <a:lstStyle/>
          <a:p>
            <a:r>
              <a:rPr lang="en-US" b="1" dirty="0"/>
              <a:t>                                LGAD-based </a:t>
            </a:r>
          </a:p>
        </p:txBody>
      </p:sp>
      <p:grpSp>
        <p:nvGrpSpPr>
          <p:cNvPr id="3" name="Groupe 2">
            <a:extLst>
              <a:ext uri="{FF2B5EF4-FFF2-40B4-BE49-F238E27FC236}">
                <a16:creationId xmlns:a16="http://schemas.microsoft.com/office/drawing/2014/main" id="{19CA1711-E59B-8449-89E7-5A2491E9657B}"/>
              </a:ext>
            </a:extLst>
          </p:cNvPr>
          <p:cNvGrpSpPr/>
          <p:nvPr/>
        </p:nvGrpSpPr>
        <p:grpSpPr>
          <a:xfrm>
            <a:off x="5165442" y="2308213"/>
            <a:ext cx="6513531" cy="2613700"/>
            <a:chOff x="4426981" y="3762484"/>
            <a:chExt cx="6513531" cy="2807893"/>
          </a:xfrm>
        </p:grpSpPr>
        <p:pic>
          <p:nvPicPr>
            <p:cNvPr id="4" name="Image 19" descr="Capture d’écran">
              <a:extLst>
                <a:ext uri="{FF2B5EF4-FFF2-40B4-BE49-F238E27FC236}">
                  <a16:creationId xmlns:a16="http://schemas.microsoft.com/office/drawing/2014/main" id="{0EA19C8D-9931-A84E-9CAD-D200175ED8B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16703" y="3762484"/>
              <a:ext cx="3623809" cy="2807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19">
              <a:extLst>
                <a:ext uri="{FF2B5EF4-FFF2-40B4-BE49-F238E27FC236}">
                  <a16:creationId xmlns:a16="http://schemas.microsoft.com/office/drawing/2014/main" id="{63D93E82-9EEF-A74A-B3A2-F49E1C216EE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6981" y="4268951"/>
              <a:ext cx="2197751"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ZoneTexte 112">
            <a:extLst>
              <a:ext uri="{FF2B5EF4-FFF2-40B4-BE49-F238E27FC236}">
                <a16:creationId xmlns:a16="http://schemas.microsoft.com/office/drawing/2014/main" id="{4F233AED-42C0-1842-B278-19D593C6387B}"/>
              </a:ext>
            </a:extLst>
          </p:cNvPr>
          <p:cNvSpPr txBox="1">
            <a:spLocks noChangeArrowheads="1"/>
          </p:cNvSpPr>
          <p:nvPr/>
        </p:nvSpPr>
        <p:spPr bwMode="auto">
          <a:xfrm>
            <a:off x="5643955" y="3339999"/>
            <a:ext cx="12407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r>
              <a:rPr lang="en-US" altLang="fr-FR" sz="1800" b="1" dirty="0">
                <a:solidFill>
                  <a:srgbClr val="FFFF00"/>
                </a:solidFill>
              </a:rPr>
              <a:t>ALTIRO</a:t>
            </a:r>
            <a:r>
              <a:rPr lang="en-US" altLang="fr-FR" sz="1800" b="1" dirty="0"/>
              <a:t>C</a:t>
            </a:r>
          </a:p>
        </p:txBody>
      </p:sp>
      <p:sp>
        <p:nvSpPr>
          <p:cNvPr id="10" name="ZoneTexte 9">
            <a:extLst>
              <a:ext uri="{FF2B5EF4-FFF2-40B4-BE49-F238E27FC236}">
                <a16:creationId xmlns:a16="http://schemas.microsoft.com/office/drawing/2014/main" id="{955775FC-FA64-F94D-B232-AB0F5AD5F15A}"/>
              </a:ext>
            </a:extLst>
          </p:cNvPr>
          <p:cNvSpPr txBox="1"/>
          <p:nvPr/>
        </p:nvSpPr>
        <p:spPr>
          <a:xfrm>
            <a:off x="260169" y="2456132"/>
            <a:ext cx="4213302" cy="2831544"/>
          </a:xfrm>
          <a:prstGeom prst="rect">
            <a:avLst/>
          </a:prstGeom>
          <a:noFill/>
        </p:spPr>
        <p:txBody>
          <a:bodyPr wrap="square">
            <a:spAutoFit/>
          </a:bodyPr>
          <a:lstStyle/>
          <a:p>
            <a:r>
              <a:rPr lang="en-US" b="1" dirty="0">
                <a:solidFill>
                  <a:srgbClr val="FFFF00"/>
                </a:solidFill>
              </a:rPr>
              <a:t>ATLAS HGTD</a:t>
            </a:r>
          </a:p>
          <a:p>
            <a:r>
              <a:rPr lang="en-US" sz="1600" dirty="0"/>
              <a:t>Is the first large detector to </a:t>
            </a:r>
          </a:p>
          <a:p>
            <a:r>
              <a:rPr lang="en-US" sz="1600" dirty="0"/>
              <a:t>use this very promising technology</a:t>
            </a:r>
          </a:p>
          <a:p>
            <a:r>
              <a:rPr lang="en-US" sz="1600" dirty="0"/>
              <a:t>LGAD sensors will be read out thanks to </a:t>
            </a:r>
          </a:p>
          <a:p>
            <a:r>
              <a:rPr lang="en-US" sz="1600" b="1" dirty="0"/>
              <a:t>ALTIROC</a:t>
            </a:r>
            <a:r>
              <a:rPr lang="en-US" sz="1600" dirty="0"/>
              <a:t>: </a:t>
            </a:r>
          </a:p>
          <a:p>
            <a:r>
              <a:rPr lang="en-US" sz="1600" dirty="0"/>
              <a:t>TSMC 130 nm, 225 channels </a:t>
            </a:r>
          </a:p>
          <a:p>
            <a:r>
              <a:rPr lang="en-US" sz="1600" dirty="0"/>
              <a:t>Targeted time performance:  20 </a:t>
            </a:r>
            <a:r>
              <a:rPr lang="en-US" sz="1600" dirty="0" err="1"/>
              <a:t>ps</a:t>
            </a:r>
            <a:endParaRPr lang="en-US" sz="1600" dirty="0"/>
          </a:p>
          <a:p>
            <a:endParaRPr lang="en-US" sz="1600" dirty="0"/>
          </a:p>
          <a:p>
            <a:r>
              <a:rPr lang="en-US" sz="1400" i="1" dirty="0"/>
              <a:t>MTD ( </a:t>
            </a:r>
            <a:r>
              <a:rPr lang="en-US" sz="1400" i="1" dirty="0" err="1"/>
              <a:t>EndCaps</a:t>
            </a:r>
            <a:r>
              <a:rPr lang="en-US" sz="1400" i="1" dirty="0"/>
              <a:t> of CMS) will also use the same technology</a:t>
            </a:r>
          </a:p>
          <a:p>
            <a:endParaRPr lang="en-US" sz="1600" dirty="0"/>
          </a:p>
        </p:txBody>
      </p:sp>
      <p:pic>
        <p:nvPicPr>
          <p:cNvPr id="16" name="Image 15">
            <a:extLst>
              <a:ext uri="{FF2B5EF4-FFF2-40B4-BE49-F238E27FC236}">
                <a16:creationId xmlns:a16="http://schemas.microsoft.com/office/drawing/2014/main" id="{3DD3C46F-8ABD-3E4D-AE13-AB2FC538874E}"/>
              </a:ext>
            </a:extLst>
          </p:cNvPr>
          <p:cNvPicPr>
            <a:picLocks noChangeAspect="1"/>
          </p:cNvPicPr>
          <p:nvPr/>
        </p:nvPicPr>
        <p:blipFill>
          <a:blip r:embed="rId4"/>
          <a:stretch>
            <a:fillRect/>
          </a:stretch>
        </p:blipFill>
        <p:spPr>
          <a:xfrm>
            <a:off x="285806" y="959398"/>
            <a:ext cx="7267722" cy="1395753"/>
          </a:xfrm>
          <a:prstGeom prst="rect">
            <a:avLst/>
          </a:prstGeom>
        </p:spPr>
      </p:pic>
      <p:grpSp>
        <p:nvGrpSpPr>
          <p:cNvPr id="17" name="Groupe 16">
            <a:extLst>
              <a:ext uri="{FF2B5EF4-FFF2-40B4-BE49-F238E27FC236}">
                <a16:creationId xmlns:a16="http://schemas.microsoft.com/office/drawing/2014/main" id="{87B36013-8CBA-A641-A72B-8C004E444109}"/>
              </a:ext>
            </a:extLst>
          </p:cNvPr>
          <p:cNvGrpSpPr/>
          <p:nvPr/>
        </p:nvGrpSpPr>
        <p:grpSpPr>
          <a:xfrm>
            <a:off x="3921941" y="5063511"/>
            <a:ext cx="7893745" cy="1732772"/>
            <a:chOff x="1719342" y="840513"/>
            <a:chExt cx="8099085" cy="2638062"/>
          </a:xfrm>
        </p:grpSpPr>
        <p:pic>
          <p:nvPicPr>
            <p:cNvPr id="18" name="Image 17">
              <a:extLst>
                <a:ext uri="{FF2B5EF4-FFF2-40B4-BE49-F238E27FC236}">
                  <a16:creationId xmlns:a16="http://schemas.microsoft.com/office/drawing/2014/main" id="{4F178EC2-8363-0A4E-9928-D23B3CC52D11}"/>
                </a:ext>
              </a:extLst>
            </p:cNvPr>
            <p:cNvPicPr>
              <a:picLocks noChangeAspect="1"/>
            </p:cNvPicPr>
            <p:nvPr/>
          </p:nvPicPr>
          <p:blipFill>
            <a:blip r:embed="rId5"/>
            <a:stretch>
              <a:fillRect/>
            </a:stretch>
          </p:blipFill>
          <p:spPr>
            <a:xfrm>
              <a:off x="1719342" y="840513"/>
              <a:ext cx="3858499" cy="2638062"/>
            </a:xfrm>
            <a:prstGeom prst="rect">
              <a:avLst/>
            </a:prstGeom>
          </p:spPr>
        </p:pic>
        <p:pic>
          <p:nvPicPr>
            <p:cNvPr id="19" name="Image 18">
              <a:extLst>
                <a:ext uri="{FF2B5EF4-FFF2-40B4-BE49-F238E27FC236}">
                  <a16:creationId xmlns:a16="http://schemas.microsoft.com/office/drawing/2014/main" id="{EDA9FBC9-A6E7-D34F-98F2-B82735BF5CAF}"/>
                </a:ext>
              </a:extLst>
            </p:cNvPr>
            <p:cNvPicPr>
              <a:picLocks noChangeAspect="1"/>
            </p:cNvPicPr>
            <p:nvPr/>
          </p:nvPicPr>
          <p:blipFill>
            <a:blip r:embed="rId6"/>
            <a:stretch>
              <a:fillRect/>
            </a:stretch>
          </p:blipFill>
          <p:spPr>
            <a:xfrm>
              <a:off x="5959928" y="840513"/>
              <a:ext cx="3858499" cy="2638062"/>
            </a:xfrm>
            <a:prstGeom prst="rect">
              <a:avLst/>
            </a:prstGeom>
          </p:spPr>
        </p:pic>
      </p:grpSp>
      <p:sp>
        <p:nvSpPr>
          <p:cNvPr id="20" name="ZoneTexte 19">
            <a:extLst>
              <a:ext uri="{FF2B5EF4-FFF2-40B4-BE49-F238E27FC236}">
                <a16:creationId xmlns:a16="http://schemas.microsoft.com/office/drawing/2014/main" id="{244E1120-9964-5944-8864-06330BF5440C}"/>
              </a:ext>
            </a:extLst>
          </p:cNvPr>
          <p:cNvSpPr txBox="1"/>
          <p:nvPr/>
        </p:nvSpPr>
        <p:spPr>
          <a:xfrm>
            <a:off x="7868813" y="1330081"/>
            <a:ext cx="4163859" cy="584775"/>
          </a:xfrm>
          <a:prstGeom prst="rect">
            <a:avLst/>
          </a:prstGeom>
          <a:noFill/>
        </p:spPr>
        <p:txBody>
          <a:bodyPr wrap="square" rtlCol="0">
            <a:spAutoFit/>
          </a:bodyPr>
          <a:lstStyle/>
          <a:p>
            <a:r>
              <a:rPr lang="en-US" sz="1600" dirty="0"/>
              <a:t>Multiplication takes place in a limited space reducing the time spread</a:t>
            </a:r>
          </a:p>
        </p:txBody>
      </p:sp>
      <p:sp>
        <p:nvSpPr>
          <p:cNvPr id="21" name="ZoneTexte 20">
            <a:extLst>
              <a:ext uri="{FF2B5EF4-FFF2-40B4-BE49-F238E27FC236}">
                <a16:creationId xmlns:a16="http://schemas.microsoft.com/office/drawing/2014/main" id="{530E75FC-ED48-A847-AB7C-2ED0BCFA5590}"/>
              </a:ext>
            </a:extLst>
          </p:cNvPr>
          <p:cNvSpPr txBox="1"/>
          <p:nvPr/>
        </p:nvSpPr>
        <p:spPr>
          <a:xfrm>
            <a:off x="260169" y="5179689"/>
            <a:ext cx="3545627" cy="1200329"/>
          </a:xfrm>
          <a:prstGeom prst="rect">
            <a:avLst/>
          </a:prstGeom>
          <a:noFill/>
        </p:spPr>
        <p:txBody>
          <a:bodyPr wrap="square">
            <a:spAutoFit/>
          </a:bodyPr>
          <a:lstStyle/>
          <a:p>
            <a:r>
              <a:rPr lang="fr-FR" dirty="0">
                <a:solidFill>
                  <a:srgbClr val="FFFF00"/>
                </a:solidFill>
                <a:effectLst/>
                <a:latin typeface="Helvetica" pitchFamily="2" charset="0"/>
              </a:rPr>
              <a:t>HGTD</a:t>
            </a:r>
          </a:p>
          <a:p>
            <a:r>
              <a:rPr lang="fr-FR" dirty="0">
                <a:solidFill>
                  <a:srgbClr val="FF0000"/>
                </a:solidFill>
                <a:effectLst/>
                <a:latin typeface="Helvetica" pitchFamily="2" charset="0"/>
              </a:rPr>
              <a:t>~15ps </a:t>
            </a:r>
            <a:r>
              <a:rPr lang="fr-FR" dirty="0" err="1">
                <a:solidFill>
                  <a:srgbClr val="FF0000"/>
                </a:solidFill>
                <a:effectLst/>
                <a:latin typeface="Helvetica" pitchFamily="2" charset="0"/>
              </a:rPr>
              <a:t>jitter</a:t>
            </a:r>
            <a:r>
              <a:rPr lang="fr-FR" dirty="0">
                <a:solidFill>
                  <a:srgbClr val="FF0000"/>
                </a:solidFill>
                <a:effectLst/>
                <a:latin typeface="Helvetica" pitchFamily="2" charset="0"/>
              </a:rPr>
              <a:t> @ 15fC</a:t>
            </a:r>
            <a:r>
              <a:rPr lang="fr-FR" dirty="0">
                <a:effectLst/>
                <a:latin typeface="Helvetica" pitchFamily="2" charset="0"/>
              </a:rPr>
              <a:t>, </a:t>
            </a:r>
            <a:r>
              <a:rPr lang="fr-FR" dirty="0" err="1">
                <a:effectLst/>
                <a:latin typeface="Helvetica" pitchFamily="2" charset="0"/>
              </a:rPr>
              <a:t>better</a:t>
            </a:r>
            <a:r>
              <a:rPr lang="fr-FR" dirty="0">
                <a:effectLst/>
                <a:latin typeface="Helvetica" pitchFamily="2" charset="0"/>
              </a:rPr>
              <a:t> </a:t>
            </a:r>
            <a:r>
              <a:rPr lang="fr-FR" dirty="0" err="1">
                <a:effectLst/>
                <a:latin typeface="Helvetica" pitchFamily="2" charset="0"/>
              </a:rPr>
              <a:t>than</a:t>
            </a:r>
            <a:r>
              <a:rPr lang="fr-FR" dirty="0">
                <a:effectLst/>
                <a:latin typeface="Helvetica" pitchFamily="2" charset="0"/>
              </a:rPr>
              <a:t> </a:t>
            </a:r>
          </a:p>
          <a:p>
            <a:r>
              <a:rPr lang="fr-FR" dirty="0">
                <a:solidFill>
                  <a:srgbClr val="FF0000"/>
                </a:solidFill>
                <a:effectLst/>
                <a:latin typeface="Helvetica" pitchFamily="2" charset="0"/>
              </a:rPr>
              <a:t>70ps </a:t>
            </a:r>
            <a:r>
              <a:rPr lang="fr-FR" dirty="0" err="1">
                <a:solidFill>
                  <a:srgbClr val="FF0000"/>
                </a:solidFill>
                <a:effectLst/>
                <a:latin typeface="Helvetica" pitchFamily="2" charset="0"/>
              </a:rPr>
              <a:t>jitter</a:t>
            </a:r>
            <a:r>
              <a:rPr lang="fr-FR" dirty="0">
                <a:solidFill>
                  <a:srgbClr val="FF0000"/>
                </a:solidFill>
                <a:effectLst/>
                <a:latin typeface="Helvetica" pitchFamily="2" charset="0"/>
              </a:rPr>
              <a:t>@ 4fC</a:t>
            </a:r>
          </a:p>
          <a:p>
            <a:r>
              <a:rPr lang="fr-FR" dirty="0">
                <a:solidFill>
                  <a:srgbClr val="FF0000"/>
                </a:solidFill>
                <a:effectLst/>
                <a:latin typeface="Helvetica" pitchFamily="2" charset="0"/>
              </a:rPr>
              <a:t> </a:t>
            </a:r>
            <a:r>
              <a:rPr lang="fr-FR" dirty="0">
                <a:effectLst/>
                <a:latin typeface="Helvetica" pitchFamily="2" charset="0"/>
              </a:rPr>
              <a:t>and excellent </a:t>
            </a:r>
            <a:r>
              <a:rPr lang="fr-FR" dirty="0" err="1">
                <a:effectLst/>
                <a:latin typeface="Helvetica" pitchFamily="2" charset="0"/>
              </a:rPr>
              <a:t>efficiency</a:t>
            </a:r>
            <a:endParaRPr lang="fr-FR" dirty="0">
              <a:solidFill>
                <a:srgbClr val="FF0000"/>
              </a:solidFill>
              <a:effectLst/>
              <a:latin typeface="Helvetica" pitchFamily="2" charset="0"/>
            </a:endParaRPr>
          </a:p>
        </p:txBody>
      </p:sp>
      <p:sp>
        <p:nvSpPr>
          <p:cNvPr id="6" name="ZoneTexte 5">
            <a:extLst>
              <a:ext uri="{FF2B5EF4-FFF2-40B4-BE49-F238E27FC236}">
                <a16:creationId xmlns:a16="http://schemas.microsoft.com/office/drawing/2014/main" id="{C95DAC32-B1EF-0242-BD1D-5F7600488C47}"/>
              </a:ext>
            </a:extLst>
          </p:cNvPr>
          <p:cNvSpPr txBox="1"/>
          <p:nvPr/>
        </p:nvSpPr>
        <p:spPr>
          <a:xfrm>
            <a:off x="394855" y="6380018"/>
            <a:ext cx="2473036" cy="369332"/>
          </a:xfrm>
          <a:prstGeom prst="rect">
            <a:avLst/>
          </a:prstGeom>
          <a:noFill/>
        </p:spPr>
        <p:txBody>
          <a:bodyPr wrap="square" rtlCol="0">
            <a:spAutoFit/>
          </a:bodyPr>
          <a:lstStyle/>
          <a:p>
            <a:r>
              <a:rPr lang="en-US" dirty="0"/>
              <a:t>Courtesy Z. Liang</a:t>
            </a:r>
          </a:p>
        </p:txBody>
      </p:sp>
      <p:sp>
        <p:nvSpPr>
          <p:cNvPr id="11" name="Espace réservé du numéro de diapositive 10">
            <a:extLst>
              <a:ext uri="{FF2B5EF4-FFF2-40B4-BE49-F238E27FC236}">
                <a16:creationId xmlns:a16="http://schemas.microsoft.com/office/drawing/2014/main" id="{3DDE5753-DCD0-C341-AFF7-7B8029C03198}"/>
              </a:ext>
            </a:extLst>
          </p:cNvPr>
          <p:cNvSpPr>
            <a:spLocks noGrp="1"/>
          </p:cNvSpPr>
          <p:nvPr>
            <p:ph type="sldNum" sz="quarter" idx="12"/>
          </p:nvPr>
        </p:nvSpPr>
        <p:spPr/>
        <p:txBody>
          <a:bodyPr/>
          <a:lstStyle/>
          <a:p>
            <a:fld id="{D57F1E4F-1CFF-5643-939E-02111984F565}" type="slidenum">
              <a:rPr lang="en-US" smtClean="0"/>
              <a:t>19</a:t>
            </a:fld>
            <a:endParaRPr lang="en-US" dirty="0"/>
          </a:p>
        </p:txBody>
      </p:sp>
    </p:spTree>
    <p:extLst>
      <p:ext uri="{BB962C8B-B14F-4D97-AF65-F5344CB8AC3E}">
        <p14:creationId xmlns:p14="http://schemas.microsoft.com/office/powerpoint/2010/main" val="1954611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ABF0A12-1C5B-6B47-97D3-22996A149AF2}"/>
              </a:ext>
            </a:extLst>
          </p:cNvPr>
          <p:cNvSpPr txBox="1"/>
          <p:nvPr/>
        </p:nvSpPr>
        <p:spPr>
          <a:xfrm>
            <a:off x="3647209" y="987136"/>
            <a:ext cx="4218709" cy="461665"/>
          </a:xfrm>
          <a:prstGeom prst="rect">
            <a:avLst/>
          </a:prstGeom>
          <a:noFill/>
        </p:spPr>
        <p:txBody>
          <a:bodyPr wrap="square" rtlCol="0">
            <a:spAutoFit/>
          </a:bodyPr>
          <a:lstStyle/>
          <a:p>
            <a:pPr algn="ctr"/>
            <a:r>
              <a:rPr lang="en-US" sz="2400" b="1" dirty="0"/>
              <a:t>Disclaimer</a:t>
            </a:r>
          </a:p>
        </p:txBody>
      </p:sp>
      <p:sp>
        <p:nvSpPr>
          <p:cNvPr id="3" name="ZoneTexte 2">
            <a:extLst>
              <a:ext uri="{FF2B5EF4-FFF2-40B4-BE49-F238E27FC236}">
                <a16:creationId xmlns:a16="http://schemas.microsoft.com/office/drawing/2014/main" id="{A42A2A97-2013-584A-BEF2-C92CC49A8712}"/>
              </a:ext>
            </a:extLst>
          </p:cNvPr>
          <p:cNvSpPr txBox="1"/>
          <p:nvPr/>
        </p:nvSpPr>
        <p:spPr>
          <a:xfrm>
            <a:off x="675410" y="1911927"/>
            <a:ext cx="9466118" cy="2308324"/>
          </a:xfrm>
          <a:prstGeom prst="rect">
            <a:avLst/>
          </a:prstGeom>
          <a:noFill/>
        </p:spPr>
        <p:txBody>
          <a:bodyPr wrap="square" rtlCol="0">
            <a:spAutoFit/>
          </a:bodyPr>
          <a:lstStyle/>
          <a:p>
            <a:r>
              <a:rPr lang="en-US" dirty="0"/>
              <a:t>Timing in calorimetry is still in its childhood. For the time being there is no large calorimeter with precise time measurement and thus there is no proof that all the ideas presented in this talk will be materialized in the near future.</a:t>
            </a:r>
          </a:p>
          <a:p>
            <a:endParaRPr lang="en-US" dirty="0"/>
          </a:p>
          <a:p>
            <a:endParaRPr lang="en-US" dirty="0"/>
          </a:p>
          <a:p>
            <a:r>
              <a:rPr lang="en-US" dirty="0"/>
              <a:t>The talk is a personal review using several works and presentations from other  authors. My interpretation may differ from their so I apologize in advance if I misinterpret their thoughts.</a:t>
            </a:r>
          </a:p>
        </p:txBody>
      </p:sp>
      <p:sp>
        <p:nvSpPr>
          <p:cNvPr id="6" name="Espace réservé du numéro de diapositive 5">
            <a:extLst>
              <a:ext uri="{FF2B5EF4-FFF2-40B4-BE49-F238E27FC236}">
                <a16:creationId xmlns:a16="http://schemas.microsoft.com/office/drawing/2014/main" id="{B6B3E605-AB63-6247-900D-33C616BA0185}"/>
              </a:ext>
            </a:extLst>
          </p:cNvPr>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3071198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89737428-99BE-F845-933F-20B880D215DC}"/>
              </a:ext>
            </a:extLst>
          </p:cNvPr>
          <p:cNvPicPr>
            <a:picLocks noChangeAspect="1"/>
          </p:cNvPicPr>
          <p:nvPr/>
        </p:nvPicPr>
        <p:blipFill>
          <a:blip r:embed="rId2"/>
          <a:stretch>
            <a:fillRect/>
          </a:stretch>
        </p:blipFill>
        <p:spPr>
          <a:xfrm>
            <a:off x="557191" y="1249411"/>
            <a:ext cx="2844800" cy="1358900"/>
          </a:xfrm>
          <a:prstGeom prst="rect">
            <a:avLst/>
          </a:prstGeom>
        </p:spPr>
      </p:pic>
      <p:pic>
        <p:nvPicPr>
          <p:cNvPr id="8" name="Image 7">
            <a:extLst>
              <a:ext uri="{FF2B5EF4-FFF2-40B4-BE49-F238E27FC236}">
                <a16:creationId xmlns:a16="http://schemas.microsoft.com/office/drawing/2014/main" id="{713BFF18-E90E-6B4E-9DF2-4BFAFF0CDEAB}"/>
              </a:ext>
            </a:extLst>
          </p:cNvPr>
          <p:cNvPicPr>
            <a:picLocks noChangeAspect="1"/>
          </p:cNvPicPr>
          <p:nvPr/>
        </p:nvPicPr>
        <p:blipFill>
          <a:blip r:embed="rId3"/>
          <a:stretch>
            <a:fillRect/>
          </a:stretch>
        </p:blipFill>
        <p:spPr>
          <a:xfrm>
            <a:off x="4109402" y="1197832"/>
            <a:ext cx="1422400" cy="1330364"/>
          </a:xfrm>
          <a:prstGeom prst="rect">
            <a:avLst/>
          </a:prstGeom>
        </p:spPr>
      </p:pic>
      <p:sp>
        <p:nvSpPr>
          <p:cNvPr id="10" name="ZoneTexte 9">
            <a:extLst>
              <a:ext uri="{FF2B5EF4-FFF2-40B4-BE49-F238E27FC236}">
                <a16:creationId xmlns:a16="http://schemas.microsoft.com/office/drawing/2014/main" id="{79A407AB-8D24-B445-8B34-854803BE95AE}"/>
              </a:ext>
            </a:extLst>
          </p:cNvPr>
          <p:cNvSpPr txBox="1"/>
          <p:nvPr/>
        </p:nvSpPr>
        <p:spPr>
          <a:xfrm>
            <a:off x="193698" y="745735"/>
            <a:ext cx="9211559" cy="646331"/>
          </a:xfrm>
          <a:prstGeom prst="rect">
            <a:avLst/>
          </a:prstGeom>
          <a:noFill/>
        </p:spPr>
        <p:txBody>
          <a:bodyPr wrap="square" rtlCol="0">
            <a:spAutoFit/>
          </a:bodyPr>
          <a:lstStyle/>
          <a:p>
            <a:r>
              <a:rPr lang="en-US" dirty="0"/>
              <a:t>Inverse type (Single Sided) presents </a:t>
            </a:r>
            <a:r>
              <a:rPr lang="en-US" dirty="0">
                <a:sym typeface="Wingdings" pitchFamily="2" charset="2"/>
              </a:rPr>
              <a:t> </a:t>
            </a:r>
            <a:r>
              <a:rPr lang="en-US" dirty="0"/>
              <a:t>Better flatness &amp; thinner active area</a:t>
            </a:r>
            <a:r>
              <a:rPr lang="fr-FR" dirty="0"/>
              <a:t>`</a:t>
            </a:r>
          </a:p>
          <a:p>
            <a:endParaRPr lang="en-US" dirty="0"/>
          </a:p>
        </p:txBody>
      </p:sp>
      <p:sp>
        <p:nvSpPr>
          <p:cNvPr id="11" name="ZoneTexte 10">
            <a:extLst>
              <a:ext uri="{FF2B5EF4-FFF2-40B4-BE49-F238E27FC236}">
                <a16:creationId xmlns:a16="http://schemas.microsoft.com/office/drawing/2014/main" id="{AE6E99F6-37E2-2E43-B8F0-7BDAAF8C19D2}"/>
              </a:ext>
            </a:extLst>
          </p:cNvPr>
          <p:cNvSpPr txBox="1"/>
          <p:nvPr/>
        </p:nvSpPr>
        <p:spPr>
          <a:xfrm>
            <a:off x="2769326" y="315779"/>
            <a:ext cx="5930537" cy="369332"/>
          </a:xfrm>
          <a:prstGeom prst="rect">
            <a:avLst/>
          </a:prstGeom>
          <a:noFill/>
        </p:spPr>
        <p:txBody>
          <a:bodyPr wrap="square" rtlCol="0">
            <a:spAutoFit/>
          </a:bodyPr>
          <a:lstStyle/>
          <a:p>
            <a:r>
              <a:rPr lang="en-US" b="1" dirty="0"/>
              <a:t>                                LGAD-based </a:t>
            </a:r>
          </a:p>
        </p:txBody>
      </p:sp>
      <p:pic>
        <p:nvPicPr>
          <p:cNvPr id="13" name="Image 12">
            <a:extLst>
              <a:ext uri="{FF2B5EF4-FFF2-40B4-BE49-F238E27FC236}">
                <a16:creationId xmlns:a16="http://schemas.microsoft.com/office/drawing/2014/main" id="{BE1C289A-2B3C-C043-897F-3E89A1A921C3}"/>
              </a:ext>
            </a:extLst>
          </p:cNvPr>
          <p:cNvPicPr>
            <a:picLocks noChangeAspect="1"/>
          </p:cNvPicPr>
          <p:nvPr/>
        </p:nvPicPr>
        <p:blipFill>
          <a:blip r:embed="rId4"/>
          <a:stretch>
            <a:fillRect/>
          </a:stretch>
        </p:blipFill>
        <p:spPr>
          <a:xfrm>
            <a:off x="6136071" y="1197832"/>
            <a:ext cx="1683476" cy="1422400"/>
          </a:xfrm>
          <a:prstGeom prst="rect">
            <a:avLst/>
          </a:prstGeom>
        </p:spPr>
      </p:pic>
      <p:sp>
        <p:nvSpPr>
          <p:cNvPr id="15" name="ZoneTexte 14">
            <a:extLst>
              <a:ext uri="{FF2B5EF4-FFF2-40B4-BE49-F238E27FC236}">
                <a16:creationId xmlns:a16="http://schemas.microsoft.com/office/drawing/2014/main" id="{857C7E60-FB3D-9147-AE0C-9099FBDFCBED}"/>
              </a:ext>
            </a:extLst>
          </p:cNvPr>
          <p:cNvSpPr txBox="1"/>
          <p:nvPr/>
        </p:nvSpPr>
        <p:spPr>
          <a:xfrm>
            <a:off x="4139487" y="2545545"/>
            <a:ext cx="1422399" cy="369332"/>
          </a:xfrm>
          <a:prstGeom prst="rect">
            <a:avLst/>
          </a:prstGeom>
          <a:noFill/>
        </p:spPr>
        <p:txBody>
          <a:bodyPr wrap="square" rtlCol="0">
            <a:spAutoFit/>
          </a:bodyPr>
          <a:lstStyle/>
          <a:p>
            <a:r>
              <a:rPr lang="en-US" dirty="0"/>
              <a:t>Single cell</a:t>
            </a:r>
          </a:p>
        </p:txBody>
      </p:sp>
      <p:sp>
        <p:nvSpPr>
          <p:cNvPr id="16" name="ZoneTexte 15">
            <a:extLst>
              <a:ext uri="{FF2B5EF4-FFF2-40B4-BE49-F238E27FC236}">
                <a16:creationId xmlns:a16="http://schemas.microsoft.com/office/drawing/2014/main" id="{6658156D-B4D6-FA44-A531-BF0DB203E113}"/>
              </a:ext>
            </a:extLst>
          </p:cNvPr>
          <p:cNvSpPr txBox="1"/>
          <p:nvPr/>
        </p:nvSpPr>
        <p:spPr>
          <a:xfrm>
            <a:off x="6207858" y="2579390"/>
            <a:ext cx="1422399" cy="369332"/>
          </a:xfrm>
          <a:prstGeom prst="rect">
            <a:avLst/>
          </a:prstGeom>
          <a:noFill/>
        </p:spPr>
        <p:txBody>
          <a:bodyPr wrap="square" rtlCol="0">
            <a:spAutoFit/>
          </a:bodyPr>
          <a:lstStyle/>
          <a:p>
            <a:r>
              <a:rPr lang="en-US" dirty="0"/>
              <a:t>Multi cell</a:t>
            </a:r>
          </a:p>
        </p:txBody>
      </p:sp>
      <p:pic>
        <p:nvPicPr>
          <p:cNvPr id="18" name="Image 17">
            <a:extLst>
              <a:ext uri="{FF2B5EF4-FFF2-40B4-BE49-F238E27FC236}">
                <a16:creationId xmlns:a16="http://schemas.microsoft.com/office/drawing/2014/main" id="{737FE729-C3C6-B349-BA0F-D043E2D78342}"/>
              </a:ext>
            </a:extLst>
          </p:cNvPr>
          <p:cNvPicPr>
            <a:picLocks noChangeAspect="1"/>
          </p:cNvPicPr>
          <p:nvPr/>
        </p:nvPicPr>
        <p:blipFill>
          <a:blip r:embed="rId5"/>
          <a:stretch>
            <a:fillRect/>
          </a:stretch>
        </p:blipFill>
        <p:spPr>
          <a:xfrm>
            <a:off x="418012" y="4050288"/>
            <a:ext cx="3034355" cy="1798548"/>
          </a:xfrm>
          <a:prstGeom prst="rect">
            <a:avLst/>
          </a:prstGeom>
        </p:spPr>
      </p:pic>
      <p:sp>
        <p:nvSpPr>
          <p:cNvPr id="19" name="ZoneTexte 18">
            <a:extLst>
              <a:ext uri="{FF2B5EF4-FFF2-40B4-BE49-F238E27FC236}">
                <a16:creationId xmlns:a16="http://schemas.microsoft.com/office/drawing/2014/main" id="{9052FC7C-A3AC-0B42-BA06-8D3415154101}"/>
              </a:ext>
            </a:extLst>
          </p:cNvPr>
          <p:cNvSpPr txBox="1"/>
          <p:nvPr/>
        </p:nvSpPr>
        <p:spPr>
          <a:xfrm>
            <a:off x="403633" y="5934670"/>
            <a:ext cx="5055326" cy="923330"/>
          </a:xfrm>
          <a:prstGeom prst="rect">
            <a:avLst/>
          </a:prstGeom>
          <a:noFill/>
        </p:spPr>
        <p:txBody>
          <a:bodyPr wrap="square" rtlCol="0">
            <a:spAutoFit/>
          </a:bodyPr>
          <a:lstStyle/>
          <a:p>
            <a:r>
              <a:rPr lang="en-US" dirty="0"/>
              <a:t>LGAD amplifier</a:t>
            </a:r>
          </a:p>
          <a:p>
            <a:r>
              <a:rPr lang="en-US" dirty="0"/>
              <a:t>Gain (100) &amp; 3 GHz</a:t>
            </a:r>
          </a:p>
          <a:p>
            <a:r>
              <a:rPr lang="en-US" dirty="0"/>
              <a:t>Expected jitter 10 </a:t>
            </a:r>
            <a:r>
              <a:rPr lang="en-US" dirty="0" err="1"/>
              <a:t>ps</a:t>
            </a:r>
            <a:endParaRPr lang="en-US" dirty="0"/>
          </a:p>
        </p:txBody>
      </p:sp>
      <p:pic>
        <p:nvPicPr>
          <p:cNvPr id="20" name="Image 19">
            <a:extLst>
              <a:ext uri="{FF2B5EF4-FFF2-40B4-BE49-F238E27FC236}">
                <a16:creationId xmlns:a16="http://schemas.microsoft.com/office/drawing/2014/main" id="{A0E63651-F60B-DF4A-882A-21BD903B4456}"/>
              </a:ext>
            </a:extLst>
          </p:cNvPr>
          <p:cNvPicPr>
            <a:picLocks noChangeAspect="1"/>
          </p:cNvPicPr>
          <p:nvPr/>
        </p:nvPicPr>
        <p:blipFill>
          <a:blip r:embed="rId6"/>
          <a:stretch>
            <a:fillRect/>
          </a:stretch>
        </p:blipFill>
        <p:spPr>
          <a:xfrm>
            <a:off x="4088354" y="3857135"/>
            <a:ext cx="3281612" cy="2446826"/>
          </a:xfrm>
          <a:prstGeom prst="rect">
            <a:avLst/>
          </a:prstGeom>
        </p:spPr>
      </p:pic>
      <p:sp>
        <p:nvSpPr>
          <p:cNvPr id="22" name="ZoneTexte 21">
            <a:extLst>
              <a:ext uri="{FF2B5EF4-FFF2-40B4-BE49-F238E27FC236}">
                <a16:creationId xmlns:a16="http://schemas.microsoft.com/office/drawing/2014/main" id="{1AD02ED9-6DDF-3B48-B168-FC68B08AF470}"/>
              </a:ext>
            </a:extLst>
          </p:cNvPr>
          <p:cNvSpPr txBox="1"/>
          <p:nvPr/>
        </p:nvSpPr>
        <p:spPr>
          <a:xfrm>
            <a:off x="8354921" y="5704497"/>
            <a:ext cx="4179349" cy="923330"/>
          </a:xfrm>
          <a:prstGeom prst="rect">
            <a:avLst/>
          </a:prstGeom>
          <a:noFill/>
        </p:spPr>
        <p:txBody>
          <a:bodyPr wrap="square">
            <a:spAutoFit/>
          </a:bodyPr>
          <a:lstStyle/>
          <a:p>
            <a:br>
              <a:rPr lang="fr-FR" dirty="0"/>
            </a:br>
            <a:endParaRPr lang="fr-FR" dirty="0"/>
          </a:p>
          <a:p>
            <a:r>
              <a:rPr lang="fr-FR" dirty="0"/>
              <a:t>Noise ~ 2 mV (sigma)</a:t>
            </a:r>
          </a:p>
        </p:txBody>
      </p:sp>
      <p:pic>
        <p:nvPicPr>
          <p:cNvPr id="23" name="Image 22">
            <a:extLst>
              <a:ext uri="{FF2B5EF4-FFF2-40B4-BE49-F238E27FC236}">
                <a16:creationId xmlns:a16="http://schemas.microsoft.com/office/drawing/2014/main" id="{83BCE0EB-92EF-3244-9DAF-F5B2C968AA7D}"/>
              </a:ext>
            </a:extLst>
          </p:cNvPr>
          <p:cNvPicPr>
            <a:picLocks noChangeAspect="1"/>
          </p:cNvPicPr>
          <p:nvPr/>
        </p:nvPicPr>
        <p:blipFill>
          <a:blip r:embed="rId7"/>
          <a:stretch>
            <a:fillRect/>
          </a:stretch>
        </p:blipFill>
        <p:spPr>
          <a:xfrm>
            <a:off x="7922690" y="3719336"/>
            <a:ext cx="3166043" cy="2382113"/>
          </a:xfrm>
          <a:prstGeom prst="rect">
            <a:avLst/>
          </a:prstGeom>
        </p:spPr>
      </p:pic>
      <p:sp>
        <p:nvSpPr>
          <p:cNvPr id="25" name="ZoneTexte 24">
            <a:extLst>
              <a:ext uri="{FF2B5EF4-FFF2-40B4-BE49-F238E27FC236}">
                <a16:creationId xmlns:a16="http://schemas.microsoft.com/office/drawing/2014/main" id="{660C4C87-2722-2842-BEB7-DBC1D53C4434}"/>
              </a:ext>
            </a:extLst>
          </p:cNvPr>
          <p:cNvSpPr txBox="1"/>
          <p:nvPr/>
        </p:nvSpPr>
        <p:spPr>
          <a:xfrm>
            <a:off x="3800551" y="5764436"/>
            <a:ext cx="6270170" cy="923330"/>
          </a:xfrm>
          <a:prstGeom prst="rect">
            <a:avLst/>
          </a:prstGeom>
          <a:noFill/>
        </p:spPr>
        <p:txBody>
          <a:bodyPr wrap="square">
            <a:spAutoFit/>
          </a:bodyPr>
          <a:lstStyle/>
          <a:p>
            <a:br>
              <a:rPr lang="fr-FR" dirty="0">
                <a:effectLst/>
                <a:latin typeface="Arial" panose="020B0604020202020204" pitchFamily="34" charset="0"/>
              </a:rPr>
            </a:br>
            <a:endParaRPr lang="fr-FR" dirty="0">
              <a:effectLst/>
              <a:latin typeface="Arial" panose="020B0604020202020204" pitchFamily="34" charset="0"/>
            </a:endParaRPr>
          </a:p>
          <a:p>
            <a:r>
              <a:rPr lang="en-US" dirty="0">
                <a:effectLst/>
                <a:latin typeface="Arial" panose="020B0604020202020204" pitchFamily="34" charset="0"/>
              </a:rPr>
              <a:t>Pulse height ~500 mV, rise time ~ 2 ns</a:t>
            </a:r>
          </a:p>
        </p:txBody>
      </p:sp>
      <p:sp>
        <p:nvSpPr>
          <p:cNvPr id="26" name="ZoneTexte 25">
            <a:extLst>
              <a:ext uri="{FF2B5EF4-FFF2-40B4-BE49-F238E27FC236}">
                <a16:creationId xmlns:a16="http://schemas.microsoft.com/office/drawing/2014/main" id="{C04DD355-79D3-944C-8DD5-D38D92705BFB}"/>
              </a:ext>
            </a:extLst>
          </p:cNvPr>
          <p:cNvSpPr txBox="1"/>
          <p:nvPr/>
        </p:nvSpPr>
        <p:spPr>
          <a:xfrm>
            <a:off x="340133" y="3192958"/>
            <a:ext cx="8746104" cy="646331"/>
          </a:xfrm>
          <a:prstGeom prst="rect">
            <a:avLst/>
          </a:prstGeom>
          <a:noFill/>
        </p:spPr>
        <p:txBody>
          <a:bodyPr wrap="square" rtlCol="0">
            <a:spAutoFit/>
          </a:bodyPr>
          <a:lstStyle/>
          <a:p>
            <a:r>
              <a:rPr lang="en-US" dirty="0"/>
              <a:t>CALICE collaboration has started a new development to investigate the possibility to replace the silicon-based ECAL by a LGAD-based one</a:t>
            </a:r>
          </a:p>
        </p:txBody>
      </p:sp>
      <p:sp>
        <p:nvSpPr>
          <p:cNvPr id="2" name="ZoneTexte 1">
            <a:extLst>
              <a:ext uri="{FF2B5EF4-FFF2-40B4-BE49-F238E27FC236}">
                <a16:creationId xmlns:a16="http://schemas.microsoft.com/office/drawing/2014/main" id="{DCBC6A3A-53F8-F346-953A-D8287C4983B4}"/>
              </a:ext>
            </a:extLst>
          </p:cNvPr>
          <p:cNvSpPr txBox="1"/>
          <p:nvPr/>
        </p:nvSpPr>
        <p:spPr>
          <a:xfrm>
            <a:off x="6176712" y="5118105"/>
            <a:ext cx="3082876" cy="646331"/>
          </a:xfrm>
          <a:prstGeom prst="rect">
            <a:avLst/>
          </a:prstGeom>
          <a:noFill/>
        </p:spPr>
        <p:txBody>
          <a:bodyPr wrap="square" rtlCol="0">
            <a:spAutoFit/>
          </a:bodyPr>
          <a:lstStyle/>
          <a:p>
            <a:pPr algn="ctr"/>
            <a:r>
              <a:rPr lang="en-US" dirty="0"/>
              <a:t>Figure of Electronics merit      T</a:t>
            </a:r>
            <a:r>
              <a:rPr lang="en-US" baseline="-25000" dirty="0"/>
              <a:t>r</a:t>
            </a:r>
            <a:r>
              <a:rPr lang="en-US" dirty="0"/>
              <a:t>/(S/N)</a:t>
            </a:r>
          </a:p>
        </p:txBody>
      </p:sp>
      <p:sp>
        <p:nvSpPr>
          <p:cNvPr id="3" name="ZoneTexte 2">
            <a:extLst>
              <a:ext uri="{FF2B5EF4-FFF2-40B4-BE49-F238E27FC236}">
                <a16:creationId xmlns:a16="http://schemas.microsoft.com/office/drawing/2014/main" id="{7AE2FB9C-DD2B-3149-B1CE-E79A23DCF789}"/>
              </a:ext>
            </a:extLst>
          </p:cNvPr>
          <p:cNvSpPr txBox="1"/>
          <p:nvPr/>
        </p:nvSpPr>
        <p:spPr>
          <a:xfrm>
            <a:off x="9086237" y="1609532"/>
            <a:ext cx="2149948" cy="338554"/>
          </a:xfrm>
          <a:prstGeom prst="rect">
            <a:avLst/>
          </a:prstGeom>
          <a:noFill/>
        </p:spPr>
        <p:txBody>
          <a:bodyPr wrap="none" rtlCol="0">
            <a:spAutoFit/>
          </a:bodyPr>
          <a:lstStyle/>
          <a:p>
            <a:r>
              <a:rPr lang="en-US" sz="1600" dirty="0"/>
              <a:t>Courtesy T. </a:t>
            </a:r>
            <a:r>
              <a:rPr lang="en-US" sz="1600" dirty="0" err="1"/>
              <a:t>Suehara</a:t>
            </a:r>
            <a:endParaRPr lang="en-US" sz="1600" dirty="0"/>
          </a:p>
        </p:txBody>
      </p:sp>
      <p:sp>
        <p:nvSpPr>
          <p:cNvPr id="6" name="Espace réservé du numéro de diapositive 5">
            <a:extLst>
              <a:ext uri="{FF2B5EF4-FFF2-40B4-BE49-F238E27FC236}">
                <a16:creationId xmlns:a16="http://schemas.microsoft.com/office/drawing/2014/main" id="{44597CE5-7B31-2A43-81B0-64E11150AC98}"/>
              </a:ext>
            </a:extLst>
          </p:cNvPr>
          <p:cNvSpPr>
            <a:spLocks noGrp="1"/>
          </p:cNvSpPr>
          <p:nvPr>
            <p:ph type="sldNum" sz="quarter" idx="12"/>
          </p:nvPr>
        </p:nvSpPr>
        <p:spPr/>
        <p:txBody>
          <a:bodyPr/>
          <a:lstStyle/>
          <a:p>
            <a:fld id="{D57F1E4F-1CFF-5643-939E-02111984F565}" type="slidenum">
              <a:rPr lang="en-US" smtClean="0"/>
              <a:t>20</a:t>
            </a:fld>
            <a:endParaRPr lang="en-US" dirty="0"/>
          </a:p>
        </p:txBody>
      </p:sp>
    </p:spTree>
    <p:extLst>
      <p:ext uri="{BB962C8B-B14F-4D97-AF65-F5344CB8AC3E}">
        <p14:creationId xmlns:p14="http://schemas.microsoft.com/office/powerpoint/2010/main" val="3602665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4D5DEB3-3857-0B44-81D5-90CF7AD2BE48}"/>
              </a:ext>
            </a:extLst>
          </p:cNvPr>
          <p:cNvSpPr txBox="1"/>
          <p:nvPr/>
        </p:nvSpPr>
        <p:spPr>
          <a:xfrm>
            <a:off x="3911600" y="349324"/>
            <a:ext cx="3263900" cy="369332"/>
          </a:xfrm>
          <a:prstGeom prst="rect">
            <a:avLst/>
          </a:prstGeom>
          <a:noFill/>
        </p:spPr>
        <p:txBody>
          <a:bodyPr wrap="square" rtlCol="0">
            <a:spAutoFit/>
          </a:bodyPr>
          <a:lstStyle/>
          <a:p>
            <a:pPr algn="ctr"/>
            <a:r>
              <a:rPr lang="en-US" b="1" dirty="0"/>
              <a:t>Scintillator/Crystal-based</a:t>
            </a:r>
          </a:p>
        </p:txBody>
      </p:sp>
      <p:sp>
        <p:nvSpPr>
          <p:cNvPr id="4" name="ZoneTexte 3">
            <a:extLst>
              <a:ext uri="{FF2B5EF4-FFF2-40B4-BE49-F238E27FC236}">
                <a16:creationId xmlns:a16="http://schemas.microsoft.com/office/drawing/2014/main" id="{77435DA3-5628-AA46-9FC2-6AE3D8C8363E}"/>
              </a:ext>
            </a:extLst>
          </p:cNvPr>
          <p:cNvSpPr txBox="1"/>
          <p:nvPr/>
        </p:nvSpPr>
        <p:spPr>
          <a:xfrm>
            <a:off x="152399" y="788432"/>
            <a:ext cx="11568545" cy="1569660"/>
          </a:xfrm>
          <a:prstGeom prst="rect">
            <a:avLst/>
          </a:prstGeom>
          <a:noFill/>
        </p:spPr>
        <p:txBody>
          <a:bodyPr wrap="square" rtlCol="0">
            <a:spAutoFit/>
          </a:bodyPr>
          <a:lstStyle/>
          <a:p>
            <a:r>
              <a:rPr lang="en-US" sz="1600" dirty="0"/>
              <a:t>Using scintillation materials with fast response that are read out by fast photo-detectors adds to the</a:t>
            </a:r>
          </a:p>
          <a:p>
            <a:r>
              <a:rPr lang="en-US" sz="1600" dirty="0"/>
              <a:t>excellent energy resolution, a timing information that can help not only to mitigate pileup but also to improve on the energy resolution.   </a:t>
            </a:r>
          </a:p>
          <a:p>
            <a:endParaRPr lang="en-US" sz="1600" dirty="0"/>
          </a:p>
          <a:p>
            <a:r>
              <a:rPr lang="en-US" sz="1600" dirty="0"/>
              <a:t>Inorganic materials seem to perform better than others but big efforts are made to find new materials or revisit old ones </a:t>
            </a:r>
          </a:p>
        </p:txBody>
      </p:sp>
      <p:pic>
        <p:nvPicPr>
          <p:cNvPr id="3" name="Image 2">
            <a:extLst>
              <a:ext uri="{FF2B5EF4-FFF2-40B4-BE49-F238E27FC236}">
                <a16:creationId xmlns:a16="http://schemas.microsoft.com/office/drawing/2014/main" id="{307D99DB-AE6A-1D48-90B5-F62F4146A91B}"/>
              </a:ext>
            </a:extLst>
          </p:cNvPr>
          <p:cNvPicPr>
            <a:picLocks noChangeAspect="1"/>
          </p:cNvPicPr>
          <p:nvPr/>
        </p:nvPicPr>
        <p:blipFill>
          <a:blip r:embed="rId2"/>
          <a:stretch>
            <a:fillRect/>
          </a:stretch>
        </p:blipFill>
        <p:spPr>
          <a:xfrm>
            <a:off x="1326861" y="2273547"/>
            <a:ext cx="8827077" cy="4315242"/>
          </a:xfrm>
          <a:prstGeom prst="rect">
            <a:avLst/>
          </a:prstGeom>
        </p:spPr>
      </p:pic>
      <p:sp>
        <p:nvSpPr>
          <p:cNvPr id="5" name="Rectangle : coins arrondis 4">
            <a:extLst>
              <a:ext uri="{FF2B5EF4-FFF2-40B4-BE49-F238E27FC236}">
                <a16:creationId xmlns:a16="http://schemas.microsoft.com/office/drawing/2014/main" id="{1B2526D5-4B1C-614D-9EA7-264C0ADEFFDC}"/>
              </a:ext>
            </a:extLst>
          </p:cNvPr>
          <p:cNvSpPr/>
          <p:nvPr/>
        </p:nvSpPr>
        <p:spPr>
          <a:xfrm>
            <a:off x="6096000" y="2836718"/>
            <a:ext cx="1260764" cy="3616037"/>
          </a:xfrm>
          <a:prstGeom prst="roundRect">
            <a:avLst/>
          </a:prstGeom>
          <a:noFill/>
          <a:ln w="793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space réservé du numéro de diapositive 7">
            <a:extLst>
              <a:ext uri="{FF2B5EF4-FFF2-40B4-BE49-F238E27FC236}">
                <a16:creationId xmlns:a16="http://schemas.microsoft.com/office/drawing/2014/main" id="{FD6CCAB3-BAA8-1A46-8196-68F3E2FF00CE}"/>
              </a:ext>
            </a:extLst>
          </p:cNvPr>
          <p:cNvSpPr>
            <a:spLocks noGrp="1"/>
          </p:cNvSpPr>
          <p:nvPr>
            <p:ph type="sldNum" sz="quarter" idx="12"/>
          </p:nvPr>
        </p:nvSpPr>
        <p:spPr/>
        <p:txBody>
          <a:bodyPr/>
          <a:lstStyle/>
          <a:p>
            <a:fld id="{D57F1E4F-1CFF-5643-939E-02111984F565}" type="slidenum">
              <a:rPr lang="en-US" smtClean="0"/>
              <a:t>21</a:t>
            </a:fld>
            <a:endParaRPr lang="en-US" dirty="0"/>
          </a:p>
        </p:txBody>
      </p:sp>
    </p:spTree>
    <p:extLst>
      <p:ext uri="{BB962C8B-B14F-4D97-AF65-F5344CB8AC3E}">
        <p14:creationId xmlns:p14="http://schemas.microsoft.com/office/powerpoint/2010/main" val="657500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4D5DEB3-3857-0B44-81D5-90CF7AD2BE48}"/>
              </a:ext>
            </a:extLst>
          </p:cNvPr>
          <p:cNvSpPr txBox="1"/>
          <p:nvPr/>
        </p:nvSpPr>
        <p:spPr>
          <a:xfrm>
            <a:off x="3911600" y="349324"/>
            <a:ext cx="3263900" cy="369332"/>
          </a:xfrm>
          <a:prstGeom prst="rect">
            <a:avLst/>
          </a:prstGeom>
          <a:noFill/>
        </p:spPr>
        <p:txBody>
          <a:bodyPr wrap="square" rtlCol="0">
            <a:spAutoFit/>
          </a:bodyPr>
          <a:lstStyle/>
          <a:p>
            <a:pPr algn="ctr"/>
            <a:r>
              <a:rPr lang="en-US" b="1" dirty="0"/>
              <a:t>Scintillator/Crystal-based</a:t>
            </a:r>
          </a:p>
        </p:txBody>
      </p:sp>
      <p:pic>
        <p:nvPicPr>
          <p:cNvPr id="5" name="Image 4">
            <a:extLst>
              <a:ext uri="{FF2B5EF4-FFF2-40B4-BE49-F238E27FC236}">
                <a16:creationId xmlns:a16="http://schemas.microsoft.com/office/drawing/2014/main" id="{EE013408-B9CA-5A43-AD5B-9CE5F50B641B}"/>
              </a:ext>
            </a:extLst>
          </p:cNvPr>
          <p:cNvPicPr>
            <a:picLocks noChangeAspect="1"/>
          </p:cNvPicPr>
          <p:nvPr/>
        </p:nvPicPr>
        <p:blipFill>
          <a:blip r:embed="rId2"/>
          <a:stretch>
            <a:fillRect/>
          </a:stretch>
        </p:blipFill>
        <p:spPr>
          <a:xfrm>
            <a:off x="2964060" y="2216286"/>
            <a:ext cx="5366797" cy="4292390"/>
          </a:xfrm>
          <a:prstGeom prst="rect">
            <a:avLst/>
          </a:prstGeom>
        </p:spPr>
      </p:pic>
      <p:sp>
        <p:nvSpPr>
          <p:cNvPr id="8" name="Espace réservé du numéro de diapositive 7">
            <a:extLst>
              <a:ext uri="{FF2B5EF4-FFF2-40B4-BE49-F238E27FC236}">
                <a16:creationId xmlns:a16="http://schemas.microsoft.com/office/drawing/2014/main" id="{08A42F4C-C7F6-C445-A15F-FE9A34082D96}"/>
              </a:ext>
            </a:extLst>
          </p:cNvPr>
          <p:cNvSpPr>
            <a:spLocks noGrp="1"/>
          </p:cNvSpPr>
          <p:nvPr>
            <p:ph type="sldNum" sz="quarter" idx="12"/>
          </p:nvPr>
        </p:nvSpPr>
        <p:spPr/>
        <p:txBody>
          <a:bodyPr/>
          <a:lstStyle/>
          <a:p>
            <a:fld id="{D57F1E4F-1CFF-5643-939E-02111984F565}" type="slidenum">
              <a:rPr lang="en-US" smtClean="0"/>
              <a:t>22</a:t>
            </a:fld>
            <a:endParaRPr lang="en-US" dirty="0"/>
          </a:p>
        </p:txBody>
      </p:sp>
      <p:sp>
        <p:nvSpPr>
          <p:cNvPr id="9" name="ZoneTexte 8">
            <a:extLst>
              <a:ext uri="{FF2B5EF4-FFF2-40B4-BE49-F238E27FC236}">
                <a16:creationId xmlns:a16="http://schemas.microsoft.com/office/drawing/2014/main" id="{3ED576AF-3371-9541-9AC0-58DEA7F25212}"/>
              </a:ext>
            </a:extLst>
          </p:cNvPr>
          <p:cNvSpPr txBox="1"/>
          <p:nvPr/>
        </p:nvSpPr>
        <p:spPr>
          <a:xfrm>
            <a:off x="152399" y="788432"/>
            <a:ext cx="11568545" cy="1569660"/>
          </a:xfrm>
          <a:prstGeom prst="rect">
            <a:avLst/>
          </a:prstGeom>
          <a:noFill/>
        </p:spPr>
        <p:txBody>
          <a:bodyPr wrap="square" rtlCol="0">
            <a:spAutoFit/>
          </a:bodyPr>
          <a:lstStyle/>
          <a:p>
            <a:r>
              <a:rPr lang="en-US" sz="1600" dirty="0"/>
              <a:t>Using scintillation materials with fast response that are read out by fast photo-detectors adds to the</a:t>
            </a:r>
          </a:p>
          <a:p>
            <a:r>
              <a:rPr lang="en-US" sz="1600" dirty="0"/>
              <a:t>excellent energy resolution, a timing information that can help not only to mitigate pileup but also to improve on the energy resolution.   </a:t>
            </a:r>
          </a:p>
          <a:p>
            <a:endParaRPr lang="en-US" sz="1600" dirty="0"/>
          </a:p>
          <a:p>
            <a:r>
              <a:rPr lang="en-US" sz="1600" dirty="0"/>
              <a:t>Inorganic materials seem to perform better than others but big efforts are made to find new materials or revisit old ones </a:t>
            </a:r>
          </a:p>
        </p:txBody>
      </p:sp>
    </p:spTree>
    <p:extLst>
      <p:ext uri="{BB962C8B-B14F-4D97-AF65-F5344CB8AC3E}">
        <p14:creationId xmlns:p14="http://schemas.microsoft.com/office/powerpoint/2010/main" val="956537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4D5DEB3-3857-0B44-81D5-90CF7AD2BE48}"/>
              </a:ext>
            </a:extLst>
          </p:cNvPr>
          <p:cNvSpPr txBox="1"/>
          <p:nvPr/>
        </p:nvSpPr>
        <p:spPr>
          <a:xfrm>
            <a:off x="3911600" y="349324"/>
            <a:ext cx="3263900" cy="369332"/>
          </a:xfrm>
          <a:prstGeom prst="rect">
            <a:avLst/>
          </a:prstGeom>
          <a:noFill/>
        </p:spPr>
        <p:txBody>
          <a:bodyPr wrap="square" rtlCol="0">
            <a:spAutoFit/>
          </a:bodyPr>
          <a:lstStyle/>
          <a:p>
            <a:pPr algn="ctr"/>
            <a:r>
              <a:rPr lang="en-US" b="1" dirty="0"/>
              <a:t>Scintillator/Crystal-based</a:t>
            </a:r>
          </a:p>
        </p:txBody>
      </p:sp>
      <p:pic>
        <p:nvPicPr>
          <p:cNvPr id="10" name="Image 9">
            <a:extLst>
              <a:ext uri="{FF2B5EF4-FFF2-40B4-BE49-F238E27FC236}">
                <a16:creationId xmlns:a16="http://schemas.microsoft.com/office/drawing/2014/main" id="{6F2E7F3F-D9E9-C144-A6AE-8F7CD6AFA5CD}"/>
              </a:ext>
            </a:extLst>
          </p:cNvPr>
          <p:cNvPicPr>
            <a:picLocks noChangeAspect="1"/>
          </p:cNvPicPr>
          <p:nvPr/>
        </p:nvPicPr>
        <p:blipFill>
          <a:blip r:embed="rId2"/>
          <a:stretch>
            <a:fillRect/>
          </a:stretch>
        </p:blipFill>
        <p:spPr>
          <a:xfrm>
            <a:off x="3911600" y="2177435"/>
            <a:ext cx="4622800" cy="1270000"/>
          </a:xfrm>
          <a:prstGeom prst="rect">
            <a:avLst/>
          </a:prstGeom>
        </p:spPr>
      </p:pic>
      <p:sp>
        <p:nvSpPr>
          <p:cNvPr id="11" name="ZoneTexte 10">
            <a:extLst>
              <a:ext uri="{FF2B5EF4-FFF2-40B4-BE49-F238E27FC236}">
                <a16:creationId xmlns:a16="http://schemas.microsoft.com/office/drawing/2014/main" id="{8E29E186-62AC-B54F-B34A-A48335E8655C}"/>
              </a:ext>
            </a:extLst>
          </p:cNvPr>
          <p:cNvSpPr txBox="1"/>
          <p:nvPr/>
        </p:nvSpPr>
        <p:spPr>
          <a:xfrm>
            <a:off x="297873" y="836537"/>
            <a:ext cx="2476960" cy="369332"/>
          </a:xfrm>
          <a:prstGeom prst="rect">
            <a:avLst/>
          </a:prstGeom>
          <a:noFill/>
        </p:spPr>
        <p:txBody>
          <a:bodyPr wrap="none" rtlCol="0">
            <a:spAutoFit/>
          </a:bodyPr>
          <a:lstStyle/>
          <a:p>
            <a:r>
              <a:rPr lang="en-US" dirty="0"/>
              <a:t>LHCB ECAL upgrade</a:t>
            </a:r>
          </a:p>
        </p:txBody>
      </p:sp>
      <p:sp>
        <p:nvSpPr>
          <p:cNvPr id="12" name="ZoneTexte 11">
            <a:extLst>
              <a:ext uri="{FF2B5EF4-FFF2-40B4-BE49-F238E27FC236}">
                <a16:creationId xmlns:a16="http://schemas.microsoft.com/office/drawing/2014/main" id="{F55D58CB-5B83-6743-B74C-63537F2907EE}"/>
              </a:ext>
            </a:extLst>
          </p:cNvPr>
          <p:cNvSpPr txBox="1"/>
          <p:nvPr/>
        </p:nvSpPr>
        <p:spPr>
          <a:xfrm>
            <a:off x="223634" y="1329025"/>
            <a:ext cx="8670984" cy="646331"/>
          </a:xfrm>
          <a:prstGeom prst="rect">
            <a:avLst/>
          </a:prstGeom>
          <a:noFill/>
        </p:spPr>
        <p:txBody>
          <a:bodyPr wrap="square" rtlCol="0">
            <a:spAutoFit/>
          </a:bodyPr>
          <a:lstStyle/>
          <a:p>
            <a:r>
              <a:rPr lang="en-US" dirty="0"/>
              <a:t>Shashlik structure is proposed for the LHCB ECAL upgrade aiming at time resolution of few tens of </a:t>
            </a:r>
            <a:r>
              <a:rPr lang="en-US" dirty="0" err="1"/>
              <a:t>ps</a:t>
            </a:r>
            <a:r>
              <a:rPr lang="en-US" dirty="0"/>
              <a:t> </a:t>
            </a:r>
          </a:p>
        </p:txBody>
      </p:sp>
      <p:pic>
        <p:nvPicPr>
          <p:cNvPr id="13" name="Image 12">
            <a:extLst>
              <a:ext uri="{FF2B5EF4-FFF2-40B4-BE49-F238E27FC236}">
                <a16:creationId xmlns:a16="http://schemas.microsoft.com/office/drawing/2014/main" id="{67B2C081-A473-044C-9920-6B3DD25BFC88}"/>
              </a:ext>
            </a:extLst>
          </p:cNvPr>
          <p:cNvPicPr>
            <a:picLocks noChangeAspect="1"/>
          </p:cNvPicPr>
          <p:nvPr/>
        </p:nvPicPr>
        <p:blipFill>
          <a:blip r:embed="rId3"/>
          <a:stretch>
            <a:fillRect/>
          </a:stretch>
        </p:blipFill>
        <p:spPr>
          <a:xfrm>
            <a:off x="4846434" y="4054774"/>
            <a:ext cx="2936357" cy="2591684"/>
          </a:xfrm>
          <a:prstGeom prst="rect">
            <a:avLst/>
          </a:prstGeom>
        </p:spPr>
      </p:pic>
      <p:sp>
        <p:nvSpPr>
          <p:cNvPr id="14" name="ZoneTexte 13">
            <a:extLst>
              <a:ext uri="{FF2B5EF4-FFF2-40B4-BE49-F238E27FC236}">
                <a16:creationId xmlns:a16="http://schemas.microsoft.com/office/drawing/2014/main" id="{45726C48-B77B-B94E-A626-D15296B9DA0E}"/>
              </a:ext>
            </a:extLst>
          </p:cNvPr>
          <p:cNvSpPr txBox="1"/>
          <p:nvPr/>
        </p:nvSpPr>
        <p:spPr>
          <a:xfrm>
            <a:off x="223634" y="1999032"/>
            <a:ext cx="4622800" cy="4647426"/>
          </a:xfrm>
          <a:prstGeom prst="rect">
            <a:avLst/>
          </a:prstGeom>
          <a:noFill/>
        </p:spPr>
        <p:txBody>
          <a:bodyPr wrap="square" rtlCol="0">
            <a:spAutoFit/>
          </a:bodyPr>
          <a:lstStyle/>
          <a:p>
            <a:r>
              <a:rPr lang="en-US" b="1" dirty="0" err="1"/>
              <a:t>Scint</a:t>
            </a:r>
            <a:endParaRPr lang="en-US" sz="1400" b="1" dirty="0"/>
          </a:p>
          <a:p>
            <a:r>
              <a:rPr lang="en-US" sz="1400" dirty="0"/>
              <a:t>Several Scintillators are</a:t>
            </a:r>
          </a:p>
          <a:p>
            <a:r>
              <a:rPr lang="en-US" sz="1400" dirty="0"/>
              <a:t>Being studied:</a:t>
            </a:r>
          </a:p>
          <a:p>
            <a:r>
              <a:rPr lang="en-US" sz="1400" dirty="0"/>
              <a:t>-YAG</a:t>
            </a:r>
          </a:p>
          <a:p>
            <a:r>
              <a:rPr lang="en-US" sz="1400" dirty="0"/>
              <a:t>-GAGG</a:t>
            </a:r>
          </a:p>
          <a:p>
            <a:r>
              <a:rPr lang="en-US" sz="1400" dirty="0"/>
              <a:t>-GFAG</a:t>
            </a:r>
          </a:p>
          <a:p>
            <a:endParaRPr lang="en-US" sz="1400" dirty="0"/>
          </a:p>
          <a:p>
            <a:r>
              <a:rPr lang="en-US" b="1" dirty="0"/>
              <a:t>Photodetector </a:t>
            </a:r>
          </a:p>
          <a:p>
            <a:r>
              <a:rPr lang="en-US" sz="1400" dirty="0"/>
              <a:t>Use better PMT (small transit time spread and transit time uniformity over the photocathode)</a:t>
            </a:r>
          </a:p>
          <a:p>
            <a:r>
              <a:rPr lang="en-US" sz="1400" dirty="0"/>
              <a:t>•R7899-20 (TTS ≈ 1-2 ns)</a:t>
            </a:r>
          </a:p>
          <a:p>
            <a:r>
              <a:rPr lang="en-US" sz="1400" dirty="0"/>
              <a:t>•R7600U-20 (TTS ≈  0.35 ns)</a:t>
            </a:r>
          </a:p>
          <a:p>
            <a:endParaRPr lang="en-US" sz="1400" dirty="0"/>
          </a:p>
          <a:p>
            <a:r>
              <a:rPr lang="en-US" b="1" dirty="0"/>
              <a:t>WLS fibers</a:t>
            </a:r>
          </a:p>
          <a:p>
            <a:r>
              <a:rPr lang="en-US" sz="1400" dirty="0"/>
              <a:t>•Use WLS fibers with shorter decay time</a:t>
            </a:r>
          </a:p>
          <a:p>
            <a:r>
              <a:rPr lang="en-US" sz="1400" dirty="0"/>
              <a:t>•Y11 decay time ≈ 7 ns</a:t>
            </a:r>
          </a:p>
          <a:p>
            <a:r>
              <a:rPr lang="en-US" sz="1400" dirty="0"/>
              <a:t>•Research work is ongoing in KURARAY aiming to </a:t>
            </a:r>
          </a:p>
          <a:p>
            <a:r>
              <a:rPr lang="en-US" sz="1400" dirty="0"/>
              <a:t> develop faster WLS fibers with good light yield</a:t>
            </a:r>
          </a:p>
          <a:p>
            <a:r>
              <a:rPr lang="en-US" sz="1400" dirty="0"/>
              <a:t>•New KURARAY WLS:  YS-2 (≈ 2.7 ns)</a:t>
            </a:r>
          </a:p>
          <a:p>
            <a:endParaRPr lang="en-US" dirty="0"/>
          </a:p>
        </p:txBody>
      </p:sp>
      <p:pic>
        <p:nvPicPr>
          <p:cNvPr id="9" name="Image 8">
            <a:extLst>
              <a:ext uri="{FF2B5EF4-FFF2-40B4-BE49-F238E27FC236}">
                <a16:creationId xmlns:a16="http://schemas.microsoft.com/office/drawing/2014/main" id="{8C61E943-BDB1-7A43-9976-2D9323867B26}"/>
              </a:ext>
            </a:extLst>
          </p:cNvPr>
          <p:cNvPicPr>
            <a:picLocks noChangeAspect="1"/>
          </p:cNvPicPr>
          <p:nvPr/>
        </p:nvPicPr>
        <p:blipFill>
          <a:blip r:embed="rId4"/>
          <a:stretch>
            <a:fillRect/>
          </a:stretch>
        </p:blipFill>
        <p:spPr>
          <a:xfrm>
            <a:off x="8997546" y="1329025"/>
            <a:ext cx="2730500" cy="2692400"/>
          </a:xfrm>
          <a:prstGeom prst="rect">
            <a:avLst/>
          </a:prstGeom>
        </p:spPr>
      </p:pic>
      <p:sp>
        <p:nvSpPr>
          <p:cNvPr id="3" name="ZoneTexte 2">
            <a:extLst>
              <a:ext uri="{FF2B5EF4-FFF2-40B4-BE49-F238E27FC236}">
                <a16:creationId xmlns:a16="http://schemas.microsoft.com/office/drawing/2014/main" id="{A05A5BA6-12F2-034C-8170-4054851A9AE8}"/>
              </a:ext>
            </a:extLst>
          </p:cNvPr>
          <p:cNvSpPr txBox="1"/>
          <p:nvPr/>
        </p:nvSpPr>
        <p:spPr>
          <a:xfrm>
            <a:off x="8997546" y="4199634"/>
            <a:ext cx="2730500" cy="461665"/>
          </a:xfrm>
          <a:prstGeom prst="rect">
            <a:avLst/>
          </a:prstGeom>
          <a:noFill/>
        </p:spPr>
        <p:txBody>
          <a:bodyPr wrap="square" rtlCol="0">
            <a:spAutoFit/>
          </a:bodyPr>
          <a:lstStyle/>
          <a:p>
            <a:r>
              <a:rPr lang="en-US" sz="1400" dirty="0"/>
              <a:t>Courtesy of </a:t>
            </a:r>
            <a:r>
              <a:rPr lang="en-US" sz="1400" dirty="0" err="1"/>
              <a:t>A.Schopper</a:t>
            </a:r>
            <a:endParaRPr lang="en-US" sz="1400" dirty="0"/>
          </a:p>
          <a:p>
            <a:endParaRPr lang="en-US" sz="1000" dirty="0"/>
          </a:p>
        </p:txBody>
      </p:sp>
      <p:sp>
        <p:nvSpPr>
          <p:cNvPr id="7" name="Espace réservé du numéro de diapositive 6">
            <a:extLst>
              <a:ext uri="{FF2B5EF4-FFF2-40B4-BE49-F238E27FC236}">
                <a16:creationId xmlns:a16="http://schemas.microsoft.com/office/drawing/2014/main" id="{93AADD02-E518-F44C-93F9-9B86A43E43AE}"/>
              </a:ext>
            </a:extLst>
          </p:cNvPr>
          <p:cNvSpPr>
            <a:spLocks noGrp="1"/>
          </p:cNvSpPr>
          <p:nvPr>
            <p:ph type="sldNum" sz="quarter" idx="12"/>
          </p:nvPr>
        </p:nvSpPr>
        <p:spPr/>
        <p:txBody>
          <a:bodyPr/>
          <a:lstStyle/>
          <a:p>
            <a:fld id="{D57F1E4F-1CFF-5643-939E-02111984F565}" type="slidenum">
              <a:rPr lang="en-US" smtClean="0"/>
              <a:t>23</a:t>
            </a:fld>
            <a:endParaRPr lang="en-US" dirty="0"/>
          </a:p>
        </p:txBody>
      </p:sp>
    </p:spTree>
    <p:extLst>
      <p:ext uri="{BB962C8B-B14F-4D97-AF65-F5344CB8AC3E}">
        <p14:creationId xmlns:p14="http://schemas.microsoft.com/office/powerpoint/2010/main" val="26722956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4D5DEB3-3857-0B44-81D5-90CF7AD2BE48}"/>
              </a:ext>
            </a:extLst>
          </p:cNvPr>
          <p:cNvSpPr txBox="1"/>
          <p:nvPr/>
        </p:nvSpPr>
        <p:spPr>
          <a:xfrm>
            <a:off x="3911600" y="257043"/>
            <a:ext cx="3263900" cy="369332"/>
          </a:xfrm>
          <a:prstGeom prst="rect">
            <a:avLst/>
          </a:prstGeom>
          <a:noFill/>
        </p:spPr>
        <p:txBody>
          <a:bodyPr wrap="square" rtlCol="0">
            <a:spAutoFit/>
          </a:bodyPr>
          <a:lstStyle/>
          <a:p>
            <a:pPr algn="ctr"/>
            <a:r>
              <a:rPr lang="en-US" b="1" dirty="0"/>
              <a:t>Scintillator/Crystal-based</a:t>
            </a:r>
          </a:p>
        </p:txBody>
      </p:sp>
      <p:pic>
        <p:nvPicPr>
          <p:cNvPr id="5" name="Image 4">
            <a:extLst>
              <a:ext uri="{FF2B5EF4-FFF2-40B4-BE49-F238E27FC236}">
                <a16:creationId xmlns:a16="http://schemas.microsoft.com/office/drawing/2014/main" id="{D6B50370-E985-FC4C-836C-949757D98AA6}"/>
              </a:ext>
            </a:extLst>
          </p:cNvPr>
          <p:cNvPicPr>
            <a:picLocks noChangeAspect="1"/>
          </p:cNvPicPr>
          <p:nvPr/>
        </p:nvPicPr>
        <p:blipFill>
          <a:blip r:embed="rId2"/>
          <a:stretch>
            <a:fillRect/>
          </a:stretch>
        </p:blipFill>
        <p:spPr>
          <a:xfrm>
            <a:off x="590549" y="1907116"/>
            <a:ext cx="4349751" cy="3043768"/>
          </a:xfrm>
          <a:prstGeom prst="rect">
            <a:avLst/>
          </a:prstGeom>
        </p:spPr>
      </p:pic>
      <p:pic>
        <p:nvPicPr>
          <p:cNvPr id="6" name="Image 5">
            <a:extLst>
              <a:ext uri="{FF2B5EF4-FFF2-40B4-BE49-F238E27FC236}">
                <a16:creationId xmlns:a16="http://schemas.microsoft.com/office/drawing/2014/main" id="{6B28C31F-30E0-DC4D-BD87-2B333BF9BFEC}"/>
              </a:ext>
            </a:extLst>
          </p:cNvPr>
          <p:cNvPicPr>
            <a:picLocks noChangeAspect="1"/>
          </p:cNvPicPr>
          <p:nvPr/>
        </p:nvPicPr>
        <p:blipFill>
          <a:blip r:embed="rId3"/>
          <a:stretch>
            <a:fillRect/>
          </a:stretch>
        </p:blipFill>
        <p:spPr>
          <a:xfrm>
            <a:off x="5706119" y="1945013"/>
            <a:ext cx="4093475" cy="2906387"/>
          </a:xfrm>
          <a:prstGeom prst="rect">
            <a:avLst/>
          </a:prstGeom>
        </p:spPr>
      </p:pic>
      <p:sp>
        <p:nvSpPr>
          <p:cNvPr id="7" name="ZoneTexte 6">
            <a:extLst>
              <a:ext uri="{FF2B5EF4-FFF2-40B4-BE49-F238E27FC236}">
                <a16:creationId xmlns:a16="http://schemas.microsoft.com/office/drawing/2014/main" id="{1C799BAA-46AC-BE48-B942-20305151A7C2}"/>
              </a:ext>
            </a:extLst>
          </p:cNvPr>
          <p:cNvSpPr txBox="1"/>
          <p:nvPr/>
        </p:nvSpPr>
        <p:spPr>
          <a:xfrm>
            <a:off x="5543550" y="5175647"/>
            <a:ext cx="5317481" cy="1231106"/>
          </a:xfrm>
          <a:prstGeom prst="rect">
            <a:avLst/>
          </a:prstGeom>
          <a:noFill/>
        </p:spPr>
        <p:txBody>
          <a:bodyPr wrap="none" rtlCol="0">
            <a:spAutoFit/>
          </a:bodyPr>
          <a:lstStyle/>
          <a:p>
            <a:r>
              <a:rPr lang="en-US" sz="1400" dirty="0"/>
              <a:t>LYSO/W module, single channel time resolution with </a:t>
            </a:r>
            <a:r>
              <a:rPr lang="en-US" sz="1400" dirty="0" err="1"/>
              <a:t>SiPM</a:t>
            </a:r>
            <a:endParaRPr lang="en-US" sz="1400" dirty="0"/>
          </a:p>
          <a:p>
            <a:r>
              <a:rPr lang="en-US" sz="1400" dirty="0"/>
              <a:t>readout. </a:t>
            </a:r>
            <a:r>
              <a:rPr lang="en-US" sz="1400" dirty="0" err="1"/>
              <a:t>Waveshifter</a:t>
            </a:r>
            <a:r>
              <a:rPr lang="en-US" sz="1400" dirty="0"/>
              <a:t> readout was either DSB1 WLS dye in a</a:t>
            </a:r>
          </a:p>
          <a:p>
            <a:r>
              <a:rPr lang="en-US" sz="1400" dirty="0" err="1"/>
              <a:t>multiclad</a:t>
            </a:r>
            <a:r>
              <a:rPr lang="en-US" sz="1400" dirty="0"/>
              <a:t> optical fiber (dots) or DSB1 WLS in a liquid-filled</a:t>
            </a:r>
          </a:p>
          <a:p>
            <a:r>
              <a:rPr lang="en-US" sz="1400" dirty="0"/>
              <a:t>capillary (squares). Fermilab Test Beam, A. </a:t>
            </a:r>
            <a:r>
              <a:rPr lang="en-US" sz="1400" dirty="0" err="1"/>
              <a:t>Bornheim</a:t>
            </a:r>
            <a:r>
              <a:rPr lang="en-US" sz="1400" dirty="0"/>
              <a:t> et al.</a:t>
            </a:r>
          </a:p>
          <a:p>
            <a:endParaRPr lang="en-US" dirty="0"/>
          </a:p>
        </p:txBody>
      </p:sp>
      <p:sp>
        <p:nvSpPr>
          <p:cNvPr id="3" name="ZoneTexte 2">
            <a:extLst>
              <a:ext uri="{FF2B5EF4-FFF2-40B4-BE49-F238E27FC236}">
                <a16:creationId xmlns:a16="http://schemas.microsoft.com/office/drawing/2014/main" id="{408DE063-09FF-9149-92DE-2136DEBB2F89}"/>
              </a:ext>
            </a:extLst>
          </p:cNvPr>
          <p:cNvSpPr txBox="1"/>
          <p:nvPr/>
        </p:nvSpPr>
        <p:spPr>
          <a:xfrm>
            <a:off x="711200" y="1066800"/>
            <a:ext cx="10071100" cy="646331"/>
          </a:xfrm>
          <a:prstGeom prst="rect">
            <a:avLst/>
          </a:prstGeom>
          <a:noFill/>
        </p:spPr>
        <p:txBody>
          <a:bodyPr wrap="square" rtlCol="0">
            <a:spAutoFit/>
          </a:bodyPr>
          <a:lstStyle/>
          <a:p>
            <a:r>
              <a:rPr lang="en-US" dirty="0" err="1"/>
              <a:t>RADiCAL</a:t>
            </a:r>
            <a:r>
              <a:rPr lang="en-US" dirty="0"/>
              <a:t> concept is also a compact shashlik-like concept aiming at excellent energy  resolution and excellent timing in harsh conditions (</a:t>
            </a:r>
            <a:r>
              <a:rPr lang="en-US" dirty="0" err="1"/>
              <a:t>FCChh</a:t>
            </a:r>
            <a:r>
              <a:rPr lang="en-US" dirty="0"/>
              <a:t>)</a:t>
            </a:r>
          </a:p>
        </p:txBody>
      </p:sp>
      <p:sp>
        <p:nvSpPr>
          <p:cNvPr id="4" name="ZoneTexte 3">
            <a:extLst>
              <a:ext uri="{FF2B5EF4-FFF2-40B4-BE49-F238E27FC236}">
                <a16:creationId xmlns:a16="http://schemas.microsoft.com/office/drawing/2014/main" id="{CAD7CC87-0C30-1648-9857-7217058EC87F}"/>
              </a:ext>
            </a:extLst>
          </p:cNvPr>
          <p:cNvSpPr txBox="1"/>
          <p:nvPr/>
        </p:nvSpPr>
        <p:spPr>
          <a:xfrm>
            <a:off x="711200" y="5288973"/>
            <a:ext cx="1876136" cy="307777"/>
          </a:xfrm>
          <a:prstGeom prst="rect">
            <a:avLst/>
          </a:prstGeom>
          <a:noFill/>
        </p:spPr>
        <p:txBody>
          <a:bodyPr wrap="square" rtlCol="0">
            <a:spAutoFit/>
          </a:bodyPr>
          <a:lstStyle/>
          <a:p>
            <a:r>
              <a:rPr lang="en-US" sz="1400" dirty="0"/>
              <a:t>Courtesy R. </a:t>
            </a:r>
            <a:r>
              <a:rPr lang="en-US" sz="1400" dirty="0" err="1"/>
              <a:t>Rushti</a:t>
            </a:r>
            <a:endParaRPr lang="en-US" sz="1400" dirty="0"/>
          </a:p>
        </p:txBody>
      </p:sp>
      <p:sp>
        <p:nvSpPr>
          <p:cNvPr id="10" name="Espace réservé du numéro de diapositive 9">
            <a:extLst>
              <a:ext uri="{FF2B5EF4-FFF2-40B4-BE49-F238E27FC236}">
                <a16:creationId xmlns:a16="http://schemas.microsoft.com/office/drawing/2014/main" id="{5109C015-2494-B243-874F-1DE998A1721D}"/>
              </a:ext>
            </a:extLst>
          </p:cNvPr>
          <p:cNvSpPr>
            <a:spLocks noGrp="1"/>
          </p:cNvSpPr>
          <p:nvPr>
            <p:ph type="sldNum" sz="quarter" idx="12"/>
          </p:nvPr>
        </p:nvSpPr>
        <p:spPr/>
        <p:txBody>
          <a:bodyPr/>
          <a:lstStyle/>
          <a:p>
            <a:fld id="{D57F1E4F-1CFF-5643-939E-02111984F565}" type="slidenum">
              <a:rPr lang="en-US" smtClean="0"/>
              <a:t>24</a:t>
            </a:fld>
            <a:endParaRPr lang="en-US" dirty="0"/>
          </a:p>
        </p:txBody>
      </p:sp>
    </p:spTree>
    <p:extLst>
      <p:ext uri="{BB962C8B-B14F-4D97-AF65-F5344CB8AC3E}">
        <p14:creationId xmlns:p14="http://schemas.microsoft.com/office/powerpoint/2010/main" val="2643120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96A305E-BE7F-C54E-B337-FC405FF23418}"/>
              </a:ext>
            </a:extLst>
          </p:cNvPr>
          <p:cNvPicPr>
            <a:picLocks noChangeAspect="1"/>
          </p:cNvPicPr>
          <p:nvPr/>
        </p:nvPicPr>
        <p:blipFill>
          <a:blip r:embed="rId2"/>
          <a:stretch>
            <a:fillRect/>
          </a:stretch>
        </p:blipFill>
        <p:spPr>
          <a:xfrm>
            <a:off x="927558" y="1013233"/>
            <a:ext cx="4191000" cy="2940050"/>
          </a:xfrm>
          <a:prstGeom prst="rect">
            <a:avLst/>
          </a:prstGeom>
        </p:spPr>
      </p:pic>
      <p:sp>
        <p:nvSpPr>
          <p:cNvPr id="3" name="ZoneTexte 2">
            <a:extLst>
              <a:ext uri="{FF2B5EF4-FFF2-40B4-BE49-F238E27FC236}">
                <a16:creationId xmlns:a16="http://schemas.microsoft.com/office/drawing/2014/main" id="{B494B397-41A0-7B45-973C-3506A88E48FA}"/>
              </a:ext>
            </a:extLst>
          </p:cNvPr>
          <p:cNvSpPr txBox="1"/>
          <p:nvPr/>
        </p:nvSpPr>
        <p:spPr>
          <a:xfrm>
            <a:off x="6184900" y="919980"/>
            <a:ext cx="4507965" cy="3077766"/>
          </a:xfrm>
          <a:prstGeom prst="rect">
            <a:avLst/>
          </a:prstGeom>
          <a:noFill/>
        </p:spPr>
        <p:txBody>
          <a:bodyPr wrap="none" rtlCol="0">
            <a:spAutoFit/>
          </a:bodyPr>
          <a:lstStyle/>
          <a:p>
            <a:r>
              <a:rPr lang="en-US" sz="1600" dirty="0"/>
              <a:t>Time information is one of the main features</a:t>
            </a:r>
          </a:p>
          <a:p>
            <a:endParaRPr lang="en-US" sz="1600" dirty="0"/>
          </a:p>
          <a:p>
            <a:r>
              <a:rPr lang="en-US" sz="1600" dirty="0"/>
              <a:t>1. Positioning of WLS filaments at</a:t>
            </a:r>
          </a:p>
          <a:p>
            <a:r>
              <a:rPr lang="en-US" sz="1600" dirty="0"/>
              <a:t>Shower Max for timing studies.</a:t>
            </a:r>
          </a:p>
          <a:p>
            <a:endParaRPr lang="en-US" sz="1600" dirty="0"/>
          </a:p>
          <a:p>
            <a:r>
              <a:rPr lang="en-US" sz="1600" dirty="0"/>
              <a:t>2. Incorporation of dual readout for</a:t>
            </a:r>
          </a:p>
          <a:p>
            <a:r>
              <a:rPr lang="en-US" sz="1600" dirty="0"/>
              <a:t>both scintillation and Cerenkov</a:t>
            </a:r>
          </a:p>
          <a:p>
            <a:r>
              <a:rPr lang="en-US" sz="1600" dirty="0"/>
              <a:t>measurement – including for timing</a:t>
            </a:r>
          </a:p>
          <a:p>
            <a:r>
              <a:rPr lang="en-US" sz="1600" dirty="0"/>
              <a:t>with quartz rods and the WLS</a:t>
            </a:r>
          </a:p>
          <a:p>
            <a:r>
              <a:rPr lang="en-US" sz="1600" dirty="0"/>
              <a:t>capillary structures which are</a:t>
            </a:r>
          </a:p>
          <a:p>
            <a:r>
              <a:rPr lang="en-US" sz="1600" dirty="0"/>
              <a:t>predominantly quartz material.</a:t>
            </a:r>
          </a:p>
          <a:p>
            <a:endParaRPr lang="en-US" dirty="0"/>
          </a:p>
        </p:txBody>
      </p:sp>
      <p:pic>
        <p:nvPicPr>
          <p:cNvPr id="4" name="Image 3">
            <a:extLst>
              <a:ext uri="{FF2B5EF4-FFF2-40B4-BE49-F238E27FC236}">
                <a16:creationId xmlns:a16="http://schemas.microsoft.com/office/drawing/2014/main" id="{4163B3D8-049B-C94E-BF23-9965654405F7}"/>
              </a:ext>
            </a:extLst>
          </p:cNvPr>
          <p:cNvPicPr>
            <a:picLocks noChangeAspect="1"/>
          </p:cNvPicPr>
          <p:nvPr/>
        </p:nvPicPr>
        <p:blipFill>
          <a:blip r:embed="rId3"/>
          <a:stretch>
            <a:fillRect/>
          </a:stretch>
        </p:blipFill>
        <p:spPr>
          <a:xfrm>
            <a:off x="5086121" y="3848100"/>
            <a:ext cx="2946400" cy="2481978"/>
          </a:xfrm>
          <a:prstGeom prst="rect">
            <a:avLst/>
          </a:prstGeom>
        </p:spPr>
      </p:pic>
      <p:pic>
        <p:nvPicPr>
          <p:cNvPr id="5" name="Image 4">
            <a:extLst>
              <a:ext uri="{FF2B5EF4-FFF2-40B4-BE49-F238E27FC236}">
                <a16:creationId xmlns:a16="http://schemas.microsoft.com/office/drawing/2014/main" id="{78C5128A-678A-3842-BA53-0B34972644D8}"/>
              </a:ext>
            </a:extLst>
          </p:cNvPr>
          <p:cNvPicPr>
            <a:picLocks noChangeAspect="1"/>
          </p:cNvPicPr>
          <p:nvPr/>
        </p:nvPicPr>
        <p:blipFill>
          <a:blip r:embed="rId4"/>
          <a:stretch>
            <a:fillRect/>
          </a:stretch>
        </p:blipFill>
        <p:spPr>
          <a:xfrm>
            <a:off x="8292642" y="3848100"/>
            <a:ext cx="2971800" cy="2481978"/>
          </a:xfrm>
          <a:prstGeom prst="rect">
            <a:avLst/>
          </a:prstGeom>
        </p:spPr>
      </p:pic>
      <p:sp>
        <p:nvSpPr>
          <p:cNvPr id="6" name="ZoneTexte 5">
            <a:extLst>
              <a:ext uri="{FF2B5EF4-FFF2-40B4-BE49-F238E27FC236}">
                <a16:creationId xmlns:a16="http://schemas.microsoft.com/office/drawing/2014/main" id="{0C40DC2C-2978-7A44-9D44-C60C6D141297}"/>
              </a:ext>
            </a:extLst>
          </p:cNvPr>
          <p:cNvSpPr txBox="1"/>
          <p:nvPr/>
        </p:nvSpPr>
        <p:spPr>
          <a:xfrm>
            <a:off x="216358" y="5300683"/>
            <a:ext cx="7226300" cy="923330"/>
          </a:xfrm>
          <a:prstGeom prst="rect">
            <a:avLst/>
          </a:prstGeom>
          <a:noFill/>
        </p:spPr>
        <p:txBody>
          <a:bodyPr wrap="square" rtlCol="0">
            <a:spAutoFit/>
          </a:bodyPr>
          <a:lstStyle/>
          <a:p>
            <a:r>
              <a:rPr lang="en-US" dirty="0"/>
              <a:t>GEANT4 simulation of the time resolution</a:t>
            </a:r>
          </a:p>
          <a:p>
            <a:r>
              <a:rPr lang="en-US" dirty="0"/>
              <a:t>expected from Shower Max, using LYSO</a:t>
            </a:r>
          </a:p>
          <a:p>
            <a:r>
              <a:rPr lang="en-US" dirty="0"/>
              <a:t>and DSB1 filament. Electrons of 50 GeV</a:t>
            </a:r>
          </a:p>
        </p:txBody>
      </p:sp>
      <p:sp>
        <p:nvSpPr>
          <p:cNvPr id="7" name="ZoneTexte 6">
            <a:extLst>
              <a:ext uri="{FF2B5EF4-FFF2-40B4-BE49-F238E27FC236}">
                <a16:creationId xmlns:a16="http://schemas.microsoft.com/office/drawing/2014/main" id="{5460759A-8D26-7040-AB6E-DDD713BC5787}"/>
              </a:ext>
            </a:extLst>
          </p:cNvPr>
          <p:cNvSpPr txBox="1"/>
          <p:nvPr/>
        </p:nvSpPr>
        <p:spPr>
          <a:xfrm>
            <a:off x="6374737" y="4165318"/>
            <a:ext cx="1067921" cy="307777"/>
          </a:xfrm>
          <a:prstGeom prst="rect">
            <a:avLst/>
          </a:prstGeom>
          <a:noFill/>
        </p:spPr>
        <p:txBody>
          <a:bodyPr wrap="none" rtlCol="0">
            <a:spAutoFit/>
          </a:bodyPr>
          <a:lstStyle/>
          <a:p>
            <a:r>
              <a:rPr lang="en-US" sz="1400" dirty="0">
                <a:solidFill>
                  <a:schemeClr val="bg1"/>
                </a:solidFill>
              </a:rPr>
              <a:t>Simulation</a:t>
            </a:r>
          </a:p>
        </p:txBody>
      </p:sp>
      <p:sp>
        <p:nvSpPr>
          <p:cNvPr id="8" name="ZoneTexte 7">
            <a:extLst>
              <a:ext uri="{FF2B5EF4-FFF2-40B4-BE49-F238E27FC236}">
                <a16:creationId xmlns:a16="http://schemas.microsoft.com/office/drawing/2014/main" id="{699E7648-F3F8-DA41-ABB1-1ABA47C7A90A}"/>
              </a:ext>
            </a:extLst>
          </p:cNvPr>
          <p:cNvSpPr txBox="1"/>
          <p:nvPr/>
        </p:nvSpPr>
        <p:spPr>
          <a:xfrm>
            <a:off x="9470453" y="4165318"/>
            <a:ext cx="1067921" cy="307777"/>
          </a:xfrm>
          <a:prstGeom prst="rect">
            <a:avLst/>
          </a:prstGeom>
          <a:noFill/>
        </p:spPr>
        <p:txBody>
          <a:bodyPr wrap="none" rtlCol="0">
            <a:spAutoFit/>
          </a:bodyPr>
          <a:lstStyle/>
          <a:p>
            <a:r>
              <a:rPr lang="en-US" sz="1400" dirty="0">
                <a:solidFill>
                  <a:schemeClr val="bg1"/>
                </a:solidFill>
              </a:rPr>
              <a:t>Simulation</a:t>
            </a:r>
          </a:p>
        </p:txBody>
      </p:sp>
      <p:sp>
        <p:nvSpPr>
          <p:cNvPr id="9" name="ZoneTexte 8">
            <a:extLst>
              <a:ext uri="{FF2B5EF4-FFF2-40B4-BE49-F238E27FC236}">
                <a16:creationId xmlns:a16="http://schemas.microsoft.com/office/drawing/2014/main" id="{C7AB1DC4-4F45-0A4B-9192-002260FC7F51}"/>
              </a:ext>
            </a:extLst>
          </p:cNvPr>
          <p:cNvSpPr txBox="1"/>
          <p:nvPr/>
        </p:nvSpPr>
        <p:spPr>
          <a:xfrm>
            <a:off x="8720399" y="6070124"/>
            <a:ext cx="2116285" cy="307777"/>
          </a:xfrm>
          <a:prstGeom prst="rect">
            <a:avLst/>
          </a:prstGeom>
          <a:noFill/>
        </p:spPr>
        <p:txBody>
          <a:bodyPr wrap="none" rtlCol="0">
            <a:spAutoFit/>
          </a:bodyPr>
          <a:lstStyle/>
          <a:p>
            <a:r>
              <a:rPr lang="en-US" sz="1400" dirty="0">
                <a:solidFill>
                  <a:schemeClr val="bg1"/>
                </a:solidFill>
              </a:rPr>
              <a:t>Shower profile at Max.</a:t>
            </a:r>
          </a:p>
        </p:txBody>
      </p:sp>
      <p:sp>
        <p:nvSpPr>
          <p:cNvPr id="10" name="ZoneTexte 9">
            <a:extLst>
              <a:ext uri="{FF2B5EF4-FFF2-40B4-BE49-F238E27FC236}">
                <a16:creationId xmlns:a16="http://schemas.microsoft.com/office/drawing/2014/main" id="{4A0C06DF-C43F-A245-856C-CE45D294AEBD}"/>
              </a:ext>
            </a:extLst>
          </p:cNvPr>
          <p:cNvSpPr txBox="1"/>
          <p:nvPr/>
        </p:nvSpPr>
        <p:spPr>
          <a:xfrm>
            <a:off x="3911600" y="257043"/>
            <a:ext cx="3263900" cy="369332"/>
          </a:xfrm>
          <a:prstGeom prst="rect">
            <a:avLst/>
          </a:prstGeom>
          <a:noFill/>
        </p:spPr>
        <p:txBody>
          <a:bodyPr wrap="square" rtlCol="0">
            <a:spAutoFit/>
          </a:bodyPr>
          <a:lstStyle/>
          <a:p>
            <a:pPr algn="ctr"/>
            <a:r>
              <a:rPr lang="en-US" b="1" dirty="0"/>
              <a:t>Scintillator/Crystal-based</a:t>
            </a:r>
          </a:p>
        </p:txBody>
      </p:sp>
      <p:sp>
        <p:nvSpPr>
          <p:cNvPr id="11" name="ZoneTexte 10">
            <a:extLst>
              <a:ext uri="{FF2B5EF4-FFF2-40B4-BE49-F238E27FC236}">
                <a16:creationId xmlns:a16="http://schemas.microsoft.com/office/drawing/2014/main" id="{20B757BB-6C5B-1E47-B4C5-DC2CB51F1EA6}"/>
              </a:ext>
            </a:extLst>
          </p:cNvPr>
          <p:cNvSpPr txBox="1"/>
          <p:nvPr/>
        </p:nvSpPr>
        <p:spPr>
          <a:xfrm>
            <a:off x="6908697" y="6502423"/>
            <a:ext cx="1876136" cy="307777"/>
          </a:xfrm>
          <a:prstGeom prst="rect">
            <a:avLst/>
          </a:prstGeom>
          <a:noFill/>
        </p:spPr>
        <p:txBody>
          <a:bodyPr wrap="square" rtlCol="0">
            <a:spAutoFit/>
          </a:bodyPr>
          <a:lstStyle/>
          <a:p>
            <a:r>
              <a:rPr lang="en-US" sz="1400" dirty="0"/>
              <a:t>Courtesy R. </a:t>
            </a:r>
            <a:r>
              <a:rPr lang="en-US" sz="1400" dirty="0" err="1"/>
              <a:t>Rushti</a:t>
            </a:r>
            <a:endParaRPr lang="en-US" sz="1400" dirty="0"/>
          </a:p>
        </p:txBody>
      </p:sp>
      <p:sp>
        <p:nvSpPr>
          <p:cNvPr id="14" name="Espace réservé du numéro de diapositive 13">
            <a:extLst>
              <a:ext uri="{FF2B5EF4-FFF2-40B4-BE49-F238E27FC236}">
                <a16:creationId xmlns:a16="http://schemas.microsoft.com/office/drawing/2014/main" id="{30BB3746-88AA-AB41-A0B8-2243E4ECBB3E}"/>
              </a:ext>
            </a:extLst>
          </p:cNvPr>
          <p:cNvSpPr>
            <a:spLocks noGrp="1"/>
          </p:cNvSpPr>
          <p:nvPr>
            <p:ph type="sldNum" sz="quarter" idx="12"/>
          </p:nvPr>
        </p:nvSpPr>
        <p:spPr/>
        <p:txBody>
          <a:bodyPr/>
          <a:lstStyle/>
          <a:p>
            <a:fld id="{D57F1E4F-1CFF-5643-939E-02111984F565}" type="slidenum">
              <a:rPr lang="en-US" smtClean="0"/>
              <a:t>25</a:t>
            </a:fld>
            <a:endParaRPr lang="en-US" dirty="0"/>
          </a:p>
        </p:txBody>
      </p:sp>
    </p:spTree>
    <p:extLst>
      <p:ext uri="{BB962C8B-B14F-4D97-AF65-F5344CB8AC3E}">
        <p14:creationId xmlns:p14="http://schemas.microsoft.com/office/powerpoint/2010/main" val="29504836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2B8975B-2F51-6E4F-8E46-2BBC25EAE302}"/>
              </a:ext>
            </a:extLst>
          </p:cNvPr>
          <p:cNvSpPr txBox="1"/>
          <p:nvPr/>
        </p:nvSpPr>
        <p:spPr>
          <a:xfrm>
            <a:off x="3911600" y="257043"/>
            <a:ext cx="3263900" cy="369332"/>
          </a:xfrm>
          <a:prstGeom prst="rect">
            <a:avLst/>
          </a:prstGeom>
          <a:noFill/>
        </p:spPr>
        <p:txBody>
          <a:bodyPr wrap="square" rtlCol="0">
            <a:spAutoFit/>
          </a:bodyPr>
          <a:lstStyle/>
          <a:p>
            <a:pPr algn="ctr"/>
            <a:r>
              <a:rPr lang="en-US" b="1" dirty="0"/>
              <a:t>Scintillator/Crystal-based</a:t>
            </a:r>
          </a:p>
        </p:txBody>
      </p:sp>
      <p:sp>
        <p:nvSpPr>
          <p:cNvPr id="5" name="ZoneTexte 4">
            <a:extLst>
              <a:ext uri="{FF2B5EF4-FFF2-40B4-BE49-F238E27FC236}">
                <a16:creationId xmlns:a16="http://schemas.microsoft.com/office/drawing/2014/main" id="{6E2A80D5-7B96-6E47-8867-8EFA773B019B}"/>
              </a:ext>
            </a:extLst>
          </p:cNvPr>
          <p:cNvSpPr txBox="1"/>
          <p:nvPr/>
        </p:nvSpPr>
        <p:spPr>
          <a:xfrm>
            <a:off x="228600" y="1260442"/>
            <a:ext cx="4790209" cy="646331"/>
          </a:xfrm>
          <a:prstGeom prst="rect">
            <a:avLst/>
          </a:prstGeom>
          <a:noFill/>
        </p:spPr>
        <p:txBody>
          <a:bodyPr wrap="square" rtlCol="0">
            <a:spAutoFit/>
          </a:bodyPr>
          <a:lstStyle/>
          <a:p>
            <a:r>
              <a:rPr lang="en-US" dirty="0"/>
              <a:t>CALICE AHCAL uses 3cm X 3cm tiles</a:t>
            </a:r>
          </a:p>
          <a:p>
            <a:r>
              <a:rPr lang="en-US" dirty="0"/>
              <a:t>read out by </a:t>
            </a:r>
            <a:r>
              <a:rPr lang="en-US" dirty="0" err="1"/>
              <a:t>SiPM</a:t>
            </a:r>
            <a:endParaRPr lang="en-US" dirty="0"/>
          </a:p>
        </p:txBody>
      </p:sp>
      <p:pic>
        <p:nvPicPr>
          <p:cNvPr id="6" name="Image 5">
            <a:extLst>
              <a:ext uri="{FF2B5EF4-FFF2-40B4-BE49-F238E27FC236}">
                <a16:creationId xmlns:a16="http://schemas.microsoft.com/office/drawing/2014/main" id="{09ACC787-E18D-E545-A9B0-7BA947ED1043}"/>
              </a:ext>
            </a:extLst>
          </p:cNvPr>
          <p:cNvPicPr>
            <a:picLocks noChangeAspect="1"/>
          </p:cNvPicPr>
          <p:nvPr/>
        </p:nvPicPr>
        <p:blipFill>
          <a:blip r:embed="rId2"/>
          <a:stretch>
            <a:fillRect/>
          </a:stretch>
        </p:blipFill>
        <p:spPr>
          <a:xfrm>
            <a:off x="4904336" y="805944"/>
            <a:ext cx="2513907" cy="1496291"/>
          </a:xfrm>
          <a:prstGeom prst="rect">
            <a:avLst/>
          </a:prstGeom>
        </p:spPr>
      </p:pic>
      <p:sp>
        <p:nvSpPr>
          <p:cNvPr id="7" name="ZoneTexte 6">
            <a:extLst>
              <a:ext uri="{FF2B5EF4-FFF2-40B4-BE49-F238E27FC236}">
                <a16:creationId xmlns:a16="http://schemas.microsoft.com/office/drawing/2014/main" id="{A1C453D2-DA28-5E4B-9429-57A81F495042}"/>
              </a:ext>
            </a:extLst>
          </p:cNvPr>
          <p:cNvSpPr txBox="1"/>
          <p:nvPr/>
        </p:nvSpPr>
        <p:spPr>
          <a:xfrm>
            <a:off x="228600" y="2001964"/>
            <a:ext cx="9996054" cy="2246769"/>
          </a:xfrm>
          <a:prstGeom prst="rect">
            <a:avLst/>
          </a:prstGeom>
          <a:noFill/>
        </p:spPr>
        <p:txBody>
          <a:bodyPr wrap="square" rtlCol="0">
            <a:spAutoFit/>
          </a:bodyPr>
          <a:lstStyle/>
          <a:p>
            <a:r>
              <a:rPr lang="en-US" dirty="0" err="1"/>
              <a:t>SiPM</a:t>
            </a:r>
            <a:r>
              <a:rPr lang="en-US" dirty="0"/>
              <a:t> used in AHCAL</a:t>
            </a:r>
          </a:p>
          <a:p>
            <a:r>
              <a:rPr lang="en-US" b="1" dirty="0"/>
              <a:t>S13360-1350</a:t>
            </a:r>
            <a:endParaRPr lang="en-US" dirty="0"/>
          </a:p>
          <a:p>
            <a:r>
              <a:rPr lang="en-US" dirty="0"/>
              <a:t>●Historical reference to compare with previous measurements</a:t>
            </a:r>
          </a:p>
          <a:p>
            <a:r>
              <a:rPr lang="en-US" dirty="0"/>
              <a:t>●Breakdown voltage = 51.76V</a:t>
            </a:r>
          </a:p>
          <a:p>
            <a:r>
              <a:rPr lang="en-US" dirty="0"/>
              <a:t>●</a:t>
            </a:r>
            <a:r>
              <a:rPr lang="en-US" b="1" dirty="0"/>
              <a:t>S14160-1315</a:t>
            </a:r>
            <a:endParaRPr lang="en-US" dirty="0"/>
          </a:p>
          <a:p>
            <a:r>
              <a:rPr lang="en-US" dirty="0"/>
              <a:t>●Best representative of </a:t>
            </a:r>
            <a:r>
              <a:rPr lang="en-US" dirty="0" err="1"/>
              <a:t>SiPMs</a:t>
            </a:r>
            <a:r>
              <a:rPr lang="en-US" dirty="0"/>
              <a:t> in HGCAL: Hamamatsu S14160 series will be used</a:t>
            </a:r>
          </a:p>
          <a:p>
            <a:r>
              <a:rPr lang="en-US" dirty="0"/>
              <a:t>●Breakdown voltage = 38.31V</a:t>
            </a:r>
          </a:p>
          <a:p>
            <a:endParaRPr lang="en-US" sz="1400" dirty="0"/>
          </a:p>
        </p:txBody>
      </p:sp>
      <p:pic>
        <p:nvPicPr>
          <p:cNvPr id="8" name="Image 7">
            <a:extLst>
              <a:ext uri="{FF2B5EF4-FFF2-40B4-BE49-F238E27FC236}">
                <a16:creationId xmlns:a16="http://schemas.microsoft.com/office/drawing/2014/main" id="{B5D197AF-1DA2-704B-A9A2-9FFDC0F4454C}"/>
              </a:ext>
            </a:extLst>
          </p:cNvPr>
          <p:cNvPicPr>
            <a:picLocks noChangeAspect="1"/>
          </p:cNvPicPr>
          <p:nvPr/>
        </p:nvPicPr>
        <p:blipFill>
          <a:blip r:embed="rId3"/>
          <a:stretch>
            <a:fillRect/>
          </a:stretch>
        </p:blipFill>
        <p:spPr>
          <a:xfrm>
            <a:off x="6386368" y="4005078"/>
            <a:ext cx="3721100" cy="2641600"/>
          </a:xfrm>
          <a:prstGeom prst="rect">
            <a:avLst/>
          </a:prstGeom>
        </p:spPr>
      </p:pic>
      <p:sp>
        <p:nvSpPr>
          <p:cNvPr id="10" name="ZoneTexte 9">
            <a:extLst>
              <a:ext uri="{FF2B5EF4-FFF2-40B4-BE49-F238E27FC236}">
                <a16:creationId xmlns:a16="http://schemas.microsoft.com/office/drawing/2014/main" id="{E6F790BC-8951-BA48-9F4B-99AE794597B6}"/>
              </a:ext>
            </a:extLst>
          </p:cNvPr>
          <p:cNvSpPr txBox="1"/>
          <p:nvPr/>
        </p:nvSpPr>
        <p:spPr>
          <a:xfrm>
            <a:off x="7057737" y="5739898"/>
            <a:ext cx="6099462" cy="646331"/>
          </a:xfrm>
          <a:prstGeom prst="rect">
            <a:avLst/>
          </a:prstGeom>
          <a:noFill/>
        </p:spPr>
        <p:txBody>
          <a:bodyPr wrap="square">
            <a:spAutoFit/>
          </a:bodyPr>
          <a:lstStyle/>
          <a:p>
            <a:r>
              <a:rPr lang="fr-FR" dirty="0">
                <a:solidFill>
                  <a:srgbClr val="0000FF"/>
                </a:solidFill>
                <a:effectLst/>
                <a:latin typeface="Helvetica" pitchFamily="2" charset="0"/>
              </a:rPr>
              <a:t>Single </a:t>
            </a:r>
            <a:r>
              <a:rPr lang="fr-FR" dirty="0" err="1">
                <a:solidFill>
                  <a:srgbClr val="0000FF"/>
                </a:solidFill>
                <a:effectLst/>
                <a:latin typeface="Helvetica" pitchFamily="2" charset="0"/>
              </a:rPr>
              <a:t>channel</a:t>
            </a:r>
            <a:r>
              <a:rPr lang="fr-FR" dirty="0">
                <a:solidFill>
                  <a:srgbClr val="0000FF"/>
                </a:solidFill>
                <a:effectLst/>
                <a:latin typeface="Helvetica" pitchFamily="2" charset="0"/>
              </a:rPr>
              <a:t> </a:t>
            </a:r>
            <a:r>
              <a:rPr lang="fr-FR" dirty="0" err="1">
                <a:solidFill>
                  <a:srgbClr val="0000FF"/>
                </a:solidFill>
                <a:effectLst/>
                <a:latin typeface="Helvetica" pitchFamily="2" charset="0"/>
              </a:rPr>
              <a:t>resolution</a:t>
            </a:r>
            <a:endParaRPr lang="fr-FR" dirty="0">
              <a:solidFill>
                <a:srgbClr val="0000FF"/>
              </a:solidFill>
              <a:effectLst/>
              <a:latin typeface="Helvetica" pitchFamily="2" charset="0"/>
            </a:endParaRPr>
          </a:p>
          <a:p>
            <a:r>
              <a:rPr lang="fr-FR" dirty="0">
                <a:solidFill>
                  <a:srgbClr val="0000FF"/>
                </a:solidFill>
                <a:effectLst/>
                <a:latin typeface="Helvetica" pitchFamily="2" charset="0"/>
              </a:rPr>
              <a:t>1.1/√2 = 0.78ns</a:t>
            </a:r>
          </a:p>
        </p:txBody>
      </p:sp>
      <p:sp>
        <p:nvSpPr>
          <p:cNvPr id="11" name="ZoneTexte 10">
            <a:extLst>
              <a:ext uri="{FF2B5EF4-FFF2-40B4-BE49-F238E27FC236}">
                <a16:creationId xmlns:a16="http://schemas.microsoft.com/office/drawing/2014/main" id="{0FC6C73E-DDD6-B042-8624-83C4A2C85242}"/>
              </a:ext>
            </a:extLst>
          </p:cNvPr>
          <p:cNvSpPr txBox="1"/>
          <p:nvPr/>
        </p:nvSpPr>
        <p:spPr>
          <a:xfrm>
            <a:off x="363681" y="4155044"/>
            <a:ext cx="5018809" cy="2308324"/>
          </a:xfrm>
          <a:prstGeom prst="rect">
            <a:avLst/>
          </a:prstGeom>
          <a:noFill/>
        </p:spPr>
        <p:txBody>
          <a:bodyPr wrap="square" rtlCol="0">
            <a:spAutoFit/>
          </a:bodyPr>
          <a:lstStyle/>
          <a:p>
            <a:r>
              <a:rPr lang="en-US" dirty="0" err="1"/>
              <a:t>SiPM</a:t>
            </a:r>
            <a:r>
              <a:rPr lang="en-US" dirty="0"/>
              <a:t> are fast timing but need appropriate scintillation media and adequate readout electronics. </a:t>
            </a:r>
          </a:p>
          <a:p>
            <a:endParaRPr lang="en-US" dirty="0"/>
          </a:p>
          <a:p>
            <a:r>
              <a:rPr lang="en-US" dirty="0"/>
              <a:t>For AHCAL proposed for ILC moderate time measurement is needed to eliminate delayed neutrons (&gt; few ns)</a:t>
            </a:r>
          </a:p>
          <a:p>
            <a:endParaRPr lang="en-US" dirty="0"/>
          </a:p>
        </p:txBody>
      </p:sp>
      <p:pic>
        <p:nvPicPr>
          <p:cNvPr id="12" name="Image 11">
            <a:extLst>
              <a:ext uri="{FF2B5EF4-FFF2-40B4-BE49-F238E27FC236}">
                <a16:creationId xmlns:a16="http://schemas.microsoft.com/office/drawing/2014/main" id="{F1F47217-0860-A545-8401-7A61A2B2F2E0}"/>
              </a:ext>
            </a:extLst>
          </p:cNvPr>
          <p:cNvPicPr>
            <a:picLocks noChangeAspect="1"/>
          </p:cNvPicPr>
          <p:nvPr/>
        </p:nvPicPr>
        <p:blipFill>
          <a:blip r:embed="rId4"/>
          <a:stretch>
            <a:fillRect/>
          </a:stretch>
        </p:blipFill>
        <p:spPr>
          <a:xfrm rot="16200000">
            <a:off x="9059355" y="1046233"/>
            <a:ext cx="1577834" cy="3187700"/>
          </a:xfrm>
          <a:prstGeom prst="rect">
            <a:avLst/>
          </a:prstGeom>
        </p:spPr>
      </p:pic>
      <p:pic>
        <p:nvPicPr>
          <p:cNvPr id="3" name="Image 2">
            <a:extLst>
              <a:ext uri="{FF2B5EF4-FFF2-40B4-BE49-F238E27FC236}">
                <a16:creationId xmlns:a16="http://schemas.microsoft.com/office/drawing/2014/main" id="{8EA5E81E-C1CC-A749-BDE5-C49302604FB9}"/>
              </a:ext>
            </a:extLst>
          </p:cNvPr>
          <p:cNvPicPr>
            <a:picLocks noChangeAspect="1"/>
          </p:cNvPicPr>
          <p:nvPr/>
        </p:nvPicPr>
        <p:blipFill>
          <a:blip r:embed="rId5"/>
          <a:stretch>
            <a:fillRect/>
          </a:stretch>
        </p:blipFill>
        <p:spPr>
          <a:xfrm>
            <a:off x="7681024" y="142742"/>
            <a:ext cx="4027042" cy="1838735"/>
          </a:xfrm>
          <a:prstGeom prst="rect">
            <a:avLst/>
          </a:prstGeom>
        </p:spPr>
      </p:pic>
      <p:sp>
        <p:nvSpPr>
          <p:cNvPr id="13" name="ZoneTexte 12">
            <a:extLst>
              <a:ext uri="{FF2B5EF4-FFF2-40B4-BE49-F238E27FC236}">
                <a16:creationId xmlns:a16="http://schemas.microsoft.com/office/drawing/2014/main" id="{79E6EA09-EF53-824C-B845-8AC41A645B6E}"/>
              </a:ext>
            </a:extLst>
          </p:cNvPr>
          <p:cNvSpPr txBox="1"/>
          <p:nvPr/>
        </p:nvSpPr>
        <p:spPr>
          <a:xfrm>
            <a:off x="10224654" y="5267222"/>
            <a:ext cx="1855931" cy="307777"/>
          </a:xfrm>
          <a:prstGeom prst="rect">
            <a:avLst/>
          </a:prstGeom>
          <a:noFill/>
        </p:spPr>
        <p:txBody>
          <a:bodyPr wrap="square" rtlCol="0">
            <a:spAutoFit/>
          </a:bodyPr>
          <a:lstStyle/>
          <a:p>
            <a:r>
              <a:rPr lang="en-US" sz="1400" dirty="0"/>
              <a:t>Courtesy M. </a:t>
            </a:r>
            <a:r>
              <a:rPr lang="en-US" sz="1400" dirty="0" err="1"/>
              <a:t>Kroen</a:t>
            </a:r>
            <a:r>
              <a:rPr lang="en-US" sz="1400" dirty="0"/>
              <a:t> </a:t>
            </a:r>
          </a:p>
        </p:txBody>
      </p:sp>
      <p:sp>
        <p:nvSpPr>
          <p:cNvPr id="16" name="Espace réservé du numéro de diapositive 15">
            <a:extLst>
              <a:ext uri="{FF2B5EF4-FFF2-40B4-BE49-F238E27FC236}">
                <a16:creationId xmlns:a16="http://schemas.microsoft.com/office/drawing/2014/main" id="{DF37346D-1F7E-FB48-B520-A1FFC1943491}"/>
              </a:ext>
            </a:extLst>
          </p:cNvPr>
          <p:cNvSpPr>
            <a:spLocks noGrp="1"/>
          </p:cNvSpPr>
          <p:nvPr>
            <p:ph type="sldNum" sz="quarter" idx="12"/>
          </p:nvPr>
        </p:nvSpPr>
        <p:spPr/>
        <p:txBody>
          <a:bodyPr/>
          <a:lstStyle/>
          <a:p>
            <a:fld id="{D57F1E4F-1CFF-5643-939E-02111984F565}" type="slidenum">
              <a:rPr lang="en-US" smtClean="0"/>
              <a:t>26</a:t>
            </a:fld>
            <a:endParaRPr lang="en-US" dirty="0"/>
          </a:p>
        </p:txBody>
      </p:sp>
    </p:spTree>
    <p:extLst>
      <p:ext uri="{BB962C8B-B14F-4D97-AF65-F5344CB8AC3E}">
        <p14:creationId xmlns:p14="http://schemas.microsoft.com/office/powerpoint/2010/main" val="332380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92FDAEC-D8A9-B84B-912D-C59D296A2DC5}"/>
              </a:ext>
            </a:extLst>
          </p:cNvPr>
          <p:cNvSpPr txBox="1"/>
          <p:nvPr/>
        </p:nvSpPr>
        <p:spPr>
          <a:xfrm>
            <a:off x="3911600" y="257043"/>
            <a:ext cx="3263900" cy="369332"/>
          </a:xfrm>
          <a:prstGeom prst="rect">
            <a:avLst/>
          </a:prstGeom>
          <a:noFill/>
        </p:spPr>
        <p:txBody>
          <a:bodyPr wrap="square" rtlCol="0">
            <a:spAutoFit/>
          </a:bodyPr>
          <a:lstStyle/>
          <a:p>
            <a:pPr algn="ctr"/>
            <a:r>
              <a:rPr lang="en-US" b="1" dirty="0"/>
              <a:t>Scintillator/Crystal-based</a:t>
            </a:r>
          </a:p>
        </p:txBody>
      </p:sp>
      <p:sp>
        <p:nvSpPr>
          <p:cNvPr id="3" name="ZoneTexte 2">
            <a:extLst>
              <a:ext uri="{FF2B5EF4-FFF2-40B4-BE49-F238E27FC236}">
                <a16:creationId xmlns:a16="http://schemas.microsoft.com/office/drawing/2014/main" id="{F481887F-FE6B-1D4B-91A4-03F9FCF6A97B}"/>
              </a:ext>
            </a:extLst>
          </p:cNvPr>
          <p:cNvSpPr txBox="1"/>
          <p:nvPr/>
        </p:nvSpPr>
        <p:spPr>
          <a:xfrm>
            <a:off x="457200" y="1049482"/>
            <a:ext cx="8821882" cy="5940088"/>
          </a:xfrm>
          <a:prstGeom prst="rect">
            <a:avLst/>
          </a:prstGeom>
          <a:noFill/>
        </p:spPr>
        <p:txBody>
          <a:bodyPr wrap="square" rtlCol="0">
            <a:spAutoFit/>
          </a:bodyPr>
          <a:lstStyle/>
          <a:p>
            <a:r>
              <a:rPr lang="en-US" sz="1600" dirty="0" err="1"/>
              <a:t>SiPM</a:t>
            </a:r>
            <a:r>
              <a:rPr lang="en-US" sz="1600" dirty="0"/>
              <a:t> is becoming an important piece of the </a:t>
            </a:r>
          </a:p>
          <a:p>
            <a:r>
              <a:rPr lang="en-US" sz="1600" dirty="0"/>
              <a:t>scintillator/crystal detectors/calorimeters</a:t>
            </a:r>
          </a:p>
          <a:p>
            <a:r>
              <a:rPr lang="en-US" sz="1600" dirty="0"/>
              <a:t>Associated to fast Scintillator/crystals </a:t>
            </a:r>
          </a:p>
          <a:p>
            <a:r>
              <a:rPr lang="en-US" sz="1600" dirty="0"/>
              <a:t>it can provide excellent time resolution </a:t>
            </a:r>
          </a:p>
          <a:p>
            <a:endParaRPr lang="en-US" sz="1600" dirty="0"/>
          </a:p>
          <a:p>
            <a:r>
              <a:rPr lang="en-US" sz="1400" dirty="0"/>
              <a:t>Time resolution of ~30 </a:t>
            </a:r>
            <a:r>
              <a:rPr lang="en-US" sz="1400" dirty="0" err="1"/>
              <a:t>ps</a:t>
            </a:r>
            <a:r>
              <a:rPr lang="en-US" sz="1400" dirty="0"/>
              <a:t> for single MIPs with</a:t>
            </a:r>
          </a:p>
          <a:p>
            <a:r>
              <a:rPr lang="en-US" sz="1400" dirty="0"/>
              <a:t>single LYSO layer is expected from MTD (CMS, Barrel)</a:t>
            </a:r>
          </a:p>
          <a:p>
            <a:endParaRPr lang="en-US" sz="1600" dirty="0"/>
          </a:p>
          <a:p>
            <a:endParaRPr lang="en-US" sz="1600" dirty="0"/>
          </a:p>
          <a:p>
            <a:r>
              <a:rPr lang="en-US" sz="1600" dirty="0"/>
              <a:t>Efforts to go for small pixels &lt; (10 µm) are to be carefully </a:t>
            </a:r>
          </a:p>
          <a:p>
            <a:r>
              <a:rPr lang="en-US" sz="1600" dirty="0"/>
              <a:t>followed since the smaller the pixel the better the faster </a:t>
            </a:r>
          </a:p>
          <a:p>
            <a:r>
              <a:rPr lang="en-US" sz="1600" dirty="0"/>
              <a:t>the time response.</a:t>
            </a:r>
          </a:p>
          <a:p>
            <a:endParaRPr lang="en-US" sz="1600" dirty="0"/>
          </a:p>
          <a:p>
            <a:endParaRPr lang="en-US" sz="1600" dirty="0"/>
          </a:p>
          <a:p>
            <a:r>
              <a:rPr lang="en-US" sz="1600" dirty="0"/>
              <a:t>Developments of the so-called Nano crystals (such as </a:t>
            </a:r>
          </a:p>
          <a:p>
            <a:r>
              <a:rPr lang="en-US" sz="1600" dirty="0"/>
              <a:t>Perovskite sensitizer, CsPbBr3) that feature sub-nanosecond scintillation </a:t>
            </a:r>
          </a:p>
          <a:p>
            <a:r>
              <a:rPr lang="en-US" sz="1600" dirty="0"/>
              <a:t>with good LY as well as colloidal quantum dot technology</a:t>
            </a:r>
          </a:p>
          <a:p>
            <a:r>
              <a:rPr lang="en-US" sz="1600" dirty="0"/>
              <a:t> are ongoing and could lead to a breakthrough</a:t>
            </a:r>
          </a:p>
          <a:p>
            <a:endParaRPr lang="en-US" sz="1600" dirty="0"/>
          </a:p>
          <a:p>
            <a:endParaRPr lang="en-US" sz="1600" dirty="0"/>
          </a:p>
          <a:p>
            <a:r>
              <a:rPr lang="en-US" sz="1600" dirty="0"/>
              <a:t> </a:t>
            </a:r>
          </a:p>
          <a:p>
            <a:r>
              <a:rPr lang="en-US" sz="1600" dirty="0"/>
              <a:t>In addition, revisiting known material (doping) to better</a:t>
            </a:r>
          </a:p>
          <a:p>
            <a:r>
              <a:rPr lang="en-US" sz="1600" dirty="0"/>
              <a:t>distribute scintillation in favor f fast component</a:t>
            </a:r>
            <a:r>
              <a:rPr lang="en-US" sz="1600" dirty="0">
                <a:sym typeface="Wingdings" pitchFamily="2" charset="2"/>
              </a:rPr>
              <a:t> PWO-III</a:t>
            </a:r>
          </a:p>
          <a:p>
            <a:endParaRPr lang="en-US" sz="1600" dirty="0"/>
          </a:p>
        </p:txBody>
      </p:sp>
      <p:pic>
        <p:nvPicPr>
          <p:cNvPr id="4" name="Image 3">
            <a:extLst>
              <a:ext uri="{FF2B5EF4-FFF2-40B4-BE49-F238E27FC236}">
                <a16:creationId xmlns:a16="http://schemas.microsoft.com/office/drawing/2014/main" id="{2CD7F1EA-2856-6C45-859C-8B74FD191541}"/>
              </a:ext>
            </a:extLst>
          </p:cNvPr>
          <p:cNvPicPr>
            <a:picLocks noChangeAspect="1"/>
          </p:cNvPicPr>
          <p:nvPr/>
        </p:nvPicPr>
        <p:blipFill>
          <a:blip r:embed="rId2"/>
          <a:stretch>
            <a:fillRect/>
          </a:stretch>
        </p:blipFill>
        <p:spPr>
          <a:xfrm>
            <a:off x="6229806" y="2999232"/>
            <a:ext cx="2576841" cy="1618444"/>
          </a:xfrm>
          <a:prstGeom prst="rect">
            <a:avLst/>
          </a:prstGeom>
        </p:spPr>
      </p:pic>
      <p:pic>
        <p:nvPicPr>
          <p:cNvPr id="5" name="Image 4">
            <a:extLst>
              <a:ext uri="{FF2B5EF4-FFF2-40B4-BE49-F238E27FC236}">
                <a16:creationId xmlns:a16="http://schemas.microsoft.com/office/drawing/2014/main" id="{0145395D-DBAA-EA44-8DF3-364C05E483F7}"/>
              </a:ext>
            </a:extLst>
          </p:cNvPr>
          <p:cNvPicPr>
            <a:picLocks noChangeAspect="1"/>
          </p:cNvPicPr>
          <p:nvPr/>
        </p:nvPicPr>
        <p:blipFill>
          <a:blip r:embed="rId3"/>
          <a:stretch>
            <a:fillRect/>
          </a:stretch>
        </p:blipFill>
        <p:spPr>
          <a:xfrm>
            <a:off x="8971717" y="3000227"/>
            <a:ext cx="2464312" cy="1618444"/>
          </a:xfrm>
          <a:prstGeom prst="rect">
            <a:avLst/>
          </a:prstGeom>
        </p:spPr>
      </p:pic>
      <p:pic>
        <p:nvPicPr>
          <p:cNvPr id="7" name="Image 6">
            <a:extLst>
              <a:ext uri="{FF2B5EF4-FFF2-40B4-BE49-F238E27FC236}">
                <a16:creationId xmlns:a16="http://schemas.microsoft.com/office/drawing/2014/main" id="{C20D64B4-34D3-EE4B-95D6-88C41A9AF0C6}"/>
              </a:ext>
            </a:extLst>
          </p:cNvPr>
          <p:cNvPicPr>
            <a:picLocks noChangeAspect="1"/>
          </p:cNvPicPr>
          <p:nvPr/>
        </p:nvPicPr>
        <p:blipFill>
          <a:blip r:embed="rId4"/>
          <a:stretch>
            <a:fillRect/>
          </a:stretch>
        </p:blipFill>
        <p:spPr>
          <a:xfrm>
            <a:off x="6137564" y="1026870"/>
            <a:ext cx="2576841" cy="1842033"/>
          </a:xfrm>
          <a:prstGeom prst="rect">
            <a:avLst/>
          </a:prstGeom>
        </p:spPr>
      </p:pic>
      <p:pic>
        <p:nvPicPr>
          <p:cNvPr id="8" name="Image 7">
            <a:extLst>
              <a:ext uri="{FF2B5EF4-FFF2-40B4-BE49-F238E27FC236}">
                <a16:creationId xmlns:a16="http://schemas.microsoft.com/office/drawing/2014/main" id="{8E835D7C-3893-F940-9FC3-7B0A4E61BED1}"/>
              </a:ext>
            </a:extLst>
          </p:cNvPr>
          <p:cNvPicPr>
            <a:picLocks noChangeAspect="1"/>
          </p:cNvPicPr>
          <p:nvPr/>
        </p:nvPicPr>
        <p:blipFill>
          <a:blip r:embed="rId5"/>
          <a:stretch>
            <a:fillRect/>
          </a:stretch>
        </p:blipFill>
        <p:spPr>
          <a:xfrm>
            <a:off x="8971717" y="1006088"/>
            <a:ext cx="2464312" cy="1819400"/>
          </a:xfrm>
          <a:prstGeom prst="rect">
            <a:avLst/>
          </a:prstGeom>
        </p:spPr>
      </p:pic>
      <p:sp>
        <p:nvSpPr>
          <p:cNvPr id="10" name="ZoneTexte 9">
            <a:extLst>
              <a:ext uri="{FF2B5EF4-FFF2-40B4-BE49-F238E27FC236}">
                <a16:creationId xmlns:a16="http://schemas.microsoft.com/office/drawing/2014/main" id="{7781BA98-28CB-CF41-BC68-47A18CA02741}"/>
              </a:ext>
            </a:extLst>
          </p:cNvPr>
          <p:cNvSpPr txBox="1"/>
          <p:nvPr/>
        </p:nvSpPr>
        <p:spPr>
          <a:xfrm>
            <a:off x="6229806" y="891788"/>
            <a:ext cx="2067487" cy="230832"/>
          </a:xfrm>
          <a:prstGeom prst="rect">
            <a:avLst/>
          </a:prstGeom>
          <a:noFill/>
        </p:spPr>
        <p:txBody>
          <a:bodyPr wrap="square">
            <a:spAutoFit/>
          </a:bodyPr>
          <a:lstStyle/>
          <a:p>
            <a:r>
              <a:rPr lang="en-US" sz="900" dirty="0">
                <a:solidFill>
                  <a:srgbClr val="FFFFFF"/>
                </a:solidFill>
                <a:effectLst/>
                <a:latin typeface="Helvetica" pitchFamily="2" charset="0"/>
              </a:rPr>
              <a:t>Array of LYSO crystals (CMS MTD)</a:t>
            </a:r>
          </a:p>
        </p:txBody>
      </p:sp>
      <p:sp>
        <p:nvSpPr>
          <p:cNvPr id="11" name="ZoneTexte 10">
            <a:extLst>
              <a:ext uri="{FF2B5EF4-FFF2-40B4-BE49-F238E27FC236}">
                <a16:creationId xmlns:a16="http://schemas.microsoft.com/office/drawing/2014/main" id="{A5C8E1C8-1DD6-6B4E-AAAF-2276880B96F2}"/>
              </a:ext>
            </a:extLst>
          </p:cNvPr>
          <p:cNvSpPr txBox="1"/>
          <p:nvPr/>
        </p:nvSpPr>
        <p:spPr>
          <a:xfrm>
            <a:off x="10390908" y="1444836"/>
            <a:ext cx="771365" cy="646331"/>
          </a:xfrm>
          <a:prstGeom prst="rect">
            <a:avLst/>
          </a:prstGeom>
          <a:noFill/>
        </p:spPr>
        <p:txBody>
          <a:bodyPr wrap="none" rtlCol="0">
            <a:spAutoFit/>
          </a:bodyPr>
          <a:lstStyle/>
          <a:p>
            <a:r>
              <a:rPr lang="en-US" sz="900" dirty="0">
                <a:solidFill>
                  <a:srgbClr val="FF0000"/>
                </a:solidFill>
              </a:rPr>
              <a:t>MTD Barrel</a:t>
            </a:r>
          </a:p>
          <a:p>
            <a:r>
              <a:rPr lang="en-US" sz="900" dirty="0">
                <a:solidFill>
                  <a:srgbClr val="FF0000"/>
                </a:solidFill>
              </a:rPr>
              <a:t>30 </a:t>
            </a:r>
            <a:r>
              <a:rPr lang="en-US" sz="900" dirty="0" err="1">
                <a:solidFill>
                  <a:srgbClr val="FF0000"/>
                </a:solidFill>
              </a:rPr>
              <a:t>ps</a:t>
            </a:r>
            <a:r>
              <a:rPr lang="en-US" sz="900" dirty="0">
                <a:solidFill>
                  <a:srgbClr val="FF0000"/>
                </a:solidFill>
              </a:rPr>
              <a:t> time</a:t>
            </a:r>
          </a:p>
          <a:p>
            <a:r>
              <a:rPr lang="en-US" sz="900" dirty="0">
                <a:solidFill>
                  <a:srgbClr val="FF0000"/>
                </a:solidFill>
              </a:rPr>
              <a:t>resolution</a:t>
            </a:r>
          </a:p>
          <a:p>
            <a:endParaRPr lang="en-US" sz="900" dirty="0"/>
          </a:p>
        </p:txBody>
      </p:sp>
      <p:sp>
        <p:nvSpPr>
          <p:cNvPr id="12" name="ZoneTexte 11">
            <a:extLst>
              <a:ext uri="{FF2B5EF4-FFF2-40B4-BE49-F238E27FC236}">
                <a16:creationId xmlns:a16="http://schemas.microsoft.com/office/drawing/2014/main" id="{72B77489-B5A4-D846-861B-5B8BA4AEFE8A}"/>
              </a:ext>
            </a:extLst>
          </p:cNvPr>
          <p:cNvSpPr txBox="1"/>
          <p:nvPr/>
        </p:nvSpPr>
        <p:spPr>
          <a:xfrm>
            <a:off x="6456522" y="2207546"/>
            <a:ext cx="1614054" cy="461665"/>
          </a:xfrm>
          <a:prstGeom prst="rect">
            <a:avLst/>
          </a:prstGeom>
          <a:noFill/>
        </p:spPr>
        <p:txBody>
          <a:bodyPr wrap="square" rtlCol="0">
            <a:spAutoFit/>
          </a:bodyPr>
          <a:lstStyle/>
          <a:p>
            <a:r>
              <a:rPr lang="en-US" sz="1200" dirty="0"/>
              <a:t>Courtesy</a:t>
            </a:r>
          </a:p>
          <a:p>
            <a:r>
              <a:rPr lang="en-US" sz="1200" dirty="0"/>
              <a:t>M. </a:t>
            </a:r>
            <a:r>
              <a:rPr lang="en-US" sz="1200" dirty="0" err="1"/>
              <a:t>Lucchini</a:t>
            </a:r>
            <a:endParaRPr lang="en-US" sz="1200" dirty="0"/>
          </a:p>
        </p:txBody>
      </p:sp>
      <p:pic>
        <p:nvPicPr>
          <p:cNvPr id="16" name="Image 15">
            <a:extLst>
              <a:ext uri="{FF2B5EF4-FFF2-40B4-BE49-F238E27FC236}">
                <a16:creationId xmlns:a16="http://schemas.microsoft.com/office/drawing/2014/main" id="{6FC06069-078B-3745-8841-D8824EC27D0C}"/>
              </a:ext>
            </a:extLst>
          </p:cNvPr>
          <p:cNvPicPr>
            <a:picLocks noChangeAspect="1"/>
          </p:cNvPicPr>
          <p:nvPr/>
        </p:nvPicPr>
        <p:blipFill>
          <a:blip r:embed="rId6"/>
          <a:stretch>
            <a:fillRect/>
          </a:stretch>
        </p:blipFill>
        <p:spPr>
          <a:xfrm>
            <a:off x="6474143" y="5007582"/>
            <a:ext cx="3230876" cy="1540892"/>
          </a:xfrm>
          <a:prstGeom prst="rect">
            <a:avLst/>
          </a:prstGeom>
        </p:spPr>
      </p:pic>
      <p:sp>
        <p:nvSpPr>
          <p:cNvPr id="17" name="ZoneTexte 16">
            <a:extLst>
              <a:ext uri="{FF2B5EF4-FFF2-40B4-BE49-F238E27FC236}">
                <a16:creationId xmlns:a16="http://schemas.microsoft.com/office/drawing/2014/main" id="{BAEFEC80-E031-9A48-B16A-2366476F371C}"/>
              </a:ext>
            </a:extLst>
          </p:cNvPr>
          <p:cNvSpPr txBox="1"/>
          <p:nvPr/>
        </p:nvSpPr>
        <p:spPr>
          <a:xfrm>
            <a:off x="9864755" y="5412215"/>
            <a:ext cx="1949709" cy="677108"/>
          </a:xfrm>
          <a:prstGeom prst="rect">
            <a:avLst/>
          </a:prstGeom>
          <a:noFill/>
        </p:spPr>
        <p:txBody>
          <a:bodyPr wrap="square" rtlCol="0">
            <a:spAutoFit/>
          </a:bodyPr>
          <a:lstStyle/>
          <a:p>
            <a:r>
              <a:rPr lang="en-US" sz="1400" dirty="0"/>
              <a:t>Courtesy of </a:t>
            </a:r>
            <a:r>
              <a:rPr lang="en-US" sz="1400" dirty="0" err="1"/>
              <a:t>M.Korjik</a:t>
            </a:r>
            <a:endParaRPr lang="en-US" sz="1400" dirty="0"/>
          </a:p>
          <a:p>
            <a:r>
              <a:rPr lang="en-US" sz="1400" dirty="0"/>
              <a:t>and </a:t>
            </a:r>
            <a:r>
              <a:rPr lang="en-US" sz="1400" dirty="0" err="1"/>
              <a:t>G.Tamulaitis</a:t>
            </a:r>
            <a:endParaRPr lang="en-US" sz="1400" dirty="0"/>
          </a:p>
          <a:p>
            <a:endParaRPr lang="en-US" sz="1000" dirty="0"/>
          </a:p>
        </p:txBody>
      </p:sp>
      <p:sp>
        <p:nvSpPr>
          <p:cNvPr id="20" name="Espace réservé du numéro de diapositive 19">
            <a:extLst>
              <a:ext uri="{FF2B5EF4-FFF2-40B4-BE49-F238E27FC236}">
                <a16:creationId xmlns:a16="http://schemas.microsoft.com/office/drawing/2014/main" id="{029DC94A-64D1-0244-A4B7-9CA658AD1190}"/>
              </a:ext>
            </a:extLst>
          </p:cNvPr>
          <p:cNvSpPr>
            <a:spLocks noGrp="1"/>
          </p:cNvSpPr>
          <p:nvPr>
            <p:ph type="sldNum" sz="quarter" idx="12"/>
          </p:nvPr>
        </p:nvSpPr>
        <p:spPr/>
        <p:txBody>
          <a:bodyPr/>
          <a:lstStyle/>
          <a:p>
            <a:fld id="{D57F1E4F-1CFF-5643-939E-02111984F565}" type="slidenum">
              <a:rPr lang="en-US" smtClean="0"/>
              <a:t>27</a:t>
            </a:fld>
            <a:endParaRPr lang="en-US" dirty="0"/>
          </a:p>
        </p:txBody>
      </p:sp>
    </p:spTree>
    <p:extLst>
      <p:ext uri="{BB962C8B-B14F-4D97-AF65-F5344CB8AC3E}">
        <p14:creationId xmlns:p14="http://schemas.microsoft.com/office/powerpoint/2010/main" val="3364674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B421896-E917-C344-A83E-27F159202654}"/>
              </a:ext>
            </a:extLst>
          </p:cNvPr>
          <p:cNvSpPr txBox="1"/>
          <p:nvPr/>
        </p:nvSpPr>
        <p:spPr>
          <a:xfrm>
            <a:off x="3263900" y="520700"/>
            <a:ext cx="5283200" cy="369332"/>
          </a:xfrm>
          <a:prstGeom prst="rect">
            <a:avLst/>
          </a:prstGeom>
          <a:noFill/>
        </p:spPr>
        <p:txBody>
          <a:bodyPr wrap="square" rtlCol="0">
            <a:spAutoFit/>
          </a:bodyPr>
          <a:lstStyle/>
          <a:p>
            <a:r>
              <a:rPr lang="en-US" dirty="0"/>
              <a:t>               </a:t>
            </a:r>
            <a:r>
              <a:rPr lang="en-US" b="1" dirty="0"/>
              <a:t>Gaseous Calorimeters</a:t>
            </a:r>
          </a:p>
        </p:txBody>
      </p:sp>
      <p:sp>
        <p:nvSpPr>
          <p:cNvPr id="3" name="ZoneTexte 2">
            <a:extLst>
              <a:ext uri="{FF2B5EF4-FFF2-40B4-BE49-F238E27FC236}">
                <a16:creationId xmlns:a16="http://schemas.microsoft.com/office/drawing/2014/main" id="{B0E5B583-B75A-EC4C-B3DB-0801AD38C87E}"/>
              </a:ext>
            </a:extLst>
          </p:cNvPr>
          <p:cNvSpPr txBox="1"/>
          <p:nvPr/>
        </p:nvSpPr>
        <p:spPr>
          <a:xfrm>
            <a:off x="139700" y="1123077"/>
            <a:ext cx="9664700" cy="3508653"/>
          </a:xfrm>
          <a:prstGeom prst="rect">
            <a:avLst/>
          </a:prstGeom>
          <a:noFill/>
        </p:spPr>
        <p:txBody>
          <a:bodyPr wrap="square" rtlCol="0">
            <a:spAutoFit/>
          </a:bodyPr>
          <a:lstStyle/>
          <a:p>
            <a:r>
              <a:rPr lang="en-US" sz="1600" dirty="0"/>
              <a:t>SDHCAL concept is being transformed into T-SDHCAL</a:t>
            </a:r>
          </a:p>
          <a:p>
            <a:endParaRPr lang="en-US" sz="1600" dirty="0"/>
          </a:p>
          <a:p>
            <a:pPr marL="285750" indent="-285750">
              <a:buFont typeface="Wingdings" pitchFamily="2" charset="2"/>
              <a:buChar char="q"/>
            </a:pPr>
            <a:r>
              <a:rPr lang="en-US" sz="1600" dirty="0"/>
              <a:t>RPC are replaced by MRPC (much faster) </a:t>
            </a:r>
          </a:p>
          <a:p>
            <a:pPr marL="285750" indent="-285750">
              <a:buFont typeface="Wingdings" pitchFamily="2" charset="2"/>
              <a:buChar char="q"/>
            </a:pPr>
            <a:r>
              <a:rPr lang="en-US" sz="1600" dirty="0"/>
              <a:t>Semi-digital electronics (HARDROC) is replaced by </a:t>
            </a:r>
          </a:p>
          <a:p>
            <a:r>
              <a:rPr lang="en-US" sz="1600" dirty="0"/>
              <a:t>    low-time jitter PETIROC ( &gt; 20 </a:t>
            </a:r>
            <a:r>
              <a:rPr lang="en-US" sz="1600" dirty="0" err="1"/>
              <a:t>ps</a:t>
            </a:r>
            <a:r>
              <a:rPr lang="en-US" sz="1600" dirty="0"/>
              <a:t> @Q&gt; 300 </a:t>
            </a:r>
            <a:r>
              <a:rPr lang="en-US" sz="1600" dirty="0" err="1"/>
              <a:t>fC</a:t>
            </a:r>
            <a:r>
              <a:rPr lang="en-US" sz="1600" dirty="0"/>
              <a:t>)</a:t>
            </a:r>
          </a:p>
          <a:p>
            <a:endParaRPr lang="en-US" dirty="0"/>
          </a:p>
          <a:p>
            <a:r>
              <a:rPr lang="en-US" dirty="0"/>
              <a:t>T</a:t>
            </a:r>
            <a:r>
              <a:rPr lang="en-US" sz="1600" dirty="0"/>
              <a:t>he hope is to reach time resolution  better than </a:t>
            </a:r>
          </a:p>
          <a:p>
            <a:r>
              <a:rPr lang="en-US" sz="1600" dirty="0"/>
              <a:t>100 </a:t>
            </a:r>
            <a:r>
              <a:rPr lang="en-US" sz="1600" dirty="0" err="1"/>
              <a:t>ps</a:t>
            </a:r>
            <a:r>
              <a:rPr lang="en-US" sz="1600" dirty="0"/>
              <a:t>/</a:t>
            </a:r>
            <a:r>
              <a:rPr lang="en-US" sz="1600" dirty="0" err="1"/>
              <a:t>mip</a:t>
            </a:r>
            <a:r>
              <a:rPr lang="en-US" sz="1600" dirty="0"/>
              <a:t> over all the surface.</a:t>
            </a:r>
          </a:p>
          <a:p>
            <a:endParaRPr lang="en-US" dirty="0"/>
          </a:p>
          <a:p>
            <a:r>
              <a:rPr lang="en-US" dirty="0"/>
              <a:t>Advantage of the gaseous detector option is its low cost and limited dead zone</a:t>
            </a:r>
          </a:p>
          <a:p>
            <a:endParaRPr lang="en-US" dirty="0"/>
          </a:p>
          <a:p>
            <a:endParaRPr lang="en-US" dirty="0"/>
          </a:p>
          <a:p>
            <a:r>
              <a:rPr lang="en-US" dirty="0"/>
              <a:t> </a:t>
            </a:r>
          </a:p>
        </p:txBody>
      </p:sp>
      <p:pic>
        <p:nvPicPr>
          <p:cNvPr id="19" name="Image 18">
            <a:extLst>
              <a:ext uri="{FF2B5EF4-FFF2-40B4-BE49-F238E27FC236}">
                <a16:creationId xmlns:a16="http://schemas.microsoft.com/office/drawing/2014/main" id="{476BDC23-C09A-FB40-A607-F1E894FF6A04}"/>
              </a:ext>
            </a:extLst>
          </p:cNvPr>
          <p:cNvPicPr>
            <a:picLocks noChangeAspect="1"/>
          </p:cNvPicPr>
          <p:nvPr/>
        </p:nvPicPr>
        <p:blipFill>
          <a:blip r:embed="rId2"/>
          <a:stretch>
            <a:fillRect/>
          </a:stretch>
        </p:blipFill>
        <p:spPr>
          <a:xfrm>
            <a:off x="7188200" y="4220845"/>
            <a:ext cx="4572000" cy="2315933"/>
          </a:xfrm>
          <a:prstGeom prst="rect">
            <a:avLst/>
          </a:prstGeom>
        </p:spPr>
      </p:pic>
      <p:grpSp>
        <p:nvGrpSpPr>
          <p:cNvPr id="20" name="Grouper 15">
            <a:extLst>
              <a:ext uri="{FF2B5EF4-FFF2-40B4-BE49-F238E27FC236}">
                <a16:creationId xmlns:a16="http://schemas.microsoft.com/office/drawing/2014/main" id="{992BC123-7C36-FA4A-B19A-BD3E01DC13A0}"/>
              </a:ext>
            </a:extLst>
          </p:cNvPr>
          <p:cNvGrpSpPr/>
          <p:nvPr/>
        </p:nvGrpSpPr>
        <p:grpSpPr>
          <a:xfrm>
            <a:off x="6908107" y="1069490"/>
            <a:ext cx="5132185" cy="2315933"/>
            <a:chOff x="0" y="4150100"/>
            <a:chExt cx="6431304" cy="2571374"/>
          </a:xfrm>
        </p:grpSpPr>
        <p:pic>
          <p:nvPicPr>
            <p:cNvPr id="21" name="Image 20" descr="Capture d’écran 2017-04-04 à 11.02.46.png">
              <a:extLst>
                <a:ext uri="{FF2B5EF4-FFF2-40B4-BE49-F238E27FC236}">
                  <a16:creationId xmlns:a16="http://schemas.microsoft.com/office/drawing/2014/main" id="{FE43C4C0-7541-504E-8DA5-33AD5055B99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4279900"/>
              <a:ext cx="2921000" cy="2441574"/>
            </a:xfrm>
            <a:prstGeom prst="rect">
              <a:avLst/>
            </a:prstGeom>
          </p:spPr>
        </p:pic>
        <p:pic>
          <p:nvPicPr>
            <p:cNvPr id="23" name="Image 22" descr="Capture d’écran 2017-04-04 à 11.03.13.png">
              <a:extLst>
                <a:ext uri="{FF2B5EF4-FFF2-40B4-BE49-F238E27FC236}">
                  <a16:creationId xmlns:a16="http://schemas.microsoft.com/office/drawing/2014/main" id="{FB822318-654A-B840-9892-273D3CA1487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921000" y="4150100"/>
              <a:ext cx="3510304" cy="2571374"/>
            </a:xfrm>
            <a:prstGeom prst="rect">
              <a:avLst/>
            </a:prstGeom>
          </p:spPr>
        </p:pic>
        <p:sp>
          <p:nvSpPr>
            <p:cNvPr id="24" name="Rectangle 23">
              <a:extLst>
                <a:ext uri="{FF2B5EF4-FFF2-40B4-BE49-F238E27FC236}">
                  <a16:creationId xmlns:a16="http://schemas.microsoft.com/office/drawing/2014/main" id="{EC009CB5-C565-A341-A1D6-5AB528132462}"/>
                </a:ext>
              </a:extLst>
            </p:cNvPr>
            <p:cNvSpPr/>
            <p:nvPr/>
          </p:nvSpPr>
          <p:spPr>
            <a:xfrm>
              <a:off x="2921000" y="4150100"/>
              <a:ext cx="990600" cy="1298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5" name="Image 4" descr="Capture d’écran 2016-05-29 à 17.34.37.png">
            <a:extLst>
              <a:ext uri="{FF2B5EF4-FFF2-40B4-BE49-F238E27FC236}">
                <a16:creationId xmlns:a16="http://schemas.microsoft.com/office/drawing/2014/main" id="{E9A3017A-0511-8A46-ACC1-523C2F80BE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77738" y="4495443"/>
            <a:ext cx="3818262" cy="1905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 name="Image 25" descr="Capture d’écran 2016-09-25 à 11.58.57.png">
            <a:extLst>
              <a:ext uri="{FF2B5EF4-FFF2-40B4-BE49-F238E27FC236}">
                <a16:creationId xmlns:a16="http://schemas.microsoft.com/office/drawing/2014/main" id="{176BDF38-DF5E-5841-B39B-08EF55822D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8626" y="4757060"/>
            <a:ext cx="1783946" cy="1243502"/>
          </a:xfrm>
          <a:prstGeom prst="rect">
            <a:avLst/>
          </a:prstGeom>
        </p:spPr>
      </p:pic>
      <p:sp>
        <p:nvSpPr>
          <p:cNvPr id="6" name="Espace réservé du numéro de diapositive 5">
            <a:extLst>
              <a:ext uri="{FF2B5EF4-FFF2-40B4-BE49-F238E27FC236}">
                <a16:creationId xmlns:a16="http://schemas.microsoft.com/office/drawing/2014/main" id="{A77A9058-4DA8-2745-96DD-E3C33619434D}"/>
              </a:ext>
            </a:extLst>
          </p:cNvPr>
          <p:cNvSpPr>
            <a:spLocks noGrp="1"/>
          </p:cNvSpPr>
          <p:nvPr>
            <p:ph type="sldNum" sz="quarter" idx="12"/>
          </p:nvPr>
        </p:nvSpPr>
        <p:spPr/>
        <p:txBody>
          <a:bodyPr/>
          <a:lstStyle/>
          <a:p>
            <a:fld id="{D57F1E4F-1CFF-5643-939E-02111984F565}" type="slidenum">
              <a:rPr lang="en-US" smtClean="0"/>
              <a:t>28</a:t>
            </a:fld>
            <a:endParaRPr lang="en-US" dirty="0"/>
          </a:p>
        </p:txBody>
      </p:sp>
    </p:spTree>
    <p:extLst>
      <p:ext uri="{BB962C8B-B14F-4D97-AF65-F5344CB8AC3E}">
        <p14:creationId xmlns:p14="http://schemas.microsoft.com/office/powerpoint/2010/main" val="464120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A2DCBC0-05FE-304A-95FD-17E0D5C216BC}"/>
              </a:ext>
            </a:extLst>
          </p:cNvPr>
          <p:cNvSpPr txBox="1"/>
          <p:nvPr/>
        </p:nvSpPr>
        <p:spPr>
          <a:xfrm>
            <a:off x="3778250" y="381000"/>
            <a:ext cx="3975100" cy="369332"/>
          </a:xfrm>
          <a:prstGeom prst="rect">
            <a:avLst/>
          </a:prstGeom>
          <a:noFill/>
        </p:spPr>
        <p:txBody>
          <a:bodyPr wrap="square" rtlCol="0">
            <a:spAutoFit/>
          </a:bodyPr>
          <a:lstStyle/>
          <a:p>
            <a:r>
              <a:rPr lang="en-US" dirty="0"/>
              <a:t>        </a:t>
            </a:r>
            <a:r>
              <a:rPr lang="en-US" dirty="0" err="1"/>
              <a:t>Askaryan</a:t>
            </a:r>
            <a:r>
              <a:rPr lang="en-US" dirty="0"/>
              <a:t> Calorimeter </a:t>
            </a:r>
          </a:p>
        </p:txBody>
      </p:sp>
      <p:pic>
        <p:nvPicPr>
          <p:cNvPr id="4" name="Image 3">
            <a:extLst>
              <a:ext uri="{FF2B5EF4-FFF2-40B4-BE49-F238E27FC236}">
                <a16:creationId xmlns:a16="http://schemas.microsoft.com/office/drawing/2014/main" id="{FB977F3B-920A-954C-BEBD-D7427FE978CD}"/>
              </a:ext>
            </a:extLst>
          </p:cNvPr>
          <p:cNvPicPr>
            <a:picLocks noChangeAspect="1"/>
          </p:cNvPicPr>
          <p:nvPr/>
        </p:nvPicPr>
        <p:blipFill>
          <a:blip r:embed="rId2"/>
          <a:stretch>
            <a:fillRect/>
          </a:stretch>
        </p:blipFill>
        <p:spPr>
          <a:xfrm>
            <a:off x="742950" y="1953953"/>
            <a:ext cx="3035300" cy="2553515"/>
          </a:xfrm>
          <a:prstGeom prst="rect">
            <a:avLst/>
          </a:prstGeom>
        </p:spPr>
      </p:pic>
      <p:pic>
        <p:nvPicPr>
          <p:cNvPr id="5" name="Image 4">
            <a:extLst>
              <a:ext uri="{FF2B5EF4-FFF2-40B4-BE49-F238E27FC236}">
                <a16:creationId xmlns:a16="http://schemas.microsoft.com/office/drawing/2014/main" id="{A6F29B33-0A6F-0C4A-BD06-BD0EDF5B13F7}"/>
              </a:ext>
            </a:extLst>
          </p:cNvPr>
          <p:cNvPicPr>
            <a:picLocks noChangeAspect="1"/>
          </p:cNvPicPr>
          <p:nvPr/>
        </p:nvPicPr>
        <p:blipFill>
          <a:blip r:embed="rId3"/>
          <a:stretch>
            <a:fillRect/>
          </a:stretch>
        </p:blipFill>
        <p:spPr>
          <a:xfrm>
            <a:off x="4370389" y="1907043"/>
            <a:ext cx="3451221" cy="2647334"/>
          </a:xfrm>
          <a:prstGeom prst="rect">
            <a:avLst/>
          </a:prstGeom>
        </p:spPr>
      </p:pic>
      <p:pic>
        <p:nvPicPr>
          <p:cNvPr id="6" name="Image 5">
            <a:extLst>
              <a:ext uri="{FF2B5EF4-FFF2-40B4-BE49-F238E27FC236}">
                <a16:creationId xmlns:a16="http://schemas.microsoft.com/office/drawing/2014/main" id="{E0540C7C-A244-A14B-99ED-58667BC5C0F2}"/>
              </a:ext>
            </a:extLst>
          </p:cNvPr>
          <p:cNvPicPr>
            <a:picLocks noChangeAspect="1"/>
          </p:cNvPicPr>
          <p:nvPr/>
        </p:nvPicPr>
        <p:blipFill>
          <a:blip r:embed="rId4"/>
          <a:stretch>
            <a:fillRect/>
          </a:stretch>
        </p:blipFill>
        <p:spPr>
          <a:xfrm>
            <a:off x="8413749" y="1907043"/>
            <a:ext cx="3060965" cy="2553516"/>
          </a:xfrm>
          <a:prstGeom prst="rect">
            <a:avLst/>
          </a:prstGeom>
        </p:spPr>
      </p:pic>
      <p:sp>
        <p:nvSpPr>
          <p:cNvPr id="7" name="ZoneTexte 6">
            <a:extLst>
              <a:ext uri="{FF2B5EF4-FFF2-40B4-BE49-F238E27FC236}">
                <a16:creationId xmlns:a16="http://schemas.microsoft.com/office/drawing/2014/main" id="{F2F1F581-8D05-EC43-9F91-E411E48509C6}"/>
              </a:ext>
            </a:extLst>
          </p:cNvPr>
          <p:cNvSpPr txBox="1"/>
          <p:nvPr/>
        </p:nvSpPr>
        <p:spPr>
          <a:xfrm>
            <a:off x="650878" y="952092"/>
            <a:ext cx="10601322" cy="830997"/>
          </a:xfrm>
          <a:prstGeom prst="rect">
            <a:avLst/>
          </a:prstGeom>
          <a:noFill/>
        </p:spPr>
        <p:txBody>
          <a:bodyPr wrap="square" rtlCol="0">
            <a:spAutoFit/>
          </a:bodyPr>
          <a:lstStyle/>
          <a:p>
            <a:r>
              <a:rPr lang="en-US" sz="1600" dirty="0"/>
              <a:t>In dense media about 10-20% of the electromagnetic shower is formed of negative particles that </a:t>
            </a:r>
          </a:p>
          <a:p>
            <a:r>
              <a:rPr lang="en-US" sz="1600" dirty="0"/>
              <a:t>are concentrated in the front of the shower.   They produce a coherent  microwave Cherenkov.  </a:t>
            </a:r>
          </a:p>
          <a:p>
            <a:r>
              <a:rPr lang="en-US" sz="1600" dirty="0"/>
              <a:t>This emission provides an excellent estimator of the energy and the time of the shower</a:t>
            </a:r>
          </a:p>
        </p:txBody>
      </p:sp>
      <p:sp>
        <p:nvSpPr>
          <p:cNvPr id="8" name="ZoneTexte 7">
            <a:extLst>
              <a:ext uri="{FF2B5EF4-FFF2-40B4-BE49-F238E27FC236}">
                <a16:creationId xmlns:a16="http://schemas.microsoft.com/office/drawing/2014/main" id="{C07F531C-21B1-E246-AB4E-078D54F0651D}"/>
              </a:ext>
            </a:extLst>
          </p:cNvPr>
          <p:cNvSpPr txBox="1"/>
          <p:nvPr/>
        </p:nvSpPr>
        <p:spPr>
          <a:xfrm>
            <a:off x="650878" y="5157355"/>
            <a:ext cx="10706386" cy="646331"/>
          </a:xfrm>
          <a:prstGeom prst="rect">
            <a:avLst/>
          </a:prstGeom>
          <a:noFill/>
        </p:spPr>
        <p:txBody>
          <a:bodyPr wrap="square" rtlCol="0">
            <a:spAutoFit/>
          </a:bodyPr>
          <a:lstStyle/>
          <a:p>
            <a:r>
              <a:rPr lang="en-US" dirty="0"/>
              <a:t>This phenomenon, already used in neutrino astrophysics detection, could be used in HEP calorimeters since the Cherenkov emission can provide a very precise time measurement </a:t>
            </a:r>
          </a:p>
        </p:txBody>
      </p:sp>
      <p:sp>
        <p:nvSpPr>
          <p:cNvPr id="9" name="ZoneTexte 8">
            <a:extLst>
              <a:ext uri="{FF2B5EF4-FFF2-40B4-BE49-F238E27FC236}">
                <a16:creationId xmlns:a16="http://schemas.microsoft.com/office/drawing/2014/main" id="{F09C899D-EBF2-6745-983F-0488B51F79B8}"/>
              </a:ext>
            </a:extLst>
          </p:cNvPr>
          <p:cNvSpPr txBox="1"/>
          <p:nvPr/>
        </p:nvSpPr>
        <p:spPr>
          <a:xfrm>
            <a:off x="9490780" y="4507468"/>
            <a:ext cx="2088573" cy="307777"/>
          </a:xfrm>
          <a:prstGeom prst="rect">
            <a:avLst/>
          </a:prstGeom>
          <a:noFill/>
        </p:spPr>
        <p:txBody>
          <a:bodyPr wrap="square" rtlCol="0">
            <a:spAutoFit/>
          </a:bodyPr>
          <a:lstStyle/>
          <a:p>
            <a:r>
              <a:rPr lang="en-US" sz="1400" dirty="0"/>
              <a:t>Courtesy R. </a:t>
            </a:r>
            <a:r>
              <a:rPr lang="en-US" sz="1400" dirty="0" err="1"/>
              <a:t>Preschelt</a:t>
            </a:r>
            <a:endParaRPr lang="en-US" sz="1400" dirty="0"/>
          </a:p>
        </p:txBody>
      </p:sp>
      <p:sp>
        <p:nvSpPr>
          <p:cNvPr id="11" name="Espace réservé du numéro de diapositive 10">
            <a:extLst>
              <a:ext uri="{FF2B5EF4-FFF2-40B4-BE49-F238E27FC236}">
                <a16:creationId xmlns:a16="http://schemas.microsoft.com/office/drawing/2014/main" id="{C739BD81-FDC6-E24C-A10E-3C3F76864A5D}"/>
              </a:ext>
            </a:extLst>
          </p:cNvPr>
          <p:cNvSpPr>
            <a:spLocks noGrp="1"/>
          </p:cNvSpPr>
          <p:nvPr>
            <p:ph type="sldNum" sz="quarter" idx="12"/>
          </p:nvPr>
        </p:nvSpPr>
        <p:spPr/>
        <p:txBody>
          <a:bodyPr/>
          <a:lstStyle/>
          <a:p>
            <a:fld id="{D57F1E4F-1CFF-5643-939E-02111984F565}" type="slidenum">
              <a:rPr lang="en-US" smtClean="0"/>
              <a:t>29</a:t>
            </a:fld>
            <a:endParaRPr lang="en-US" dirty="0"/>
          </a:p>
        </p:txBody>
      </p:sp>
    </p:spTree>
    <p:extLst>
      <p:ext uri="{BB962C8B-B14F-4D97-AF65-F5344CB8AC3E}">
        <p14:creationId xmlns:p14="http://schemas.microsoft.com/office/powerpoint/2010/main" val="2636670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32369B-781A-2247-B77D-3C977ADBA30D}"/>
              </a:ext>
            </a:extLst>
          </p:cNvPr>
          <p:cNvSpPr>
            <a:spLocks noGrp="1"/>
          </p:cNvSpPr>
          <p:nvPr>
            <p:ph type="title"/>
          </p:nvPr>
        </p:nvSpPr>
        <p:spPr/>
        <p:txBody>
          <a:bodyPr/>
          <a:lstStyle/>
          <a:p>
            <a:r>
              <a:rPr lang="en-US" dirty="0"/>
              <a:t>Outline</a:t>
            </a:r>
          </a:p>
        </p:txBody>
      </p:sp>
      <p:sp>
        <p:nvSpPr>
          <p:cNvPr id="3" name="Espace réservé du contenu 2">
            <a:extLst>
              <a:ext uri="{FF2B5EF4-FFF2-40B4-BE49-F238E27FC236}">
                <a16:creationId xmlns:a16="http://schemas.microsoft.com/office/drawing/2014/main" id="{E1A4A3F0-A3AA-2F43-B07C-F8498959A202}"/>
              </a:ext>
            </a:extLst>
          </p:cNvPr>
          <p:cNvSpPr>
            <a:spLocks noGrp="1"/>
          </p:cNvSpPr>
          <p:nvPr>
            <p:ph idx="1"/>
          </p:nvPr>
        </p:nvSpPr>
        <p:spPr>
          <a:xfrm>
            <a:off x="646111" y="1654084"/>
            <a:ext cx="8946541" cy="4195481"/>
          </a:xfrm>
        </p:spPr>
        <p:txBody>
          <a:bodyPr>
            <a:normAutofit fontScale="85000" lnSpcReduction="20000"/>
          </a:bodyPr>
          <a:lstStyle/>
          <a:p>
            <a:r>
              <a:rPr lang="en-US" dirty="0"/>
              <a:t>Timing in Calorimetry</a:t>
            </a:r>
          </a:p>
          <a:p>
            <a:r>
              <a:rPr lang="en-US" dirty="0"/>
              <a:t> Goals </a:t>
            </a:r>
          </a:p>
          <a:p>
            <a:pPr marL="685800" lvl="1">
              <a:buFont typeface="Wingdings" pitchFamily="2" charset="2"/>
              <a:buChar char="q"/>
            </a:pPr>
            <a:r>
              <a:rPr lang="en-US" dirty="0"/>
              <a:t> PID</a:t>
            </a:r>
          </a:p>
          <a:p>
            <a:pPr marL="685800" lvl="1">
              <a:buFont typeface="Wingdings" pitchFamily="2" charset="2"/>
              <a:buChar char="q"/>
            </a:pPr>
            <a:r>
              <a:rPr lang="en-US" dirty="0"/>
              <a:t>Pileup mitigation</a:t>
            </a:r>
          </a:p>
          <a:p>
            <a:pPr marL="685800" lvl="1">
              <a:buFont typeface="Wingdings" pitchFamily="2" charset="2"/>
              <a:buChar char="q"/>
            </a:pPr>
            <a:r>
              <a:rPr lang="en-US" dirty="0" err="1"/>
              <a:t>Cleaning&amp;PFA</a:t>
            </a:r>
            <a:endParaRPr lang="en-US" dirty="0"/>
          </a:p>
          <a:p>
            <a:pPr marL="685800" lvl="1">
              <a:buFont typeface="Wingdings" pitchFamily="2" charset="2"/>
              <a:buChar char="q"/>
            </a:pPr>
            <a:r>
              <a:rPr lang="en-US" dirty="0"/>
              <a:t>Energy construction</a:t>
            </a:r>
          </a:p>
          <a:p>
            <a:pPr marL="0" indent="0">
              <a:buNone/>
            </a:pPr>
            <a:endParaRPr lang="en-US" dirty="0"/>
          </a:p>
          <a:p>
            <a:r>
              <a:rPr lang="en-US" dirty="0"/>
              <a:t>Tools </a:t>
            </a:r>
          </a:p>
          <a:p>
            <a:pPr marL="685800" lvl="1">
              <a:buFont typeface="Wingdings" pitchFamily="2" charset="2"/>
              <a:buChar char="q"/>
            </a:pPr>
            <a:r>
              <a:rPr lang="en-US" dirty="0"/>
              <a:t>  Detectors</a:t>
            </a:r>
          </a:p>
          <a:p>
            <a:pPr marL="685800" lvl="1">
              <a:buFont typeface="Wingdings" pitchFamily="2" charset="2"/>
              <a:buChar char="q"/>
            </a:pPr>
            <a:r>
              <a:rPr lang="en-US" dirty="0"/>
              <a:t> Electronics</a:t>
            </a:r>
          </a:p>
          <a:p>
            <a:pPr marL="400050" lvl="1" indent="0">
              <a:buNone/>
            </a:pPr>
            <a:endParaRPr lang="en-US" dirty="0"/>
          </a:p>
          <a:p>
            <a:pPr marL="400050" lvl="1" indent="0">
              <a:buNone/>
            </a:pPr>
            <a:endParaRPr lang="en-US" dirty="0"/>
          </a:p>
          <a:p>
            <a:r>
              <a:rPr lang="en-US" dirty="0"/>
              <a:t>Conclusion       </a:t>
            </a:r>
          </a:p>
        </p:txBody>
      </p:sp>
      <p:sp>
        <p:nvSpPr>
          <p:cNvPr id="6" name="Espace réservé du numéro de diapositive 5">
            <a:extLst>
              <a:ext uri="{FF2B5EF4-FFF2-40B4-BE49-F238E27FC236}">
                <a16:creationId xmlns:a16="http://schemas.microsoft.com/office/drawing/2014/main" id="{BFAA5904-1DA4-FE45-BE7F-7780DD34FDEE}"/>
              </a:ext>
            </a:extLst>
          </p:cNvPr>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13517410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1A31A3F-E7F1-904F-9E6E-F0CEEAD64114}"/>
              </a:ext>
            </a:extLst>
          </p:cNvPr>
          <p:cNvPicPr>
            <a:picLocks noChangeAspect="1"/>
          </p:cNvPicPr>
          <p:nvPr/>
        </p:nvPicPr>
        <p:blipFill>
          <a:blip r:embed="rId2"/>
          <a:stretch>
            <a:fillRect/>
          </a:stretch>
        </p:blipFill>
        <p:spPr>
          <a:xfrm rot="16200000">
            <a:off x="8888807" y="-655243"/>
            <a:ext cx="2196600" cy="3660486"/>
          </a:xfrm>
          <a:prstGeom prst="rect">
            <a:avLst/>
          </a:prstGeom>
        </p:spPr>
      </p:pic>
      <p:sp>
        <p:nvSpPr>
          <p:cNvPr id="3" name="ZoneTexte 2">
            <a:extLst>
              <a:ext uri="{FF2B5EF4-FFF2-40B4-BE49-F238E27FC236}">
                <a16:creationId xmlns:a16="http://schemas.microsoft.com/office/drawing/2014/main" id="{3686A09D-B917-C947-8ED8-FDD4215269D0}"/>
              </a:ext>
            </a:extLst>
          </p:cNvPr>
          <p:cNvSpPr txBox="1"/>
          <p:nvPr/>
        </p:nvSpPr>
        <p:spPr>
          <a:xfrm>
            <a:off x="536864" y="805560"/>
            <a:ext cx="7861300" cy="3508653"/>
          </a:xfrm>
          <a:prstGeom prst="rect">
            <a:avLst/>
          </a:prstGeom>
          <a:noFill/>
        </p:spPr>
        <p:txBody>
          <a:bodyPr wrap="square" rtlCol="0">
            <a:spAutoFit/>
          </a:bodyPr>
          <a:lstStyle/>
          <a:p>
            <a:pPr marL="285750" indent="-285750">
              <a:buFont typeface="Wingdings" pitchFamily="2" charset="2"/>
              <a:buChar char="q"/>
            </a:pPr>
            <a:r>
              <a:rPr lang="en-US" sz="1600" dirty="0"/>
              <a:t>Standard WR51 (12.6mm x 6.3mm) copper waveguides</a:t>
            </a:r>
          </a:p>
          <a:p>
            <a:r>
              <a:rPr lang="en-US" sz="1600" dirty="0"/>
              <a:t>loaded with alumina bars (Al2O3) are used.</a:t>
            </a:r>
          </a:p>
          <a:p>
            <a:endParaRPr lang="en-US" sz="1600" dirty="0"/>
          </a:p>
          <a:p>
            <a:pPr marL="285750" indent="-285750">
              <a:buFont typeface="Wingdings" pitchFamily="2" charset="2"/>
              <a:buChar char="q"/>
            </a:pPr>
            <a:r>
              <a:rPr lang="en-US" sz="1600" dirty="0" err="1"/>
              <a:t>Askaryan</a:t>
            </a:r>
            <a:r>
              <a:rPr lang="en-US" sz="1600" dirty="0"/>
              <a:t> (microwave Cherenkov) from a shower moving </a:t>
            </a:r>
          </a:p>
          <a:p>
            <a:r>
              <a:rPr lang="en-US" sz="1600" dirty="0"/>
              <a:t>    through the waveguide is coupled into the TE10 mode (5-8 GHz)    </a:t>
            </a:r>
          </a:p>
          <a:p>
            <a:r>
              <a:rPr lang="en-US" sz="1600" dirty="0"/>
              <a:t>    and propagates to each end.</a:t>
            </a:r>
          </a:p>
          <a:p>
            <a:endParaRPr lang="en-US" sz="1600" dirty="0"/>
          </a:p>
          <a:p>
            <a:pPr marL="285750" indent="-285750">
              <a:buFont typeface="Wingdings" pitchFamily="2" charset="2"/>
              <a:buChar char="q"/>
            </a:pPr>
            <a:r>
              <a:rPr lang="en-US" sz="1600" dirty="0"/>
              <a:t>The ns-scale pulse is amplified with low-noise amplifiers (LNAs)</a:t>
            </a:r>
          </a:p>
          <a:p>
            <a:r>
              <a:rPr lang="en-US" sz="1600" dirty="0"/>
              <a:t>    and sample with high-bandwidth digitizers.</a:t>
            </a:r>
          </a:p>
          <a:p>
            <a:endParaRPr lang="en-US" sz="1600" dirty="0"/>
          </a:p>
          <a:p>
            <a:pPr marL="285750" indent="-285750">
              <a:buFont typeface="Wingdings" pitchFamily="2" charset="2"/>
              <a:buChar char="q"/>
            </a:pPr>
            <a:r>
              <a:rPr lang="en-US" sz="1600" dirty="0"/>
              <a:t>The measured waveform is a direct measurement of the shower</a:t>
            </a:r>
          </a:p>
          <a:p>
            <a:r>
              <a:rPr lang="en-US" sz="1600" dirty="0"/>
              <a:t>    energy via the coupled </a:t>
            </a:r>
            <a:r>
              <a:rPr lang="en-US" sz="1600" dirty="0" err="1"/>
              <a:t>Askaryan</a:t>
            </a:r>
            <a:r>
              <a:rPr lang="en-US" sz="1600" dirty="0"/>
              <a:t> emission and provides a precise  </a:t>
            </a:r>
          </a:p>
          <a:p>
            <a:r>
              <a:rPr lang="en-US" sz="1600" dirty="0"/>
              <a:t>    time of arrival!</a:t>
            </a:r>
          </a:p>
          <a:p>
            <a:endParaRPr lang="en-US" sz="1400" dirty="0"/>
          </a:p>
        </p:txBody>
      </p:sp>
      <p:pic>
        <p:nvPicPr>
          <p:cNvPr id="6" name="Image 5">
            <a:extLst>
              <a:ext uri="{FF2B5EF4-FFF2-40B4-BE49-F238E27FC236}">
                <a16:creationId xmlns:a16="http://schemas.microsoft.com/office/drawing/2014/main" id="{2ECF5EB8-9173-E14F-BC61-4CE5D92A018E}"/>
              </a:ext>
            </a:extLst>
          </p:cNvPr>
          <p:cNvPicPr>
            <a:picLocks noChangeAspect="1"/>
          </p:cNvPicPr>
          <p:nvPr/>
        </p:nvPicPr>
        <p:blipFill>
          <a:blip r:embed="rId3"/>
          <a:stretch>
            <a:fillRect/>
          </a:stretch>
        </p:blipFill>
        <p:spPr>
          <a:xfrm>
            <a:off x="8156864" y="2396962"/>
            <a:ext cx="3660486" cy="2327438"/>
          </a:xfrm>
          <a:prstGeom prst="rect">
            <a:avLst/>
          </a:prstGeom>
        </p:spPr>
      </p:pic>
      <p:pic>
        <p:nvPicPr>
          <p:cNvPr id="8" name="Image 7">
            <a:extLst>
              <a:ext uri="{FF2B5EF4-FFF2-40B4-BE49-F238E27FC236}">
                <a16:creationId xmlns:a16="http://schemas.microsoft.com/office/drawing/2014/main" id="{5EAE39DB-AAE2-E54C-A497-719E454F85EB}"/>
              </a:ext>
            </a:extLst>
          </p:cNvPr>
          <p:cNvPicPr>
            <a:picLocks noChangeAspect="1"/>
          </p:cNvPicPr>
          <p:nvPr/>
        </p:nvPicPr>
        <p:blipFill>
          <a:blip r:embed="rId4"/>
          <a:stretch>
            <a:fillRect/>
          </a:stretch>
        </p:blipFill>
        <p:spPr>
          <a:xfrm>
            <a:off x="609600" y="4467562"/>
            <a:ext cx="4152900" cy="2202031"/>
          </a:xfrm>
          <a:prstGeom prst="rect">
            <a:avLst/>
          </a:prstGeom>
        </p:spPr>
      </p:pic>
      <p:pic>
        <p:nvPicPr>
          <p:cNvPr id="10" name="Image 9">
            <a:extLst>
              <a:ext uri="{FF2B5EF4-FFF2-40B4-BE49-F238E27FC236}">
                <a16:creationId xmlns:a16="http://schemas.microsoft.com/office/drawing/2014/main" id="{DDEA2DFD-6472-DE4B-9729-A882B5AF1C45}"/>
              </a:ext>
            </a:extLst>
          </p:cNvPr>
          <p:cNvPicPr>
            <a:picLocks noChangeAspect="1"/>
          </p:cNvPicPr>
          <p:nvPr/>
        </p:nvPicPr>
        <p:blipFill>
          <a:blip r:embed="rId5"/>
          <a:stretch>
            <a:fillRect/>
          </a:stretch>
        </p:blipFill>
        <p:spPr>
          <a:xfrm>
            <a:off x="5283200" y="5448300"/>
            <a:ext cx="2120900" cy="850900"/>
          </a:xfrm>
          <a:prstGeom prst="rect">
            <a:avLst/>
          </a:prstGeom>
        </p:spPr>
      </p:pic>
      <p:pic>
        <p:nvPicPr>
          <p:cNvPr id="12" name="Image 11">
            <a:extLst>
              <a:ext uri="{FF2B5EF4-FFF2-40B4-BE49-F238E27FC236}">
                <a16:creationId xmlns:a16="http://schemas.microsoft.com/office/drawing/2014/main" id="{C8A93FAD-48F3-054D-B9BF-4D259E658C2E}"/>
              </a:ext>
            </a:extLst>
          </p:cNvPr>
          <p:cNvPicPr>
            <a:picLocks noChangeAspect="1"/>
          </p:cNvPicPr>
          <p:nvPr/>
        </p:nvPicPr>
        <p:blipFill>
          <a:blip r:embed="rId6"/>
          <a:stretch>
            <a:fillRect/>
          </a:stretch>
        </p:blipFill>
        <p:spPr>
          <a:xfrm>
            <a:off x="7740650" y="5448300"/>
            <a:ext cx="1968500" cy="850900"/>
          </a:xfrm>
          <a:prstGeom prst="rect">
            <a:avLst/>
          </a:prstGeom>
        </p:spPr>
      </p:pic>
      <p:pic>
        <p:nvPicPr>
          <p:cNvPr id="14" name="Image 13">
            <a:extLst>
              <a:ext uri="{FF2B5EF4-FFF2-40B4-BE49-F238E27FC236}">
                <a16:creationId xmlns:a16="http://schemas.microsoft.com/office/drawing/2014/main" id="{0DCA1B21-2B5F-7646-97DB-1BBEF0897724}"/>
              </a:ext>
            </a:extLst>
          </p:cNvPr>
          <p:cNvPicPr>
            <a:picLocks noChangeAspect="1"/>
          </p:cNvPicPr>
          <p:nvPr/>
        </p:nvPicPr>
        <p:blipFill>
          <a:blip r:embed="rId7"/>
          <a:stretch>
            <a:fillRect/>
          </a:stretch>
        </p:blipFill>
        <p:spPr>
          <a:xfrm>
            <a:off x="10045700" y="5594350"/>
            <a:ext cx="1816100" cy="558800"/>
          </a:xfrm>
          <a:prstGeom prst="rect">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pic>
      <p:sp>
        <p:nvSpPr>
          <p:cNvPr id="11" name="ZoneTexte 10">
            <a:extLst>
              <a:ext uri="{FF2B5EF4-FFF2-40B4-BE49-F238E27FC236}">
                <a16:creationId xmlns:a16="http://schemas.microsoft.com/office/drawing/2014/main" id="{70364E09-7578-3345-975E-55C23C4723E7}"/>
              </a:ext>
            </a:extLst>
          </p:cNvPr>
          <p:cNvSpPr txBox="1"/>
          <p:nvPr/>
        </p:nvSpPr>
        <p:spPr>
          <a:xfrm>
            <a:off x="9023638" y="274772"/>
            <a:ext cx="2088573" cy="307777"/>
          </a:xfrm>
          <a:prstGeom prst="rect">
            <a:avLst/>
          </a:prstGeom>
          <a:noFill/>
        </p:spPr>
        <p:txBody>
          <a:bodyPr wrap="square" rtlCol="0">
            <a:spAutoFit/>
          </a:bodyPr>
          <a:lstStyle/>
          <a:p>
            <a:r>
              <a:rPr lang="en-US" sz="1400" dirty="0"/>
              <a:t>Courtesy R. </a:t>
            </a:r>
            <a:r>
              <a:rPr lang="en-US" sz="1400" dirty="0" err="1"/>
              <a:t>Preschelt</a:t>
            </a:r>
            <a:endParaRPr lang="en-US" sz="1400" dirty="0"/>
          </a:p>
        </p:txBody>
      </p:sp>
      <p:sp>
        <p:nvSpPr>
          <p:cNvPr id="5" name="ZoneTexte 4">
            <a:extLst>
              <a:ext uri="{FF2B5EF4-FFF2-40B4-BE49-F238E27FC236}">
                <a16:creationId xmlns:a16="http://schemas.microsoft.com/office/drawing/2014/main" id="{BED5FB45-B02E-AD4A-8973-4365BA2ED76B}"/>
              </a:ext>
            </a:extLst>
          </p:cNvPr>
          <p:cNvSpPr txBox="1"/>
          <p:nvPr/>
        </p:nvSpPr>
        <p:spPr>
          <a:xfrm>
            <a:off x="609600" y="359554"/>
            <a:ext cx="4374572" cy="369332"/>
          </a:xfrm>
          <a:prstGeom prst="rect">
            <a:avLst/>
          </a:prstGeom>
          <a:noFill/>
        </p:spPr>
        <p:txBody>
          <a:bodyPr wrap="square" rtlCol="0">
            <a:spAutoFit/>
          </a:bodyPr>
          <a:lstStyle/>
          <a:p>
            <a:r>
              <a:rPr lang="en-US" dirty="0"/>
              <a:t>A small prototype was built:</a:t>
            </a:r>
          </a:p>
        </p:txBody>
      </p:sp>
    </p:spTree>
    <p:extLst>
      <p:ext uri="{BB962C8B-B14F-4D97-AF65-F5344CB8AC3E}">
        <p14:creationId xmlns:p14="http://schemas.microsoft.com/office/powerpoint/2010/main" val="3202804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95942D-688E-9D4F-875A-2E425A28CF10}"/>
              </a:ext>
            </a:extLst>
          </p:cNvPr>
          <p:cNvSpPr txBox="1"/>
          <p:nvPr/>
        </p:nvSpPr>
        <p:spPr>
          <a:xfrm>
            <a:off x="2587337" y="311727"/>
            <a:ext cx="6608618" cy="369332"/>
          </a:xfrm>
          <a:prstGeom prst="rect">
            <a:avLst/>
          </a:prstGeom>
          <a:noFill/>
        </p:spPr>
        <p:txBody>
          <a:bodyPr wrap="square" rtlCol="0">
            <a:spAutoFit/>
          </a:bodyPr>
          <a:lstStyle/>
          <a:p>
            <a:r>
              <a:rPr lang="en-US" dirty="0"/>
              <a:t>                  </a:t>
            </a:r>
            <a:r>
              <a:rPr lang="en-US" b="1" dirty="0"/>
              <a:t>Electronics For time measurement</a:t>
            </a:r>
          </a:p>
        </p:txBody>
      </p:sp>
      <p:pic>
        <p:nvPicPr>
          <p:cNvPr id="8" name="Image 7">
            <a:extLst>
              <a:ext uri="{FF2B5EF4-FFF2-40B4-BE49-F238E27FC236}">
                <a16:creationId xmlns:a16="http://schemas.microsoft.com/office/drawing/2014/main" id="{F29ABF61-3157-754D-AA43-7412DB03000F}"/>
              </a:ext>
            </a:extLst>
          </p:cNvPr>
          <p:cNvPicPr>
            <a:picLocks noChangeAspect="1"/>
          </p:cNvPicPr>
          <p:nvPr/>
        </p:nvPicPr>
        <p:blipFill>
          <a:blip r:embed="rId2"/>
          <a:stretch>
            <a:fillRect/>
          </a:stretch>
        </p:blipFill>
        <p:spPr>
          <a:xfrm>
            <a:off x="260351" y="1641032"/>
            <a:ext cx="5090968" cy="1168400"/>
          </a:xfrm>
          <a:prstGeom prst="rect">
            <a:avLst/>
          </a:prstGeom>
        </p:spPr>
      </p:pic>
      <p:pic>
        <p:nvPicPr>
          <p:cNvPr id="12" name="Image 11">
            <a:extLst>
              <a:ext uri="{FF2B5EF4-FFF2-40B4-BE49-F238E27FC236}">
                <a16:creationId xmlns:a16="http://schemas.microsoft.com/office/drawing/2014/main" id="{B43941CF-8BEE-3E42-AC3F-2FCF00337F82}"/>
              </a:ext>
            </a:extLst>
          </p:cNvPr>
          <p:cNvPicPr>
            <a:picLocks noChangeAspect="1"/>
          </p:cNvPicPr>
          <p:nvPr/>
        </p:nvPicPr>
        <p:blipFill>
          <a:blip r:embed="rId3"/>
          <a:stretch>
            <a:fillRect/>
          </a:stretch>
        </p:blipFill>
        <p:spPr>
          <a:xfrm>
            <a:off x="5932055" y="1374332"/>
            <a:ext cx="2019300" cy="850900"/>
          </a:xfrm>
          <a:prstGeom prst="rect">
            <a:avLst/>
          </a:prstGeom>
        </p:spPr>
      </p:pic>
      <p:pic>
        <p:nvPicPr>
          <p:cNvPr id="14" name="Image 13">
            <a:extLst>
              <a:ext uri="{FF2B5EF4-FFF2-40B4-BE49-F238E27FC236}">
                <a16:creationId xmlns:a16="http://schemas.microsoft.com/office/drawing/2014/main" id="{2113B305-0FC8-8847-A2BA-B70707F0CDA2}"/>
              </a:ext>
            </a:extLst>
          </p:cNvPr>
          <p:cNvPicPr>
            <a:picLocks noChangeAspect="1"/>
          </p:cNvPicPr>
          <p:nvPr/>
        </p:nvPicPr>
        <p:blipFill>
          <a:blip r:embed="rId4"/>
          <a:stretch>
            <a:fillRect/>
          </a:stretch>
        </p:blipFill>
        <p:spPr>
          <a:xfrm>
            <a:off x="5932055" y="2441047"/>
            <a:ext cx="1981200" cy="854635"/>
          </a:xfrm>
          <a:prstGeom prst="rect">
            <a:avLst/>
          </a:prstGeom>
        </p:spPr>
      </p:pic>
      <p:pic>
        <p:nvPicPr>
          <p:cNvPr id="16" name="Image 15">
            <a:extLst>
              <a:ext uri="{FF2B5EF4-FFF2-40B4-BE49-F238E27FC236}">
                <a16:creationId xmlns:a16="http://schemas.microsoft.com/office/drawing/2014/main" id="{FB3BB481-DA68-5440-9176-5B0E75C7B2F4}"/>
              </a:ext>
            </a:extLst>
          </p:cNvPr>
          <p:cNvPicPr>
            <a:picLocks noChangeAspect="1"/>
          </p:cNvPicPr>
          <p:nvPr/>
        </p:nvPicPr>
        <p:blipFill>
          <a:blip r:embed="rId5"/>
          <a:stretch>
            <a:fillRect/>
          </a:stretch>
        </p:blipFill>
        <p:spPr>
          <a:xfrm>
            <a:off x="57150" y="3886125"/>
            <a:ext cx="12077700" cy="1669535"/>
          </a:xfrm>
          <a:prstGeom prst="rect">
            <a:avLst/>
          </a:prstGeom>
        </p:spPr>
      </p:pic>
      <p:pic>
        <p:nvPicPr>
          <p:cNvPr id="17" name="Image 16">
            <a:extLst>
              <a:ext uri="{FF2B5EF4-FFF2-40B4-BE49-F238E27FC236}">
                <a16:creationId xmlns:a16="http://schemas.microsoft.com/office/drawing/2014/main" id="{A8E52243-CEC3-AD4B-AEAA-5032513EA85C}"/>
              </a:ext>
            </a:extLst>
          </p:cNvPr>
          <p:cNvPicPr>
            <a:picLocks noChangeAspect="1"/>
          </p:cNvPicPr>
          <p:nvPr/>
        </p:nvPicPr>
        <p:blipFill>
          <a:blip r:embed="rId6"/>
          <a:stretch>
            <a:fillRect/>
          </a:stretch>
        </p:blipFill>
        <p:spPr>
          <a:xfrm>
            <a:off x="8706426" y="1175485"/>
            <a:ext cx="3067075" cy="2438977"/>
          </a:xfrm>
          <a:prstGeom prst="rect">
            <a:avLst/>
          </a:prstGeom>
        </p:spPr>
      </p:pic>
      <p:sp>
        <p:nvSpPr>
          <p:cNvPr id="18" name="ZoneTexte 17">
            <a:extLst>
              <a:ext uri="{FF2B5EF4-FFF2-40B4-BE49-F238E27FC236}">
                <a16:creationId xmlns:a16="http://schemas.microsoft.com/office/drawing/2014/main" id="{0736311C-2D52-F844-B866-E95127FBA9C1}"/>
              </a:ext>
            </a:extLst>
          </p:cNvPr>
          <p:cNvSpPr txBox="1"/>
          <p:nvPr/>
        </p:nvSpPr>
        <p:spPr>
          <a:xfrm>
            <a:off x="57150" y="3399875"/>
            <a:ext cx="2996333" cy="369332"/>
          </a:xfrm>
          <a:prstGeom prst="rect">
            <a:avLst/>
          </a:prstGeom>
          <a:noFill/>
        </p:spPr>
        <p:txBody>
          <a:bodyPr wrap="none" rtlCol="0">
            <a:spAutoFit/>
          </a:bodyPr>
          <a:lstStyle/>
          <a:p>
            <a:r>
              <a:rPr lang="en-US" dirty="0"/>
              <a:t>A few ASICS as examples</a:t>
            </a:r>
          </a:p>
        </p:txBody>
      </p:sp>
      <p:sp>
        <p:nvSpPr>
          <p:cNvPr id="19" name="ZoneTexte 18">
            <a:extLst>
              <a:ext uri="{FF2B5EF4-FFF2-40B4-BE49-F238E27FC236}">
                <a16:creationId xmlns:a16="http://schemas.microsoft.com/office/drawing/2014/main" id="{FDDB11A8-9079-D34B-8F28-1F81EB733532}"/>
              </a:ext>
            </a:extLst>
          </p:cNvPr>
          <p:cNvSpPr txBox="1"/>
          <p:nvPr/>
        </p:nvSpPr>
        <p:spPr>
          <a:xfrm>
            <a:off x="9195955" y="5756564"/>
            <a:ext cx="2493818" cy="307777"/>
          </a:xfrm>
          <a:prstGeom prst="rect">
            <a:avLst/>
          </a:prstGeom>
          <a:noFill/>
        </p:spPr>
        <p:txBody>
          <a:bodyPr wrap="square" rtlCol="0">
            <a:spAutoFit/>
          </a:bodyPr>
          <a:lstStyle/>
          <a:p>
            <a:r>
              <a:rPr lang="en-US" sz="1400" dirty="0"/>
              <a:t>Courtesy Ch. De la Taille</a:t>
            </a:r>
          </a:p>
        </p:txBody>
      </p:sp>
      <p:sp>
        <p:nvSpPr>
          <p:cNvPr id="20" name="ZoneTexte 19">
            <a:extLst>
              <a:ext uri="{FF2B5EF4-FFF2-40B4-BE49-F238E27FC236}">
                <a16:creationId xmlns:a16="http://schemas.microsoft.com/office/drawing/2014/main" id="{97ED382C-9CCB-0841-9585-B87B233CD135}"/>
              </a:ext>
            </a:extLst>
          </p:cNvPr>
          <p:cNvSpPr txBox="1"/>
          <p:nvPr/>
        </p:nvSpPr>
        <p:spPr>
          <a:xfrm>
            <a:off x="243609" y="990819"/>
            <a:ext cx="4520046" cy="369332"/>
          </a:xfrm>
          <a:prstGeom prst="rect">
            <a:avLst/>
          </a:prstGeom>
          <a:noFill/>
        </p:spPr>
        <p:txBody>
          <a:bodyPr wrap="square" rtlCol="0">
            <a:spAutoFit/>
          </a:bodyPr>
          <a:lstStyle/>
          <a:p>
            <a:r>
              <a:rPr lang="en-US" dirty="0"/>
              <a:t>Role of electronics of time precision:</a:t>
            </a:r>
          </a:p>
        </p:txBody>
      </p:sp>
      <p:sp>
        <p:nvSpPr>
          <p:cNvPr id="23" name="Espace réservé du numéro de diapositive 22">
            <a:extLst>
              <a:ext uri="{FF2B5EF4-FFF2-40B4-BE49-F238E27FC236}">
                <a16:creationId xmlns:a16="http://schemas.microsoft.com/office/drawing/2014/main" id="{C86AD44C-B5E1-074A-9603-654207EE4D1A}"/>
              </a:ext>
            </a:extLst>
          </p:cNvPr>
          <p:cNvSpPr>
            <a:spLocks noGrp="1"/>
          </p:cNvSpPr>
          <p:nvPr>
            <p:ph type="sldNum" sz="quarter" idx="12"/>
          </p:nvPr>
        </p:nvSpPr>
        <p:spPr/>
        <p:txBody>
          <a:bodyPr/>
          <a:lstStyle/>
          <a:p>
            <a:fld id="{D57F1E4F-1CFF-5643-939E-02111984F565}" type="slidenum">
              <a:rPr lang="en-US" smtClean="0"/>
              <a:t>31</a:t>
            </a:fld>
            <a:endParaRPr lang="en-US" dirty="0"/>
          </a:p>
        </p:txBody>
      </p:sp>
    </p:spTree>
    <p:extLst>
      <p:ext uri="{BB962C8B-B14F-4D97-AF65-F5344CB8AC3E}">
        <p14:creationId xmlns:p14="http://schemas.microsoft.com/office/powerpoint/2010/main" val="3486277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A68A215-87DF-824A-AB8A-A486B24C02DC}"/>
              </a:ext>
            </a:extLst>
          </p:cNvPr>
          <p:cNvSpPr txBox="1"/>
          <p:nvPr/>
        </p:nvSpPr>
        <p:spPr>
          <a:xfrm>
            <a:off x="1381990" y="436418"/>
            <a:ext cx="8125691" cy="369332"/>
          </a:xfrm>
          <a:prstGeom prst="rect">
            <a:avLst/>
          </a:prstGeom>
          <a:noFill/>
        </p:spPr>
        <p:txBody>
          <a:bodyPr wrap="square" rtlCol="0">
            <a:spAutoFit/>
          </a:bodyPr>
          <a:lstStyle/>
          <a:p>
            <a:r>
              <a:rPr lang="en-US" b="1" dirty="0"/>
              <a:t>                                                          TDC</a:t>
            </a:r>
          </a:p>
        </p:txBody>
      </p:sp>
      <p:sp>
        <p:nvSpPr>
          <p:cNvPr id="3" name="ZoneTexte 2">
            <a:extLst>
              <a:ext uri="{FF2B5EF4-FFF2-40B4-BE49-F238E27FC236}">
                <a16:creationId xmlns:a16="http://schemas.microsoft.com/office/drawing/2014/main" id="{5737CAD4-AC5D-0646-AA21-91F2F3CD79EE}"/>
              </a:ext>
            </a:extLst>
          </p:cNvPr>
          <p:cNvSpPr txBox="1"/>
          <p:nvPr/>
        </p:nvSpPr>
        <p:spPr>
          <a:xfrm>
            <a:off x="467592" y="1257300"/>
            <a:ext cx="10868890" cy="923330"/>
          </a:xfrm>
          <a:prstGeom prst="rect">
            <a:avLst/>
          </a:prstGeom>
          <a:noFill/>
        </p:spPr>
        <p:txBody>
          <a:bodyPr wrap="square" rtlCol="0">
            <a:spAutoFit/>
          </a:bodyPr>
          <a:lstStyle/>
          <a:p>
            <a:r>
              <a:rPr lang="en-US" dirty="0"/>
              <a:t>Several TDC (either on ASICS or FPGA) are now able to provide  time resolution lower than 10 </a:t>
            </a:r>
            <a:r>
              <a:rPr lang="en-US" dirty="0" err="1"/>
              <a:t>ps</a:t>
            </a:r>
            <a:endParaRPr lang="en-US" dirty="0"/>
          </a:p>
          <a:p>
            <a:endParaRPr lang="en-US" dirty="0"/>
          </a:p>
          <a:p>
            <a:r>
              <a:rPr lang="en-US" dirty="0"/>
              <a:t>ASICs present more stability and less power consumption </a:t>
            </a:r>
          </a:p>
        </p:txBody>
      </p:sp>
      <p:sp>
        <p:nvSpPr>
          <p:cNvPr id="4" name="ZoneTexte 3">
            <a:extLst>
              <a:ext uri="{FF2B5EF4-FFF2-40B4-BE49-F238E27FC236}">
                <a16:creationId xmlns:a16="http://schemas.microsoft.com/office/drawing/2014/main" id="{D453EA4C-FC4D-3A48-9CB4-6E6A7976863C}"/>
              </a:ext>
            </a:extLst>
          </p:cNvPr>
          <p:cNvSpPr txBox="1"/>
          <p:nvPr/>
        </p:nvSpPr>
        <p:spPr>
          <a:xfrm>
            <a:off x="685799" y="2461379"/>
            <a:ext cx="5943601" cy="2031325"/>
          </a:xfrm>
          <a:prstGeom prst="rect">
            <a:avLst/>
          </a:prstGeom>
          <a:noFill/>
        </p:spPr>
        <p:txBody>
          <a:bodyPr wrap="square" rtlCol="0">
            <a:spAutoFit/>
          </a:bodyPr>
          <a:lstStyle/>
          <a:p>
            <a:endParaRPr lang="en-US" dirty="0"/>
          </a:p>
          <a:p>
            <a:pPr marL="285750" indent="-285750">
              <a:buFont typeface="Wingdings" pitchFamily="2" charset="2"/>
              <a:buChar char="Ø"/>
            </a:pPr>
            <a:r>
              <a:rPr lang="en-US" dirty="0"/>
              <a:t>SAMPIC  (Waveform digitizer)  -&gt; 3.5 </a:t>
            </a:r>
            <a:r>
              <a:rPr lang="en-US" dirty="0" err="1"/>
              <a:t>ps</a:t>
            </a:r>
            <a:endParaRPr lang="en-US" dirty="0"/>
          </a:p>
          <a:p>
            <a:endParaRPr lang="en-US" dirty="0"/>
          </a:p>
          <a:p>
            <a:pPr marL="285750" indent="-285750">
              <a:buFont typeface="Wingdings" pitchFamily="2" charset="2"/>
              <a:buChar char="Ø"/>
            </a:pPr>
            <a:r>
              <a:rPr lang="fr-FR" dirty="0"/>
              <a:t>AARDVVARC V3 (</a:t>
            </a:r>
            <a:r>
              <a:rPr lang="en-US" dirty="0"/>
              <a:t>waveform </a:t>
            </a:r>
            <a:r>
              <a:rPr lang="en-US" dirty="0" err="1"/>
              <a:t>digitiser</a:t>
            </a:r>
            <a:r>
              <a:rPr lang="en-US" dirty="0"/>
              <a:t>) -&gt; 4-6 </a:t>
            </a:r>
            <a:r>
              <a:rPr lang="en-US" dirty="0" err="1"/>
              <a:t>ps</a:t>
            </a:r>
            <a:endParaRPr lang="en-US" dirty="0"/>
          </a:p>
          <a:p>
            <a:endParaRPr lang="en-US" dirty="0"/>
          </a:p>
          <a:p>
            <a:pPr marL="285750" indent="-285750">
              <a:buFont typeface="Wingdings" pitchFamily="2" charset="2"/>
              <a:buChar char="Ø"/>
            </a:pPr>
            <a:r>
              <a:rPr lang="en-US" dirty="0" err="1"/>
              <a:t>PicoTDC</a:t>
            </a:r>
            <a:r>
              <a:rPr lang="en-US" dirty="0"/>
              <a:t> (PLL) </a:t>
            </a:r>
            <a:r>
              <a:rPr lang="en-US" dirty="0">
                <a:sym typeface="Wingdings" pitchFamily="2" charset="2"/>
              </a:rPr>
              <a:t></a:t>
            </a:r>
            <a:r>
              <a:rPr lang="en-US" dirty="0"/>
              <a:t> 1.5-3 </a:t>
            </a:r>
            <a:r>
              <a:rPr lang="en-US" dirty="0" err="1"/>
              <a:t>ps</a:t>
            </a:r>
            <a:endParaRPr lang="en-US" dirty="0"/>
          </a:p>
          <a:p>
            <a:endParaRPr lang="fr-FR" dirty="0"/>
          </a:p>
        </p:txBody>
      </p:sp>
      <p:sp>
        <p:nvSpPr>
          <p:cNvPr id="5" name="ZoneTexte 4">
            <a:extLst>
              <a:ext uri="{FF2B5EF4-FFF2-40B4-BE49-F238E27FC236}">
                <a16:creationId xmlns:a16="http://schemas.microsoft.com/office/drawing/2014/main" id="{F9B2327A-9372-3743-8859-BD15B9104003}"/>
              </a:ext>
            </a:extLst>
          </p:cNvPr>
          <p:cNvSpPr txBox="1"/>
          <p:nvPr/>
        </p:nvSpPr>
        <p:spPr>
          <a:xfrm>
            <a:off x="467592" y="4587685"/>
            <a:ext cx="10432472" cy="923330"/>
          </a:xfrm>
          <a:prstGeom prst="rect">
            <a:avLst/>
          </a:prstGeom>
          <a:noFill/>
        </p:spPr>
        <p:txBody>
          <a:bodyPr wrap="square" rtlCol="0">
            <a:spAutoFit/>
          </a:bodyPr>
          <a:lstStyle/>
          <a:p>
            <a:r>
              <a:rPr lang="en-US" dirty="0"/>
              <a:t>Of course, for large systems the synchronization of all the electronics is challenging but systems like White Rabbit + Local distribution system (</a:t>
            </a:r>
            <a:r>
              <a:rPr lang="en-US" dirty="0" err="1"/>
              <a:t>lpGBT</a:t>
            </a:r>
            <a:r>
              <a:rPr lang="en-US" dirty="0"/>
              <a:t>) can achieve excellent time precision.  </a:t>
            </a:r>
          </a:p>
        </p:txBody>
      </p:sp>
      <p:sp>
        <p:nvSpPr>
          <p:cNvPr id="8" name="Espace réservé du numéro de diapositive 7">
            <a:extLst>
              <a:ext uri="{FF2B5EF4-FFF2-40B4-BE49-F238E27FC236}">
                <a16:creationId xmlns:a16="http://schemas.microsoft.com/office/drawing/2014/main" id="{084DF8D2-3B0A-C149-A789-460B2F2C49F5}"/>
              </a:ext>
            </a:extLst>
          </p:cNvPr>
          <p:cNvSpPr>
            <a:spLocks noGrp="1"/>
          </p:cNvSpPr>
          <p:nvPr>
            <p:ph type="sldNum" sz="quarter" idx="12"/>
          </p:nvPr>
        </p:nvSpPr>
        <p:spPr/>
        <p:txBody>
          <a:bodyPr/>
          <a:lstStyle/>
          <a:p>
            <a:fld id="{D57F1E4F-1CFF-5643-939E-02111984F565}" type="slidenum">
              <a:rPr lang="en-US" smtClean="0"/>
              <a:t>32</a:t>
            </a:fld>
            <a:endParaRPr lang="en-US" dirty="0"/>
          </a:p>
        </p:txBody>
      </p:sp>
    </p:spTree>
    <p:extLst>
      <p:ext uri="{BB962C8B-B14F-4D97-AF65-F5344CB8AC3E}">
        <p14:creationId xmlns:p14="http://schemas.microsoft.com/office/powerpoint/2010/main" val="3339214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C12CE6D-CDDB-8647-B930-FA7C0F3E74F2}"/>
              </a:ext>
            </a:extLst>
          </p:cNvPr>
          <p:cNvSpPr txBox="1"/>
          <p:nvPr/>
        </p:nvSpPr>
        <p:spPr>
          <a:xfrm>
            <a:off x="3496540" y="436418"/>
            <a:ext cx="3439391" cy="461665"/>
          </a:xfrm>
          <a:prstGeom prst="rect">
            <a:avLst/>
          </a:prstGeom>
          <a:noFill/>
        </p:spPr>
        <p:txBody>
          <a:bodyPr wrap="square" rtlCol="0">
            <a:spAutoFit/>
          </a:bodyPr>
          <a:lstStyle/>
          <a:p>
            <a:pPr algn="ctr"/>
            <a:r>
              <a:rPr lang="en-US" sz="2400" b="1" dirty="0"/>
              <a:t>Conclusion</a:t>
            </a:r>
          </a:p>
        </p:txBody>
      </p:sp>
      <p:sp>
        <p:nvSpPr>
          <p:cNvPr id="3" name="ZoneTexte 2">
            <a:extLst>
              <a:ext uri="{FF2B5EF4-FFF2-40B4-BE49-F238E27FC236}">
                <a16:creationId xmlns:a16="http://schemas.microsoft.com/office/drawing/2014/main" id="{CA279BA9-E23D-8F4A-ADDF-7B8ADE24F74A}"/>
              </a:ext>
            </a:extLst>
          </p:cNvPr>
          <p:cNvSpPr txBox="1"/>
          <p:nvPr/>
        </p:nvSpPr>
        <p:spPr>
          <a:xfrm>
            <a:off x="602673" y="1330036"/>
            <a:ext cx="10505209" cy="5078313"/>
          </a:xfrm>
          <a:prstGeom prst="rect">
            <a:avLst/>
          </a:prstGeom>
          <a:noFill/>
        </p:spPr>
        <p:txBody>
          <a:bodyPr wrap="square" rtlCol="0">
            <a:spAutoFit/>
          </a:bodyPr>
          <a:lstStyle/>
          <a:p>
            <a:r>
              <a:rPr lang="en-US" dirty="0"/>
              <a:t>Time measurement in future calorimeters  can add precise information so to</a:t>
            </a:r>
          </a:p>
          <a:p>
            <a:endParaRPr lang="en-US" dirty="0"/>
          </a:p>
          <a:p>
            <a:pPr marL="285750" indent="-285750">
              <a:buFont typeface="Wingdings" pitchFamily="2" charset="2"/>
              <a:buChar char="q"/>
            </a:pPr>
            <a:r>
              <a:rPr lang="en-US" dirty="0"/>
              <a:t>Mitigate pileup</a:t>
            </a:r>
          </a:p>
          <a:p>
            <a:pPr marL="285750" indent="-285750">
              <a:buFont typeface="Wingdings" pitchFamily="2" charset="2"/>
              <a:buChar char="q"/>
            </a:pPr>
            <a:r>
              <a:rPr lang="en-US" dirty="0"/>
              <a:t>Identify particles</a:t>
            </a:r>
          </a:p>
          <a:p>
            <a:pPr marL="285750" indent="-285750">
              <a:buFont typeface="Wingdings" pitchFamily="2" charset="2"/>
              <a:buChar char="q"/>
            </a:pPr>
            <a:r>
              <a:rPr lang="en-US" dirty="0"/>
              <a:t>Apply PFA more efficiently </a:t>
            </a:r>
          </a:p>
          <a:p>
            <a:pPr marL="285750" indent="-285750">
              <a:buFont typeface="Wingdings" pitchFamily="2" charset="2"/>
              <a:buChar char="q"/>
            </a:pPr>
            <a:r>
              <a:rPr lang="en-US" dirty="0"/>
              <a:t>Improve on energy reconstruction</a:t>
            </a:r>
          </a:p>
          <a:p>
            <a:endParaRPr lang="en-US" dirty="0"/>
          </a:p>
          <a:p>
            <a:r>
              <a:rPr lang="en-US" dirty="0"/>
              <a:t>New algorithms including the time information is being developed.  First estimations from the simulation are very encouraging</a:t>
            </a:r>
          </a:p>
          <a:p>
            <a:endParaRPr lang="en-US" dirty="0"/>
          </a:p>
          <a:p>
            <a:r>
              <a:rPr lang="en-US" dirty="0"/>
              <a:t>-Only fast time detectors will survive this evolution toward 5D calorimeters. several technologies exist and being adapted. </a:t>
            </a:r>
          </a:p>
          <a:p>
            <a:endParaRPr lang="en-US" dirty="0"/>
          </a:p>
          <a:p>
            <a:r>
              <a:rPr lang="en-US" dirty="0"/>
              <a:t>-Excellent and time precision electronic readout systems have been developed </a:t>
            </a:r>
          </a:p>
          <a:p>
            <a:endParaRPr lang="en-US" dirty="0"/>
          </a:p>
          <a:p>
            <a:r>
              <a:rPr lang="en-US" dirty="0"/>
              <a:t>-The challenge will soon become to ensure that all the components of the calorimeters are able to preserve the excellent time precision of the detectors and their electronics and this requires huge engineering efforts.</a:t>
            </a:r>
          </a:p>
        </p:txBody>
      </p:sp>
      <p:sp>
        <p:nvSpPr>
          <p:cNvPr id="6" name="Espace réservé du numéro de diapositive 5">
            <a:extLst>
              <a:ext uri="{FF2B5EF4-FFF2-40B4-BE49-F238E27FC236}">
                <a16:creationId xmlns:a16="http://schemas.microsoft.com/office/drawing/2014/main" id="{D8AD9674-0D88-8241-B297-1E18921DC9D5}"/>
              </a:ext>
            </a:extLst>
          </p:cNvPr>
          <p:cNvSpPr>
            <a:spLocks noGrp="1"/>
          </p:cNvSpPr>
          <p:nvPr>
            <p:ph type="sldNum" sz="quarter" idx="12"/>
          </p:nvPr>
        </p:nvSpPr>
        <p:spPr/>
        <p:txBody>
          <a:bodyPr/>
          <a:lstStyle/>
          <a:p>
            <a:fld id="{D57F1E4F-1CFF-5643-939E-02111984F565}" type="slidenum">
              <a:rPr lang="en-US" smtClean="0"/>
              <a:t>33</a:t>
            </a:fld>
            <a:endParaRPr lang="en-US" dirty="0"/>
          </a:p>
        </p:txBody>
      </p:sp>
    </p:spTree>
    <p:extLst>
      <p:ext uri="{BB962C8B-B14F-4D97-AF65-F5344CB8AC3E}">
        <p14:creationId xmlns:p14="http://schemas.microsoft.com/office/powerpoint/2010/main" val="4048112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57B84DC-B323-C145-BA57-4D5DCC55E1D2}"/>
              </a:ext>
            </a:extLst>
          </p:cNvPr>
          <p:cNvSpPr txBox="1"/>
          <p:nvPr/>
        </p:nvSpPr>
        <p:spPr>
          <a:xfrm>
            <a:off x="3886200" y="2514601"/>
            <a:ext cx="3439391" cy="523220"/>
          </a:xfrm>
          <a:prstGeom prst="rect">
            <a:avLst/>
          </a:prstGeom>
          <a:noFill/>
        </p:spPr>
        <p:txBody>
          <a:bodyPr wrap="square" rtlCol="0">
            <a:spAutoFit/>
          </a:bodyPr>
          <a:lstStyle/>
          <a:p>
            <a:pPr algn="ctr"/>
            <a:r>
              <a:rPr lang="en-US" sz="2800" b="1" dirty="0"/>
              <a:t>Goals</a:t>
            </a:r>
          </a:p>
        </p:txBody>
      </p:sp>
      <p:sp>
        <p:nvSpPr>
          <p:cNvPr id="5" name="Espace réservé du numéro de diapositive 4">
            <a:extLst>
              <a:ext uri="{FF2B5EF4-FFF2-40B4-BE49-F238E27FC236}">
                <a16:creationId xmlns:a16="http://schemas.microsoft.com/office/drawing/2014/main" id="{BDC1232E-4F68-D845-8838-62E82AB892E3}"/>
              </a:ext>
            </a:extLst>
          </p:cNvPr>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1798481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4342E68-1146-8D4A-ADCF-2D8D13A98BBC}"/>
              </a:ext>
            </a:extLst>
          </p:cNvPr>
          <p:cNvSpPr txBox="1"/>
          <p:nvPr/>
        </p:nvSpPr>
        <p:spPr>
          <a:xfrm>
            <a:off x="3954026" y="311499"/>
            <a:ext cx="3305908" cy="369332"/>
          </a:xfrm>
          <a:prstGeom prst="rect">
            <a:avLst/>
          </a:prstGeom>
          <a:noFill/>
        </p:spPr>
        <p:txBody>
          <a:bodyPr wrap="square" rtlCol="0">
            <a:spAutoFit/>
          </a:bodyPr>
          <a:lstStyle/>
          <a:p>
            <a:r>
              <a:rPr lang="en-US" dirty="0"/>
              <a:t>    </a:t>
            </a:r>
            <a:r>
              <a:rPr lang="en-US" b="1" dirty="0"/>
              <a:t>Particle Identification</a:t>
            </a:r>
          </a:p>
        </p:txBody>
      </p:sp>
      <p:sp>
        <p:nvSpPr>
          <p:cNvPr id="3" name="ZoneTexte 2">
            <a:extLst>
              <a:ext uri="{FF2B5EF4-FFF2-40B4-BE49-F238E27FC236}">
                <a16:creationId xmlns:a16="http://schemas.microsoft.com/office/drawing/2014/main" id="{5E4057DC-33E2-0D41-9EE1-A5FA447844DD}"/>
              </a:ext>
            </a:extLst>
          </p:cNvPr>
          <p:cNvSpPr txBox="1"/>
          <p:nvPr/>
        </p:nvSpPr>
        <p:spPr>
          <a:xfrm>
            <a:off x="109103" y="718736"/>
            <a:ext cx="8732017" cy="5016758"/>
          </a:xfrm>
          <a:prstGeom prst="rect">
            <a:avLst/>
          </a:prstGeom>
          <a:noFill/>
        </p:spPr>
        <p:txBody>
          <a:bodyPr wrap="square" rtlCol="0">
            <a:spAutoFit/>
          </a:bodyPr>
          <a:lstStyle/>
          <a:p>
            <a:r>
              <a:rPr lang="en-US" sz="1600" dirty="0" err="1"/>
              <a:t>PiD</a:t>
            </a:r>
            <a:r>
              <a:rPr lang="en-US" sz="1600" dirty="0"/>
              <a:t> is important for many topics</a:t>
            </a:r>
          </a:p>
          <a:p>
            <a:endParaRPr lang="en-US" sz="1600" dirty="0"/>
          </a:p>
          <a:p>
            <a:r>
              <a:rPr lang="en-US" sz="1600" dirty="0"/>
              <a:t>Heavy Flavor &amp;Higgs (B and D reconstruction), CP measurement (Jet Charge).. </a:t>
            </a:r>
          </a:p>
          <a:p>
            <a:endParaRPr lang="en-US" sz="1600" dirty="0"/>
          </a:p>
          <a:p>
            <a:r>
              <a:rPr lang="en-US" sz="1600" dirty="0"/>
              <a:t>To identify particles,  the usual tool is : </a:t>
            </a:r>
            <a:r>
              <a:rPr lang="en-US" sz="1600" dirty="0" err="1"/>
              <a:t>dE</a:t>
            </a:r>
            <a:r>
              <a:rPr lang="en-US" sz="1600" dirty="0"/>
              <a:t>/</a:t>
            </a:r>
            <a:r>
              <a:rPr lang="en-US" sz="1600" dirty="0" err="1"/>
              <a:t>dX</a:t>
            </a:r>
            <a:r>
              <a:rPr lang="en-US" sz="1600" dirty="0"/>
              <a:t>  from detectors like TPC</a:t>
            </a:r>
          </a:p>
          <a:p>
            <a:endParaRPr lang="en-US" sz="1600" dirty="0"/>
          </a:p>
          <a:p>
            <a:r>
              <a:rPr lang="en-US" sz="1600" dirty="0" err="1"/>
              <a:t>ToF</a:t>
            </a:r>
            <a:r>
              <a:rPr lang="en-US" sz="1600" dirty="0"/>
              <a:t> is another important tool.</a:t>
            </a:r>
          </a:p>
          <a:p>
            <a:r>
              <a:rPr lang="en-US" sz="1600" dirty="0"/>
              <a:t> </a:t>
            </a:r>
          </a:p>
          <a:p>
            <a:r>
              <a:rPr lang="en-US" sz="1600" dirty="0"/>
              <a:t>Dedicated </a:t>
            </a:r>
            <a:r>
              <a:rPr lang="en-US" sz="1600" dirty="0" err="1"/>
              <a:t>ToF</a:t>
            </a:r>
            <a:r>
              <a:rPr lang="en-US" sz="1600" dirty="0"/>
              <a:t>  detectors (MRPC/Alice, MTD/CMS, HGTD/ATLAS) bring precious information for charged particles but not for all neutral particles </a:t>
            </a:r>
          </a:p>
          <a:p>
            <a:endParaRPr lang="en-US" sz="1600" dirty="0"/>
          </a:p>
          <a:p>
            <a:r>
              <a:rPr lang="en-US" sz="1600" dirty="0"/>
              <a:t>Calorimeters equipped with high-precision time</a:t>
            </a:r>
          </a:p>
          <a:p>
            <a:r>
              <a:rPr lang="en-US" sz="1600" dirty="0"/>
              <a:t>detectors could help for both.  However:</a:t>
            </a:r>
          </a:p>
          <a:p>
            <a:endParaRPr lang="en-US" sz="1600" dirty="0"/>
          </a:p>
          <a:p>
            <a:pPr marL="285750" indent="-285750">
              <a:buFont typeface="Wingdings" pitchFamily="2" charset="2"/>
              <a:buChar char="Ø"/>
            </a:pPr>
            <a:r>
              <a:rPr lang="en-US" sz="1600" dirty="0"/>
              <a:t> Limited momentum range &lt; 10 GeV/c</a:t>
            </a:r>
          </a:p>
          <a:p>
            <a:endParaRPr lang="en-US" sz="1600" dirty="0"/>
          </a:p>
          <a:p>
            <a:pPr marL="285750" indent="-285750">
              <a:buFont typeface="Wingdings" pitchFamily="2" charset="2"/>
              <a:buChar char="Ø"/>
            </a:pPr>
            <a:r>
              <a:rPr lang="en-US" sz="1600" dirty="0"/>
              <a:t> Limited number of detectors able to </a:t>
            </a:r>
          </a:p>
          <a:p>
            <a:r>
              <a:rPr lang="en-US" sz="1600" dirty="0"/>
              <a:t>       provide excellent time precision </a:t>
            </a:r>
          </a:p>
          <a:p>
            <a:endParaRPr lang="en-US" sz="1600" dirty="0"/>
          </a:p>
          <a:p>
            <a:endParaRPr lang="en-US" sz="1600" dirty="0"/>
          </a:p>
        </p:txBody>
      </p:sp>
      <p:pic>
        <p:nvPicPr>
          <p:cNvPr id="5" name="Image 4">
            <a:extLst>
              <a:ext uri="{FF2B5EF4-FFF2-40B4-BE49-F238E27FC236}">
                <a16:creationId xmlns:a16="http://schemas.microsoft.com/office/drawing/2014/main" id="{C0B2E54B-CEF6-804B-92DB-D56416308756}"/>
              </a:ext>
            </a:extLst>
          </p:cNvPr>
          <p:cNvPicPr>
            <a:picLocks noChangeAspect="1"/>
          </p:cNvPicPr>
          <p:nvPr/>
        </p:nvPicPr>
        <p:blipFill>
          <a:blip r:embed="rId2"/>
          <a:stretch>
            <a:fillRect/>
          </a:stretch>
        </p:blipFill>
        <p:spPr>
          <a:xfrm>
            <a:off x="5606980" y="3295921"/>
            <a:ext cx="3642528" cy="2843343"/>
          </a:xfrm>
          <a:prstGeom prst="rect">
            <a:avLst/>
          </a:prstGeom>
        </p:spPr>
      </p:pic>
      <p:pic>
        <p:nvPicPr>
          <p:cNvPr id="7" name="Image 6">
            <a:extLst>
              <a:ext uri="{FF2B5EF4-FFF2-40B4-BE49-F238E27FC236}">
                <a16:creationId xmlns:a16="http://schemas.microsoft.com/office/drawing/2014/main" id="{2E9B5F2D-F187-A645-BF5C-DB1B48C09321}"/>
              </a:ext>
            </a:extLst>
          </p:cNvPr>
          <p:cNvPicPr>
            <a:picLocks noChangeAspect="1"/>
          </p:cNvPicPr>
          <p:nvPr/>
        </p:nvPicPr>
        <p:blipFill>
          <a:blip r:embed="rId3"/>
          <a:stretch>
            <a:fillRect/>
          </a:stretch>
        </p:blipFill>
        <p:spPr>
          <a:xfrm>
            <a:off x="7457873" y="1637795"/>
            <a:ext cx="1906326" cy="739068"/>
          </a:xfrm>
          <a:prstGeom prst="rect">
            <a:avLst/>
          </a:prstGeom>
        </p:spPr>
      </p:pic>
      <p:sp>
        <p:nvSpPr>
          <p:cNvPr id="8" name="Espace réservé du numéro de diapositive 7">
            <a:extLst>
              <a:ext uri="{FF2B5EF4-FFF2-40B4-BE49-F238E27FC236}">
                <a16:creationId xmlns:a16="http://schemas.microsoft.com/office/drawing/2014/main" id="{EDC0D7C5-6DDC-7641-824A-D41AFB57701A}"/>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1624763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7FAED13-B12E-FC41-BC0E-A792F9EDF354}"/>
              </a:ext>
            </a:extLst>
          </p:cNvPr>
          <p:cNvSpPr txBox="1"/>
          <p:nvPr/>
        </p:nvSpPr>
        <p:spPr>
          <a:xfrm>
            <a:off x="3954026" y="311499"/>
            <a:ext cx="3305908" cy="369332"/>
          </a:xfrm>
          <a:prstGeom prst="rect">
            <a:avLst/>
          </a:prstGeom>
          <a:noFill/>
        </p:spPr>
        <p:txBody>
          <a:bodyPr wrap="square" rtlCol="0">
            <a:spAutoFit/>
          </a:bodyPr>
          <a:lstStyle/>
          <a:p>
            <a:r>
              <a:rPr lang="en-US" dirty="0"/>
              <a:t>    </a:t>
            </a:r>
            <a:r>
              <a:rPr lang="en-US" b="1" dirty="0"/>
              <a:t>Particle Identification</a:t>
            </a:r>
          </a:p>
        </p:txBody>
      </p:sp>
      <p:pic>
        <p:nvPicPr>
          <p:cNvPr id="3" name="Image 2">
            <a:extLst>
              <a:ext uri="{FF2B5EF4-FFF2-40B4-BE49-F238E27FC236}">
                <a16:creationId xmlns:a16="http://schemas.microsoft.com/office/drawing/2014/main" id="{4D575B17-E715-3047-82ED-B66734D3730C}"/>
              </a:ext>
            </a:extLst>
          </p:cNvPr>
          <p:cNvPicPr>
            <a:picLocks noChangeAspect="1"/>
          </p:cNvPicPr>
          <p:nvPr/>
        </p:nvPicPr>
        <p:blipFill>
          <a:blip r:embed="rId2"/>
          <a:stretch>
            <a:fillRect/>
          </a:stretch>
        </p:blipFill>
        <p:spPr>
          <a:xfrm>
            <a:off x="9189863" y="471295"/>
            <a:ext cx="2738511" cy="3235569"/>
          </a:xfrm>
          <a:prstGeom prst="rect">
            <a:avLst/>
          </a:prstGeom>
        </p:spPr>
      </p:pic>
      <p:sp>
        <p:nvSpPr>
          <p:cNvPr id="4" name="ZoneTexte 3">
            <a:extLst>
              <a:ext uri="{FF2B5EF4-FFF2-40B4-BE49-F238E27FC236}">
                <a16:creationId xmlns:a16="http://schemas.microsoft.com/office/drawing/2014/main" id="{E5A84565-6193-BB4C-9D0E-4F7BC78D0FCF}"/>
              </a:ext>
            </a:extLst>
          </p:cNvPr>
          <p:cNvSpPr txBox="1"/>
          <p:nvPr/>
        </p:nvSpPr>
        <p:spPr>
          <a:xfrm>
            <a:off x="10065363" y="3980774"/>
            <a:ext cx="1863011" cy="369332"/>
          </a:xfrm>
          <a:prstGeom prst="rect">
            <a:avLst/>
          </a:prstGeom>
          <a:noFill/>
        </p:spPr>
        <p:txBody>
          <a:bodyPr wrap="none" rtlCol="0">
            <a:spAutoFit/>
          </a:bodyPr>
          <a:lstStyle/>
          <a:p>
            <a:r>
              <a:rPr lang="en-US" dirty="0"/>
              <a:t>B. </a:t>
            </a:r>
            <a:r>
              <a:rPr lang="en-US" dirty="0" err="1"/>
              <a:t>Dudard</a:t>
            </a:r>
            <a:r>
              <a:rPr lang="en-US" dirty="0"/>
              <a:t> et al</a:t>
            </a:r>
          </a:p>
        </p:txBody>
      </p:sp>
      <p:sp>
        <p:nvSpPr>
          <p:cNvPr id="5" name="ZoneTexte 4">
            <a:extLst>
              <a:ext uri="{FF2B5EF4-FFF2-40B4-BE49-F238E27FC236}">
                <a16:creationId xmlns:a16="http://schemas.microsoft.com/office/drawing/2014/main" id="{5D577401-36B0-694F-B4A3-F9D04F8AF773}"/>
              </a:ext>
            </a:extLst>
          </p:cNvPr>
          <p:cNvSpPr txBox="1"/>
          <p:nvPr/>
        </p:nvSpPr>
        <p:spPr>
          <a:xfrm>
            <a:off x="520688" y="882991"/>
            <a:ext cx="8169310" cy="4247317"/>
          </a:xfrm>
          <a:prstGeom prst="rect">
            <a:avLst/>
          </a:prstGeom>
          <a:noFill/>
        </p:spPr>
        <p:txBody>
          <a:bodyPr wrap="square" rtlCol="0">
            <a:spAutoFit/>
          </a:bodyPr>
          <a:lstStyle/>
          <a:p>
            <a:r>
              <a:rPr lang="en-US" dirty="0"/>
              <a:t>In case of charged particles :</a:t>
            </a:r>
          </a:p>
          <a:p>
            <a:endParaRPr lang="en-US" dirty="0"/>
          </a:p>
          <a:p>
            <a:r>
              <a:rPr lang="en-US" dirty="0"/>
              <a:t>P is taken from the tracker at the ECAL entrance and  </a:t>
            </a:r>
            <a:r>
              <a:rPr lang="en-US" dirty="0">
                <a:latin typeface="Symbol" pitchFamily="2" charset="2"/>
              </a:rPr>
              <a:t>b </a:t>
            </a:r>
            <a:r>
              <a:rPr lang="en-US" dirty="0"/>
              <a:t>from </a:t>
            </a:r>
            <a:r>
              <a:rPr lang="en-US" dirty="0" err="1"/>
              <a:t>ToF</a:t>
            </a:r>
            <a:r>
              <a:rPr lang="en-US" dirty="0"/>
              <a:t> </a:t>
            </a:r>
          </a:p>
          <a:p>
            <a:r>
              <a:rPr lang="en-US" dirty="0"/>
              <a:t>To estimate the </a:t>
            </a:r>
            <a:r>
              <a:rPr lang="en-US" dirty="0" err="1"/>
              <a:t>ToF</a:t>
            </a:r>
            <a:r>
              <a:rPr lang="en-US" dirty="0"/>
              <a:t> in a granular calorimeter like the ILD ECAL in the case of charged particles several methods can be used:</a:t>
            </a:r>
          </a:p>
          <a:p>
            <a:endParaRPr lang="en-US" dirty="0"/>
          </a:p>
          <a:p>
            <a:pPr marL="285750" indent="-285750">
              <a:buFont typeface="Wingdings" pitchFamily="2" charset="2"/>
              <a:buChar char="Ø"/>
            </a:pPr>
            <a:r>
              <a:rPr lang="en-US" dirty="0"/>
              <a:t>Using  time of the closest hit to the track</a:t>
            </a:r>
          </a:p>
          <a:p>
            <a:pPr marL="285750" indent="-285750">
              <a:buFont typeface="Wingdings" pitchFamily="2" charset="2"/>
              <a:buChar char="Ø"/>
            </a:pPr>
            <a:r>
              <a:rPr lang="en-US" dirty="0"/>
              <a:t>Using time of the fastest hit</a:t>
            </a:r>
          </a:p>
          <a:p>
            <a:pPr marL="285750" indent="-285750">
              <a:buFont typeface="Wingdings" pitchFamily="2" charset="2"/>
              <a:buChar char="Ø"/>
            </a:pPr>
            <a:r>
              <a:rPr lang="en-US" dirty="0"/>
              <a:t>Using the average time of hits along the track  extrapolation in a few layers in case of longitudinally segmented ECAL (</a:t>
            </a:r>
            <a:r>
              <a:rPr lang="en-US" dirty="0" err="1"/>
              <a:t>ToF</a:t>
            </a:r>
            <a:r>
              <a:rPr lang="en-US" baseline="-25000" dirty="0" err="1"/>
              <a:t>Avg</a:t>
            </a:r>
            <a:r>
              <a:rPr lang="en-US" dirty="0"/>
              <a:t>)</a:t>
            </a:r>
          </a:p>
          <a:p>
            <a:pPr marL="285750" indent="-285750">
              <a:buFont typeface="Wingdings" pitchFamily="2" charset="2"/>
              <a:buChar char="Ø"/>
            </a:pPr>
            <a:r>
              <a:rPr lang="en-US" dirty="0"/>
              <a:t>Using the time information of the hits of the first layers to determine the time at entrance of the ECAL (</a:t>
            </a:r>
            <a:r>
              <a:rPr lang="en-US" dirty="0" err="1"/>
              <a:t>ToF</a:t>
            </a:r>
            <a:r>
              <a:rPr lang="en-US" baseline="-25000" dirty="0" err="1"/>
              <a:t>Fit</a:t>
            </a:r>
            <a:r>
              <a:rPr lang="en-US" dirty="0"/>
              <a:t>)</a:t>
            </a:r>
          </a:p>
          <a:p>
            <a:endParaRPr lang="en-US" dirty="0"/>
          </a:p>
          <a:p>
            <a:endParaRPr lang="en-US" dirty="0"/>
          </a:p>
          <a:p>
            <a:r>
              <a:rPr lang="en-US" dirty="0"/>
              <a:t> </a:t>
            </a:r>
          </a:p>
        </p:txBody>
      </p:sp>
      <p:pic>
        <p:nvPicPr>
          <p:cNvPr id="6" name="Image 5">
            <a:extLst>
              <a:ext uri="{FF2B5EF4-FFF2-40B4-BE49-F238E27FC236}">
                <a16:creationId xmlns:a16="http://schemas.microsoft.com/office/drawing/2014/main" id="{3989C1F5-83C5-9041-B2C3-A63CE7E0955B}"/>
              </a:ext>
            </a:extLst>
          </p:cNvPr>
          <p:cNvPicPr>
            <a:picLocks noChangeAspect="1"/>
          </p:cNvPicPr>
          <p:nvPr/>
        </p:nvPicPr>
        <p:blipFill>
          <a:blip r:embed="rId3"/>
          <a:stretch>
            <a:fillRect/>
          </a:stretch>
        </p:blipFill>
        <p:spPr>
          <a:xfrm>
            <a:off x="6845788" y="712816"/>
            <a:ext cx="1906326" cy="739068"/>
          </a:xfrm>
          <a:prstGeom prst="rect">
            <a:avLst/>
          </a:prstGeom>
        </p:spPr>
      </p:pic>
      <p:pic>
        <p:nvPicPr>
          <p:cNvPr id="7" name="Image 6">
            <a:extLst>
              <a:ext uri="{FF2B5EF4-FFF2-40B4-BE49-F238E27FC236}">
                <a16:creationId xmlns:a16="http://schemas.microsoft.com/office/drawing/2014/main" id="{5DE97733-DB90-2C4D-9FD5-4DB78617BD17}"/>
              </a:ext>
            </a:extLst>
          </p:cNvPr>
          <p:cNvPicPr>
            <a:picLocks noChangeAspect="1"/>
          </p:cNvPicPr>
          <p:nvPr/>
        </p:nvPicPr>
        <p:blipFill>
          <a:blip r:embed="rId4"/>
          <a:stretch>
            <a:fillRect/>
          </a:stretch>
        </p:blipFill>
        <p:spPr>
          <a:xfrm>
            <a:off x="5606980" y="4460647"/>
            <a:ext cx="4108660" cy="2286414"/>
          </a:xfrm>
          <a:prstGeom prst="rect">
            <a:avLst/>
          </a:prstGeom>
        </p:spPr>
      </p:pic>
      <p:pic>
        <p:nvPicPr>
          <p:cNvPr id="8" name="Image 7">
            <a:extLst>
              <a:ext uri="{FF2B5EF4-FFF2-40B4-BE49-F238E27FC236}">
                <a16:creationId xmlns:a16="http://schemas.microsoft.com/office/drawing/2014/main" id="{F260B83A-10C2-1B4E-B1A2-E6E5BEF265B6}"/>
              </a:ext>
            </a:extLst>
          </p:cNvPr>
          <p:cNvPicPr>
            <a:picLocks noChangeAspect="1"/>
          </p:cNvPicPr>
          <p:nvPr/>
        </p:nvPicPr>
        <p:blipFill>
          <a:blip r:embed="rId5"/>
          <a:stretch>
            <a:fillRect/>
          </a:stretch>
        </p:blipFill>
        <p:spPr>
          <a:xfrm>
            <a:off x="974496" y="4460647"/>
            <a:ext cx="3937138" cy="2286414"/>
          </a:xfrm>
          <a:prstGeom prst="rect">
            <a:avLst/>
          </a:prstGeom>
        </p:spPr>
      </p:pic>
      <p:sp>
        <p:nvSpPr>
          <p:cNvPr id="11" name="Espace réservé du numéro de diapositive 10">
            <a:extLst>
              <a:ext uri="{FF2B5EF4-FFF2-40B4-BE49-F238E27FC236}">
                <a16:creationId xmlns:a16="http://schemas.microsoft.com/office/drawing/2014/main" id="{E48EC207-2969-F547-9CC7-3B352C2C5B8E}"/>
              </a:ext>
            </a:extLst>
          </p:cNvPr>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151861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585943D-94BE-B24C-8BEC-0BBF4A139244}"/>
              </a:ext>
            </a:extLst>
          </p:cNvPr>
          <p:cNvSpPr txBox="1"/>
          <p:nvPr/>
        </p:nvSpPr>
        <p:spPr>
          <a:xfrm>
            <a:off x="3954026" y="311499"/>
            <a:ext cx="3305908" cy="369332"/>
          </a:xfrm>
          <a:prstGeom prst="rect">
            <a:avLst/>
          </a:prstGeom>
          <a:noFill/>
        </p:spPr>
        <p:txBody>
          <a:bodyPr wrap="square" rtlCol="0">
            <a:spAutoFit/>
          </a:bodyPr>
          <a:lstStyle/>
          <a:p>
            <a:r>
              <a:rPr lang="en-US" b="1" dirty="0"/>
              <a:t>    Particle Identification</a:t>
            </a:r>
          </a:p>
        </p:txBody>
      </p:sp>
      <p:sp>
        <p:nvSpPr>
          <p:cNvPr id="3" name="ZoneTexte 2">
            <a:extLst>
              <a:ext uri="{FF2B5EF4-FFF2-40B4-BE49-F238E27FC236}">
                <a16:creationId xmlns:a16="http://schemas.microsoft.com/office/drawing/2014/main" id="{ADF29F48-20CA-314F-99C6-51667DF03833}"/>
              </a:ext>
            </a:extLst>
          </p:cNvPr>
          <p:cNvSpPr txBox="1"/>
          <p:nvPr/>
        </p:nvSpPr>
        <p:spPr>
          <a:xfrm>
            <a:off x="511292" y="1058091"/>
            <a:ext cx="9605555" cy="5355312"/>
          </a:xfrm>
          <a:prstGeom prst="rect">
            <a:avLst/>
          </a:prstGeom>
          <a:noFill/>
        </p:spPr>
        <p:txBody>
          <a:bodyPr wrap="square" rtlCol="0">
            <a:spAutoFit/>
          </a:bodyPr>
          <a:lstStyle/>
          <a:p>
            <a:r>
              <a:rPr lang="en-US" dirty="0"/>
              <a:t>Another approach that can be applied in very high granular calorimeters is to estimate </a:t>
            </a:r>
            <a:r>
              <a:rPr lang="en-US" dirty="0">
                <a:solidFill>
                  <a:srgbClr val="FFFF00"/>
                </a:solidFill>
                <a:latin typeface="Symbol" pitchFamily="2" charset="2"/>
              </a:rPr>
              <a:t>b </a:t>
            </a:r>
            <a:r>
              <a:rPr lang="en-US" dirty="0"/>
              <a:t>of track segments within a shower as well as the energy loss  to identify the nature of the particle and then its momentum.</a:t>
            </a:r>
          </a:p>
          <a:p>
            <a:endParaRPr lang="en-US" dirty="0"/>
          </a:p>
          <a:p>
            <a:r>
              <a:rPr lang="en-US" dirty="0">
                <a:latin typeface="Symbol" pitchFamily="2" charset="2"/>
              </a:rPr>
              <a:t> </a:t>
            </a:r>
            <a:r>
              <a:rPr lang="en-US" dirty="0">
                <a:solidFill>
                  <a:srgbClr val="FFFF00"/>
                </a:solidFill>
                <a:latin typeface="Symbol" pitchFamily="2" charset="2"/>
              </a:rPr>
              <a:t>b </a:t>
            </a:r>
            <a:r>
              <a:rPr lang="en-US" dirty="0"/>
              <a:t>could be known up to 10% according to a simulation </a:t>
            </a:r>
          </a:p>
          <a:p>
            <a:r>
              <a:rPr lang="en-US" dirty="0"/>
              <a:t>study on hadronic showers in ILD </a:t>
            </a:r>
            <a:r>
              <a:rPr lang="en-US" dirty="0" err="1"/>
              <a:t>SiW</a:t>
            </a:r>
            <a:r>
              <a:rPr lang="en-US" dirty="0"/>
              <a:t> ECAL</a:t>
            </a:r>
          </a:p>
          <a:p>
            <a:endParaRPr lang="en-US" dirty="0"/>
          </a:p>
          <a:p>
            <a:r>
              <a:rPr lang="en-US" dirty="0"/>
              <a:t>To achieve this,  a time resolution better than the </a:t>
            </a:r>
          </a:p>
          <a:p>
            <a:r>
              <a:rPr lang="en-US" dirty="0"/>
              <a:t>Calorimeter longitudinal segmentation is needed. </a:t>
            </a:r>
          </a:p>
          <a:p>
            <a:endParaRPr lang="en-US" dirty="0"/>
          </a:p>
          <a:p>
            <a:r>
              <a:rPr lang="en-US" dirty="0"/>
              <a:t>In case of</a:t>
            </a:r>
          </a:p>
          <a:p>
            <a:endParaRPr lang="en-US" dirty="0"/>
          </a:p>
          <a:p>
            <a:r>
              <a:rPr lang="en-US" dirty="0"/>
              <a:t> ILD ECAL (6.5 mm  </a:t>
            </a:r>
            <a:r>
              <a:rPr lang="en-US" dirty="0">
                <a:sym typeface="Wingdings" pitchFamily="2" charset="2"/>
              </a:rPr>
              <a:t>  20 </a:t>
            </a:r>
            <a:r>
              <a:rPr lang="en-US" dirty="0" err="1">
                <a:sym typeface="Wingdings" pitchFamily="2" charset="2"/>
              </a:rPr>
              <a:t>ps</a:t>
            </a:r>
            <a:r>
              <a:rPr lang="en-US" dirty="0">
                <a:sym typeface="Wingdings" pitchFamily="2" charset="2"/>
              </a:rPr>
              <a:t>) hard to achieve for the moment</a:t>
            </a:r>
          </a:p>
          <a:p>
            <a:r>
              <a:rPr lang="en-US" dirty="0">
                <a:sym typeface="Wingdings" pitchFamily="2" charset="2"/>
              </a:rPr>
              <a:t> ILD HCAL (30 mm   100 </a:t>
            </a:r>
            <a:r>
              <a:rPr lang="en-US" dirty="0" err="1">
                <a:sym typeface="Wingdings" pitchFamily="2" charset="2"/>
              </a:rPr>
              <a:t>ps</a:t>
            </a:r>
            <a:r>
              <a:rPr lang="en-US" dirty="0">
                <a:sym typeface="Wingdings" pitchFamily="2" charset="2"/>
              </a:rPr>
              <a:t>) rather possible</a:t>
            </a:r>
          </a:p>
          <a:p>
            <a:endParaRPr lang="en-US" dirty="0">
              <a:sym typeface="Wingdings" pitchFamily="2" charset="2"/>
            </a:endParaRPr>
          </a:p>
          <a:p>
            <a:r>
              <a:rPr lang="en-US" dirty="0">
                <a:sym typeface="Wingdings" pitchFamily="2" charset="2"/>
              </a:rPr>
              <a:t>The measurement of </a:t>
            </a:r>
            <a:r>
              <a:rPr lang="en-US" dirty="0">
                <a:latin typeface="Symbol" pitchFamily="2" charset="2"/>
                <a:sym typeface="Wingdings" pitchFamily="2" charset="2"/>
              </a:rPr>
              <a:t>b </a:t>
            </a:r>
            <a:r>
              <a:rPr lang="en-US" dirty="0">
                <a:sym typeface="Wingdings" pitchFamily="2" charset="2"/>
              </a:rPr>
              <a:t>and energy loss of the different </a:t>
            </a:r>
          </a:p>
          <a:p>
            <a:r>
              <a:rPr lang="en-US" dirty="0">
                <a:sym typeface="Wingdings" pitchFamily="2" charset="2"/>
              </a:rPr>
              <a:t>particles within a shower  as well as the shape could be </a:t>
            </a:r>
          </a:p>
          <a:p>
            <a:r>
              <a:rPr lang="en-US" dirty="0">
                <a:sym typeface="Wingdings" pitchFamily="2" charset="2"/>
              </a:rPr>
              <a:t>exploited to determine the nature of the incoming particles</a:t>
            </a:r>
          </a:p>
          <a:p>
            <a:endParaRPr lang="en-US" dirty="0"/>
          </a:p>
        </p:txBody>
      </p:sp>
      <p:pic>
        <p:nvPicPr>
          <p:cNvPr id="4" name="Image 3">
            <a:extLst>
              <a:ext uri="{FF2B5EF4-FFF2-40B4-BE49-F238E27FC236}">
                <a16:creationId xmlns:a16="http://schemas.microsoft.com/office/drawing/2014/main" id="{C536B223-5A4A-AB40-8390-BBD3AF9D7757}"/>
              </a:ext>
            </a:extLst>
          </p:cNvPr>
          <p:cNvPicPr>
            <a:picLocks noChangeAspect="1"/>
          </p:cNvPicPr>
          <p:nvPr/>
        </p:nvPicPr>
        <p:blipFill>
          <a:blip r:embed="rId2"/>
          <a:stretch>
            <a:fillRect/>
          </a:stretch>
        </p:blipFill>
        <p:spPr>
          <a:xfrm>
            <a:off x="7465928" y="1870781"/>
            <a:ext cx="4444385" cy="4347302"/>
          </a:xfrm>
          <a:prstGeom prst="rect">
            <a:avLst/>
          </a:prstGeom>
        </p:spPr>
      </p:pic>
      <p:sp>
        <p:nvSpPr>
          <p:cNvPr id="6" name="ZoneTexte 5">
            <a:extLst>
              <a:ext uri="{FF2B5EF4-FFF2-40B4-BE49-F238E27FC236}">
                <a16:creationId xmlns:a16="http://schemas.microsoft.com/office/drawing/2014/main" id="{A4A2F71C-8071-AB41-9D06-B9921412599F}"/>
              </a:ext>
            </a:extLst>
          </p:cNvPr>
          <p:cNvSpPr txBox="1"/>
          <p:nvPr/>
        </p:nvSpPr>
        <p:spPr>
          <a:xfrm>
            <a:off x="7465423" y="5785903"/>
            <a:ext cx="6100354" cy="369332"/>
          </a:xfrm>
          <a:prstGeom prst="rect">
            <a:avLst/>
          </a:prstGeom>
          <a:noFill/>
        </p:spPr>
        <p:txBody>
          <a:bodyPr wrap="square">
            <a:spAutoFit/>
          </a:bodyPr>
          <a:lstStyle/>
          <a:p>
            <a:r>
              <a:rPr lang="fr-FR" dirty="0">
                <a:effectLst/>
                <a:latin typeface="Helvetica" pitchFamily="2" charset="0"/>
              </a:rPr>
              <a:t>The </a:t>
            </a:r>
            <a:r>
              <a:rPr lang="fr-FR" dirty="0" err="1">
                <a:effectLst/>
                <a:latin typeface="Helvetica" pitchFamily="2" charset="0"/>
              </a:rPr>
              <a:t>darkness</a:t>
            </a:r>
            <a:r>
              <a:rPr lang="fr-FR" dirty="0">
                <a:effectLst/>
                <a:latin typeface="Helvetica" pitchFamily="2" charset="0"/>
              </a:rPr>
              <a:t> </a:t>
            </a:r>
            <a:r>
              <a:rPr lang="fr-FR" dirty="0" err="1">
                <a:effectLst/>
                <a:latin typeface="Helvetica" pitchFamily="2" charset="0"/>
              </a:rPr>
              <a:t>reflects</a:t>
            </a:r>
            <a:r>
              <a:rPr lang="fr-FR" dirty="0">
                <a:effectLst/>
                <a:latin typeface="Helvetica" pitchFamily="2" charset="0"/>
              </a:rPr>
              <a:t> the </a:t>
            </a:r>
            <a:r>
              <a:rPr lang="fr-FR" dirty="0" err="1">
                <a:effectLst/>
                <a:latin typeface="Helvetica" pitchFamily="2" charset="0"/>
              </a:rPr>
              <a:t>slowing</a:t>
            </a:r>
            <a:r>
              <a:rPr lang="fr-FR" dirty="0">
                <a:effectLst/>
                <a:latin typeface="Helvetica" pitchFamily="2" charset="0"/>
              </a:rPr>
              <a:t> down </a:t>
            </a:r>
          </a:p>
        </p:txBody>
      </p:sp>
      <p:sp>
        <p:nvSpPr>
          <p:cNvPr id="7" name="ZoneTexte 6">
            <a:extLst>
              <a:ext uri="{FF2B5EF4-FFF2-40B4-BE49-F238E27FC236}">
                <a16:creationId xmlns:a16="http://schemas.microsoft.com/office/drawing/2014/main" id="{28529551-89AC-2E44-9881-71955A8FA6E2}"/>
              </a:ext>
            </a:extLst>
          </p:cNvPr>
          <p:cNvSpPr txBox="1"/>
          <p:nvPr/>
        </p:nvSpPr>
        <p:spPr>
          <a:xfrm>
            <a:off x="9496696" y="2272937"/>
            <a:ext cx="2184011" cy="369332"/>
          </a:xfrm>
          <a:prstGeom prst="rect">
            <a:avLst/>
          </a:prstGeom>
          <a:noFill/>
        </p:spPr>
        <p:txBody>
          <a:bodyPr wrap="square" rtlCol="0">
            <a:spAutoFit/>
          </a:bodyPr>
          <a:lstStyle/>
          <a:p>
            <a:r>
              <a:rPr lang="en-US" dirty="0"/>
              <a:t>H. </a:t>
            </a:r>
            <a:r>
              <a:rPr lang="en-US" dirty="0" err="1"/>
              <a:t>Videau</a:t>
            </a:r>
            <a:r>
              <a:rPr lang="en-US" dirty="0"/>
              <a:t> et al.</a:t>
            </a:r>
          </a:p>
        </p:txBody>
      </p:sp>
      <p:sp>
        <p:nvSpPr>
          <p:cNvPr id="9" name="Espace réservé du numéro de diapositive 8">
            <a:extLst>
              <a:ext uri="{FF2B5EF4-FFF2-40B4-BE49-F238E27FC236}">
                <a16:creationId xmlns:a16="http://schemas.microsoft.com/office/drawing/2014/main" id="{ABBC5178-75E0-C643-8A02-346E3B101BC4}"/>
              </a:ext>
            </a:extLst>
          </p:cNvPr>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4151739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095B793-E235-AF4A-A4B4-8770D64C3344}"/>
              </a:ext>
            </a:extLst>
          </p:cNvPr>
          <p:cNvSpPr txBox="1"/>
          <p:nvPr/>
        </p:nvSpPr>
        <p:spPr>
          <a:xfrm>
            <a:off x="3954026" y="311499"/>
            <a:ext cx="3305908" cy="369332"/>
          </a:xfrm>
          <a:prstGeom prst="rect">
            <a:avLst/>
          </a:prstGeom>
          <a:noFill/>
        </p:spPr>
        <p:txBody>
          <a:bodyPr wrap="square" rtlCol="0">
            <a:spAutoFit/>
          </a:bodyPr>
          <a:lstStyle/>
          <a:p>
            <a:r>
              <a:rPr lang="en-US" b="1" dirty="0"/>
              <a:t>    Particle Identification</a:t>
            </a:r>
          </a:p>
        </p:txBody>
      </p:sp>
      <p:sp>
        <p:nvSpPr>
          <p:cNvPr id="4" name="ZoneTexte 3">
            <a:extLst>
              <a:ext uri="{FF2B5EF4-FFF2-40B4-BE49-F238E27FC236}">
                <a16:creationId xmlns:a16="http://schemas.microsoft.com/office/drawing/2014/main" id="{827A7A39-B338-5549-80E5-4B7769BFC0B2}"/>
              </a:ext>
            </a:extLst>
          </p:cNvPr>
          <p:cNvSpPr txBox="1"/>
          <p:nvPr/>
        </p:nvSpPr>
        <p:spPr>
          <a:xfrm>
            <a:off x="344348" y="863711"/>
            <a:ext cx="9831615" cy="2031325"/>
          </a:xfrm>
          <a:prstGeom prst="rect">
            <a:avLst/>
          </a:prstGeom>
          <a:noFill/>
        </p:spPr>
        <p:txBody>
          <a:bodyPr wrap="square" rtlCol="0">
            <a:spAutoFit/>
          </a:bodyPr>
          <a:lstStyle/>
          <a:p>
            <a:r>
              <a:rPr lang="en-US" dirty="0"/>
              <a:t>Time information is also very useful in other technologies than the</a:t>
            </a:r>
          </a:p>
          <a:p>
            <a:r>
              <a:rPr lang="en-US" dirty="0"/>
              <a:t> one based on high granularity.</a:t>
            </a:r>
          </a:p>
          <a:p>
            <a:endParaRPr lang="en-US" dirty="0"/>
          </a:p>
          <a:p>
            <a:r>
              <a:rPr lang="en-US" dirty="0"/>
              <a:t>In Dual Readout technologies one can use precise time information</a:t>
            </a:r>
          </a:p>
          <a:p>
            <a:r>
              <a:rPr lang="en-US" dirty="0"/>
              <a:t>to discriminate electrons against </a:t>
            </a:r>
            <a:r>
              <a:rPr lang="en-US" dirty="0" err="1"/>
              <a:t>pions</a:t>
            </a:r>
            <a:r>
              <a:rPr lang="en-US" dirty="0"/>
              <a:t> since the showers associated</a:t>
            </a:r>
          </a:p>
          <a:p>
            <a:r>
              <a:rPr lang="en-US" dirty="0"/>
              <a:t>to those particles start on average in different depths of the calorimeter.</a:t>
            </a:r>
          </a:p>
          <a:p>
            <a:r>
              <a:rPr lang="en-US" dirty="0"/>
              <a:t>This with the shape information are efficient tools for </a:t>
            </a:r>
            <a:r>
              <a:rPr lang="en-US" dirty="0" err="1"/>
              <a:t>PiD</a:t>
            </a:r>
            <a:r>
              <a:rPr lang="en-US" dirty="0"/>
              <a:t>.</a:t>
            </a:r>
          </a:p>
        </p:txBody>
      </p:sp>
      <p:pic>
        <p:nvPicPr>
          <p:cNvPr id="5" name="Image 4">
            <a:extLst>
              <a:ext uri="{FF2B5EF4-FFF2-40B4-BE49-F238E27FC236}">
                <a16:creationId xmlns:a16="http://schemas.microsoft.com/office/drawing/2014/main" id="{87A3BD9B-3AB5-644D-921C-FD66300113D4}"/>
              </a:ext>
            </a:extLst>
          </p:cNvPr>
          <p:cNvPicPr>
            <a:picLocks noChangeAspect="1"/>
          </p:cNvPicPr>
          <p:nvPr/>
        </p:nvPicPr>
        <p:blipFill>
          <a:blip r:embed="rId2"/>
          <a:stretch>
            <a:fillRect/>
          </a:stretch>
        </p:blipFill>
        <p:spPr>
          <a:xfrm>
            <a:off x="537397" y="3075940"/>
            <a:ext cx="6833257" cy="3141980"/>
          </a:xfrm>
          <a:prstGeom prst="rect">
            <a:avLst/>
          </a:prstGeom>
        </p:spPr>
      </p:pic>
      <p:sp>
        <p:nvSpPr>
          <p:cNvPr id="6" name="ZoneTexte 5">
            <a:extLst>
              <a:ext uri="{FF2B5EF4-FFF2-40B4-BE49-F238E27FC236}">
                <a16:creationId xmlns:a16="http://schemas.microsoft.com/office/drawing/2014/main" id="{D4CAC7AA-4FA7-F24F-A7F2-8CDBB95B49FD}"/>
              </a:ext>
            </a:extLst>
          </p:cNvPr>
          <p:cNvSpPr txBox="1"/>
          <p:nvPr/>
        </p:nvSpPr>
        <p:spPr>
          <a:xfrm>
            <a:off x="537397" y="6398824"/>
            <a:ext cx="7217040" cy="646331"/>
          </a:xfrm>
          <a:prstGeom prst="rect">
            <a:avLst/>
          </a:prstGeom>
          <a:noFill/>
        </p:spPr>
        <p:txBody>
          <a:bodyPr wrap="none" rtlCol="0">
            <a:spAutoFit/>
          </a:bodyPr>
          <a:lstStyle/>
          <a:p>
            <a:r>
              <a:rPr lang="fr-FR" dirty="0"/>
              <a:t>S. Lee, M. </a:t>
            </a:r>
            <a:r>
              <a:rPr lang="fr-FR" dirty="0" err="1"/>
              <a:t>Livan</a:t>
            </a:r>
            <a:r>
              <a:rPr lang="fr-FR" dirty="0"/>
              <a:t>, R. </a:t>
            </a:r>
            <a:r>
              <a:rPr lang="fr-FR" dirty="0" err="1"/>
              <a:t>Wigmans</a:t>
            </a:r>
            <a:r>
              <a:rPr lang="fr-FR" dirty="0"/>
              <a:t>, , </a:t>
            </a:r>
            <a:r>
              <a:rPr lang="fr-FR" dirty="0" err="1"/>
              <a:t>Rev</a:t>
            </a:r>
            <a:r>
              <a:rPr lang="fr-FR" dirty="0"/>
              <a:t>. </a:t>
            </a:r>
            <a:r>
              <a:rPr lang="fr-FR" dirty="0" err="1"/>
              <a:t>Mod</a:t>
            </a:r>
            <a:r>
              <a:rPr lang="fr-FR" dirty="0"/>
              <a:t>. Phys. 90 (2018) 025002</a:t>
            </a:r>
          </a:p>
          <a:p>
            <a:endParaRPr lang="en-US" dirty="0"/>
          </a:p>
        </p:txBody>
      </p:sp>
      <p:pic>
        <p:nvPicPr>
          <p:cNvPr id="7" name="Image 6">
            <a:extLst>
              <a:ext uri="{FF2B5EF4-FFF2-40B4-BE49-F238E27FC236}">
                <a16:creationId xmlns:a16="http://schemas.microsoft.com/office/drawing/2014/main" id="{C07158A1-443E-AB4C-BE41-F83473612DF0}"/>
              </a:ext>
            </a:extLst>
          </p:cNvPr>
          <p:cNvPicPr>
            <a:picLocks noChangeAspect="1"/>
          </p:cNvPicPr>
          <p:nvPr/>
        </p:nvPicPr>
        <p:blipFill>
          <a:blip r:embed="rId3"/>
          <a:stretch>
            <a:fillRect/>
          </a:stretch>
        </p:blipFill>
        <p:spPr>
          <a:xfrm>
            <a:off x="8786311" y="309488"/>
            <a:ext cx="2779304" cy="1108445"/>
          </a:xfrm>
          <a:prstGeom prst="rect">
            <a:avLst/>
          </a:prstGeom>
          <a:solidFill>
            <a:srgbClr val="92D050"/>
          </a:solidFill>
        </p:spPr>
      </p:pic>
      <p:pic>
        <p:nvPicPr>
          <p:cNvPr id="8" name="Image 7">
            <a:extLst>
              <a:ext uri="{FF2B5EF4-FFF2-40B4-BE49-F238E27FC236}">
                <a16:creationId xmlns:a16="http://schemas.microsoft.com/office/drawing/2014/main" id="{C739BD6B-3DD3-D344-87B6-79AF7DB494F2}"/>
              </a:ext>
            </a:extLst>
          </p:cNvPr>
          <p:cNvPicPr>
            <a:picLocks noChangeAspect="1"/>
          </p:cNvPicPr>
          <p:nvPr/>
        </p:nvPicPr>
        <p:blipFill>
          <a:blip r:embed="rId4"/>
          <a:stretch>
            <a:fillRect/>
          </a:stretch>
        </p:blipFill>
        <p:spPr>
          <a:xfrm>
            <a:off x="9076221" y="1551388"/>
            <a:ext cx="2199483" cy="841536"/>
          </a:xfrm>
          <a:prstGeom prst="rect">
            <a:avLst/>
          </a:prstGeom>
          <a:solidFill>
            <a:srgbClr val="92D050"/>
          </a:solidFill>
        </p:spPr>
      </p:pic>
      <p:pic>
        <p:nvPicPr>
          <p:cNvPr id="11" name="Image 10">
            <a:extLst>
              <a:ext uri="{FF2B5EF4-FFF2-40B4-BE49-F238E27FC236}">
                <a16:creationId xmlns:a16="http://schemas.microsoft.com/office/drawing/2014/main" id="{87810D9F-0583-7F43-A2DA-986CAA247BF6}"/>
              </a:ext>
            </a:extLst>
          </p:cNvPr>
          <p:cNvPicPr>
            <a:picLocks noChangeAspect="1"/>
          </p:cNvPicPr>
          <p:nvPr/>
        </p:nvPicPr>
        <p:blipFill>
          <a:blip r:embed="rId5"/>
          <a:stretch>
            <a:fillRect/>
          </a:stretch>
        </p:blipFill>
        <p:spPr>
          <a:xfrm>
            <a:off x="8924103" y="2651760"/>
            <a:ext cx="2730500" cy="4206240"/>
          </a:xfrm>
          <a:prstGeom prst="rect">
            <a:avLst/>
          </a:prstGeom>
        </p:spPr>
      </p:pic>
    </p:spTree>
    <p:extLst>
      <p:ext uri="{BB962C8B-B14F-4D97-AF65-F5344CB8AC3E}">
        <p14:creationId xmlns:p14="http://schemas.microsoft.com/office/powerpoint/2010/main" val="962999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088C45B-F2D3-B443-80C1-E40FC4725936}"/>
              </a:ext>
            </a:extLst>
          </p:cNvPr>
          <p:cNvSpPr txBox="1"/>
          <p:nvPr/>
        </p:nvSpPr>
        <p:spPr>
          <a:xfrm>
            <a:off x="3370218" y="365761"/>
            <a:ext cx="4558937" cy="369332"/>
          </a:xfrm>
          <a:prstGeom prst="rect">
            <a:avLst/>
          </a:prstGeom>
          <a:noFill/>
        </p:spPr>
        <p:txBody>
          <a:bodyPr wrap="square" rtlCol="0">
            <a:spAutoFit/>
          </a:bodyPr>
          <a:lstStyle/>
          <a:p>
            <a:pPr algn="ctr"/>
            <a:r>
              <a:rPr lang="en-US" b="1" dirty="0"/>
              <a:t>Pile Up  Mitigation</a:t>
            </a:r>
          </a:p>
        </p:txBody>
      </p:sp>
      <p:pic>
        <p:nvPicPr>
          <p:cNvPr id="3" name="Image 2">
            <a:extLst>
              <a:ext uri="{FF2B5EF4-FFF2-40B4-BE49-F238E27FC236}">
                <a16:creationId xmlns:a16="http://schemas.microsoft.com/office/drawing/2014/main" id="{A7836995-97DB-3348-B27E-E34CA6F71775}"/>
              </a:ext>
            </a:extLst>
          </p:cNvPr>
          <p:cNvPicPr>
            <a:picLocks noChangeAspect="1"/>
          </p:cNvPicPr>
          <p:nvPr/>
        </p:nvPicPr>
        <p:blipFill>
          <a:blip r:embed="rId2"/>
          <a:stretch>
            <a:fillRect/>
          </a:stretch>
        </p:blipFill>
        <p:spPr>
          <a:xfrm>
            <a:off x="2863850" y="1454150"/>
            <a:ext cx="6464300" cy="3949700"/>
          </a:xfrm>
          <a:prstGeom prst="rect">
            <a:avLst/>
          </a:prstGeom>
        </p:spPr>
      </p:pic>
      <p:sp>
        <p:nvSpPr>
          <p:cNvPr id="5" name="ZoneTexte 4">
            <a:extLst>
              <a:ext uri="{FF2B5EF4-FFF2-40B4-BE49-F238E27FC236}">
                <a16:creationId xmlns:a16="http://schemas.microsoft.com/office/drawing/2014/main" id="{892AF375-566B-B449-8E80-48F20EC62495}"/>
              </a:ext>
            </a:extLst>
          </p:cNvPr>
          <p:cNvSpPr txBox="1"/>
          <p:nvPr/>
        </p:nvSpPr>
        <p:spPr>
          <a:xfrm>
            <a:off x="6277973" y="1907778"/>
            <a:ext cx="6100354" cy="646331"/>
          </a:xfrm>
          <a:prstGeom prst="rect">
            <a:avLst/>
          </a:prstGeom>
          <a:noFill/>
        </p:spPr>
        <p:txBody>
          <a:bodyPr wrap="square">
            <a:spAutoFit/>
          </a:bodyPr>
          <a:lstStyle/>
          <a:p>
            <a:r>
              <a:rPr lang="fr-FR" dirty="0" err="1">
                <a:solidFill>
                  <a:schemeClr val="bg1"/>
                </a:solidFill>
              </a:rPr>
              <a:t>Pileup</a:t>
            </a:r>
            <a:r>
              <a:rPr lang="fr-FR" dirty="0">
                <a:solidFill>
                  <a:schemeClr val="bg1"/>
                </a:solidFill>
              </a:rPr>
              <a:t> 200</a:t>
            </a:r>
          </a:p>
          <a:p>
            <a:r>
              <a:rPr lang="fr-FR" dirty="0">
                <a:solidFill>
                  <a:schemeClr val="bg1"/>
                </a:solidFill>
                <a:latin typeface="Symbol" pitchFamily="2" charset="2"/>
              </a:rPr>
              <a:t>s</a:t>
            </a:r>
            <a:r>
              <a:rPr lang="fr-FR" baseline="-25000" dirty="0">
                <a:solidFill>
                  <a:schemeClr val="bg1"/>
                </a:solidFill>
              </a:rPr>
              <a:t>t</a:t>
            </a:r>
            <a:r>
              <a:rPr lang="fr-FR" dirty="0">
                <a:solidFill>
                  <a:schemeClr val="bg1"/>
                </a:solidFill>
              </a:rPr>
              <a:t>= 30 </a:t>
            </a:r>
            <a:r>
              <a:rPr lang="fr-FR" dirty="0" err="1">
                <a:solidFill>
                  <a:schemeClr val="bg1"/>
                </a:solidFill>
              </a:rPr>
              <a:t>ps</a:t>
            </a:r>
            <a:endParaRPr lang="fr-FR" dirty="0">
              <a:solidFill>
                <a:schemeClr val="bg1"/>
              </a:solidFill>
            </a:endParaRPr>
          </a:p>
        </p:txBody>
      </p:sp>
      <p:sp>
        <p:nvSpPr>
          <p:cNvPr id="6" name="ZoneTexte 5">
            <a:extLst>
              <a:ext uri="{FF2B5EF4-FFF2-40B4-BE49-F238E27FC236}">
                <a16:creationId xmlns:a16="http://schemas.microsoft.com/office/drawing/2014/main" id="{0E702DCF-8300-1441-BAF7-48B2F5B971DA}"/>
              </a:ext>
            </a:extLst>
          </p:cNvPr>
          <p:cNvSpPr txBox="1"/>
          <p:nvPr/>
        </p:nvSpPr>
        <p:spPr>
          <a:xfrm>
            <a:off x="2484120" y="5672812"/>
            <a:ext cx="7223760" cy="369332"/>
          </a:xfrm>
          <a:prstGeom prst="rect">
            <a:avLst/>
          </a:prstGeom>
          <a:noFill/>
        </p:spPr>
        <p:txBody>
          <a:bodyPr wrap="square" rtlCol="0">
            <a:spAutoFit/>
          </a:bodyPr>
          <a:lstStyle/>
          <a:p>
            <a:r>
              <a:rPr lang="en-US" dirty="0"/>
              <a:t>A precise time measurement is a key tool in mitigating  pileup </a:t>
            </a:r>
          </a:p>
        </p:txBody>
      </p:sp>
      <p:sp>
        <p:nvSpPr>
          <p:cNvPr id="8" name="Espace réservé du numéro de diapositive 7">
            <a:extLst>
              <a:ext uri="{FF2B5EF4-FFF2-40B4-BE49-F238E27FC236}">
                <a16:creationId xmlns:a16="http://schemas.microsoft.com/office/drawing/2014/main" id="{F3C6C69F-3E96-E44A-9F04-07F90C5D6593}"/>
              </a:ext>
            </a:extLst>
          </p:cNvPr>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6210460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6322</TotalTime>
  <Words>2540</Words>
  <Application>Microsoft Macintosh PowerPoint</Application>
  <PresentationFormat>Grand écran</PresentationFormat>
  <Paragraphs>388</Paragraphs>
  <Slides>33</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33</vt:i4>
      </vt:variant>
    </vt:vector>
  </HeadingPairs>
  <TitlesOfParts>
    <vt:vector size="42" baseType="lpstr">
      <vt:lpstr>Arial</vt:lpstr>
      <vt:lpstr>Calibri</vt:lpstr>
      <vt:lpstr>Century Gothic</vt:lpstr>
      <vt:lpstr>Helvetica</vt:lpstr>
      <vt:lpstr>Symbol</vt:lpstr>
      <vt:lpstr>Times New Roman</vt:lpstr>
      <vt:lpstr>Wingdings</vt:lpstr>
      <vt:lpstr>Wingdings 3</vt:lpstr>
      <vt:lpstr>Ion</vt:lpstr>
      <vt:lpstr>T-Calorimetry Goals and tools </vt:lpstr>
      <vt:lpstr>Présentation PowerPoint</vt:lpstr>
      <vt:lpstr>Outline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T-Calorimetry Goals and tools </dc:title>
  <dc:creator>laktineh imad</dc:creator>
  <cp:lastModifiedBy>laktineh imad</cp:lastModifiedBy>
  <cp:revision>27</cp:revision>
  <dcterms:created xsi:type="dcterms:W3CDTF">2022-01-05T15:11:40Z</dcterms:created>
  <dcterms:modified xsi:type="dcterms:W3CDTF">2022-01-13T11:38:07Z</dcterms:modified>
</cp:coreProperties>
</file>