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553" r:id="rId3"/>
    <p:sldId id="476" r:id="rId4"/>
    <p:sldId id="545" r:id="rId5"/>
    <p:sldId id="523" r:id="rId6"/>
    <p:sldId id="537" r:id="rId7"/>
    <p:sldId id="544" r:id="rId8"/>
    <p:sldId id="509" r:id="rId9"/>
    <p:sldId id="519" r:id="rId10"/>
    <p:sldId id="546" r:id="rId11"/>
    <p:sldId id="547" r:id="rId12"/>
    <p:sldId id="552" r:id="rId13"/>
    <p:sldId id="559" r:id="rId14"/>
    <p:sldId id="555" r:id="rId15"/>
    <p:sldId id="482" r:id="rId16"/>
    <p:sldId id="572" r:id="rId17"/>
    <p:sldId id="573" r:id="rId18"/>
    <p:sldId id="574" r:id="rId19"/>
    <p:sldId id="600" r:id="rId20"/>
    <p:sldId id="601" r:id="rId21"/>
    <p:sldId id="602" r:id="rId22"/>
    <p:sldId id="575" r:id="rId23"/>
    <p:sldId id="557" r:id="rId24"/>
    <p:sldId id="558" r:id="rId25"/>
    <p:sldId id="310" r:id="rId26"/>
    <p:sldId id="321" r:id="rId27"/>
    <p:sldId id="322" r:id="rId28"/>
    <p:sldId id="550" r:id="rId29"/>
    <p:sldId id="604" r:id="rId30"/>
    <p:sldId id="554" r:id="rId31"/>
    <p:sldId id="556" r:id="rId32"/>
  </p:sldIdLst>
  <p:sldSz cx="12192000" cy="6858000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FF0000"/>
    <a:srgbClr val="FF6600"/>
    <a:srgbClr val="FFFF00"/>
    <a:srgbClr val="66FF33"/>
    <a:srgbClr val="808080"/>
    <a:srgbClr val="FFFF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5" autoAdjust="0"/>
    <p:restoredTop sz="94948" autoAdjust="0"/>
  </p:normalViewPr>
  <p:slideViewPr>
    <p:cSldViewPr>
      <p:cViewPr varScale="1">
        <p:scale>
          <a:sx n="110" d="100"/>
          <a:sy n="110" d="100"/>
        </p:scale>
        <p:origin x="440" y="184"/>
      </p:cViewPr>
      <p:guideLst>
        <p:guide orient="horz" pos="3552"/>
        <p:guide pos="3840"/>
      </p:guideLst>
    </p:cSldViewPr>
  </p:slideViewPr>
  <p:outlineViewPr>
    <p:cViewPr>
      <p:scale>
        <a:sx n="25" d="100"/>
        <a:sy n="25" d="100"/>
      </p:scale>
      <p:origin x="0" y="-5938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7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703263"/>
            <a:ext cx="6183312" cy="3479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2775"/>
            <a:ext cx="5151437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845" tIns="46622" rIns="94845" bIns="46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0"/>
            <a:r>
              <a:rPr lang="en-GB" noProof="0"/>
              <a:t>Second level</a:t>
            </a:r>
          </a:p>
          <a:p>
            <a:pPr lvl="0"/>
            <a:r>
              <a:rPr lang="en-GB" noProof="0"/>
              <a:t>Third level</a:t>
            </a:r>
          </a:p>
          <a:p>
            <a:pPr lvl="0"/>
            <a:r>
              <a:rPr lang="en-GB" noProof="0"/>
              <a:t>Fourth level</a:t>
            </a:r>
          </a:p>
          <a:p>
            <a:pPr lvl="0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851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85480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8020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94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19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94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94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2478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9800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447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146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11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48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6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6133" y="457200"/>
            <a:ext cx="2726267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3" y="457200"/>
            <a:ext cx="79756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727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800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172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201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329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091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959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5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 sz="2800"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400"/>
            </a:lvl3pPr>
            <a:lvl4pPr marL="17145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4pPr>
            <a:lvl5pPr marL="21717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4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457200"/>
            <a:ext cx="10363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333" y="1657350"/>
            <a:ext cx="1090506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 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4343400" y="630555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chemeClr val="tx1"/>
                </a:solidFill>
                <a:latin typeface="Verdana"/>
                <a:cs typeface="Verdana"/>
              </a:rPr>
              <a:t>Peter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Kluit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(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Nikhef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)</a:t>
            </a:r>
            <a:endParaRPr lang="en-GB" altLang="en-US" sz="12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8940800" y="622935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altLang="en-US" sz="800">
                <a:solidFill>
                  <a:schemeClr val="bg2"/>
                </a:solidFill>
              </a:rPr>
              <a:t> </a:t>
            </a:r>
            <a:fld id="{50F9948D-FA28-478D-A82E-F93DDFBE36D5}" type="slidenum">
              <a:rPr lang="en-GB" altLang="en-US" sz="800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altLang="en-US" sz="800">
              <a:solidFill>
                <a:schemeClr val="bg2"/>
              </a:solidFill>
            </a:endParaRP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33400" y="6460282"/>
            <a:ext cx="4906061" cy="24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700" dirty="0">
                <a:solidFill>
                  <a:schemeClr val="bg2"/>
                </a:solidFill>
                <a:latin typeface="Verdana"/>
                <a:cs typeface="Verdana"/>
              </a:rPr>
              <a:t> </a:t>
            </a:r>
            <a:r>
              <a:rPr lang="en-US" altLang="en-US" sz="1200" kern="120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IAS HEP Hong Kong</a:t>
            </a:r>
            <a:endParaRPr lang="en-GB" altLang="en-US" sz="900" dirty="0">
              <a:latin typeface="Verdana"/>
              <a:cs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/>
        <a:buChar char="u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Monotype Sorts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Monotype Sorts"/>
        <a:buChar char="u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1.png"/><Relationship Id="rId7" Type="http://schemas.openxmlformats.org/officeDocument/2006/relationships/image" Target="../media/image50.pd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53.pd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2.png"/><Relationship Id="rId7" Type="http://schemas.openxmlformats.org/officeDocument/2006/relationships/image" Target="../media/image4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5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e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10" Type="http://schemas.openxmlformats.org/officeDocument/2006/relationships/image" Target="../media/image12.jpeg"/><Relationship Id="rId4" Type="http://schemas.openxmlformats.org/officeDocument/2006/relationships/image" Target="../media/image4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6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5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d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18.08.012" TargetMode="Externa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6.pd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3.pn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9774" y="711200"/>
            <a:ext cx="2232026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836712"/>
            <a:ext cx="7203802" cy="1080120"/>
          </a:xfrm>
        </p:spPr>
        <p:txBody>
          <a:bodyPr anchor="ctr"/>
          <a:lstStyle/>
          <a:p>
            <a:r>
              <a:rPr lang="en-GB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Pixelated Time Projection Chamber Tracker Detector Technology</a:t>
            </a:r>
            <a:endParaRPr lang="en-GB" altLang="en-US" sz="3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26232" y="2647580"/>
            <a:ext cx="4249688" cy="2509612"/>
          </a:xfrm>
        </p:spPr>
        <p:txBody>
          <a:bodyPr/>
          <a:lstStyle/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 err="1">
                <a:latin typeface="Verdana"/>
                <a:cs typeface="Verdana"/>
              </a:rPr>
              <a:t>Yevgen</a:t>
            </a:r>
            <a:r>
              <a:rPr lang="en-GB" altLang="en-US" dirty="0">
                <a:latin typeface="Verdana"/>
                <a:cs typeface="Verdana"/>
              </a:rPr>
              <a:t> </a:t>
            </a:r>
            <a:r>
              <a:rPr lang="en-GB" altLang="en-US" dirty="0" err="1">
                <a:latin typeface="Verdana"/>
                <a:cs typeface="Verdana"/>
              </a:rPr>
              <a:t>Bilevych</a:t>
            </a:r>
            <a:r>
              <a:rPr lang="en-GB" altLang="en-US" dirty="0">
                <a:latin typeface="Verdana"/>
                <a:cs typeface="Verdana"/>
              </a:rPr>
              <a:t>, Klaus </a:t>
            </a:r>
            <a:r>
              <a:rPr lang="en-GB" altLang="en-US" dirty="0" err="1">
                <a:latin typeface="Verdana"/>
                <a:cs typeface="Verdana"/>
              </a:rPr>
              <a:t>Desch</a:t>
            </a:r>
            <a:r>
              <a:rPr lang="en-GB" altLang="en-US" dirty="0">
                <a:latin typeface="Verdana"/>
                <a:cs typeface="Verdana"/>
              </a:rPr>
              <a:t>, Harry van der Graaf, Fred </a:t>
            </a:r>
            <a:r>
              <a:rPr lang="en-GB" altLang="en-US" dirty="0" err="1">
                <a:latin typeface="Verdana"/>
                <a:cs typeface="Verdana"/>
              </a:rPr>
              <a:t>Hartjes</a:t>
            </a:r>
            <a:r>
              <a:rPr lang="en-GB" altLang="en-US" dirty="0">
                <a:latin typeface="Verdana"/>
                <a:cs typeface="Verdana"/>
              </a:rPr>
              <a:t>, Jochen Kaminski, Peter </a:t>
            </a:r>
            <a:r>
              <a:rPr lang="en-GB" altLang="en-US" dirty="0" err="1">
                <a:latin typeface="Verdana"/>
                <a:cs typeface="Verdana"/>
              </a:rPr>
              <a:t>Kluit</a:t>
            </a:r>
            <a:r>
              <a:rPr lang="en-GB" altLang="en-US" dirty="0">
                <a:latin typeface="Verdana"/>
                <a:cs typeface="Verdana"/>
              </a:rPr>
              <a:t>, Naomi van der Kolk,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Cornelis </a:t>
            </a:r>
            <a:r>
              <a:rPr lang="en-GB" altLang="en-US" dirty="0" err="1">
                <a:latin typeface="Verdana"/>
                <a:cs typeface="Verdana"/>
              </a:rPr>
              <a:t>Ligtenberg</a:t>
            </a:r>
            <a:r>
              <a:rPr lang="en-GB" altLang="en-US" dirty="0">
                <a:latin typeface="Verdana"/>
                <a:cs typeface="Verdana"/>
              </a:rPr>
              <a:t>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Gerhard Raven, and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Jan </a:t>
            </a:r>
            <a:r>
              <a:rPr lang="en-GB" altLang="en-US" dirty="0" err="1">
                <a:latin typeface="Verdana"/>
                <a:cs typeface="Verdana"/>
              </a:rPr>
              <a:t>Timmermans</a:t>
            </a:r>
            <a:endParaRPr lang="en-GB" altLang="en-US" dirty="0">
              <a:latin typeface="Verdana"/>
              <a:cs typeface="Verdana"/>
            </a:endParaRP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/>
              <a:t> </a:t>
            </a: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927350" y="6011864"/>
            <a:ext cx="65976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Monotype Sorts"/>
              <a:buChar char="u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0000"/>
              <a:buFont typeface="Monotype Sorts"/>
              <a:buChar char="l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n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100000"/>
              <a:buFont typeface="Monotype Sorts"/>
              <a:buChar char="u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sz="1600" dirty="0">
                <a:latin typeface="Verdana"/>
                <a:cs typeface="Verdana"/>
              </a:rPr>
              <a:t>IAS HEP Hong Kong 2022</a:t>
            </a:r>
            <a:endParaRPr lang="en-GB" altLang="en-US" sz="1600" i="1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652463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7597080" y="2539120"/>
            <a:ext cx="2819400" cy="312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838200" y="553847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1592" y="5733256"/>
            <a:ext cx="1089024" cy="69697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740373"/>
          </a:xfrm>
        </p:spPr>
        <p:txBody>
          <a:bodyPr/>
          <a:lstStyle/>
          <a:p>
            <a:r>
              <a:rPr lang="nl-NL" sz="4000" b="0" dirty="0">
                <a:latin typeface="Verdana"/>
                <a:cs typeface="Verdana"/>
              </a:rPr>
              <a:t>QUAD time walk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0" y="5410200"/>
            <a:ext cx="4829944" cy="639770"/>
          </a:xfrm>
        </p:spPr>
        <p:txBody>
          <a:bodyPr/>
          <a:lstStyle/>
          <a:p>
            <a:r>
              <a:rPr lang="nl-NL" sz="2000" dirty="0">
                <a:latin typeface="Verdana"/>
                <a:cs typeface="Verdana"/>
              </a:rPr>
              <a:t>Time walk correction works well</a:t>
            </a:r>
          </a:p>
          <a:p>
            <a:r>
              <a:rPr lang="nl-NL" sz="2000" dirty="0">
                <a:latin typeface="Verdana"/>
                <a:cs typeface="Verdana"/>
              </a:rPr>
              <a:t>Applied for all analysis results</a:t>
            </a:r>
          </a:p>
        </p:txBody>
      </p:sp>
      <p:pic>
        <p:nvPicPr>
          <p:cNvPr id="8" name="Afbeelding 5">
            <a:extLst>
              <a:ext uri="{FF2B5EF4-FFF2-40B4-BE49-F238E27FC236}">
                <a16:creationId xmlns:a16="http://schemas.microsoft.com/office/drawing/2014/main" id="{7E69BADA-2459-48DC-AA60-6B7FF91AB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89" y="1676400"/>
            <a:ext cx="5257711" cy="3581400"/>
          </a:xfrm>
          <a:prstGeom prst="rect">
            <a:avLst/>
          </a:prstGeom>
        </p:spPr>
      </p:pic>
      <p:pic>
        <p:nvPicPr>
          <p:cNvPr id="9" name="Afbeelding 7">
            <a:extLst>
              <a:ext uri="{FF2B5EF4-FFF2-40B4-BE49-F238E27FC236}">
                <a16:creationId xmlns:a16="http://schemas.microsoft.com/office/drawing/2014/main" id="{81173746-20BD-4B66-B131-13F741D0B1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47800"/>
            <a:ext cx="5337115" cy="38389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 t="81569"/>
          <a:stretch>
            <a:fillRect/>
          </a:stretch>
        </p:blipFill>
        <p:spPr>
          <a:xfrm>
            <a:off x="1600200" y="5282697"/>
            <a:ext cx="4267200" cy="71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76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5">
            <a:extLst>
              <a:ext uri="{FF2B5EF4-FFF2-40B4-BE49-F238E27FC236}">
                <a16:creationId xmlns:a16="http://schemas.microsoft.com/office/drawing/2014/main" id="{EE505F79-B4EA-4E9A-8E57-6AE14B931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71" y="1673894"/>
            <a:ext cx="5236721" cy="3843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6" y="213956"/>
            <a:ext cx="10363200" cy="800100"/>
          </a:xfrm>
        </p:spPr>
        <p:txBody>
          <a:bodyPr/>
          <a:lstStyle/>
          <a:p>
            <a:r>
              <a:rPr lang="nl-NL" sz="4000" b="0" dirty="0">
                <a:latin typeface="Verdana"/>
                <a:cs typeface="Verdana"/>
              </a:rPr>
              <a:t>QUAD single hit </a:t>
            </a:r>
            <a:r>
              <a:rPr lang="nl-NL" sz="4000" b="0" dirty="0" err="1">
                <a:latin typeface="Verdana"/>
                <a:cs typeface="Verdana"/>
              </a:rPr>
              <a:t>resolution</a:t>
            </a:r>
            <a:endParaRPr lang="nl-NL" sz="4000" b="0" dirty="0">
              <a:latin typeface="Verdana"/>
              <a:cs typeface="Verdana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05000" y="5334000"/>
            <a:ext cx="2667000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D</a:t>
            </a:r>
            <a:r>
              <a:rPr lang="en-US" sz="2000" baseline="-25000" dirty="0">
                <a:solidFill>
                  <a:srgbClr val="000000"/>
                </a:solidFill>
                <a:latin typeface="Verdana"/>
                <a:cs typeface="Verdana"/>
              </a:rPr>
              <a:t>T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 = 398 </a:t>
            </a:r>
            <a:r>
              <a:rPr lang="en-US" sz="200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/√cm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38400" y="11430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Transverse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683502" y="1143000"/>
            <a:ext cx="2070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Longitudinal</a:t>
            </a:r>
          </a:p>
        </p:txBody>
      </p:sp>
      <p:pic>
        <p:nvPicPr>
          <p:cNvPr id="12" name="Afbeelding 5">
            <a:extLst>
              <a:ext uri="{FF2B5EF4-FFF2-40B4-BE49-F238E27FC236}">
                <a16:creationId xmlns:a16="http://schemas.microsoft.com/office/drawing/2014/main" id="{1A690777-2991-43E7-9095-94666D41D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799378"/>
            <a:ext cx="5257800" cy="378986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772400" y="5410200"/>
            <a:ext cx="2667000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D</a:t>
            </a:r>
            <a:r>
              <a:rPr lang="en-US" sz="2000" baseline="-25000" dirty="0">
                <a:solidFill>
                  <a:srgbClr val="000000"/>
                </a:solidFill>
                <a:latin typeface="Verdana"/>
                <a:cs typeface="Verdana"/>
              </a:rPr>
              <a:t>L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 = 212 </a:t>
            </a:r>
            <a:r>
              <a:rPr lang="en-US" sz="200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/√cm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5867400"/>
            <a:ext cx="1005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The D</a:t>
            </a:r>
            <a:r>
              <a:rPr lang="en-US" sz="2000" baseline="-25000" dirty="0">
                <a:latin typeface="Verdana"/>
                <a:cs typeface="Verdana"/>
              </a:rPr>
              <a:t>T</a:t>
            </a:r>
            <a:r>
              <a:rPr lang="en-US" sz="2000" dirty="0">
                <a:latin typeface="Verdana"/>
                <a:cs typeface="Verdana"/>
              </a:rPr>
              <a:t> value is rather high due to an error in the gas mixing (too low CF4)</a:t>
            </a:r>
          </a:p>
        </p:txBody>
      </p:sp>
      <p:pic>
        <p:nvPicPr>
          <p:cNvPr id="10" name="Afbeelding 14">
            <a:extLst>
              <a:ext uri="{FF2B5EF4-FFF2-40B4-BE49-F238E27FC236}">
                <a16:creationId xmlns:a16="http://schemas.microsoft.com/office/drawing/2014/main" id="{7BA450C3-FED0-6D40-BFEA-DBF81D019B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8271" y1="5215" x2="66450" y2="8735"/>
                        <a14:foregroundMark x1="75000" y1="11734" x2="96097" y2="33246"/>
                        <a14:foregroundMark x1="95725" y1="42243" x2="94703" y2="70926"/>
                        <a14:foregroundMark x1="92844" y1="76923" x2="59665" y2="97914"/>
                        <a14:foregroundMark x1="59665" y1="94915" x2="10409" y2="94394"/>
                        <a14:foregroundMark x1="10409" y1="94394" x2="5762" y2="59322"/>
                        <a14:foregroundMark x1="5019" y1="53325" x2="9294" y2="2738"/>
                        <a14:foregroundMark x1="66078" y1="9257" x2="78625" y2="16688"/>
                        <a14:foregroundMark x1="94703" y1="32334" x2="95353" y2="43807"/>
                        <a14:foregroundMark x1="95074" y1="49804" x2="90706" y2="79922"/>
                        <a14:foregroundMark x1="5762" y1="50326" x2="5762" y2="65841"/>
                        <a14:foregroundMark x1="10037" y1="21773" x2="76115" y2="71838"/>
                        <a14:foregroundMark x1="78625" y1="23207" x2="14684" y2="70926"/>
                        <a14:foregroundMark x1="21840" y1="16297" x2="64312" y2="41851"/>
                        <a14:foregroundMark x1="60781" y1="14211" x2="30390" y2="43807"/>
                        <a14:foregroundMark x1="31784" y1="8735" x2="51487" y2="36245"/>
                        <a14:foregroundMark x1="75000" y1="38853" x2="45725" y2="75359"/>
                        <a14:foregroundMark x1="83271" y1="38331" x2="69331" y2="80834"/>
                        <a14:foregroundMark x1="82900" y1="34289" x2="63941" y2="64798"/>
                        <a14:foregroundMark x1="64684" y1="75359" x2="30390" y2="62842"/>
                        <a14:foregroundMark x1="15706" y1="45763" x2="43959" y2="76923"/>
                        <a14:foregroundMark x1="50372" y1="84355" x2="66450" y2="52282"/>
                        <a14:foregroundMark x1="44703" y1="52803" x2="53625" y2="85398"/>
                        <a14:foregroundMark x1="19981" y1="86962" x2="62918" y2="84876"/>
                        <a14:foregroundMark x1="70353" y1="68318" x2="48606" y2="87353"/>
                        <a14:foregroundMark x1="59665" y1="69883" x2="67193" y2="80834"/>
                        <a14:foregroundMark x1="15706" y1="86962" x2="22491" y2="91917"/>
                        <a14:foregroundMark x1="27509" y1="89700" x2="33829" y2="9269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690" y="9094"/>
            <a:ext cx="2445910" cy="174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094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510152"/>
            <a:ext cx="10363200" cy="451520"/>
          </a:xfrm>
        </p:spPr>
        <p:txBody>
          <a:bodyPr/>
          <a:lstStyle/>
          <a:p>
            <a:r>
              <a:rPr lang="nl-NL" sz="3600" b="0" dirty="0">
                <a:latin typeface="Verdana"/>
                <a:cs typeface="Verdana"/>
              </a:rPr>
              <a:t>QUAD </a:t>
            </a:r>
            <a:r>
              <a:rPr lang="nl-NL" sz="3600" b="0" dirty="0" err="1">
                <a:latin typeface="Verdana"/>
                <a:cs typeface="Verdana"/>
              </a:rPr>
              <a:t>edge</a:t>
            </a:r>
            <a:r>
              <a:rPr lang="nl-NL" sz="3600" b="0" dirty="0">
                <a:latin typeface="Verdana"/>
                <a:cs typeface="Verdana"/>
              </a:rPr>
              <a:t> </a:t>
            </a:r>
            <a:r>
              <a:rPr lang="nl-NL" sz="3600" b="0" dirty="0" err="1">
                <a:latin typeface="Verdana"/>
                <a:cs typeface="Verdana"/>
              </a:rPr>
              <a:t>deformations</a:t>
            </a:r>
            <a:r>
              <a:rPr lang="nl-NL" sz="3600" b="0" dirty="0">
                <a:latin typeface="Verdana"/>
                <a:cs typeface="Verdana"/>
              </a:rPr>
              <a:t> (XY)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532" y="1123950"/>
            <a:ext cx="5100668" cy="3371850"/>
          </a:xfrm>
        </p:spPr>
        <p:txBody>
          <a:bodyPr/>
          <a:lstStyle/>
          <a:p>
            <a:r>
              <a:rPr lang="nl-NL" sz="2000" dirty="0" err="1">
                <a:latin typeface="Verdana"/>
                <a:cs typeface="Verdana"/>
              </a:rPr>
              <a:t>Small</a:t>
            </a:r>
            <a:r>
              <a:rPr lang="nl-NL" sz="2000" dirty="0">
                <a:latin typeface="Verdana"/>
                <a:cs typeface="Verdana"/>
              </a:rPr>
              <a:t> </a:t>
            </a:r>
            <a:r>
              <a:rPr lang="nl-NL" sz="2000" dirty="0" err="1">
                <a:latin typeface="Verdana"/>
                <a:cs typeface="Verdana"/>
              </a:rPr>
              <a:t>deformations</a:t>
            </a:r>
            <a:r>
              <a:rPr lang="nl-NL" sz="2000" dirty="0">
                <a:latin typeface="Verdana"/>
                <a:cs typeface="Verdana"/>
              </a:rPr>
              <a:t> due to</a:t>
            </a:r>
          </a:p>
          <a:p>
            <a:pPr lvl="1"/>
            <a:r>
              <a:rPr lang="nl-NL" sz="1800" dirty="0">
                <a:latin typeface="Verdana"/>
                <a:cs typeface="Verdana"/>
              </a:rPr>
              <a:t>Dead zone between chips</a:t>
            </a:r>
          </a:p>
          <a:p>
            <a:pPr lvl="1"/>
            <a:r>
              <a:rPr lang="nl-NL" sz="1800" dirty="0">
                <a:latin typeface="Verdana"/>
                <a:cs typeface="Verdana"/>
              </a:rPr>
              <a:t>Grounded region between chips</a:t>
            </a:r>
          </a:p>
          <a:p>
            <a:r>
              <a:rPr lang="nl-NL" sz="2000" dirty="0">
                <a:latin typeface="Verdana"/>
                <a:cs typeface="Verdana"/>
              </a:rPr>
              <a:t>Are </a:t>
            </a:r>
            <a:r>
              <a:rPr lang="nl-NL" sz="2000" dirty="0" err="1">
                <a:latin typeface="Verdana"/>
                <a:cs typeface="Verdana"/>
              </a:rPr>
              <a:t>corrected</a:t>
            </a:r>
            <a:r>
              <a:rPr lang="nl-NL" sz="2000" dirty="0">
                <a:latin typeface="Verdana"/>
                <a:cs typeface="Verdana"/>
              </a:rPr>
              <a:t> </a:t>
            </a:r>
            <a:r>
              <a:rPr lang="nl-NL" sz="2000" dirty="0" err="1">
                <a:latin typeface="Verdana"/>
                <a:cs typeface="Verdana"/>
              </a:rPr>
              <a:t>by</a:t>
            </a:r>
            <a:r>
              <a:rPr lang="nl-NL" sz="2000" dirty="0">
                <a:latin typeface="Verdana"/>
                <a:cs typeface="Verdana"/>
              </a:rPr>
              <a:t>:</a:t>
            </a:r>
          </a:p>
          <a:p>
            <a:pPr lvl="1"/>
            <a:r>
              <a:rPr lang="nl-NL" sz="1800" dirty="0" err="1">
                <a:latin typeface="Verdana"/>
                <a:cs typeface="Verdana"/>
              </a:rPr>
              <a:t>fitted</a:t>
            </a:r>
            <a:r>
              <a:rPr lang="nl-NL" sz="1800" dirty="0">
                <a:latin typeface="Verdana"/>
                <a:cs typeface="Verdana"/>
              </a:rPr>
              <a:t> correction </a:t>
            </a:r>
            <a:r>
              <a:rPr lang="nl-NL" sz="1800" dirty="0" err="1">
                <a:latin typeface="Verdana"/>
                <a:cs typeface="Verdana"/>
              </a:rPr>
              <a:t>function</a:t>
            </a:r>
            <a:r>
              <a:rPr lang="nl-NL" sz="1800" dirty="0">
                <a:latin typeface="Verdana"/>
                <a:cs typeface="Verdana"/>
              </a:rPr>
              <a:t> </a:t>
            </a:r>
          </a:p>
          <a:p>
            <a:pPr lvl="1"/>
            <a:r>
              <a:rPr lang="nl-NL" sz="1800" dirty="0" err="1">
                <a:latin typeface="Verdana"/>
                <a:cs typeface="Verdana"/>
              </a:rPr>
              <a:t>adding</a:t>
            </a:r>
            <a:r>
              <a:rPr lang="nl-NL" sz="1800" dirty="0">
                <a:latin typeface="Verdana"/>
                <a:cs typeface="Verdana"/>
              </a:rPr>
              <a:t> proper </a:t>
            </a:r>
            <a:r>
              <a:rPr lang="nl-NL" sz="1800" dirty="0" err="1">
                <a:latin typeface="Verdana"/>
                <a:cs typeface="Verdana"/>
              </a:rPr>
              <a:t>guard</a:t>
            </a:r>
            <a:r>
              <a:rPr lang="nl-NL" sz="1800" dirty="0">
                <a:latin typeface="Verdana"/>
                <a:cs typeface="Verdana"/>
              </a:rPr>
              <a:t> </a:t>
            </a:r>
            <a:r>
              <a:rPr lang="nl-NL" sz="1800" dirty="0" err="1">
                <a:latin typeface="Verdana"/>
                <a:cs typeface="Verdana"/>
              </a:rPr>
              <a:t>wire</a:t>
            </a:r>
            <a:r>
              <a:rPr lang="nl-NL" sz="1800" dirty="0">
                <a:latin typeface="Verdana"/>
                <a:cs typeface="Verdana"/>
              </a:rPr>
              <a:t> </a:t>
            </a:r>
            <a:r>
              <a:rPr lang="nl-NL" sz="1800" dirty="0" err="1">
                <a:latin typeface="Verdana"/>
                <a:cs typeface="Verdana"/>
              </a:rPr>
              <a:t>electrode</a:t>
            </a:r>
            <a:r>
              <a:rPr lang="nl-NL" sz="1800" dirty="0">
                <a:latin typeface="Verdana"/>
                <a:cs typeface="Verdana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01" b="1701"/>
          <a:stretch>
            <a:fillRect/>
          </a:stretch>
        </p:blipFill>
        <p:spPr bwMode="auto">
          <a:xfrm>
            <a:off x="263352" y="3369693"/>
            <a:ext cx="2159649" cy="295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1366993" y="5458521"/>
            <a:ext cx="385607" cy="40887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12" t="9217" b="15205"/>
          <a:stretch/>
        </p:blipFill>
        <p:spPr>
          <a:xfrm rot="5400000">
            <a:off x="3272412" y="3326012"/>
            <a:ext cx="1718144" cy="295232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rot="5400000">
            <a:off x="3894419" y="4075343"/>
            <a:ext cx="1095324" cy="56463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4303778" y="4879208"/>
            <a:ext cx="0" cy="45559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4015746" y="4879208"/>
            <a:ext cx="0" cy="45559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H="1">
            <a:off x="4015746" y="5095232"/>
            <a:ext cx="2880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356340" y="3440668"/>
            <a:ext cx="2130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Grounded region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71464" y="5414392"/>
            <a:ext cx="144016" cy="72008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1447800" y="5086103"/>
            <a:ext cx="2146920" cy="324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6" name="Picture 15" descr="figure8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172200" y="1066800"/>
            <a:ext cx="4800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245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10363200" cy="800100"/>
          </a:xfrm>
        </p:spPr>
        <p:txBody>
          <a:bodyPr/>
          <a:lstStyle/>
          <a:p>
            <a:r>
              <a:rPr lang="en-US" sz="3200" b="0" dirty="0">
                <a:latin typeface="Verdana"/>
                <a:cs typeface="Verdana"/>
              </a:rPr>
              <a:t>QUAD deformations in </a:t>
            </a:r>
            <a:r>
              <a:rPr lang="en-US" sz="3200" dirty="0">
                <a:latin typeface="Verdana"/>
                <a:cs typeface="Verdana"/>
              </a:rPr>
              <a:t>transverse</a:t>
            </a:r>
            <a:r>
              <a:rPr lang="en-US" sz="3200" b="0" dirty="0">
                <a:latin typeface="Verdana"/>
                <a:cs typeface="Verdana"/>
              </a:rPr>
              <a:t> plane (</a:t>
            </a:r>
            <a:r>
              <a:rPr lang="en-US" sz="3200" dirty="0">
                <a:latin typeface="Verdana"/>
                <a:cs typeface="Verdana"/>
              </a:rPr>
              <a:t>XY</a:t>
            </a:r>
            <a:r>
              <a:rPr lang="en-US" sz="3200" b="0" dirty="0">
                <a:latin typeface="Verdana"/>
                <a:cs typeface="Verdana"/>
              </a:rPr>
              <a:t>)</a:t>
            </a:r>
            <a:r>
              <a:rPr lang="en-US" sz="3200" b="0" baseline="0" dirty="0">
                <a:latin typeface="Verdana"/>
                <a:cs typeface="Verdana"/>
              </a:rPr>
              <a:t> </a:t>
            </a:r>
            <a:endParaRPr lang="en-US" sz="3200" b="0" dirty="0">
              <a:latin typeface="Verdana"/>
              <a:cs typeface="Verdan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98354" y="1200150"/>
            <a:ext cx="4660629" cy="33718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After applying fitted edge corrections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RMS of the mean residuals are 13 </a:t>
            </a:r>
            <a:r>
              <a:rPr lang="en-US" sz="2200" dirty="0" err="1">
                <a:latin typeface="Verdana"/>
                <a:cs typeface="Verdana"/>
              </a:rPr>
              <a:t>μm</a:t>
            </a:r>
            <a:r>
              <a:rPr lang="en-US" sz="2200" dirty="0">
                <a:latin typeface="Verdana"/>
                <a:cs typeface="Verdana"/>
              </a:rPr>
              <a:t> over the whole QUAD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6322621" y="1676400"/>
            <a:ext cx="992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srgbClr val="FFFFFF"/>
                </a:solidFill>
              </a:rPr>
              <a:t>XY</a:t>
            </a:r>
          </a:p>
        </p:txBody>
      </p:sp>
      <p:pic>
        <p:nvPicPr>
          <p:cNvPr id="10" name="Afbeelding 5">
            <a:extLst>
              <a:ext uri="{FF2B5EF4-FFF2-40B4-BE49-F238E27FC236}">
                <a16:creationId xmlns:a16="http://schemas.microsoft.com/office/drawing/2014/main" id="{4D3F2A2B-D344-4AAA-9A3B-E7492EF36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048000"/>
            <a:ext cx="4587856" cy="3368234"/>
          </a:xfrm>
          <a:prstGeom prst="rect">
            <a:avLst/>
          </a:prstGeom>
        </p:spPr>
      </p:pic>
      <p:pic>
        <p:nvPicPr>
          <p:cNvPr id="8" name="Picture 7" descr="figure9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068387" y="1117197"/>
            <a:ext cx="4590213" cy="497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79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10363200" cy="800100"/>
          </a:xfrm>
        </p:spPr>
        <p:txBody>
          <a:bodyPr/>
          <a:lstStyle/>
          <a:p>
            <a:r>
              <a:rPr lang="nl-NL" sz="3600" kern="1200" dirty="0" err="1">
                <a:solidFill>
                  <a:prstClr val="black"/>
                </a:solidFill>
                <a:latin typeface="Verdana"/>
                <a:cs typeface="Verdana"/>
              </a:rPr>
              <a:t>Combined</a:t>
            </a:r>
            <a:r>
              <a:rPr lang="nl-NL" sz="3600" kern="120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lang="nl-NL" sz="3600" kern="1200" dirty="0" err="1">
                <a:solidFill>
                  <a:prstClr val="black"/>
                </a:solidFill>
                <a:latin typeface="Verdana"/>
                <a:cs typeface="Verdana"/>
              </a:rPr>
              <a:t>resolution</a:t>
            </a:r>
            <a:r>
              <a:rPr lang="nl-NL" sz="3600" kern="1200" dirty="0">
                <a:solidFill>
                  <a:prstClr val="black"/>
                </a:solidFill>
                <a:latin typeface="Verdana"/>
                <a:cs typeface="Verdana"/>
              </a:rPr>
              <a:t> (XY) of a QUAD</a:t>
            </a:r>
            <a:endParaRPr lang="en-US" sz="2400" b="0" dirty="0">
              <a:latin typeface="Verdana"/>
              <a:cs typeface="Verdan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09600" y="1219200"/>
            <a:ext cx="5029200" cy="33718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Below a breakdown of the uncertainties and sources is given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The observed resolution can be understood if an additional contribution of 14 </a:t>
            </a:r>
            <a:r>
              <a:rPr lang="en-US" sz="2200" dirty="0" err="1">
                <a:latin typeface="Verdana"/>
                <a:cs typeface="Verdana"/>
              </a:rPr>
              <a:t>μm</a:t>
            </a:r>
            <a:r>
              <a:rPr lang="en-US" sz="2200" dirty="0">
                <a:latin typeface="Verdana"/>
                <a:cs typeface="Verdana"/>
              </a:rPr>
              <a:t> is added</a:t>
            </a: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6322621" y="1676400"/>
            <a:ext cx="992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srgbClr val="FFFFFF"/>
                </a:solidFill>
              </a:rPr>
              <a:t>XY</a:t>
            </a:r>
          </a:p>
        </p:txBody>
      </p:sp>
      <p:pic>
        <p:nvPicPr>
          <p:cNvPr id="7" name="Afbeelding 5">
            <a:extLst>
              <a:ext uri="{FF2B5EF4-FFF2-40B4-BE49-F238E27FC236}">
                <a16:creationId xmlns:a16="http://schemas.microsoft.com/office/drawing/2014/main" id="{905DB307-52E0-4585-91DD-780733FE3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500827"/>
            <a:ext cx="4343807" cy="4137973"/>
          </a:xfrm>
          <a:prstGeom prst="rect">
            <a:avLst/>
          </a:prstGeom>
        </p:spPr>
      </p:pic>
      <p:pic>
        <p:nvPicPr>
          <p:cNvPr id="11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579" y="3810000"/>
            <a:ext cx="4382821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79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286000" y="461963"/>
            <a:ext cx="9906000" cy="452437"/>
          </a:xfrm>
        </p:spPr>
        <p:txBody>
          <a:bodyPr/>
          <a:lstStyle/>
          <a:p>
            <a:pPr algn="l"/>
            <a:r>
              <a:rPr lang="en-GB" altLang="en-US" sz="3600" b="0" dirty="0">
                <a:latin typeface="Verdana"/>
                <a:cs typeface="Verdana"/>
              </a:rPr>
              <a:t>Next: QUAD as a building block</a:t>
            </a:r>
          </a:p>
        </p:txBody>
      </p:sp>
      <p:sp>
        <p:nvSpPr>
          <p:cNvPr id="10" name="Rectangle 9"/>
          <p:cNvSpPr/>
          <p:nvPr/>
        </p:nvSpPr>
        <p:spPr>
          <a:xfrm>
            <a:off x="9296400" y="4876800"/>
            <a:ext cx="2531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</a:t>
            </a:r>
            <a:r>
              <a:rPr lang="en-US" sz="2000" kern="0" dirty="0">
                <a:solidFill>
                  <a:srgbClr val="FF0000"/>
                </a:solidFill>
                <a:latin typeface="Verdana"/>
                <a:cs typeface="Verdana"/>
              </a:rPr>
              <a:t>red 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guard wires</a:t>
            </a:r>
            <a:endParaRPr lang="en-US" dirty="0"/>
          </a:p>
        </p:txBody>
      </p:sp>
      <p:pic>
        <p:nvPicPr>
          <p:cNvPr id="11" name="Afbeelding 6">
            <a:extLst>
              <a:ext uri="{FF2B5EF4-FFF2-40B4-BE49-F238E27FC236}">
                <a16:creationId xmlns:a16="http://schemas.microsoft.com/office/drawing/2014/main" id="{A3663150-FDC6-42A0-9BEF-032111CE2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24" t="5416" r="10487" b="5393"/>
          <a:stretch/>
        </p:blipFill>
        <p:spPr>
          <a:xfrm>
            <a:off x="533400" y="2314927"/>
            <a:ext cx="3676330" cy="2942873"/>
          </a:xfrm>
          <a:prstGeom prst="rect">
            <a:avLst/>
          </a:prstGeom>
        </p:spPr>
      </p:pic>
      <p:pic>
        <p:nvPicPr>
          <p:cNvPr id="12" name="Afbeelding 5">
            <a:extLst>
              <a:ext uri="{FF2B5EF4-FFF2-40B4-BE49-F238E27FC236}">
                <a16:creationId xmlns:a16="http://schemas.microsoft.com/office/drawing/2014/main" id="{288A1E8D-2AD8-4728-8AE3-14EF2A9068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77" t="3149" r="6930" b="5257"/>
          <a:stretch/>
        </p:blipFill>
        <p:spPr>
          <a:xfrm>
            <a:off x="4705669" y="2269066"/>
            <a:ext cx="3676331" cy="2912534"/>
          </a:xfrm>
          <a:prstGeom prst="rect">
            <a:avLst/>
          </a:prstGeom>
        </p:spPr>
      </p:pic>
      <p:pic>
        <p:nvPicPr>
          <p:cNvPr id="14" name="Afbeelding 7">
            <a:extLst>
              <a:ext uri="{FF2B5EF4-FFF2-40B4-BE49-F238E27FC236}">
                <a16:creationId xmlns:a16="http://schemas.microsoft.com/office/drawing/2014/main" id="{EEBE354F-5A94-46FE-AD12-A6A311399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51230">
            <a:off x="8865197" y="2994604"/>
            <a:ext cx="2902191" cy="11741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038600" y="1371600"/>
            <a:ext cx="5033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8-QUAD module with field cage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05C20C-F0AD-8342-9005-8ECF99ED19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15" y="1710704"/>
            <a:ext cx="3524141" cy="26431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A9F342-C470-FC41-8D96-0D40434B9C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929" y="1700517"/>
            <a:ext cx="3524141" cy="26431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B8DC57-C87B-BC41-A2C9-2F98466BAE1F}"/>
              </a:ext>
            </a:extLst>
          </p:cNvPr>
          <p:cNvSpPr/>
          <p:nvPr/>
        </p:nvSpPr>
        <p:spPr>
          <a:xfrm>
            <a:off x="1991544" y="4686235"/>
            <a:ext cx="88617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latin typeface="Verdana"/>
                <a:cs typeface="Verdana"/>
              </a:rPr>
              <a:t>Mounting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8 quad module </a:t>
            </a:r>
            <a:r>
              <a:rPr lang="nl-NL" dirty="0" err="1">
                <a:latin typeface="Verdana"/>
                <a:cs typeface="Verdana"/>
              </a:rPr>
              <a:t>between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silicon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planes</a:t>
            </a:r>
            <a:endParaRPr lang="nl-NL" dirty="0">
              <a:latin typeface="Verdana"/>
              <a:cs typeface="Verdana"/>
            </a:endParaRPr>
          </a:p>
          <a:p>
            <a:r>
              <a:rPr lang="nl-NL" dirty="0">
                <a:latin typeface="Verdana"/>
                <a:cs typeface="Verdana"/>
              </a:rPr>
              <a:t>         sliding </a:t>
            </a:r>
            <a:r>
              <a:rPr lang="nl-NL" dirty="0" err="1">
                <a:latin typeface="Verdana"/>
                <a:cs typeface="Verdana"/>
              </a:rPr>
              <a:t>it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into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1 T PCMAG </a:t>
            </a:r>
            <a:r>
              <a:rPr lang="nl-NL" dirty="0" err="1">
                <a:latin typeface="Verdana"/>
                <a:cs typeface="Verdana"/>
              </a:rPr>
              <a:t>solenoid</a:t>
            </a:r>
            <a:endParaRPr lang="nl-NL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08748D-6E52-4944-AA04-290BDAA30E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625" y="1720891"/>
            <a:ext cx="3496975" cy="262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57265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C75074-5CB0-184A-91D3-592F31EE5A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88739" y="-2542013"/>
            <a:ext cx="4214520" cy="121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99468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2640CE-BCCF-3646-B29E-70A4E1CB83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28989" y="-2501764"/>
            <a:ext cx="4193841" cy="1213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51568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AF5746-A639-3343-9975-44202C3400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01496" y="225023"/>
            <a:ext cx="4838095" cy="6858000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685E7F-256E-6D40-9F17-C3984944A24E}"/>
              </a:ext>
            </a:extLst>
          </p:cNvPr>
          <p:cNvSpPr txBox="1"/>
          <p:nvPr/>
        </p:nvSpPr>
        <p:spPr>
          <a:xfrm>
            <a:off x="9275026" y="2222862"/>
            <a:ext cx="25105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rack 1050 hits</a:t>
            </a:r>
          </a:p>
          <a:p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NL" sz="1800" baseline="30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NL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</a:t>
            </a:r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  = 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912/1048 </a:t>
            </a:r>
          </a:p>
          <a:p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NL" sz="1800" baseline="30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NL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  =  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1740/1048</a:t>
            </a:r>
          </a:p>
          <a:p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(no asymmetric tail (z time slewing) or outlier removal applied yet)</a:t>
            </a:r>
          </a:p>
          <a:p>
            <a:endParaRPr lang="en-NL" sz="1800" dirty="0">
              <a:latin typeface="Symbol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96A561A-A626-4844-97E0-27EBD5EB8742}"/>
              </a:ext>
            </a:extLst>
          </p:cNvPr>
          <p:cNvSpPr/>
          <p:nvPr/>
        </p:nvSpPr>
        <p:spPr>
          <a:xfrm>
            <a:off x="4666513" y="1919823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820771913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6">
            <a:extLst>
              <a:ext uri="{FF2B5EF4-FFF2-40B4-BE49-F238E27FC236}">
                <a16:creationId xmlns:a16="http://schemas.microsoft.com/office/drawing/2014/main" id="{3B2F6128-E4B0-AF4D-B59E-5964AFCCC1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224" t="5416" r="10487" b="5393"/>
          <a:stretch/>
        </p:blipFill>
        <p:spPr>
          <a:xfrm rot="17763818">
            <a:off x="5165305" y="1696189"/>
            <a:ext cx="3285893" cy="2630331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11798" y="291480"/>
            <a:ext cx="5208042" cy="1080120"/>
          </a:xfrm>
        </p:spPr>
        <p:txBody>
          <a:bodyPr anchor="ctr"/>
          <a:lstStyle/>
          <a:p>
            <a:r>
              <a:rPr lang="en-GB" altLang="en-US" sz="4000" b="0" dirty="0">
                <a:latin typeface="Verdana"/>
                <a:cs typeface="Verdana"/>
              </a:rPr>
              <a:t>Pixel TPC</a:t>
            </a:r>
          </a:p>
        </p:txBody>
      </p:sp>
      <p:pic>
        <p:nvPicPr>
          <p:cNvPr id="307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3295347" y="2298086"/>
            <a:ext cx="2191053" cy="242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44">
            <a:extLst>
              <a:ext uri="{FF2B5EF4-FFF2-40B4-BE49-F238E27FC236}">
                <a16:creationId xmlns:a16="http://schemas.microsoft.com/office/drawing/2014/main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55828"/>
          <a:stretch>
            <a:fillRect/>
          </a:stretch>
        </p:blipFill>
        <p:spPr>
          <a:xfrm>
            <a:off x="1646118" y="2667000"/>
            <a:ext cx="1401882" cy="178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TPC-Pixel-ComAcceptanceZoom.gif"/>
          <p:cNvPicPr>
            <a:picLocks noChangeAspect="1"/>
          </p:cNvPicPr>
          <p:nvPr/>
        </p:nvPicPr>
        <p:blipFill>
          <a:blip r:embed="rId6"/>
          <a:srcRect r="9979"/>
          <a:stretch>
            <a:fillRect/>
          </a:stretch>
        </p:blipFill>
        <p:spPr>
          <a:xfrm>
            <a:off x="9270930" y="2697022"/>
            <a:ext cx="2235270" cy="240837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2438400" y="2743200"/>
            <a:ext cx="1524000" cy="762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>
            <a:cxnSpLocks/>
          </p:cNvCxnSpPr>
          <p:nvPr/>
        </p:nvCxnSpPr>
        <p:spPr bwMode="auto">
          <a:xfrm flipV="1">
            <a:off x="4343400" y="2514600"/>
            <a:ext cx="2274352" cy="3383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52400" y="5100935"/>
            <a:ext cx="1173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(TimePix1)    </a:t>
            </a:r>
            <a:r>
              <a:rPr lang="en-US" dirty="0">
                <a:latin typeface="Verdana"/>
                <a:cs typeface="Verdana"/>
              </a:rPr>
              <a:t>TPX3 chip     Quad             Module                  TPC plane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600" y="5634335"/>
            <a:ext cx="1021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(2007-14)      </a:t>
            </a:r>
            <a:r>
              <a:rPr lang="en-US">
                <a:latin typeface="Verdana"/>
                <a:cs typeface="Verdana"/>
              </a:rPr>
              <a:t>2017           </a:t>
            </a:r>
            <a:r>
              <a:rPr lang="en-US" dirty="0">
                <a:latin typeface="Verdana"/>
                <a:cs typeface="Verdana"/>
              </a:rPr>
              <a:t>2018              2019                   </a:t>
            </a:r>
          </a:p>
        </p:txBody>
      </p:sp>
      <p:pic>
        <p:nvPicPr>
          <p:cNvPr id="14" name="Afbeelding 6">
            <a:extLst>
              <a:ext uri="{FF2B5EF4-FFF2-40B4-BE49-F238E27FC236}">
                <a16:creationId xmlns:a16="http://schemas.microsoft.com/office/drawing/2014/main" id="{7BF66A80-5CC3-41F5-949C-307378DC09C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lum/>
            <a:alphaModFix amt="64000"/>
          </a:blip>
          <a:srcRect l="8327" r="4591" b="4133"/>
          <a:stretch/>
        </p:blipFill>
        <p:spPr>
          <a:xfrm>
            <a:off x="8534400" y="228600"/>
            <a:ext cx="3147508" cy="23738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" name="Straight Arrow Connector 20"/>
          <p:cNvCxnSpPr>
            <a:cxnSpLocks/>
          </p:cNvCxnSpPr>
          <p:nvPr/>
        </p:nvCxnSpPr>
        <p:spPr bwMode="auto">
          <a:xfrm>
            <a:off x="6781800" y="3657600"/>
            <a:ext cx="3657600" cy="228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781800" y="1676400"/>
            <a:ext cx="4572000" cy="1981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4" name="Picture 23" descr="ildlogoTransparant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228600"/>
            <a:ext cx="838200" cy="536448"/>
          </a:xfrm>
          <a:prstGeom prst="rect">
            <a:avLst/>
          </a:prstGeom>
        </p:spPr>
      </p:pic>
      <p:pic>
        <p:nvPicPr>
          <p:cNvPr id="16" name="Picture 2" descr="D:\Freiburg\Octopuce\P101002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1181301" cy="88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52400" y="4114800"/>
            <a:ext cx="1474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</a:t>
            </a:r>
            <a:r>
              <a:rPr lang="en-US" sz="1800" dirty="0" err="1">
                <a:latin typeface="Verdana"/>
                <a:cs typeface="Verdana"/>
              </a:rPr>
              <a:t>Octopuce</a:t>
            </a:r>
            <a:r>
              <a:rPr lang="en-US" sz="1800" dirty="0">
                <a:latin typeface="Verdana"/>
                <a:cs typeface="Verdana"/>
              </a:rPr>
              <a:t>)</a:t>
            </a:r>
            <a:endParaRPr lang="en-US" sz="1800" dirty="0"/>
          </a:p>
        </p:txBody>
      </p:sp>
      <p:grpSp>
        <p:nvGrpSpPr>
          <p:cNvPr id="18" name="Groep 8">
            <a:extLst>
              <a:ext uri="{FF2B5EF4-FFF2-40B4-BE49-F238E27FC236}">
                <a16:creationId xmlns:a16="http://schemas.microsoft.com/office/drawing/2014/main" id="{873F7CA4-A325-4740-AAF9-81759F46026D}"/>
              </a:ext>
            </a:extLst>
          </p:cNvPr>
          <p:cNvGrpSpPr/>
          <p:nvPr/>
        </p:nvGrpSpPr>
        <p:grpSpPr>
          <a:xfrm>
            <a:off x="7696200" y="5517232"/>
            <a:ext cx="4495800" cy="1335613"/>
            <a:chOff x="7357246" y="4681579"/>
            <a:chExt cx="4669132" cy="1764303"/>
          </a:xfrm>
        </p:grpSpPr>
        <p:pic>
          <p:nvPicPr>
            <p:cNvPr id="23" name="Afbeelding 6">
              <a:extLst>
                <a:ext uri="{FF2B5EF4-FFF2-40B4-BE49-F238E27FC236}">
                  <a16:creationId xmlns:a16="http://schemas.microsoft.com/office/drawing/2014/main" id="{1B3E986F-7AD4-4D46-84BA-26E0FC3CA1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17" b="25276"/>
            <a:stretch/>
          </p:blipFill>
          <p:spPr>
            <a:xfrm>
              <a:off x="7357246" y="4681579"/>
              <a:ext cx="4669132" cy="1764303"/>
            </a:xfrm>
            <a:prstGeom prst="rect">
              <a:avLst/>
            </a:prstGeom>
          </p:spPr>
        </p:pic>
        <p:sp>
          <p:nvSpPr>
            <p:cNvPr id="25" name="Tekstvak 7">
              <a:extLst>
                <a:ext uri="{FF2B5EF4-FFF2-40B4-BE49-F238E27FC236}">
                  <a16:creationId xmlns:a16="http://schemas.microsoft.com/office/drawing/2014/main" id="{D32739DB-B119-2543-86AC-DA7161B1E4F4}"/>
                </a:ext>
              </a:extLst>
            </p:cNvPr>
            <p:cNvSpPr txBox="1"/>
            <p:nvPr/>
          </p:nvSpPr>
          <p:spPr>
            <a:xfrm>
              <a:off x="11075925" y="6168883"/>
              <a:ext cx="950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 dirty="0"/>
                <a:t>Picture IHEP</a:t>
              </a:r>
              <a:endParaRPr lang="en-GB" sz="1200" dirty="0"/>
            </a:p>
          </p:txBody>
        </p:sp>
      </p:grp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EAE0766-30D7-DE4F-90F2-7974A81BBF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25062" y="-458692"/>
            <a:ext cx="3340089" cy="9148940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E9684E-8CB2-5A4D-B68B-8F50C77B7B5F}"/>
              </a:ext>
            </a:extLst>
          </p:cNvPr>
          <p:cNvSpPr/>
          <p:nvPr/>
        </p:nvSpPr>
        <p:spPr>
          <a:xfrm>
            <a:off x="3081121" y="1340768"/>
            <a:ext cx="62552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latin typeface="Verdana"/>
              <a:cs typeface="Verdana"/>
            </a:endParaRPr>
          </a:p>
          <a:p>
            <a:r>
              <a:rPr lang="en-US" dirty="0" err="1">
                <a:latin typeface="Symbol" pitchFamily="2" charset="2"/>
                <a:cs typeface="Verdana"/>
              </a:rPr>
              <a:t>s</a:t>
            </a:r>
            <a:r>
              <a:rPr lang="en-US" baseline="-25000" dirty="0" err="1">
                <a:latin typeface="Verdana"/>
                <a:cs typeface="Verdana"/>
              </a:rPr>
              <a:t>xy</a:t>
            </a:r>
            <a:r>
              <a:rPr lang="en-US" baseline="-25000" dirty="0">
                <a:latin typeface="Verdana"/>
                <a:cs typeface="Verdana"/>
              </a:rPr>
              <a:t> </a:t>
            </a:r>
            <a:r>
              <a:rPr lang="en-US" dirty="0">
                <a:latin typeface="Verdana"/>
                <a:cs typeface="Verdana"/>
              </a:rPr>
              <a:t>=250 </a:t>
            </a:r>
            <a:r>
              <a:rPr lang="en-US" dirty="0">
                <a:latin typeface="Symbol" pitchFamily="2" charset="2"/>
                <a:cs typeface="Verdana"/>
              </a:rPr>
              <a:t>m</a:t>
            </a:r>
            <a:r>
              <a:rPr lang="en-US" dirty="0">
                <a:latin typeface="Verdana"/>
                <a:cs typeface="Verdana"/>
              </a:rPr>
              <a:t>m and </a:t>
            </a:r>
            <a:r>
              <a:rPr lang="en-US" dirty="0" err="1">
                <a:latin typeface="Symbol" pitchFamily="2" charset="2"/>
                <a:cs typeface="Verdana"/>
              </a:rPr>
              <a:t>s</a:t>
            </a:r>
            <a:r>
              <a:rPr lang="en-US" baseline="-25000" dirty="0" err="1">
                <a:latin typeface="Verdana"/>
                <a:cs typeface="Verdana"/>
              </a:rPr>
              <a:t>z</a:t>
            </a:r>
            <a:r>
              <a:rPr lang="en-US" baseline="-25000" dirty="0">
                <a:latin typeface="Verdana"/>
                <a:cs typeface="Verdana"/>
              </a:rPr>
              <a:t> </a:t>
            </a:r>
            <a:r>
              <a:rPr lang="en-US" dirty="0">
                <a:latin typeface="Verdana"/>
                <a:cs typeface="Verdana"/>
              </a:rPr>
              <a:t>=425 </a:t>
            </a:r>
            <a:r>
              <a:rPr lang="en-US" dirty="0">
                <a:latin typeface="Symbol" pitchFamily="2" charset="2"/>
                <a:cs typeface="Verdana"/>
              </a:rPr>
              <a:t>m</a:t>
            </a:r>
            <a:r>
              <a:rPr lang="en-US" dirty="0">
                <a:latin typeface="Verdana"/>
                <a:cs typeface="Verdana"/>
              </a:rPr>
              <a:t>m   1M hits </a:t>
            </a:r>
            <a:endParaRPr lang="en-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EEFF24-9354-4145-953E-EEE4B1801C40}"/>
              </a:ext>
            </a:extLst>
          </p:cNvPr>
          <p:cNvSpPr/>
          <p:nvPr/>
        </p:nvSpPr>
        <p:spPr>
          <a:xfrm>
            <a:off x="4312472" y="1099408"/>
            <a:ext cx="4452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Run 6916 B=0 T p =6 GeV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08AF21-1B48-C24A-BE7B-4BB016B70C00}"/>
              </a:ext>
            </a:extLst>
          </p:cNvPr>
          <p:cNvSpPr txBox="1"/>
          <p:nvPr/>
        </p:nvSpPr>
        <p:spPr>
          <a:xfrm>
            <a:off x="8496299" y="5517232"/>
            <a:ext cx="249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&lt;mean&gt; 6.4 mm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415709-A2C6-BC49-8B77-2BCFCC2D9779}"/>
              </a:ext>
            </a:extLst>
          </p:cNvPr>
          <p:cNvSpPr/>
          <p:nvPr/>
        </p:nvSpPr>
        <p:spPr>
          <a:xfrm>
            <a:off x="5314585" y="2204864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139897714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B11EAA-3E4A-3648-9E5C-BAE6A3BF43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0451" y="771931"/>
            <a:ext cx="3240358" cy="4492135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7AC25-F9CC-4542-8D97-7A2537A23311}"/>
              </a:ext>
            </a:extLst>
          </p:cNvPr>
          <p:cNvSpPr txBox="1"/>
          <p:nvPr/>
        </p:nvSpPr>
        <p:spPr>
          <a:xfrm>
            <a:off x="767409" y="4587171"/>
            <a:ext cx="3799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1060 selected tracks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Impressive 900 </a:t>
            </a:r>
            <a:r>
              <a:rPr lang="en-NL"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hits / track</a:t>
            </a:r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9B6007-45F2-B841-9E9F-9CEC80A25B73}"/>
              </a:ext>
            </a:extLst>
          </p:cNvPr>
          <p:cNvSpPr/>
          <p:nvPr/>
        </p:nvSpPr>
        <p:spPr>
          <a:xfrm>
            <a:off x="4421799" y="936155"/>
            <a:ext cx="4452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Run 6916 B=0 T p =6 GeV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3EEA57-F59B-6946-9CA5-080B5CB83FEE}"/>
              </a:ext>
            </a:extLst>
          </p:cNvPr>
          <p:cNvSpPr/>
          <p:nvPr/>
        </p:nvSpPr>
        <p:spPr>
          <a:xfrm>
            <a:off x="1676188" y="1279813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B03355-61D5-9B46-9F3A-80EED9485335}"/>
              </a:ext>
            </a:extLst>
          </p:cNvPr>
          <p:cNvSpPr/>
          <p:nvPr/>
        </p:nvSpPr>
        <p:spPr>
          <a:xfrm>
            <a:off x="4926739" y="3519006"/>
            <a:ext cx="685789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Tracking precision: 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osition 9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(xy) 13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(z)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ngle 0.19 mrad (dx/dy) 0.51 mrad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odule tracklength = 157.96 mm 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that in a B field because of the reduced diffusion the tracking precision will improve substantially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3C30DB-B2FC-BB47-B2FE-BE2CB3FFD8A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43"/>
          <a:stretch/>
        </p:blipFill>
        <p:spPr>
          <a:xfrm rot="5400000">
            <a:off x="5462824" y="502284"/>
            <a:ext cx="1807666" cy="38023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638D29-1E96-684B-960F-172C4BE86F7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42"/>
          <a:stretch/>
        </p:blipFill>
        <p:spPr>
          <a:xfrm rot="5400000">
            <a:off x="9283624" y="567952"/>
            <a:ext cx="1789893" cy="378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23404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647728" y="363130"/>
            <a:ext cx="62167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data analysis</a:t>
            </a:r>
            <a:endParaRPr lang="nl-NL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CFB2A5-5830-6943-B454-247EA29B7158}"/>
              </a:ext>
            </a:extLst>
          </p:cNvPr>
          <p:cNvSpPr/>
          <p:nvPr/>
        </p:nvSpPr>
        <p:spPr>
          <a:xfrm>
            <a:off x="1694432" y="1844824"/>
            <a:ext cx="908208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latin typeface="Verdana"/>
                <a:cs typeface="Verdana"/>
              </a:rPr>
              <a:t>High statistics data taken with different B fields 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latin typeface="Verdana"/>
                <a:cs typeface="Verdana"/>
              </a:rPr>
              <a:t>The Silicon telescope has been aligned and gives excellent track predictions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latin typeface="Verdana"/>
                <a:cs typeface="Verdana"/>
              </a:rPr>
              <a:t>A beautiful data set and we look forward to study further the performance (resolutions and deformations)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latin typeface="Verdana"/>
                <a:cs typeface="Verdana"/>
              </a:rPr>
              <a:t>Opportunity to exploit pixel TPC high precision tracking and particle identification with </a:t>
            </a:r>
            <a:r>
              <a:rPr lang="en-US" dirty="0" err="1">
                <a:latin typeface="Verdana"/>
                <a:cs typeface="Verdana"/>
              </a:rPr>
              <a:t>dE</a:t>
            </a:r>
            <a:r>
              <a:rPr lang="en-US" dirty="0">
                <a:latin typeface="Verdana"/>
                <a:cs typeface="Verdana"/>
              </a:rPr>
              <a:t>/dx using single electrons</a:t>
            </a:r>
          </a:p>
          <a:p>
            <a:pPr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84155021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524000" y="461963"/>
            <a:ext cx="9906000" cy="452437"/>
          </a:xfrm>
        </p:spPr>
        <p:txBody>
          <a:bodyPr/>
          <a:lstStyle/>
          <a:p>
            <a:pPr algn="l"/>
            <a:r>
              <a:rPr lang="en-US" sz="3600" b="0" dirty="0">
                <a:latin typeface="Verdana"/>
                <a:cs typeface="Verdana"/>
              </a:rPr>
              <a:t>Simulation of ILD TPC with pixel readout</a:t>
            </a:r>
            <a:endParaRPr lang="en-GB" altLang="en-US" sz="3600" b="0" dirty="0">
              <a:latin typeface="Verdana"/>
              <a:cs typeface="Verdan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219200"/>
            <a:ext cx="6096000" cy="38225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To study the performance of a large </a:t>
            </a:r>
            <a:r>
              <a:rPr lang="en-US" sz="2000" dirty="0" err="1">
                <a:latin typeface="Verdana"/>
                <a:cs typeface="Verdana"/>
              </a:rPr>
              <a:t>pixelized</a:t>
            </a:r>
            <a:r>
              <a:rPr lang="en-US" sz="2000" dirty="0">
                <a:latin typeface="Verdana"/>
                <a:cs typeface="Verdana"/>
              </a:rPr>
              <a:t> TPC, the pixel readout was implemented in the full ILD DD4HEP (Geant4) simulation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Changed the existing TPC pad readout to a pixel readout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Adapted </a:t>
            </a:r>
            <a:r>
              <a:rPr lang="en-US" sz="2000" dirty="0" err="1">
                <a:latin typeface="Verdana"/>
                <a:cs typeface="Verdana"/>
              </a:rPr>
              <a:t>Kalman</a:t>
            </a:r>
            <a:r>
              <a:rPr lang="en-US" sz="2000" dirty="0">
                <a:latin typeface="Verdana"/>
                <a:cs typeface="Verdana"/>
              </a:rPr>
              <a:t> filter track reconstruction to pixels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000" dirty="0"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2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grpSp>
        <p:nvGrpSpPr>
          <p:cNvPr id="6" name="Groep 24">
            <a:extLst>
              <a:ext uri="{FF2B5EF4-FFF2-40B4-BE49-F238E27FC236}">
                <a16:creationId xmlns:a16="http://schemas.microsoft.com/office/drawing/2014/main" id="{3E408CF5-CD16-414B-B4F7-0B9EB97746A1}"/>
              </a:ext>
            </a:extLst>
          </p:cNvPr>
          <p:cNvGrpSpPr/>
          <p:nvPr/>
        </p:nvGrpSpPr>
        <p:grpSpPr>
          <a:xfrm>
            <a:off x="7924904" y="2457984"/>
            <a:ext cx="4024733" cy="4040674"/>
            <a:chOff x="5202442" y="3037086"/>
            <a:chExt cx="3437388" cy="3897716"/>
          </a:xfrm>
        </p:grpSpPr>
        <p:pic>
          <p:nvPicPr>
            <p:cNvPr id="7" name="Afbeelding 25">
              <a:extLst>
                <a:ext uri="{FF2B5EF4-FFF2-40B4-BE49-F238E27FC236}">
                  <a16:creationId xmlns:a16="http://schemas.microsoft.com/office/drawing/2014/main" id="{A8BB9E7B-E6B5-421F-BEE4-8CCB2F3EFD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/>
              <a:alphaModFix/>
            </a:blip>
            <a:srcRect l="45850" t="15358" r="9978" b="6475"/>
            <a:stretch/>
          </p:blipFill>
          <p:spPr>
            <a:xfrm>
              <a:off x="5202442" y="3037086"/>
              <a:ext cx="3437388" cy="31807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kstvak 26">
              <a:extLst>
                <a:ext uri="{FF2B5EF4-FFF2-40B4-BE49-F238E27FC236}">
                  <a16:creationId xmlns:a16="http://schemas.microsoft.com/office/drawing/2014/main" id="{19220523-8212-47D6-B84D-3EB5391A35A1}"/>
                </a:ext>
              </a:extLst>
            </p:cNvPr>
            <p:cNvSpPr txBox="1"/>
            <p:nvPr/>
          </p:nvSpPr>
          <p:spPr>
            <a:xfrm>
              <a:off x="5577126" y="6251961"/>
              <a:ext cx="2833180" cy="682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2000" dirty="0">
                  <a:latin typeface="Verdana"/>
                  <a:cs typeface="Verdana"/>
                </a:rPr>
                <a:t>50 </a:t>
              </a:r>
              <a:r>
                <a:rPr lang="nl-NL" sz="2000" dirty="0" err="1">
                  <a:latin typeface="Verdana"/>
                  <a:cs typeface="Verdana"/>
                </a:rPr>
                <a:t>GeV</a:t>
              </a:r>
              <a:r>
                <a:rPr lang="nl-NL" sz="2000" dirty="0">
                  <a:latin typeface="Verdana"/>
                  <a:cs typeface="Verdana"/>
                </a:rPr>
                <a:t> muon track </a:t>
              </a:r>
              <a:r>
                <a:rPr lang="nl-NL" sz="2000" dirty="0" err="1">
                  <a:latin typeface="Verdana"/>
                  <a:cs typeface="Verdana"/>
                </a:rPr>
                <a:t>with</a:t>
              </a:r>
              <a:r>
                <a:rPr lang="nl-NL" sz="2000" dirty="0">
                  <a:latin typeface="Verdana"/>
                  <a:cs typeface="Verdana"/>
                </a:rPr>
                <a:t> </a:t>
              </a:r>
            </a:p>
            <a:p>
              <a:pPr algn="ctr"/>
              <a:r>
                <a:rPr lang="nl-NL" sz="2000" dirty="0">
                  <a:latin typeface="Verdana"/>
                  <a:cs typeface="Verdana"/>
                </a:rPr>
                <a:t>pixel </a:t>
              </a:r>
              <a:r>
                <a:rPr lang="nl-NL" sz="2000" dirty="0" err="1">
                  <a:latin typeface="Verdana"/>
                  <a:cs typeface="Verdana"/>
                </a:rPr>
                <a:t>readout</a:t>
              </a:r>
              <a:endParaRPr lang="en-GB" sz="2000" dirty="0">
                <a:latin typeface="Verdana"/>
                <a:cs typeface="Verdana"/>
              </a:endParaRPr>
            </a:p>
          </p:txBody>
        </p:sp>
        <p:pic>
          <p:nvPicPr>
            <p:cNvPr id="10" name="Afbeelding 27">
              <a:extLst>
                <a:ext uri="{FF2B5EF4-FFF2-40B4-BE49-F238E27FC236}">
                  <a16:creationId xmlns:a16="http://schemas.microsoft.com/office/drawing/2014/main" id="{AC6819F4-3A05-4382-856C-2AE74305B6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l="25896" t="18797" r="35241" b="25512"/>
            <a:stretch/>
          </p:blipFill>
          <p:spPr>
            <a:xfrm>
              <a:off x="5255456" y="4721324"/>
              <a:ext cx="1154784" cy="1191347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</p:pic>
        <p:cxnSp>
          <p:nvCxnSpPr>
            <p:cNvPr id="11" name="Rechte verbindingslijn 28">
              <a:extLst>
                <a:ext uri="{FF2B5EF4-FFF2-40B4-BE49-F238E27FC236}">
                  <a16:creationId xmlns:a16="http://schemas.microsoft.com/office/drawing/2014/main" id="{4752641D-94E1-4E51-BFA6-79687C059A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45894" y="4231481"/>
              <a:ext cx="1219200" cy="485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hoek 29">
              <a:extLst>
                <a:ext uri="{FF2B5EF4-FFF2-40B4-BE49-F238E27FC236}">
                  <a16:creationId xmlns:a16="http://schemas.microsoft.com/office/drawing/2014/main" id="{02C085DD-6515-404D-B9B7-22890ED8F29F}"/>
                </a:ext>
              </a:extLst>
            </p:cNvPr>
            <p:cNvSpPr/>
            <p:nvPr/>
          </p:nvSpPr>
          <p:spPr>
            <a:xfrm>
              <a:off x="6462688" y="4226079"/>
              <a:ext cx="100012" cy="1327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Rechte verbindingslijn 30">
              <a:extLst>
                <a:ext uri="{FF2B5EF4-FFF2-40B4-BE49-F238E27FC236}">
                  <a16:creationId xmlns:a16="http://schemas.microsoft.com/office/drawing/2014/main" id="{74FA51E8-48C8-49F6-AD4C-E797D2BE9C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7310" y="4333307"/>
              <a:ext cx="145390" cy="15793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ep 13">
            <a:extLst>
              <a:ext uri="{FF2B5EF4-FFF2-40B4-BE49-F238E27FC236}">
                <a16:creationId xmlns:a16="http://schemas.microsoft.com/office/drawing/2014/main" id="{A29F506C-4372-4ACC-A899-B280F4673A99}"/>
              </a:ext>
            </a:extLst>
          </p:cNvPr>
          <p:cNvGrpSpPr/>
          <p:nvPr/>
        </p:nvGrpSpPr>
        <p:grpSpPr>
          <a:xfrm>
            <a:off x="3810000" y="3962400"/>
            <a:ext cx="4011835" cy="1803449"/>
            <a:chOff x="7138695" y="3060888"/>
            <a:chExt cx="4011835" cy="1803449"/>
          </a:xfrm>
        </p:grpSpPr>
        <p:pic>
          <p:nvPicPr>
            <p:cNvPr id="17" name="Afbeelding 5">
              <a:extLst>
                <a:ext uri="{FF2B5EF4-FFF2-40B4-BE49-F238E27FC236}">
                  <a16:creationId xmlns:a16="http://schemas.microsoft.com/office/drawing/2014/main" id="{9E208370-7D81-4A48-8B34-EADD9FF400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5978"/>
            <a:stretch/>
          </p:blipFill>
          <p:spPr>
            <a:xfrm>
              <a:off x="7138695" y="3060888"/>
              <a:ext cx="3926680" cy="1599361"/>
            </a:xfrm>
            <a:prstGeom prst="rect">
              <a:avLst/>
            </a:prstGeom>
          </p:spPr>
        </p:pic>
        <p:sp>
          <p:nvSpPr>
            <p:cNvPr id="18" name="Rechthoek 8">
              <a:extLst>
                <a:ext uri="{FF2B5EF4-FFF2-40B4-BE49-F238E27FC236}">
                  <a16:creationId xmlns:a16="http://schemas.microsoft.com/office/drawing/2014/main" id="{8F33CB74-9226-4E3E-AE52-2767AFA33921}"/>
                </a:ext>
              </a:extLst>
            </p:cNvPr>
            <p:cNvSpPr/>
            <p:nvPr/>
          </p:nvSpPr>
          <p:spPr>
            <a:xfrm rot="1142033">
              <a:off x="10053820" y="3250963"/>
              <a:ext cx="1096710" cy="16133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Afbeelding 6">
            <a:extLst>
              <a:ext uri="{FF2B5EF4-FFF2-40B4-BE49-F238E27FC236}">
                <a16:creationId xmlns:a16="http://schemas.microsoft.com/office/drawing/2014/main" id="{3EBF0D4A-322D-4D45-A833-AC61896CF0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0544"/>
          <a:stretch/>
        </p:blipFill>
        <p:spPr>
          <a:xfrm>
            <a:off x="152400" y="3826486"/>
            <a:ext cx="2976563" cy="1659914"/>
          </a:xfrm>
          <a:prstGeom prst="rect">
            <a:avLst/>
          </a:prstGeom>
        </p:spPr>
      </p:pic>
      <p:sp>
        <p:nvSpPr>
          <p:cNvPr id="20" name="Tekstvak 12">
            <a:extLst>
              <a:ext uri="{FF2B5EF4-FFF2-40B4-BE49-F238E27FC236}">
                <a16:creationId xmlns:a16="http://schemas.microsoft.com/office/drawing/2014/main" id="{0C7AAF03-D15E-4B2E-A88B-218902F5C626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10872" y="5490023"/>
            <a:ext cx="2095510" cy="646331"/>
          </a:xfrm>
          <a:prstGeom prst="rect">
            <a:avLst/>
          </a:prstGeom>
          <a:blipFill>
            <a:blip r:embed="rId5"/>
            <a:stretch>
              <a:fillRect l="-2326" t="-5660" r="-1744" b="-14151"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21" name="Tekstvak 11">
            <a:extLst>
              <a:ext uri="{FF2B5EF4-FFF2-40B4-BE49-F238E27FC236}">
                <a16:creationId xmlns:a16="http://schemas.microsoft.com/office/drawing/2014/main" id="{55FDCABD-356C-4CB3-91B6-33F314397B7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35860" y="5564096"/>
            <a:ext cx="1808572" cy="646331"/>
          </a:xfrm>
          <a:prstGeom prst="rect">
            <a:avLst/>
          </a:prstGeom>
          <a:blipFill>
            <a:blip r:embed="rId6"/>
            <a:stretch>
              <a:fillRect l="-2694" t="-5660" r="-2020" b="-14151"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38400" y="38862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Verdana"/>
                <a:cs typeface="Verdana"/>
              </a:rPr>
              <a:t>pads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96000" y="3733800"/>
            <a:ext cx="9204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Verdana"/>
                <a:cs typeface="Verdana"/>
              </a:rPr>
              <a:t>pixels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9F43F8B-51C9-9B4E-9D0F-E69B3F37FE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58"/>
          <a:stretch/>
        </p:blipFill>
        <p:spPr>
          <a:xfrm rot="5400000">
            <a:off x="6689876" y="1111786"/>
            <a:ext cx="1006806" cy="9737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4D322E1-E3EC-D44C-8D43-023D054F90F4}"/>
              </a:ext>
            </a:extLst>
          </p:cNvPr>
          <p:cNvSpPr/>
          <p:nvPr/>
        </p:nvSpPr>
        <p:spPr>
          <a:xfrm>
            <a:off x="5738794" y="2132856"/>
            <a:ext cx="74404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777777"/>
                </a:solidFill>
                <a:latin typeface="Roboto"/>
              </a:rPr>
              <a:t>https://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www.nikhef.nl</a:t>
            </a:r>
            <a:r>
              <a:rPr lang="en-GB" sz="1400" dirty="0">
                <a:solidFill>
                  <a:srgbClr val="777777"/>
                </a:solidFill>
                <a:latin typeface="Roboto"/>
              </a:rPr>
              <a:t>/pub/services/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biblio</a:t>
            </a:r>
            <a:r>
              <a:rPr lang="en-GB" sz="1400" dirty="0">
                <a:solidFill>
                  <a:srgbClr val="777777"/>
                </a:solidFill>
                <a:latin typeface="Roboto"/>
              </a:rPr>
              <a:t>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theses_pdf</a:t>
            </a:r>
            <a:r>
              <a:rPr lang="en-GB" sz="1400" dirty="0">
                <a:solidFill>
                  <a:srgbClr val="777777"/>
                </a:solidFill>
                <a:latin typeface="Roboto"/>
              </a:rPr>
              <a:t>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thesis_C_Ligtenberg.pdf</a:t>
            </a:r>
            <a:endParaRPr lang="en-NL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58719-56DC-2040-8ACD-3CE307EFD9ED}"/>
              </a:ext>
            </a:extLst>
          </p:cNvPr>
          <p:cNvSpPr/>
          <p:nvPr/>
        </p:nvSpPr>
        <p:spPr>
          <a:xfrm>
            <a:off x="8054937" y="1196752"/>
            <a:ext cx="35764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dirty="0">
                <a:latin typeface="Verdana"/>
                <a:cs typeface="Verdana"/>
              </a:rPr>
              <a:t>PhD Kees </a:t>
            </a:r>
            <a:r>
              <a:rPr lang="nl-NL" dirty="0" err="1">
                <a:latin typeface="Verdana"/>
                <a:cs typeface="Verdana"/>
              </a:rPr>
              <a:t>Ligtenberg</a:t>
            </a:r>
            <a:endParaRPr lang="en-GB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9">
            <a:extLst>
              <a:ext uri="{FF2B5EF4-FFF2-40B4-BE49-F238E27FC236}">
                <a16:creationId xmlns:a16="http://schemas.microsoft.com/office/drawing/2014/main" id="{98ADD7E5-F6BD-4B8A-B514-A7EDCDAF1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1077" y="2133600"/>
            <a:ext cx="5934072" cy="4268368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133600" y="461963"/>
            <a:ext cx="9906000" cy="452437"/>
          </a:xfrm>
        </p:spPr>
        <p:txBody>
          <a:bodyPr/>
          <a:lstStyle/>
          <a:p>
            <a:pPr algn="l"/>
            <a:r>
              <a:rPr lang="en-US" sz="3600" b="0" dirty="0">
                <a:latin typeface="Verdana"/>
                <a:cs typeface="Verdana"/>
              </a:rPr>
              <a:t>Performance of a </a:t>
            </a:r>
            <a:r>
              <a:rPr lang="en-US" sz="3600" b="0" dirty="0" err="1">
                <a:latin typeface="Verdana"/>
                <a:cs typeface="Verdana"/>
              </a:rPr>
              <a:t>GridPix</a:t>
            </a:r>
            <a:r>
              <a:rPr lang="en-US" sz="3600" b="0" dirty="0">
                <a:latin typeface="Verdana"/>
                <a:cs typeface="Verdana"/>
              </a:rPr>
              <a:t> TPC at ILC</a:t>
            </a:r>
            <a:endParaRPr lang="en-GB" altLang="en-US" sz="3600" b="0" dirty="0">
              <a:latin typeface="Verdana"/>
              <a:cs typeface="Verdan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143000"/>
            <a:ext cx="11353800" cy="222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From full simulation the momentum resolution can be determined 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Momentum resolution is about 15% better for the pixels with realistic coverage (with the quads arranged in modules 59%) and deltas. 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000" dirty="0"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2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30" name="Afbeelding 6">
            <a:extLst>
              <a:ext uri="{FF2B5EF4-FFF2-40B4-BE49-F238E27FC236}">
                <a16:creationId xmlns:a16="http://schemas.microsoft.com/office/drawing/2014/main" id="{B9823C7C-C9BF-468A-BC8E-7200092AF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74" y="2133600"/>
            <a:ext cx="4335026" cy="4282901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CC231-EC49-46BA-B8D3-09F05285A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7" y="188640"/>
            <a:ext cx="10363200" cy="800100"/>
          </a:xfrm>
        </p:spPr>
        <p:txBody>
          <a:bodyPr/>
          <a:lstStyle/>
          <a:p>
            <a:r>
              <a:rPr lang="nl-NL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Pixel TPC at </a:t>
            </a:r>
            <a:r>
              <a:rPr lang="nl-NL" sz="36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CEPC?</a:t>
            </a:r>
            <a:endParaRPr lang="en-GB" sz="3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9822A7A-1EC3-441B-8C12-ABFF22A494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196622"/>
                <a:ext cx="10800645" cy="498034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CEPC running above the Z  (WW, Higgs) there are no critical issues </a:t>
                </a:r>
              </a:p>
              <a:p>
                <a:pPr marL="0" indent="0">
                  <a:buNone/>
                </a:pP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</a:t>
                </a: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Pixel TPC can deal with the high beam rates at the CEPC</a:t>
                </a:r>
              </a:p>
              <a:p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At the Z pole the CEPC with 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 = 34 10</a:t>
                </a:r>
                <a:r>
                  <a:rPr lang="nl-NL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34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cm</a:t>
                </a:r>
                <a:r>
                  <a:rPr lang="nl-NL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-2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s</a:t>
                </a:r>
                <a:r>
                  <a:rPr lang="nl-NL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nl-NL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will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produce Z </a:t>
                </a:r>
                <a:r>
                  <a:rPr lang="nl-NL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bosons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at </a:t>
                </a:r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10 kHz</a:t>
                </a:r>
              </a:p>
              <a:p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Link speed of Timepix3 (in Quad) is 80 Mbps: 2.6 </a:t>
                </a:r>
                <a:r>
                  <a:rPr lang="en-GB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MHits</a:t>
                </a: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/s per 1.41 × 1.41 cm</a:t>
                </a:r>
                <a:r>
                  <a:rPr lang="en-GB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  <a:p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Excellent time </a:t>
                </a:r>
                <a:r>
                  <a:rPr lang="nl-NL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resolution</a:t>
                </a:r>
                <a:r>
                  <a:rPr lang="nl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: time stamping of tracks &lt; 1.2 ns</a:t>
                </a:r>
              </a:p>
              <a:p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Power consumption </a:t>
                </a:r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2W/chip depends on hit rate</a:t>
                </a:r>
              </a:p>
              <a:p>
                <a:pPr lvl="1"/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No power pulsing possible at the CEPC </a:t>
                </a:r>
              </a:p>
              <a:p>
                <a:pPr lvl="1"/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Good cooling is important</a:t>
                </a:r>
              </a:p>
              <a:p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Ion back flow of the quad is measured to be 1.3% </a:t>
                </a:r>
              </a:p>
              <a:p>
                <a:pPr marL="0" indent="0">
                  <a:buNone/>
                </a:pP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 at a gain of </a:t>
                </a:r>
                <a14:m>
                  <m:oMath xmlns:m="http://schemas.openxmlformats.org/officeDocument/2006/math">
                    <m:r>
                      <a:rPr lang="nl-NL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∽</m:t>
                    </m:r>
                  </m:oMath>
                </a14:m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2000. So IBF*Gain is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∽</m:t>
                    </m:r>
                  </m:oMath>
                </a14:m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25.</a:t>
                </a:r>
              </a:p>
              <a:p>
                <a:pPr marL="0" indent="0">
                  <a:buNone/>
                </a:pP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 NB: to limit the distortions in de drift volume one needs to achieve &lt; 4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9822A7A-1EC3-441B-8C12-ABFF22A494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196622"/>
                <a:ext cx="10800645" cy="4980341"/>
              </a:xfrm>
              <a:blipFill>
                <a:blip r:embed="rId2"/>
                <a:stretch>
                  <a:fillRect l="-588" t="-509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3A0E9E-8C1A-470F-B709-7C23131E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8625" y="6597419"/>
            <a:ext cx="274320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26/10/2020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214B82-A4FE-404C-8B1B-22CB8F49B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1825" y="6597419"/>
            <a:ext cx="584835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Pixel TPC R&amp;D (Peter Kluit)</a:t>
            </a:r>
            <a:endParaRPr lang="en-GB" dirty="0"/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4E0E53E1-C2B6-4F3C-87D2-2B9F54DC8EE9}"/>
              </a:ext>
            </a:extLst>
          </p:cNvPr>
          <p:cNvGrpSpPr/>
          <p:nvPr/>
        </p:nvGrpSpPr>
        <p:grpSpPr>
          <a:xfrm>
            <a:off x="7835580" y="3364589"/>
            <a:ext cx="4381100" cy="1648587"/>
            <a:chOff x="7357246" y="4681579"/>
            <a:chExt cx="4669132" cy="1764303"/>
          </a:xfrm>
        </p:grpSpPr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0A2373CA-1B0F-4BB3-A3DF-88128A699B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17" b="25276"/>
            <a:stretch/>
          </p:blipFill>
          <p:spPr>
            <a:xfrm>
              <a:off x="7357246" y="4681579"/>
              <a:ext cx="4669132" cy="1764303"/>
            </a:xfrm>
            <a:prstGeom prst="rect">
              <a:avLst/>
            </a:prstGeom>
          </p:spPr>
        </p:pic>
        <p:sp>
          <p:nvSpPr>
            <p:cNvPr id="8" name="Tekstvak 7">
              <a:extLst>
                <a:ext uri="{FF2B5EF4-FFF2-40B4-BE49-F238E27FC236}">
                  <a16:creationId xmlns:a16="http://schemas.microsoft.com/office/drawing/2014/main" id="{7E95EE5E-7383-4DB9-97F2-910DEF08F6AF}"/>
                </a:ext>
              </a:extLst>
            </p:cNvPr>
            <p:cNvSpPr txBox="1"/>
            <p:nvPr/>
          </p:nvSpPr>
          <p:spPr>
            <a:xfrm>
              <a:off x="11075925" y="6168883"/>
              <a:ext cx="950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200" dirty="0"/>
                <a:t>Picture IHEP</a:t>
              </a:r>
              <a:endParaRPr lang="en-GB" sz="1200" dirty="0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28795D5-FCF8-9342-BB91-CB5E55D7ED30}"/>
              </a:ext>
            </a:extLst>
          </p:cNvPr>
          <p:cNvSpPr/>
          <p:nvPr/>
        </p:nvSpPr>
        <p:spPr>
          <a:xfrm>
            <a:off x="6876728" y="5559623"/>
            <a:ext cx="39869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FF6600"/>
              </a:buClr>
              <a:buSzPct val="100000"/>
            </a:pPr>
            <a:r>
              <a:rPr lang="en-US" sz="2000" kern="0" dirty="0">
                <a:solidFill>
                  <a:srgbClr val="000000"/>
                </a:solidFill>
                <a:cs typeface="Verdana"/>
              </a:rPr>
              <a:t>LCWS 2019 Sendai talk </a:t>
            </a:r>
            <a:r>
              <a:rPr lang="en-US" sz="2000" kern="0" dirty="0" err="1">
                <a:solidFill>
                  <a:srgbClr val="000000"/>
                </a:solidFill>
                <a:cs typeface="Verdana"/>
              </a:rPr>
              <a:t>Huirong</a:t>
            </a:r>
            <a:r>
              <a:rPr lang="en-US" sz="2000" kern="0" dirty="0">
                <a:solidFill>
                  <a:srgbClr val="000000"/>
                </a:solidFill>
                <a:cs typeface="Verdana"/>
              </a:rPr>
              <a:t> Qi </a:t>
            </a:r>
          </a:p>
        </p:txBody>
      </p:sp>
    </p:spTree>
    <p:extLst>
      <p:ext uri="{BB962C8B-B14F-4D97-AF65-F5344CB8AC3E}">
        <p14:creationId xmlns:p14="http://schemas.microsoft.com/office/powerpoint/2010/main" val="2218079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CC231-EC49-46BA-B8D3-09F05285A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00" y="188640"/>
            <a:ext cx="10363200" cy="800100"/>
          </a:xfrm>
        </p:spPr>
        <p:txBody>
          <a:bodyPr/>
          <a:lstStyle/>
          <a:p>
            <a:r>
              <a:rPr lang="nl-NL" sz="36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Reducing</a:t>
            </a:r>
            <a:r>
              <a:rPr lang="nl-NL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36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Ion back flow in a (Pixel) TPC</a:t>
            </a:r>
            <a:endParaRPr lang="en-GB" sz="3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822A7A-1EC3-441B-8C12-ABFF22A49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382" y="1196752"/>
            <a:ext cx="10515600" cy="14896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Ion back flow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while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running at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installing a gating device and closing the gate after a trigger.  </a:t>
            </a:r>
          </a:p>
          <a:p>
            <a:pPr marL="0" indent="0">
              <a:buNone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E.g.the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Gating GEM as developed in the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contect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ILD experiment </a:t>
            </a:r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3A0E9E-8C1A-470F-B709-7C23131E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8625" y="6597419"/>
            <a:ext cx="274320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26/10/2020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214B82-A4FE-404C-8B1B-22CB8F49B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1825" y="6597419"/>
            <a:ext cx="584835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Pixel TPC R&amp;D (Peter Kluit)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9B5B91-99E9-334B-A030-E7B6AFD97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666" y="2348880"/>
            <a:ext cx="2927521" cy="33201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3BEF42-3F72-6249-8B39-7F8427C60F64}"/>
              </a:ext>
            </a:extLst>
          </p:cNvPr>
          <p:cNvSpPr txBox="1"/>
          <p:nvPr/>
        </p:nvSpPr>
        <p:spPr>
          <a:xfrm>
            <a:off x="984130" y="5805264"/>
            <a:ext cx="4391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1600" kern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LCWS19 presentation ILD gating GEM by Yumi Aoki (KEK)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F14EBA0-D080-894F-9920-B71C5814A272}"/>
                  </a:ext>
                </a:extLst>
              </p:cNvPr>
              <p:cNvSpPr txBox="1"/>
              <p:nvPr/>
            </p:nvSpPr>
            <p:spPr>
              <a:xfrm>
                <a:off x="5330126" y="2379652"/>
                <a:ext cx="6310490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Can one apply gating in Z collisions?  </a:t>
                </a:r>
              </a:p>
              <a:p>
                <a:r>
                  <a:rPr lang="en-US" sz="20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High luminosity CEPC  L = 32-</a:t>
                </a:r>
                <a:r>
                  <a:rPr lang="en-US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50 10</a:t>
                </a:r>
                <a:r>
                  <a:rPr lang="en-US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34 </a:t>
                </a:r>
                <a:r>
                  <a:rPr lang="en-US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cm</a:t>
                </a:r>
                <a:r>
                  <a:rPr lang="en-US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-2</a:t>
                </a:r>
                <a:r>
                  <a:rPr lang="en-US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</a:t>
                </a:r>
                <a:r>
                  <a:rPr lang="en-US" sz="2000" baseline="30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r>
                  <a:rPr lang="en-US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. Time between Z interactions 120-60 </a:t>
                </a:r>
                <a:r>
                  <a:rPr lang="en-US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μs</a:t>
                </a:r>
                <a:r>
                  <a:rPr lang="en-US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TPC drift takes 30 </a:t>
                </a:r>
                <a:r>
                  <a:rPr lang="en-US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μs</a:t>
                </a:r>
                <a:r>
                  <a:rPr lang="en-US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. So events are separated in the TPC; gating is possible.</a:t>
                </a:r>
              </a:p>
              <a:p>
                <a:r>
                  <a:rPr lang="en-US" sz="20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Gate length of 20-60 </a:t>
                </a:r>
                <a:r>
                  <a:rPr lang="en-US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μ</a:t>
                </a:r>
                <a:r>
                  <a:rPr lang="en-US" sz="2000" dirty="0" err="1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</a:t>
                </a:r>
                <a:r>
                  <a:rPr lang="en-US" sz="20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would stop the ions in triggered mode.</a:t>
                </a:r>
              </a:p>
              <a:p>
                <a:pPr lvl="2"/>
                <a:endParaRPr lang="en-US" sz="20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r>
                  <a:rPr lang="en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Problem is that the gating will lead to dead time  and a data taking efficiency at high luminosities of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∽</m:t>
                    </m:r>
                  </m:oMath>
                </a14:m>
                <a:r>
                  <a:rPr lang="en-NL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85%-65% (for a 20 </a:t>
                </a:r>
                <a:r>
                  <a:rPr lang="en-US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μ</a:t>
                </a:r>
                <a:r>
                  <a:rPr lang="en-US" sz="2000" dirty="0" err="1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</a:t>
                </a:r>
                <a:r>
                  <a:rPr lang="en-US" sz="20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gate length)</a:t>
                </a:r>
                <a:r>
                  <a:rPr lang="en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F14EBA0-D080-894F-9920-B71C5814A2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0126" y="2379652"/>
                <a:ext cx="6310490" cy="3785652"/>
              </a:xfrm>
              <a:prstGeom prst="rect">
                <a:avLst/>
              </a:prstGeom>
              <a:blipFill>
                <a:blip r:embed="rId4"/>
                <a:stretch>
                  <a:fillRect l="-1207" t="-669" b="-2007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8CD447B0-8453-1E48-AC7F-06ABC70F1F31}"/>
              </a:ext>
            </a:extLst>
          </p:cNvPr>
          <p:cNvSpPr txBox="1"/>
          <p:nvPr/>
        </p:nvSpPr>
        <p:spPr>
          <a:xfrm rot="21259047">
            <a:off x="4342748" y="2988780"/>
            <a:ext cx="654756" cy="14219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6972053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CC231-EC49-46BA-B8D3-09F05285A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7" y="116632"/>
            <a:ext cx="10363200" cy="800100"/>
          </a:xfrm>
        </p:spPr>
        <p:txBody>
          <a:bodyPr/>
          <a:lstStyle/>
          <a:p>
            <a:r>
              <a:rPr lang="nl-NL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Reducing</a:t>
            </a:r>
            <a:r>
              <a:rPr lang="nl-NL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Ion back flow in a Pixel TPC</a:t>
            </a:r>
            <a:endParaRPr lang="en-GB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822A7A-1EC3-441B-8C12-ABFF22A49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248" y="1185617"/>
            <a:ext cx="9934707" cy="4979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Ion back flow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adding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second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device.</a:t>
            </a:r>
          </a:p>
          <a:p>
            <a:pPr marL="0" indent="0">
              <a:buNone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important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holes of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grids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The Ion back flow is a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electric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fields.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simulations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validated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data - have been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LCTPC WP #326.  </a:t>
            </a:r>
          </a:p>
          <a:p>
            <a:pPr marL="0" indent="0">
              <a:buNone/>
            </a:pP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hole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size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25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μm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IBF of  3 10</a:t>
            </a:r>
            <a:r>
              <a:rPr lang="en-US" sz="20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-4 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achieved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IBF*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Gain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(2000)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0.6. Well below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specifications</a:t>
            </a: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3A0E9E-8C1A-470F-B709-7C23131E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8625" y="6597419"/>
            <a:ext cx="274320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26/10/2020</a:t>
            </a:r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214B82-A4FE-404C-8B1B-22CB8F49B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71825" y="6597419"/>
            <a:ext cx="584835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Pixel TPC R&amp;D (Peter Kluit)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3B02B1-81E7-A545-9CFB-3B847B2EC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53" y="3284984"/>
            <a:ext cx="5164667" cy="2189370"/>
          </a:xfrm>
          <a:prstGeom prst="rect">
            <a:avLst/>
          </a:prstGeom>
        </p:spPr>
      </p:pic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BEBA02B-93F0-9B4C-B46B-02322BB99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882803"/>
              </p:ext>
            </p:extLst>
          </p:nvPr>
        </p:nvGraphicFramePr>
        <p:xfrm>
          <a:off x="5505268" y="3358480"/>
          <a:ext cx="642338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5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5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5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31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baseline="0" dirty="0">
                        <a:latin typeface="+mn-lt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>
                          <a:latin typeface="+mn-lt"/>
                          <a:cs typeface="Verdana"/>
                        </a:rPr>
                        <a:t>Ion backflow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0" baseline="0" dirty="0">
                        <a:latin typeface="+mn-lt"/>
                        <a:cs typeface="Verdana"/>
                      </a:endParaRPr>
                    </a:p>
                    <a:p>
                      <a:pPr algn="ctr"/>
                      <a:r>
                        <a:rPr lang="en-US" sz="2000" b="0" baseline="0" dirty="0">
                          <a:latin typeface="+mn-lt"/>
                          <a:cs typeface="Verdana"/>
                        </a:rPr>
                        <a:t>Hole 30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μm</a:t>
                      </a:r>
                      <a:endParaRPr lang="en-US" b="0" baseline="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+mn-lt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Hole 25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cs typeface="Verdana"/>
                      </a:endParaRPr>
                    </a:p>
                    <a:p>
                      <a:pPr algn="ctr"/>
                      <a:endParaRPr lang="en-US" b="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+mn-lt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Hole 20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cs typeface="Verdan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749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Top 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1.2%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0.7%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749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+mn-lt"/>
                          <a:cs typeface="Verdana"/>
                        </a:rPr>
                        <a:t>GridPix</a:t>
                      </a:r>
                      <a:endParaRPr lang="en-US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5.5%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2.8%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1.7%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7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Verdana"/>
                        </a:rPr>
                        <a:t>12</a:t>
                      </a:r>
                      <a:r>
                        <a:rPr lang="en-US" baseline="0" dirty="0">
                          <a:latin typeface="+mn-lt"/>
                          <a:cs typeface="Verdana"/>
                        </a:rPr>
                        <a:t> 10</a:t>
                      </a:r>
                      <a:r>
                        <a:rPr lang="en-US" baseline="30000" dirty="0">
                          <a:latin typeface="+mn-lt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latin typeface="+mn-lt"/>
                          <a:cs typeface="Verdana"/>
                        </a:rPr>
                        <a:t>3 10</a:t>
                      </a:r>
                      <a:r>
                        <a:rPr lang="en-US" baseline="30000" dirty="0">
                          <a:latin typeface="+mn-lt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1</a:t>
                      </a:r>
                      <a:r>
                        <a:rPr lang="en-US" baseline="0" dirty="0">
                          <a:latin typeface="+mn-lt"/>
                          <a:cs typeface="Verdana"/>
                        </a:rPr>
                        <a:t> 10</a:t>
                      </a:r>
                      <a:r>
                        <a:rPr lang="en-US" baseline="30000" dirty="0">
                          <a:latin typeface="+mn-lt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5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latin typeface="+mn-lt"/>
                          <a:cs typeface="Verdana"/>
                        </a:rPr>
                        <a:t>transparancy</a:t>
                      </a:r>
                      <a:endParaRPr lang="en-US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100%</a:t>
                      </a:r>
                    </a:p>
                    <a:p>
                      <a:pPr algn="ctr"/>
                      <a:endParaRPr lang="en-US" baseline="3000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99.4%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Verdana"/>
                        </a:rPr>
                        <a:t>91.7%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+mn-lt"/>
                        <a:cs typeface="Verdan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7989420-9728-8047-BE45-96C905CE520A}"/>
              </a:ext>
            </a:extLst>
          </p:cNvPr>
          <p:cNvSpPr txBox="1"/>
          <p:nvPr/>
        </p:nvSpPr>
        <p:spPr>
          <a:xfrm>
            <a:off x="1403521" y="5477162"/>
            <a:ext cx="375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plan to test this idea</a:t>
            </a:r>
          </a:p>
        </p:txBody>
      </p:sp>
    </p:spTree>
    <p:extLst>
      <p:ext uri="{BB962C8B-B14F-4D97-AF65-F5344CB8AC3E}">
        <p14:creationId xmlns:p14="http://schemas.microsoft.com/office/powerpoint/2010/main" val="29482232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>
                <a:latin typeface="Verdana"/>
                <a:cs typeface="Verdana"/>
              </a:rPr>
              <a:t>Conclusions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D65CE5-28D5-4BA6-93F2-E2172EAB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11407824" cy="5018112"/>
          </a:xfrm>
        </p:spPr>
        <p:txBody>
          <a:bodyPr/>
          <a:lstStyle/>
          <a:p>
            <a:r>
              <a:rPr lang="en-US" sz="2000" dirty="0">
                <a:latin typeface="Verdana"/>
                <a:cs typeface="Verdana"/>
              </a:rPr>
              <a:t>A single chip </a:t>
            </a:r>
            <a:r>
              <a:rPr lang="en-US" sz="2000" dirty="0" err="1">
                <a:latin typeface="Verdana"/>
                <a:cs typeface="Verdana"/>
              </a:rPr>
              <a:t>GridPix</a:t>
            </a:r>
            <a:r>
              <a:rPr lang="en-US" sz="2000" dirty="0">
                <a:latin typeface="Verdana"/>
                <a:cs typeface="Verdana"/>
              </a:rPr>
              <a:t> detector was reliably operated in a test beam in 2017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Single electron detection =&gt; the resolution is primarily limited by diffusion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Systematic uncertainties are low: &lt; 10 µm in the pixel </a:t>
            </a:r>
            <a:r>
              <a:rPr lang="en-US" sz="1800" dirty="0" err="1">
                <a:latin typeface="Verdana"/>
                <a:cs typeface="Verdana"/>
              </a:rPr>
              <a:t>xy</a:t>
            </a:r>
            <a:r>
              <a:rPr lang="en-US" sz="1800" dirty="0">
                <a:latin typeface="Verdana"/>
                <a:cs typeface="Verdana"/>
              </a:rPr>
              <a:t> plane</a:t>
            </a:r>
          </a:p>
          <a:p>
            <a:pPr lvl="1"/>
            <a:r>
              <a:rPr lang="en-US" sz="1800" dirty="0" err="1">
                <a:latin typeface="Verdana"/>
                <a:cs typeface="Verdana"/>
              </a:rPr>
              <a:t>dE/dx</a:t>
            </a:r>
            <a:r>
              <a:rPr lang="en-US" sz="1800" dirty="0">
                <a:latin typeface="Verdana"/>
                <a:cs typeface="Verdana"/>
              </a:rPr>
              <a:t> resolution for a 1 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r>
              <a:rPr lang="en-US" sz="1800" dirty="0">
                <a:latin typeface="Verdana"/>
                <a:cs typeface="Verdana"/>
              </a:rPr>
              <a:t> track is 4.1%</a:t>
            </a:r>
          </a:p>
          <a:p>
            <a:pPr marL="342900" lvl="1" indent="-342900">
              <a:buClr>
                <a:schemeClr val="accent1"/>
              </a:buClr>
            </a:pPr>
            <a:r>
              <a:rPr lang="en-US" sz="2000" dirty="0">
                <a:latin typeface="Verdana"/>
                <a:cs typeface="Verdana"/>
              </a:rPr>
              <a:t>A Quad detector was designed and the results from the 2018 test beam presented</a:t>
            </a:r>
          </a:p>
          <a:p>
            <a:pPr lvl="1"/>
            <a:r>
              <a:rPr lang="en-US" dirty="0">
                <a:latin typeface="Verdana"/>
                <a:cs typeface="Verdana"/>
              </a:rPr>
              <a:t>Small edge deformations at the boundary between two chips are observed</a:t>
            </a:r>
          </a:p>
          <a:p>
            <a:pPr lvl="2"/>
            <a:r>
              <a:rPr lang="en-US" dirty="0">
                <a:latin typeface="Verdana"/>
                <a:cs typeface="Verdana"/>
              </a:rPr>
              <a:t>added guard wires to the module to obtain a homogeneous field</a:t>
            </a:r>
          </a:p>
          <a:p>
            <a:pPr marL="742950" lvl="2" indent="-342900">
              <a:buClr>
                <a:schemeClr val="accent1"/>
              </a:buClr>
            </a:pPr>
            <a:r>
              <a:rPr lang="en-US" sz="1800" dirty="0">
                <a:latin typeface="Verdana"/>
                <a:cs typeface="Verdana"/>
              </a:rPr>
              <a:t>After correcting the edges, deformations in the transverse plane shown to be &lt; 15 µ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endParaRPr lang="en-US" sz="18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An 8-Quad module has been designed with guard wires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Deformations in the transverse plane for one quad are shown to be &lt; 15 µ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endParaRPr lang="en-US" sz="18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Test beam data taken at DESY in 2021: first results on precision tracking presented </a:t>
            </a:r>
          </a:p>
          <a:p>
            <a:r>
              <a:rPr lang="en-US" sz="2000" dirty="0">
                <a:latin typeface="Verdana"/>
                <a:cs typeface="Verdana"/>
              </a:rPr>
              <a:t>A pixel TPC has become a realistic viable option for experiments</a:t>
            </a:r>
          </a:p>
          <a:p>
            <a:pPr lvl="1"/>
            <a:r>
              <a:rPr lang="en-US" sz="1600" dirty="0">
                <a:latin typeface="Verdana"/>
                <a:cs typeface="Verdana"/>
              </a:rPr>
              <a:t>High precision tracking in the transverse and longitudinal planes, </a:t>
            </a:r>
            <a:r>
              <a:rPr lang="en-US" sz="1600" dirty="0" err="1">
                <a:latin typeface="Verdana"/>
                <a:cs typeface="Verdana"/>
              </a:rPr>
              <a:t>dE</a:t>
            </a:r>
            <a:r>
              <a:rPr lang="en-US" sz="1600" dirty="0">
                <a:latin typeface="Verdana"/>
                <a:cs typeface="Verdana"/>
              </a:rPr>
              <a:t>/dx by electron and cluster counting, excellent two track resolution, digital readout that </a:t>
            </a:r>
            <a:r>
              <a:rPr lang="en-US" dirty="0">
                <a:latin typeface="Verdana"/>
                <a:cs typeface="Verdana"/>
              </a:rPr>
              <a:t>can deal with high rates</a:t>
            </a:r>
          </a:p>
          <a:p>
            <a:pPr lvl="1"/>
            <a:r>
              <a:rPr lang="en-US" sz="1600" dirty="0">
                <a:latin typeface="Verdana"/>
                <a:cs typeface="Verdana"/>
              </a:rPr>
              <a:t>A double grid will allow to reduce</a:t>
            </a:r>
            <a:r>
              <a:rPr lang="en-US" dirty="0">
                <a:latin typeface="Verdana"/>
                <a:cs typeface="Verdana"/>
              </a:rPr>
              <a:t> the Ion back flow distortions substantially</a:t>
            </a:r>
            <a:endParaRPr lang="en-US" sz="1600" dirty="0">
              <a:latin typeface="Verdana"/>
              <a:cs typeface="Verdana"/>
            </a:endParaRPr>
          </a:p>
          <a:p>
            <a:pPr lvl="1">
              <a:buNone/>
            </a:pPr>
            <a:endParaRPr lang="en-US" sz="18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036105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>
                <a:solidFill>
                  <a:schemeClr val="tx1"/>
                </a:solidFill>
                <a:latin typeface="Verdana"/>
                <a:cs typeface="Verdana"/>
              </a:rPr>
              <a:t>(Backup) Test beam summary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D65CE5-28D5-4BA6-93F2-E2172EAB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496" y="1219200"/>
            <a:ext cx="8784976" cy="5018112"/>
          </a:xfrm>
        </p:spPr>
        <p:txBody>
          <a:bodyPr/>
          <a:lstStyle/>
          <a:p>
            <a:r>
              <a:rPr lang="en-US" sz="2000" dirty="0">
                <a:latin typeface="Verdana"/>
                <a:cs typeface="Verdana"/>
              </a:rPr>
              <a:t>First preliminary results of the 8 Quad Module in the DESY test beam in June 2021 have been presented</a:t>
            </a:r>
          </a:p>
          <a:p>
            <a:r>
              <a:rPr lang="en-US" sz="2000" dirty="0">
                <a:latin typeface="Verdana"/>
                <a:cs typeface="Verdana"/>
              </a:rPr>
              <a:t>The run 6916 B=0 T with p=6 GeV has been </a:t>
            </a:r>
            <a:r>
              <a:rPr lang="en-US" sz="2000" dirty="0" err="1">
                <a:latin typeface="Verdana"/>
                <a:cs typeface="Verdana"/>
              </a:rPr>
              <a:t>analysed</a:t>
            </a:r>
            <a:endParaRPr lang="en-US" sz="20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The Mimosa telescope has been aligned using the </a:t>
            </a:r>
            <a:r>
              <a:rPr lang="en-US" sz="2000" dirty="0" err="1">
                <a:latin typeface="Verdana"/>
                <a:cs typeface="Verdana"/>
              </a:rPr>
              <a:t>corryvrecan</a:t>
            </a:r>
            <a:r>
              <a:rPr lang="en-US" sz="2000" dirty="0">
                <a:latin typeface="Verdana"/>
                <a:cs typeface="Verdana"/>
              </a:rPr>
              <a:t> software and tracks fitted with the GBL package</a:t>
            </a:r>
          </a:p>
          <a:p>
            <a:r>
              <a:rPr lang="en-US" sz="2000" dirty="0">
                <a:latin typeface="Verdana"/>
                <a:cs typeface="Verdana"/>
              </a:rPr>
              <a:t>The 8 quad module data is decoded and matched to the tracks</a:t>
            </a:r>
          </a:p>
          <a:p>
            <a:r>
              <a:rPr lang="en-US" sz="2000" dirty="0">
                <a:latin typeface="Verdana"/>
                <a:cs typeface="Verdana"/>
              </a:rPr>
              <a:t>The single electron resolution is: </a:t>
            </a:r>
          </a:p>
          <a:p>
            <a:pPr lvl="1"/>
            <a:r>
              <a:rPr lang="en-US" sz="1800" dirty="0" err="1">
                <a:latin typeface="Symbol" pitchFamily="2" charset="2"/>
                <a:cs typeface="Verdana"/>
              </a:rPr>
              <a:t>s</a:t>
            </a:r>
            <a:r>
              <a:rPr lang="en-US" sz="1800" baseline="-25000" dirty="0" err="1">
                <a:latin typeface="Verdana"/>
                <a:cs typeface="Verdana"/>
              </a:rPr>
              <a:t>xy</a:t>
            </a:r>
            <a:r>
              <a:rPr lang="en-US" sz="1800" baseline="-25000" dirty="0">
                <a:latin typeface="Verdana"/>
                <a:cs typeface="Verdana"/>
              </a:rPr>
              <a:t> </a:t>
            </a:r>
            <a:r>
              <a:rPr lang="en-US" sz="1800" dirty="0">
                <a:latin typeface="Verdana"/>
                <a:cs typeface="Verdana"/>
              </a:rPr>
              <a:t>=250 </a:t>
            </a:r>
            <a:r>
              <a:rPr lang="en-US" sz="1800" dirty="0">
                <a:latin typeface="Symbol" pitchFamily="2" charset="2"/>
                <a:cs typeface="Verdana"/>
              </a:rPr>
              <a:t>m</a:t>
            </a:r>
            <a:r>
              <a:rPr lang="en-US" sz="1800" dirty="0">
                <a:latin typeface="Verdana"/>
                <a:cs typeface="Verdana"/>
              </a:rPr>
              <a:t>m and </a:t>
            </a:r>
            <a:r>
              <a:rPr lang="en-US" sz="1800" dirty="0" err="1">
                <a:latin typeface="Symbol" pitchFamily="2" charset="2"/>
                <a:cs typeface="Verdana"/>
              </a:rPr>
              <a:t>s</a:t>
            </a:r>
            <a:r>
              <a:rPr lang="en-US" sz="1800" baseline="-25000" dirty="0" err="1">
                <a:latin typeface="Verdana"/>
                <a:cs typeface="Verdana"/>
              </a:rPr>
              <a:t>z</a:t>
            </a:r>
            <a:r>
              <a:rPr lang="en-US" sz="1800" baseline="-25000" dirty="0">
                <a:latin typeface="Verdana"/>
                <a:cs typeface="Verdana"/>
              </a:rPr>
              <a:t> </a:t>
            </a:r>
            <a:r>
              <a:rPr lang="en-US" sz="1800" dirty="0">
                <a:latin typeface="Verdana"/>
                <a:cs typeface="Verdana"/>
              </a:rPr>
              <a:t>=425 </a:t>
            </a:r>
            <a:r>
              <a:rPr lang="en-US" sz="1800" dirty="0">
                <a:latin typeface="Symbol" pitchFamily="2" charset="2"/>
                <a:cs typeface="Verdana"/>
              </a:rPr>
              <a:t>m</a:t>
            </a:r>
            <a:r>
              <a:rPr lang="en-US" sz="1800" dirty="0">
                <a:latin typeface="Verdana"/>
                <a:cs typeface="Verdana"/>
              </a:rPr>
              <a:t>m (mean drift distance of 6.4 mm)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total 1060 tracks were selected with 900 hits on track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tracking precision: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osition 9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(xy) 13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(z) in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ngle 0.19 mrad (dx/dy) 0.25 mrad 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that the module or tracklength is 157.96 mm 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is very promising: more precise results can be extracted  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pPr lvl="1">
              <a:buNone/>
            </a:pPr>
            <a:endParaRPr lang="en-US" sz="18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32467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7315200" cy="914400"/>
          </a:xfrm>
        </p:spPr>
        <p:txBody>
          <a:bodyPr/>
          <a:lstStyle/>
          <a:p>
            <a:r>
              <a:rPr lang="en-GB" altLang="en-US" sz="3600" b="0" dirty="0">
                <a:latin typeface="Verdana"/>
                <a:cs typeface="Verdana"/>
              </a:rPr>
              <a:t> </a:t>
            </a:r>
            <a:r>
              <a:rPr lang="en-GB" altLang="en-US" sz="3600" b="0" dirty="0" err="1">
                <a:latin typeface="Verdana"/>
                <a:cs typeface="Verdana"/>
              </a:rPr>
              <a:t>GridPix</a:t>
            </a:r>
            <a:r>
              <a:rPr lang="en-GB" altLang="en-US" sz="3600" b="0" dirty="0">
                <a:latin typeface="Verdana"/>
                <a:cs typeface="Verdana"/>
              </a:rPr>
              <a:t> technology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49180" y="990600"/>
            <a:ext cx="7280420" cy="2313782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Pixel chip with integrated Grid (</a:t>
            </a:r>
            <a:r>
              <a:rPr lang="en-GB" altLang="en-US" sz="2000" dirty="0" err="1">
                <a:latin typeface="Verdana"/>
                <a:cs typeface="Verdana"/>
              </a:rPr>
              <a:t>Micromegas</a:t>
            </a:r>
            <a:r>
              <a:rPr lang="en-GB" altLang="en-US" sz="2000" dirty="0">
                <a:latin typeface="Verdana"/>
                <a:cs typeface="Verdana"/>
              </a:rPr>
              <a:t>-like)</a:t>
            </a:r>
          </a:p>
          <a:p>
            <a:pPr>
              <a:buBlip>
                <a:blip r:embed="rId2"/>
              </a:buBlip>
            </a:pPr>
            <a:r>
              <a:rPr lang="en-GB" altLang="en-US" sz="2000" dirty="0" err="1">
                <a:latin typeface="Verdana"/>
                <a:cs typeface="Verdana"/>
              </a:rPr>
              <a:t>InGrid</a:t>
            </a:r>
            <a:r>
              <a:rPr lang="en-GB" altLang="en-US" sz="2000" dirty="0">
                <a:latin typeface="Verdana"/>
                <a:cs typeface="Verdana"/>
              </a:rPr>
              <a:t> post-processed @ IZM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Grid set at negative voltage (300 – 600 V) to provide gas amplification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Very small pixel size (55 µm)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detecting individual electrons</a:t>
            </a:r>
          </a:p>
          <a:p>
            <a:pPr>
              <a:buFontTx/>
              <a:buBlip>
                <a:blip r:embed="rId2"/>
              </a:buBlip>
            </a:pPr>
            <a:endParaRPr lang="en-GB" altLang="en-US" b="1" dirty="0"/>
          </a:p>
        </p:txBody>
      </p:sp>
      <p:pic>
        <p:nvPicPr>
          <p:cNvPr id="5124" name="Picture 2" descr="C:\Data\GOSSIP\pictures, drawings\Marco Nov08 3D pub\GoatPrinciple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16633"/>
            <a:ext cx="3542281" cy="3400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>
            <a:off x="10416480" y="2819400"/>
            <a:ext cx="900014" cy="37867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 rot="1346167">
            <a:off x="10238582" y="3116782"/>
            <a:ext cx="10087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Verdana"/>
                <a:cs typeface="Verdana"/>
              </a:rPr>
              <a:t>55 µ</a:t>
            </a:r>
            <a:r>
              <a:rPr lang="en-US" sz="1800" dirty="0" err="1">
                <a:solidFill>
                  <a:srgbClr val="FF0000"/>
                </a:solidFill>
                <a:latin typeface="Verdana"/>
                <a:cs typeface="Verdana"/>
              </a:rPr>
              <a:t>m</a:t>
            </a:r>
            <a:endParaRPr lang="en-US" sz="180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2" t="26901" r="16402" b="23750"/>
          <a:stretch>
            <a:fillRect/>
          </a:stretch>
        </p:blipFill>
        <p:spPr bwMode="auto">
          <a:xfrm>
            <a:off x="5539642" y="3542571"/>
            <a:ext cx="2918558" cy="2858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8458200" y="3714183"/>
            <a:ext cx="3434903" cy="2534217"/>
            <a:chOff x="6852097" y="3212976"/>
            <a:chExt cx="4784587" cy="358844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2097" y="3212976"/>
              <a:ext cx="4784587" cy="3588441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 bwMode="auto">
            <a:xfrm>
              <a:off x="8184232" y="5079204"/>
              <a:ext cx="0" cy="51003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8180711" y="5007196"/>
              <a:ext cx="9861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50 µm</a:t>
              </a:r>
              <a:endParaRPr lang="nl-N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6332310" y="2438400"/>
            <a:ext cx="1897290" cy="1219200"/>
            <a:chOff x="683568" y="4057347"/>
            <a:chExt cx="3614641" cy="2275885"/>
          </a:xfrm>
        </p:grpSpPr>
        <p:pic>
          <p:nvPicPr>
            <p:cNvPr id="16" name="Picture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17" t="20714" r="28148" b="35266"/>
            <a:stretch>
              <a:fillRect/>
            </a:stretch>
          </p:blipFill>
          <p:spPr bwMode="auto">
            <a:xfrm>
              <a:off x="683568" y="4057347"/>
              <a:ext cx="3614641" cy="2275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9"/>
            <p:cNvSpPr txBox="1">
              <a:spLocks noChangeArrowheads="1"/>
            </p:cNvSpPr>
            <p:nvPr/>
          </p:nvSpPr>
          <p:spPr bwMode="auto">
            <a:xfrm>
              <a:off x="2787227" y="4191470"/>
              <a:ext cx="1510980" cy="689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nl-NL" sz="1800" dirty="0">
                  <a:solidFill>
                    <a:schemeClr val="bg1"/>
                  </a:solidFill>
                  <a:latin typeface="Verdana"/>
                  <a:cs typeface="Verdana"/>
                </a:rPr>
                <a:t>dyke</a:t>
              </a:r>
              <a:endParaRPr lang="nl-NL" altLang="nl-NL" sz="1800" dirty="0">
                <a:solidFill>
                  <a:schemeClr val="bg1"/>
                </a:solidFill>
                <a:latin typeface="Verdana"/>
                <a:cs typeface="Verdana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914400" y="3505200"/>
            <a:ext cx="5029200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600" dirty="0"/>
              <a:t>  </a:t>
            </a:r>
            <a:r>
              <a:rPr lang="en-GB" altLang="en-US" sz="1800" dirty="0">
                <a:latin typeface="Verdana"/>
                <a:cs typeface="Verdana"/>
              </a:rPr>
              <a:t>Aluminium grid (1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thick)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 35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wide holes, 55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pitch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 Supported by SU8 pillars 50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high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 Grid surrounded by SU8 dyke (150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wide solid strip) for mechanical and HV stability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10363200" cy="800100"/>
          </a:xfrm>
        </p:spPr>
        <p:txBody>
          <a:bodyPr/>
          <a:lstStyle/>
          <a:p>
            <a:r>
              <a:rPr lang="en-US" sz="3200" b="0" dirty="0">
                <a:latin typeface="Verdana"/>
                <a:cs typeface="Verdana"/>
              </a:rPr>
              <a:t>QUAD deformations in </a:t>
            </a:r>
            <a:r>
              <a:rPr lang="en-US" sz="3200" dirty="0">
                <a:latin typeface="Verdana"/>
                <a:cs typeface="Verdana"/>
              </a:rPr>
              <a:t>drift</a:t>
            </a:r>
            <a:r>
              <a:rPr lang="en-US" sz="3200" b="0" dirty="0">
                <a:latin typeface="Verdana"/>
                <a:cs typeface="Verdana"/>
              </a:rPr>
              <a:t> plane (</a:t>
            </a:r>
            <a:r>
              <a:rPr lang="en-US" sz="3200" dirty="0">
                <a:latin typeface="Verdana"/>
                <a:cs typeface="Verdana"/>
              </a:rPr>
              <a:t>Z</a:t>
            </a:r>
            <a:r>
              <a:rPr lang="en-US" sz="3200" b="0" dirty="0">
                <a:latin typeface="Verdana"/>
                <a:cs typeface="Verdana"/>
              </a:rPr>
              <a:t>)</a:t>
            </a:r>
            <a:r>
              <a:rPr lang="en-US" sz="3200" b="0" baseline="0" dirty="0">
                <a:latin typeface="Verdana"/>
                <a:cs typeface="Verdana"/>
              </a:rPr>
              <a:t> </a:t>
            </a:r>
            <a:endParaRPr lang="en-US" sz="3200" b="0" dirty="0">
              <a:latin typeface="Verdana"/>
              <a:cs typeface="Verdan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98354" y="1200150"/>
            <a:ext cx="4660629" cy="33718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After applying fitted edge corrections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RMS of the mean residuals are 19 </a:t>
            </a:r>
            <a:r>
              <a:rPr lang="en-US" sz="2200" dirty="0" err="1">
                <a:latin typeface="Verdana"/>
                <a:cs typeface="Verdana"/>
              </a:rPr>
              <a:t>μm</a:t>
            </a:r>
            <a:r>
              <a:rPr lang="en-US" sz="2200" dirty="0">
                <a:latin typeface="Verdana"/>
                <a:cs typeface="Verdana"/>
              </a:rPr>
              <a:t> over the whole QUAD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6322621" y="1676400"/>
            <a:ext cx="992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srgbClr val="FFFFFF"/>
                </a:solidFill>
              </a:rPr>
              <a:t>XY</a:t>
            </a:r>
          </a:p>
        </p:txBody>
      </p:sp>
      <p:pic>
        <p:nvPicPr>
          <p:cNvPr id="10" name="Afbeelding 5">
            <a:extLst>
              <a:ext uri="{FF2B5EF4-FFF2-40B4-BE49-F238E27FC236}">
                <a16:creationId xmlns:a16="http://schemas.microsoft.com/office/drawing/2014/main" id="{4D3F2A2B-D344-4AAA-9A3B-E7492EF36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048000"/>
            <a:ext cx="4587856" cy="336823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0716562-FAD6-4E56-A4BA-7566326A82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4075" y="1295400"/>
            <a:ext cx="4581525" cy="485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791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806624" y="461963"/>
            <a:ext cx="9906000" cy="452437"/>
          </a:xfrm>
        </p:spPr>
        <p:txBody>
          <a:bodyPr/>
          <a:lstStyle/>
          <a:p>
            <a:pPr algn="l"/>
            <a:r>
              <a:rPr lang="en-GB" altLang="en-US" b="0" dirty="0">
                <a:latin typeface="Verdana"/>
                <a:cs typeface="Verdana"/>
              </a:rPr>
              <a:t>8-quad module deformations laser measurements</a:t>
            </a:r>
          </a:p>
        </p:txBody>
      </p:sp>
      <p:pic>
        <p:nvPicPr>
          <p:cNvPr id="8" name="Picture 37" descr="deform_996.pdf">
            <a:extLst>
              <a:ext uri="{FF2B5EF4-FFF2-40B4-BE49-F238E27FC236}">
                <a16:creationId xmlns:a16="http://schemas.microsoft.com/office/drawing/2014/main" id="{E531E212-5049-4D68-918D-0E6A24A241E5}"/>
              </a:ext>
            </a:extLst>
          </p:cNvPr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239001" y="1202786"/>
            <a:ext cx="4697802" cy="508721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3400" y="1219200"/>
            <a:ext cx="6096000" cy="52383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One of the quads inside the 8-quad modules has been measured using laser tracks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No edge corrections are applied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The result is encouraging; the guard wires that run over the quad edges define a homogeneous field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The RMS in the large rectangular area (near the edges) is only 14 </a:t>
            </a:r>
            <a:r>
              <a:rPr lang="en-US" sz="2000" dirty="0" err="1">
                <a:latin typeface="Verdana"/>
                <a:cs typeface="Verdana"/>
              </a:rPr>
              <a:t>μm</a:t>
            </a:r>
            <a:r>
              <a:rPr lang="en-US" sz="2000" dirty="0">
                <a:latin typeface="Verdana"/>
                <a:cs typeface="Verdana"/>
              </a:rPr>
              <a:t> 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000" dirty="0"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Current plan is to do a test beam at DESY and Bonn as soon as all 8-quads can be read out simultaneously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2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6800" y="3429000"/>
            <a:ext cx="16764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Preliminary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79651" y="338138"/>
            <a:ext cx="6192613" cy="576262"/>
          </a:xfrm>
        </p:spPr>
        <p:txBody>
          <a:bodyPr/>
          <a:lstStyle/>
          <a:p>
            <a:r>
              <a:rPr lang="en-GB" altLang="en-US" sz="4000" b="0" dirty="0">
                <a:latin typeface="Verdana"/>
                <a:cs typeface="Verdana"/>
              </a:rPr>
              <a:t>Pixel chip: TimePix3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5715000" cy="44196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256 x 256 pixels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55 x 55 µm pitch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14.1 x 14.1 mm sensitive area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TDC with </a:t>
            </a:r>
            <a:r>
              <a:rPr lang="en-GB" altLang="en-US" sz="2000" b="1" dirty="0">
                <a:latin typeface="Verdana"/>
                <a:cs typeface="Verdana"/>
              </a:rPr>
              <a:t>640 MHz clock </a:t>
            </a:r>
            <a:r>
              <a:rPr lang="en-GB" altLang="en-US" sz="2000" dirty="0">
                <a:latin typeface="Verdana"/>
                <a:cs typeface="Verdana"/>
              </a:rPr>
              <a:t>(1.64 ns)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Used in the data driven mode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Each hit consists of the </a:t>
            </a:r>
            <a:r>
              <a:rPr lang="en-GB" altLang="en-US" sz="1800" b="1" dirty="0">
                <a:latin typeface="Verdana"/>
                <a:cs typeface="Verdana"/>
              </a:rPr>
              <a:t>pixel address </a:t>
            </a:r>
            <a:r>
              <a:rPr lang="en-GB" altLang="en-US" sz="1800" dirty="0">
                <a:latin typeface="Verdana"/>
                <a:cs typeface="Verdana"/>
              </a:rPr>
              <a:t>and </a:t>
            </a:r>
            <a:r>
              <a:rPr lang="en-GB" altLang="en-US" sz="1800" b="1" dirty="0">
                <a:latin typeface="Verdana"/>
                <a:cs typeface="Verdana"/>
              </a:rPr>
              <a:t>time stamp </a:t>
            </a:r>
            <a:r>
              <a:rPr lang="en-GB" altLang="en-US" sz="1800" dirty="0">
                <a:latin typeface="Verdana"/>
                <a:cs typeface="Verdana"/>
              </a:rPr>
              <a:t>of arrival time (</a:t>
            </a:r>
            <a:r>
              <a:rPr lang="en-GB" altLang="en-US" sz="1800" dirty="0" err="1">
                <a:latin typeface="Verdana"/>
                <a:cs typeface="Verdana"/>
              </a:rPr>
              <a:t>ToA</a:t>
            </a:r>
            <a:r>
              <a:rPr lang="en-GB" altLang="en-US" sz="1800" dirty="0">
                <a:latin typeface="Verdana"/>
                <a:cs typeface="Verdana"/>
              </a:rPr>
              <a:t>)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Time over threshold (</a:t>
            </a:r>
            <a:r>
              <a:rPr lang="en-GB" altLang="en-US" sz="1800" dirty="0" err="1">
                <a:latin typeface="Verdana"/>
                <a:cs typeface="Verdana"/>
              </a:rPr>
              <a:t>ToT</a:t>
            </a:r>
            <a:r>
              <a:rPr lang="en-GB" altLang="en-US" sz="1800" dirty="0">
                <a:latin typeface="Verdana"/>
                <a:cs typeface="Verdana"/>
              </a:rPr>
              <a:t>) is added to register the signal amplitude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compensation for time walk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b="1" dirty="0">
                <a:latin typeface="Verdana"/>
                <a:cs typeface="Verdana"/>
              </a:rPr>
              <a:t>Trigger</a:t>
            </a:r>
            <a:r>
              <a:rPr lang="en-GB" altLang="en-US" sz="1800" dirty="0">
                <a:latin typeface="Verdana"/>
                <a:cs typeface="Verdana"/>
              </a:rPr>
              <a:t> (for t</a:t>
            </a:r>
            <a:r>
              <a:rPr lang="en-GB" altLang="en-US" sz="1800" baseline="-25000" dirty="0">
                <a:latin typeface="Verdana"/>
                <a:cs typeface="Verdana"/>
              </a:rPr>
              <a:t>0</a:t>
            </a:r>
            <a:r>
              <a:rPr lang="en-GB" altLang="en-US" sz="1800" dirty="0">
                <a:latin typeface="Verdana"/>
                <a:cs typeface="Verdana"/>
              </a:rPr>
              <a:t>) added to the data stream as an additional time stamp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Power consumption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~1 A @ 2 V (2W) depending on hit rate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good cooling is important</a:t>
            </a:r>
            <a:endParaRPr lang="en-GB" altLang="en-US" dirty="0">
              <a:latin typeface="Verdana"/>
              <a:cs typeface="Verdana"/>
            </a:endParaRP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76312"/>
            <a:ext cx="440690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4762" b="3972"/>
          <a:stretch>
            <a:fillRect/>
          </a:stretch>
        </p:blipFill>
        <p:spPr bwMode="auto">
          <a:xfrm>
            <a:off x="8853488" y="3997643"/>
            <a:ext cx="1662112" cy="232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8758237" y="5715000"/>
            <a:ext cx="4763" cy="6429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8763000" y="4419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nl-NL" dirty="0">
                <a:solidFill>
                  <a:schemeClr val="bg1"/>
                </a:solidFill>
                <a:latin typeface="Verdana"/>
                <a:cs typeface="Verdana"/>
              </a:rPr>
              <a:t>Sensitive area</a:t>
            </a:r>
            <a:endParaRPr lang="nl-NL" altLang="nl-NL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000" y="5791200"/>
            <a:ext cx="1295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2+3 mm</a:t>
            </a: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rot="5400000">
            <a:off x="7925594" y="4876800"/>
            <a:ext cx="1675606" cy="79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7239000" y="4643735"/>
            <a:ext cx="1279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14.1 mm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Afbeelding 46">
            <a:extLst>
              <a:ext uri="{FF2B5EF4-FFF2-40B4-BE49-F238E27FC236}">
                <a16:creationId xmlns:a16="http://schemas.microsoft.com/office/drawing/2014/main" id="{6670C416-F161-4EEC-AD5A-0E7C42326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752" y="813789"/>
            <a:ext cx="4079642" cy="192941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7EA3ED-1537-462D-8132-96E604FDC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846" y="275531"/>
            <a:ext cx="10467154" cy="486469"/>
          </a:xfrm>
        </p:spPr>
        <p:txBody>
          <a:bodyPr/>
          <a:lstStyle/>
          <a:p>
            <a:r>
              <a:rPr lang="en-US" sz="3200" b="0" noProof="0" dirty="0">
                <a:latin typeface="Verdana"/>
                <a:cs typeface="Verdana"/>
              </a:rPr>
              <a:t>Single chip test </a:t>
            </a:r>
            <a:r>
              <a:rPr lang="en-US" sz="3200" b="0" dirty="0">
                <a:latin typeface="Verdana"/>
                <a:cs typeface="Verdana"/>
              </a:rPr>
              <a:t>in test beam</a:t>
            </a:r>
            <a:r>
              <a:rPr lang="en-US" sz="3200" b="0" noProof="0" dirty="0">
                <a:latin typeface="Verdana"/>
                <a:cs typeface="Verdana"/>
              </a:rPr>
              <a:t> Bonn (June 2017)</a:t>
            </a:r>
          </a:p>
        </p:txBody>
      </p:sp>
      <p:pic>
        <p:nvPicPr>
          <p:cNvPr id="45" name="Afbeelding 44">
            <a:extLst>
              <a:ext uri="{FF2B5EF4-FFF2-40B4-BE49-F238E27FC236}">
                <a16:creationId xmlns:a16="http://schemas.microsoft.com/office/drawing/2014/main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8169746" y="3397247"/>
            <a:ext cx="3758165" cy="2107913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AF074756-7309-456B-AA86-D38864C9BD0D}"/>
              </a:ext>
            </a:extLst>
          </p:cNvPr>
          <p:cNvSpPr txBox="1"/>
          <p:nvPr/>
        </p:nvSpPr>
        <p:spPr>
          <a:xfrm>
            <a:off x="8142637" y="2938046"/>
            <a:ext cx="3973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>
                <a:latin typeface="Verdana"/>
                <a:cs typeface="Verdana"/>
              </a:rPr>
              <a:t>Detector </a:t>
            </a:r>
            <a:r>
              <a:rPr lang="nl-NL" sz="1600" dirty="0" err="1">
                <a:latin typeface="Verdana"/>
                <a:cs typeface="Verdana"/>
              </a:rPr>
              <a:t>with</a:t>
            </a:r>
            <a:r>
              <a:rPr lang="nl-NL" sz="1600" dirty="0">
                <a:latin typeface="Verdana"/>
                <a:cs typeface="Verdana"/>
              </a:rPr>
              <a:t> </a:t>
            </a:r>
            <a:r>
              <a:rPr lang="nl-NL" sz="1600" dirty="0" err="1">
                <a:latin typeface="Verdana"/>
                <a:cs typeface="Verdana"/>
              </a:rPr>
              <a:t>guard</a:t>
            </a:r>
            <a:r>
              <a:rPr lang="nl-NL" sz="1600" dirty="0">
                <a:latin typeface="Verdana"/>
                <a:cs typeface="Verdana"/>
              </a:rPr>
              <a:t> </a:t>
            </a:r>
            <a:r>
              <a:rPr lang="nl-NL" sz="1600" dirty="0" err="1">
                <a:latin typeface="Verdana"/>
                <a:cs typeface="Verdana"/>
              </a:rPr>
              <a:t>and</a:t>
            </a:r>
            <a:r>
              <a:rPr lang="nl-NL" sz="1600" dirty="0">
                <a:latin typeface="Verdana"/>
                <a:cs typeface="Verdana"/>
              </a:rPr>
              <a:t> field </a:t>
            </a:r>
            <a:r>
              <a:rPr lang="nl-NL" sz="1600" dirty="0" err="1">
                <a:latin typeface="Verdana"/>
                <a:cs typeface="Verdana"/>
              </a:rPr>
              <a:t>shaper</a:t>
            </a:r>
            <a:endParaRPr lang="en-GB" sz="1600" dirty="0">
              <a:latin typeface="Verdana"/>
              <a:cs typeface="Verdana"/>
            </a:endParaRP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0B32680A-FF6E-45FE-A5A7-B8563C546F33}"/>
              </a:ext>
            </a:extLst>
          </p:cNvPr>
          <p:cNvSpPr txBox="1"/>
          <p:nvPr/>
        </p:nvSpPr>
        <p:spPr>
          <a:xfrm>
            <a:off x="551384" y="5791200"/>
            <a:ext cx="1162556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i="1" dirty="0">
                <a:latin typeface="Verdana"/>
                <a:cs typeface="Verdana"/>
              </a:rPr>
              <a:t>Published paper on 2017 testbeam</a:t>
            </a:r>
            <a:r>
              <a:rPr lang="nl-NL" dirty="0">
                <a:latin typeface="Verdana"/>
                <a:cs typeface="Verdana"/>
              </a:rPr>
              <a:t>: </a:t>
            </a:r>
            <a:r>
              <a:rPr lang="en-GB" sz="2000" dirty="0">
                <a:latin typeface="Verdana"/>
                <a:cs typeface="Verdana"/>
                <a:hlinkClick r:id="rId6" tooltip="Persistent link using digital object identifier"/>
              </a:rPr>
              <a:t>https://doi.org/10.1016/j.nima.2018.08.012</a:t>
            </a:r>
            <a:r>
              <a:rPr lang="nl-NL" sz="2000" dirty="0">
                <a:latin typeface="Verdana"/>
                <a:cs typeface="Verdana"/>
              </a:rPr>
              <a:t> </a:t>
            </a:r>
            <a:endParaRPr lang="en-GB" dirty="0">
              <a:latin typeface="Verdana"/>
              <a:cs typeface="Verdana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-32699" y="2850845"/>
            <a:ext cx="8000907" cy="2954419"/>
            <a:chOff x="-32699" y="2418797"/>
            <a:chExt cx="8000907" cy="2954419"/>
          </a:xfrm>
        </p:grpSpPr>
        <p:grpSp>
          <p:nvGrpSpPr>
            <p:cNvPr id="13" name="Group 12"/>
            <p:cNvGrpSpPr/>
            <p:nvPr/>
          </p:nvGrpSpPr>
          <p:grpSpPr>
            <a:xfrm>
              <a:off x="-32699" y="2418797"/>
              <a:ext cx="8000907" cy="2954419"/>
              <a:chOff x="-32699" y="2418797"/>
              <a:chExt cx="8000907" cy="2954419"/>
            </a:xfrm>
          </p:grpSpPr>
          <p:pic>
            <p:nvPicPr>
              <p:cNvPr id="8" name="Afbeelding 7">
                <a:extLst>
                  <a:ext uri="{FF2B5EF4-FFF2-40B4-BE49-F238E27FC236}">
                    <a16:creationId xmlns:a16="http://schemas.microsoft.com/office/drawing/2014/main" id="{D5E5E8A8-3414-4BF2-8F0E-926A755CBE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6082" t="14196" r="2743" b="9738"/>
              <a:stretch/>
            </p:blipFill>
            <p:spPr>
              <a:xfrm>
                <a:off x="1208537" y="2447109"/>
                <a:ext cx="6759671" cy="2926107"/>
              </a:xfrm>
              <a:prstGeom prst="rect">
                <a:avLst/>
              </a:prstGeom>
            </p:spPr>
          </p:pic>
          <p:pic>
            <p:nvPicPr>
              <p:cNvPr id="32" name="Afbeelding 31">
                <a:extLst>
                  <a:ext uri="{FF2B5EF4-FFF2-40B4-BE49-F238E27FC236}">
                    <a16:creationId xmlns:a16="http://schemas.microsoft.com/office/drawing/2014/main" id="{FDB4AD20-B14B-4B85-93DF-B3D43CC7B6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0412" t="42021" r="5600" b="34858"/>
              <a:stretch/>
            </p:blipFill>
            <p:spPr>
              <a:xfrm>
                <a:off x="6662583" y="3041365"/>
                <a:ext cx="1037077" cy="889394"/>
              </a:xfrm>
              <a:prstGeom prst="rect">
                <a:avLst/>
              </a:prstGeom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-32699" y="3244271"/>
                <a:ext cx="1192430" cy="933405"/>
                <a:chOff x="200846" y="3929788"/>
                <a:chExt cx="1192430" cy="933405"/>
              </a:xfrm>
            </p:grpSpPr>
            <p:pic>
              <p:nvPicPr>
                <p:cNvPr id="11" name="Afbeelding 10">
                  <a:extLst>
                    <a:ext uri="{FF2B5EF4-FFF2-40B4-BE49-F238E27FC236}">
                      <a16:creationId xmlns:a16="http://schemas.microsoft.com/office/drawing/2014/main" id="{E6C8B1B4-E13F-498C-AA7A-429B41CCDA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1563" y="3929788"/>
                  <a:ext cx="855047" cy="569106"/>
                </a:xfrm>
                <a:prstGeom prst="rect">
                  <a:avLst/>
                </a:prstGeom>
              </p:spPr>
            </p:pic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05926222-4D10-4D59-BB6F-1D62615819D7}"/>
                    </a:ext>
                  </a:extLst>
                </p:cNvPr>
                <p:cNvSpPr txBox="1"/>
                <p:nvPr/>
              </p:nvSpPr>
              <p:spPr>
                <a:xfrm>
                  <a:off x="200846" y="4401528"/>
                  <a:ext cx="11924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nl-NL" dirty="0"/>
                    <a:t>@Bonn</a:t>
                  </a:r>
                  <a:endParaRPr lang="en-GB" dirty="0"/>
                </a:p>
              </p:txBody>
            </p:sp>
          </p:grpSp>
          <p:cxnSp>
            <p:nvCxnSpPr>
              <p:cNvPr id="14" name="Rechte verbindingslijn 13">
                <a:extLst>
                  <a:ext uri="{FF2B5EF4-FFF2-40B4-BE49-F238E27FC236}">
                    <a16:creationId xmlns:a16="http://schemas.microsoft.com/office/drawing/2014/main" id="{BFEF122F-32D6-45F7-8D30-AFBC289E83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1384" y="3775812"/>
                <a:ext cx="7416824" cy="57243"/>
              </a:xfrm>
              <a:prstGeom prst="line">
                <a:avLst/>
              </a:prstGeom>
              <a:ln w="28575">
                <a:solidFill>
                  <a:schemeClr val="accent1"/>
                </a:solidFill>
                <a:prstDash val="lgDash"/>
                <a:tailEnd type="triangle" w="med" len="med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6" name="Ovaal 15">
                <a:extLst>
                  <a:ext uri="{FF2B5EF4-FFF2-40B4-BE49-F238E27FC236}">
                    <a16:creationId xmlns:a16="http://schemas.microsoft.com/office/drawing/2014/main" id="{0AF3E262-ED76-42CE-82AC-E7B402ADED85}"/>
                  </a:ext>
                </a:extLst>
              </p:cNvPr>
              <p:cNvSpPr/>
              <p:nvPr/>
            </p:nvSpPr>
            <p:spPr>
              <a:xfrm flipH="1">
                <a:off x="7510798" y="3816807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al 16">
                <a:extLst>
                  <a:ext uri="{FF2B5EF4-FFF2-40B4-BE49-F238E27FC236}">
                    <a16:creationId xmlns:a16="http://schemas.microsoft.com/office/drawing/2014/main" id="{32B2BC98-15F2-4C8D-9E54-2058DDA60F36}"/>
                  </a:ext>
                </a:extLst>
              </p:cNvPr>
              <p:cNvSpPr/>
              <p:nvPr/>
            </p:nvSpPr>
            <p:spPr>
              <a:xfrm flipH="1">
                <a:off x="7383582" y="3704813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al 17">
                <a:extLst>
                  <a:ext uri="{FF2B5EF4-FFF2-40B4-BE49-F238E27FC236}">
                    <a16:creationId xmlns:a16="http://schemas.microsoft.com/office/drawing/2014/main" id="{AF2FA7AF-8F2A-4D16-953E-A1D369B4A6B8}"/>
                  </a:ext>
                </a:extLst>
              </p:cNvPr>
              <p:cNvSpPr/>
              <p:nvPr/>
            </p:nvSpPr>
            <p:spPr>
              <a:xfrm flipH="1">
                <a:off x="7271274" y="3721764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al 23">
                <a:extLst>
                  <a:ext uri="{FF2B5EF4-FFF2-40B4-BE49-F238E27FC236}">
                    <a16:creationId xmlns:a16="http://schemas.microsoft.com/office/drawing/2014/main" id="{5593E2EC-4A7E-4B28-B0A3-04639EB6BEC0}"/>
                  </a:ext>
                </a:extLst>
              </p:cNvPr>
              <p:cNvSpPr/>
              <p:nvPr/>
            </p:nvSpPr>
            <p:spPr>
              <a:xfrm flipH="1">
                <a:off x="7557995" y="3737966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al 24">
                <a:extLst>
                  <a:ext uri="{FF2B5EF4-FFF2-40B4-BE49-F238E27FC236}">
                    <a16:creationId xmlns:a16="http://schemas.microsoft.com/office/drawing/2014/main" id="{FAC750A0-5EB3-4377-8BBD-880F2967DA6A}"/>
                  </a:ext>
                </a:extLst>
              </p:cNvPr>
              <p:cNvSpPr/>
              <p:nvPr/>
            </p:nvSpPr>
            <p:spPr>
              <a:xfrm flipH="1">
                <a:off x="7255139" y="3805773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al 28">
                <a:extLst>
                  <a:ext uri="{FF2B5EF4-FFF2-40B4-BE49-F238E27FC236}">
                    <a16:creationId xmlns:a16="http://schemas.microsoft.com/office/drawing/2014/main" id="{48C27D31-C9E7-43A6-9D43-536464119985}"/>
                  </a:ext>
                </a:extLst>
              </p:cNvPr>
              <p:cNvSpPr/>
              <p:nvPr/>
            </p:nvSpPr>
            <p:spPr>
              <a:xfrm flipH="1">
                <a:off x="7634511" y="3803104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al 18">
                <a:extLst>
                  <a:ext uri="{FF2B5EF4-FFF2-40B4-BE49-F238E27FC236}">
                    <a16:creationId xmlns:a16="http://schemas.microsoft.com/office/drawing/2014/main" id="{C1035748-9671-40FF-BC66-9D72DE62AFB8}"/>
                  </a:ext>
                </a:extLst>
              </p:cNvPr>
              <p:cNvSpPr/>
              <p:nvPr/>
            </p:nvSpPr>
            <p:spPr>
              <a:xfrm flipH="1">
                <a:off x="7143150" y="3779008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al 19">
                <a:extLst>
                  <a:ext uri="{FF2B5EF4-FFF2-40B4-BE49-F238E27FC236}">
                    <a16:creationId xmlns:a16="http://schemas.microsoft.com/office/drawing/2014/main" id="{E75598CA-01D7-46E9-A6F9-D25CD63F6ED3}"/>
                  </a:ext>
                </a:extLst>
              </p:cNvPr>
              <p:cNvSpPr/>
              <p:nvPr/>
            </p:nvSpPr>
            <p:spPr>
              <a:xfrm flipH="1">
                <a:off x="7011525" y="3703240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al 20">
                <a:extLst>
                  <a:ext uri="{FF2B5EF4-FFF2-40B4-BE49-F238E27FC236}">
                    <a16:creationId xmlns:a16="http://schemas.microsoft.com/office/drawing/2014/main" id="{51E865AC-670C-4120-81E0-C3B48C0D5AEB}"/>
                  </a:ext>
                </a:extLst>
              </p:cNvPr>
              <p:cNvSpPr/>
              <p:nvPr/>
            </p:nvSpPr>
            <p:spPr>
              <a:xfrm flipH="1">
                <a:off x="6771960" y="3722769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al 21">
                <a:extLst>
                  <a:ext uri="{FF2B5EF4-FFF2-40B4-BE49-F238E27FC236}">
                    <a16:creationId xmlns:a16="http://schemas.microsoft.com/office/drawing/2014/main" id="{0EA0A684-0C9D-4B7D-BBAC-863245E1C6EA}"/>
                  </a:ext>
                </a:extLst>
              </p:cNvPr>
              <p:cNvSpPr/>
              <p:nvPr/>
            </p:nvSpPr>
            <p:spPr>
              <a:xfrm flipH="1">
                <a:off x="6911606" y="3754672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al 22">
                <a:extLst>
                  <a:ext uri="{FF2B5EF4-FFF2-40B4-BE49-F238E27FC236}">
                    <a16:creationId xmlns:a16="http://schemas.microsoft.com/office/drawing/2014/main" id="{263C01AD-6E59-4A65-AE16-B91758EED02A}"/>
                  </a:ext>
                </a:extLst>
              </p:cNvPr>
              <p:cNvSpPr/>
              <p:nvPr/>
            </p:nvSpPr>
            <p:spPr>
              <a:xfrm flipH="1">
                <a:off x="7037735" y="3812002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al 26">
                <a:extLst>
                  <a:ext uri="{FF2B5EF4-FFF2-40B4-BE49-F238E27FC236}">
                    <a16:creationId xmlns:a16="http://schemas.microsoft.com/office/drawing/2014/main" id="{530657CF-866C-4895-82D5-57324A752708}"/>
                  </a:ext>
                </a:extLst>
              </p:cNvPr>
              <p:cNvSpPr/>
              <p:nvPr/>
            </p:nvSpPr>
            <p:spPr>
              <a:xfrm flipH="1">
                <a:off x="7084932" y="3733160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al 27">
                <a:extLst>
                  <a:ext uri="{FF2B5EF4-FFF2-40B4-BE49-F238E27FC236}">
                    <a16:creationId xmlns:a16="http://schemas.microsoft.com/office/drawing/2014/main" id="{70C7414E-4BC4-4802-AC05-9FBCE49B77A8}"/>
                  </a:ext>
                </a:extLst>
              </p:cNvPr>
              <p:cNvSpPr/>
              <p:nvPr/>
            </p:nvSpPr>
            <p:spPr>
              <a:xfrm flipH="1">
                <a:off x="6847215" y="3793607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al 36">
                <a:extLst>
                  <a:ext uri="{FF2B5EF4-FFF2-40B4-BE49-F238E27FC236}">
                    <a16:creationId xmlns:a16="http://schemas.microsoft.com/office/drawing/2014/main" id="{B0F974B9-B303-4196-BC8B-CF38B874C4C0}"/>
                  </a:ext>
                </a:extLst>
              </p:cNvPr>
              <p:cNvSpPr/>
              <p:nvPr/>
            </p:nvSpPr>
            <p:spPr>
              <a:xfrm flipH="1">
                <a:off x="2288977" y="3784515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al 37">
                <a:extLst>
                  <a:ext uri="{FF2B5EF4-FFF2-40B4-BE49-F238E27FC236}">
                    <a16:creationId xmlns:a16="http://schemas.microsoft.com/office/drawing/2014/main" id="{F261869A-5103-489C-A7F7-72119AB8BE51}"/>
                  </a:ext>
                </a:extLst>
              </p:cNvPr>
              <p:cNvSpPr/>
              <p:nvPr/>
            </p:nvSpPr>
            <p:spPr>
              <a:xfrm flipH="1">
                <a:off x="2834040" y="3793901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al 38">
                <a:extLst>
                  <a:ext uri="{FF2B5EF4-FFF2-40B4-BE49-F238E27FC236}">
                    <a16:creationId xmlns:a16="http://schemas.microsoft.com/office/drawing/2014/main" id="{20AFF596-0B59-4678-89D7-51560EAB31AD}"/>
                  </a:ext>
                </a:extLst>
              </p:cNvPr>
              <p:cNvSpPr/>
              <p:nvPr/>
            </p:nvSpPr>
            <p:spPr>
              <a:xfrm flipH="1">
                <a:off x="3349577" y="3780133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al 40">
                <a:extLst>
                  <a:ext uri="{FF2B5EF4-FFF2-40B4-BE49-F238E27FC236}">
                    <a16:creationId xmlns:a16="http://schemas.microsoft.com/office/drawing/2014/main" id="{7D419F06-D63B-4B33-A767-F24411BCA996}"/>
                  </a:ext>
                </a:extLst>
              </p:cNvPr>
              <p:cNvSpPr/>
              <p:nvPr/>
            </p:nvSpPr>
            <p:spPr>
              <a:xfrm flipH="1">
                <a:off x="4525208" y="3771150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al 41">
                <a:extLst>
                  <a:ext uri="{FF2B5EF4-FFF2-40B4-BE49-F238E27FC236}">
                    <a16:creationId xmlns:a16="http://schemas.microsoft.com/office/drawing/2014/main" id="{2B4E97B7-5D46-4A85-96FF-E3D8BCFA07B2}"/>
                  </a:ext>
                </a:extLst>
              </p:cNvPr>
              <p:cNvSpPr/>
              <p:nvPr/>
            </p:nvSpPr>
            <p:spPr>
              <a:xfrm flipH="1">
                <a:off x="4932734" y="3765413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al 42">
                <a:extLst>
                  <a:ext uri="{FF2B5EF4-FFF2-40B4-BE49-F238E27FC236}">
                    <a16:creationId xmlns:a16="http://schemas.microsoft.com/office/drawing/2014/main" id="{95644C61-5F6A-4E9A-8E87-2BEDFB5C242E}"/>
                  </a:ext>
                </a:extLst>
              </p:cNvPr>
              <p:cNvSpPr/>
              <p:nvPr/>
            </p:nvSpPr>
            <p:spPr>
              <a:xfrm flipH="1">
                <a:off x="5363512" y="3777981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" name="Straight Connector 4"/>
              <p:cNvCxnSpPr/>
              <p:nvPr/>
            </p:nvCxnSpPr>
            <p:spPr bwMode="auto">
              <a:xfrm flipH="1">
                <a:off x="5951984" y="3573016"/>
                <a:ext cx="216024" cy="43204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 flipH="1">
                <a:off x="6032376" y="3573016"/>
                <a:ext cx="216024" cy="43204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" name="Rectangle 3"/>
              <p:cNvSpPr/>
              <p:nvPr/>
            </p:nvSpPr>
            <p:spPr bwMode="auto">
              <a:xfrm>
                <a:off x="2218252" y="4653136"/>
                <a:ext cx="1131326" cy="72007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 bwMode="auto">
              <a:xfrm>
                <a:off x="3143672" y="5169264"/>
                <a:ext cx="648072" cy="203952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4972754" y="5143737"/>
                <a:ext cx="835213" cy="229478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5025949" y="4653136"/>
                <a:ext cx="337564" cy="288032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1703512" y="2418797"/>
                <a:ext cx="2304256" cy="43413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2109874" y="2476440"/>
              <a:ext cx="35573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>
                  <a:latin typeface="Arial" panose="020B0604020202020204" pitchFamily="34" charset="0"/>
                </a:rPr>
                <a:t>--------- Mimosa telescope ---------</a:t>
              </a:r>
            </a:p>
          </p:txBody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34D608-5351-40A3-9A39-B9E061BB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52" y="922884"/>
            <a:ext cx="6485748" cy="1820316"/>
          </a:xfrm>
        </p:spPr>
        <p:txBody>
          <a:bodyPr/>
          <a:lstStyle/>
          <a:p>
            <a:r>
              <a:rPr lang="en-US" sz="2000" noProof="0" dirty="0">
                <a:latin typeface="Verdana"/>
                <a:cs typeface="Verdana"/>
              </a:rPr>
              <a:t>ELSA: 2.5 GeV electrons</a:t>
            </a:r>
          </a:p>
          <a:p>
            <a:r>
              <a:rPr lang="en-US" sz="2000" dirty="0">
                <a:latin typeface="Verdana"/>
                <a:cs typeface="Verdana"/>
              </a:rPr>
              <a:t>Tracks referenced by Mimosa telescope</a:t>
            </a:r>
          </a:p>
          <a:p>
            <a:r>
              <a:rPr lang="en-US" sz="2000" noProof="0" dirty="0">
                <a:latin typeface="Verdana"/>
                <a:cs typeface="Verdana"/>
              </a:rPr>
              <a:t>Gas: Ar/CF</a:t>
            </a:r>
            <a:r>
              <a:rPr lang="en-US" sz="2000" baseline="-25000" noProof="0" dirty="0">
                <a:latin typeface="Verdana"/>
                <a:cs typeface="Verdana"/>
              </a:rPr>
              <a:t>4</a:t>
            </a:r>
            <a:r>
              <a:rPr lang="en-US" sz="2000" noProof="0" dirty="0">
                <a:latin typeface="Verdana"/>
                <a:cs typeface="Verdana"/>
              </a:rPr>
              <a:t>/iC</a:t>
            </a:r>
            <a:r>
              <a:rPr lang="en-US" sz="2000" baseline="-25000" noProof="0" dirty="0">
                <a:latin typeface="Verdana"/>
                <a:cs typeface="Verdana"/>
              </a:rPr>
              <a:t>4</a:t>
            </a:r>
            <a:r>
              <a:rPr lang="en-US" sz="2000" noProof="0" dirty="0">
                <a:latin typeface="Verdana"/>
                <a:cs typeface="Verdana"/>
              </a:rPr>
              <a:t>H</a:t>
            </a:r>
            <a:r>
              <a:rPr lang="en-US" sz="2000" baseline="-25000" noProof="0" dirty="0">
                <a:latin typeface="Verdana"/>
                <a:cs typeface="Verdana"/>
              </a:rPr>
              <a:t>10</a:t>
            </a:r>
            <a:r>
              <a:rPr lang="en-US" sz="2000" noProof="0" dirty="0">
                <a:latin typeface="Verdana"/>
                <a:cs typeface="Verdana"/>
              </a:rPr>
              <a:t> 95/3/2 (T2K)</a:t>
            </a:r>
          </a:p>
          <a:p>
            <a:r>
              <a:rPr lang="en-US" sz="2000" dirty="0">
                <a:latin typeface="Verdana"/>
                <a:cs typeface="Verdana"/>
              </a:rPr>
              <a:t>Electrons:</a:t>
            </a:r>
            <a:r>
              <a:rPr lang="en-US" sz="2000" noProof="0" dirty="0">
                <a:latin typeface="Verdana"/>
                <a:cs typeface="Verdana"/>
              </a:rPr>
              <a:t> </a:t>
            </a:r>
            <a:r>
              <a:rPr lang="en-GB" altLang="en-US" sz="2000" dirty="0">
                <a:latin typeface="Verdana"/>
                <a:cs typeface="Verdana"/>
              </a:rPr>
              <a:t>~</a:t>
            </a:r>
            <a:r>
              <a:rPr lang="en-US" sz="2000" noProof="0" dirty="0">
                <a:latin typeface="Verdana"/>
                <a:cs typeface="Verdana"/>
              </a:rPr>
              <a:t>100 </a:t>
            </a:r>
            <a:r>
              <a:rPr lang="en-US" sz="2000" noProof="0" dirty="0" err="1">
                <a:latin typeface="Verdana"/>
                <a:cs typeface="Verdana"/>
              </a:rPr>
              <a:t>e</a:t>
            </a:r>
            <a:r>
              <a:rPr lang="en-US" sz="2000" noProof="0" dirty="0">
                <a:latin typeface="Verdana"/>
                <a:cs typeface="Verdana"/>
              </a:rPr>
              <a:t>/cm</a:t>
            </a:r>
          </a:p>
          <a:p>
            <a:r>
              <a:rPr lang="en-US" sz="2000" dirty="0">
                <a:latin typeface="Verdana"/>
                <a:cs typeface="Verdana"/>
              </a:rPr>
              <a:t>E</a:t>
            </a:r>
            <a:r>
              <a:rPr lang="en-US" sz="2000" baseline="-25000" dirty="0">
                <a:latin typeface="Verdana"/>
                <a:cs typeface="Verdana"/>
              </a:rPr>
              <a:t>d</a:t>
            </a:r>
            <a:r>
              <a:rPr lang="en-US" sz="2000" dirty="0">
                <a:latin typeface="Verdana"/>
                <a:cs typeface="Verdana"/>
              </a:rPr>
              <a:t> = 280 V/cm, </a:t>
            </a:r>
            <a:r>
              <a:rPr lang="en-US" sz="2000" noProof="0" dirty="0" err="1">
                <a:latin typeface="Verdana"/>
                <a:cs typeface="Verdana"/>
              </a:rPr>
              <a:t>V</a:t>
            </a:r>
            <a:r>
              <a:rPr lang="en-US" sz="2000" baseline="-25000" noProof="0" dirty="0" err="1">
                <a:latin typeface="Verdana"/>
                <a:cs typeface="Verdana"/>
              </a:rPr>
              <a:t>grid</a:t>
            </a:r>
            <a:r>
              <a:rPr lang="en-US" sz="2000" noProof="0" dirty="0">
                <a:latin typeface="Verdana"/>
                <a:cs typeface="Verdana"/>
              </a:rPr>
              <a:t> = -350 V</a:t>
            </a:r>
          </a:p>
        </p:txBody>
      </p:sp>
    </p:spTree>
    <p:extLst>
      <p:ext uri="{BB962C8B-B14F-4D97-AF65-F5344CB8AC3E}">
        <p14:creationId xmlns:p14="http://schemas.microsoft.com/office/powerpoint/2010/main" val="257039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829B63B7-89DB-4F4E-B542-F8456BAC886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7653" y="836712"/>
            <a:ext cx="5181600" cy="3772333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120AFE51-E3DE-40BF-8B8F-777F042967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8271" y1="5215" x2="66450" y2="8735"/>
                        <a14:foregroundMark x1="75000" y1="11734" x2="96097" y2="33246"/>
                        <a14:foregroundMark x1="95725" y1="42243" x2="94703" y2="70926"/>
                        <a14:foregroundMark x1="92844" y1="76923" x2="59665" y2="97914"/>
                        <a14:foregroundMark x1="59665" y1="94915" x2="10409" y2="94394"/>
                        <a14:foregroundMark x1="10409" y1="94394" x2="5762" y2="59322"/>
                        <a14:foregroundMark x1="5019" y1="53325" x2="9294" y2="2738"/>
                        <a14:foregroundMark x1="66078" y1="9257" x2="78625" y2="16688"/>
                        <a14:foregroundMark x1="94703" y1="32334" x2="95353" y2="43807"/>
                        <a14:foregroundMark x1="95074" y1="49804" x2="90706" y2="79922"/>
                        <a14:foregroundMark x1="5762" y1="50326" x2="5762" y2="65841"/>
                        <a14:foregroundMark x1="10037" y1="21773" x2="76115" y2="71838"/>
                        <a14:foregroundMark x1="78625" y1="23207" x2="14684" y2="70926"/>
                        <a14:foregroundMark x1="21840" y1="16297" x2="64312" y2="41851"/>
                        <a14:foregroundMark x1="60781" y1="14211" x2="30390" y2="43807"/>
                        <a14:foregroundMark x1="31784" y1="8735" x2="51487" y2="36245"/>
                        <a14:foregroundMark x1="75000" y1="38853" x2="45725" y2="75359"/>
                        <a14:foregroundMark x1="83271" y1="38331" x2="69331" y2="80834"/>
                        <a14:foregroundMark x1="82900" y1="34289" x2="63941" y2="64798"/>
                        <a14:foregroundMark x1="64684" y1="75359" x2="30390" y2="62842"/>
                        <a14:foregroundMark x1="15706" y1="45763" x2="43959" y2="76923"/>
                        <a14:foregroundMark x1="50372" y1="84355" x2="66450" y2="52282"/>
                        <a14:foregroundMark x1="44703" y1="52803" x2="53625" y2="85398"/>
                        <a14:foregroundMark x1="19981" y1="86962" x2="62918" y2="84876"/>
                        <a14:foregroundMark x1="70353" y1="68318" x2="48606" y2="87353"/>
                        <a14:foregroundMark x1="59665" y1="69883" x2="67193" y2="80834"/>
                        <a14:foregroundMark x1="15706" y1="86962" x2="22491" y2="91917"/>
                        <a14:foregroundMark x1="27509" y1="89700" x2="33829" y2="92699"/>
                        <a14:backgroundMark x1="56691" y1="7562" x2="81506" y2="33898"/>
                        <a14:backgroundMark x1="55204" y1="3520" x2="40242" y2="156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736" y="4343400"/>
            <a:ext cx="2868864" cy="2044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ADC0C6D-BD20-4E91-9755-5914B8A3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233003"/>
            <a:ext cx="10363200" cy="605197"/>
          </a:xfrm>
        </p:spPr>
        <p:txBody>
          <a:bodyPr/>
          <a:lstStyle/>
          <a:p>
            <a:r>
              <a:rPr lang="en-US" sz="3600" b="0" noProof="0" dirty="0">
                <a:latin typeface="Verdana"/>
                <a:cs typeface="Verdana"/>
              </a:rPr>
              <a:t>Single hit resolution in transverse direction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hthoek 16">
                <a:extLst>
                  <a:ext uri="{FF2B5EF4-FFF2-40B4-BE49-F238E27FC236}">
                    <a16:creationId xmlns:a16="http://schemas.microsoft.com/office/drawing/2014/main" id="{4BF3EDB2-5BDF-431A-B195-412834F03271}"/>
                  </a:ext>
                </a:extLst>
              </p:cNvPr>
              <p:cNvSpPr/>
              <p:nvPr/>
            </p:nvSpPr>
            <p:spPr>
              <a:xfrm>
                <a:off x="2873619" y="4929674"/>
                <a:ext cx="3235501" cy="114633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=30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dirty="0"/>
                  <a:t>  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31</m:t>
                    </m:r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8±7 </m:t>
                    </m:r>
                    <m:r>
                      <m:rPr>
                        <m:nor/>
                      </m:rPr>
                      <a:rPr lang="en-US" sz="200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sz="2000" dirty="0"/>
                  <a:t> expected)</a:t>
                </a:r>
              </a:p>
            </p:txBody>
          </p:sp>
        </mc:Choice>
        <mc:Fallback xmlns:mv="urn:schemas-microsoft-com:mac:vml" xmlns="">
          <p:sp>
            <p:nvSpPr>
              <p:cNvPr id="17" name="Rechthoek 16">
                <a:extLst>
                  <a:ext uri="{FF2B5EF4-FFF2-40B4-BE49-F238E27FC236}">
                    <a16:creationId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6="http://schemas.microsoft.com/office/drawing/2014/main" xmlns:mv="urn:schemas-microsoft-com:mac:vml" id="{4BF3EDB2-5BDF-431A-B195-412834F032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619" y="4929674"/>
                <a:ext cx="3235501" cy="1146339"/>
              </a:xfrm>
              <a:prstGeom prst="rect">
                <a:avLst/>
              </a:prstGeom>
              <a:blipFill>
                <a:blip r:embed="rId5"/>
                <a:stretch>
                  <a:fillRect l="-1883" r="-942" b="-9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al 15">
            <a:extLst>
              <a:ext uri="{FF2B5EF4-FFF2-40B4-BE49-F238E27FC236}">
                <a16:creationId xmlns:a16="http://schemas.microsoft.com/office/drawing/2014/main" id="{8735D210-C6D5-4B08-884C-C68BF94B6877}"/>
              </a:ext>
            </a:extLst>
          </p:cNvPr>
          <p:cNvSpPr/>
          <p:nvPr/>
        </p:nvSpPr>
        <p:spPr>
          <a:xfrm>
            <a:off x="459243" y="5733256"/>
            <a:ext cx="236157" cy="2251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hoek 12">
                <a:extLst>
                  <a:ext uri="{FF2B5EF4-FFF2-40B4-BE49-F238E27FC236}">
                    <a16:creationId xmlns:a16="http://schemas.microsoft.com/office/drawing/2014/main" id="{C49ABC64-5AE3-4DE1-B185-D4F4B76123E9}"/>
                  </a:ext>
                </a:extLst>
              </p:cNvPr>
              <p:cNvSpPr/>
              <p:nvPr/>
            </p:nvSpPr>
            <p:spPr>
              <a:xfrm>
                <a:off x="1603180" y="1398414"/>
                <a:ext cx="1396476" cy="4616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nl-NL" i="1" dirty="0"/>
                  <a:t>B</a:t>
                </a:r>
                <a14:m>
                  <m:oMath xmlns:m="http://schemas.openxmlformats.org/officeDocument/2006/math">
                    <m:r>
                      <a:rPr lang="nl-NL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/>
                  <a:t> T</a:t>
                </a:r>
              </a:p>
            </p:txBody>
          </p:sp>
        </mc:Choice>
        <mc:Fallback xmlns:mv="urn:schemas-microsoft-com:mac:vml" xmlns="">
          <p:sp>
            <p:nvSpPr>
              <p:cNvPr id="13" name="Rechthoek 12">
                <a:extLst>
                  <a:ext uri="{FF2B5EF4-FFF2-40B4-BE49-F238E27FC236}">
                    <a16:creationId xmlns:mv="urn:schemas-microsoft-com:mac:vml"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id="{C49ABC64-5AE3-4DE1-B185-D4F4B76123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180" y="1398414"/>
                <a:ext cx="1396476" cy="461665"/>
              </a:xfrm>
              <a:prstGeom prst="rect">
                <a:avLst/>
              </a:prstGeom>
              <a:blipFill>
                <a:blip r:embed="rId6"/>
                <a:stretch>
                  <a:fillRect l="-6494" t="-8974" b="-2692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jdelijke aanduiding voor inhoud 4">
                <a:extLst>
                  <a:ext uri="{FF2B5EF4-FFF2-40B4-BE49-F238E27FC236}">
                    <a16:creationId xmlns:a16="http://schemas.microsoft.com/office/drawing/2014/main" id="{C9687410-134E-4089-81AF-8D35A43DEF0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30773" y="1196752"/>
                <a:ext cx="5961227" cy="5038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0488" tIns="44450" rIns="90488" bIns="4445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Monotype Sorts"/>
                  <a:buChar char="u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00000"/>
                  <a:buFont typeface="Monotype Sorts"/>
                  <a:buChar char="l"/>
                  <a:defRPr sz="24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100000"/>
                  <a:buFont typeface="Monotype Sorts"/>
                  <a:buChar char="u"/>
                  <a:defRPr sz="18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Monotype Sorts"/>
                  <a:buNone/>
                </a:pPr>
                <a:r>
                  <a:rPr lang="en-US" sz="2400" kern="0" dirty="0"/>
                  <a:t>Single hit resolution in pixel plane:</a:t>
                </a:r>
              </a:p>
              <a:p>
                <a:pPr marL="0" indent="0">
                  <a:buFont typeface="Monotype Sorts"/>
                  <a:buNone/>
                </a:pPr>
                <a:endParaRPr lang="en-US" sz="2400" kern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kern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 kern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sz="2400" i="1" kern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 ker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 kern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 ker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 ker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kern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sz="2400" i="1" ker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ker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i="1" ker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kern="0" dirty="0"/>
              </a:p>
              <a:p>
                <a:pPr marL="0" indent="0">
                  <a:buFont typeface="Monotype Sorts"/>
                  <a:buNone/>
                </a:pPr>
                <a:r>
                  <a:rPr lang="en-US" sz="2400" kern="0" dirty="0"/>
                  <a:t>Depends on: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 kern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kern="0" dirty="0"/>
                  <a:t> pixel size </a:t>
                </a:r>
                <a14:m>
                  <m:oMath xmlns:m="http://schemas.openxmlformats.org/officeDocument/2006/math">
                    <m:r>
                      <a:rPr lang="en-US" sz="2400" i="1" kern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400" i="1" kern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kern="0" smtClean="0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</m:rad>
                  </m:oMath>
                </a14:m>
                <a:endParaRPr lang="en-US" sz="2400" kern="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kern="0" dirty="0"/>
                  <a:t>Diffusion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kern="0" dirty="0"/>
                  <a:t> from fit</a:t>
                </a:r>
              </a:p>
              <a:p>
                <a:endParaRPr lang="en-US" sz="2400" kern="0" dirty="0"/>
              </a:p>
              <a:p>
                <a:pPr marL="0" indent="0">
                  <a:buFont typeface="Monotype Sorts"/>
                  <a:buNone/>
                </a:pPr>
                <a:r>
                  <a:rPr lang="en-US" sz="2400" kern="0" dirty="0"/>
                  <a:t>Note that: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kern="0" dirty="0"/>
                  <a:t>A hit resolution of </a:t>
                </a:r>
                <a14:m>
                  <m:oMath xmlns:m="http://schemas.openxmlformats.org/officeDocument/2006/math">
                    <m:r>
                      <a:rPr lang="en-US" sz="2000" i="1" kern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kern="0" dirty="0"/>
                  <a:t>250 µm is </a:t>
                </a:r>
                <a14:m>
                  <m:oMath xmlns:m="http://schemas.openxmlformats.org/officeDocument/2006/math">
                    <m:r>
                      <a:rPr lang="en-US" sz="2000" i="1" ker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kern="0" dirty="0"/>
                  <a:t>25 µm for a 100-hit track (</a:t>
                </a:r>
                <a14:m>
                  <m:oMath xmlns:m="http://schemas.openxmlformats.org/officeDocument/2006/math">
                    <m:r>
                      <a:rPr lang="en-US" sz="2000" i="1" ker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kern="0" dirty="0"/>
                  <a:t> 1 cm track length)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kern="0" dirty="0"/>
                  <a:t>A</a:t>
                </a:r>
                <a:r>
                  <a:rPr lang="en-US" sz="2000" kern="0" dirty="0"/>
                  <a:t>t </a:t>
                </a:r>
                <a14:m>
                  <m:oMath xmlns:m="http://schemas.openxmlformats.org/officeDocument/2006/math">
                    <m:r>
                      <a:rPr lang="en-US" sz="2000" i="1" ker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ker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kern="0" dirty="0"/>
                  <a:t> 4 T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i="1" ker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 ker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nor/>
                      </m:rPr>
                      <a:rPr lang="en-US" sz="2000" ker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 i="1" ker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000" i="1" ker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000" ker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sz="2000" kern="0" dirty="0"/>
                  <a:t> </a:t>
                </a:r>
              </a:p>
            </p:txBody>
          </p:sp>
        </mc:Choice>
        <mc:Fallback xmlns:mv="urn:schemas-microsoft-com:mac:vml" xmlns="">
          <p:sp>
            <p:nvSpPr>
              <p:cNvPr id="10" name="Tijdelijke aanduiding voor inhoud 4">
                <a:extLst>
                  <a:ext uri="{FF2B5EF4-FFF2-40B4-BE49-F238E27FC236}">
                    <a16:creationId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6="http://schemas.microsoft.com/office/drawing/2014/main" xmlns:mv="urn:schemas-microsoft-com:mac:vml" id="{C9687410-134E-4089-81AF-8D35A43DE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30773" y="1196752"/>
                <a:ext cx="5961227" cy="5038530"/>
              </a:xfrm>
              <a:prstGeom prst="rect">
                <a:avLst/>
              </a:prstGeom>
              <a:blipFill>
                <a:blip r:embed="rId7"/>
                <a:stretch>
                  <a:fillRect l="-1636" t="-967" r="-920"/>
                </a:stretch>
              </a:blipFill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4="http://schemas.microsoft.com/office/drawing/2010/main" xmlns:mv="urn:schemas-microsoft-com:mac:vml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4="http://schemas.microsoft.com/office/drawing/2010/main" xmlns:mv="urn:schemas-microsoft-com:mac:vml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4559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ata-mip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858000" y="2892778"/>
            <a:ext cx="4769224" cy="3431822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r>
              <a:rPr lang="en-GB" altLang="en-US" b="0" dirty="0">
                <a:latin typeface="Verdana"/>
                <a:cs typeface="Verdana"/>
              </a:rPr>
              <a:t> </a:t>
            </a:r>
            <a:r>
              <a:rPr lang="en-GB" altLang="en-US" sz="3200" b="0" dirty="0">
                <a:latin typeface="Verdana"/>
                <a:cs typeface="Verdana"/>
              </a:rPr>
              <a:t>Pixel</a:t>
            </a:r>
            <a:r>
              <a:rPr lang="en-GB" altLang="en-US" b="0" dirty="0">
                <a:latin typeface="Verdana"/>
                <a:cs typeface="Verdana"/>
              </a:rPr>
              <a:t> </a:t>
            </a:r>
            <a:r>
              <a:rPr lang="en-GB" altLang="en-US" sz="3200" b="0" dirty="0" err="1">
                <a:latin typeface="Verdana"/>
                <a:cs typeface="Verdana"/>
              </a:rPr>
              <a:t>dE/dx</a:t>
            </a:r>
            <a:r>
              <a:rPr lang="en-GB" altLang="en-US" sz="3200" b="0" dirty="0">
                <a:latin typeface="Verdana"/>
                <a:cs typeface="Verdana"/>
              </a:rPr>
              <a:t> performance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40976" y="689992"/>
            <a:ext cx="10865224" cy="2018928"/>
          </a:xfrm>
        </p:spPr>
        <p:txBody>
          <a:bodyPr/>
          <a:lstStyle/>
          <a:p>
            <a:pPr>
              <a:buClr>
                <a:srgbClr val="FF6600"/>
              </a:buClr>
              <a:buNone/>
            </a:pPr>
            <a:endParaRPr lang="en-US" sz="2000" dirty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en-US" sz="2000" dirty="0" err="1">
                <a:latin typeface="Verdana"/>
                <a:cs typeface="Verdana"/>
              </a:rPr>
              <a:t>dE/dx</a:t>
            </a:r>
            <a:r>
              <a:rPr lang="en-US" sz="2000" dirty="0">
                <a:latin typeface="Verdana"/>
                <a:cs typeface="Verdana"/>
              </a:rPr>
              <a:t> resolution with truncated mean </a:t>
            </a:r>
          </a:p>
          <a:p>
            <a:pPr lvl="1"/>
            <a:r>
              <a:rPr lang="en-US" sz="2000" dirty="0">
                <a:latin typeface="Verdana"/>
                <a:cs typeface="Verdana"/>
              </a:rPr>
              <a:t>From the single chip tracks; 1 </a:t>
            </a:r>
            <a:r>
              <a:rPr lang="en-US" sz="2000" dirty="0" err="1">
                <a:latin typeface="Verdana"/>
                <a:cs typeface="Verdana"/>
              </a:rPr>
              <a:t>m</a:t>
            </a:r>
            <a:r>
              <a:rPr lang="en-US" sz="2000" dirty="0">
                <a:latin typeface="Verdana"/>
                <a:cs typeface="Verdana"/>
              </a:rPr>
              <a:t> long tracks are made; </a:t>
            </a:r>
          </a:p>
          <a:p>
            <a:pPr lvl="1"/>
            <a:r>
              <a:rPr lang="en-US" sz="2000" dirty="0">
                <a:latin typeface="Verdana"/>
                <a:cs typeface="Verdana"/>
              </a:rPr>
              <a:t>nr of electrons counted in slices of 20 pixel and reject 10% highest slices</a:t>
            </a:r>
          </a:p>
          <a:p>
            <a:pPr lvl="1"/>
            <a:r>
              <a:rPr lang="en-US" sz="2000" dirty="0">
                <a:latin typeface="Verdana"/>
                <a:cs typeface="Verdana"/>
              </a:rPr>
              <a:t>Distances along track are scaled by 1/0.7 to get an estimation for the </a:t>
            </a:r>
            <a:r>
              <a:rPr lang="en-US" sz="2000" dirty="0" err="1">
                <a:latin typeface="Verdana"/>
                <a:cs typeface="Verdana"/>
              </a:rPr>
              <a:t>dE/dx</a:t>
            </a:r>
            <a:r>
              <a:rPr lang="en-US" sz="2000" dirty="0">
                <a:latin typeface="Verdana"/>
                <a:cs typeface="Verdana"/>
              </a:rPr>
              <a:t> of a MIP </a:t>
            </a:r>
          </a:p>
          <a:p>
            <a:pPr lvl="1"/>
            <a:r>
              <a:rPr lang="en-US" sz="2000" dirty="0">
                <a:latin typeface="Verdana"/>
                <a:cs typeface="Verdana"/>
              </a:rPr>
              <a:t>Resolution is 4.1% for a 2.5 </a:t>
            </a:r>
            <a:r>
              <a:rPr lang="en-US" sz="2000" dirty="0" err="1">
                <a:latin typeface="Verdana"/>
                <a:cs typeface="Verdana"/>
              </a:rPr>
              <a:t>GeV</a:t>
            </a:r>
            <a:r>
              <a:rPr lang="en-US" sz="2000" dirty="0">
                <a:latin typeface="Verdana"/>
                <a:cs typeface="Verdana"/>
              </a:rPr>
              <a:t> electron and 4.9% for a MIP</a:t>
            </a:r>
          </a:p>
          <a:p>
            <a:r>
              <a:rPr lang="en-US" sz="2000" dirty="0">
                <a:latin typeface="Verdana"/>
                <a:cs typeface="Verdana"/>
              </a:rPr>
              <a:t>Separation S = (N</a:t>
            </a:r>
            <a:r>
              <a:rPr lang="en-US" sz="2000" baseline="-25000" dirty="0">
                <a:latin typeface="Verdana"/>
                <a:cs typeface="Verdana"/>
              </a:rPr>
              <a:t>e </a:t>
            </a:r>
            <a:r>
              <a:rPr lang="en-US" sz="2000" dirty="0">
                <a:latin typeface="Verdana"/>
                <a:cs typeface="Verdana"/>
              </a:rPr>
              <a:t>− N</a:t>
            </a:r>
            <a:r>
              <a:rPr lang="en-US" sz="2000" baseline="-25000" dirty="0">
                <a:latin typeface="Verdana"/>
                <a:cs typeface="Verdana"/>
              </a:rPr>
              <a:t>MIP</a:t>
            </a:r>
            <a:r>
              <a:rPr lang="en-US" sz="2000" dirty="0">
                <a:latin typeface="Verdana"/>
                <a:cs typeface="Verdana"/>
              </a:rPr>
              <a:t>)/</a:t>
            </a:r>
            <a:r>
              <a:rPr lang="en-US" sz="2000" dirty="0" err="1">
                <a:latin typeface="Verdana"/>
                <a:cs typeface="Verdana"/>
              </a:rPr>
              <a:t>σ</a:t>
            </a:r>
            <a:r>
              <a:rPr lang="en-US" sz="2000" baseline="-25000" dirty="0" err="1">
                <a:latin typeface="Verdana"/>
                <a:cs typeface="Verdana"/>
              </a:rPr>
              <a:t>e</a:t>
            </a:r>
            <a:r>
              <a:rPr lang="en-US" sz="2000" dirty="0">
                <a:latin typeface="Verdana"/>
                <a:cs typeface="Verdana"/>
              </a:rPr>
              <a:t> </a:t>
            </a:r>
          </a:p>
          <a:p>
            <a:r>
              <a:rPr lang="en-US" sz="2000" dirty="0">
                <a:latin typeface="Verdana"/>
                <a:cs typeface="Verdana"/>
              </a:rPr>
              <a:t>8σ</a:t>
            </a:r>
            <a:r>
              <a:rPr lang="en-US" sz="2000" baseline="-25000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MIP-</a:t>
            </a:r>
            <a:r>
              <a:rPr lang="en-US" sz="2000" dirty="0" err="1">
                <a:latin typeface="Verdana"/>
                <a:cs typeface="Verdana"/>
              </a:rPr>
              <a:t>e</a:t>
            </a:r>
            <a:r>
              <a:rPr lang="en-US" sz="2000" dirty="0">
                <a:latin typeface="Verdana"/>
                <a:cs typeface="Verdana"/>
              </a:rPr>
              <a:t> separation for a 1 meter track</a:t>
            </a: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4318064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4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 pixel readout can in principle within the resolution (diffusion) separate primary from secondary clusters. 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dE/dx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can be measured by cluster counting and performance separation enhanced. </a:t>
            </a: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9" b="10733"/>
          <a:stretch>
            <a:fillRect/>
          </a:stretch>
        </p:blipFill>
        <p:spPr bwMode="auto">
          <a:xfrm>
            <a:off x="8839200" y="2570473"/>
            <a:ext cx="2743200" cy="299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8"/>
          <p:cNvGrpSpPr>
            <a:grpSpLocks/>
          </p:cNvGrpSpPr>
          <p:nvPr/>
        </p:nvGrpSpPr>
        <p:grpSpPr bwMode="auto">
          <a:xfrm>
            <a:off x="4244701" y="1981200"/>
            <a:ext cx="3756299" cy="4760689"/>
            <a:chOff x="1572362" y="1124744"/>
            <a:chExt cx="4511805" cy="5546101"/>
          </a:xfrm>
        </p:grpSpPr>
        <p:pic>
          <p:nvPicPr>
            <p:cNvPr id="13320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055214" y="1641892"/>
              <a:ext cx="5546101" cy="451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Box 13"/>
            <p:cNvSpPr txBox="1">
              <a:spLocks noChangeArrowheads="1"/>
            </p:cNvSpPr>
            <p:nvPr/>
          </p:nvSpPr>
          <p:spPr bwMode="auto">
            <a:xfrm rot="21288686">
              <a:off x="2357954" y="1983970"/>
              <a:ext cx="1211887" cy="46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i="1" dirty="0">
                  <a:latin typeface="Verdana"/>
                  <a:cs typeface="Verdana"/>
                </a:rPr>
                <a:t>Guard</a:t>
              </a:r>
            </a:p>
          </p:txBody>
        </p:sp>
        <p:sp>
          <p:nvSpPr>
            <p:cNvPr id="13322" name="TextBox 13"/>
            <p:cNvSpPr txBox="1">
              <a:spLocks noChangeArrowheads="1"/>
            </p:cNvSpPr>
            <p:nvPr/>
          </p:nvSpPr>
          <p:spPr bwMode="auto">
            <a:xfrm rot="21288686">
              <a:off x="4251890" y="2618321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3" name="TextBox 13"/>
            <p:cNvSpPr txBox="1">
              <a:spLocks noChangeArrowheads="1"/>
            </p:cNvSpPr>
            <p:nvPr/>
          </p:nvSpPr>
          <p:spPr bwMode="auto">
            <a:xfrm rot="21288686">
              <a:off x="3482209" y="2774119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4" name="TextBox 13"/>
            <p:cNvSpPr txBox="1">
              <a:spLocks noChangeArrowheads="1"/>
            </p:cNvSpPr>
            <p:nvPr/>
          </p:nvSpPr>
          <p:spPr bwMode="auto">
            <a:xfrm rot="21288686">
              <a:off x="3230406" y="3612469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5" name="TextBox 15"/>
            <p:cNvSpPr txBox="1">
              <a:spLocks noChangeArrowheads="1"/>
            </p:cNvSpPr>
            <p:nvPr/>
          </p:nvSpPr>
          <p:spPr bwMode="auto">
            <a:xfrm rot="21288686">
              <a:off x="2491580" y="3709451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6" name="TextBox 13"/>
            <p:cNvSpPr txBox="1">
              <a:spLocks noChangeArrowheads="1"/>
            </p:cNvSpPr>
            <p:nvPr/>
          </p:nvSpPr>
          <p:spPr bwMode="auto">
            <a:xfrm rot="245295">
              <a:off x="3347507" y="4265917"/>
              <a:ext cx="1441579" cy="95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800" i="1" dirty="0" err="1"/>
                <a:t>COld</a:t>
              </a:r>
              <a:endParaRPr lang="en-GB" altLang="en-US" sz="2800" i="1" dirty="0"/>
            </a:p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800" i="1" dirty="0" err="1"/>
                <a:t>CArrier</a:t>
              </a:r>
              <a:endParaRPr lang="en-GB" altLang="en-US" sz="2800" i="1" dirty="0"/>
            </a:p>
          </p:txBody>
        </p:sp>
      </p:grp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530094" y="381000"/>
            <a:ext cx="8734794" cy="579438"/>
          </a:xfrm>
        </p:spPr>
        <p:txBody>
          <a:bodyPr/>
          <a:lstStyle/>
          <a:p>
            <a:r>
              <a:rPr lang="en-US" altLang="nl-NL" sz="3600" b="0" dirty="0">
                <a:latin typeface="Verdana"/>
                <a:cs typeface="Verdana"/>
              </a:rPr>
              <a:t>QUAD design and realization</a:t>
            </a:r>
            <a:endParaRPr lang="nl-NL" altLang="nl-NL" sz="3600" b="0" dirty="0">
              <a:latin typeface="Verdana"/>
              <a:cs typeface="Verdana"/>
            </a:endParaRPr>
          </a:p>
        </p:txBody>
      </p:sp>
      <p:grpSp>
        <p:nvGrpSpPr>
          <p:cNvPr id="13316" name="Group 3"/>
          <p:cNvGrpSpPr>
            <a:grpSpLocks/>
          </p:cNvGrpSpPr>
          <p:nvPr/>
        </p:nvGrpSpPr>
        <p:grpSpPr bwMode="auto">
          <a:xfrm flipV="1">
            <a:off x="8470898" y="5744642"/>
            <a:ext cx="3340102" cy="925515"/>
            <a:chOff x="240151" y="4763475"/>
            <a:chExt cx="8800676" cy="2105471"/>
          </a:xfrm>
        </p:grpSpPr>
        <p:pic>
          <p:nvPicPr>
            <p:cNvPr id="13327" name="Picture 2" descr="C:\Data\LepCol\Module concept\Picts\Picts 28-8-2017\20170828_075326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4" t="51350" r="84790" b="36710"/>
            <a:stretch>
              <a:fillRect/>
            </a:stretch>
          </p:blipFill>
          <p:spPr bwMode="auto">
            <a:xfrm>
              <a:off x="240151" y="5001013"/>
              <a:ext cx="2171609" cy="1630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8" name="Picture 2" descr="C:\Data\LepCol\Module concept\Picts\Picts 28-8-2017\20170828_075326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04" t="48811" r="2087" b="35770"/>
            <a:stretch>
              <a:fillRect/>
            </a:stretch>
          </p:blipFill>
          <p:spPr bwMode="auto">
            <a:xfrm>
              <a:off x="2411760" y="4763475"/>
              <a:ext cx="6629067" cy="2105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329" name="Straight Connector 2"/>
            <p:cNvCxnSpPr>
              <a:cxnSpLocks noChangeShapeType="1"/>
            </p:cNvCxnSpPr>
            <p:nvPr/>
          </p:nvCxnSpPr>
          <p:spPr bwMode="auto">
            <a:xfrm flipH="1">
              <a:off x="2051720" y="5085184"/>
              <a:ext cx="576064" cy="144016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0" name="Straight Connector 8"/>
            <p:cNvCxnSpPr>
              <a:cxnSpLocks noChangeShapeType="1"/>
            </p:cNvCxnSpPr>
            <p:nvPr/>
          </p:nvCxnSpPr>
          <p:spPr bwMode="auto">
            <a:xfrm flipH="1">
              <a:off x="2204120" y="5085184"/>
              <a:ext cx="576064" cy="144016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85790" y="1504950"/>
            <a:ext cx="4033810" cy="4667250"/>
          </a:xfrm>
        </p:spPr>
        <p:txBody>
          <a:bodyPr/>
          <a:lstStyle/>
          <a:p>
            <a:pPr>
              <a:buFontTx/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Four-TimePix3 chips</a:t>
            </a:r>
          </a:p>
          <a:p>
            <a:pPr>
              <a:buFontTx/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All services (signal IO, LV power) are located under the </a:t>
            </a:r>
            <a:r>
              <a:rPr lang="nl-NL" altLang="nl-NL" sz="2000" dirty="0" err="1">
                <a:latin typeface="Verdana"/>
                <a:cs typeface="Verdana"/>
              </a:rPr>
              <a:t>detection</a:t>
            </a:r>
            <a:r>
              <a:rPr lang="nl-NL" altLang="nl-NL" sz="2000" dirty="0">
                <a:latin typeface="Verdana"/>
                <a:cs typeface="Verdana"/>
              </a:rPr>
              <a:t> </a:t>
            </a:r>
            <a:r>
              <a:rPr lang="nl-NL" altLang="nl-NL" sz="2000" dirty="0" err="1">
                <a:latin typeface="Verdana"/>
                <a:cs typeface="Verdana"/>
              </a:rPr>
              <a:t>surface</a:t>
            </a:r>
            <a:endParaRPr lang="nl-NL" altLang="nl-NL" sz="2000" dirty="0">
              <a:latin typeface="Verdana"/>
              <a:cs typeface="Verdana"/>
            </a:endParaRPr>
          </a:p>
          <a:p>
            <a:pPr>
              <a:buFontTx/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The area for connections was squeezed to the minimum</a:t>
            </a:r>
          </a:p>
          <a:p>
            <a:pPr>
              <a:buBlip>
                <a:blip r:embed="rId5"/>
              </a:buBlip>
            </a:pPr>
            <a:r>
              <a:rPr lang="nl-NL" altLang="nl-NL" sz="2000" dirty="0" err="1">
                <a:latin typeface="Verdana"/>
                <a:cs typeface="Verdana"/>
              </a:rPr>
              <a:t>Very</a:t>
            </a:r>
            <a:r>
              <a:rPr lang="nl-NL" altLang="nl-NL" sz="2000" dirty="0">
                <a:latin typeface="Verdana"/>
                <a:cs typeface="Verdana"/>
              </a:rPr>
              <a:t> high </a:t>
            </a:r>
            <a:r>
              <a:rPr lang="nl-NL" altLang="nl-NL" sz="2000" dirty="0" err="1">
                <a:latin typeface="Verdana"/>
                <a:cs typeface="Verdana"/>
              </a:rPr>
              <a:t>precision</a:t>
            </a:r>
            <a:r>
              <a:rPr lang="en-GB" altLang="nl-NL" sz="2000" dirty="0">
                <a:solidFill>
                  <a:srgbClr val="000000"/>
                </a:solidFill>
                <a:latin typeface="Verdana"/>
                <a:cs typeface="Verdana"/>
              </a:rPr>
              <a:t> 10</a:t>
            </a:r>
            <a:r>
              <a:rPr lang="en-GB" altLang="en-US" sz="20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GB" altLang="en-US" sz="200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GB" altLang="en-US" sz="20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nl-NL" altLang="nl-NL" sz="2000" dirty="0">
                <a:latin typeface="Verdana"/>
                <a:cs typeface="Verdana"/>
              </a:rPr>
              <a:t> </a:t>
            </a:r>
            <a:r>
              <a:rPr lang="nl-NL" altLang="nl-NL" sz="2000" dirty="0" err="1">
                <a:latin typeface="Verdana"/>
                <a:cs typeface="Verdana"/>
              </a:rPr>
              <a:t>mounting</a:t>
            </a:r>
            <a:r>
              <a:rPr lang="nl-NL" altLang="nl-NL" sz="2000" dirty="0">
                <a:latin typeface="Verdana"/>
                <a:cs typeface="Verdana"/>
              </a:rPr>
              <a:t> of the chips and </a:t>
            </a:r>
            <a:r>
              <a:rPr lang="nl-NL" altLang="nl-NL" sz="2000" dirty="0" err="1">
                <a:latin typeface="Verdana"/>
                <a:cs typeface="Verdana"/>
              </a:rPr>
              <a:t>guard</a:t>
            </a:r>
            <a:endParaRPr lang="en-US" altLang="nl-NL" sz="2000" dirty="0">
              <a:latin typeface="Verdana"/>
              <a:cs typeface="Verdana"/>
            </a:endParaRPr>
          </a:p>
          <a:p>
            <a:pPr>
              <a:buBlip>
                <a:blip r:embed="rId5"/>
              </a:buBlip>
            </a:pPr>
            <a:r>
              <a:rPr lang="en-US" altLang="nl-NL" sz="2000" dirty="0">
                <a:latin typeface="Verdana"/>
                <a:cs typeface="Verdana"/>
              </a:rPr>
              <a:t>QUAD has a sensitive area of 68.9%</a:t>
            </a:r>
          </a:p>
          <a:p>
            <a:pPr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DAQ </a:t>
            </a:r>
            <a:r>
              <a:rPr lang="nl-NL" altLang="nl-NL" sz="2000" dirty="0" err="1">
                <a:latin typeface="Verdana"/>
                <a:cs typeface="Verdana"/>
              </a:rPr>
              <a:t>by</a:t>
            </a:r>
            <a:r>
              <a:rPr lang="nl-NL" altLang="nl-NL" sz="2000" dirty="0">
                <a:latin typeface="Verdana"/>
                <a:cs typeface="Verdana"/>
              </a:rPr>
              <a:t> SPIDR</a:t>
            </a:r>
            <a:endParaRPr lang="en-US" altLang="nl-NL" sz="2000" dirty="0">
              <a:latin typeface="Verdana"/>
              <a:cs typeface="Verdana"/>
            </a:endParaRPr>
          </a:p>
          <a:p>
            <a:pPr>
              <a:buBlip>
                <a:blip r:embed="rId5"/>
              </a:buBlip>
            </a:pPr>
            <a:endParaRPr lang="nl-NL" altLang="nl-NL" sz="2400" dirty="0"/>
          </a:p>
          <a:p>
            <a:pPr>
              <a:buFontTx/>
              <a:buBlip>
                <a:blip r:embed="rId5"/>
              </a:buBlip>
            </a:pPr>
            <a:endParaRPr lang="nl-NL" altLang="nl-NL" sz="2400" dirty="0"/>
          </a:p>
          <a:p>
            <a:pPr>
              <a:buNone/>
            </a:pPr>
            <a:endParaRPr lang="nl-NL" altLang="nl-NL" sz="2400" dirty="0"/>
          </a:p>
        </p:txBody>
      </p:sp>
      <p:sp>
        <p:nvSpPr>
          <p:cNvPr id="3" name="Rectangle 2"/>
          <p:cNvSpPr/>
          <p:nvPr/>
        </p:nvSpPr>
        <p:spPr>
          <a:xfrm>
            <a:off x="6553200" y="1657290"/>
            <a:ext cx="2433879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nl-NL" sz="2000" dirty="0">
                <a:latin typeface="Verdana"/>
                <a:cs typeface="Verdana"/>
              </a:rPr>
              <a:t>39.6 x 28.38 mm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rot="16200000" flipV="1">
            <a:off x="6752153" y="2925247"/>
            <a:ext cx="1814157" cy="78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16200000" flipV="1">
            <a:off x="7779721" y="2126278"/>
            <a:ext cx="1204557" cy="1066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2"/>
          <a:stretch>
            <a:fillRect/>
          </a:stretch>
        </p:blipFill>
        <p:spPr bwMode="auto">
          <a:xfrm>
            <a:off x="9419504" y="304800"/>
            <a:ext cx="248040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9448800" y="2057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 series of </a:t>
            </a:r>
            <a:r>
              <a:rPr lang="en-US" sz="1800" dirty="0" err="1">
                <a:latin typeface="Verdana"/>
                <a:cs typeface="Verdana"/>
              </a:rPr>
              <a:t>QUADs</a:t>
            </a:r>
            <a:endParaRPr lang="en-US"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6">
            <a:extLst>
              <a:ext uri="{FF2B5EF4-FFF2-40B4-BE49-F238E27FC236}">
                <a16:creationId xmlns:a16="http://schemas.microsoft.com/office/drawing/2014/main" id="{CAD4AED8-7EF5-44CD-9912-AFDDAB2AF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429000"/>
            <a:ext cx="6636774" cy="3320284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919536" y="245471"/>
            <a:ext cx="8981058" cy="523875"/>
          </a:xfrm>
        </p:spPr>
        <p:txBody>
          <a:bodyPr/>
          <a:lstStyle/>
          <a:p>
            <a:r>
              <a:rPr lang="en-US" altLang="nl-NL" sz="3200" b="0" dirty="0">
                <a:latin typeface="Verdana"/>
                <a:cs typeface="Verdana"/>
              </a:rPr>
              <a:t>QUAD test beam in Bonn (October 2018)</a:t>
            </a:r>
            <a:endParaRPr lang="nl-NL" altLang="nl-NL" sz="3200" b="0" dirty="0">
              <a:latin typeface="Verdana"/>
              <a:cs typeface="Verdana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826" y="925488"/>
            <a:ext cx="6067373" cy="1665312"/>
          </a:xfrm>
        </p:spPr>
        <p:txBody>
          <a:bodyPr/>
          <a:lstStyle/>
          <a:p>
            <a:r>
              <a:rPr lang="en-US" dirty="0">
                <a:latin typeface="Verdana"/>
                <a:cs typeface="Verdana"/>
              </a:rPr>
              <a:t>ELSA: 2.5 GeV electrons</a:t>
            </a:r>
          </a:p>
          <a:p>
            <a:r>
              <a:rPr lang="en-US" dirty="0">
                <a:latin typeface="Verdana"/>
                <a:cs typeface="Verdana"/>
              </a:rPr>
              <a:t>Tracks referenced by Mimosa telescope</a:t>
            </a:r>
          </a:p>
          <a:p>
            <a:r>
              <a:rPr lang="en-US" dirty="0">
                <a:latin typeface="Verdana"/>
                <a:cs typeface="Verdana"/>
              </a:rPr>
              <a:t>QUAD sandwiched between Mimosa planes</a:t>
            </a:r>
          </a:p>
          <a:p>
            <a:pPr lvl="1"/>
            <a:r>
              <a:rPr lang="en-US" dirty="0">
                <a:latin typeface="Verdana"/>
                <a:cs typeface="Verdana"/>
              </a:rPr>
              <a:t>Largely improved track definition</a:t>
            </a:r>
          </a:p>
          <a:p>
            <a:pPr lvl="1"/>
            <a:r>
              <a:rPr lang="en-GB" dirty="0">
                <a:latin typeface="Verdana"/>
                <a:cs typeface="Verdana"/>
              </a:rPr>
              <a:t>6 planes with 18.4 </a:t>
            </a:r>
            <a:r>
              <a:rPr lang="en-GB" dirty="0" err="1">
                <a:latin typeface="Verdana"/>
                <a:cs typeface="Verdana"/>
              </a:rPr>
              <a:t>μm</a:t>
            </a:r>
            <a:r>
              <a:rPr lang="en-GB" dirty="0">
                <a:latin typeface="Verdana"/>
                <a:cs typeface="Verdana"/>
              </a:rPr>
              <a:t> × 18.4 </a:t>
            </a:r>
            <a:r>
              <a:rPr lang="en-GB" dirty="0" err="1">
                <a:latin typeface="Verdana"/>
                <a:cs typeface="Verdana"/>
              </a:rPr>
              <a:t>μm</a:t>
            </a:r>
            <a:r>
              <a:rPr lang="en-GB" dirty="0">
                <a:latin typeface="Verdana"/>
                <a:cs typeface="Verdana"/>
              </a:rPr>
              <a:t> sized pixels</a:t>
            </a:r>
            <a:endParaRPr lang="en-US" dirty="0">
              <a:latin typeface="Verdana"/>
              <a:cs typeface="Verdana"/>
            </a:endParaRPr>
          </a:p>
          <a:p>
            <a:r>
              <a:rPr lang="en-US" dirty="0">
                <a:latin typeface="Verdana"/>
                <a:cs typeface="Verdana"/>
              </a:rPr>
              <a:t>Gas: </a:t>
            </a:r>
            <a:r>
              <a:rPr lang="en-US" dirty="0" err="1">
                <a:latin typeface="Verdana"/>
                <a:cs typeface="Verdana"/>
              </a:rPr>
              <a:t>Ar</a:t>
            </a:r>
            <a:r>
              <a:rPr lang="en-US" dirty="0">
                <a:latin typeface="Verdana"/>
                <a:cs typeface="Verdana"/>
              </a:rPr>
              <a:t>/CF</a:t>
            </a:r>
            <a:r>
              <a:rPr lang="en-US" baseline="-25000" dirty="0">
                <a:latin typeface="Verdana"/>
                <a:cs typeface="Verdana"/>
              </a:rPr>
              <a:t>4</a:t>
            </a:r>
            <a:r>
              <a:rPr lang="en-US" dirty="0">
                <a:latin typeface="Verdana"/>
                <a:cs typeface="Verdana"/>
              </a:rPr>
              <a:t>/iC</a:t>
            </a:r>
            <a:r>
              <a:rPr lang="en-US" baseline="-25000" dirty="0">
                <a:latin typeface="Verdana"/>
                <a:cs typeface="Verdana"/>
              </a:rPr>
              <a:t>4</a:t>
            </a:r>
            <a:r>
              <a:rPr lang="en-US" dirty="0">
                <a:latin typeface="Verdana"/>
                <a:cs typeface="Verdana"/>
              </a:rPr>
              <a:t>H</a:t>
            </a:r>
            <a:r>
              <a:rPr lang="en-US" baseline="-25000" dirty="0">
                <a:latin typeface="Verdana"/>
                <a:cs typeface="Verdana"/>
              </a:rPr>
              <a:t>10</a:t>
            </a:r>
            <a:r>
              <a:rPr lang="en-US" dirty="0">
                <a:latin typeface="Verdana"/>
                <a:cs typeface="Verdana"/>
              </a:rPr>
              <a:t> 95/3/2 (T2K)</a:t>
            </a:r>
          </a:p>
          <a:p>
            <a:r>
              <a:rPr lang="en-US" dirty="0">
                <a:latin typeface="Verdana"/>
                <a:cs typeface="Verdana"/>
              </a:rPr>
              <a:t>E</a:t>
            </a:r>
            <a:r>
              <a:rPr lang="en-US" baseline="-25000" dirty="0">
                <a:latin typeface="Verdana"/>
                <a:cs typeface="Verdana"/>
              </a:rPr>
              <a:t>d</a:t>
            </a:r>
            <a:r>
              <a:rPr lang="en-US" dirty="0">
                <a:latin typeface="Verdana"/>
                <a:cs typeface="Verdana"/>
              </a:rPr>
              <a:t> = 400 V/cm, </a:t>
            </a:r>
            <a:r>
              <a:rPr lang="en-US" dirty="0" err="1">
                <a:latin typeface="Verdana"/>
                <a:cs typeface="Verdana"/>
              </a:rPr>
              <a:t>V</a:t>
            </a:r>
            <a:r>
              <a:rPr lang="en-US" baseline="-25000" dirty="0" err="1">
                <a:latin typeface="Verdana"/>
                <a:cs typeface="Verdana"/>
              </a:rPr>
              <a:t>grid</a:t>
            </a:r>
            <a:r>
              <a:rPr lang="en-US" dirty="0">
                <a:latin typeface="Verdana"/>
                <a:cs typeface="Verdana"/>
              </a:rPr>
              <a:t> = -330 V</a:t>
            </a:r>
          </a:p>
          <a:p>
            <a:r>
              <a:rPr lang="en-US" dirty="0">
                <a:latin typeface="Verdana"/>
                <a:cs typeface="Verdana"/>
              </a:rPr>
              <a:t>Typical beam height above the chip: ~1 cm</a:t>
            </a:r>
          </a:p>
          <a:p>
            <a:endParaRPr lang="en-US" sz="2000" dirty="0"/>
          </a:p>
          <a:p>
            <a:endParaRPr lang="nl-NL" sz="2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093168D-F28D-4DC4-9373-B8D1FF6E9C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29" t="24330" r="22391" b="31225"/>
          <a:stretch/>
        </p:blipFill>
        <p:spPr>
          <a:xfrm>
            <a:off x="8077200" y="3241716"/>
            <a:ext cx="3866824" cy="2563548"/>
          </a:xfrm>
          <a:prstGeom prst="rect">
            <a:avLst/>
          </a:prstGeom>
        </p:spPr>
      </p:pic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5202237" y="6305490"/>
            <a:ext cx="1655763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nl-NL" sz="2000" dirty="0">
                <a:latin typeface="Verdana"/>
                <a:cs typeface="Verdana"/>
              </a:rPr>
              <a:t>Field cage</a:t>
            </a:r>
            <a:endParaRPr lang="nl-NL" altLang="nl-NL" sz="2000" dirty="0">
              <a:latin typeface="Verdana"/>
              <a:cs typeface="Verdan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6847" y="4488039"/>
            <a:ext cx="1192430" cy="933405"/>
            <a:chOff x="690481" y="3759551"/>
            <a:chExt cx="1192430" cy="933405"/>
          </a:xfrm>
        </p:grpSpPr>
        <p:pic>
          <p:nvPicPr>
            <p:cNvPr id="12" name="Afbeelding 10">
              <a:extLst>
                <a:ext uri="{FF2B5EF4-FFF2-40B4-BE49-F238E27FC236}">
                  <a16:creationId xmlns:a16="http://schemas.microsoft.com/office/drawing/2014/main" id="{E6C8B1B4-E13F-498C-AA7A-429B41CCD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198" y="3759551"/>
              <a:ext cx="855047" cy="569106"/>
            </a:xfrm>
            <a:prstGeom prst="rect">
              <a:avLst/>
            </a:prstGeom>
          </p:spPr>
        </p:pic>
        <p:sp>
          <p:nvSpPr>
            <p:cNvPr id="13" name="Tekstvak 11">
              <a:extLst>
                <a:ext uri="{FF2B5EF4-FFF2-40B4-BE49-F238E27FC236}">
                  <a16:creationId xmlns:a16="http://schemas.microsoft.com/office/drawing/2014/main" id="{05926222-4D10-4D59-BB6F-1D62615819D7}"/>
                </a:ext>
              </a:extLst>
            </p:cNvPr>
            <p:cNvSpPr txBox="1"/>
            <p:nvPr/>
          </p:nvSpPr>
          <p:spPr>
            <a:xfrm>
              <a:off x="690481" y="4231291"/>
              <a:ext cx="1192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@Bonn</a:t>
              </a:r>
              <a:endParaRPr lang="en-GB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752184" y="1412776"/>
            <a:ext cx="3749553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Published NIMA  https://</a:t>
            </a:r>
            <a:r>
              <a:rPr lang="en-US" sz="2000" dirty="0" err="1">
                <a:latin typeface="Verdana"/>
                <a:cs typeface="Verdana"/>
              </a:rPr>
              <a:t>doi.org</a:t>
            </a:r>
            <a:r>
              <a:rPr lang="en-US" sz="2000" dirty="0">
                <a:latin typeface="Verdana"/>
                <a:cs typeface="Verdana"/>
              </a:rPr>
              <a:t>/10.1016/j.nima.2019.163331</a:t>
            </a:r>
            <a:endParaRPr lang="nl-NL" sz="2000" dirty="0">
              <a:latin typeface="Verdana"/>
              <a:cs typeface="Verdana"/>
            </a:endParaRPr>
          </a:p>
        </p:txBody>
      </p:sp>
      <p:cxnSp>
        <p:nvCxnSpPr>
          <p:cNvPr id="39" name="Straight Arrow Connector 5"/>
          <p:cNvCxnSpPr>
            <a:cxnSpLocks noChangeShapeType="1"/>
          </p:cNvCxnSpPr>
          <p:nvPr/>
        </p:nvCxnSpPr>
        <p:spPr bwMode="auto">
          <a:xfrm flipH="1" flipV="1">
            <a:off x="5154616" y="4869161"/>
            <a:ext cx="653352" cy="1440159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Como">
  <a:themeElements>
    <a:clrScheme name="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m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9092117</TotalTime>
  <Pages>11</Pages>
  <Words>2184</Words>
  <Application>Microsoft Macintosh PowerPoint</Application>
  <PresentationFormat>Widescreen</PresentationFormat>
  <Paragraphs>297</Paragraphs>
  <Slides>31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Cambria Math</vt:lpstr>
      <vt:lpstr>Monotype Sorts</vt:lpstr>
      <vt:lpstr>Roboto</vt:lpstr>
      <vt:lpstr>Symbol</vt:lpstr>
      <vt:lpstr>Times New Roman</vt:lpstr>
      <vt:lpstr>Verdana</vt:lpstr>
      <vt:lpstr>Wingdings</vt:lpstr>
      <vt:lpstr>Como</vt:lpstr>
      <vt:lpstr>Pixelated Time Projection Chamber Tracker Detector Technology</vt:lpstr>
      <vt:lpstr>Pixel TPC</vt:lpstr>
      <vt:lpstr> GridPix technology</vt:lpstr>
      <vt:lpstr>Pixel chip: TimePix3</vt:lpstr>
      <vt:lpstr>Single chip test in test beam Bonn (June 2017)</vt:lpstr>
      <vt:lpstr>Single hit resolution in transverse direction</vt:lpstr>
      <vt:lpstr> Pixel dE/dx performance</vt:lpstr>
      <vt:lpstr>QUAD design and realization</vt:lpstr>
      <vt:lpstr>QUAD test beam in Bonn (October 2018)</vt:lpstr>
      <vt:lpstr>QUAD time walk results</vt:lpstr>
      <vt:lpstr>QUAD single hit resolution</vt:lpstr>
      <vt:lpstr>QUAD edge deformations (XY)</vt:lpstr>
      <vt:lpstr>QUAD deformations in transverse plane (XY) </vt:lpstr>
      <vt:lpstr>Combined resolution (XY) of a QUAD</vt:lpstr>
      <vt:lpstr>Next: QUAD as a building block</vt:lpstr>
      <vt:lpstr> </vt:lpstr>
      <vt:lpstr> </vt:lpstr>
      <vt:lpstr> </vt:lpstr>
      <vt:lpstr> </vt:lpstr>
      <vt:lpstr> </vt:lpstr>
      <vt:lpstr> </vt:lpstr>
      <vt:lpstr> </vt:lpstr>
      <vt:lpstr>Simulation of ILD TPC with pixel readout</vt:lpstr>
      <vt:lpstr>Performance of a GridPix TPC at ILC</vt:lpstr>
      <vt:lpstr>A Pixel TPC at the CEPC?</vt:lpstr>
      <vt:lpstr>Reducing the Ion back flow in a (Pixel) TPC</vt:lpstr>
      <vt:lpstr>Reducing the Ion back flow in a Pixel TPC</vt:lpstr>
      <vt:lpstr>Conclusions</vt:lpstr>
      <vt:lpstr>(Backup) Test beam summary</vt:lpstr>
      <vt:lpstr>QUAD deformations in drift plane (Z) </vt:lpstr>
      <vt:lpstr>8-quad module deformations laser measurements</vt:lpstr>
    </vt:vector>
  </TitlesOfParts>
  <Manager/>
  <Company>NIKHEF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gaseous QUAD pixel detector</dc:title>
  <dc:subject/>
  <dc:creator>Peter Kluit </dc:creator>
  <cp:keywords/>
  <dc:description/>
  <cp:lastModifiedBy>Microsoft Office User</cp:lastModifiedBy>
  <cp:revision>2328</cp:revision>
  <cp:lastPrinted>2002-02-06T08:01:21Z</cp:lastPrinted>
  <dcterms:created xsi:type="dcterms:W3CDTF">2019-10-28T05:36:17Z</dcterms:created>
  <dcterms:modified xsi:type="dcterms:W3CDTF">2022-01-13T09:59:17Z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F.Hartjes@nikhef.nl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\\Nikhefh\CT www\pub\techphys\diamond</vt:lpwstr>
  </property>
</Properties>
</file>