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0.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1.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2.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3.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4.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5.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6.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theme/theme17.xml" ContentType="application/vnd.openxmlformats-officedocument.theme+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18.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 id="2147483689" r:id="rId4"/>
    <p:sldMasterId id="2147483703" r:id="rId5"/>
    <p:sldMasterId id="2147483740" r:id="rId6"/>
    <p:sldMasterId id="2147483774" r:id="rId7"/>
    <p:sldMasterId id="2147483786" r:id="rId8"/>
    <p:sldMasterId id="2147483796" r:id="rId9"/>
    <p:sldMasterId id="2147483808" r:id="rId10"/>
    <p:sldMasterId id="2147483812" r:id="rId11"/>
    <p:sldMasterId id="2147483837" r:id="rId12"/>
    <p:sldMasterId id="2147483856" r:id="rId13"/>
    <p:sldMasterId id="2147483907" r:id="rId14"/>
    <p:sldMasterId id="2147483923" r:id="rId15"/>
    <p:sldMasterId id="2147483936" r:id="rId16"/>
    <p:sldMasterId id="2147483944" r:id="rId17"/>
    <p:sldMasterId id="2147483951" r:id="rId18"/>
    <p:sldMasterId id="2147483962" r:id="rId19"/>
  </p:sldMasterIdLst>
  <p:notesMasterIdLst>
    <p:notesMasterId r:id="rId59"/>
  </p:notesMasterIdLst>
  <p:handoutMasterIdLst>
    <p:handoutMasterId r:id="rId60"/>
  </p:handoutMasterIdLst>
  <p:sldIdLst>
    <p:sldId id="1276" r:id="rId20"/>
    <p:sldId id="1223" r:id="rId21"/>
    <p:sldId id="1233" r:id="rId22"/>
    <p:sldId id="1175" r:id="rId23"/>
    <p:sldId id="2062" r:id="rId24"/>
    <p:sldId id="2079" r:id="rId25"/>
    <p:sldId id="276" r:id="rId26"/>
    <p:sldId id="277" r:id="rId27"/>
    <p:sldId id="2040" r:id="rId28"/>
    <p:sldId id="2019" r:id="rId29"/>
    <p:sldId id="2070" r:id="rId30"/>
    <p:sldId id="1409" r:id="rId31"/>
    <p:sldId id="2789" r:id="rId32"/>
    <p:sldId id="2754" r:id="rId33"/>
    <p:sldId id="2779" r:id="rId34"/>
    <p:sldId id="2142" r:id="rId35"/>
    <p:sldId id="2092" r:id="rId36"/>
    <p:sldId id="2797" r:id="rId37"/>
    <p:sldId id="2047" r:id="rId38"/>
    <p:sldId id="2108" r:id="rId39"/>
    <p:sldId id="2107" r:id="rId40"/>
    <p:sldId id="2055" r:id="rId41"/>
    <p:sldId id="2056" r:id="rId42"/>
    <p:sldId id="2798" r:id="rId43"/>
    <p:sldId id="2096" r:id="rId44"/>
    <p:sldId id="2097" r:id="rId45"/>
    <p:sldId id="2099" r:id="rId46"/>
    <p:sldId id="2094" r:id="rId47"/>
    <p:sldId id="2095" r:id="rId48"/>
    <p:sldId id="2054" r:id="rId49"/>
    <p:sldId id="2825" r:id="rId50"/>
    <p:sldId id="2799" r:id="rId51"/>
    <p:sldId id="1229" r:id="rId52"/>
    <p:sldId id="2791" r:id="rId53"/>
    <p:sldId id="2800" r:id="rId54"/>
    <p:sldId id="1271" r:id="rId55"/>
    <p:sldId id="2826" r:id="rId56"/>
    <p:sldId id="1243" r:id="rId57"/>
    <p:sldId id="2039" r:id="rId58"/>
  </p:sldIdLst>
  <p:sldSz cx="24384000" cy="13716000"/>
  <p:notesSz cx="6797675" cy="9928225"/>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1276"/>
            <p14:sldId id="1223"/>
            <p14:sldId id="1233"/>
            <p14:sldId id="1175"/>
            <p14:sldId id="2062"/>
            <p14:sldId id="2079"/>
            <p14:sldId id="276"/>
            <p14:sldId id="277"/>
            <p14:sldId id="2040"/>
            <p14:sldId id="2019"/>
            <p14:sldId id="2070"/>
            <p14:sldId id="1409"/>
            <p14:sldId id="2789"/>
            <p14:sldId id="2754"/>
            <p14:sldId id="2779"/>
            <p14:sldId id="2142"/>
            <p14:sldId id="2092"/>
            <p14:sldId id="2797"/>
            <p14:sldId id="2047"/>
            <p14:sldId id="2108"/>
            <p14:sldId id="2107"/>
            <p14:sldId id="2055"/>
            <p14:sldId id="2056"/>
            <p14:sldId id="2798"/>
            <p14:sldId id="2096"/>
            <p14:sldId id="2097"/>
            <p14:sldId id="2099"/>
            <p14:sldId id="2094"/>
            <p14:sldId id="2095"/>
            <p14:sldId id="2054"/>
            <p14:sldId id="2825"/>
            <p14:sldId id="2799"/>
            <p14:sldId id="1229"/>
            <p14:sldId id="2791"/>
            <p14:sldId id="2800"/>
            <p14:sldId id="1271"/>
            <p14:sldId id="2826"/>
            <p14:sldId id="1243"/>
            <p14:sldId id="2039"/>
          </p14:sldIdLst>
        </p14:section>
        <p14:section name="Standardabschnitt" id="{B56FD2BE-3F34-43DE-B2FD-32AE2B38EA92}">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DBDBE4"/>
    <a:srgbClr val="FFCC00"/>
    <a:srgbClr val="FF9933"/>
    <a:srgbClr val="0F124A"/>
    <a:srgbClr val="DFDFDF"/>
    <a:srgbClr val="F6FDA3"/>
    <a:srgbClr val="D4BEF7"/>
    <a:srgbClr val="B8BAFA"/>
    <a:srgbClr val="FFE4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autoAdjust="0"/>
    <p:restoredTop sz="94712" autoAdjust="0"/>
  </p:normalViewPr>
  <p:slideViewPr>
    <p:cSldViewPr>
      <p:cViewPr varScale="1">
        <p:scale>
          <a:sx n="16" d="100"/>
          <a:sy n="16" d="100"/>
        </p:scale>
        <p:origin x="1024" y="48"/>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9" Type="http://schemas.openxmlformats.org/officeDocument/2006/relationships/slide" Target="slides/slide20.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slide" Target="slides/slide23.xml"/><Relationship Id="rId47" Type="http://schemas.openxmlformats.org/officeDocument/2006/relationships/slide" Target="slides/slide28.xml"/><Relationship Id="rId50" Type="http://schemas.openxmlformats.org/officeDocument/2006/relationships/slide" Target="slides/slide31.xml"/><Relationship Id="rId55" Type="http://schemas.openxmlformats.org/officeDocument/2006/relationships/slide" Target="slides/slide36.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0.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slide" Target="slides/slide21.xml"/><Relationship Id="rId45" Type="http://schemas.openxmlformats.org/officeDocument/2006/relationships/slide" Target="slides/slide26.xml"/><Relationship Id="rId53" Type="http://schemas.openxmlformats.org/officeDocument/2006/relationships/slide" Target="slides/slide34.xml"/><Relationship Id="rId58" Type="http://schemas.openxmlformats.org/officeDocument/2006/relationships/slide" Target="slides/slide39.xml"/><Relationship Id="rId5" Type="http://schemas.openxmlformats.org/officeDocument/2006/relationships/slideMaster" Target="slideMasters/slideMaster5.xml"/><Relationship Id="rId61" Type="http://schemas.openxmlformats.org/officeDocument/2006/relationships/presProps" Target="presProp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slide" Target="slides/slide24.xml"/><Relationship Id="rId48" Type="http://schemas.openxmlformats.org/officeDocument/2006/relationships/slide" Target="slides/slide29.xml"/><Relationship Id="rId56" Type="http://schemas.openxmlformats.org/officeDocument/2006/relationships/slide" Target="slides/slide37.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slide" Target="slides/slide27.xml"/><Relationship Id="rId59" Type="http://schemas.openxmlformats.org/officeDocument/2006/relationships/notesMaster" Target="notesMasters/notesMaster1.xml"/><Relationship Id="rId20" Type="http://schemas.openxmlformats.org/officeDocument/2006/relationships/slide" Target="slides/slide1.xml"/><Relationship Id="rId41" Type="http://schemas.openxmlformats.org/officeDocument/2006/relationships/slide" Target="slides/slide22.xml"/><Relationship Id="rId54" Type="http://schemas.openxmlformats.org/officeDocument/2006/relationships/slide" Target="slides/slide35.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slide" Target="slides/slide30.xml"/><Relationship Id="rId57" Type="http://schemas.openxmlformats.org/officeDocument/2006/relationships/slide" Target="slides/slide38.xml"/><Relationship Id="rId10" Type="http://schemas.openxmlformats.org/officeDocument/2006/relationships/slideMaster" Target="slideMasters/slideMaster10.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slide" Target="slides/slide33.xml"/><Relationship Id="rId6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29B04CF8-15A1-4728-9240-389A47AFFCEA}" type="datetimeFigureOut">
              <a:rPr lang="en-GB" smtClean="0"/>
              <a:t>17/01/2022</a:t>
            </a:fld>
            <a:endParaRPr lang="en-GB" dirty="0"/>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dirty="0"/>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BF05DC35-68C2-4BDA-9BF4-910782E0ECF3}" type="datetimeFigureOut">
              <a:rPr lang="de-AT" smtClean="0"/>
              <a:t>17.01.2022</a:t>
            </a:fld>
            <a:endParaRPr lang="de-AT"/>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0">
            <a:extLst>
              <a:ext uri="{FF2B5EF4-FFF2-40B4-BE49-F238E27FC236}">
                <a16:creationId xmlns:a16="http://schemas.microsoft.com/office/drawing/2014/main" id="{4E38255B-83E6-42BE-B9C1-6E6CC13E715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4C87531-EA7C-45E4-9208-72F5D5FC708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8371" name="Rectangle 1">
            <a:extLst>
              <a:ext uri="{FF2B5EF4-FFF2-40B4-BE49-F238E27FC236}">
                <a16:creationId xmlns:a16="http://schemas.microsoft.com/office/drawing/2014/main" id="{38D06D29-D04A-40BF-AC81-6CC6799F2716}"/>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Text Box 2">
            <a:extLst>
              <a:ext uri="{FF2B5EF4-FFF2-40B4-BE49-F238E27FC236}">
                <a16:creationId xmlns:a16="http://schemas.microsoft.com/office/drawing/2014/main" id="{99CEB362-F068-4F89-83F3-79A680256E5F}"/>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2286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6447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5287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Two plots on the left: show horizontal and vertical yearly displacement rates. Red vectors = resulting from long term GNSS measurements, data provided by European Reference Frame Velocity Working Group. BLUE vectors = interpolation, but likely not correct because of geological situation (e.g. faults, see 3</a:t>
            </a:r>
            <a:r>
              <a:rPr lang="en-US" baseline="30000" dirty="0"/>
              <a:t>rd</a:t>
            </a:r>
            <a:r>
              <a:rPr lang="en-US" dirty="0"/>
              <a:t> picture). Discontinuities of displacement vector field to be expected. There could be differences of several tenths of mm / year – need to know the displacement rates when tunneling starts and need to know for planning alignment facility details =&gt; monitoring required</a:t>
            </a:r>
          </a:p>
          <a:p>
            <a:endParaRPr lang="en-US" dirty="0"/>
          </a:p>
          <a:p>
            <a:r>
              <a:rPr lang="en-US" dirty="0"/>
              <a:t>Plot on the right: red points: proposed new network points to be established soon after site investigation and to be monitored geodetically (campaigns, some points equipped continuously with GNSS receivers) during the feasibility study, possibly even longer. Green points: existing stations (continuously operating GNSS stations) whose GNSS data will be used jointly with data from the red stations.</a:t>
            </a:r>
          </a:p>
        </p:txBody>
      </p:sp>
      <p:sp>
        <p:nvSpPr>
          <p:cNvPr id="4" name="Fußzeilenplatzhalt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8267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616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333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5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EBDC04-82DE-414C-8AF1-05700581879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3837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42682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1835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8124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780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112331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12334876" y="0"/>
            <a:ext cx="12049124" cy="1263597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7442070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12334877" y="318452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12334877" y="793940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2701280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7416802" cy="9217024"/>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16151226" y="3184527"/>
            <a:ext cx="741680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16249362" y="793940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8518526" y="318452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8518526" y="7956031"/>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7458043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7" y="4841877"/>
            <a:ext cx="1123315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12344401" y="4841877"/>
            <a:ext cx="11233150" cy="7559674"/>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7930529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7416802" cy="1336674"/>
          </a:xfrm>
        </p:spPr>
        <p:txBody>
          <a:bodyPr anchor="t" anchorCtr="0"/>
          <a:lstStyle>
            <a:lvl1pPr marL="0" indent="0">
              <a:lnSpc>
                <a:spcPct val="100000"/>
              </a:lnSpc>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6151225" y="3209932"/>
            <a:ext cx="7426374" cy="1311268"/>
          </a:xfrm>
        </p:spPr>
        <p:txBody>
          <a:bodyPr anchor="t" anchorCtr="0"/>
          <a:lstStyle>
            <a:lvl1pPr marL="0" indent="0">
              <a:spcBef>
                <a:spcPts val="800"/>
              </a:spcBef>
              <a:spcAft>
                <a:spcPts val="0"/>
              </a:spcAft>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8" y="4841877"/>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16151227" y="4832351"/>
            <a:ext cx="7426374" cy="7559674"/>
          </a:xfrm>
          <a:pattFill prst="lgCheck">
            <a:fgClr>
              <a:schemeClr val="accent4"/>
            </a:fgClr>
            <a:bgClr>
              <a:schemeClr val="bg1"/>
            </a:bgClr>
          </a:pattFill>
        </p:spPr>
        <p:txBody>
          <a:bodyPr anchor="ctr"/>
          <a:lstStyle>
            <a:lvl1pPr marL="0" marR="0" indent="0" algn="ctr" defTabSz="1828800" rtl="0" eaLnBrk="1" fontAlgn="auto" latinLnBrk="0" hangingPunct="1">
              <a:lnSpc>
                <a:spcPct val="90000"/>
              </a:lnSpc>
              <a:spcBef>
                <a:spcPts val="2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507693" y="3202455"/>
            <a:ext cx="7416802" cy="1336674"/>
          </a:xfrm>
        </p:spPr>
        <p:txBody>
          <a:bodyPr anchor="t" anchorCtr="0"/>
          <a:lstStyle>
            <a:lvl1pPr marL="0" indent="0">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507696" y="4859805"/>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1531175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232772" y="3202753"/>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232773" y="5464885"/>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6550"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8101"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16464776"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16464777"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4986583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25552" y="3184526"/>
            <a:ext cx="22752048" cy="51278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904682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3184526"/>
            <a:ext cx="24384000" cy="589174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2322375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815975" y="3419477"/>
            <a:ext cx="22752050" cy="5705474"/>
          </a:xfrm>
        </p:spPr>
        <p:txBody>
          <a:bodyPr anchor="b"/>
          <a:lstStyle>
            <a:lvl1pPr>
              <a:defRPr sz="10000"/>
            </a:lvl1pPr>
          </a:lstStyle>
          <a:p>
            <a:r>
              <a:rPr lang="en-US"/>
              <a:t>Click to edit Master title style</a:t>
            </a:r>
            <a:endParaRPr lang="en-US" dirty="0"/>
          </a:p>
        </p:txBody>
      </p:sp>
      <p:sp>
        <p:nvSpPr>
          <p:cNvPr id="3" name="Text Placeholder 2"/>
          <p:cNvSpPr>
            <a:spLocks noGrp="1"/>
          </p:cNvSpPr>
          <p:nvPr>
            <p:ph type="body" idx="1"/>
          </p:nvPr>
        </p:nvSpPr>
        <p:spPr>
          <a:xfrm>
            <a:off x="815974" y="9178927"/>
            <a:ext cx="22752052" cy="3000374"/>
          </a:xfrm>
        </p:spPr>
        <p:txBody>
          <a:bodyPr/>
          <a:lstStyle>
            <a:lvl1pPr marL="0" indent="0">
              <a:buNone/>
              <a:defRPr sz="4800">
                <a:solidFill>
                  <a:schemeClr val="accent2"/>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9330524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06644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8961391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815977" y="12392813"/>
            <a:ext cx="22752050" cy="1200329"/>
          </a:xfrm>
          <a:prstGeom prst="rect">
            <a:avLst/>
          </a:prstGeom>
          <a:noFill/>
        </p:spPr>
        <p:txBody>
          <a:bodyPr wrap="square" rtlCol="0">
            <a:spAutoFit/>
          </a:bodyPr>
          <a:lstStyle/>
          <a:p>
            <a:pPr algn="ctr"/>
            <a:r>
              <a:rPr kumimoji="0" lang="fr-CH" sz="7200" dirty="0" err="1"/>
              <a:t>home.cern</a:t>
            </a:r>
            <a:endParaRPr lang="en-US" sz="72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10463808" y="4489728"/>
            <a:ext cx="3456384" cy="3456384"/>
          </a:xfrm>
          <a:prstGeom prst="rect">
            <a:avLst/>
          </a:prstGeom>
        </p:spPr>
      </p:pic>
    </p:spTree>
    <p:extLst>
      <p:ext uri="{BB962C8B-B14F-4D97-AF65-F5344CB8AC3E}">
        <p14:creationId xmlns:p14="http://schemas.microsoft.com/office/powerpoint/2010/main" val="21621875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6699029" y="12517325"/>
            <a:ext cx="2309506"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9333350" y="12517325"/>
            <a:ext cx="7721600"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8837496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2804665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2"/>
          </a:xfrm>
        </p:spPr>
        <p:txBody>
          <a:bodyPr>
            <a:noAutofit/>
          </a:bodyPr>
          <a:lstStyle>
            <a:lvl1pPr>
              <a:defRPr sz="3734"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6"/>
            </a:lvl1pPr>
            <a:lvl2pPr marL="907178" indent="-907178">
              <a:lnSpc>
                <a:spcPts val="5200"/>
              </a:lnSpc>
              <a:defRPr sz="4266"/>
            </a:lvl2pPr>
            <a:lvl3pPr marL="1814354" indent="-907178">
              <a:lnSpc>
                <a:spcPts val="5200"/>
              </a:lnSpc>
              <a:defRPr sz="4266"/>
            </a:lvl3pPr>
            <a:lvl4pPr marL="2721532" indent="-907178">
              <a:lnSpc>
                <a:spcPts val="5200"/>
              </a:lnSpc>
              <a:defRPr sz="4266"/>
            </a:lvl4pPr>
            <a:lvl5pPr marL="3628710" indent="-907178">
              <a:lnSpc>
                <a:spcPts val="5200"/>
              </a:lnSpc>
              <a:defRPr sz="4266"/>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3" y="12330000"/>
            <a:ext cx="10728326" cy="910800"/>
          </a:xfrm>
        </p:spPr>
        <p:txBody>
          <a:bodyPr>
            <a:noAutofit/>
          </a:bodyPr>
          <a:lstStyle>
            <a:lvl1pPr>
              <a:lnSpc>
                <a:spcPts val="2702"/>
              </a:lnSpc>
              <a:defRPr sz="2000"/>
            </a:lvl1pPr>
            <a:lvl2pPr marL="0" indent="0">
              <a:lnSpc>
                <a:spcPts val="2702"/>
              </a:lnSpc>
              <a:buNone/>
              <a:defRPr sz="2000"/>
            </a:lvl2pPr>
            <a:lvl3pPr marL="0" indent="0">
              <a:lnSpc>
                <a:spcPts val="2702"/>
              </a:lnSpc>
              <a:buFont typeface="Arial" panose="020B0604020202020204" pitchFamily="34" charset="0"/>
              <a:buNone/>
              <a:defRPr sz="2000"/>
            </a:lvl3pPr>
            <a:lvl4pPr marL="0" indent="0">
              <a:lnSpc>
                <a:spcPts val="2702"/>
              </a:lnSpc>
              <a:buFont typeface="Arial" panose="020B0604020202020204" pitchFamily="34" charset="0"/>
              <a:buNone/>
              <a:defRPr sz="2000"/>
            </a:lvl4pPr>
            <a:lvl5pPr marL="0" indent="0">
              <a:lnSpc>
                <a:spcPts val="2702"/>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23939156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92449408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25994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44787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12251339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2570667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8023351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72806" y="4338094"/>
            <a:ext cx="5040000" cy="4989348"/>
          </a:xfrm>
          <a:prstGeom prst="rect">
            <a:avLst/>
          </a:prstGeom>
        </p:spPr>
      </p:pic>
    </p:spTree>
    <p:extLst>
      <p:ext uri="{BB962C8B-B14F-4D97-AF65-F5344CB8AC3E}">
        <p14:creationId xmlns:p14="http://schemas.microsoft.com/office/powerpoint/2010/main" val="183160752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923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noAutofit/>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366462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2260" y="1420234"/>
            <a:ext cx="3980848" cy="394084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815975" y="6858001"/>
            <a:ext cx="22752050" cy="4306530"/>
          </a:xfrm>
        </p:spPr>
        <p:txBody>
          <a:bodyPr anchor="t" anchorCtr="0"/>
          <a:lstStyle>
            <a:lvl1pPr algn="l">
              <a:defRPr sz="10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815976" y="11400505"/>
            <a:ext cx="22752052" cy="1607574"/>
          </a:xfrm>
        </p:spPr>
        <p:txBody>
          <a:bodyPr>
            <a:noAutofit/>
          </a:bodyPr>
          <a:lstStyle>
            <a:lvl1pPr marL="0" indent="0" algn="l">
              <a:buNone/>
              <a:defRPr sz="4000" b="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Tree>
    <p:extLst>
      <p:ext uri="{BB962C8B-B14F-4D97-AF65-F5344CB8AC3E}">
        <p14:creationId xmlns:p14="http://schemas.microsoft.com/office/powerpoint/2010/main" val="298231716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648000" indent="-648000">
              <a:buFont typeface="Arial" charset="0"/>
              <a:buChar char="•"/>
              <a:tabLst/>
              <a:defRPr sz="3600">
                <a:solidFill>
                  <a:schemeClr val="tx2"/>
                </a:solidFill>
              </a:defRPr>
            </a:lvl2pPr>
            <a:lvl3pPr marL="1296000" indent="-648000">
              <a:buSzPct val="100000"/>
              <a:buFont typeface="Arial" panose="020B0604020202020204" pitchFamily="34" charset="0"/>
              <a:buChar char="•"/>
              <a:tabLst/>
              <a:defRPr>
                <a:solidFill>
                  <a:schemeClr val="tx2"/>
                </a:solidFill>
              </a:defRPr>
            </a:lvl3pPr>
            <a:lvl4pPr marL="1944000" indent="-648000">
              <a:buSzPct val="100000"/>
              <a:buFont typeface="Arial" charset="0"/>
              <a:buChar char="•"/>
              <a:tabLst/>
              <a:defRPr>
                <a:solidFill>
                  <a:schemeClr val="tx2"/>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189294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685800" indent="-685800">
              <a:buFont typeface="Arial" panose="020B0604020202020204" pitchFamily="34" charset="0"/>
              <a:buChar char="•"/>
              <a:defRPr>
                <a:solidFill>
                  <a:schemeClr val="tx2">
                    <a:lumMod val="50000"/>
                  </a:schemeClr>
                </a:solidFill>
              </a:defRPr>
            </a:lvl1pPr>
            <a:lvl2pPr marL="1257300" indent="-523876">
              <a:buFont typeface="Arial" panose="020B0604020202020204" pitchFamily="34" charset="0"/>
              <a:buChar char="•"/>
              <a:tabLst/>
              <a:defRPr sz="3600">
                <a:solidFill>
                  <a:schemeClr val="tx2">
                    <a:lumMod val="50000"/>
                  </a:schemeClr>
                </a:solidFill>
              </a:defRPr>
            </a:lvl2pPr>
            <a:lvl3pPr marL="1778000" indent="-520700">
              <a:buSzPct val="100000"/>
              <a:buFont typeface="Arial" panose="020B0604020202020204" pitchFamily="34" charset="0"/>
              <a:buChar char="•"/>
              <a:tabLst/>
              <a:defRPr sz="3600">
                <a:solidFill>
                  <a:schemeClr val="tx2">
                    <a:lumMod val="50000"/>
                  </a:schemeClr>
                </a:solidFill>
              </a:defRPr>
            </a:lvl3pPr>
            <a:lvl4pPr marL="2419350" indent="-539750">
              <a:buSzPct val="100000"/>
              <a:buFont typeface="Arial" panose="020B0604020202020204" pitchFamily="34" charset="0"/>
              <a:buChar char="•"/>
              <a:tabLst/>
              <a:defRPr sz="3200">
                <a:solidFill>
                  <a:schemeClr val="tx2">
                    <a:lumMod val="50000"/>
                  </a:schemeClr>
                </a:solidFill>
              </a:defRPr>
            </a:lvl4pPr>
            <a:lvl5pPr marL="4114800" indent="-4572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784908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815977" y="2879726"/>
            <a:ext cx="22752050" cy="952182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6299358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9960"/>
            <a:ext cx="24384000" cy="12703176"/>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16151225" y="-104932"/>
            <a:ext cx="8232774" cy="12741640"/>
          </a:xfrm>
          <a:solidFill>
            <a:schemeClr val="tx1">
              <a:alpha val="80000"/>
            </a:schemeClr>
          </a:solidFill>
        </p:spPr>
        <p:txBody>
          <a:bodyPr lIns="180000" tIns="180000" rIns="180000" bIns="180000"/>
          <a:lstStyle>
            <a:lvl1pPr>
              <a:defRPr sz="5600">
                <a:solidFill>
                  <a:schemeClr val="bg1"/>
                </a:solidFill>
              </a:defRPr>
            </a:lvl1pPr>
            <a:lvl2pPr marL="648000" indent="-648000">
              <a:buFont typeface="Arial" charset="0"/>
              <a:buChar char="•"/>
              <a:tabLst/>
              <a:defRPr sz="4200">
                <a:solidFill>
                  <a:schemeClr val="bg1"/>
                </a:solidFill>
              </a:defRPr>
            </a:lvl2pPr>
            <a:lvl3pPr marL="1296000" indent="-648000">
              <a:buSzPct val="100000"/>
              <a:buFont typeface="Arial" panose="020B0604020202020204" pitchFamily="34" charset="0"/>
              <a:buChar char="•"/>
              <a:tabLst/>
              <a:defRPr sz="3600">
                <a:solidFill>
                  <a:schemeClr val="bg1"/>
                </a:solidFill>
              </a:defRPr>
            </a:lvl3pPr>
            <a:lvl4pPr marL="1944000" indent="-648000">
              <a:buSzPct val="100000"/>
              <a:buFont typeface="Arial" charset="0"/>
              <a:buChar char="•"/>
              <a:tabLst/>
              <a:defRPr>
                <a:solidFill>
                  <a:schemeClr val="bg1"/>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3397106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15975" y="3184528"/>
            <a:ext cx="11233150" cy="9217024"/>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12344399" y="3184529"/>
            <a:ext cx="11223626" cy="921702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5174814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815975" y="4854574"/>
            <a:ext cx="11233150"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1" y="4854574"/>
            <a:ext cx="11223626"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3797016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112331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12334876" y="0"/>
            <a:ext cx="12049124" cy="1263597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2634992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12334877" y="318452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12334877" y="793940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8592134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7416802" cy="9217024"/>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16151226" y="3184527"/>
            <a:ext cx="741680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16249362" y="793940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8518526" y="318452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8518526" y="7956031"/>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2443655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7" y="4841877"/>
            <a:ext cx="1123315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12344401" y="4841877"/>
            <a:ext cx="11233150" cy="7559674"/>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2242710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7416802" cy="1336674"/>
          </a:xfrm>
        </p:spPr>
        <p:txBody>
          <a:bodyPr anchor="t" anchorCtr="0"/>
          <a:lstStyle>
            <a:lvl1pPr marL="0" indent="0">
              <a:lnSpc>
                <a:spcPct val="100000"/>
              </a:lnSpc>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6151225" y="3209932"/>
            <a:ext cx="7426374" cy="1311268"/>
          </a:xfrm>
        </p:spPr>
        <p:txBody>
          <a:bodyPr anchor="t" anchorCtr="0"/>
          <a:lstStyle>
            <a:lvl1pPr marL="0" indent="0">
              <a:spcBef>
                <a:spcPts val="800"/>
              </a:spcBef>
              <a:spcAft>
                <a:spcPts val="0"/>
              </a:spcAft>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8" y="4841877"/>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16151227" y="4832351"/>
            <a:ext cx="7426374" cy="7559674"/>
          </a:xfrm>
          <a:pattFill prst="lgCheck">
            <a:fgClr>
              <a:schemeClr val="accent4"/>
            </a:fgClr>
            <a:bgClr>
              <a:schemeClr val="bg1"/>
            </a:bgClr>
          </a:pattFill>
        </p:spPr>
        <p:txBody>
          <a:bodyPr anchor="ctr"/>
          <a:lstStyle>
            <a:lvl1pPr marL="0" marR="0" indent="0" algn="ctr" defTabSz="1828800" rtl="0" eaLnBrk="1" fontAlgn="auto" latinLnBrk="0" hangingPunct="1">
              <a:lnSpc>
                <a:spcPct val="90000"/>
              </a:lnSpc>
              <a:spcBef>
                <a:spcPts val="2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507693" y="3202455"/>
            <a:ext cx="7416802" cy="1336674"/>
          </a:xfrm>
        </p:spPr>
        <p:txBody>
          <a:bodyPr anchor="t" anchorCtr="0"/>
          <a:lstStyle>
            <a:lvl1pPr marL="0" indent="0">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507696" y="4859805"/>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8076294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232772" y="3202753"/>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232773" y="5464885"/>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6550"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8101"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16464776"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16464777"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83336579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25552" y="3184526"/>
            <a:ext cx="22752048" cy="51278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51092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3184526"/>
            <a:ext cx="24384000" cy="589174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3218638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815975" y="3419477"/>
            <a:ext cx="22752050" cy="5705474"/>
          </a:xfrm>
        </p:spPr>
        <p:txBody>
          <a:bodyPr anchor="b"/>
          <a:lstStyle>
            <a:lvl1pPr>
              <a:defRPr sz="10000"/>
            </a:lvl1pPr>
          </a:lstStyle>
          <a:p>
            <a:r>
              <a:rPr lang="en-US"/>
              <a:t>Click to edit Master title style</a:t>
            </a:r>
            <a:endParaRPr lang="en-US" dirty="0"/>
          </a:p>
        </p:txBody>
      </p:sp>
      <p:sp>
        <p:nvSpPr>
          <p:cNvPr id="3" name="Text Placeholder 2"/>
          <p:cNvSpPr>
            <a:spLocks noGrp="1"/>
          </p:cNvSpPr>
          <p:nvPr>
            <p:ph type="body" idx="1"/>
          </p:nvPr>
        </p:nvSpPr>
        <p:spPr>
          <a:xfrm>
            <a:off x="815974" y="9178927"/>
            <a:ext cx="22752052" cy="3000374"/>
          </a:xfrm>
        </p:spPr>
        <p:txBody>
          <a:bodyPr/>
          <a:lstStyle>
            <a:lvl1pPr marL="0" indent="0">
              <a:buNone/>
              <a:defRPr sz="4800">
                <a:solidFill>
                  <a:schemeClr val="accent2"/>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754895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7847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5036070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815977" y="12392813"/>
            <a:ext cx="22752050" cy="1200329"/>
          </a:xfrm>
          <a:prstGeom prst="rect">
            <a:avLst/>
          </a:prstGeom>
          <a:noFill/>
        </p:spPr>
        <p:txBody>
          <a:bodyPr wrap="square" rtlCol="0">
            <a:spAutoFit/>
          </a:bodyPr>
          <a:lstStyle/>
          <a:p>
            <a:pPr algn="ctr"/>
            <a:r>
              <a:rPr kumimoji="0" lang="fr-CH" sz="7200" dirty="0" err="1"/>
              <a:t>home.cern</a:t>
            </a:r>
            <a:endParaRPr lang="en-US" sz="72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10463808" y="4489728"/>
            <a:ext cx="3456384" cy="3456384"/>
          </a:xfrm>
          <a:prstGeom prst="rect">
            <a:avLst/>
          </a:prstGeom>
        </p:spPr>
      </p:pic>
    </p:spTree>
    <p:extLst>
      <p:ext uri="{BB962C8B-B14F-4D97-AF65-F5344CB8AC3E}">
        <p14:creationId xmlns:p14="http://schemas.microsoft.com/office/powerpoint/2010/main" val="35939492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6699029" y="12517325"/>
            <a:ext cx="2309506"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9333350" y="12517325"/>
            <a:ext cx="7721600"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89700825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8980604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2"/>
          </a:xfrm>
        </p:spPr>
        <p:txBody>
          <a:bodyPr>
            <a:noAutofit/>
          </a:bodyPr>
          <a:lstStyle>
            <a:lvl1pPr>
              <a:defRPr sz="3734"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6"/>
            </a:lvl1pPr>
            <a:lvl2pPr marL="907178" indent="-907178">
              <a:lnSpc>
                <a:spcPts val="5200"/>
              </a:lnSpc>
              <a:defRPr sz="4266"/>
            </a:lvl2pPr>
            <a:lvl3pPr marL="1814354" indent="-907178">
              <a:lnSpc>
                <a:spcPts val="5200"/>
              </a:lnSpc>
              <a:defRPr sz="4266"/>
            </a:lvl3pPr>
            <a:lvl4pPr marL="2721532" indent="-907178">
              <a:lnSpc>
                <a:spcPts val="5200"/>
              </a:lnSpc>
              <a:defRPr sz="4266"/>
            </a:lvl4pPr>
            <a:lvl5pPr marL="3628710" indent="-907178">
              <a:lnSpc>
                <a:spcPts val="5200"/>
              </a:lnSpc>
              <a:defRPr sz="4266"/>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3" y="12330000"/>
            <a:ext cx="10728326" cy="910800"/>
          </a:xfrm>
        </p:spPr>
        <p:txBody>
          <a:bodyPr>
            <a:noAutofit/>
          </a:bodyPr>
          <a:lstStyle>
            <a:lvl1pPr>
              <a:lnSpc>
                <a:spcPts val="2702"/>
              </a:lnSpc>
              <a:defRPr sz="2000"/>
            </a:lvl1pPr>
            <a:lvl2pPr marL="0" indent="0">
              <a:lnSpc>
                <a:spcPts val="2702"/>
              </a:lnSpc>
              <a:buNone/>
              <a:defRPr sz="2000"/>
            </a:lvl2pPr>
            <a:lvl3pPr marL="0" indent="0">
              <a:lnSpc>
                <a:spcPts val="2702"/>
              </a:lnSpc>
              <a:buFont typeface="Arial" panose="020B0604020202020204" pitchFamily="34" charset="0"/>
              <a:buNone/>
              <a:defRPr sz="2000"/>
            </a:lvl3pPr>
            <a:lvl4pPr marL="0" indent="0">
              <a:lnSpc>
                <a:spcPts val="2702"/>
              </a:lnSpc>
              <a:buFont typeface="Arial" panose="020B0604020202020204" pitchFamily="34" charset="0"/>
              <a:buNone/>
              <a:defRPr sz="2000"/>
            </a:lvl4pPr>
            <a:lvl5pPr marL="0" indent="0">
              <a:lnSpc>
                <a:spcPts val="2702"/>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85696197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3"/>
            <a:ext cx="771944"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9"/>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800" y="3745595"/>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800" y="4654800"/>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1" y="12330000"/>
            <a:ext cx="10728326"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83608349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3"/>
            <a:ext cx="771944"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9"/>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5"/>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800"/>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1"/>
            <a:ext cx="22035600" cy="214417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1" y="12330000"/>
            <a:ext cx="10728326"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217865093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1"/>
            <a:ext cx="20726400" cy="2940050"/>
          </a:xfrm>
        </p:spPr>
        <p:txBody>
          <a:bodyPr/>
          <a:lstStyle/>
          <a:p>
            <a:r>
              <a:rPr lang="en-US"/>
              <a:t>Click to edit Master title style</a:t>
            </a:r>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914400" indent="0" algn="ctr">
              <a:buNone/>
              <a:defRPr>
                <a:solidFill>
                  <a:schemeClr val="tx1">
                    <a:tint val="75000"/>
                  </a:schemeClr>
                </a:solidFill>
              </a:defRPr>
            </a:lvl2pPr>
            <a:lvl3pPr marL="1828800" indent="0" algn="ctr">
              <a:buNone/>
              <a:defRPr>
                <a:solidFill>
                  <a:schemeClr val="tx1">
                    <a:tint val="75000"/>
                  </a:schemeClr>
                </a:solidFill>
              </a:defRPr>
            </a:lvl3pPr>
            <a:lvl4pPr marL="2743200" indent="0" algn="ctr">
              <a:buNone/>
              <a:defRPr>
                <a:solidFill>
                  <a:schemeClr val="tx1">
                    <a:tint val="75000"/>
                  </a:schemeClr>
                </a:solidFill>
              </a:defRPr>
            </a:lvl4pPr>
            <a:lvl5pPr marL="3657600" indent="0" algn="ctr">
              <a:buNone/>
              <a:defRPr>
                <a:solidFill>
                  <a:schemeClr val="tx1">
                    <a:tint val="75000"/>
                  </a:schemeClr>
                </a:solidFill>
              </a:defRPr>
            </a:lvl5pPr>
            <a:lvl6pPr marL="4572000" indent="0" algn="ctr">
              <a:buNone/>
              <a:defRPr>
                <a:solidFill>
                  <a:schemeClr val="tx1">
                    <a:tint val="75000"/>
                  </a:schemeClr>
                </a:solidFill>
              </a:defRPr>
            </a:lvl6pPr>
            <a:lvl7pPr marL="5486400" indent="0" algn="ctr">
              <a:buNone/>
              <a:defRPr>
                <a:solidFill>
                  <a:schemeClr val="tx1">
                    <a:tint val="75000"/>
                  </a:schemeClr>
                </a:solidFill>
              </a:defRPr>
            </a:lvl7pPr>
            <a:lvl8pPr marL="6400800" indent="0" algn="ctr">
              <a:buNone/>
              <a:defRPr>
                <a:solidFill>
                  <a:schemeClr val="tx1">
                    <a:tint val="75000"/>
                  </a:schemeClr>
                </a:solidFill>
              </a:defRPr>
            </a:lvl8pPr>
            <a:lvl9pPr marL="7315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80543214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0071839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1"/>
            <a:ext cx="20726400" cy="2724150"/>
          </a:xfrm>
        </p:spPr>
        <p:txBody>
          <a:bodyPr anchor="t"/>
          <a:lstStyle>
            <a:lvl1pPr algn="l">
              <a:defRPr sz="8000" b="1" cap="all"/>
            </a:lvl1pPr>
          </a:lstStyle>
          <a:p>
            <a:r>
              <a:rPr lang="en-US"/>
              <a:t>Click to edit Master title style</a:t>
            </a:r>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000">
                <a:solidFill>
                  <a:schemeClr val="tx1">
                    <a:tint val="75000"/>
                  </a:schemeClr>
                </a:solidFill>
              </a:defRPr>
            </a:lvl1pPr>
            <a:lvl2pPr marL="914400" indent="0">
              <a:buNone/>
              <a:defRPr sz="3600">
                <a:solidFill>
                  <a:schemeClr val="tx1">
                    <a:tint val="75000"/>
                  </a:schemeClr>
                </a:solidFill>
              </a:defRPr>
            </a:lvl2pPr>
            <a:lvl3pPr marL="1828800" indent="0">
              <a:buNone/>
              <a:defRPr sz="3200">
                <a:solidFill>
                  <a:schemeClr val="tx1">
                    <a:tint val="75000"/>
                  </a:schemeClr>
                </a:solidFill>
              </a:defRPr>
            </a:lvl3pPr>
            <a:lvl4pPr marL="2743200" indent="0">
              <a:buNone/>
              <a:defRPr sz="2800">
                <a:solidFill>
                  <a:schemeClr val="tx1">
                    <a:tint val="75000"/>
                  </a:schemeClr>
                </a:solidFill>
              </a:defRPr>
            </a:lvl4pPr>
            <a:lvl5pPr marL="3657600" indent="0">
              <a:buNone/>
              <a:defRPr sz="2800">
                <a:solidFill>
                  <a:schemeClr val="tx1">
                    <a:tint val="75000"/>
                  </a:schemeClr>
                </a:solidFill>
              </a:defRPr>
            </a:lvl5pPr>
            <a:lvl6pPr marL="4572000" indent="0">
              <a:buNone/>
              <a:defRPr sz="2800">
                <a:solidFill>
                  <a:schemeClr val="tx1">
                    <a:tint val="75000"/>
                  </a:schemeClr>
                </a:solidFill>
              </a:defRPr>
            </a:lvl6pPr>
            <a:lvl7pPr marL="5486400" indent="0">
              <a:buNone/>
              <a:defRPr sz="2800">
                <a:solidFill>
                  <a:schemeClr val="tx1">
                    <a:tint val="75000"/>
                  </a:schemeClr>
                </a:solidFill>
              </a:defRPr>
            </a:lvl7pPr>
            <a:lvl8pPr marL="6400800" indent="0">
              <a:buNone/>
              <a:defRPr sz="2800">
                <a:solidFill>
                  <a:schemeClr val="tx1">
                    <a:tint val="75000"/>
                  </a:schemeClr>
                </a:solidFill>
              </a:defRPr>
            </a:lvl8pPr>
            <a:lvl9pPr marL="7315200" indent="0">
              <a:buNone/>
              <a:defRPr sz="2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093057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19200" y="3200401"/>
            <a:ext cx="10769600"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95200" y="3200401"/>
            <a:ext cx="10769600"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27415205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3070226"/>
            <a:ext cx="10773835" cy="12795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386735" y="3070226"/>
            <a:ext cx="10778067" cy="12795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86735" y="4349750"/>
            <a:ext cx="10778067"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796355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12147273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45179188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1" y="546100"/>
            <a:ext cx="8022168" cy="2324100"/>
          </a:xfrm>
        </p:spPr>
        <p:txBody>
          <a:bodyPr anchor="b"/>
          <a:lstStyle>
            <a:lvl1pPr algn="l">
              <a:defRPr sz="4000" b="1"/>
            </a:lvl1pPr>
          </a:lstStyle>
          <a:p>
            <a:r>
              <a:rPr lang="en-US"/>
              <a:t>Click to edit Master title style</a:t>
            </a:r>
          </a:p>
        </p:txBody>
      </p:sp>
      <p:sp>
        <p:nvSpPr>
          <p:cNvPr id="3" name="Content Placeholder 2"/>
          <p:cNvSpPr>
            <a:spLocks noGrp="1"/>
          </p:cNvSpPr>
          <p:nvPr>
            <p:ph idx="1"/>
          </p:nvPr>
        </p:nvSpPr>
        <p:spPr>
          <a:xfrm>
            <a:off x="9533467" y="546101"/>
            <a:ext cx="13631333"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219201" y="2870201"/>
            <a:ext cx="8022168"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9840121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0"/>
            <a:ext cx="14630400" cy="1133476"/>
          </a:xfrm>
        </p:spPr>
        <p:txBody>
          <a:bodyPr anchor="b"/>
          <a:lstStyle>
            <a:lvl1pPr algn="l">
              <a:defRPr sz="4000" b="1"/>
            </a:lvl1pPr>
          </a:lstStyle>
          <a:p>
            <a:r>
              <a:rPr lang="en-US"/>
              <a:t>Click to edit Master title style</a:t>
            </a:r>
          </a:p>
        </p:txBody>
      </p:sp>
      <p:sp>
        <p:nvSpPr>
          <p:cNvPr id="3" name="Picture Placeholder 2"/>
          <p:cNvSpPr>
            <a:spLocks noGrp="1"/>
          </p:cNvSpPr>
          <p:nvPr>
            <p:ph type="pic" idx="1"/>
          </p:nvPr>
        </p:nvSpPr>
        <p:spPr>
          <a:xfrm>
            <a:off x="4779435" y="1225550"/>
            <a:ext cx="146304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en-US"/>
          </a:p>
        </p:txBody>
      </p:sp>
      <p:sp>
        <p:nvSpPr>
          <p:cNvPr id="4" name="Text Placeholder 3"/>
          <p:cNvSpPr>
            <a:spLocks noGrp="1"/>
          </p:cNvSpPr>
          <p:nvPr>
            <p:ph type="body" sz="half" idx="2"/>
          </p:nvPr>
        </p:nvSpPr>
        <p:spPr>
          <a:xfrm>
            <a:off x="4779435" y="10734676"/>
            <a:ext cx="146304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7520002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90038627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7"/>
            <a:ext cx="5486400" cy="117030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549277"/>
            <a:ext cx="160528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24575853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46785338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2286000"/>
          </a:xfrm>
        </p:spPr>
        <p:txBody>
          <a:bodyPr/>
          <a:lstStyle/>
          <a:p>
            <a:r>
              <a:rPr lang="en-US"/>
              <a:t>Click to edit Master title style</a:t>
            </a:r>
          </a:p>
        </p:txBody>
      </p:sp>
      <p:sp>
        <p:nvSpPr>
          <p:cNvPr id="3" name="Chart Placeholder 2"/>
          <p:cNvSpPr>
            <a:spLocks noGrp="1"/>
          </p:cNvSpPr>
          <p:nvPr>
            <p:ph type="chart" idx="1"/>
          </p:nvPr>
        </p:nvSpPr>
        <p:spPr>
          <a:xfrm>
            <a:off x="1219200" y="3200401"/>
            <a:ext cx="21945600" cy="9051926"/>
          </a:xfrm>
        </p:spPr>
        <p:txBody>
          <a:bodyPr/>
          <a:lstStyle/>
          <a:p>
            <a:endParaRPr lang="en-US"/>
          </a:p>
        </p:txBody>
      </p:sp>
      <p:sp>
        <p:nvSpPr>
          <p:cNvPr id="4" name="Date Placeholder 3"/>
          <p:cNvSpPr>
            <a:spLocks noGrp="1"/>
          </p:cNvSpPr>
          <p:nvPr>
            <p:ph type="dt" sz="half" idx="10"/>
          </p:nvPr>
        </p:nvSpPr>
        <p:spPr>
          <a:xfrm>
            <a:off x="1219200" y="12490450"/>
            <a:ext cx="5689600" cy="952500"/>
          </a:xfrm>
        </p:spPr>
        <p:txBody>
          <a:bodyPr/>
          <a:lstStyle>
            <a:lvl1pPr>
              <a:defRPr/>
            </a:lvl1pPr>
          </a:lstStyle>
          <a:p>
            <a:r>
              <a:rPr lang="en-US"/>
              <a:t>12/15/21</a:t>
            </a:r>
          </a:p>
        </p:txBody>
      </p:sp>
      <p:sp>
        <p:nvSpPr>
          <p:cNvPr id="5" name="Footer Placeholder 4"/>
          <p:cNvSpPr>
            <a:spLocks noGrp="1"/>
          </p:cNvSpPr>
          <p:nvPr>
            <p:ph type="ftr" sz="quarter" idx="11"/>
          </p:nvPr>
        </p:nvSpPr>
        <p:spPr>
          <a:xfrm>
            <a:off x="8331200" y="12490450"/>
            <a:ext cx="7721600" cy="95250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17475200" y="12490450"/>
            <a:ext cx="5689600" cy="95250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3904444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3744000"/>
            <a:ext cx="10728000" cy="8236800"/>
          </a:xfrm>
        </p:spPr>
        <p:txBody>
          <a:bodyPr/>
          <a:lstStyle>
            <a:lvl1pPr>
              <a:spcBef>
                <a:spcPts val="3701"/>
              </a:spcBef>
              <a:defRPr sz="3733" b="1"/>
            </a:lvl1pPr>
            <a:lvl2pPr marL="1260016" indent="0">
              <a:buNone/>
              <a:tabLst>
                <a:tab pos="10548132" algn="r"/>
              </a:tabLst>
              <a:defRPr/>
            </a:lvl2pPr>
            <a:lvl3pPr marL="2988037" indent="0">
              <a:buFont typeface="Arial" panose="020B0604020202020204" pitchFamily="34" charset="0"/>
              <a:buNone/>
              <a:tabLst>
                <a:tab pos="10548132" algn="r"/>
              </a:tabLst>
              <a:defRPr/>
            </a:lvl3pPr>
            <a:lvl4pPr marL="2988037" indent="0">
              <a:buFont typeface="Arial" panose="020B0604020202020204" pitchFamily="34" charset="0"/>
              <a:buNone/>
              <a:tabLst>
                <a:tab pos="10548132" algn="r"/>
              </a:tabLst>
              <a:defRPr/>
            </a:lvl4pPr>
            <a:lvl5pPr marL="2988037" indent="0">
              <a:buFont typeface="Arial" panose="020B0604020202020204" pitchFamily="34" charset="0"/>
              <a:buNone/>
              <a:tabLst>
                <a:tab pos="1054813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4000"/>
            <a:ext cx="10728000" cy="8236800"/>
          </a:xfrm>
        </p:spPr>
        <p:txBody>
          <a:bodyPr/>
          <a:lstStyle>
            <a:lvl1pPr>
              <a:spcBef>
                <a:spcPts val="3701"/>
              </a:spcBef>
              <a:defRPr sz="3733" b="1"/>
            </a:lvl1pPr>
            <a:lvl2pPr marL="1260016" indent="0">
              <a:buNone/>
              <a:tabLst>
                <a:tab pos="10548132" algn="r"/>
              </a:tabLst>
              <a:defRPr/>
            </a:lvl2pPr>
            <a:lvl3pPr marL="2988037" indent="0">
              <a:buFont typeface="Arial" panose="020B0604020202020204" pitchFamily="34" charset="0"/>
              <a:buNone/>
              <a:tabLst>
                <a:tab pos="10548132" algn="r"/>
              </a:tabLst>
              <a:defRPr/>
            </a:lvl3pPr>
            <a:lvl4pPr marL="2988037" indent="0">
              <a:buFont typeface="Arial" panose="020B0604020202020204" pitchFamily="34" charset="0"/>
              <a:buNone/>
              <a:tabLst>
                <a:tab pos="10548132" algn="r"/>
              </a:tabLst>
              <a:defRPr/>
            </a:lvl4pPr>
            <a:lvl5pPr marL="2988037" indent="0">
              <a:buFont typeface="Arial" panose="020B0604020202020204" pitchFamily="34" charset="0"/>
              <a:buNone/>
              <a:tabLst>
                <a:tab pos="1054813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04590828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6"/>
            <a:ext cx="21945600" cy="1711324"/>
          </a:xfrm>
        </p:spPr>
        <p:txBody>
          <a:bodyPr/>
          <a:lstStyle/>
          <a:p>
            <a:r>
              <a:rPr lang="en-US"/>
              <a:t>Click to edit Master title style</a:t>
            </a:r>
          </a:p>
        </p:txBody>
      </p:sp>
      <p:sp>
        <p:nvSpPr>
          <p:cNvPr id="3" name="Text Placeholder 2"/>
          <p:cNvSpPr>
            <a:spLocks noGrp="1"/>
          </p:cNvSpPr>
          <p:nvPr>
            <p:ph type="body" sz="half" idx="1"/>
          </p:nvPr>
        </p:nvSpPr>
        <p:spPr>
          <a:xfrm>
            <a:off x="1219200" y="2625726"/>
            <a:ext cx="10769600" cy="9626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95200" y="2625726"/>
            <a:ext cx="10769600" cy="9626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11905790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244726"/>
            <a:ext cx="207264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543311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42586034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2" y="3419481"/>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2" y="9178931"/>
            <a:ext cx="21031200" cy="3000374"/>
          </a:xfrm>
        </p:spPr>
        <p:txBody>
          <a:bodyPr/>
          <a:lstStyle>
            <a:lvl1pPr marL="0" indent="0">
              <a:buNone/>
              <a:defRPr sz="4800">
                <a:solidFill>
                  <a:schemeClr val="tx1"/>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1CCB1E-AA4B-4E61-9F4B-B0C25996BA6F}"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43732919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1CCB1E-AA4B-4E61-9F4B-B0C25996BA6F}"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2795451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5"/>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9"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9"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2"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2"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1CCB1E-AA4B-4E61-9F4B-B0C25996BA6F}" type="datetimeFigureOut">
              <a:rPr lang="en-GB" smtClean="0"/>
              <a:t>17/01/2022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89908345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1CCB1E-AA4B-4E61-9F4B-B0C25996BA6F}" type="datetimeFigureOut">
              <a:rPr lang="en-GB" smtClean="0"/>
              <a:t>17/01/2022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8682161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CCB1E-AA4B-4E61-9F4B-B0C25996BA6F}" type="datetimeFigureOut">
              <a:rPr lang="en-GB" smtClean="0"/>
              <a:t>17/01/2022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20315391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5"/>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61385581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5"/>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6596393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1147" y="905339"/>
            <a:ext cx="24384000" cy="12810661"/>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9"/>
            <a:ext cx="22035600" cy="4775200"/>
          </a:xfrm>
          <a:prstGeom prst="rect">
            <a:avLst/>
          </a:prstGeom>
        </p:spPr>
        <p:txBody>
          <a:bodyPr anchor="b"/>
          <a:lstStyle>
            <a:lvl1pPr algn="ctr">
              <a:lnSpc>
                <a:spcPts val="9501"/>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1"/>
            <a:ext cx="22035600" cy="3311525"/>
          </a:xfrm>
        </p:spPr>
        <p:txBody>
          <a:bodyPr>
            <a:noAutofit/>
          </a:bodyPr>
          <a:lstStyle>
            <a:lvl1pPr marL="0" indent="0" algn="ctr">
              <a:buNone/>
              <a:defRPr sz="3000">
                <a:solidFill>
                  <a:schemeClr val="bg1"/>
                </a:solidFill>
              </a:defRPr>
            </a:lvl1pPr>
            <a:lvl2pPr marL="914411" indent="0" algn="ctr">
              <a:buNone/>
              <a:defRPr sz="4000"/>
            </a:lvl2pPr>
            <a:lvl3pPr marL="1828823" indent="0" algn="ctr">
              <a:buNone/>
              <a:defRPr sz="3600"/>
            </a:lvl3pPr>
            <a:lvl4pPr marL="2743234" indent="0" algn="ctr">
              <a:buNone/>
              <a:defRPr sz="3200"/>
            </a:lvl4pPr>
            <a:lvl5pPr marL="3657646" indent="0" algn="ctr">
              <a:buNone/>
              <a:defRPr sz="3200"/>
            </a:lvl5pPr>
            <a:lvl6pPr marL="4572057" indent="0" algn="ctr">
              <a:buNone/>
              <a:defRPr sz="3200"/>
            </a:lvl6pPr>
            <a:lvl7pPr marL="5486469" indent="0" algn="ctr">
              <a:buNone/>
              <a:defRPr sz="3200"/>
            </a:lvl7pPr>
            <a:lvl8pPr marL="6400880" indent="0" algn="ctr">
              <a:buNone/>
              <a:defRPr sz="3200"/>
            </a:lvl8pPr>
            <a:lvl9pPr marL="7315291" indent="0" algn="ctr">
              <a:buNone/>
              <a:defRPr sz="3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8979656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64340384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2"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2"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66830799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3143250" y="13163550"/>
            <a:ext cx="1828800"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7152083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30984565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3143250" y="13163550"/>
            <a:ext cx="1828800"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493870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5093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558274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404930418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9200" y="549278"/>
            <a:ext cx="19913600" cy="228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1219200" y="3200402"/>
            <a:ext cx="9753600" cy="8700768"/>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11379200" y="3200403"/>
            <a:ext cx="9753600" cy="8700770"/>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7918226" y="12724757"/>
            <a:ext cx="5689600" cy="730250"/>
          </a:xfrm>
          <a:prstGeom prst="rect">
            <a:avLst/>
          </a:prstGeom>
        </p:spPr>
        <p:txBody>
          <a:bodyPr vert="horz" lIns="91440" tIns="45720" rIns="91440" bIns="45720" rtlCol="0" anchor="ctr"/>
          <a:lstStyle>
            <a:lvl1pPr algn="l">
              <a:defRPr sz="32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32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44670949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86159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22035600" cy="7326000"/>
          </a:xfrm>
        </p:spPr>
        <p:txBody>
          <a:bodyPr/>
          <a:lstStyle>
            <a:lvl1pPr>
              <a:lnSpc>
                <a:spcPts val="5200"/>
              </a:lnSpc>
              <a:defRPr sz="4267"/>
            </a:lvl1pPr>
            <a:lvl2pPr marL="907211" indent="-907211">
              <a:lnSpc>
                <a:spcPts val="5200"/>
              </a:lnSpc>
              <a:defRPr sz="4267"/>
            </a:lvl2pPr>
            <a:lvl3pPr marL="1814423" indent="-907211">
              <a:lnSpc>
                <a:spcPts val="5200"/>
              </a:lnSpc>
              <a:defRPr sz="4267"/>
            </a:lvl3pPr>
            <a:lvl4pPr marL="2721634" indent="-907211">
              <a:lnSpc>
                <a:spcPts val="5200"/>
              </a:lnSpc>
              <a:defRPr sz="4267"/>
            </a:lvl4pPr>
            <a:lvl5pPr marL="3628845" indent="-907211">
              <a:lnSpc>
                <a:spcPts val="5200"/>
              </a:lnSpc>
              <a:defRPr sz="4267"/>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000"/>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58863516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78021926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0621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76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2641972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178178311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2002185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27011606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813619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2523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612186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4654800"/>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6"/>
            <a:ext cx="10728000" cy="7326000"/>
          </a:xfrm>
        </p:spPr>
        <p:txBody>
          <a:bodyPr/>
          <a:lstStyle>
            <a:lvl1pPr>
              <a:defRPr/>
            </a:lvl1pPr>
            <a:lvl3pPr>
              <a:defRPr/>
            </a:lvl3pPr>
            <a:lvl5pPr>
              <a:defRPr/>
            </a:lvl5pPr>
          </a:lstStyle>
          <a:p>
            <a:pPr marL="0" marR="0" lvl="0" indent="0" algn="l" defTabSz="1828823" rtl="0" eaLnBrk="1" fontAlgn="auto" latinLnBrk="0" hangingPunct="1">
              <a:lnSpc>
                <a:spcPts val="370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000"/>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149834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370259933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9200" y="549278"/>
            <a:ext cx="19913600" cy="228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1219200" y="3200402"/>
            <a:ext cx="9753600" cy="8700768"/>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11379200" y="3200403"/>
            <a:ext cx="9753600" cy="8700770"/>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7918226" y="12724757"/>
            <a:ext cx="5689600" cy="730250"/>
          </a:xfrm>
          <a:prstGeom prst="rect">
            <a:avLst/>
          </a:prstGeom>
        </p:spPr>
        <p:txBody>
          <a:bodyPr vert="horz" lIns="91440" tIns="45720" rIns="91440" bIns="45720" rtlCol="0" anchor="ctr"/>
          <a:lstStyle>
            <a:lvl1pPr algn="l">
              <a:defRPr sz="32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32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02402533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3744917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3143250" y="13163550"/>
            <a:ext cx="1828800"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7394732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3"/>
            <a:ext cx="771944"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9"/>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5"/>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800"/>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1"/>
            <a:ext cx="22035600" cy="214417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1" y="12330000"/>
            <a:ext cx="10728326"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29224768"/>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8455984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fr-FR"/>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fr-FR"/>
          </a:p>
        </p:txBody>
      </p:sp>
      <p:sp>
        <p:nvSpPr>
          <p:cNvPr id="4" name="Date Placeholder 3"/>
          <p:cNvSpPr>
            <a:spLocks noGrp="1"/>
          </p:cNvSpPr>
          <p:nvPr>
            <p:ph type="dt" sz="half" idx="10"/>
          </p:nvPr>
        </p:nvSpPr>
        <p:spPr/>
        <p:txBody>
          <a:bodyPr/>
          <a:lstStyle/>
          <a:p>
            <a:pPr defTabSz="1828800">
              <a:defRPr/>
            </a:pPr>
            <a:fld id="{A6B7D218-4EDF-44E9-A7C1-250CE580020A}"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87168328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pPr defTabSz="1828800">
              <a:defRPr/>
            </a:pPr>
            <a:fld id="{B19C9D24-3E71-4EE8-AF25-EE56A50B650F}"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52678770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fr-FR"/>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defTabSz="1828800">
              <a:defRPr/>
            </a:pPr>
            <a:fld id="{75AA3125-7438-40AE-BEFC-289051767589}"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2758552073"/>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1676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12344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sz="half" idx="10"/>
          </p:nvPr>
        </p:nvSpPr>
        <p:spPr/>
        <p:txBody>
          <a:bodyPr/>
          <a:lstStyle/>
          <a:p>
            <a:pPr defTabSz="1828800">
              <a:defRPr/>
            </a:pPr>
            <a:fld id="{A29287F4-3864-4829-838A-61438D3D54A5}"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2792862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304800"/>
            <a:ext cx="1436434" cy="485606"/>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6"/>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1" cy="4626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2" y="2221200"/>
            <a:ext cx="6769101"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4" y="2221200"/>
            <a:ext cx="6769101"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1"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2" y="7722000"/>
            <a:ext cx="6769101"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4" y="7722000"/>
            <a:ext cx="6769101"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7"/>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7"/>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7"/>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6"/>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6"/>
            <a:ext cx="694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a:t>Caption</a:t>
            </a:r>
          </a:p>
        </p:txBody>
      </p:sp>
    </p:spTree>
    <p:extLst>
      <p:ext uri="{BB962C8B-B14F-4D97-AF65-F5344CB8AC3E}">
        <p14:creationId xmlns:p14="http://schemas.microsoft.com/office/powerpoint/2010/main" val="704532969"/>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fr-FR"/>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p:cNvSpPr>
            <a:spLocks noGrp="1"/>
          </p:cNvSpPr>
          <p:nvPr>
            <p:ph type="dt" sz="half" idx="10"/>
          </p:nvPr>
        </p:nvSpPr>
        <p:spPr/>
        <p:txBody>
          <a:bodyPr/>
          <a:lstStyle/>
          <a:p>
            <a:pPr defTabSz="1828800">
              <a:defRPr/>
            </a:pPr>
            <a:fld id="{B874CFD8-B039-449D-BB9E-BD5A13339CE9}"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170479178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p:txBody>
          <a:bodyPr/>
          <a:lstStyle/>
          <a:p>
            <a:pPr defTabSz="1828800">
              <a:defRPr/>
            </a:pPr>
            <a:fld id="{72788EDD-970E-4C9E-8577-0DA4FB54B9B9}"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1556237727"/>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828800">
              <a:defRPr/>
            </a:pPr>
            <a:fld id="{7997DDF3-D734-47A6-B30E-2FDBD0B98AA8}"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1991367153"/>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fr-FR"/>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pPr defTabSz="1828800">
              <a:defRPr/>
            </a:pPr>
            <a:fld id="{62452F3D-8567-4F1C-877F-6DD48BC52635}"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24197018"/>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fr-FR"/>
          </a:p>
        </p:txBody>
      </p:sp>
      <p:sp>
        <p:nvSpPr>
          <p:cNvPr id="3" name="Picture Placeholder 2"/>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fr-FR"/>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pPr defTabSz="1828800">
              <a:defRPr/>
            </a:pPr>
            <a:fld id="{8593CC90-368A-4F95-ABD9-EA4DBFA88D50}"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3543835767"/>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pPr defTabSz="1828800">
              <a:defRPr/>
            </a:pPr>
            <a:fld id="{11844878-3FF2-4307-A352-C538124F4714}"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97680202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pPr defTabSz="1828800">
              <a:defRPr/>
            </a:pPr>
            <a:fld id="{25814F05-E42F-4FF0-B0B5-9C2697DD9D9F}"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spTree>
    <p:extLst>
      <p:ext uri="{BB962C8B-B14F-4D97-AF65-F5344CB8AC3E}">
        <p14:creationId xmlns:p14="http://schemas.microsoft.com/office/powerpoint/2010/main" val="1042842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7"/>
            <a:ext cx="10544400" cy="86868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7"/>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2998794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9"/>
            <a:ext cx="10544400" cy="7621709"/>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8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800" y="4654800"/>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5"/>
          </a:xfrm>
        </p:spPr>
        <p:txBody>
          <a:bodyPr wrap="none">
            <a:noAutofit/>
          </a:bodyPr>
          <a:lstStyle>
            <a:lvl1pPr>
              <a:lnSpc>
                <a:spcPts val="2701"/>
              </a:lnSpc>
              <a:defRPr sz="2667" b="0"/>
            </a:lvl1pPr>
            <a:lvl2pPr marL="0" indent="0">
              <a:lnSpc>
                <a:spcPts val="2701"/>
              </a:lnSpc>
              <a:buFontTx/>
              <a:buNone/>
              <a:defRPr sz="2000" b="0"/>
            </a:lvl2pPr>
            <a:lvl3pPr marL="0" indent="0">
              <a:lnSpc>
                <a:spcPts val="2701"/>
              </a:lnSpc>
              <a:buFontTx/>
              <a:buNone/>
              <a:defRPr sz="2000" b="0"/>
            </a:lvl3pPr>
            <a:lvl4pPr marL="0" indent="0">
              <a:lnSpc>
                <a:spcPts val="2701"/>
              </a:lnSpc>
              <a:buFontTx/>
              <a:buNone/>
              <a:defRPr sz="2000" b="0"/>
            </a:lvl4pPr>
            <a:lvl5pPr marL="0" indent="0">
              <a:lnSpc>
                <a:spcPts val="2701"/>
              </a:lnSpc>
              <a:buFontTx/>
              <a:buNone/>
              <a:defRPr sz="2000" b="0"/>
            </a:lvl5pPr>
            <a:lvl6pPr marL="4572057"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667"/>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24572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9"/>
            <a:ext cx="10544400" cy="7621709"/>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5"/>
            <a:ext cx="1072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800"/>
            <a:ext cx="10728000" cy="7326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2" y="12330000"/>
            <a:ext cx="10728325" cy="910800"/>
          </a:xfrm>
        </p:spPr>
        <p:txBody>
          <a:bodyPr>
            <a:noAutofit/>
          </a:bodyPr>
          <a:lstStyle>
            <a:lvl1pPr>
              <a:lnSpc>
                <a:spcPts val="2701"/>
              </a:lnSpc>
              <a:defRPr sz="2667"/>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2762064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2" y="3808800"/>
            <a:ext cx="6769101"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800" y="3745595"/>
            <a:ext cx="6948000" cy="566821"/>
          </a:xfrm>
        </p:spPr>
        <p:txBody>
          <a:bodyPr>
            <a:noAutofit/>
          </a:bodyPr>
          <a:lstStyle>
            <a:lvl1pPr>
              <a:defRPr sz="3733"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800" y="4654800"/>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800"/>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2" y="8330400"/>
            <a:ext cx="6769101"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3" y="12330000"/>
            <a:ext cx="6947699" cy="910800"/>
          </a:xfrm>
        </p:spPr>
        <p:txBody>
          <a:bodyPr>
            <a:noAutofit/>
          </a:bodyPr>
          <a:lstStyle>
            <a:lvl1pPr>
              <a:lnSpc>
                <a:spcPts val="2701"/>
              </a:lnSpc>
              <a:defRPr sz="2667"/>
            </a:lvl1pPr>
            <a:lvl2pPr marL="0" indent="0">
              <a:lnSpc>
                <a:spcPts val="2701"/>
              </a:lnSpc>
              <a:buNone/>
              <a:defRPr sz="2000"/>
            </a:lvl2pPr>
            <a:lvl3pPr marL="0" indent="0">
              <a:lnSpc>
                <a:spcPts val="2701"/>
              </a:lnSpc>
              <a:buFont typeface="Arial" panose="020B0604020202020204" pitchFamily="34" charset="0"/>
              <a:buNone/>
              <a:defRPr sz="2000"/>
            </a:lvl3pPr>
            <a:lvl4pPr marL="0" indent="0">
              <a:lnSpc>
                <a:spcPts val="2701"/>
              </a:lnSpc>
              <a:buFont typeface="Arial" panose="020B0604020202020204" pitchFamily="34" charset="0"/>
              <a:buNone/>
              <a:defRPr sz="2000"/>
            </a:lvl4pPr>
            <a:lvl5pPr marL="0" indent="0">
              <a:lnSpc>
                <a:spcPts val="2701"/>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62727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905339"/>
            <a:ext cx="24384000" cy="12810661"/>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3"/>
          </a:xfrm>
        </p:spPr>
        <p:txBody>
          <a:bodyPr wrap="none">
            <a:noAutofit/>
          </a:bodyPr>
          <a:lstStyle>
            <a:lvl1pPr>
              <a:lnSpc>
                <a:spcPts val="2701"/>
              </a:lnSpc>
              <a:defRPr sz="2667" b="1">
                <a:solidFill>
                  <a:schemeClr val="bg1"/>
                </a:solidFill>
              </a:defRPr>
            </a:lvl1pPr>
            <a:lvl2pPr marL="0" indent="0">
              <a:lnSpc>
                <a:spcPts val="2701"/>
              </a:lnSpc>
              <a:buFontTx/>
              <a:buNone/>
              <a:defRPr sz="2667" b="0">
                <a:solidFill>
                  <a:schemeClr val="bg1"/>
                </a:solidFill>
              </a:defRPr>
            </a:lvl2pPr>
            <a:lvl3pPr marL="0" indent="0">
              <a:lnSpc>
                <a:spcPts val="2701"/>
              </a:lnSpc>
              <a:buFontTx/>
              <a:buNone/>
              <a:defRPr sz="2000" b="0">
                <a:solidFill>
                  <a:schemeClr val="bg1"/>
                </a:solidFill>
              </a:defRPr>
            </a:lvl3pPr>
            <a:lvl4pPr marL="0" indent="0">
              <a:lnSpc>
                <a:spcPts val="2701"/>
              </a:lnSpc>
              <a:buFontTx/>
              <a:buNone/>
              <a:defRPr sz="2000" b="0">
                <a:solidFill>
                  <a:schemeClr val="bg1"/>
                </a:solidFill>
              </a:defRPr>
            </a:lvl4pPr>
            <a:lvl5pPr marL="0" indent="0">
              <a:lnSpc>
                <a:spcPts val="2701"/>
              </a:lnSpc>
              <a:buFontTx/>
              <a:buNone/>
              <a:defRPr sz="2000" b="0">
                <a:solidFill>
                  <a:schemeClr val="bg1"/>
                </a:solidFill>
              </a:defRPr>
            </a:lvl5pPr>
            <a:lvl6pPr marL="4572057"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143069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35388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72806" y="4338094"/>
            <a:ext cx="5040000" cy="4989348"/>
          </a:xfrm>
          <a:prstGeom prst="rect">
            <a:avLst/>
          </a:prstGeom>
        </p:spPr>
      </p:pic>
    </p:spTree>
    <p:extLst>
      <p:ext uri="{BB962C8B-B14F-4D97-AF65-F5344CB8AC3E}">
        <p14:creationId xmlns:p14="http://schemas.microsoft.com/office/powerpoint/2010/main" val="379671486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923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noAutofit/>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258720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46153" y="265368"/>
            <a:ext cx="2494946" cy="2469872"/>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815975" y="6858001"/>
            <a:ext cx="22752050" cy="4306530"/>
          </a:xfrm>
        </p:spPr>
        <p:txBody>
          <a:bodyPr anchor="t" anchorCtr="0"/>
          <a:lstStyle>
            <a:lvl1pPr algn="l">
              <a:defRPr sz="10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815976" y="11400505"/>
            <a:ext cx="22752052" cy="1607574"/>
          </a:xfrm>
        </p:spPr>
        <p:txBody>
          <a:bodyPr>
            <a:noAutofit/>
          </a:bodyPr>
          <a:lstStyle>
            <a:lvl1pPr marL="0" indent="0" algn="l">
              <a:buNone/>
              <a:defRPr sz="4000" b="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4000" y="265367"/>
            <a:ext cx="6677828" cy="2286102"/>
          </a:xfrm>
          <a:prstGeom prst="rect">
            <a:avLst/>
          </a:prstGeom>
        </p:spPr>
      </p:pic>
    </p:spTree>
    <p:extLst>
      <p:ext uri="{BB962C8B-B14F-4D97-AF65-F5344CB8AC3E}">
        <p14:creationId xmlns:p14="http://schemas.microsoft.com/office/powerpoint/2010/main" val="42012110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85800" y="400213"/>
            <a:ext cx="1371600" cy="485606"/>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648000" indent="-648000">
              <a:buFont typeface="Arial" charset="0"/>
              <a:buChar char="•"/>
              <a:tabLst/>
              <a:defRPr sz="3600">
                <a:solidFill>
                  <a:schemeClr val="tx2"/>
                </a:solidFill>
              </a:defRPr>
            </a:lvl2pPr>
            <a:lvl3pPr marL="1296000" indent="-648000">
              <a:buSzPct val="100000"/>
              <a:buFont typeface="Arial" panose="020B0604020202020204" pitchFamily="34" charset="0"/>
              <a:buChar char="•"/>
              <a:tabLst/>
              <a:defRPr>
                <a:solidFill>
                  <a:schemeClr val="tx2"/>
                </a:solidFill>
              </a:defRPr>
            </a:lvl3pPr>
            <a:lvl4pPr marL="1944000" indent="-648000">
              <a:buSzPct val="100000"/>
              <a:buFont typeface="Arial" charset="0"/>
              <a:buChar char="•"/>
              <a:tabLst/>
              <a:defRPr>
                <a:solidFill>
                  <a:schemeClr val="tx2"/>
                </a:solidFill>
              </a:defRPr>
            </a:lvl4pPr>
            <a:lvl5pPr marL="4114800" indent="-4572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426466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685800" indent="-685800">
              <a:buFont typeface="Arial" panose="020B0604020202020204" pitchFamily="34" charset="0"/>
              <a:buChar char="•"/>
              <a:defRPr>
                <a:solidFill>
                  <a:schemeClr val="tx2">
                    <a:lumMod val="50000"/>
                  </a:schemeClr>
                </a:solidFill>
              </a:defRPr>
            </a:lvl1pPr>
            <a:lvl2pPr marL="1257300" indent="-523876">
              <a:buFont typeface="Arial" panose="020B0604020202020204" pitchFamily="34" charset="0"/>
              <a:buChar char="•"/>
              <a:tabLst/>
              <a:defRPr sz="3600">
                <a:solidFill>
                  <a:schemeClr val="tx2">
                    <a:lumMod val="50000"/>
                  </a:schemeClr>
                </a:solidFill>
              </a:defRPr>
            </a:lvl2pPr>
            <a:lvl3pPr marL="1778000" indent="-520700">
              <a:buSzPct val="100000"/>
              <a:buFont typeface="Arial" panose="020B0604020202020204" pitchFamily="34" charset="0"/>
              <a:buChar char="•"/>
              <a:tabLst/>
              <a:defRPr sz="3600">
                <a:solidFill>
                  <a:schemeClr val="tx2">
                    <a:lumMod val="50000"/>
                  </a:schemeClr>
                </a:solidFill>
              </a:defRPr>
            </a:lvl3pPr>
            <a:lvl4pPr marL="2419350" indent="-539750">
              <a:buSzPct val="100000"/>
              <a:buFont typeface="Arial" panose="020B0604020202020204" pitchFamily="34" charset="0"/>
              <a:buChar char="•"/>
              <a:tabLst/>
              <a:defRPr sz="3200">
                <a:solidFill>
                  <a:schemeClr val="tx2">
                    <a:lumMod val="50000"/>
                  </a:schemeClr>
                </a:solidFill>
              </a:defRPr>
            </a:lvl4pPr>
            <a:lvl5pPr marL="4114800" indent="-4572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49870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815977" y="2879726"/>
            <a:ext cx="22752050" cy="952182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001413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9960"/>
            <a:ext cx="24384000" cy="12703176"/>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16151225" y="-104932"/>
            <a:ext cx="8232774" cy="12741640"/>
          </a:xfrm>
          <a:solidFill>
            <a:schemeClr val="tx1">
              <a:alpha val="80000"/>
            </a:schemeClr>
          </a:solidFill>
        </p:spPr>
        <p:txBody>
          <a:bodyPr lIns="180000" tIns="180000" rIns="180000" bIns="180000"/>
          <a:lstStyle>
            <a:lvl1pPr>
              <a:defRPr sz="5600">
                <a:solidFill>
                  <a:schemeClr val="bg1"/>
                </a:solidFill>
              </a:defRPr>
            </a:lvl1pPr>
            <a:lvl2pPr marL="648000" indent="-648000">
              <a:buFont typeface="Arial" charset="0"/>
              <a:buChar char="•"/>
              <a:tabLst/>
              <a:defRPr sz="4200">
                <a:solidFill>
                  <a:schemeClr val="bg1"/>
                </a:solidFill>
              </a:defRPr>
            </a:lvl2pPr>
            <a:lvl3pPr marL="1296000" indent="-648000">
              <a:buSzPct val="100000"/>
              <a:buFont typeface="Arial" panose="020B0604020202020204" pitchFamily="34" charset="0"/>
              <a:buChar char="•"/>
              <a:tabLst/>
              <a:defRPr sz="3600">
                <a:solidFill>
                  <a:schemeClr val="bg1"/>
                </a:solidFill>
              </a:defRPr>
            </a:lvl3pPr>
            <a:lvl4pPr marL="1944000" indent="-648000">
              <a:buSzPct val="100000"/>
              <a:buFont typeface="Arial" charset="0"/>
              <a:buChar char="•"/>
              <a:tabLst/>
              <a:defRPr>
                <a:solidFill>
                  <a:schemeClr val="bg1"/>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805880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15975" y="3184528"/>
            <a:ext cx="11233150" cy="9217024"/>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12344399" y="3184529"/>
            <a:ext cx="11223626" cy="921702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209287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815975" y="4854574"/>
            <a:ext cx="11233150"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1" y="4854574"/>
            <a:ext cx="11223626"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959014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112331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12334876" y="0"/>
            <a:ext cx="12049124" cy="1263597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134656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11233150" cy="921702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12334877" y="318452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12334877" y="7939407"/>
            <a:ext cx="11233150"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17188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8" y="747186"/>
            <a:ext cx="22752048" cy="213148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15975" y="3197316"/>
            <a:ext cx="7416802" cy="9217024"/>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16151226" y="3184527"/>
            <a:ext cx="7416800"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16249362" y="793940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8518526" y="3184527"/>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8518526" y="7956031"/>
            <a:ext cx="7318664" cy="4464050"/>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816624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7" y="4841877"/>
            <a:ext cx="1123315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12344401" y="4841877"/>
            <a:ext cx="11233150" cy="7559674"/>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4814189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1000" y="304800"/>
            <a:ext cx="1436434" cy="485606"/>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7416802" cy="1336674"/>
          </a:xfrm>
        </p:spPr>
        <p:txBody>
          <a:bodyPr anchor="t" anchorCtr="0"/>
          <a:lstStyle>
            <a:lvl1pPr marL="0" indent="0">
              <a:lnSpc>
                <a:spcPct val="100000"/>
              </a:lnSpc>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5" name="Text Placeholder 4"/>
          <p:cNvSpPr>
            <a:spLocks noGrp="1"/>
          </p:cNvSpPr>
          <p:nvPr>
            <p:ph type="body" sz="quarter" idx="3"/>
          </p:nvPr>
        </p:nvSpPr>
        <p:spPr>
          <a:xfrm>
            <a:off x="16151225" y="3209932"/>
            <a:ext cx="7426374" cy="1311268"/>
          </a:xfrm>
        </p:spPr>
        <p:txBody>
          <a:bodyPr anchor="t" anchorCtr="0"/>
          <a:lstStyle>
            <a:lvl1pPr marL="0" indent="0">
              <a:spcBef>
                <a:spcPts val="800"/>
              </a:spcBef>
              <a:spcAft>
                <a:spcPts val="0"/>
              </a:spcAft>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15978" y="4841877"/>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16151227" y="4832351"/>
            <a:ext cx="7426374" cy="7559674"/>
          </a:xfrm>
          <a:pattFill prst="lgCheck">
            <a:fgClr>
              <a:schemeClr val="accent4"/>
            </a:fgClr>
            <a:bgClr>
              <a:schemeClr val="bg1"/>
            </a:bgClr>
          </a:pattFill>
        </p:spPr>
        <p:txBody>
          <a:bodyPr anchor="ctr"/>
          <a:lstStyle>
            <a:lvl1pPr marL="0" marR="0" indent="0" algn="ctr" defTabSz="1828800" rtl="0" eaLnBrk="1" fontAlgn="auto" latinLnBrk="0" hangingPunct="1">
              <a:lnSpc>
                <a:spcPct val="90000"/>
              </a:lnSpc>
              <a:spcBef>
                <a:spcPts val="2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507693" y="3202455"/>
            <a:ext cx="7416802" cy="1336674"/>
          </a:xfrm>
        </p:spPr>
        <p:txBody>
          <a:bodyPr anchor="t" anchorCtr="0"/>
          <a:lstStyle>
            <a:lvl1pPr marL="0" indent="0">
              <a:spcBef>
                <a:spcPts val="800"/>
              </a:spcBef>
              <a:spcAft>
                <a:spcPts val="0"/>
              </a:spcAft>
              <a:buNone/>
              <a:defRPr sz="42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507696" y="4859805"/>
            <a:ext cx="7416800" cy="755967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987573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8232772" y="3202753"/>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8232773" y="5464885"/>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6550"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8101"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16464776" y="10157049"/>
            <a:ext cx="7920000" cy="2262430"/>
          </a:xfrm>
          <a:solidFill>
            <a:schemeClr val="tx1"/>
          </a:solidFill>
          <a:ln>
            <a:noFill/>
          </a:ln>
        </p:spPr>
        <p:txBody>
          <a:bodyPr lIns="36000" tIns="36000" rIns="36000" bIns="36000" anchor="ctr" anchorCtr="0"/>
          <a:lstStyle>
            <a:lvl1pPr marL="0" indent="0" algn="ctr">
              <a:spcBef>
                <a:spcPts val="0"/>
              </a:spcBef>
              <a:spcAft>
                <a:spcPts val="0"/>
              </a:spcAft>
              <a:buNone/>
              <a:defRPr sz="4200" b="0">
                <a:solidFill>
                  <a:schemeClr val="bg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16464777" y="3202753"/>
            <a:ext cx="7918450" cy="695459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7013412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825552" y="3184526"/>
            <a:ext cx="22752048" cy="51278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690714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3184526"/>
            <a:ext cx="24384000" cy="589174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815978" y="8588377"/>
            <a:ext cx="7416800"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8534403" y="8588377"/>
            <a:ext cx="733107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6970456" y="12701703"/>
            <a:ext cx="1262320" cy="730250"/>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16171336" y="8588377"/>
            <a:ext cx="7406264" cy="3813174"/>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5430696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815975" y="3419477"/>
            <a:ext cx="22752050" cy="5705474"/>
          </a:xfrm>
        </p:spPr>
        <p:txBody>
          <a:bodyPr anchor="b"/>
          <a:lstStyle>
            <a:lvl1pPr>
              <a:defRPr sz="10000"/>
            </a:lvl1pPr>
          </a:lstStyle>
          <a:p>
            <a:r>
              <a:rPr lang="en-US"/>
              <a:t>Click to edit Master title style</a:t>
            </a:r>
            <a:endParaRPr lang="en-US" dirty="0"/>
          </a:p>
        </p:txBody>
      </p:sp>
      <p:sp>
        <p:nvSpPr>
          <p:cNvPr id="3" name="Text Placeholder 2"/>
          <p:cNvSpPr>
            <a:spLocks noGrp="1"/>
          </p:cNvSpPr>
          <p:nvPr>
            <p:ph type="body" idx="1"/>
          </p:nvPr>
        </p:nvSpPr>
        <p:spPr>
          <a:xfrm>
            <a:off x="815974" y="9178927"/>
            <a:ext cx="22752052" cy="3000374"/>
          </a:xfrm>
        </p:spPr>
        <p:txBody>
          <a:bodyPr/>
          <a:lstStyle>
            <a:lvl1pPr marL="0" indent="0">
              <a:buNone/>
              <a:defRPr sz="4800">
                <a:solidFill>
                  <a:schemeClr val="accent2"/>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980128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804021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29243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815977" y="12392813"/>
            <a:ext cx="22752050" cy="1200329"/>
          </a:xfrm>
          <a:prstGeom prst="rect">
            <a:avLst/>
          </a:prstGeom>
          <a:noFill/>
        </p:spPr>
        <p:txBody>
          <a:bodyPr wrap="square" rtlCol="0">
            <a:spAutoFit/>
          </a:bodyPr>
          <a:lstStyle/>
          <a:p>
            <a:pPr algn="ctr"/>
            <a:r>
              <a:rPr kumimoji="0" lang="fr-CH" sz="7200" dirty="0" err="1"/>
              <a:t>home.cern</a:t>
            </a:r>
            <a:endParaRPr lang="en-US" sz="72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10463808" y="4489728"/>
            <a:ext cx="3456384" cy="3456384"/>
          </a:xfrm>
          <a:prstGeom prst="rect">
            <a:avLst/>
          </a:prstGeom>
        </p:spPr>
      </p:pic>
    </p:spTree>
    <p:extLst>
      <p:ext uri="{BB962C8B-B14F-4D97-AF65-F5344CB8AC3E}">
        <p14:creationId xmlns:p14="http://schemas.microsoft.com/office/powerpoint/2010/main" val="5259083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6699029" y="12517325"/>
            <a:ext cx="2309506"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9333350" y="12517325"/>
            <a:ext cx="7721600" cy="730250"/>
          </a:xfrm>
          <a:prstGeom prst="rect">
            <a:avLst/>
          </a:prstGeom>
        </p:spPr>
        <p:txBody>
          <a:bodyPr vert="horz" lIns="91440" tIns="45720" rIns="91440" bIns="45720" rtlCol="0" anchor="ctr"/>
          <a:lstStyle>
            <a:lvl1pPr algn="l">
              <a:defRPr sz="2134">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1278100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96727901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304800"/>
            <a:ext cx="1436434" cy="485606"/>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66405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82459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10610586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7868848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9200" y="549278"/>
            <a:ext cx="19913600" cy="228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1219200" y="3200402"/>
            <a:ext cx="9753600" cy="8700768"/>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11379200" y="3200403"/>
            <a:ext cx="9753600" cy="8700770"/>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7918226" y="12724757"/>
            <a:ext cx="5689600" cy="730250"/>
          </a:xfrm>
          <a:prstGeom prst="rect">
            <a:avLst/>
          </a:prstGeom>
        </p:spPr>
        <p:txBody>
          <a:bodyPr vert="horz" lIns="91440" tIns="45720" rIns="91440" bIns="45720" rtlCol="0" anchor="ctr"/>
          <a:lstStyle>
            <a:lvl1pPr algn="l">
              <a:defRPr sz="32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32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191711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194990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3143250" y="13163550"/>
            <a:ext cx="1828800"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3460642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9565971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0077941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694599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9554997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17/01/2022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6884529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17/01/2022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0704083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17/01/2022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2730138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1188289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175403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0873975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1328933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78045710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221653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5959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24322209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7"/>
            <a:ext cx="20726400" cy="2940050"/>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en-US"/>
              <a:t>Click to edit Master subtitle style</a:t>
            </a:r>
          </a:p>
        </p:txBody>
      </p:sp>
    </p:spTree>
    <p:extLst>
      <p:ext uri="{BB962C8B-B14F-4D97-AF65-F5344CB8AC3E}">
        <p14:creationId xmlns:p14="http://schemas.microsoft.com/office/powerpoint/2010/main" val="9885911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9200" y="549278"/>
            <a:ext cx="19913600" cy="228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1219200" y="3200402"/>
            <a:ext cx="9753600" cy="8700768"/>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11379200" y="3200403"/>
            <a:ext cx="9753600" cy="8700770"/>
          </a:xfrm>
        </p:spPr>
        <p:txBody>
          <a:bodyPr/>
          <a:lstStyle>
            <a:lvl1pPr>
              <a:defRPr sz="6934"/>
            </a:lvl1pPr>
            <a:lvl2pPr>
              <a:defRPr sz="5866"/>
            </a:lvl2pPr>
            <a:lvl3pPr>
              <a:defRPr sz="5334"/>
            </a:lvl3pPr>
            <a:lvl4pPr>
              <a:defRPr sz="4800"/>
            </a:lvl4pPr>
            <a:lvl5pPr>
              <a:defRPr sz="4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7918226" y="12724757"/>
            <a:ext cx="5689600" cy="730250"/>
          </a:xfrm>
          <a:prstGeom prst="rect">
            <a:avLst/>
          </a:prstGeom>
        </p:spPr>
        <p:txBody>
          <a:bodyPr vert="horz" lIns="91440" tIns="45720" rIns="91440" bIns="45720" rtlCol="0" anchor="ctr"/>
          <a:lstStyle>
            <a:lvl1pPr algn="l">
              <a:defRPr sz="32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32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3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456541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fr-CH"/>
              <a:t>Click to edit Master title style</a:t>
            </a:r>
            <a:endParaRPr kumimoji="0" lang="en-US"/>
          </a:p>
        </p:txBody>
      </p:sp>
      <p:sp>
        <p:nvSpPr>
          <p:cNvPr id="3" name="Date Placeholder 1"/>
          <p:cNvSpPr>
            <a:spLocks noGrp="1"/>
          </p:cNvSpPr>
          <p:nvPr>
            <p:ph type="dt" sz="half" idx="2"/>
          </p:nvPr>
        </p:nvSpPr>
        <p:spPr>
          <a:xfrm>
            <a:off x="7918226" y="12724757"/>
            <a:ext cx="56896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EC313C2E-7FA5-4B7C-A308-45FA82448DF2}" type="datetime1">
              <a:rPr lang="en-US" smtClean="0"/>
              <a:t>1/17/2022</a:t>
            </a:fld>
            <a:endParaRPr lang="en-US" dirty="0"/>
          </a:p>
        </p:txBody>
      </p:sp>
      <p:sp>
        <p:nvSpPr>
          <p:cNvPr id="4" name="Footer Placeholder 2"/>
          <p:cNvSpPr>
            <a:spLocks noGrp="1"/>
          </p:cNvSpPr>
          <p:nvPr>
            <p:ph type="ftr" sz="quarter" idx="3"/>
          </p:nvPr>
        </p:nvSpPr>
        <p:spPr>
          <a:xfrm>
            <a:off x="13820682" y="12712703"/>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21827671" y="12712703"/>
            <a:ext cx="133713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901544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3143250" y="13163550"/>
            <a:ext cx="1828800"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4363840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2215092" y="12712701"/>
            <a:ext cx="1362508" cy="730250"/>
          </a:xfrm>
          <a:prstGeom prst="rect">
            <a:avLst/>
          </a:prstGeom>
        </p:spPr>
        <p:txBody>
          <a:bodyPr/>
          <a:lstStyle/>
          <a:p>
            <a:pPr defTabSz="1828800">
              <a:defRPr/>
            </a:pPr>
            <a:fld id="{88A1DFE4-5FC5-43BD-BB7E-75EAD82B965F}" type="slidenum">
              <a:rPr lang="en-US" smtClean="0">
                <a:solidFill>
                  <a:srgbClr val="0C377B"/>
                </a:solidFill>
              </a:rPr>
              <a:pPr defTabSz="1828800">
                <a:defRPr/>
              </a:pPr>
              <a:t>‹#›</a:t>
            </a:fld>
            <a:endParaRPr lang="en-US" dirty="0">
              <a:solidFill>
                <a:srgbClr val="0C377B"/>
              </a:solidFill>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8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4000"/>
            <a:ext cx="10728000" cy="8236800"/>
          </a:xfrm>
        </p:spPr>
        <p:txBody>
          <a:bodyPr/>
          <a:lstStyle>
            <a:lvl1pPr>
              <a:spcBef>
                <a:spcPts val="3702"/>
              </a:spcBef>
              <a:defRPr sz="3734" b="1"/>
            </a:lvl1pPr>
            <a:lvl2pPr marL="1259968" indent="0">
              <a:buNone/>
              <a:tabLst>
                <a:tab pos="10547736" algn="r"/>
              </a:tabLst>
              <a:defRPr/>
            </a:lvl2pPr>
            <a:lvl3pPr marL="2987926" indent="0">
              <a:buFont typeface="Arial" panose="020B0604020202020204" pitchFamily="34" charset="0"/>
              <a:buNone/>
              <a:tabLst>
                <a:tab pos="10547736" algn="r"/>
              </a:tabLst>
              <a:defRPr/>
            </a:lvl3pPr>
            <a:lvl4pPr marL="2987926" indent="0">
              <a:buFont typeface="Arial" panose="020B0604020202020204" pitchFamily="34" charset="0"/>
              <a:buNone/>
              <a:tabLst>
                <a:tab pos="10547736" algn="r"/>
              </a:tabLst>
              <a:defRPr/>
            </a:lvl4pPr>
            <a:lvl5pPr marL="2987926" indent="0">
              <a:buFont typeface="Arial" panose="020B0604020202020204" pitchFamily="34" charset="0"/>
              <a:buNone/>
              <a:tabLst>
                <a:tab pos="10547736"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875845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4A57E-EBC7-4A85-9B37-F7E8DCCC41E8}"/>
              </a:ext>
            </a:extLst>
          </p:cNvPr>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GB"/>
          </a:p>
        </p:txBody>
      </p:sp>
      <p:sp>
        <p:nvSpPr>
          <p:cNvPr id="3" name="Subtitle 2">
            <a:extLst>
              <a:ext uri="{FF2B5EF4-FFF2-40B4-BE49-F238E27FC236}">
                <a16:creationId xmlns:a16="http://schemas.microsoft.com/office/drawing/2014/main" id="{705C90D2-F4A7-428C-8DC4-67778C567C11}"/>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65CE12-2CAC-40DF-9423-584559B72343}"/>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532CA189-AD69-4DAC-A1A1-F0BD9CB1B1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40374C-4961-4FB0-BBAB-D80CF919752F}"/>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33420087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5D9D0-E626-47A5-BBC2-5C1DAD3C8A8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A06A6C-95DE-44DA-A24E-4BDC610CB9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39F8EE-06C9-4551-9CDA-A43753058B8C}"/>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13407171-89B5-4280-8C9A-098E3D361A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FE0280-A98B-46F7-8D80-39FD70440E9A}"/>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8420124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9100B-3324-42B6-885A-7EADB4B8938D}"/>
              </a:ext>
            </a:extLst>
          </p:cNvPr>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88D49E4-4944-4019-AA45-1AC13B1EBA34}"/>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6011E2-9F5D-497D-A5FA-0A04C75A2C5D}"/>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874906FE-6051-4C39-B99D-64C07688F7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1D2A42-EB29-4EFD-9F5A-B5792D98BFAF}"/>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1729103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FC325-ECD6-4BFA-B67C-177C54FD79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F76E44A-D596-4A55-81A1-C13DF2FBD5D1}"/>
              </a:ext>
            </a:extLst>
          </p:cNvPr>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FD60FF-BAE8-41DF-B9C5-78EFBF55A5B7}"/>
              </a:ext>
            </a:extLst>
          </p:cNvPr>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FC3EBCE-E58F-41E8-A5B2-7B28C23D7249}"/>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6" name="Footer Placeholder 5">
            <a:extLst>
              <a:ext uri="{FF2B5EF4-FFF2-40B4-BE49-F238E27FC236}">
                <a16:creationId xmlns:a16="http://schemas.microsoft.com/office/drawing/2014/main" id="{0AAD9DC8-4E25-43D9-B7E8-B3FE144551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61769D-1DD8-4492-8889-ABFD034ABBFB}"/>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2724473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718D8-05E1-4057-A8CE-66B1408A2C5B}"/>
              </a:ext>
            </a:extLst>
          </p:cNvPr>
          <p:cNvSpPr>
            <a:spLocks noGrp="1"/>
          </p:cNvSpPr>
          <p:nvPr>
            <p:ph type="title"/>
          </p:nvPr>
        </p:nvSpPr>
        <p:spPr>
          <a:xfrm>
            <a:off x="1679576" y="730251"/>
            <a:ext cx="21031200" cy="2651126"/>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F1B54C7-ADCF-41BB-A7D9-6939CCA26902}"/>
              </a:ext>
            </a:extLst>
          </p:cNvPr>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a:extLst>
              <a:ext uri="{FF2B5EF4-FFF2-40B4-BE49-F238E27FC236}">
                <a16:creationId xmlns:a16="http://schemas.microsoft.com/office/drawing/2014/main" id="{04DAD637-E272-4BF2-9789-55C0297801CE}"/>
              </a:ext>
            </a:extLst>
          </p:cNvPr>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87971AF-BC6F-4C20-9507-BE3C4AF5E63C}"/>
              </a:ext>
            </a:extLst>
          </p:cNvPr>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a:extLst>
              <a:ext uri="{FF2B5EF4-FFF2-40B4-BE49-F238E27FC236}">
                <a16:creationId xmlns:a16="http://schemas.microsoft.com/office/drawing/2014/main" id="{6DCD1B11-1FE0-424D-85A3-7EB17BD3EA2E}"/>
              </a:ext>
            </a:extLst>
          </p:cNvPr>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81C306-2FA6-4EFA-9684-1BC930873EF9}"/>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8" name="Footer Placeholder 7">
            <a:extLst>
              <a:ext uri="{FF2B5EF4-FFF2-40B4-BE49-F238E27FC236}">
                <a16:creationId xmlns:a16="http://schemas.microsoft.com/office/drawing/2014/main" id="{D490B8D4-2E0A-4B3C-947E-11ECEA61BAC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CEB2A60-2FB8-4230-875C-3CC0B74477A9}"/>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17269348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41AC-9D55-4B9A-8028-3BBFB55AA10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9EB3300-AE4F-48C3-BBF0-7EE4B2894AF8}"/>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4" name="Footer Placeholder 3">
            <a:extLst>
              <a:ext uri="{FF2B5EF4-FFF2-40B4-BE49-F238E27FC236}">
                <a16:creationId xmlns:a16="http://schemas.microsoft.com/office/drawing/2014/main" id="{294E85BE-AA4A-4620-A903-9294B32D4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76EF038-C262-4967-9167-AA2B30B87511}"/>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428096048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CF731A-222F-463C-B8B0-94703DA5202B}"/>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3" name="Footer Placeholder 2">
            <a:extLst>
              <a:ext uri="{FF2B5EF4-FFF2-40B4-BE49-F238E27FC236}">
                <a16:creationId xmlns:a16="http://schemas.microsoft.com/office/drawing/2014/main" id="{E2A30D7C-C924-42E4-9932-A959130CB99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0A2430D-F90E-496D-BC73-AF5EABE7E46A}"/>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6558715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D638E-8E3E-49ED-B3F4-DDAD78D4AA98}"/>
              </a:ext>
            </a:extLst>
          </p:cNvPr>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560604-BFBD-466E-9253-B9EB84442E8B}"/>
              </a:ext>
            </a:extLst>
          </p:cNvPr>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6A985E-325D-4526-A592-B97ECDD4616E}"/>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a:extLst>
              <a:ext uri="{FF2B5EF4-FFF2-40B4-BE49-F238E27FC236}">
                <a16:creationId xmlns:a16="http://schemas.microsoft.com/office/drawing/2014/main" id="{E0412377-2FFD-4882-8EA7-E5134E822557}"/>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6" name="Footer Placeholder 5">
            <a:extLst>
              <a:ext uri="{FF2B5EF4-FFF2-40B4-BE49-F238E27FC236}">
                <a16:creationId xmlns:a16="http://schemas.microsoft.com/office/drawing/2014/main" id="{756ECB1A-ADC7-49CA-88AB-C98AC25117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247EE4-C2DA-4824-AAD2-4B30E9EE9053}"/>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55552486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561A9-FB93-4419-907C-F53BE519E696}"/>
              </a:ext>
            </a:extLst>
          </p:cNvPr>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5556B43-86E4-43AE-9DF7-22C39FDA647B}"/>
              </a:ext>
            </a:extLst>
          </p:cNvPr>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en-GB"/>
          </a:p>
        </p:txBody>
      </p:sp>
      <p:sp>
        <p:nvSpPr>
          <p:cNvPr id="4" name="Text Placeholder 3">
            <a:extLst>
              <a:ext uri="{FF2B5EF4-FFF2-40B4-BE49-F238E27FC236}">
                <a16:creationId xmlns:a16="http://schemas.microsoft.com/office/drawing/2014/main" id="{0C4BD7EE-61D9-4838-A884-029828817F64}"/>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a:extLst>
              <a:ext uri="{FF2B5EF4-FFF2-40B4-BE49-F238E27FC236}">
                <a16:creationId xmlns:a16="http://schemas.microsoft.com/office/drawing/2014/main" id="{8FB679E6-BA75-4FCB-A4C8-151AB8CA3BA3}"/>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6" name="Footer Placeholder 5">
            <a:extLst>
              <a:ext uri="{FF2B5EF4-FFF2-40B4-BE49-F238E27FC236}">
                <a16:creationId xmlns:a16="http://schemas.microsoft.com/office/drawing/2014/main" id="{DFA349D4-E760-411C-A41B-9C99AE1971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6CB55A-56DE-46FB-A7F7-41542A533CF1}"/>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17047668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4DC8B-E220-41A2-990C-A455E4C9534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7C7D22-20C1-4C99-B0E5-A40ADAA1BA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D8D311-5784-42E7-9C5D-B9695AA58221}"/>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13758F62-D0C5-4558-8152-C75C0C392E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77B8E3-9798-4F0A-B21F-6732E5FEADD5}"/>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331233071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4CE715-9AED-4FF8-B04D-D4488986E4D5}"/>
              </a:ext>
            </a:extLst>
          </p:cNvPr>
          <p:cNvSpPr>
            <a:spLocks noGrp="1"/>
          </p:cNvSpPr>
          <p:nvPr>
            <p:ph type="title" orient="vert"/>
          </p:nvPr>
        </p:nvSpPr>
        <p:spPr>
          <a:xfrm>
            <a:off x="17449800" y="730250"/>
            <a:ext cx="5257800" cy="11623676"/>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F10675-F8B3-4449-ADD2-43AD9F1FB9DC}"/>
              </a:ext>
            </a:extLst>
          </p:cNvPr>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4A990D-EE9A-4039-8BD1-1D6C09C4D6B1}"/>
              </a:ext>
            </a:extLst>
          </p:cNvPr>
          <p:cNvSpPr>
            <a:spLocks noGrp="1"/>
          </p:cNvSpPr>
          <p:nvPr>
            <p:ph type="dt" sz="half" idx="10"/>
          </p:nvPr>
        </p:nvSpPr>
        <p:spPr/>
        <p:txBody>
          <a:body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2D5657C5-1EBE-4C5D-BE7A-99EA83F1F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C02AE2-B1BC-48CA-80AB-83C1E30F9A80}"/>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149652248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429197124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176563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1271" y="4841779"/>
            <a:ext cx="3126546" cy="2934082"/>
          </a:xfrm>
          <a:prstGeom prst="rect">
            <a:avLst/>
          </a:prstGeom>
        </p:spPr>
      </p:pic>
    </p:spTree>
    <p:extLst>
      <p:ext uri="{BB962C8B-B14F-4D97-AF65-F5344CB8AC3E}">
        <p14:creationId xmlns:p14="http://schemas.microsoft.com/office/powerpoint/2010/main" val="22645616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72806" y="4338094"/>
            <a:ext cx="5040000" cy="4989348"/>
          </a:xfrm>
          <a:prstGeom prst="rect">
            <a:avLst/>
          </a:prstGeom>
        </p:spPr>
      </p:pic>
    </p:spTree>
    <p:extLst>
      <p:ext uri="{BB962C8B-B14F-4D97-AF65-F5344CB8AC3E}">
        <p14:creationId xmlns:p14="http://schemas.microsoft.com/office/powerpoint/2010/main" val="90583716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0923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noAutofit/>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533612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2260" y="1420234"/>
            <a:ext cx="3980848" cy="394084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815975" y="6858001"/>
            <a:ext cx="22752050" cy="4306530"/>
          </a:xfrm>
        </p:spPr>
        <p:txBody>
          <a:bodyPr anchor="t" anchorCtr="0"/>
          <a:lstStyle>
            <a:lvl1pPr algn="l">
              <a:defRPr sz="10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815976" y="11400505"/>
            <a:ext cx="22752052" cy="1607574"/>
          </a:xfrm>
        </p:spPr>
        <p:txBody>
          <a:bodyPr>
            <a:noAutofit/>
          </a:bodyPr>
          <a:lstStyle>
            <a:lvl1pPr marL="0" indent="0" algn="l">
              <a:buNone/>
              <a:defRPr sz="4000" b="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Tree>
    <p:extLst>
      <p:ext uri="{BB962C8B-B14F-4D97-AF65-F5344CB8AC3E}">
        <p14:creationId xmlns:p14="http://schemas.microsoft.com/office/powerpoint/2010/main" val="234791280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648000" indent="-648000">
              <a:buFont typeface="Arial" charset="0"/>
              <a:buChar char="•"/>
              <a:tabLst/>
              <a:defRPr sz="3600">
                <a:solidFill>
                  <a:schemeClr val="tx2"/>
                </a:solidFill>
              </a:defRPr>
            </a:lvl2pPr>
            <a:lvl3pPr marL="1296000" indent="-648000">
              <a:buSzPct val="100000"/>
              <a:buFont typeface="Arial" panose="020B0604020202020204" pitchFamily="34" charset="0"/>
              <a:buChar char="•"/>
              <a:tabLst/>
              <a:defRPr>
                <a:solidFill>
                  <a:schemeClr val="tx2"/>
                </a:solidFill>
              </a:defRPr>
            </a:lvl3pPr>
            <a:lvl4pPr marL="1944000" indent="-648000">
              <a:buSzPct val="100000"/>
              <a:buFont typeface="Arial" charset="0"/>
              <a:buChar char="•"/>
              <a:tabLst/>
              <a:defRPr>
                <a:solidFill>
                  <a:schemeClr val="tx2"/>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391728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685800" indent="-685800">
              <a:buFont typeface="Arial" panose="020B0604020202020204" pitchFamily="34" charset="0"/>
              <a:buChar char="•"/>
              <a:defRPr>
                <a:solidFill>
                  <a:schemeClr val="tx2">
                    <a:lumMod val="50000"/>
                  </a:schemeClr>
                </a:solidFill>
              </a:defRPr>
            </a:lvl1pPr>
            <a:lvl2pPr marL="1257300" indent="-523876">
              <a:buFont typeface="Arial" panose="020B0604020202020204" pitchFamily="34" charset="0"/>
              <a:buChar char="•"/>
              <a:tabLst/>
              <a:defRPr sz="3600">
                <a:solidFill>
                  <a:schemeClr val="tx2">
                    <a:lumMod val="50000"/>
                  </a:schemeClr>
                </a:solidFill>
              </a:defRPr>
            </a:lvl2pPr>
            <a:lvl3pPr marL="1778000" indent="-520700">
              <a:buSzPct val="100000"/>
              <a:buFont typeface="Arial" panose="020B0604020202020204" pitchFamily="34" charset="0"/>
              <a:buChar char="•"/>
              <a:tabLst/>
              <a:defRPr sz="3600">
                <a:solidFill>
                  <a:schemeClr val="tx2">
                    <a:lumMod val="50000"/>
                  </a:schemeClr>
                </a:solidFill>
              </a:defRPr>
            </a:lvl3pPr>
            <a:lvl4pPr marL="2419350" indent="-539750">
              <a:buSzPct val="100000"/>
              <a:buFont typeface="Arial" panose="020B0604020202020204" pitchFamily="34" charset="0"/>
              <a:buChar char="•"/>
              <a:tabLst/>
              <a:defRPr sz="3200">
                <a:solidFill>
                  <a:schemeClr val="tx2">
                    <a:lumMod val="50000"/>
                  </a:schemeClr>
                </a:solidFill>
              </a:defRPr>
            </a:lvl4pPr>
            <a:lvl5pPr marL="4114800" indent="-4572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5259349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815977" y="2879726"/>
            <a:ext cx="22752050" cy="952182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7417865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9960"/>
            <a:ext cx="24384000" cy="12703176"/>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16151225" y="-104932"/>
            <a:ext cx="8232774" cy="12741640"/>
          </a:xfrm>
          <a:solidFill>
            <a:schemeClr val="tx1">
              <a:alpha val="80000"/>
            </a:schemeClr>
          </a:solidFill>
        </p:spPr>
        <p:txBody>
          <a:bodyPr lIns="180000" tIns="180000" rIns="180000" bIns="180000"/>
          <a:lstStyle>
            <a:lvl1pPr>
              <a:defRPr sz="5600">
                <a:solidFill>
                  <a:schemeClr val="bg1"/>
                </a:solidFill>
              </a:defRPr>
            </a:lvl1pPr>
            <a:lvl2pPr marL="648000" indent="-648000">
              <a:buFont typeface="Arial" charset="0"/>
              <a:buChar char="•"/>
              <a:tabLst/>
              <a:defRPr sz="4200">
                <a:solidFill>
                  <a:schemeClr val="bg1"/>
                </a:solidFill>
              </a:defRPr>
            </a:lvl2pPr>
            <a:lvl3pPr marL="1296000" indent="-648000">
              <a:buSzPct val="100000"/>
              <a:buFont typeface="Arial" panose="020B0604020202020204" pitchFamily="34" charset="0"/>
              <a:buChar char="•"/>
              <a:tabLst/>
              <a:defRPr sz="3600">
                <a:solidFill>
                  <a:schemeClr val="bg1"/>
                </a:solidFill>
              </a:defRPr>
            </a:lvl3pPr>
            <a:lvl4pPr marL="1944000" indent="-648000">
              <a:buSzPct val="100000"/>
              <a:buFont typeface="Arial" charset="0"/>
              <a:buChar char="•"/>
              <a:tabLst/>
              <a:defRPr>
                <a:solidFill>
                  <a:schemeClr val="bg1"/>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185060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15975" y="3184528"/>
            <a:ext cx="11233150" cy="9217024"/>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12344399" y="3184529"/>
            <a:ext cx="11223626" cy="921702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0705703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5976" y="730251"/>
            <a:ext cx="22761624" cy="21685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5975" y="3184527"/>
            <a:ext cx="11233150" cy="1336674"/>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815975" y="4854574"/>
            <a:ext cx="11233150"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12344400" y="3209932"/>
            <a:ext cx="11233200" cy="1311268"/>
          </a:xfrm>
        </p:spPr>
        <p:txBody>
          <a:bodyPr anchor="t" anchorCtr="0"/>
          <a:lstStyle>
            <a:lvl1pPr marL="0" indent="0">
              <a:buNone/>
              <a:defRPr sz="4800" b="1">
                <a:solidFill>
                  <a:schemeClr val="accent2"/>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1" y="4854574"/>
            <a:ext cx="11223626" cy="7524752"/>
          </a:xfrm>
        </p:spPr>
        <p:txBody>
          <a:bodyPr/>
          <a:lstStyle>
            <a:lvl1pPr marL="648000" indent="-648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6970456" y="12701703"/>
            <a:ext cx="1262320" cy="730250"/>
          </a:xfrm>
          <a:prstGeom prst="rect">
            <a:avLst/>
          </a:prstGeom>
        </p:spPr>
        <p:txBody>
          <a:bodyPr/>
          <a:lstStyle/>
          <a:p>
            <a:r>
              <a:rPr lang="en-US"/>
              <a:t>22/03/2021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8518525" y="12712701"/>
            <a:ext cx="13144442" cy="730250"/>
          </a:xfrm>
          <a:prstGeom prst="rect">
            <a:avLst/>
          </a:prstGeom>
        </p:spPr>
        <p:txBody>
          <a:bodyPr/>
          <a:lstStyle/>
          <a:p>
            <a:r>
              <a:rPr lang="en-GB"/>
              <a:t>Michael Benedikt | Deliverables and timeline of the FCC Feasibility Study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22215092" y="12712701"/>
            <a:ext cx="1362508" cy="730250"/>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910870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90.xml"/><Relationship Id="rId2" Type="http://schemas.openxmlformats.org/officeDocument/2006/relationships/slideLayout" Target="../slideLayouts/slideLayout89.xml"/><Relationship Id="rId1" Type="http://schemas.openxmlformats.org/officeDocument/2006/relationships/slideLayout" Target="../slideLayouts/slideLayout88.xml"/><Relationship Id="rId5" Type="http://schemas.openxmlformats.org/officeDocument/2006/relationships/image" Target="../media/image15.emf"/><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image" Target="../media/image17.png"/><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theme" Target="../theme/theme11.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slideLayout" Target="../slideLayouts/slideLayout117.xml"/><Relationship Id="rId7" Type="http://schemas.openxmlformats.org/officeDocument/2006/relationships/theme" Target="../theme/theme12.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5" Type="http://schemas.openxmlformats.org/officeDocument/2006/relationships/slideLayout" Target="../slideLayouts/slideLayout119.xml"/><Relationship Id="rId4" Type="http://schemas.openxmlformats.org/officeDocument/2006/relationships/slideLayout" Target="../slideLayouts/slideLayout11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26" Type="http://schemas.openxmlformats.org/officeDocument/2006/relationships/slideLayout" Target="../slideLayouts/slideLayout146.xml"/><Relationship Id="rId3" Type="http://schemas.openxmlformats.org/officeDocument/2006/relationships/slideLayout" Target="../slideLayouts/slideLayout123.xml"/><Relationship Id="rId21" Type="http://schemas.openxmlformats.org/officeDocument/2006/relationships/slideLayout" Target="../slideLayouts/slideLayout141.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5" Type="http://schemas.openxmlformats.org/officeDocument/2006/relationships/slideLayout" Target="../slideLayouts/slideLayout145.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24" Type="http://schemas.openxmlformats.org/officeDocument/2006/relationships/slideLayout" Target="../slideLayouts/slideLayout144.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23" Type="http://schemas.openxmlformats.org/officeDocument/2006/relationships/slideLayout" Target="../slideLayouts/slideLayout143.xml"/><Relationship Id="rId28" Type="http://schemas.openxmlformats.org/officeDocument/2006/relationships/image" Target="../media/image17.png"/><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 Id="rId22" Type="http://schemas.openxmlformats.org/officeDocument/2006/relationships/slideLayout" Target="../slideLayouts/slideLayout142.xml"/><Relationship Id="rId27"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4.xml"/><Relationship Id="rId13" Type="http://schemas.openxmlformats.org/officeDocument/2006/relationships/slideLayout" Target="../slideLayouts/slideLayout159.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slideLayout" Target="../slideLayouts/slideLayout158.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5" Type="http://schemas.openxmlformats.org/officeDocument/2006/relationships/theme" Target="../theme/theme14.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 Id="rId14" Type="http://schemas.openxmlformats.org/officeDocument/2006/relationships/slideLayout" Target="../slideLayouts/slideLayout16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theme" Target="../theme/theme15.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slideLayout" Target="../slideLayouts/slideLayout172.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theme" Target="../theme/theme16.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2" Type="http://schemas.openxmlformats.org/officeDocument/2006/relationships/slideLayout" Target="../slideLayouts/slideLayout174.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5" Type="http://schemas.openxmlformats.org/officeDocument/2006/relationships/slideLayout" Target="../slideLayouts/slideLayout177.xml"/><Relationship Id="rId4" Type="http://schemas.openxmlformats.org/officeDocument/2006/relationships/slideLayout" Target="../slideLayouts/slideLayout176.xml"/><Relationship Id="rId9" Type="http://schemas.openxmlformats.org/officeDocument/2006/relationships/image" Target="../media/image15.emf"/></Relationships>
</file>

<file path=ppt/slideMasters/_rels/slideMaster17.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slideLayout" Target="../slideLayouts/slideLayout182.xml"/><Relationship Id="rId7" Type="http://schemas.openxmlformats.org/officeDocument/2006/relationships/theme" Target="../theme/theme17.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5" Type="http://schemas.openxmlformats.org/officeDocument/2006/relationships/slideLayout" Target="../slideLayouts/slideLayout184.xml"/><Relationship Id="rId4" Type="http://schemas.openxmlformats.org/officeDocument/2006/relationships/slideLayout" Target="../slideLayouts/slideLayout183.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3.xml"/><Relationship Id="rId3" Type="http://schemas.openxmlformats.org/officeDocument/2006/relationships/slideLayout" Target="../slideLayouts/slideLayout188.xml"/><Relationship Id="rId7" Type="http://schemas.openxmlformats.org/officeDocument/2006/relationships/slideLayout" Target="../slideLayouts/slideLayout192.xml"/><Relationship Id="rId12" Type="http://schemas.openxmlformats.org/officeDocument/2006/relationships/image" Target="../media/image15.emf"/><Relationship Id="rId2" Type="http://schemas.openxmlformats.org/officeDocument/2006/relationships/slideLayout" Target="../slideLayouts/slideLayout187.xml"/><Relationship Id="rId1" Type="http://schemas.openxmlformats.org/officeDocument/2006/relationships/slideLayout" Target="../slideLayouts/slideLayout186.xml"/><Relationship Id="rId6" Type="http://schemas.openxmlformats.org/officeDocument/2006/relationships/slideLayout" Target="../slideLayouts/slideLayout191.xml"/><Relationship Id="rId11" Type="http://schemas.openxmlformats.org/officeDocument/2006/relationships/theme" Target="../theme/theme18.xml"/><Relationship Id="rId5" Type="http://schemas.openxmlformats.org/officeDocument/2006/relationships/slideLayout" Target="../slideLayouts/slideLayout190.xml"/><Relationship Id="rId10" Type="http://schemas.openxmlformats.org/officeDocument/2006/relationships/slideLayout" Target="../slideLayouts/slideLayout195.xml"/><Relationship Id="rId4" Type="http://schemas.openxmlformats.org/officeDocument/2006/relationships/slideLayout" Target="../slideLayouts/slideLayout189.xml"/><Relationship Id="rId9" Type="http://schemas.openxmlformats.org/officeDocument/2006/relationships/slideLayout" Target="../slideLayouts/slideLayout19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3.xml"/><Relationship Id="rId13" Type="http://schemas.openxmlformats.org/officeDocument/2006/relationships/image" Target="../media/image18.emf"/><Relationship Id="rId3" Type="http://schemas.openxmlformats.org/officeDocument/2006/relationships/slideLayout" Target="../slideLayouts/slideLayout198.xml"/><Relationship Id="rId7" Type="http://schemas.openxmlformats.org/officeDocument/2006/relationships/slideLayout" Target="../slideLayouts/slideLayout202.xml"/><Relationship Id="rId12" Type="http://schemas.openxmlformats.org/officeDocument/2006/relationships/theme" Target="../theme/theme19.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5" Type="http://schemas.openxmlformats.org/officeDocument/2006/relationships/slideLayout" Target="../slideLayouts/slideLayout200.xml"/><Relationship Id="rId10" Type="http://schemas.openxmlformats.org/officeDocument/2006/relationships/slideLayout" Target="../slideLayouts/slideLayout205.xml"/><Relationship Id="rId4" Type="http://schemas.openxmlformats.org/officeDocument/2006/relationships/slideLayout" Target="../slideLayouts/slideLayout199.xml"/><Relationship Id="rId9" Type="http://schemas.openxmlformats.org/officeDocument/2006/relationships/slideLayout" Target="../slideLayouts/slideLayout204.xml"/><Relationship Id="rId14" Type="http://schemas.openxmlformats.org/officeDocument/2006/relationships/image" Target="../media/image19.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0.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image" Target="../media/image11.png"/><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theme" Target="../theme/theme5.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image" Target="../media/image15.emf"/><Relationship Id="rId4" Type="http://schemas.openxmlformats.org/officeDocument/2006/relationships/slideLayout" Target="../slideLayouts/slideLayout52.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image" Target="../media/image15.emf"/><Relationship Id="rId5" Type="http://schemas.openxmlformats.org/officeDocument/2006/relationships/slideLayout" Target="../slideLayouts/slideLayout72.xml"/><Relationship Id="rId10" Type="http://schemas.openxmlformats.org/officeDocument/2006/relationships/theme" Target="../theme/theme8.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9.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21920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219200" y="320040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6" name="Slide Number Placeholder 5"/>
          <p:cNvSpPr>
            <a:spLocks noGrp="1"/>
          </p:cNvSpPr>
          <p:nvPr>
            <p:ph type="sldNum" sz="quarter" idx="4"/>
          </p:nvPr>
        </p:nvSpPr>
        <p:spPr>
          <a:xfrm>
            <a:off x="21793069" y="12713647"/>
            <a:ext cx="2112234" cy="730250"/>
          </a:xfrm>
          <a:prstGeom prst="rect">
            <a:avLst/>
          </a:prstGeom>
        </p:spPr>
        <p:txBody>
          <a:bodyPr/>
          <a:lstStyle>
            <a:lvl1pPr>
              <a:defRPr sz="2800">
                <a:solidFill>
                  <a:schemeClr val="bg1"/>
                </a:solidFill>
              </a:defRPr>
            </a:lvl1pPr>
          </a:lstStyle>
          <a:p>
            <a:fld id="{6501926D-BD55-4F99-B46D-3C231A52E354}" type="slidenum">
              <a:rPr lang="en-GB" smtClean="0"/>
              <a:pPr/>
              <a:t>‹#›</a:t>
            </a:fld>
            <a:endParaRPr lang="en-GB"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12315326"/>
            <a:ext cx="24384000" cy="1414404"/>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1" name="TextBox 10"/>
          <p:cNvSpPr txBox="1"/>
          <p:nvPr userDrawn="1"/>
        </p:nvSpPr>
        <p:spPr>
          <a:xfrm>
            <a:off x="1908909" y="12532579"/>
            <a:ext cx="12395326" cy="1015663"/>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2395664866"/>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5977" y="747186"/>
            <a:ext cx="22752050" cy="2131484"/>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0" y="12631996"/>
            <a:ext cx="24384000" cy="1084004"/>
          </a:xfrm>
          <a:prstGeom prst="rect">
            <a:avLst/>
          </a:prstGeom>
        </p:spPr>
      </p:pic>
      <p:sp>
        <p:nvSpPr>
          <p:cNvPr id="3" name="Text Placeholder 2"/>
          <p:cNvSpPr>
            <a:spLocks noGrp="1"/>
          </p:cNvSpPr>
          <p:nvPr>
            <p:ph type="body" idx="1"/>
          </p:nvPr>
        </p:nvSpPr>
        <p:spPr>
          <a:xfrm>
            <a:off x="815978" y="3184526"/>
            <a:ext cx="22752048" cy="921702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Box 5">
            <a:extLst>
              <a:ext uri="{FF2B5EF4-FFF2-40B4-BE49-F238E27FC236}">
                <a16:creationId xmlns:a16="http://schemas.microsoft.com/office/drawing/2014/main" id="{7F2D45B5-91F6-45E0-B5BE-73BCF0051DE9}"/>
              </a:ext>
            </a:extLst>
          </p:cNvPr>
          <p:cNvSpPr txBox="1"/>
          <p:nvPr userDrawn="1"/>
        </p:nvSpPr>
        <p:spPr>
          <a:xfrm>
            <a:off x="1641059" y="12642229"/>
            <a:ext cx="12395326" cy="1015663"/>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2625363366"/>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 id="2147483830" r:id="rId18"/>
    <p:sldLayoutId id="2147483831" r:id="rId19"/>
    <p:sldLayoutId id="2147483832" r:id="rId20"/>
    <p:sldLayoutId id="2147483833" r:id="rId21"/>
    <p:sldLayoutId id="2147483834" r:id="rId22"/>
    <p:sldLayoutId id="2147483835" r:id="rId23"/>
    <p:sldLayoutId id="2147483836" r:id="rId24"/>
  </p:sldLayoutIdLst>
  <p:hf hdr="0" dt="0"/>
  <p:txStyles>
    <p:titleStyle>
      <a:lvl1pPr algn="l" defTabSz="1828800" rtl="0" eaLnBrk="1" latinLnBrk="0" hangingPunct="1">
        <a:lnSpc>
          <a:spcPct val="90000"/>
        </a:lnSpc>
        <a:spcBef>
          <a:spcPct val="0"/>
        </a:spcBef>
        <a:buNone/>
        <a:defRPr sz="7200" b="1" kern="1200">
          <a:solidFill>
            <a:schemeClr val="tx1"/>
          </a:solidFill>
          <a:latin typeface="+mj-lt"/>
          <a:ea typeface="+mj-ea"/>
          <a:cs typeface="+mj-cs"/>
        </a:defRPr>
      </a:lvl1pPr>
    </p:titleStyle>
    <p:bodyStyle>
      <a:lvl1pPr marL="0" indent="0" algn="l" defTabSz="1828800" rtl="0" eaLnBrk="1" latinLnBrk="0" hangingPunct="1">
        <a:lnSpc>
          <a:spcPct val="90000"/>
        </a:lnSpc>
        <a:spcBef>
          <a:spcPts val="3600"/>
        </a:spcBef>
        <a:spcAft>
          <a:spcPts val="800"/>
        </a:spcAft>
        <a:buFont typeface="Arial"/>
        <a:buNone/>
        <a:tabLst/>
        <a:defRPr sz="4200" b="1" kern="1200">
          <a:solidFill>
            <a:schemeClr val="tx2">
              <a:lumMod val="50000"/>
            </a:schemeClr>
          </a:solidFill>
          <a:latin typeface="+mn-lt"/>
          <a:ea typeface="+mn-ea"/>
          <a:cs typeface="+mn-cs"/>
        </a:defRPr>
      </a:lvl1pPr>
      <a:lvl2pPr marL="647700" indent="-648000" algn="l" defTabSz="1828800" rtl="0" eaLnBrk="1" latinLnBrk="0" hangingPunct="1">
        <a:lnSpc>
          <a:spcPct val="100000"/>
        </a:lnSpc>
        <a:spcBef>
          <a:spcPts val="1000"/>
        </a:spcBef>
        <a:spcAft>
          <a:spcPts val="600"/>
        </a:spcAft>
        <a:buFont typeface="Arial" charset="0"/>
        <a:buChar char="•"/>
        <a:tabLst/>
        <a:defRPr sz="3600" kern="1200">
          <a:solidFill>
            <a:schemeClr val="tx2">
              <a:lumMod val="50000"/>
            </a:schemeClr>
          </a:solidFill>
          <a:latin typeface="+mn-lt"/>
          <a:ea typeface="+mn-ea"/>
          <a:cs typeface="+mn-cs"/>
        </a:defRPr>
      </a:lvl2pPr>
      <a:lvl3pPr marL="1296000" indent="-648000" algn="l" defTabSz="1828800" rtl="0" eaLnBrk="1" latinLnBrk="0" hangingPunct="1">
        <a:lnSpc>
          <a:spcPct val="100000"/>
        </a:lnSpc>
        <a:spcBef>
          <a:spcPts val="1000"/>
        </a:spcBef>
        <a:spcAft>
          <a:spcPts val="600"/>
        </a:spcAft>
        <a:buFont typeface="Arial" panose="020B0604020202020204" pitchFamily="34" charset="0"/>
        <a:buChar char="•"/>
        <a:tabLst/>
        <a:defRPr sz="3400" kern="1200">
          <a:solidFill>
            <a:schemeClr val="tx2">
              <a:lumMod val="50000"/>
            </a:schemeClr>
          </a:solidFill>
          <a:latin typeface="+mn-lt"/>
          <a:ea typeface="+mn-ea"/>
          <a:cs typeface="+mn-cs"/>
        </a:defRPr>
      </a:lvl3pPr>
      <a:lvl4pPr marL="1944000" indent="-648000" algn="l" defTabSz="1828800" rtl="0" eaLnBrk="1" latinLnBrk="0" hangingPunct="1">
        <a:lnSpc>
          <a:spcPct val="100000"/>
        </a:lnSpc>
        <a:spcBef>
          <a:spcPts val="1000"/>
        </a:spcBef>
        <a:spcAft>
          <a:spcPts val="600"/>
        </a:spcAft>
        <a:buFont typeface="Arial" panose="020B0604020202020204" pitchFamily="34" charset="0"/>
        <a:buChar char="•"/>
        <a:tabLst/>
        <a:defRPr sz="3200" kern="1200">
          <a:solidFill>
            <a:schemeClr val="tx2">
              <a:lumMod val="50000"/>
            </a:schemeClr>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200" kern="1200">
          <a:solidFill>
            <a:schemeClr val="accent6"/>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1" name="TextBox 10"/>
          <p:cNvSpPr txBox="1"/>
          <p:nvPr userDrawn="1"/>
        </p:nvSpPr>
        <p:spPr>
          <a:xfrm>
            <a:off x="1390801" y="12488229"/>
            <a:ext cx="12395326" cy="1015663"/>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1093330012"/>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5977" y="747186"/>
            <a:ext cx="22752050" cy="2131484"/>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0" y="12631996"/>
            <a:ext cx="24384000" cy="1084004"/>
          </a:xfrm>
          <a:prstGeom prst="rect">
            <a:avLst/>
          </a:prstGeom>
        </p:spPr>
      </p:pic>
      <p:sp>
        <p:nvSpPr>
          <p:cNvPr id="3" name="Text Placeholder 2"/>
          <p:cNvSpPr>
            <a:spLocks noGrp="1"/>
          </p:cNvSpPr>
          <p:nvPr>
            <p:ph type="body" idx="1"/>
          </p:nvPr>
        </p:nvSpPr>
        <p:spPr>
          <a:xfrm>
            <a:off x="815978" y="3184526"/>
            <a:ext cx="22752048" cy="921702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Rectangle 7">
            <a:extLst>
              <a:ext uri="{FF2B5EF4-FFF2-40B4-BE49-F238E27FC236}">
                <a16:creationId xmlns:a16="http://schemas.microsoft.com/office/drawing/2014/main" id="{00FAAA31-FA6E-4095-B9E8-E567086577AA}"/>
              </a:ext>
            </a:extLst>
          </p:cNvPr>
          <p:cNvSpPr/>
          <p:nvPr userDrawn="1"/>
        </p:nvSpPr>
        <p:spPr>
          <a:xfrm>
            <a:off x="1870398" y="12631997"/>
            <a:ext cx="12192000" cy="1015663"/>
          </a:xfrm>
          <a:prstGeom prst="rect">
            <a:avLst/>
          </a:prstGeom>
        </p:spPr>
        <p:txBody>
          <a:bodyPr>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2358327248"/>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2" r:id="rId16"/>
    <p:sldLayoutId id="2147483873" r:id="rId17"/>
    <p:sldLayoutId id="2147483874" r:id="rId18"/>
    <p:sldLayoutId id="2147483875" r:id="rId19"/>
    <p:sldLayoutId id="2147483876" r:id="rId20"/>
    <p:sldLayoutId id="2147483877" r:id="rId21"/>
    <p:sldLayoutId id="2147483878" r:id="rId22"/>
    <p:sldLayoutId id="2147483879" r:id="rId23"/>
    <p:sldLayoutId id="2147483880" r:id="rId24"/>
    <p:sldLayoutId id="2147483881" r:id="rId25"/>
    <p:sldLayoutId id="2147483882" r:id="rId26"/>
  </p:sldLayoutIdLst>
  <p:hf hdr="0" dt="0"/>
  <p:txStyles>
    <p:titleStyle>
      <a:lvl1pPr algn="l" defTabSz="1828800" rtl="0" eaLnBrk="1" latinLnBrk="0" hangingPunct="1">
        <a:lnSpc>
          <a:spcPct val="90000"/>
        </a:lnSpc>
        <a:spcBef>
          <a:spcPct val="0"/>
        </a:spcBef>
        <a:buNone/>
        <a:defRPr sz="7200" b="1" kern="1200">
          <a:solidFill>
            <a:schemeClr val="tx1"/>
          </a:solidFill>
          <a:latin typeface="+mj-lt"/>
          <a:ea typeface="+mj-ea"/>
          <a:cs typeface="+mj-cs"/>
        </a:defRPr>
      </a:lvl1pPr>
    </p:titleStyle>
    <p:bodyStyle>
      <a:lvl1pPr marL="0" indent="0" algn="l" defTabSz="1828800" rtl="0" eaLnBrk="1" latinLnBrk="0" hangingPunct="1">
        <a:lnSpc>
          <a:spcPct val="90000"/>
        </a:lnSpc>
        <a:spcBef>
          <a:spcPts val="3600"/>
        </a:spcBef>
        <a:spcAft>
          <a:spcPts val="800"/>
        </a:spcAft>
        <a:buFont typeface="Arial"/>
        <a:buNone/>
        <a:tabLst/>
        <a:defRPr sz="4200" b="1" kern="1200">
          <a:solidFill>
            <a:schemeClr val="tx2">
              <a:lumMod val="50000"/>
            </a:schemeClr>
          </a:solidFill>
          <a:latin typeface="+mn-lt"/>
          <a:ea typeface="+mn-ea"/>
          <a:cs typeface="+mn-cs"/>
        </a:defRPr>
      </a:lvl1pPr>
      <a:lvl2pPr marL="647700" indent="-648000" algn="l" defTabSz="1828800" rtl="0" eaLnBrk="1" latinLnBrk="0" hangingPunct="1">
        <a:lnSpc>
          <a:spcPct val="100000"/>
        </a:lnSpc>
        <a:spcBef>
          <a:spcPts val="1000"/>
        </a:spcBef>
        <a:spcAft>
          <a:spcPts val="600"/>
        </a:spcAft>
        <a:buFont typeface="Arial" charset="0"/>
        <a:buChar char="•"/>
        <a:tabLst/>
        <a:defRPr sz="3600" kern="1200">
          <a:solidFill>
            <a:schemeClr val="tx2">
              <a:lumMod val="50000"/>
            </a:schemeClr>
          </a:solidFill>
          <a:latin typeface="+mn-lt"/>
          <a:ea typeface="+mn-ea"/>
          <a:cs typeface="+mn-cs"/>
        </a:defRPr>
      </a:lvl2pPr>
      <a:lvl3pPr marL="1296000" indent="-648000" algn="l" defTabSz="1828800" rtl="0" eaLnBrk="1" latinLnBrk="0" hangingPunct="1">
        <a:lnSpc>
          <a:spcPct val="100000"/>
        </a:lnSpc>
        <a:spcBef>
          <a:spcPts val="1000"/>
        </a:spcBef>
        <a:spcAft>
          <a:spcPts val="600"/>
        </a:spcAft>
        <a:buFont typeface="Arial" panose="020B0604020202020204" pitchFamily="34" charset="0"/>
        <a:buChar char="•"/>
        <a:tabLst/>
        <a:defRPr sz="3400" kern="1200">
          <a:solidFill>
            <a:schemeClr val="tx2">
              <a:lumMod val="50000"/>
            </a:schemeClr>
          </a:solidFill>
          <a:latin typeface="+mn-lt"/>
          <a:ea typeface="+mn-ea"/>
          <a:cs typeface="+mn-cs"/>
        </a:defRPr>
      </a:lvl3pPr>
      <a:lvl4pPr marL="1944000" indent="-648000" algn="l" defTabSz="1828800" rtl="0" eaLnBrk="1" latinLnBrk="0" hangingPunct="1">
        <a:lnSpc>
          <a:spcPct val="100000"/>
        </a:lnSpc>
        <a:spcBef>
          <a:spcPts val="1000"/>
        </a:spcBef>
        <a:spcAft>
          <a:spcPts val="600"/>
        </a:spcAft>
        <a:buFont typeface="Arial" panose="020B0604020202020204" pitchFamily="34" charset="0"/>
        <a:buChar char="•"/>
        <a:tabLst/>
        <a:defRPr sz="3200" kern="1200">
          <a:solidFill>
            <a:schemeClr val="tx2">
              <a:lumMod val="50000"/>
            </a:schemeClr>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200" kern="1200">
          <a:solidFill>
            <a:schemeClr val="accent6"/>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337584"/>
            <a:ext cx="24384000" cy="166415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219200" y="2363916"/>
            <a:ext cx="21945600" cy="103487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19200" y="12712701"/>
            <a:ext cx="56896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8331200" y="12712701"/>
            <a:ext cx="7721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17475200" y="12712701"/>
            <a:ext cx="56896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3814752162"/>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 id="2147483919" r:id="rId12"/>
    <p:sldLayoutId id="2147483921" r:id="rId13"/>
    <p:sldLayoutId id="2147483922" r:id="rId14"/>
  </p:sldLayoutIdLst>
  <p:hf hdr="0"/>
  <p:txStyles>
    <p:titleStyle>
      <a:lvl1pPr algn="ctr" defTabSz="914400" rtl="0" eaLnBrk="1" latinLnBrk="0" hangingPunct="1">
        <a:spcBef>
          <a:spcPct val="0"/>
        </a:spcBef>
        <a:buNone/>
        <a:defRPr sz="6800" kern="1200">
          <a:solidFill>
            <a:schemeClr val="bg2">
              <a:lumMod val="50000"/>
            </a:schemeClr>
          </a:solidFill>
          <a:latin typeface="+mj-lt"/>
          <a:ea typeface="+mj-ea"/>
          <a:cs typeface="+mj-cs"/>
        </a:defRPr>
      </a:lvl1pPr>
    </p:titleStyle>
    <p:bodyStyle>
      <a:lvl1pPr marL="685800" indent="-685800" algn="l" defTabSz="914400" rtl="0" eaLnBrk="1" latinLnBrk="0" hangingPunct="1">
        <a:spcBef>
          <a:spcPct val="20000"/>
        </a:spcBef>
        <a:buFont typeface="Arial"/>
        <a:buChar char="•"/>
        <a:defRPr sz="5600" kern="1200">
          <a:solidFill>
            <a:schemeClr val="tx1"/>
          </a:solidFill>
          <a:latin typeface="+mn-lt"/>
          <a:ea typeface="+mn-ea"/>
          <a:cs typeface="+mn-cs"/>
        </a:defRPr>
      </a:lvl1pPr>
      <a:lvl2pPr marL="1485900" indent="-571500" algn="l" defTabSz="914400" rtl="0" eaLnBrk="1" latinLnBrk="0" hangingPunct="1">
        <a:spcBef>
          <a:spcPct val="20000"/>
        </a:spcBef>
        <a:buFont typeface="Arial"/>
        <a:buChar char="–"/>
        <a:defRPr sz="4800" kern="1200">
          <a:solidFill>
            <a:schemeClr val="tx1"/>
          </a:solidFill>
          <a:latin typeface="+mn-lt"/>
          <a:ea typeface="+mn-ea"/>
          <a:cs typeface="+mn-cs"/>
        </a:defRPr>
      </a:lvl2pPr>
      <a:lvl3pPr marL="2286000" indent="-457200" algn="l" defTabSz="914400" rtl="0" eaLnBrk="1" latinLnBrk="0" hangingPunct="1">
        <a:spcBef>
          <a:spcPct val="20000"/>
        </a:spcBef>
        <a:buFont typeface="Arial"/>
        <a:buChar char="•"/>
        <a:defRPr sz="4800" kern="1200">
          <a:solidFill>
            <a:schemeClr val="tx1"/>
          </a:solidFill>
          <a:latin typeface="+mn-lt"/>
          <a:ea typeface="+mn-ea"/>
          <a:cs typeface="+mn-cs"/>
        </a:defRPr>
      </a:lvl3pPr>
      <a:lvl4pPr marL="3200400" indent="-457200" algn="l" defTabSz="914400" rtl="0" eaLnBrk="1" latinLnBrk="0" hangingPunct="1">
        <a:spcBef>
          <a:spcPct val="20000"/>
        </a:spcBef>
        <a:buFont typeface="Arial"/>
        <a:buChar char="–"/>
        <a:defRPr sz="4000" kern="1200">
          <a:solidFill>
            <a:schemeClr val="tx1"/>
          </a:solidFill>
          <a:latin typeface="+mn-lt"/>
          <a:ea typeface="+mn-ea"/>
          <a:cs typeface="+mn-cs"/>
        </a:defRPr>
      </a:lvl4pPr>
      <a:lvl5pPr marL="4114800" indent="-457200" algn="l" defTabSz="914400" rtl="0" eaLnBrk="1" latinLnBrk="0" hangingPunct="1">
        <a:spcBef>
          <a:spcPct val="20000"/>
        </a:spcBef>
        <a:buFont typeface="Arial"/>
        <a:buChar char="»"/>
        <a:defRPr sz="4000" kern="1200">
          <a:solidFill>
            <a:schemeClr val="tx1"/>
          </a:solidFill>
          <a:latin typeface="+mn-lt"/>
          <a:ea typeface="+mn-ea"/>
          <a:cs typeface="+mn-cs"/>
        </a:defRPr>
      </a:lvl5pPr>
      <a:lvl6pPr marL="5029200" indent="-457200" algn="l" defTabSz="914400" rtl="0" eaLnBrk="1" latinLnBrk="0" hangingPunct="1">
        <a:spcBef>
          <a:spcPct val="20000"/>
        </a:spcBef>
        <a:buFont typeface="Arial"/>
        <a:buChar char="•"/>
        <a:defRPr sz="4000" kern="1200">
          <a:solidFill>
            <a:schemeClr val="tx1"/>
          </a:solidFill>
          <a:latin typeface="+mn-lt"/>
          <a:ea typeface="+mn-ea"/>
          <a:cs typeface="+mn-cs"/>
        </a:defRPr>
      </a:lvl6pPr>
      <a:lvl7pPr marL="5943600" indent="-457200" algn="l" defTabSz="914400" rtl="0" eaLnBrk="1" latinLnBrk="0" hangingPunct="1">
        <a:spcBef>
          <a:spcPct val="20000"/>
        </a:spcBef>
        <a:buFont typeface="Arial"/>
        <a:buChar char="•"/>
        <a:defRPr sz="4000" kern="1200">
          <a:solidFill>
            <a:schemeClr val="tx1"/>
          </a:solidFill>
          <a:latin typeface="+mn-lt"/>
          <a:ea typeface="+mn-ea"/>
          <a:cs typeface="+mn-cs"/>
        </a:defRPr>
      </a:lvl7pPr>
      <a:lvl8pPr marL="6858000" indent="-457200" algn="l" defTabSz="914400" rtl="0" eaLnBrk="1" latinLnBrk="0" hangingPunct="1">
        <a:spcBef>
          <a:spcPct val="20000"/>
        </a:spcBef>
        <a:buFont typeface="Arial"/>
        <a:buChar char="•"/>
        <a:defRPr sz="4000" kern="1200">
          <a:solidFill>
            <a:schemeClr val="tx1"/>
          </a:solidFill>
          <a:latin typeface="+mn-lt"/>
          <a:ea typeface="+mn-ea"/>
          <a:cs typeface="+mn-cs"/>
        </a:defRPr>
      </a:lvl8pPr>
      <a:lvl9pPr marL="7772400" indent="-457200" algn="l" defTabSz="914400" rtl="0" eaLnBrk="1" latinLnBrk="0" hangingPunct="1">
        <a:spcBef>
          <a:spcPct val="20000"/>
        </a:spcBef>
        <a:buFont typeface="Arial"/>
        <a:buChar char="•"/>
        <a:defRPr sz="4000" kern="1200">
          <a:solidFill>
            <a:schemeClr val="tx1"/>
          </a:solidFill>
          <a:latin typeface="+mn-lt"/>
          <a:ea typeface="+mn-ea"/>
          <a:cs typeface="+mn-cs"/>
        </a:defRPr>
      </a:lvl9pPr>
    </p:bodyStyle>
    <p:other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5"/>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5"/>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4D1CCB1E-AA4B-4E61-9F4B-B0C25996BA6F}" type="datetimeFigureOut">
              <a:rPr lang="en-GB" smtClean="0"/>
              <a:t>17/01/2022</a:t>
            </a:fld>
            <a:endParaRPr lang="en-GB"/>
          </a:p>
        </p:txBody>
      </p:sp>
      <p:sp>
        <p:nvSpPr>
          <p:cNvPr id="5" name="Footer Placeholder 4"/>
          <p:cNvSpPr>
            <a:spLocks noGrp="1"/>
          </p:cNvSpPr>
          <p:nvPr>
            <p:ph type="ftr" sz="quarter" idx="3"/>
          </p:nvPr>
        </p:nvSpPr>
        <p:spPr>
          <a:xfrm>
            <a:off x="8077200" y="12712705"/>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7221200" y="12712705"/>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85274545-8EF6-4CA5-A098-240682A73EBF}" type="slidenum">
              <a:rPr lang="en-GB" smtClean="0"/>
              <a:t>‹#›</a:t>
            </a:fld>
            <a:endParaRPr lang="en-GB"/>
          </a:p>
        </p:txBody>
      </p:sp>
    </p:spTree>
    <p:extLst>
      <p:ext uri="{BB962C8B-B14F-4D97-AF65-F5344CB8AC3E}">
        <p14:creationId xmlns:p14="http://schemas.microsoft.com/office/powerpoint/2010/main" val="2000253281"/>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2" name="TextBox 11"/>
          <p:cNvSpPr txBox="1"/>
          <p:nvPr userDrawn="1"/>
        </p:nvSpPr>
        <p:spPr>
          <a:xfrm>
            <a:off x="1390801" y="12488229"/>
            <a:ext cx="12395326" cy="1015663"/>
          </a:xfrm>
          <a:prstGeom prst="rect">
            <a:avLst/>
          </a:prstGeom>
          <a:noFill/>
        </p:spPr>
        <p:txBody>
          <a:bodyPr wrap="square" rtlCol="0">
            <a:spAutoFit/>
          </a:bodyPr>
          <a:lstStyle/>
          <a:p>
            <a:r>
              <a:rPr lang="en-GB" sz="2000" b="1" dirty="0">
                <a:solidFill>
                  <a:schemeClr val="bg1"/>
                </a:solidFill>
              </a:rPr>
              <a:t>FCC Feasibility Study</a:t>
            </a:r>
            <a:br>
              <a:rPr lang="en-GB" sz="2000" b="1" dirty="0">
                <a:solidFill>
                  <a:schemeClr val="bg1"/>
                </a:solidFill>
              </a:rPr>
            </a:br>
            <a:r>
              <a:rPr lang="en-US" sz="2000" b="0" dirty="0">
                <a:solidFill>
                  <a:schemeClr val="bg1"/>
                </a:solidFill>
              </a:rPr>
              <a:t>Michael Benedikt</a:t>
            </a:r>
          </a:p>
          <a:p>
            <a:r>
              <a:rPr lang="en-GB" sz="2000" b="0" baseline="0" dirty="0">
                <a:solidFill>
                  <a:schemeClr val="bg1"/>
                </a:solidFill>
              </a:rPr>
              <a:t>ÖPG SPS  Meeting, 2 September, Innsbruck</a:t>
            </a:r>
            <a:endParaRPr lang="en-GB" sz="2000" b="0" dirty="0">
              <a:solidFill>
                <a:schemeClr val="bg1"/>
              </a:solidFill>
            </a:endParaRPr>
          </a:p>
        </p:txBody>
      </p:sp>
    </p:spTree>
    <p:extLst>
      <p:ext uri="{BB962C8B-B14F-4D97-AF65-F5344CB8AC3E}">
        <p14:creationId xmlns:p14="http://schemas.microsoft.com/office/powerpoint/2010/main" val="892861727"/>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2" name="TextBox 11">
            <a:extLst>
              <a:ext uri="{FF2B5EF4-FFF2-40B4-BE49-F238E27FC236}">
                <a16:creationId xmlns:a16="http://schemas.microsoft.com/office/drawing/2014/main" id="{F1797709-E36A-4DBE-9FC2-60C66A662594}"/>
              </a:ext>
            </a:extLst>
          </p:cNvPr>
          <p:cNvSpPr txBox="1"/>
          <p:nvPr userDrawn="1"/>
        </p:nvSpPr>
        <p:spPr>
          <a:xfrm>
            <a:off x="1390801" y="12488229"/>
            <a:ext cx="12395326" cy="1015663"/>
          </a:xfrm>
          <a:prstGeom prst="rect">
            <a:avLst/>
          </a:prstGeom>
          <a:noFill/>
        </p:spPr>
        <p:txBody>
          <a:bodyPr wrap="square" rtlCol="0">
            <a:spAutoFit/>
          </a:bodyPr>
          <a:lstStyle/>
          <a:p>
            <a:r>
              <a:rPr lang="en-GB" sz="2000" b="1" dirty="0">
                <a:solidFill>
                  <a:schemeClr val="bg1"/>
                </a:solidFill>
              </a:rPr>
              <a:t>FCC Feasibility Study</a:t>
            </a:r>
            <a:br>
              <a:rPr lang="en-GB" sz="2000" b="1" dirty="0">
                <a:solidFill>
                  <a:schemeClr val="bg1"/>
                </a:solidFill>
              </a:rPr>
            </a:br>
            <a:r>
              <a:rPr lang="en-US" sz="2000" b="0" dirty="0">
                <a:solidFill>
                  <a:schemeClr val="bg1"/>
                </a:solidFill>
              </a:rPr>
              <a:t>Michael Benedikt</a:t>
            </a:r>
          </a:p>
          <a:p>
            <a:r>
              <a:rPr lang="en-GB" sz="2000" b="0" baseline="0" dirty="0">
                <a:solidFill>
                  <a:schemeClr val="bg1"/>
                </a:solidFill>
              </a:rPr>
              <a:t>ÖPG SPS  Meeting, 2 September, Innsbruck</a:t>
            </a:r>
            <a:endParaRPr lang="en-GB" sz="2000" b="0" dirty="0">
              <a:solidFill>
                <a:schemeClr val="bg1"/>
              </a:solidFill>
            </a:endParaRPr>
          </a:p>
        </p:txBody>
      </p:sp>
    </p:spTree>
    <p:extLst>
      <p:ext uri="{BB962C8B-B14F-4D97-AF65-F5344CB8AC3E}">
        <p14:creationId xmlns:p14="http://schemas.microsoft.com/office/powerpoint/2010/main" val="2154897797"/>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2" name="TextBox 11"/>
          <p:cNvSpPr txBox="1"/>
          <p:nvPr userDrawn="1"/>
        </p:nvSpPr>
        <p:spPr>
          <a:xfrm>
            <a:off x="1390801" y="12488229"/>
            <a:ext cx="12395326" cy="1323439"/>
          </a:xfrm>
          <a:prstGeom prst="rect">
            <a:avLst/>
          </a:prstGeom>
          <a:noFill/>
        </p:spPr>
        <p:txBody>
          <a:bodyPr wrap="square" rtlCol="0">
            <a:spAutoFit/>
          </a:bodyPr>
          <a:lstStyle/>
          <a:p>
            <a:r>
              <a:rPr lang="en-GB" sz="2000" b="1" dirty="0">
                <a:solidFill>
                  <a:schemeClr val="bg1"/>
                </a:solidFill>
              </a:rPr>
              <a:t>ESPPU 2020 - Accelerator</a:t>
            </a:r>
            <a:br>
              <a:rPr lang="en-GB" sz="2000" b="1" dirty="0">
                <a:solidFill>
                  <a:schemeClr val="bg1"/>
                </a:solidFill>
              </a:rPr>
            </a:br>
            <a:r>
              <a:rPr lang="en-US" sz="2000" b="0" dirty="0">
                <a:solidFill>
                  <a:schemeClr val="bg1"/>
                </a:solidFill>
              </a:rPr>
              <a:t>Frank Zimmermann</a:t>
            </a:r>
          </a:p>
          <a:p>
            <a:r>
              <a:rPr lang="en-GB" sz="2000" b="0" baseline="0" dirty="0">
                <a:solidFill>
                  <a:schemeClr val="bg1"/>
                </a:solidFill>
              </a:rPr>
              <a:t>CERN Academic Training, 3 November 2021</a:t>
            </a:r>
            <a:endParaRPr lang="en-GB" sz="2000" b="0" dirty="0">
              <a:solidFill>
                <a:schemeClr val="bg1"/>
              </a:solidFill>
            </a:endParaRPr>
          </a:p>
          <a:p>
            <a:endParaRPr lang="en-GB" sz="2000" b="0" dirty="0">
              <a:solidFill>
                <a:schemeClr val="bg1"/>
              </a:solidFill>
            </a:endParaRPr>
          </a:p>
        </p:txBody>
      </p:sp>
    </p:spTree>
    <p:extLst>
      <p:ext uri="{BB962C8B-B14F-4D97-AF65-F5344CB8AC3E}">
        <p14:creationId xmlns:p14="http://schemas.microsoft.com/office/powerpoint/2010/main" val="1921435021"/>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pPr defTabSz="1828800">
              <a:defRPr/>
            </a:pPr>
            <a:fld id="{BB72B29A-6011-4932-9A1D-ECF070E81363}" type="datetime1">
              <a:rPr lang="en-US" smtClean="0">
                <a:solidFill>
                  <a:prstClr val="black">
                    <a:tint val="75000"/>
                  </a:prstClr>
                </a:solidFill>
              </a:rPr>
              <a:pPr defTabSz="1828800">
                <a:defRPr/>
              </a:pPr>
              <a:t>1/17/2022</a:t>
            </a:fld>
            <a:endParaRPr lang="fr-FR">
              <a:solidFill>
                <a:prstClr val="black">
                  <a:tint val="75000"/>
                </a:prstClr>
              </a:solidFill>
            </a:endParaRPr>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pPr defTabSz="1828800">
              <a:defRPr/>
            </a:pPr>
            <a:r>
              <a:rPr lang="en-US">
                <a:solidFill>
                  <a:prstClr val="black">
                    <a:tint val="75000"/>
                  </a:prstClr>
                </a:solidFill>
              </a:rPr>
              <a:t>enabling 4 IP at FCC-ee </a:t>
            </a:r>
            <a:endParaRPr lang="fr-FR">
              <a:solidFill>
                <a:prstClr val="black">
                  <a:tint val="75000"/>
                </a:prstClr>
              </a:solidFill>
            </a:endParaRPr>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pPr defTabSz="1828800">
              <a:defRPr/>
            </a:pPr>
            <a:fld id="{D57E2960-37A5-4AAE-8B53-6EBC43190134}" type="slidenum">
              <a:rPr lang="fr-FR" smtClean="0">
                <a:solidFill>
                  <a:prstClr val="black">
                    <a:tint val="75000"/>
                  </a:prstClr>
                </a:solidFill>
              </a:rPr>
              <a:pPr defTabSz="1828800">
                <a:defRPr/>
              </a:pPr>
              <a:t>‹#›</a:t>
            </a:fld>
            <a:endParaRPr lang="fr-FR">
              <a:solidFill>
                <a:prstClr val="black">
                  <a:tint val="75000"/>
                </a:prstClr>
              </a:solidFill>
            </a:endParaRPr>
          </a:p>
        </p:txBody>
      </p:sp>
      <p:pic>
        <p:nvPicPr>
          <p:cNvPr id="7" name="Picture 6">
            <a:extLst>
              <a:ext uri="{FF2B5EF4-FFF2-40B4-BE49-F238E27FC236}">
                <a16:creationId xmlns:a16="http://schemas.microsoft.com/office/drawing/2014/main" id="{57661E70-0AFA-9846-A20A-57BCF0199929}"/>
              </a:ext>
            </a:extLst>
          </p:cNvPr>
          <p:cNvPicPr>
            <a:picLocks noChangeAspect="1"/>
          </p:cNvPicPr>
          <p:nvPr userDrawn="1"/>
        </p:nvPicPr>
        <p:blipFill>
          <a:blip r:embed="rId13"/>
          <a:stretch>
            <a:fillRect/>
          </a:stretch>
        </p:blipFill>
        <p:spPr>
          <a:xfrm>
            <a:off x="20874059" y="-33249"/>
            <a:ext cx="3509942" cy="1422862"/>
          </a:xfrm>
          <a:prstGeom prst="rect">
            <a:avLst/>
          </a:prstGeom>
        </p:spPr>
      </p:pic>
      <p:pic>
        <p:nvPicPr>
          <p:cNvPr id="8" name="Content Placeholder 8" descr="logo-FCC-HE-02.png">
            <a:extLst>
              <a:ext uri="{FF2B5EF4-FFF2-40B4-BE49-F238E27FC236}">
                <a16:creationId xmlns:a16="http://schemas.microsoft.com/office/drawing/2014/main" id="{AFA4ACD7-1B2A-CD4B-8077-2B657D30A482}"/>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t="-24922" b="-24922"/>
          <a:stretch>
            <a:fillRect/>
          </a:stretch>
        </p:blipFill>
        <p:spPr bwMode="auto">
          <a:xfrm>
            <a:off x="0" y="-166249"/>
            <a:ext cx="2953104" cy="1844598"/>
          </a:xfrm>
          <a:prstGeom prst="rect">
            <a:avLst/>
          </a:prstGeom>
          <a:noFill/>
          <a:ln w="9525">
            <a:noFill/>
            <a:miter lim="800000"/>
            <a:headEnd/>
            <a:tailEnd/>
          </a:ln>
        </p:spPr>
      </p:pic>
    </p:spTree>
    <p:extLst>
      <p:ext uri="{BB962C8B-B14F-4D97-AF65-F5344CB8AC3E}">
        <p14:creationId xmlns:p14="http://schemas.microsoft.com/office/powerpoint/2010/main" val="4172338846"/>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hf hdr="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5153F0D5-DF74-4740-BC3D-64EB5E731CE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304800" y="200194"/>
            <a:ext cx="1436434" cy="485606"/>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9"/>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4000" cy="9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349"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1" y="253241"/>
            <a:ext cx="771944" cy="453523"/>
          </a:xfrm>
          <a:prstGeom prst="rect">
            <a:avLst/>
          </a:prstGeom>
        </p:spPr>
        <p:txBody>
          <a:bodyPr vert="horz" wrap="none" lIns="91440" tIns="45720" rIns="91440" bIns="45720" rtlCol="0" anchor="ctr">
            <a:noAutofit/>
          </a:bodyPr>
          <a:lstStyle>
            <a:lvl1pPr algn="r">
              <a:lnSpc>
                <a:spcPts val="3301"/>
              </a:lnSpc>
              <a:defRPr sz="2133">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291258" y="240000"/>
            <a:ext cx="1194173" cy="48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2687549" y="233319"/>
            <a:ext cx="5436000" cy="453523"/>
          </a:xfrm>
          <a:prstGeom prst="rect">
            <a:avLst/>
          </a:prstGeom>
          <a:noFill/>
        </p:spPr>
        <p:txBody>
          <a:bodyPr wrap="square" rtlCol="0">
            <a:noAutofit/>
          </a:bodyPr>
          <a:lstStyle/>
          <a:p>
            <a:pPr>
              <a:lnSpc>
                <a:spcPts val="3301"/>
              </a:lnSpc>
            </a:pPr>
            <a:r>
              <a:rPr lang="en-US" sz="2400" dirty="0">
                <a:solidFill>
                  <a:schemeClr val="bg1"/>
                </a:solidFill>
              </a:rPr>
              <a:t>2021-09-14</a:t>
            </a:r>
          </a:p>
        </p:txBody>
      </p:sp>
      <p:sp>
        <p:nvSpPr>
          <p:cNvPr id="8" name="Textfeld 2">
            <a:extLst>
              <a:ext uri="{FF2B5EF4-FFF2-40B4-BE49-F238E27FC236}">
                <a16:creationId xmlns:a16="http://schemas.microsoft.com/office/drawing/2014/main" id="{729537AD-6C6A-BE45-BB95-D3BF68E73171}"/>
              </a:ext>
            </a:extLst>
          </p:cNvPr>
          <p:cNvSpPr txBox="1"/>
          <p:nvPr userDrawn="1"/>
        </p:nvSpPr>
        <p:spPr>
          <a:xfrm>
            <a:off x="7295456" y="233317"/>
            <a:ext cx="9793088" cy="726683"/>
          </a:xfrm>
          <a:prstGeom prst="rect">
            <a:avLst/>
          </a:prstGeom>
          <a:noFill/>
        </p:spPr>
        <p:txBody>
          <a:bodyPr wrap="square" rtlCol="0">
            <a:noAutofit/>
          </a:bodyPr>
          <a:lstStyle/>
          <a:p>
            <a:pPr algn="ctr">
              <a:lnSpc>
                <a:spcPts val="3301"/>
              </a:lnSpc>
            </a:pPr>
            <a:r>
              <a:rPr lang="en-US" sz="2933" b="1" spc="800" dirty="0">
                <a:solidFill>
                  <a:srgbClr val="FF0000"/>
                </a:solidFill>
              </a:rPr>
              <a:t>CONFIDENTIAL – DO NOT SHARE!</a:t>
            </a:r>
          </a:p>
        </p:txBody>
      </p:sp>
    </p:spTree>
    <p:extLst>
      <p:ext uri="{BB962C8B-B14F-4D97-AF65-F5344CB8AC3E}">
        <p14:creationId xmlns:p14="http://schemas.microsoft.com/office/powerpoint/2010/main" val="83183528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l" defTabSz="1828823"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23" rtl="0" eaLnBrk="1" latinLnBrk="0" hangingPunct="1">
        <a:lnSpc>
          <a:spcPts val="3701"/>
        </a:lnSpc>
        <a:spcBef>
          <a:spcPts val="0"/>
        </a:spcBef>
        <a:buFont typeface="Arial" panose="020B0604020202020204" pitchFamily="34" charset="0"/>
        <a:buNone/>
        <a:defRPr sz="3200" kern="1200">
          <a:solidFill>
            <a:schemeClr val="tx1"/>
          </a:solidFill>
          <a:latin typeface="+mn-lt"/>
          <a:ea typeface="+mn-ea"/>
          <a:cs typeface="+mn-cs"/>
        </a:defRPr>
      </a:lvl1pPr>
      <a:lvl2pPr marL="648008" indent="-648008" algn="l" defTabSz="1828823" rtl="0" eaLnBrk="1" latinLnBrk="0" hangingPunct="1">
        <a:lnSpc>
          <a:spcPts val="3701"/>
        </a:lnSpc>
        <a:spcBef>
          <a:spcPts val="0"/>
        </a:spcBef>
        <a:buFont typeface="Arial" panose="020B0604020202020204" pitchFamily="34" charset="0"/>
        <a:buChar char="•"/>
        <a:defRPr sz="3200" kern="1200">
          <a:solidFill>
            <a:schemeClr val="tx1"/>
          </a:solidFill>
          <a:latin typeface="+mn-lt"/>
          <a:ea typeface="+mn-ea"/>
          <a:cs typeface="+mn-cs"/>
        </a:defRPr>
      </a:lvl2pPr>
      <a:lvl3pPr marL="1296016" indent="-648008" algn="l" defTabSz="1828823" rtl="0" eaLnBrk="1" latinLnBrk="0" hangingPunct="1">
        <a:lnSpc>
          <a:spcPts val="3701"/>
        </a:lnSpc>
        <a:spcBef>
          <a:spcPts val="0"/>
        </a:spcBef>
        <a:buSzPct val="100000"/>
        <a:buFont typeface="Arial" panose="020B0604020202020204" pitchFamily="34" charset="0"/>
        <a:buChar char="•"/>
        <a:defRPr sz="3200" kern="1200">
          <a:solidFill>
            <a:schemeClr val="tx1"/>
          </a:solidFill>
          <a:latin typeface="+mn-lt"/>
          <a:ea typeface="+mn-ea"/>
          <a:cs typeface="+mn-cs"/>
        </a:defRPr>
      </a:lvl3pPr>
      <a:lvl4pPr marL="1944024" indent="-648008" algn="l" defTabSz="1828823" rtl="0" eaLnBrk="1" latinLnBrk="0" hangingPunct="1">
        <a:lnSpc>
          <a:spcPts val="3701"/>
        </a:lnSpc>
        <a:spcBef>
          <a:spcPts val="0"/>
        </a:spcBef>
        <a:buSzPct val="100000"/>
        <a:buFont typeface="Arial" panose="020B0604020202020204" pitchFamily="34" charset="0"/>
        <a:buChar char="•"/>
        <a:defRPr sz="3200" kern="1200">
          <a:solidFill>
            <a:schemeClr val="tx1"/>
          </a:solidFill>
          <a:latin typeface="+mn-lt"/>
          <a:ea typeface="+mn-ea"/>
          <a:cs typeface="+mn-cs"/>
        </a:defRPr>
      </a:lvl4pPr>
      <a:lvl5pPr marL="2592032" indent="-648008" algn="l" defTabSz="1828823" rtl="0" eaLnBrk="1" latinLnBrk="0" hangingPunct="1">
        <a:lnSpc>
          <a:spcPts val="3701"/>
        </a:lnSpc>
        <a:spcBef>
          <a:spcPts val="0"/>
        </a:spcBef>
        <a:buSzPct val="100000"/>
        <a:buFont typeface="Arial" panose="020B0604020202020204" pitchFamily="34" charset="0"/>
        <a:buChar char="•"/>
        <a:defRPr sz="3200" kern="1200">
          <a:solidFill>
            <a:schemeClr val="tx1"/>
          </a:solidFill>
          <a:latin typeface="+mn-lt"/>
          <a:ea typeface="+mn-ea"/>
          <a:cs typeface="+mn-cs"/>
        </a:defRPr>
      </a:lvl5pPr>
      <a:lvl6pPr marL="5029263" indent="-457206" algn="l" defTabSz="1828823"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74" indent="-457206" algn="l" defTabSz="1828823"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86" indent="-457206" algn="l" defTabSz="1828823"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97" indent="-457206" algn="l" defTabSz="1828823"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23" rtl="0" eaLnBrk="1" latinLnBrk="0" hangingPunct="1">
        <a:defRPr sz="3600" kern="1200">
          <a:solidFill>
            <a:schemeClr val="tx1"/>
          </a:solidFill>
          <a:latin typeface="+mn-lt"/>
          <a:ea typeface="+mn-ea"/>
          <a:cs typeface="+mn-cs"/>
        </a:defRPr>
      </a:lvl1pPr>
      <a:lvl2pPr marL="914411" algn="l" defTabSz="1828823" rtl="0" eaLnBrk="1" latinLnBrk="0" hangingPunct="1">
        <a:defRPr sz="3600" kern="1200">
          <a:solidFill>
            <a:schemeClr val="tx1"/>
          </a:solidFill>
          <a:latin typeface="+mn-lt"/>
          <a:ea typeface="+mn-ea"/>
          <a:cs typeface="+mn-cs"/>
        </a:defRPr>
      </a:lvl2pPr>
      <a:lvl3pPr marL="1828823" algn="l" defTabSz="1828823" rtl="0" eaLnBrk="1" latinLnBrk="0" hangingPunct="1">
        <a:defRPr sz="3600" kern="1200">
          <a:solidFill>
            <a:schemeClr val="tx1"/>
          </a:solidFill>
          <a:latin typeface="+mn-lt"/>
          <a:ea typeface="+mn-ea"/>
          <a:cs typeface="+mn-cs"/>
        </a:defRPr>
      </a:lvl3pPr>
      <a:lvl4pPr marL="2743234" algn="l" defTabSz="1828823" rtl="0" eaLnBrk="1" latinLnBrk="0" hangingPunct="1">
        <a:defRPr sz="3600" kern="1200">
          <a:solidFill>
            <a:schemeClr val="tx1"/>
          </a:solidFill>
          <a:latin typeface="+mn-lt"/>
          <a:ea typeface="+mn-ea"/>
          <a:cs typeface="+mn-cs"/>
        </a:defRPr>
      </a:lvl4pPr>
      <a:lvl5pPr marL="3657646" algn="l" defTabSz="1828823" rtl="0" eaLnBrk="1" latinLnBrk="0" hangingPunct="1">
        <a:defRPr sz="3600" kern="1200">
          <a:solidFill>
            <a:schemeClr val="tx1"/>
          </a:solidFill>
          <a:latin typeface="+mn-lt"/>
          <a:ea typeface="+mn-ea"/>
          <a:cs typeface="+mn-cs"/>
        </a:defRPr>
      </a:lvl5pPr>
      <a:lvl6pPr marL="4572057" algn="l" defTabSz="1828823" rtl="0" eaLnBrk="1" latinLnBrk="0" hangingPunct="1">
        <a:defRPr sz="3600" kern="1200">
          <a:solidFill>
            <a:schemeClr val="tx1"/>
          </a:solidFill>
          <a:latin typeface="+mn-lt"/>
          <a:ea typeface="+mn-ea"/>
          <a:cs typeface="+mn-cs"/>
        </a:defRPr>
      </a:lvl6pPr>
      <a:lvl7pPr marL="5486469" algn="l" defTabSz="1828823" rtl="0" eaLnBrk="1" latinLnBrk="0" hangingPunct="1">
        <a:defRPr sz="3600" kern="1200">
          <a:solidFill>
            <a:schemeClr val="tx1"/>
          </a:solidFill>
          <a:latin typeface="+mn-lt"/>
          <a:ea typeface="+mn-ea"/>
          <a:cs typeface="+mn-cs"/>
        </a:defRPr>
      </a:lvl7pPr>
      <a:lvl8pPr marL="6400880" algn="l" defTabSz="1828823" rtl="0" eaLnBrk="1" latinLnBrk="0" hangingPunct="1">
        <a:defRPr sz="3600" kern="1200">
          <a:solidFill>
            <a:schemeClr val="tx1"/>
          </a:solidFill>
          <a:latin typeface="+mn-lt"/>
          <a:ea typeface="+mn-ea"/>
          <a:cs typeface="+mn-cs"/>
        </a:defRPr>
      </a:lvl8pPr>
      <a:lvl9pPr marL="7315291" algn="l" defTabSz="1828823"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5977" y="747186"/>
            <a:ext cx="22752050" cy="2131484"/>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12631996"/>
            <a:ext cx="24384000" cy="1084004"/>
          </a:xfrm>
          <a:prstGeom prst="rect">
            <a:avLst/>
          </a:prstGeom>
        </p:spPr>
      </p:pic>
      <p:sp>
        <p:nvSpPr>
          <p:cNvPr id="3" name="Text Placeholder 2"/>
          <p:cNvSpPr>
            <a:spLocks noGrp="1"/>
          </p:cNvSpPr>
          <p:nvPr>
            <p:ph type="body" idx="1"/>
          </p:nvPr>
        </p:nvSpPr>
        <p:spPr>
          <a:xfrm>
            <a:off x="815978" y="3184526"/>
            <a:ext cx="22752048" cy="921702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22215092" y="12712701"/>
            <a:ext cx="1362508" cy="730250"/>
          </a:xfrm>
          <a:prstGeom prst="rect">
            <a:avLst/>
          </a:prstGeom>
        </p:spPr>
        <p:txBody>
          <a:bodyPr vert="horz" lIns="0" tIns="0" rIns="0" bIns="0" rtlCol="0" anchor="ctr"/>
          <a:lstStyle>
            <a:lvl1pPr algn="r">
              <a:defRPr sz="2000">
                <a:solidFill>
                  <a:schemeClr val="bg1"/>
                </a:solidFill>
              </a:defRPr>
            </a:lvl1pPr>
          </a:lstStyle>
          <a:p>
            <a:fld id="{36B5EA5A-BC32-A742-B11B-8E7414D5B535}" type="slidenum">
              <a:rPr lang="en-US" smtClean="0"/>
              <a:pPr/>
              <a:t>‹#›</a:t>
            </a:fld>
            <a:endParaRPr lang="en-US" dirty="0"/>
          </a:p>
        </p:txBody>
      </p:sp>
      <p:sp>
        <p:nvSpPr>
          <p:cNvPr id="8" name="TextBox 7">
            <a:extLst>
              <a:ext uri="{FF2B5EF4-FFF2-40B4-BE49-F238E27FC236}">
                <a16:creationId xmlns:a16="http://schemas.microsoft.com/office/drawing/2014/main" id="{A624ADAE-AF7D-4F5E-88F2-224E3BE3B835}"/>
              </a:ext>
            </a:extLst>
          </p:cNvPr>
          <p:cNvSpPr txBox="1"/>
          <p:nvPr userDrawn="1"/>
        </p:nvSpPr>
        <p:spPr>
          <a:xfrm>
            <a:off x="2082674" y="12649200"/>
            <a:ext cx="12395326" cy="1015663"/>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378812355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Lst>
  <p:hf hdr="0" dt="0"/>
  <p:txStyles>
    <p:titleStyle>
      <a:lvl1pPr algn="l" defTabSz="1828800" rtl="0" eaLnBrk="1" latinLnBrk="0" hangingPunct="1">
        <a:lnSpc>
          <a:spcPct val="90000"/>
        </a:lnSpc>
        <a:spcBef>
          <a:spcPct val="0"/>
        </a:spcBef>
        <a:buNone/>
        <a:defRPr sz="7200" b="1" kern="1200">
          <a:solidFill>
            <a:schemeClr val="tx1"/>
          </a:solidFill>
          <a:latin typeface="+mj-lt"/>
          <a:ea typeface="+mj-ea"/>
          <a:cs typeface="+mj-cs"/>
        </a:defRPr>
      </a:lvl1pPr>
    </p:titleStyle>
    <p:bodyStyle>
      <a:lvl1pPr marL="0" indent="0" algn="l" defTabSz="1828800" rtl="0" eaLnBrk="1" latinLnBrk="0" hangingPunct="1">
        <a:lnSpc>
          <a:spcPct val="90000"/>
        </a:lnSpc>
        <a:spcBef>
          <a:spcPts val="3600"/>
        </a:spcBef>
        <a:spcAft>
          <a:spcPts val="800"/>
        </a:spcAft>
        <a:buFont typeface="Arial"/>
        <a:buNone/>
        <a:tabLst/>
        <a:defRPr sz="4200" b="1" kern="1200">
          <a:solidFill>
            <a:schemeClr val="tx2">
              <a:lumMod val="50000"/>
            </a:schemeClr>
          </a:solidFill>
          <a:latin typeface="+mn-lt"/>
          <a:ea typeface="+mn-ea"/>
          <a:cs typeface="+mn-cs"/>
        </a:defRPr>
      </a:lvl1pPr>
      <a:lvl2pPr marL="647700" indent="-648000" algn="l" defTabSz="1828800" rtl="0" eaLnBrk="1" latinLnBrk="0" hangingPunct="1">
        <a:lnSpc>
          <a:spcPct val="100000"/>
        </a:lnSpc>
        <a:spcBef>
          <a:spcPts val="1000"/>
        </a:spcBef>
        <a:spcAft>
          <a:spcPts val="600"/>
        </a:spcAft>
        <a:buFont typeface="Arial" charset="0"/>
        <a:buChar char="•"/>
        <a:tabLst/>
        <a:defRPr sz="3600" kern="1200">
          <a:solidFill>
            <a:schemeClr val="tx2">
              <a:lumMod val="50000"/>
            </a:schemeClr>
          </a:solidFill>
          <a:latin typeface="+mn-lt"/>
          <a:ea typeface="+mn-ea"/>
          <a:cs typeface="+mn-cs"/>
        </a:defRPr>
      </a:lvl2pPr>
      <a:lvl3pPr marL="1296000" indent="-648000" algn="l" defTabSz="1828800" rtl="0" eaLnBrk="1" latinLnBrk="0" hangingPunct="1">
        <a:lnSpc>
          <a:spcPct val="100000"/>
        </a:lnSpc>
        <a:spcBef>
          <a:spcPts val="1000"/>
        </a:spcBef>
        <a:spcAft>
          <a:spcPts val="600"/>
        </a:spcAft>
        <a:buFont typeface="Arial" panose="020B0604020202020204" pitchFamily="34" charset="0"/>
        <a:buChar char="•"/>
        <a:tabLst/>
        <a:defRPr sz="3400" kern="1200">
          <a:solidFill>
            <a:schemeClr val="tx2">
              <a:lumMod val="50000"/>
            </a:schemeClr>
          </a:solidFill>
          <a:latin typeface="+mn-lt"/>
          <a:ea typeface="+mn-ea"/>
          <a:cs typeface="+mn-cs"/>
        </a:defRPr>
      </a:lvl3pPr>
      <a:lvl4pPr marL="1944000" indent="-648000" algn="l" defTabSz="1828800" rtl="0" eaLnBrk="1" latinLnBrk="0" hangingPunct="1">
        <a:lnSpc>
          <a:spcPct val="100000"/>
        </a:lnSpc>
        <a:spcBef>
          <a:spcPts val="1000"/>
        </a:spcBef>
        <a:spcAft>
          <a:spcPts val="600"/>
        </a:spcAft>
        <a:buFont typeface="Arial" panose="020B0604020202020204" pitchFamily="34" charset="0"/>
        <a:buChar char="•"/>
        <a:tabLst/>
        <a:defRPr sz="3200" kern="1200">
          <a:solidFill>
            <a:schemeClr val="tx2">
              <a:lumMod val="50000"/>
            </a:schemeClr>
          </a:solidFill>
          <a:latin typeface="+mn-lt"/>
          <a:ea typeface="+mn-ea"/>
          <a:cs typeface="+mn-cs"/>
        </a:defRPr>
      </a:lvl4pPr>
      <a:lvl5pPr marL="4114800" indent="-457200" algn="l" defTabSz="1828800" rtl="0" eaLnBrk="1" latinLnBrk="0" hangingPunct="1">
        <a:lnSpc>
          <a:spcPct val="90000"/>
        </a:lnSpc>
        <a:spcBef>
          <a:spcPts val="1000"/>
        </a:spcBef>
        <a:buFont typeface="Arial"/>
        <a:buChar char="•"/>
        <a:defRPr sz="3200" kern="1200">
          <a:solidFill>
            <a:schemeClr val="accent6"/>
          </a:solidFill>
          <a:latin typeface="+mn-lt"/>
          <a:ea typeface="+mn-ea"/>
          <a:cs typeface="+mn-cs"/>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1" name="TextBox 10">
            <a:extLst>
              <a:ext uri="{FF2B5EF4-FFF2-40B4-BE49-F238E27FC236}">
                <a16:creationId xmlns:a16="http://schemas.microsoft.com/office/drawing/2014/main" id="{E06307F8-D2DD-4B4C-873A-9AE88E01F58A}"/>
              </a:ext>
            </a:extLst>
          </p:cNvPr>
          <p:cNvSpPr txBox="1"/>
          <p:nvPr userDrawn="1"/>
        </p:nvSpPr>
        <p:spPr>
          <a:xfrm>
            <a:off x="1390801" y="12488229"/>
            <a:ext cx="12395326" cy="1015663"/>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p:txBody>
      </p:sp>
    </p:spTree>
    <p:extLst>
      <p:ext uri="{BB962C8B-B14F-4D97-AF65-F5344CB8AC3E}">
        <p14:creationId xmlns:p14="http://schemas.microsoft.com/office/powerpoint/2010/main" val="516472995"/>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9A3D3CB2-CB46-4D73-9AF3-8191DEA4D6E1}" type="datetimeFigureOut">
              <a:rPr lang="en-GB" smtClean="0"/>
              <a:t>17/01/2022</a:t>
            </a:fld>
            <a:endParaRPr lang="en-GB"/>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108794541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4765627" y="12316623"/>
            <a:ext cx="19667734" cy="1454146"/>
          </a:xfrm>
          <a:prstGeom prst="rect">
            <a:avLst/>
          </a:prstGeom>
        </p:spPr>
      </p:pic>
      <p:sp>
        <p:nvSpPr>
          <p:cNvPr id="9" name="Espace réservé du titre 8"/>
          <p:cNvSpPr>
            <a:spLocks noGrp="1"/>
          </p:cNvSpPr>
          <p:nvPr>
            <p:ph type="title"/>
          </p:nvPr>
        </p:nvSpPr>
        <p:spPr>
          <a:xfrm>
            <a:off x="2455530" y="549276"/>
            <a:ext cx="19913600" cy="2286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2347712" y="3197053"/>
            <a:ext cx="19913600" cy="905192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10655830" y="12677103"/>
            <a:ext cx="10369152" cy="730250"/>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3181" y="12316623"/>
            <a:ext cx="19667734" cy="1454146"/>
          </a:xfrm>
          <a:prstGeom prst="rect">
            <a:avLst/>
          </a:prstGeom>
        </p:spPr>
      </p:pic>
      <p:sp>
        <p:nvSpPr>
          <p:cNvPr id="10" name="Slide Number Placeholder 2"/>
          <p:cNvSpPr txBox="1">
            <a:spLocks/>
          </p:cNvSpPr>
          <p:nvPr userDrawn="1"/>
        </p:nvSpPr>
        <p:spPr>
          <a:xfrm>
            <a:off x="17475200" y="12712703"/>
            <a:ext cx="5689600" cy="730250"/>
          </a:xfrm>
          <a:prstGeom prst="rect">
            <a:avLst/>
          </a:prstGeom>
        </p:spPr>
        <p:txBody>
          <a:bodyPr vert="horz" lIns="182880" tIns="91440" rIns="182880" bIns="9144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2400" dirty="0"/>
          </a:p>
        </p:txBody>
      </p:sp>
      <p:sp>
        <p:nvSpPr>
          <p:cNvPr id="12" name="TextBox 11"/>
          <p:cNvSpPr txBox="1"/>
          <p:nvPr userDrawn="1"/>
        </p:nvSpPr>
        <p:spPr>
          <a:xfrm>
            <a:off x="1390801" y="12488229"/>
            <a:ext cx="12395326" cy="1323439"/>
          </a:xfrm>
          <a:prstGeom prst="rect">
            <a:avLst/>
          </a:prstGeom>
          <a:noFill/>
        </p:spPr>
        <p:txBody>
          <a:bodyPr wrap="square" rtlCol="0">
            <a:spAutoFit/>
          </a:bodyPr>
          <a:lstStyle/>
          <a:p>
            <a:r>
              <a:rPr lang="en-GB" sz="2000" b="1" dirty="0">
                <a:solidFill>
                  <a:schemeClr val="bg1"/>
                </a:solidFill>
              </a:rPr>
              <a:t>FCC Status</a:t>
            </a:r>
          </a:p>
          <a:p>
            <a:r>
              <a:rPr lang="en-US" sz="2000" b="0" dirty="0">
                <a:solidFill>
                  <a:schemeClr val="bg1"/>
                </a:solidFill>
              </a:rPr>
              <a:t>Frank Zimmermann</a:t>
            </a:r>
          </a:p>
          <a:p>
            <a:r>
              <a:rPr lang="en-GB" sz="2000" b="0" baseline="0" dirty="0">
                <a:solidFill>
                  <a:schemeClr val="bg1"/>
                </a:solidFill>
              </a:rPr>
              <a:t>HKIAS HEP 2022, 17 January 2022</a:t>
            </a:r>
            <a:endParaRPr lang="en-GB" sz="2000" b="0" dirty="0">
              <a:solidFill>
                <a:schemeClr val="bg1"/>
              </a:solidFill>
            </a:endParaRPr>
          </a:p>
          <a:p>
            <a:endParaRPr lang="en-GB" sz="2000" b="0" dirty="0">
              <a:solidFill>
                <a:schemeClr val="bg1"/>
              </a:solidFill>
            </a:endParaRPr>
          </a:p>
        </p:txBody>
      </p:sp>
    </p:spTree>
    <p:extLst>
      <p:ext uri="{BB962C8B-B14F-4D97-AF65-F5344CB8AC3E}">
        <p14:creationId xmlns:p14="http://schemas.microsoft.com/office/powerpoint/2010/main" val="1695241368"/>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7200" kern="1200">
          <a:solidFill>
            <a:schemeClr val="tx1"/>
          </a:solidFill>
          <a:latin typeface="+mj-lt"/>
          <a:ea typeface="+mj-ea"/>
          <a:cs typeface="+mj-cs"/>
        </a:defRPr>
      </a:lvl1pPr>
    </p:titleStyle>
    <p:bodyStyle>
      <a:lvl1pPr marL="987552" indent="-914400" algn="l" rtl="0" eaLnBrk="1" latinLnBrk="0" hangingPunct="1">
        <a:spcBef>
          <a:spcPct val="20000"/>
        </a:spcBef>
        <a:buClr>
          <a:schemeClr val="accent1"/>
        </a:buClr>
        <a:buSzPct val="80000"/>
        <a:buFont typeface="Arial"/>
        <a:buChar char="•"/>
        <a:defRPr kumimoji="0" sz="4800" kern="1200">
          <a:solidFill>
            <a:schemeClr val="tx1"/>
          </a:solidFill>
          <a:latin typeface="+mn-lt"/>
          <a:ea typeface="+mn-ea"/>
          <a:cs typeface="+mn-cs"/>
        </a:defRPr>
      </a:lvl1pPr>
      <a:lvl2pPr marL="1810512" indent="-914400" algn="l" rtl="0" eaLnBrk="1" latinLnBrk="0" hangingPunct="1">
        <a:spcBef>
          <a:spcPct val="20000"/>
        </a:spcBef>
        <a:buClr>
          <a:schemeClr val="accent1"/>
        </a:buClr>
        <a:buSzPct val="90000"/>
        <a:buFont typeface="Arial"/>
        <a:buChar char="•"/>
        <a:defRPr kumimoji="0" sz="4000" kern="1200">
          <a:solidFill>
            <a:schemeClr val="tx1"/>
          </a:solidFill>
          <a:latin typeface="+mn-lt"/>
          <a:ea typeface="+mn-ea"/>
          <a:cs typeface="+mn-cs"/>
        </a:defRPr>
      </a:lvl2pPr>
      <a:lvl3pPr marL="2185416" indent="-685800" algn="l" rtl="0" eaLnBrk="1" latinLnBrk="0" hangingPunct="1">
        <a:spcBef>
          <a:spcPct val="20000"/>
        </a:spcBef>
        <a:buClr>
          <a:schemeClr val="accent2"/>
        </a:buClr>
        <a:buSzPct val="85000"/>
        <a:buFont typeface="Arial"/>
        <a:buChar char="•"/>
        <a:defRPr kumimoji="0" sz="3600" kern="1200">
          <a:solidFill>
            <a:schemeClr val="tx1"/>
          </a:solidFill>
          <a:latin typeface="+mn-lt"/>
          <a:ea typeface="+mn-ea"/>
          <a:cs typeface="+mn-cs"/>
        </a:defRPr>
      </a:lvl3pPr>
      <a:lvl4pPr marL="2770632" indent="-685800" algn="l" rtl="0" eaLnBrk="1" latinLnBrk="0" hangingPunct="1">
        <a:spcBef>
          <a:spcPct val="20000"/>
        </a:spcBef>
        <a:buClr>
          <a:schemeClr val="accent3"/>
        </a:buClr>
        <a:buSzPct val="90000"/>
        <a:buFont typeface="Arial"/>
        <a:buChar char="•"/>
        <a:defRPr kumimoji="0" sz="3200" kern="1200">
          <a:solidFill>
            <a:schemeClr val="tx1"/>
          </a:solidFill>
          <a:latin typeface="+mn-lt"/>
          <a:ea typeface="+mn-ea"/>
          <a:cs typeface="+mn-cs"/>
        </a:defRPr>
      </a:lvl4pPr>
      <a:lvl5pPr marL="3300984" indent="-685800" algn="l" rtl="0" eaLnBrk="1" latinLnBrk="0" hangingPunct="1">
        <a:spcBef>
          <a:spcPct val="20000"/>
        </a:spcBef>
        <a:buClr>
          <a:schemeClr val="accent4"/>
        </a:buClr>
        <a:buSzPct val="100000"/>
        <a:buFont typeface="Arial"/>
        <a:buChar char="•"/>
        <a:defRPr kumimoji="0" sz="3200" kern="1200">
          <a:solidFill>
            <a:schemeClr val="tx1"/>
          </a:solidFill>
          <a:latin typeface="+mn-lt"/>
          <a:ea typeface="+mn-ea"/>
          <a:cs typeface="+mn-cs"/>
        </a:defRPr>
      </a:lvl5pPr>
      <a:lvl6pPr marL="3401568" indent="-365760" algn="l" rtl="0" eaLnBrk="1" latinLnBrk="0" hangingPunct="1">
        <a:spcBef>
          <a:spcPct val="20000"/>
        </a:spcBef>
        <a:buClr>
          <a:schemeClr val="accent5"/>
        </a:buClr>
        <a:buFont typeface="Arial"/>
        <a:buChar char="-"/>
        <a:defRPr kumimoji="0" sz="4000" kern="1200" baseline="0">
          <a:solidFill>
            <a:schemeClr val="tx1"/>
          </a:solidFill>
          <a:latin typeface="+mn-lt"/>
          <a:ea typeface="+mn-ea"/>
          <a:cs typeface="+mn-cs"/>
        </a:defRPr>
      </a:lvl6pPr>
      <a:lvl7pPr marL="3840480" indent="-365760" algn="l" rtl="0" eaLnBrk="1" latinLnBrk="0" hangingPunct="1">
        <a:spcBef>
          <a:spcPct val="20000"/>
        </a:spcBef>
        <a:buClr>
          <a:schemeClr val="accent6"/>
        </a:buClr>
        <a:buSzPct val="100000"/>
        <a:buFont typeface="Arial"/>
        <a:buChar char="•"/>
        <a:defRPr kumimoji="0" sz="3600" kern="1200" baseline="0">
          <a:solidFill>
            <a:schemeClr val="tx1"/>
          </a:solidFill>
          <a:latin typeface="+mn-lt"/>
          <a:ea typeface="+mn-ea"/>
          <a:cs typeface="+mn-cs"/>
        </a:defRPr>
      </a:lvl7pPr>
      <a:lvl8pPr marL="4279392"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8pPr>
      <a:lvl9pPr marL="4663440" indent="-365760" algn="l" rtl="0" eaLnBrk="1" latinLnBrk="0" hangingPunct="1">
        <a:spcBef>
          <a:spcPct val="20000"/>
        </a:spcBef>
        <a:buClr>
          <a:schemeClr val="accent6"/>
        </a:buClr>
        <a:buFont typeface="Arial"/>
        <a:buChar char="•"/>
        <a:defRPr kumimoji="0" sz="3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914400" algn="l" rtl="0" eaLnBrk="1" latinLnBrk="0" hangingPunct="1">
        <a:defRPr kumimoji="0" kern="1200">
          <a:solidFill>
            <a:schemeClr val="tx1"/>
          </a:solidFill>
          <a:latin typeface="+mn-lt"/>
          <a:ea typeface="+mn-ea"/>
          <a:cs typeface="+mn-cs"/>
        </a:defRPr>
      </a:lvl2pPr>
      <a:lvl3pPr marL="1828800" algn="l" rtl="0" eaLnBrk="1" latinLnBrk="0" hangingPunct="1">
        <a:defRPr kumimoji="0" kern="1200">
          <a:solidFill>
            <a:schemeClr val="tx1"/>
          </a:solidFill>
          <a:latin typeface="+mn-lt"/>
          <a:ea typeface="+mn-ea"/>
          <a:cs typeface="+mn-cs"/>
        </a:defRPr>
      </a:lvl3pPr>
      <a:lvl4pPr marL="2743200" algn="l" rtl="0" eaLnBrk="1" latinLnBrk="0" hangingPunct="1">
        <a:defRPr kumimoji="0" kern="1200">
          <a:solidFill>
            <a:schemeClr val="tx1"/>
          </a:solidFill>
          <a:latin typeface="+mn-lt"/>
          <a:ea typeface="+mn-ea"/>
          <a:cs typeface="+mn-cs"/>
        </a:defRPr>
      </a:lvl4pPr>
      <a:lvl5pPr marL="3657600" algn="l" rtl="0" eaLnBrk="1" latinLnBrk="0" hangingPunct="1">
        <a:defRPr kumimoji="0" kern="1200">
          <a:solidFill>
            <a:schemeClr val="tx1"/>
          </a:solidFill>
          <a:latin typeface="+mn-lt"/>
          <a:ea typeface="+mn-ea"/>
          <a:cs typeface="+mn-cs"/>
        </a:defRPr>
      </a:lvl5pPr>
      <a:lvl6pPr marL="4572000" algn="l" rtl="0" eaLnBrk="1" latinLnBrk="0" hangingPunct="1">
        <a:defRPr kumimoji="0" kern="1200">
          <a:solidFill>
            <a:schemeClr val="tx1"/>
          </a:solidFill>
          <a:latin typeface="+mn-lt"/>
          <a:ea typeface="+mn-ea"/>
          <a:cs typeface="+mn-cs"/>
        </a:defRPr>
      </a:lvl6pPr>
      <a:lvl7pPr marL="5486400" algn="l" rtl="0" eaLnBrk="1" latinLnBrk="0" hangingPunct="1">
        <a:defRPr kumimoji="0" kern="1200">
          <a:solidFill>
            <a:schemeClr val="tx1"/>
          </a:solidFill>
          <a:latin typeface="+mn-lt"/>
          <a:ea typeface="+mn-ea"/>
          <a:cs typeface="+mn-cs"/>
        </a:defRPr>
      </a:lvl7pPr>
      <a:lvl8pPr marL="6400800" algn="l" rtl="0" eaLnBrk="1" latinLnBrk="0" hangingPunct="1">
        <a:defRPr kumimoji="0" kern="1200">
          <a:solidFill>
            <a:schemeClr val="tx1"/>
          </a:solidFill>
          <a:latin typeface="+mn-lt"/>
          <a:ea typeface="+mn-ea"/>
          <a:cs typeface="+mn-cs"/>
        </a:defRPr>
      </a:lvl8pPr>
      <a:lvl9pPr marL="73152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5E30AD-8162-40D4-A2C7-062741DDB906}"/>
              </a:ext>
            </a:extLst>
          </p:cNvPr>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A66BD7-3FFD-48F9-A97D-43F676832786}"/>
              </a:ext>
            </a:extLst>
          </p:cNvPr>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A5E573-65E0-4997-980C-C607424C06FB}"/>
              </a:ext>
            </a:extLst>
          </p:cNvPr>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4682CD23-A44A-47D6-8BB1-A3005B8BD082}" type="datetimeFigureOut">
              <a:rPr lang="en-GB" smtClean="0"/>
              <a:t>17/01/2022</a:t>
            </a:fld>
            <a:endParaRPr lang="en-GB"/>
          </a:p>
        </p:txBody>
      </p:sp>
      <p:sp>
        <p:nvSpPr>
          <p:cNvPr id="5" name="Footer Placeholder 4">
            <a:extLst>
              <a:ext uri="{FF2B5EF4-FFF2-40B4-BE49-F238E27FC236}">
                <a16:creationId xmlns:a16="http://schemas.microsoft.com/office/drawing/2014/main" id="{A37AB0A5-C525-4093-BA37-C13DA0BDD77D}"/>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87FB168-FDC1-475E-9B48-2D0A28857B85}"/>
              </a:ext>
            </a:extLst>
          </p:cNvPr>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9AB9D597-FCE4-4008-9559-EB312DF1D015}" type="slidenum">
              <a:rPr lang="en-GB" smtClean="0"/>
              <a:t>‹#›</a:t>
            </a:fld>
            <a:endParaRPr lang="en-GB"/>
          </a:p>
        </p:txBody>
      </p:sp>
    </p:spTree>
    <p:extLst>
      <p:ext uri="{BB962C8B-B14F-4D97-AF65-F5344CB8AC3E}">
        <p14:creationId xmlns:p14="http://schemas.microsoft.com/office/powerpoint/2010/main" val="3247109849"/>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png"/><Relationship Id="rId3" Type="http://schemas.openxmlformats.org/officeDocument/2006/relationships/image" Target="../media/image20.emf"/><Relationship Id="rId7" Type="http://schemas.openxmlformats.org/officeDocument/2006/relationships/image" Target="../media/image24.png"/><Relationship Id="rId12" Type="http://schemas.openxmlformats.org/officeDocument/2006/relationships/hyperlink" Target="http://cern.ch/fcc" TargetMode="External"/><Relationship Id="rId2" Type="http://schemas.openxmlformats.org/officeDocument/2006/relationships/notesSlide" Target="../notesSlides/notesSlide1.xml"/><Relationship Id="rId1" Type="http://schemas.openxmlformats.org/officeDocument/2006/relationships/slideLayout" Target="../slideLayouts/slideLayout63.xml"/><Relationship Id="rId6" Type="http://schemas.openxmlformats.org/officeDocument/2006/relationships/image" Target="../media/image23.jpe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29.png"/></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8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hyperlink" Target="https://link.springer.com/content/pdf/10.1140/epjp/s13360-021-02151-y.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6.png"/><Relationship Id="rId1" Type="http://schemas.openxmlformats.org/officeDocument/2006/relationships/slideLayout" Target="../slideLayouts/slideLayout83.xml"/><Relationship Id="rId6" Type="http://schemas.openxmlformats.org/officeDocument/2006/relationships/image" Target="../media/image57.png"/><Relationship Id="rId5" Type="http://schemas.openxmlformats.org/officeDocument/2006/relationships/hyperlink" Target="http://cds.cern.ch/record/2774007/files/English.pdf" TargetMode="External"/><Relationship Id="rId4" Type="http://schemas.openxmlformats.org/officeDocument/2006/relationships/hyperlink" Target="http://cds.cern.ch/record/2774006/files/English.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69.xml"/><Relationship Id="rId5" Type="http://schemas.openxmlformats.org/officeDocument/2006/relationships/image" Target="../media/image40.png"/><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69.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40.png"/><Relationship Id="rId1" Type="http://schemas.openxmlformats.org/officeDocument/2006/relationships/slideLayout" Target="../slideLayouts/slideLayout167.xml"/><Relationship Id="rId6" Type="http://schemas.openxmlformats.org/officeDocument/2006/relationships/image" Target="../media/image64.png"/><Relationship Id="rId5" Type="http://schemas.openxmlformats.org/officeDocument/2006/relationships/image" Target="../media/image63.jpeg"/><Relationship Id="rId10" Type="http://schemas.openxmlformats.org/officeDocument/2006/relationships/image" Target="../media/image68.png"/><Relationship Id="rId4" Type="http://schemas.openxmlformats.org/officeDocument/2006/relationships/image" Target="../media/image62.jpeg"/><Relationship Id="rId9" Type="http://schemas.openxmlformats.org/officeDocument/2006/relationships/image" Target="../media/image67.png"/></Relationships>
</file>

<file path=ppt/slides/_rels/slide17.xml.rels><?xml version="1.0" encoding="UTF-8" standalone="yes"?>
<Relationships xmlns="http://schemas.openxmlformats.org/package/2006/relationships"><Relationship Id="rId8" Type="http://schemas.openxmlformats.org/officeDocument/2006/relationships/image" Target="../media/image73.png"/><Relationship Id="rId3" Type="http://schemas.microsoft.com/office/2007/relationships/hdphoto" Target="../media/hdphoto1.wdp"/><Relationship Id="rId7" Type="http://schemas.openxmlformats.org/officeDocument/2006/relationships/image" Target="../media/image72.png"/><Relationship Id="rId2" Type="http://schemas.openxmlformats.org/officeDocument/2006/relationships/image" Target="../media/image69.png"/><Relationship Id="rId1" Type="http://schemas.openxmlformats.org/officeDocument/2006/relationships/slideLayout" Target="../slideLayouts/slideLayout89.xml"/><Relationship Id="rId6" Type="http://schemas.microsoft.com/office/2007/relationships/hdphoto" Target="../media/hdphoto2.wdp"/><Relationship Id="rId11" Type="http://schemas.openxmlformats.org/officeDocument/2006/relationships/image" Target="../media/image40.png"/><Relationship Id="rId5" Type="http://schemas.openxmlformats.org/officeDocument/2006/relationships/image" Target="../media/image71.png"/><Relationship Id="rId10" Type="http://schemas.openxmlformats.org/officeDocument/2006/relationships/image" Target="../media/image75.svg"/><Relationship Id="rId4" Type="http://schemas.openxmlformats.org/officeDocument/2006/relationships/image" Target="../media/image70.emf"/><Relationship Id="rId9" Type="http://schemas.openxmlformats.org/officeDocument/2006/relationships/image" Target="../media/image74.png"/></Relationships>
</file>

<file path=ppt/slides/_rels/slide1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88.xml"/><Relationship Id="rId5" Type="http://schemas.openxmlformats.org/officeDocument/2006/relationships/image" Target="../media/image40.png"/><Relationship Id="rId4" Type="http://schemas.openxmlformats.org/officeDocument/2006/relationships/image" Target="../media/image78.png"/></Relationships>
</file>

<file path=ppt/slides/_rels/slide1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11.xml"/><Relationship Id="rId1" Type="http://schemas.openxmlformats.org/officeDocument/2006/relationships/slideLayout" Target="../slideLayouts/slideLayout153.xml"/><Relationship Id="rId6" Type="http://schemas.openxmlformats.org/officeDocument/2006/relationships/image" Target="../media/image82.png"/><Relationship Id="rId5" Type="http://schemas.openxmlformats.org/officeDocument/2006/relationships/image" Target="../media/image81.emf"/><Relationship Id="rId10" Type="http://schemas.openxmlformats.org/officeDocument/2006/relationships/image" Target="../media/image85.png"/><Relationship Id="rId4" Type="http://schemas.openxmlformats.org/officeDocument/2006/relationships/image" Target="../media/image80.jpeg"/><Relationship Id="rId9" Type="http://schemas.openxmlformats.org/officeDocument/2006/relationships/image" Target="../media/image84.jpeg"/></Relationships>
</file>

<file path=ppt/slides/_rels/slide2.xml.rels><?xml version="1.0" encoding="UTF-8" standalone="yes"?>
<Relationships xmlns="http://schemas.openxmlformats.org/package/2006/relationships"><Relationship Id="rId3" Type="http://schemas.openxmlformats.org/officeDocument/2006/relationships/image" Target="../media/image280.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74.xml"/><Relationship Id="rId6" Type="http://schemas.openxmlformats.org/officeDocument/2006/relationships/image" Target="../media/image32.emf"/><Relationship Id="rId5" Type="http://schemas.openxmlformats.org/officeDocument/2006/relationships/image" Target="../media/image31.png"/><Relationship Id="rId4" Type="http://schemas.openxmlformats.org/officeDocument/2006/relationships/image" Target="../media/image30.png"/></Relationships>
</file>

<file path=ppt/slides/_rels/slide2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2.xml"/><Relationship Id="rId1" Type="http://schemas.openxmlformats.org/officeDocument/2006/relationships/slideLayout" Target="../slideLayouts/slideLayout113.xml"/></Relationships>
</file>

<file path=ppt/slides/_rels/slide2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3.xml"/><Relationship Id="rId1" Type="http://schemas.openxmlformats.org/officeDocument/2006/relationships/slideLayout" Target="../slideLayouts/slideLayout113.xml"/></Relationships>
</file>

<file path=ppt/slides/_rels/slide2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48.xml"/><Relationship Id="rId4" Type="http://schemas.openxmlformats.org/officeDocument/2006/relationships/image" Target="../media/image89.png"/></Relationships>
</file>

<file path=ppt/slides/_rels/slide2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40.png"/><Relationship Id="rId1" Type="http://schemas.openxmlformats.org/officeDocument/2006/relationships/slideLayout" Target="../slideLayouts/slideLayout76.xml"/></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7.png"/><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2.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2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4.xml"/><Relationship Id="rId1" Type="http://schemas.openxmlformats.org/officeDocument/2006/relationships/slideLayout" Target="../slideLayouts/slideLayout48.xml"/><Relationship Id="rId5" Type="http://schemas.openxmlformats.org/officeDocument/2006/relationships/image" Target="../media/image95.png"/><Relationship Id="rId4" Type="http://schemas.openxmlformats.org/officeDocument/2006/relationships/image" Target="../media/image94.png"/></Relationships>
</file>

<file path=ppt/slides/_rels/slide28.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image" Target="../media/image87.png"/><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3" Type="http://schemas.openxmlformats.org/officeDocument/2006/relationships/image" Target="../media/image97.tif"/><Relationship Id="rId2" Type="http://schemas.openxmlformats.org/officeDocument/2006/relationships/image" Target="../media/image87.png"/><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8" Type="http://schemas.openxmlformats.org/officeDocument/2006/relationships/image" Target="../media/image33.tiff"/><Relationship Id="rId3" Type="http://schemas.openxmlformats.org/officeDocument/2006/relationships/hyperlink" Target="https://link.springer.com/article/10.1140/epjc/s10052-019-6904-3" TargetMode="External"/><Relationship Id="rId7" Type="http://schemas.openxmlformats.org/officeDocument/2006/relationships/hyperlink" Target="http://fcc-cdr.web.cern.ch/" TargetMode="External"/><Relationship Id="rId12"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73.xml"/><Relationship Id="rId6" Type="http://schemas.openxmlformats.org/officeDocument/2006/relationships/hyperlink" Target="https://link.springer.com/article/10.1140/epjst/e2019-900088-6" TargetMode="External"/><Relationship Id="rId11" Type="http://schemas.openxmlformats.org/officeDocument/2006/relationships/image" Target="../media/image36.png"/><Relationship Id="rId5" Type="http://schemas.openxmlformats.org/officeDocument/2006/relationships/hyperlink" Target="https://link.springer.com/article/10.1140/epjst/e2019-900087-0" TargetMode="External"/><Relationship Id="rId10" Type="http://schemas.openxmlformats.org/officeDocument/2006/relationships/image" Target="../media/image35.png"/><Relationship Id="rId4" Type="http://schemas.openxmlformats.org/officeDocument/2006/relationships/hyperlink" Target="https://link.springer.com/article/10.1140/epjst/e2019-900045-4" TargetMode="External"/><Relationship Id="rId9" Type="http://schemas.openxmlformats.org/officeDocument/2006/relationships/image" Target="../media/image34.png"/></Relationships>
</file>

<file path=ppt/slides/_rels/slide3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48.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48.xml"/></Relationships>
</file>

<file path=ppt/slides/_rels/slide32.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68.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100.tiff"/><Relationship Id="rId2" Type="http://schemas.openxmlformats.org/officeDocument/2006/relationships/notesSlide" Target="../notesSlides/notesSlide15.xml"/><Relationship Id="rId1" Type="http://schemas.openxmlformats.org/officeDocument/2006/relationships/slideLayout" Target="../slideLayouts/slideLayout115.xml"/><Relationship Id="rId5" Type="http://schemas.openxmlformats.org/officeDocument/2006/relationships/image" Target="../media/image102.tiff"/><Relationship Id="rId4" Type="http://schemas.openxmlformats.org/officeDocument/2006/relationships/image" Target="../media/image101.png"/></Relationships>
</file>

<file path=ppt/slides/_rels/slide3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4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emf"/></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8.jpg"/><Relationship Id="rId1" Type="http://schemas.openxmlformats.org/officeDocument/2006/relationships/slideLayout" Target="../slideLayouts/slideLayout146.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5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81.xml"/></Relationships>
</file>

<file path=ppt/slides/_rels/slide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18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81.xml"/><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187.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994685/" TargetMode="External"/><Relationship Id="rId2" Type="http://schemas.openxmlformats.org/officeDocument/2006/relationships/image" Target="../media/image44.png"/><Relationship Id="rId1" Type="http://schemas.openxmlformats.org/officeDocument/2006/relationships/slideLayout" Target="../slideLayouts/slideLayout202.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994685/" TargetMode="External"/><Relationship Id="rId2" Type="http://schemas.openxmlformats.org/officeDocument/2006/relationships/image" Target="../media/image45.png"/><Relationship Id="rId1" Type="http://schemas.openxmlformats.org/officeDocument/2006/relationships/slideLayout" Target="../slideLayouts/slideLayout202.xml"/></Relationships>
</file>

<file path=ppt/slides/_rels/slide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png"/><Relationship Id="rId7" Type="http://schemas.openxmlformats.org/officeDocument/2006/relationships/image" Target="../media/image480.png"/><Relationship Id="rId2" Type="http://schemas.openxmlformats.org/officeDocument/2006/relationships/notesSlide" Target="../notesSlides/notesSlide6.xml"/><Relationship Id="rId1" Type="http://schemas.openxmlformats.org/officeDocument/2006/relationships/slideLayout" Target="../slideLayouts/slideLayout83.xml"/><Relationship Id="rId6" Type="http://schemas.openxmlformats.org/officeDocument/2006/relationships/image" Target="../media/image470.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1166938" y="8189178"/>
            <a:ext cx="12060928" cy="2716584"/>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algn="ctr" defTabSz="1828800" eaLnBrk="0" fontAlgn="base" hangingPunct="0">
              <a:spcBef>
                <a:spcPct val="0"/>
              </a:spcBef>
              <a:spcAft>
                <a:spcPct val="0"/>
              </a:spcAft>
              <a:defRPr/>
            </a:pPr>
            <a:endParaRPr lang="en-GB" sz="3200" kern="0" dirty="0">
              <a:solidFill>
                <a:prstClr val="black"/>
              </a:solidFill>
              <a:effectLst>
                <a:outerShdw blurRad="38100" dist="38100" dir="2700000" algn="tl">
                  <a:srgbClr val="000000">
                    <a:alpha val="43137"/>
                  </a:srgbClr>
                </a:outerShdw>
              </a:effectLst>
              <a:latin typeface="Arial"/>
            </a:endParaRPr>
          </a:p>
        </p:txBody>
      </p:sp>
      <p:grpSp>
        <p:nvGrpSpPr>
          <p:cNvPr id="19" name="Group 18"/>
          <p:cNvGrpSpPr/>
          <p:nvPr/>
        </p:nvGrpSpPr>
        <p:grpSpPr>
          <a:xfrm>
            <a:off x="-1812756" y="0"/>
            <a:ext cx="33985184" cy="13716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algn="ctr" defTabSz="1828800" eaLnBrk="0" fontAlgn="base" hangingPunct="0">
                <a:spcBef>
                  <a:spcPct val="0"/>
                </a:spcBef>
                <a:spcAft>
                  <a:spcPct val="0"/>
                </a:spcAft>
                <a:defRPr/>
              </a:pPr>
              <a:endParaRPr lang="en-GB" sz="3200" kern="0" dirty="0">
                <a:solidFill>
                  <a:prstClr val="white"/>
                </a:solidFill>
                <a:effectLst>
                  <a:outerShdw blurRad="38100" dist="38100" dir="2700000" algn="tl">
                    <a:srgbClr val="000000">
                      <a:alpha val="43137"/>
                    </a:srgbClr>
                  </a:outerShdw>
                </a:effectLst>
                <a:latin typeface="Arial"/>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algn="ctr" defTabSz="1828800" eaLnBrk="0" fontAlgn="base" hangingPunct="0">
                <a:spcBef>
                  <a:spcPct val="0"/>
                </a:spcBef>
                <a:spcAft>
                  <a:spcPct val="0"/>
                </a:spcAft>
                <a:defRPr/>
              </a:pPr>
              <a:endParaRPr lang="en-GB" sz="3200" kern="0" dirty="0">
                <a:solidFill>
                  <a:prstClr val="white"/>
                </a:solidFill>
                <a:effectLst>
                  <a:outerShdw blurRad="38100" dist="38100" dir="2700000" algn="tl">
                    <a:srgbClr val="000000">
                      <a:alpha val="43137"/>
                    </a:srgbClr>
                  </a:outerShdw>
                </a:effectLst>
                <a:latin typeface="Arial"/>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0" fontAlgn="base" hangingPunct="0">
                <a:spcBef>
                  <a:spcPct val="0"/>
                </a:spcBef>
                <a:spcAft>
                  <a:spcPct val="0"/>
                </a:spcAft>
                <a:defRPr/>
              </a:pPr>
              <a:endParaRPr lang="en-GB" sz="3200" dirty="0">
                <a:solidFill>
                  <a:prstClr val="black"/>
                </a:solidFill>
                <a:effectLst>
                  <a:outerShdw blurRad="38100" dist="38100" dir="2700000" algn="tl">
                    <a:srgbClr val="000000">
                      <a:alpha val="43137"/>
                    </a:srgbClr>
                  </a:outerShdw>
                </a:effectLst>
                <a:latin typeface="Calibri" panose="020F0502020204030204"/>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0" fontAlgn="base" hangingPunct="0">
                <a:spcBef>
                  <a:spcPct val="0"/>
                </a:spcBef>
                <a:spcAft>
                  <a:spcPct val="0"/>
                </a:spcAft>
                <a:defRPr/>
              </a:pPr>
              <a:endParaRPr lang="en-GB" sz="3200" dirty="0">
                <a:solidFill>
                  <a:prstClr val="black"/>
                </a:solidFill>
                <a:effectLst>
                  <a:outerShdw blurRad="38100" dist="38100" dir="2700000" algn="tl">
                    <a:srgbClr val="000000">
                      <a:alpha val="43137"/>
                    </a:srgbClr>
                  </a:outerShdw>
                </a:effectLst>
                <a:latin typeface="Calibri" panose="020F0502020204030204"/>
              </a:endParaRPr>
            </a:p>
          </p:txBody>
        </p:sp>
      </p:grpSp>
      <p:sp>
        <p:nvSpPr>
          <p:cNvPr id="31" name="TextBox 30"/>
          <p:cNvSpPr txBox="1"/>
          <p:nvPr/>
        </p:nvSpPr>
        <p:spPr>
          <a:xfrm>
            <a:off x="18000164" y="9494944"/>
            <a:ext cx="1756764" cy="830997"/>
          </a:xfrm>
          <a:prstGeom prst="rect">
            <a:avLst/>
          </a:prstGeom>
          <a:noFill/>
        </p:spPr>
        <p:txBody>
          <a:bodyPr wrap="square" rtlCol="0">
            <a:spAutoFit/>
          </a:bodyPr>
          <a:lstStyle/>
          <a:p>
            <a:pPr algn="ctr" defTabSz="1828800">
              <a:defRPr/>
            </a:pPr>
            <a:r>
              <a:rPr lang="de-DE" sz="4800" b="1" dirty="0">
                <a:solidFill>
                  <a:srgbClr val="FFFF00"/>
                </a:solidFill>
                <a:latin typeface="Arial"/>
              </a:rPr>
              <a:t>FCC</a:t>
            </a:r>
            <a:endParaRPr lang="en-GB" sz="4800" b="1" dirty="0">
              <a:solidFill>
                <a:srgbClr val="FFFF00"/>
              </a:solidFill>
              <a:latin typeface="Arial"/>
            </a:endParaRPr>
          </a:p>
        </p:txBody>
      </p:sp>
      <p:sp>
        <p:nvSpPr>
          <p:cNvPr id="32" name="TextBox 31"/>
          <p:cNvSpPr txBox="1"/>
          <p:nvPr/>
        </p:nvSpPr>
        <p:spPr>
          <a:xfrm>
            <a:off x="13396648" y="8181496"/>
            <a:ext cx="1303032" cy="830997"/>
          </a:xfrm>
          <a:prstGeom prst="rect">
            <a:avLst/>
          </a:prstGeom>
          <a:noFill/>
        </p:spPr>
        <p:txBody>
          <a:bodyPr wrap="square" rtlCol="0">
            <a:spAutoFit/>
          </a:bodyPr>
          <a:lstStyle/>
          <a:p>
            <a:pPr algn="ctr" defTabSz="1828800">
              <a:defRPr/>
            </a:pPr>
            <a:r>
              <a:rPr lang="de-DE" sz="4800" dirty="0">
                <a:solidFill>
                  <a:srgbClr val="00B050"/>
                </a:solidFill>
                <a:latin typeface="Arial"/>
              </a:rPr>
              <a:t>PS</a:t>
            </a:r>
            <a:endParaRPr lang="en-GB" sz="4800" dirty="0">
              <a:solidFill>
                <a:srgbClr val="00B050"/>
              </a:solidFill>
              <a:latin typeface="Arial"/>
            </a:endParaRPr>
          </a:p>
        </p:txBody>
      </p:sp>
      <p:sp>
        <p:nvSpPr>
          <p:cNvPr id="33" name="TextBox 32"/>
          <p:cNvSpPr txBox="1"/>
          <p:nvPr/>
        </p:nvSpPr>
        <p:spPr>
          <a:xfrm>
            <a:off x="8067486" y="9483692"/>
            <a:ext cx="1775140" cy="830997"/>
          </a:xfrm>
          <a:prstGeom prst="rect">
            <a:avLst/>
          </a:prstGeom>
          <a:noFill/>
        </p:spPr>
        <p:txBody>
          <a:bodyPr wrap="square" rtlCol="0">
            <a:spAutoFit/>
          </a:bodyPr>
          <a:lstStyle/>
          <a:p>
            <a:pPr algn="ctr" defTabSz="1828800">
              <a:defRPr/>
            </a:pPr>
            <a:r>
              <a:rPr lang="de-DE" sz="4800" dirty="0">
                <a:solidFill>
                  <a:srgbClr val="00B0F0"/>
                </a:solidFill>
                <a:latin typeface="Arial"/>
              </a:rPr>
              <a:t>SPS</a:t>
            </a:r>
            <a:endParaRPr lang="en-GB" sz="4800" dirty="0">
              <a:solidFill>
                <a:srgbClr val="00B0F0"/>
              </a:solidFill>
              <a:latin typeface="Arial"/>
            </a:endParaRPr>
          </a:p>
        </p:txBody>
      </p:sp>
      <p:sp>
        <p:nvSpPr>
          <p:cNvPr id="34" name="TextBox 33"/>
          <p:cNvSpPr txBox="1"/>
          <p:nvPr/>
        </p:nvSpPr>
        <p:spPr>
          <a:xfrm>
            <a:off x="285207" y="7483494"/>
            <a:ext cx="1843938" cy="830997"/>
          </a:xfrm>
          <a:prstGeom prst="rect">
            <a:avLst/>
          </a:prstGeom>
          <a:noFill/>
        </p:spPr>
        <p:txBody>
          <a:bodyPr wrap="square" rtlCol="0">
            <a:spAutoFit/>
          </a:bodyPr>
          <a:lstStyle/>
          <a:p>
            <a:pPr algn="ctr" defTabSz="1828800">
              <a:defRPr/>
            </a:pPr>
            <a:r>
              <a:rPr lang="de-DE" sz="4800" dirty="0">
                <a:solidFill>
                  <a:srgbClr val="ED7D31"/>
                </a:solidFill>
                <a:latin typeface="Arial"/>
              </a:rPr>
              <a:t>LHC</a:t>
            </a:r>
            <a:endParaRPr lang="en-GB" sz="4800" dirty="0">
              <a:solidFill>
                <a:srgbClr val="ED7D31"/>
              </a:solidFill>
              <a:latin typeface="Arial"/>
            </a:endParaRPr>
          </a:p>
        </p:txBody>
      </p:sp>
      <p:sp>
        <p:nvSpPr>
          <p:cNvPr id="28" name="TextBox 27"/>
          <p:cNvSpPr txBox="1"/>
          <p:nvPr/>
        </p:nvSpPr>
        <p:spPr>
          <a:xfrm>
            <a:off x="469413" y="705934"/>
            <a:ext cx="23850734" cy="2970044"/>
          </a:xfrm>
          <a:prstGeom prst="rect">
            <a:avLst/>
          </a:prstGeom>
          <a:noFill/>
        </p:spPr>
        <p:txBody>
          <a:bodyPr wrap="square" rtlCol="0">
            <a:spAutoFit/>
          </a:bodyPr>
          <a:lstStyle/>
          <a:p>
            <a:pPr algn="ctr" defTabSz="1828800"/>
            <a:r>
              <a:rPr lang="fr-FR" sz="18700" b="1" dirty="0">
                <a:solidFill>
                  <a:srgbClr val="FFFF00"/>
                </a:solidFill>
                <a:latin typeface="Calibri" panose="020F0502020204030204"/>
              </a:rPr>
              <a:t>FCC </a:t>
            </a:r>
            <a:r>
              <a:rPr lang="fr-FR" sz="18700" b="1" dirty="0" err="1">
                <a:solidFill>
                  <a:srgbClr val="FFFF00"/>
                </a:solidFill>
                <a:latin typeface="Calibri" panose="020F0502020204030204"/>
              </a:rPr>
              <a:t>status</a:t>
            </a:r>
            <a:endParaRPr lang="de-DE" sz="18700" dirty="0">
              <a:solidFill>
                <a:prstClr val="white"/>
              </a:solidFill>
              <a:latin typeface="Calibri" panose="020F0502020204030204"/>
            </a:endParaRPr>
          </a:p>
        </p:txBody>
      </p:sp>
      <p:sp>
        <p:nvSpPr>
          <p:cNvPr id="35" name="TextBox 34"/>
          <p:cNvSpPr txBox="1"/>
          <p:nvPr/>
        </p:nvSpPr>
        <p:spPr>
          <a:xfrm>
            <a:off x="3635632" y="4405258"/>
            <a:ext cx="19021810" cy="2123658"/>
          </a:xfrm>
          <a:prstGeom prst="rect">
            <a:avLst/>
          </a:prstGeom>
          <a:noFill/>
        </p:spPr>
        <p:txBody>
          <a:bodyPr wrap="square" rtlCol="0">
            <a:spAutoFit/>
          </a:bodyPr>
          <a:lstStyle/>
          <a:p>
            <a:pPr algn="ctr" defTabSz="1828800"/>
            <a:r>
              <a:rPr lang="en-US" sz="6000" dirty="0">
                <a:solidFill>
                  <a:srgbClr val="A5A5A5">
                    <a:lumMod val="20000"/>
                    <a:lumOff val="80000"/>
                  </a:srgbClr>
                </a:solidFill>
                <a:latin typeface="Calibri" panose="020F0502020204030204" pitchFamily="34" charset="0"/>
              </a:rPr>
              <a:t>Frank Zimmermann</a:t>
            </a:r>
            <a:r>
              <a:rPr lang="en-GB" sz="6000" dirty="0">
                <a:solidFill>
                  <a:srgbClr val="A5A5A5">
                    <a:lumMod val="20000"/>
                    <a:lumOff val="80000"/>
                  </a:srgbClr>
                </a:solidFill>
                <a:latin typeface="Calibri" panose="020F0502020204030204" pitchFamily="34" charset="0"/>
              </a:rPr>
              <a:t>, CERN</a:t>
            </a:r>
          </a:p>
          <a:p>
            <a:pPr algn="ctr" defTabSz="1828800"/>
            <a:endParaRPr lang="en-GB" sz="7200" i="1" dirty="0">
              <a:solidFill>
                <a:prstClr val="white">
                  <a:lumMod val="85000"/>
                </a:prstClr>
              </a:solidFill>
              <a:latin typeface="Calibri" panose="020F0502020204030204" pitchFamily="34" charset="0"/>
            </a:endParaRPr>
          </a:p>
        </p:txBody>
      </p:sp>
      <p:sp>
        <p:nvSpPr>
          <p:cNvPr id="36" name="TextBox 35"/>
          <p:cNvSpPr txBox="1"/>
          <p:nvPr/>
        </p:nvSpPr>
        <p:spPr>
          <a:xfrm>
            <a:off x="7871521" y="5417840"/>
            <a:ext cx="16454854" cy="2677656"/>
          </a:xfrm>
          <a:prstGeom prst="rect">
            <a:avLst/>
          </a:prstGeom>
          <a:noFill/>
        </p:spPr>
        <p:txBody>
          <a:bodyPr wrap="square" rtlCol="0">
            <a:spAutoFit/>
          </a:bodyPr>
          <a:lstStyle/>
          <a:p>
            <a:pPr algn="ctr" defTabSz="1828800"/>
            <a:r>
              <a:rPr lang="en-GB" sz="5600" b="1" dirty="0">
                <a:solidFill>
                  <a:prstClr val="white"/>
                </a:solidFill>
                <a:latin typeface="Calibri" panose="020F0502020204030204" pitchFamily="34" charset="0"/>
                <a:cs typeface="Arial" panose="020B0604020202020204" pitchFamily="34" charset="0"/>
              </a:rPr>
              <a:t>on behalf of the FCC collaboration and FCCIS team -</a:t>
            </a:r>
          </a:p>
          <a:p>
            <a:pPr algn="ctr" defTabSz="1828800"/>
            <a:r>
              <a:rPr lang="en-GB" sz="5600" b="1" dirty="0">
                <a:solidFill>
                  <a:prstClr val="white"/>
                </a:solidFill>
                <a:latin typeface="Calibri" panose="020F0502020204030204" pitchFamily="34" charset="0"/>
                <a:cs typeface="Arial" panose="020B0604020202020204" pitchFamily="34" charset="0"/>
              </a:rPr>
              <a:t>with help from Michael Benedikt, CERN, Katsunobu Oide, KEK/CERN, and Tor Raubenheimer, SLAC</a:t>
            </a:r>
          </a:p>
        </p:txBody>
      </p:sp>
      <p:sp>
        <p:nvSpPr>
          <p:cNvPr id="27" name="TextBox 2">
            <a:extLst>
              <a:ext uri="{FF2B5EF4-FFF2-40B4-BE49-F238E27FC236}">
                <a16:creationId xmlns:a16="http://schemas.microsoft.com/office/drawing/2014/main" id="{885E0B1D-EE02-4D08-B4B7-6B086A825C46}"/>
              </a:ext>
            </a:extLst>
          </p:cNvPr>
          <p:cNvSpPr txBox="1"/>
          <p:nvPr/>
        </p:nvSpPr>
        <p:spPr>
          <a:xfrm>
            <a:off x="17808625" y="13194704"/>
            <a:ext cx="3121047"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2800" dirty="0">
                <a:solidFill>
                  <a:prstClr val="black"/>
                </a:solidFill>
                <a:latin typeface="Calibri" panose="020F0502020204030204"/>
              </a:rPr>
              <a:t>photo: J. Wenninger</a:t>
            </a:r>
            <a:endParaRPr lang="en-GB" sz="2800" dirty="0">
              <a:solidFill>
                <a:prstClr val="black"/>
              </a:solidFill>
              <a:latin typeface="Calibri" panose="020F0502020204030204"/>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672752" y="12519240"/>
            <a:ext cx="18288000"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828800">
              <a:defRPr/>
            </a:pPr>
            <a:r>
              <a:rPr lang="en-US" sz="2400" i="1" kern="0" dirty="0">
                <a:solidFill>
                  <a:srgbClr val="0000CC"/>
                </a:solidFill>
                <a:latin typeface="Calibri" panose="020F0502020204030204"/>
              </a:rPr>
              <a:t>Work supported by the </a:t>
            </a:r>
            <a:r>
              <a:rPr lang="en-US" sz="2400" b="1" i="1" kern="0" dirty="0">
                <a:solidFill>
                  <a:srgbClr val="0000CC"/>
                </a:solidFill>
                <a:latin typeface="Calibri" panose="020F0502020204030204"/>
              </a:rPr>
              <a:t>European Commission </a:t>
            </a:r>
            <a:r>
              <a:rPr lang="en-US" sz="2400" i="1" kern="0" dirty="0">
                <a:solidFill>
                  <a:srgbClr val="0000CC"/>
                </a:solidFill>
                <a:latin typeface="Calibri" panose="020F0502020204030204"/>
              </a:rPr>
              <a:t>under </a:t>
            </a:r>
            <a:r>
              <a:rPr lang="en-GB" sz="2400" i="1" kern="0" dirty="0">
                <a:solidFill>
                  <a:srgbClr val="0000CC"/>
                </a:solidFill>
                <a:latin typeface="Calibri" panose="020F0502020204030204"/>
              </a:rPr>
              <a:t>the </a:t>
            </a:r>
            <a:r>
              <a:rPr lang="en-GB" sz="2400" b="1" i="1" kern="0" dirty="0">
                <a:solidFill>
                  <a:srgbClr val="0000CC"/>
                </a:solidFill>
                <a:latin typeface="Calibri" panose="020F0502020204030204"/>
              </a:rPr>
              <a:t>HORIZON 2020 projects </a:t>
            </a:r>
            <a:r>
              <a:rPr lang="en-GB" sz="2400" b="1" i="1" kern="0" dirty="0" err="1">
                <a:solidFill>
                  <a:srgbClr val="0000CC"/>
                </a:solidFill>
                <a:latin typeface="Calibri" panose="020F0502020204030204"/>
              </a:rPr>
              <a:t>EuroCirCol</a:t>
            </a:r>
            <a:r>
              <a:rPr lang="en-GB" sz="2400" i="1" kern="0" dirty="0">
                <a:solidFill>
                  <a:srgbClr val="0000CC"/>
                </a:solidFill>
                <a:latin typeface="Calibri" panose="020F0502020204030204"/>
              </a:rPr>
              <a:t>, grant agreement 654305; </a:t>
            </a:r>
            <a:r>
              <a:rPr lang="en-GB" sz="2400" b="1" i="1" kern="0" dirty="0" err="1">
                <a:solidFill>
                  <a:srgbClr val="0000CC"/>
                </a:solidFill>
                <a:latin typeface="Calibri" panose="020F0502020204030204"/>
              </a:rPr>
              <a:t>EASITrain</a:t>
            </a:r>
            <a:r>
              <a:rPr lang="en-GB" sz="2400" b="1" i="1" kern="0" dirty="0">
                <a:solidFill>
                  <a:srgbClr val="0000CC"/>
                </a:solidFill>
                <a:latin typeface="Calibri" panose="020F0502020204030204"/>
              </a:rPr>
              <a:t>, </a:t>
            </a:r>
            <a:r>
              <a:rPr lang="en-GB" sz="2400" i="1" kern="0" dirty="0">
                <a:solidFill>
                  <a:srgbClr val="0000CC"/>
                </a:solidFill>
                <a:latin typeface="Calibri" panose="020F0502020204030204"/>
              </a:rPr>
              <a:t>grant agreement no. 764879; </a:t>
            </a:r>
            <a:r>
              <a:rPr lang="en-GB" sz="2400" b="1" i="1" kern="0" dirty="0">
                <a:solidFill>
                  <a:srgbClr val="0000CC"/>
                </a:solidFill>
                <a:latin typeface="Calibri" panose="020F0502020204030204"/>
              </a:rPr>
              <a:t>ARIES</a:t>
            </a:r>
            <a:r>
              <a:rPr lang="en-GB" sz="2400" i="1" kern="0" dirty="0">
                <a:solidFill>
                  <a:srgbClr val="0000CC"/>
                </a:solidFill>
                <a:latin typeface="Calibri" panose="020F0502020204030204"/>
              </a:rPr>
              <a:t>, grant agreement 730871, </a:t>
            </a:r>
            <a:r>
              <a:rPr lang="en-GB" sz="2400" b="1" i="1" kern="0" dirty="0">
                <a:solidFill>
                  <a:srgbClr val="0000CC"/>
                </a:solidFill>
                <a:latin typeface="Calibri" panose="020F0502020204030204"/>
              </a:rPr>
              <a:t>FCCIS</a:t>
            </a:r>
            <a:r>
              <a:rPr lang="en-GB" sz="2400" i="1" kern="0" dirty="0">
                <a:solidFill>
                  <a:srgbClr val="0000CC"/>
                </a:solidFill>
                <a:latin typeface="Calibri" panose="020F0502020204030204"/>
              </a:rPr>
              <a:t>, grant agreement 951754, and </a:t>
            </a:r>
            <a:r>
              <a:rPr lang="en-GB" sz="2400" b="1" i="1" kern="0" dirty="0">
                <a:solidFill>
                  <a:srgbClr val="0000CC"/>
                </a:solidFill>
                <a:latin typeface="Calibri" panose="020F0502020204030204"/>
              </a:rPr>
              <a:t>E-JADE,</a:t>
            </a:r>
            <a:r>
              <a:rPr lang="en-GB" sz="2400" i="1" kern="0" dirty="0">
                <a:solidFill>
                  <a:srgbClr val="0000CC"/>
                </a:solidFill>
                <a:latin typeface="Calibri" panose="020F0502020204030204"/>
              </a:rPr>
              <a:t> contract no. 645479</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85216" y="12316240"/>
            <a:ext cx="5628064" cy="8784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780877" y="11034465"/>
            <a:ext cx="22932234" cy="646331"/>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828800"/>
            <a:endParaRPr lang="en-GB" sz="3600">
              <a:solidFill>
                <a:prstClr val="black"/>
              </a:solidFill>
              <a:latin typeface="Calibri" panose="020F0502020204030204"/>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196782" y="11144687"/>
            <a:ext cx="3102364" cy="1297446"/>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9098" y="11121263"/>
            <a:ext cx="2604384" cy="125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4566" y="11144686"/>
            <a:ext cx="1967188" cy="1280160"/>
          </a:xfrm>
          <a:prstGeom prst="rect">
            <a:avLst/>
          </a:prstGeom>
        </p:spPr>
      </p:pic>
      <p:pic>
        <p:nvPicPr>
          <p:cNvPr id="50" name="Picture 49">
            <a:extLst>
              <a:ext uri="{FF2B5EF4-FFF2-40B4-BE49-F238E27FC236}">
                <a16:creationId xmlns:a16="http://schemas.microsoft.com/office/drawing/2014/main" id="{D5B0FEDA-D1C1-463A-95BF-B7DAC8FE27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905" t="11250" r="6225" b="10001"/>
          <a:stretch/>
        </p:blipFill>
        <p:spPr>
          <a:xfrm>
            <a:off x="9945502" y="11131948"/>
            <a:ext cx="1986492" cy="1280160"/>
          </a:xfrm>
          <a:prstGeom prst="rect">
            <a:avLst/>
          </a:prstGeom>
          <a:solidFill>
            <a:schemeClr val="bg1"/>
          </a:solidFill>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9">
            <a:extLst>
              <a:ext uri="{28A0092B-C50C-407E-A947-70E740481C1C}">
                <a14:useLocalDpi xmlns:a14="http://schemas.microsoft.com/office/drawing/2010/main" val="0"/>
              </a:ext>
            </a:extLst>
          </a:blip>
          <a:srcRect l="23997" t="16876" r="24262" b="24372"/>
          <a:stretch/>
        </p:blipFill>
        <p:spPr>
          <a:xfrm>
            <a:off x="16411502" y="11091352"/>
            <a:ext cx="849084" cy="128016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348626" y="11100188"/>
            <a:ext cx="3615816" cy="1280160"/>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1"/>
          <a:stretch>
            <a:fillRect/>
          </a:stretch>
        </p:blipFill>
        <p:spPr>
          <a:xfrm>
            <a:off x="22056418" y="11283642"/>
            <a:ext cx="1202048" cy="128016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17804962" y="11472806"/>
            <a:ext cx="3893502" cy="707886"/>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828800">
              <a:defRPr/>
            </a:pPr>
            <a:r>
              <a:rPr lang="en-GB" sz="4000" u="sng" dirty="0">
                <a:solidFill>
                  <a:prstClr val="white"/>
                </a:solidFill>
                <a:latin typeface="Calibri" panose="020F0502020204030204"/>
                <a:ea typeface="Calibri"/>
                <a:cs typeface="Times New Roman"/>
                <a:hlinkClick r:id="rId12"/>
              </a:rPr>
              <a:t>http://cern.ch/fcc</a:t>
            </a:r>
            <a:endParaRPr lang="en-GB" sz="4000" dirty="0">
              <a:solidFill>
                <a:prstClr val="white"/>
              </a:solidFill>
              <a:latin typeface="Arial"/>
            </a:endParaRPr>
          </a:p>
        </p:txBody>
      </p:sp>
      <p:sp>
        <p:nvSpPr>
          <p:cNvPr id="29" name="TextBox 28">
            <a:extLst>
              <a:ext uri="{FF2B5EF4-FFF2-40B4-BE49-F238E27FC236}">
                <a16:creationId xmlns:a16="http://schemas.microsoft.com/office/drawing/2014/main" id="{04B467EF-07F7-4032-92ED-C4E257F68EC9}"/>
              </a:ext>
            </a:extLst>
          </p:cNvPr>
          <p:cNvSpPr txBox="1"/>
          <p:nvPr/>
        </p:nvSpPr>
        <p:spPr>
          <a:xfrm>
            <a:off x="7197402" y="3511331"/>
            <a:ext cx="12801600" cy="646331"/>
          </a:xfrm>
          <a:prstGeom prst="rect">
            <a:avLst/>
          </a:prstGeom>
          <a:noFill/>
        </p:spPr>
        <p:txBody>
          <a:bodyPr wrap="square">
            <a:spAutoFit/>
          </a:bodyPr>
          <a:lstStyle/>
          <a:p>
            <a:r>
              <a:rPr lang="en-GB" dirty="0">
                <a:solidFill>
                  <a:srgbClr val="FFFF00"/>
                </a:solidFill>
              </a:rPr>
              <a:t>HKUST IAS HEP 2022 Conference, Monday 17 January 2022</a:t>
            </a:r>
          </a:p>
        </p:txBody>
      </p:sp>
      <p:pic>
        <p:nvPicPr>
          <p:cNvPr id="30" name="Picture 29" descr="A picture containing icon&#10;&#10;Description automatically generated">
            <a:extLst>
              <a:ext uri="{FF2B5EF4-FFF2-40B4-BE49-F238E27FC236}">
                <a16:creationId xmlns:a16="http://schemas.microsoft.com/office/drawing/2014/main" id="{9CD8A39F-7E72-4359-86DD-88D1752EF3D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57200" y="607481"/>
            <a:ext cx="6190666" cy="2092841"/>
          </a:xfrm>
          <a:prstGeom prst="rect">
            <a:avLst/>
          </a:prstGeom>
        </p:spPr>
      </p:pic>
      <p:pic>
        <p:nvPicPr>
          <p:cNvPr id="3" name="Picture 2">
            <a:extLst>
              <a:ext uri="{FF2B5EF4-FFF2-40B4-BE49-F238E27FC236}">
                <a16:creationId xmlns:a16="http://schemas.microsoft.com/office/drawing/2014/main" id="{BDAF634F-CF69-4D37-B59A-65E08BF77303}"/>
              </a:ext>
            </a:extLst>
          </p:cNvPr>
          <p:cNvPicPr>
            <a:picLocks noChangeAspect="1"/>
          </p:cNvPicPr>
          <p:nvPr/>
        </p:nvPicPr>
        <p:blipFill>
          <a:blip r:embed="rId14"/>
          <a:stretch>
            <a:fillRect/>
          </a:stretch>
        </p:blipFill>
        <p:spPr>
          <a:xfrm>
            <a:off x="20358535" y="296262"/>
            <a:ext cx="3395766" cy="4548010"/>
          </a:xfrm>
          <a:prstGeom prst="rect">
            <a:avLst/>
          </a:prstGeom>
        </p:spPr>
      </p:pic>
    </p:spTree>
    <p:extLst>
      <p:ext uri="{BB962C8B-B14F-4D97-AF65-F5344CB8AC3E}">
        <p14:creationId xmlns:p14="http://schemas.microsoft.com/office/powerpoint/2010/main" val="423563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343F6C1E-6405-4A59-BBDE-E1CE264CDD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0694" y="4996446"/>
            <a:ext cx="6786092" cy="2996320"/>
          </a:xfrm>
          <a:prstGeom prst="rect">
            <a:avLst/>
          </a:prstGeom>
        </p:spPr>
      </p:pic>
      <p:pic>
        <p:nvPicPr>
          <p:cNvPr id="7" name="Picture 6" descr="Diagram&#10;&#10;Description automatically generated">
            <a:extLst>
              <a:ext uri="{FF2B5EF4-FFF2-40B4-BE49-F238E27FC236}">
                <a16:creationId xmlns:a16="http://schemas.microsoft.com/office/drawing/2014/main" id="{690A8593-406C-414A-A1A5-EB27939D60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7145" y="4668059"/>
            <a:ext cx="6786094" cy="3699442"/>
          </a:xfrm>
          <a:prstGeom prst="rect">
            <a:avLst/>
          </a:prstGeom>
        </p:spPr>
      </p:pic>
      <p:pic>
        <p:nvPicPr>
          <p:cNvPr id="9" name="Picture 8" descr="Chart, histogram&#10;&#10;Description automatically generated">
            <a:extLst>
              <a:ext uri="{FF2B5EF4-FFF2-40B4-BE49-F238E27FC236}">
                <a16:creationId xmlns:a16="http://schemas.microsoft.com/office/drawing/2014/main" id="{D7F3453A-106F-4092-8051-22C9C9C27B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995" y="9744117"/>
            <a:ext cx="6966706" cy="3379150"/>
          </a:xfrm>
          <a:prstGeom prst="rect">
            <a:avLst/>
          </a:prstGeom>
        </p:spPr>
      </p:pic>
      <p:pic>
        <p:nvPicPr>
          <p:cNvPr id="11" name="Picture 10" descr="Chart, scatter chart&#10;&#10;Description automatically generated">
            <a:extLst>
              <a:ext uri="{FF2B5EF4-FFF2-40B4-BE49-F238E27FC236}">
                <a16:creationId xmlns:a16="http://schemas.microsoft.com/office/drawing/2014/main" id="{3D5237ED-28F9-40D0-9DFD-3B6618C1E8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8553" y="9750010"/>
            <a:ext cx="5760550" cy="3552340"/>
          </a:xfrm>
          <a:prstGeom prst="rect">
            <a:avLst/>
          </a:prstGeom>
        </p:spPr>
      </p:pic>
      <p:pic>
        <p:nvPicPr>
          <p:cNvPr id="13" name="Picture 12" descr="A picture containing scatter chart&#10;&#10;Description automatically generated">
            <a:extLst>
              <a:ext uri="{FF2B5EF4-FFF2-40B4-BE49-F238E27FC236}">
                <a16:creationId xmlns:a16="http://schemas.microsoft.com/office/drawing/2014/main" id="{2FF8ED25-5EDF-42D0-9E17-B6332A6D79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58651" y="4869696"/>
            <a:ext cx="9235742" cy="4874420"/>
          </a:xfrm>
          <a:prstGeom prst="rect">
            <a:avLst/>
          </a:prstGeom>
        </p:spPr>
      </p:pic>
      <p:sp>
        <p:nvSpPr>
          <p:cNvPr id="14" name="TextBox 13">
            <a:extLst>
              <a:ext uri="{FF2B5EF4-FFF2-40B4-BE49-F238E27FC236}">
                <a16:creationId xmlns:a16="http://schemas.microsoft.com/office/drawing/2014/main" id="{5A09C863-25DA-4A32-B404-C5688A398737}"/>
              </a:ext>
            </a:extLst>
          </p:cNvPr>
          <p:cNvSpPr txBox="1"/>
          <p:nvPr/>
        </p:nvSpPr>
        <p:spPr>
          <a:xfrm>
            <a:off x="1534816" y="3457315"/>
            <a:ext cx="3837204" cy="830997"/>
          </a:xfrm>
          <a:prstGeom prst="rect">
            <a:avLst/>
          </a:prstGeom>
          <a:solidFill>
            <a:schemeClr val="bg1">
              <a:lumMod val="85000"/>
            </a:schemeClr>
          </a:solidFill>
        </p:spPr>
        <p:txBody>
          <a:bodyPr wrap="none" rtlCol="0">
            <a:spAutoFit/>
          </a:bodyPr>
          <a:lstStyle/>
          <a:p>
            <a:pPr defTabSz="914400">
              <a:defRPr/>
            </a:pPr>
            <a:r>
              <a:rPr lang="en-US" sz="4800" dirty="0">
                <a:solidFill>
                  <a:prstClr val="black"/>
                </a:solidFill>
                <a:latin typeface="Calibri" panose="020F0502020204030204"/>
              </a:rPr>
              <a:t>w crab cavities</a:t>
            </a:r>
            <a:endParaRPr lang="en-GB" sz="4800" dirty="0">
              <a:solidFill>
                <a:prstClr val="black"/>
              </a:solidFill>
              <a:latin typeface="Calibri" panose="020F0502020204030204"/>
            </a:endParaRPr>
          </a:p>
        </p:txBody>
      </p:sp>
      <p:sp>
        <p:nvSpPr>
          <p:cNvPr id="15" name="TextBox 14">
            <a:extLst>
              <a:ext uri="{FF2B5EF4-FFF2-40B4-BE49-F238E27FC236}">
                <a16:creationId xmlns:a16="http://schemas.microsoft.com/office/drawing/2014/main" id="{0012C557-583D-46E1-AAC3-5200FD5E182C}"/>
              </a:ext>
            </a:extLst>
          </p:cNvPr>
          <p:cNvSpPr txBox="1"/>
          <p:nvPr/>
        </p:nvSpPr>
        <p:spPr>
          <a:xfrm>
            <a:off x="9506296" y="3583581"/>
            <a:ext cx="4389343" cy="830997"/>
          </a:xfrm>
          <a:prstGeom prst="rect">
            <a:avLst/>
          </a:prstGeom>
          <a:solidFill>
            <a:schemeClr val="accent4">
              <a:lumMod val="40000"/>
              <a:lumOff val="60000"/>
            </a:schemeClr>
          </a:solidFill>
        </p:spPr>
        <p:txBody>
          <a:bodyPr wrap="none" rtlCol="0">
            <a:spAutoFit/>
          </a:bodyPr>
          <a:lstStyle/>
          <a:p>
            <a:pPr defTabSz="914400">
              <a:defRPr/>
            </a:pPr>
            <a:r>
              <a:rPr lang="en-US" sz="4800" dirty="0">
                <a:solidFill>
                  <a:prstClr val="black"/>
                </a:solidFill>
                <a:latin typeface="Calibri" panose="020F0502020204030204"/>
              </a:rPr>
              <a:t>w/o crab cavities</a:t>
            </a:r>
            <a:endParaRPr lang="en-GB" sz="4800" dirty="0">
              <a:solidFill>
                <a:prstClr val="black"/>
              </a:solidFill>
              <a:latin typeface="Calibri" panose="020F0502020204030204"/>
            </a:endParaRPr>
          </a:p>
        </p:txBody>
      </p:sp>
      <p:sp>
        <p:nvSpPr>
          <p:cNvPr id="16" name="TextBox 15">
            <a:extLst>
              <a:ext uri="{FF2B5EF4-FFF2-40B4-BE49-F238E27FC236}">
                <a16:creationId xmlns:a16="http://schemas.microsoft.com/office/drawing/2014/main" id="{EACE61C8-36FC-49B7-B166-72B608259DA7}"/>
              </a:ext>
            </a:extLst>
          </p:cNvPr>
          <p:cNvSpPr txBox="1"/>
          <p:nvPr/>
        </p:nvSpPr>
        <p:spPr>
          <a:xfrm>
            <a:off x="9490254" y="9163085"/>
            <a:ext cx="4724370" cy="584775"/>
          </a:xfrm>
          <a:prstGeom prst="rect">
            <a:avLst/>
          </a:prstGeom>
          <a:noFill/>
        </p:spPr>
        <p:txBody>
          <a:bodyPr wrap="none" rtlCol="0">
            <a:spAutoFit/>
          </a:bodyPr>
          <a:lstStyle/>
          <a:p>
            <a:pPr defTabSz="914400">
              <a:defRPr/>
            </a:pPr>
            <a:r>
              <a:rPr lang="en-US" sz="3200" b="1" dirty="0">
                <a:solidFill>
                  <a:srgbClr val="ED7D31">
                    <a:lumMod val="75000"/>
                  </a:srgbClr>
                </a:solidFill>
                <a:latin typeface="Calibri" panose="020F0502020204030204"/>
              </a:rPr>
              <a:t> integrated resonance scan</a:t>
            </a:r>
            <a:endParaRPr lang="en-GB" sz="3200" b="1" dirty="0">
              <a:solidFill>
                <a:srgbClr val="ED7D31">
                  <a:lumMod val="75000"/>
                </a:srgbClr>
              </a:solidFill>
              <a:latin typeface="Calibri" panose="020F0502020204030204"/>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5B74CEE-E1F7-4FD8-9B16-2F88CBBE7BD8}"/>
                  </a:ext>
                </a:extLst>
              </p:cNvPr>
              <p:cNvSpPr txBox="1"/>
              <p:nvPr/>
            </p:nvSpPr>
            <p:spPr>
              <a:xfrm>
                <a:off x="7147282" y="2433719"/>
                <a:ext cx="2636555" cy="984885"/>
              </a:xfrm>
              <a:prstGeom prst="rect">
                <a:avLst/>
              </a:prstGeom>
              <a:solidFill>
                <a:schemeClr val="accent1">
                  <a:lumMod val="20000"/>
                  <a:lumOff val="80000"/>
                </a:schemeClr>
              </a:solidFill>
              <a:ln w="34925">
                <a:solidFill>
                  <a:srgbClr val="FF0000"/>
                </a:solidFill>
              </a:ln>
            </p:spPr>
            <p:txBody>
              <a:bodyPr wrap="none" lIns="0" tIns="0" rIns="0" bIns="0" rtlCol="0">
                <a:spAutoFit/>
              </a:bodyPr>
              <a:lstStyle/>
              <a:p>
                <a:pPr defTabSz="914400">
                  <a:defRPr/>
                </a:pPr>
                <a14:m>
                  <m:oMathPara xmlns:m="http://schemas.openxmlformats.org/officeDocument/2006/math">
                    <m:oMathParaPr>
                      <m:jc m:val="centerGroup"/>
                    </m:oMathParaPr>
                    <m:oMath xmlns:m="http://schemas.openxmlformats.org/officeDocument/2006/math">
                      <m:sSubSup>
                        <m:sSubSupPr>
                          <m:ctrlPr>
                            <a:rPr lang="en-GB" sz="6400" i="1">
                              <a:solidFill>
                                <a:srgbClr val="FF0000"/>
                              </a:solidFill>
                              <a:latin typeface="Cambria Math" panose="02040503050406030204" pitchFamily="18" charset="0"/>
                            </a:rPr>
                          </m:ctrlPr>
                        </m:sSubSupPr>
                        <m:e>
                          <m:r>
                            <a:rPr lang="en-US" sz="6400" i="1">
                              <a:solidFill>
                                <a:srgbClr val="FF0000"/>
                              </a:solidFill>
                              <a:latin typeface="Cambria Math" panose="02040503050406030204" pitchFamily="18" charset="0"/>
                            </a:rPr>
                            <m:t>𝐷</m:t>
                          </m:r>
                        </m:e>
                        <m:sub>
                          <m:r>
                            <a:rPr lang="en-US" sz="6400" i="1">
                              <a:solidFill>
                                <a:srgbClr val="FF0000"/>
                              </a:solidFill>
                              <a:latin typeface="Cambria Math" panose="02040503050406030204" pitchFamily="18" charset="0"/>
                            </a:rPr>
                            <m:t>𝑥</m:t>
                          </m:r>
                        </m:sub>
                        <m:sup>
                          <m:r>
                            <a:rPr lang="en-US" sz="6400" i="1">
                              <a:solidFill>
                                <a:srgbClr val="FF0000"/>
                              </a:solidFill>
                              <a:latin typeface="Cambria Math" panose="02040503050406030204" pitchFamily="18" charset="0"/>
                            </a:rPr>
                            <m:t>∗</m:t>
                          </m:r>
                        </m:sup>
                      </m:sSubSup>
                      <m:r>
                        <a:rPr lang="en-GB" sz="6400" i="1">
                          <a:solidFill>
                            <a:srgbClr val="FF0000"/>
                          </a:solidFill>
                          <a:latin typeface="Cambria Math" panose="02040503050406030204" pitchFamily="18" charset="0"/>
                          <a:ea typeface="Cambria Math" panose="02040503050406030204" pitchFamily="18" charset="0"/>
                        </a:rPr>
                        <m:t>≠</m:t>
                      </m:r>
                      <m:r>
                        <a:rPr lang="en-US" sz="6400" i="1">
                          <a:solidFill>
                            <a:srgbClr val="FF0000"/>
                          </a:solidFill>
                          <a:latin typeface="Cambria Math" panose="02040503050406030204" pitchFamily="18" charset="0"/>
                          <a:ea typeface="Cambria Math" panose="02040503050406030204" pitchFamily="18" charset="0"/>
                        </a:rPr>
                        <m:t>0</m:t>
                      </m:r>
                    </m:oMath>
                  </m:oMathPara>
                </a14:m>
                <a:endParaRPr lang="en-GB" sz="6400" dirty="0">
                  <a:solidFill>
                    <a:srgbClr val="FF0000"/>
                  </a:solidFill>
                  <a:latin typeface="Calibri" panose="020F0502020204030204"/>
                </a:endParaRPr>
              </a:p>
            </p:txBody>
          </p:sp>
        </mc:Choice>
        <mc:Fallback xmlns="">
          <p:sp>
            <p:nvSpPr>
              <p:cNvPr id="17" name="TextBox 16">
                <a:extLst>
                  <a:ext uri="{FF2B5EF4-FFF2-40B4-BE49-F238E27FC236}">
                    <a16:creationId xmlns:a16="http://schemas.microsoft.com/office/drawing/2014/main" id="{35B74CEE-E1F7-4FD8-9B16-2F88CBBE7BD8}"/>
                  </a:ext>
                </a:extLst>
              </p:cNvPr>
              <p:cNvSpPr txBox="1">
                <a:spLocks noRot="1" noChangeAspect="1" noMove="1" noResize="1" noEditPoints="1" noAdjustHandles="1" noChangeArrowheads="1" noChangeShapeType="1" noTextEdit="1"/>
              </p:cNvSpPr>
              <p:nvPr/>
            </p:nvSpPr>
            <p:spPr>
              <a:xfrm>
                <a:off x="7147282" y="2433719"/>
                <a:ext cx="2636555" cy="984885"/>
              </a:xfrm>
              <a:prstGeom prst="rect">
                <a:avLst/>
              </a:prstGeom>
              <a:blipFill>
                <a:blip r:embed="rId7"/>
                <a:stretch>
                  <a:fillRect/>
                </a:stretch>
              </a:blipFill>
              <a:ln w="34925">
                <a:solidFill>
                  <a:srgbClr val="FF0000"/>
                </a:solidFill>
              </a:ln>
            </p:spPr>
            <p:txBody>
              <a:bodyPr/>
              <a:lstStyle/>
              <a:p>
                <a:r>
                  <a:rPr lang="en-GB">
                    <a:noFill/>
                  </a:rPr>
                  <a:t> </a:t>
                </a:r>
              </a:p>
            </p:txBody>
          </p:sp>
        </mc:Fallback>
      </mc:AlternateContent>
      <p:sp>
        <p:nvSpPr>
          <p:cNvPr id="18" name="TextBox 17">
            <a:extLst>
              <a:ext uri="{FF2B5EF4-FFF2-40B4-BE49-F238E27FC236}">
                <a16:creationId xmlns:a16="http://schemas.microsoft.com/office/drawing/2014/main" id="{7CBCEFBB-B0EB-4A5F-AC5C-C124E02EBAE0}"/>
              </a:ext>
            </a:extLst>
          </p:cNvPr>
          <p:cNvSpPr txBox="1"/>
          <p:nvPr/>
        </p:nvSpPr>
        <p:spPr>
          <a:xfrm>
            <a:off x="15031260" y="2239778"/>
            <a:ext cx="8773843" cy="1200329"/>
          </a:xfrm>
          <a:prstGeom prst="rect">
            <a:avLst/>
          </a:prstGeom>
          <a:solidFill>
            <a:srgbClr val="FFFF00"/>
          </a:solidFill>
        </p:spPr>
        <p:txBody>
          <a:bodyPr wrap="square" rtlCol="0">
            <a:spAutoFit/>
          </a:bodyPr>
          <a:lstStyle/>
          <a:p>
            <a:pPr defTabSz="914400">
              <a:defRPr/>
            </a:pPr>
            <a:r>
              <a:rPr lang="en-US" dirty="0">
                <a:solidFill>
                  <a:prstClr val="black"/>
                </a:solidFill>
                <a:latin typeface="Calibri" panose="020F0502020204030204"/>
              </a:rPr>
              <a:t>M.A. Valdivia Garcia, A. Faus-Golfe, A. Blondel, F. Z</a:t>
            </a:r>
            <a:r>
              <a:rPr lang="en-US" dirty="0" err="1">
                <a:solidFill>
                  <a:prstClr val="black"/>
                </a:solidFill>
                <a:latin typeface="Calibri" panose="020F0502020204030204"/>
              </a:rPr>
              <a:t>immermann</a:t>
            </a:r>
            <a:r>
              <a:rPr lang="en-US" dirty="0">
                <a:solidFill>
                  <a:prstClr val="black"/>
                </a:solidFill>
                <a:latin typeface="Calibri" panose="020F0502020204030204"/>
              </a:rPr>
              <a:t> et al.</a:t>
            </a:r>
            <a:endParaRPr lang="en-GB" dirty="0">
              <a:solidFill>
                <a:prstClr val="black"/>
              </a:solidFill>
              <a:latin typeface="Calibri" panose="020F0502020204030204"/>
            </a:endParaRPr>
          </a:p>
        </p:txBody>
      </p:sp>
      <p:sp>
        <p:nvSpPr>
          <p:cNvPr id="19" name="TextBox 18">
            <a:extLst>
              <a:ext uri="{FF2B5EF4-FFF2-40B4-BE49-F238E27FC236}">
                <a16:creationId xmlns:a16="http://schemas.microsoft.com/office/drawing/2014/main" id="{5B2D7016-93E5-4D30-BA00-C04C5E16CC16}"/>
              </a:ext>
            </a:extLst>
          </p:cNvPr>
          <p:cNvSpPr txBox="1"/>
          <p:nvPr/>
        </p:nvSpPr>
        <p:spPr>
          <a:xfrm flipH="1">
            <a:off x="15806698" y="10323965"/>
            <a:ext cx="8125796" cy="2862322"/>
          </a:xfrm>
          <a:prstGeom prst="rect">
            <a:avLst/>
          </a:prstGeom>
          <a:solidFill>
            <a:schemeClr val="accent1">
              <a:lumMod val="20000"/>
              <a:lumOff val="80000"/>
            </a:schemeClr>
          </a:solidFill>
        </p:spPr>
        <p:txBody>
          <a:bodyPr wrap="square" rtlCol="0">
            <a:spAutoFit/>
          </a:bodyPr>
          <a:lstStyle/>
          <a:p>
            <a:pPr defTabSz="914400">
              <a:defRPr/>
            </a:pPr>
            <a:r>
              <a:rPr lang="en-US" b="1" dirty="0">
                <a:solidFill>
                  <a:srgbClr val="0000CC"/>
                </a:solidFill>
                <a:latin typeface="Calibri" panose="020F0502020204030204"/>
              </a:rPr>
              <a:t>a few times higher Higgs production rate thanks to </a:t>
            </a:r>
            <a:r>
              <a:rPr lang="en-US" b="1" dirty="0" err="1">
                <a:solidFill>
                  <a:srgbClr val="0000CC"/>
                </a:solidFill>
                <a:latin typeface="Calibri" panose="020F0502020204030204"/>
              </a:rPr>
              <a:t>monochromatization</a:t>
            </a:r>
            <a:r>
              <a:rPr lang="en-US" b="1" dirty="0">
                <a:solidFill>
                  <a:srgbClr val="0000CC"/>
                </a:solidFill>
                <a:latin typeface="Calibri" panose="020F0502020204030204"/>
              </a:rPr>
              <a:t> </a:t>
            </a:r>
          </a:p>
          <a:p>
            <a:pPr defTabSz="914400">
              <a:defRPr/>
            </a:pPr>
            <a:endParaRPr lang="en-US" b="1" dirty="0">
              <a:solidFill>
                <a:srgbClr val="70AD47">
                  <a:lumMod val="50000"/>
                </a:srgbClr>
              </a:solidFill>
              <a:latin typeface="Calibri" panose="020F0502020204030204"/>
            </a:endParaRPr>
          </a:p>
          <a:p>
            <a:pPr defTabSz="914400">
              <a:defRPr/>
            </a:pPr>
            <a:r>
              <a:rPr lang="en-US" b="1" dirty="0">
                <a:solidFill>
                  <a:srgbClr val="C00000"/>
                </a:solidFill>
                <a:latin typeface="Calibri" panose="020F0502020204030204"/>
              </a:rPr>
              <a:t>possibly the only available approach to measure the electron Yukawa coupling !</a:t>
            </a:r>
            <a:endParaRPr lang="en-GB" b="1" dirty="0">
              <a:solidFill>
                <a:srgbClr val="C00000"/>
              </a:solidFill>
              <a:latin typeface="Calibri" panose="020F0502020204030204"/>
            </a:endParaRPr>
          </a:p>
        </p:txBody>
      </p:sp>
      <p:sp>
        <p:nvSpPr>
          <p:cNvPr id="20" name="TextBox 19">
            <a:extLst>
              <a:ext uri="{FF2B5EF4-FFF2-40B4-BE49-F238E27FC236}">
                <a16:creationId xmlns:a16="http://schemas.microsoft.com/office/drawing/2014/main" id="{8063F7E4-6A07-4FF1-BDFF-84130CBD92E6}"/>
              </a:ext>
            </a:extLst>
          </p:cNvPr>
          <p:cNvSpPr txBox="1"/>
          <p:nvPr/>
        </p:nvSpPr>
        <p:spPr>
          <a:xfrm>
            <a:off x="5349880" y="8314199"/>
            <a:ext cx="5057218" cy="646331"/>
          </a:xfrm>
          <a:prstGeom prst="rect">
            <a:avLst/>
          </a:prstGeom>
          <a:noFill/>
        </p:spPr>
        <p:txBody>
          <a:bodyPr wrap="none" rtlCol="0">
            <a:spAutoFit/>
          </a:bodyPr>
          <a:lstStyle/>
          <a:p>
            <a:pPr defTabSz="914400">
              <a:defRPr/>
            </a:pPr>
            <a:r>
              <a:rPr lang="en-US" b="1" i="1" dirty="0">
                <a:solidFill>
                  <a:srgbClr val="FF0000"/>
                </a:solidFill>
                <a:latin typeface="Calibri" panose="020F0502020204030204"/>
              </a:rPr>
              <a:t>including </a:t>
            </a:r>
            <a:r>
              <a:rPr lang="en-US" b="1" i="1" dirty="0" err="1">
                <a:solidFill>
                  <a:srgbClr val="FF0000"/>
                </a:solidFill>
                <a:latin typeface="Calibri" panose="020F0502020204030204"/>
              </a:rPr>
              <a:t>beamstrahlung</a:t>
            </a:r>
            <a:r>
              <a:rPr lang="en-US" b="1" i="1" dirty="0">
                <a:solidFill>
                  <a:srgbClr val="FF0000"/>
                </a:solidFill>
                <a:latin typeface="Calibri" panose="020F0502020204030204"/>
              </a:rPr>
              <a:t> </a:t>
            </a:r>
            <a:endParaRPr lang="en-GB" b="1" i="1" dirty="0">
              <a:solidFill>
                <a:srgbClr val="FF0000"/>
              </a:solidFill>
              <a:latin typeface="Calibri" panose="020F0502020204030204"/>
            </a:endParaRPr>
          </a:p>
        </p:txBody>
      </p:sp>
      <p:sp>
        <p:nvSpPr>
          <p:cNvPr id="23" name="Title 1">
            <a:extLst>
              <a:ext uri="{FF2B5EF4-FFF2-40B4-BE49-F238E27FC236}">
                <a16:creationId xmlns:a16="http://schemas.microsoft.com/office/drawing/2014/main" id="{2CFFCA0D-D34A-40D5-8D0D-DE3E75B354D8}"/>
              </a:ext>
            </a:extLst>
          </p:cNvPr>
          <p:cNvSpPr txBox="1">
            <a:spLocks/>
          </p:cNvSpPr>
          <p:nvPr/>
        </p:nvSpPr>
        <p:spPr>
          <a:xfrm>
            <a:off x="-57860" y="0"/>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914400" eaLnBrk="0" fontAlgn="base" hangingPunct="0">
              <a:spcAft>
                <a:spcPct val="0"/>
              </a:spcAft>
              <a:defRPr/>
            </a:pPr>
            <a:r>
              <a:rPr lang="en-US" sz="6400" kern="0" dirty="0">
                <a:latin typeface="Arial"/>
              </a:rPr>
              <a:t>            monochromatized direct</a:t>
            </a:r>
            <a:r>
              <a:rPr lang="en-GB" sz="6400" kern="0" dirty="0">
                <a:latin typeface="Arial"/>
              </a:rPr>
              <a:t> Higgs production at </a:t>
            </a:r>
          </a:p>
          <a:p>
            <a:pPr defTabSz="914400" eaLnBrk="0" fontAlgn="base" hangingPunct="0">
              <a:spcAft>
                <a:spcPct val="0"/>
              </a:spcAft>
              <a:defRPr/>
            </a:pPr>
            <a:r>
              <a:rPr lang="en-GB" sz="6400" kern="0" dirty="0">
                <a:latin typeface="Arial"/>
              </a:rPr>
              <a:t>               125 GeV </a:t>
            </a:r>
            <a:r>
              <a:rPr lang="en-GB" sz="6400" kern="0" dirty="0" err="1">
                <a:latin typeface="Arial"/>
              </a:rPr>
              <a:t>c.m</a:t>
            </a:r>
            <a:r>
              <a:rPr lang="en-GB" sz="6400" kern="0" dirty="0">
                <a:latin typeface="Arial"/>
              </a:rPr>
              <a:t>. to measure e</a:t>
            </a:r>
            <a:r>
              <a:rPr lang="en-GB" sz="6400" kern="0" baseline="30000" dirty="0">
                <a:latin typeface="Arial"/>
              </a:rPr>
              <a:t>-</a:t>
            </a:r>
            <a:r>
              <a:rPr lang="en-GB" sz="6400" kern="0" dirty="0">
                <a:latin typeface="Arial"/>
              </a:rPr>
              <a:t> Yukawa coupling ?</a:t>
            </a:r>
            <a:endParaRPr lang="en-GB" sz="6400" dirty="0">
              <a:latin typeface="Calibri Light" panose="020F0302020204030204"/>
            </a:endParaRPr>
          </a:p>
        </p:txBody>
      </p:sp>
      <p:pic>
        <p:nvPicPr>
          <p:cNvPr id="25" name="Picture 24" descr="A picture containing icon&#10;&#10;Description automatically generated">
            <a:extLst>
              <a:ext uri="{FF2B5EF4-FFF2-40B4-BE49-F238E27FC236}">
                <a16:creationId xmlns:a16="http://schemas.microsoft.com/office/drawing/2014/main" id="{AADA49EB-EE4D-4F9C-BE99-F19147F6BBA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8386" y="245978"/>
            <a:ext cx="3870772" cy="1308584"/>
          </a:xfrm>
          <a:prstGeom prst="rect">
            <a:avLst/>
          </a:prstGeom>
        </p:spPr>
      </p:pic>
      <p:sp>
        <p:nvSpPr>
          <p:cNvPr id="22" name="TextBox 21">
            <a:extLst>
              <a:ext uri="{FF2B5EF4-FFF2-40B4-BE49-F238E27FC236}">
                <a16:creationId xmlns:a16="http://schemas.microsoft.com/office/drawing/2014/main" id="{BE923045-2964-439F-A90F-913E388390DB}"/>
              </a:ext>
            </a:extLst>
          </p:cNvPr>
          <p:cNvSpPr txBox="1"/>
          <p:nvPr/>
        </p:nvSpPr>
        <p:spPr>
          <a:xfrm>
            <a:off x="14850782" y="3571822"/>
            <a:ext cx="14004756" cy="584775"/>
          </a:xfrm>
          <a:prstGeom prst="rect">
            <a:avLst/>
          </a:prstGeom>
          <a:noFill/>
        </p:spPr>
        <p:txBody>
          <a:bodyPr wrap="square">
            <a:spAutoFit/>
          </a:bodyPr>
          <a:lstStyle/>
          <a:p>
            <a:r>
              <a:rPr lang="en-GB" sz="3200" dirty="0"/>
              <a:t>“</a:t>
            </a:r>
            <a:r>
              <a:rPr lang="en-GB" sz="3200" dirty="0">
                <a:hlinkClick r:id="rId9"/>
              </a:rPr>
              <a:t>The challenge of </a:t>
            </a:r>
            <a:r>
              <a:rPr lang="en-GB" sz="3200" dirty="0" err="1">
                <a:hlinkClick r:id="rId9"/>
              </a:rPr>
              <a:t>monochromatization</a:t>
            </a:r>
            <a:r>
              <a:rPr lang="en-GB" sz="3200" dirty="0"/>
              <a:t>”, EPJ+. 2021</a:t>
            </a:r>
          </a:p>
        </p:txBody>
      </p:sp>
    </p:spTree>
    <p:extLst>
      <p:ext uri="{BB962C8B-B14F-4D97-AF65-F5344CB8AC3E}">
        <p14:creationId xmlns:p14="http://schemas.microsoft.com/office/powerpoint/2010/main" val="4007811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1"/>
            <a:ext cx="24384000" cy="170112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7200" kern="0" dirty="0">
                <a:latin typeface="Arial"/>
              </a:rPr>
              <a:t>ESPP Update 2020 </a:t>
            </a:r>
            <a:r>
              <a:rPr lang="en-GB" sz="7200" dirty="0">
                <a:latin typeface="Arial"/>
              </a:rPr>
              <a:t>“High-priority future initiatives”</a:t>
            </a:r>
            <a:endParaRPr lang="en-US" sz="7200" kern="0" dirty="0">
              <a:latin typeface="Arial"/>
            </a:endParaRPr>
          </a:p>
        </p:txBody>
      </p:sp>
      <p:sp>
        <p:nvSpPr>
          <p:cNvPr id="4" name="Content Placeholder 4">
            <a:extLst>
              <a:ext uri="{FF2B5EF4-FFF2-40B4-BE49-F238E27FC236}">
                <a16:creationId xmlns:a16="http://schemas.microsoft.com/office/drawing/2014/main" id="{A36AE54F-A810-C84A-834F-460747F4CE72}"/>
              </a:ext>
            </a:extLst>
          </p:cNvPr>
          <p:cNvSpPr txBox="1">
            <a:spLocks/>
          </p:cNvSpPr>
          <p:nvPr/>
        </p:nvSpPr>
        <p:spPr>
          <a:xfrm>
            <a:off x="-169028" y="1119874"/>
            <a:ext cx="23796108" cy="9624912"/>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080000" lvl="3" indent="0" defTabSz="1828800">
              <a:buClr>
                <a:srgbClr val="969696"/>
              </a:buClr>
              <a:buNone/>
              <a:defRPr/>
            </a:pPr>
            <a:endParaRPr lang="en-GB" sz="5600" dirty="0">
              <a:solidFill>
                <a:srgbClr val="0C377B"/>
              </a:solidFill>
              <a:latin typeface="Arial"/>
            </a:endParaRPr>
          </a:p>
          <a:p>
            <a:pPr marL="1080000" lvl="3" indent="0" defTabSz="1828800">
              <a:spcBef>
                <a:spcPts val="800"/>
              </a:spcBef>
              <a:buClr>
                <a:srgbClr val="969696"/>
              </a:buClr>
              <a:buNone/>
              <a:defRPr/>
            </a:pPr>
            <a:endParaRPr lang="en-GB" dirty="0">
              <a:solidFill>
                <a:srgbClr val="0C377B"/>
              </a:solidFill>
              <a:latin typeface="Arial"/>
            </a:endParaRPr>
          </a:p>
          <a:p>
            <a:pPr marL="1765800" lvl="3" indent="-685800" defTabSz="1828800">
              <a:spcBef>
                <a:spcPts val="800"/>
              </a:spcBef>
              <a:buClr>
                <a:srgbClr val="969696"/>
              </a:buClr>
              <a:defRPr/>
            </a:pPr>
            <a:r>
              <a:rPr lang="en-GB" sz="4800" dirty="0">
                <a:solidFill>
                  <a:srgbClr val="0C377B"/>
                </a:solidFill>
                <a:latin typeface="Arial"/>
              </a:rPr>
              <a:t>An </a:t>
            </a:r>
            <a:r>
              <a:rPr lang="en-GB" sz="4800" b="1" dirty="0">
                <a:solidFill>
                  <a:srgbClr val="FF0000"/>
                </a:solidFill>
                <a:latin typeface="Arial"/>
              </a:rPr>
              <a:t>electron-positron Higgs factory is the highest-priority next collider</a:t>
            </a:r>
            <a:r>
              <a:rPr lang="en-GB" sz="4800" dirty="0">
                <a:solidFill>
                  <a:srgbClr val="0C377B"/>
                </a:solidFill>
                <a:latin typeface="Arial"/>
              </a:rPr>
              <a:t>.     For the longer term, the European particle physics community has the ambition to operate a </a:t>
            </a:r>
            <a:r>
              <a:rPr lang="en-GB" sz="4800" b="1" dirty="0">
                <a:solidFill>
                  <a:srgbClr val="FF0000"/>
                </a:solidFill>
                <a:latin typeface="Arial"/>
              </a:rPr>
              <a:t>proton-proton collider at the highest achievable energy</a:t>
            </a:r>
            <a:r>
              <a:rPr lang="en-GB" sz="4800" dirty="0">
                <a:solidFill>
                  <a:srgbClr val="0C377B"/>
                </a:solidFill>
                <a:latin typeface="Arial"/>
              </a:rPr>
              <a:t>. </a:t>
            </a:r>
          </a:p>
          <a:p>
            <a:pPr marL="1080000" lvl="3" indent="0" defTabSz="1828800">
              <a:spcBef>
                <a:spcPts val="1200"/>
              </a:spcBef>
              <a:buClr>
                <a:srgbClr val="969696"/>
              </a:buClr>
              <a:buNone/>
              <a:defRPr/>
            </a:pPr>
            <a:r>
              <a:rPr lang="en-GB" dirty="0">
                <a:solidFill>
                  <a:srgbClr val="0C377B"/>
                </a:solidFill>
                <a:latin typeface="Arial"/>
              </a:rPr>
              <a:t>  </a:t>
            </a:r>
          </a:p>
          <a:p>
            <a:pPr marL="1765800" lvl="3" indent="-685800" defTabSz="1828800">
              <a:spcBef>
                <a:spcPts val="1200"/>
              </a:spcBef>
              <a:buClr>
                <a:srgbClr val="969696"/>
              </a:buClr>
              <a:defRPr/>
            </a:pPr>
            <a:r>
              <a:rPr lang="en-GB" sz="4800" dirty="0">
                <a:solidFill>
                  <a:srgbClr val="0C377B"/>
                </a:solidFill>
                <a:latin typeface="Arial"/>
              </a:rPr>
              <a:t>“Europe, together with its international partners, should investigate the </a:t>
            </a:r>
            <a:r>
              <a:rPr lang="en-GB" sz="4800" b="1" dirty="0">
                <a:solidFill>
                  <a:srgbClr val="3333FF"/>
                </a:solidFill>
                <a:latin typeface="Arial"/>
              </a:rPr>
              <a:t>technical and financial feasibility of a future hadron collider at CERN with a centre-of-mass energy of at least 100 </a:t>
            </a:r>
            <a:r>
              <a:rPr lang="en-GB" sz="4800" b="1" dirty="0" err="1">
                <a:solidFill>
                  <a:srgbClr val="3333FF"/>
                </a:solidFill>
                <a:latin typeface="Arial"/>
              </a:rPr>
              <a:t>TeV</a:t>
            </a:r>
            <a:r>
              <a:rPr lang="en-GB" sz="4800" b="1" dirty="0">
                <a:solidFill>
                  <a:srgbClr val="0C377B"/>
                </a:solidFill>
                <a:latin typeface="Arial"/>
              </a:rPr>
              <a:t> </a:t>
            </a:r>
            <a:r>
              <a:rPr lang="en-GB" sz="4800" dirty="0">
                <a:solidFill>
                  <a:srgbClr val="0C377B"/>
                </a:solidFill>
                <a:latin typeface="Arial"/>
              </a:rPr>
              <a:t>and with an</a:t>
            </a:r>
            <a:r>
              <a:rPr lang="en-GB" sz="4800" b="1" dirty="0">
                <a:solidFill>
                  <a:srgbClr val="0C377B"/>
                </a:solidFill>
                <a:latin typeface="Arial"/>
              </a:rPr>
              <a:t> </a:t>
            </a:r>
            <a:r>
              <a:rPr lang="en-GB" sz="4800" b="1" dirty="0">
                <a:solidFill>
                  <a:srgbClr val="3333FF"/>
                </a:solidFill>
                <a:latin typeface="Arial"/>
              </a:rPr>
              <a:t>electron-positron Higgs and electroweak factory as a possible first stage</a:t>
            </a:r>
            <a:r>
              <a:rPr lang="en-GB" sz="4800" dirty="0">
                <a:solidFill>
                  <a:srgbClr val="0C377B"/>
                </a:solidFill>
                <a:latin typeface="Arial"/>
              </a:rPr>
              <a:t>. </a:t>
            </a:r>
          </a:p>
          <a:p>
            <a:pPr marL="1765800" lvl="3" indent="-685800" defTabSz="1828800">
              <a:spcBef>
                <a:spcPts val="1200"/>
              </a:spcBef>
              <a:buClr>
                <a:srgbClr val="969696"/>
              </a:buClr>
              <a:defRPr/>
            </a:pPr>
            <a:r>
              <a:rPr lang="en-GB" sz="4800" dirty="0">
                <a:solidFill>
                  <a:srgbClr val="0C377B"/>
                </a:solidFill>
                <a:latin typeface="Arial"/>
              </a:rPr>
              <a:t>Such a </a:t>
            </a:r>
            <a:r>
              <a:rPr lang="en-GB" sz="4800" b="1" dirty="0">
                <a:solidFill>
                  <a:srgbClr val="FF0000"/>
                </a:solidFill>
                <a:latin typeface="Arial"/>
              </a:rPr>
              <a:t>feasibility study of the colliders and related infrastructure </a:t>
            </a:r>
            <a:r>
              <a:rPr lang="en-GB" sz="4800" dirty="0">
                <a:solidFill>
                  <a:srgbClr val="0C377B"/>
                </a:solidFill>
                <a:latin typeface="Arial"/>
              </a:rPr>
              <a:t>should be established as a global endeavour and be </a:t>
            </a:r>
            <a:r>
              <a:rPr lang="en-GB" sz="4800" b="1" dirty="0">
                <a:solidFill>
                  <a:srgbClr val="3333FF"/>
                </a:solidFill>
                <a:latin typeface="Arial"/>
              </a:rPr>
              <a:t>completed on the timescale of the next Strategy update</a:t>
            </a:r>
            <a:r>
              <a:rPr lang="en-GB" sz="4800" dirty="0">
                <a:solidFill>
                  <a:srgbClr val="3333FF"/>
                </a:solidFill>
                <a:latin typeface="Arial"/>
              </a:rPr>
              <a:t>.</a:t>
            </a:r>
            <a:r>
              <a:rPr lang="en-GB" sz="4800" b="1" dirty="0">
                <a:solidFill>
                  <a:srgbClr val="3030A4"/>
                </a:solidFill>
                <a:latin typeface="Arial"/>
              </a:rPr>
              <a:t>.”</a:t>
            </a:r>
          </a:p>
        </p:txBody>
      </p:sp>
      <p:sp>
        <p:nvSpPr>
          <p:cNvPr id="2" name="TextBox 1">
            <a:extLst>
              <a:ext uri="{FF2B5EF4-FFF2-40B4-BE49-F238E27FC236}">
                <a16:creationId xmlns:a16="http://schemas.microsoft.com/office/drawing/2014/main" id="{C4F6700D-36AD-4521-BE97-E52F572C1413}"/>
              </a:ext>
            </a:extLst>
          </p:cNvPr>
          <p:cNvSpPr txBox="1"/>
          <p:nvPr/>
        </p:nvSpPr>
        <p:spPr>
          <a:xfrm>
            <a:off x="894080" y="10963437"/>
            <a:ext cx="22269238" cy="954107"/>
          </a:xfrm>
          <a:prstGeom prst="rect">
            <a:avLst/>
          </a:prstGeom>
          <a:solidFill>
            <a:srgbClr val="FFFF00"/>
          </a:solidFill>
        </p:spPr>
        <p:txBody>
          <a:bodyPr wrap="none" rtlCol="0">
            <a:spAutoFit/>
          </a:bodyPr>
          <a:lstStyle/>
          <a:p>
            <a:pPr defTabSz="1828800">
              <a:defRPr/>
            </a:pPr>
            <a:r>
              <a:rPr lang="en-US" sz="5600" dirty="0">
                <a:solidFill>
                  <a:srgbClr val="0000CC"/>
                </a:solidFill>
                <a:latin typeface="Calibri" panose="020F0502020204030204" pitchFamily="34" charset="0"/>
                <a:cs typeface="Calibri" panose="020F0502020204030204" pitchFamily="34" charset="0"/>
              </a:rPr>
              <a:t>→ l</a:t>
            </a:r>
            <a:r>
              <a:rPr lang="en-US" sz="5600" dirty="0">
                <a:solidFill>
                  <a:srgbClr val="0000CC"/>
                </a:solidFill>
                <a:latin typeface="Arial"/>
              </a:rPr>
              <a:t>aunch of Future Circular Collider Feasibility Study in summer 2021</a:t>
            </a:r>
            <a:endParaRPr lang="en-GB" sz="5600" dirty="0">
              <a:solidFill>
                <a:srgbClr val="0000CC"/>
              </a:solidFill>
              <a:latin typeface="Arial"/>
            </a:endParaRPr>
          </a:p>
        </p:txBody>
      </p:sp>
    </p:spTree>
    <p:extLst>
      <p:ext uri="{BB962C8B-B14F-4D97-AF65-F5344CB8AC3E}">
        <p14:creationId xmlns:p14="http://schemas.microsoft.com/office/powerpoint/2010/main" val="2897206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ext, letter&#10;&#10;Description automatically generated">
            <a:extLst>
              <a:ext uri="{FF2B5EF4-FFF2-40B4-BE49-F238E27FC236}">
                <a16:creationId xmlns:a16="http://schemas.microsoft.com/office/drawing/2014/main" id="{1951CD57-5F36-4DA8-A7C5-6240BA20D75D}"/>
              </a:ext>
            </a:extLst>
          </p:cNvPr>
          <p:cNvPicPr>
            <a:picLocks noChangeAspect="1"/>
          </p:cNvPicPr>
          <p:nvPr/>
        </p:nvPicPr>
        <p:blipFill rotWithShape="1">
          <a:blip r:embed="rId2"/>
          <a:srcRect l="9572" t="6222" r="7582" b="31112"/>
          <a:stretch/>
        </p:blipFill>
        <p:spPr>
          <a:xfrm>
            <a:off x="14378695" y="3310441"/>
            <a:ext cx="9473778" cy="10132510"/>
          </a:xfrm>
          <a:prstGeom prst="rect">
            <a:avLst/>
          </a:prstGeom>
        </p:spPr>
      </p:pic>
      <p:sp>
        <p:nvSpPr>
          <p:cNvPr id="3" name="Title 1">
            <a:extLst>
              <a:ext uri="{FF2B5EF4-FFF2-40B4-BE49-F238E27FC236}">
                <a16:creationId xmlns:a16="http://schemas.microsoft.com/office/drawing/2014/main" id="{FC33032A-A3C6-4A3D-ADF3-ADC1CE9D90A0}"/>
              </a:ext>
            </a:extLst>
          </p:cNvPr>
          <p:cNvSpPr txBox="1">
            <a:spLocks/>
          </p:cNvSpPr>
          <p:nvPr/>
        </p:nvSpPr>
        <p:spPr>
          <a:xfrm>
            <a:off x="0" y="0"/>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914400">
              <a:defRPr/>
            </a:pPr>
            <a:r>
              <a:rPr lang="en-US" sz="8800" kern="0" dirty="0">
                <a:latin typeface="Arial" panose="020B0604020202020204" pitchFamily="34" charset="0"/>
                <a:cs typeface="Arial" panose="020B0604020202020204" pitchFamily="34" charset="0"/>
              </a:rPr>
              <a:t>          </a:t>
            </a:r>
            <a:r>
              <a:rPr lang="en-US" sz="8000" dirty="0">
                <a:latin typeface="Arial" panose="020B0604020202020204" pitchFamily="34" charset="0"/>
                <a:cs typeface="Arial" panose="020B0604020202020204" pitchFamily="34" charset="0"/>
              </a:rPr>
              <a:t>FCC FS Council D</a:t>
            </a:r>
            <a:r>
              <a:rPr lang="en-US" sz="8000" dirty="0" err="1">
                <a:latin typeface="Arial" panose="020B0604020202020204" pitchFamily="34" charset="0"/>
                <a:cs typeface="Arial" panose="020B0604020202020204" pitchFamily="34" charset="0"/>
              </a:rPr>
              <a:t>ocuments</a:t>
            </a:r>
            <a:r>
              <a:rPr lang="en-US" sz="8000" dirty="0">
                <a:latin typeface="Arial" panose="020B0604020202020204" pitchFamily="34" charset="0"/>
                <a:cs typeface="Arial" panose="020B0604020202020204" pitchFamily="34" charset="0"/>
              </a:rPr>
              <a:t>, </a:t>
            </a:r>
            <a:r>
              <a:rPr lang="en-US" sz="6400" dirty="0">
                <a:latin typeface="Arial" panose="020B0604020202020204" pitchFamily="34" charset="0"/>
                <a:cs typeface="Arial" panose="020B0604020202020204" pitchFamily="34" charset="0"/>
              </a:rPr>
              <a:t>June ‘21</a:t>
            </a:r>
            <a:endParaRPr lang="en-US" sz="8800" kern="0" dirty="0">
              <a:latin typeface="Arial" panose="020B0604020202020204" pitchFamily="34" charset="0"/>
              <a:cs typeface="Arial" panose="020B060402020202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08213FED-18BB-45B6-896D-3A610EC629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396" y="373662"/>
            <a:ext cx="3870772" cy="1308584"/>
          </a:xfrm>
          <a:prstGeom prst="rect">
            <a:avLst/>
          </a:prstGeom>
        </p:spPr>
      </p:pic>
      <p:sp>
        <p:nvSpPr>
          <p:cNvPr id="6" name="TextBox 5">
            <a:extLst>
              <a:ext uri="{FF2B5EF4-FFF2-40B4-BE49-F238E27FC236}">
                <a16:creationId xmlns:a16="http://schemas.microsoft.com/office/drawing/2014/main" id="{0D674785-1CB5-4270-9C60-B076208CD32F}"/>
              </a:ext>
            </a:extLst>
          </p:cNvPr>
          <p:cNvSpPr txBox="1"/>
          <p:nvPr/>
        </p:nvSpPr>
        <p:spPr>
          <a:xfrm>
            <a:off x="257396" y="1439992"/>
            <a:ext cx="12187988" cy="2308324"/>
          </a:xfrm>
          <a:prstGeom prst="rect">
            <a:avLst/>
          </a:prstGeom>
          <a:noFill/>
        </p:spPr>
        <p:txBody>
          <a:bodyPr wrap="square">
            <a:spAutoFit/>
          </a:bodyPr>
          <a:lstStyle/>
          <a:p>
            <a:pPr defTabSz="1828800">
              <a:defRPr/>
            </a:pPr>
            <a:r>
              <a:rPr lang="en-GB" b="1" dirty="0">
                <a:solidFill>
                  <a:srgbClr val="1F497D"/>
                </a:solidFill>
                <a:latin typeface="Calibri" panose="020F0502020204030204" pitchFamily="34" charset="0"/>
                <a:ea typeface="Calibri" panose="020F0502020204030204" pitchFamily="34" charset="0"/>
              </a:rPr>
              <a:t> </a:t>
            </a:r>
            <a:endParaRPr lang="en-GB" b="1" dirty="0">
              <a:solidFill>
                <a:prstClr val="black"/>
              </a:solidFill>
              <a:latin typeface="Calibri" panose="020F0502020204030204" pitchFamily="34" charset="0"/>
              <a:ea typeface="Calibri" panose="020F0502020204030204" pitchFamily="34" charset="0"/>
            </a:endParaRPr>
          </a:p>
          <a:p>
            <a:pPr defTabSz="1828800">
              <a:defRPr/>
            </a:pPr>
            <a:r>
              <a:rPr lang="en-GB" b="1" dirty="0">
                <a:solidFill>
                  <a:srgbClr val="1F497D"/>
                </a:solidFill>
                <a:latin typeface="Calibri" panose="020F0502020204030204" pitchFamily="34" charset="0"/>
                <a:ea typeface="Calibri" panose="020F0502020204030204" pitchFamily="34" charset="0"/>
              </a:rPr>
              <a:t>Organisational Structure of the FCC Feasibility Study </a:t>
            </a:r>
            <a:r>
              <a:rPr lang="en-GB" dirty="0">
                <a:solidFill>
                  <a:srgbClr val="1F497D"/>
                </a:solidFill>
                <a:latin typeface="Calibri" panose="020F0502020204030204" pitchFamily="34" charset="0"/>
                <a:ea typeface="Calibri" panose="020F0502020204030204" pitchFamily="34" charset="0"/>
              </a:rPr>
              <a:t>      </a:t>
            </a:r>
            <a:endParaRPr lang="en-GB" dirty="0">
              <a:solidFill>
                <a:prstClr val="black"/>
              </a:solidFill>
              <a:latin typeface="Calibri" panose="020F0502020204030204" pitchFamily="34" charset="0"/>
              <a:ea typeface="Calibri" panose="020F0502020204030204" pitchFamily="34" charset="0"/>
            </a:endParaRPr>
          </a:p>
          <a:p>
            <a:pPr defTabSz="1828800">
              <a:defRPr/>
            </a:pPr>
            <a:r>
              <a:rPr lang="en-GB" u="sng" dirty="0">
                <a:solidFill>
                  <a:srgbClr val="0563C1"/>
                </a:solidFill>
                <a:latin typeface="Calibri" panose="020F0502020204030204" pitchFamily="34" charset="0"/>
                <a:ea typeface="Calibri" panose="020F0502020204030204" pitchFamily="34" charset="0"/>
                <a:hlinkClick r:id="rId4"/>
              </a:rPr>
              <a:t>http://cds.cern.ch/record/2774006/files/English.pdf</a:t>
            </a:r>
            <a:endParaRPr lang="en-GB" dirty="0">
              <a:solidFill>
                <a:prstClr val="black"/>
              </a:solidFill>
              <a:latin typeface="Calibri" panose="020F0502020204030204" pitchFamily="34" charset="0"/>
              <a:ea typeface="Calibri" panose="020F0502020204030204" pitchFamily="34" charset="0"/>
            </a:endParaRPr>
          </a:p>
          <a:p>
            <a:pPr defTabSz="1828800">
              <a:defRPr/>
            </a:pPr>
            <a:r>
              <a:rPr lang="en-GB" dirty="0">
                <a:solidFill>
                  <a:srgbClr val="1F497D"/>
                </a:solidFill>
                <a:latin typeface="Calibri" panose="020F0502020204030204" pitchFamily="34" charset="0"/>
                <a:ea typeface="Calibri" panose="020F0502020204030204" pitchFamily="34" charset="0"/>
              </a:rPr>
              <a:t> </a:t>
            </a:r>
            <a:endParaRPr lang="en-GB" dirty="0">
              <a:solidFill>
                <a:prstClr val="black"/>
              </a:solidFill>
              <a:latin typeface="Calibri" panose="020F0502020204030204" pitchFamily="34" charset="0"/>
              <a:ea typeface="Calibri" panose="020F0502020204030204" pitchFamily="34" charset="0"/>
            </a:endParaRPr>
          </a:p>
        </p:txBody>
      </p:sp>
      <p:sp>
        <p:nvSpPr>
          <p:cNvPr id="8" name="TextBox 7">
            <a:extLst>
              <a:ext uri="{FF2B5EF4-FFF2-40B4-BE49-F238E27FC236}">
                <a16:creationId xmlns:a16="http://schemas.microsoft.com/office/drawing/2014/main" id="{F65B446C-D422-4B7D-8C69-938811319B68}"/>
              </a:ext>
            </a:extLst>
          </p:cNvPr>
          <p:cNvSpPr txBox="1"/>
          <p:nvPr/>
        </p:nvSpPr>
        <p:spPr>
          <a:xfrm>
            <a:off x="11602721" y="1419504"/>
            <a:ext cx="12654602" cy="2308324"/>
          </a:xfrm>
          <a:prstGeom prst="rect">
            <a:avLst/>
          </a:prstGeom>
          <a:noFill/>
        </p:spPr>
        <p:txBody>
          <a:bodyPr wrap="square">
            <a:spAutoFit/>
          </a:bodyPr>
          <a:lstStyle/>
          <a:p>
            <a:pPr defTabSz="1828800">
              <a:defRPr/>
            </a:pPr>
            <a:endParaRPr lang="en-GB" dirty="0">
              <a:solidFill>
                <a:prstClr val="black"/>
              </a:solidFill>
              <a:latin typeface="Calibri" panose="020F0502020204030204" pitchFamily="34" charset="0"/>
              <a:ea typeface="Calibri" panose="020F0502020204030204" pitchFamily="34" charset="0"/>
            </a:endParaRPr>
          </a:p>
          <a:p>
            <a:pPr defTabSz="1828800">
              <a:defRPr/>
            </a:pPr>
            <a:r>
              <a:rPr lang="en-GB" b="1" dirty="0">
                <a:solidFill>
                  <a:srgbClr val="1F497D"/>
                </a:solidFill>
                <a:latin typeface="Calibri" panose="020F0502020204030204" pitchFamily="34" charset="0"/>
                <a:ea typeface="Calibri" panose="020F0502020204030204" pitchFamily="34" charset="0"/>
              </a:rPr>
              <a:t>Main D</a:t>
            </a:r>
            <a:r>
              <a:rPr lang="en-GB" b="1" dirty="0" err="1">
                <a:solidFill>
                  <a:srgbClr val="1F497D"/>
                </a:solidFill>
                <a:latin typeface="Calibri" panose="020F0502020204030204" pitchFamily="34" charset="0"/>
                <a:ea typeface="Calibri" panose="020F0502020204030204" pitchFamily="34" charset="0"/>
              </a:rPr>
              <a:t>eliverables</a:t>
            </a:r>
            <a:r>
              <a:rPr lang="en-GB" b="1" dirty="0">
                <a:solidFill>
                  <a:srgbClr val="1F497D"/>
                </a:solidFill>
                <a:latin typeface="Calibri" panose="020F0502020204030204" pitchFamily="34" charset="0"/>
                <a:ea typeface="Calibri" panose="020F0502020204030204" pitchFamily="34" charset="0"/>
              </a:rPr>
              <a:t> and Timeline of the FCC F</a:t>
            </a:r>
            <a:r>
              <a:rPr lang="en-GB" b="1" dirty="0" err="1">
                <a:solidFill>
                  <a:srgbClr val="1F497D"/>
                </a:solidFill>
                <a:latin typeface="Calibri" panose="020F0502020204030204" pitchFamily="34" charset="0"/>
                <a:ea typeface="Calibri" panose="020F0502020204030204" pitchFamily="34" charset="0"/>
              </a:rPr>
              <a:t>easibility</a:t>
            </a:r>
            <a:r>
              <a:rPr lang="en-GB" b="1" dirty="0">
                <a:solidFill>
                  <a:srgbClr val="1F497D"/>
                </a:solidFill>
                <a:latin typeface="Calibri" panose="020F0502020204030204" pitchFamily="34" charset="0"/>
                <a:ea typeface="Calibri" panose="020F0502020204030204" pitchFamily="34" charset="0"/>
              </a:rPr>
              <a:t> Study          </a:t>
            </a:r>
            <a:endParaRPr lang="en-GB" b="1" dirty="0">
              <a:solidFill>
                <a:prstClr val="black"/>
              </a:solidFill>
              <a:latin typeface="Calibri" panose="020F0502020204030204" pitchFamily="34" charset="0"/>
              <a:ea typeface="Calibri" panose="020F0502020204030204" pitchFamily="34" charset="0"/>
            </a:endParaRPr>
          </a:p>
          <a:p>
            <a:pPr defTabSz="1828800">
              <a:defRPr/>
            </a:pPr>
            <a:r>
              <a:rPr lang="en-GB" u="sng" dirty="0">
                <a:solidFill>
                  <a:srgbClr val="0563C1"/>
                </a:solidFill>
                <a:latin typeface="Calibri" panose="020F0502020204030204" pitchFamily="34" charset="0"/>
                <a:ea typeface="Calibri" panose="020F0502020204030204" pitchFamily="34" charset="0"/>
                <a:hlinkClick r:id="rId5"/>
              </a:rPr>
              <a:t>http://cds.cern.ch/record/2774007/files/English.pdf</a:t>
            </a:r>
            <a:endParaRPr lang="en-GB" dirty="0">
              <a:solidFill>
                <a:prstClr val="black"/>
              </a:solidFill>
              <a:latin typeface="Calibri" panose="020F0502020204030204" pitchFamily="34" charset="0"/>
              <a:ea typeface="Calibri" panose="020F0502020204030204" pitchFamily="34" charset="0"/>
            </a:endParaRPr>
          </a:p>
          <a:p>
            <a:pPr defTabSz="1828800">
              <a:defRPr/>
            </a:pPr>
            <a:r>
              <a:rPr lang="en-GB" dirty="0">
                <a:solidFill>
                  <a:srgbClr val="1F497D"/>
                </a:solidFill>
                <a:latin typeface="Calibri" panose="020F0502020204030204" pitchFamily="34" charset="0"/>
                <a:ea typeface="Calibri" panose="020F0502020204030204" pitchFamily="34" charset="0"/>
              </a:rPr>
              <a:t> </a:t>
            </a:r>
            <a:endParaRPr lang="en-GB" sz="6400" dirty="0">
              <a:solidFill>
                <a:prstClr val="black"/>
              </a:solidFill>
              <a:latin typeface="Calibri" panose="020F0502020204030204"/>
            </a:endParaRPr>
          </a:p>
        </p:txBody>
      </p:sp>
      <p:pic>
        <p:nvPicPr>
          <p:cNvPr id="10" name="Picture 9" descr="Text, letter&#10;&#10;Description automatically generated">
            <a:extLst>
              <a:ext uri="{FF2B5EF4-FFF2-40B4-BE49-F238E27FC236}">
                <a16:creationId xmlns:a16="http://schemas.microsoft.com/office/drawing/2014/main" id="{88E173EE-E7EA-4984-B445-36F7F8287586}"/>
              </a:ext>
            </a:extLst>
          </p:cNvPr>
          <p:cNvPicPr>
            <a:picLocks noChangeAspect="1"/>
          </p:cNvPicPr>
          <p:nvPr/>
        </p:nvPicPr>
        <p:blipFill rotWithShape="1">
          <a:blip r:embed="rId6"/>
          <a:srcRect l="10200" t="5185" r="7582" b="29481"/>
          <a:stretch/>
        </p:blipFill>
        <p:spPr>
          <a:xfrm>
            <a:off x="531529" y="3310442"/>
            <a:ext cx="9261186" cy="10405560"/>
          </a:xfrm>
          <a:prstGeom prst="rect">
            <a:avLst/>
          </a:prstGeom>
        </p:spPr>
      </p:pic>
    </p:spTree>
    <p:extLst>
      <p:ext uri="{BB962C8B-B14F-4D97-AF65-F5344CB8AC3E}">
        <p14:creationId xmlns:p14="http://schemas.microsoft.com/office/powerpoint/2010/main" val="2237856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6">
            <a:extLst>
              <a:ext uri="{FF2B5EF4-FFF2-40B4-BE49-F238E27FC236}">
                <a16:creationId xmlns:a16="http://schemas.microsoft.com/office/drawing/2014/main" id="{2A6989DA-1BE5-4BA3-B759-EF57A93A9E65}"/>
              </a:ext>
            </a:extLst>
          </p:cNvPr>
          <p:cNvGrpSpPr>
            <a:grpSpLocks/>
          </p:cNvGrpSpPr>
          <p:nvPr/>
        </p:nvGrpSpPr>
        <p:grpSpPr bwMode="auto">
          <a:xfrm>
            <a:off x="255588" y="1541396"/>
            <a:ext cx="24128412" cy="8406100"/>
            <a:chOff x="376402" y="777166"/>
            <a:chExt cx="12063612" cy="4204315"/>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6402" y="816345"/>
              <a:ext cx="11225898" cy="41651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2" name="TextBox 6">
              <a:extLst>
                <a:ext uri="{FF2B5EF4-FFF2-40B4-BE49-F238E27FC236}">
                  <a16:creationId xmlns:a16="http://schemas.microsoft.com/office/drawing/2014/main" id="{BFBE562D-152D-4074-B767-D1BC625C0CD4}"/>
                </a:ext>
              </a:extLst>
            </p:cNvPr>
            <p:cNvSpPr txBox="1">
              <a:spLocks noChangeArrowheads="1"/>
            </p:cNvSpPr>
            <p:nvPr/>
          </p:nvSpPr>
          <p:spPr bwMode="auto">
            <a:xfrm>
              <a:off x="11605252" y="777166"/>
              <a:ext cx="834762" cy="415624"/>
            </a:xfrm>
            <a:prstGeom prst="rect">
              <a:avLst/>
            </a:prstGeom>
            <a:solidFill>
              <a:schemeClr val="bg2">
                <a:lumMod val="25000"/>
              </a:schemeClr>
            </a:solidFill>
            <a:ln>
              <a:noFill/>
            </a:ln>
          </p:spPr>
          <p:txBody>
            <a:bodyPr wrap="square">
              <a:spAutoFit/>
            </a:bodyPr>
            <a:lstStyle/>
            <a:p>
              <a:pPr defTabSz="1828800">
                <a:defRPr/>
              </a:pPr>
              <a:r>
                <a:rPr lang="en-US" altLang="en-CH" sz="2400" dirty="0">
                  <a:solidFill>
                    <a:srgbClr val="FFFFFF"/>
                  </a:solidFill>
                  <a:latin typeface="Arial"/>
                </a:rPr>
                <a:t>T</a:t>
              </a:r>
              <a:r>
                <a:rPr lang="en-CH" altLang="en-CH" sz="2400" dirty="0">
                  <a:solidFill>
                    <a:srgbClr val="FFFFFF"/>
                  </a:solidFill>
                  <a:latin typeface="Arial"/>
                </a:rPr>
                <a:t>echnical </a:t>
              </a:r>
            </a:p>
            <a:p>
              <a:pPr defTabSz="1828800">
                <a:defRPr/>
              </a:pPr>
              <a:r>
                <a:rPr lang="en-CH" altLang="en-CH" sz="2400" dirty="0">
                  <a:solidFill>
                    <a:srgbClr val="FFFFFF"/>
                  </a:solidFill>
                  <a:latin typeface="Arial"/>
                </a:rPr>
                <a:t>schedule</a:t>
              </a:r>
            </a:p>
          </p:txBody>
        </p:sp>
      </p:grpSp>
      <p:sp>
        <p:nvSpPr>
          <p:cNvPr id="11" name="TextBox 10">
            <a:extLst>
              <a:ext uri="{FF2B5EF4-FFF2-40B4-BE49-F238E27FC236}">
                <a16:creationId xmlns:a16="http://schemas.microsoft.com/office/drawing/2014/main" id="{9DE1D9FE-7DED-42F7-8EE2-6CB904E42633}"/>
              </a:ext>
            </a:extLst>
          </p:cNvPr>
          <p:cNvSpPr txBox="1"/>
          <p:nvPr/>
        </p:nvSpPr>
        <p:spPr>
          <a:xfrm>
            <a:off x="17700645" y="10741866"/>
            <a:ext cx="6421951" cy="2862322"/>
          </a:xfrm>
          <a:prstGeom prst="rect">
            <a:avLst/>
          </a:prstGeom>
          <a:solidFill>
            <a:schemeClr val="bg1"/>
          </a:solidFill>
          <a:ln>
            <a:solidFill>
              <a:schemeClr val="tx1"/>
            </a:solidFill>
          </a:ln>
        </p:spPr>
        <p:txBody>
          <a:bodyPr wrap="none">
            <a:spAutoFit/>
          </a:bodyPr>
          <a:lstStyle/>
          <a:p>
            <a:pPr marL="571500" indent="-571500" defTabSz="1828800">
              <a:buClr>
                <a:srgbClr val="0C377B"/>
              </a:buClr>
              <a:buFont typeface="Wingdings" pitchFamily="2" charset="2"/>
              <a:buChar char="q"/>
              <a:defRPr/>
            </a:pPr>
            <a:r>
              <a:rPr lang="en-CH" sz="3000" dirty="0">
                <a:solidFill>
                  <a:srgbClr val="0432FF"/>
                </a:solidFill>
                <a:latin typeface="Arial"/>
              </a:rPr>
              <a:t>Feasibility Study: 2021-2025</a:t>
            </a:r>
          </a:p>
          <a:p>
            <a:pPr marL="571500" indent="-571500" defTabSz="1828800">
              <a:buFont typeface="Wingdings" pitchFamily="2" charset="2"/>
              <a:buChar char="q"/>
              <a:defRPr/>
            </a:pPr>
            <a:r>
              <a:rPr lang="en-CH" sz="3000" dirty="0">
                <a:solidFill>
                  <a:srgbClr val="0C377B"/>
                </a:solidFill>
                <a:latin typeface="Arial"/>
              </a:rPr>
              <a:t>If project approved before end of </a:t>
            </a:r>
          </a:p>
          <a:p>
            <a:pPr defTabSz="1828800">
              <a:defRPr/>
            </a:pPr>
            <a:r>
              <a:rPr lang="en-CH" sz="3000" dirty="0">
                <a:solidFill>
                  <a:srgbClr val="0C377B"/>
                </a:solidFill>
                <a:latin typeface="Arial"/>
              </a:rPr>
              <a:t>     decade </a:t>
            </a:r>
            <a:r>
              <a:rPr lang="en-CH" sz="3000" dirty="0">
                <a:solidFill>
                  <a:srgbClr val="0C377B"/>
                </a:solidFill>
                <a:latin typeface="Arial"/>
                <a:sym typeface="Wingdings" pitchFamily="2" charset="2"/>
              </a:rPr>
              <a:t> </a:t>
            </a:r>
            <a:r>
              <a:rPr lang="en-CH" sz="3000" dirty="0">
                <a:solidFill>
                  <a:srgbClr val="0C377B"/>
                </a:solidFill>
                <a:latin typeface="Arial"/>
              </a:rPr>
              <a:t>construction can start </a:t>
            </a:r>
          </a:p>
          <a:p>
            <a:pPr defTabSz="1828800">
              <a:defRPr/>
            </a:pPr>
            <a:r>
              <a:rPr lang="en-CH" sz="3000" dirty="0">
                <a:solidFill>
                  <a:srgbClr val="0C377B"/>
                </a:solidFill>
                <a:latin typeface="Arial"/>
              </a:rPr>
              <a:t>     beginning 2030s</a:t>
            </a:r>
          </a:p>
          <a:p>
            <a:pPr marL="571500" indent="-571500" defTabSz="1828800">
              <a:buClr>
                <a:srgbClr val="0C377B"/>
              </a:buClr>
              <a:buFont typeface="Wingdings" pitchFamily="2" charset="2"/>
              <a:buChar char="q"/>
              <a:defRPr/>
            </a:pPr>
            <a:r>
              <a:rPr lang="en-CH" sz="3000" dirty="0">
                <a:solidFill>
                  <a:srgbClr val="808080">
                    <a:lumMod val="50000"/>
                  </a:srgbClr>
                </a:solidFill>
                <a:latin typeface="Arial"/>
                <a:sym typeface="Wingdings" pitchFamily="2" charset="2"/>
              </a:rPr>
              <a:t>FCC-ee operation ~2045-2060</a:t>
            </a:r>
          </a:p>
          <a:p>
            <a:pPr marL="571500" indent="-571500" defTabSz="1828800">
              <a:buClr>
                <a:srgbClr val="0C377B"/>
              </a:buClr>
              <a:buFont typeface="Wingdings" pitchFamily="2" charset="2"/>
              <a:buChar char="q"/>
              <a:defRPr/>
            </a:pPr>
            <a:r>
              <a:rPr lang="en-CH" sz="3000" dirty="0">
                <a:solidFill>
                  <a:srgbClr val="4E8F00"/>
                </a:solidFill>
                <a:latin typeface="Arial"/>
                <a:sym typeface="Wingdings" pitchFamily="2" charset="2"/>
              </a:rPr>
              <a:t>FCC-hh operation 2070-2090++</a:t>
            </a:r>
            <a:endParaRPr lang="en-CH" sz="3000" dirty="0">
              <a:solidFill>
                <a:srgbClr val="4E8F00"/>
              </a:solidFill>
              <a:latin typeface="Arial"/>
            </a:endParaRPr>
          </a:p>
        </p:txBody>
      </p:sp>
      <p:grpSp>
        <p:nvGrpSpPr>
          <p:cNvPr id="54276" name="Group 2">
            <a:extLst>
              <a:ext uri="{FF2B5EF4-FFF2-40B4-BE49-F238E27FC236}">
                <a16:creationId xmlns:a16="http://schemas.microsoft.com/office/drawing/2014/main" id="{DBA6B158-B632-4F06-9E31-4F8655E62FA5}"/>
              </a:ext>
            </a:extLst>
          </p:cNvPr>
          <p:cNvGrpSpPr>
            <a:grpSpLocks/>
          </p:cNvGrpSpPr>
          <p:nvPr/>
        </p:nvGrpSpPr>
        <p:grpSpPr bwMode="auto">
          <a:xfrm>
            <a:off x="382688" y="7567978"/>
            <a:ext cx="10728326" cy="6264276"/>
            <a:chOff x="107950" y="3825875"/>
            <a:chExt cx="5364163" cy="3132138"/>
          </a:xfrm>
        </p:grpSpPr>
        <p:grpSp>
          <p:nvGrpSpPr>
            <p:cNvPr id="54277" name="Group 11">
              <a:extLst>
                <a:ext uri="{FF2B5EF4-FFF2-40B4-BE49-F238E27FC236}">
                  <a16:creationId xmlns:a16="http://schemas.microsoft.com/office/drawing/2014/main" id="{E0173BC3-5DFF-4C1B-BADA-425B7B4506D2}"/>
                </a:ext>
              </a:extLst>
            </p:cNvPr>
            <p:cNvGrpSpPr>
              <a:grpSpLocks/>
            </p:cNvGrpSpPr>
            <p:nvPr/>
          </p:nvGrpSpPr>
          <p:grpSpPr bwMode="auto">
            <a:xfrm>
              <a:off x="107950" y="3825875"/>
              <a:ext cx="5364163" cy="3132138"/>
              <a:chOff x="-74" y="3789040"/>
              <a:chExt cx="5364162" cy="3132137"/>
            </a:xfrm>
          </p:grpSpPr>
          <p:pic>
            <p:nvPicPr>
              <p:cNvPr id="54279" name="Picture 5">
                <a:extLst>
                  <a:ext uri="{FF2B5EF4-FFF2-40B4-BE49-F238E27FC236}">
                    <a16:creationId xmlns:a16="http://schemas.microsoft.com/office/drawing/2014/main" id="{2D47A470-936E-422E-83BF-33CBE3A327A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 y="3789040"/>
                <a:ext cx="5364162"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TextBox 7">
                <a:extLst>
                  <a:ext uri="{FF2B5EF4-FFF2-40B4-BE49-F238E27FC236}">
                    <a16:creationId xmlns:a16="http://schemas.microsoft.com/office/drawing/2014/main" id="{2CA94333-29BD-465D-AAD2-F02ECE91578F}"/>
                  </a:ext>
                </a:extLst>
              </p:cNvPr>
              <p:cNvSpPr txBox="1">
                <a:spLocks noChangeArrowheads="1"/>
              </p:cNvSpPr>
              <p:nvPr/>
            </p:nvSpPr>
            <p:spPr bwMode="auto">
              <a:xfrm>
                <a:off x="3059832" y="4797152"/>
                <a:ext cx="420147" cy="4770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828800"/>
                <a:endParaRPr lang="en-GB" altLang="en-GB" sz="1800">
                  <a:solidFill>
                    <a:srgbClr val="008F00"/>
                  </a:solidFill>
                  <a:latin typeface="Arial"/>
                </a:endParaRPr>
              </a:p>
              <a:p>
                <a:pPr defTabSz="1828800"/>
                <a:r>
                  <a:rPr lang="en-GB" altLang="en-GB" sz="2000">
                    <a:solidFill>
                      <a:srgbClr val="008F00"/>
                    </a:solidFill>
                    <a:latin typeface="Arial"/>
                  </a:rPr>
                  <a:t>20-30</a:t>
                </a:r>
              </a:p>
              <a:p>
                <a:pPr defTabSz="1828800"/>
                <a:endParaRPr lang="en-GB" altLang="en-GB" sz="1800">
                  <a:solidFill>
                    <a:srgbClr val="008F00"/>
                  </a:solidFill>
                  <a:latin typeface="Arial"/>
                </a:endParaRPr>
              </a:p>
            </p:txBody>
          </p:sp>
          <p:sp>
            <p:nvSpPr>
              <p:cNvPr id="54281" name="Rectangle 9">
                <a:extLst>
                  <a:ext uri="{FF2B5EF4-FFF2-40B4-BE49-F238E27FC236}">
                    <a16:creationId xmlns:a16="http://schemas.microsoft.com/office/drawing/2014/main" id="{4069B3F7-E5DF-410A-BC6A-7F518EC0F90B}"/>
                  </a:ext>
                </a:extLst>
              </p:cNvPr>
              <p:cNvSpPr>
                <a:spLocks noChangeArrowheads="1"/>
              </p:cNvSpPr>
              <p:nvPr/>
            </p:nvSpPr>
            <p:spPr bwMode="auto">
              <a:xfrm>
                <a:off x="3275856" y="4077072"/>
                <a:ext cx="311817" cy="36004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1828800">
                  <a:lnSpc>
                    <a:spcPct val="93000"/>
                  </a:lnSpc>
                  <a:buClr>
                    <a:srgbClr val="000000"/>
                  </a:buClr>
                  <a:buSzPct val="100000"/>
                </a:pPr>
                <a:endParaRPr lang="en-GB" altLang="en-GB">
                  <a:solidFill>
                    <a:srgbClr val="0C377B"/>
                  </a:solidFill>
                  <a:latin typeface="Arial"/>
                </a:endParaRPr>
              </a:p>
            </p:txBody>
          </p:sp>
        </p:grpSp>
        <p:sp>
          <p:nvSpPr>
            <p:cNvPr id="54278" name="TextBox 1">
              <a:extLst>
                <a:ext uri="{FF2B5EF4-FFF2-40B4-BE49-F238E27FC236}">
                  <a16:creationId xmlns:a16="http://schemas.microsoft.com/office/drawing/2014/main" id="{25FDFE21-36DC-4307-BF8C-66CD19157747}"/>
                </a:ext>
              </a:extLst>
            </p:cNvPr>
            <p:cNvSpPr txBox="1">
              <a:spLocks noChangeArrowheads="1"/>
            </p:cNvSpPr>
            <p:nvPr/>
          </p:nvSpPr>
          <p:spPr bwMode="auto">
            <a:xfrm>
              <a:off x="4032000" y="4140000"/>
              <a:ext cx="1105431"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828800"/>
              <a:r>
                <a:rPr lang="en-GB" altLang="en-GB" sz="2200">
                  <a:solidFill>
                    <a:srgbClr val="0432FF"/>
                  </a:solidFill>
                  <a:latin typeface="Arial"/>
                </a:rPr>
                <a:t>2-4 experiments</a:t>
              </a:r>
            </a:p>
          </p:txBody>
        </p:sp>
      </p:gr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400" kern="0" dirty="0">
                <a:latin typeface="Arial"/>
              </a:rPr>
              <a:t>                </a:t>
            </a:r>
            <a:r>
              <a:rPr lang="en-GB" altLang="en-GB" sz="6400" dirty="0">
                <a:latin typeface="Arial"/>
              </a:rPr>
              <a:t>Timeline of the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58" y="116406"/>
            <a:ext cx="3870772" cy="1308584"/>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15269280" y="13039836"/>
            <a:ext cx="2431364" cy="646331"/>
          </a:xfrm>
          <a:prstGeom prst="rect">
            <a:avLst/>
          </a:prstGeom>
          <a:noFill/>
        </p:spPr>
        <p:txBody>
          <a:bodyPr wrap="square">
            <a:spAutoFit/>
          </a:bodyPr>
          <a:lstStyle/>
          <a:p>
            <a:pPr defTabSz="1828800"/>
            <a:r>
              <a:rPr lang="en-US" dirty="0">
                <a:solidFill>
                  <a:srgbClr val="0C377B"/>
                </a:solidFill>
                <a:highlight>
                  <a:srgbClr val="C0C0C0"/>
                </a:highlight>
                <a:latin typeface="Arial"/>
              </a:rPr>
              <a:t>F. Gianotti</a:t>
            </a:r>
            <a:endParaRPr lang="en-GB" dirty="0">
              <a:solidFill>
                <a:srgbClr val="0C377B"/>
              </a:solidFill>
              <a:highlight>
                <a:srgbClr val="C0C0C0"/>
              </a:highlight>
              <a:latin typeface="Aria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526705" y="1225689"/>
            <a:ext cx="23802878" cy="11172289"/>
          </a:xfrm>
          <a:prstGeom prst="rect">
            <a:avLst/>
          </a:prstGeom>
          <a:noFill/>
        </p:spPr>
        <p:txBody>
          <a:bodyPr wrap="square">
            <a:spAutoFit/>
          </a:bodyPr>
          <a:lstStyle/>
          <a:p>
            <a:pPr defTabSz="1828800">
              <a:defRPr/>
            </a:pPr>
            <a:endParaRPr lang="en-CH" dirty="0">
              <a:solidFill>
                <a:prstClr val="black"/>
              </a:solidFill>
              <a:latin typeface="Calibri" panose="020F0502020204030204"/>
            </a:endParaRPr>
          </a:p>
          <a:p>
            <a:pPr marL="571500" indent="-571500" defTabSz="1828800">
              <a:buFont typeface="Wingdings" pitchFamily="2" charset="2"/>
              <a:buChar char="q"/>
              <a:defRPr/>
            </a:pPr>
            <a:r>
              <a:rPr lang="en-GB" dirty="0">
                <a:solidFill>
                  <a:prstClr val="black"/>
                </a:solidFill>
                <a:latin typeface="Calibri" panose="020F0502020204030204"/>
              </a:rPr>
              <a:t>demonstration of the </a:t>
            </a:r>
            <a:r>
              <a:rPr lang="en-US" dirty="0">
                <a:solidFill>
                  <a:srgbClr val="0432FF"/>
                </a:solidFill>
                <a:latin typeface="Calibri" panose="020F0502020204030204"/>
              </a:rPr>
              <a:t>geological, technical, environmental and administrative feasibility of the tunnel and surface areas </a:t>
            </a:r>
            <a:r>
              <a:rPr lang="en-US" dirty="0">
                <a:solidFill>
                  <a:prstClr val="black"/>
                </a:solidFill>
                <a:latin typeface="Calibri" panose="020F0502020204030204"/>
              </a:rPr>
              <a:t>and </a:t>
            </a:r>
            <a:r>
              <a:rPr lang="en-GB" dirty="0">
                <a:solidFill>
                  <a:prstClr val="black"/>
                </a:solidFill>
                <a:latin typeface="Calibri" panose="020F0502020204030204"/>
              </a:rPr>
              <a:t>optimisation of </a:t>
            </a:r>
            <a:r>
              <a:rPr lang="en-GB" dirty="0">
                <a:solidFill>
                  <a:srgbClr val="0432FF"/>
                </a:solidFill>
                <a:latin typeface="Calibri" panose="020F0502020204030204"/>
              </a:rPr>
              <a:t>placement and layout of the ring </a:t>
            </a:r>
            <a:r>
              <a:rPr lang="en-GB" dirty="0">
                <a:solidFill>
                  <a:prstClr val="black"/>
                </a:solidFill>
                <a:latin typeface="Calibri" panose="020F0502020204030204"/>
              </a:rPr>
              <a:t>and related infrastructure;</a:t>
            </a:r>
          </a:p>
          <a:p>
            <a:pPr defTabSz="1828800">
              <a:defRPr/>
            </a:pPr>
            <a:endParaRPr lang="en-CH" dirty="0">
              <a:solidFill>
                <a:prstClr val="black"/>
              </a:solidFill>
              <a:latin typeface="Calibri" panose="020F0502020204030204"/>
            </a:endParaRPr>
          </a:p>
          <a:p>
            <a:pPr marL="571500" indent="-571500" defTabSz="1828800">
              <a:buFont typeface="Wingdings" pitchFamily="2" charset="2"/>
              <a:buChar char="q"/>
              <a:defRPr/>
            </a:pPr>
            <a:r>
              <a:rPr lang="en-GB" dirty="0">
                <a:solidFill>
                  <a:prstClr val="black"/>
                </a:solidFill>
                <a:latin typeface="Calibri" panose="020F0502020204030204"/>
              </a:rPr>
              <a:t>pursuit, </a:t>
            </a:r>
            <a:r>
              <a:rPr lang="en-GB" dirty="0">
                <a:solidFill>
                  <a:srgbClr val="0432FF"/>
                </a:solidFill>
                <a:latin typeface="Calibri" panose="020F0502020204030204"/>
              </a:rPr>
              <a:t>together with the Host States, of the preparatory administrative processes required for a potential project approval </a:t>
            </a:r>
            <a:r>
              <a:rPr lang="en-GB" dirty="0">
                <a:solidFill>
                  <a:prstClr val="black"/>
                </a:solidFill>
                <a:latin typeface="Calibri" panose="020F0502020204030204"/>
              </a:rPr>
              <a:t>to identify and remove any showstopper; </a:t>
            </a:r>
          </a:p>
          <a:p>
            <a:pPr defTabSz="1828800">
              <a:defRPr/>
            </a:pPr>
            <a:endParaRPr lang="en-CH" dirty="0">
              <a:solidFill>
                <a:prstClr val="black"/>
              </a:solidFill>
              <a:latin typeface="Calibri" panose="020F0502020204030204"/>
            </a:endParaRPr>
          </a:p>
          <a:p>
            <a:pPr marL="571500" indent="-571500" defTabSz="1828800">
              <a:buClr>
                <a:prstClr val="black"/>
              </a:buClr>
              <a:buFont typeface="Wingdings" pitchFamily="2" charset="2"/>
              <a:buChar char="q"/>
              <a:defRPr/>
            </a:pPr>
            <a:r>
              <a:rPr lang="en-GB" dirty="0">
                <a:solidFill>
                  <a:srgbClr val="0432FF"/>
                </a:solidFill>
                <a:latin typeface="Calibri" panose="020F0502020204030204"/>
              </a:rPr>
              <a:t>optimisation of the design of the colliders and their injector chains, supported by R&amp;D to develop the needed key technologies</a:t>
            </a:r>
            <a:r>
              <a:rPr lang="en-GB" dirty="0">
                <a:solidFill>
                  <a:prstClr val="black"/>
                </a:solidFill>
                <a:latin typeface="Calibri" panose="020F0502020204030204"/>
              </a:rPr>
              <a:t>;</a:t>
            </a:r>
          </a:p>
          <a:p>
            <a:pPr marL="571500" indent="-571500" defTabSz="1828800">
              <a:buFont typeface="Wingdings" pitchFamily="2" charset="2"/>
              <a:buChar char="q"/>
              <a:defRPr/>
            </a:pPr>
            <a:endParaRPr lang="en-CH" dirty="0">
              <a:solidFill>
                <a:prstClr val="black"/>
              </a:solidFill>
              <a:latin typeface="Calibri" panose="020F0502020204030204"/>
            </a:endParaRPr>
          </a:p>
          <a:p>
            <a:pPr marL="571500" indent="-571500" defTabSz="1828800">
              <a:buFont typeface="Wingdings" pitchFamily="2" charset="2"/>
              <a:buChar char="q"/>
              <a:defRPr/>
            </a:pPr>
            <a:r>
              <a:rPr lang="en-GB" dirty="0">
                <a:solidFill>
                  <a:prstClr val="black"/>
                </a:solidFill>
                <a:latin typeface="Calibri" panose="020F0502020204030204"/>
              </a:rPr>
              <a:t>elaboration of a </a:t>
            </a:r>
            <a:r>
              <a:rPr lang="en-GB" dirty="0">
                <a:solidFill>
                  <a:srgbClr val="0432FF"/>
                </a:solidFill>
                <a:latin typeface="Calibri" panose="020F0502020204030204"/>
              </a:rPr>
              <a:t>sustainable operational model for the colliders and experiments in terms of human and financial resource needs, </a:t>
            </a:r>
            <a:r>
              <a:rPr lang="en-GB" dirty="0">
                <a:solidFill>
                  <a:prstClr val="black"/>
                </a:solidFill>
                <a:latin typeface="Calibri" panose="020F0502020204030204"/>
              </a:rPr>
              <a:t>as well as </a:t>
            </a:r>
            <a:r>
              <a:rPr lang="en-US" dirty="0">
                <a:solidFill>
                  <a:srgbClr val="0432FF"/>
                </a:solidFill>
                <a:latin typeface="Calibri" panose="020F0502020204030204"/>
              </a:rPr>
              <a:t>environmental aspects and energy efficiency</a:t>
            </a:r>
            <a:r>
              <a:rPr lang="en-US" dirty="0">
                <a:solidFill>
                  <a:prstClr val="black"/>
                </a:solidFill>
                <a:latin typeface="Calibri" panose="020F0502020204030204"/>
              </a:rPr>
              <a:t>;</a:t>
            </a:r>
          </a:p>
          <a:p>
            <a:pPr defTabSz="1828800">
              <a:defRPr/>
            </a:pPr>
            <a:endParaRPr lang="en-CH" dirty="0">
              <a:solidFill>
                <a:prstClr val="black"/>
              </a:solidFill>
              <a:latin typeface="Calibri" panose="020F0502020204030204"/>
            </a:endParaRPr>
          </a:p>
          <a:p>
            <a:pPr marL="571500" indent="-571500" defTabSz="1828800">
              <a:buFont typeface="Wingdings" pitchFamily="2" charset="2"/>
              <a:buChar char="q"/>
              <a:defRPr/>
            </a:pPr>
            <a:r>
              <a:rPr lang="en-GB" dirty="0">
                <a:solidFill>
                  <a:prstClr val="black"/>
                </a:solidFill>
                <a:latin typeface="Calibri" panose="020F0502020204030204"/>
              </a:rPr>
              <a:t>development of a </a:t>
            </a:r>
            <a:r>
              <a:rPr lang="en-GB" dirty="0">
                <a:solidFill>
                  <a:srgbClr val="0432FF"/>
                </a:solidFill>
                <a:latin typeface="Calibri" panose="020F0502020204030204"/>
              </a:rPr>
              <a:t>consolidated cost estimate, </a:t>
            </a:r>
            <a:r>
              <a:rPr lang="en-GB" dirty="0">
                <a:solidFill>
                  <a:prstClr val="black"/>
                </a:solidFill>
                <a:latin typeface="Calibri" panose="020F0502020204030204"/>
              </a:rPr>
              <a:t>as well as the</a:t>
            </a:r>
            <a:r>
              <a:rPr lang="en-GB" dirty="0">
                <a:solidFill>
                  <a:srgbClr val="0432FF"/>
                </a:solidFill>
                <a:latin typeface="Calibri" panose="020F0502020204030204"/>
              </a:rPr>
              <a:t> funding and organisational models </a:t>
            </a:r>
            <a:r>
              <a:rPr lang="en-GB" dirty="0">
                <a:solidFill>
                  <a:prstClr val="black"/>
                </a:solidFill>
                <a:latin typeface="Calibri" panose="020F0502020204030204"/>
              </a:rPr>
              <a:t>needed to enable the project’s technical design completion, implementation and operation;</a:t>
            </a:r>
          </a:p>
          <a:p>
            <a:pPr defTabSz="1828800">
              <a:defRPr/>
            </a:pPr>
            <a:endParaRPr lang="en-CH" dirty="0">
              <a:solidFill>
                <a:prstClr val="black"/>
              </a:solidFill>
              <a:latin typeface="Calibri" panose="020F0502020204030204"/>
            </a:endParaRPr>
          </a:p>
          <a:p>
            <a:pPr marL="571500" indent="-571500" defTabSz="1828800">
              <a:buClr>
                <a:prstClr val="black"/>
              </a:buClr>
              <a:buFont typeface="Wingdings" pitchFamily="2" charset="2"/>
              <a:buChar char="q"/>
              <a:defRPr/>
            </a:pPr>
            <a:r>
              <a:rPr lang="en-GB" dirty="0">
                <a:solidFill>
                  <a:srgbClr val="0432FF"/>
                </a:solidFill>
                <a:latin typeface="Calibri" panose="020F0502020204030204"/>
              </a:rPr>
              <a:t>identification of substantial resources from outside CERN’s budget </a:t>
            </a:r>
            <a:r>
              <a:rPr lang="en-GB" dirty="0">
                <a:solidFill>
                  <a:prstClr val="black"/>
                </a:solidFill>
                <a:latin typeface="Calibri" panose="020F0502020204030204"/>
              </a:rPr>
              <a:t>for the implementation of the first stage of a possible future project (tunnel and FCC-</a:t>
            </a:r>
            <a:r>
              <a:rPr lang="en-GB" dirty="0" err="1">
                <a:solidFill>
                  <a:prstClr val="black"/>
                </a:solidFill>
                <a:latin typeface="Calibri" panose="020F0502020204030204"/>
              </a:rPr>
              <a:t>ee</a:t>
            </a:r>
            <a:r>
              <a:rPr lang="en-GB" dirty="0">
                <a:solidFill>
                  <a:prstClr val="black"/>
                </a:solidFill>
                <a:latin typeface="Calibri" panose="020F0502020204030204"/>
              </a:rPr>
              <a:t>);</a:t>
            </a:r>
          </a:p>
          <a:p>
            <a:pPr defTabSz="1828800">
              <a:defRPr/>
            </a:pPr>
            <a:endParaRPr lang="en-CH" dirty="0">
              <a:solidFill>
                <a:prstClr val="black"/>
              </a:solidFill>
              <a:latin typeface="Calibri" panose="020F0502020204030204"/>
            </a:endParaRPr>
          </a:p>
          <a:p>
            <a:pPr marL="571500" indent="-571500" defTabSz="1828800">
              <a:buClr>
                <a:prstClr val="black"/>
              </a:buClr>
              <a:buFont typeface="Wingdings" pitchFamily="2" charset="2"/>
              <a:buChar char="q"/>
              <a:defRPr/>
            </a:pPr>
            <a:r>
              <a:rPr lang="en-GB" dirty="0">
                <a:solidFill>
                  <a:srgbClr val="0432FF"/>
                </a:solidFill>
                <a:latin typeface="Calibri" panose="020F0502020204030204"/>
              </a:rPr>
              <a:t>consolidation of the physics case and detector concepts </a:t>
            </a:r>
            <a:r>
              <a:rPr lang="en-GB" dirty="0">
                <a:solidFill>
                  <a:prstClr val="black"/>
                </a:solidFill>
                <a:latin typeface="Calibri" panose="020F0502020204030204"/>
              </a:rPr>
              <a:t>for both colliders.</a:t>
            </a:r>
            <a:endParaRPr lang="en-CH" dirty="0">
              <a:solidFill>
                <a:prstClr val="black"/>
              </a:solidFill>
              <a:latin typeface="Calibri" panose="020F0502020204030204"/>
            </a:endParaRP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2017374" y="12818050"/>
            <a:ext cx="17354046" cy="7078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defTabSz="1828800">
              <a:defRPr/>
            </a:pPr>
            <a:r>
              <a:rPr lang="en-GB" altLang="en-GB" sz="4000">
                <a:solidFill>
                  <a:prstClr val="black"/>
                </a:solidFill>
                <a:latin typeface="Calibri" panose="020F0502020204030204"/>
                <a:sym typeface="Wingdings" panose="05000000000000000000" pitchFamily="2" charset="2"/>
              </a:rPr>
              <a:t>Results will be summarised in a </a:t>
            </a:r>
            <a:r>
              <a:rPr lang="en-GB" altLang="en-GB" sz="4000">
                <a:solidFill>
                  <a:srgbClr val="0432FF"/>
                </a:solidFill>
                <a:latin typeface="Calibri" panose="020F0502020204030204"/>
                <a:sym typeface="Wingdings" panose="05000000000000000000" pitchFamily="2" charset="2"/>
              </a:rPr>
              <a:t>Feasibility Study Report </a:t>
            </a:r>
            <a:r>
              <a:rPr lang="en-GB" altLang="en-GB" sz="4000">
                <a:solidFill>
                  <a:prstClr val="black"/>
                </a:solidFill>
                <a:latin typeface="Calibri" panose="020F0502020204030204"/>
                <a:sym typeface="Wingdings" panose="05000000000000000000" pitchFamily="2" charset="2"/>
              </a:rPr>
              <a:t>to be released at end 2025</a:t>
            </a:r>
            <a:endParaRPr lang="en-GB" altLang="en-GB" sz="4000">
              <a:solidFill>
                <a:prstClr val="black"/>
              </a:solidFill>
              <a:latin typeface="Calibri" panose="020F0502020204030204"/>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30560" y="-7807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400" kern="0" dirty="0">
                <a:latin typeface="Arial"/>
              </a:rPr>
              <a:t>                </a:t>
            </a:r>
            <a:r>
              <a:rPr lang="en-GB" altLang="en-GB" sz="6600" dirty="0">
                <a:latin typeface="Calibri Light" panose="020F0302020204030204"/>
              </a:rPr>
              <a:t>FCC Feasibility Study (2021-205): high-level objectives</a:t>
            </a:r>
            <a:endParaRPr lang="en-GB" altLang="en-GB" sz="5600" dirty="0">
              <a:latin typeface="Calibri Light" panose="020F0302020204030204"/>
            </a:endParaRP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18" y="38336"/>
            <a:ext cx="3870772" cy="1308584"/>
          </a:xfrm>
          <a:prstGeom prst="rect">
            <a:avLst/>
          </a:prstGeom>
        </p:spPr>
      </p:pic>
      <p:sp>
        <p:nvSpPr>
          <p:cNvPr id="8" name="TextBox 7">
            <a:extLst>
              <a:ext uri="{FF2B5EF4-FFF2-40B4-BE49-F238E27FC236}">
                <a16:creationId xmlns:a16="http://schemas.microsoft.com/office/drawing/2014/main" id="{CE6B651C-B92B-43B4-AF36-41AB8EB8A488}"/>
              </a:ext>
            </a:extLst>
          </p:cNvPr>
          <p:cNvSpPr txBox="1"/>
          <p:nvPr/>
        </p:nvSpPr>
        <p:spPr>
          <a:xfrm>
            <a:off x="21553040" y="12818050"/>
            <a:ext cx="2431364" cy="646331"/>
          </a:xfrm>
          <a:prstGeom prst="rect">
            <a:avLst/>
          </a:prstGeom>
          <a:noFill/>
        </p:spPr>
        <p:txBody>
          <a:bodyPr wrap="square">
            <a:spAutoFit/>
          </a:bodyPr>
          <a:lstStyle/>
          <a:p>
            <a:pPr defTabSz="1828800"/>
            <a:r>
              <a:rPr lang="en-US" dirty="0">
                <a:solidFill>
                  <a:prstClr val="black"/>
                </a:solidFill>
                <a:latin typeface="Calibri" panose="020F0502020204030204"/>
              </a:rPr>
              <a:t>F. Gianotti</a:t>
            </a:r>
            <a:endParaRPr lang="en-GB" dirty="0">
              <a:solidFill>
                <a:prstClr val="black"/>
              </a:solidFill>
              <a:latin typeface="Calibri" panose="020F0502020204030204"/>
            </a:endParaRPr>
          </a:p>
        </p:txBody>
      </p:sp>
    </p:spTree>
    <p:extLst>
      <p:ext uri="{BB962C8B-B14F-4D97-AF65-F5344CB8AC3E}">
        <p14:creationId xmlns:p14="http://schemas.microsoft.com/office/powerpoint/2010/main" val="435827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A picture containing diagram&#10;&#10;Description automatically generated">
            <a:extLst>
              <a:ext uri="{FF2B5EF4-FFF2-40B4-BE49-F238E27FC236}">
                <a16:creationId xmlns:a16="http://schemas.microsoft.com/office/drawing/2014/main" id="{046D725A-2851-4A55-8BBD-FEBDE097D3E4}"/>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537521"/>
            <a:ext cx="14657726" cy="971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1">
            <a:extLst>
              <a:ext uri="{FF2B5EF4-FFF2-40B4-BE49-F238E27FC236}">
                <a16:creationId xmlns:a16="http://schemas.microsoft.com/office/drawing/2014/main" id="{88B7F750-FE0B-4355-83D8-4BAFCD4BBD64}"/>
              </a:ext>
            </a:extLst>
          </p:cNvPr>
          <p:cNvSpPr txBox="1">
            <a:spLocks noChangeArrowheads="1"/>
          </p:cNvSpPr>
          <p:nvPr/>
        </p:nvSpPr>
        <p:spPr bwMode="auto">
          <a:xfrm>
            <a:off x="14928305" y="3257600"/>
            <a:ext cx="9199570" cy="7663636"/>
          </a:xfrm>
          <a:prstGeom prst="rect">
            <a:avLst/>
          </a:prstGeom>
          <a:solidFill>
            <a:schemeClr val="bg1"/>
          </a:solidFill>
          <a:ln>
            <a:noFill/>
          </a:ln>
        </p:spPr>
        <p:txBody>
          <a:bodyPr wrap="square">
            <a:spAutoFit/>
          </a:bodyPr>
          <a:lstStyle/>
          <a:p>
            <a:pPr defTabSz="1828800">
              <a:defRPr/>
            </a:pPr>
            <a:r>
              <a:rPr lang="en-CH" altLang="en-CH" sz="3000" dirty="0">
                <a:solidFill>
                  <a:srgbClr val="0432FF"/>
                </a:solidFill>
                <a:latin typeface="Arial"/>
              </a:rPr>
              <a:t>CERN budget for high-field magnets doubled in 2020 Medium-Term Plan </a:t>
            </a:r>
            <a:r>
              <a:rPr lang="en-CH" altLang="en-CH" sz="2800" dirty="0">
                <a:solidFill>
                  <a:srgbClr val="0C377B"/>
                </a:solidFill>
                <a:latin typeface="Arial"/>
              </a:rPr>
              <a:t>(~ 200 MCHF over ten years)</a:t>
            </a:r>
          </a:p>
          <a:p>
            <a:pPr defTabSz="1828800">
              <a:defRPr/>
            </a:pPr>
            <a:endParaRPr lang="en-CH" altLang="en-CH" sz="2800" dirty="0">
              <a:solidFill>
                <a:srgbClr val="0C377B"/>
              </a:solidFill>
              <a:latin typeface="Arial"/>
            </a:endParaRPr>
          </a:p>
          <a:p>
            <a:pPr defTabSz="1828800">
              <a:defRPr/>
            </a:pPr>
            <a:r>
              <a:rPr lang="en-GB" sz="3000" dirty="0">
                <a:solidFill>
                  <a:srgbClr val="0C377B"/>
                </a:solidFill>
                <a:latin typeface="Arial"/>
                <a:sym typeface="Wingdings" pitchFamily="2" charset="2"/>
              </a:rPr>
              <a:t>Main R&amp;D activities:</a:t>
            </a:r>
          </a:p>
          <a:p>
            <a:pPr marL="571500" indent="-571500" defTabSz="1828800">
              <a:buClr>
                <a:srgbClr val="0C377B"/>
              </a:buClr>
              <a:buFont typeface="Wingdings" pitchFamily="2" charset="2"/>
              <a:buChar char="q"/>
              <a:defRPr/>
            </a:pPr>
            <a:r>
              <a:rPr lang="en-GB" sz="3000" dirty="0">
                <a:solidFill>
                  <a:srgbClr val="0432FF"/>
                </a:solidFill>
                <a:latin typeface="Arial"/>
                <a:sym typeface="Wingdings" pitchFamily="2" charset="2"/>
              </a:rPr>
              <a:t>materials</a:t>
            </a:r>
            <a:r>
              <a:rPr lang="en-GB" sz="3000" dirty="0">
                <a:solidFill>
                  <a:srgbClr val="0C377B"/>
                </a:solidFill>
                <a:latin typeface="Arial"/>
                <a:sym typeface="Wingdings" pitchFamily="2" charset="2"/>
              </a:rPr>
              <a:t>: </a:t>
            </a:r>
            <a:r>
              <a:rPr lang="en-GB" sz="3000" dirty="0">
                <a:solidFill>
                  <a:srgbClr val="0432FF"/>
                </a:solidFill>
                <a:latin typeface="Arial"/>
                <a:sym typeface="Wingdings" pitchFamily="2" charset="2"/>
              </a:rPr>
              <a:t>goal is ~16 T for Nb</a:t>
            </a:r>
            <a:r>
              <a:rPr lang="en-GB" sz="3000" baseline="-25000" dirty="0">
                <a:solidFill>
                  <a:srgbClr val="0432FF"/>
                </a:solidFill>
                <a:latin typeface="Arial"/>
                <a:sym typeface="Wingdings" pitchFamily="2" charset="2"/>
              </a:rPr>
              <a:t>3</a:t>
            </a:r>
            <a:r>
              <a:rPr lang="en-GB" sz="3000" dirty="0">
                <a:solidFill>
                  <a:srgbClr val="0432FF"/>
                </a:solidFill>
                <a:latin typeface="Arial"/>
                <a:sym typeface="Wingdings" pitchFamily="2" charset="2"/>
              </a:rPr>
              <a:t>Sn, at least ~20 T for HTS inserts</a:t>
            </a:r>
          </a:p>
          <a:p>
            <a:pPr marL="571500" indent="-571500" defTabSz="1828800">
              <a:buClr>
                <a:srgbClr val="0C377B"/>
              </a:buClr>
              <a:buFont typeface="Wingdings" pitchFamily="2" charset="2"/>
              <a:buChar char="q"/>
              <a:defRPr/>
            </a:pPr>
            <a:r>
              <a:rPr lang="en-GB" sz="3000" dirty="0">
                <a:solidFill>
                  <a:srgbClr val="0432FF"/>
                </a:solidFill>
                <a:latin typeface="Arial"/>
                <a:sym typeface="Wingdings" pitchFamily="2" charset="2"/>
              </a:rPr>
              <a:t>magnet technology</a:t>
            </a:r>
            <a:r>
              <a:rPr lang="en-GB" sz="2800" dirty="0">
                <a:solidFill>
                  <a:srgbClr val="0C377B"/>
                </a:solidFill>
                <a:latin typeface="Arial"/>
                <a:sym typeface="Wingdings" pitchFamily="2" charset="2"/>
              </a:rPr>
              <a:t>: engineering, mechanical robustness, insulating materials, field quality</a:t>
            </a:r>
          </a:p>
          <a:p>
            <a:pPr marL="571500" indent="-571500" defTabSz="1828800">
              <a:buClr>
                <a:srgbClr val="0C377B"/>
              </a:buClr>
              <a:buFont typeface="Wingdings" pitchFamily="2" charset="2"/>
              <a:buChar char="q"/>
              <a:defRPr/>
            </a:pPr>
            <a:r>
              <a:rPr lang="en-GB" sz="3000" dirty="0">
                <a:solidFill>
                  <a:srgbClr val="0432FF"/>
                </a:solidFill>
                <a:latin typeface="Arial"/>
                <a:sym typeface="Wingdings" pitchFamily="2" charset="2"/>
              </a:rPr>
              <a:t>production of models and prototypes: </a:t>
            </a:r>
            <a:r>
              <a:rPr lang="en-GB" sz="2800" dirty="0">
                <a:solidFill>
                  <a:srgbClr val="0C377B"/>
                </a:solidFill>
                <a:latin typeface="Arial"/>
                <a:sym typeface="Wingdings" pitchFamily="2" charset="2"/>
              </a:rPr>
              <a:t>to demonstrate material, design and engineering choices, </a:t>
            </a:r>
          </a:p>
          <a:p>
            <a:pPr defTabSz="1828800">
              <a:defRPr/>
            </a:pPr>
            <a:r>
              <a:rPr lang="en-GB" sz="2800" dirty="0">
                <a:solidFill>
                  <a:srgbClr val="0C377B"/>
                </a:solidFill>
                <a:latin typeface="Arial"/>
                <a:sym typeface="Wingdings" pitchFamily="2" charset="2"/>
              </a:rPr>
              <a:t>     industrialisation and costs</a:t>
            </a:r>
          </a:p>
          <a:p>
            <a:pPr marL="571500" indent="-571500" defTabSz="1828800">
              <a:buClr>
                <a:srgbClr val="000000"/>
              </a:buClr>
              <a:buFont typeface="Wingdings" pitchFamily="2" charset="2"/>
              <a:buChar char="q"/>
              <a:defRPr/>
            </a:pPr>
            <a:r>
              <a:rPr lang="en-GB" sz="3000" dirty="0">
                <a:solidFill>
                  <a:srgbClr val="0432FF"/>
                </a:solidFill>
                <a:latin typeface="Arial"/>
                <a:sym typeface="Wingdings" pitchFamily="2" charset="2"/>
              </a:rPr>
              <a:t>infrastructure and test stations: </a:t>
            </a:r>
            <a:r>
              <a:rPr lang="en-GB" sz="2800" dirty="0">
                <a:solidFill>
                  <a:srgbClr val="0C377B"/>
                </a:solidFill>
                <a:latin typeface="Arial"/>
                <a:sym typeface="Wingdings" pitchFamily="2" charset="2"/>
              </a:rPr>
              <a:t>for tests up to ~ 20 T and 20-50 kA</a:t>
            </a:r>
          </a:p>
          <a:p>
            <a:pPr marL="571500" indent="-571500" defTabSz="1828800">
              <a:buClr>
                <a:srgbClr val="000000"/>
              </a:buClr>
              <a:buFont typeface="Wingdings" pitchFamily="2" charset="2"/>
              <a:buChar char="q"/>
              <a:defRPr/>
            </a:pPr>
            <a:endParaRPr lang="en-GB" sz="2800" dirty="0">
              <a:solidFill>
                <a:srgbClr val="0C377B"/>
              </a:solidFill>
              <a:latin typeface="Arial"/>
              <a:sym typeface="Wingdings" pitchFamily="2" charset="2"/>
            </a:endParaRPr>
          </a:p>
          <a:p>
            <a:pPr defTabSz="1828800">
              <a:defRPr/>
            </a:pPr>
            <a:r>
              <a:rPr lang="en-CH" altLang="en-CH" sz="2800" dirty="0">
                <a:solidFill>
                  <a:srgbClr val="0C377B"/>
                </a:solidFill>
                <a:latin typeface="Arial"/>
              </a:rPr>
              <a:t>Detailed deliverables and timescale being defined through Accelerator R&amp;D </a:t>
            </a:r>
            <a:r>
              <a:rPr lang="en-GB" altLang="en-CH" sz="2800" dirty="0">
                <a:solidFill>
                  <a:srgbClr val="0C377B"/>
                </a:solidFill>
                <a:latin typeface="Arial"/>
              </a:rPr>
              <a:t>r</a:t>
            </a:r>
            <a:r>
              <a:rPr lang="en-CH" altLang="en-CH" sz="2800" dirty="0">
                <a:solidFill>
                  <a:srgbClr val="0C377B"/>
                </a:solidFill>
                <a:latin typeface="Arial"/>
              </a:rPr>
              <a:t>oadmap under development</a:t>
            </a:r>
          </a:p>
        </p:txBody>
      </p:sp>
      <p:sp>
        <p:nvSpPr>
          <p:cNvPr id="5" name="Title 1">
            <a:extLst>
              <a:ext uri="{FF2B5EF4-FFF2-40B4-BE49-F238E27FC236}">
                <a16:creationId xmlns:a16="http://schemas.microsoft.com/office/drawing/2014/main" id="{64028A6F-894B-4E61-AB49-20E9C00430B3}"/>
              </a:ext>
            </a:extLst>
          </p:cNvPr>
          <p:cNvSpPr txBox="1">
            <a:spLocks/>
          </p:cNvSpPr>
          <p:nvPr/>
        </p:nvSpPr>
        <p:spPr>
          <a:xfrm>
            <a:off x="30560" y="-7807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400" kern="0" dirty="0">
                <a:latin typeface="Arial"/>
              </a:rPr>
              <a:t>                </a:t>
            </a:r>
            <a:r>
              <a:rPr lang="en-GB" altLang="en-GB" sz="6400" dirty="0">
                <a:latin typeface="Arial"/>
              </a:rPr>
              <a:t>High-field magnets R&amp;D: 1st steps towards FCC-</a:t>
            </a:r>
            <a:r>
              <a:rPr lang="en-GB" altLang="en-GB" sz="6400" dirty="0" err="1">
                <a:latin typeface="Arial"/>
              </a:rPr>
              <a:t>hh</a:t>
            </a:r>
            <a:endParaRPr lang="en-GB" altLang="en-GB" sz="6400" dirty="0">
              <a:latin typeface="Arial"/>
            </a:endParaRPr>
          </a:p>
        </p:txBody>
      </p:sp>
      <p:pic>
        <p:nvPicPr>
          <p:cNvPr id="6" name="Picture 5" descr="A picture containing icon&#10;&#10;Description automatically generated">
            <a:extLst>
              <a:ext uri="{FF2B5EF4-FFF2-40B4-BE49-F238E27FC236}">
                <a16:creationId xmlns:a16="http://schemas.microsoft.com/office/drawing/2014/main" id="{2392B136-0635-4A5E-855F-16D8DCBDE3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18" y="38336"/>
            <a:ext cx="3870772" cy="1308584"/>
          </a:xfrm>
          <a:prstGeom prst="rect">
            <a:avLst/>
          </a:prstGeom>
        </p:spPr>
      </p:pic>
      <p:sp>
        <p:nvSpPr>
          <p:cNvPr id="2" name="TextBox 1">
            <a:extLst>
              <a:ext uri="{FF2B5EF4-FFF2-40B4-BE49-F238E27FC236}">
                <a16:creationId xmlns:a16="http://schemas.microsoft.com/office/drawing/2014/main" id="{410077D8-C09F-4BD4-816E-5BF27B8258F4}"/>
              </a:ext>
            </a:extLst>
          </p:cNvPr>
          <p:cNvSpPr txBox="1"/>
          <p:nvPr/>
        </p:nvSpPr>
        <p:spPr>
          <a:xfrm>
            <a:off x="19040850" y="11466513"/>
            <a:ext cx="4647554" cy="646331"/>
          </a:xfrm>
          <a:prstGeom prst="rect">
            <a:avLst/>
          </a:prstGeom>
          <a:noFill/>
        </p:spPr>
        <p:txBody>
          <a:bodyPr wrap="none" rtlCol="0">
            <a:spAutoFit/>
          </a:bodyPr>
          <a:lstStyle/>
          <a:p>
            <a:pPr defTabSz="1828800"/>
            <a:r>
              <a:rPr lang="en-US" dirty="0">
                <a:solidFill>
                  <a:srgbClr val="0C377B"/>
                </a:solidFill>
                <a:latin typeface="Arial"/>
              </a:rPr>
              <a:t>L. </a:t>
            </a:r>
            <a:r>
              <a:rPr lang="en-US" dirty="0" err="1">
                <a:solidFill>
                  <a:srgbClr val="0C377B"/>
                </a:solidFill>
                <a:latin typeface="Arial"/>
              </a:rPr>
              <a:t>Bottura</a:t>
            </a:r>
            <a:r>
              <a:rPr lang="en-US" dirty="0">
                <a:solidFill>
                  <a:srgbClr val="0C377B"/>
                </a:solidFill>
                <a:latin typeface="Arial"/>
              </a:rPr>
              <a:t>, F. Gianotti </a:t>
            </a:r>
            <a:endParaRPr lang="en-GB" dirty="0">
              <a:solidFill>
                <a:srgbClr val="0C377B"/>
              </a:solidFill>
              <a:latin typeface="Arial"/>
            </a:endParaRPr>
          </a:p>
        </p:txBody>
      </p:sp>
      <p:sp>
        <p:nvSpPr>
          <p:cNvPr id="7" name="TextBox 1">
            <a:extLst>
              <a:ext uri="{FF2B5EF4-FFF2-40B4-BE49-F238E27FC236}">
                <a16:creationId xmlns:a16="http://schemas.microsoft.com/office/drawing/2014/main" id="{487EBED0-63CB-4502-AAB0-3B48B3FF6911}"/>
              </a:ext>
            </a:extLst>
          </p:cNvPr>
          <p:cNvSpPr txBox="1">
            <a:spLocks noChangeArrowheads="1"/>
          </p:cNvSpPr>
          <p:nvPr/>
        </p:nvSpPr>
        <p:spPr bwMode="auto">
          <a:xfrm>
            <a:off x="1535503" y="1798857"/>
            <a:ext cx="22609826" cy="646331"/>
          </a:xfrm>
          <a:prstGeom prst="rect">
            <a:avLst/>
          </a:prstGeom>
          <a:solidFill>
            <a:schemeClr val="bg1"/>
          </a:solidFill>
          <a:ln>
            <a:noFill/>
          </a:ln>
        </p:spPr>
        <p:txBody>
          <a:bodyPr wrap="square">
            <a:spAutoFit/>
          </a:bodyPr>
          <a:lstStyle/>
          <a:p>
            <a:pPr defTabSz="1828800">
              <a:defRPr/>
            </a:pPr>
            <a:r>
              <a:rPr lang="en-US" altLang="en-CH" b="1" dirty="0">
                <a:solidFill>
                  <a:srgbClr val="0432FF"/>
                </a:solidFill>
                <a:latin typeface="Arial"/>
              </a:rPr>
              <a:t>In parallel to FCC studies, HFM development program as long-term separate R&amp;D project</a:t>
            </a:r>
            <a:endParaRPr lang="en-CH" altLang="en-CH" b="1" dirty="0">
              <a:solidFill>
                <a:srgbClr val="0C377B"/>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B1D5F1C-0972-45F3-BEE2-B94A12D7E4DC}"/>
              </a:ext>
            </a:extLst>
          </p:cNvPr>
          <p:cNvSpPr txBox="1">
            <a:spLocks/>
          </p:cNvSpPr>
          <p:nvPr/>
        </p:nvSpPr>
        <p:spPr>
          <a:xfrm>
            <a:off x="0" y="0"/>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7200" kern="0" dirty="0">
                <a:latin typeface="Arial"/>
              </a:rPr>
              <a:t>             CERN Nb</a:t>
            </a:r>
            <a:r>
              <a:rPr lang="en-US" sz="7200" kern="0" baseline="-25000" dirty="0">
                <a:latin typeface="Arial"/>
              </a:rPr>
              <a:t>3</a:t>
            </a:r>
            <a:r>
              <a:rPr lang="en-US" sz="7200" kern="0" dirty="0">
                <a:latin typeface="Arial"/>
              </a:rPr>
              <a:t>Sn progress:</a:t>
            </a:r>
            <a:r>
              <a:rPr lang="en-US" sz="7200" dirty="0">
                <a:latin typeface="Calibri Light" panose="020F0302020204030204"/>
              </a:rPr>
              <a:t> </a:t>
            </a:r>
            <a:r>
              <a:rPr lang="en-US" sz="7200" dirty="0">
                <a:latin typeface="Arial" panose="020B0604020202020204" pitchFamily="34" charset="0"/>
                <a:cs typeface="Arial" panose="020B0604020202020204" pitchFamily="34" charset="0"/>
              </a:rPr>
              <a:t>FRESCA2 &amp; </a:t>
            </a:r>
            <a:r>
              <a:rPr lang="en-US" sz="7200" dirty="0" err="1">
                <a:latin typeface="Arial" panose="020B0604020202020204" pitchFamily="34" charset="0"/>
                <a:cs typeface="Arial" panose="020B0604020202020204" pitchFamily="34" charset="0"/>
              </a:rPr>
              <a:t>eRMC</a:t>
            </a:r>
            <a:endParaRPr lang="en-US" kern="0" dirty="0">
              <a:latin typeface="Arial" panose="020B0604020202020204" pitchFamily="34" charset="0"/>
              <a:cs typeface="Arial" panose="020B060402020202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16C1DEDC-A89A-48F6-AD5C-20245E890E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122" y="353820"/>
            <a:ext cx="3870772" cy="1308584"/>
          </a:xfrm>
          <a:prstGeom prst="rect">
            <a:avLst/>
          </a:prstGeom>
        </p:spPr>
      </p:pic>
      <p:grpSp>
        <p:nvGrpSpPr>
          <p:cNvPr id="6" name="Group 5">
            <a:extLst>
              <a:ext uri="{FF2B5EF4-FFF2-40B4-BE49-F238E27FC236}">
                <a16:creationId xmlns:a16="http://schemas.microsoft.com/office/drawing/2014/main" id="{BEDE81A3-781A-1A4F-A57E-666BC65D3264}"/>
              </a:ext>
            </a:extLst>
          </p:cNvPr>
          <p:cNvGrpSpPr>
            <a:grpSpLocks noChangeAspect="1"/>
          </p:cNvGrpSpPr>
          <p:nvPr/>
        </p:nvGrpSpPr>
        <p:grpSpPr>
          <a:xfrm>
            <a:off x="404063" y="4489388"/>
            <a:ext cx="13263954" cy="7853336"/>
            <a:chOff x="190134" y="1027070"/>
            <a:chExt cx="8493920" cy="5029089"/>
          </a:xfrm>
        </p:grpSpPr>
        <p:pic>
          <p:nvPicPr>
            <p:cNvPr id="7" name="Picture 6" descr="Chart, scatter chart&#10;&#10;Description automatically generated">
              <a:extLst>
                <a:ext uri="{FF2B5EF4-FFF2-40B4-BE49-F238E27FC236}">
                  <a16:creationId xmlns:a16="http://schemas.microsoft.com/office/drawing/2014/main" id="{3BE5DEC7-54CC-8647-B576-A0ED66623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134" y="1027070"/>
              <a:ext cx="8493920" cy="5029089"/>
            </a:xfrm>
            <a:prstGeom prst="rect">
              <a:avLst/>
            </a:prstGeom>
          </p:spPr>
        </p:pic>
        <p:sp>
          <p:nvSpPr>
            <p:cNvPr id="8" name="Rectangle 7">
              <a:extLst>
                <a:ext uri="{FF2B5EF4-FFF2-40B4-BE49-F238E27FC236}">
                  <a16:creationId xmlns:a16="http://schemas.microsoft.com/office/drawing/2014/main" id="{CD9CE131-6485-5148-B8F6-A67A71BA9568}"/>
                </a:ext>
              </a:extLst>
            </p:cNvPr>
            <p:cNvSpPr/>
            <p:nvPr/>
          </p:nvSpPr>
          <p:spPr>
            <a:xfrm>
              <a:off x="4937761" y="1540042"/>
              <a:ext cx="952900" cy="1434164"/>
            </a:xfrm>
            <a:prstGeom prst="rect">
              <a:avLst/>
            </a:prstGeom>
            <a:noFill/>
            <a:ln w="38100" cap="flat" cmpd="sng" algn="ctr">
              <a:solidFill>
                <a:srgbClr val="FF0000"/>
              </a:solidFill>
              <a:prstDash val="solid"/>
            </a:ln>
            <a:effectLst>
              <a:glow rad="70000">
                <a:srgbClr val="DDDDDD">
                  <a:tint val="30000"/>
                  <a:shade val="95000"/>
                  <a:satMod val="300000"/>
                  <a:alpha val="50000"/>
                </a:srgbClr>
              </a:glow>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defRPr/>
              </a:pPr>
              <a:endParaRPr lang="en-US" sz="3600">
                <a:solidFill>
                  <a:sysClr val="window" lastClr="FFFFFF"/>
                </a:solidFill>
                <a:latin typeface="Arial"/>
              </a:endParaRPr>
            </a:p>
          </p:txBody>
        </p:sp>
        <p:sp>
          <p:nvSpPr>
            <p:cNvPr id="9" name="Rectangle 8">
              <a:extLst>
                <a:ext uri="{FF2B5EF4-FFF2-40B4-BE49-F238E27FC236}">
                  <a16:creationId xmlns:a16="http://schemas.microsoft.com/office/drawing/2014/main" id="{159AE1BD-8A7E-7C4C-A9D1-3A31A82D06B0}"/>
                </a:ext>
              </a:extLst>
            </p:cNvPr>
            <p:cNvSpPr/>
            <p:nvPr/>
          </p:nvSpPr>
          <p:spPr>
            <a:xfrm>
              <a:off x="6728058" y="1146691"/>
              <a:ext cx="269507" cy="1606134"/>
            </a:xfrm>
            <a:prstGeom prst="rect">
              <a:avLst/>
            </a:prstGeom>
            <a:noFill/>
            <a:ln w="38100" cap="flat" cmpd="sng" algn="ctr">
              <a:solidFill>
                <a:srgbClr val="FF0000"/>
              </a:solidFill>
              <a:prstDash val="solid"/>
            </a:ln>
            <a:effectLst>
              <a:glow rad="70000">
                <a:srgbClr val="DDDDDD">
                  <a:tint val="30000"/>
                  <a:shade val="95000"/>
                  <a:satMod val="300000"/>
                  <a:alpha val="50000"/>
                </a:srgbClr>
              </a:glow>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defRPr/>
              </a:pPr>
              <a:endParaRPr lang="en-US" sz="3600">
                <a:solidFill>
                  <a:sysClr val="window" lastClr="FFFFFF"/>
                </a:solidFill>
                <a:latin typeface="Arial"/>
              </a:endParaRPr>
            </a:p>
          </p:txBody>
        </p:sp>
        <p:sp>
          <p:nvSpPr>
            <p:cNvPr id="10" name="Rectangle 9">
              <a:extLst>
                <a:ext uri="{FF2B5EF4-FFF2-40B4-BE49-F238E27FC236}">
                  <a16:creationId xmlns:a16="http://schemas.microsoft.com/office/drawing/2014/main" id="{120B109B-27AD-0744-A24C-91BB53FA897A}"/>
                </a:ext>
              </a:extLst>
            </p:cNvPr>
            <p:cNvSpPr/>
            <p:nvPr/>
          </p:nvSpPr>
          <p:spPr>
            <a:xfrm>
              <a:off x="6959065" y="1540045"/>
              <a:ext cx="394785" cy="925310"/>
            </a:xfrm>
            <a:prstGeom prst="rect">
              <a:avLst/>
            </a:prstGeom>
            <a:noFill/>
            <a:ln w="38100" cap="flat" cmpd="sng" algn="ctr">
              <a:solidFill>
                <a:srgbClr val="FF0000"/>
              </a:solidFill>
              <a:prstDash val="solid"/>
            </a:ln>
            <a:effectLst>
              <a:glow rad="70000">
                <a:srgbClr val="DDDDDD">
                  <a:tint val="30000"/>
                  <a:shade val="95000"/>
                  <a:satMod val="300000"/>
                  <a:alpha val="50000"/>
                </a:srgbClr>
              </a:glow>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00">
                <a:defRPr/>
              </a:pPr>
              <a:endParaRPr lang="en-US" sz="3600">
                <a:solidFill>
                  <a:sysClr val="window" lastClr="FFFFFF"/>
                </a:solidFill>
                <a:latin typeface="Arial"/>
              </a:endParaRPr>
            </a:p>
          </p:txBody>
        </p:sp>
      </p:grpSp>
      <p:sp>
        <p:nvSpPr>
          <p:cNvPr id="5" name="Title 6">
            <a:extLst>
              <a:ext uri="{FF2B5EF4-FFF2-40B4-BE49-F238E27FC236}">
                <a16:creationId xmlns:a16="http://schemas.microsoft.com/office/drawing/2014/main" id="{CC517705-E0CE-DD49-9419-C8988DFA02F9}"/>
              </a:ext>
            </a:extLst>
          </p:cNvPr>
          <p:cNvSpPr>
            <a:spLocks noGrp="1"/>
          </p:cNvSpPr>
          <p:nvPr/>
        </p:nvSpPr>
        <p:spPr>
          <a:xfrm>
            <a:off x="5441162" y="2608503"/>
            <a:ext cx="16453708" cy="1880886"/>
          </a:xfrm>
          <a:prstGeom prst="rect">
            <a:avLst/>
          </a:prstGeom>
        </p:spPr>
        <p:txBody>
          <a:bodyPr vert="horz" lIns="91440" rIns="9144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defTabSz="1828800">
              <a:defRPr/>
            </a:pPr>
            <a:r>
              <a:rPr lang="en-US" sz="9200" dirty="0">
                <a:solidFill>
                  <a:srgbClr val="0055A0"/>
                </a:solidFill>
                <a:latin typeface="Arial"/>
              </a:rPr>
              <a:t>Block dipoles</a:t>
            </a:r>
          </a:p>
        </p:txBody>
      </p:sp>
      <p:grpSp>
        <p:nvGrpSpPr>
          <p:cNvPr id="11" name="Group 10">
            <a:extLst>
              <a:ext uri="{FF2B5EF4-FFF2-40B4-BE49-F238E27FC236}">
                <a16:creationId xmlns:a16="http://schemas.microsoft.com/office/drawing/2014/main" id="{4EF738E2-D567-6340-8D3F-CBB796E5779C}"/>
              </a:ext>
            </a:extLst>
          </p:cNvPr>
          <p:cNvGrpSpPr/>
          <p:nvPr/>
        </p:nvGrpSpPr>
        <p:grpSpPr>
          <a:xfrm>
            <a:off x="13621865" y="7285220"/>
            <a:ext cx="10641946" cy="6194406"/>
            <a:chOff x="3753248" y="2956823"/>
            <a:chExt cx="5320973" cy="3097203"/>
          </a:xfrm>
        </p:grpSpPr>
        <p:sp>
          <p:nvSpPr>
            <p:cNvPr id="17" name="TextBox 14">
              <a:extLst>
                <a:ext uri="{FF2B5EF4-FFF2-40B4-BE49-F238E27FC236}">
                  <a16:creationId xmlns:a16="http://schemas.microsoft.com/office/drawing/2014/main" id="{A3952E86-458B-7048-AC38-6C4D8F23CC46}"/>
                </a:ext>
              </a:extLst>
            </p:cNvPr>
            <p:cNvSpPr txBox="1"/>
            <p:nvPr/>
          </p:nvSpPr>
          <p:spPr>
            <a:xfrm>
              <a:off x="4385232" y="5700083"/>
              <a:ext cx="4649693" cy="353943"/>
            </a:xfrm>
            <a:prstGeom prst="rect">
              <a:avLst/>
            </a:prstGeom>
            <a:solidFill>
              <a:sysClr val="window" lastClr="FFFFFF">
                <a:alpha val="80000"/>
              </a:sys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828800">
                <a:defRPr/>
              </a:pPr>
              <a:r>
                <a:rPr lang="en-US" sz="4000" b="1" dirty="0">
                  <a:solidFill>
                    <a:srgbClr val="0055A0"/>
                  </a:solidFill>
                  <a:latin typeface="Arial"/>
                </a:rPr>
                <a:t>FRESCA2 (4-decks, 100 mm), 14.6 T</a:t>
              </a:r>
            </a:p>
          </p:txBody>
        </p:sp>
        <p:pic>
          <p:nvPicPr>
            <p:cNvPr id="18" name="Picture 17" descr="The large-bore Nb3Sn dipole FRESCA2 at CERN">
              <a:extLst>
                <a:ext uri="{FF2B5EF4-FFF2-40B4-BE49-F238E27FC236}">
                  <a16:creationId xmlns:a16="http://schemas.microsoft.com/office/drawing/2014/main" id="{3A818E89-D568-704A-AAB1-DA6F3B576D4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6039" r="3861" b="20981"/>
            <a:stretch/>
          </p:blipFill>
          <p:spPr bwMode="auto">
            <a:xfrm>
              <a:off x="5707880" y="2956823"/>
              <a:ext cx="3366341" cy="259989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n introduction to Magnets for Accelerators Attilio Milanese">
              <a:extLst>
                <a:ext uri="{FF2B5EF4-FFF2-40B4-BE49-F238E27FC236}">
                  <a16:creationId xmlns:a16="http://schemas.microsoft.com/office/drawing/2014/main" id="{64AABFE0-5B08-8D46-A3D1-C9437E194515}"/>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648" t="18358" r="37563" b="1991"/>
            <a:stretch/>
          </p:blipFill>
          <p:spPr bwMode="auto">
            <a:xfrm>
              <a:off x="3753248" y="3304993"/>
              <a:ext cx="2084433" cy="2048414"/>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e 1">
              <a:extLst>
                <a:ext uri="{FF2B5EF4-FFF2-40B4-BE49-F238E27FC236}">
                  <a16:creationId xmlns:a16="http://schemas.microsoft.com/office/drawing/2014/main" id="{15EDE396-FCFC-3942-B0BC-B7B70AAB042B}"/>
                </a:ext>
              </a:extLst>
            </p:cNvPr>
            <p:cNvGrpSpPr>
              <a:grpSpLocks noChangeAspect="1"/>
            </p:cNvGrpSpPr>
            <p:nvPr/>
          </p:nvGrpSpPr>
          <p:grpSpPr bwMode="auto">
            <a:xfrm>
              <a:off x="4807669" y="3124328"/>
              <a:ext cx="1563730" cy="1253930"/>
              <a:chOff x="7380312" y="1585913"/>
              <a:chExt cx="1533525" cy="1228725"/>
            </a:xfrm>
          </p:grpSpPr>
          <p:pic>
            <p:nvPicPr>
              <p:cNvPr id="21" name="Picture 20">
                <a:extLst>
                  <a:ext uri="{FF2B5EF4-FFF2-40B4-BE49-F238E27FC236}">
                    <a16:creationId xmlns:a16="http://schemas.microsoft.com/office/drawing/2014/main" id="{D967CFBA-EB32-F74B-BA5C-A5891D15126F}"/>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0312" y="1585913"/>
                <a:ext cx="15335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a:extLst>
                  <a:ext uri="{FF2B5EF4-FFF2-40B4-BE49-F238E27FC236}">
                    <a16:creationId xmlns:a16="http://schemas.microsoft.com/office/drawing/2014/main" id="{764CF02B-76BC-E24B-AA73-69BFB47B7D31}"/>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63295" b="48843"/>
              <a:stretch/>
            </p:blipFill>
            <p:spPr bwMode="auto">
              <a:xfrm>
                <a:off x="7493981" y="1628800"/>
                <a:ext cx="1268330" cy="118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2" name="Group 11">
            <a:extLst>
              <a:ext uri="{FF2B5EF4-FFF2-40B4-BE49-F238E27FC236}">
                <a16:creationId xmlns:a16="http://schemas.microsoft.com/office/drawing/2014/main" id="{3B60AB9E-B4C5-C647-81D2-924BD6969B7B}"/>
              </a:ext>
            </a:extLst>
          </p:cNvPr>
          <p:cNvGrpSpPr/>
          <p:nvPr/>
        </p:nvGrpSpPr>
        <p:grpSpPr>
          <a:xfrm>
            <a:off x="13349578" y="2459190"/>
            <a:ext cx="10835640" cy="4874312"/>
            <a:chOff x="4028729" y="558054"/>
            <a:chExt cx="5004979" cy="2437156"/>
          </a:xfrm>
        </p:grpSpPr>
        <p:sp>
          <p:nvSpPr>
            <p:cNvPr id="13" name="TextBox 13">
              <a:extLst>
                <a:ext uri="{FF2B5EF4-FFF2-40B4-BE49-F238E27FC236}">
                  <a16:creationId xmlns:a16="http://schemas.microsoft.com/office/drawing/2014/main" id="{5406F09E-C03F-CF42-B1CC-ADBDAD8F7556}"/>
                </a:ext>
              </a:extLst>
            </p:cNvPr>
            <p:cNvSpPr txBox="1"/>
            <p:nvPr/>
          </p:nvSpPr>
          <p:spPr>
            <a:xfrm>
              <a:off x="4028729" y="558054"/>
              <a:ext cx="5004979" cy="353943"/>
            </a:xfrm>
            <a:prstGeom prst="rect">
              <a:avLst/>
            </a:prstGeom>
            <a:solidFill>
              <a:sysClr val="window" lastClr="FFFFFF">
                <a:alpha val="80000"/>
              </a:sys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828800">
                <a:defRPr/>
              </a:pPr>
              <a:r>
                <a:rPr lang="en-US" sz="4000" b="1" dirty="0">
                  <a:solidFill>
                    <a:srgbClr val="0055A0"/>
                  </a:solidFill>
                  <a:latin typeface="Arial"/>
                </a:rPr>
                <a:t>RMC/</a:t>
              </a:r>
              <a:r>
                <a:rPr lang="en-US" sz="4000" b="1" dirty="0" err="1">
                  <a:solidFill>
                    <a:srgbClr val="0055A0"/>
                  </a:solidFill>
                  <a:latin typeface="Arial"/>
                </a:rPr>
                <a:t>eRMC</a:t>
              </a:r>
              <a:r>
                <a:rPr lang="en-US" sz="4000" b="1" dirty="0">
                  <a:solidFill>
                    <a:srgbClr val="0055A0"/>
                  </a:solidFill>
                  <a:latin typeface="Arial"/>
                </a:rPr>
                <a:t> (2-decks, no aperture), 16.5 T</a:t>
              </a:r>
            </a:p>
          </p:txBody>
        </p:sp>
        <p:pic>
          <p:nvPicPr>
            <p:cNvPr id="14" name="Picture 13">
              <a:extLst>
                <a:ext uri="{FF2B5EF4-FFF2-40B4-BE49-F238E27FC236}">
                  <a16:creationId xmlns:a16="http://schemas.microsoft.com/office/drawing/2014/main" id="{C7444EBF-84C2-DC4B-A84E-A01B52EB91D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8990" b="9096"/>
            <a:stretch/>
          </p:blipFill>
          <p:spPr bwMode="auto">
            <a:xfrm>
              <a:off x="4232043" y="989023"/>
              <a:ext cx="2676380" cy="188538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8CF01BF1-12E8-DF40-84DD-1D7862D0A8BD}"/>
                </a:ext>
              </a:extLst>
            </p:cNvPr>
            <p:cNvPicPr>
              <a:picLocks noChangeAspect="1"/>
            </p:cNvPicPr>
            <p:nvPr/>
          </p:nvPicPr>
          <p:blipFill>
            <a:blip r:embed="rId9">
              <a:clrChange>
                <a:clrFrom>
                  <a:srgbClr val="FFFFFF"/>
                </a:clrFrom>
                <a:clrTo>
                  <a:srgbClr val="FFFFFF">
                    <a:alpha val="0"/>
                  </a:srgbClr>
                </a:clrTo>
              </a:clrChange>
            </a:blip>
            <a:stretch>
              <a:fillRect/>
            </a:stretch>
          </p:blipFill>
          <p:spPr>
            <a:xfrm rot="5400000">
              <a:off x="6711400" y="973307"/>
              <a:ext cx="2100255" cy="1943552"/>
            </a:xfrm>
            <a:prstGeom prst="rect">
              <a:avLst/>
            </a:prstGeom>
          </p:spPr>
        </p:pic>
        <p:pic>
          <p:nvPicPr>
            <p:cNvPr id="16" name="Picture 15">
              <a:extLst>
                <a:ext uri="{FF2B5EF4-FFF2-40B4-BE49-F238E27FC236}">
                  <a16:creationId xmlns:a16="http://schemas.microsoft.com/office/drawing/2014/main" id="{F0056D9E-05AD-4D44-885B-1A865A8E0D0F}"/>
                </a:ext>
              </a:extLst>
            </p:cNvPr>
            <p:cNvPicPr>
              <a:picLocks noChangeAspect="1"/>
            </p:cNvPicPr>
            <p:nvPr/>
          </p:nvPicPr>
          <p:blipFill rotWithShape="1">
            <a:blip r:embed="rId10"/>
            <a:srcRect l="9895" t="15612" r="51549" b="32331"/>
            <a:stretch/>
          </p:blipFill>
          <p:spPr>
            <a:xfrm>
              <a:off x="7881425" y="1083807"/>
              <a:ext cx="1152283" cy="541983"/>
            </a:xfrm>
            <a:prstGeom prst="rect">
              <a:avLst/>
            </a:prstGeom>
          </p:spPr>
        </p:pic>
      </p:grpSp>
      <p:sp>
        <p:nvSpPr>
          <p:cNvPr id="23" name="TextBox 22">
            <a:extLst>
              <a:ext uri="{FF2B5EF4-FFF2-40B4-BE49-F238E27FC236}">
                <a16:creationId xmlns:a16="http://schemas.microsoft.com/office/drawing/2014/main" id="{D303C4DB-0F2B-40DB-ACD5-3CD92C9DD7B3}"/>
              </a:ext>
            </a:extLst>
          </p:cNvPr>
          <p:cNvSpPr txBox="1"/>
          <p:nvPr/>
        </p:nvSpPr>
        <p:spPr>
          <a:xfrm>
            <a:off x="413293" y="12493267"/>
            <a:ext cx="2548455" cy="646331"/>
          </a:xfrm>
          <a:prstGeom prst="rect">
            <a:avLst/>
          </a:prstGeom>
          <a:solidFill>
            <a:srgbClr val="FFCCCC"/>
          </a:solidFill>
        </p:spPr>
        <p:txBody>
          <a:bodyPr wrap="none" rtlCol="0">
            <a:spAutoFit/>
          </a:bodyPr>
          <a:lstStyle/>
          <a:p>
            <a:pPr defTabSz="1828800"/>
            <a:r>
              <a:rPr lang="en-US" dirty="0">
                <a:solidFill>
                  <a:prstClr val="black"/>
                </a:solidFill>
                <a:latin typeface="Calibri" panose="020F0502020204030204"/>
              </a:rPr>
              <a:t>Luca Bottura</a:t>
            </a:r>
            <a:endParaRPr lang="en-GB" dirty="0">
              <a:solidFill>
                <a:prstClr val="black"/>
              </a:solidFill>
              <a:latin typeface="Calibri" panose="020F0502020204030204"/>
            </a:endParaRPr>
          </a:p>
        </p:txBody>
      </p:sp>
    </p:spTree>
    <p:extLst>
      <p:ext uri="{BB962C8B-B14F-4D97-AF65-F5344CB8AC3E}">
        <p14:creationId xmlns:p14="http://schemas.microsoft.com/office/powerpoint/2010/main" val="759918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1587" y="-37162"/>
            <a:ext cx="24577374" cy="2016000"/>
          </a:xfrm>
          <a:prstGeom prst="rect">
            <a:avLst/>
          </a:prstGeom>
          <a:solidFill>
            <a:schemeClr val="tx1"/>
          </a:solidFill>
        </p:spPr>
        <p:txBody>
          <a:bodyPr tIns="504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defTabSz="1828800">
              <a:defRPr/>
            </a:pPr>
            <a:r>
              <a:rPr lang="en-US" sz="7200" dirty="0">
                <a:latin typeface="Arial"/>
              </a:rPr>
              <a:t>Feasibility Study T</a:t>
            </a:r>
            <a:r>
              <a:rPr lang="en-US" sz="7200" dirty="0" err="1">
                <a:latin typeface="Arial"/>
              </a:rPr>
              <a:t>ime</a:t>
            </a:r>
            <a:r>
              <a:rPr lang="en-US" sz="7200" dirty="0">
                <a:latin typeface="Arial"/>
              </a:rPr>
              <a:t>l</a:t>
            </a:r>
            <a:r>
              <a:rPr lang="en-US" sz="7200" dirty="0" err="1">
                <a:latin typeface="Arial"/>
              </a:rPr>
              <a:t>ine</a:t>
            </a:r>
            <a:endParaRPr lang="en-US" sz="7200" dirty="0">
              <a:latin typeface="Arial"/>
            </a:endParaRPr>
          </a:p>
        </p:txBody>
      </p:sp>
      <p:graphicFrame>
        <p:nvGraphicFramePr>
          <p:cNvPr id="4" name="Content Placeholder 5"/>
          <p:cNvGraphicFramePr>
            <a:graphicFrameLocks/>
          </p:cNvGraphicFramePr>
          <p:nvPr/>
        </p:nvGraphicFramePr>
        <p:xfrm>
          <a:off x="173064" y="2175809"/>
          <a:ext cx="23828240" cy="9910670"/>
        </p:xfrm>
        <a:graphic>
          <a:graphicData uri="http://schemas.openxmlformats.org/drawingml/2006/table">
            <a:tbl>
              <a:tblPr firstRow="1" bandRow="1">
                <a:tableStyleId>{5C22544A-7EE6-4342-B048-85BDC9FD1C3A}</a:tableStyleId>
              </a:tblPr>
              <a:tblGrid>
                <a:gridCol w="1191412">
                  <a:extLst>
                    <a:ext uri="{9D8B030D-6E8A-4147-A177-3AD203B41FA5}">
                      <a16:colId xmlns:a16="http://schemas.microsoft.com/office/drawing/2014/main" val="20000"/>
                    </a:ext>
                  </a:extLst>
                </a:gridCol>
                <a:gridCol w="1191412">
                  <a:extLst>
                    <a:ext uri="{9D8B030D-6E8A-4147-A177-3AD203B41FA5}">
                      <a16:colId xmlns:a16="http://schemas.microsoft.com/office/drawing/2014/main" val="20001"/>
                    </a:ext>
                  </a:extLst>
                </a:gridCol>
                <a:gridCol w="1191412">
                  <a:extLst>
                    <a:ext uri="{9D8B030D-6E8A-4147-A177-3AD203B41FA5}">
                      <a16:colId xmlns:a16="http://schemas.microsoft.com/office/drawing/2014/main" val="20002"/>
                    </a:ext>
                  </a:extLst>
                </a:gridCol>
                <a:gridCol w="1191412">
                  <a:extLst>
                    <a:ext uri="{9D8B030D-6E8A-4147-A177-3AD203B41FA5}">
                      <a16:colId xmlns:a16="http://schemas.microsoft.com/office/drawing/2014/main" val="20003"/>
                    </a:ext>
                  </a:extLst>
                </a:gridCol>
                <a:gridCol w="1191412">
                  <a:extLst>
                    <a:ext uri="{9D8B030D-6E8A-4147-A177-3AD203B41FA5}">
                      <a16:colId xmlns:a16="http://schemas.microsoft.com/office/drawing/2014/main" val="20004"/>
                    </a:ext>
                  </a:extLst>
                </a:gridCol>
                <a:gridCol w="1191412">
                  <a:extLst>
                    <a:ext uri="{9D8B030D-6E8A-4147-A177-3AD203B41FA5}">
                      <a16:colId xmlns:a16="http://schemas.microsoft.com/office/drawing/2014/main" val="20005"/>
                    </a:ext>
                  </a:extLst>
                </a:gridCol>
                <a:gridCol w="1191412">
                  <a:extLst>
                    <a:ext uri="{9D8B030D-6E8A-4147-A177-3AD203B41FA5}">
                      <a16:colId xmlns:a16="http://schemas.microsoft.com/office/drawing/2014/main" val="20006"/>
                    </a:ext>
                  </a:extLst>
                </a:gridCol>
                <a:gridCol w="1191412">
                  <a:extLst>
                    <a:ext uri="{9D8B030D-6E8A-4147-A177-3AD203B41FA5}">
                      <a16:colId xmlns:a16="http://schemas.microsoft.com/office/drawing/2014/main" val="20007"/>
                    </a:ext>
                  </a:extLst>
                </a:gridCol>
                <a:gridCol w="1191412">
                  <a:extLst>
                    <a:ext uri="{9D8B030D-6E8A-4147-A177-3AD203B41FA5}">
                      <a16:colId xmlns:a16="http://schemas.microsoft.com/office/drawing/2014/main" val="20008"/>
                    </a:ext>
                  </a:extLst>
                </a:gridCol>
                <a:gridCol w="1191412">
                  <a:extLst>
                    <a:ext uri="{9D8B030D-6E8A-4147-A177-3AD203B41FA5}">
                      <a16:colId xmlns:a16="http://schemas.microsoft.com/office/drawing/2014/main" val="20009"/>
                    </a:ext>
                  </a:extLst>
                </a:gridCol>
                <a:gridCol w="1191412">
                  <a:extLst>
                    <a:ext uri="{9D8B030D-6E8A-4147-A177-3AD203B41FA5}">
                      <a16:colId xmlns:a16="http://schemas.microsoft.com/office/drawing/2014/main" val="20010"/>
                    </a:ext>
                  </a:extLst>
                </a:gridCol>
                <a:gridCol w="1191412">
                  <a:extLst>
                    <a:ext uri="{9D8B030D-6E8A-4147-A177-3AD203B41FA5}">
                      <a16:colId xmlns:a16="http://schemas.microsoft.com/office/drawing/2014/main" val="20011"/>
                    </a:ext>
                  </a:extLst>
                </a:gridCol>
                <a:gridCol w="1191412">
                  <a:extLst>
                    <a:ext uri="{9D8B030D-6E8A-4147-A177-3AD203B41FA5}">
                      <a16:colId xmlns:a16="http://schemas.microsoft.com/office/drawing/2014/main" val="20012"/>
                    </a:ext>
                  </a:extLst>
                </a:gridCol>
                <a:gridCol w="1191412">
                  <a:extLst>
                    <a:ext uri="{9D8B030D-6E8A-4147-A177-3AD203B41FA5}">
                      <a16:colId xmlns:a16="http://schemas.microsoft.com/office/drawing/2014/main" val="20013"/>
                    </a:ext>
                  </a:extLst>
                </a:gridCol>
                <a:gridCol w="1191412">
                  <a:extLst>
                    <a:ext uri="{9D8B030D-6E8A-4147-A177-3AD203B41FA5}">
                      <a16:colId xmlns:a16="http://schemas.microsoft.com/office/drawing/2014/main" val="20014"/>
                    </a:ext>
                  </a:extLst>
                </a:gridCol>
                <a:gridCol w="1191412">
                  <a:extLst>
                    <a:ext uri="{9D8B030D-6E8A-4147-A177-3AD203B41FA5}">
                      <a16:colId xmlns:a16="http://schemas.microsoft.com/office/drawing/2014/main" val="20015"/>
                    </a:ext>
                  </a:extLst>
                </a:gridCol>
                <a:gridCol w="1191412">
                  <a:extLst>
                    <a:ext uri="{9D8B030D-6E8A-4147-A177-3AD203B41FA5}">
                      <a16:colId xmlns:a16="http://schemas.microsoft.com/office/drawing/2014/main" val="20016"/>
                    </a:ext>
                  </a:extLst>
                </a:gridCol>
                <a:gridCol w="1191412">
                  <a:extLst>
                    <a:ext uri="{9D8B030D-6E8A-4147-A177-3AD203B41FA5}">
                      <a16:colId xmlns:a16="http://schemas.microsoft.com/office/drawing/2014/main" val="20017"/>
                    </a:ext>
                  </a:extLst>
                </a:gridCol>
                <a:gridCol w="1191412">
                  <a:extLst>
                    <a:ext uri="{9D8B030D-6E8A-4147-A177-3AD203B41FA5}">
                      <a16:colId xmlns:a16="http://schemas.microsoft.com/office/drawing/2014/main" val="20018"/>
                    </a:ext>
                  </a:extLst>
                </a:gridCol>
                <a:gridCol w="1191412">
                  <a:extLst>
                    <a:ext uri="{9D8B030D-6E8A-4147-A177-3AD203B41FA5}">
                      <a16:colId xmlns:a16="http://schemas.microsoft.com/office/drawing/2014/main" val="20019"/>
                    </a:ext>
                  </a:extLst>
                </a:gridCol>
              </a:tblGrid>
              <a:tr h="880392">
                <a:tc gridSpan="4">
                  <a:txBody>
                    <a:bodyPr/>
                    <a:lstStyle/>
                    <a:p>
                      <a:pPr algn="ctr"/>
                      <a:r>
                        <a:rPr lang="en-GB" sz="3600" b="0" dirty="0">
                          <a:solidFill>
                            <a:schemeClr val="tx2"/>
                          </a:solidFill>
                          <a:latin typeface="Century Gothic" panose="020B0502020202020204" pitchFamily="34" charset="0"/>
                        </a:rPr>
                        <a:t>2021</a:t>
                      </a:r>
                    </a:p>
                  </a:txBody>
                  <a:tcPr marL="182880" marR="182880" marT="91440" marB="9144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sz="3600" b="0" dirty="0">
                          <a:solidFill>
                            <a:schemeClr val="tx2"/>
                          </a:solidFill>
                          <a:latin typeface="Century Gothic" panose="020B0502020202020204" pitchFamily="34" charset="0"/>
                        </a:rPr>
                        <a:t>2022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sz="3600" b="0" dirty="0">
                          <a:solidFill>
                            <a:schemeClr val="tx2"/>
                          </a:solidFill>
                          <a:latin typeface="Century Gothic" panose="020B0502020202020204" pitchFamily="34" charset="0"/>
                        </a:rPr>
                        <a:t>2023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sz="3600" b="0" dirty="0">
                          <a:solidFill>
                            <a:schemeClr val="tx2"/>
                          </a:solidFill>
                          <a:latin typeface="Century Gothic" panose="020B0502020202020204" pitchFamily="34" charset="0"/>
                        </a:rPr>
                        <a:t>2024</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sz="3600" b="0" dirty="0">
                          <a:solidFill>
                            <a:schemeClr val="tx2"/>
                          </a:solidFill>
                          <a:latin typeface="Century Gothic" panose="020B0502020202020204" pitchFamily="34" charset="0"/>
                        </a:rPr>
                        <a:t>2025</a:t>
                      </a:r>
                    </a:p>
                  </a:txBody>
                  <a:tcPr marL="182880" marR="182880" marT="91440" marB="9144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657718">
                <a:tc>
                  <a:txBody>
                    <a:bodyPr/>
                    <a:lstStyle/>
                    <a:p>
                      <a:pPr algn="ctr"/>
                      <a:r>
                        <a:rPr lang="en-GB" sz="2400" dirty="0">
                          <a:latin typeface="Century Gothic" panose="020B0502020202020204" pitchFamily="34" charset="0"/>
                        </a:rPr>
                        <a:t>Q1</a:t>
                      </a:r>
                    </a:p>
                  </a:txBody>
                  <a:tcPr marL="182880" marR="182880" marT="91440" marB="9144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Q4</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Q1</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Q4</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Q1</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Q4</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Q1</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Q4</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Q1</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Q2</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Q3</a:t>
                      </a:r>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Century Gothic" panose="020B0502020202020204" pitchFamily="34" charset="0"/>
                        </a:rPr>
                        <a:t>Q4</a:t>
                      </a:r>
                    </a:p>
                  </a:txBody>
                  <a:tcPr marL="182880" marR="182880" marT="91440" marB="9144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372560">
                <a:tc>
                  <a:txBody>
                    <a:bodyPr/>
                    <a:lstStyle/>
                    <a:p>
                      <a:endParaRPr lang="en-GB" sz="3600"/>
                    </a:p>
                  </a:txBody>
                  <a:tcPr marL="182880" marR="182880" marT="91440" marB="9144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sz="3600" dirty="0"/>
                    </a:p>
                  </a:txBody>
                  <a:tcPr marL="182880" marR="182880" marT="91440" marB="9144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bl>
          </a:graphicData>
        </a:graphic>
      </p:graphicFrame>
      <p:sp>
        <p:nvSpPr>
          <p:cNvPr id="10" name="Rounded Rectangle 9"/>
          <p:cNvSpPr/>
          <p:nvPr/>
        </p:nvSpPr>
        <p:spPr>
          <a:xfrm>
            <a:off x="19248784" y="10458400"/>
            <a:ext cx="4176464" cy="752808"/>
          </a:xfrm>
          <a:prstGeom prst="roundRect">
            <a:avLst/>
          </a:prstGeom>
          <a:solidFill>
            <a:srgbClr val="FFCCFF"/>
          </a:solidFill>
          <a:ln>
            <a:solidFill>
              <a:srgbClr val="CC0099"/>
            </a:solidFill>
          </a:ln>
        </p:spPr>
        <p:style>
          <a:lnRef idx="1">
            <a:schemeClr val="dk1"/>
          </a:lnRef>
          <a:fillRef idx="2">
            <a:schemeClr val="dk1"/>
          </a:fillRef>
          <a:effectRef idx="1">
            <a:schemeClr val="dk1"/>
          </a:effectRef>
          <a:fontRef idx="minor">
            <a:schemeClr val="dk1"/>
          </a:fontRef>
        </p:style>
        <p:txBody>
          <a:bodyPr rtlCol="0" anchor="ctr"/>
          <a:lstStyle/>
          <a:p>
            <a:pPr algn="ctr" defTabSz="1828800">
              <a:defRPr/>
            </a:pPr>
            <a:r>
              <a:rPr lang="en-GB" sz="3200" b="1" dirty="0">
                <a:solidFill>
                  <a:srgbClr val="CC0099"/>
                </a:solidFill>
                <a:latin typeface="Century Gothic" panose="020B0502020202020204" pitchFamily="34" charset="0"/>
              </a:rPr>
              <a:t> FS Report</a:t>
            </a:r>
          </a:p>
        </p:txBody>
      </p:sp>
      <p:sp>
        <p:nvSpPr>
          <p:cNvPr id="13" name="Rounded Rectangle 12"/>
          <p:cNvSpPr/>
          <p:nvPr/>
        </p:nvSpPr>
        <p:spPr>
          <a:xfrm>
            <a:off x="10102722" y="10076947"/>
            <a:ext cx="5970932" cy="1159642"/>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r" defTabSz="1828800">
              <a:defRPr/>
            </a:pPr>
            <a:r>
              <a:rPr lang="en-GB" sz="3200" b="1" dirty="0">
                <a:solidFill>
                  <a:srgbClr val="0C377B"/>
                </a:solidFill>
                <a:latin typeface="Century Gothic" panose="020B0502020202020204" pitchFamily="34" charset="0"/>
              </a:rPr>
              <a:t>FCC Week &amp; Review: key technology R&amp;D programs</a:t>
            </a:r>
          </a:p>
        </p:txBody>
      </p:sp>
      <p:sp>
        <p:nvSpPr>
          <p:cNvPr id="14" name="Rounded Rectangle 13"/>
          <p:cNvSpPr/>
          <p:nvPr/>
        </p:nvSpPr>
        <p:spPr>
          <a:xfrm>
            <a:off x="17970223" y="11433784"/>
            <a:ext cx="4302898" cy="75280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r" defTabSz="1828800">
              <a:defRPr/>
            </a:pPr>
            <a:r>
              <a:rPr lang="en-GB" sz="3200" b="1" dirty="0">
                <a:solidFill>
                  <a:srgbClr val="0C377B"/>
                </a:solidFill>
                <a:latin typeface="Century Gothic" panose="020B0502020202020204" pitchFamily="34" charset="0"/>
              </a:rPr>
              <a:t>Release FSR</a:t>
            </a:r>
          </a:p>
          <a:p>
            <a:pPr algn="r" defTabSz="1828800">
              <a:defRPr/>
            </a:pPr>
            <a:r>
              <a:rPr lang="en-GB" sz="3200" b="1" dirty="0">
                <a:solidFill>
                  <a:srgbClr val="0C377B"/>
                </a:solidFill>
                <a:latin typeface="Century Gothic" panose="020B0502020202020204" pitchFamily="34" charset="0"/>
              </a:rPr>
              <a:t>Project cost update</a:t>
            </a:r>
          </a:p>
        </p:txBody>
      </p:sp>
      <p:sp>
        <p:nvSpPr>
          <p:cNvPr id="18" name="Rounded Rectangle 17"/>
          <p:cNvSpPr/>
          <p:nvPr/>
        </p:nvSpPr>
        <p:spPr>
          <a:xfrm>
            <a:off x="7326435" y="5179215"/>
            <a:ext cx="9762110" cy="836170"/>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defTabSz="1828800">
              <a:defRPr/>
            </a:pPr>
            <a:r>
              <a:rPr lang="en-GB" sz="3200" b="1" dirty="0">
                <a:solidFill>
                  <a:srgbClr val="0C377B"/>
                </a:solidFill>
                <a:latin typeface="Century Gothic" panose="020B0502020202020204" pitchFamily="34" charset="0"/>
              </a:rPr>
              <a:t>FCC Week &amp; Review </a:t>
            </a:r>
            <a:r>
              <a:rPr lang="en-GB" sz="3200" dirty="0">
                <a:solidFill>
                  <a:srgbClr val="0C377B"/>
                </a:solidFill>
                <a:latin typeface="Century Gothic" panose="020B0502020202020204" pitchFamily="34" charset="0"/>
              </a:rPr>
              <a:t>: </a:t>
            </a:r>
            <a:r>
              <a:rPr lang="en-GB" sz="3200" b="1" dirty="0">
                <a:solidFill>
                  <a:srgbClr val="0C377B"/>
                </a:solidFill>
                <a:latin typeface="Century Gothic" panose="020B0502020202020204" pitchFamily="34" charset="0"/>
              </a:rPr>
              <a:t>implementation, baseline design, organisation, communication</a:t>
            </a:r>
          </a:p>
        </p:txBody>
      </p:sp>
      <p:grpSp>
        <p:nvGrpSpPr>
          <p:cNvPr id="19" name="Group 18"/>
          <p:cNvGrpSpPr/>
          <p:nvPr/>
        </p:nvGrpSpPr>
        <p:grpSpPr>
          <a:xfrm>
            <a:off x="6352167" y="5129809"/>
            <a:ext cx="1231322" cy="1153482"/>
            <a:chOff x="-1219048" y="3333377"/>
            <a:chExt cx="540000" cy="540000"/>
          </a:xfrm>
        </p:grpSpPr>
        <p:pic>
          <p:nvPicPr>
            <p:cNvPr id="20" name="Picture 19"/>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1" name="Picture 20"/>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grpSp>
        <p:nvGrpSpPr>
          <p:cNvPr id="25" name="Group 24"/>
          <p:cNvGrpSpPr>
            <a:grpSpLocks noChangeAspect="1"/>
          </p:cNvGrpSpPr>
          <p:nvPr/>
        </p:nvGrpSpPr>
        <p:grpSpPr>
          <a:xfrm>
            <a:off x="15857223" y="10048657"/>
            <a:ext cx="1231322" cy="1162634"/>
            <a:chOff x="4333017" y="2114253"/>
            <a:chExt cx="1219048" cy="1219048"/>
          </a:xfrm>
        </p:grpSpPr>
        <p:pic>
          <p:nvPicPr>
            <p:cNvPr id="26" name="Picture 2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27" name="Picture 2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grpSp>
        <p:nvGrpSpPr>
          <p:cNvPr id="28" name="Group 27"/>
          <p:cNvGrpSpPr/>
          <p:nvPr/>
        </p:nvGrpSpPr>
        <p:grpSpPr>
          <a:xfrm>
            <a:off x="22273121" y="11283171"/>
            <a:ext cx="1231322" cy="1153482"/>
            <a:chOff x="6234726" y="2760924"/>
            <a:chExt cx="540000" cy="540000"/>
          </a:xfrm>
        </p:grpSpPr>
        <p:pic>
          <p:nvPicPr>
            <p:cNvPr id="29" name="Picture 28"/>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30" name="Picture 29"/>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32" name="Rounded Rectangle 31"/>
          <p:cNvSpPr/>
          <p:nvPr/>
        </p:nvSpPr>
        <p:spPr>
          <a:xfrm>
            <a:off x="9887744" y="6281936"/>
            <a:ext cx="11809312" cy="1084444"/>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72000" rIns="72000" rtlCol="0" anchor="ctr"/>
          <a:lstStyle/>
          <a:p>
            <a:pPr algn="ctr" defTabSz="1828800">
              <a:defRPr/>
            </a:pPr>
            <a:r>
              <a:rPr lang="en-GB" sz="3200" dirty="0">
                <a:solidFill>
                  <a:srgbClr val="0C377B"/>
                </a:solidFill>
                <a:latin typeface="Century Gothic" panose="020B0502020202020204" pitchFamily="34" charset="0"/>
              </a:rPr>
              <a:t>high-risk areas site investigations, environmental evaluation &amp; impact study with host states</a:t>
            </a:r>
          </a:p>
        </p:txBody>
      </p:sp>
      <p:sp>
        <p:nvSpPr>
          <p:cNvPr id="33" name="Rounded Rectangle 32"/>
          <p:cNvSpPr/>
          <p:nvPr/>
        </p:nvSpPr>
        <p:spPr>
          <a:xfrm>
            <a:off x="12047984" y="7510736"/>
            <a:ext cx="7920880" cy="1075456"/>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defTabSz="1828800">
              <a:defRPr/>
            </a:pPr>
            <a:r>
              <a:rPr lang="en-GB" sz="3200" b="1" dirty="0">
                <a:solidFill>
                  <a:srgbClr val="0C377B"/>
                </a:solidFill>
                <a:highlight>
                  <a:srgbClr val="FFFF00"/>
                </a:highlight>
                <a:latin typeface="Century Gothic" panose="020B0502020202020204" pitchFamily="34" charset="0"/>
              </a:rPr>
              <a:t>FCCW &amp; mid-term review: </a:t>
            </a:r>
          </a:p>
          <a:p>
            <a:pPr algn="ctr" defTabSz="1828800">
              <a:defRPr/>
            </a:pPr>
            <a:r>
              <a:rPr lang="en-GB" sz="3200" b="1" dirty="0">
                <a:solidFill>
                  <a:srgbClr val="0C377B"/>
                </a:solidFill>
                <a:latin typeface="Century Gothic" panose="020B0502020202020204" pitchFamily="34" charset="0"/>
              </a:rPr>
              <a:t>general coherency, CDR cost update</a:t>
            </a:r>
            <a:endParaRPr lang="en-GB" sz="3200" dirty="0">
              <a:solidFill>
                <a:srgbClr val="0C377B"/>
              </a:solidFill>
              <a:latin typeface="Century Gothic" panose="020B0502020202020204" pitchFamily="34" charset="0"/>
            </a:endParaRPr>
          </a:p>
        </p:txBody>
      </p:sp>
      <p:sp>
        <p:nvSpPr>
          <p:cNvPr id="34" name="Rounded Rectangle 33"/>
          <p:cNvSpPr/>
          <p:nvPr/>
        </p:nvSpPr>
        <p:spPr>
          <a:xfrm>
            <a:off x="12412047" y="8846624"/>
            <a:ext cx="9055426" cy="891696"/>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rtlCol="0" anchor="ctr"/>
          <a:lstStyle/>
          <a:p>
            <a:pPr algn="ctr" defTabSz="1828800">
              <a:defRPr/>
            </a:pPr>
            <a:r>
              <a:rPr lang="en-GB" sz="3200" dirty="0">
                <a:solidFill>
                  <a:srgbClr val="0C377B"/>
                </a:solidFill>
                <a:latin typeface="Century Gothic" panose="020B0502020202020204" pitchFamily="34" charset="0"/>
              </a:rPr>
              <a:t>detailed design towards CDR</a:t>
            </a:r>
          </a:p>
        </p:txBody>
      </p:sp>
      <p:sp>
        <p:nvSpPr>
          <p:cNvPr id="7" name="Rounded Rectangle 6"/>
          <p:cNvSpPr/>
          <p:nvPr/>
        </p:nvSpPr>
        <p:spPr>
          <a:xfrm>
            <a:off x="2637859" y="3651393"/>
            <a:ext cx="9266110" cy="1133882"/>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72000" rIns="72000" rtlCol="0" anchor="ctr"/>
          <a:lstStyle/>
          <a:p>
            <a:pPr algn="ctr" defTabSz="1828800">
              <a:defRPr/>
            </a:pPr>
            <a:r>
              <a:rPr lang="en-US" sz="3200" dirty="0">
                <a:solidFill>
                  <a:srgbClr val="0C377B"/>
                </a:solidFill>
                <a:latin typeface="Century Gothic" panose="020B0502020202020204" pitchFamily="34" charset="0"/>
              </a:rPr>
              <a:t>CDR baseline design adaptations for</a:t>
            </a:r>
          </a:p>
          <a:p>
            <a:pPr algn="ctr" defTabSz="1828800">
              <a:defRPr/>
            </a:pPr>
            <a:r>
              <a:rPr lang="en-US" sz="3200" dirty="0">
                <a:solidFill>
                  <a:srgbClr val="0C377B"/>
                </a:solidFill>
                <a:latin typeface="Century Gothic" panose="020B0502020202020204" pitchFamily="34" charset="0"/>
              </a:rPr>
              <a:t>n</a:t>
            </a:r>
            <a:r>
              <a:rPr lang="en-US" sz="3200" dirty="0" err="1">
                <a:solidFill>
                  <a:srgbClr val="0C377B"/>
                </a:solidFill>
                <a:latin typeface="Century Gothic" panose="020B0502020202020204" pitchFamily="34" charset="0"/>
              </a:rPr>
              <a:t>ew</a:t>
            </a:r>
            <a:r>
              <a:rPr lang="en-US" sz="3200" dirty="0">
                <a:solidFill>
                  <a:srgbClr val="0C377B"/>
                </a:solidFill>
                <a:latin typeface="Century Gothic" panose="020B0502020202020204" pitchFamily="34" charset="0"/>
              </a:rPr>
              <a:t> implementation scenario</a:t>
            </a:r>
            <a:endParaRPr lang="en-GB" sz="3200" dirty="0">
              <a:solidFill>
                <a:srgbClr val="0C377B"/>
              </a:solidFill>
              <a:latin typeface="Century Gothic" panose="020B0502020202020204" pitchFamily="34" charset="0"/>
            </a:endParaRPr>
          </a:p>
        </p:txBody>
      </p:sp>
      <p:grpSp>
        <p:nvGrpSpPr>
          <p:cNvPr id="22" name="Group 21"/>
          <p:cNvGrpSpPr/>
          <p:nvPr/>
        </p:nvGrpSpPr>
        <p:grpSpPr>
          <a:xfrm>
            <a:off x="11104695" y="7580421"/>
            <a:ext cx="1231322" cy="1153482"/>
            <a:chOff x="-1219048" y="3333377"/>
            <a:chExt cx="540000" cy="540000"/>
          </a:xfrm>
        </p:grpSpPr>
        <p:pic>
          <p:nvPicPr>
            <p:cNvPr id="23" name="Picture 22"/>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4" name="Picture 23"/>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11" name="Rounded Rectangle 10"/>
          <p:cNvSpPr/>
          <p:nvPr/>
        </p:nvSpPr>
        <p:spPr>
          <a:xfrm>
            <a:off x="193130" y="4870728"/>
            <a:ext cx="3685148" cy="720436"/>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defTabSz="1828800">
              <a:defRPr/>
            </a:pPr>
            <a:r>
              <a:rPr lang="en-GB" sz="3200" b="1" dirty="0">
                <a:solidFill>
                  <a:srgbClr val="0C377B"/>
                </a:solidFill>
                <a:latin typeface="Century Gothic" panose="020B0502020202020204" pitchFamily="34" charset="0"/>
              </a:rPr>
              <a:t>Status reports &amp;</a:t>
            </a:r>
          </a:p>
          <a:p>
            <a:pPr defTabSz="1828800">
              <a:defRPr/>
            </a:pPr>
            <a:r>
              <a:rPr lang="en-GB" sz="3200" b="1" dirty="0">
                <a:solidFill>
                  <a:srgbClr val="0C377B"/>
                </a:solidFill>
                <a:latin typeface="Century Gothic" panose="020B0502020202020204" pitchFamily="34" charset="0"/>
              </a:rPr>
              <a:t> study planning , </a:t>
            </a:r>
            <a:endParaRPr lang="en-GB" sz="3200" dirty="0">
              <a:solidFill>
                <a:srgbClr val="0C377B"/>
              </a:solidFill>
              <a:latin typeface="Century Gothic" panose="020B0502020202020204" pitchFamily="34" charset="0"/>
            </a:endParaRPr>
          </a:p>
        </p:txBody>
      </p:sp>
      <p:grpSp>
        <p:nvGrpSpPr>
          <p:cNvPr id="15" name="Group 14"/>
          <p:cNvGrpSpPr>
            <a:grpSpLocks noChangeAspect="1"/>
          </p:cNvGrpSpPr>
          <p:nvPr/>
        </p:nvGrpSpPr>
        <p:grpSpPr>
          <a:xfrm>
            <a:off x="1998867" y="3749561"/>
            <a:ext cx="1231322" cy="1162634"/>
            <a:chOff x="4333017" y="2114253"/>
            <a:chExt cx="1219048" cy="1219048"/>
          </a:xfrm>
        </p:grpSpPr>
        <p:pic>
          <p:nvPicPr>
            <p:cNvPr id="16" name="Picture 1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pic>
        <p:nvPicPr>
          <p:cNvPr id="3" name="Graphic 2" descr="Pin">
            <a:extLst>
              <a:ext uri="{FF2B5EF4-FFF2-40B4-BE49-F238E27FC236}">
                <a16:creationId xmlns:a16="http://schemas.microsoft.com/office/drawing/2014/main" id="{53FD9C69-B40A-46A3-AD9B-6F358179F3D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614526" y="3416476"/>
            <a:ext cx="1828800" cy="1828800"/>
          </a:xfrm>
          <a:prstGeom prst="rect">
            <a:avLst/>
          </a:prstGeom>
        </p:spPr>
      </p:pic>
      <p:pic>
        <p:nvPicPr>
          <p:cNvPr id="35" name="Picture 34" descr="A picture containing icon&#10;&#10;Description automatically generated">
            <a:extLst>
              <a:ext uri="{FF2B5EF4-FFF2-40B4-BE49-F238E27FC236}">
                <a16:creationId xmlns:a16="http://schemas.microsoft.com/office/drawing/2014/main" id="{7627D599-139B-4354-922F-2E03A388C84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9240" y="502922"/>
            <a:ext cx="3870772" cy="1308584"/>
          </a:xfrm>
          <a:prstGeom prst="rect">
            <a:avLst/>
          </a:prstGeom>
        </p:spPr>
      </p:pic>
    </p:spTree>
    <p:extLst>
      <p:ext uri="{BB962C8B-B14F-4D97-AF65-F5344CB8AC3E}">
        <p14:creationId xmlns:p14="http://schemas.microsoft.com/office/powerpoint/2010/main" val="743704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EE5CFB1-DBAD-4D0E-87E8-25AC65719F5C}"/>
              </a:ext>
            </a:extLst>
          </p:cNvPr>
          <p:cNvPicPr>
            <a:picLocks noChangeAspect="1"/>
          </p:cNvPicPr>
          <p:nvPr/>
        </p:nvPicPr>
        <p:blipFill>
          <a:blip r:embed="rId2"/>
          <a:stretch>
            <a:fillRect/>
          </a:stretch>
        </p:blipFill>
        <p:spPr>
          <a:xfrm>
            <a:off x="7597652" y="6858000"/>
            <a:ext cx="16555244" cy="5596140"/>
          </a:xfrm>
          <a:prstGeom prst="rect">
            <a:avLst/>
          </a:prstGeom>
        </p:spPr>
      </p:pic>
      <p:sp>
        <p:nvSpPr>
          <p:cNvPr id="7" name="Rectangle 6">
            <a:extLst>
              <a:ext uri="{FF2B5EF4-FFF2-40B4-BE49-F238E27FC236}">
                <a16:creationId xmlns:a16="http://schemas.microsoft.com/office/drawing/2014/main" id="{44A51A8B-4C80-4688-89F6-F6E67F1E8721}"/>
              </a:ext>
            </a:extLst>
          </p:cNvPr>
          <p:cNvSpPr/>
          <p:nvPr/>
        </p:nvSpPr>
        <p:spPr>
          <a:xfrm>
            <a:off x="17232560" y="7434064"/>
            <a:ext cx="1296144" cy="5020076"/>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GB">
              <a:solidFill>
                <a:srgbClr val="FFFFFF"/>
              </a:solidFill>
              <a:latin typeface="Arial"/>
            </a:endParaRPr>
          </a:p>
        </p:txBody>
      </p:sp>
      <p:pic>
        <p:nvPicPr>
          <p:cNvPr id="8" name="Picture 7">
            <a:extLst>
              <a:ext uri="{FF2B5EF4-FFF2-40B4-BE49-F238E27FC236}">
                <a16:creationId xmlns:a16="http://schemas.microsoft.com/office/drawing/2014/main" id="{25819B1B-497C-4A57-AA34-93BF1F72A291}"/>
              </a:ext>
            </a:extLst>
          </p:cNvPr>
          <p:cNvPicPr>
            <a:picLocks noChangeAspect="1"/>
          </p:cNvPicPr>
          <p:nvPr/>
        </p:nvPicPr>
        <p:blipFill rotWithShape="1">
          <a:blip r:embed="rId3"/>
          <a:srcRect l="4644" t="5147" r="5221" b="4781"/>
          <a:stretch/>
        </p:blipFill>
        <p:spPr>
          <a:xfrm>
            <a:off x="568525" y="6725299"/>
            <a:ext cx="6175734" cy="5543550"/>
          </a:xfrm>
          <a:prstGeom prst="rect">
            <a:avLst/>
          </a:prstGeom>
        </p:spPr>
      </p:pic>
      <p:sp>
        <p:nvSpPr>
          <p:cNvPr id="9" name="TextBox 8">
            <a:extLst>
              <a:ext uri="{FF2B5EF4-FFF2-40B4-BE49-F238E27FC236}">
                <a16:creationId xmlns:a16="http://schemas.microsoft.com/office/drawing/2014/main" id="{D07F5C69-65AA-4437-877E-935687EA2861}"/>
              </a:ext>
            </a:extLst>
          </p:cNvPr>
          <p:cNvSpPr txBox="1"/>
          <p:nvPr/>
        </p:nvSpPr>
        <p:spPr>
          <a:xfrm>
            <a:off x="470349" y="1707217"/>
            <a:ext cx="6273910" cy="4431983"/>
          </a:xfrm>
          <a:prstGeom prst="rect">
            <a:avLst/>
          </a:prstGeom>
          <a:noFill/>
        </p:spPr>
        <p:txBody>
          <a:bodyPr wrap="square" lIns="0" tIns="0" rIns="0" bIns="0" rtlCol="0">
            <a:spAutoFit/>
          </a:bodyPr>
          <a:lstStyle/>
          <a:p>
            <a:pPr defTabSz="1828800">
              <a:defRPr/>
            </a:pPr>
            <a:r>
              <a:rPr lang="en-US" b="1" u="sng" dirty="0">
                <a:solidFill>
                  <a:srgbClr val="0033A0"/>
                </a:solidFill>
                <a:latin typeface="Arial"/>
              </a:rPr>
              <a:t>SRF: </a:t>
            </a:r>
          </a:p>
          <a:p>
            <a:pPr defTabSz="1828800">
              <a:defRPr/>
            </a:pPr>
            <a:r>
              <a:rPr lang="en-GB" dirty="0">
                <a:solidFill>
                  <a:srgbClr val="0C377B"/>
                </a:solidFill>
                <a:latin typeface="Arial"/>
              </a:rPr>
              <a:t>study </a:t>
            </a:r>
            <a:r>
              <a:rPr lang="en-GB" b="1" dirty="0">
                <a:solidFill>
                  <a:srgbClr val="FF0000"/>
                </a:solidFill>
                <a:latin typeface="Arial"/>
              </a:rPr>
              <a:t>alternative RF frequency of 600 or 650 MHz </a:t>
            </a:r>
            <a:r>
              <a:rPr lang="en-GB" dirty="0">
                <a:solidFill>
                  <a:srgbClr val="0C377B"/>
                </a:solidFill>
                <a:latin typeface="Arial"/>
              </a:rPr>
              <a:t>(synergies with EIC, JLEIC, PIP-II, CEPC); explore </a:t>
            </a:r>
            <a:r>
              <a:rPr lang="en-GB" b="1" dirty="0">
                <a:solidFill>
                  <a:srgbClr val="FF0000"/>
                </a:solidFill>
                <a:latin typeface="Arial"/>
              </a:rPr>
              <a:t>heavily damped cavity concept </a:t>
            </a:r>
            <a:r>
              <a:rPr lang="en-GB" dirty="0">
                <a:solidFill>
                  <a:srgbClr val="0C377B"/>
                </a:solidFill>
                <a:latin typeface="Arial"/>
              </a:rPr>
              <a:t>with slotted waveguides as option for all energies.</a:t>
            </a:r>
            <a:endParaRPr lang="en-GB" dirty="0">
              <a:solidFill>
                <a:srgbClr val="0033A0"/>
              </a:solidFill>
              <a:latin typeface="Arial"/>
            </a:endParaRPr>
          </a:p>
        </p:txBody>
      </p:sp>
      <p:sp>
        <p:nvSpPr>
          <p:cNvPr id="10" name="TextBox 9">
            <a:extLst>
              <a:ext uri="{FF2B5EF4-FFF2-40B4-BE49-F238E27FC236}">
                <a16:creationId xmlns:a16="http://schemas.microsoft.com/office/drawing/2014/main" id="{3C5E7CC4-591D-4D76-BF2C-698455C894D2}"/>
              </a:ext>
            </a:extLst>
          </p:cNvPr>
          <p:cNvSpPr txBox="1"/>
          <p:nvPr/>
        </p:nvSpPr>
        <p:spPr>
          <a:xfrm>
            <a:off x="7557359" y="5196007"/>
            <a:ext cx="14841627" cy="1661993"/>
          </a:xfrm>
          <a:prstGeom prst="rect">
            <a:avLst/>
          </a:prstGeom>
          <a:noFill/>
        </p:spPr>
        <p:txBody>
          <a:bodyPr wrap="none" lIns="0" tIns="0" rIns="0" bIns="0" rtlCol="0">
            <a:spAutoFit/>
          </a:bodyPr>
          <a:lstStyle/>
          <a:p>
            <a:pPr defTabSz="1828800">
              <a:defRPr/>
            </a:pPr>
            <a:r>
              <a:rPr lang="en-US" b="1" u="sng" dirty="0">
                <a:solidFill>
                  <a:srgbClr val="0033A0"/>
                </a:solidFill>
                <a:latin typeface="Arial"/>
              </a:rPr>
              <a:t>Placement:</a:t>
            </a:r>
          </a:p>
          <a:p>
            <a:pPr defTabSz="1828800">
              <a:defRPr/>
            </a:pPr>
            <a:r>
              <a:rPr lang="en-US" dirty="0">
                <a:solidFill>
                  <a:srgbClr val="0033A0"/>
                </a:solidFill>
                <a:latin typeface="Arial"/>
              </a:rPr>
              <a:t>minimizing the risk </a:t>
            </a:r>
            <a:r>
              <a:rPr lang="en-US" dirty="0">
                <a:solidFill>
                  <a:srgbClr val="0033A0"/>
                </a:solidFill>
                <a:latin typeface="Arial"/>
                <a:cs typeface="Calibri" panose="020F0502020204030204" pitchFamily="34" charset="0"/>
              </a:rPr>
              <a:t>→ </a:t>
            </a:r>
            <a:r>
              <a:rPr lang="en-US" b="1" dirty="0">
                <a:solidFill>
                  <a:srgbClr val="FF0000"/>
                </a:solidFill>
                <a:latin typeface="Arial"/>
                <a:cs typeface="Calibri" panose="020F0502020204030204" pitchFamily="34" charset="0"/>
              </a:rPr>
              <a:t>new baseline layout</a:t>
            </a:r>
            <a:r>
              <a:rPr lang="en-US" dirty="0">
                <a:solidFill>
                  <a:srgbClr val="0033A0"/>
                </a:solidFill>
                <a:latin typeface="Arial"/>
                <a:cs typeface="Calibri" panose="020F0502020204030204" pitchFamily="34" charset="0"/>
              </a:rPr>
              <a:t>, </a:t>
            </a:r>
            <a:r>
              <a:rPr lang="en-US" i="1" dirty="0">
                <a:solidFill>
                  <a:srgbClr val="0033A0"/>
                </a:solidFill>
                <a:latin typeface="Arial"/>
                <a:cs typeface="Calibri" panose="020F0502020204030204" pitchFamily="34" charset="0"/>
              </a:rPr>
              <a:t>C</a:t>
            </a:r>
            <a:r>
              <a:rPr lang="en-US" dirty="0">
                <a:solidFill>
                  <a:srgbClr val="0033A0"/>
                </a:solidFill>
                <a:latin typeface="Arial"/>
                <a:cs typeface="Calibri" panose="020F0502020204030204" pitchFamily="34" charset="0"/>
              </a:rPr>
              <a:t>=91.1 km;</a:t>
            </a:r>
          </a:p>
          <a:p>
            <a:pPr defTabSz="1828800">
              <a:defRPr/>
            </a:pPr>
            <a:r>
              <a:rPr lang="en-US" dirty="0">
                <a:solidFill>
                  <a:srgbClr val="0033A0"/>
                </a:solidFill>
                <a:latin typeface="Arial"/>
                <a:cs typeface="Calibri" panose="020F0502020204030204" pitchFamily="34" charset="0"/>
              </a:rPr>
              <a:t>full 4-superperiodicity &amp; symmetry, compatible with 2 or 4 IPs for FCC-</a:t>
            </a:r>
            <a:r>
              <a:rPr lang="en-US" dirty="0" err="1">
                <a:solidFill>
                  <a:srgbClr val="0033A0"/>
                </a:solidFill>
                <a:latin typeface="Arial"/>
                <a:cs typeface="Calibri" panose="020F0502020204030204" pitchFamily="34" charset="0"/>
              </a:rPr>
              <a:t>ee</a:t>
            </a:r>
            <a:endParaRPr lang="en-GB" dirty="0">
              <a:solidFill>
                <a:srgbClr val="0033A0"/>
              </a:solidFill>
              <a:latin typeface="Arial"/>
            </a:endParaRPr>
          </a:p>
        </p:txBody>
      </p:sp>
      <p:sp>
        <p:nvSpPr>
          <p:cNvPr id="11" name="TextBox 10">
            <a:extLst>
              <a:ext uri="{FF2B5EF4-FFF2-40B4-BE49-F238E27FC236}">
                <a16:creationId xmlns:a16="http://schemas.microsoft.com/office/drawing/2014/main" id="{A78A2370-4B58-49F4-AD80-AA2B0AE0576B}"/>
              </a:ext>
            </a:extLst>
          </p:cNvPr>
          <p:cNvSpPr txBox="1"/>
          <p:nvPr/>
        </p:nvSpPr>
        <p:spPr>
          <a:xfrm>
            <a:off x="7475179" y="1675492"/>
            <a:ext cx="4335822" cy="3323987"/>
          </a:xfrm>
          <a:prstGeom prst="rect">
            <a:avLst/>
          </a:prstGeom>
          <a:noFill/>
        </p:spPr>
        <p:txBody>
          <a:bodyPr wrap="square" lIns="0" tIns="0" rIns="0" bIns="0" rtlCol="0">
            <a:spAutoFit/>
          </a:bodyPr>
          <a:lstStyle/>
          <a:p>
            <a:pPr defTabSz="1828800">
              <a:defRPr/>
            </a:pPr>
            <a:r>
              <a:rPr lang="en-US" b="1" u="sng" dirty="0">
                <a:solidFill>
                  <a:srgbClr val="0033A0"/>
                </a:solidFill>
                <a:latin typeface="Arial"/>
              </a:rPr>
              <a:t>FCC-</a:t>
            </a:r>
            <a:r>
              <a:rPr lang="en-US" b="1" u="sng" dirty="0" err="1">
                <a:solidFill>
                  <a:srgbClr val="0033A0"/>
                </a:solidFill>
                <a:latin typeface="Arial"/>
              </a:rPr>
              <a:t>ee</a:t>
            </a:r>
            <a:r>
              <a:rPr lang="en-US" b="1" u="sng" dirty="0">
                <a:solidFill>
                  <a:srgbClr val="0033A0"/>
                </a:solidFill>
                <a:latin typeface="Arial"/>
              </a:rPr>
              <a:t> injector: </a:t>
            </a:r>
            <a:r>
              <a:rPr lang="en-GB" b="1" dirty="0">
                <a:solidFill>
                  <a:srgbClr val="FF0000"/>
                </a:solidFill>
                <a:latin typeface="Arial"/>
              </a:rPr>
              <a:t>new layout</a:t>
            </a:r>
            <a:r>
              <a:rPr lang="en-GB" dirty="0">
                <a:solidFill>
                  <a:srgbClr val="0C377B"/>
                </a:solidFill>
                <a:latin typeface="Arial"/>
              </a:rPr>
              <a:t> (single energy in </a:t>
            </a:r>
            <a:r>
              <a:rPr lang="en-GB" dirty="0" err="1">
                <a:solidFill>
                  <a:srgbClr val="0C377B"/>
                </a:solidFill>
                <a:latin typeface="Arial"/>
              </a:rPr>
              <a:t>linac</a:t>
            </a:r>
            <a:r>
              <a:rPr lang="en-GB" dirty="0">
                <a:solidFill>
                  <a:srgbClr val="0C377B"/>
                </a:solidFill>
                <a:latin typeface="Arial"/>
              </a:rPr>
              <a:t>, higher e+ prod. energy) ; </a:t>
            </a:r>
            <a:r>
              <a:rPr lang="en-GB" b="1" dirty="0" err="1">
                <a:solidFill>
                  <a:srgbClr val="FF0000"/>
                </a:solidFill>
                <a:latin typeface="Arial"/>
              </a:rPr>
              <a:t>linac</a:t>
            </a:r>
            <a:r>
              <a:rPr lang="en-GB" b="1" dirty="0">
                <a:solidFill>
                  <a:srgbClr val="FF0000"/>
                </a:solidFill>
                <a:latin typeface="Arial"/>
              </a:rPr>
              <a:t> extension ~20 GeV</a:t>
            </a:r>
          </a:p>
        </p:txBody>
      </p:sp>
      <p:pic>
        <p:nvPicPr>
          <p:cNvPr id="13" name="Picture 12">
            <a:extLst>
              <a:ext uri="{FF2B5EF4-FFF2-40B4-BE49-F238E27FC236}">
                <a16:creationId xmlns:a16="http://schemas.microsoft.com/office/drawing/2014/main" id="{16C11760-B5D7-45A7-B962-E8E4C8622E4E}"/>
              </a:ext>
            </a:extLst>
          </p:cNvPr>
          <p:cNvPicPr>
            <a:picLocks noChangeAspect="1"/>
          </p:cNvPicPr>
          <p:nvPr/>
        </p:nvPicPr>
        <p:blipFill rotWithShape="1">
          <a:blip r:embed="rId4"/>
          <a:srcRect t="23420"/>
          <a:stretch/>
        </p:blipFill>
        <p:spPr>
          <a:xfrm>
            <a:off x="11576350" y="1657350"/>
            <a:ext cx="12758036" cy="3809344"/>
          </a:xfrm>
          <a:prstGeom prst="rect">
            <a:avLst/>
          </a:prstGeom>
        </p:spPr>
      </p:pic>
      <p:sp>
        <p:nvSpPr>
          <p:cNvPr id="14" name="Title 1">
            <a:extLst>
              <a:ext uri="{FF2B5EF4-FFF2-40B4-BE49-F238E27FC236}">
                <a16:creationId xmlns:a16="http://schemas.microsoft.com/office/drawing/2014/main" id="{88F85F4B-8886-4090-BC20-E4D7449E9C03}"/>
              </a:ext>
            </a:extLst>
          </p:cNvPr>
          <p:cNvSpPr txBox="1">
            <a:spLocks/>
          </p:cNvSpPr>
          <p:nvPr/>
        </p:nvSpPr>
        <p:spPr>
          <a:xfrm>
            <a:off x="0" y="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000" kern="0" dirty="0">
                <a:latin typeface="Arial"/>
              </a:rPr>
              <a:t>                 2021: t</a:t>
            </a:r>
            <a:r>
              <a:rPr lang="en-US" sz="6000" dirty="0">
                <a:latin typeface="Arial"/>
              </a:rPr>
              <a:t>echnical reviews on injector, RF, &amp; placement</a:t>
            </a:r>
            <a:endParaRPr lang="en-US" sz="6000" kern="0" dirty="0">
              <a:latin typeface="Arial"/>
              <a:cs typeface="Arial" panose="020B0604020202020204" pitchFamily="34" charset="0"/>
            </a:endParaRPr>
          </a:p>
        </p:txBody>
      </p:sp>
      <p:pic>
        <p:nvPicPr>
          <p:cNvPr id="15" name="Picture 14" descr="A picture containing icon&#10;&#10;Description automatically generated">
            <a:extLst>
              <a:ext uri="{FF2B5EF4-FFF2-40B4-BE49-F238E27FC236}">
                <a16:creationId xmlns:a16="http://schemas.microsoft.com/office/drawing/2014/main" id="{34D872C0-7DCE-42AD-B6C4-1E40E6CE98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2688" y="232812"/>
            <a:ext cx="3870772" cy="1308584"/>
          </a:xfrm>
          <a:prstGeom prst="rect">
            <a:avLst/>
          </a:prstGeom>
        </p:spPr>
      </p:pic>
    </p:spTree>
    <p:extLst>
      <p:ext uri="{BB962C8B-B14F-4D97-AF65-F5344CB8AC3E}">
        <p14:creationId xmlns:p14="http://schemas.microsoft.com/office/powerpoint/2010/main" val="3579158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37F6A81-5B76-40C6-97C8-74213D41F0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46632" y="1824239"/>
            <a:ext cx="6403968" cy="2577562"/>
          </a:xfrm>
          <a:prstGeom prst="rect">
            <a:avLst/>
          </a:prstGeom>
        </p:spPr>
      </p:pic>
      <p:sp>
        <p:nvSpPr>
          <p:cNvPr id="5" name="TextBox 4">
            <a:extLst>
              <a:ext uri="{FF2B5EF4-FFF2-40B4-BE49-F238E27FC236}">
                <a16:creationId xmlns:a16="http://schemas.microsoft.com/office/drawing/2014/main" id="{999523E1-6240-402B-80C0-06B5D55A3E2A}"/>
              </a:ext>
            </a:extLst>
          </p:cNvPr>
          <p:cNvSpPr txBox="1"/>
          <p:nvPr/>
        </p:nvSpPr>
        <p:spPr>
          <a:xfrm>
            <a:off x="12201161" y="1621320"/>
            <a:ext cx="4867639" cy="3508653"/>
          </a:xfrm>
          <a:prstGeom prst="rect">
            <a:avLst/>
          </a:prstGeom>
          <a:noFill/>
        </p:spPr>
        <p:txBody>
          <a:bodyPr wrap="square" rtlCol="0">
            <a:spAutoFit/>
          </a:bodyPr>
          <a:lstStyle/>
          <a:p>
            <a:pPr algn="r" defTabSz="1371600">
              <a:defRPr/>
            </a:pPr>
            <a:r>
              <a:rPr lang="en-US" b="1" dirty="0">
                <a:solidFill>
                  <a:srgbClr val="003399"/>
                </a:solidFill>
                <a:latin typeface="Calibri"/>
              </a:rPr>
              <a:t>high-yield p</a:t>
            </a:r>
            <a:r>
              <a:rPr lang="en-US" b="1" dirty="0" err="1">
                <a:solidFill>
                  <a:srgbClr val="003399"/>
                </a:solidFill>
                <a:latin typeface="Calibri"/>
              </a:rPr>
              <a:t>ositron</a:t>
            </a:r>
            <a:r>
              <a:rPr lang="en-US" b="1" dirty="0">
                <a:solidFill>
                  <a:srgbClr val="003399"/>
                </a:solidFill>
                <a:latin typeface="Calibri"/>
              </a:rPr>
              <a:t> source </a:t>
            </a:r>
          </a:p>
          <a:p>
            <a:pPr algn="r" defTabSz="1371600">
              <a:defRPr/>
            </a:pPr>
            <a:r>
              <a:rPr lang="en-US" sz="3000" dirty="0">
                <a:solidFill>
                  <a:prstClr val="black"/>
                </a:solidFill>
                <a:latin typeface="Calibri"/>
              </a:rPr>
              <a:t>target with DC SC solenoid or flux  concentrator </a:t>
            </a:r>
            <a:r>
              <a:rPr lang="en-GB" sz="3000" dirty="0">
                <a:solidFill>
                  <a:prstClr val="black"/>
                </a:solidFill>
                <a:latin typeface="Calibri"/>
              </a:rPr>
              <a:t> </a:t>
            </a:r>
          </a:p>
          <a:p>
            <a:pPr algn="r" defTabSz="1371600">
              <a:defRPr/>
            </a:pPr>
            <a:endParaRPr lang="en-GB" sz="3000" dirty="0">
              <a:solidFill>
                <a:prstClr val="black"/>
              </a:solidFill>
              <a:latin typeface="Calibri"/>
            </a:endParaRPr>
          </a:p>
          <a:p>
            <a:pPr algn="r" defTabSz="1371600">
              <a:defRPr/>
            </a:pPr>
            <a:endParaRPr lang="en-GB" sz="3000" dirty="0">
              <a:solidFill>
                <a:prstClr val="black"/>
              </a:solidFill>
              <a:latin typeface="Calibri"/>
            </a:endParaRPr>
          </a:p>
          <a:p>
            <a:pPr algn="r" defTabSz="1371600">
              <a:defRPr/>
            </a:pPr>
            <a:r>
              <a:rPr lang="en-GB" sz="3000" dirty="0">
                <a:solidFill>
                  <a:prstClr val="black"/>
                </a:solidFill>
                <a:latin typeface="Calibri"/>
              </a:rPr>
              <a:t>		</a:t>
            </a:r>
          </a:p>
        </p:txBody>
      </p:sp>
      <p:sp>
        <p:nvSpPr>
          <p:cNvPr id="6" name="Rectangle 5">
            <a:extLst>
              <a:ext uri="{FF2B5EF4-FFF2-40B4-BE49-F238E27FC236}">
                <a16:creationId xmlns:a16="http://schemas.microsoft.com/office/drawing/2014/main" id="{0135099A-E836-47AB-8212-03C49778B95D}"/>
              </a:ext>
            </a:extLst>
          </p:cNvPr>
          <p:cNvSpPr/>
          <p:nvPr/>
        </p:nvSpPr>
        <p:spPr>
          <a:xfrm flipH="1">
            <a:off x="4069980" y="1638367"/>
            <a:ext cx="8461168" cy="2308324"/>
          </a:xfrm>
          <a:prstGeom prst="rect">
            <a:avLst/>
          </a:prstGeom>
        </p:spPr>
        <p:txBody>
          <a:bodyPr wrap="square">
            <a:spAutoFit/>
          </a:bodyPr>
          <a:lstStyle/>
          <a:p>
            <a:pPr defTabSz="1371600">
              <a:defRPr/>
            </a:pPr>
            <a:r>
              <a:rPr lang="en-US" b="1" dirty="0">
                <a:solidFill>
                  <a:srgbClr val="003399"/>
                </a:solidFill>
                <a:latin typeface="Calibri"/>
              </a:rPr>
              <a:t>400 MHz SRF cryomodule, </a:t>
            </a:r>
          </a:p>
          <a:p>
            <a:pPr defTabSz="1371600">
              <a:defRPr/>
            </a:pPr>
            <a:r>
              <a:rPr lang="en-US" b="1" dirty="0">
                <a:solidFill>
                  <a:srgbClr val="003399"/>
                </a:solidFill>
                <a:latin typeface="Calibri"/>
              </a:rPr>
              <a:t>+ prototype multi-cell cavities for FCC ZH operation</a:t>
            </a:r>
          </a:p>
          <a:p>
            <a:pPr defTabSz="1371600">
              <a:defRPr/>
            </a:pPr>
            <a:r>
              <a:rPr lang="en-US" b="1" dirty="0">
                <a:solidFill>
                  <a:srgbClr val="003399"/>
                </a:solidFill>
                <a:latin typeface="Calibri"/>
              </a:rPr>
              <a:t>High-efficiency RF power sources</a:t>
            </a:r>
          </a:p>
        </p:txBody>
      </p:sp>
      <p:pic>
        <p:nvPicPr>
          <p:cNvPr id="7" name="Picture 6" descr="A picture containing indoor, building, table, sitting&#10;&#10;Description automatically generated">
            <a:extLst>
              <a:ext uri="{FF2B5EF4-FFF2-40B4-BE49-F238E27FC236}">
                <a16:creationId xmlns:a16="http://schemas.microsoft.com/office/drawing/2014/main" id="{07B7FC55-F67B-434C-9EBC-014079C3D4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483654"/>
            <a:ext cx="3255638" cy="4340850"/>
          </a:xfrm>
          <a:prstGeom prst="rect">
            <a:avLst/>
          </a:prstGeom>
        </p:spPr>
      </p:pic>
      <p:sp>
        <p:nvSpPr>
          <p:cNvPr id="9" name="TextBox 8">
            <a:extLst>
              <a:ext uri="{FF2B5EF4-FFF2-40B4-BE49-F238E27FC236}">
                <a16:creationId xmlns:a16="http://schemas.microsoft.com/office/drawing/2014/main" id="{3A8D7BBB-1DCA-40BC-8591-9E728A3BFAAF}"/>
              </a:ext>
            </a:extLst>
          </p:cNvPr>
          <p:cNvSpPr txBox="1"/>
          <p:nvPr/>
        </p:nvSpPr>
        <p:spPr>
          <a:xfrm>
            <a:off x="3680898" y="4588207"/>
            <a:ext cx="7344816" cy="2492990"/>
          </a:xfrm>
          <a:prstGeom prst="rect">
            <a:avLst/>
          </a:prstGeom>
          <a:noFill/>
        </p:spPr>
        <p:txBody>
          <a:bodyPr wrap="square" rtlCol="0">
            <a:spAutoFit/>
          </a:bodyPr>
          <a:lstStyle/>
          <a:p>
            <a:pPr defTabSz="1371600">
              <a:defRPr/>
            </a:pPr>
            <a:r>
              <a:rPr lang="en-US" b="1" dirty="0">
                <a:solidFill>
                  <a:srgbClr val="003399"/>
                </a:solidFill>
                <a:latin typeface="Calibri"/>
              </a:rPr>
              <a:t>p</a:t>
            </a:r>
            <a:r>
              <a:rPr lang="en-US" b="1" dirty="0" err="1">
                <a:solidFill>
                  <a:srgbClr val="003399"/>
                </a:solidFill>
                <a:latin typeface="Calibri"/>
              </a:rPr>
              <a:t>ositron</a:t>
            </a:r>
            <a:r>
              <a:rPr lang="en-US" b="1" dirty="0">
                <a:solidFill>
                  <a:srgbClr val="003399"/>
                </a:solidFill>
                <a:latin typeface="Calibri"/>
              </a:rPr>
              <a:t> capture </a:t>
            </a:r>
            <a:r>
              <a:rPr lang="en-US" b="1" dirty="0" err="1">
                <a:solidFill>
                  <a:srgbClr val="003399"/>
                </a:solidFill>
                <a:latin typeface="Calibri"/>
              </a:rPr>
              <a:t>linac</a:t>
            </a:r>
            <a:endParaRPr lang="en-US" b="1" dirty="0">
              <a:solidFill>
                <a:srgbClr val="003399"/>
              </a:solidFill>
              <a:latin typeface="Calibri"/>
            </a:endParaRPr>
          </a:p>
          <a:p>
            <a:pPr defTabSz="1371600">
              <a:defRPr/>
            </a:pPr>
            <a:r>
              <a:rPr lang="en-US" sz="3000" dirty="0">
                <a:solidFill>
                  <a:prstClr val="black"/>
                </a:solidFill>
                <a:latin typeface="Calibri"/>
              </a:rPr>
              <a:t>large aperture S-band </a:t>
            </a:r>
            <a:r>
              <a:rPr lang="en-US" sz="3000" dirty="0" err="1">
                <a:solidFill>
                  <a:prstClr val="black"/>
                </a:solidFill>
                <a:latin typeface="Calibri"/>
              </a:rPr>
              <a:t>linac</a:t>
            </a:r>
            <a:r>
              <a:rPr lang="en-GB" sz="3000" dirty="0">
                <a:solidFill>
                  <a:prstClr val="black"/>
                </a:solidFill>
                <a:latin typeface="Calibri"/>
              </a:rPr>
              <a:t>	  </a:t>
            </a:r>
          </a:p>
          <a:p>
            <a:pPr defTabSz="1371600">
              <a:defRPr/>
            </a:pPr>
            <a:endParaRPr lang="en-GB" sz="3000" dirty="0">
              <a:solidFill>
                <a:prstClr val="black"/>
              </a:solidFill>
              <a:latin typeface="Calibri"/>
            </a:endParaRPr>
          </a:p>
          <a:p>
            <a:pPr defTabSz="1371600">
              <a:defRPr/>
            </a:pPr>
            <a:endParaRPr lang="en-GB" sz="3000" dirty="0">
              <a:solidFill>
                <a:prstClr val="black"/>
              </a:solidFill>
              <a:latin typeface="Calibri"/>
            </a:endParaRPr>
          </a:p>
          <a:p>
            <a:pPr defTabSz="1371600">
              <a:defRPr/>
            </a:pPr>
            <a:r>
              <a:rPr lang="en-GB" sz="3000" dirty="0">
                <a:solidFill>
                  <a:prstClr val="black"/>
                </a:solidFill>
                <a:latin typeface="Calibri"/>
              </a:rPr>
              <a:t>		</a:t>
            </a:r>
          </a:p>
        </p:txBody>
      </p:sp>
      <p:sp>
        <p:nvSpPr>
          <p:cNvPr id="15" name="TextBox 14">
            <a:extLst>
              <a:ext uri="{FF2B5EF4-FFF2-40B4-BE49-F238E27FC236}">
                <a16:creationId xmlns:a16="http://schemas.microsoft.com/office/drawing/2014/main" id="{8C453E3C-58A6-4385-876C-C28146F91EE9}"/>
              </a:ext>
            </a:extLst>
          </p:cNvPr>
          <p:cNvSpPr txBox="1"/>
          <p:nvPr/>
        </p:nvSpPr>
        <p:spPr>
          <a:xfrm>
            <a:off x="11317811" y="4502060"/>
            <a:ext cx="7523820" cy="1200329"/>
          </a:xfrm>
          <a:prstGeom prst="rect">
            <a:avLst/>
          </a:prstGeom>
          <a:noFill/>
        </p:spPr>
        <p:txBody>
          <a:bodyPr wrap="square" rtlCol="0">
            <a:spAutoFit/>
          </a:bodyPr>
          <a:lstStyle/>
          <a:p>
            <a:pPr defTabSz="1371600">
              <a:defRPr/>
            </a:pPr>
            <a:r>
              <a:rPr lang="en-US" b="1" dirty="0">
                <a:solidFill>
                  <a:srgbClr val="003399"/>
                </a:solidFill>
                <a:latin typeface="Calibri"/>
              </a:rPr>
              <a:t>beam test of e</a:t>
            </a:r>
            <a:r>
              <a:rPr lang="en-US" b="1" baseline="30000" dirty="0">
                <a:solidFill>
                  <a:srgbClr val="003399"/>
                </a:solidFill>
                <a:latin typeface="Calibri"/>
              </a:rPr>
              <a:t>+</a:t>
            </a:r>
            <a:r>
              <a:rPr lang="en-US" b="1" dirty="0">
                <a:solidFill>
                  <a:srgbClr val="003399"/>
                </a:solidFill>
                <a:latin typeface="Calibri"/>
              </a:rPr>
              <a:t> source &amp; capture </a:t>
            </a:r>
            <a:r>
              <a:rPr lang="en-US" b="1" dirty="0" err="1">
                <a:solidFill>
                  <a:srgbClr val="003399"/>
                </a:solidFill>
                <a:latin typeface="Calibri"/>
              </a:rPr>
              <a:t>linac</a:t>
            </a:r>
            <a:r>
              <a:rPr lang="en-US" b="1" dirty="0">
                <a:solidFill>
                  <a:srgbClr val="003399"/>
                </a:solidFill>
                <a:latin typeface="Calibri"/>
              </a:rPr>
              <a:t> at </a:t>
            </a:r>
            <a:r>
              <a:rPr lang="en-US" b="1" dirty="0" err="1">
                <a:solidFill>
                  <a:srgbClr val="003399"/>
                </a:solidFill>
                <a:latin typeface="Calibri"/>
              </a:rPr>
              <a:t>SwissFEL</a:t>
            </a:r>
            <a:r>
              <a:rPr lang="en-US" b="1" dirty="0">
                <a:solidFill>
                  <a:srgbClr val="003399"/>
                </a:solidFill>
                <a:latin typeface="Calibri"/>
              </a:rPr>
              <a:t> – yield measurement</a:t>
            </a:r>
            <a:endParaRPr lang="en-GB" sz="3000" dirty="0">
              <a:solidFill>
                <a:srgbClr val="003399"/>
              </a:solidFill>
              <a:latin typeface="Calibri"/>
            </a:endParaRPr>
          </a:p>
        </p:txBody>
      </p:sp>
      <p:pic>
        <p:nvPicPr>
          <p:cNvPr id="17" name="Picture 16">
            <a:extLst>
              <a:ext uri="{FF2B5EF4-FFF2-40B4-BE49-F238E27FC236}">
                <a16:creationId xmlns:a16="http://schemas.microsoft.com/office/drawing/2014/main" id="{2FDEBB9A-E969-4345-BBA0-772650CC67FE}"/>
              </a:ext>
            </a:extLst>
          </p:cNvPr>
          <p:cNvPicPr>
            <a:picLocks noChangeAspect="1"/>
          </p:cNvPicPr>
          <p:nvPr/>
        </p:nvPicPr>
        <p:blipFill rotWithShape="1">
          <a:blip r:embed="rId5"/>
          <a:srcRect r="1236"/>
          <a:stretch/>
        </p:blipFill>
        <p:spPr>
          <a:xfrm>
            <a:off x="12924578" y="5207200"/>
            <a:ext cx="9127613" cy="4654649"/>
          </a:xfrm>
          <a:prstGeom prst="rect">
            <a:avLst/>
          </a:prstGeom>
        </p:spPr>
      </p:pic>
      <p:pic>
        <p:nvPicPr>
          <p:cNvPr id="19" name="Picture 18">
            <a:extLst>
              <a:ext uri="{FF2B5EF4-FFF2-40B4-BE49-F238E27FC236}">
                <a16:creationId xmlns:a16="http://schemas.microsoft.com/office/drawing/2014/main" id="{53086583-F01D-4BB4-A213-8C2CF3C96A8B}"/>
              </a:ext>
            </a:extLst>
          </p:cNvPr>
          <p:cNvPicPr>
            <a:picLocks noChangeAspect="1"/>
          </p:cNvPicPr>
          <p:nvPr/>
        </p:nvPicPr>
        <p:blipFill rotWithShape="1">
          <a:blip r:embed="rId6"/>
          <a:srcRect l="1928"/>
          <a:stretch/>
        </p:blipFill>
        <p:spPr>
          <a:xfrm>
            <a:off x="3141713" y="5879441"/>
            <a:ext cx="8176098" cy="3375484"/>
          </a:xfrm>
          <a:prstGeom prst="rect">
            <a:avLst/>
          </a:prstGeom>
        </p:spPr>
      </p:pic>
      <p:pic>
        <p:nvPicPr>
          <p:cNvPr id="25" name="Picture 24">
            <a:extLst>
              <a:ext uri="{FF2B5EF4-FFF2-40B4-BE49-F238E27FC236}">
                <a16:creationId xmlns:a16="http://schemas.microsoft.com/office/drawing/2014/main" id="{10CB4902-44C3-47AF-B2C6-7C155B5D270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4470"/>
          <a:stretch/>
        </p:blipFill>
        <p:spPr>
          <a:xfrm>
            <a:off x="133237" y="6664703"/>
            <a:ext cx="2479108" cy="2242002"/>
          </a:xfrm>
          <a:prstGeom prst="rect">
            <a:avLst/>
          </a:prstGeom>
        </p:spPr>
      </p:pic>
      <p:sp>
        <p:nvSpPr>
          <p:cNvPr id="27" name="TextBox 26">
            <a:extLst>
              <a:ext uri="{FF2B5EF4-FFF2-40B4-BE49-F238E27FC236}">
                <a16:creationId xmlns:a16="http://schemas.microsoft.com/office/drawing/2014/main" id="{15FB9551-2CF0-4CC7-B892-56CB7BBE58DA}"/>
              </a:ext>
            </a:extLst>
          </p:cNvPr>
          <p:cNvSpPr txBox="1"/>
          <p:nvPr/>
        </p:nvSpPr>
        <p:spPr>
          <a:xfrm>
            <a:off x="6093785" y="8905845"/>
            <a:ext cx="2140651" cy="507831"/>
          </a:xfrm>
          <a:prstGeom prst="rect">
            <a:avLst/>
          </a:prstGeom>
          <a:noFill/>
        </p:spPr>
        <p:txBody>
          <a:bodyPr wrap="none" rtlCol="0">
            <a:spAutoFit/>
          </a:bodyPr>
          <a:lstStyle/>
          <a:p>
            <a:pPr defTabSz="1371600">
              <a:defRPr/>
            </a:pPr>
            <a:r>
              <a:rPr lang="en-US" sz="2700" dirty="0" err="1">
                <a:solidFill>
                  <a:prstClr val="white"/>
                </a:solidFill>
                <a:latin typeface="Calibri"/>
              </a:rPr>
              <a:t>SwissFEL</a:t>
            </a:r>
            <a:r>
              <a:rPr lang="en-US" sz="2700" dirty="0">
                <a:solidFill>
                  <a:prstClr val="white"/>
                </a:solidFill>
                <a:latin typeface="Calibri"/>
              </a:rPr>
              <a:t> </a:t>
            </a:r>
            <a:r>
              <a:rPr lang="en-US" sz="2700" dirty="0" err="1">
                <a:solidFill>
                  <a:prstClr val="white"/>
                </a:solidFill>
                <a:latin typeface="Calibri"/>
              </a:rPr>
              <a:t>linac</a:t>
            </a:r>
            <a:endParaRPr lang="en-GB" sz="2700" dirty="0">
              <a:solidFill>
                <a:prstClr val="white"/>
              </a:solidFill>
              <a:latin typeface="Calibri"/>
            </a:endParaRPr>
          </a:p>
        </p:txBody>
      </p:sp>
      <p:sp>
        <p:nvSpPr>
          <p:cNvPr id="33" name="Title 1">
            <a:extLst>
              <a:ext uri="{FF2B5EF4-FFF2-40B4-BE49-F238E27FC236}">
                <a16:creationId xmlns:a16="http://schemas.microsoft.com/office/drawing/2014/main" id="{5FAA209D-12DE-48EF-BF0B-A55EBDA88EFC}"/>
              </a:ext>
            </a:extLst>
          </p:cNvPr>
          <p:cNvSpPr txBox="1">
            <a:spLocks/>
          </p:cNvSpPr>
          <p:nvPr/>
        </p:nvSpPr>
        <p:spPr>
          <a:xfrm>
            <a:off x="0" y="-29222"/>
            <a:ext cx="24383999" cy="15016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000" kern="0" dirty="0">
                <a:latin typeface="Arial"/>
              </a:rPr>
              <a:t>             </a:t>
            </a:r>
            <a:r>
              <a:rPr lang="en-US" sz="7200" kern="0" dirty="0">
                <a:latin typeface="Arial"/>
              </a:rPr>
              <a:t>planned</a:t>
            </a:r>
            <a:r>
              <a:rPr lang="en-US" sz="6000" kern="0" dirty="0">
                <a:latin typeface="Arial"/>
              </a:rPr>
              <a:t> </a:t>
            </a:r>
            <a:r>
              <a:rPr lang="en-GB" sz="7200" kern="0" dirty="0">
                <a:latin typeface="Arial"/>
              </a:rPr>
              <a:t>FCC-</a:t>
            </a:r>
            <a:r>
              <a:rPr lang="en-GB" sz="7200" kern="0" dirty="0" err="1">
                <a:latin typeface="Arial"/>
              </a:rPr>
              <a:t>ee</a:t>
            </a:r>
            <a:r>
              <a:rPr lang="en-GB" sz="7200" kern="0" dirty="0">
                <a:latin typeface="Arial"/>
              </a:rPr>
              <a:t> prototypes by 2025</a:t>
            </a:r>
            <a:endParaRPr lang="en-GB" sz="6000" kern="0" dirty="0">
              <a:latin typeface="Arial"/>
            </a:endParaRPr>
          </a:p>
        </p:txBody>
      </p:sp>
      <p:sp>
        <p:nvSpPr>
          <p:cNvPr id="20" name="TextBox 19">
            <a:extLst>
              <a:ext uri="{FF2B5EF4-FFF2-40B4-BE49-F238E27FC236}">
                <a16:creationId xmlns:a16="http://schemas.microsoft.com/office/drawing/2014/main" id="{BAE6E1F4-9F55-4B89-892B-05F6327A6D44}"/>
              </a:ext>
            </a:extLst>
          </p:cNvPr>
          <p:cNvSpPr txBox="1"/>
          <p:nvPr/>
        </p:nvSpPr>
        <p:spPr>
          <a:xfrm>
            <a:off x="20253782" y="4845228"/>
            <a:ext cx="3596818" cy="923330"/>
          </a:xfrm>
          <a:prstGeom prst="rect">
            <a:avLst/>
          </a:prstGeom>
          <a:solidFill>
            <a:schemeClr val="accent5">
              <a:lumMod val="20000"/>
              <a:lumOff val="80000"/>
            </a:schemeClr>
          </a:solidFill>
        </p:spPr>
        <p:txBody>
          <a:bodyPr wrap="none" rtlCol="0">
            <a:spAutoFit/>
          </a:bodyPr>
          <a:lstStyle/>
          <a:p>
            <a:pPr defTabSz="1371600">
              <a:defRPr/>
            </a:pPr>
            <a:r>
              <a:rPr lang="en-US" sz="2700" dirty="0">
                <a:solidFill>
                  <a:prstClr val="black"/>
                </a:solidFill>
                <a:latin typeface="Calibri" panose="020F0502020204030204"/>
              </a:rPr>
              <a:t>P. Craievich, H. Braun,</a:t>
            </a:r>
          </a:p>
          <a:p>
            <a:pPr defTabSz="1371600">
              <a:defRPr/>
            </a:pPr>
            <a:r>
              <a:rPr lang="en-US" sz="2700" dirty="0">
                <a:solidFill>
                  <a:prstClr val="black"/>
                </a:solidFill>
                <a:latin typeface="Calibri" panose="020F0502020204030204"/>
              </a:rPr>
              <a:t>A. Grudiev, I. Chaikovska</a:t>
            </a:r>
          </a:p>
        </p:txBody>
      </p:sp>
      <p:pic>
        <p:nvPicPr>
          <p:cNvPr id="16" name="Picture 15" descr="A picture containing icon&#10;&#10;Description automatically generated">
            <a:extLst>
              <a:ext uri="{FF2B5EF4-FFF2-40B4-BE49-F238E27FC236}">
                <a16:creationId xmlns:a16="http://schemas.microsoft.com/office/drawing/2014/main" id="{C9AD57CD-7999-46E4-96F1-BD537767CEB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66900" y="236497"/>
            <a:ext cx="2903080" cy="981438"/>
          </a:xfrm>
          <a:prstGeom prst="rect">
            <a:avLst/>
          </a:prstGeom>
        </p:spPr>
      </p:pic>
      <p:pic>
        <p:nvPicPr>
          <p:cNvPr id="18" name="Picture 17">
            <a:extLst>
              <a:ext uri="{FF2B5EF4-FFF2-40B4-BE49-F238E27FC236}">
                <a16:creationId xmlns:a16="http://schemas.microsoft.com/office/drawing/2014/main" id="{27EAAA0A-BD8D-4A35-9776-A5A3CD6C820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2913" y="9818442"/>
            <a:ext cx="5212355" cy="3306261"/>
          </a:xfrm>
          <a:prstGeom prst="rect">
            <a:avLst/>
          </a:prstGeom>
        </p:spPr>
      </p:pic>
      <p:sp>
        <p:nvSpPr>
          <p:cNvPr id="22" name="TextBox 21">
            <a:extLst>
              <a:ext uri="{FF2B5EF4-FFF2-40B4-BE49-F238E27FC236}">
                <a16:creationId xmlns:a16="http://schemas.microsoft.com/office/drawing/2014/main" id="{25C3619B-A0D3-4064-853C-BD229D9DF1FD}"/>
              </a:ext>
            </a:extLst>
          </p:cNvPr>
          <p:cNvSpPr txBox="1"/>
          <p:nvPr/>
        </p:nvSpPr>
        <p:spPr>
          <a:xfrm>
            <a:off x="5752499" y="10833769"/>
            <a:ext cx="6120214" cy="2800767"/>
          </a:xfrm>
          <a:prstGeom prst="rect">
            <a:avLst/>
          </a:prstGeom>
          <a:noFill/>
        </p:spPr>
        <p:txBody>
          <a:bodyPr wrap="square" rtlCol="0">
            <a:spAutoFit/>
          </a:bodyPr>
          <a:lstStyle/>
          <a:p>
            <a:pPr defTabSz="1828800">
              <a:defRPr/>
            </a:pPr>
            <a:r>
              <a:rPr lang="en-US" b="1" dirty="0">
                <a:solidFill>
                  <a:srgbClr val="003399"/>
                </a:solidFill>
                <a:latin typeface="Calibri"/>
              </a:rPr>
              <a:t>FCC-</a:t>
            </a:r>
            <a:r>
              <a:rPr lang="en-US" b="1" dirty="0" err="1">
                <a:solidFill>
                  <a:srgbClr val="003399"/>
                </a:solidFill>
                <a:latin typeface="Calibri"/>
              </a:rPr>
              <a:t>ee</a:t>
            </a:r>
            <a:r>
              <a:rPr lang="en-US" b="1" dirty="0">
                <a:solidFill>
                  <a:srgbClr val="003399"/>
                </a:solidFill>
                <a:latin typeface="Calibri"/>
              </a:rPr>
              <a:t> arc half-cell mock up</a:t>
            </a:r>
          </a:p>
          <a:p>
            <a:pPr defTabSz="1828800">
              <a:defRPr/>
            </a:pPr>
            <a:r>
              <a:rPr lang="en-US" sz="2800" dirty="0">
                <a:solidFill>
                  <a:prstClr val="black"/>
                </a:solidFill>
                <a:latin typeface="Calibri"/>
              </a:rPr>
              <a:t>including girder, vacuum system with antechamber + pumps, dipole, quadrupole + sext. magnets, BPMs, cooling + alignment systems, technical infrastructure interfaces.</a:t>
            </a:r>
            <a:endParaRPr lang="en-GB" sz="2800" dirty="0">
              <a:solidFill>
                <a:prstClr val="black"/>
              </a:solidFill>
              <a:latin typeface="Calibri"/>
            </a:endParaRPr>
          </a:p>
        </p:txBody>
      </p:sp>
      <p:pic>
        <p:nvPicPr>
          <p:cNvPr id="23" name="Picture 22">
            <a:extLst>
              <a:ext uri="{FF2B5EF4-FFF2-40B4-BE49-F238E27FC236}">
                <a16:creationId xmlns:a16="http://schemas.microsoft.com/office/drawing/2014/main" id="{8D9CFF95-BB40-4D8B-9C30-3B61F1B95B3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259556" y="10078120"/>
            <a:ext cx="7307290" cy="3306261"/>
          </a:xfrm>
          <a:prstGeom prst="rect">
            <a:avLst/>
          </a:prstGeom>
        </p:spPr>
      </p:pic>
      <p:sp>
        <p:nvSpPr>
          <p:cNvPr id="24" name="TextBox 23">
            <a:extLst>
              <a:ext uri="{FF2B5EF4-FFF2-40B4-BE49-F238E27FC236}">
                <a16:creationId xmlns:a16="http://schemas.microsoft.com/office/drawing/2014/main" id="{44D9CFBF-F4DD-4105-9388-7E642E935616}"/>
              </a:ext>
            </a:extLst>
          </p:cNvPr>
          <p:cNvSpPr txBox="1"/>
          <p:nvPr/>
        </p:nvSpPr>
        <p:spPr>
          <a:xfrm>
            <a:off x="12511289" y="11108137"/>
            <a:ext cx="6120212" cy="2369880"/>
          </a:xfrm>
          <a:prstGeom prst="rect">
            <a:avLst/>
          </a:prstGeom>
          <a:noFill/>
        </p:spPr>
        <p:txBody>
          <a:bodyPr wrap="square" rtlCol="0">
            <a:spAutoFit/>
          </a:bodyPr>
          <a:lstStyle/>
          <a:p>
            <a:pPr defTabSz="1828800">
              <a:defRPr/>
            </a:pPr>
            <a:r>
              <a:rPr lang="en-US" b="1" kern="0" dirty="0">
                <a:solidFill>
                  <a:srgbClr val="003399"/>
                </a:solidFill>
                <a:latin typeface="Calibri"/>
              </a:rPr>
              <a:t>key beam diagnostics</a:t>
            </a:r>
          </a:p>
          <a:p>
            <a:pPr defTabSz="1828800">
              <a:defRPr/>
            </a:pPr>
            <a:r>
              <a:rPr lang="en-US" sz="2800" kern="0" dirty="0">
                <a:solidFill>
                  <a:prstClr val="black"/>
                </a:solidFill>
                <a:latin typeface="Calibri"/>
              </a:rPr>
              <a:t>bunch-by-bunch turn-by-turn </a:t>
            </a:r>
            <a:r>
              <a:rPr lang="en-US" sz="2800" b="1" kern="0" dirty="0">
                <a:solidFill>
                  <a:prstClr val="black"/>
                </a:solidFill>
                <a:latin typeface="Calibri"/>
              </a:rPr>
              <a:t>longitudinal charge density profiles </a:t>
            </a:r>
            <a:r>
              <a:rPr lang="en-US" sz="2800" kern="0" dirty="0">
                <a:solidFill>
                  <a:prstClr val="black"/>
                </a:solidFill>
                <a:latin typeface="Calibri"/>
              </a:rPr>
              <a:t>based on </a:t>
            </a:r>
            <a:r>
              <a:rPr lang="en-GB" sz="2800" kern="0" dirty="0">
                <a:solidFill>
                  <a:prstClr val="black"/>
                </a:solidFill>
                <a:latin typeface="Calibri"/>
              </a:rPr>
              <a:t>electro-optical spectral decoding (beam tests at KIT/KARA)</a:t>
            </a:r>
          </a:p>
        </p:txBody>
      </p:sp>
      <p:sp>
        <p:nvSpPr>
          <p:cNvPr id="31" name="Content Placeholder 4">
            <a:extLst>
              <a:ext uri="{FF2B5EF4-FFF2-40B4-BE49-F238E27FC236}">
                <a16:creationId xmlns:a16="http://schemas.microsoft.com/office/drawing/2014/main" id="{60E9B528-B7EA-4137-9272-312F7D1C5052}"/>
              </a:ext>
            </a:extLst>
          </p:cNvPr>
          <p:cNvSpPr txBox="1">
            <a:spLocks/>
          </p:cNvSpPr>
          <p:nvPr/>
        </p:nvSpPr>
        <p:spPr>
          <a:xfrm>
            <a:off x="3195430" y="9400160"/>
            <a:ext cx="11454956" cy="87699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54864" indent="0" defTabSz="1371600">
              <a:spcBef>
                <a:spcPts val="0"/>
              </a:spcBef>
              <a:spcAft>
                <a:spcPts val="676"/>
              </a:spcAft>
              <a:buClr>
                <a:srgbClr val="1F497D"/>
              </a:buClr>
              <a:buNone/>
              <a:defRPr/>
            </a:pPr>
            <a:r>
              <a:rPr lang="en-US" sz="3000" b="1" dirty="0">
                <a:solidFill>
                  <a:srgbClr val="FF0000"/>
                </a:solidFill>
                <a:latin typeface="Calibri"/>
              </a:rPr>
              <a:t>strong support from Switzerland via CHART II program 2019 – 2024 for  FCC-</a:t>
            </a:r>
            <a:r>
              <a:rPr lang="en-US" sz="3000" b="1" dirty="0" err="1">
                <a:solidFill>
                  <a:srgbClr val="FF0000"/>
                </a:solidFill>
                <a:latin typeface="Calibri"/>
              </a:rPr>
              <a:t>ee</a:t>
            </a:r>
            <a:r>
              <a:rPr lang="en-US" sz="3000" b="1" dirty="0">
                <a:solidFill>
                  <a:srgbClr val="FF0000"/>
                </a:solidFill>
                <a:latin typeface="Calibri"/>
              </a:rPr>
              <a:t> injector, HFM, beam optics, geology and geodesy</a:t>
            </a:r>
          </a:p>
        </p:txBody>
      </p:sp>
    </p:spTree>
    <p:extLst>
      <p:ext uri="{BB962C8B-B14F-4D97-AF65-F5344CB8AC3E}">
        <p14:creationId xmlns:p14="http://schemas.microsoft.com/office/powerpoint/2010/main" val="932672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860" y="0"/>
            <a:ext cx="2444186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5600" kern="0" dirty="0">
                <a:latin typeface="Arial"/>
              </a:rPr>
              <a:t> The </a:t>
            </a:r>
            <a:r>
              <a:rPr lang="en-US" sz="6400" kern="0" dirty="0">
                <a:latin typeface="Arial"/>
              </a:rPr>
              <a:t>FCC integrated program</a:t>
            </a:r>
          </a:p>
          <a:p>
            <a:pPr defTabSz="1828800">
              <a:defRPr/>
            </a:pPr>
            <a:r>
              <a:rPr lang="en-US" sz="5600" kern="0" dirty="0">
                <a:latin typeface="Arial"/>
              </a:rPr>
              <a:t>             inspired by successful LEP – LHC programs at CERN</a:t>
            </a:r>
          </a:p>
        </p:txBody>
      </p:sp>
      <mc:AlternateContent xmlns:mc="http://schemas.openxmlformats.org/markup-compatibility/2006" xmlns:a14="http://schemas.microsoft.com/office/drawing/2010/main">
        <mc:Choice Requires="a14">
          <p:sp>
            <p:nvSpPr>
              <p:cNvPr id="11" name="TextBox 10"/>
              <p:cNvSpPr txBox="1"/>
              <p:nvPr/>
            </p:nvSpPr>
            <p:spPr>
              <a:xfrm>
                <a:off x="238672" y="1913830"/>
                <a:ext cx="23906656" cy="4031873"/>
              </a:xfrm>
              <a:prstGeom prst="rect">
                <a:avLst/>
              </a:prstGeom>
              <a:noFill/>
            </p:spPr>
            <p:txBody>
              <a:bodyPr wrap="square" rtlCol="0">
                <a:spAutoFit/>
              </a:bodyPr>
              <a:lstStyle/>
              <a:p>
                <a:pPr defTabSz="1828800">
                  <a:defRPr/>
                </a:pPr>
                <a:r>
                  <a:rPr lang="en-GB" sz="4000" b="1" dirty="0">
                    <a:solidFill>
                      <a:srgbClr val="0C377B"/>
                    </a:solidFill>
                    <a:latin typeface="Arial"/>
                  </a:rPr>
                  <a:t>c</a:t>
                </a:r>
                <a:r>
                  <a:rPr lang="en-GB" sz="4000" b="1" dirty="0" err="1">
                    <a:solidFill>
                      <a:srgbClr val="0C377B"/>
                    </a:solidFill>
                    <a:latin typeface="Arial"/>
                  </a:rPr>
                  <a:t>omprehensive</a:t>
                </a:r>
                <a:r>
                  <a:rPr lang="en-GB" sz="4000" b="1" dirty="0">
                    <a:solidFill>
                      <a:srgbClr val="0C377B"/>
                    </a:solidFill>
                    <a:latin typeface="Arial"/>
                  </a:rPr>
                  <a:t> long-term program maximizing physics opportunities</a:t>
                </a:r>
              </a:p>
              <a:p>
                <a:pPr marL="571500" indent="-571500" defTabSz="1828800">
                  <a:buFont typeface="Arial" panose="020B0604020202020204" pitchFamily="34" charset="0"/>
                  <a:buChar char="•"/>
                  <a:defRPr/>
                </a:pPr>
                <a:r>
                  <a:rPr lang="en-GB" b="1" dirty="0">
                    <a:solidFill>
                      <a:srgbClr val="3333FF"/>
                    </a:solidFill>
                    <a:latin typeface="Arial"/>
                  </a:rPr>
                  <a:t>stage 1: FCC-ee (Z, W, H, </a:t>
                </a:r>
                <a14:m>
                  <m:oMath xmlns:m="http://schemas.openxmlformats.org/officeDocument/2006/math">
                    <m:r>
                      <m:rPr>
                        <m:nor/>
                      </m:rPr>
                      <a:rPr lang="en-US" b="1" dirty="0">
                        <a:solidFill>
                          <a:srgbClr val="3333FF"/>
                        </a:solidFill>
                        <a:latin typeface="Cambria Math" panose="02040503050406030204" pitchFamily="18" charset="0"/>
                      </a:rPr>
                      <m:t>t</m:t>
                    </m:r>
                    <m:acc>
                      <m:accPr>
                        <m:chr m:val="̅"/>
                        <m:ctrlPr>
                          <a:rPr lang="en-US" b="1" i="1" dirty="0">
                            <a:solidFill>
                              <a:srgbClr val="3333FF"/>
                            </a:solidFill>
                            <a:latin typeface="Cambria Math" panose="02040503050406030204" pitchFamily="18" charset="0"/>
                          </a:rPr>
                        </m:ctrlPr>
                      </m:accPr>
                      <m:e>
                        <m:r>
                          <m:rPr>
                            <m:nor/>
                          </m:rPr>
                          <a:rPr lang="en-US" b="1" dirty="0">
                            <a:solidFill>
                              <a:srgbClr val="3333FF"/>
                            </a:solidFill>
                            <a:latin typeface="Cambria Math" panose="02040503050406030204" pitchFamily="18" charset="0"/>
                          </a:rPr>
                          <m:t>t</m:t>
                        </m:r>
                      </m:e>
                    </m:acc>
                  </m:oMath>
                </a14:m>
                <a:r>
                  <a:rPr lang="en-GB" b="1" dirty="0">
                    <a:solidFill>
                      <a:srgbClr val="3333FF"/>
                    </a:solidFill>
                    <a:latin typeface="Arial"/>
                  </a:rPr>
                  <a:t>) as Higgs factory, electroweak &amp; top factory at highest luminosities</a:t>
                </a:r>
              </a:p>
              <a:p>
                <a:pPr marL="571500" indent="-571500" defTabSz="1828800">
                  <a:buFont typeface="Arial" panose="020B0604020202020204" pitchFamily="34" charset="0"/>
                  <a:buChar char="•"/>
                  <a:defRPr/>
                </a:pPr>
                <a:r>
                  <a:rPr lang="en-GB" b="1" dirty="0">
                    <a:solidFill>
                      <a:srgbClr val="3333FF"/>
                    </a:solidFill>
                    <a:latin typeface="Arial"/>
                  </a:rPr>
                  <a:t>stage 2: FCC-</a:t>
                </a:r>
                <a:r>
                  <a:rPr lang="en-GB" b="1" dirty="0" err="1">
                    <a:solidFill>
                      <a:srgbClr val="3333FF"/>
                    </a:solidFill>
                    <a:latin typeface="Arial"/>
                  </a:rPr>
                  <a:t>hh</a:t>
                </a:r>
                <a:r>
                  <a:rPr lang="en-GB" b="1" dirty="0">
                    <a:solidFill>
                      <a:srgbClr val="3333FF"/>
                    </a:solidFill>
                    <a:latin typeface="Arial"/>
                  </a:rPr>
                  <a:t> (~100 </a:t>
                </a:r>
                <a:r>
                  <a:rPr lang="en-GB" b="1" dirty="0" err="1">
                    <a:solidFill>
                      <a:srgbClr val="3333FF"/>
                    </a:solidFill>
                    <a:latin typeface="Arial"/>
                  </a:rPr>
                  <a:t>TeV</a:t>
                </a:r>
                <a:r>
                  <a:rPr lang="en-GB" b="1" dirty="0">
                    <a:solidFill>
                      <a:srgbClr val="3333FF"/>
                    </a:solidFill>
                    <a:latin typeface="Arial"/>
                  </a:rPr>
                  <a:t>) as natural continuation at energy frontier, with ion and eh options</a:t>
                </a:r>
              </a:p>
              <a:p>
                <a:pPr marL="571500" indent="-571500" defTabSz="1828800">
                  <a:buFont typeface="Arial" panose="020B0604020202020204" pitchFamily="34" charset="0"/>
                  <a:buChar char="•"/>
                  <a:defRPr/>
                </a:pPr>
                <a:r>
                  <a:rPr lang="en-GB" dirty="0">
                    <a:solidFill>
                      <a:srgbClr val="0C377B"/>
                    </a:solidFill>
                    <a:latin typeface="Arial"/>
                  </a:rPr>
                  <a:t>c</a:t>
                </a:r>
                <a:r>
                  <a:rPr lang="en-GB" dirty="0" err="1">
                    <a:solidFill>
                      <a:srgbClr val="0C377B"/>
                    </a:solidFill>
                    <a:latin typeface="Arial"/>
                  </a:rPr>
                  <a:t>omplementary</a:t>
                </a:r>
                <a:r>
                  <a:rPr lang="en-GB" dirty="0">
                    <a:solidFill>
                      <a:srgbClr val="0C377B"/>
                    </a:solidFill>
                    <a:latin typeface="Arial"/>
                  </a:rPr>
                  <a:t> physics</a:t>
                </a:r>
              </a:p>
              <a:p>
                <a:pPr marL="571500" indent="-571500" defTabSz="1828800">
                  <a:buFont typeface="Arial" panose="020B0604020202020204" pitchFamily="34" charset="0"/>
                  <a:buChar char="•"/>
                  <a:defRPr/>
                </a:pPr>
                <a:r>
                  <a:rPr lang="en-GB" dirty="0">
                    <a:solidFill>
                      <a:srgbClr val="0C377B"/>
                    </a:solidFill>
                    <a:latin typeface="Arial"/>
                  </a:rPr>
                  <a:t>c</a:t>
                </a:r>
                <a:r>
                  <a:rPr lang="en-GB" dirty="0" err="1">
                    <a:solidFill>
                      <a:srgbClr val="0C377B"/>
                    </a:solidFill>
                    <a:latin typeface="Arial"/>
                  </a:rPr>
                  <a:t>ommon</a:t>
                </a:r>
                <a:r>
                  <a:rPr lang="en-GB" dirty="0">
                    <a:solidFill>
                      <a:srgbClr val="0C377B"/>
                    </a:solidFill>
                    <a:latin typeface="Arial"/>
                  </a:rPr>
                  <a:t> civil engineering and technical infrastructures</a:t>
                </a:r>
              </a:p>
              <a:p>
                <a:pPr marL="571500" indent="-571500" defTabSz="1828800">
                  <a:buFont typeface="Arial" panose="020B0604020202020204" pitchFamily="34" charset="0"/>
                  <a:buChar char="•"/>
                  <a:defRPr/>
                </a:pPr>
                <a:r>
                  <a:rPr lang="en-US" dirty="0">
                    <a:solidFill>
                      <a:srgbClr val="0C377B"/>
                    </a:solidFill>
                    <a:latin typeface="Arial"/>
                  </a:rPr>
                  <a:t>b</a:t>
                </a:r>
                <a:r>
                  <a:rPr lang="en-US" dirty="0" err="1">
                    <a:solidFill>
                      <a:srgbClr val="0C377B"/>
                    </a:solidFill>
                    <a:latin typeface="Arial"/>
                  </a:rPr>
                  <a:t>uilding</a:t>
                </a:r>
                <a:r>
                  <a:rPr lang="en-US" dirty="0">
                    <a:solidFill>
                      <a:srgbClr val="0C377B"/>
                    </a:solidFill>
                    <a:latin typeface="Arial"/>
                  </a:rPr>
                  <a:t> on and reusing CERN’s existing infrastructure</a:t>
                </a:r>
              </a:p>
              <a:p>
                <a:pPr marL="571500" indent="-571500" defTabSz="1828800">
                  <a:buFont typeface="Arial" panose="020B0604020202020204" pitchFamily="34" charset="0"/>
                  <a:buChar char="•"/>
                  <a:defRPr/>
                </a:pPr>
                <a:r>
                  <a:rPr lang="en-US" kern="0" dirty="0">
                    <a:solidFill>
                      <a:srgbClr val="0C377B"/>
                    </a:solidFill>
                    <a:latin typeface="Arial"/>
                  </a:rPr>
                  <a:t>FCC integrated project allows seamless continuation of HEP after HL-LHC </a:t>
                </a:r>
                <a:endParaRPr lang="en-GB" dirty="0">
                  <a:solidFill>
                    <a:srgbClr val="0C377B"/>
                  </a:solidFill>
                  <a:latin typeface="Aria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38672" y="1913830"/>
                <a:ext cx="23906656" cy="4031873"/>
              </a:xfrm>
              <a:prstGeom prst="rect">
                <a:avLst/>
              </a:prstGeom>
              <a:blipFill>
                <a:blip r:embed="rId3"/>
                <a:stretch>
                  <a:fillRect l="-892" t="-2723" b="-4841"/>
                </a:stretch>
              </a:blipFill>
            </p:spPr>
            <p:txBody>
              <a:bodyPr/>
              <a:lstStyle/>
              <a:p>
                <a:r>
                  <a:rPr lang="en-GB">
                    <a:noFill/>
                  </a:rPr>
                  <a:t> </a:t>
                </a:r>
              </a:p>
            </p:txBody>
          </p:sp>
        </mc:Fallback>
      </mc:AlternateContent>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9045" r="1218"/>
          <a:stretch/>
        </p:blipFill>
        <p:spPr>
          <a:xfrm>
            <a:off x="16786929" y="3902676"/>
            <a:ext cx="7573718" cy="8456000"/>
          </a:xfrm>
          <a:prstGeom prst="rect">
            <a:avLst/>
          </a:prstGeom>
        </p:spPr>
      </p:pic>
      <p:pic>
        <p:nvPicPr>
          <p:cNvPr id="15" name="Picture 14">
            <a:extLst>
              <a:ext uri="{FF2B5EF4-FFF2-40B4-BE49-F238E27FC236}">
                <a16:creationId xmlns:a16="http://schemas.microsoft.com/office/drawing/2014/main" id="{21466828-276D-2144-BC1C-29522FA08D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803"/>
          <a:stretch/>
        </p:blipFill>
        <p:spPr>
          <a:xfrm>
            <a:off x="1390800" y="5957497"/>
            <a:ext cx="6870444" cy="6064710"/>
          </a:xfrm>
          <a:prstGeom prst="rect">
            <a:avLst/>
          </a:prstGeom>
        </p:spPr>
      </p:pic>
      <p:pic>
        <p:nvPicPr>
          <p:cNvPr id="16" name="Picture 15" descr="layout_c.pdf"/>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61792" y="5957496"/>
            <a:ext cx="5819908" cy="6062400"/>
          </a:xfrm>
          <a:prstGeom prst="rect">
            <a:avLst/>
          </a:prstGeom>
        </p:spPr>
      </p:pic>
      <p:sp>
        <p:nvSpPr>
          <p:cNvPr id="17" name="Content Placeholder 2"/>
          <p:cNvSpPr txBox="1">
            <a:spLocks/>
          </p:cNvSpPr>
          <p:nvPr/>
        </p:nvSpPr>
        <p:spPr>
          <a:xfrm>
            <a:off x="13269532" y="11115940"/>
            <a:ext cx="3024336" cy="150314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73152" indent="0" defTabSz="1828800">
              <a:spcBef>
                <a:spcPts val="2000"/>
              </a:spcBef>
              <a:buClr>
                <a:srgbClr val="0C377B"/>
              </a:buClr>
              <a:buNone/>
              <a:defRPr/>
            </a:pPr>
            <a:r>
              <a:rPr lang="en-US" sz="4800" b="1" dirty="0">
                <a:solidFill>
                  <a:srgbClr val="3333FF"/>
                </a:solidFill>
                <a:latin typeface="Arial"/>
              </a:rPr>
              <a:t>FCC-</a:t>
            </a:r>
            <a:r>
              <a:rPr lang="en-US" sz="4800" b="1" dirty="0" err="1">
                <a:solidFill>
                  <a:srgbClr val="3333FF"/>
                </a:solidFill>
                <a:latin typeface="Arial"/>
              </a:rPr>
              <a:t>hh</a:t>
            </a:r>
            <a:endParaRPr lang="en-US" sz="4800" dirty="0">
              <a:solidFill>
                <a:srgbClr val="3333FF"/>
              </a:solidFill>
              <a:latin typeface="Arial"/>
            </a:endParaRPr>
          </a:p>
        </p:txBody>
      </p:sp>
      <p:sp>
        <p:nvSpPr>
          <p:cNvPr id="18" name="Content Placeholder 2"/>
          <p:cNvSpPr txBox="1">
            <a:spLocks/>
          </p:cNvSpPr>
          <p:nvPr/>
        </p:nvSpPr>
        <p:spPr>
          <a:xfrm>
            <a:off x="238672" y="11167640"/>
            <a:ext cx="3024336" cy="150314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73152" indent="0" defTabSz="1828800">
              <a:spcBef>
                <a:spcPts val="2000"/>
              </a:spcBef>
              <a:buClr>
                <a:srgbClr val="0C377B"/>
              </a:buClr>
              <a:buNone/>
              <a:defRPr/>
            </a:pPr>
            <a:r>
              <a:rPr lang="en-US" sz="4800" b="1" dirty="0">
                <a:solidFill>
                  <a:srgbClr val="3333FF"/>
                </a:solidFill>
                <a:latin typeface="Arial"/>
              </a:rPr>
              <a:t>FCC-ee</a:t>
            </a:r>
            <a:endParaRPr lang="en-US" sz="4800" dirty="0">
              <a:solidFill>
                <a:srgbClr val="3333FF"/>
              </a:solidFill>
              <a:latin typeface="Arial"/>
            </a:endParaRPr>
          </a:p>
        </p:txBody>
      </p:sp>
      <p:pic>
        <p:nvPicPr>
          <p:cNvPr id="10" name="Picture 9" descr="A picture containing icon&#10;&#10;Description automatically generated">
            <a:extLst>
              <a:ext uri="{FF2B5EF4-FFF2-40B4-BE49-F238E27FC236}">
                <a16:creationId xmlns:a16="http://schemas.microsoft.com/office/drawing/2014/main" id="{229918E6-103C-42A9-AC60-705D08D02A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8672" y="274263"/>
            <a:ext cx="4038600" cy="1365305"/>
          </a:xfrm>
          <a:prstGeom prst="rect">
            <a:avLst/>
          </a:prstGeom>
        </p:spPr>
      </p:pic>
    </p:spTree>
    <p:extLst>
      <p:ext uri="{BB962C8B-B14F-4D97-AF65-F5344CB8AC3E}">
        <p14:creationId xmlns:p14="http://schemas.microsoft.com/office/powerpoint/2010/main" val="1735199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10;&#10;Description automatically generated">
            <a:extLst>
              <a:ext uri="{FF2B5EF4-FFF2-40B4-BE49-F238E27FC236}">
                <a16:creationId xmlns:a16="http://schemas.microsoft.com/office/drawing/2014/main" id="{E0DB9928-11FA-484F-B81D-5D211938A9DF}"/>
              </a:ext>
            </a:extLst>
          </p:cNvPr>
          <p:cNvPicPr>
            <a:picLocks noChangeAspect="1"/>
          </p:cNvPicPr>
          <p:nvPr/>
        </p:nvPicPr>
        <p:blipFill rotWithShape="1">
          <a:blip r:embed="rId3">
            <a:extLst>
              <a:ext uri="{28A0092B-C50C-407E-A947-70E740481C1C}">
                <a14:useLocalDpi xmlns:a14="http://schemas.microsoft.com/office/drawing/2010/main" val="0"/>
              </a:ext>
            </a:extLst>
          </a:blip>
          <a:srcRect t="9739" b="4488"/>
          <a:stretch/>
        </p:blipFill>
        <p:spPr>
          <a:xfrm>
            <a:off x="1" y="957571"/>
            <a:ext cx="24389402" cy="12758430"/>
          </a:xfrm>
          <a:prstGeom prst="rect">
            <a:avLst/>
          </a:prstGeom>
        </p:spPr>
      </p:pic>
      <p:sp>
        <p:nvSpPr>
          <p:cNvPr id="4" name="Slide Number Placeholder 3">
            <a:extLst>
              <a:ext uri="{FF2B5EF4-FFF2-40B4-BE49-F238E27FC236}">
                <a16:creationId xmlns:a16="http://schemas.microsoft.com/office/drawing/2014/main" id="{627E401F-B63C-3541-811F-80C463ADF090}"/>
              </a:ext>
            </a:extLst>
          </p:cNvPr>
          <p:cNvSpPr>
            <a:spLocks noGrp="1"/>
          </p:cNvSpPr>
          <p:nvPr>
            <p:ph type="sldNum" sz="quarter" idx="10"/>
          </p:nvPr>
        </p:nvSpPr>
        <p:spPr/>
        <p:txBody>
          <a:bodyPr/>
          <a:lstStyle/>
          <a:p>
            <a:pPr algn="r" defTabSz="1828800">
              <a:defRPr/>
            </a:pPr>
            <a:fld id="{88A1DFE4-5FC5-43BD-BB7E-75EAD82B965F}" type="slidenum">
              <a:rPr lang="en-US" sz="2000">
                <a:solidFill>
                  <a:srgbClr val="FFFFFF"/>
                </a:solidFill>
                <a:latin typeface="Arial"/>
              </a:rPr>
              <a:pPr algn="r" defTabSz="1828800">
                <a:defRPr/>
              </a:pPr>
              <a:t>20</a:t>
            </a:fld>
            <a:endParaRPr lang="en-US" sz="2000" dirty="0">
              <a:solidFill>
                <a:srgbClr val="FFFFFF"/>
              </a:solidFill>
              <a:latin typeface="Arial"/>
            </a:endParaRPr>
          </a:p>
        </p:txBody>
      </p:sp>
      <p:sp>
        <p:nvSpPr>
          <p:cNvPr id="27" name="Oval 26">
            <a:extLst>
              <a:ext uri="{FF2B5EF4-FFF2-40B4-BE49-F238E27FC236}">
                <a16:creationId xmlns:a16="http://schemas.microsoft.com/office/drawing/2014/main" id="{8D719E9D-F81E-0744-A714-982C67E4207F}"/>
              </a:ext>
            </a:extLst>
          </p:cNvPr>
          <p:cNvSpPr/>
          <p:nvPr/>
        </p:nvSpPr>
        <p:spPr>
          <a:xfrm rot="9010095">
            <a:off x="6505943" y="6915043"/>
            <a:ext cx="915850" cy="547542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9" name="TextBox 8">
            <a:extLst>
              <a:ext uri="{FF2B5EF4-FFF2-40B4-BE49-F238E27FC236}">
                <a16:creationId xmlns:a16="http://schemas.microsoft.com/office/drawing/2014/main" id="{FD5B113B-1B66-5B46-8D37-A4F5BCC92F0F}"/>
              </a:ext>
            </a:extLst>
          </p:cNvPr>
          <p:cNvSpPr txBox="1"/>
          <p:nvPr/>
        </p:nvSpPr>
        <p:spPr>
          <a:xfrm>
            <a:off x="711172" y="10632166"/>
            <a:ext cx="3426707" cy="1077218"/>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Vuache limestone</a:t>
            </a:r>
          </a:p>
          <a:p>
            <a:pPr algn="r" defTabSz="1828800">
              <a:defRPr/>
            </a:pPr>
            <a:r>
              <a:rPr lang="en-CH" sz="3200" dirty="0">
                <a:solidFill>
                  <a:srgbClr val="FF0000"/>
                </a:solidFill>
                <a:highlight>
                  <a:srgbClr val="FFE4DF"/>
                </a:highlight>
                <a:latin typeface="Arial"/>
              </a:rPr>
              <a:t>and faults</a:t>
            </a:r>
          </a:p>
        </p:txBody>
      </p:sp>
      <p:sp>
        <p:nvSpPr>
          <p:cNvPr id="29" name="TextBox 28">
            <a:extLst>
              <a:ext uri="{FF2B5EF4-FFF2-40B4-BE49-F238E27FC236}">
                <a16:creationId xmlns:a16="http://schemas.microsoft.com/office/drawing/2014/main" id="{D906B2DC-1AA7-054D-A3D7-100C5B4E637F}"/>
              </a:ext>
            </a:extLst>
          </p:cNvPr>
          <p:cNvSpPr txBox="1"/>
          <p:nvPr/>
        </p:nvSpPr>
        <p:spPr>
          <a:xfrm>
            <a:off x="1854313" y="2889973"/>
            <a:ext cx="2848857" cy="584775"/>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Jura limestone</a:t>
            </a:r>
          </a:p>
        </p:txBody>
      </p:sp>
      <p:sp>
        <p:nvSpPr>
          <p:cNvPr id="30" name="TextBox 29">
            <a:extLst>
              <a:ext uri="{FF2B5EF4-FFF2-40B4-BE49-F238E27FC236}">
                <a16:creationId xmlns:a16="http://schemas.microsoft.com/office/drawing/2014/main" id="{75691EB3-B726-D349-8500-BAD631E8A181}"/>
              </a:ext>
            </a:extLst>
          </p:cNvPr>
          <p:cNvSpPr txBox="1"/>
          <p:nvPr/>
        </p:nvSpPr>
        <p:spPr>
          <a:xfrm>
            <a:off x="19205672" y="9410730"/>
            <a:ext cx="4966424" cy="1077218"/>
          </a:xfrm>
          <a:prstGeom prst="rect">
            <a:avLst/>
          </a:prstGeom>
          <a:noFill/>
        </p:spPr>
        <p:txBody>
          <a:bodyPr wrap="none" rtlCol="0">
            <a:spAutoFit/>
          </a:bodyPr>
          <a:lstStyle/>
          <a:p>
            <a:pPr defTabSz="1828800">
              <a:defRPr/>
            </a:pPr>
            <a:r>
              <a:rPr lang="en-CH" sz="3200" dirty="0">
                <a:solidFill>
                  <a:srgbClr val="FF0000"/>
                </a:solidFill>
                <a:highlight>
                  <a:srgbClr val="FFE4DF"/>
                </a:highlight>
                <a:latin typeface="Arial"/>
              </a:rPr>
              <a:t>High mountains (900 m)</a:t>
            </a:r>
          </a:p>
          <a:p>
            <a:pPr defTabSz="1828800">
              <a:defRPr/>
            </a:pPr>
            <a:r>
              <a:rPr lang="en-CH" sz="3200" dirty="0">
                <a:solidFill>
                  <a:srgbClr val="FF0000"/>
                </a:solidFill>
                <a:highlight>
                  <a:srgbClr val="FFE4DF"/>
                </a:highlight>
                <a:latin typeface="Arial"/>
              </a:rPr>
              <a:t>north of Fillière river valley</a:t>
            </a:r>
          </a:p>
        </p:txBody>
      </p:sp>
      <p:sp>
        <p:nvSpPr>
          <p:cNvPr id="31" name="Oval 30">
            <a:extLst>
              <a:ext uri="{FF2B5EF4-FFF2-40B4-BE49-F238E27FC236}">
                <a16:creationId xmlns:a16="http://schemas.microsoft.com/office/drawing/2014/main" id="{B0954FC8-7031-E645-975D-BE17E42BAA80}"/>
              </a:ext>
            </a:extLst>
          </p:cNvPr>
          <p:cNvSpPr/>
          <p:nvPr/>
        </p:nvSpPr>
        <p:spPr>
          <a:xfrm rot="5400000">
            <a:off x="16286200" y="9249060"/>
            <a:ext cx="2192112" cy="425594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32" name="TextBox 31">
            <a:extLst>
              <a:ext uri="{FF2B5EF4-FFF2-40B4-BE49-F238E27FC236}">
                <a16:creationId xmlns:a16="http://schemas.microsoft.com/office/drawing/2014/main" id="{37A0C044-3E4B-4F4C-82DA-5715EE7E4CEF}"/>
              </a:ext>
            </a:extLst>
          </p:cNvPr>
          <p:cNvSpPr txBox="1"/>
          <p:nvPr/>
        </p:nvSpPr>
        <p:spPr>
          <a:xfrm>
            <a:off x="10093875" y="7426878"/>
            <a:ext cx="4055919" cy="1569660"/>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Water protection and</a:t>
            </a:r>
          </a:p>
          <a:p>
            <a:pPr defTabSz="1828800">
              <a:defRPr/>
            </a:pPr>
            <a:r>
              <a:rPr lang="en-US" sz="3200" dirty="0">
                <a:solidFill>
                  <a:srgbClr val="FF0000"/>
                </a:solidFill>
                <a:highlight>
                  <a:srgbClr val="FFE4DF"/>
                </a:highlight>
                <a:latin typeface="Arial"/>
              </a:rPr>
              <a:t>natural zones without</a:t>
            </a:r>
          </a:p>
          <a:p>
            <a:pPr defTabSz="1828800">
              <a:defRPr/>
            </a:pPr>
            <a:r>
              <a:rPr lang="en-US" sz="3200" dirty="0">
                <a:solidFill>
                  <a:srgbClr val="FF0000"/>
                </a:solidFill>
                <a:highlight>
                  <a:srgbClr val="FFE4DF"/>
                </a:highlight>
                <a:latin typeface="Arial"/>
              </a:rPr>
              <a:t>developed access</a:t>
            </a:r>
            <a:endParaRPr lang="en-CH" sz="3200" dirty="0">
              <a:solidFill>
                <a:srgbClr val="FF0000"/>
              </a:solidFill>
              <a:highlight>
                <a:srgbClr val="FFE4DF"/>
              </a:highlight>
              <a:latin typeface="Arial"/>
            </a:endParaRPr>
          </a:p>
        </p:txBody>
      </p:sp>
      <p:sp>
        <p:nvSpPr>
          <p:cNvPr id="33" name="Oval 32">
            <a:extLst>
              <a:ext uri="{FF2B5EF4-FFF2-40B4-BE49-F238E27FC236}">
                <a16:creationId xmlns:a16="http://schemas.microsoft.com/office/drawing/2014/main" id="{B4CEB3CF-212F-4344-96F3-557B3FB4A540}"/>
              </a:ext>
            </a:extLst>
          </p:cNvPr>
          <p:cNvSpPr/>
          <p:nvPr/>
        </p:nvSpPr>
        <p:spPr>
          <a:xfrm rot="6490403">
            <a:off x="12652462" y="12677039"/>
            <a:ext cx="1443192" cy="38962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35" name="Oval 34">
            <a:extLst>
              <a:ext uri="{FF2B5EF4-FFF2-40B4-BE49-F238E27FC236}">
                <a16:creationId xmlns:a16="http://schemas.microsoft.com/office/drawing/2014/main" id="{AD7AD450-A233-634A-893E-5D421D2508EF}"/>
              </a:ext>
            </a:extLst>
          </p:cNvPr>
          <p:cNvSpPr/>
          <p:nvPr/>
        </p:nvSpPr>
        <p:spPr>
          <a:xfrm rot="793433">
            <a:off x="14164555" y="12095025"/>
            <a:ext cx="1758806" cy="52138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3" name="Straight Arrow Connector 12">
            <a:extLst>
              <a:ext uri="{FF2B5EF4-FFF2-40B4-BE49-F238E27FC236}">
                <a16:creationId xmlns:a16="http://schemas.microsoft.com/office/drawing/2014/main" id="{EB358F86-3DBF-9240-BD62-B485EF364A70}"/>
              </a:ext>
            </a:extLst>
          </p:cNvPr>
          <p:cNvCxnSpPr>
            <a:cxnSpLocks/>
          </p:cNvCxnSpPr>
          <p:nvPr/>
        </p:nvCxnSpPr>
        <p:spPr>
          <a:xfrm>
            <a:off x="13236657" y="9196098"/>
            <a:ext cx="199942" cy="357411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36" name="Straight Arrow Connector 35">
            <a:extLst>
              <a:ext uri="{FF2B5EF4-FFF2-40B4-BE49-F238E27FC236}">
                <a16:creationId xmlns:a16="http://schemas.microsoft.com/office/drawing/2014/main" id="{9773B330-F6D7-9949-A467-4068DD6B83A8}"/>
              </a:ext>
            </a:extLst>
          </p:cNvPr>
          <p:cNvCxnSpPr>
            <a:cxnSpLocks/>
          </p:cNvCxnSpPr>
          <p:nvPr/>
        </p:nvCxnSpPr>
        <p:spPr>
          <a:xfrm>
            <a:off x="13297884" y="9196101"/>
            <a:ext cx="1639880" cy="313939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37" name="Straight Arrow Connector 36">
            <a:extLst>
              <a:ext uri="{FF2B5EF4-FFF2-40B4-BE49-F238E27FC236}">
                <a16:creationId xmlns:a16="http://schemas.microsoft.com/office/drawing/2014/main" id="{37B5C645-152E-2F46-8191-B24BE7F82305}"/>
              </a:ext>
            </a:extLst>
          </p:cNvPr>
          <p:cNvCxnSpPr>
            <a:cxnSpLocks/>
            <a:stCxn id="30" idx="1"/>
          </p:cNvCxnSpPr>
          <p:nvPr/>
        </p:nvCxnSpPr>
        <p:spPr>
          <a:xfrm flipH="1">
            <a:off x="16678340" y="9949339"/>
            <a:ext cx="2527332" cy="181896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40" name="Straight Arrow Connector 39">
            <a:extLst>
              <a:ext uri="{FF2B5EF4-FFF2-40B4-BE49-F238E27FC236}">
                <a16:creationId xmlns:a16="http://schemas.microsoft.com/office/drawing/2014/main" id="{E9154D9D-890F-A847-9E54-2F8F9127C2D8}"/>
              </a:ext>
            </a:extLst>
          </p:cNvPr>
          <p:cNvCxnSpPr>
            <a:cxnSpLocks/>
            <a:stCxn id="9" idx="3"/>
          </p:cNvCxnSpPr>
          <p:nvPr/>
        </p:nvCxnSpPr>
        <p:spPr>
          <a:xfrm flipV="1">
            <a:off x="4137879" y="9652759"/>
            <a:ext cx="2987886" cy="151801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44" name="Oval 43">
            <a:extLst>
              <a:ext uri="{FF2B5EF4-FFF2-40B4-BE49-F238E27FC236}">
                <a16:creationId xmlns:a16="http://schemas.microsoft.com/office/drawing/2014/main" id="{40DFBA57-3CED-2340-AFE8-BB9A59360979}"/>
              </a:ext>
            </a:extLst>
          </p:cNvPr>
          <p:cNvSpPr/>
          <p:nvPr/>
        </p:nvSpPr>
        <p:spPr>
          <a:xfrm rot="2339663">
            <a:off x="6658064" y="296987"/>
            <a:ext cx="1505680" cy="6721630"/>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45" name="Straight Arrow Connector 44">
            <a:extLst>
              <a:ext uri="{FF2B5EF4-FFF2-40B4-BE49-F238E27FC236}">
                <a16:creationId xmlns:a16="http://schemas.microsoft.com/office/drawing/2014/main" id="{128AEB01-ED58-444B-9F8B-95E90C47CC52}"/>
              </a:ext>
            </a:extLst>
          </p:cNvPr>
          <p:cNvCxnSpPr>
            <a:cxnSpLocks/>
            <a:stCxn id="29" idx="3"/>
          </p:cNvCxnSpPr>
          <p:nvPr/>
        </p:nvCxnSpPr>
        <p:spPr>
          <a:xfrm>
            <a:off x="4703170" y="3182361"/>
            <a:ext cx="2594536" cy="47544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48" name="TextBox 47">
            <a:extLst>
              <a:ext uri="{FF2B5EF4-FFF2-40B4-BE49-F238E27FC236}">
                <a16:creationId xmlns:a16="http://schemas.microsoft.com/office/drawing/2014/main" id="{BAC520E1-26DE-D545-BFDA-928BE2293123}"/>
              </a:ext>
            </a:extLst>
          </p:cNvPr>
          <p:cNvSpPr txBox="1"/>
          <p:nvPr/>
        </p:nvSpPr>
        <p:spPr>
          <a:xfrm>
            <a:off x="-111296" y="6312684"/>
            <a:ext cx="5262979" cy="1569660"/>
          </a:xfrm>
          <a:prstGeom prst="rect">
            <a:avLst/>
          </a:prstGeom>
          <a:noFill/>
        </p:spPr>
        <p:txBody>
          <a:bodyPr wrap="none" rtlCol="0">
            <a:spAutoFit/>
          </a:bodyPr>
          <a:lstStyle/>
          <a:p>
            <a:pPr algn="r" defTabSz="1828800">
              <a:defRPr/>
            </a:pPr>
            <a:r>
              <a:rPr lang="en-GB" sz="3200" dirty="0">
                <a:solidFill>
                  <a:srgbClr val="FF0000"/>
                </a:solidFill>
                <a:highlight>
                  <a:srgbClr val="FFE4DF"/>
                </a:highlight>
                <a:latin typeface="Arial"/>
              </a:rPr>
              <a:t>K</a:t>
            </a:r>
            <a:r>
              <a:rPr lang="en-CH" sz="3200" dirty="0">
                <a:solidFill>
                  <a:srgbClr val="FF0000"/>
                </a:solidFill>
                <a:highlight>
                  <a:srgbClr val="FFE4DF"/>
                </a:highlight>
                <a:latin typeface="Arial"/>
              </a:rPr>
              <a:t>nown water reservoirs and</a:t>
            </a:r>
          </a:p>
          <a:p>
            <a:pPr algn="r" defTabSz="1828800">
              <a:defRPr/>
            </a:pPr>
            <a:r>
              <a:rPr lang="en-CH" sz="3200" dirty="0">
                <a:solidFill>
                  <a:srgbClr val="FF0000"/>
                </a:solidFill>
                <a:highlight>
                  <a:srgbClr val="FFE4DF"/>
                </a:highlight>
                <a:latin typeface="Arial"/>
              </a:rPr>
              <a:t>protected nature in CH</a:t>
            </a:r>
          </a:p>
          <a:p>
            <a:pPr algn="r" defTabSz="1828800">
              <a:defRPr/>
            </a:pPr>
            <a:r>
              <a:rPr lang="en-CH" sz="3200" dirty="0">
                <a:solidFill>
                  <a:srgbClr val="FF0000"/>
                </a:solidFill>
                <a:highlight>
                  <a:srgbClr val="FFE4DF"/>
                </a:highlight>
                <a:latin typeface="Arial"/>
              </a:rPr>
              <a:t>(legal + technical reasons)</a:t>
            </a:r>
          </a:p>
        </p:txBody>
      </p:sp>
      <p:sp>
        <p:nvSpPr>
          <p:cNvPr id="49" name="Oval 48">
            <a:extLst>
              <a:ext uri="{FF2B5EF4-FFF2-40B4-BE49-F238E27FC236}">
                <a16:creationId xmlns:a16="http://schemas.microsoft.com/office/drawing/2014/main" id="{3071EE09-E6F8-6340-9205-F4889002D7FB}"/>
              </a:ext>
            </a:extLst>
          </p:cNvPr>
          <p:cNvSpPr/>
          <p:nvPr/>
        </p:nvSpPr>
        <p:spPr>
          <a:xfrm rot="5002255">
            <a:off x="7648239" y="5065002"/>
            <a:ext cx="634170" cy="344339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50" name="Straight Arrow Connector 49">
            <a:extLst>
              <a:ext uri="{FF2B5EF4-FFF2-40B4-BE49-F238E27FC236}">
                <a16:creationId xmlns:a16="http://schemas.microsoft.com/office/drawing/2014/main" id="{13A595DB-950E-5548-9ADD-080E0AEB0AD5}"/>
              </a:ext>
            </a:extLst>
          </p:cNvPr>
          <p:cNvCxnSpPr>
            <a:cxnSpLocks/>
          </p:cNvCxnSpPr>
          <p:nvPr/>
        </p:nvCxnSpPr>
        <p:spPr>
          <a:xfrm flipV="1">
            <a:off x="5151681" y="6857253"/>
            <a:ext cx="2366250" cy="63155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52" name="Oval 51">
            <a:extLst>
              <a:ext uri="{FF2B5EF4-FFF2-40B4-BE49-F238E27FC236}">
                <a16:creationId xmlns:a16="http://schemas.microsoft.com/office/drawing/2014/main" id="{9299AB5C-122D-E84E-A889-92214AC3EBB0}"/>
              </a:ext>
            </a:extLst>
          </p:cNvPr>
          <p:cNvSpPr/>
          <p:nvPr/>
        </p:nvSpPr>
        <p:spPr>
          <a:xfrm rot="20123182">
            <a:off x="8505693" y="3756886"/>
            <a:ext cx="634170" cy="151117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53" name="Straight Arrow Connector 52">
            <a:extLst>
              <a:ext uri="{FF2B5EF4-FFF2-40B4-BE49-F238E27FC236}">
                <a16:creationId xmlns:a16="http://schemas.microsoft.com/office/drawing/2014/main" id="{7812B692-EFA2-9345-B5B9-677890E6FEDB}"/>
              </a:ext>
            </a:extLst>
          </p:cNvPr>
          <p:cNvCxnSpPr>
            <a:cxnSpLocks/>
          </p:cNvCxnSpPr>
          <p:nvPr/>
        </p:nvCxnSpPr>
        <p:spPr>
          <a:xfrm flipV="1">
            <a:off x="5204734" y="4778205"/>
            <a:ext cx="3762232" cy="244481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57" name="Oval 56">
            <a:extLst>
              <a:ext uri="{FF2B5EF4-FFF2-40B4-BE49-F238E27FC236}">
                <a16:creationId xmlns:a16="http://schemas.microsoft.com/office/drawing/2014/main" id="{B5363CBF-0833-AF41-8B7F-4D71361D9E03}"/>
              </a:ext>
            </a:extLst>
          </p:cNvPr>
          <p:cNvSpPr/>
          <p:nvPr/>
        </p:nvSpPr>
        <p:spPr>
          <a:xfrm rot="4308187">
            <a:off x="10676959" y="1920805"/>
            <a:ext cx="744394" cy="216132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58" name="Oval 57">
            <a:extLst>
              <a:ext uri="{FF2B5EF4-FFF2-40B4-BE49-F238E27FC236}">
                <a16:creationId xmlns:a16="http://schemas.microsoft.com/office/drawing/2014/main" id="{5DB52B90-2F5E-304C-ABB0-6D1015AE4ADE}"/>
              </a:ext>
            </a:extLst>
          </p:cNvPr>
          <p:cNvSpPr/>
          <p:nvPr/>
        </p:nvSpPr>
        <p:spPr>
          <a:xfrm rot="2057872">
            <a:off x="11789893" y="1088779"/>
            <a:ext cx="390034" cy="149589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59" name="Straight Arrow Connector 58">
            <a:extLst>
              <a:ext uri="{FF2B5EF4-FFF2-40B4-BE49-F238E27FC236}">
                <a16:creationId xmlns:a16="http://schemas.microsoft.com/office/drawing/2014/main" id="{E9E1CE9D-A405-FA42-A560-69AE4A164577}"/>
              </a:ext>
            </a:extLst>
          </p:cNvPr>
          <p:cNvCxnSpPr>
            <a:cxnSpLocks/>
          </p:cNvCxnSpPr>
          <p:nvPr/>
        </p:nvCxnSpPr>
        <p:spPr>
          <a:xfrm flipV="1">
            <a:off x="5181893" y="2073742"/>
            <a:ext cx="6700954" cy="478350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61" name="Straight Arrow Connector 60">
            <a:extLst>
              <a:ext uri="{FF2B5EF4-FFF2-40B4-BE49-F238E27FC236}">
                <a16:creationId xmlns:a16="http://schemas.microsoft.com/office/drawing/2014/main" id="{D2C9A354-32C5-4649-93D7-CD7C3D32D902}"/>
              </a:ext>
            </a:extLst>
          </p:cNvPr>
          <p:cNvCxnSpPr>
            <a:cxnSpLocks/>
          </p:cNvCxnSpPr>
          <p:nvPr/>
        </p:nvCxnSpPr>
        <p:spPr>
          <a:xfrm flipV="1">
            <a:off x="5151681" y="2992723"/>
            <a:ext cx="5653754" cy="394143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65" name="Oval 64">
            <a:extLst>
              <a:ext uri="{FF2B5EF4-FFF2-40B4-BE49-F238E27FC236}">
                <a16:creationId xmlns:a16="http://schemas.microsoft.com/office/drawing/2014/main" id="{F71CFEB0-E628-9B48-8570-4B93172A9B57}"/>
              </a:ext>
            </a:extLst>
          </p:cNvPr>
          <p:cNvSpPr/>
          <p:nvPr/>
        </p:nvSpPr>
        <p:spPr>
          <a:xfrm rot="7028562">
            <a:off x="14513561" y="2590276"/>
            <a:ext cx="1586338" cy="347749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66" name="Oval 65">
            <a:extLst>
              <a:ext uri="{FF2B5EF4-FFF2-40B4-BE49-F238E27FC236}">
                <a16:creationId xmlns:a16="http://schemas.microsoft.com/office/drawing/2014/main" id="{22FCF1C1-44FE-5640-8C29-EC71136EC0EA}"/>
              </a:ext>
            </a:extLst>
          </p:cNvPr>
          <p:cNvSpPr/>
          <p:nvPr/>
        </p:nvSpPr>
        <p:spPr>
          <a:xfrm rot="3005362">
            <a:off x="17003761" y="9088777"/>
            <a:ext cx="1357750" cy="54168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67" name="TextBox 66">
            <a:extLst>
              <a:ext uri="{FF2B5EF4-FFF2-40B4-BE49-F238E27FC236}">
                <a16:creationId xmlns:a16="http://schemas.microsoft.com/office/drawing/2014/main" id="{1E2B059D-C28D-7947-A706-C97459090568}"/>
              </a:ext>
            </a:extLst>
          </p:cNvPr>
          <p:cNvSpPr txBox="1"/>
          <p:nvPr/>
        </p:nvSpPr>
        <p:spPr>
          <a:xfrm>
            <a:off x="18938599" y="4624716"/>
            <a:ext cx="3826689" cy="1077218"/>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Densely urbanized</a:t>
            </a:r>
          </a:p>
          <a:p>
            <a:pPr defTabSz="1828800">
              <a:defRPr/>
            </a:pPr>
            <a:r>
              <a:rPr lang="en-US" sz="3200" dirty="0">
                <a:solidFill>
                  <a:srgbClr val="FF0000"/>
                </a:solidFill>
                <a:highlight>
                  <a:srgbClr val="FFE4DF"/>
                </a:highlight>
                <a:latin typeface="Arial"/>
              </a:rPr>
              <a:t>and emerging areas</a:t>
            </a:r>
            <a:endParaRPr lang="en-CH" sz="3200" dirty="0">
              <a:solidFill>
                <a:srgbClr val="FF0000"/>
              </a:solidFill>
              <a:highlight>
                <a:srgbClr val="FFE4DF"/>
              </a:highlight>
              <a:latin typeface="Arial"/>
            </a:endParaRPr>
          </a:p>
        </p:txBody>
      </p:sp>
      <p:cxnSp>
        <p:nvCxnSpPr>
          <p:cNvPr id="68" name="Straight Arrow Connector 67">
            <a:extLst>
              <a:ext uri="{FF2B5EF4-FFF2-40B4-BE49-F238E27FC236}">
                <a16:creationId xmlns:a16="http://schemas.microsoft.com/office/drawing/2014/main" id="{BA2D4E18-7C24-5C43-9913-C0D6887FB68B}"/>
              </a:ext>
            </a:extLst>
          </p:cNvPr>
          <p:cNvCxnSpPr>
            <a:cxnSpLocks/>
            <a:stCxn id="67" idx="1"/>
          </p:cNvCxnSpPr>
          <p:nvPr/>
        </p:nvCxnSpPr>
        <p:spPr>
          <a:xfrm flipH="1" flipV="1">
            <a:off x="16082914" y="4777949"/>
            <a:ext cx="2855685" cy="38537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73" name="TextBox 72">
            <a:extLst>
              <a:ext uri="{FF2B5EF4-FFF2-40B4-BE49-F238E27FC236}">
                <a16:creationId xmlns:a16="http://schemas.microsoft.com/office/drawing/2014/main" id="{E5F47C69-59FD-F34D-B5E8-CDDEB14583F6}"/>
              </a:ext>
            </a:extLst>
          </p:cNvPr>
          <p:cNvSpPr txBox="1"/>
          <p:nvPr/>
        </p:nvSpPr>
        <p:spPr>
          <a:xfrm>
            <a:off x="17803432" y="2104590"/>
            <a:ext cx="5056192" cy="1077218"/>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Strict landscape protection</a:t>
            </a:r>
          </a:p>
          <a:p>
            <a:pPr defTabSz="1828800">
              <a:defRPr/>
            </a:pPr>
            <a:r>
              <a:rPr lang="en-US" sz="3200" dirty="0">
                <a:solidFill>
                  <a:srgbClr val="FF0000"/>
                </a:solidFill>
                <a:highlight>
                  <a:srgbClr val="FFE4DF"/>
                </a:highlight>
                <a:latin typeface="Arial"/>
              </a:rPr>
              <a:t>and re-naturalization areas</a:t>
            </a:r>
            <a:endParaRPr lang="en-CH" sz="3200" dirty="0">
              <a:solidFill>
                <a:srgbClr val="FF0000"/>
              </a:solidFill>
              <a:highlight>
                <a:srgbClr val="FFE4DF"/>
              </a:highlight>
              <a:latin typeface="Arial"/>
            </a:endParaRPr>
          </a:p>
        </p:txBody>
      </p:sp>
      <p:sp>
        <p:nvSpPr>
          <p:cNvPr id="74" name="Oval 73">
            <a:extLst>
              <a:ext uri="{FF2B5EF4-FFF2-40B4-BE49-F238E27FC236}">
                <a16:creationId xmlns:a16="http://schemas.microsoft.com/office/drawing/2014/main" id="{5B5682F5-CC69-9348-BC23-4FDD0397E13E}"/>
              </a:ext>
            </a:extLst>
          </p:cNvPr>
          <p:cNvSpPr/>
          <p:nvPr/>
        </p:nvSpPr>
        <p:spPr>
          <a:xfrm rot="6552795">
            <a:off x="15376554" y="1503562"/>
            <a:ext cx="958808" cy="219871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75" name="Straight Arrow Connector 74">
            <a:extLst>
              <a:ext uri="{FF2B5EF4-FFF2-40B4-BE49-F238E27FC236}">
                <a16:creationId xmlns:a16="http://schemas.microsoft.com/office/drawing/2014/main" id="{3B1B33FC-B0D2-FE49-B119-06E31FA9F33C}"/>
              </a:ext>
            </a:extLst>
          </p:cNvPr>
          <p:cNvCxnSpPr>
            <a:cxnSpLocks/>
            <a:stCxn id="73" idx="1"/>
          </p:cNvCxnSpPr>
          <p:nvPr/>
        </p:nvCxnSpPr>
        <p:spPr>
          <a:xfrm flipH="1" flipV="1">
            <a:off x="15744656" y="2614991"/>
            <a:ext cx="2058776" cy="2820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77" name="Oval 76">
            <a:extLst>
              <a:ext uri="{FF2B5EF4-FFF2-40B4-BE49-F238E27FC236}">
                <a16:creationId xmlns:a16="http://schemas.microsoft.com/office/drawing/2014/main" id="{A8B5E68C-7841-F247-8C71-581CCE4E3129}"/>
              </a:ext>
            </a:extLst>
          </p:cNvPr>
          <p:cNvSpPr/>
          <p:nvPr/>
        </p:nvSpPr>
        <p:spPr>
          <a:xfrm rot="7028562">
            <a:off x="14160027" y="2156614"/>
            <a:ext cx="825454" cy="1367888"/>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78" name="Straight Arrow Connector 77">
            <a:extLst>
              <a:ext uri="{FF2B5EF4-FFF2-40B4-BE49-F238E27FC236}">
                <a16:creationId xmlns:a16="http://schemas.microsoft.com/office/drawing/2014/main" id="{55443660-1F96-7048-A85A-09597C747F27}"/>
              </a:ext>
            </a:extLst>
          </p:cNvPr>
          <p:cNvCxnSpPr>
            <a:cxnSpLocks/>
            <a:stCxn id="67" idx="1"/>
          </p:cNvCxnSpPr>
          <p:nvPr/>
        </p:nvCxnSpPr>
        <p:spPr>
          <a:xfrm flipH="1" flipV="1">
            <a:off x="14472846" y="2889721"/>
            <a:ext cx="4465753" cy="227360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81" name="TextBox 80">
            <a:extLst>
              <a:ext uri="{FF2B5EF4-FFF2-40B4-BE49-F238E27FC236}">
                <a16:creationId xmlns:a16="http://schemas.microsoft.com/office/drawing/2014/main" id="{BCBA5E7D-CAC0-1541-ADBE-040E241D47C0}"/>
              </a:ext>
            </a:extLst>
          </p:cNvPr>
          <p:cNvSpPr txBox="1"/>
          <p:nvPr/>
        </p:nvSpPr>
        <p:spPr>
          <a:xfrm>
            <a:off x="10286590" y="4932769"/>
            <a:ext cx="3578224" cy="584775"/>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Densely urbanized</a:t>
            </a:r>
          </a:p>
        </p:txBody>
      </p:sp>
      <p:sp>
        <p:nvSpPr>
          <p:cNvPr id="82" name="Oval 81">
            <a:extLst>
              <a:ext uri="{FF2B5EF4-FFF2-40B4-BE49-F238E27FC236}">
                <a16:creationId xmlns:a16="http://schemas.microsoft.com/office/drawing/2014/main" id="{1066BD70-26A5-A94F-9B6E-FFF8B9329C9F}"/>
              </a:ext>
            </a:extLst>
          </p:cNvPr>
          <p:cNvSpPr/>
          <p:nvPr/>
        </p:nvSpPr>
        <p:spPr>
          <a:xfrm rot="1137595">
            <a:off x="12253575" y="1016959"/>
            <a:ext cx="681574" cy="279335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83" name="Straight Arrow Connector 82">
            <a:extLst>
              <a:ext uri="{FF2B5EF4-FFF2-40B4-BE49-F238E27FC236}">
                <a16:creationId xmlns:a16="http://schemas.microsoft.com/office/drawing/2014/main" id="{D6238A25-53DD-9747-BDBC-97EEFD2AE173}"/>
              </a:ext>
            </a:extLst>
          </p:cNvPr>
          <p:cNvCxnSpPr>
            <a:cxnSpLocks/>
          </p:cNvCxnSpPr>
          <p:nvPr/>
        </p:nvCxnSpPr>
        <p:spPr>
          <a:xfrm flipV="1">
            <a:off x="12046845" y="2869473"/>
            <a:ext cx="335914" cy="202962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87" name="Oval 86">
            <a:extLst>
              <a:ext uri="{FF2B5EF4-FFF2-40B4-BE49-F238E27FC236}">
                <a16:creationId xmlns:a16="http://schemas.microsoft.com/office/drawing/2014/main" id="{6C8617C9-4A68-2044-BCF9-9AD9888CDA7E}"/>
              </a:ext>
            </a:extLst>
          </p:cNvPr>
          <p:cNvSpPr/>
          <p:nvPr/>
        </p:nvSpPr>
        <p:spPr>
          <a:xfrm rot="3501383">
            <a:off x="9613679" y="3216853"/>
            <a:ext cx="706134" cy="172890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88" name="Oval 87">
            <a:extLst>
              <a:ext uri="{FF2B5EF4-FFF2-40B4-BE49-F238E27FC236}">
                <a16:creationId xmlns:a16="http://schemas.microsoft.com/office/drawing/2014/main" id="{F5BBEE4E-43CB-BB4F-8210-A1B959663ADA}"/>
              </a:ext>
            </a:extLst>
          </p:cNvPr>
          <p:cNvSpPr/>
          <p:nvPr/>
        </p:nvSpPr>
        <p:spPr>
          <a:xfrm rot="6136446">
            <a:off x="10263899" y="9824517"/>
            <a:ext cx="2869566" cy="112385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89" name="TextBox 88">
            <a:extLst>
              <a:ext uri="{FF2B5EF4-FFF2-40B4-BE49-F238E27FC236}">
                <a16:creationId xmlns:a16="http://schemas.microsoft.com/office/drawing/2014/main" id="{89B7BDD4-ED5B-EC4E-8839-0DECC6FA4C41}"/>
              </a:ext>
            </a:extLst>
          </p:cNvPr>
          <p:cNvSpPr txBox="1"/>
          <p:nvPr/>
        </p:nvSpPr>
        <p:spPr>
          <a:xfrm>
            <a:off x="5518148" y="11816287"/>
            <a:ext cx="2667718" cy="584775"/>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High altitudes</a:t>
            </a:r>
          </a:p>
        </p:txBody>
      </p:sp>
      <p:cxnSp>
        <p:nvCxnSpPr>
          <p:cNvPr id="90" name="Straight Arrow Connector 89">
            <a:extLst>
              <a:ext uri="{FF2B5EF4-FFF2-40B4-BE49-F238E27FC236}">
                <a16:creationId xmlns:a16="http://schemas.microsoft.com/office/drawing/2014/main" id="{C115B6CE-FD9C-1F42-9223-A535D18C42C7}"/>
              </a:ext>
            </a:extLst>
          </p:cNvPr>
          <p:cNvCxnSpPr>
            <a:cxnSpLocks/>
            <a:stCxn id="89" idx="3"/>
          </p:cNvCxnSpPr>
          <p:nvPr/>
        </p:nvCxnSpPr>
        <p:spPr>
          <a:xfrm flipV="1">
            <a:off x="8185866" y="10632173"/>
            <a:ext cx="3548168" cy="147650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92" name="TextBox 91">
            <a:extLst>
              <a:ext uri="{FF2B5EF4-FFF2-40B4-BE49-F238E27FC236}">
                <a16:creationId xmlns:a16="http://schemas.microsoft.com/office/drawing/2014/main" id="{26FE4E25-85EF-7042-9928-C7146D48A240}"/>
              </a:ext>
            </a:extLst>
          </p:cNvPr>
          <p:cNvSpPr txBox="1"/>
          <p:nvPr/>
        </p:nvSpPr>
        <p:spPr>
          <a:xfrm>
            <a:off x="19794147" y="11522179"/>
            <a:ext cx="4557658" cy="2062103"/>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Likely major opposition:</a:t>
            </a:r>
          </a:p>
          <a:p>
            <a:pPr algn="r" defTabSz="1828800">
              <a:defRPr/>
            </a:pPr>
            <a:r>
              <a:rPr lang="en-CH" sz="3200" dirty="0">
                <a:solidFill>
                  <a:srgbClr val="FF0000"/>
                </a:solidFill>
                <a:highlight>
                  <a:srgbClr val="FFE4DF"/>
                </a:highlight>
                <a:latin typeface="Arial"/>
              </a:rPr>
              <a:t>local urbanistic planning</a:t>
            </a:r>
          </a:p>
          <a:p>
            <a:pPr algn="r" defTabSz="1828800">
              <a:defRPr/>
            </a:pPr>
            <a:r>
              <a:rPr lang="en-GB" sz="3200" dirty="0">
                <a:solidFill>
                  <a:srgbClr val="FF0000"/>
                </a:solidFill>
                <a:highlight>
                  <a:srgbClr val="FFE4DF"/>
                </a:highlight>
                <a:latin typeface="Arial"/>
              </a:rPr>
              <a:t>f</a:t>
            </a:r>
            <a:r>
              <a:rPr lang="en-CH" sz="3200" dirty="0">
                <a:solidFill>
                  <a:srgbClr val="FF0000"/>
                </a:solidFill>
                <a:highlight>
                  <a:srgbClr val="FFE4DF"/>
                </a:highlight>
                <a:latin typeface="Arial"/>
              </a:rPr>
              <a:t>or traffic calming &amp;</a:t>
            </a:r>
          </a:p>
          <a:p>
            <a:pPr algn="r" defTabSz="1828800">
              <a:defRPr/>
            </a:pPr>
            <a:r>
              <a:rPr lang="en-GB" sz="3200" dirty="0">
                <a:solidFill>
                  <a:srgbClr val="FF0000"/>
                </a:solidFill>
                <a:highlight>
                  <a:srgbClr val="FFE4DF"/>
                </a:highlight>
                <a:latin typeface="Arial"/>
              </a:rPr>
              <a:t>n</a:t>
            </a:r>
            <a:r>
              <a:rPr lang="en-CH" sz="3200" dirty="0">
                <a:solidFill>
                  <a:srgbClr val="FF0000"/>
                </a:solidFill>
                <a:highlight>
                  <a:srgbClr val="FFE4DF"/>
                </a:highlight>
                <a:latin typeface="Arial"/>
              </a:rPr>
              <a:t>ature protection</a:t>
            </a:r>
          </a:p>
        </p:txBody>
      </p:sp>
      <p:sp>
        <p:nvSpPr>
          <p:cNvPr id="93" name="Oval 92">
            <a:extLst>
              <a:ext uri="{FF2B5EF4-FFF2-40B4-BE49-F238E27FC236}">
                <a16:creationId xmlns:a16="http://schemas.microsoft.com/office/drawing/2014/main" id="{24C707EE-5EF3-7647-BD73-B11475F07A26}"/>
              </a:ext>
            </a:extLst>
          </p:cNvPr>
          <p:cNvSpPr/>
          <p:nvPr/>
        </p:nvSpPr>
        <p:spPr>
          <a:xfrm rot="5779614">
            <a:off x="16180187" y="12220516"/>
            <a:ext cx="554390" cy="109263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94" name="Straight Arrow Connector 93">
            <a:extLst>
              <a:ext uri="{FF2B5EF4-FFF2-40B4-BE49-F238E27FC236}">
                <a16:creationId xmlns:a16="http://schemas.microsoft.com/office/drawing/2014/main" id="{73E7DD21-5A8F-F04A-B36B-60B858F58E5F}"/>
              </a:ext>
            </a:extLst>
          </p:cNvPr>
          <p:cNvCxnSpPr>
            <a:cxnSpLocks/>
          </p:cNvCxnSpPr>
          <p:nvPr/>
        </p:nvCxnSpPr>
        <p:spPr>
          <a:xfrm flipH="1" flipV="1">
            <a:off x="16569711" y="12770211"/>
            <a:ext cx="3468202" cy="4045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96" name="Oval 95">
            <a:extLst>
              <a:ext uri="{FF2B5EF4-FFF2-40B4-BE49-F238E27FC236}">
                <a16:creationId xmlns:a16="http://schemas.microsoft.com/office/drawing/2014/main" id="{2AF96BB0-6F78-5541-9C3F-42A7878C936F}"/>
              </a:ext>
            </a:extLst>
          </p:cNvPr>
          <p:cNvSpPr/>
          <p:nvPr/>
        </p:nvSpPr>
        <p:spPr>
          <a:xfrm rot="3422671">
            <a:off x="13696869" y="9448415"/>
            <a:ext cx="680862" cy="310786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99" name="TextBox 98">
            <a:extLst>
              <a:ext uri="{FF2B5EF4-FFF2-40B4-BE49-F238E27FC236}">
                <a16:creationId xmlns:a16="http://schemas.microsoft.com/office/drawing/2014/main" id="{77EEEEBE-EEEF-8E43-8CC3-2E1E7D762471}"/>
              </a:ext>
            </a:extLst>
          </p:cNvPr>
          <p:cNvSpPr txBox="1"/>
          <p:nvPr/>
        </p:nvSpPr>
        <p:spPr>
          <a:xfrm>
            <a:off x="11757833" y="5896308"/>
            <a:ext cx="4076757" cy="1077218"/>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Clustered residential</a:t>
            </a:r>
          </a:p>
          <a:p>
            <a:pPr defTabSz="1828800">
              <a:defRPr/>
            </a:pPr>
            <a:r>
              <a:rPr lang="en-US" sz="3200" dirty="0">
                <a:solidFill>
                  <a:srgbClr val="FF0000"/>
                </a:solidFill>
                <a:highlight>
                  <a:srgbClr val="FFE4DF"/>
                </a:highlight>
                <a:latin typeface="Arial"/>
              </a:rPr>
              <a:t>areas and farm areas</a:t>
            </a:r>
          </a:p>
        </p:txBody>
      </p:sp>
      <p:cxnSp>
        <p:nvCxnSpPr>
          <p:cNvPr id="100" name="Straight Arrow Connector 99">
            <a:extLst>
              <a:ext uri="{FF2B5EF4-FFF2-40B4-BE49-F238E27FC236}">
                <a16:creationId xmlns:a16="http://schemas.microsoft.com/office/drawing/2014/main" id="{D972B1D2-ADBA-5B44-8635-97F37D6C5658}"/>
              </a:ext>
            </a:extLst>
          </p:cNvPr>
          <p:cNvCxnSpPr>
            <a:cxnSpLocks/>
          </p:cNvCxnSpPr>
          <p:nvPr/>
        </p:nvCxnSpPr>
        <p:spPr>
          <a:xfrm flipH="1">
            <a:off x="14284383" y="7127415"/>
            <a:ext cx="292022" cy="373975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02" name="Oval 101">
            <a:extLst>
              <a:ext uri="{FF2B5EF4-FFF2-40B4-BE49-F238E27FC236}">
                <a16:creationId xmlns:a16="http://schemas.microsoft.com/office/drawing/2014/main" id="{50B587D2-0CBE-C44A-8C41-5E30D107FE2E}"/>
              </a:ext>
            </a:extLst>
          </p:cNvPr>
          <p:cNvSpPr/>
          <p:nvPr/>
        </p:nvSpPr>
        <p:spPr>
          <a:xfrm rot="3189308">
            <a:off x="15033043" y="8526246"/>
            <a:ext cx="1689410" cy="142849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03" name="TextBox 102">
            <a:extLst>
              <a:ext uri="{FF2B5EF4-FFF2-40B4-BE49-F238E27FC236}">
                <a16:creationId xmlns:a16="http://schemas.microsoft.com/office/drawing/2014/main" id="{1E63D4DA-D65D-0341-AE96-197E1EC81B09}"/>
              </a:ext>
            </a:extLst>
          </p:cNvPr>
          <p:cNvSpPr txBox="1"/>
          <p:nvPr/>
        </p:nvSpPr>
        <p:spPr>
          <a:xfrm>
            <a:off x="19695731" y="5801998"/>
            <a:ext cx="3373039" cy="1569660"/>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Terrain difficult to</a:t>
            </a:r>
            <a:br>
              <a:rPr lang="en-US" sz="3200" dirty="0">
                <a:solidFill>
                  <a:srgbClr val="FF0000"/>
                </a:solidFill>
                <a:highlight>
                  <a:srgbClr val="FFE4DF"/>
                </a:highlight>
                <a:latin typeface="Arial"/>
              </a:rPr>
            </a:br>
            <a:r>
              <a:rPr lang="en-US" sz="3200" dirty="0">
                <a:solidFill>
                  <a:srgbClr val="FF0000"/>
                </a:solidFill>
                <a:highlight>
                  <a:srgbClr val="FFE4DF"/>
                </a:highlight>
                <a:latin typeface="Arial"/>
              </a:rPr>
              <a:t>access and water</a:t>
            </a:r>
            <a:br>
              <a:rPr lang="en-US" sz="3200" dirty="0">
                <a:solidFill>
                  <a:srgbClr val="FF0000"/>
                </a:solidFill>
                <a:highlight>
                  <a:srgbClr val="FFE4DF"/>
                </a:highlight>
                <a:latin typeface="Arial"/>
              </a:rPr>
            </a:br>
            <a:r>
              <a:rPr lang="en-US" sz="3200" dirty="0">
                <a:solidFill>
                  <a:srgbClr val="FF0000"/>
                </a:solidFill>
                <a:highlight>
                  <a:srgbClr val="FFE4DF"/>
                </a:highlight>
                <a:latin typeface="Arial"/>
              </a:rPr>
              <a:t>reservoirs</a:t>
            </a:r>
          </a:p>
        </p:txBody>
      </p:sp>
      <p:cxnSp>
        <p:nvCxnSpPr>
          <p:cNvPr id="104" name="Straight Arrow Connector 103">
            <a:extLst>
              <a:ext uri="{FF2B5EF4-FFF2-40B4-BE49-F238E27FC236}">
                <a16:creationId xmlns:a16="http://schemas.microsoft.com/office/drawing/2014/main" id="{94E05669-D3EA-4F42-A897-A782906980A1}"/>
              </a:ext>
            </a:extLst>
          </p:cNvPr>
          <p:cNvCxnSpPr>
            <a:cxnSpLocks/>
          </p:cNvCxnSpPr>
          <p:nvPr/>
        </p:nvCxnSpPr>
        <p:spPr>
          <a:xfrm flipH="1">
            <a:off x="16084257" y="7238007"/>
            <a:ext cx="3685558" cy="218429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07" name="Oval 106">
            <a:extLst>
              <a:ext uri="{FF2B5EF4-FFF2-40B4-BE49-F238E27FC236}">
                <a16:creationId xmlns:a16="http://schemas.microsoft.com/office/drawing/2014/main" id="{D2BE50B7-BF83-F348-A494-8F9A75B2A14A}"/>
              </a:ext>
            </a:extLst>
          </p:cNvPr>
          <p:cNvSpPr/>
          <p:nvPr/>
        </p:nvSpPr>
        <p:spPr>
          <a:xfrm rot="5002255">
            <a:off x="7319075" y="7332874"/>
            <a:ext cx="963266" cy="456968"/>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08" name="Straight Arrow Connector 107">
            <a:extLst>
              <a:ext uri="{FF2B5EF4-FFF2-40B4-BE49-F238E27FC236}">
                <a16:creationId xmlns:a16="http://schemas.microsoft.com/office/drawing/2014/main" id="{1D013474-FD0F-3243-83C6-5201F557DBB2}"/>
              </a:ext>
            </a:extLst>
          </p:cNvPr>
          <p:cNvCxnSpPr>
            <a:cxnSpLocks/>
          </p:cNvCxnSpPr>
          <p:nvPr/>
        </p:nvCxnSpPr>
        <p:spPr>
          <a:xfrm flipV="1">
            <a:off x="5421987" y="7611214"/>
            <a:ext cx="2561014" cy="127999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10" name="TextBox 109">
            <a:extLst>
              <a:ext uri="{FF2B5EF4-FFF2-40B4-BE49-F238E27FC236}">
                <a16:creationId xmlns:a16="http://schemas.microsoft.com/office/drawing/2014/main" id="{C8A417D9-F24E-D540-B650-7CBFB99E2BA1}"/>
              </a:ext>
            </a:extLst>
          </p:cNvPr>
          <p:cNvSpPr txBox="1"/>
          <p:nvPr/>
        </p:nvSpPr>
        <p:spPr>
          <a:xfrm>
            <a:off x="294345" y="8285486"/>
            <a:ext cx="5285421" cy="1569660"/>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Water protection zones,</a:t>
            </a:r>
          </a:p>
          <a:p>
            <a:pPr algn="r" defTabSz="1828800">
              <a:defRPr/>
            </a:pPr>
            <a:r>
              <a:rPr lang="en-GB" sz="3200" dirty="0">
                <a:solidFill>
                  <a:srgbClr val="FF0000"/>
                </a:solidFill>
                <a:highlight>
                  <a:srgbClr val="FFE4DF"/>
                </a:highlight>
                <a:latin typeface="Arial"/>
              </a:rPr>
              <a:t>l</a:t>
            </a:r>
            <a:r>
              <a:rPr lang="en-CH" sz="3200" dirty="0">
                <a:solidFill>
                  <a:srgbClr val="FF0000"/>
                </a:solidFill>
                <a:highlight>
                  <a:srgbClr val="FFE4DF"/>
                </a:highlight>
                <a:latin typeface="Arial"/>
              </a:rPr>
              <a:t>andscape </a:t>
            </a:r>
            <a:r>
              <a:rPr lang="en-GB" sz="3200" dirty="0">
                <a:solidFill>
                  <a:srgbClr val="FF0000"/>
                </a:solidFill>
                <a:highlight>
                  <a:srgbClr val="FFE4DF"/>
                </a:highlight>
                <a:latin typeface="Arial"/>
              </a:rPr>
              <a:t>p</a:t>
            </a:r>
            <a:r>
              <a:rPr lang="en-CH" sz="3200" dirty="0">
                <a:solidFill>
                  <a:srgbClr val="FF0000"/>
                </a:solidFill>
                <a:highlight>
                  <a:srgbClr val="FFE4DF"/>
                </a:highlight>
                <a:latin typeface="Arial"/>
              </a:rPr>
              <a:t>rotection zones,</a:t>
            </a:r>
          </a:p>
          <a:p>
            <a:pPr algn="r" defTabSz="1828800">
              <a:defRPr/>
            </a:pPr>
            <a:r>
              <a:rPr lang="en-CH" sz="3200" dirty="0">
                <a:solidFill>
                  <a:srgbClr val="FF0000"/>
                </a:solidFill>
                <a:highlight>
                  <a:srgbClr val="FFE4DF"/>
                </a:highlight>
                <a:latin typeface="Arial"/>
              </a:rPr>
              <a:t>altitudes</a:t>
            </a:r>
          </a:p>
        </p:txBody>
      </p:sp>
      <p:sp>
        <p:nvSpPr>
          <p:cNvPr id="118" name="Oval 117">
            <a:extLst>
              <a:ext uri="{FF2B5EF4-FFF2-40B4-BE49-F238E27FC236}">
                <a16:creationId xmlns:a16="http://schemas.microsoft.com/office/drawing/2014/main" id="{18E12F1F-7DB3-D543-846B-4527AA7988F0}"/>
              </a:ext>
            </a:extLst>
          </p:cNvPr>
          <p:cNvSpPr/>
          <p:nvPr/>
        </p:nvSpPr>
        <p:spPr>
          <a:xfrm rot="3996664">
            <a:off x="17022856" y="6568157"/>
            <a:ext cx="2640880" cy="48199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19" name="Straight Arrow Connector 118">
            <a:extLst>
              <a:ext uri="{FF2B5EF4-FFF2-40B4-BE49-F238E27FC236}">
                <a16:creationId xmlns:a16="http://schemas.microsoft.com/office/drawing/2014/main" id="{4EDA0236-8BD9-B146-B1EF-62BAACD6BF36}"/>
              </a:ext>
            </a:extLst>
          </p:cNvPr>
          <p:cNvCxnSpPr>
            <a:cxnSpLocks/>
          </p:cNvCxnSpPr>
          <p:nvPr/>
        </p:nvCxnSpPr>
        <p:spPr>
          <a:xfrm flipH="1">
            <a:off x="17448763" y="8202151"/>
            <a:ext cx="2521318" cy="103396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6" name="Oval 125">
            <a:extLst>
              <a:ext uri="{FF2B5EF4-FFF2-40B4-BE49-F238E27FC236}">
                <a16:creationId xmlns:a16="http://schemas.microsoft.com/office/drawing/2014/main" id="{FF5A042C-3C5A-8148-A636-5D4A0CF7D5CB}"/>
              </a:ext>
            </a:extLst>
          </p:cNvPr>
          <p:cNvSpPr/>
          <p:nvPr/>
        </p:nvSpPr>
        <p:spPr>
          <a:xfrm rot="1236239">
            <a:off x="16492335" y="5398543"/>
            <a:ext cx="970574" cy="48199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27" name="Straight Arrow Connector 126">
            <a:extLst>
              <a:ext uri="{FF2B5EF4-FFF2-40B4-BE49-F238E27FC236}">
                <a16:creationId xmlns:a16="http://schemas.microsoft.com/office/drawing/2014/main" id="{99BCBA51-52EE-E44A-85DE-8C7F1F8CBC80}"/>
              </a:ext>
            </a:extLst>
          </p:cNvPr>
          <p:cNvCxnSpPr>
            <a:cxnSpLocks/>
            <a:stCxn id="67" idx="1"/>
          </p:cNvCxnSpPr>
          <p:nvPr/>
        </p:nvCxnSpPr>
        <p:spPr>
          <a:xfrm flipH="1">
            <a:off x="16891234" y="5163325"/>
            <a:ext cx="2047365" cy="507849"/>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30" name="Oval 129">
            <a:extLst>
              <a:ext uri="{FF2B5EF4-FFF2-40B4-BE49-F238E27FC236}">
                <a16:creationId xmlns:a16="http://schemas.microsoft.com/office/drawing/2014/main" id="{C322DD2C-960A-DF49-B1B0-6BB7DED02DC2}"/>
              </a:ext>
            </a:extLst>
          </p:cNvPr>
          <p:cNvSpPr/>
          <p:nvPr/>
        </p:nvSpPr>
        <p:spPr>
          <a:xfrm rot="3501383">
            <a:off x="9118408" y="2427211"/>
            <a:ext cx="496736" cy="1589350"/>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31" name="TextBox 130">
            <a:extLst>
              <a:ext uri="{FF2B5EF4-FFF2-40B4-BE49-F238E27FC236}">
                <a16:creationId xmlns:a16="http://schemas.microsoft.com/office/drawing/2014/main" id="{69126C11-BB07-3749-9312-EA030DE8F990}"/>
              </a:ext>
            </a:extLst>
          </p:cNvPr>
          <p:cNvSpPr txBox="1"/>
          <p:nvPr/>
        </p:nvSpPr>
        <p:spPr>
          <a:xfrm>
            <a:off x="6276773" y="979028"/>
            <a:ext cx="3738523" cy="1077218"/>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Discouraged due</a:t>
            </a:r>
          </a:p>
          <a:p>
            <a:pPr algn="r" defTabSz="1828800">
              <a:defRPr/>
            </a:pPr>
            <a:r>
              <a:rPr lang="en-CH" sz="3200" dirty="0">
                <a:solidFill>
                  <a:srgbClr val="FF0000"/>
                </a:solidFill>
                <a:highlight>
                  <a:srgbClr val="FFE4DF"/>
                </a:highlight>
                <a:latin typeface="Arial"/>
              </a:rPr>
              <a:t>to likely oppositions</a:t>
            </a:r>
          </a:p>
        </p:txBody>
      </p:sp>
      <p:cxnSp>
        <p:nvCxnSpPr>
          <p:cNvPr id="132" name="Straight Arrow Connector 131">
            <a:extLst>
              <a:ext uri="{FF2B5EF4-FFF2-40B4-BE49-F238E27FC236}">
                <a16:creationId xmlns:a16="http://schemas.microsoft.com/office/drawing/2014/main" id="{01BFE2DB-51E9-0E48-8893-F8B0B4B97BBF}"/>
              </a:ext>
            </a:extLst>
          </p:cNvPr>
          <p:cNvCxnSpPr>
            <a:cxnSpLocks/>
          </p:cNvCxnSpPr>
          <p:nvPr/>
        </p:nvCxnSpPr>
        <p:spPr>
          <a:xfrm>
            <a:off x="8154554" y="2247819"/>
            <a:ext cx="1122336" cy="104494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34" name="Oval 133">
            <a:extLst>
              <a:ext uri="{FF2B5EF4-FFF2-40B4-BE49-F238E27FC236}">
                <a16:creationId xmlns:a16="http://schemas.microsoft.com/office/drawing/2014/main" id="{AB6F2E43-0E10-A44F-B74D-8E63430F3E94}"/>
              </a:ext>
            </a:extLst>
          </p:cNvPr>
          <p:cNvSpPr/>
          <p:nvPr/>
        </p:nvSpPr>
        <p:spPr>
          <a:xfrm rot="7028562">
            <a:off x="14856650" y="999444"/>
            <a:ext cx="534792" cy="997720"/>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35" name="TextBox 134">
            <a:extLst>
              <a:ext uri="{FF2B5EF4-FFF2-40B4-BE49-F238E27FC236}">
                <a16:creationId xmlns:a16="http://schemas.microsoft.com/office/drawing/2014/main" id="{54A18E9F-CFED-8046-B694-18D1963D10A4}"/>
              </a:ext>
            </a:extLst>
          </p:cNvPr>
          <p:cNvSpPr txBox="1"/>
          <p:nvPr/>
        </p:nvSpPr>
        <p:spPr>
          <a:xfrm>
            <a:off x="18387675" y="958402"/>
            <a:ext cx="4168129" cy="1077218"/>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Densely urbanized</a:t>
            </a:r>
          </a:p>
          <a:p>
            <a:pPr defTabSz="1828800">
              <a:defRPr/>
            </a:pPr>
            <a:r>
              <a:rPr lang="en-US" sz="3200" dirty="0">
                <a:solidFill>
                  <a:srgbClr val="FF0000"/>
                </a:solidFill>
                <a:highlight>
                  <a:srgbClr val="FFE4DF"/>
                </a:highlight>
                <a:latin typeface="Arial"/>
              </a:rPr>
              <a:t>and agriculture/nature</a:t>
            </a:r>
            <a:endParaRPr lang="en-CH" sz="3200" dirty="0">
              <a:solidFill>
                <a:srgbClr val="FF0000"/>
              </a:solidFill>
              <a:highlight>
                <a:srgbClr val="FFE4DF"/>
              </a:highlight>
              <a:latin typeface="Arial"/>
            </a:endParaRPr>
          </a:p>
        </p:txBody>
      </p:sp>
      <p:cxnSp>
        <p:nvCxnSpPr>
          <p:cNvPr id="136" name="Straight Arrow Connector 135">
            <a:extLst>
              <a:ext uri="{FF2B5EF4-FFF2-40B4-BE49-F238E27FC236}">
                <a16:creationId xmlns:a16="http://schemas.microsoft.com/office/drawing/2014/main" id="{841AE6D4-2FC4-254F-9DE3-7A5429C35863}"/>
              </a:ext>
            </a:extLst>
          </p:cNvPr>
          <p:cNvCxnSpPr>
            <a:cxnSpLocks/>
          </p:cNvCxnSpPr>
          <p:nvPr/>
        </p:nvCxnSpPr>
        <p:spPr>
          <a:xfrm flipH="1" flipV="1">
            <a:off x="14916573" y="1351809"/>
            <a:ext cx="3420498" cy="20003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39" name="Oval 138">
            <a:extLst>
              <a:ext uri="{FF2B5EF4-FFF2-40B4-BE49-F238E27FC236}">
                <a16:creationId xmlns:a16="http://schemas.microsoft.com/office/drawing/2014/main" id="{EA970367-FF20-4E4B-B3B3-9AD34365C0E9}"/>
              </a:ext>
            </a:extLst>
          </p:cNvPr>
          <p:cNvSpPr/>
          <p:nvPr/>
        </p:nvSpPr>
        <p:spPr>
          <a:xfrm rot="6202529">
            <a:off x="16371493" y="7224655"/>
            <a:ext cx="1037810" cy="671050"/>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40" name="Straight Arrow Connector 139">
            <a:extLst>
              <a:ext uri="{FF2B5EF4-FFF2-40B4-BE49-F238E27FC236}">
                <a16:creationId xmlns:a16="http://schemas.microsoft.com/office/drawing/2014/main" id="{76546FCC-F2B5-B640-8951-A573E40D6037}"/>
              </a:ext>
            </a:extLst>
          </p:cNvPr>
          <p:cNvCxnSpPr>
            <a:cxnSpLocks/>
          </p:cNvCxnSpPr>
          <p:nvPr/>
        </p:nvCxnSpPr>
        <p:spPr>
          <a:xfrm flipH="1">
            <a:off x="16914653" y="7088017"/>
            <a:ext cx="2855162" cy="44664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42" name="Oval 141">
            <a:extLst>
              <a:ext uri="{FF2B5EF4-FFF2-40B4-BE49-F238E27FC236}">
                <a16:creationId xmlns:a16="http://schemas.microsoft.com/office/drawing/2014/main" id="{49E92C4C-5950-1248-ACAE-2C2592CC86BD}"/>
              </a:ext>
            </a:extLst>
          </p:cNvPr>
          <p:cNvSpPr/>
          <p:nvPr/>
        </p:nvSpPr>
        <p:spPr>
          <a:xfrm rot="7038725">
            <a:off x="16329023" y="6096249"/>
            <a:ext cx="689862" cy="100263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70" name="Straight Arrow Connector 69">
            <a:extLst>
              <a:ext uri="{FF2B5EF4-FFF2-40B4-BE49-F238E27FC236}">
                <a16:creationId xmlns:a16="http://schemas.microsoft.com/office/drawing/2014/main" id="{C5948087-0689-224F-936E-0E03384A271B}"/>
              </a:ext>
            </a:extLst>
          </p:cNvPr>
          <p:cNvCxnSpPr>
            <a:cxnSpLocks/>
          </p:cNvCxnSpPr>
          <p:nvPr/>
        </p:nvCxnSpPr>
        <p:spPr>
          <a:xfrm flipH="1">
            <a:off x="18180592" y="5513853"/>
            <a:ext cx="781424" cy="96414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43" name="Straight Arrow Connector 142">
            <a:extLst>
              <a:ext uri="{FF2B5EF4-FFF2-40B4-BE49-F238E27FC236}">
                <a16:creationId xmlns:a16="http://schemas.microsoft.com/office/drawing/2014/main" id="{4BCC1C42-7599-404F-A61F-C2D03F10A17B}"/>
              </a:ext>
            </a:extLst>
          </p:cNvPr>
          <p:cNvCxnSpPr>
            <a:cxnSpLocks/>
            <a:stCxn id="67" idx="1"/>
          </p:cNvCxnSpPr>
          <p:nvPr/>
        </p:nvCxnSpPr>
        <p:spPr>
          <a:xfrm flipH="1">
            <a:off x="16596942" y="5163325"/>
            <a:ext cx="2341657" cy="151023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45" name="Oval 144">
            <a:extLst>
              <a:ext uri="{FF2B5EF4-FFF2-40B4-BE49-F238E27FC236}">
                <a16:creationId xmlns:a16="http://schemas.microsoft.com/office/drawing/2014/main" id="{F18DCAFF-3CB6-144C-B9EC-E93710D31519}"/>
              </a:ext>
            </a:extLst>
          </p:cNvPr>
          <p:cNvSpPr/>
          <p:nvPr/>
        </p:nvSpPr>
        <p:spPr>
          <a:xfrm rot="4923630">
            <a:off x="11365906" y="12914812"/>
            <a:ext cx="1231112" cy="32794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46" name="TextBox 145">
            <a:extLst>
              <a:ext uri="{FF2B5EF4-FFF2-40B4-BE49-F238E27FC236}">
                <a16:creationId xmlns:a16="http://schemas.microsoft.com/office/drawing/2014/main" id="{D8237232-EF30-7746-A3AA-98812353A9FB}"/>
              </a:ext>
            </a:extLst>
          </p:cNvPr>
          <p:cNvSpPr txBox="1"/>
          <p:nvPr/>
        </p:nvSpPr>
        <p:spPr>
          <a:xfrm>
            <a:off x="4641577" y="12749633"/>
            <a:ext cx="3578223" cy="584775"/>
          </a:xfrm>
          <a:prstGeom prst="rect">
            <a:avLst/>
          </a:prstGeom>
          <a:noFill/>
        </p:spPr>
        <p:txBody>
          <a:bodyPr wrap="none" rtlCol="0">
            <a:spAutoFit/>
          </a:bodyPr>
          <a:lstStyle/>
          <a:p>
            <a:pPr algn="r" defTabSz="1828800">
              <a:defRPr/>
            </a:pPr>
            <a:r>
              <a:rPr lang="en-CH" sz="3200" dirty="0">
                <a:solidFill>
                  <a:srgbClr val="FF0000"/>
                </a:solidFill>
                <a:highlight>
                  <a:srgbClr val="FFE4DF"/>
                </a:highlight>
                <a:latin typeface="Arial"/>
              </a:rPr>
              <a:t>Densely populated</a:t>
            </a:r>
          </a:p>
        </p:txBody>
      </p:sp>
      <p:cxnSp>
        <p:nvCxnSpPr>
          <p:cNvPr id="147" name="Straight Arrow Connector 146">
            <a:extLst>
              <a:ext uri="{FF2B5EF4-FFF2-40B4-BE49-F238E27FC236}">
                <a16:creationId xmlns:a16="http://schemas.microsoft.com/office/drawing/2014/main" id="{B8872CC0-5C80-B54C-B401-5C3E5B2E271D}"/>
              </a:ext>
            </a:extLst>
          </p:cNvPr>
          <p:cNvCxnSpPr>
            <a:cxnSpLocks/>
            <a:stCxn id="146" idx="3"/>
          </p:cNvCxnSpPr>
          <p:nvPr/>
        </p:nvCxnSpPr>
        <p:spPr>
          <a:xfrm>
            <a:off x="8219800" y="13042021"/>
            <a:ext cx="3873600" cy="18202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6" name="Title 5">
            <a:extLst>
              <a:ext uri="{FF2B5EF4-FFF2-40B4-BE49-F238E27FC236}">
                <a16:creationId xmlns:a16="http://schemas.microsoft.com/office/drawing/2014/main" id="{1CA74E22-182C-EC46-8390-02BDD7B7B959}"/>
              </a:ext>
            </a:extLst>
          </p:cNvPr>
          <p:cNvSpPr>
            <a:spLocks noGrp="1"/>
          </p:cNvSpPr>
          <p:nvPr>
            <p:ph type="title"/>
          </p:nvPr>
        </p:nvSpPr>
        <p:spPr>
          <a:xfrm>
            <a:off x="160777" y="1717656"/>
            <a:ext cx="5708690" cy="1124336"/>
          </a:xfrm>
          <a:solidFill>
            <a:schemeClr val="bg1">
              <a:lumMod val="95000"/>
              <a:alpha val="65000"/>
            </a:schemeClr>
          </a:solidFill>
        </p:spPr>
        <p:txBody>
          <a:bodyPr anchor="ctr" anchorCtr="0"/>
          <a:lstStyle/>
          <a:p>
            <a:pPr algn="ctr"/>
            <a:r>
              <a:rPr lang="en-CH" dirty="0">
                <a:solidFill>
                  <a:srgbClr val="FF0000"/>
                </a:solidFill>
              </a:rPr>
              <a:t>Constraints</a:t>
            </a:r>
          </a:p>
        </p:txBody>
      </p:sp>
      <p:sp>
        <p:nvSpPr>
          <p:cNvPr id="76" name="Oval 75">
            <a:extLst>
              <a:ext uri="{FF2B5EF4-FFF2-40B4-BE49-F238E27FC236}">
                <a16:creationId xmlns:a16="http://schemas.microsoft.com/office/drawing/2014/main" id="{5B7894D1-EAFC-F540-A335-9C68D3E7889B}"/>
              </a:ext>
            </a:extLst>
          </p:cNvPr>
          <p:cNvSpPr/>
          <p:nvPr/>
        </p:nvSpPr>
        <p:spPr>
          <a:xfrm rot="3295195">
            <a:off x="14692297" y="8853073"/>
            <a:ext cx="335030" cy="452641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79" name="Oval 78">
            <a:extLst>
              <a:ext uri="{FF2B5EF4-FFF2-40B4-BE49-F238E27FC236}">
                <a16:creationId xmlns:a16="http://schemas.microsoft.com/office/drawing/2014/main" id="{20DA027B-102F-8F4E-BA76-37BE25C0CB3F}"/>
              </a:ext>
            </a:extLst>
          </p:cNvPr>
          <p:cNvSpPr/>
          <p:nvPr/>
        </p:nvSpPr>
        <p:spPr>
          <a:xfrm rot="21061730">
            <a:off x="12362127" y="11877967"/>
            <a:ext cx="661914" cy="1746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0" name="Oval 79">
            <a:extLst>
              <a:ext uri="{FF2B5EF4-FFF2-40B4-BE49-F238E27FC236}">
                <a16:creationId xmlns:a16="http://schemas.microsoft.com/office/drawing/2014/main" id="{CECB75E2-19F7-1347-A8BE-11BDDFCC1E55}"/>
              </a:ext>
            </a:extLst>
          </p:cNvPr>
          <p:cNvSpPr/>
          <p:nvPr/>
        </p:nvSpPr>
        <p:spPr>
          <a:xfrm rot="2250825">
            <a:off x="7056187" y="4306723"/>
            <a:ext cx="859078" cy="213282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4" name="Oval 83">
            <a:extLst>
              <a:ext uri="{FF2B5EF4-FFF2-40B4-BE49-F238E27FC236}">
                <a16:creationId xmlns:a16="http://schemas.microsoft.com/office/drawing/2014/main" id="{E57925FD-6D74-B449-9CE9-3BE92488B282}"/>
              </a:ext>
            </a:extLst>
          </p:cNvPr>
          <p:cNvSpPr/>
          <p:nvPr/>
        </p:nvSpPr>
        <p:spPr>
          <a:xfrm rot="2104596">
            <a:off x="14473517" y="1796106"/>
            <a:ext cx="396978" cy="52268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5" name="Oval 84">
            <a:extLst>
              <a:ext uri="{FF2B5EF4-FFF2-40B4-BE49-F238E27FC236}">
                <a16:creationId xmlns:a16="http://schemas.microsoft.com/office/drawing/2014/main" id="{D618116B-7ABE-8C44-A250-AB7EA7B4CB89}"/>
              </a:ext>
            </a:extLst>
          </p:cNvPr>
          <p:cNvSpPr/>
          <p:nvPr/>
        </p:nvSpPr>
        <p:spPr>
          <a:xfrm rot="2104596">
            <a:off x="15239381" y="2987237"/>
            <a:ext cx="572354" cy="41518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6" name="Oval 85">
            <a:extLst>
              <a:ext uri="{FF2B5EF4-FFF2-40B4-BE49-F238E27FC236}">
                <a16:creationId xmlns:a16="http://schemas.microsoft.com/office/drawing/2014/main" id="{7528879B-6236-1C45-B147-208CC9709FEF}"/>
              </a:ext>
            </a:extLst>
          </p:cNvPr>
          <p:cNvSpPr/>
          <p:nvPr/>
        </p:nvSpPr>
        <p:spPr>
          <a:xfrm rot="2429710">
            <a:off x="9959013" y="1888792"/>
            <a:ext cx="846250" cy="42729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1" name="Oval 90">
            <a:extLst>
              <a:ext uri="{FF2B5EF4-FFF2-40B4-BE49-F238E27FC236}">
                <a16:creationId xmlns:a16="http://schemas.microsoft.com/office/drawing/2014/main" id="{AE0562AB-57D7-5F4A-91CC-074DB88727C6}"/>
              </a:ext>
            </a:extLst>
          </p:cNvPr>
          <p:cNvSpPr/>
          <p:nvPr/>
        </p:nvSpPr>
        <p:spPr>
          <a:xfrm>
            <a:off x="12160799" y="1882423"/>
            <a:ext cx="301674" cy="28895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5" name="Oval 94">
            <a:extLst>
              <a:ext uri="{FF2B5EF4-FFF2-40B4-BE49-F238E27FC236}">
                <a16:creationId xmlns:a16="http://schemas.microsoft.com/office/drawing/2014/main" id="{F9FA0BA2-B4B4-6C44-A632-B1A0AE73551F}"/>
              </a:ext>
            </a:extLst>
          </p:cNvPr>
          <p:cNvSpPr/>
          <p:nvPr/>
        </p:nvSpPr>
        <p:spPr>
          <a:xfrm rot="19768618">
            <a:off x="7200053" y="7182790"/>
            <a:ext cx="585582" cy="103914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7" name="Oval 96">
            <a:extLst>
              <a:ext uri="{FF2B5EF4-FFF2-40B4-BE49-F238E27FC236}">
                <a16:creationId xmlns:a16="http://schemas.microsoft.com/office/drawing/2014/main" id="{543DDB79-A62D-CB4D-B794-EAF938A62B20}"/>
              </a:ext>
            </a:extLst>
          </p:cNvPr>
          <p:cNvSpPr/>
          <p:nvPr/>
        </p:nvSpPr>
        <p:spPr>
          <a:xfrm rot="18909720">
            <a:off x="17438461" y="5773785"/>
            <a:ext cx="350878" cy="535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8" name="Oval 97">
            <a:extLst>
              <a:ext uri="{FF2B5EF4-FFF2-40B4-BE49-F238E27FC236}">
                <a16:creationId xmlns:a16="http://schemas.microsoft.com/office/drawing/2014/main" id="{57DCCF90-E6E7-0948-A23F-C5BC9DC1D6FC}"/>
              </a:ext>
            </a:extLst>
          </p:cNvPr>
          <p:cNvSpPr/>
          <p:nvPr/>
        </p:nvSpPr>
        <p:spPr>
          <a:xfrm rot="19969509">
            <a:off x="17820042" y="6343140"/>
            <a:ext cx="258168" cy="119599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1" name="Oval 100">
            <a:extLst>
              <a:ext uri="{FF2B5EF4-FFF2-40B4-BE49-F238E27FC236}">
                <a16:creationId xmlns:a16="http://schemas.microsoft.com/office/drawing/2014/main" id="{63522BBB-2D1C-5749-8E95-1119149B47B5}"/>
              </a:ext>
            </a:extLst>
          </p:cNvPr>
          <p:cNvSpPr/>
          <p:nvPr/>
        </p:nvSpPr>
        <p:spPr>
          <a:xfrm rot="20583478">
            <a:off x="17300199" y="6238086"/>
            <a:ext cx="247802" cy="126094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5" name="Oval 104">
            <a:extLst>
              <a:ext uri="{FF2B5EF4-FFF2-40B4-BE49-F238E27FC236}">
                <a16:creationId xmlns:a16="http://schemas.microsoft.com/office/drawing/2014/main" id="{058E4FF0-6533-F744-8112-55035FD60A75}"/>
              </a:ext>
            </a:extLst>
          </p:cNvPr>
          <p:cNvSpPr/>
          <p:nvPr/>
        </p:nvSpPr>
        <p:spPr>
          <a:xfrm rot="739807">
            <a:off x="16813169" y="8197003"/>
            <a:ext cx="477354" cy="81818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6" name="Oval 105">
            <a:extLst>
              <a:ext uri="{FF2B5EF4-FFF2-40B4-BE49-F238E27FC236}">
                <a16:creationId xmlns:a16="http://schemas.microsoft.com/office/drawing/2014/main" id="{8205A944-1277-2D4C-8C2A-D93E0C5DBDD2}"/>
              </a:ext>
            </a:extLst>
          </p:cNvPr>
          <p:cNvSpPr/>
          <p:nvPr/>
        </p:nvSpPr>
        <p:spPr>
          <a:xfrm rot="3662212">
            <a:off x="17573838" y="7566041"/>
            <a:ext cx="338600" cy="61017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9" name="Oval 108">
            <a:extLst>
              <a:ext uri="{FF2B5EF4-FFF2-40B4-BE49-F238E27FC236}">
                <a16:creationId xmlns:a16="http://schemas.microsoft.com/office/drawing/2014/main" id="{E9924606-1F75-E648-A372-B87558DF541C}"/>
              </a:ext>
            </a:extLst>
          </p:cNvPr>
          <p:cNvSpPr/>
          <p:nvPr/>
        </p:nvSpPr>
        <p:spPr>
          <a:xfrm rot="567333" flipH="1">
            <a:off x="13784551" y="12513357"/>
            <a:ext cx="328958" cy="30500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1" name="Oval 110">
            <a:extLst>
              <a:ext uri="{FF2B5EF4-FFF2-40B4-BE49-F238E27FC236}">
                <a16:creationId xmlns:a16="http://schemas.microsoft.com/office/drawing/2014/main" id="{F362FF90-D5BD-6F4B-B26A-26370D96D98B}"/>
              </a:ext>
            </a:extLst>
          </p:cNvPr>
          <p:cNvSpPr/>
          <p:nvPr/>
        </p:nvSpPr>
        <p:spPr>
          <a:xfrm rot="18075345">
            <a:off x="8061279" y="9159859"/>
            <a:ext cx="2230618" cy="112011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2" name="Oval 111">
            <a:extLst>
              <a:ext uri="{FF2B5EF4-FFF2-40B4-BE49-F238E27FC236}">
                <a16:creationId xmlns:a16="http://schemas.microsoft.com/office/drawing/2014/main" id="{B0A5046A-8E73-1E47-8E8E-964A0AA22ABF}"/>
              </a:ext>
            </a:extLst>
          </p:cNvPr>
          <p:cNvSpPr/>
          <p:nvPr/>
        </p:nvSpPr>
        <p:spPr>
          <a:xfrm rot="19655291">
            <a:off x="7478314" y="7827115"/>
            <a:ext cx="2117032" cy="112711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3" name="Oval 112">
            <a:extLst>
              <a:ext uri="{FF2B5EF4-FFF2-40B4-BE49-F238E27FC236}">
                <a16:creationId xmlns:a16="http://schemas.microsoft.com/office/drawing/2014/main" id="{76EAF175-C1A6-EF48-8CF8-D92BF74AE6C7}"/>
              </a:ext>
            </a:extLst>
          </p:cNvPr>
          <p:cNvSpPr/>
          <p:nvPr/>
        </p:nvSpPr>
        <p:spPr>
          <a:xfrm rot="5651449">
            <a:off x="11259133" y="10431791"/>
            <a:ext cx="2339326" cy="56644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14" name="Straight Arrow Connector 113">
            <a:extLst>
              <a:ext uri="{FF2B5EF4-FFF2-40B4-BE49-F238E27FC236}">
                <a16:creationId xmlns:a16="http://schemas.microsoft.com/office/drawing/2014/main" id="{AA517702-4EAF-BE4B-B796-5B827294CE83}"/>
              </a:ext>
            </a:extLst>
          </p:cNvPr>
          <p:cNvCxnSpPr>
            <a:cxnSpLocks/>
          </p:cNvCxnSpPr>
          <p:nvPr/>
        </p:nvCxnSpPr>
        <p:spPr>
          <a:xfrm flipH="1">
            <a:off x="12430415" y="9163182"/>
            <a:ext cx="702014" cy="195017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15" name="Oval 114">
            <a:extLst>
              <a:ext uri="{FF2B5EF4-FFF2-40B4-BE49-F238E27FC236}">
                <a16:creationId xmlns:a16="http://schemas.microsoft.com/office/drawing/2014/main" id="{10C1CC3F-FEE9-284C-A9BE-33820D0A9A8D}"/>
              </a:ext>
            </a:extLst>
          </p:cNvPr>
          <p:cNvSpPr/>
          <p:nvPr/>
        </p:nvSpPr>
        <p:spPr>
          <a:xfrm rot="2121393">
            <a:off x="8076637" y="5046817"/>
            <a:ext cx="445442" cy="1346198"/>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16" name="Straight Arrow Connector 115">
            <a:extLst>
              <a:ext uri="{FF2B5EF4-FFF2-40B4-BE49-F238E27FC236}">
                <a16:creationId xmlns:a16="http://schemas.microsoft.com/office/drawing/2014/main" id="{6D7102DE-AA1D-E148-B886-BAAC26554162}"/>
              </a:ext>
            </a:extLst>
          </p:cNvPr>
          <p:cNvCxnSpPr>
            <a:cxnSpLocks/>
          </p:cNvCxnSpPr>
          <p:nvPr/>
        </p:nvCxnSpPr>
        <p:spPr>
          <a:xfrm flipV="1">
            <a:off x="5198629" y="5727759"/>
            <a:ext cx="3175614" cy="179943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0" name="Oval 119">
            <a:extLst>
              <a:ext uri="{FF2B5EF4-FFF2-40B4-BE49-F238E27FC236}">
                <a16:creationId xmlns:a16="http://schemas.microsoft.com/office/drawing/2014/main" id="{FAC78BE6-6F94-3D4B-9FB3-F9EED1E615D3}"/>
              </a:ext>
            </a:extLst>
          </p:cNvPr>
          <p:cNvSpPr/>
          <p:nvPr/>
        </p:nvSpPr>
        <p:spPr>
          <a:xfrm rot="5400000">
            <a:off x="16657715" y="9495591"/>
            <a:ext cx="737118" cy="360982"/>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21" name="Straight Arrow Connector 120">
            <a:extLst>
              <a:ext uri="{FF2B5EF4-FFF2-40B4-BE49-F238E27FC236}">
                <a16:creationId xmlns:a16="http://schemas.microsoft.com/office/drawing/2014/main" id="{2DFE8025-CEE0-C840-B641-0E81E36639AD}"/>
              </a:ext>
            </a:extLst>
          </p:cNvPr>
          <p:cNvCxnSpPr>
            <a:cxnSpLocks/>
          </p:cNvCxnSpPr>
          <p:nvPr/>
        </p:nvCxnSpPr>
        <p:spPr>
          <a:xfrm flipH="1">
            <a:off x="17013237" y="8550544"/>
            <a:ext cx="2930754" cy="119096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2" name="Oval 121">
            <a:extLst>
              <a:ext uri="{FF2B5EF4-FFF2-40B4-BE49-F238E27FC236}">
                <a16:creationId xmlns:a16="http://schemas.microsoft.com/office/drawing/2014/main" id="{CB28947C-C60D-FD40-A4EF-8238FF57822C}"/>
              </a:ext>
            </a:extLst>
          </p:cNvPr>
          <p:cNvSpPr/>
          <p:nvPr/>
        </p:nvSpPr>
        <p:spPr>
          <a:xfrm rot="7028562">
            <a:off x="13795305" y="1600627"/>
            <a:ext cx="1020858" cy="402798"/>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23" name="Straight Arrow Connector 122">
            <a:extLst>
              <a:ext uri="{FF2B5EF4-FFF2-40B4-BE49-F238E27FC236}">
                <a16:creationId xmlns:a16="http://schemas.microsoft.com/office/drawing/2014/main" id="{926B7A88-486B-EB4F-B011-20FBBB3F9749}"/>
              </a:ext>
            </a:extLst>
          </p:cNvPr>
          <p:cNvCxnSpPr>
            <a:cxnSpLocks/>
            <a:stCxn id="135" idx="1"/>
          </p:cNvCxnSpPr>
          <p:nvPr/>
        </p:nvCxnSpPr>
        <p:spPr>
          <a:xfrm flipH="1">
            <a:off x="14268986" y="1497011"/>
            <a:ext cx="4118689" cy="28005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4" name="TextBox 123">
            <a:extLst>
              <a:ext uri="{FF2B5EF4-FFF2-40B4-BE49-F238E27FC236}">
                <a16:creationId xmlns:a16="http://schemas.microsoft.com/office/drawing/2014/main" id="{F8D91E8C-BE38-1142-A756-BA0C3A56B588}"/>
              </a:ext>
            </a:extLst>
          </p:cNvPr>
          <p:cNvSpPr txBox="1"/>
          <p:nvPr/>
        </p:nvSpPr>
        <p:spPr>
          <a:xfrm>
            <a:off x="19921423" y="7665006"/>
            <a:ext cx="4169731" cy="1569660"/>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Densely urbanized</a:t>
            </a:r>
          </a:p>
          <a:p>
            <a:pPr defTabSz="1828800">
              <a:defRPr/>
            </a:pPr>
            <a:r>
              <a:rPr lang="en-US" sz="3200" dirty="0">
                <a:solidFill>
                  <a:srgbClr val="FF0000"/>
                </a:solidFill>
                <a:highlight>
                  <a:srgbClr val="FFE4DF"/>
                </a:highlight>
                <a:latin typeface="Arial"/>
              </a:rPr>
              <a:t>and emerging areas</a:t>
            </a:r>
          </a:p>
          <a:p>
            <a:pPr defTabSz="1828800">
              <a:defRPr/>
            </a:pPr>
            <a:r>
              <a:rPr lang="en-US" sz="3200" dirty="0">
                <a:solidFill>
                  <a:srgbClr val="FF0000"/>
                </a:solidFill>
                <a:highlight>
                  <a:srgbClr val="FFE4DF"/>
                </a:highlight>
                <a:latin typeface="Arial"/>
              </a:rPr>
              <a:t>(some spots possible)</a:t>
            </a:r>
            <a:endParaRPr lang="en-CH" sz="3200" dirty="0">
              <a:solidFill>
                <a:srgbClr val="FF0000"/>
              </a:solidFill>
              <a:highlight>
                <a:srgbClr val="FFE4DF"/>
              </a:highlight>
              <a:latin typeface="Arial"/>
            </a:endParaRPr>
          </a:p>
        </p:txBody>
      </p:sp>
      <p:sp>
        <p:nvSpPr>
          <p:cNvPr id="125" name="Oval 124">
            <a:extLst>
              <a:ext uri="{FF2B5EF4-FFF2-40B4-BE49-F238E27FC236}">
                <a16:creationId xmlns:a16="http://schemas.microsoft.com/office/drawing/2014/main" id="{AB95112C-7C01-1242-80F5-B9E608119584}"/>
              </a:ext>
            </a:extLst>
          </p:cNvPr>
          <p:cNvSpPr/>
          <p:nvPr/>
        </p:nvSpPr>
        <p:spPr>
          <a:xfrm rot="6424579">
            <a:off x="10263047" y="2339091"/>
            <a:ext cx="324986" cy="59488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28" name="Straight Arrow Connector 127">
            <a:extLst>
              <a:ext uri="{FF2B5EF4-FFF2-40B4-BE49-F238E27FC236}">
                <a16:creationId xmlns:a16="http://schemas.microsoft.com/office/drawing/2014/main" id="{DB42AC5C-36B1-B341-A580-7BE81122A2F0}"/>
              </a:ext>
            </a:extLst>
          </p:cNvPr>
          <p:cNvCxnSpPr>
            <a:cxnSpLocks/>
          </p:cNvCxnSpPr>
          <p:nvPr/>
        </p:nvCxnSpPr>
        <p:spPr>
          <a:xfrm>
            <a:off x="8387784" y="2189509"/>
            <a:ext cx="2055392" cy="44489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9" name="Oval 128">
            <a:extLst>
              <a:ext uri="{FF2B5EF4-FFF2-40B4-BE49-F238E27FC236}">
                <a16:creationId xmlns:a16="http://schemas.microsoft.com/office/drawing/2014/main" id="{362FC570-D93B-2F40-A1B2-859C2892768F}"/>
              </a:ext>
            </a:extLst>
          </p:cNvPr>
          <p:cNvSpPr/>
          <p:nvPr/>
        </p:nvSpPr>
        <p:spPr>
          <a:xfrm rot="19782827">
            <a:off x="17054931" y="4775083"/>
            <a:ext cx="350878" cy="535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33" name="Oval 132">
            <a:extLst>
              <a:ext uri="{FF2B5EF4-FFF2-40B4-BE49-F238E27FC236}">
                <a16:creationId xmlns:a16="http://schemas.microsoft.com/office/drawing/2014/main" id="{E9AD5E08-DD66-3F4F-9823-FDFEF00AEFD9}"/>
              </a:ext>
            </a:extLst>
          </p:cNvPr>
          <p:cNvSpPr/>
          <p:nvPr/>
        </p:nvSpPr>
        <p:spPr>
          <a:xfrm rot="6172863">
            <a:off x="15846347" y="3047727"/>
            <a:ext cx="491726" cy="75304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cxnSp>
        <p:nvCxnSpPr>
          <p:cNvPr id="137" name="Straight Arrow Connector 136">
            <a:extLst>
              <a:ext uri="{FF2B5EF4-FFF2-40B4-BE49-F238E27FC236}">
                <a16:creationId xmlns:a16="http://schemas.microsoft.com/office/drawing/2014/main" id="{538E5EF6-D1C9-6F4B-BB4A-72EF7F186729}"/>
              </a:ext>
            </a:extLst>
          </p:cNvPr>
          <p:cNvCxnSpPr>
            <a:cxnSpLocks/>
            <a:stCxn id="138" idx="1"/>
          </p:cNvCxnSpPr>
          <p:nvPr/>
        </p:nvCxnSpPr>
        <p:spPr>
          <a:xfrm flipH="1" flipV="1">
            <a:off x="16124390" y="3433119"/>
            <a:ext cx="1952225" cy="31598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38" name="TextBox 137">
            <a:extLst>
              <a:ext uri="{FF2B5EF4-FFF2-40B4-BE49-F238E27FC236}">
                <a16:creationId xmlns:a16="http://schemas.microsoft.com/office/drawing/2014/main" id="{E2EDB571-74E9-564B-BED5-7D27F36D9CAE}"/>
              </a:ext>
            </a:extLst>
          </p:cNvPr>
          <p:cNvSpPr txBox="1"/>
          <p:nvPr/>
        </p:nvSpPr>
        <p:spPr>
          <a:xfrm>
            <a:off x="18076615" y="3456713"/>
            <a:ext cx="3076483" cy="584775"/>
          </a:xfrm>
          <a:prstGeom prst="rect">
            <a:avLst/>
          </a:prstGeom>
          <a:noFill/>
        </p:spPr>
        <p:txBody>
          <a:bodyPr wrap="none" rtlCol="0">
            <a:spAutoFit/>
          </a:bodyPr>
          <a:lstStyle/>
          <a:p>
            <a:pPr defTabSz="1828800">
              <a:defRPr/>
            </a:pPr>
            <a:r>
              <a:rPr lang="en-US" sz="3200" dirty="0">
                <a:solidFill>
                  <a:srgbClr val="FF0000"/>
                </a:solidFill>
                <a:highlight>
                  <a:srgbClr val="FFE4DF"/>
                </a:highlight>
                <a:latin typeface="Arial"/>
              </a:rPr>
              <a:t>Protected forest</a:t>
            </a:r>
            <a:endParaRPr lang="en-CH" sz="3200" dirty="0">
              <a:solidFill>
                <a:srgbClr val="FF0000"/>
              </a:solidFill>
              <a:highlight>
                <a:srgbClr val="FFE4DF"/>
              </a:highlight>
              <a:latin typeface="Arial"/>
            </a:endParaRPr>
          </a:p>
        </p:txBody>
      </p:sp>
      <p:sp>
        <p:nvSpPr>
          <p:cNvPr id="141" name="Oval 140">
            <a:extLst>
              <a:ext uri="{FF2B5EF4-FFF2-40B4-BE49-F238E27FC236}">
                <a16:creationId xmlns:a16="http://schemas.microsoft.com/office/drawing/2014/main" id="{BCE7F478-7825-E74A-8B6E-C6623C32840C}"/>
              </a:ext>
            </a:extLst>
          </p:cNvPr>
          <p:cNvSpPr/>
          <p:nvPr/>
        </p:nvSpPr>
        <p:spPr>
          <a:xfrm rot="739807">
            <a:off x="17250243" y="9948742"/>
            <a:ext cx="1374386" cy="33461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7" name="Oval 116">
            <a:extLst>
              <a:ext uri="{FF2B5EF4-FFF2-40B4-BE49-F238E27FC236}">
                <a16:creationId xmlns:a16="http://schemas.microsoft.com/office/drawing/2014/main" id="{F4D6EA12-33CC-EE41-8C89-4247C8A24F3A}"/>
              </a:ext>
            </a:extLst>
          </p:cNvPr>
          <p:cNvSpPr/>
          <p:nvPr/>
        </p:nvSpPr>
        <p:spPr>
          <a:xfrm rot="19280261">
            <a:off x="17734714" y="8332906"/>
            <a:ext cx="363536" cy="96702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44" name="Oval 143">
            <a:extLst>
              <a:ext uri="{FF2B5EF4-FFF2-40B4-BE49-F238E27FC236}">
                <a16:creationId xmlns:a16="http://schemas.microsoft.com/office/drawing/2014/main" id="{8BECA9F9-05FC-EC4B-ABF3-166C6C57C387}"/>
              </a:ext>
            </a:extLst>
          </p:cNvPr>
          <p:cNvSpPr/>
          <p:nvPr/>
        </p:nvSpPr>
        <p:spPr>
          <a:xfrm rot="3005362">
            <a:off x="17750427" y="8150861"/>
            <a:ext cx="895206" cy="477090"/>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50" name="Oval 149">
            <a:extLst>
              <a:ext uri="{FF2B5EF4-FFF2-40B4-BE49-F238E27FC236}">
                <a16:creationId xmlns:a16="http://schemas.microsoft.com/office/drawing/2014/main" id="{FE81CDBC-A9BC-E940-B5CC-0F20C703D668}"/>
              </a:ext>
            </a:extLst>
          </p:cNvPr>
          <p:cNvSpPr/>
          <p:nvPr/>
        </p:nvSpPr>
        <p:spPr>
          <a:xfrm rot="3000590">
            <a:off x="10995469" y="1600189"/>
            <a:ext cx="390034" cy="1188146"/>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52" name="Oval 151">
            <a:extLst>
              <a:ext uri="{FF2B5EF4-FFF2-40B4-BE49-F238E27FC236}">
                <a16:creationId xmlns:a16="http://schemas.microsoft.com/office/drawing/2014/main" id="{5D08ACF5-74F9-644E-AB84-BD95799C4804}"/>
              </a:ext>
            </a:extLst>
          </p:cNvPr>
          <p:cNvSpPr/>
          <p:nvPr/>
        </p:nvSpPr>
        <p:spPr>
          <a:xfrm rot="18075345">
            <a:off x="10214619" y="11330578"/>
            <a:ext cx="902882" cy="101643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53" name="Oval 152">
            <a:extLst>
              <a:ext uri="{FF2B5EF4-FFF2-40B4-BE49-F238E27FC236}">
                <a16:creationId xmlns:a16="http://schemas.microsoft.com/office/drawing/2014/main" id="{62E8BBEE-E4DC-6D41-9AC3-2BD21298701D}"/>
              </a:ext>
            </a:extLst>
          </p:cNvPr>
          <p:cNvSpPr/>
          <p:nvPr/>
        </p:nvSpPr>
        <p:spPr>
          <a:xfrm rot="3060186">
            <a:off x="8117048" y="11451917"/>
            <a:ext cx="2529360" cy="1123854"/>
          </a:xfrm>
          <a:prstGeom prst="ellipse">
            <a:avLst/>
          </a:prstGeom>
          <a:solidFill>
            <a:schemeClr val="accent5">
              <a:lumMod val="20000"/>
              <a:lumOff val="8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a:solidFill>
                <a:srgbClr val="FFFFFF"/>
              </a:solidFill>
              <a:latin typeface="Arial"/>
            </a:endParaRPr>
          </a:p>
        </p:txBody>
      </p:sp>
      <p:sp>
        <p:nvSpPr>
          <p:cNvPr id="148" name="Title 1">
            <a:extLst>
              <a:ext uri="{FF2B5EF4-FFF2-40B4-BE49-F238E27FC236}">
                <a16:creationId xmlns:a16="http://schemas.microsoft.com/office/drawing/2014/main" id="{5CAF5A12-569A-4EAC-8656-0AF1407A7497}"/>
              </a:ext>
            </a:extLst>
          </p:cNvPr>
          <p:cNvSpPr txBox="1">
            <a:spLocks/>
          </p:cNvSpPr>
          <p:nvPr/>
        </p:nvSpPr>
        <p:spPr>
          <a:xfrm>
            <a:off x="670819" y="58253"/>
            <a:ext cx="22752050" cy="2230170"/>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1828800">
              <a:defRPr/>
            </a:pPr>
            <a:r>
              <a:rPr lang="en-US" sz="7200" dirty="0">
                <a:solidFill>
                  <a:srgbClr val="0033A0"/>
                </a:solidFill>
                <a:latin typeface="Arial"/>
              </a:rPr>
              <a:t>P</a:t>
            </a:r>
            <a:r>
              <a:rPr lang="en-GB" sz="7200" dirty="0" err="1">
                <a:solidFill>
                  <a:srgbClr val="0033A0"/>
                </a:solidFill>
                <a:latin typeface="Arial"/>
              </a:rPr>
              <a:t>lacements</a:t>
            </a:r>
            <a:r>
              <a:rPr lang="en-GB" sz="7200" dirty="0">
                <a:solidFill>
                  <a:srgbClr val="0033A0"/>
                </a:solidFill>
                <a:latin typeface="Arial"/>
              </a:rPr>
              <a:t> studies (</a:t>
            </a:r>
            <a:r>
              <a:rPr lang="en-GB" sz="7200" dirty="0" err="1">
                <a:solidFill>
                  <a:srgbClr val="0033A0"/>
                </a:solidFill>
                <a:latin typeface="Arial"/>
              </a:rPr>
              <a:t>i</a:t>
            </a:r>
            <a:r>
              <a:rPr lang="en-GB" sz="7200" dirty="0">
                <a:solidFill>
                  <a:srgbClr val="0033A0"/>
                </a:solidFill>
                <a:latin typeface="Arial"/>
              </a:rPr>
              <a:t>)</a:t>
            </a:r>
          </a:p>
        </p:txBody>
      </p:sp>
      <p:sp>
        <p:nvSpPr>
          <p:cNvPr id="149" name="TextBox 148">
            <a:extLst>
              <a:ext uri="{FF2B5EF4-FFF2-40B4-BE49-F238E27FC236}">
                <a16:creationId xmlns:a16="http://schemas.microsoft.com/office/drawing/2014/main" id="{1F694FEE-D5FE-4653-B538-9FB7E7489978}"/>
              </a:ext>
            </a:extLst>
          </p:cNvPr>
          <p:cNvSpPr txBox="1"/>
          <p:nvPr/>
        </p:nvSpPr>
        <p:spPr>
          <a:xfrm>
            <a:off x="18759859" y="159265"/>
            <a:ext cx="4929555" cy="646331"/>
          </a:xfrm>
          <a:prstGeom prst="rect">
            <a:avLst/>
          </a:prstGeom>
          <a:solidFill>
            <a:srgbClr val="FFCCCC"/>
          </a:solidFill>
        </p:spPr>
        <p:txBody>
          <a:bodyPr wrap="none" rtlCol="0">
            <a:spAutoFit/>
          </a:bodyPr>
          <a:lstStyle/>
          <a:p>
            <a:pPr defTabSz="1828800">
              <a:defRPr/>
            </a:pPr>
            <a:r>
              <a:rPr lang="en-US" kern="0" dirty="0">
                <a:solidFill>
                  <a:srgbClr val="0C377B"/>
                </a:solidFill>
                <a:latin typeface="Arial"/>
              </a:rPr>
              <a:t>J. Gutleber, V. Mertens</a:t>
            </a:r>
            <a:endParaRPr lang="en-GB" kern="0" dirty="0">
              <a:solidFill>
                <a:srgbClr val="0C377B"/>
              </a:solidFill>
              <a:latin typeface="Arial"/>
            </a:endParaRPr>
          </a:p>
        </p:txBody>
      </p:sp>
    </p:spTree>
    <p:extLst>
      <p:ext uri="{BB962C8B-B14F-4D97-AF65-F5344CB8AC3E}">
        <p14:creationId xmlns:p14="http://schemas.microsoft.com/office/powerpoint/2010/main" val="4058192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p&#10;&#10;Description automatically generated">
            <a:extLst>
              <a:ext uri="{FF2B5EF4-FFF2-40B4-BE49-F238E27FC236}">
                <a16:creationId xmlns:a16="http://schemas.microsoft.com/office/drawing/2014/main" id="{E0DB9928-11FA-484F-B81D-5D211938A9DF}"/>
              </a:ext>
            </a:extLst>
          </p:cNvPr>
          <p:cNvPicPr>
            <a:picLocks noChangeAspect="1"/>
          </p:cNvPicPr>
          <p:nvPr/>
        </p:nvPicPr>
        <p:blipFill rotWithShape="1">
          <a:blip r:embed="rId3">
            <a:extLst>
              <a:ext uri="{28A0092B-C50C-407E-A947-70E740481C1C}">
                <a14:useLocalDpi xmlns:a14="http://schemas.microsoft.com/office/drawing/2010/main" val="0"/>
              </a:ext>
            </a:extLst>
          </a:blip>
          <a:srcRect t="9739" b="4488"/>
          <a:stretch/>
        </p:blipFill>
        <p:spPr>
          <a:xfrm>
            <a:off x="1" y="957571"/>
            <a:ext cx="24389402" cy="12758430"/>
          </a:xfrm>
          <a:prstGeom prst="rect">
            <a:avLst/>
          </a:prstGeom>
        </p:spPr>
      </p:pic>
      <p:sp>
        <p:nvSpPr>
          <p:cNvPr id="4" name="Slide Number Placeholder 3">
            <a:extLst>
              <a:ext uri="{FF2B5EF4-FFF2-40B4-BE49-F238E27FC236}">
                <a16:creationId xmlns:a16="http://schemas.microsoft.com/office/drawing/2014/main" id="{627E401F-B63C-3541-811F-80C463ADF090}"/>
              </a:ext>
            </a:extLst>
          </p:cNvPr>
          <p:cNvSpPr>
            <a:spLocks noGrp="1"/>
          </p:cNvSpPr>
          <p:nvPr>
            <p:ph type="sldNum" sz="quarter" idx="10"/>
          </p:nvPr>
        </p:nvSpPr>
        <p:spPr/>
        <p:txBody>
          <a:bodyPr/>
          <a:lstStyle/>
          <a:p>
            <a:pPr algn="r" defTabSz="1828800">
              <a:defRPr/>
            </a:pPr>
            <a:fld id="{88A1DFE4-5FC5-43BD-BB7E-75EAD82B965F}" type="slidenum">
              <a:rPr lang="en-US" sz="2000">
                <a:solidFill>
                  <a:srgbClr val="FFFFFF"/>
                </a:solidFill>
                <a:latin typeface="Arial"/>
              </a:rPr>
              <a:pPr algn="r" defTabSz="1828800">
                <a:defRPr/>
              </a:pPr>
              <a:t>21</a:t>
            </a:fld>
            <a:endParaRPr lang="en-US" sz="2000" dirty="0">
              <a:solidFill>
                <a:srgbClr val="FFFFFF"/>
              </a:solidFill>
              <a:latin typeface="Arial"/>
            </a:endParaRPr>
          </a:p>
        </p:txBody>
      </p:sp>
      <p:sp>
        <p:nvSpPr>
          <p:cNvPr id="131" name="TextBox 130">
            <a:extLst>
              <a:ext uri="{FF2B5EF4-FFF2-40B4-BE49-F238E27FC236}">
                <a16:creationId xmlns:a16="http://schemas.microsoft.com/office/drawing/2014/main" id="{69126C11-BB07-3749-9312-EA030DE8F990}"/>
              </a:ext>
            </a:extLst>
          </p:cNvPr>
          <p:cNvSpPr txBox="1"/>
          <p:nvPr/>
        </p:nvSpPr>
        <p:spPr>
          <a:xfrm>
            <a:off x="5873680" y="979482"/>
            <a:ext cx="3262432" cy="1569660"/>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CERN Prevessin</a:t>
            </a:r>
          </a:p>
          <a:p>
            <a:pPr algn="r" defTabSz="1828800">
              <a:defRPr/>
            </a:pPr>
            <a:r>
              <a:rPr lang="en-CH" sz="3200" dirty="0">
                <a:solidFill>
                  <a:srgbClr val="2F2F2F"/>
                </a:solidFill>
                <a:highlight>
                  <a:srgbClr val="DFDFDF"/>
                </a:highlight>
                <a:latin typeface="Arial"/>
              </a:rPr>
              <a:t>SPS BA4</a:t>
            </a:r>
          </a:p>
          <a:p>
            <a:pPr algn="r" defTabSz="1828800">
              <a:defRPr/>
            </a:pPr>
            <a:r>
              <a:rPr lang="en-CH" sz="3200" dirty="0">
                <a:solidFill>
                  <a:srgbClr val="2F2F2F"/>
                </a:solidFill>
                <a:highlight>
                  <a:srgbClr val="DFDFDF"/>
                </a:highlight>
                <a:latin typeface="Arial"/>
              </a:rPr>
              <a:t>LHC Pt8 area</a:t>
            </a:r>
          </a:p>
        </p:txBody>
      </p:sp>
      <p:sp>
        <p:nvSpPr>
          <p:cNvPr id="79" name="Oval 78">
            <a:extLst>
              <a:ext uri="{FF2B5EF4-FFF2-40B4-BE49-F238E27FC236}">
                <a16:creationId xmlns:a16="http://schemas.microsoft.com/office/drawing/2014/main" id="{20DA027B-102F-8F4E-BA76-37BE25C0CB3F}"/>
              </a:ext>
            </a:extLst>
          </p:cNvPr>
          <p:cNvSpPr/>
          <p:nvPr/>
        </p:nvSpPr>
        <p:spPr>
          <a:xfrm rot="21061730">
            <a:off x="12362127" y="11877967"/>
            <a:ext cx="661914" cy="1746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0" name="Oval 79">
            <a:extLst>
              <a:ext uri="{FF2B5EF4-FFF2-40B4-BE49-F238E27FC236}">
                <a16:creationId xmlns:a16="http://schemas.microsoft.com/office/drawing/2014/main" id="{CECB75E2-19F7-1347-A8BE-11BDDFCC1E55}"/>
              </a:ext>
            </a:extLst>
          </p:cNvPr>
          <p:cNvSpPr/>
          <p:nvPr/>
        </p:nvSpPr>
        <p:spPr>
          <a:xfrm rot="2250825">
            <a:off x="7056187" y="4306723"/>
            <a:ext cx="859078" cy="213282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4" name="Oval 83">
            <a:extLst>
              <a:ext uri="{FF2B5EF4-FFF2-40B4-BE49-F238E27FC236}">
                <a16:creationId xmlns:a16="http://schemas.microsoft.com/office/drawing/2014/main" id="{E57925FD-6D74-B449-9CE9-3BE92488B282}"/>
              </a:ext>
            </a:extLst>
          </p:cNvPr>
          <p:cNvSpPr/>
          <p:nvPr/>
        </p:nvSpPr>
        <p:spPr>
          <a:xfrm rot="2104596">
            <a:off x="14473517" y="1796106"/>
            <a:ext cx="396978" cy="52268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5" name="Oval 84">
            <a:extLst>
              <a:ext uri="{FF2B5EF4-FFF2-40B4-BE49-F238E27FC236}">
                <a16:creationId xmlns:a16="http://schemas.microsoft.com/office/drawing/2014/main" id="{D618116B-7ABE-8C44-A250-AB7EA7B4CB89}"/>
              </a:ext>
            </a:extLst>
          </p:cNvPr>
          <p:cNvSpPr/>
          <p:nvPr/>
        </p:nvSpPr>
        <p:spPr>
          <a:xfrm rot="2104596">
            <a:off x="15239381" y="2987237"/>
            <a:ext cx="572354" cy="41518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86" name="Oval 85">
            <a:extLst>
              <a:ext uri="{FF2B5EF4-FFF2-40B4-BE49-F238E27FC236}">
                <a16:creationId xmlns:a16="http://schemas.microsoft.com/office/drawing/2014/main" id="{7528879B-6236-1C45-B147-208CC9709FEF}"/>
              </a:ext>
            </a:extLst>
          </p:cNvPr>
          <p:cNvSpPr/>
          <p:nvPr/>
        </p:nvSpPr>
        <p:spPr>
          <a:xfrm rot="2429710">
            <a:off x="9959013" y="1888792"/>
            <a:ext cx="846250" cy="42729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1" name="Oval 90">
            <a:extLst>
              <a:ext uri="{FF2B5EF4-FFF2-40B4-BE49-F238E27FC236}">
                <a16:creationId xmlns:a16="http://schemas.microsoft.com/office/drawing/2014/main" id="{AE0562AB-57D7-5F4A-91CC-074DB88727C6}"/>
              </a:ext>
            </a:extLst>
          </p:cNvPr>
          <p:cNvSpPr/>
          <p:nvPr/>
        </p:nvSpPr>
        <p:spPr>
          <a:xfrm>
            <a:off x="12160799" y="1882423"/>
            <a:ext cx="301674" cy="28895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5" name="Oval 94">
            <a:extLst>
              <a:ext uri="{FF2B5EF4-FFF2-40B4-BE49-F238E27FC236}">
                <a16:creationId xmlns:a16="http://schemas.microsoft.com/office/drawing/2014/main" id="{F9FA0BA2-B4B4-6C44-A632-B1A0AE73551F}"/>
              </a:ext>
            </a:extLst>
          </p:cNvPr>
          <p:cNvSpPr/>
          <p:nvPr/>
        </p:nvSpPr>
        <p:spPr>
          <a:xfrm rot="19768618">
            <a:off x="7200053" y="7182790"/>
            <a:ext cx="585582" cy="103914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7" name="Oval 96">
            <a:extLst>
              <a:ext uri="{FF2B5EF4-FFF2-40B4-BE49-F238E27FC236}">
                <a16:creationId xmlns:a16="http://schemas.microsoft.com/office/drawing/2014/main" id="{543DDB79-A62D-CB4D-B794-EAF938A62B20}"/>
              </a:ext>
            </a:extLst>
          </p:cNvPr>
          <p:cNvSpPr/>
          <p:nvPr/>
        </p:nvSpPr>
        <p:spPr>
          <a:xfrm rot="18909720">
            <a:off x="17438461" y="5773785"/>
            <a:ext cx="350878" cy="535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98" name="Oval 97">
            <a:extLst>
              <a:ext uri="{FF2B5EF4-FFF2-40B4-BE49-F238E27FC236}">
                <a16:creationId xmlns:a16="http://schemas.microsoft.com/office/drawing/2014/main" id="{57DCCF90-E6E7-0948-A23F-C5BC9DC1D6FC}"/>
              </a:ext>
            </a:extLst>
          </p:cNvPr>
          <p:cNvSpPr/>
          <p:nvPr/>
        </p:nvSpPr>
        <p:spPr>
          <a:xfrm rot="19969509">
            <a:off x="17820042" y="6343140"/>
            <a:ext cx="258168" cy="119599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1" name="Oval 100">
            <a:extLst>
              <a:ext uri="{FF2B5EF4-FFF2-40B4-BE49-F238E27FC236}">
                <a16:creationId xmlns:a16="http://schemas.microsoft.com/office/drawing/2014/main" id="{63522BBB-2D1C-5749-8E95-1119149B47B5}"/>
              </a:ext>
            </a:extLst>
          </p:cNvPr>
          <p:cNvSpPr/>
          <p:nvPr/>
        </p:nvSpPr>
        <p:spPr>
          <a:xfrm rot="20583478">
            <a:off x="17300199" y="6238086"/>
            <a:ext cx="247802" cy="126094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5" name="Oval 104">
            <a:extLst>
              <a:ext uri="{FF2B5EF4-FFF2-40B4-BE49-F238E27FC236}">
                <a16:creationId xmlns:a16="http://schemas.microsoft.com/office/drawing/2014/main" id="{058E4FF0-6533-F744-8112-55035FD60A75}"/>
              </a:ext>
            </a:extLst>
          </p:cNvPr>
          <p:cNvSpPr/>
          <p:nvPr/>
        </p:nvSpPr>
        <p:spPr>
          <a:xfrm rot="739807">
            <a:off x="16813169" y="8197003"/>
            <a:ext cx="477354" cy="81818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6" name="Oval 105">
            <a:extLst>
              <a:ext uri="{FF2B5EF4-FFF2-40B4-BE49-F238E27FC236}">
                <a16:creationId xmlns:a16="http://schemas.microsoft.com/office/drawing/2014/main" id="{8205A944-1277-2D4C-8C2A-D93E0C5DBDD2}"/>
              </a:ext>
            </a:extLst>
          </p:cNvPr>
          <p:cNvSpPr/>
          <p:nvPr/>
        </p:nvSpPr>
        <p:spPr>
          <a:xfrm rot="3662212">
            <a:off x="17573838" y="7566041"/>
            <a:ext cx="338600" cy="61017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09" name="Oval 108">
            <a:extLst>
              <a:ext uri="{FF2B5EF4-FFF2-40B4-BE49-F238E27FC236}">
                <a16:creationId xmlns:a16="http://schemas.microsoft.com/office/drawing/2014/main" id="{E9924606-1F75-E648-A372-B87558DF541C}"/>
              </a:ext>
            </a:extLst>
          </p:cNvPr>
          <p:cNvSpPr/>
          <p:nvPr/>
        </p:nvSpPr>
        <p:spPr>
          <a:xfrm rot="567333" flipH="1">
            <a:off x="13784551" y="12513357"/>
            <a:ext cx="328958" cy="30500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1" name="Oval 110">
            <a:extLst>
              <a:ext uri="{FF2B5EF4-FFF2-40B4-BE49-F238E27FC236}">
                <a16:creationId xmlns:a16="http://schemas.microsoft.com/office/drawing/2014/main" id="{F362FF90-D5BD-6F4B-B26A-26370D96D98B}"/>
              </a:ext>
            </a:extLst>
          </p:cNvPr>
          <p:cNvSpPr/>
          <p:nvPr/>
        </p:nvSpPr>
        <p:spPr>
          <a:xfrm rot="18075345">
            <a:off x="8061279" y="9159859"/>
            <a:ext cx="2230618" cy="112011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12" name="Oval 111">
            <a:extLst>
              <a:ext uri="{FF2B5EF4-FFF2-40B4-BE49-F238E27FC236}">
                <a16:creationId xmlns:a16="http://schemas.microsoft.com/office/drawing/2014/main" id="{B0A5046A-8E73-1E47-8E8E-964A0AA22ABF}"/>
              </a:ext>
            </a:extLst>
          </p:cNvPr>
          <p:cNvSpPr/>
          <p:nvPr/>
        </p:nvSpPr>
        <p:spPr>
          <a:xfrm rot="19655291">
            <a:off x="7478314" y="7827115"/>
            <a:ext cx="2117032" cy="112711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cxnSp>
        <p:nvCxnSpPr>
          <p:cNvPr id="128" name="Straight Arrow Connector 127">
            <a:extLst>
              <a:ext uri="{FF2B5EF4-FFF2-40B4-BE49-F238E27FC236}">
                <a16:creationId xmlns:a16="http://schemas.microsoft.com/office/drawing/2014/main" id="{DB42AC5C-36B1-B341-A580-7BE81122A2F0}"/>
              </a:ext>
            </a:extLst>
          </p:cNvPr>
          <p:cNvCxnSpPr>
            <a:cxnSpLocks/>
            <a:stCxn id="131" idx="3"/>
          </p:cNvCxnSpPr>
          <p:nvPr/>
        </p:nvCxnSpPr>
        <p:spPr>
          <a:xfrm>
            <a:off x="9136112" y="1764312"/>
            <a:ext cx="1378607" cy="43567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29" name="Oval 128">
            <a:extLst>
              <a:ext uri="{FF2B5EF4-FFF2-40B4-BE49-F238E27FC236}">
                <a16:creationId xmlns:a16="http://schemas.microsoft.com/office/drawing/2014/main" id="{362FC570-D93B-2F40-A1B2-859C2892768F}"/>
              </a:ext>
            </a:extLst>
          </p:cNvPr>
          <p:cNvSpPr/>
          <p:nvPr/>
        </p:nvSpPr>
        <p:spPr>
          <a:xfrm rot="19782827">
            <a:off x="17054931" y="4775083"/>
            <a:ext cx="350878" cy="53533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141" name="TextBox 140">
            <a:extLst>
              <a:ext uri="{FF2B5EF4-FFF2-40B4-BE49-F238E27FC236}">
                <a16:creationId xmlns:a16="http://schemas.microsoft.com/office/drawing/2014/main" id="{04BDDB46-07A2-0D42-AA2B-C6339FFC52F0}"/>
              </a:ext>
            </a:extLst>
          </p:cNvPr>
          <p:cNvSpPr txBox="1"/>
          <p:nvPr/>
        </p:nvSpPr>
        <p:spPr>
          <a:xfrm>
            <a:off x="388812" y="2864931"/>
            <a:ext cx="5581977" cy="255454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Challex area south of D884</a:t>
            </a:r>
          </a:p>
          <a:p>
            <a:pPr algn="r" defTabSz="1828800">
              <a:defRPr/>
            </a:pPr>
            <a:r>
              <a:rPr lang="en-CH" sz="3200" dirty="0">
                <a:solidFill>
                  <a:srgbClr val="2F2F2F"/>
                </a:solidFill>
                <a:highlight>
                  <a:srgbClr val="DFDFDF"/>
                </a:highlight>
                <a:latin typeface="Arial"/>
              </a:rPr>
              <a:t>Permit north of D884, east of</a:t>
            </a:r>
          </a:p>
          <a:p>
            <a:pPr algn="r" defTabSz="1828800">
              <a:defRPr/>
            </a:pPr>
            <a:r>
              <a:rPr lang="en-CH" sz="3200" dirty="0">
                <a:solidFill>
                  <a:srgbClr val="2F2F2F"/>
                </a:solidFill>
                <a:highlight>
                  <a:srgbClr val="DFDFDF"/>
                </a:highlight>
                <a:latin typeface="Arial"/>
              </a:rPr>
              <a:t>water bearing layer zone.</a:t>
            </a:r>
          </a:p>
          <a:p>
            <a:pPr algn="r" defTabSz="1828800">
              <a:defRPr/>
            </a:pPr>
            <a:r>
              <a:rPr lang="en-CH" sz="3200" dirty="0">
                <a:solidFill>
                  <a:srgbClr val="2F2F2F"/>
                </a:solidFill>
                <a:highlight>
                  <a:srgbClr val="DFDFDF"/>
                </a:highlight>
                <a:latin typeface="Arial"/>
              </a:rPr>
              <a:t>Permit entering swiss territory</a:t>
            </a:r>
          </a:p>
          <a:p>
            <a:pPr algn="r" defTabSz="1828800">
              <a:defRPr/>
            </a:pPr>
            <a:r>
              <a:rPr lang="en-CH" sz="3200" dirty="0">
                <a:solidFill>
                  <a:srgbClr val="2F2F2F"/>
                </a:solidFill>
                <a:highlight>
                  <a:srgbClr val="DFDFDF"/>
                </a:highlight>
                <a:latin typeface="Arial"/>
              </a:rPr>
              <a:t>conntected by access tunnel</a:t>
            </a:r>
          </a:p>
        </p:txBody>
      </p:sp>
      <p:cxnSp>
        <p:nvCxnSpPr>
          <p:cNvPr id="144" name="Straight Arrow Connector 143">
            <a:extLst>
              <a:ext uri="{FF2B5EF4-FFF2-40B4-BE49-F238E27FC236}">
                <a16:creationId xmlns:a16="http://schemas.microsoft.com/office/drawing/2014/main" id="{491A2BBB-5783-B64F-A479-B120D993466C}"/>
              </a:ext>
            </a:extLst>
          </p:cNvPr>
          <p:cNvCxnSpPr>
            <a:cxnSpLocks/>
            <a:stCxn id="141" idx="3"/>
          </p:cNvCxnSpPr>
          <p:nvPr/>
        </p:nvCxnSpPr>
        <p:spPr>
          <a:xfrm>
            <a:off x="5970789" y="4142204"/>
            <a:ext cx="1568495" cy="122015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48" name="TextBox 147">
            <a:extLst>
              <a:ext uri="{FF2B5EF4-FFF2-40B4-BE49-F238E27FC236}">
                <a16:creationId xmlns:a16="http://schemas.microsoft.com/office/drawing/2014/main" id="{FE3B140D-AEE7-0444-B953-E3020E2E4D41}"/>
              </a:ext>
            </a:extLst>
          </p:cNvPr>
          <p:cNvSpPr txBox="1"/>
          <p:nvPr/>
        </p:nvSpPr>
        <p:spPr>
          <a:xfrm>
            <a:off x="365239" y="6783734"/>
            <a:ext cx="4717765"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Vulbens south of water</a:t>
            </a:r>
          </a:p>
          <a:p>
            <a:pPr algn="r" defTabSz="1828800">
              <a:defRPr/>
            </a:pPr>
            <a:r>
              <a:rPr lang="en-GB" sz="3200" dirty="0">
                <a:solidFill>
                  <a:srgbClr val="2F2F2F"/>
                </a:solidFill>
                <a:highlight>
                  <a:srgbClr val="DFDFDF"/>
                </a:highlight>
                <a:latin typeface="Arial"/>
              </a:rPr>
              <a:t>P</a:t>
            </a:r>
            <a:r>
              <a:rPr lang="en-CH" sz="3200" dirty="0">
                <a:solidFill>
                  <a:srgbClr val="2F2F2F"/>
                </a:solidFill>
                <a:highlight>
                  <a:srgbClr val="DFDFDF"/>
                </a:highlight>
                <a:latin typeface="Arial"/>
              </a:rPr>
              <a:t>rotection zone until A40</a:t>
            </a:r>
          </a:p>
        </p:txBody>
      </p:sp>
      <p:cxnSp>
        <p:nvCxnSpPr>
          <p:cNvPr id="149" name="Straight Arrow Connector 148">
            <a:extLst>
              <a:ext uri="{FF2B5EF4-FFF2-40B4-BE49-F238E27FC236}">
                <a16:creationId xmlns:a16="http://schemas.microsoft.com/office/drawing/2014/main" id="{8F48EF02-FF81-7F41-8DE6-611EC9ECD8F0}"/>
              </a:ext>
            </a:extLst>
          </p:cNvPr>
          <p:cNvCxnSpPr>
            <a:cxnSpLocks/>
            <a:stCxn id="148" idx="3"/>
          </p:cNvCxnSpPr>
          <p:nvPr/>
        </p:nvCxnSpPr>
        <p:spPr>
          <a:xfrm>
            <a:off x="5083004" y="7322343"/>
            <a:ext cx="2477211" cy="34948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0" name="TextBox 149">
            <a:extLst>
              <a:ext uri="{FF2B5EF4-FFF2-40B4-BE49-F238E27FC236}">
                <a16:creationId xmlns:a16="http://schemas.microsoft.com/office/drawing/2014/main" id="{6A148B91-C0CA-944E-896A-401D98F50D64}"/>
              </a:ext>
            </a:extLst>
          </p:cNvPr>
          <p:cNvSpPr txBox="1"/>
          <p:nvPr/>
        </p:nvSpPr>
        <p:spPr>
          <a:xfrm>
            <a:off x="724978" y="8389750"/>
            <a:ext cx="4419800" cy="1569660"/>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Dingy north up to A40,</a:t>
            </a:r>
          </a:p>
          <a:p>
            <a:pPr algn="r" defTabSz="1828800">
              <a:defRPr/>
            </a:pPr>
            <a:r>
              <a:rPr lang="en-CH" sz="3200" dirty="0">
                <a:solidFill>
                  <a:srgbClr val="2F2F2F"/>
                </a:solidFill>
                <a:highlight>
                  <a:srgbClr val="DFDFDF"/>
                </a:highlight>
                <a:latin typeface="Arial"/>
              </a:rPr>
              <a:t>except water protection</a:t>
            </a:r>
            <a:br>
              <a:rPr lang="en-CH" sz="3200" dirty="0">
                <a:solidFill>
                  <a:srgbClr val="2F2F2F"/>
                </a:solidFill>
                <a:highlight>
                  <a:srgbClr val="DFDFDF"/>
                </a:highlight>
                <a:latin typeface="Arial"/>
              </a:rPr>
            </a:br>
            <a:r>
              <a:rPr lang="en-CH" sz="3200" dirty="0">
                <a:solidFill>
                  <a:srgbClr val="2F2F2F"/>
                </a:solidFill>
                <a:highlight>
                  <a:srgbClr val="DFDFDF"/>
                </a:highlight>
                <a:latin typeface="Arial"/>
              </a:rPr>
              <a:t>zones</a:t>
            </a:r>
          </a:p>
        </p:txBody>
      </p:sp>
      <p:cxnSp>
        <p:nvCxnSpPr>
          <p:cNvPr id="151" name="Straight Arrow Connector 150">
            <a:extLst>
              <a:ext uri="{FF2B5EF4-FFF2-40B4-BE49-F238E27FC236}">
                <a16:creationId xmlns:a16="http://schemas.microsoft.com/office/drawing/2014/main" id="{28C8192E-24AE-7742-8E72-ACC78FB2E1A1}"/>
              </a:ext>
            </a:extLst>
          </p:cNvPr>
          <p:cNvCxnSpPr>
            <a:cxnSpLocks/>
            <a:stCxn id="150" idx="3"/>
          </p:cNvCxnSpPr>
          <p:nvPr/>
        </p:nvCxnSpPr>
        <p:spPr>
          <a:xfrm flipV="1">
            <a:off x="5144778" y="8497981"/>
            <a:ext cx="3254716" cy="67659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2" name="TextBox 151">
            <a:extLst>
              <a:ext uri="{FF2B5EF4-FFF2-40B4-BE49-F238E27FC236}">
                <a16:creationId xmlns:a16="http://schemas.microsoft.com/office/drawing/2014/main" id="{5CFFB0D0-1DBB-A141-88B8-82C73C095BC6}"/>
              </a:ext>
            </a:extLst>
          </p:cNvPr>
          <p:cNvSpPr txBox="1"/>
          <p:nvPr/>
        </p:nvSpPr>
        <p:spPr>
          <a:xfrm>
            <a:off x="711458" y="10138802"/>
            <a:ext cx="5012911" cy="1569660"/>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Minzier area outside</a:t>
            </a:r>
          </a:p>
          <a:p>
            <a:pPr algn="r" defTabSz="1828800">
              <a:defRPr/>
            </a:pPr>
            <a:r>
              <a:rPr lang="en-GB" sz="3200" dirty="0">
                <a:solidFill>
                  <a:srgbClr val="2F2F2F"/>
                </a:solidFill>
                <a:highlight>
                  <a:srgbClr val="DFDFDF"/>
                </a:highlight>
                <a:latin typeface="Arial"/>
              </a:rPr>
              <a:t>f</a:t>
            </a:r>
            <a:r>
              <a:rPr lang="en-CH" sz="3200" dirty="0">
                <a:solidFill>
                  <a:srgbClr val="2F2F2F"/>
                </a:solidFill>
                <a:highlight>
                  <a:srgbClr val="DFDFDF"/>
                </a:highlight>
                <a:latin typeface="Arial"/>
              </a:rPr>
              <a:t>orests, which are</a:t>
            </a:r>
          </a:p>
          <a:p>
            <a:pPr algn="r" defTabSz="1828800">
              <a:defRPr/>
            </a:pPr>
            <a:r>
              <a:rPr lang="en-GB" sz="3200" dirty="0">
                <a:solidFill>
                  <a:srgbClr val="2F2F2F"/>
                </a:solidFill>
                <a:highlight>
                  <a:srgbClr val="DFDFDF"/>
                </a:highlight>
                <a:latin typeface="Arial"/>
              </a:rPr>
              <a:t>I</a:t>
            </a:r>
            <a:r>
              <a:rPr lang="en-CH" sz="3200" dirty="0">
                <a:solidFill>
                  <a:srgbClr val="2F2F2F"/>
                </a:solidFill>
                <a:highlight>
                  <a:srgbClr val="DFDFDF"/>
                </a:highlight>
                <a:latin typeface="Arial"/>
              </a:rPr>
              <a:t>naccessible on mountains</a:t>
            </a:r>
          </a:p>
        </p:txBody>
      </p:sp>
      <p:cxnSp>
        <p:nvCxnSpPr>
          <p:cNvPr id="153" name="Straight Arrow Connector 152">
            <a:extLst>
              <a:ext uri="{FF2B5EF4-FFF2-40B4-BE49-F238E27FC236}">
                <a16:creationId xmlns:a16="http://schemas.microsoft.com/office/drawing/2014/main" id="{FF552009-7344-CD42-8FDD-AF75EB53C6F9}"/>
              </a:ext>
            </a:extLst>
          </p:cNvPr>
          <p:cNvCxnSpPr>
            <a:cxnSpLocks/>
          </p:cNvCxnSpPr>
          <p:nvPr/>
        </p:nvCxnSpPr>
        <p:spPr>
          <a:xfrm flipV="1">
            <a:off x="5804873" y="9767615"/>
            <a:ext cx="3331238" cy="135748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4" name="TextBox 153">
            <a:extLst>
              <a:ext uri="{FF2B5EF4-FFF2-40B4-BE49-F238E27FC236}">
                <a16:creationId xmlns:a16="http://schemas.microsoft.com/office/drawing/2014/main" id="{80043F07-B92D-624E-878E-335335010A77}"/>
              </a:ext>
            </a:extLst>
          </p:cNvPr>
          <p:cNvSpPr txBox="1"/>
          <p:nvPr/>
        </p:nvSpPr>
        <p:spPr>
          <a:xfrm>
            <a:off x="13233754" y="7137845"/>
            <a:ext cx="3236784" cy="2554545"/>
          </a:xfrm>
          <a:prstGeom prst="rect">
            <a:avLst/>
          </a:prstGeom>
          <a:noFill/>
        </p:spPr>
        <p:txBody>
          <a:bodyPr wrap="none" rtlCol="0">
            <a:spAutoFit/>
          </a:bodyPr>
          <a:lstStyle/>
          <a:p>
            <a:pPr defTabSz="1828800">
              <a:defRPr/>
            </a:pPr>
            <a:r>
              <a:rPr lang="en-US" sz="3200" dirty="0">
                <a:solidFill>
                  <a:srgbClr val="2F2F2F"/>
                </a:solidFill>
                <a:highlight>
                  <a:srgbClr val="DFDFDF"/>
                </a:highlight>
                <a:latin typeface="Arial"/>
              </a:rPr>
              <a:t>North &amp; south of</a:t>
            </a:r>
          </a:p>
          <a:p>
            <a:pPr defTabSz="1828800">
              <a:defRPr/>
            </a:pPr>
            <a:r>
              <a:rPr lang="en-US" sz="3200" dirty="0">
                <a:solidFill>
                  <a:srgbClr val="2F2F2F"/>
                </a:solidFill>
                <a:highlight>
                  <a:srgbClr val="DFDFDF"/>
                </a:highlight>
                <a:latin typeface="Arial"/>
              </a:rPr>
              <a:t>A410 at selected</a:t>
            </a:r>
          </a:p>
          <a:p>
            <a:pPr defTabSz="1828800">
              <a:defRPr/>
            </a:pPr>
            <a:r>
              <a:rPr lang="en-US" sz="3200" dirty="0">
                <a:solidFill>
                  <a:srgbClr val="2F2F2F"/>
                </a:solidFill>
                <a:highlight>
                  <a:srgbClr val="DFDFDF"/>
                </a:highlight>
                <a:latin typeface="Arial"/>
              </a:rPr>
              <a:t>Places to be</a:t>
            </a:r>
          </a:p>
          <a:p>
            <a:pPr defTabSz="1828800">
              <a:defRPr/>
            </a:pPr>
            <a:r>
              <a:rPr lang="en-US" sz="3200" dirty="0" err="1">
                <a:solidFill>
                  <a:srgbClr val="2F2F2F"/>
                </a:solidFill>
                <a:highlight>
                  <a:srgbClr val="DFDFDF"/>
                </a:highlight>
                <a:latin typeface="Arial"/>
              </a:rPr>
              <a:t>analysed</a:t>
            </a:r>
            <a:endParaRPr lang="en-US" sz="3200" dirty="0">
              <a:solidFill>
                <a:srgbClr val="2F2F2F"/>
              </a:solidFill>
              <a:highlight>
                <a:srgbClr val="DFDFDF"/>
              </a:highlight>
              <a:latin typeface="Arial"/>
            </a:endParaRPr>
          </a:p>
          <a:p>
            <a:pPr defTabSz="1828800">
              <a:defRPr/>
            </a:pPr>
            <a:r>
              <a:rPr lang="en-US" sz="3200" dirty="0">
                <a:solidFill>
                  <a:srgbClr val="2F2F2F"/>
                </a:solidFill>
                <a:highlight>
                  <a:srgbClr val="DFDFDF"/>
                </a:highlight>
                <a:latin typeface="Arial"/>
              </a:rPr>
              <a:t>individually</a:t>
            </a:r>
            <a:endParaRPr lang="en-CH" sz="3200" dirty="0">
              <a:solidFill>
                <a:srgbClr val="2F2F2F"/>
              </a:solidFill>
              <a:highlight>
                <a:srgbClr val="DFDFDF"/>
              </a:highlight>
              <a:latin typeface="Arial"/>
            </a:endParaRPr>
          </a:p>
        </p:txBody>
      </p:sp>
      <p:cxnSp>
        <p:nvCxnSpPr>
          <p:cNvPr id="155" name="Straight Arrow Connector 154">
            <a:extLst>
              <a:ext uri="{FF2B5EF4-FFF2-40B4-BE49-F238E27FC236}">
                <a16:creationId xmlns:a16="http://schemas.microsoft.com/office/drawing/2014/main" id="{1765FBDF-F468-F446-9B2D-EA0ACE2D4DA9}"/>
              </a:ext>
            </a:extLst>
          </p:cNvPr>
          <p:cNvCxnSpPr>
            <a:cxnSpLocks/>
          </p:cNvCxnSpPr>
          <p:nvPr/>
        </p:nvCxnSpPr>
        <p:spPr>
          <a:xfrm>
            <a:off x="11288458" y="9138495"/>
            <a:ext cx="1404624" cy="346147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6" name="Straight Arrow Connector 155">
            <a:extLst>
              <a:ext uri="{FF2B5EF4-FFF2-40B4-BE49-F238E27FC236}">
                <a16:creationId xmlns:a16="http://schemas.microsoft.com/office/drawing/2014/main" id="{8666CAA5-C6E0-3A4B-BB7E-9A5C1E08A70C}"/>
              </a:ext>
            </a:extLst>
          </p:cNvPr>
          <p:cNvCxnSpPr>
            <a:cxnSpLocks/>
          </p:cNvCxnSpPr>
          <p:nvPr/>
        </p:nvCxnSpPr>
        <p:spPr>
          <a:xfrm flipH="1">
            <a:off x="14170130" y="9767615"/>
            <a:ext cx="216616" cy="181783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8" name="TextBox 157">
            <a:extLst>
              <a:ext uri="{FF2B5EF4-FFF2-40B4-BE49-F238E27FC236}">
                <a16:creationId xmlns:a16="http://schemas.microsoft.com/office/drawing/2014/main" id="{1EF2ACF2-E645-5C4E-83A7-942171361366}"/>
              </a:ext>
            </a:extLst>
          </p:cNvPr>
          <p:cNvSpPr txBox="1"/>
          <p:nvPr/>
        </p:nvSpPr>
        <p:spPr>
          <a:xfrm>
            <a:off x="10246510" y="6430061"/>
            <a:ext cx="3367204" cy="2554545"/>
          </a:xfrm>
          <a:prstGeom prst="rect">
            <a:avLst/>
          </a:prstGeom>
          <a:noFill/>
        </p:spPr>
        <p:txBody>
          <a:bodyPr wrap="none" rtlCol="0">
            <a:spAutoFit/>
          </a:bodyPr>
          <a:lstStyle/>
          <a:p>
            <a:pPr defTabSz="1828800">
              <a:defRPr/>
            </a:pPr>
            <a:r>
              <a:rPr lang="en-US" sz="3200" dirty="0" err="1">
                <a:solidFill>
                  <a:srgbClr val="2F2F2F"/>
                </a:solidFill>
                <a:highlight>
                  <a:srgbClr val="DFDFDF"/>
                </a:highlight>
                <a:latin typeface="Arial"/>
              </a:rPr>
              <a:t>Charvonnex</a:t>
            </a:r>
            <a:r>
              <a:rPr lang="en-US" sz="3200" dirty="0">
                <a:solidFill>
                  <a:srgbClr val="2F2F2F"/>
                </a:solidFill>
                <a:highlight>
                  <a:srgbClr val="DFDFDF"/>
                </a:highlight>
                <a:latin typeface="Arial"/>
              </a:rPr>
              <a:t>, </a:t>
            </a:r>
            <a:r>
              <a:rPr lang="en-US" sz="3200" dirty="0" err="1">
                <a:solidFill>
                  <a:srgbClr val="2F2F2F"/>
                </a:solidFill>
                <a:highlight>
                  <a:srgbClr val="DFDFDF"/>
                </a:highlight>
                <a:latin typeface="Arial"/>
              </a:rPr>
              <a:t>Villy</a:t>
            </a:r>
            <a:endParaRPr lang="en-US" sz="3200" dirty="0">
              <a:solidFill>
                <a:srgbClr val="2F2F2F"/>
              </a:solidFill>
              <a:highlight>
                <a:srgbClr val="DFDFDF"/>
              </a:highlight>
              <a:latin typeface="Arial"/>
            </a:endParaRPr>
          </a:p>
          <a:p>
            <a:pPr defTabSz="1828800">
              <a:defRPr/>
            </a:pPr>
            <a:r>
              <a:rPr lang="en-US" sz="3200" dirty="0">
                <a:solidFill>
                  <a:srgbClr val="2F2F2F"/>
                </a:solidFill>
                <a:highlight>
                  <a:srgbClr val="DFDFDF"/>
                </a:highlight>
                <a:latin typeface="Arial"/>
              </a:rPr>
              <a:t>Between A41,</a:t>
            </a:r>
          </a:p>
          <a:p>
            <a:pPr defTabSz="1828800">
              <a:defRPr/>
            </a:pPr>
            <a:r>
              <a:rPr lang="en-US" sz="3200" dirty="0">
                <a:solidFill>
                  <a:srgbClr val="2F2F2F"/>
                </a:solidFill>
                <a:highlight>
                  <a:srgbClr val="DFDFDF"/>
                </a:highlight>
                <a:latin typeface="Arial"/>
              </a:rPr>
              <a:t>railroad and</a:t>
            </a:r>
          </a:p>
          <a:p>
            <a:pPr defTabSz="1828800">
              <a:defRPr/>
            </a:pPr>
            <a:r>
              <a:rPr lang="en-US" sz="3200" dirty="0">
                <a:solidFill>
                  <a:srgbClr val="2F2F2F"/>
                </a:solidFill>
                <a:highlight>
                  <a:srgbClr val="DFDFDF"/>
                </a:highlight>
                <a:latin typeface="Arial"/>
              </a:rPr>
              <a:t>route </a:t>
            </a:r>
            <a:r>
              <a:rPr lang="en-US" sz="3200" dirty="0" err="1">
                <a:solidFill>
                  <a:srgbClr val="2F2F2F"/>
                </a:solidFill>
                <a:highlight>
                  <a:srgbClr val="DFDFDF"/>
                </a:highlight>
                <a:latin typeface="Arial"/>
              </a:rPr>
              <a:t>d’Annecy</a:t>
            </a:r>
            <a:r>
              <a:rPr lang="en-US" sz="3200" dirty="0">
                <a:solidFill>
                  <a:srgbClr val="2F2F2F"/>
                </a:solidFill>
                <a:highlight>
                  <a:srgbClr val="DFDFDF"/>
                </a:highlight>
                <a:latin typeface="Arial"/>
              </a:rPr>
              <a:t>.</a:t>
            </a:r>
          </a:p>
          <a:p>
            <a:pPr defTabSz="1828800">
              <a:defRPr/>
            </a:pPr>
            <a:r>
              <a:rPr lang="en-US" sz="3200" dirty="0">
                <a:solidFill>
                  <a:srgbClr val="2F2F2F"/>
                </a:solidFill>
                <a:highlight>
                  <a:srgbClr val="DFDFDF"/>
                </a:highlight>
                <a:latin typeface="Arial"/>
              </a:rPr>
              <a:t>South of A410</a:t>
            </a:r>
            <a:endParaRPr lang="en-CH" sz="3200" dirty="0">
              <a:solidFill>
                <a:srgbClr val="2F2F2F"/>
              </a:solidFill>
              <a:highlight>
                <a:srgbClr val="DFDFDF"/>
              </a:highlight>
              <a:latin typeface="Arial"/>
            </a:endParaRPr>
          </a:p>
        </p:txBody>
      </p:sp>
      <p:sp>
        <p:nvSpPr>
          <p:cNvPr id="159" name="TextBox 158">
            <a:extLst>
              <a:ext uri="{FF2B5EF4-FFF2-40B4-BE49-F238E27FC236}">
                <a16:creationId xmlns:a16="http://schemas.microsoft.com/office/drawing/2014/main" id="{4D7E83B5-4A14-4248-A13E-13D1074440FA}"/>
              </a:ext>
            </a:extLst>
          </p:cNvPr>
          <p:cNvSpPr txBox="1"/>
          <p:nvPr/>
        </p:nvSpPr>
        <p:spPr>
          <a:xfrm>
            <a:off x="18373765" y="12534458"/>
            <a:ext cx="6686298" cy="1077218"/>
          </a:xfrm>
          <a:prstGeom prst="rect">
            <a:avLst/>
          </a:prstGeom>
          <a:noFill/>
        </p:spPr>
        <p:txBody>
          <a:bodyPr wrap="square" rtlCol="0">
            <a:spAutoFit/>
          </a:bodyPr>
          <a:lstStyle/>
          <a:p>
            <a:pPr defTabSz="1828800">
              <a:defRPr/>
            </a:pPr>
            <a:r>
              <a:rPr lang="en-US" sz="3200" dirty="0">
                <a:solidFill>
                  <a:srgbClr val="2F2F2F"/>
                </a:solidFill>
                <a:highlight>
                  <a:srgbClr val="DFDFDF"/>
                </a:highlight>
                <a:latin typeface="Arial"/>
              </a:rPr>
              <a:t>North of </a:t>
            </a:r>
            <a:r>
              <a:rPr lang="en-US" sz="3200" dirty="0" err="1">
                <a:solidFill>
                  <a:srgbClr val="2F2F2F"/>
                </a:solidFill>
                <a:highlight>
                  <a:srgbClr val="DFDFDF"/>
                </a:highlight>
                <a:latin typeface="Arial"/>
              </a:rPr>
              <a:t>Ollières</a:t>
            </a:r>
            <a:r>
              <a:rPr lang="en-US" sz="3200" dirty="0">
                <a:solidFill>
                  <a:srgbClr val="2F2F2F"/>
                </a:solidFill>
                <a:highlight>
                  <a:srgbClr val="DFDFDF"/>
                </a:highlight>
                <a:latin typeface="Arial"/>
              </a:rPr>
              <a:t>, few selected locations</a:t>
            </a:r>
            <a:endParaRPr lang="en-CH" sz="3200" dirty="0">
              <a:solidFill>
                <a:srgbClr val="2F2F2F"/>
              </a:solidFill>
              <a:highlight>
                <a:srgbClr val="DFDFDF"/>
              </a:highlight>
              <a:latin typeface="Arial"/>
            </a:endParaRPr>
          </a:p>
        </p:txBody>
      </p:sp>
      <p:cxnSp>
        <p:nvCxnSpPr>
          <p:cNvPr id="160" name="Straight Arrow Connector 159">
            <a:extLst>
              <a:ext uri="{FF2B5EF4-FFF2-40B4-BE49-F238E27FC236}">
                <a16:creationId xmlns:a16="http://schemas.microsoft.com/office/drawing/2014/main" id="{41E177BC-6797-C540-8D64-0A2DE26EF6A7}"/>
              </a:ext>
            </a:extLst>
          </p:cNvPr>
          <p:cNvCxnSpPr>
            <a:cxnSpLocks/>
          </p:cNvCxnSpPr>
          <p:nvPr/>
        </p:nvCxnSpPr>
        <p:spPr>
          <a:xfrm flipH="1" flipV="1">
            <a:off x="13911965" y="12665858"/>
            <a:ext cx="4634702" cy="7885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61" name="TextBox 160">
            <a:extLst>
              <a:ext uri="{FF2B5EF4-FFF2-40B4-BE49-F238E27FC236}">
                <a16:creationId xmlns:a16="http://schemas.microsoft.com/office/drawing/2014/main" id="{C130E509-384D-CB49-8A3A-E0CF2CD7A2F3}"/>
              </a:ext>
            </a:extLst>
          </p:cNvPr>
          <p:cNvSpPr txBox="1"/>
          <p:nvPr/>
        </p:nvSpPr>
        <p:spPr>
          <a:xfrm>
            <a:off x="18873047" y="1413023"/>
            <a:ext cx="5219698" cy="58477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GE public plot in Pallanterie</a:t>
            </a:r>
          </a:p>
        </p:txBody>
      </p:sp>
      <p:sp>
        <p:nvSpPr>
          <p:cNvPr id="162" name="TextBox 161">
            <a:extLst>
              <a:ext uri="{FF2B5EF4-FFF2-40B4-BE49-F238E27FC236}">
                <a16:creationId xmlns:a16="http://schemas.microsoft.com/office/drawing/2014/main" id="{9980C05D-39CD-0B44-81B5-82B41E1DD3B4}"/>
              </a:ext>
            </a:extLst>
          </p:cNvPr>
          <p:cNvSpPr txBox="1"/>
          <p:nvPr/>
        </p:nvSpPr>
        <p:spPr>
          <a:xfrm>
            <a:off x="19309244" y="2016057"/>
            <a:ext cx="4900701" cy="58477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GE public plot in Présinge</a:t>
            </a:r>
          </a:p>
        </p:txBody>
      </p:sp>
      <p:cxnSp>
        <p:nvCxnSpPr>
          <p:cNvPr id="163" name="Straight Arrow Connector 162">
            <a:extLst>
              <a:ext uri="{FF2B5EF4-FFF2-40B4-BE49-F238E27FC236}">
                <a16:creationId xmlns:a16="http://schemas.microsoft.com/office/drawing/2014/main" id="{71E922E4-6A6D-9541-918B-EFACC753735F}"/>
              </a:ext>
            </a:extLst>
          </p:cNvPr>
          <p:cNvCxnSpPr>
            <a:cxnSpLocks/>
          </p:cNvCxnSpPr>
          <p:nvPr/>
        </p:nvCxnSpPr>
        <p:spPr>
          <a:xfrm flipH="1">
            <a:off x="14635678" y="1748389"/>
            <a:ext cx="4085048" cy="32821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4" name="Straight Arrow Connector 163">
            <a:extLst>
              <a:ext uri="{FF2B5EF4-FFF2-40B4-BE49-F238E27FC236}">
                <a16:creationId xmlns:a16="http://schemas.microsoft.com/office/drawing/2014/main" id="{95919482-7CD2-1348-B673-8D2C184B9D9E}"/>
              </a:ext>
            </a:extLst>
          </p:cNvPr>
          <p:cNvCxnSpPr>
            <a:cxnSpLocks/>
          </p:cNvCxnSpPr>
          <p:nvPr/>
        </p:nvCxnSpPr>
        <p:spPr>
          <a:xfrm flipH="1">
            <a:off x="15489918" y="2402492"/>
            <a:ext cx="3547160" cy="82442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65" name="TextBox 164">
            <a:extLst>
              <a:ext uri="{FF2B5EF4-FFF2-40B4-BE49-F238E27FC236}">
                <a16:creationId xmlns:a16="http://schemas.microsoft.com/office/drawing/2014/main" id="{B9A3DCB7-9B3A-7048-890E-BFFBB0F960C8}"/>
              </a:ext>
            </a:extLst>
          </p:cNvPr>
          <p:cNvSpPr txBox="1"/>
          <p:nvPr/>
        </p:nvSpPr>
        <p:spPr>
          <a:xfrm>
            <a:off x="18223059" y="868817"/>
            <a:ext cx="4855816" cy="58477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GE public plot in Bellevue</a:t>
            </a:r>
          </a:p>
        </p:txBody>
      </p:sp>
      <p:cxnSp>
        <p:nvCxnSpPr>
          <p:cNvPr id="166" name="Straight Arrow Connector 165">
            <a:extLst>
              <a:ext uri="{FF2B5EF4-FFF2-40B4-BE49-F238E27FC236}">
                <a16:creationId xmlns:a16="http://schemas.microsoft.com/office/drawing/2014/main" id="{311B73DC-9038-484A-A131-42A713BB2B03}"/>
              </a:ext>
            </a:extLst>
          </p:cNvPr>
          <p:cNvCxnSpPr>
            <a:cxnSpLocks/>
          </p:cNvCxnSpPr>
          <p:nvPr/>
        </p:nvCxnSpPr>
        <p:spPr>
          <a:xfrm flipH="1">
            <a:off x="12311636" y="1269525"/>
            <a:ext cx="5615400" cy="7366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67" name="TextBox 166">
            <a:extLst>
              <a:ext uri="{FF2B5EF4-FFF2-40B4-BE49-F238E27FC236}">
                <a16:creationId xmlns:a16="http://schemas.microsoft.com/office/drawing/2014/main" id="{2D2F1B23-2F2B-AB4A-913A-B02287AE435F}"/>
              </a:ext>
            </a:extLst>
          </p:cNvPr>
          <p:cNvSpPr txBox="1"/>
          <p:nvPr/>
        </p:nvSpPr>
        <p:spPr>
          <a:xfrm>
            <a:off x="19879914" y="2966924"/>
            <a:ext cx="4330032"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Selected plots south of</a:t>
            </a:r>
          </a:p>
          <a:p>
            <a:pPr algn="r" defTabSz="1828800">
              <a:defRPr/>
            </a:pPr>
            <a:r>
              <a:rPr lang="en-CH" sz="3200" dirty="0">
                <a:solidFill>
                  <a:srgbClr val="2F2F2F"/>
                </a:solidFill>
                <a:highlight>
                  <a:srgbClr val="DFDFDF"/>
                </a:highlight>
                <a:latin typeface="Arial"/>
              </a:rPr>
              <a:t>Cranves-Salves</a:t>
            </a:r>
          </a:p>
        </p:txBody>
      </p:sp>
      <p:cxnSp>
        <p:nvCxnSpPr>
          <p:cNvPr id="168" name="Straight Arrow Connector 167">
            <a:extLst>
              <a:ext uri="{FF2B5EF4-FFF2-40B4-BE49-F238E27FC236}">
                <a16:creationId xmlns:a16="http://schemas.microsoft.com/office/drawing/2014/main" id="{3A10A5AF-A643-7145-96F0-F9BEC1353B7B}"/>
              </a:ext>
            </a:extLst>
          </p:cNvPr>
          <p:cNvCxnSpPr>
            <a:cxnSpLocks/>
          </p:cNvCxnSpPr>
          <p:nvPr/>
        </p:nvCxnSpPr>
        <p:spPr>
          <a:xfrm flipH="1">
            <a:off x="17240135" y="3357755"/>
            <a:ext cx="2440698" cy="171050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9" name="Straight Arrow Connector 168">
            <a:extLst>
              <a:ext uri="{FF2B5EF4-FFF2-40B4-BE49-F238E27FC236}">
                <a16:creationId xmlns:a16="http://schemas.microsoft.com/office/drawing/2014/main" id="{2732565B-CFFE-4B43-ABED-36F899E392E7}"/>
              </a:ext>
            </a:extLst>
          </p:cNvPr>
          <p:cNvCxnSpPr>
            <a:cxnSpLocks/>
            <a:stCxn id="170" idx="1"/>
          </p:cNvCxnSpPr>
          <p:nvPr/>
        </p:nvCxnSpPr>
        <p:spPr>
          <a:xfrm flipH="1">
            <a:off x="17613899" y="4612099"/>
            <a:ext cx="2332649" cy="144084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0" name="TextBox 169">
            <a:extLst>
              <a:ext uri="{FF2B5EF4-FFF2-40B4-BE49-F238E27FC236}">
                <a16:creationId xmlns:a16="http://schemas.microsoft.com/office/drawing/2014/main" id="{5ECC4EBA-FB4C-D84D-971D-DD95C154B5D1}"/>
              </a:ext>
            </a:extLst>
          </p:cNvPr>
          <p:cNvSpPr txBox="1"/>
          <p:nvPr/>
        </p:nvSpPr>
        <p:spPr>
          <a:xfrm>
            <a:off x="19946548" y="4073490"/>
            <a:ext cx="4330032"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Selected plots south of</a:t>
            </a:r>
          </a:p>
          <a:p>
            <a:pPr algn="r" defTabSz="1828800">
              <a:defRPr/>
            </a:pPr>
            <a:r>
              <a:rPr lang="en-CH" sz="3200" dirty="0">
                <a:solidFill>
                  <a:srgbClr val="2F2F2F"/>
                </a:solidFill>
                <a:highlight>
                  <a:srgbClr val="DFDFDF"/>
                </a:highlight>
                <a:latin typeface="Arial"/>
              </a:rPr>
              <a:t>Bonne</a:t>
            </a:r>
          </a:p>
        </p:txBody>
      </p:sp>
      <p:sp>
        <p:nvSpPr>
          <p:cNvPr id="171" name="TextBox 170">
            <a:extLst>
              <a:ext uri="{FF2B5EF4-FFF2-40B4-BE49-F238E27FC236}">
                <a16:creationId xmlns:a16="http://schemas.microsoft.com/office/drawing/2014/main" id="{C3320DF4-6E1B-BC4E-98B5-5F73B693EF7E}"/>
              </a:ext>
            </a:extLst>
          </p:cNvPr>
          <p:cNvSpPr txBox="1"/>
          <p:nvPr/>
        </p:nvSpPr>
        <p:spPr>
          <a:xfrm>
            <a:off x="20531353" y="5369447"/>
            <a:ext cx="3777188" cy="58477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West of A40 at Arve</a:t>
            </a:r>
          </a:p>
        </p:txBody>
      </p:sp>
      <p:cxnSp>
        <p:nvCxnSpPr>
          <p:cNvPr id="172" name="Straight Arrow Connector 171">
            <a:extLst>
              <a:ext uri="{FF2B5EF4-FFF2-40B4-BE49-F238E27FC236}">
                <a16:creationId xmlns:a16="http://schemas.microsoft.com/office/drawing/2014/main" id="{B1AC8553-7609-F844-BA6D-433A6FEABE70}"/>
              </a:ext>
            </a:extLst>
          </p:cNvPr>
          <p:cNvCxnSpPr>
            <a:cxnSpLocks/>
            <a:stCxn id="171" idx="1"/>
          </p:cNvCxnSpPr>
          <p:nvPr/>
        </p:nvCxnSpPr>
        <p:spPr>
          <a:xfrm flipH="1">
            <a:off x="17322549" y="5661835"/>
            <a:ext cx="3208804" cy="111315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3" name="TextBox 172">
            <a:extLst>
              <a:ext uri="{FF2B5EF4-FFF2-40B4-BE49-F238E27FC236}">
                <a16:creationId xmlns:a16="http://schemas.microsoft.com/office/drawing/2014/main" id="{2B76FF65-3240-2B48-9114-5AA06919E8E2}"/>
              </a:ext>
            </a:extLst>
          </p:cNvPr>
          <p:cNvSpPr txBox="1"/>
          <p:nvPr/>
        </p:nvSpPr>
        <p:spPr>
          <a:xfrm>
            <a:off x="19513736" y="6161122"/>
            <a:ext cx="4762842"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Some plots in Contamine</a:t>
            </a:r>
            <a:br>
              <a:rPr lang="en-CH" sz="3200" dirty="0">
                <a:solidFill>
                  <a:srgbClr val="2F2F2F"/>
                </a:solidFill>
                <a:highlight>
                  <a:srgbClr val="DFDFDF"/>
                </a:highlight>
                <a:latin typeface="Arial"/>
              </a:rPr>
            </a:br>
            <a:r>
              <a:rPr lang="en-CH" sz="3200" dirty="0">
                <a:solidFill>
                  <a:srgbClr val="2F2F2F"/>
                </a:solidFill>
                <a:highlight>
                  <a:srgbClr val="DFDFDF"/>
                </a:highlight>
                <a:latin typeface="Arial"/>
              </a:rPr>
              <a:t>sur Arve</a:t>
            </a:r>
          </a:p>
        </p:txBody>
      </p:sp>
      <p:cxnSp>
        <p:nvCxnSpPr>
          <p:cNvPr id="174" name="Straight Arrow Connector 173">
            <a:extLst>
              <a:ext uri="{FF2B5EF4-FFF2-40B4-BE49-F238E27FC236}">
                <a16:creationId xmlns:a16="http://schemas.microsoft.com/office/drawing/2014/main" id="{84445912-2DCE-2444-B564-CC02DB7A7304}"/>
              </a:ext>
            </a:extLst>
          </p:cNvPr>
          <p:cNvCxnSpPr>
            <a:cxnSpLocks/>
            <a:stCxn id="173" idx="1"/>
          </p:cNvCxnSpPr>
          <p:nvPr/>
        </p:nvCxnSpPr>
        <p:spPr>
          <a:xfrm flipH="1">
            <a:off x="17898754" y="6699731"/>
            <a:ext cx="1614982" cy="27354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5" name="Straight Arrow Connector 174">
            <a:extLst>
              <a:ext uri="{FF2B5EF4-FFF2-40B4-BE49-F238E27FC236}">
                <a16:creationId xmlns:a16="http://schemas.microsoft.com/office/drawing/2014/main" id="{FECFB194-77C1-A842-B885-6D39112EE21D}"/>
              </a:ext>
            </a:extLst>
          </p:cNvPr>
          <p:cNvCxnSpPr>
            <a:cxnSpLocks/>
            <a:stCxn id="176" idx="1"/>
          </p:cNvCxnSpPr>
          <p:nvPr/>
        </p:nvCxnSpPr>
        <p:spPr>
          <a:xfrm flipH="1">
            <a:off x="17759881" y="7554267"/>
            <a:ext cx="1875535" cy="31928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6" name="TextBox 175">
            <a:extLst>
              <a:ext uri="{FF2B5EF4-FFF2-40B4-BE49-F238E27FC236}">
                <a16:creationId xmlns:a16="http://schemas.microsoft.com/office/drawing/2014/main" id="{4FE3CC2C-76AA-EC48-A6D9-295AFDFF4CA9}"/>
              </a:ext>
            </a:extLst>
          </p:cNvPr>
          <p:cNvSpPr txBox="1"/>
          <p:nvPr/>
        </p:nvSpPr>
        <p:spPr>
          <a:xfrm>
            <a:off x="19635416" y="7261879"/>
            <a:ext cx="4421210" cy="584775"/>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Some plots in Arenthon</a:t>
            </a:r>
          </a:p>
        </p:txBody>
      </p:sp>
      <p:cxnSp>
        <p:nvCxnSpPr>
          <p:cNvPr id="177" name="Straight Arrow Connector 176">
            <a:extLst>
              <a:ext uri="{FF2B5EF4-FFF2-40B4-BE49-F238E27FC236}">
                <a16:creationId xmlns:a16="http://schemas.microsoft.com/office/drawing/2014/main" id="{677ABA88-2997-EC4D-AED9-4AE97322ABE7}"/>
              </a:ext>
            </a:extLst>
          </p:cNvPr>
          <p:cNvCxnSpPr>
            <a:cxnSpLocks/>
          </p:cNvCxnSpPr>
          <p:nvPr/>
        </p:nvCxnSpPr>
        <p:spPr>
          <a:xfrm flipH="1">
            <a:off x="17006712" y="8389750"/>
            <a:ext cx="2068752" cy="26332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8" name="TextBox 177">
            <a:extLst>
              <a:ext uri="{FF2B5EF4-FFF2-40B4-BE49-F238E27FC236}">
                <a16:creationId xmlns:a16="http://schemas.microsoft.com/office/drawing/2014/main" id="{DDB7DE5E-FB0C-8F45-BDE9-E2311DCC2C89}"/>
              </a:ext>
            </a:extLst>
          </p:cNvPr>
          <p:cNvSpPr txBox="1"/>
          <p:nvPr/>
        </p:nvSpPr>
        <p:spPr>
          <a:xfrm>
            <a:off x="19120315" y="7856154"/>
            <a:ext cx="4716355"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North of Roche-s.-Foron,</a:t>
            </a:r>
          </a:p>
          <a:p>
            <a:pPr algn="r" defTabSz="1828800">
              <a:defRPr/>
            </a:pPr>
            <a:r>
              <a:rPr lang="en-CH" sz="3200" dirty="0">
                <a:solidFill>
                  <a:srgbClr val="2F2F2F"/>
                </a:solidFill>
                <a:highlight>
                  <a:srgbClr val="DFDFDF"/>
                </a:highlight>
                <a:latin typeface="Arial"/>
              </a:rPr>
              <a:t>industrial area and Etaux</a:t>
            </a:r>
          </a:p>
        </p:txBody>
      </p:sp>
      <p:sp>
        <p:nvSpPr>
          <p:cNvPr id="179" name="Oval 178">
            <a:extLst>
              <a:ext uri="{FF2B5EF4-FFF2-40B4-BE49-F238E27FC236}">
                <a16:creationId xmlns:a16="http://schemas.microsoft.com/office/drawing/2014/main" id="{536859EC-E74E-C946-A4E9-65512696A8C6}"/>
              </a:ext>
            </a:extLst>
          </p:cNvPr>
          <p:cNvSpPr/>
          <p:nvPr/>
        </p:nvSpPr>
        <p:spPr>
          <a:xfrm rot="739807">
            <a:off x="17250243" y="9948742"/>
            <a:ext cx="1374386" cy="334616"/>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cxnSp>
        <p:nvCxnSpPr>
          <p:cNvPr id="180" name="Straight Arrow Connector 179">
            <a:extLst>
              <a:ext uri="{FF2B5EF4-FFF2-40B4-BE49-F238E27FC236}">
                <a16:creationId xmlns:a16="http://schemas.microsoft.com/office/drawing/2014/main" id="{53EA079E-3E9A-324F-97B4-F5A5C40240EE}"/>
              </a:ext>
            </a:extLst>
          </p:cNvPr>
          <p:cNvCxnSpPr>
            <a:cxnSpLocks/>
          </p:cNvCxnSpPr>
          <p:nvPr/>
        </p:nvCxnSpPr>
        <p:spPr>
          <a:xfrm flipH="1">
            <a:off x="17884526" y="9837574"/>
            <a:ext cx="2068752" cy="26332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81" name="TextBox 180">
            <a:extLst>
              <a:ext uri="{FF2B5EF4-FFF2-40B4-BE49-F238E27FC236}">
                <a16:creationId xmlns:a16="http://schemas.microsoft.com/office/drawing/2014/main" id="{7A942E37-3308-CB40-A5AF-73A7E24CCDC6}"/>
              </a:ext>
            </a:extLst>
          </p:cNvPr>
          <p:cNvSpPr txBox="1"/>
          <p:nvPr/>
        </p:nvSpPr>
        <p:spPr>
          <a:xfrm>
            <a:off x="19564122" y="9395630"/>
            <a:ext cx="4645824"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700 m altitude line at</a:t>
            </a:r>
          </a:p>
          <a:p>
            <a:pPr algn="r" defTabSz="1828800">
              <a:defRPr/>
            </a:pPr>
            <a:r>
              <a:rPr lang="en-CH" sz="3200" dirty="0">
                <a:solidFill>
                  <a:srgbClr val="2F2F2F"/>
                </a:solidFill>
                <a:highlight>
                  <a:srgbClr val="DFDFDF"/>
                </a:highlight>
                <a:latin typeface="Arial"/>
              </a:rPr>
              <a:t>Roche-s.-Foron railroard</a:t>
            </a:r>
          </a:p>
        </p:txBody>
      </p:sp>
      <p:sp>
        <p:nvSpPr>
          <p:cNvPr id="182" name="Oval 181">
            <a:extLst>
              <a:ext uri="{FF2B5EF4-FFF2-40B4-BE49-F238E27FC236}">
                <a16:creationId xmlns:a16="http://schemas.microsoft.com/office/drawing/2014/main" id="{6E7F12E7-8200-884D-A435-ED8F75B068DE}"/>
              </a:ext>
            </a:extLst>
          </p:cNvPr>
          <p:cNvSpPr/>
          <p:nvPr/>
        </p:nvSpPr>
        <p:spPr>
          <a:xfrm rot="1551339">
            <a:off x="9839449" y="2747871"/>
            <a:ext cx="370198" cy="24546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cxnSp>
        <p:nvCxnSpPr>
          <p:cNvPr id="183" name="Straight Arrow Connector 182">
            <a:extLst>
              <a:ext uri="{FF2B5EF4-FFF2-40B4-BE49-F238E27FC236}">
                <a16:creationId xmlns:a16="http://schemas.microsoft.com/office/drawing/2014/main" id="{65869BB0-4B60-0343-81A3-7D9316AF31FC}"/>
              </a:ext>
            </a:extLst>
          </p:cNvPr>
          <p:cNvCxnSpPr>
            <a:cxnSpLocks/>
          </p:cNvCxnSpPr>
          <p:nvPr/>
        </p:nvCxnSpPr>
        <p:spPr>
          <a:xfrm flipV="1">
            <a:off x="8761967" y="2860651"/>
            <a:ext cx="1262582" cy="1951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84" name="TextBox 183">
            <a:extLst>
              <a:ext uri="{FF2B5EF4-FFF2-40B4-BE49-F238E27FC236}">
                <a16:creationId xmlns:a16="http://schemas.microsoft.com/office/drawing/2014/main" id="{80E30A04-CC26-C847-9013-FD31D7A2BF9C}"/>
              </a:ext>
            </a:extLst>
          </p:cNvPr>
          <p:cNvSpPr txBox="1"/>
          <p:nvPr/>
        </p:nvSpPr>
        <p:spPr>
          <a:xfrm>
            <a:off x="6706752" y="2675292"/>
            <a:ext cx="2165978" cy="1077218"/>
          </a:xfrm>
          <a:prstGeom prst="rect">
            <a:avLst/>
          </a:prstGeom>
          <a:noFill/>
        </p:spPr>
        <p:txBody>
          <a:bodyPr wrap="none" rtlCol="0">
            <a:spAutoFit/>
          </a:bodyPr>
          <a:lstStyle/>
          <a:p>
            <a:pPr algn="r" defTabSz="1828800">
              <a:defRPr/>
            </a:pPr>
            <a:r>
              <a:rPr lang="en-CH" sz="3200" dirty="0">
                <a:solidFill>
                  <a:srgbClr val="2F2F2F"/>
                </a:solidFill>
                <a:highlight>
                  <a:srgbClr val="DFDFDF"/>
                </a:highlight>
                <a:latin typeface="Arial"/>
              </a:rPr>
              <a:t>CERN</a:t>
            </a:r>
          </a:p>
          <a:p>
            <a:pPr algn="r" defTabSz="1828800">
              <a:defRPr/>
            </a:pPr>
            <a:r>
              <a:rPr lang="en-CH" sz="3200" dirty="0">
                <a:solidFill>
                  <a:srgbClr val="2F2F2F"/>
                </a:solidFill>
                <a:highlight>
                  <a:srgbClr val="DFDFDF"/>
                </a:highlight>
                <a:latin typeface="Arial"/>
              </a:rPr>
              <a:t>Meyrin site</a:t>
            </a:r>
          </a:p>
        </p:txBody>
      </p:sp>
      <p:sp>
        <p:nvSpPr>
          <p:cNvPr id="66" name="Oval 65">
            <a:extLst>
              <a:ext uri="{FF2B5EF4-FFF2-40B4-BE49-F238E27FC236}">
                <a16:creationId xmlns:a16="http://schemas.microsoft.com/office/drawing/2014/main" id="{F5681D5A-AFA2-4748-9F21-A48BA335F5DE}"/>
              </a:ext>
            </a:extLst>
          </p:cNvPr>
          <p:cNvSpPr/>
          <p:nvPr/>
        </p:nvSpPr>
        <p:spPr>
          <a:xfrm rot="3295195">
            <a:off x="14692297" y="8853073"/>
            <a:ext cx="335030" cy="4526410"/>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67" name="Oval 66">
            <a:extLst>
              <a:ext uri="{FF2B5EF4-FFF2-40B4-BE49-F238E27FC236}">
                <a16:creationId xmlns:a16="http://schemas.microsoft.com/office/drawing/2014/main" id="{601D968E-03DB-E54C-B9FA-4519BCD15371}"/>
              </a:ext>
            </a:extLst>
          </p:cNvPr>
          <p:cNvSpPr/>
          <p:nvPr/>
        </p:nvSpPr>
        <p:spPr>
          <a:xfrm rot="19280261">
            <a:off x="17734714" y="8332906"/>
            <a:ext cx="363536" cy="967024"/>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cxnSp>
        <p:nvCxnSpPr>
          <p:cNvPr id="69" name="Straight Arrow Connector 68">
            <a:extLst>
              <a:ext uri="{FF2B5EF4-FFF2-40B4-BE49-F238E27FC236}">
                <a16:creationId xmlns:a16="http://schemas.microsoft.com/office/drawing/2014/main" id="{9D9B4A1A-132D-5D47-B109-4C7742E81B87}"/>
              </a:ext>
            </a:extLst>
          </p:cNvPr>
          <p:cNvCxnSpPr>
            <a:cxnSpLocks/>
            <a:stCxn id="178" idx="1"/>
          </p:cNvCxnSpPr>
          <p:nvPr/>
        </p:nvCxnSpPr>
        <p:spPr>
          <a:xfrm flipH="1">
            <a:off x="17910274" y="8394763"/>
            <a:ext cx="1210041" cy="51074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2" name="Oval 71">
            <a:extLst>
              <a:ext uri="{FF2B5EF4-FFF2-40B4-BE49-F238E27FC236}">
                <a16:creationId xmlns:a16="http://schemas.microsoft.com/office/drawing/2014/main" id="{5A89A60B-A57D-C54B-A3A1-4BECFD8E0636}"/>
              </a:ext>
            </a:extLst>
          </p:cNvPr>
          <p:cNvSpPr/>
          <p:nvPr/>
        </p:nvSpPr>
        <p:spPr>
          <a:xfrm rot="567333" flipH="1">
            <a:off x="14507523" y="12044569"/>
            <a:ext cx="328958" cy="30500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73" name="TextBox 72">
            <a:extLst>
              <a:ext uri="{FF2B5EF4-FFF2-40B4-BE49-F238E27FC236}">
                <a16:creationId xmlns:a16="http://schemas.microsoft.com/office/drawing/2014/main" id="{71878959-1D25-1D46-9332-D29FE7EDE68A}"/>
              </a:ext>
            </a:extLst>
          </p:cNvPr>
          <p:cNvSpPr txBox="1"/>
          <p:nvPr/>
        </p:nvSpPr>
        <p:spPr>
          <a:xfrm>
            <a:off x="18351887" y="10924579"/>
            <a:ext cx="6686298" cy="1077218"/>
          </a:xfrm>
          <a:prstGeom prst="rect">
            <a:avLst/>
          </a:prstGeom>
          <a:noFill/>
        </p:spPr>
        <p:txBody>
          <a:bodyPr wrap="square" rtlCol="0">
            <a:spAutoFit/>
          </a:bodyPr>
          <a:lstStyle/>
          <a:p>
            <a:pPr defTabSz="1828800">
              <a:defRPr/>
            </a:pPr>
            <a:r>
              <a:rPr lang="en-US" sz="3200" dirty="0">
                <a:solidFill>
                  <a:srgbClr val="2F2F2F"/>
                </a:solidFill>
                <a:highlight>
                  <a:srgbClr val="DFDFDF"/>
                </a:highlight>
                <a:latin typeface="Arial"/>
              </a:rPr>
              <a:t>One 3 ha unprotected location </a:t>
            </a:r>
          </a:p>
          <a:p>
            <a:pPr defTabSz="1828800">
              <a:defRPr/>
            </a:pPr>
            <a:r>
              <a:rPr lang="en-US" sz="3200" dirty="0">
                <a:solidFill>
                  <a:srgbClr val="2F2F2F"/>
                </a:solidFill>
                <a:highlight>
                  <a:srgbClr val="DFDFDF"/>
                </a:highlight>
                <a:latin typeface="Arial"/>
              </a:rPr>
              <a:t>at D2 in </a:t>
            </a:r>
            <a:r>
              <a:rPr lang="en-US" sz="3200" dirty="0" err="1">
                <a:solidFill>
                  <a:srgbClr val="2F2F2F"/>
                </a:solidFill>
                <a:highlight>
                  <a:srgbClr val="DFDFDF"/>
                </a:highlight>
                <a:latin typeface="Arial"/>
              </a:rPr>
              <a:t>Fillière</a:t>
            </a:r>
            <a:r>
              <a:rPr lang="en-US" sz="3200" dirty="0">
                <a:solidFill>
                  <a:srgbClr val="2F2F2F"/>
                </a:solidFill>
                <a:highlight>
                  <a:srgbClr val="DFDFDF"/>
                </a:highlight>
                <a:latin typeface="Arial"/>
              </a:rPr>
              <a:t> valley</a:t>
            </a:r>
            <a:endParaRPr lang="en-CH" sz="3200" dirty="0">
              <a:solidFill>
                <a:srgbClr val="2F2F2F"/>
              </a:solidFill>
              <a:highlight>
                <a:srgbClr val="DFDFDF"/>
              </a:highlight>
              <a:latin typeface="Arial"/>
            </a:endParaRPr>
          </a:p>
        </p:txBody>
      </p:sp>
      <p:cxnSp>
        <p:nvCxnSpPr>
          <p:cNvPr id="74" name="Straight Arrow Connector 73">
            <a:extLst>
              <a:ext uri="{FF2B5EF4-FFF2-40B4-BE49-F238E27FC236}">
                <a16:creationId xmlns:a16="http://schemas.microsoft.com/office/drawing/2014/main" id="{40F62A92-B9AF-1E4E-9027-E86387AF7ACA}"/>
              </a:ext>
            </a:extLst>
          </p:cNvPr>
          <p:cNvCxnSpPr>
            <a:cxnSpLocks/>
            <a:stCxn id="73" idx="1"/>
          </p:cNvCxnSpPr>
          <p:nvPr/>
        </p:nvCxnSpPr>
        <p:spPr>
          <a:xfrm flipH="1">
            <a:off x="14672006" y="11463188"/>
            <a:ext cx="3679881" cy="73159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7" name="Oval 76">
            <a:extLst>
              <a:ext uri="{FF2B5EF4-FFF2-40B4-BE49-F238E27FC236}">
                <a16:creationId xmlns:a16="http://schemas.microsoft.com/office/drawing/2014/main" id="{2FBD5293-14D7-6945-9B03-BAB09286C023}"/>
              </a:ext>
            </a:extLst>
          </p:cNvPr>
          <p:cNvSpPr/>
          <p:nvPr/>
        </p:nvSpPr>
        <p:spPr>
          <a:xfrm rot="18075345">
            <a:off x="10214619" y="11330578"/>
            <a:ext cx="902882" cy="1016432"/>
          </a:xfrm>
          <a:prstGeom prst="ellipse">
            <a:avLst/>
          </a:prstGeom>
          <a:solidFill>
            <a:schemeClr val="accent1">
              <a:lumMod val="20000"/>
              <a:lumOff val="80000"/>
              <a:alpha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defRPr/>
            </a:pPr>
            <a:endParaRPr lang="en-CH" sz="4800" dirty="0">
              <a:solidFill>
                <a:srgbClr val="FFFFFF"/>
              </a:solidFill>
              <a:highlight>
                <a:srgbClr val="F6FDA3"/>
              </a:highlight>
              <a:latin typeface="Arial"/>
            </a:endParaRPr>
          </a:p>
        </p:txBody>
      </p:sp>
      <p:sp>
        <p:nvSpPr>
          <p:cNvPr id="78" name="TextBox 77">
            <a:extLst>
              <a:ext uri="{FF2B5EF4-FFF2-40B4-BE49-F238E27FC236}">
                <a16:creationId xmlns:a16="http://schemas.microsoft.com/office/drawing/2014/main" id="{EFD2A92D-268E-9041-9D92-9B6C0182664C}"/>
              </a:ext>
            </a:extLst>
          </p:cNvPr>
          <p:cNvSpPr txBox="1"/>
          <p:nvPr/>
        </p:nvSpPr>
        <p:spPr>
          <a:xfrm>
            <a:off x="3142697" y="11888734"/>
            <a:ext cx="2552301" cy="1077218"/>
          </a:xfrm>
          <a:prstGeom prst="rect">
            <a:avLst/>
          </a:prstGeom>
          <a:noFill/>
        </p:spPr>
        <p:txBody>
          <a:bodyPr wrap="none" rtlCol="0">
            <a:spAutoFit/>
          </a:bodyPr>
          <a:lstStyle/>
          <a:p>
            <a:pPr algn="r" defTabSz="1828800">
              <a:defRPr/>
            </a:pPr>
            <a:r>
              <a:rPr lang="en-US" sz="3200" dirty="0">
                <a:solidFill>
                  <a:srgbClr val="2F2F2F"/>
                </a:solidFill>
                <a:highlight>
                  <a:srgbClr val="DFDFDF"/>
                </a:highlight>
                <a:latin typeface="Arial"/>
              </a:rPr>
              <a:t>North-east of</a:t>
            </a:r>
          </a:p>
          <a:p>
            <a:pPr algn="r" defTabSz="1828800">
              <a:defRPr/>
            </a:pPr>
            <a:r>
              <a:rPr lang="en-US" sz="3200" dirty="0" err="1">
                <a:solidFill>
                  <a:srgbClr val="2F2F2F"/>
                </a:solidFill>
                <a:highlight>
                  <a:srgbClr val="DFDFDF"/>
                </a:highlight>
                <a:latin typeface="Arial"/>
              </a:rPr>
              <a:t>Choisy</a:t>
            </a:r>
            <a:endParaRPr lang="en-CH" sz="3200" dirty="0">
              <a:solidFill>
                <a:srgbClr val="2F2F2F"/>
              </a:solidFill>
              <a:highlight>
                <a:srgbClr val="DFDFDF"/>
              </a:highlight>
              <a:latin typeface="Arial"/>
            </a:endParaRPr>
          </a:p>
        </p:txBody>
      </p:sp>
      <p:cxnSp>
        <p:nvCxnSpPr>
          <p:cNvPr id="81" name="Straight Arrow Connector 80">
            <a:extLst>
              <a:ext uri="{FF2B5EF4-FFF2-40B4-BE49-F238E27FC236}">
                <a16:creationId xmlns:a16="http://schemas.microsoft.com/office/drawing/2014/main" id="{57FFB87F-3C84-C445-9DF0-0337B9A419D3}"/>
              </a:ext>
            </a:extLst>
          </p:cNvPr>
          <p:cNvCxnSpPr>
            <a:cxnSpLocks/>
          </p:cNvCxnSpPr>
          <p:nvPr/>
        </p:nvCxnSpPr>
        <p:spPr>
          <a:xfrm flipV="1">
            <a:off x="5759930" y="11940158"/>
            <a:ext cx="4831888" cy="54824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5" name="Title 5">
            <a:extLst>
              <a:ext uri="{FF2B5EF4-FFF2-40B4-BE49-F238E27FC236}">
                <a16:creationId xmlns:a16="http://schemas.microsoft.com/office/drawing/2014/main" id="{28641684-DA5E-0741-8F91-012B644C9BAD}"/>
              </a:ext>
            </a:extLst>
          </p:cNvPr>
          <p:cNvSpPr txBox="1">
            <a:spLocks/>
          </p:cNvSpPr>
          <p:nvPr/>
        </p:nvSpPr>
        <p:spPr>
          <a:xfrm>
            <a:off x="-558352" y="1787438"/>
            <a:ext cx="7330488" cy="1124336"/>
          </a:xfrm>
          <a:prstGeom prst="rect">
            <a:avLst/>
          </a:prstGeom>
          <a:solidFill>
            <a:schemeClr val="bg1">
              <a:lumMod val="95000"/>
              <a:alpha val="65000"/>
            </a:schemeClr>
          </a:solidFill>
        </p:spPr>
        <p:txBody>
          <a:bodyPr vert="horz" lIns="243840" tIns="121920" rIns="243840" bIns="121920" rtlCol="0" anchor="ctr"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defTabSz="1371600">
              <a:lnSpc>
                <a:spcPts val="6000"/>
              </a:lnSpc>
              <a:defRPr/>
            </a:pPr>
            <a:r>
              <a:rPr lang="en-CH" sz="8000" b="1" dirty="0">
                <a:solidFill>
                  <a:srgbClr val="0033A0"/>
                </a:solidFill>
                <a:latin typeface="Arial"/>
              </a:rPr>
              <a:t>Target areas</a:t>
            </a:r>
          </a:p>
        </p:txBody>
      </p:sp>
      <p:sp>
        <p:nvSpPr>
          <p:cNvPr id="70" name="Title 1">
            <a:extLst>
              <a:ext uri="{FF2B5EF4-FFF2-40B4-BE49-F238E27FC236}">
                <a16:creationId xmlns:a16="http://schemas.microsoft.com/office/drawing/2014/main" id="{B21EC937-9646-470D-913F-73B701909AA6}"/>
              </a:ext>
            </a:extLst>
          </p:cNvPr>
          <p:cNvSpPr txBox="1">
            <a:spLocks/>
          </p:cNvSpPr>
          <p:nvPr/>
        </p:nvSpPr>
        <p:spPr>
          <a:xfrm>
            <a:off x="670819" y="58253"/>
            <a:ext cx="22752050" cy="2230170"/>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1828800">
              <a:defRPr/>
            </a:pPr>
            <a:r>
              <a:rPr lang="en-US" sz="7200" dirty="0">
                <a:solidFill>
                  <a:srgbClr val="0033A0"/>
                </a:solidFill>
                <a:latin typeface="Arial"/>
              </a:rPr>
              <a:t>P</a:t>
            </a:r>
            <a:r>
              <a:rPr lang="en-GB" sz="7200" dirty="0" err="1">
                <a:solidFill>
                  <a:srgbClr val="0033A0"/>
                </a:solidFill>
                <a:latin typeface="Arial"/>
              </a:rPr>
              <a:t>lacements</a:t>
            </a:r>
            <a:r>
              <a:rPr lang="en-GB" sz="7200" dirty="0">
                <a:solidFill>
                  <a:srgbClr val="0033A0"/>
                </a:solidFill>
                <a:latin typeface="Arial"/>
              </a:rPr>
              <a:t> studies (ii)</a:t>
            </a:r>
          </a:p>
        </p:txBody>
      </p:sp>
      <p:sp>
        <p:nvSpPr>
          <p:cNvPr id="71" name="TextBox 70">
            <a:extLst>
              <a:ext uri="{FF2B5EF4-FFF2-40B4-BE49-F238E27FC236}">
                <a16:creationId xmlns:a16="http://schemas.microsoft.com/office/drawing/2014/main" id="{281F1C4B-3F4D-4EB0-90E7-5526EF01F4B8}"/>
              </a:ext>
            </a:extLst>
          </p:cNvPr>
          <p:cNvSpPr txBox="1"/>
          <p:nvPr/>
        </p:nvSpPr>
        <p:spPr>
          <a:xfrm>
            <a:off x="18759858" y="159265"/>
            <a:ext cx="4861716" cy="646331"/>
          </a:xfrm>
          <a:prstGeom prst="rect">
            <a:avLst/>
          </a:prstGeom>
          <a:solidFill>
            <a:srgbClr val="FFCCCC"/>
          </a:solidFill>
        </p:spPr>
        <p:txBody>
          <a:bodyPr wrap="none" rtlCol="0">
            <a:spAutoFit/>
          </a:bodyPr>
          <a:lstStyle/>
          <a:p>
            <a:pPr defTabSz="1828800">
              <a:defRPr/>
            </a:pPr>
            <a:r>
              <a:rPr lang="en-US" dirty="0">
                <a:solidFill>
                  <a:srgbClr val="0C377B"/>
                </a:solidFill>
                <a:latin typeface="Arial"/>
              </a:rPr>
              <a:t>J. Gutleber, V. Mertens</a:t>
            </a:r>
            <a:endParaRPr lang="en-GB" dirty="0">
              <a:solidFill>
                <a:srgbClr val="0C377B"/>
              </a:solidFill>
              <a:latin typeface="Arial"/>
            </a:endParaRPr>
          </a:p>
        </p:txBody>
      </p:sp>
    </p:spTree>
    <p:extLst>
      <p:ext uri="{BB962C8B-B14F-4D97-AF65-F5344CB8AC3E}">
        <p14:creationId xmlns:p14="http://schemas.microsoft.com/office/powerpoint/2010/main" val="748005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22</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        N</a:t>
            </a:r>
            <a:r>
              <a:rPr kumimoji="0" lang="en-GB" sz="7200" b="1" i="0" u="none" strike="noStrike" kern="0" cap="none" spc="0" normalizeH="0" baseline="0" noProof="0" dirty="0" err="1">
                <a:ln>
                  <a:noFill/>
                </a:ln>
                <a:solidFill>
                  <a:srgbClr val="FFFF00"/>
                </a:solidFill>
                <a:effectLst/>
                <a:uLnTx/>
                <a:uFillTx/>
                <a:latin typeface="Arial"/>
                <a:ea typeface="+mj-ea"/>
                <a:cs typeface="+mj-cs"/>
              </a:rPr>
              <a:t>ew</a:t>
            </a:r>
            <a:r>
              <a:rPr kumimoji="0" lang="en-GB" sz="7200" b="1" i="0" u="none" strike="noStrike" kern="0" cap="none" spc="0" normalizeH="0" baseline="0" noProof="0" dirty="0">
                <a:ln>
                  <a:noFill/>
                </a:ln>
                <a:solidFill>
                  <a:srgbClr val="FFFF00"/>
                </a:solidFill>
                <a:effectLst/>
                <a:uLnTx/>
                <a:uFillTx/>
                <a:latin typeface="Arial"/>
                <a:ea typeface="+mj-ea"/>
                <a:cs typeface="+mj-cs"/>
              </a:rPr>
              <a:t> accelerator layout</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pic>
        <p:nvPicPr>
          <p:cNvPr id="15" name="Picture 14" descr="A picture containing graphical user interface&#10;&#10;Description automatically generated">
            <a:extLst>
              <a:ext uri="{FF2B5EF4-FFF2-40B4-BE49-F238E27FC236}">
                <a16:creationId xmlns:a16="http://schemas.microsoft.com/office/drawing/2014/main" id="{FBC9DE4E-9573-4FB2-BF78-1DEE54EB07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62" t="42790" r="61318" b="3422"/>
          <a:stretch/>
        </p:blipFill>
        <p:spPr>
          <a:xfrm>
            <a:off x="480185" y="2299221"/>
            <a:ext cx="12092815" cy="10273779"/>
          </a:xfrm>
          <a:prstGeom prst="rect">
            <a:avLst/>
          </a:prstGeom>
        </p:spPr>
      </p:pic>
      <p:pic>
        <p:nvPicPr>
          <p:cNvPr id="16" name="Picture 15" descr="Diagram&#10;&#10;Description automatically generated with medium confidence">
            <a:extLst>
              <a:ext uri="{FF2B5EF4-FFF2-40B4-BE49-F238E27FC236}">
                <a16:creationId xmlns:a16="http://schemas.microsoft.com/office/drawing/2014/main" id="{660723D7-4585-484D-8CA4-96AE94E9C5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28" t="12086" r="8309" b="43860"/>
          <a:stretch/>
        </p:blipFill>
        <p:spPr>
          <a:xfrm>
            <a:off x="13112503" y="9192816"/>
            <a:ext cx="11320858" cy="3456384"/>
          </a:xfrm>
          <a:prstGeom prst="rect">
            <a:avLst/>
          </a:prstGeom>
        </p:spPr>
      </p:pic>
      <p:sp>
        <p:nvSpPr>
          <p:cNvPr id="17" name="TextBox 16">
            <a:extLst>
              <a:ext uri="{FF2B5EF4-FFF2-40B4-BE49-F238E27FC236}">
                <a16:creationId xmlns:a16="http://schemas.microsoft.com/office/drawing/2014/main" id="{23B55473-FDB5-42B8-BCC2-66D1EEA79B2C}"/>
              </a:ext>
            </a:extLst>
          </p:cNvPr>
          <p:cNvSpPr txBox="1"/>
          <p:nvPr/>
        </p:nvSpPr>
        <p:spPr>
          <a:xfrm>
            <a:off x="13998165" y="8472736"/>
            <a:ext cx="8425383" cy="738664"/>
          </a:xfrm>
          <a:prstGeom prst="rect">
            <a:avLst/>
          </a:prstGeom>
          <a:noFill/>
        </p:spPr>
        <p:txBody>
          <a:bodyPr wrap="none" lIns="0" tIns="0" rIns="0" bIns="0"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0C377B"/>
                </a:solidFill>
                <a:effectLst/>
                <a:uLnTx/>
                <a:uFillTx/>
                <a:latin typeface="Arial"/>
                <a:ea typeface="+mn-ea"/>
                <a:cs typeface="+mn-cs"/>
              </a:rPr>
              <a:t>FCC-</a:t>
            </a:r>
            <a:r>
              <a:rPr kumimoji="0" lang="en-US" sz="4800" b="0" i="0" u="none" strike="noStrike" kern="1200" cap="none" spc="0" normalizeH="0" baseline="0" noProof="0" dirty="0" err="1">
                <a:ln>
                  <a:noFill/>
                </a:ln>
                <a:solidFill>
                  <a:srgbClr val="0C377B"/>
                </a:solidFill>
                <a:effectLst/>
                <a:uLnTx/>
                <a:uFillTx/>
                <a:latin typeface="Arial"/>
                <a:ea typeface="+mn-ea"/>
                <a:cs typeface="+mn-cs"/>
              </a:rPr>
              <a:t>ee</a:t>
            </a:r>
            <a:r>
              <a:rPr kumimoji="0" lang="en-US" sz="4800" b="0" i="0" u="none" strike="noStrike" kern="1200" cap="none" spc="0" normalizeH="0" baseline="0" noProof="0" dirty="0">
                <a:ln>
                  <a:noFill/>
                </a:ln>
                <a:solidFill>
                  <a:srgbClr val="0C377B"/>
                </a:solidFill>
                <a:effectLst/>
                <a:uLnTx/>
                <a:uFillTx/>
                <a:latin typeface="Arial"/>
                <a:ea typeface="+mn-ea"/>
                <a:cs typeface="+mn-cs"/>
              </a:rPr>
              <a:t> beam optics for ¼ ring</a:t>
            </a:r>
            <a:endParaRPr kumimoji="0" lang="en-GB" sz="4800" b="0" i="0" u="none" strike="noStrike" kern="1200" cap="none" spc="0" normalizeH="0" baseline="0" noProof="0" dirty="0">
              <a:ln>
                <a:noFill/>
              </a:ln>
              <a:solidFill>
                <a:srgbClr val="0C377B"/>
              </a:solidFill>
              <a:effectLst/>
              <a:uLnTx/>
              <a:uFillTx/>
              <a:latin typeface="Arial"/>
              <a:ea typeface="+mn-ea"/>
              <a:cs typeface="+mn-cs"/>
            </a:endParaRPr>
          </a:p>
        </p:txBody>
      </p:sp>
      <p:sp>
        <p:nvSpPr>
          <p:cNvPr id="18" name="TextBox 17">
            <a:extLst>
              <a:ext uri="{FF2B5EF4-FFF2-40B4-BE49-F238E27FC236}">
                <a16:creationId xmlns:a16="http://schemas.microsoft.com/office/drawing/2014/main" id="{F9136679-85A3-4BDB-928D-DE927778450B}"/>
              </a:ext>
            </a:extLst>
          </p:cNvPr>
          <p:cNvSpPr txBox="1"/>
          <p:nvPr/>
        </p:nvSpPr>
        <p:spPr>
          <a:xfrm>
            <a:off x="22561152" y="8595847"/>
            <a:ext cx="1786848" cy="615553"/>
          </a:xfrm>
          <a:prstGeom prst="rect">
            <a:avLst/>
          </a:prstGeom>
          <a:solidFill>
            <a:srgbClr val="FFE5E5"/>
          </a:solidFill>
        </p:spPr>
        <p:txBody>
          <a:bodyPr wrap="square" lIns="0" tIns="0" rIns="0" bIns="0"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C377B"/>
                </a:solidFill>
                <a:effectLst/>
                <a:uLnTx/>
                <a:uFillTx/>
                <a:latin typeface="Arial"/>
                <a:ea typeface="+mn-ea"/>
                <a:cs typeface="+mn-cs"/>
              </a:rPr>
              <a:t>K. Oide</a:t>
            </a:r>
            <a:endParaRPr kumimoji="0" lang="en-GB" sz="4000" b="0" i="0" u="none" strike="noStrike" kern="1200" cap="none" spc="0" normalizeH="0" baseline="0" noProof="0" dirty="0">
              <a:ln>
                <a:noFill/>
              </a:ln>
              <a:solidFill>
                <a:srgbClr val="0C377B"/>
              </a:solidFill>
              <a:effectLst/>
              <a:uLnTx/>
              <a:uFillTx/>
              <a:latin typeface="Arial"/>
              <a:ea typeface="+mn-ea"/>
              <a:cs typeface="+mn-cs"/>
            </a:endParaRPr>
          </a:p>
        </p:txBody>
      </p:sp>
      <p:sp>
        <p:nvSpPr>
          <p:cNvPr id="19" name="TextBox 18">
            <a:extLst>
              <a:ext uri="{FF2B5EF4-FFF2-40B4-BE49-F238E27FC236}">
                <a16:creationId xmlns:a16="http://schemas.microsoft.com/office/drawing/2014/main" id="{15FC4A09-BBCA-4FE9-AEF9-7D16203AD152}"/>
              </a:ext>
            </a:extLst>
          </p:cNvPr>
          <p:cNvSpPr txBox="1"/>
          <p:nvPr/>
        </p:nvSpPr>
        <p:spPr>
          <a:xfrm>
            <a:off x="14249400" y="2582419"/>
            <a:ext cx="9568714" cy="5262979"/>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5600" b="0" i="0" u="none" strike="noStrike" kern="1200" cap="none" spc="0" normalizeH="0" baseline="0" noProof="0" dirty="0">
                <a:ln>
                  <a:noFill/>
                </a:ln>
                <a:solidFill>
                  <a:srgbClr val="0033A0">
                    <a:lumMod val="75000"/>
                  </a:srgbClr>
                </a:solidFill>
                <a:effectLst/>
                <a:uLnTx/>
                <a:uFillTx/>
                <a:latin typeface="Arial"/>
                <a:ea typeface="+mn-ea"/>
                <a:cs typeface="+mn-cs"/>
              </a:rPr>
              <a:t>4-fold symmetry</a:t>
            </a: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5600" b="0" i="0" u="none" strike="noStrike" kern="1200" cap="none" spc="0" normalizeH="0" baseline="0" noProof="0" dirty="0">
                <a:ln>
                  <a:noFill/>
                </a:ln>
                <a:solidFill>
                  <a:srgbClr val="0033A0">
                    <a:lumMod val="75000"/>
                  </a:srgbClr>
                </a:solidFill>
                <a:effectLst/>
                <a:uLnTx/>
                <a:uFillTx/>
                <a:latin typeface="Arial"/>
                <a:ea typeface="+mn-ea"/>
                <a:cs typeface="+mn-cs"/>
              </a:rPr>
              <a:t>and </a:t>
            </a: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4-fold </a:t>
            </a:r>
            <a:r>
              <a:rPr kumimoji="0" lang="en-US" sz="5600" b="1" i="0" u="none" strike="noStrike" kern="1200" cap="none" spc="0" normalizeH="0" baseline="0" noProof="0" dirty="0" err="1">
                <a:ln>
                  <a:noFill/>
                </a:ln>
                <a:solidFill>
                  <a:srgbClr val="0033A0">
                    <a:lumMod val="75000"/>
                  </a:srgbClr>
                </a:solidFill>
                <a:effectLst/>
                <a:uLnTx/>
                <a:uFillTx/>
                <a:latin typeface="Arial"/>
                <a:ea typeface="+mn-ea"/>
                <a:cs typeface="+mn-cs"/>
              </a:rPr>
              <a:t>superperiodicity</a:t>
            </a: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 </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FCC-</a:t>
            </a:r>
            <a:r>
              <a:rPr kumimoji="0" lang="en-US" sz="5600" b="1" i="0" u="none" strike="noStrike" kern="1200" cap="none" spc="0" normalizeH="0" baseline="0" noProof="0" dirty="0" err="1">
                <a:ln>
                  <a:noFill/>
                </a:ln>
                <a:solidFill>
                  <a:srgbClr val="0033A0">
                    <a:lumMod val="75000"/>
                  </a:srgbClr>
                </a:solidFill>
                <a:effectLst/>
                <a:uLnTx/>
                <a:uFillTx/>
                <a:latin typeface="Arial"/>
                <a:ea typeface="+mn-ea"/>
                <a:cs typeface="+mn-cs"/>
              </a:rPr>
              <a:t>ee</a:t>
            </a: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 2 or 4 Ips</a:t>
            </a: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FCC-</a:t>
            </a:r>
            <a:r>
              <a:rPr kumimoji="0" lang="en-US" sz="5600" b="1" i="0" u="none" strike="noStrike" kern="1200" cap="none" spc="0" normalizeH="0" baseline="0" noProof="0" dirty="0" err="1">
                <a:ln>
                  <a:noFill/>
                </a:ln>
                <a:solidFill>
                  <a:srgbClr val="0033A0">
                    <a:lumMod val="75000"/>
                  </a:srgbClr>
                </a:solidFill>
                <a:effectLst/>
                <a:uLnTx/>
                <a:uFillTx/>
                <a:latin typeface="Arial"/>
                <a:ea typeface="+mn-ea"/>
                <a:cs typeface="+mn-cs"/>
              </a:rPr>
              <a:t>hh</a:t>
            </a:r>
            <a:r>
              <a:rPr kumimoji="0" lang="en-US" sz="5600" b="1" i="0" u="none" strike="noStrike" kern="1200" cap="none" spc="0" normalizeH="0" baseline="0" noProof="0" dirty="0">
                <a:ln>
                  <a:noFill/>
                </a:ln>
                <a:solidFill>
                  <a:srgbClr val="0033A0">
                    <a:lumMod val="75000"/>
                  </a:srgbClr>
                </a:solidFill>
                <a:effectLst/>
                <a:uLnTx/>
                <a:uFillTx/>
                <a:latin typeface="Arial"/>
                <a:ea typeface="+mn-ea"/>
                <a:cs typeface="+mn-cs"/>
              </a:rPr>
              <a:t> 4 IPs</a:t>
            </a:r>
            <a:endParaRPr kumimoji="0" lang="en-GB" sz="5600" b="1" i="0" u="none" strike="noStrike" kern="1200" cap="none" spc="0" normalizeH="0" baseline="0" noProof="0" dirty="0">
              <a:ln>
                <a:noFill/>
              </a:ln>
              <a:solidFill>
                <a:srgbClr val="0033A0">
                  <a:lumMod val="75000"/>
                </a:srgbClr>
              </a:solidFill>
              <a:effectLst/>
              <a:uLnTx/>
              <a:uFillTx/>
              <a:latin typeface="Arial"/>
              <a:ea typeface="+mn-ea"/>
              <a:cs typeface="+mn-cs"/>
            </a:endParaRPr>
          </a:p>
        </p:txBody>
      </p:sp>
      <p:sp>
        <p:nvSpPr>
          <p:cNvPr id="20" name="TextBox 19">
            <a:extLst>
              <a:ext uri="{FF2B5EF4-FFF2-40B4-BE49-F238E27FC236}">
                <a16:creationId xmlns:a16="http://schemas.microsoft.com/office/drawing/2014/main" id="{7F92BA69-1975-4018-AE57-9622B75CA0F1}"/>
              </a:ext>
            </a:extLst>
          </p:cNvPr>
          <p:cNvSpPr txBox="1"/>
          <p:nvPr/>
        </p:nvSpPr>
        <p:spPr>
          <a:xfrm>
            <a:off x="381000" y="2217003"/>
            <a:ext cx="4158511" cy="830997"/>
          </a:xfrm>
          <a:prstGeom prst="rect">
            <a:avLst/>
          </a:prstGeom>
          <a:noFill/>
        </p:spPr>
        <p:txBody>
          <a:bodyPr wrap="non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0C377B"/>
                </a:solidFill>
                <a:effectLst/>
                <a:uLnTx/>
                <a:uFillTx/>
                <a:latin typeface="Arial"/>
                <a:ea typeface="+mn-ea"/>
                <a:cs typeface="+mn-cs"/>
              </a:rPr>
              <a:t>8 surface sites</a:t>
            </a:r>
            <a:endParaRPr kumimoji="0" lang="en-GB" sz="4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4056701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198030"/>
            <a:ext cx="23012400" cy="8850970"/>
          </a:xfrm>
        </p:spPr>
        <p:txBody>
          <a:bodyPr>
            <a:noAutofit/>
          </a:bodyPr>
          <a:lstStyle/>
          <a:p>
            <a:pPr>
              <a:spcBef>
                <a:spcPts val="1200"/>
              </a:spcBef>
            </a:pPr>
            <a:r>
              <a:rPr lang="en-GB" sz="4400" dirty="0">
                <a:solidFill>
                  <a:schemeClr val="accent1"/>
                </a:solidFill>
              </a:rPr>
              <a:t>1) Surface sites</a:t>
            </a:r>
          </a:p>
          <a:p>
            <a:pPr marL="571500" indent="-571500">
              <a:spcBef>
                <a:spcPts val="1200"/>
              </a:spcBef>
              <a:buFont typeface="Arial" panose="020B0604020202020204" pitchFamily="34" charset="0"/>
              <a:buChar char="•"/>
            </a:pPr>
            <a:r>
              <a:rPr lang="en-GB" sz="4000" i="1" dirty="0">
                <a:solidFill>
                  <a:schemeClr val="accent1"/>
                </a:solidFill>
              </a:rPr>
              <a:t>Visual inspections</a:t>
            </a:r>
            <a:r>
              <a:rPr lang="en-GB" sz="4000" b="0" i="1" dirty="0">
                <a:solidFill>
                  <a:schemeClr val="accent1"/>
                </a:solidFill>
              </a:rPr>
              <a:t> </a:t>
            </a:r>
            <a:r>
              <a:rPr lang="en-GB" sz="4000" i="1" dirty="0">
                <a:solidFill>
                  <a:schemeClr val="accent1"/>
                </a:solidFill>
              </a:rPr>
              <a:t>(non-invasive) </a:t>
            </a:r>
            <a:r>
              <a:rPr lang="en-GB" sz="4000" b="0" dirty="0">
                <a:solidFill>
                  <a:schemeClr val="accent1"/>
                </a:solidFill>
              </a:rPr>
              <a:t>as basis for site layout planning and preparation of on site activities (2022).</a:t>
            </a:r>
          </a:p>
          <a:p>
            <a:pPr marL="571500" indent="-571500">
              <a:spcBef>
                <a:spcPts val="1200"/>
              </a:spcBef>
              <a:buFont typeface="Arial" panose="020B0604020202020204" pitchFamily="34" charset="0"/>
              <a:buChar char="•"/>
            </a:pPr>
            <a:r>
              <a:rPr lang="en-GB" sz="4000" i="1" dirty="0">
                <a:solidFill>
                  <a:schemeClr val="accent1"/>
                </a:solidFill>
              </a:rPr>
              <a:t>Initial state analysis (non-invasive) </a:t>
            </a:r>
            <a:r>
              <a:rPr lang="en-GB" sz="4000" b="0" dirty="0">
                <a:solidFill>
                  <a:schemeClr val="accent1"/>
                </a:solidFill>
              </a:rPr>
              <a:t>as first step of environmental evaluation process (2022 - 24).</a:t>
            </a:r>
          </a:p>
          <a:p>
            <a:pPr>
              <a:spcBef>
                <a:spcPts val="1200"/>
              </a:spcBef>
            </a:pPr>
            <a:r>
              <a:rPr lang="en-GB" sz="4000" b="0" dirty="0">
                <a:solidFill>
                  <a:schemeClr val="accent1"/>
                </a:solidFill>
              </a:rPr>
              <a:t> </a:t>
            </a:r>
          </a:p>
          <a:p>
            <a:pPr>
              <a:spcBef>
                <a:spcPts val="1200"/>
              </a:spcBef>
            </a:pPr>
            <a:r>
              <a:rPr lang="en-GB" sz="4400" dirty="0">
                <a:solidFill>
                  <a:schemeClr val="accent1"/>
                </a:solidFill>
              </a:rPr>
              <a:t>2) Zones for high-risk area geological investigations</a:t>
            </a:r>
          </a:p>
          <a:p>
            <a:pPr marL="571500" indent="-571500">
              <a:spcBef>
                <a:spcPts val="1200"/>
              </a:spcBef>
              <a:buFont typeface="Arial" panose="020B0604020202020204" pitchFamily="34" charset="0"/>
              <a:buChar char="•"/>
            </a:pPr>
            <a:r>
              <a:rPr lang="en-GB" sz="4000" i="1" dirty="0">
                <a:solidFill>
                  <a:schemeClr val="accent1"/>
                </a:solidFill>
              </a:rPr>
              <a:t>Visual inspections (non-invasive) </a:t>
            </a:r>
            <a:r>
              <a:rPr lang="en-GB" sz="4000" b="0" dirty="0">
                <a:solidFill>
                  <a:schemeClr val="accent1"/>
                </a:solidFill>
              </a:rPr>
              <a:t>for detailed planning of site investigations (2022).</a:t>
            </a:r>
          </a:p>
          <a:p>
            <a:pPr marL="571500" indent="-571500">
              <a:spcBef>
                <a:spcPts val="1200"/>
              </a:spcBef>
              <a:buFont typeface="Arial" panose="020B0604020202020204" pitchFamily="34" charset="0"/>
              <a:buChar char="•"/>
            </a:pPr>
            <a:r>
              <a:rPr lang="en-GB" sz="4000" i="1" dirty="0">
                <a:solidFill>
                  <a:schemeClr val="accent1"/>
                </a:solidFill>
              </a:rPr>
              <a:t>Environmental impact studies (non-invasive), </a:t>
            </a:r>
            <a:r>
              <a:rPr lang="en-GB" sz="4000" b="0" dirty="0">
                <a:solidFill>
                  <a:schemeClr val="accent1"/>
                </a:solidFill>
              </a:rPr>
              <a:t>restricted to site investigations (2022 - 23). </a:t>
            </a:r>
          </a:p>
          <a:p>
            <a:pPr marL="571500" indent="-571500">
              <a:spcBef>
                <a:spcPts val="1200"/>
              </a:spcBef>
              <a:buFont typeface="Arial" panose="020B0604020202020204" pitchFamily="34" charset="0"/>
              <a:buChar char="•"/>
            </a:pPr>
            <a:r>
              <a:rPr lang="en-GB" sz="4000" i="1" dirty="0">
                <a:solidFill>
                  <a:schemeClr val="accent1"/>
                </a:solidFill>
              </a:rPr>
              <a:t>High-risk area investigations (invasive)</a:t>
            </a:r>
            <a:r>
              <a:rPr lang="en-GB" sz="4000" b="0" dirty="0">
                <a:solidFill>
                  <a:schemeClr val="accent1"/>
                </a:solidFill>
              </a:rPr>
              <a:t>, drillings and seismic investigations (2023 - 25) </a:t>
            </a:r>
          </a:p>
          <a:p>
            <a:pPr>
              <a:spcBef>
                <a:spcPts val="1200"/>
              </a:spcBef>
            </a:pPr>
            <a:endParaRPr lang="en-GB" sz="4000" dirty="0">
              <a:solidFill>
                <a:schemeClr val="accent1"/>
              </a:solidFill>
            </a:endParaRPr>
          </a:p>
          <a:p>
            <a:pPr>
              <a:spcBef>
                <a:spcPts val="1200"/>
              </a:spcBef>
            </a:pPr>
            <a:r>
              <a:rPr lang="en-GB" sz="4400" dirty="0">
                <a:solidFill>
                  <a:schemeClr val="accent1"/>
                </a:solidFill>
              </a:rPr>
              <a:t>3) Surface geodetic reference network</a:t>
            </a:r>
          </a:p>
          <a:p>
            <a:pPr marL="571500" indent="-571500">
              <a:spcBef>
                <a:spcPts val="1200"/>
              </a:spcBef>
              <a:buFont typeface="Arial" panose="020B0604020202020204" pitchFamily="34" charset="0"/>
              <a:buChar char="•"/>
            </a:pPr>
            <a:r>
              <a:rPr lang="en-GB" sz="4000" i="1" dirty="0">
                <a:solidFill>
                  <a:schemeClr val="accent1"/>
                </a:solidFill>
              </a:rPr>
              <a:t>Visual inspections (non-invasive) </a:t>
            </a:r>
            <a:r>
              <a:rPr lang="en-GB" sz="4000" b="0" dirty="0">
                <a:solidFill>
                  <a:schemeClr val="accent1"/>
                </a:solidFill>
              </a:rPr>
              <a:t>to identify optimum placement of network pillars (2022).</a:t>
            </a:r>
          </a:p>
          <a:p>
            <a:pPr marL="571500" indent="-571500">
              <a:spcBef>
                <a:spcPts val="1200"/>
              </a:spcBef>
              <a:buFont typeface="Arial" panose="020B0604020202020204" pitchFamily="34" charset="0"/>
              <a:buChar char="•"/>
            </a:pPr>
            <a:r>
              <a:rPr lang="en-GB" sz="4000" i="1" dirty="0">
                <a:solidFill>
                  <a:schemeClr val="accent1"/>
                </a:solidFill>
              </a:rPr>
              <a:t>Installation of network pillars (invasive), </a:t>
            </a:r>
            <a:r>
              <a:rPr lang="en-GB" sz="4000" b="0" dirty="0">
                <a:solidFill>
                  <a:schemeClr val="accent1"/>
                </a:solidFill>
              </a:rPr>
              <a:t>restricted to site investigations (2023 - 25).</a:t>
            </a:r>
          </a:p>
        </p:txBody>
      </p:sp>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23</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Plans for on-site activities</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spTree>
    <p:extLst>
      <p:ext uri="{BB962C8B-B14F-4D97-AF65-F5344CB8AC3E}">
        <p14:creationId xmlns:p14="http://schemas.microsoft.com/office/powerpoint/2010/main" val="3830389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43B6A-E24D-48CE-AF65-9E9A7E54B89F}"/>
              </a:ext>
            </a:extLst>
          </p:cNvPr>
          <p:cNvSpPr>
            <a:spLocks noGrp="1"/>
          </p:cNvSpPr>
          <p:nvPr>
            <p:ph type="sldNum" sz="quarter" idx="10"/>
          </p:nvPr>
        </p:nvSpPr>
        <p:spPr/>
        <p:txBody>
          <a:bodyPr/>
          <a:lstStyle/>
          <a:p>
            <a:pPr defTabSz="1828800">
              <a:defRPr/>
            </a:pPr>
            <a:fld id="{88A1DFE4-5FC5-43BD-BB7E-75EAD82B965F}" type="slidenum">
              <a:rPr lang="en-US">
                <a:solidFill>
                  <a:srgbClr val="0C377B"/>
                </a:solidFill>
                <a:latin typeface="Arial"/>
              </a:rPr>
              <a:pPr defTabSz="1828800">
                <a:defRPr/>
              </a:pPr>
              <a:t>24</a:t>
            </a:fld>
            <a:endParaRPr lang="en-US" dirty="0">
              <a:solidFill>
                <a:srgbClr val="0C377B"/>
              </a:solidFill>
              <a:latin typeface="Arial"/>
            </a:endParaRPr>
          </a:p>
        </p:txBody>
      </p:sp>
      <p:sp>
        <p:nvSpPr>
          <p:cNvPr id="6" name="Title 1">
            <a:extLst>
              <a:ext uri="{FF2B5EF4-FFF2-40B4-BE49-F238E27FC236}">
                <a16:creationId xmlns:a16="http://schemas.microsoft.com/office/drawing/2014/main" id="{3D407F85-19CD-44E8-AC0B-C0186C1C1D02}"/>
              </a:ext>
            </a:extLst>
          </p:cNvPr>
          <p:cNvSpPr txBox="1">
            <a:spLocks/>
          </p:cNvSpPr>
          <p:nvPr/>
        </p:nvSpPr>
        <p:spPr>
          <a:xfrm>
            <a:off x="0" y="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400" kern="0" dirty="0">
                <a:latin typeface="Arial"/>
              </a:rPr>
              <a:t>                </a:t>
            </a:r>
            <a:r>
              <a:rPr lang="en-GB" sz="6400" kern="0" dirty="0">
                <a:latin typeface="Arial"/>
              </a:rPr>
              <a:t>Plans for high-risk area site investigations</a:t>
            </a:r>
            <a:endParaRPr lang="en-US" sz="6000" kern="0" dirty="0">
              <a:latin typeface="Arial"/>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A1EA3FD1-ECE7-4B37-8F66-F047E7E0E4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58" y="116406"/>
            <a:ext cx="3870772" cy="1308584"/>
          </a:xfrm>
          <a:prstGeom prst="rect">
            <a:avLst/>
          </a:prstGeom>
        </p:spPr>
      </p:pic>
      <p:sp>
        <p:nvSpPr>
          <p:cNvPr id="14" name="ZoneTexte 19">
            <a:extLst>
              <a:ext uri="{FF2B5EF4-FFF2-40B4-BE49-F238E27FC236}">
                <a16:creationId xmlns:a16="http://schemas.microsoft.com/office/drawing/2014/main" id="{50CCACE1-A742-4CAC-8182-C6382FFFBFB3}"/>
              </a:ext>
            </a:extLst>
          </p:cNvPr>
          <p:cNvSpPr txBox="1"/>
          <p:nvPr/>
        </p:nvSpPr>
        <p:spPr>
          <a:xfrm>
            <a:off x="11903968" y="1529408"/>
            <a:ext cx="11962888" cy="10926068"/>
          </a:xfrm>
          <a:prstGeom prst="rect">
            <a:avLst/>
          </a:prstGeom>
          <a:noFill/>
        </p:spPr>
        <p:txBody>
          <a:bodyPr wrap="square">
            <a:spAutoFit/>
          </a:bodyPr>
          <a:lstStyle/>
          <a:p>
            <a:pPr marL="914400" lvl="1" defTabSz="1828800"/>
            <a:r>
              <a:rPr lang="en-US" b="1" cap="all" dirty="0">
                <a:solidFill>
                  <a:srgbClr val="0C377B"/>
                </a:solidFill>
                <a:latin typeface="Arial Narrow" panose="020B0606020202030204" pitchFamily="34" charset="0"/>
              </a:rPr>
              <a:t>Jura, </a:t>
            </a:r>
            <a:r>
              <a:rPr lang="en-US" b="1" cap="all" dirty="0" err="1">
                <a:solidFill>
                  <a:srgbClr val="0C377B"/>
                </a:solidFill>
                <a:latin typeface="Arial Narrow" panose="020B0606020202030204" pitchFamily="34" charset="0"/>
              </a:rPr>
              <a:t>Vuache</a:t>
            </a:r>
            <a:r>
              <a:rPr lang="en-US" b="1" cap="all" dirty="0">
                <a:solidFill>
                  <a:srgbClr val="0C377B"/>
                </a:solidFill>
                <a:latin typeface="Arial Narrow" panose="020B0606020202030204" pitchFamily="34" charset="0"/>
              </a:rPr>
              <a:t> (3 Areas)</a:t>
            </a:r>
          </a:p>
          <a:p>
            <a:pPr marL="914400" lvl="1" defTabSz="1828800"/>
            <a:r>
              <a:rPr lang="en-US" dirty="0">
                <a:solidFill>
                  <a:srgbClr val="0C377B"/>
                </a:solidFill>
                <a:latin typeface="Arial Narrow" panose="020B0606020202030204" pitchFamily="34" charset="0"/>
              </a:rPr>
              <a:t>Top of limestone </a:t>
            </a:r>
          </a:p>
          <a:p>
            <a:pPr marL="914400" lvl="1" defTabSz="1828800"/>
            <a:r>
              <a:rPr lang="en-US" dirty="0">
                <a:solidFill>
                  <a:srgbClr val="0C377B"/>
                </a:solidFill>
                <a:latin typeface="Arial Narrow" panose="020B0606020202030204" pitchFamily="34" charset="0"/>
              </a:rPr>
              <a:t>Karstification and filling-in at the tunnel depth</a:t>
            </a:r>
          </a:p>
          <a:p>
            <a:pPr marL="914400" lvl="1" defTabSz="1828800"/>
            <a:r>
              <a:rPr lang="en-US" dirty="0">
                <a:solidFill>
                  <a:srgbClr val="0C377B"/>
                </a:solidFill>
                <a:latin typeface="Arial Narrow" panose="020B0606020202030204" pitchFamily="34" charset="0"/>
              </a:rPr>
              <a:t>Water pressure</a:t>
            </a:r>
          </a:p>
          <a:p>
            <a:pPr marL="1828800" lvl="2" defTabSz="1828800"/>
            <a:endParaRPr lang="en-US" dirty="0">
              <a:solidFill>
                <a:srgbClr val="0C377B"/>
              </a:solidFill>
              <a:latin typeface="Arial Narrow" panose="020B0606020202030204" pitchFamily="34" charset="0"/>
            </a:endParaRPr>
          </a:p>
          <a:p>
            <a:pPr marL="914400" lvl="1" defTabSz="1828800"/>
            <a:r>
              <a:rPr lang="en-US" b="1" cap="all" dirty="0">
                <a:solidFill>
                  <a:srgbClr val="0C377B"/>
                </a:solidFill>
                <a:latin typeface="Arial Narrow" panose="020B0606020202030204" pitchFamily="34" charset="0"/>
              </a:rPr>
              <a:t>Lake, Rhône, </a:t>
            </a:r>
            <a:r>
              <a:rPr lang="en-US" b="1" cap="all" dirty="0" err="1">
                <a:solidFill>
                  <a:srgbClr val="0C377B"/>
                </a:solidFill>
                <a:latin typeface="Arial Narrow" panose="020B0606020202030204" pitchFamily="34" charset="0"/>
              </a:rPr>
              <a:t>Arve</a:t>
            </a:r>
            <a:r>
              <a:rPr lang="en-US" b="1" cap="all" dirty="0">
                <a:solidFill>
                  <a:srgbClr val="0C377B"/>
                </a:solidFill>
                <a:latin typeface="Arial Narrow" panose="020B0606020202030204" pitchFamily="34" charset="0"/>
              </a:rPr>
              <a:t> and </a:t>
            </a:r>
            <a:r>
              <a:rPr lang="en-US" b="1" cap="all" dirty="0" err="1">
                <a:solidFill>
                  <a:srgbClr val="0C377B"/>
                </a:solidFill>
                <a:latin typeface="Arial Narrow" panose="020B0606020202030204" pitchFamily="34" charset="0"/>
              </a:rPr>
              <a:t>Usses</a:t>
            </a:r>
            <a:r>
              <a:rPr lang="en-US" b="1" cap="all" dirty="0">
                <a:solidFill>
                  <a:srgbClr val="0C377B"/>
                </a:solidFill>
                <a:latin typeface="Arial Narrow" panose="020B0606020202030204" pitchFamily="34" charset="0"/>
              </a:rPr>
              <a:t> Valley (4 Areas)</a:t>
            </a:r>
          </a:p>
          <a:p>
            <a:pPr marL="914400" lvl="1" defTabSz="1828800"/>
            <a:r>
              <a:rPr lang="en-US" dirty="0">
                <a:solidFill>
                  <a:srgbClr val="0C377B"/>
                </a:solidFill>
                <a:latin typeface="Arial Narrow" panose="020B0606020202030204" pitchFamily="34" charset="0"/>
              </a:rPr>
              <a:t>Top of the molasse</a:t>
            </a:r>
          </a:p>
          <a:p>
            <a:pPr marL="914400" lvl="1" defTabSz="1828800"/>
            <a:r>
              <a:rPr lang="en-US" dirty="0">
                <a:solidFill>
                  <a:srgbClr val="0C377B"/>
                </a:solidFill>
                <a:latin typeface="Arial Narrow" panose="020B0606020202030204" pitchFamily="34" charset="0"/>
              </a:rPr>
              <a:t>Quaternary soft grounds, water bearing layers</a:t>
            </a:r>
          </a:p>
          <a:p>
            <a:pPr marL="1828800" lvl="2" defTabSz="1828800"/>
            <a:endParaRPr lang="en-US" dirty="0">
              <a:solidFill>
                <a:srgbClr val="0C377B"/>
              </a:solidFill>
              <a:latin typeface="Arial Narrow" panose="020B0606020202030204" pitchFamily="34" charset="0"/>
            </a:endParaRPr>
          </a:p>
          <a:p>
            <a:pPr marL="914400" lvl="1" defTabSz="1828800"/>
            <a:r>
              <a:rPr lang="en-US" b="1" cap="all" dirty="0" err="1">
                <a:solidFill>
                  <a:srgbClr val="0C377B"/>
                </a:solidFill>
                <a:latin typeface="Arial Narrow" panose="020B0606020202030204" pitchFamily="34" charset="0"/>
              </a:rPr>
              <a:t>Mandallaz</a:t>
            </a:r>
            <a:r>
              <a:rPr lang="en-US" b="1" cap="all" dirty="0">
                <a:solidFill>
                  <a:srgbClr val="0C377B"/>
                </a:solidFill>
                <a:latin typeface="Arial Narrow" panose="020B0606020202030204" pitchFamily="34" charset="0"/>
              </a:rPr>
              <a:t> (1 Areas)</a:t>
            </a:r>
          </a:p>
          <a:p>
            <a:pPr marL="914400" lvl="1" defTabSz="1828800"/>
            <a:r>
              <a:rPr lang="en-US" dirty="0">
                <a:solidFill>
                  <a:srgbClr val="0C377B"/>
                </a:solidFill>
                <a:latin typeface="Arial Narrow" panose="020B0606020202030204" pitchFamily="34" charset="0"/>
              </a:rPr>
              <a:t>Water pressure at the tunnel level</a:t>
            </a:r>
          </a:p>
          <a:p>
            <a:pPr marL="914400" lvl="1" defTabSz="1828800"/>
            <a:r>
              <a:rPr lang="en-US" dirty="0">
                <a:solidFill>
                  <a:srgbClr val="0C377B"/>
                </a:solidFill>
                <a:latin typeface="Arial Narrow" panose="020B0606020202030204" pitchFamily="34" charset="0"/>
              </a:rPr>
              <a:t>Karstification </a:t>
            </a:r>
          </a:p>
          <a:p>
            <a:pPr marL="914400" lvl="1" defTabSz="1828800"/>
            <a:endParaRPr lang="en-US" b="1" cap="all" dirty="0">
              <a:solidFill>
                <a:srgbClr val="0C377B"/>
              </a:solidFill>
              <a:latin typeface="Arial Narrow" panose="020B0606020202030204" pitchFamily="34" charset="0"/>
            </a:endParaRPr>
          </a:p>
          <a:p>
            <a:pPr marL="914400" lvl="1" defTabSz="1828800"/>
            <a:r>
              <a:rPr lang="en-US" b="1" cap="all" dirty="0" err="1">
                <a:solidFill>
                  <a:srgbClr val="0C377B"/>
                </a:solidFill>
                <a:latin typeface="Arial Narrow" panose="020B0606020202030204" pitchFamily="34" charset="0"/>
              </a:rPr>
              <a:t>Bornes</a:t>
            </a:r>
            <a:r>
              <a:rPr lang="en-US" b="1" cap="all" dirty="0">
                <a:solidFill>
                  <a:srgbClr val="0C377B"/>
                </a:solidFill>
                <a:latin typeface="Arial Narrow" panose="020B0606020202030204" pitchFamily="34" charset="0"/>
              </a:rPr>
              <a:t> (1 Area)</a:t>
            </a:r>
          </a:p>
          <a:p>
            <a:pPr marL="914400" lvl="1" defTabSz="1828800"/>
            <a:r>
              <a:rPr lang="en-US" dirty="0">
                <a:solidFill>
                  <a:srgbClr val="0C377B"/>
                </a:solidFill>
                <a:latin typeface="Arial Narrow" panose="020B0606020202030204" pitchFamily="34" charset="0"/>
              </a:rPr>
              <a:t>High overburden molasse properties</a:t>
            </a:r>
          </a:p>
          <a:p>
            <a:pPr marL="914400" lvl="1" defTabSz="1828800"/>
            <a:r>
              <a:rPr lang="en-US" dirty="0">
                <a:solidFill>
                  <a:srgbClr val="0C377B"/>
                </a:solidFill>
                <a:latin typeface="Arial Narrow" panose="020B0606020202030204" pitchFamily="34" charset="0"/>
              </a:rPr>
              <a:t>Thrust zones</a:t>
            </a:r>
          </a:p>
          <a:p>
            <a:pPr marL="914400" lvl="1" defTabSz="1828800"/>
            <a:endParaRPr lang="en-US" sz="4800" dirty="0">
              <a:solidFill>
                <a:srgbClr val="0C377B"/>
              </a:solidFill>
              <a:latin typeface="Arial Narrow" panose="020B0606020202030204" pitchFamily="34" charset="0"/>
            </a:endParaRPr>
          </a:p>
          <a:p>
            <a:pPr marL="914400" lvl="1" defTabSz="1828800"/>
            <a:r>
              <a:rPr lang="en-US" sz="4000" b="1" dirty="0">
                <a:solidFill>
                  <a:srgbClr val="0C377B"/>
                </a:solidFill>
                <a:latin typeface="Arial Narrow" panose="020B0606020202030204" pitchFamily="34" charset="0"/>
              </a:rPr>
              <a:t>Site investigations planned for mid 2023 – mid 2025: </a:t>
            </a:r>
          </a:p>
          <a:p>
            <a:pPr marL="914400" lvl="1" defTabSz="1828800"/>
            <a:r>
              <a:rPr lang="en-US" sz="4000" b="1" dirty="0">
                <a:solidFill>
                  <a:srgbClr val="0C377B"/>
                </a:solidFill>
                <a:latin typeface="Arial Narrow" panose="020B0606020202030204" pitchFamily="34" charset="0"/>
              </a:rPr>
              <a:t>~40-50 drillings, 100 km of seismic lines</a:t>
            </a:r>
            <a:endParaRPr lang="en-US" sz="3200" b="1" dirty="0">
              <a:solidFill>
                <a:srgbClr val="0C377B"/>
              </a:solidFill>
              <a:latin typeface="Arial Narrow" panose="020B0606020202030204" pitchFamily="34" charset="0"/>
            </a:endParaRPr>
          </a:p>
        </p:txBody>
      </p:sp>
      <p:pic>
        <p:nvPicPr>
          <p:cNvPr id="15" name="Image 2">
            <a:extLst>
              <a:ext uri="{FF2B5EF4-FFF2-40B4-BE49-F238E27FC236}">
                <a16:creationId xmlns:a16="http://schemas.microsoft.com/office/drawing/2014/main" id="{54280D0C-D88E-434A-AC66-232FD0F31EBF}"/>
              </a:ext>
            </a:extLst>
          </p:cNvPr>
          <p:cNvPicPr>
            <a:picLocks noChangeAspect="1"/>
          </p:cNvPicPr>
          <p:nvPr/>
        </p:nvPicPr>
        <p:blipFill rotWithShape="1">
          <a:blip r:embed="rId3"/>
          <a:srcRect l="41337" t="22001" r="19060" b="14656"/>
          <a:stretch/>
        </p:blipFill>
        <p:spPr>
          <a:xfrm>
            <a:off x="18456" y="1567508"/>
            <a:ext cx="11962888" cy="10763100"/>
          </a:xfrm>
          <a:prstGeom prst="rect">
            <a:avLst/>
          </a:prstGeom>
        </p:spPr>
      </p:pic>
    </p:spTree>
    <p:extLst>
      <p:ext uri="{BB962C8B-B14F-4D97-AF65-F5344CB8AC3E}">
        <p14:creationId xmlns:p14="http://schemas.microsoft.com/office/powerpoint/2010/main" val="15591307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smtClean="0">
                <a:ln>
                  <a:noFill/>
                </a:ln>
                <a:solidFill>
                  <a:srgbClr val="0C377B">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25</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3D geological model (</a:t>
            </a:r>
            <a:r>
              <a:rPr kumimoji="0" lang="en-US" sz="7200" b="1" i="0" u="none" strike="noStrike" kern="0" cap="none" spc="0" normalizeH="0" baseline="0" noProof="0" dirty="0" err="1">
                <a:ln>
                  <a:noFill/>
                </a:ln>
                <a:solidFill>
                  <a:srgbClr val="FFFF00"/>
                </a:solidFill>
                <a:effectLst/>
                <a:uLnTx/>
                <a:uFillTx/>
                <a:latin typeface="Arial"/>
                <a:ea typeface="+mj-ea"/>
                <a:cs typeface="+mj-cs"/>
              </a:rPr>
              <a:t>i</a:t>
            </a:r>
            <a:r>
              <a:rPr kumimoji="0" lang="en-US" sz="7200" b="1" i="0" u="none" strike="noStrike" kern="0" cap="none" spc="0" normalizeH="0" baseline="0" noProof="0" dirty="0">
                <a:ln>
                  <a:noFill/>
                </a:ln>
                <a:solidFill>
                  <a:srgbClr val="FFFF00"/>
                </a:solidFill>
                <a:effectLst/>
                <a:uLnTx/>
                <a:uFillTx/>
                <a:latin typeface="Arial"/>
                <a:ea typeface="+mj-ea"/>
                <a:cs typeface="+mj-cs"/>
              </a:rPr>
              <a:t>)  </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sp>
        <p:nvSpPr>
          <p:cNvPr id="10" name="ZoneTexte 19">
            <a:extLst>
              <a:ext uri="{FF2B5EF4-FFF2-40B4-BE49-F238E27FC236}">
                <a16:creationId xmlns:a16="http://schemas.microsoft.com/office/drawing/2014/main" id="{21267FB8-49A8-48EB-80FF-19879CA417E8}"/>
              </a:ext>
            </a:extLst>
          </p:cNvPr>
          <p:cNvSpPr txBox="1"/>
          <p:nvPr/>
        </p:nvSpPr>
        <p:spPr>
          <a:xfrm>
            <a:off x="15163799" y="2423452"/>
            <a:ext cx="8881535" cy="9941183"/>
          </a:xfrm>
          <a:prstGeom prst="rect">
            <a:avLst/>
          </a:prstGeom>
          <a:noFill/>
        </p:spPr>
        <p:txBody>
          <a:bodyPr wrap="square">
            <a:spAutoFit/>
          </a:bodyPr>
          <a:lstStyle/>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Update of the </a:t>
            </a:r>
            <a:r>
              <a:rPr kumimoji="0" lang="en-US" sz="4000" b="1" i="0" u="sng" strike="noStrike" kern="1200" cap="all" spc="0" normalizeH="0" baseline="0" noProof="0" dirty="0">
                <a:ln>
                  <a:noFill/>
                </a:ln>
                <a:solidFill>
                  <a:srgbClr val="0C377B"/>
                </a:solidFill>
                <a:effectLst/>
                <a:uLnTx/>
                <a:uFillTx/>
                <a:latin typeface="Arial Narrow" panose="020B0606020202030204" pitchFamily="34" charset="0"/>
                <a:ea typeface="+mn-ea"/>
                <a:cs typeface="+mn-cs"/>
              </a:rPr>
              <a:t>Molasse database and grid</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New grid generated </a:t>
            </a:r>
            <a:r>
              <a:rPr kumimoji="0" lang="en-US" sz="4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using &gt;4000 shallow boreholes from Swiss and French public geological database </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data reliability estimates added to the database</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CHART collaboration with </a:t>
            </a:r>
            <a:r>
              <a:rPr kumimoji="0" lang="en-US" sz="4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University Geneva</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p:txBody>
      </p:sp>
      <p:pic>
        <p:nvPicPr>
          <p:cNvPr id="14" name="Picture 13">
            <a:extLst>
              <a:ext uri="{FF2B5EF4-FFF2-40B4-BE49-F238E27FC236}">
                <a16:creationId xmlns:a16="http://schemas.microsoft.com/office/drawing/2014/main" id="{138A4227-03E6-478A-8248-4FB160F458F6}"/>
              </a:ext>
            </a:extLst>
          </p:cNvPr>
          <p:cNvPicPr>
            <a:picLocks noChangeAspect="1"/>
          </p:cNvPicPr>
          <p:nvPr/>
        </p:nvPicPr>
        <p:blipFill rotWithShape="1">
          <a:blip r:embed="rId3">
            <a:extLst>
              <a:ext uri="{28A0092B-C50C-407E-A947-70E740481C1C}">
                <a14:useLocalDpi xmlns:a14="http://schemas.microsoft.com/office/drawing/2010/main" val="0"/>
              </a:ext>
            </a:extLst>
          </a:blip>
          <a:srcRect l="10466" r="3053"/>
          <a:stretch/>
        </p:blipFill>
        <p:spPr>
          <a:xfrm>
            <a:off x="-6023" y="1961456"/>
            <a:ext cx="15575941" cy="10403179"/>
          </a:xfrm>
          <a:prstGeom prst="rect">
            <a:avLst/>
          </a:prstGeom>
        </p:spPr>
      </p:pic>
      <p:sp>
        <p:nvSpPr>
          <p:cNvPr id="15" name="TextBox 14">
            <a:extLst>
              <a:ext uri="{FF2B5EF4-FFF2-40B4-BE49-F238E27FC236}">
                <a16:creationId xmlns:a16="http://schemas.microsoft.com/office/drawing/2014/main" id="{9DC1B90D-3A36-4241-AAC7-19EEEC6CAB6E}"/>
              </a:ext>
            </a:extLst>
          </p:cNvPr>
          <p:cNvSpPr txBox="1"/>
          <p:nvPr/>
        </p:nvSpPr>
        <p:spPr>
          <a:xfrm rot="21267416">
            <a:off x="2451264" y="10318106"/>
            <a:ext cx="2248629"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Arial"/>
                <a:ea typeface="+mn-ea"/>
                <a:cs typeface="+mn-cs"/>
              </a:rPr>
              <a:t>PA 3.1 - 10</a:t>
            </a:r>
            <a:endParaRPr kumimoji="0" lang="fr-FR" sz="36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28B63ABB-1350-47E1-81E6-747B02F75553}"/>
              </a:ext>
            </a:extLst>
          </p:cNvPr>
          <p:cNvSpPr txBox="1"/>
          <p:nvPr/>
        </p:nvSpPr>
        <p:spPr>
          <a:xfrm rot="21267416">
            <a:off x="554700" y="7870767"/>
            <a:ext cx="2333972"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C000"/>
                </a:solidFill>
                <a:effectLst/>
                <a:uLnTx/>
                <a:uFillTx/>
                <a:latin typeface="Arial"/>
                <a:ea typeface="+mn-ea"/>
                <a:cs typeface="+mn-cs"/>
              </a:rPr>
              <a:t>Data points</a:t>
            </a:r>
            <a:endParaRPr kumimoji="0" lang="fr-FR" sz="3600" b="0" i="0" u="none" strike="noStrike" kern="1200" cap="none" spc="0" normalizeH="0" baseline="0" noProof="0" dirty="0">
              <a:ln>
                <a:noFill/>
              </a:ln>
              <a:solidFill>
                <a:srgbClr val="FFC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69893F50-5B30-42A6-A034-9104F1BEB972}"/>
              </a:ext>
            </a:extLst>
          </p:cNvPr>
          <p:cNvSpPr txBox="1"/>
          <p:nvPr/>
        </p:nvSpPr>
        <p:spPr>
          <a:xfrm>
            <a:off x="13563600" y="9144000"/>
            <a:ext cx="2026196"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72AF2F"/>
                </a:solidFill>
                <a:effectLst/>
                <a:uLnTx/>
                <a:uFillTx/>
                <a:latin typeface="Arial"/>
                <a:ea typeface="+mn-ea"/>
                <a:cs typeface="+mn-cs"/>
              </a:rPr>
              <a:t>Deep well</a:t>
            </a:r>
            <a:endParaRPr kumimoji="0" lang="fr-FR" sz="3600" b="0" i="0" u="none" strike="noStrike" kern="1200" cap="none" spc="0" normalizeH="0" baseline="0" noProof="0" dirty="0">
              <a:ln>
                <a:noFill/>
              </a:ln>
              <a:solidFill>
                <a:srgbClr val="72AF2F"/>
              </a:solidFill>
              <a:effectLst/>
              <a:uLnTx/>
              <a:uFillTx/>
              <a:latin typeface="Arial"/>
              <a:ea typeface="+mn-ea"/>
              <a:cs typeface="+mn-cs"/>
            </a:endParaRPr>
          </a:p>
        </p:txBody>
      </p:sp>
      <p:sp>
        <p:nvSpPr>
          <p:cNvPr id="18" name="TextBox 17">
            <a:extLst>
              <a:ext uri="{FF2B5EF4-FFF2-40B4-BE49-F238E27FC236}">
                <a16:creationId xmlns:a16="http://schemas.microsoft.com/office/drawing/2014/main" id="{78EA191A-D6CD-46D8-8B25-B7DE951C6B02}"/>
              </a:ext>
            </a:extLst>
          </p:cNvPr>
          <p:cNvSpPr txBox="1"/>
          <p:nvPr/>
        </p:nvSpPr>
        <p:spPr>
          <a:xfrm rot="891832">
            <a:off x="8915400" y="3818363"/>
            <a:ext cx="4655026" cy="553998"/>
          </a:xfrm>
          <a:prstGeom prst="rect">
            <a:avLst/>
          </a:prstGeom>
          <a:noFill/>
        </p:spPr>
        <p:txBody>
          <a:bodyPr wrap="square" lIns="0" tIns="0" rIns="0" bIns="0" rtlCol="0">
            <a:spAutoFit/>
          </a:bodyPr>
          <a:lstStyle/>
          <a:p>
            <a:pPr marL="0" marR="0" lvl="0" indent="0" algn="ctr"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B2B2B2">
                    <a:lumMod val="60000"/>
                    <a:lumOff val="40000"/>
                  </a:srgbClr>
                </a:solidFill>
                <a:effectLst/>
                <a:uLnTx/>
                <a:uFillTx/>
                <a:latin typeface="Arial"/>
                <a:ea typeface="+mn-ea"/>
                <a:cs typeface="+mn-cs"/>
              </a:rPr>
              <a:t>Molasse grid</a:t>
            </a:r>
            <a:endParaRPr kumimoji="0" lang="fr-FR" sz="3600" b="0" i="0" u="none" strike="noStrike" kern="1200" cap="none" spc="0" normalizeH="0" baseline="0" noProof="0" dirty="0">
              <a:ln>
                <a:noFill/>
              </a:ln>
              <a:solidFill>
                <a:srgbClr val="B2B2B2">
                  <a:lumMod val="60000"/>
                  <a:lumOff val="40000"/>
                </a:srgbClr>
              </a:solidFill>
              <a:effectLst/>
              <a:uLnTx/>
              <a:uFillTx/>
              <a:latin typeface="Arial"/>
              <a:ea typeface="+mn-ea"/>
              <a:cs typeface="+mn-cs"/>
            </a:endParaRPr>
          </a:p>
        </p:txBody>
      </p:sp>
    </p:spTree>
    <p:extLst>
      <p:ext uri="{BB962C8B-B14F-4D97-AF65-F5344CB8AC3E}">
        <p14:creationId xmlns:p14="http://schemas.microsoft.com/office/powerpoint/2010/main" val="203794008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EDB86D9-184B-4FA7-B149-C597EAFF85DA}"/>
              </a:ext>
            </a:extLst>
          </p:cNvPr>
          <p:cNvPicPr>
            <a:picLocks noGrp="1" noChangeAspect="1"/>
          </p:cNvPicPr>
          <p:nvPr>
            <p:ph idx="1"/>
          </p:nvPr>
        </p:nvPicPr>
        <p:blipFill>
          <a:blip r:embed="rId2"/>
          <a:stretch>
            <a:fillRect/>
          </a:stretch>
        </p:blipFill>
        <p:spPr>
          <a:xfrm>
            <a:off x="1" y="1961458"/>
            <a:ext cx="13237603" cy="7646094"/>
          </a:xfrm>
        </p:spPr>
      </p:pic>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smtClean="0">
                <a:ln>
                  <a:noFill/>
                </a:ln>
                <a:solidFill>
                  <a:srgbClr val="0C377B">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26</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3D geological model (ii) </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pic>
        <p:nvPicPr>
          <p:cNvPr id="8" name="Picture 7">
            <a:extLst>
              <a:ext uri="{FF2B5EF4-FFF2-40B4-BE49-F238E27FC236}">
                <a16:creationId xmlns:a16="http://schemas.microsoft.com/office/drawing/2014/main" id="{E2302A18-45F7-4246-99F3-ED566C83598C}"/>
              </a:ext>
            </a:extLst>
          </p:cNvPr>
          <p:cNvPicPr>
            <a:picLocks noChangeAspect="1"/>
          </p:cNvPicPr>
          <p:nvPr/>
        </p:nvPicPr>
        <p:blipFill rotWithShape="1">
          <a:blip r:embed="rId4"/>
          <a:srcRect t="5972" b="29177"/>
          <a:stretch/>
        </p:blipFill>
        <p:spPr>
          <a:xfrm>
            <a:off x="13237601" y="9107556"/>
            <a:ext cx="11146398" cy="3200400"/>
          </a:xfrm>
          <a:prstGeom prst="rect">
            <a:avLst/>
          </a:prstGeom>
        </p:spPr>
      </p:pic>
      <p:sp>
        <p:nvSpPr>
          <p:cNvPr id="11" name="ZoneTexte 19">
            <a:extLst>
              <a:ext uri="{FF2B5EF4-FFF2-40B4-BE49-F238E27FC236}">
                <a16:creationId xmlns:a16="http://schemas.microsoft.com/office/drawing/2014/main" id="{7B675EA4-1507-44DA-AC89-BE07C35AA6B6}"/>
              </a:ext>
            </a:extLst>
          </p:cNvPr>
          <p:cNvSpPr txBox="1"/>
          <p:nvPr/>
        </p:nvSpPr>
        <p:spPr>
          <a:xfrm>
            <a:off x="12835781" y="1969830"/>
            <a:ext cx="11395819" cy="7478970"/>
          </a:xfrm>
          <a:prstGeom prst="rect">
            <a:avLst/>
          </a:prstGeom>
          <a:noFill/>
        </p:spPr>
        <p:txBody>
          <a:bodyPr wrap="square">
            <a:spAutoFit/>
          </a:bodyPr>
          <a:lstStyle/>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Update of the </a:t>
            </a:r>
            <a:r>
              <a:rPr kumimoji="0" lang="en-US" sz="4000" b="1" i="0" u="sng" strike="noStrike" kern="1200" cap="all" spc="0" normalizeH="0" baseline="0" noProof="0" dirty="0">
                <a:ln>
                  <a:noFill/>
                </a:ln>
                <a:solidFill>
                  <a:srgbClr val="0C377B"/>
                </a:solidFill>
                <a:effectLst/>
                <a:uLnTx/>
                <a:uFillTx/>
                <a:latin typeface="Arial Narrow" panose="020B0606020202030204" pitchFamily="34" charset="0"/>
                <a:ea typeface="+mn-ea"/>
                <a:cs typeface="+mn-cs"/>
              </a:rPr>
              <a:t>Top limestone grid</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Grid updated </a:t>
            </a: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based on existing faults and seismic interpretation with state-of-the-art gridding algorithms</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Velocity model re-calculated </a:t>
            </a: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and optimized for the Top Limestone (time to depth conversion of seismic interpretations)</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914400" marR="0" lvl="1"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Seismic and faults re-interpretation </a:t>
            </a: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including recently acquired seismic data within Geneva Canton</a:t>
            </a:r>
          </a:p>
          <a:p>
            <a:pPr marL="914400" marR="0" lvl="1"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p:txBody>
      </p:sp>
      <p:sp>
        <p:nvSpPr>
          <p:cNvPr id="12" name="TextBox 11">
            <a:extLst>
              <a:ext uri="{FF2B5EF4-FFF2-40B4-BE49-F238E27FC236}">
                <a16:creationId xmlns:a16="http://schemas.microsoft.com/office/drawing/2014/main" id="{38320A01-000A-4BB8-ACE8-4CE8C81D3EFB}"/>
              </a:ext>
            </a:extLst>
          </p:cNvPr>
          <p:cNvSpPr txBox="1"/>
          <p:nvPr/>
        </p:nvSpPr>
        <p:spPr>
          <a:xfrm rot="20873804">
            <a:off x="6041299" y="7955906"/>
            <a:ext cx="2248629"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Arial"/>
                <a:ea typeface="+mn-ea"/>
                <a:cs typeface="+mn-cs"/>
              </a:rPr>
              <a:t>PA 3.1 - 10</a:t>
            </a:r>
            <a:endParaRPr kumimoji="0" lang="fr-FR" sz="36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C0DE9D3E-C7CB-4D62-B864-9D6987420FC2}"/>
              </a:ext>
            </a:extLst>
          </p:cNvPr>
          <p:cNvSpPr txBox="1"/>
          <p:nvPr/>
        </p:nvSpPr>
        <p:spPr>
          <a:xfrm>
            <a:off x="3124200" y="7449324"/>
            <a:ext cx="2026196"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00"/>
                </a:solidFill>
                <a:effectLst/>
                <a:uLnTx/>
                <a:uFillTx/>
                <a:latin typeface="Arial"/>
                <a:ea typeface="+mn-ea"/>
                <a:cs typeface="+mn-cs"/>
              </a:rPr>
              <a:t>Deep well</a:t>
            </a:r>
            <a:endParaRPr kumimoji="0" lang="fr-FR" sz="3600" b="0" i="0" u="none" strike="noStrike" kern="1200" cap="none" spc="0" normalizeH="0" baseline="0" noProof="0" dirty="0">
              <a:ln>
                <a:noFill/>
              </a:ln>
              <a:solidFill>
                <a:srgbClr val="FFFF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41EE2B7C-2243-4533-A95A-681A1C5E7050}"/>
              </a:ext>
            </a:extLst>
          </p:cNvPr>
          <p:cNvSpPr txBox="1"/>
          <p:nvPr/>
        </p:nvSpPr>
        <p:spPr>
          <a:xfrm rot="893310">
            <a:off x="3735306" y="4846575"/>
            <a:ext cx="1256754"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49ED68"/>
                </a:solidFill>
                <a:effectLst/>
                <a:uLnTx/>
                <a:uFillTx/>
                <a:latin typeface="Arial"/>
                <a:ea typeface="+mn-ea"/>
                <a:cs typeface="+mn-cs"/>
              </a:rPr>
              <a:t>Faults</a:t>
            </a:r>
            <a:endParaRPr kumimoji="0" lang="fr-FR" sz="3600" b="0" i="0" u="none" strike="noStrike" kern="1200" cap="none" spc="0" normalizeH="0" baseline="0" noProof="0" dirty="0">
              <a:ln>
                <a:noFill/>
              </a:ln>
              <a:solidFill>
                <a:srgbClr val="49ED68"/>
              </a:solidFill>
              <a:effectLst/>
              <a:uLnTx/>
              <a:uFillTx/>
              <a:latin typeface="Arial"/>
              <a:ea typeface="+mn-ea"/>
              <a:cs typeface="+mn-cs"/>
            </a:endParaRPr>
          </a:p>
        </p:txBody>
      </p:sp>
      <p:sp>
        <p:nvSpPr>
          <p:cNvPr id="15" name="TextBox 14">
            <a:extLst>
              <a:ext uri="{FF2B5EF4-FFF2-40B4-BE49-F238E27FC236}">
                <a16:creationId xmlns:a16="http://schemas.microsoft.com/office/drawing/2014/main" id="{7EB3772C-DC3B-40DF-89A5-0350AA977CAC}"/>
              </a:ext>
            </a:extLst>
          </p:cNvPr>
          <p:cNvSpPr txBox="1"/>
          <p:nvPr/>
        </p:nvSpPr>
        <p:spPr>
          <a:xfrm>
            <a:off x="7308374" y="2645192"/>
            <a:ext cx="4655026" cy="553998"/>
          </a:xfrm>
          <a:prstGeom prst="rect">
            <a:avLst/>
          </a:prstGeom>
          <a:noFill/>
        </p:spPr>
        <p:txBody>
          <a:bodyPr wrap="square" lIns="0" tIns="0" rIns="0" bIns="0" rtlCol="0">
            <a:spAutoFit/>
          </a:bodyPr>
          <a:lstStyle/>
          <a:p>
            <a:pPr marL="0" marR="0" lvl="0" indent="0" algn="ctr"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92D050"/>
                </a:solidFill>
                <a:effectLst/>
                <a:uLnTx/>
                <a:uFillTx/>
                <a:latin typeface="Arial"/>
                <a:ea typeface="+mn-ea"/>
                <a:cs typeface="+mn-cs"/>
              </a:rPr>
              <a:t>Top Limestone grid</a:t>
            </a:r>
            <a:endParaRPr kumimoji="0" lang="fr-FR" sz="3600" b="0" i="0" u="none" strike="noStrike" kern="1200" cap="none" spc="0" normalizeH="0" baseline="0" noProof="0" dirty="0">
              <a:ln>
                <a:noFill/>
              </a:ln>
              <a:solidFill>
                <a:srgbClr val="92D050"/>
              </a:solidFill>
              <a:effectLst/>
              <a:uLnTx/>
              <a:uFillTx/>
              <a:latin typeface="Arial"/>
              <a:ea typeface="+mn-ea"/>
              <a:cs typeface="+mn-cs"/>
            </a:endParaRPr>
          </a:p>
        </p:txBody>
      </p:sp>
      <p:sp>
        <p:nvSpPr>
          <p:cNvPr id="3" name="TextBox 2">
            <a:extLst>
              <a:ext uri="{FF2B5EF4-FFF2-40B4-BE49-F238E27FC236}">
                <a16:creationId xmlns:a16="http://schemas.microsoft.com/office/drawing/2014/main" id="{2D4CD4CD-A4F6-4C43-9FB5-2FDCF0F4F892}"/>
              </a:ext>
            </a:extLst>
          </p:cNvPr>
          <p:cNvSpPr txBox="1"/>
          <p:nvPr/>
        </p:nvSpPr>
        <p:spPr>
          <a:xfrm>
            <a:off x="11845181" y="9733002"/>
            <a:ext cx="1718419"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0C377B">
                    <a:lumMod val="60000"/>
                    <a:lumOff val="40000"/>
                  </a:srgbClr>
                </a:solidFill>
                <a:effectLst/>
                <a:uLnTx/>
                <a:uFillTx/>
                <a:latin typeface="Arial"/>
                <a:ea typeface="+mn-ea"/>
                <a:cs typeface="+mn-cs"/>
              </a:rPr>
              <a:t>Molasse</a:t>
            </a:r>
            <a:endParaRPr kumimoji="0" lang="fr-FR" sz="3600" b="0" i="0" u="none" strike="noStrike" kern="1200" cap="none" spc="0" normalizeH="0" baseline="0" noProof="0" dirty="0">
              <a:ln>
                <a:noFill/>
              </a:ln>
              <a:solidFill>
                <a:srgbClr val="0C377B">
                  <a:lumMod val="60000"/>
                  <a:lumOff val="40000"/>
                </a:srgbClr>
              </a:solidFill>
              <a:effectLst/>
              <a:uLnTx/>
              <a:uFillTx/>
              <a:latin typeface="Arial"/>
              <a:ea typeface="+mn-ea"/>
              <a:cs typeface="+mn-cs"/>
            </a:endParaRPr>
          </a:p>
        </p:txBody>
      </p:sp>
      <p:sp>
        <p:nvSpPr>
          <p:cNvPr id="16" name="TextBox 15">
            <a:extLst>
              <a:ext uri="{FF2B5EF4-FFF2-40B4-BE49-F238E27FC236}">
                <a16:creationId xmlns:a16="http://schemas.microsoft.com/office/drawing/2014/main" id="{DB497053-3537-4B7D-B0BB-BAEA67A92964}"/>
              </a:ext>
            </a:extLst>
          </p:cNvPr>
          <p:cNvSpPr txBox="1"/>
          <p:nvPr/>
        </p:nvSpPr>
        <p:spPr>
          <a:xfrm>
            <a:off x="10562650" y="10647402"/>
            <a:ext cx="3000950" cy="553998"/>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00B050"/>
                </a:solidFill>
                <a:effectLst/>
                <a:uLnTx/>
                <a:uFillTx/>
                <a:latin typeface="Arial"/>
                <a:ea typeface="+mn-ea"/>
                <a:cs typeface="+mn-cs"/>
              </a:rPr>
              <a:t>Top Limestone</a:t>
            </a:r>
            <a:endParaRPr kumimoji="0" lang="fr-FR" sz="3600" b="0" i="0" u="none" strike="noStrike" kern="1200" cap="none" spc="0" normalizeH="0" baseline="0" noProof="0" dirty="0">
              <a:ln>
                <a:noFill/>
              </a:ln>
              <a:solidFill>
                <a:srgbClr val="00B050"/>
              </a:solidFill>
              <a:effectLst/>
              <a:uLnTx/>
              <a:uFillTx/>
              <a:latin typeface="Arial"/>
              <a:ea typeface="+mn-ea"/>
              <a:cs typeface="+mn-cs"/>
            </a:endParaRPr>
          </a:p>
        </p:txBody>
      </p:sp>
      <p:sp>
        <p:nvSpPr>
          <p:cNvPr id="17" name="TextBox 16">
            <a:extLst>
              <a:ext uri="{FF2B5EF4-FFF2-40B4-BE49-F238E27FC236}">
                <a16:creationId xmlns:a16="http://schemas.microsoft.com/office/drawing/2014/main" id="{908DE6ED-8D70-48E8-8AAF-EEA8742DC24A}"/>
              </a:ext>
            </a:extLst>
          </p:cNvPr>
          <p:cNvSpPr txBox="1"/>
          <p:nvPr/>
        </p:nvSpPr>
        <p:spPr>
          <a:xfrm>
            <a:off x="476039" y="11936910"/>
            <a:ext cx="4674357" cy="369332"/>
          </a:xfrm>
          <a:prstGeom prst="rect">
            <a:avLst/>
          </a:prstGeom>
          <a:noFill/>
        </p:spPr>
        <p:txBody>
          <a:bodyPr wrap="none" lIns="0" tIns="0" rIns="0" bIns="0"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n-ea"/>
                <a:cs typeface="+mn-cs"/>
              </a:rPr>
              <a:t>Seismic line example (18SIG-003)</a:t>
            </a:r>
            <a:endParaRPr kumimoji="0" lang="fr-FR"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ZoneTexte 19">
            <a:extLst>
              <a:ext uri="{FF2B5EF4-FFF2-40B4-BE49-F238E27FC236}">
                <a16:creationId xmlns:a16="http://schemas.microsoft.com/office/drawing/2014/main" id="{7C2066EF-3B1D-4D0E-A798-B45E81391584}"/>
              </a:ext>
            </a:extLst>
          </p:cNvPr>
          <p:cNvSpPr txBox="1"/>
          <p:nvPr/>
        </p:nvSpPr>
        <p:spPr>
          <a:xfrm>
            <a:off x="228600" y="10106561"/>
            <a:ext cx="10744200" cy="1323439"/>
          </a:xfrm>
          <a:prstGeom prst="rect">
            <a:avLst/>
          </a:prstGeom>
          <a:noFill/>
        </p:spPr>
        <p:txBody>
          <a:bodyPr wrap="square">
            <a:spAutoFit/>
          </a:bodyPr>
          <a:lstStyle/>
          <a:p>
            <a:pPr marL="98" marR="0" lvl="0" indent="0" algn="l" defTabSz="1828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Key seismic lines re-processing to enhance the visibility of shallow boundaries (Molasse and Top Limestone)</a:t>
            </a:r>
          </a:p>
        </p:txBody>
      </p:sp>
    </p:spTree>
    <p:extLst>
      <p:ext uri="{BB962C8B-B14F-4D97-AF65-F5344CB8AC3E}">
        <p14:creationId xmlns:p14="http://schemas.microsoft.com/office/powerpoint/2010/main" val="29865583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27</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             Geodesy Surface Reference Network</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sp>
        <p:nvSpPr>
          <p:cNvPr id="14" name="Content Placeholder 2">
            <a:extLst>
              <a:ext uri="{FF2B5EF4-FFF2-40B4-BE49-F238E27FC236}">
                <a16:creationId xmlns:a16="http://schemas.microsoft.com/office/drawing/2014/main" id="{33D504CF-45BA-7E40-B5C5-F50345F36718}"/>
              </a:ext>
            </a:extLst>
          </p:cNvPr>
          <p:cNvSpPr>
            <a:spLocks noGrp="1"/>
          </p:cNvSpPr>
          <p:nvPr>
            <p:ph idx="1"/>
          </p:nvPr>
        </p:nvSpPr>
        <p:spPr>
          <a:xfrm>
            <a:off x="254000" y="2198688"/>
            <a:ext cx="13690600" cy="4202112"/>
          </a:xfrm>
        </p:spPr>
        <p:txBody>
          <a:bodyPr>
            <a:noAutofit/>
          </a:bodyPr>
          <a:lstStyle/>
          <a:p>
            <a:pPr>
              <a:spcBef>
                <a:spcPts val="1200"/>
              </a:spcBef>
            </a:pPr>
            <a:r>
              <a:rPr lang="en-GB" sz="4000" dirty="0">
                <a:solidFill>
                  <a:schemeClr val="accent1"/>
                </a:solidFill>
              </a:rPr>
              <a:t>Surface geodetic network needs to be spatially extended</a:t>
            </a:r>
          </a:p>
          <a:p>
            <a:pPr marL="742950" indent="-742950">
              <a:spcBef>
                <a:spcPts val="1200"/>
              </a:spcBef>
              <a:buFont typeface="Arial" panose="020B0604020202020204" pitchFamily="34" charset="0"/>
              <a:buChar char="•"/>
            </a:pPr>
            <a:r>
              <a:rPr lang="en-GB" sz="3500" b="0" dirty="0">
                <a:solidFill>
                  <a:schemeClr val="accent1"/>
                </a:solidFill>
              </a:rPr>
              <a:t>Realization of a </a:t>
            </a:r>
            <a:r>
              <a:rPr lang="en-GB" sz="3500" dirty="0">
                <a:solidFill>
                  <a:schemeClr val="accent1"/>
                </a:solidFill>
              </a:rPr>
              <a:t>coordinate reference frame (CTRF) </a:t>
            </a:r>
            <a:r>
              <a:rPr lang="en-GB" sz="3500" b="0" dirty="0">
                <a:solidFill>
                  <a:schemeClr val="accent1"/>
                </a:solidFill>
              </a:rPr>
              <a:t>for georeferencing of site investigation data and as basis for all geospatial works using </a:t>
            </a:r>
            <a:r>
              <a:rPr lang="en-GB" sz="3500" dirty="0">
                <a:solidFill>
                  <a:schemeClr val="accent1"/>
                </a:solidFill>
              </a:rPr>
              <a:t>global navigation satellite system (GNSS)</a:t>
            </a:r>
            <a:r>
              <a:rPr lang="en-GB" sz="3500" b="0" dirty="0">
                <a:solidFill>
                  <a:schemeClr val="accent1"/>
                </a:solidFill>
              </a:rPr>
              <a:t> and surveying instruments</a:t>
            </a:r>
          </a:p>
          <a:p>
            <a:pPr marL="742950" indent="-742950">
              <a:spcBef>
                <a:spcPts val="1200"/>
              </a:spcBef>
              <a:buFont typeface="Arial" panose="020B0604020202020204" pitchFamily="34" charset="0"/>
              <a:buChar char="•"/>
            </a:pPr>
            <a:r>
              <a:rPr lang="en-GB" sz="3500" b="0" dirty="0">
                <a:solidFill>
                  <a:schemeClr val="accent1"/>
                </a:solidFill>
              </a:rPr>
              <a:t>GNSS-based </a:t>
            </a:r>
            <a:r>
              <a:rPr lang="en-GB" sz="3500" dirty="0">
                <a:solidFill>
                  <a:schemeClr val="accent1"/>
                </a:solidFill>
              </a:rPr>
              <a:t>monitoring of the </a:t>
            </a:r>
            <a:r>
              <a:rPr lang="en-GB" sz="3500" dirty="0" err="1">
                <a:solidFill>
                  <a:schemeClr val="accent1"/>
                </a:solidFill>
              </a:rPr>
              <a:t>geokinematic</a:t>
            </a:r>
            <a:r>
              <a:rPr lang="en-GB" sz="3500" dirty="0">
                <a:solidFill>
                  <a:schemeClr val="accent1"/>
                </a:solidFill>
              </a:rPr>
              <a:t> surface deformations </a:t>
            </a:r>
            <a:r>
              <a:rPr lang="en-GB" sz="3500" b="0" dirty="0">
                <a:solidFill>
                  <a:schemeClr val="accent1"/>
                </a:solidFill>
              </a:rPr>
              <a:t>(assure stable main geodetic points, quantify differential displacements which may affect later alignment)</a:t>
            </a:r>
            <a:endParaRPr lang="en-GB" sz="3500" dirty="0">
              <a:solidFill>
                <a:schemeClr val="accent1"/>
              </a:solidFill>
            </a:endParaRPr>
          </a:p>
        </p:txBody>
      </p:sp>
      <p:sp>
        <p:nvSpPr>
          <p:cNvPr id="15" name="Textfeld 14">
            <a:extLst>
              <a:ext uri="{FF2B5EF4-FFF2-40B4-BE49-F238E27FC236}">
                <a16:creationId xmlns:a16="http://schemas.microsoft.com/office/drawing/2014/main" id="{8C2E945E-C641-B04D-8D5A-4F63B7453318}"/>
              </a:ext>
            </a:extLst>
          </p:cNvPr>
          <p:cNvSpPr txBox="1"/>
          <p:nvPr/>
        </p:nvSpPr>
        <p:spPr>
          <a:xfrm>
            <a:off x="14478000" y="9296400"/>
            <a:ext cx="9567335" cy="3693319"/>
          </a:xfrm>
          <a:prstGeom prst="rect">
            <a:avLst/>
          </a:prstGeom>
          <a:noFill/>
        </p:spPr>
        <p:txBody>
          <a:bodyPr wrap="square" lIns="0" tIns="0" rIns="0" bIns="0" rtlCol="0">
            <a:spAutoFit/>
          </a:bodyPr>
          <a:lstStyle/>
          <a:p>
            <a:pPr marL="0" marR="0" lvl="0" indent="0" algn="r" defTabSz="1828606"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33A0"/>
                </a:solidFill>
                <a:effectLst/>
                <a:uLnTx/>
                <a:uFillTx/>
                <a:latin typeface="Arial"/>
                <a:ea typeface="+mn-ea"/>
                <a:cs typeface="+mn-cs"/>
              </a:rPr>
              <a:t>CTRF uses existing surface points and </a:t>
            </a:r>
          </a:p>
          <a:p>
            <a:pPr marL="0" marR="0" lvl="0" indent="0" algn="r" defTabSz="1828606"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33A0"/>
                </a:solidFill>
                <a:effectLst/>
                <a:uLnTx/>
                <a:uFillTx/>
                <a:latin typeface="Arial"/>
                <a:ea typeface="+mn-ea"/>
                <a:cs typeface="+mn-cs"/>
              </a:rPr>
              <a:t>8 pillars in vicinity of access shafts, 1 point near centroid</a:t>
            </a:r>
          </a:p>
          <a:p>
            <a:pPr marL="0" marR="0" lvl="0" indent="0" algn="r" defTabSz="1828606" rtl="0" eaLnBrk="1" fontAlgn="auto" latinLnBrk="0" hangingPunct="1">
              <a:lnSpc>
                <a:spcPct val="100000"/>
              </a:lnSpc>
              <a:spcBef>
                <a:spcPts val="0"/>
              </a:spcBef>
              <a:spcAft>
                <a:spcPts val="0"/>
              </a:spcAft>
              <a:buClrTx/>
              <a:buSzTx/>
              <a:buFontTx/>
              <a:buNone/>
              <a:tabLst/>
              <a:defRPr/>
            </a:pPr>
            <a:endParaRPr kumimoji="0" lang="en-US" sz="30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1828606"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33A0"/>
                </a:solidFill>
                <a:effectLst/>
                <a:uLnTx/>
                <a:uFillTx/>
                <a:latin typeface="Arial"/>
                <a:ea typeface="+mn-ea"/>
                <a:cs typeface="+mn-cs"/>
              </a:rPr>
              <a:t>Geomonitoring requires early on</a:t>
            </a:r>
          </a:p>
          <a:p>
            <a:pPr marL="0" marR="0" lvl="0" indent="0" algn="r" defTabSz="1828606"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33A0"/>
                </a:solidFill>
                <a:effectLst/>
                <a:uLnTx/>
                <a:uFillTx/>
                <a:latin typeface="Arial"/>
                <a:ea typeface="+mn-ea"/>
                <a:cs typeface="+mn-cs"/>
              </a:rPr>
              <a:t>11 network points near faults and tunnel</a:t>
            </a:r>
          </a:p>
          <a:p>
            <a:pPr marL="0" marR="0" lvl="0" indent="0" algn="r" defTabSz="1828606" rtl="0" eaLnBrk="1" fontAlgn="auto" latinLnBrk="0" hangingPunct="1">
              <a:lnSpc>
                <a:spcPct val="100000"/>
              </a:lnSpc>
              <a:spcBef>
                <a:spcPts val="0"/>
              </a:spcBef>
              <a:spcAft>
                <a:spcPts val="0"/>
              </a:spcAft>
              <a:buClrTx/>
              <a:buSzTx/>
              <a:buFontTx/>
              <a:buNone/>
              <a:tabLst/>
              <a:defRPr/>
            </a:pPr>
            <a:endParaRPr kumimoji="0" lang="en-US" sz="30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1828606"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033A0"/>
                </a:solidFill>
                <a:effectLst/>
                <a:uLnTx/>
                <a:uFillTx/>
                <a:latin typeface="Arial"/>
                <a:ea typeface="+mn-ea"/>
                <a:cs typeface="+mn-cs"/>
              </a:rPr>
              <a:t>CHART collaboration with </a:t>
            </a:r>
            <a:r>
              <a:rPr kumimoji="0" lang="en-US" sz="3000" b="1" i="0" u="none" strike="noStrike" kern="1200" cap="none" spc="0" normalizeH="0" baseline="0" noProof="0" dirty="0">
                <a:ln>
                  <a:noFill/>
                </a:ln>
                <a:solidFill>
                  <a:srgbClr val="0033A0"/>
                </a:solidFill>
                <a:effectLst/>
                <a:uLnTx/>
                <a:uFillTx/>
                <a:latin typeface="Arial"/>
                <a:ea typeface="+mn-ea"/>
                <a:cs typeface="+mn-cs"/>
              </a:rPr>
              <a:t>ETH Zürich</a:t>
            </a:r>
          </a:p>
          <a:p>
            <a:pPr marL="0" marR="0" lvl="0" indent="0" algn="r" defTabSz="1828606" rtl="0" eaLnBrk="1" fontAlgn="auto" latinLnBrk="0" hangingPunct="1">
              <a:lnSpc>
                <a:spcPct val="100000"/>
              </a:lnSpc>
              <a:spcBef>
                <a:spcPts val="0"/>
              </a:spcBef>
              <a:spcAft>
                <a:spcPts val="0"/>
              </a:spcAft>
              <a:buClrTx/>
              <a:buSzTx/>
              <a:buFontTx/>
              <a:buNone/>
              <a:tabLst/>
              <a:defRPr/>
            </a:pPr>
            <a:endParaRPr kumimoji="0" lang="en-US" sz="3000" b="0" i="0" u="none" strike="noStrike" kern="1200" cap="none" spc="0" normalizeH="0" baseline="0" noProof="0" dirty="0">
              <a:ln>
                <a:noFill/>
              </a:ln>
              <a:solidFill>
                <a:srgbClr val="0033A0"/>
              </a:solidFill>
              <a:effectLst/>
              <a:uLnTx/>
              <a:uFillTx/>
              <a:latin typeface="Arial"/>
              <a:ea typeface="+mn-ea"/>
              <a:cs typeface="+mn-cs"/>
            </a:endParaRPr>
          </a:p>
        </p:txBody>
      </p:sp>
      <p:sp>
        <p:nvSpPr>
          <p:cNvPr id="16" name="Textfeld 15">
            <a:extLst>
              <a:ext uri="{FF2B5EF4-FFF2-40B4-BE49-F238E27FC236}">
                <a16:creationId xmlns:a16="http://schemas.microsoft.com/office/drawing/2014/main" id="{FDB1CBFE-31A7-FC48-B776-C75B13402EAC}"/>
              </a:ext>
            </a:extLst>
          </p:cNvPr>
          <p:cNvSpPr txBox="1"/>
          <p:nvPr/>
        </p:nvSpPr>
        <p:spPr>
          <a:xfrm>
            <a:off x="3096916" y="7010400"/>
            <a:ext cx="3475375" cy="923330"/>
          </a:xfrm>
          <a:prstGeom prst="rect">
            <a:avLst/>
          </a:prstGeom>
          <a:noFill/>
        </p:spPr>
        <p:txBody>
          <a:bodyPr wrap="none" lIns="0" tIns="0" rIns="0" bIns="0" rtlCol="0">
            <a:spAutoFit/>
          </a:bodyPr>
          <a:lstStyle/>
          <a:p>
            <a:pPr marL="0" marR="0" lvl="0" indent="0" algn="ctr" defTabSz="182860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EUREF surface velocity field</a:t>
            </a:r>
            <a:br>
              <a:rPr kumimoji="0" lang="en-US" sz="2000" b="0" i="0" u="none" strike="noStrike" kern="1200" cap="none" spc="0" normalizeH="0" baseline="0" noProof="0" dirty="0">
                <a:ln>
                  <a:noFill/>
                </a:ln>
                <a:solidFill>
                  <a:srgbClr val="0033A0"/>
                </a:solidFill>
                <a:effectLst/>
                <a:uLnTx/>
                <a:uFillTx/>
                <a:latin typeface="Arial"/>
                <a:ea typeface="+mn-ea"/>
                <a:cs typeface="+mn-cs"/>
              </a:rPr>
            </a:br>
            <a:r>
              <a:rPr kumimoji="0" lang="en-US" sz="2000" b="0" i="0" u="none" strike="noStrike" kern="1200" cap="none" spc="0" normalizeH="0" baseline="0" noProof="0" dirty="0">
                <a:ln>
                  <a:noFill/>
                </a:ln>
                <a:solidFill>
                  <a:srgbClr val="0033A0"/>
                </a:solidFill>
                <a:effectLst/>
                <a:uLnTx/>
                <a:uFillTx/>
                <a:latin typeface="Arial"/>
                <a:ea typeface="+mn-ea"/>
                <a:cs typeface="+mn-cs"/>
              </a:rPr>
              <a:t>(differential displacements)</a:t>
            </a:r>
          </a:p>
          <a:p>
            <a:pPr marL="0" marR="0" lvl="0" indent="0" algn="r" defTabSz="182860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7" name="Textfeld 16">
            <a:extLst>
              <a:ext uri="{FF2B5EF4-FFF2-40B4-BE49-F238E27FC236}">
                <a16:creationId xmlns:a16="http://schemas.microsoft.com/office/drawing/2014/main" id="{BA2CCCAA-1269-5541-A117-9E162BED84E8}"/>
              </a:ext>
            </a:extLst>
          </p:cNvPr>
          <p:cNvSpPr txBox="1"/>
          <p:nvPr/>
        </p:nvSpPr>
        <p:spPr>
          <a:xfrm>
            <a:off x="8373196" y="7010400"/>
            <a:ext cx="4817024" cy="923330"/>
          </a:xfrm>
          <a:prstGeom prst="rect">
            <a:avLst/>
          </a:prstGeom>
          <a:noFill/>
        </p:spPr>
        <p:txBody>
          <a:bodyPr wrap="none" lIns="0" tIns="0" rIns="0" bIns="0" rtlCol="0">
            <a:spAutoFit/>
          </a:bodyPr>
          <a:lstStyle/>
          <a:p>
            <a:pPr marL="0" marR="0" lvl="0" indent="0" algn="ctr" defTabSz="182860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Faults</a:t>
            </a:r>
            <a:br>
              <a:rPr kumimoji="0" lang="en-US" sz="2000" b="1" i="0" u="none" strike="noStrike" kern="1200" cap="none" spc="0" normalizeH="0" baseline="0" noProof="0" dirty="0">
                <a:ln>
                  <a:noFill/>
                </a:ln>
                <a:solidFill>
                  <a:srgbClr val="0033A0"/>
                </a:solidFill>
                <a:effectLst/>
                <a:uLnTx/>
                <a:uFillTx/>
                <a:latin typeface="Arial"/>
                <a:ea typeface="+mn-ea"/>
                <a:cs typeface="+mn-cs"/>
              </a:rPr>
            </a:br>
            <a:r>
              <a:rPr kumimoji="0" lang="en-US" sz="2000" b="0" i="0" u="none" strike="noStrike" kern="1200" cap="none" spc="0" normalizeH="0" baseline="0" noProof="0" dirty="0">
                <a:ln>
                  <a:noFill/>
                </a:ln>
                <a:solidFill>
                  <a:srgbClr val="0033A0"/>
                </a:solidFill>
                <a:effectLst/>
                <a:uLnTx/>
                <a:uFillTx/>
                <a:latin typeface="Arial"/>
                <a:ea typeface="+mn-ea"/>
                <a:cs typeface="+mn-cs"/>
              </a:rPr>
              <a:t>(potential discontinuities of displacements)</a:t>
            </a:r>
          </a:p>
          <a:p>
            <a:pPr marL="0" marR="0" lvl="0" indent="0" algn="r" defTabSz="182860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9" name="Grafik 18" descr="Ein Bild, das Karte enthält.&#10;&#10;Automatisch generierte Beschreibung">
            <a:extLst>
              <a:ext uri="{FF2B5EF4-FFF2-40B4-BE49-F238E27FC236}">
                <a16:creationId xmlns:a16="http://schemas.microsoft.com/office/drawing/2014/main" id="{446A044E-6AC5-624E-8907-4E4D42C90F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64986" y="1828800"/>
            <a:ext cx="10693400" cy="7556500"/>
          </a:xfrm>
          <a:prstGeom prst="rect">
            <a:avLst/>
          </a:prstGeom>
        </p:spPr>
      </p:pic>
      <p:pic>
        <p:nvPicPr>
          <p:cNvPr id="22" name="Grafik 21" descr="Ein Bild, das Text, Elektronik, Anzeige, verschieden enthält.&#10;&#10;Automatisch generierte Beschreibung">
            <a:extLst>
              <a:ext uri="{FF2B5EF4-FFF2-40B4-BE49-F238E27FC236}">
                <a16:creationId xmlns:a16="http://schemas.microsoft.com/office/drawing/2014/main" id="{30B3FB33-4BFB-1D4B-AD38-F10215D4B9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7842250"/>
            <a:ext cx="12268200" cy="4584700"/>
          </a:xfrm>
          <a:prstGeom prst="rect">
            <a:avLst/>
          </a:prstGeom>
        </p:spPr>
      </p:pic>
    </p:spTree>
    <p:extLst>
      <p:ext uri="{BB962C8B-B14F-4D97-AF65-F5344CB8AC3E}">
        <p14:creationId xmlns:p14="http://schemas.microsoft.com/office/powerpoint/2010/main" val="9825428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62595" y="2960030"/>
            <a:ext cx="13564205" cy="8850970"/>
          </a:xfrm>
        </p:spPr>
        <p:txBody>
          <a:bodyPr>
            <a:noAutofit/>
          </a:bodyPr>
          <a:lstStyle/>
          <a:p>
            <a:pPr marL="571500" indent="-571500">
              <a:spcBef>
                <a:spcPts val="1200"/>
              </a:spcBef>
              <a:buFont typeface="Arial" panose="020B0604020202020204" pitchFamily="34" charset="0"/>
              <a:buChar char="•"/>
            </a:pPr>
            <a:r>
              <a:rPr lang="en-GB" sz="4400" b="0" dirty="0">
                <a:solidFill>
                  <a:schemeClr val="accent1"/>
                </a:solidFill>
              </a:rPr>
              <a:t>Construction of the FCC underground infrastructure would lead to about </a:t>
            </a:r>
            <a:r>
              <a:rPr lang="en-GB" sz="4400" dirty="0">
                <a:solidFill>
                  <a:schemeClr val="accent1"/>
                </a:solidFill>
              </a:rPr>
              <a:t>9 million m</a:t>
            </a:r>
            <a:r>
              <a:rPr lang="en-GB" sz="4400" baseline="30000" dirty="0">
                <a:solidFill>
                  <a:schemeClr val="accent1"/>
                </a:solidFill>
              </a:rPr>
              <a:t>3</a:t>
            </a:r>
            <a:r>
              <a:rPr lang="en-GB" sz="4400" dirty="0">
                <a:solidFill>
                  <a:schemeClr val="accent1"/>
                </a:solidFill>
              </a:rPr>
              <a:t> of excavated materials</a:t>
            </a:r>
            <a:r>
              <a:rPr lang="en-GB" sz="4400" b="0" dirty="0">
                <a:solidFill>
                  <a:schemeClr val="accent1"/>
                </a:solidFill>
              </a:rPr>
              <a:t>, mainly molasse. </a:t>
            </a:r>
          </a:p>
          <a:p>
            <a:pPr marL="571500" indent="-571500">
              <a:spcBef>
                <a:spcPts val="1200"/>
              </a:spcBef>
              <a:buFont typeface="Arial" panose="020B0604020202020204" pitchFamily="34" charset="0"/>
              <a:buChar char="•"/>
            </a:pPr>
            <a:r>
              <a:rPr lang="en-GB" sz="4400" b="0" dirty="0">
                <a:solidFill>
                  <a:schemeClr val="accent1"/>
                </a:solidFill>
              </a:rPr>
              <a:t>The </a:t>
            </a:r>
            <a:r>
              <a:rPr lang="en-GB" sz="4400" dirty="0">
                <a:solidFill>
                  <a:schemeClr val="accent1"/>
                </a:solidFill>
              </a:rPr>
              <a:t>Mining the Future contest </a:t>
            </a:r>
            <a:r>
              <a:rPr lang="en-GB" sz="4400" b="0" dirty="0">
                <a:solidFill>
                  <a:schemeClr val="accent1"/>
                </a:solidFill>
              </a:rPr>
              <a:t>organised by the </a:t>
            </a:r>
            <a:r>
              <a:rPr lang="en-GB" sz="4400" b="0" dirty="0" err="1">
                <a:solidFill>
                  <a:schemeClr val="accent1"/>
                </a:solidFill>
              </a:rPr>
              <a:t>Montanuniversität</a:t>
            </a:r>
            <a:r>
              <a:rPr lang="en-GB" sz="4400" b="0" dirty="0">
                <a:solidFill>
                  <a:schemeClr val="accent1"/>
                </a:solidFill>
              </a:rPr>
              <a:t> </a:t>
            </a:r>
            <a:r>
              <a:rPr lang="en-GB" sz="4400" b="0" dirty="0" err="1">
                <a:solidFill>
                  <a:schemeClr val="accent1"/>
                </a:solidFill>
              </a:rPr>
              <a:t>Leoben</a:t>
            </a:r>
            <a:r>
              <a:rPr lang="en-GB" sz="4400" b="0" dirty="0">
                <a:solidFill>
                  <a:schemeClr val="accent1"/>
                </a:solidFill>
              </a:rPr>
              <a:t> and CERN, with the support of the </a:t>
            </a:r>
            <a:r>
              <a:rPr lang="en-GB" sz="4400" dirty="0">
                <a:solidFill>
                  <a:schemeClr val="accent1"/>
                </a:solidFill>
              </a:rPr>
              <a:t>EU-funded H2020 FCCIS </a:t>
            </a:r>
            <a:r>
              <a:rPr lang="en-GB" sz="4400" b="0" dirty="0">
                <a:solidFill>
                  <a:schemeClr val="accent1"/>
                </a:solidFill>
              </a:rPr>
              <a:t>project, aims at </a:t>
            </a:r>
            <a:r>
              <a:rPr lang="en-GB" sz="4400" dirty="0">
                <a:solidFill>
                  <a:schemeClr val="accent1"/>
                </a:solidFill>
              </a:rPr>
              <a:t>identifying sustainable reuse solutions for these excavated materials</a:t>
            </a:r>
            <a:r>
              <a:rPr lang="en-GB" sz="4400" b="0" dirty="0">
                <a:solidFill>
                  <a:schemeClr val="accent1"/>
                </a:solidFill>
              </a:rPr>
              <a:t>.</a:t>
            </a:r>
          </a:p>
          <a:p>
            <a:pPr marL="571500" indent="-571500">
              <a:spcBef>
                <a:spcPts val="1200"/>
              </a:spcBef>
              <a:buFont typeface="Arial" panose="020B0604020202020204" pitchFamily="34" charset="0"/>
              <a:buChar char="•"/>
            </a:pPr>
            <a:r>
              <a:rPr lang="en-GB" sz="4400" b="0" dirty="0">
                <a:solidFill>
                  <a:schemeClr val="accent1"/>
                </a:solidFill>
              </a:rPr>
              <a:t>Invitation to submit proposals for molasse reuse with TRL 3. Selection of best proposals and </a:t>
            </a:r>
            <a:r>
              <a:rPr lang="en-GB" sz="4400" dirty="0">
                <a:solidFill>
                  <a:schemeClr val="accent1"/>
                </a:solidFill>
              </a:rPr>
              <a:t>invitation to develop towards TRL 4 in competition </a:t>
            </a:r>
            <a:r>
              <a:rPr lang="en-GB" sz="4400" b="0" dirty="0">
                <a:solidFill>
                  <a:schemeClr val="accent1"/>
                </a:solidFill>
              </a:rPr>
              <a:t>with ultimate goal of TRL 9 by 2030. </a:t>
            </a:r>
          </a:p>
          <a:p>
            <a:pPr marL="571500" indent="-571500">
              <a:spcBef>
                <a:spcPts val="1200"/>
              </a:spcBef>
              <a:buFont typeface="Arial" panose="020B0604020202020204" pitchFamily="34" charset="0"/>
              <a:buChar char="•"/>
            </a:pPr>
            <a:r>
              <a:rPr lang="en-GB" sz="4400" b="0" dirty="0">
                <a:solidFill>
                  <a:schemeClr val="accent1"/>
                </a:solidFill>
              </a:rPr>
              <a:t>Total duration April 2021 – October 2022.</a:t>
            </a:r>
          </a:p>
          <a:p>
            <a:pPr marL="571500" indent="-571500">
              <a:spcBef>
                <a:spcPts val="1200"/>
              </a:spcBef>
              <a:buFont typeface="Arial" panose="020B0604020202020204" pitchFamily="34" charset="0"/>
              <a:buChar char="•"/>
            </a:pPr>
            <a:endParaRPr lang="en-GB" sz="4400" b="0" dirty="0">
              <a:solidFill>
                <a:schemeClr val="accent1"/>
              </a:solidFill>
            </a:endParaRPr>
          </a:p>
          <a:p>
            <a:pPr marL="571500" indent="-571500">
              <a:spcBef>
                <a:spcPts val="1200"/>
              </a:spcBef>
              <a:buFont typeface="Arial" panose="020B0604020202020204" pitchFamily="34" charset="0"/>
              <a:buChar char="•"/>
            </a:pPr>
            <a:endParaRPr lang="en-GB" sz="4400" b="0" dirty="0">
              <a:solidFill>
                <a:schemeClr val="accent1"/>
              </a:solidFill>
            </a:endParaRPr>
          </a:p>
        </p:txBody>
      </p:sp>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28</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      Mining the Future competition (</a:t>
            </a:r>
            <a:r>
              <a:rPr kumimoji="0" lang="en-US" sz="7200" b="1" i="0" u="none" strike="noStrike" kern="0" cap="none" spc="0" normalizeH="0" baseline="0" noProof="0" dirty="0" err="1">
                <a:ln>
                  <a:noFill/>
                </a:ln>
                <a:solidFill>
                  <a:srgbClr val="FFFF00"/>
                </a:solidFill>
                <a:effectLst/>
                <a:uLnTx/>
                <a:uFillTx/>
                <a:latin typeface="Arial"/>
                <a:ea typeface="+mj-ea"/>
                <a:cs typeface="+mj-cs"/>
              </a:rPr>
              <a:t>i</a:t>
            </a:r>
            <a:r>
              <a:rPr kumimoji="0" lang="en-US" sz="7200" b="1" i="0" u="none" strike="noStrike" kern="0" cap="none" spc="0" normalizeH="0" baseline="0" noProof="0" dirty="0">
                <a:ln>
                  <a:noFill/>
                </a:ln>
                <a:solidFill>
                  <a:srgbClr val="FFFF00"/>
                </a:solidFill>
                <a:effectLst/>
                <a:uLnTx/>
                <a:uFillTx/>
                <a:latin typeface="Arial"/>
                <a:ea typeface="+mj-ea"/>
                <a:cs typeface="+mj-cs"/>
              </a:rPr>
              <a:t>)</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pic>
        <p:nvPicPr>
          <p:cNvPr id="8" name="Picture 9" descr="Picture 9">
            <a:extLst>
              <a:ext uri="{FF2B5EF4-FFF2-40B4-BE49-F238E27FC236}">
                <a16:creationId xmlns:a16="http://schemas.microsoft.com/office/drawing/2014/main" id="{6B000545-1EEF-49F0-814D-F5462F8ECD95}"/>
              </a:ext>
            </a:extLst>
          </p:cNvPr>
          <p:cNvPicPr>
            <a:picLocks/>
          </p:cNvPicPr>
          <p:nvPr/>
        </p:nvPicPr>
        <p:blipFill>
          <a:blip r:embed="rId3"/>
          <a:stretch>
            <a:fillRect/>
          </a:stretch>
        </p:blipFill>
        <p:spPr>
          <a:xfrm>
            <a:off x="457200" y="2743200"/>
            <a:ext cx="9144000" cy="9220200"/>
          </a:xfrm>
          <a:prstGeom prst="rect">
            <a:avLst/>
          </a:prstGeom>
          <a:ln w="12700">
            <a:miter lim="400000"/>
          </a:ln>
        </p:spPr>
      </p:pic>
      <p:sp>
        <p:nvSpPr>
          <p:cNvPr id="2" name="TextBox 1">
            <a:extLst>
              <a:ext uri="{FF2B5EF4-FFF2-40B4-BE49-F238E27FC236}">
                <a16:creationId xmlns:a16="http://schemas.microsoft.com/office/drawing/2014/main" id="{D45E6FBD-9272-4327-AC34-127405D5411D}"/>
              </a:ext>
            </a:extLst>
          </p:cNvPr>
          <p:cNvSpPr txBox="1"/>
          <p:nvPr/>
        </p:nvSpPr>
        <p:spPr>
          <a:xfrm>
            <a:off x="21567180" y="2075329"/>
            <a:ext cx="2359620" cy="553998"/>
          </a:xfrm>
          <a:prstGeom prst="rect">
            <a:avLst/>
          </a:prstGeom>
          <a:solidFill>
            <a:schemeClr val="accent2">
              <a:lumMod val="20000"/>
              <a:lumOff val="80000"/>
            </a:schemeClr>
          </a:solidFill>
        </p:spPr>
        <p:txBody>
          <a:bodyPr wrap="none" lIns="0" tIns="0" rIns="0" bIns="0" rtlCol="0">
            <a:spAutoFit/>
          </a:bodyPr>
          <a:lstStyle/>
          <a:p>
            <a:pPr algn="l"/>
            <a:r>
              <a:rPr lang="en-US" dirty="0"/>
              <a:t>‘J. Gutleber</a:t>
            </a:r>
            <a:endParaRPr lang="en-GB" dirty="0"/>
          </a:p>
        </p:txBody>
      </p:sp>
    </p:spTree>
    <p:extLst>
      <p:ext uri="{BB962C8B-B14F-4D97-AF65-F5344CB8AC3E}">
        <p14:creationId xmlns:p14="http://schemas.microsoft.com/office/powerpoint/2010/main" val="38405820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655230"/>
            <a:ext cx="14090584" cy="8850970"/>
          </a:xfrm>
        </p:spPr>
        <p:txBody>
          <a:bodyPr>
            <a:noAutofit/>
          </a:bodyPr>
          <a:lstStyle/>
          <a:p>
            <a:pPr marL="571500" indent="-571500">
              <a:spcBef>
                <a:spcPts val="1800"/>
              </a:spcBef>
              <a:buFont typeface="Arial" panose="020B0604020202020204" pitchFamily="34" charset="0"/>
              <a:buChar char="•"/>
            </a:pPr>
            <a:r>
              <a:rPr lang="en-GB" sz="4400" b="0" dirty="0">
                <a:solidFill>
                  <a:schemeClr val="accent1"/>
                </a:solidFill>
              </a:rPr>
              <a:t>1</a:t>
            </a:r>
            <a:r>
              <a:rPr lang="en-GB" sz="4400" b="0" baseline="30000" dirty="0">
                <a:solidFill>
                  <a:schemeClr val="accent1"/>
                </a:solidFill>
              </a:rPr>
              <a:t>st</a:t>
            </a:r>
            <a:r>
              <a:rPr lang="en-GB" sz="4400" b="0" dirty="0">
                <a:solidFill>
                  <a:schemeClr val="accent1"/>
                </a:solidFill>
              </a:rPr>
              <a:t>  phase closed on 31 October 2021: </a:t>
            </a:r>
            <a:r>
              <a:rPr lang="en-GB" sz="4400" dirty="0">
                <a:solidFill>
                  <a:srgbClr val="FF0000"/>
                </a:solidFill>
              </a:rPr>
              <a:t>12 proposals </a:t>
            </a:r>
            <a:r>
              <a:rPr lang="en-GB" sz="4400" b="0" dirty="0">
                <a:solidFill>
                  <a:schemeClr val="accent1"/>
                </a:solidFill>
              </a:rPr>
              <a:t>from key players in excavation projects as well as new </a:t>
            </a:r>
            <a:r>
              <a:rPr lang="en-GB" sz="4400" b="0" dirty="0" err="1">
                <a:solidFill>
                  <a:schemeClr val="accent1"/>
                </a:solidFill>
              </a:rPr>
              <a:t>startup</a:t>
            </a:r>
            <a:r>
              <a:rPr lang="en-GB" sz="4400" b="0" dirty="0">
                <a:solidFill>
                  <a:schemeClr val="accent1"/>
                </a:solidFill>
              </a:rPr>
              <a:t> and research institutes, all </a:t>
            </a:r>
            <a:r>
              <a:rPr lang="en-GB" sz="4400" b="0" dirty="0" err="1">
                <a:solidFill>
                  <a:schemeClr val="accent1"/>
                </a:solidFill>
              </a:rPr>
              <a:t>centered</a:t>
            </a:r>
            <a:r>
              <a:rPr lang="en-GB" sz="4400" b="0" dirty="0">
                <a:solidFill>
                  <a:schemeClr val="accent1"/>
                </a:solidFill>
              </a:rPr>
              <a:t> along the Alps (previous experience with similar geology)</a:t>
            </a:r>
          </a:p>
          <a:p>
            <a:pPr marL="571500" indent="-571500">
              <a:spcBef>
                <a:spcPts val="1800"/>
              </a:spcBef>
              <a:buFont typeface="Arial" panose="020B0604020202020204" pitchFamily="34" charset="0"/>
              <a:buChar char="•"/>
            </a:pPr>
            <a:r>
              <a:rPr lang="en-GB" sz="4400" b="0" dirty="0">
                <a:solidFill>
                  <a:schemeClr val="accent1"/>
                </a:solidFill>
              </a:rPr>
              <a:t>An </a:t>
            </a:r>
            <a:r>
              <a:rPr lang="en-GB" sz="4400" dirty="0">
                <a:solidFill>
                  <a:schemeClr val="accent1"/>
                </a:solidFill>
              </a:rPr>
              <a:t>international jury of 9 experts </a:t>
            </a:r>
            <a:r>
              <a:rPr lang="en-GB" sz="4400" b="0" dirty="0">
                <a:solidFill>
                  <a:schemeClr val="accent1"/>
                </a:solidFill>
              </a:rPr>
              <a:t>is screening the proposals in view of the second phase</a:t>
            </a:r>
          </a:p>
          <a:p>
            <a:pPr marL="571500" indent="-571500">
              <a:spcBef>
                <a:spcPts val="1800"/>
              </a:spcBef>
              <a:buFont typeface="Arial" panose="020B0604020202020204" pitchFamily="34" charset="0"/>
              <a:buChar char="•"/>
            </a:pPr>
            <a:r>
              <a:rPr lang="en-GB" sz="4400" b="0" dirty="0">
                <a:solidFill>
                  <a:schemeClr val="accent1"/>
                </a:solidFill>
              </a:rPr>
              <a:t>During December 2021, selected candidates are invited to a review and will be asked to outline their original solutions and original content.</a:t>
            </a:r>
          </a:p>
          <a:p>
            <a:pPr marL="571500" indent="-571500">
              <a:spcBef>
                <a:spcPts val="1800"/>
              </a:spcBef>
              <a:buFont typeface="Arial" panose="020B0604020202020204" pitchFamily="34" charset="0"/>
              <a:buChar char="•"/>
            </a:pPr>
            <a:r>
              <a:rPr lang="en-GB" sz="4400" b="0" dirty="0">
                <a:solidFill>
                  <a:schemeClr val="accent1"/>
                </a:solidFill>
              </a:rPr>
              <a:t>Deadline for Phase 2 is 30 June 2022, winning proposals will be announced end July 2022.</a:t>
            </a:r>
          </a:p>
          <a:p>
            <a:pPr marL="571500" indent="-571500">
              <a:spcBef>
                <a:spcPts val="1800"/>
              </a:spcBef>
              <a:buFont typeface="Arial" panose="020B0604020202020204" pitchFamily="34" charset="0"/>
              <a:buChar char="•"/>
            </a:pPr>
            <a:r>
              <a:rPr lang="en-GB" sz="4400" b="0" dirty="0">
                <a:solidFill>
                  <a:schemeClr val="accent1"/>
                </a:solidFill>
              </a:rPr>
              <a:t>An </a:t>
            </a:r>
            <a:r>
              <a:rPr lang="en-GB" sz="4400" dirty="0">
                <a:solidFill>
                  <a:schemeClr val="accent1"/>
                </a:solidFill>
              </a:rPr>
              <a:t>award ceremony in October 2022 </a:t>
            </a:r>
            <a:r>
              <a:rPr lang="en-GB" sz="4400" b="0" dirty="0">
                <a:solidFill>
                  <a:schemeClr val="accent1"/>
                </a:solidFill>
              </a:rPr>
              <a:t>at </a:t>
            </a:r>
            <a:r>
              <a:rPr lang="en-GB" sz="4400" b="0" dirty="0" err="1">
                <a:solidFill>
                  <a:schemeClr val="accent1"/>
                </a:solidFill>
              </a:rPr>
              <a:t>Zentrum</a:t>
            </a:r>
            <a:r>
              <a:rPr lang="en-GB" sz="4400" b="0" dirty="0">
                <a:solidFill>
                  <a:schemeClr val="accent1"/>
                </a:solidFill>
              </a:rPr>
              <a:t> am Berg (Austria) in collaboration with CERN.</a:t>
            </a:r>
          </a:p>
          <a:p>
            <a:pPr marL="571500" indent="-571500">
              <a:spcBef>
                <a:spcPts val="1800"/>
              </a:spcBef>
              <a:buFont typeface="Arial" panose="020B0604020202020204" pitchFamily="34" charset="0"/>
              <a:buChar char="•"/>
            </a:pPr>
            <a:endParaRPr lang="en-GB" sz="4400" b="0" dirty="0">
              <a:solidFill>
                <a:schemeClr val="accent1"/>
              </a:solidFill>
            </a:endParaRPr>
          </a:p>
          <a:p>
            <a:pPr marL="571500" indent="-571500">
              <a:spcBef>
                <a:spcPts val="1200"/>
              </a:spcBef>
              <a:buFont typeface="Arial" panose="020B0604020202020204" pitchFamily="34" charset="0"/>
              <a:buChar char="•"/>
            </a:pPr>
            <a:endParaRPr lang="en-GB" sz="4400" b="0" dirty="0">
              <a:solidFill>
                <a:schemeClr val="accent1"/>
              </a:solidFill>
            </a:endParaRPr>
          </a:p>
        </p:txBody>
      </p:sp>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29</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      Mining the Future competition (ii)</a:t>
            </a:r>
            <a:endParaRPr kumimoji="0" lang="en-GB" sz="7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pic>
        <p:nvPicPr>
          <p:cNvPr id="10" name="Image" descr="Image">
            <a:extLst>
              <a:ext uri="{FF2B5EF4-FFF2-40B4-BE49-F238E27FC236}">
                <a16:creationId xmlns:a16="http://schemas.microsoft.com/office/drawing/2014/main" id="{54216337-6321-44F6-8E03-93A211CF4412}"/>
              </a:ext>
            </a:extLst>
          </p:cNvPr>
          <p:cNvPicPr>
            <a:picLocks noChangeAspect="1"/>
          </p:cNvPicPr>
          <p:nvPr/>
        </p:nvPicPr>
        <p:blipFill>
          <a:blip r:embed="rId3"/>
          <a:stretch>
            <a:fillRect/>
          </a:stretch>
        </p:blipFill>
        <p:spPr>
          <a:xfrm>
            <a:off x="14478000" y="2362200"/>
            <a:ext cx="9756808" cy="9756808"/>
          </a:xfrm>
          <a:prstGeom prst="rect">
            <a:avLst/>
          </a:prstGeom>
          <a:ln w="12700">
            <a:miter lim="400000"/>
          </a:ln>
        </p:spPr>
      </p:pic>
      <p:sp>
        <p:nvSpPr>
          <p:cNvPr id="8" name="TextBox 7">
            <a:extLst>
              <a:ext uri="{FF2B5EF4-FFF2-40B4-BE49-F238E27FC236}">
                <a16:creationId xmlns:a16="http://schemas.microsoft.com/office/drawing/2014/main" id="{27831830-E5F3-46CE-AC61-B4EF7439583C}"/>
              </a:ext>
            </a:extLst>
          </p:cNvPr>
          <p:cNvSpPr txBox="1"/>
          <p:nvPr/>
        </p:nvSpPr>
        <p:spPr>
          <a:xfrm>
            <a:off x="21528395" y="1762438"/>
            <a:ext cx="2359620" cy="553998"/>
          </a:xfrm>
          <a:prstGeom prst="rect">
            <a:avLst/>
          </a:prstGeom>
          <a:solidFill>
            <a:schemeClr val="accent2">
              <a:lumMod val="20000"/>
              <a:lumOff val="80000"/>
            </a:schemeClr>
          </a:solidFill>
        </p:spPr>
        <p:txBody>
          <a:bodyPr wrap="none" lIns="0" tIns="0" rIns="0" bIns="0" rtlCol="0">
            <a:spAutoFit/>
          </a:bodyPr>
          <a:lstStyle/>
          <a:p>
            <a:pPr algn="l"/>
            <a:r>
              <a:rPr lang="en-US" dirty="0"/>
              <a:t>‘J. Gutleber</a:t>
            </a:r>
            <a:endParaRPr lang="en-GB" dirty="0"/>
          </a:p>
        </p:txBody>
      </p:sp>
    </p:spTree>
    <p:extLst>
      <p:ext uri="{BB962C8B-B14F-4D97-AF65-F5344CB8AC3E}">
        <p14:creationId xmlns:p14="http://schemas.microsoft.com/office/powerpoint/2010/main" val="3267998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405356" y="1961452"/>
            <a:ext cx="15989384" cy="8352928"/>
          </a:xfrm>
        </p:spPr>
        <p:txBody>
          <a:bodyPr>
            <a:noAutofit/>
          </a:bodyPr>
          <a:lstStyle/>
          <a:p>
            <a:pPr>
              <a:spcBef>
                <a:spcPts val="2400"/>
              </a:spcBef>
              <a:buClr>
                <a:srgbClr val="0C377B"/>
              </a:buClr>
              <a:buFont typeface="Arial" panose="020B0604020202020204" pitchFamily="34" charset="0"/>
              <a:buChar char="•"/>
            </a:pPr>
            <a:r>
              <a:rPr lang="en-US" b="1" dirty="0">
                <a:solidFill>
                  <a:srgbClr val="0000FF"/>
                </a:solidFill>
              </a:rPr>
              <a:t>FCC-Conceptual Design Reports:</a:t>
            </a:r>
          </a:p>
          <a:p>
            <a:pPr lvl="1">
              <a:spcBef>
                <a:spcPts val="2400"/>
              </a:spcBef>
              <a:buClr>
                <a:srgbClr val="0C377B"/>
              </a:buClr>
              <a:buFont typeface="Arial" panose="020B0604020202020204" pitchFamily="34" charset="0"/>
              <a:buChar char="•"/>
            </a:pPr>
            <a:r>
              <a:rPr lang="en-US" b="1" dirty="0"/>
              <a:t>Vol 1 Physics, Vol 2 FCC-ee, Vol 3 FCC-</a:t>
            </a:r>
            <a:r>
              <a:rPr lang="en-US" b="1" dirty="0" err="1"/>
              <a:t>hh</a:t>
            </a:r>
            <a:r>
              <a:rPr lang="en-US" b="1" dirty="0"/>
              <a:t>, Vol 4 HE-LHC</a:t>
            </a:r>
          </a:p>
          <a:p>
            <a:pPr lvl="1">
              <a:spcBef>
                <a:spcPts val="2400"/>
              </a:spcBef>
              <a:buClr>
                <a:srgbClr val="0C377B"/>
              </a:buClr>
              <a:buFont typeface="Arial" panose="020B0604020202020204" pitchFamily="34" charset="0"/>
              <a:buChar char="•"/>
            </a:pPr>
            <a:r>
              <a:rPr lang="en-US" dirty="0"/>
              <a:t>CDRs published in </a:t>
            </a:r>
            <a:r>
              <a:rPr lang="fr-FR" b="1" spc="-2" dirty="0" err="1">
                <a:uFill>
                  <a:solidFill>
                    <a:srgbClr val="FFFFFF"/>
                  </a:solidFill>
                </a:uFill>
                <a:latin typeface="Tahoma"/>
              </a:rPr>
              <a:t>European</a:t>
            </a:r>
            <a:r>
              <a:rPr lang="fr-FR" b="1" spc="-2" dirty="0">
                <a:uFill>
                  <a:solidFill>
                    <a:srgbClr val="FFFFFF"/>
                  </a:solidFill>
                </a:uFill>
                <a:latin typeface="Tahoma"/>
              </a:rPr>
              <a:t> Physical Journal C (Vol 1) and ST (Vol 2 – 4) [Springer]</a:t>
            </a:r>
          </a:p>
          <a:p>
            <a:pPr marL="1787526" lvl="1" indent="0">
              <a:spcBef>
                <a:spcPts val="2400"/>
              </a:spcBef>
              <a:buClr>
                <a:srgbClr val="0C377B"/>
              </a:buClr>
              <a:buNone/>
            </a:pPr>
            <a:r>
              <a:rPr lang="en-US" sz="3600" dirty="0">
                <a:solidFill>
                  <a:sysClr val="windowText" lastClr="000000"/>
                </a:solidFill>
                <a:hlinkClick r:id="rId3"/>
              </a:rPr>
              <a:t>EPJ C 79, 6 (2019) 474</a:t>
            </a:r>
            <a:r>
              <a:rPr lang="en-US" sz="3600" dirty="0">
                <a:solidFill>
                  <a:sysClr val="windowText" lastClr="000000"/>
                </a:solidFill>
              </a:rPr>
              <a:t>  , </a:t>
            </a:r>
            <a:r>
              <a:rPr lang="en-US" sz="3600" dirty="0">
                <a:solidFill>
                  <a:sysClr val="windowText" lastClr="000000"/>
                </a:solidFill>
                <a:hlinkClick r:id="rId4"/>
              </a:rPr>
              <a:t>EPJ ST 228, 2 (2019) 261-623 </a:t>
            </a:r>
            <a:r>
              <a:rPr lang="en-US" sz="3600" dirty="0">
                <a:solidFill>
                  <a:sysClr val="windowText" lastClr="000000"/>
                </a:solidFill>
              </a:rPr>
              <a:t>,</a:t>
            </a:r>
          </a:p>
          <a:p>
            <a:pPr marL="895350" lvl="1" indent="892176">
              <a:spcBef>
                <a:spcPts val="2400"/>
              </a:spcBef>
              <a:buClr>
                <a:srgbClr val="0C377B"/>
              </a:buClr>
              <a:buNone/>
            </a:pPr>
            <a:r>
              <a:rPr lang="en-US" sz="3600" dirty="0">
                <a:solidFill>
                  <a:sysClr val="windowText" lastClr="000000"/>
                </a:solidFill>
                <a:hlinkClick r:id="rId5"/>
              </a:rPr>
              <a:t>EPJ ST 228, 4 (2019) 755-1107</a:t>
            </a:r>
            <a:r>
              <a:rPr lang="en-US" sz="3600" dirty="0">
                <a:solidFill>
                  <a:sysClr val="windowText" lastClr="000000"/>
                </a:solidFill>
              </a:rPr>
              <a:t>  , </a:t>
            </a:r>
            <a:r>
              <a:rPr lang="en-US" sz="3600" dirty="0">
                <a:solidFill>
                  <a:sysClr val="windowText" lastClr="000000"/>
                </a:solidFill>
                <a:hlinkClick r:id="rId6"/>
              </a:rPr>
              <a:t>EPJ ST 228, 5 (2019) 1109-1382</a:t>
            </a:r>
            <a:r>
              <a:rPr lang="en-US" sz="3600" dirty="0">
                <a:solidFill>
                  <a:sysClr val="windowText" lastClr="000000"/>
                </a:solidFill>
              </a:rPr>
              <a:t> </a:t>
            </a:r>
          </a:p>
          <a:p>
            <a:r>
              <a:rPr lang="en-GB" sz="1600" dirty="0"/>
              <a:t>  </a:t>
            </a:r>
          </a:p>
          <a:p>
            <a:r>
              <a:rPr lang="en-GB" sz="3200" dirty="0"/>
              <a:t>EPJ is a merger and continuation of </a:t>
            </a:r>
            <a:r>
              <a:rPr lang="en-GB" sz="3200" i="1" dirty="0"/>
              <a:t>Acta </a:t>
            </a:r>
            <a:r>
              <a:rPr lang="en-GB" sz="3200" i="1" dirty="0" err="1"/>
              <a:t>Physica</a:t>
            </a:r>
            <a:r>
              <a:rPr lang="en-GB" sz="3200" i="1" dirty="0"/>
              <a:t> </a:t>
            </a:r>
            <a:r>
              <a:rPr lang="en-GB" sz="3200" i="1" dirty="0" err="1"/>
              <a:t>Hungarica</a:t>
            </a:r>
            <a:r>
              <a:rPr lang="en-GB" sz="3200" i="1" dirty="0"/>
              <a:t>, </a:t>
            </a:r>
            <a:r>
              <a:rPr lang="en-GB" sz="3200" i="1" dirty="0" err="1"/>
              <a:t>Anales</a:t>
            </a:r>
            <a:r>
              <a:rPr lang="en-GB" sz="3200" i="1" dirty="0"/>
              <a:t> de </a:t>
            </a:r>
            <a:r>
              <a:rPr lang="en-GB" sz="3200" i="1" dirty="0" err="1"/>
              <a:t>Fisica</a:t>
            </a:r>
            <a:r>
              <a:rPr lang="en-GB" sz="3200" i="1" dirty="0"/>
              <a:t>, Czechoslovak Journal of Physics, </a:t>
            </a:r>
            <a:r>
              <a:rPr lang="en-GB" sz="3200" i="1" dirty="0" err="1"/>
              <a:t>Fizika</a:t>
            </a:r>
            <a:r>
              <a:rPr lang="en-GB" sz="3200" i="1" dirty="0"/>
              <a:t> A, Il Nuovo </a:t>
            </a:r>
            <a:r>
              <a:rPr lang="en-GB" sz="3200" i="1" dirty="0" err="1"/>
              <a:t>Cimento</a:t>
            </a:r>
            <a:r>
              <a:rPr lang="en-GB" sz="3200" i="1" dirty="0"/>
              <a:t>, Journal de Physique, </a:t>
            </a:r>
            <a:r>
              <a:rPr lang="en-GB" sz="3200" i="1" dirty="0" err="1"/>
              <a:t>Portugaliae</a:t>
            </a:r>
            <a:r>
              <a:rPr lang="en-GB" sz="3200" i="1" dirty="0"/>
              <a:t> </a:t>
            </a:r>
            <a:r>
              <a:rPr lang="en-GB" sz="3200" i="1" dirty="0" err="1"/>
              <a:t>Physica</a:t>
            </a:r>
            <a:r>
              <a:rPr lang="en-GB" sz="3200" dirty="0"/>
              <a:t> and </a:t>
            </a:r>
            <a:r>
              <a:rPr lang="en-GB" sz="3200" b="1" i="1" dirty="0" err="1">
                <a:solidFill>
                  <a:srgbClr val="3333FF"/>
                </a:solidFill>
              </a:rPr>
              <a:t>Zeitschrift</a:t>
            </a:r>
            <a:r>
              <a:rPr lang="en-GB" sz="3200" b="1" i="1" dirty="0">
                <a:solidFill>
                  <a:srgbClr val="3333FF"/>
                </a:solidFill>
              </a:rPr>
              <a:t> </a:t>
            </a:r>
            <a:r>
              <a:rPr lang="en-GB" sz="3200" b="1" i="1" dirty="0" err="1">
                <a:solidFill>
                  <a:srgbClr val="3333FF"/>
                </a:solidFill>
              </a:rPr>
              <a:t>für</a:t>
            </a:r>
            <a:r>
              <a:rPr lang="en-GB" sz="3200" b="1" i="1" dirty="0">
                <a:solidFill>
                  <a:srgbClr val="3333FF"/>
                </a:solidFill>
              </a:rPr>
              <a:t> </a:t>
            </a:r>
            <a:r>
              <a:rPr lang="en-GB" sz="3200" b="1" i="1" dirty="0" err="1">
                <a:solidFill>
                  <a:srgbClr val="3333FF"/>
                </a:solidFill>
              </a:rPr>
              <a:t>Physik</a:t>
            </a:r>
            <a:r>
              <a:rPr lang="en-GB" sz="3200" dirty="0"/>
              <a:t>. 25 European Physical Societies are represented in EPJ, including the DPG.</a:t>
            </a:r>
            <a:endParaRPr lang="en-GB" sz="4000" b="1" dirty="0">
              <a:solidFill>
                <a:srgbClr val="0000FF"/>
              </a:solidFill>
            </a:endParaRPr>
          </a:p>
          <a:p>
            <a:pPr>
              <a:spcBef>
                <a:spcPts val="2400"/>
              </a:spcBef>
              <a:buClr>
                <a:srgbClr val="0C377B"/>
              </a:buClr>
              <a:buFont typeface="Arial" panose="020B0604020202020204" pitchFamily="34" charset="0"/>
              <a:buChar char="•"/>
            </a:pPr>
            <a:r>
              <a:rPr lang="en-GB" b="1" dirty="0">
                <a:solidFill>
                  <a:srgbClr val="0000FF"/>
                </a:solidFill>
              </a:rPr>
              <a:t>Summary documents provided to EPPSU 2019/20</a:t>
            </a:r>
          </a:p>
          <a:p>
            <a:pPr lvl="1">
              <a:spcBef>
                <a:spcPts val="2400"/>
              </a:spcBef>
              <a:buClr>
                <a:srgbClr val="0C377B"/>
              </a:buClr>
              <a:buFont typeface="Arial" panose="020B0604020202020204" pitchFamily="34" charset="0"/>
              <a:buChar char="•"/>
            </a:pPr>
            <a:r>
              <a:rPr lang="en-US" b="1" dirty="0"/>
              <a:t>FCC-integral, FCC-ee, FCC-</a:t>
            </a:r>
            <a:r>
              <a:rPr lang="en-US" b="1" dirty="0" err="1"/>
              <a:t>hh</a:t>
            </a:r>
            <a:r>
              <a:rPr lang="en-US" b="1" dirty="0"/>
              <a:t>, HE-LHC</a:t>
            </a:r>
          </a:p>
          <a:p>
            <a:pPr lvl="1">
              <a:spcBef>
                <a:spcPts val="2400"/>
              </a:spcBef>
              <a:buClr>
                <a:srgbClr val="0C377B"/>
              </a:buClr>
              <a:buFont typeface="Arial" panose="020B0604020202020204" pitchFamily="34" charset="0"/>
              <a:buChar char="•"/>
            </a:pPr>
            <a:r>
              <a:rPr lang="en-GB" dirty="0"/>
              <a:t>Accessible on </a:t>
            </a:r>
            <a:r>
              <a:rPr lang="en-GB" dirty="0">
                <a:hlinkClick r:id="rId7"/>
              </a:rPr>
              <a:t>http://fcc-cdr.web.cern.ch/</a:t>
            </a:r>
            <a:endParaRPr lang="en-GB" dirty="0"/>
          </a:p>
          <a:p>
            <a:pPr>
              <a:spcBef>
                <a:spcPts val="2400"/>
              </a:spcBef>
              <a:buClr>
                <a:srgbClr val="0C377B"/>
              </a:buClr>
              <a:buFont typeface="Arial" panose="020B0604020202020204" pitchFamily="34" charset="0"/>
              <a:buChar char="•"/>
            </a:pPr>
            <a:endParaRPr lang="en-US" sz="2200" dirty="0"/>
          </a:p>
        </p:txBody>
      </p:sp>
      <p:sp>
        <p:nvSpPr>
          <p:cNvPr id="8" name="Title 1"/>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8000" kern="0" dirty="0">
                <a:latin typeface="Arial"/>
              </a:rPr>
              <a:t>           </a:t>
            </a:r>
            <a:r>
              <a:rPr lang="en-US" sz="7200" kern="0" dirty="0">
                <a:latin typeface="Arial"/>
              </a:rPr>
              <a:t>CDR &amp; Study Documentation, end 2018</a:t>
            </a:r>
            <a:endParaRPr lang="en-US" sz="8800" kern="0" dirty="0">
              <a:latin typeface="Arial"/>
            </a:endParaRPr>
          </a:p>
        </p:txBody>
      </p:sp>
      <p:pic>
        <p:nvPicPr>
          <p:cNvPr id="7" name="Picture 6"/>
          <p:cNvPicPr>
            <a:picLocks noChangeAspect="1"/>
          </p:cNvPicPr>
          <p:nvPr/>
        </p:nvPicPr>
        <p:blipFill rotWithShape="1">
          <a:blip r:embed="rId8" cstate="print">
            <a:extLst>
              <a:ext uri="{28A0092B-C50C-407E-A947-70E740481C1C}">
                <a14:useLocalDpi xmlns:a14="http://schemas.microsoft.com/office/drawing/2010/main" val="0"/>
              </a:ext>
            </a:extLst>
          </a:blip>
          <a:srcRect t="2926"/>
          <a:stretch/>
        </p:blipFill>
        <p:spPr>
          <a:xfrm>
            <a:off x="4059675" y="1961457"/>
            <a:ext cx="4241926" cy="6054718"/>
          </a:xfrm>
          <a:prstGeom prst="rect">
            <a:avLst/>
          </a:prstGeom>
        </p:spPr>
      </p:pic>
      <p:pic>
        <p:nvPicPr>
          <p:cNvPr id="10" name="Picture 9"/>
          <p:cNvPicPr>
            <a:picLocks noChangeAspect="1"/>
          </p:cNvPicPr>
          <p:nvPr/>
        </p:nvPicPr>
        <p:blipFill>
          <a:blip r:embed="rId9"/>
          <a:stretch>
            <a:fillRect/>
          </a:stretch>
        </p:blipFill>
        <p:spPr>
          <a:xfrm>
            <a:off x="-73024" y="1961453"/>
            <a:ext cx="4220936" cy="5632026"/>
          </a:xfrm>
          <a:prstGeom prst="rect">
            <a:avLst/>
          </a:prstGeom>
        </p:spPr>
      </p:pic>
      <p:pic>
        <p:nvPicPr>
          <p:cNvPr id="11" name="Picture 10"/>
          <p:cNvPicPr>
            <a:picLocks noChangeAspect="1"/>
          </p:cNvPicPr>
          <p:nvPr/>
        </p:nvPicPr>
        <p:blipFill>
          <a:blip r:embed="rId10"/>
          <a:stretch>
            <a:fillRect/>
          </a:stretch>
        </p:blipFill>
        <p:spPr>
          <a:xfrm>
            <a:off x="-73024" y="7578080"/>
            <a:ext cx="4220936" cy="6192688"/>
          </a:xfrm>
          <a:prstGeom prst="rect">
            <a:avLst/>
          </a:prstGeom>
        </p:spPr>
      </p:pic>
      <p:pic>
        <p:nvPicPr>
          <p:cNvPr id="12" name="Picture 11"/>
          <p:cNvPicPr>
            <a:picLocks noChangeAspect="1"/>
          </p:cNvPicPr>
          <p:nvPr/>
        </p:nvPicPr>
        <p:blipFill>
          <a:blip r:embed="rId11"/>
          <a:stretch>
            <a:fillRect/>
          </a:stretch>
        </p:blipFill>
        <p:spPr>
          <a:xfrm>
            <a:off x="4135327" y="7578080"/>
            <a:ext cx="4144790" cy="6192688"/>
          </a:xfrm>
          <a:prstGeom prst="rect">
            <a:avLst/>
          </a:prstGeom>
        </p:spPr>
      </p:pic>
      <p:sp>
        <p:nvSpPr>
          <p:cNvPr id="13" name="Rectangle 12"/>
          <p:cNvSpPr/>
          <p:nvPr/>
        </p:nvSpPr>
        <p:spPr>
          <a:xfrm rot="20458240">
            <a:off x="1957101" y="6452350"/>
            <a:ext cx="6121482" cy="3785652"/>
          </a:xfrm>
          <a:prstGeom prst="rect">
            <a:avLst/>
          </a:prstGeom>
          <a:solidFill>
            <a:schemeClr val="bg1">
              <a:alpha val="80000"/>
            </a:schemeClr>
          </a:solidFill>
        </p:spPr>
        <p:txBody>
          <a:bodyPr wrap="square">
            <a:spAutoFit/>
          </a:bodyPr>
          <a:lstStyle/>
          <a:p>
            <a:pPr algn="ctr" defTabSz="1828800">
              <a:defRPr/>
            </a:pPr>
            <a:r>
              <a:rPr lang="en-GB" sz="4800" dirty="0">
                <a:solidFill>
                  <a:srgbClr val="FF0000"/>
                </a:solidFill>
                <a:latin typeface="Arial"/>
              </a:rPr>
              <a:t>&gt;1350 contributors from &gt; 350 </a:t>
            </a:r>
            <a:r>
              <a:rPr lang="en-GB" sz="4800" i="1" dirty="0">
                <a:solidFill>
                  <a:srgbClr val="FF0000"/>
                </a:solidFill>
                <a:latin typeface="Arial"/>
              </a:rPr>
              <a:t>institutes, </a:t>
            </a:r>
          </a:p>
          <a:p>
            <a:pPr algn="ctr" defTabSz="1828800">
              <a:defRPr/>
            </a:pPr>
            <a:r>
              <a:rPr lang="en-GB" sz="4800" i="1" dirty="0">
                <a:solidFill>
                  <a:srgbClr val="FF0000"/>
                </a:solidFill>
                <a:latin typeface="Arial"/>
              </a:rPr>
              <a:t>a truly global effort as suggested by EPPSU 2013</a:t>
            </a:r>
            <a:endParaRPr lang="en-GB" sz="4800" dirty="0">
              <a:solidFill>
                <a:srgbClr val="FF0000"/>
              </a:solidFill>
              <a:latin typeface="Arial"/>
            </a:endParaRPr>
          </a:p>
        </p:txBody>
      </p:sp>
      <p:pic>
        <p:nvPicPr>
          <p:cNvPr id="15" name="Picture 14" descr="A picture containing icon&#10;&#10;Description automatically generated">
            <a:extLst>
              <a:ext uri="{FF2B5EF4-FFF2-40B4-BE49-F238E27FC236}">
                <a16:creationId xmlns:a16="http://schemas.microsoft.com/office/drawing/2014/main" id="{A5687369-DE65-4956-899A-3CB9277C526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8672" y="274263"/>
            <a:ext cx="4038600" cy="1365305"/>
          </a:xfrm>
          <a:prstGeom prst="rect">
            <a:avLst/>
          </a:prstGeom>
        </p:spPr>
      </p:pic>
    </p:spTree>
    <p:extLst>
      <p:ext uri="{BB962C8B-B14F-4D97-AF65-F5344CB8AC3E}">
        <p14:creationId xmlns:p14="http://schemas.microsoft.com/office/powerpoint/2010/main" val="851971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2198030"/>
            <a:ext cx="22174200" cy="8850970"/>
          </a:xfrm>
        </p:spPr>
        <p:txBody>
          <a:bodyPr>
            <a:noAutofit/>
          </a:bodyPr>
          <a:lstStyle/>
          <a:p>
            <a:pPr>
              <a:spcBef>
                <a:spcPts val="1200"/>
              </a:spcBef>
            </a:pPr>
            <a:r>
              <a:rPr lang="en-GB" sz="4000" dirty="0">
                <a:solidFill>
                  <a:schemeClr val="accent1"/>
                </a:solidFill>
              </a:rPr>
              <a:t>Accelerator design</a:t>
            </a:r>
          </a:p>
          <a:p>
            <a:pPr marL="571500" indent="-571500">
              <a:spcBef>
                <a:spcPts val="1200"/>
              </a:spcBef>
              <a:buFont typeface="Arial" panose="020B0604020202020204" pitchFamily="34" charset="0"/>
              <a:buChar char="•"/>
            </a:pPr>
            <a:r>
              <a:rPr lang="en-GB" sz="4000" b="0" dirty="0">
                <a:solidFill>
                  <a:schemeClr val="accent1"/>
                </a:solidFill>
              </a:rPr>
              <a:t>Scaling and adaptation of the CDR design (FCC-</a:t>
            </a:r>
            <a:r>
              <a:rPr lang="en-GB" sz="4000" b="0" dirty="0" err="1">
                <a:solidFill>
                  <a:schemeClr val="accent1"/>
                </a:solidFill>
              </a:rPr>
              <a:t>ee</a:t>
            </a:r>
            <a:r>
              <a:rPr lang="en-GB" sz="4000" b="0" dirty="0">
                <a:solidFill>
                  <a:schemeClr val="accent1"/>
                </a:solidFill>
              </a:rPr>
              <a:t> and FCC-</a:t>
            </a:r>
            <a:r>
              <a:rPr lang="en-GB" sz="4000" b="0" dirty="0" err="1">
                <a:solidFill>
                  <a:schemeClr val="accent1"/>
                </a:solidFill>
              </a:rPr>
              <a:t>hh</a:t>
            </a:r>
            <a:r>
              <a:rPr lang="en-GB" sz="4000" b="0" dirty="0">
                <a:solidFill>
                  <a:schemeClr val="accent1"/>
                </a:solidFill>
              </a:rPr>
              <a:t>) to the new layout.</a:t>
            </a:r>
          </a:p>
          <a:p>
            <a:pPr marL="571500" indent="-571500">
              <a:spcBef>
                <a:spcPts val="1200"/>
              </a:spcBef>
              <a:buFont typeface="Arial" panose="020B0604020202020204" pitchFamily="34" charset="0"/>
              <a:buChar char="•"/>
            </a:pPr>
            <a:r>
              <a:rPr lang="en-GB" sz="4000" b="0" dirty="0">
                <a:solidFill>
                  <a:schemeClr val="accent1"/>
                </a:solidFill>
              </a:rPr>
              <a:t>Integration with injector complex (LHC and/or SPS tunnels)</a:t>
            </a:r>
          </a:p>
          <a:p>
            <a:pPr marL="571500" indent="-571500">
              <a:spcBef>
                <a:spcPts val="1200"/>
              </a:spcBef>
              <a:buFont typeface="Arial" panose="020B0604020202020204" pitchFamily="34" charset="0"/>
              <a:buChar char="•"/>
            </a:pPr>
            <a:r>
              <a:rPr lang="en-GB" sz="4000" b="0" dirty="0">
                <a:solidFill>
                  <a:schemeClr val="accent1"/>
                </a:solidFill>
              </a:rPr>
              <a:t>Update of requirements on technical infrastructure for all surface points</a:t>
            </a:r>
          </a:p>
          <a:p>
            <a:pPr>
              <a:spcBef>
                <a:spcPts val="1200"/>
              </a:spcBef>
            </a:pPr>
            <a:endParaRPr lang="en-GB" sz="4000" b="0" dirty="0">
              <a:solidFill>
                <a:schemeClr val="accent1"/>
              </a:solidFill>
            </a:endParaRPr>
          </a:p>
          <a:p>
            <a:pPr>
              <a:spcBef>
                <a:spcPts val="1200"/>
              </a:spcBef>
            </a:pPr>
            <a:r>
              <a:rPr lang="en-GB" sz="4000" dirty="0">
                <a:solidFill>
                  <a:schemeClr val="accent1"/>
                </a:solidFill>
              </a:rPr>
              <a:t>Technical infrastructure</a:t>
            </a:r>
          </a:p>
          <a:p>
            <a:pPr marL="571500" indent="-571500">
              <a:spcBef>
                <a:spcPts val="1200"/>
              </a:spcBef>
              <a:buFont typeface="Arial" panose="020B0604020202020204" pitchFamily="34" charset="0"/>
              <a:buChar char="•"/>
            </a:pPr>
            <a:r>
              <a:rPr lang="en-GB" sz="4000" b="0" dirty="0">
                <a:solidFill>
                  <a:schemeClr val="accent1"/>
                </a:solidFill>
              </a:rPr>
              <a:t>Update of system parameters for all surface sites</a:t>
            </a:r>
          </a:p>
          <a:p>
            <a:pPr marL="571500" indent="-571500">
              <a:spcBef>
                <a:spcPts val="1200"/>
              </a:spcBef>
              <a:buFont typeface="Arial" panose="020B0604020202020204" pitchFamily="34" charset="0"/>
              <a:buChar char="•"/>
            </a:pPr>
            <a:r>
              <a:rPr lang="en-GB" sz="4000" b="0" dirty="0">
                <a:solidFill>
                  <a:schemeClr val="accent1"/>
                </a:solidFill>
              </a:rPr>
              <a:t>Scaling of CDR concepts to new parameters</a:t>
            </a:r>
          </a:p>
          <a:p>
            <a:pPr marL="571500" indent="-571500">
              <a:spcBef>
                <a:spcPts val="1200"/>
              </a:spcBef>
              <a:buFont typeface="Arial" panose="020B0604020202020204" pitchFamily="34" charset="0"/>
              <a:buChar char="•"/>
            </a:pPr>
            <a:r>
              <a:rPr lang="en-GB" sz="4000" b="0" dirty="0">
                <a:solidFill>
                  <a:schemeClr val="accent1"/>
                </a:solidFill>
              </a:rPr>
              <a:t>Verification of availability and connections to services</a:t>
            </a:r>
          </a:p>
          <a:p>
            <a:pPr marL="571500" indent="-571500">
              <a:spcBef>
                <a:spcPts val="1200"/>
              </a:spcBef>
              <a:buFont typeface="Arial" panose="020B0604020202020204" pitchFamily="34" charset="0"/>
              <a:buChar char="•"/>
            </a:pPr>
            <a:endParaRPr lang="en-GB" sz="4000" b="0" dirty="0">
              <a:solidFill>
                <a:schemeClr val="accent1"/>
              </a:solidFill>
            </a:endParaRPr>
          </a:p>
          <a:p>
            <a:pPr>
              <a:spcBef>
                <a:spcPts val="1200"/>
              </a:spcBef>
            </a:pPr>
            <a:r>
              <a:rPr lang="en-GB" sz="4000" dirty="0">
                <a:solidFill>
                  <a:schemeClr val="accent1"/>
                </a:solidFill>
              </a:rPr>
              <a:t>Civil engineering and associated activities:</a:t>
            </a:r>
          </a:p>
          <a:p>
            <a:pPr marL="571500" indent="-571500">
              <a:spcBef>
                <a:spcPts val="1200"/>
              </a:spcBef>
              <a:buFont typeface="Arial" panose="020B0604020202020204" pitchFamily="34" charset="0"/>
              <a:buChar char="•"/>
            </a:pPr>
            <a:r>
              <a:rPr lang="en-GB" sz="4000" b="0" dirty="0">
                <a:solidFill>
                  <a:schemeClr val="accent1"/>
                </a:solidFill>
              </a:rPr>
              <a:t>Adaptation of CE project to 8-site layout, taking specific surface site location into account </a:t>
            </a:r>
          </a:p>
          <a:p>
            <a:pPr marL="571500" indent="-571500">
              <a:spcBef>
                <a:spcPts val="1200"/>
              </a:spcBef>
              <a:buFont typeface="Arial" panose="020B0604020202020204" pitchFamily="34" charset="0"/>
              <a:buChar char="•"/>
            </a:pPr>
            <a:r>
              <a:rPr lang="en-GB" sz="4000" b="0" dirty="0">
                <a:solidFill>
                  <a:schemeClr val="accent1"/>
                </a:solidFill>
              </a:rPr>
              <a:t>Update of construction concept (excavation methods, TBM lowering, etc.) and schedule </a:t>
            </a:r>
          </a:p>
          <a:p>
            <a:pPr>
              <a:spcBef>
                <a:spcPts val="1200"/>
              </a:spcBef>
            </a:pPr>
            <a:endParaRPr lang="en-GB" sz="4000" b="0" dirty="0">
              <a:solidFill>
                <a:schemeClr val="accent1"/>
              </a:solidFill>
            </a:endParaRPr>
          </a:p>
          <a:p>
            <a:pPr>
              <a:spcBef>
                <a:spcPts val="1200"/>
              </a:spcBef>
            </a:pPr>
            <a:endParaRPr lang="en-GB" sz="4000" b="0" dirty="0">
              <a:solidFill>
                <a:schemeClr val="accent1"/>
              </a:solidFill>
            </a:endParaRPr>
          </a:p>
          <a:p>
            <a:pPr marL="571500" indent="-571500">
              <a:spcBef>
                <a:spcPts val="1200"/>
              </a:spcBef>
              <a:buFont typeface="Arial" panose="020B0604020202020204" pitchFamily="34" charset="0"/>
              <a:buChar char="•"/>
            </a:pPr>
            <a:endParaRPr lang="en-GB" sz="4000" b="0" dirty="0">
              <a:solidFill>
                <a:schemeClr val="accent1"/>
              </a:solidFill>
            </a:endParaRPr>
          </a:p>
          <a:p>
            <a:pPr marL="571500" indent="-571500">
              <a:spcBef>
                <a:spcPts val="1200"/>
              </a:spcBef>
              <a:buFont typeface="Arial" panose="020B0604020202020204" pitchFamily="34" charset="0"/>
              <a:buChar char="•"/>
            </a:pPr>
            <a:endParaRPr lang="en-GB" sz="4000" b="0" dirty="0">
              <a:solidFill>
                <a:schemeClr val="accent1"/>
              </a:solidFill>
            </a:endParaRPr>
          </a:p>
          <a:p>
            <a:pPr marL="571500" indent="-571500">
              <a:spcBef>
                <a:spcPts val="1200"/>
              </a:spcBef>
              <a:buFont typeface="Arial" panose="020B0604020202020204" pitchFamily="34" charset="0"/>
              <a:buChar char="•"/>
            </a:pPr>
            <a:endParaRPr lang="en-GB" sz="4000" b="0" dirty="0">
              <a:solidFill>
                <a:schemeClr val="accent1"/>
              </a:solidFill>
            </a:endParaRPr>
          </a:p>
          <a:p>
            <a:pPr marL="571500" indent="-571500">
              <a:spcBef>
                <a:spcPts val="1200"/>
              </a:spcBef>
              <a:buFont typeface="Arial" panose="020B0604020202020204" pitchFamily="34" charset="0"/>
              <a:buChar char="•"/>
            </a:pPr>
            <a:endParaRPr lang="en-GB" sz="4000" b="0" dirty="0">
              <a:solidFill>
                <a:schemeClr val="accent1"/>
              </a:solidFill>
            </a:endParaRPr>
          </a:p>
        </p:txBody>
      </p:sp>
      <p:sp>
        <p:nvSpPr>
          <p:cNvPr id="6" name="Slide Number Placeholder 5"/>
          <p:cNvSpPr>
            <a:spLocks noGrp="1"/>
          </p:cNvSpPr>
          <p:nvPr>
            <p:ph type="sldNum" sz="quarter" idx="4"/>
          </p:nvPr>
        </p:nvSpPr>
        <p:spPr>
          <a:xfrm>
            <a:off x="22708205" y="12996298"/>
            <a:ext cx="1337130" cy="501392"/>
          </a:xfrm>
        </p:spPr>
        <p:txBody>
          <a:bodyPr/>
          <a:lstStyle/>
          <a:p>
            <a:pPr marL="0" marR="0" lvl="0" indent="0" algn="r" defTabSz="18288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1828800" rtl="0" eaLnBrk="1" fontAlgn="auto" latinLnBrk="0" hangingPunct="1">
                <a:lnSpc>
                  <a:spcPct val="100000"/>
                </a:lnSpc>
                <a:spcBef>
                  <a:spcPts val="0"/>
                </a:spcBef>
                <a:spcAft>
                  <a:spcPts val="0"/>
                </a:spcAft>
                <a:buClrTx/>
                <a:buSzTx/>
                <a:buFontTx/>
                <a:buNone/>
                <a:tabLst/>
                <a:defRPr/>
              </a:pPr>
              <a:t>30</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828800" rtl="0" eaLnBrk="1" fontAlgn="auto" latinLnBrk="0" hangingPunct="1">
              <a:lnSpc>
                <a:spcPct val="100000"/>
              </a:lnSpc>
              <a:spcBef>
                <a:spcPct val="0"/>
              </a:spcBef>
              <a:spcAft>
                <a:spcPts val="0"/>
              </a:spcAft>
              <a:buClrTx/>
              <a:buSzTx/>
              <a:buFontTx/>
              <a:buNone/>
              <a:tabLst/>
              <a:defRPr/>
            </a:pPr>
            <a:r>
              <a:rPr kumimoji="0" lang="en-US" sz="7200" b="1" i="0" u="none" strike="noStrike" kern="0" cap="none" spc="0" normalizeH="0" baseline="0" noProof="0" dirty="0">
                <a:ln>
                  <a:noFill/>
                </a:ln>
                <a:solidFill>
                  <a:srgbClr val="FFFF00"/>
                </a:solidFill>
                <a:effectLst/>
                <a:uLnTx/>
                <a:uFillTx/>
                <a:latin typeface="Arial"/>
                <a:ea typeface="+mj-ea"/>
                <a:cs typeface="+mj-cs"/>
              </a:rPr>
              <a:t>                 </a:t>
            </a:r>
            <a:r>
              <a:rPr kumimoji="0" lang="en-GB" sz="7200" b="1" i="0" u="none" strike="noStrike" kern="0" cap="none" spc="0" normalizeH="0" baseline="0" noProof="0" dirty="0">
                <a:ln>
                  <a:noFill/>
                </a:ln>
                <a:solidFill>
                  <a:srgbClr val="FFFF00"/>
                </a:solidFill>
                <a:effectLst/>
                <a:uLnTx/>
                <a:uFillTx/>
                <a:latin typeface="Arial"/>
                <a:ea typeface="+mj-ea"/>
                <a:cs typeface="+mj-cs"/>
              </a:rPr>
              <a:t>Next steps related to implementation studies </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52" y="217328"/>
            <a:ext cx="4092888" cy="1449064"/>
          </a:xfrm>
          <a:prstGeom prst="rect">
            <a:avLst/>
          </a:prstGeom>
        </p:spPr>
      </p:pic>
    </p:spTree>
    <p:extLst>
      <p:ext uri="{BB962C8B-B14F-4D97-AF65-F5344CB8AC3E}">
        <p14:creationId xmlns:p14="http://schemas.microsoft.com/office/powerpoint/2010/main" val="3735573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4AE782-D66F-414E-AD5C-E8F7FE5CD71B}"/>
              </a:ext>
            </a:extLst>
          </p:cNvPr>
          <p:cNvSpPr>
            <a:spLocks noGrp="1"/>
          </p:cNvSpPr>
          <p:nvPr>
            <p:ph idx="1"/>
          </p:nvPr>
        </p:nvSpPr>
        <p:spPr>
          <a:xfrm>
            <a:off x="0" y="1048537"/>
            <a:ext cx="24384000" cy="11618926"/>
          </a:xfrm>
        </p:spPr>
        <p:txBody>
          <a:bodyPr>
            <a:noAutofit/>
          </a:bodyPr>
          <a:lstStyle/>
          <a:p>
            <a:pPr marL="0" indent="0">
              <a:buNone/>
            </a:pPr>
            <a:r>
              <a:rPr lang="en-GB" sz="5400" u="sng" dirty="0">
                <a:latin typeface="Arial" panose="020B0604020202020204" pitchFamily="34" charset="0"/>
                <a:ea typeface="Arial" panose="020B0604020202020204" pitchFamily="34" charset="0"/>
              </a:rPr>
              <a:t>8 Nov 2021: </a:t>
            </a:r>
            <a:r>
              <a:rPr lang="en-GB" sz="5400" dirty="0">
                <a:latin typeface="Arial" panose="020B0604020202020204" pitchFamily="34" charset="0"/>
                <a:ea typeface="Arial" panose="020B0604020202020204" pitchFamily="34" charset="0"/>
              </a:rPr>
              <a:t>The </a:t>
            </a:r>
            <a:r>
              <a:rPr lang="en-GB" sz="5400" b="1" dirty="0" err="1">
                <a:solidFill>
                  <a:schemeClr val="accent3">
                    <a:lumMod val="75000"/>
                  </a:schemeClr>
                </a:solidFill>
                <a:latin typeface="Arial" panose="020B0604020202020204" pitchFamily="34" charset="0"/>
                <a:ea typeface="Arial" panose="020B0604020202020204" pitchFamily="34" charset="0"/>
              </a:rPr>
              <a:t>Préfet</a:t>
            </a:r>
            <a:r>
              <a:rPr lang="en-GB" sz="5400" b="1" dirty="0">
                <a:solidFill>
                  <a:schemeClr val="accent3">
                    <a:lumMod val="75000"/>
                  </a:schemeClr>
                </a:solidFill>
                <a:latin typeface="Arial" panose="020B0604020202020204" pitchFamily="34" charset="0"/>
                <a:ea typeface="Arial" panose="020B0604020202020204" pitchFamily="34" charset="0"/>
              </a:rPr>
              <a:t> de la region Auvergne-Rhone-Alpes </a:t>
            </a:r>
            <a:r>
              <a:rPr lang="en-GB" sz="5400" dirty="0">
                <a:latin typeface="Arial" panose="020B0604020202020204" pitchFamily="34" charset="0"/>
                <a:ea typeface="Arial" panose="020B0604020202020204" pitchFamily="34" charset="0"/>
              </a:rPr>
              <a:t>was nominated by the </a:t>
            </a:r>
            <a:r>
              <a:rPr lang="en-GB" sz="5400" b="1" dirty="0">
                <a:solidFill>
                  <a:srgbClr val="115CA9"/>
                </a:solidFill>
                <a:latin typeface="Arial" panose="020B0604020202020204" pitchFamily="34" charset="0"/>
                <a:ea typeface="Arial" panose="020B0604020202020204" pitchFamily="34" charset="0"/>
              </a:rPr>
              <a:t>French Prime Minister Jean </a:t>
            </a:r>
            <a:r>
              <a:rPr lang="en-GB" sz="5400" b="1" dirty="0" err="1">
                <a:solidFill>
                  <a:srgbClr val="115CA9"/>
                </a:solidFill>
                <a:latin typeface="Arial" panose="020B0604020202020204" pitchFamily="34" charset="0"/>
                <a:ea typeface="Arial" panose="020B0604020202020204" pitchFamily="34" charset="0"/>
              </a:rPr>
              <a:t>Castex</a:t>
            </a:r>
            <a:r>
              <a:rPr lang="en-GB" sz="5400" b="1" dirty="0">
                <a:solidFill>
                  <a:srgbClr val="115CA9"/>
                </a:solidFill>
                <a:latin typeface="Arial" panose="020B0604020202020204" pitchFamily="34" charset="0"/>
                <a:ea typeface="Arial" panose="020B0604020202020204" pitchFamily="34" charset="0"/>
              </a:rPr>
              <a:t> </a:t>
            </a:r>
            <a:r>
              <a:rPr lang="en-GB" sz="5400" dirty="0">
                <a:latin typeface="Arial" panose="020B0604020202020204" pitchFamily="34" charset="0"/>
                <a:ea typeface="Arial" panose="020B0604020202020204" pitchFamily="34" charset="0"/>
              </a:rPr>
              <a:t>as “</a:t>
            </a:r>
            <a:r>
              <a:rPr lang="en-GB" sz="5400" dirty="0" err="1">
                <a:latin typeface="Arial" panose="020B0604020202020204" pitchFamily="34" charset="0"/>
                <a:ea typeface="Arial" panose="020B0604020202020204" pitchFamily="34" charset="0"/>
              </a:rPr>
              <a:t>interlocuteur</a:t>
            </a:r>
            <a:r>
              <a:rPr lang="en-GB" sz="5400" dirty="0">
                <a:latin typeface="Arial" panose="020B0604020202020204" pitchFamily="34" charset="0"/>
                <a:ea typeface="Arial" panose="020B0604020202020204" pitchFamily="34" charset="0"/>
              </a:rPr>
              <a:t> unique des </a:t>
            </a:r>
            <a:r>
              <a:rPr lang="en-GB" sz="5400" dirty="0" err="1">
                <a:latin typeface="Arial" panose="020B0604020202020204" pitchFamily="34" charset="0"/>
                <a:ea typeface="Arial" panose="020B0604020202020204" pitchFamily="34" charset="0"/>
              </a:rPr>
              <a:t>autorités</a:t>
            </a:r>
            <a:r>
              <a:rPr lang="en-GB" sz="5400" dirty="0">
                <a:latin typeface="Arial" panose="020B0604020202020204" pitchFamily="34" charset="0"/>
                <a:ea typeface="Arial" panose="020B0604020202020204" pitchFamily="34" charset="0"/>
              </a:rPr>
              <a:t> </a:t>
            </a:r>
            <a:r>
              <a:rPr lang="en-GB" sz="5400" dirty="0" err="1">
                <a:latin typeface="Arial" panose="020B0604020202020204" pitchFamily="34" charset="0"/>
                <a:ea typeface="Arial" panose="020B0604020202020204" pitchFamily="34" charset="0"/>
              </a:rPr>
              <a:t>Suisses</a:t>
            </a:r>
            <a:r>
              <a:rPr lang="en-GB" sz="5400" dirty="0">
                <a:latin typeface="Arial" panose="020B0604020202020204" pitchFamily="34" charset="0"/>
                <a:ea typeface="Arial" panose="020B0604020202020204" pitchFamily="34" charset="0"/>
              </a:rPr>
              <a:t> et du CERN” </a:t>
            </a:r>
            <a:r>
              <a:rPr lang="en-GB" sz="5400" b="1" dirty="0">
                <a:solidFill>
                  <a:schemeClr val="accent3">
                    <a:lumMod val="75000"/>
                  </a:schemeClr>
                </a:solidFill>
                <a:latin typeface="Arial" panose="020B0604020202020204" pitchFamily="34" charset="0"/>
                <a:ea typeface="Arial" panose="020B0604020202020204" pitchFamily="34" charset="0"/>
              </a:rPr>
              <a:t>to accompany CERN during the FCC Feasibility Study for all infrastructure related aspects, in concertation with Switzerland </a:t>
            </a:r>
            <a:r>
              <a:rPr lang="en-GB" sz="4400" dirty="0">
                <a:latin typeface="Arial" panose="020B0604020202020204" pitchFamily="34" charset="0"/>
                <a:ea typeface="Arial" panose="020B0604020202020204" pitchFamily="34" charset="0"/>
              </a:rPr>
              <a:t>and to ensure the compliance with all relevant rules. In particular, the Prime Minister asked the </a:t>
            </a:r>
            <a:r>
              <a:rPr lang="en-GB" sz="4400" dirty="0" err="1">
                <a:latin typeface="Arial" panose="020B0604020202020204" pitchFamily="34" charset="0"/>
                <a:ea typeface="Arial" panose="020B0604020202020204" pitchFamily="34" charset="0"/>
              </a:rPr>
              <a:t>Préfet</a:t>
            </a:r>
            <a:r>
              <a:rPr lang="en-GB" sz="4400" dirty="0">
                <a:latin typeface="Arial" panose="020B0604020202020204" pitchFamily="34" charset="0"/>
                <a:ea typeface="Arial" panose="020B0604020202020204" pitchFamily="34" charset="0"/>
              </a:rPr>
              <a:t> to establish, by the end of the year 2021, an organization diagram for the management of his mission, as well as a calendar identifying the actions to be taken in order to respond to CERN’s requests, and to report regularly on the progress of the mission and make proposals to allow France to </a:t>
            </a:r>
            <a:r>
              <a:rPr lang="en-GB" sz="5400" dirty="0">
                <a:latin typeface="Arial" panose="020B0604020202020204" pitchFamily="34" charset="0"/>
                <a:ea typeface="Arial" panose="020B0604020202020204" pitchFamily="34" charset="0"/>
              </a:rPr>
              <a:t>facilitate the execution of the feasibility study.</a:t>
            </a:r>
          </a:p>
          <a:p>
            <a:pPr marL="0" indent="0">
              <a:buNone/>
            </a:pPr>
            <a:r>
              <a:rPr lang="en-GB" sz="1200" dirty="0">
                <a:latin typeface="Arial" panose="020B0604020202020204" pitchFamily="34" charset="0"/>
                <a:ea typeface="Arial" panose="020B0604020202020204" pitchFamily="34" charset="0"/>
              </a:rPr>
              <a:t>  </a:t>
            </a:r>
          </a:p>
          <a:p>
            <a:pPr marL="0" indent="0">
              <a:buNone/>
            </a:pPr>
            <a:r>
              <a:rPr lang="en-GB" sz="5400" u="sng" dirty="0">
                <a:latin typeface="Arial" panose="020B0604020202020204" pitchFamily="34" charset="0"/>
              </a:rPr>
              <a:t>10 Dec 2021: </a:t>
            </a:r>
            <a:r>
              <a:rPr lang="en-GB" sz="5400" dirty="0">
                <a:latin typeface="Arial" panose="020B0604020202020204" pitchFamily="34" charset="0"/>
              </a:rPr>
              <a:t>The </a:t>
            </a:r>
            <a:r>
              <a:rPr lang="en-GB" sz="5400" b="1" dirty="0">
                <a:solidFill>
                  <a:srgbClr val="115CA9"/>
                </a:solidFill>
                <a:latin typeface="Arial" panose="020B0604020202020204" pitchFamily="34" charset="0"/>
              </a:rPr>
              <a:t>Swiss Federal Council </a:t>
            </a:r>
            <a:r>
              <a:rPr lang="en-GB" sz="5400" dirty="0">
                <a:latin typeface="Arial" panose="020B0604020202020204" pitchFamily="34" charset="0"/>
              </a:rPr>
              <a:t>announced that it will draw up a </a:t>
            </a:r>
            <a:r>
              <a:rPr lang="en-GB" sz="5400" b="1" dirty="0">
                <a:latin typeface="Arial" panose="020B0604020202020204" pitchFamily="34" charset="0"/>
              </a:rPr>
              <a:t>federal sectoral plan </a:t>
            </a:r>
            <a:r>
              <a:rPr lang="en-GB" sz="5400" dirty="0">
                <a:latin typeface="Arial" panose="020B0604020202020204" pitchFamily="34" charset="0"/>
              </a:rPr>
              <a:t>in order to clarify and facilitate the administrative procedures for spatial planning and </a:t>
            </a:r>
            <a:r>
              <a:rPr lang="en-GB" sz="5400" b="1" dirty="0">
                <a:solidFill>
                  <a:schemeClr val="accent3">
                    <a:lumMod val="75000"/>
                  </a:schemeClr>
                </a:solidFill>
                <a:latin typeface="Arial" panose="020B0604020202020204" pitchFamily="34" charset="0"/>
              </a:rPr>
              <a:t>to improve planning security for all CERN projects, including the FCC </a:t>
            </a:r>
            <a:r>
              <a:rPr lang="en-GB" sz="5400" dirty="0">
                <a:latin typeface="Arial" panose="020B0604020202020204" pitchFamily="34" charset="0"/>
              </a:rPr>
              <a:t>in the event of its implementation. </a:t>
            </a:r>
            <a:r>
              <a:rPr lang="en-GB" sz="4400" dirty="0">
                <a:latin typeface="Arial" panose="020B0604020202020204" pitchFamily="34" charset="0"/>
              </a:rPr>
              <a:t>The sectoral plan, which also responds to a request from the Republic and Canton of Geneva, will provide a framework for balancing the objectives of research policy, host-state policy and spatial planning policy.</a:t>
            </a:r>
            <a:endParaRPr lang="en-GB" sz="5400" dirty="0"/>
          </a:p>
        </p:txBody>
      </p:sp>
      <p:sp>
        <p:nvSpPr>
          <p:cNvPr id="9" name="Title 1">
            <a:extLst>
              <a:ext uri="{FF2B5EF4-FFF2-40B4-BE49-F238E27FC236}">
                <a16:creationId xmlns:a16="http://schemas.microsoft.com/office/drawing/2014/main" id="{320DBF52-7FE8-4D5F-948A-C1111DBCEBBC}"/>
              </a:ext>
            </a:extLst>
          </p:cNvPr>
          <p:cNvSpPr txBox="1">
            <a:spLocks/>
          </p:cNvSpPr>
          <p:nvPr/>
        </p:nvSpPr>
        <p:spPr>
          <a:xfrm>
            <a:off x="0" y="-24362"/>
            <a:ext cx="24384000" cy="113993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1028700" rtl="0" eaLnBrk="1" fontAlgn="auto" latinLnBrk="0" hangingPunct="1">
              <a:lnSpc>
                <a:spcPct val="100000"/>
              </a:lnSpc>
              <a:spcBef>
                <a:spcPct val="0"/>
              </a:spcBef>
              <a:spcAft>
                <a:spcPts val="0"/>
              </a:spcAft>
              <a:buClrTx/>
              <a:buSzTx/>
              <a:buFontTx/>
              <a:buNone/>
              <a:tabLst/>
              <a:defRPr/>
            </a:pPr>
            <a:r>
              <a:rPr kumimoji="0" lang="en-US" sz="5600" b="1" i="0" u="none" strike="noStrike" kern="0" cap="none" spc="0" normalizeH="0" baseline="0" noProof="0" dirty="0">
                <a:ln>
                  <a:noFill/>
                </a:ln>
                <a:solidFill>
                  <a:srgbClr val="FFFF00"/>
                </a:solidFill>
                <a:effectLst/>
                <a:uLnTx/>
                <a:uFillTx/>
                <a:latin typeface="Arial"/>
                <a:ea typeface="+mj-ea"/>
                <a:cs typeface="+mj-cs"/>
              </a:rPr>
              <a:t>    </a:t>
            </a:r>
            <a:r>
              <a:rPr kumimoji="0" lang="en-US" sz="6000" b="1" i="0" u="none" strike="noStrike" kern="0" cap="none" spc="0" normalizeH="0" baseline="0" noProof="0" dirty="0">
                <a:ln>
                  <a:noFill/>
                </a:ln>
                <a:solidFill>
                  <a:srgbClr val="FFFF00"/>
                </a:solidFill>
                <a:effectLst/>
                <a:uLnTx/>
                <a:uFillTx/>
                <a:latin typeface="Arial"/>
                <a:ea typeface="+mj-ea"/>
                <a:cs typeface="+mj-cs"/>
              </a:rPr>
              <a:t>Support from CERN Host States</a:t>
            </a:r>
            <a:endParaRPr kumimoji="0" lang="en-GB" altLang="en-GB" sz="5600" b="1" i="0" u="none" strike="noStrike" kern="1200" cap="none" spc="0" normalizeH="0" baseline="0" noProof="0" dirty="0">
              <a:ln>
                <a:noFill/>
              </a:ln>
              <a:solidFill>
                <a:srgbClr val="FFFF00"/>
              </a:solidFill>
              <a:effectLst/>
              <a:uLnTx/>
              <a:uFillTx/>
              <a:latin typeface="Calibri"/>
              <a:ea typeface="+mj-ea"/>
              <a:cs typeface="+mj-cs"/>
            </a:endParaRPr>
          </a:p>
        </p:txBody>
      </p:sp>
      <p:pic>
        <p:nvPicPr>
          <p:cNvPr id="10" name="Picture 9" descr="A picture containing icon&#10;&#10;Description automatically generated">
            <a:extLst>
              <a:ext uri="{FF2B5EF4-FFF2-40B4-BE49-F238E27FC236}">
                <a16:creationId xmlns:a16="http://schemas.microsoft.com/office/drawing/2014/main" id="{06816D5E-F59A-469E-AFA1-168F24131C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151" y="134137"/>
            <a:ext cx="2903080" cy="981438"/>
          </a:xfrm>
          <a:prstGeom prst="rect">
            <a:avLst/>
          </a:prstGeom>
        </p:spPr>
      </p:pic>
    </p:spTree>
    <p:extLst>
      <p:ext uri="{BB962C8B-B14F-4D97-AF65-F5344CB8AC3E}">
        <p14:creationId xmlns:p14="http://schemas.microsoft.com/office/powerpoint/2010/main" val="3243340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2708205" y="12711229"/>
            <a:ext cx="1337130" cy="730250"/>
          </a:xfrm>
          <a:prstGeom prst="rect">
            <a:avLst/>
          </a:prstGeom>
        </p:spPr>
        <p:txBody>
          <a:bodyPr vert="horz" lIns="182880" tIns="91440" rIns="182880" bIns="91440" rtlCol="0" anchor="ctr"/>
          <a:lstStyle>
            <a:defPPr>
              <a:defRPr lang="en-US"/>
            </a:defPPr>
            <a:lvl1pPr marL="0" algn="r" defTabSz="1828800" rtl="0" eaLnBrk="1" latinLnBrk="0" hangingPunct="1">
              <a:defRPr sz="1800" kern="1200">
                <a:solidFill>
                  <a:schemeClr val="bg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a:lstStyle>
          <a:p>
            <a:endParaRPr lang="en-US" dirty="0">
              <a:solidFill>
                <a:srgbClr val="FFFFFF"/>
              </a:solidFill>
              <a:latin typeface="Arial"/>
            </a:endParaRPr>
          </a:p>
        </p:txBody>
      </p:sp>
      <p:sp>
        <p:nvSpPr>
          <p:cNvPr id="5" name="Rectangle 4"/>
          <p:cNvSpPr/>
          <p:nvPr/>
        </p:nvSpPr>
        <p:spPr>
          <a:xfrm>
            <a:off x="-472232" y="10099728"/>
            <a:ext cx="8318380" cy="1200329"/>
          </a:xfrm>
          <a:prstGeom prst="rect">
            <a:avLst/>
          </a:prstGeom>
        </p:spPr>
        <p:txBody>
          <a:bodyPr wrap="square">
            <a:spAutoFit/>
          </a:bodyPr>
          <a:lstStyle/>
          <a:p>
            <a:pPr marL="1333500" lvl="1" indent="-685800" defTabSz="1828800">
              <a:spcBef>
                <a:spcPts val="1200"/>
              </a:spcBef>
              <a:spcAft>
                <a:spcPts val="1200"/>
              </a:spcAft>
              <a:buFont typeface="Arial" panose="020B0604020202020204" pitchFamily="34" charset="0"/>
              <a:buChar char="•"/>
            </a:pPr>
            <a:r>
              <a:rPr lang="en-US" dirty="0">
                <a:solidFill>
                  <a:srgbClr val="0C377B"/>
                </a:solidFill>
                <a:latin typeface="Arial"/>
              </a:rPr>
              <a:t>Classical structure common to CERN projects.</a:t>
            </a:r>
            <a:endParaRPr lang="en-GB" dirty="0">
              <a:solidFill>
                <a:srgbClr val="0C377B"/>
              </a:solidFill>
              <a:latin typeface="Arial"/>
            </a:endParaRPr>
          </a:p>
        </p:txBody>
      </p:sp>
      <p:pic>
        <p:nvPicPr>
          <p:cNvPr id="12"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3488" y="1961457"/>
            <a:ext cx="16205736" cy="9241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72231" y="2225554"/>
            <a:ext cx="8423542" cy="2862322"/>
          </a:xfrm>
          <a:prstGeom prst="rect">
            <a:avLst/>
          </a:prstGeom>
        </p:spPr>
        <p:txBody>
          <a:bodyPr wrap="square">
            <a:spAutoFit/>
          </a:bodyPr>
          <a:lstStyle/>
          <a:p>
            <a:pPr marL="1333500" lvl="1" indent="-685800" defTabSz="1828800">
              <a:spcBef>
                <a:spcPts val="1200"/>
              </a:spcBef>
              <a:spcAft>
                <a:spcPts val="1200"/>
              </a:spcAft>
              <a:buFont typeface="Arial" panose="020B0604020202020204" pitchFamily="34" charset="0"/>
              <a:buChar char="•"/>
            </a:pPr>
            <a:r>
              <a:rPr lang="en-US" dirty="0">
                <a:solidFill>
                  <a:srgbClr val="0C377B">
                    <a:lumMod val="75000"/>
                  </a:srgbClr>
                </a:solidFill>
                <a:latin typeface="Arial"/>
              </a:rPr>
              <a:t>New structure very similar to the first phase of the FCC Study (2014-2020), leading to the Conceptual Design Report as input to the ESPPU.</a:t>
            </a:r>
            <a:endParaRPr lang="en-GB" dirty="0">
              <a:solidFill>
                <a:srgbClr val="0C377B">
                  <a:lumMod val="75000"/>
                </a:srgbClr>
              </a:solidFill>
              <a:latin typeface="Arial"/>
            </a:endParaRPr>
          </a:p>
        </p:txBody>
      </p:sp>
      <p:pic>
        <p:nvPicPr>
          <p:cNvPr id="14" name="Picture 13">
            <a:extLst>
              <a:ext uri="{FF2B5EF4-FFF2-40B4-BE49-F238E27FC236}">
                <a16:creationId xmlns:a16="http://schemas.microsoft.com/office/drawing/2014/main" id="{688C821E-7925-415E-B49C-FB81BCF9020E}"/>
              </a:ext>
            </a:extLst>
          </p:cNvPr>
          <p:cNvPicPr>
            <a:picLocks noChangeAspect="1"/>
          </p:cNvPicPr>
          <p:nvPr/>
        </p:nvPicPr>
        <p:blipFill>
          <a:blip r:embed="rId3"/>
          <a:stretch>
            <a:fillRect/>
          </a:stretch>
        </p:blipFill>
        <p:spPr>
          <a:xfrm>
            <a:off x="1629012" y="5757138"/>
            <a:ext cx="4845992" cy="3956820"/>
          </a:xfrm>
          <a:prstGeom prst="rect">
            <a:avLst/>
          </a:prstGeom>
        </p:spPr>
      </p:pic>
      <p:sp>
        <p:nvSpPr>
          <p:cNvPr id="9" name="Title 1">
            <a:extLst>
              <a:ext uri="{FF2B5EF4-FFF2-40B4-BE49-F238E27FC236}">
                <a16:creationId xmlns:a16="http://schemas.microsoft.com/office/drawing/2014/main" id="{35501584-C5BB-413B-BA2D-7AC117E2C16B}"/>
              </a:ext>
            </a:extLst>
          </p:cNvPr>
          <p:cNvSpPr txBox="1">
            <a:spLocks/>
          </p:cNvSpPr>
          <p:nvPr/>
        </p:nvSpPr>
        <p:spPr>
          <a:xfrm>
            <a:off x="30560" y="-78070"/>
            <a:ext cx="24384000" cy="154139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400" kern="0" dirty="0">
                <a:latin typeface="Arial"/>
              </a:rPr>
              <a:t>                </a:t>
            </a:r>
            <a:r>
              <a:rPr lang="fr-CH" sz="6400" dirty="0">
                <a:latin typeface="Arial"/>
              </a:rPr>
              <a:t>FCC </a:t>
            </a:r>
            <a:r>
              <a:rPr lang="fr-CH" sz="6400" dirty="0" err="1">
                <a:latin typeface="Arial"/>
              </a:rPr>
              <a:t>Feasibility</a:t>
            </a:r>
            <a:r>
              <a:rPr lang="fr-CH" sz="6400" dirty="0">
                <a:latin typeface="Arial"/>
              </a:rPr>
              <a:t> </a:t>
            </a:r>
            <a:r>
              <a:rPr lang="fr-CH" sz="6400" dirty="0" err="1">
                <a:latin typeface="Arial"/>
              </a:rPr>
              <a:t>Study</a:t>
            </a:r>
            <a:r>
              <a:rPr lang="fr-CH" sz="6400" dirty="0">
                <a:latin typeface="Arial"/>
              </a:rPr>
              <a:t> - </a:t>
            </a:r>
            <a:r>
              <a:rPr lang="fr-CH" sz="6400" dirty="0" err="1">
                <a:latin typeface="Arial"/>
              </a:rPr>
              <a:t>organisational</a:t>
            </a:r>
            <a:r>
              <a:rPr lang="fr-CH" sz="6400" dirty="0">
                <a:latin typeface="Arial"/>
              </a:rPr>
              <a:t> structure</a:t>
            </a:r>
            <a:endParaRPr lang="en-GB" altLang="en-GB" sz="6400" dirty="0">
              <a:latin typeface="Arial"/>
            </a:endParaRPr>
          </a:p>
        </p:txBody>
      </p:sp>
      <p:pic>
        <p:nvPicPr>
          <p:cNvPr id="10" name="Picture 9" descr="A picture containing icon&#10;&#10;Description automatically generated">
            <a:extLst>
              <a:ext uri="{FF2B5EF4-FFF2-40B4-BE49-F238E27FC236}">
                <a16:creationId xmlns:a16="http://schemas.microsoft.com/office/drawing/2014/main" id="{AE18BD0E-E949-44B2-BA8A-1FC9575E94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18" y="38336"/>
            <a:ext cx="3870772" cy="1308584"/>
          </a:xfrm>
          <a:prstGeom prst="rect">
            <a:avLst/>
          </a:prstGeom>
        </p:spPr>
      </p:pic>
    </p:spTree>
    <p:extLst>
      <p:ext uri="{BB962C8B-B14F-4D97-AF65-F5344CB8AC3E}">
        <p14:creationId xmlns:p14="http://schemas.microsoft.com/office/powerpoint/2010/main" val="1811537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18623" y="1994539"/>
            <a:ext cx="24402194" cy="12640326"/>
          </a:xfrm>
          <a:prstGeom prst="rect">
            <a:avLst/>
          </a:prstGeom>
          <a:ln>
            <a:solidFill>
              <a:srgbClr val="FF0000"/>
            </a:solidFill>
          </a:ln>
        </p:spPr>
      </p:pic>
      <p:sp>
        <p:nvSpPr>
          <p:cNvPr id="15" name="Title 1"/>
          <p:cNvSpPr txBox="1">
            <a:spLocks/>
          </p:cNvSpPr>
          <p:nvPr/>
        </p:nvSpPr>
        <p:spPr>
          <a:xfrm>
            <a:off x="0" y="0"/>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7200" kern="0" dirty="0">
                <a:latin typeface="Arial"/>
              </a:rPr>
              <a:t>      Status of Global FCC Collaboration</a:t>
            </a:r>
          </a:p>
        </p:txBody>
      </p:sp>
      <p:pic>
        <p:nvPicPr>
          <p:cNvPr id="16" name="E9AE129B-AADE-4D42-A5CD-D33420D126B1" descr="7E832775-FA4B-45D5-A24A-50916B9E27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3105" y="169767"/>
            <a:ext cx="4067602" cy="170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le 8"/>
          <p:cNvSpPr/>
          <p:nvPr/>
        </p:nvSpPr>
        <p:spPr>
          <a:xfrm>
            <a:off x="3695214" y="10023456"/>
            <a:ext cx="2880000" cy="288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r>
              <a:rPr lang="en-US" sz="12000" dirty="0">
                <a:solidFill>
                  <a:prstClr val="white"/>
                </a:solidFill>
                <a:latin typeface="Arial"/>
              </a:rPr>
              <a:t>30</a:t>
            </a:r>
            <a:endParaRPr lang="en-US" dirty="0">
              <a:solidFill>
                <a:prstClr val="white"/>
              </a:solidFill>
              <a:latin typeface="Arial"/>
            </a:endParaRPr>
          </a:p>
          <a:p>
            <a:pPr algn="ctr" defTabSz="1828800">
              <a:defRPr/>
            </a:pPr>
            <a:r>
              <a:rPr lang="en-US" dirty="0">
                <a:solidFill>
                  <a:prstClr val="white"/>
                </a:solidFill>
                <a:latin typeface="Arial"/>
              </a:rPr>
              <a:t>Companies</a:t>
            </a:r>
          </a:p>
        </p:txBody>
      </p:sp>
      <p:sp>
        <p:nvSpPr>
          <p:cNvPr id="10" name="Rounded Rectangle 9"/>
          <p:cNvSpPr/>
          <p:nvPr/>
        </p:nvSpPr>
        <p:spPr>
          <a:xfrm>
            <a:off x="10031760" y="10023456"/>
            <a:ext cx="2880000" cy="288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r>
              <a:rPr lang="en-US" sz="12000" dirty="0">
                <a:solidFill>
                  <a:prstClr val="white"/>
                </a:solidFill>
                <a:latin typeface="Arial"/>
              </a:rPr>
              <a:t>34</a:t>
            </a:r>
            <a:endParaRPr lang="en-US" dirty="0">
              <a:solidFill>
                <a:prstClr val="white"/>
              </a:solidFill>
              <a:latin typeface="Arial"/>
            </a:endParaRPr>
          </a:p>
          <a:p>
            <a:pPr algn="ctr" defTabSz="1828800">
              <a:defRPr/>
            </a:pPr>
            <a:r>
              <a:rPr lang="en-US" dirty="0">
                <a:solidFill>
                  <a:prstClr val="white"/>
                </a:solidFill>
                <a:latin typeface="Arial"/>
              </a:rPr>
              <a:t>Countries</a:t>
            </a:r>
          </a:p>
        </p:txBody>
      </p:sp>
      <p:sp>
        <p:nvSpPr>
          <p:cNvPr id="11" name="Rounded Rectangle 10"/>
          <p:cNvSpPr/>
          <p:nvPr/>
        </p:nvSpPr>
        <p:spPr>
          <a:xfrm>
            <a:off x="363561" y="10023456"/>
            <a:ext cx="2991954" cy="288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r>
              <a:rPr lang="en-US" sz="12000" dirty="0">
                <a:solidFill>
                  <a:prstClr val="white"/>
                </a:solidFill>
                <a:latin typeface="Arial"/>
              </a:rPr>
              <a:t>147</a:t>
            </a:r>
            <a:endParaRPr lang="en-US" dirty="0">
              <a:solidFill>
                <a:prstClr val="white"/>
              </a:solidFill>
              <a:latin typeface="Arial"/>
            </a:endParaRPr>
          </a:p>
          <a:p>
            <a:pPr algn="ctr" defTabSz="1828800">
              <a:defRPr/>
            </a:pPr>
            <a:r>
              <a:rPr lang="en-US" dirty="0">
                <a:solidFill>
                  <a:prstClr val="white"/>
                </a:solidFill>
                <a:latin typeface="Arial"/>
              </a:rPr>
              <a:t>Institutes</a:t>
            </a:r>
          </a:p>
        </p:txBody>
      </p:sp>
      <p:grpSp>
        <p:nvGrpSpPr>
          <p:cNvPr id="6" name="Group 5"/>
          <p:cNvGrpSpPr/>
          <p:nvPr/>
        </p:nvGrpSpPr>
        <p:grpSpPr>
          <a:xfrm>
            <a:off x="16067580" y="10023456"/>
            <a:ext cx="2893172" cy="2883216"/>
            <a:chOff x="5729374" y="5011728"/>
            <a:chExt cx="1446586" cy="1441608"/>
          </a:xfrm>
        </p:grpSpPr>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r>
                <a:rPr lang="en-US" sz="8000" dirty="0">
                  <a:solidFill>
                    <a:srgbClr val="FFFFFF"/>
                  </a:solidFill>
                  <a:latin typeface="Arial"/>
                </a:rPr>
                <a:t>EC</a:t>
              </a:r>
              <a:r>
                <a:rPr lang="en-US" sz="12000" dirty="0">
                  <a:solidFill>
                    <a:srgbClr val="FFFFFF"/>
                  </a:solidFill>
                  <a:latin typeface="Arial"/>
                </a:rPr>
                <a:t>  </a:t>
              </a:r>
              <a:endParaRPr lang="en-US" dirty="0">
                <a:solidFill>
                  <a:srgbClr val="FFFFFF"/>
                </a:solidFill>
                <a:latin typeface="Arial"/>
              </a:endParaRPr>
            </a:p>
            <a:p>
              <a:pPr algn="ctr" defTabSz="1828800">
                <a:defRPr/>
              </a:pPr>
              <a:r>
                <a:rPr lang="en-US" dirty="0">
                  <a:solidFill>
                    <a:srgbClr val="FFFFFF"/>
                  </a:solidFill>
                  <a:latin typeface="Arial"/>
                </a:rPr>
                <a:t>H2020</a:t>
              </a:r>
            </a:p>
          </p:txBody>
        </p:sp>
      </p:grpSp>
      <p:sp>
        <p:nvSpPr>
          <p:cNvPr id="20" name="Oval 19"/>
          <p:cNvSpPr/>
          <p:nvPr/>
        </p:nvSpPr>
        <p:spPr>
          <a:xfrm>
            <a:off x="21871808" y="12372628"/>
            <a:ext cx="288032" cy="246012"/>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endParaRPr lang="en-GB">
              <a:solidFill>
                <a:prstClr val="white"/>
              </a:solidFill>
              <a:latin typeface="Arial"/>
            </a:endParaRPr>
          </a:p>
        </p:txBody>
      </p:sp>
      <p:sp>
        <p:nvSpPr>
          <p:cNvPr id="12" name="Oval 11"/>
          <p:cNvSpPr/>
          <p:nvPr/>
        </p:nvSpPr>
        <p:spPr>
          <a:xfrm>
            <a:off x="5279232" y="6569968"/>
            <a:ext cx="288032" cy="246012"/>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endParaRPr lang="en-GB">
              <a:solidFill>
                <a:prstClr val="white"/>
              </a:solidFill>
              <a:latin typeface="Arial"/>
            </a:endParaRPr>
          </a:p>
        </p:txBody>
      </p:sp>
      <p:sp>
        <p:nvSpPr>
          <p:cNvPr id="17" name="Oval 16"/>
          <p:cNvSpPr/>
          <p:nvPr/>
        </p:nvSpPr>
        <p:spPr>
          <a:xfrm>
            <a:off x="6143328" y="8484196"/>
            <a:ext cx="288032" cy="246012"/>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828800">
              <a:defRPr/>
            </a:pPr>
            <a:endParaRPr lang="en-GB">
              <a:solidFill>
                <a:prstClr val="white"/>
              </a:solidFill>
              <a:latin typeface="Arial"/>
            </a:endParaRPr>
          </a:p>
        </p:txBody>
      </p:sp>
      <p:sp>
        <p:nvSpPr>
          <p:cNvPr id="2" name="Rectangle 1"/>
          <p:cNvSpPr/>
          <p:nvPr/>
        </p:nvSpPr>
        <p:spPr>
          <a:xfrm>
            <a:off x="157083" y="2232430"/>
            <a:ext cx="23568834" cy="3539430"/>
          </a:xfrm>
          <a:prstGeom prst="rect">
            <a:avLst/>
          </a:prstGeom>
        </p:spPr>
        <p:txBody>
          <a:bodyPr wrap="square">
            <a:spAutoFit/>
          </a:bodyPr>
          <a:lstStyle/>
          <a:p>
            <a:pPr defTabSz="1828800">
              <a:defRPr/>
            </a:pPr>
            <a:r>
              <a:rPr lang="en-GB" sz="5600" b="1" dirty="0">
                <a:solidFill>
                  <a:srgbClr val="FFFFFF"/>
                </a:solidFill>
                <a:latin typeface="Arial"/>
              </a:rPr>
              <a:t>Increasing international collaboration as a prerequisite for success:</a:t>
            </a:r>
            <a:br>
              <a:rPr lang="en-GB" sz="5600" b="1" dirty="0">
                <a:solidFill>
                  <a:srgbClr val="FFFFFF"/>
                </a:solidFill>
                <a:latin typeface="Arial"/>
              </a:rPr>
            </a:br>
            <a:br>
              <a:rPr lang="en-GB" sz="5600" b="1" dirty="0">
                <a:solidFill>
                  <a:srgbClr val="FFFFFF"/>
                </a:solidFill>
                <a:latin typeface="Arial"/>
              </a:rPr>
            </a:br>
            <a:r>
              <a:rPr lang="en-GB" sz="5600" dirty="0">
                <a:solidFill>
                  <a:srgbClr val="FFFFFF"/>
                </a:solidFill>
                <a:latin typeface="Arial"/>
              </a:rPr>
              <a:t>links with science, research &amp; development and </a:t>
            </a:r>
            <a:r>
              <a:rPr lang="en-GB" sz="5600" b="1" dirty="0">
                <a:solidFill>
                  <a:srgbClr val="FFFFFF"/>
                </a:solidFill>
                <a:latin typeface="Arial"/>
              </a:rPr>
              <a:t>high-tech industry </a:t>
            </a:r>
            <a:r>
              <a:rPr lang="en-GB" sz="5600" dirty="0">
                <a:solidFill>
                  <a:srgbClr val="FFFFFF"/>
                </a:solidFill>
                <a:latin typeface="Arial"/>
              </a:rPr>
              <a:t>will be essential to further advance and prepare the implementation of FCC</a:t>
            </a:r>
            <a:endParaRPr lang="en-US" sz="5600" dirty="0">
              <a:solidFill>
                <a:srgbClr val="FFFFFF"/>
              </a:solidFill>
              <a:latin typeface="Arial"/>
            </a:endParaRPr>
          </a:p>
        </p:txBody>
      </p:sp>
    </p:spTree>
    <p:extLst>
      <p:ext uri="{BB962C8B-B14F-4D97-AF65-F5344CB8AC3E}">
        <p14:creationId xmlns:p14="http://schemas.microsoft.com/office/powerpoint/2010/main" val="1310824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23320800" y="139783"/>
            <a:ext cx="771944" cy="453522"/>
          </a:xfrm>
        </p:spPr>
        <p:txBody>
          <a:bodyPr wrap="none" anchor="ctr">
            <a:normAutofit fontScale="77500" lnSpcReduction="20000"/>
          </a:bodyPr>
          <a:lstStyle/>
          <a:p>
            <a:pPr defTabSz="1828800">
              <a:spcAft>
                <a:spcPts val="600"/>
              </a:spcAft>
              <a:defRPr/>
            </a:pPr>
            <a:fld id="{88A1DFE4-5FC5-43BD-BB7E-75EAD82B965F}" type="slidenum">
              <a:rPr lang="en-US">
                <a:solidFill>
                  <a:srgbClr val="0033A0"/>
                </a:solidFill>
                <a:latin typeface="Arial"/>
              </a:rPr>
              <a:pPr defTabSz="1828800">
                <a:spcAft>
                  <a:spcPts val="600"/>
                </a:spcAft>
                <a:defRPr/>
              </a:pPr>
              <a:t>34</a:t>
            </a:fld>
            <a:endParaRPr lang="en-US">
              <a:solidFill>
                <a:srgbClr val="0033A0"/>
              </a:solidFill>
              <a:latin typeface="Arial"/>
            </a:endParaRPr>
          </a:p>
        </p:txBody>
      </p:sp>
      <p:sp>
        <p:nvSpPr>
          <p:cNvPr id="18" name="Text Placeholder 3">
            <a:extLst>
              <a:ext uri="{FF2B5EF4-FFF2-40B4-BE49-F238E27FC236}">
                <a16:creationId xmlns:a16="http://schemas.microsoft.com/office/drawing/2014/main" id="{A0E64628-E707-4110-A9C2-9D8F4C915D6D}"/>
              </a:ext>
            </a:extLst>
          </p:cNvPr>
          <p:cNvSpPr>
            <a:spLocks noGrp="1"/>
          </p:cNvSpPr>
          <p:nvPr>
            <p:ph type="body" sz="quarter" idx="11"/>
          </p:nvPr>
        </p:nvSpPr>
        <p:spPr>
          <a:xfrm>
            <a:off x="526704" y="2126807"/>
            <a:ext cx="10728000" cy="566822"/>
          </a:xfrm>
        </p:spPr>
        <p:txBody>
          <a:bodyPr/>
          <a:lstStyle/>
          <a:p>
            <a:r>
              <a:rPr lang="fr-CH" sz="4400" dirty="0"/>
              <a:t>Liverpool, UK</a:t>
            </a:r>
            <a:endParaRPr lang="en-GB" sz="4400" dirty="0"/>
          </a:p>
          <a:p>
            <a:endParaRPr lang="en-US" dirty="0"/>
          </a:p>
        </p:txBody>
      </p:sp>
      <p:sp>
        <p:nvSpPr>
          <p:cNvPr id="10" name="Title 1">
            <a:extLst>
              <a:ext uri="{FF2B5EF4-FFF2-40B4-BE49-F238E27FC236}">
                <a16:creationId xmlns:a16="http://schemas.microsoft.com/office/drawing/2014/main" id="{11701B14-208E-44E3-8494-0DBDF5230C6A}"/>
              </a:ext>
            </a:extLst>
          </p:cNvPr>
          <p:cNvSpPr txBox="1">
            <a:spLocks/>
          </p:cNvSpPr>
          <p:nvPr/>
        </p:nvSpPr>
        <p:spPr>
          <a:xfrm>
            <a:off x="0" y="-98854"/>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GB" sz="7200" kern="0" dirty="0">
                <a:latin typeface="Arial"/>
              </a:rPr>
              <a:t>             FCC Physics Workshop 7-11 February 22</a:t>
            </a:r>
            <a:endParaRPr lang="en-US" sz="3200" kern="0" dirty="0">
              <a:latin typeface="Arial"/>
            </a:endParaRPr>
          </a:p>
        </p:txBody>
      </p:sp>
      <p:pic>
        <p:nvPicPr>
          <p:cNvPr id="11" name="Picture 10">
            <a:extLst>
              <a:ext uri="{FF2B5EF4-FFF2-40B4-BE49-F238E27FC236}">
                <a16:creationId xmlns:a16="http://schemas.microsoft.com/office/drawing/2014/main" id="{FDDCE641-52DC-4646-9583-20387E2D9818}"/>
              </a:ext>
            </a:extLst>
          </p:cNvPr>
          <p:cNvPicPr>
            <a:picLocks noChangeAspect="1"/>
          </p:cNvPicPr>
          <p:nvPr/>
        </p:nvPicPr>
        <p:blipFill rotWithShape="1">
          <a:blip r:embed="rId2"/>
          <a:srcRect l="54075" t="51450" r="27446" b="4746"/>
          <a:stretch/>
        </p:blipFill>
        <p:spPr>
          <a:xfrm>
            <a:off x="91876" y="2898775"/>
            <a:ext cx="6915548" cy="9220730"/>
          </a:xfrm>
          <a:prstGeom prst="rect">
            <a:avLst/>
          </a:prstGeom>
        </p:spPr>
      </p:pic>
      <p:pic>
        <p:nvPicPr>
          <p:cNvPr id="7" name="Picture 6">
            <a:extLst>
              <a:ext uri="{FF2B5EF4-FFF2-40B4-BE49-F238E27FC236}">
                <a16:creationId xmlns:a16="http://schemas.microsoft.com/office/drawing/2014/main" id="{C910A130-A646-4886-A315-742EE7CEB223}"/>
              </a:ext>
            </a:extLst>
          </p:cNvPr>
          <p:cNvPicPr>
            <a:picLocks noChangeAspect="1"/>
          </p:cNvPicPr>
          <p:nvPr/>
        </p:nvPicPr>
        <p:blipFill>
          <a:blip r:embed="rId3"/>
          <a:stretch>
            <a:fillRect/>
          </a:stretch>
        </p:blipFill>
        <p:spPr>
          <a:xfrm>
            <a:off x="7007425" y="2122516"/>
            <a:ext cx="10909914" cy="6137216"/>
          </a:xfrm>
          <a:prstGeom prst="rect">
            <a:avLst/>
          </a:prstGeom>
        </p:spPr>
      </p:pic>
      <p:pic>
        <p:nvPicPr>
          <p:cNvPr id="17" name="Picture 16">
            <a:extLst>
              <a:ext uri="{FF2B5EF4-FFF2-40B4-BE49-F238E27FC236}">
                <a16:creationId xmlns:a16="http://schemas.microsoft.com/office/drawing/2014/main" id="{E98B224F-3D2B-4AC3-B0E3-B0E04C5B5E20}"/>
              </a:ext>
            </a:extLst>
          </p:cNvPr>
          <p:cNvPicPr>
            <a:picLocks noChangeAspect="1"/>
          </p:cNvPicPr>
          <p:nvPr/>
        </p:nvPicPr>
        <p:blipFill>
          <a:blip r:embed="rId4"/>
          <a:stretch>
            <a:fillRect/>
          </a:stretch>
        </p:blipFill>
        <p:spPr>
          <a:xfrm>
            <a:off x="5711280" y="8130083"/>
            <a:ext cx="18672720" cy="4938442"/>
          </a:xfrm>
          <a:prstGeom prst="rect">
            <a:avLst/>
          </a:prstGeom>
        </p:spPr>
      </p:pic>
      <p:pic>
        <p:nvPicPr>
          <p:cNvPr id="8" name="Picture 7">
            <a:extLst>
              <a:ext uri="{FF2B5EF4-FFF2-40B4-BE49-F238E27FC236}">
                <a16:creationId xmlns:a16="http://schemas.microsoft.com/office/drawing/2014/main" id="{2059275D-46AA-41ED-8295-A603781A1119}"/>
              </a:ext>
            </a:extLst>
          </p:cNvPr>
          <p:cNvPicPr>
            <a:picLocks noChangeAspect="1"/>
          </p:cNvPicPr>
          <p:nvPr/>
        </p:nvPicPr>
        <p:blipFill>
          <a:blip r:embed="rId5"/>
          <a:stretch>
            <a:fillRect/>
          </a:stretch>
        </p:blipFill>
        <p:spPr>
          <a:xfrm>
            <a:off x="17947163" y="2081407"/>
            <a:ext cx="5693194" cy="3153154"/>
          </a:xfrm>
          <a:prstGeom prst="rect">
            <a:avLst/>
          </a:prstGeom>
        </p:spPr>
      </p:pic>
      <p:sp>
        <p:nvSpPr>
          <p:cNvPr id="20" name="TextBox 19">
            <a:extLst>
              <a:ext uri="{FF2B5EF4-FFF2-40B4-BE49-F238E27FC236}">
                <a16:creationId xmlns:a16="http://schemas.microsoft.com/office/drawing/2014/main" id="{415FFF50-38DD-4519-9CDD-0349A2F76106}"/>
              </a:ext>
            </a:extLst>
          </p:cNvPr>
          <p:cNvSpPr txBox="1"/>
          <p:nvPr/>
        </p:nvSpPr>
        <p:spPr>
          <a:xfrm>
            <a:off x="17884426" y="5168631"/>
            <a:ext cx="6513632" cy="2862322"/>
          </a:xfrm>
          <a:prstGeom prst="rect">
            <a:avLst/>
          </a:prstGeom>
          <a:noFill/>
        </p:spPr>
        <p:txBody>
          <a:bodyPr wrap="square">
            <a:spAutoFit/>
          </a:bodyPr>
          <a:lstStyle/>
          <a:p>
            <a:pPr defTabSz="1828800"/>
            <a:r>
              <a:rPr lang="en-GB" dirty="0">
                <a:solidFill>
                  <a:srgbClr val="0033A0"/>
                </a:solidFill>
                <a:latin typeface="Arial"/>
              </a:rPr>
              <a:t>number of in-person participants limited to ~160  (first come -- first served) </a:t>
            </a:r>
          </a:p>
          <a:p>
            <a:pPr defTabSz="1828800"/>
            <a:r>
              <a:rPr lang="en-GB" dirty="0">
                <a:solidFill>
                  <a:srgbClr val="0033A0"/>
                </a:solidFill>
                <a:latin typeface="Arial"/>
              </a:rPr>
              <a:t>- registration fee: 300£</a:t>
            </a:r>
          </a:p>
          <a:p>
            <a:pPr defTabSz="1828800"/>
            <a:r>
              <a:rPr lang="en-GB" dirty="0">
                <a:solidFill>
                  <a:srgbClr val="0033A0"/>
                </a:solidFill>
                <a:latin typeface="Arial"/>
              </a:rPr>
              <a:t>- broadcast on zoom</a:t>
            </a:r>
          </a:p>
        </p:txBody>
      </p:sp>
      <p:pic>
        <p:nvPicPr>
          <p:cNvPr id="4" name="Picture 3" descr="A picture containing text&#10;&#10;Description automatically generated">
            <a:extLst>
              <a:ext uri="{FF2B5EF4-FFF2-40B4-BE49-F238E27FC236}">
                <a16:creationId xmlns:a16="http://schemas.microsoft.com/office/drawing/2014/main" id="{0EF056F0-CE25-433B-B333-9F4DD2165D3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8672" y="233264"/>
            <a:ext cx="4036616" cy="1429140"/>
          </a:xfrm>
          <a:prstGeom prst="rect">
            <a:avLst/>
          </a:prstGeom>
        </p:spPr>
      </p:pic>
      <p:sp>
        <p:nvSpPr>
          <p:cNvPr id="3" name="TextBox 2">
            <a:extLst>
              <a:ext uri="{FF2B5EF4-FFF2-40B4-BE49-F238E27FC236}">
                <a16:creationId xmlns:a16="http://schemas.microsoft.com/office/drawing/2014/main" id="{5BFBC227-0511-4578-B7C2-2C2CFAF8B0CA}"/>
              </a:ext>
            </a:extLst>
          </p:cNvPr>
          <p:cNvSpPr txBox="1"/>
          <p:nvPr/>
        </p:nvSpPr>
        <p:spPr>
          <a:xfrm rot="19963504">
            <a:off x="909465" y="5944454"/>
            <a:ext cx="21448179" cy="2123658"/>
          </a:xfrm>
          <a:prstGeom prst="rect">
            <a:avLst/>
          </a:prstGeom>
          <a:solidFill>
            <a:srgbClr val="FFFF00"/>
          </a:solidFill>
        </p:spPr>
        <p:txBody>
          <a:bodyPr wrap="none" lIns="0" tIns="0" rIns="0" bIns="0" rtlCol="0">
            <a:spAutoFit/>
          </a:bodyPr>
          <a:lstStyle/>
          <a:p>
            <a:pPr algn="l"/>
            <a:r>
              <a:rPr lang="en-US" sz="13800" i="1" dirty="0">
                <a:solidFill>
                  <a:srgbClr val="FF0000"/>
                </a:solidFill>
              </a:rPr>
              <a:t>transformed to virtual event</a:t>
            </a:r>
            <a:endParaRPr lang="en-GB" sz="13800" i="1" dirty="0">
              <a:solidFill>
                <a:srgbClr val="FF0000"/>
              </a:solidFill>
            </a:endParaRPr>
          </a:p>
        </p:txBody>
      </p:sp>
    </p:spTree>
    <p:extLst>
      <p:ext uri="{BB962C8B-B14F-4D97-AF65-F5344CB8AC3E}">
        <p14:creationId xmlns:p14="http://schemas.microsoft.com/office/powerpoint/2010/main" val="217366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23320800" y="139783"/>
            <a:ext cx="771944" cy="453522"/>
          </a:xfrm>
        </p:spPr>
        <p:txBody>
          <a:bodyPr wrap="none" anchor="ctr">
            <a:normAutofit fontScale="77500" lnSpcReduction="20000"/>
          </a:bodyPr>
          <a:lstStyle/>
          <a:p>
            <a:pPr defTabSz="1828800">
              <a:spcAft>
                <a:spcPts val="600"/>
              </a:spcAft>
              <a:defRPr/>
            </a:pPr>
            <a:fld id="{88A1DFE4-5FC5-43BD-BB7E-75EAD82B965F}" type="slidenum">
              <a:rPr lang="en-US">
                <a:solidFill>
                  <a:srgbClr val="0033A0"/>
                </a:solidFill>
                <a:latin typeface="Arial"/>
              </a:rPr>
              <a:pPr defTabSz="1828800">
                <a:spcAft>
                  <a:spcPts val="600"/>
                </a:spcAft>
                <a:defRPr/>
              </a:pPr>
              <a:t>35</a:t>
            </a:fld>
            <a:endParaRPr lang="en-US">
              <a:solidFill>
                <a:srgbClr val="0033A0"/>
              </a:solidFill>
              <a:latin typeface="Arial"/>
            </a:endParaRPr>
          </a:p>
        </p:txBody>
      </p:sp>
      <p:pic>
        <p:nvPicPr>
          <p:cNvPr id="4" name="Picture 3" descr="Alexandre III bridge in Paris">
            <a:extLst>
              <a:ext uri="{FF2B5EF4-FFF2-40B4-BE49-F238E27FC236}">
                <a16:creationId xmlns:a16="http://schemas.microsoft.com/office/drawing/2014/main" id="{88F93A95-F99D-4341-A4CF-36814DC739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616" r="2" b="2"/>
          <a:stretch/>
        </p:blipFill>
        <p:spPr>
          <a:xfrm>
            <a:off x="1245600" y="3808799"/>
            <a:ext cx="10544400" cy="7621710"/>
          </a:xfrm>
          <a:prstGeom prst="rect">
            <a:avLst/>
          </a:prstGeom>
          <a:noFill/>
        </p:spPr>
      </p:pic>
      <p:sp>
        <p:nvSpPr>
          <p:cNvPr id="18" name="Text Placeholder 3">
            <a:extLst>
              <a:ext uri="{FF2B5EF4-FFF2-40B4-BE49-F238E27FC236}">
                <a16:creationId xmlns:a16="http://schemas.microsoft.com/office/drawing/2014/main" id="{A0E64628-E707-4110-A9C2-9D8F4C915D6D}"/>
              </a:ext>
            </a:extLst>
          </p:cNvPr>
          <p:cNvSpPr>
            <a:spLocks noGrp="1"/>
          </p:cNvSpPr>
          <p:nvPr>
            <p:ph type="body" sz="quarter" idx="11"/>
          </p:nvPr>
        </p:nvSpPr>
        <p:spPr>
          <a:xfrm>
            <a:off x="12499200" y="3745595"/>
            <a:ext cx="10728000" cy="566822"/>
          </a:xfrm>
        </p:spPr>
        <p:txBody>
          <a:bodyPr/>
          <a:lstStyle/>
          <a:p>
            <a:r>
              <a:rPr lang="fr-CH" sz="4400" dirty="0"/>
              <a:t>In Paris 30 May to 3 June 2022</a:t>
            </a:r>
          </a:p>
          <a:p>
            <a:endParaRPr lang="en-US" dirty="0"/>
          </a:p>
        </p:txBody>
      </p:sp>
      <p:sp>
        <p:nvSpPr>
          <p:cNvPr id="13" name="Text Placeholder 12">
            <a:extLst>
              <a:ext uri="{FF2B5EF4-FFF2-40B4-BE49-F238E27FC236}">
                <a16:creationId xmlns:a16="http://schemas.microsoft.com/office/drawing/2014/main" id="{5485295D-F3C6-44EF-9541-2FDAE2569D1C}"/>
              </a:ext>
            </a:extLst>
          </p:cNvPr>
          <p:cNvSpPr>
            <a:spLocks noGrp="1"/>
          </p:cNvSpPr>
          <p:nvPr>
            <p:ph type="body" sz="quarter" idx="12"/>
          </p:nvPr>
        </p:nvSpPr>
        <p:spPr>
          <a:xfrm>
            <a:off x="12225130" y="5164789"/>
            <a:ext cx="11593544" cy="7326000"/>
          </a:xfrm>
        </p:spPr>
        <p:txBody>
          <a:bodyPr>
            <a:normAutofit/>
          </a:bodyPr>
          <a:lstStyle/>
          <a:p>
            <a:pPr>
              <a:spcAft>
                <a:spcPts val="600"/>
              </a:spcAft>
            </a:pPr>
            <a:endParaRPr lang="fr-CH" dirty="0"/>
          </a:p>
          <a:p>
            <a:pPr>
              <a:spcAft>
                <a:spcPts val="600"/>
              </a:spcAft>
            </a:pPr>
            <a:endParaRPr lang="fr-CH" dirty="0"/>
          </a:p>
          <a:p>
            <a:pPr>
              <a:spcAft>
                <a:spcPts val="600"/>
              </a:spcAft>
            </a:pPr>
            <a:endParaRPr lang="fr-CH" dirty="0"/>
          </a:p>
          <a:p>
            <a:pPr>
              <a:lnSpc>
                <a:spcPct val="100000"/>
              </a:lnSpc>
              <a:spcAft>
                <a:spcPts val="600"/>
              </a:spcAft>
            </a:pPr>
            <a:r>
              <a:rPr lang="fr-CH" sz="6000" i="1" dirty="0">
                <a:solidFill>
                  <a:srgbClr val="0070C0"/>
                </a:solidFill>
              </a:rPr>
              <a:t>We are </a:t>
            </a:r>
            <a:r>
              <a:rPr lang="fr-CH" sz="6000" i="1" dirty="0" err="1">
                <a:solidFill>
                  <a:srgbClr val="0070C0"/>
                </a:solidFill>
              </a:rPr>
              <a:t>looking</a:t>
            </a:r>
            <a:r>
              <a:rPr lang="fr-CH" sz="6000" i="1" dirty="0">
                <a:solidFill>
                  <a:srgbClr val="0070C0"/>
                </a:solidFill>
              </a:rPr>
              <a:t> </a:t>
            </a:r>
            <a:r>
              <a:rPr lang="fr-CH" sz="6000" i="1" dirty="0" err="1">
                <a:solidFill>
                  <a:srgbClr val="0070C0"/>
                </a:solidFill>
              </a:rPr>
              <a:t>forward</a:t>
            </a:r>
            <a:r>
              <a:rPr lang="fr-CH" sz="6000" i="1" dirty="0">
                <a:solidFill>
                  <a:srgbClr val="0070C0"/>
                </a:solidFill>
              </a:rPr>
              <a:t> </a:t>
            </a:r>
          </a:p>
          <a:p>
            <a:pPr>
              <a:lnSpc>
                <a:spcPct val="100000"/>
              </a:lnSpc>
              <a:spcAft>
                <a:spcPts val="600"/>
              </a:spcAft>
            </a:pPr>
            <a:r>
              <a:rPr lang="fr-CH" sz="6000" i="1" dirty="0">
                <a:solidFill>
                  <a:srgbClr val="0070C0"/>
                </a:solidFill>
              </a:rPr>
              <a:t>to seeing </a:t>
            </a:r>
            <a:r>
              <a:rPr lang="fr-CH" sz="6000" i="1" dirty="0" err="1">
                <a:solidFill>
                  <a:srgbClr val="0070C0"/>
                </a:solidFill>
              </a:rPr>
              <a:t>you</a:t>
            </a:r>
            <a:r>
              <a:rPr lang="fr-CH" sz="6000" i="1" dirty="0">
                <a:solidFill>
                  <a:srgbClr val="0070C0"/>
                </a:solidFill>
              </a:rPr>
              <a:t> </a:t>
            </a:r>
            <a:r>
              <a:rPr lang="fr-CH" sz="6000" i="1" dirty="0" err="1">
                <a:solidFill>
                  <a:srgbClr val="0070C0"/>
                </a:solidFill>
              </a:rPr>
              <a:t>there</a:t>
            </a:r>
            <a:r>
              <a:rPr lang="fr-CH" sz="6000" i="1" dirty="0">
                <a:solidFill>
                  <a:srgbClr val="0070C0"/>
                </a:solidFill>
              </a:rPr>
              <a:t> or on zoom!</a:t>
            </a:r>
            <a:endParaRPr lang="en-GB" sz="6000" i="1" dirty="0">
              <a:solidFill>
                <a:srgbClr val="0070C0"/>
              </a:solidFill>
            </a:endParaRPr>
          </a:p>
        </p:txBody>
      </p:sp>
      <p:sp>
        <p:nvSpPr>
          <p:cNvPr id="10" name="Title 1">
            <a:extLst>
              <a:ext uri="{FF2B5EF4-FFF2-40B4-BE49-F238E27FC236}">
                <a16:creationId xmlns:a16="http://schemas.microsoft.com/office/drawing/2014/main" id="{11701B14-208E-44E3-8494-0DBDF5230C6A}"/>
              </a:ext>
            </a:extLst>
          </p:cNvPr>
          <p:cNvSpPr txBox="1">
            <a:spLocks/>
          </p:cNvSpPr>
          <p:nvPr/>
        </p:nvSpPr>
        <p:spPr>
          <a:xfrm>
            <a:off x="0" y="-98854"/>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GB" sz="7200" kern="0" dirty="0">
                <a:latin typeface="Arial"/>
              </a:rPr>
              <a:t>  </a:t>
            </a:r>
            <a:r>
              <a:rPr lang="en-GB" sz="8000" kern="0" dirty="0">
                <a:latin typeface="Arial"/>
              </a:rPr>
              <a:t>FCC Week 2022</a:t>
            </a:r>
            <a:endParaRPr lang="en-US" sz="3200" kern="0" dirty="0">
              <a:latin typeface="Arial"/>
            </a:endParaRPr>
          </a:p>
        </p:txBody>
      </p:sp>
      <p:pic>
        <p:nvPicPr>
          <p:cNvPr id="9" name="Picture 8" descr="A picture containing icon&#10;&#10;Description automatically generated">
            <a:extLst>
              <a:ext uri="{FF2B5EF4-FFF2-40B4-BE49-F238E27FC236}">
                <a16:creationId xmlns:a16="http://schemas.microsoft.com/office/drawing/2014/main" id="{41DA9710-8427-4FA9-B665-1EBC352579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12" y="353820"/>
            <a:ext cx="3870772" cy="1308584"/>
          </a:xfrm>
          <a:prstGeom prst="rect">
            <a:avLst/>
          </a:prstGeom>
        </p:spPr>
      </p:pic>
      <p:sp>
        <p:nvSpPr>
          <p:cNvPr id="8" name="TextBox 7">
            <a:extLst>
              <a:ext uri="{FF2B5EF4-FFF2-40B4-BE49-F238E27FC236}">
                <a16:creationId xmlns:a16="http://schemas.microsoft.com/office/drawing/2014/main" id="{0AF3E558-B7B5-436B-ABE8-BC6577EFAAAF}"/>
              </a:ext>
            </a:extLst>
          </p:cNvPr>
          <p:cNvSpPr txBox="1"/>
          <p:nvPr/>
        </p:nvSpPr>
        <p:spPr>
          <a:xfrm rot="19963504">
            <a:off x="714558" y="6044356"/>
            <a:ext cx="21547565" cy="2123658"/>
          </a:xfrm>
          <a:prstGeom prst="rect">
            <a:avLst/>
          </a:prstGeom>
          <a:solidFill>
            <a:srgbClr val="FFFF00"/>
          </a:solidFill>
        </p:spPr>
        <p:txBody>
          <a:bodyPr wrap="none" lIns="0" tIns="0" rIns="0" bIns="0" rtlCol="0">
            <a:spAutoFit/>
          </a:bodyPr>
          <a:lstStyle/>
          <a:p>
            <a:pPr algn="l"/>
            <a:r>
              <a:rPr lang="en-US" sz="13800" i="1" dirty="0">
                <a:solidFill>
                  <a:srgbClr val="FF0000"/>
                </a:solidFill>
              </a:rPr>
              <a:t>transformed to hybrid event</a:t>
            </a:r>
            <a:endParaRPr lang="en-GB" sz="13800" i="1" dirty="0">
              <a:solidFill>
                <a:srgbClr val="FF0000"/>
              </a:solidFill>
            </a:endParaRPr>
          </a:p>
        </p:txBody>
      </p:sp>
    </p:spTree>
    <p:extLst>
      <p:ext uri="{BB962C8B-B14F-4D97-AF65-F5344CB8AC3E}">
        <p14:creationId xmlns:p14="http://schemas.microsoft.com/office/powerpoint/2010/main" val="114169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4657" y="1961456"/>
            <a:ext cx="24289343" cy="9276962"/>
          </a:xfrm>
        </p:spPr>
        <p:txBody>
          <a:bodyPr>
            <a:noAutofit/>
          </a:bodyPr>
          <a:lstStyle/>
          <a:p>
            <a:pPr marL="720000" indent="-720000">
              <a:spcBef>
                <a:spcPts val="2000"/>
              </a:spcBef>
              <a:buClr>
                <a:srgbClr val="0C377B"/>
              </a:buClr>
              <a:buFont typeface="Arial" panose="020B0604020202020204" pitchFamily="34" charset="0"/>
              <a:buChar char="•"/>
            </a:pPr>
            <a:r>
              <a:rPr lang="en-US" sz="5200" dirty="0"/>
              <a:t>Following the European Strategy Update 2020, the </a:t>
            </a:r>
            <a:r>
              <a:rPr lang="en-US" sz="5200" b="1" dirty="0"/>
              <a:t>organization structure and major milestones and deliverables for the FCC Feasibility Study (FCC FS) were approved by CERN Council in June 2021.</a:t>
            </a:r>
            <a:endParaRPr lang="en-US" sz="5200" dirty="0"/>
          </a:p>
          <a:p>
            <a:pPr marL="720000" indent="-720000">
              <a:spcBef>
                <a:spcPts val="2000"/>
              </a:spcBef>
              <a:buClr>
                <a:srgbClr val="0C377B"/>
              </a:buClr>
              <a:buFont typeface="Arial" panose="020B0604020202020204" pitchFamily="34" charset="0"/>
              <a:buChar char="•"/>
            </a:pPr>
            <a:r>
              <a:rPr lang="en-US" sz="5200" dirty="0"/>
              <a:t>Main activities concern the </a:t>
            </a:r>
            <a:r>
              <a:rPr lang="en-US" sz="5200" b="1" dirty="0"/>
              <a:t>development of a concrete implementation scenario</a:t>
            </a:r>
            <a:r>
              <a:rPr lang="en-US" sz="5200" dirty="0"/>
              <a:t> in collaboration </a:t>
            </a:r>
            <a:r>
              <a:rPr lang="en-US" sz="5200" b="1" dirty="0"/>
              <a:t>with host </a:t>
            </a:r>
            <a:r>
              <a:rPr lang="en-US" sz="5200" b="1" dirty="0">
                <a:solidFill>
                  <a:srgbClr val="0C377B"/>
                </a:solidFill>
              </a:rPr>
              <a:t>state a</a:t>
            </a:r>
            <a:r>
              <a:rPr lang="en-US" sz="5200" b="1" dirty="0"/>
              <a:t>uthorities</a:t>
            </a:r>
            <a:r>
              <a:rPr lang="en-US" sz="5200" dirty="0"/>
              <a:t>, accompanied by </a:t>
            </a:r>
            <a:r>
              <a:rPr lang="en-US" sz="5200" b="1" dirty="0"/>
              <a:t>machine optimization, physics studies and technology R&amp;D</a:t>
            </a:r>
            <a:r>
              <a:rPr lang="en-US" sz="5200" dirty="0"/>
              <a:t>, performed </a:t>
            </a:r>
            <a:r>
              <a:rPr lang="en-US" sz="5200" b="1" dirty="0"/>
              <a:t>via global collaboration</a:t>
            </a:r>
            <a:r>
              <a:rPr lang="en-US" sz="5200" dirty="0"/>
              <a:t> and supported by the </a:t>
            </a:r>
            <a:r>
              <a:rPr lang="en-US" sz="5200" b="1" dirty="0"/>
              <a:t>EC H2020 Design Study FCCIS, with the goal to demonstrate feasibility by 2025/26.</a:t>
            </a:r>
            <a:endParaRPr lang="en-GB" sz="5200" dirty="0"/>
          </a:p>
          <a:p>
            <a:pPr marL="720000" indent="-720000">
              <a:spcBef>
                <a:spcPts val="2000"/>
              </a:spcBef>
              <a:buClr>
                <a:srgbClr val="0C377B"/>
              </a:buClr>
              <a:buFont typeface="Arial" panose="020B0604020202020204" pitchFamily="34" charset="0"/>
              <a:buChar char="•"/>
            </a:pPr>
            <a:r>
              <a:rPr kumimoji="0" lang="en-GB" sz="5400" b="0" i="0" u="none" strike="noStrike" kern="1200" cap="none" spc="0" normalizeH="0" baseline="0" noProof="0" dirty="0">
                <a:ln>
                  <a:noFill/>
                </a:ln>
                <a:solidFill>
                  <a:srgbClr val="0C377B"/>
                </a:solidFill>
                <a:effectLst/>
                <a:uLnTx/>
                <a:uFillTx/>
                <a:latin typeface="Arial"/>
                <a:ea typeface="+mn-ea"/>
                <a:cs typeface="+mn-cs"/>
              </a:rPr>
              <a:t>Studies related to </a:t>
            </a:r>
            <a:r>
              <a:rPr kumimoji="0" lang="en-GB" sz="5400" b="1" i="0" u="none" strike="noStrike" kern="1200" cap="none" spc="0" normalizeH="0" baseline="0" noProof="0" dirty="0">
                <a:ln>
                  <a:noFill/>
                </a:ln>
                <a:solidFill>
                  <a:srgbClr val="0C377B"/>
                </a:solidFill>
                <a:effectLst/>
                <a:uLnTx/>
                <a:uFillTx/>
                <a:latin typeface="Arial"/>
                <a:ea typeface="+mn-ea"/>
                <a:cs typeface="+mn-cs"/>
              </a:rPr>
              <a:t>preferred implementation </a:t>
            </a:r>
            <a:r>
              <a:rPr kumimoji="0" lang="en-GB" sz="5400" b="0" i="0" u="none" strike="noStrike" kern="1200" cap="none" spc="0" normalizeH="0" baseline="0" noProof="0" dirty="0">
                <a:ln>
                  <a:noFill/>
                </a:ln>
                <a:solidFill>
                  <a:srgbClr val="0C377B"/>
                </a:solidFill>
                <a:effectLst/>
                <a:uLnTx/>
                <a:uFillTx/>
                <a:latin typeface="Arial"/>
                <a:ea typeface="+mn-ea"/>
                <a:cs typeface="+mn-cs"/>
              </a:rPr>
              <a:t>remain focal point of FCC FS with goal to confirm the new baseline by FCC Week 2022 (June).</a:t>
            </a:r>
          </a:p>
          <a:p>
            <a:pPr marL="720000" indent="-720000">
              <a:spcBef>
                <a:spcPts val="2000"/>
              </a:spcBef>
              <a:buClr>
                <a:srgbClr val="0C377B"/>
              </a:buClr>
              <a:buFont typeface="Arial" panose="020B0604020202020204" pitchFamily="34" charset="0"/>
              <a:buChar char="•"/>
            </a:pPr>
            <a:r>
              <a:rPr lang="en-GB" sz="5400" dirty="0">
                <a:solidFill>
                  <a:srgbClr val="0C377B"/>
                </a:solidFill>
                <a:latin typeface="Arial"/>
              </a:rPr>
              <a:t>New</a:t>
            </a:r>
            <a:r>
              <a:rPr kumimoji="0" lang="en-GB" sz="5400" b="0" i="0" u="none" strike="noStrike" kern="1200" cap="none" spc="0" normalizeH="0" baseline="0" noProof="0" dirty="0">
                <a:ln>
                  <a:noFill/>
                </a:ln>
                <a:solidFill>
                  <a:srgbClr val="0C377B"/>
                </a:solidFill>
                <a:effectLst/>
                <a:uLnTx/>
                <a:uFillTx/>
                <a:latin typeface="Arial"/>
                <a:ea typeface="+mn-ea"/>
                <a:cs typeface="+mn-cs"/>
              </a:rPr>
              <a:t> </a:t>
            </a:r>
            <a:r>
              <a:rPr kumimoji="0" lang="en-GB" sz="5400" b="1" i="0" u="none" strike="noStrike" kern="1200" cap="none" spc="0" normalizeH="0" baseline="0" noProof="0" dirty="0">
                <a:ln>
                  <a:noFill/>
                </a:ln>
                <a:solidFill>
                  <a:srgbClr val="0C377B"/>
                </a:solidFill>
                <a:effectLst/>
                <a:uLnTx/>
                <a:uFillTx/>
                <a:latin typeface="Arial"/>
                <a:ea typeface="+mn-ea"/>
                <a:cs typeface="+mn-cs"/>
              </a:rPr>
              <a:t>Collaboration Board </a:t>
            </a:r>
            <a:r>
              <a:rPr kumimoji="0" lang="en-GB" sz="5400" b="0" i="0" u="none" strike="noStrike" kern="1200" cap="none" spc="0" normalizeH="0" baseline="0" noProof="0" dirty="0">
                <a:ln>
                  <a:noFill/>
                </a:ln>
                <a:solidFill>
                  <a:srgbClr val="0C377B"/>
                </a:solidFill>
                <a:effectLst/>
                <a:uLnTx/>
                <a:uFillTx/>
                <a:latin typeface="Arial"/>
                <a:ea typeface="+mn-ea"/>
                <a:cs typeface="+mn-cs"/>
              </a:rPr>
              <a:t>(guided by an Executive Committee) and </a:t>
            </a:r>
            <a:r>
              <a:rPr kumimoji="0" lang="en-GB" sz="5400" b="1" i="0" u="none" strike="noStrike" kern="1200" cap="none" spc="0" normalizeH="0" baseline="0" noProof="0" dirty="0">
                <a:ln>
                  <a:noFill/>
                </a:ln>
                <a:solidFill>
                  <a:srgbClr val="0C377B"/>
                </a:solidFill>
                <a:effectLst/>
                <a:uLnTx/>
                <a:uFillTx/>
                <a:latin typeface="Arial"/>
                <a:ea typeface="+mn-ea"/>
                <a:cs typeface="+mn-cs"/>
              </a:rPr>
              <a:t>Steering Committee </a:t>
            </a:r>
            <a:r>
              <a:rPr lang="en-GB" sz="5400" dirty="0">
                <a:solidFill>
                  <a:srgbClr val="0C377B"/>
                </a:solidFill>
                <a:latin typeface="Arial"/>
              </a:rPr>
              <a:t>have been e</a:t>
            </a:r>
            <a:r>
              <a:rPr kumimoji="0" lang="en-GB" sz="5400" b="0" i="0" u="none" strike="noStrike" kern="1200" cap="none" spc="0" normalizeH="0" baseline="0" noProof="0" dirty="0">
                <a:ln>
                  <a:noFill/>
                </a:ln>
                <a:solidFill>
                  <a:srgbClr val="0C377B"/>
                </a:solidFill>
                <a:effectLst/>
                <a:uLnTx/>
                <a:uFillTx/>
                <a:latin typeface="Arial"/>
                <a:ea typeface="+mn-ea"/>
                <a:cs typeface="+mn-cs"/>
              </a:rPr>
              <a:t>stablished.</a:t>
            </a:r>
            <a:endParaRPr kumimoji="0" lang="en-GB" sz="6000" b="1" i="0" u="none" strike="noStrike" kern="1200" cap="none" spc="0" normalizeH="0" baseline="0" noProof="0" dirty="0">
              <a:ln>
                <a:noFill/>
              </a:ln>
              <a:solidFill>
                <a:srgbClr val="0C377B"/>
              </a:solidFill>
              <a:effectLst/>
              <a:uLnTx/>
              <a:uFillTx/>
              <a:latin typeface="Arial"/>
              <a:ea typeface="+mn-ea"/>
              <a:cs typeface="+mn-cs"/>
            </a:endParaRPr>
          </a:p>
          <a:p>
            <a:pPr marL="720000" indent="-720000">
              <a:spcBef>
                <a:spcPts val="2400"/>
              </a:spcBef>
              <a:buClr>
                <a:srgbClr val="0C377B"/>
              </a:buClr>
              <a:buFont typeface="Arial" panose="020B0604020202020204" pitchFamily="34" charset="0"/>
              <a:buChar char="•"/>
            </a:pPr>
            <a:endParaRPr lang="en-GB" sz="5200" dirty="0"/>
          </a:p>
        </p:txBody>
      </p:sp>
      <p:sp>
        <p:nvSpPr>
          <p:cNvPr id="8" name="Title 1"/>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7200" kern="0" dirty="0">
                <a:latin typeface="Arial"/>
              </a:rPr>
              <a:t>       FCC – Status and Outlook</a:t>
            </a:r>
          </a:p>
        </p:txBody>
      </p:sp>
      <p:pic>
        <p:nvPicPr>
          <p:cNvPr id="6" name="Picture 5" descr="A picture containing icon&#10;&#10;Description automatically generated">
            <a:extLst>
              <a:ext uri="{FF2B5EF4-FFF2-40B4-BE49-F238E27FC236}">
                <a16:creationId xmlns:a16="http://schemas.microsoft.com/office/drawing/2014/main" id="{414CADC1-A5BE-4C08-AD6D-071D87D7E0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99052"/>
            <a:ext cx="3870772" cy="1308584"/>
          </a:xfrm>
          <a:prstGeom prst="rect">
            <a:avLst/>
          </a:prstGeom>
        </p:spPr>
      </p:pic>
    </p:spTree>
    <p:extLst>
      <p:ext uri="{BB962C8B-B14F-4D97-AF65-F5344CB8AC3E}">
        <p14:creationId xmlns:p14="http://schemas.microsoft.com/office/powerpoint/2010/main" val="1675673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0C377B"/>
            </a:gs>
            <a:gs pos="56000">
              <a:schemeClr val="tx1"/>
            </a:gs>
            <a:gs pos="59000">
              <a:srgbClr val="0C377B"/>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DD8FBF-0E48-4018-9B38-C560717191E0}"/>
              </a:ext>
            </a:extLst>
          </p:cNvPr>
          <p:cNvSpPr txBox="1"/>
          <p:nvPr/>
        </p:nvSpPr>
        <p:spPr>
          <a:xfrm>
            <a:off x="8763000" y="4572000"/>
            <a:ext cx="6290633" cy="4154984"/>
          </a:xfrm>
          <a:prstGeom prst="rect">
            <a:avLst/>
          </a:prstGeom>
          <a:noFill/>
        </p:spPr>
        <p:txBody>
          <a:bodyPr wrap="none" rtlCol="0">
            <a:spAutoFit/>
          </a:bodyPr>
          <a:lstStyle/>
          <a:p>
            <a:pPr algn="ctr"/>
            <a:r>
              <a:rPr lang="en-US" sz="8800" dirty="0">
                <a:solidFill>
                  <a:schemeClr val="bg1"/>
                </a:solidFill>
              </a:rPr>
              <a:t>backup slides</a:t>
            </a:r>
          </a:p>
          <a:p>
            <a:pPr algn="ctr"/>
            <a:endParaRPr lang="en-US" sz="8800" dirty="0">
              <a:solidFill>
                <a:schemeClr val="bg1"/>
              </a:solidFill>
            </a:endParaRPr>
          </a:p>
          <a:p>
            <a:pPr algn="ctr"/>
            <a:r>
              <a:rPr lang="en-US" sz="8800" i="1" dirty="0">
                <a:solidFill>
                  <a:schemeClr val="bg1"/>
                </a:solidFill>
              </a:rPr>
              <a:t>parameters</a:t>
            </a:r>
            <a:endParaRPr lang="en-GB" sz="8800" i="1" dirty="0">
              <a:solidFill>
                <a:schemeClr val="bg1"/>
              </a:solidFill>
            </a:endParaRPr>
          </a:p>
        </p:txBody>
      </p:sp>
    </p:spTree>
    <p:extLst>
      <p:ext uri="{BB962C8B-B14F-4D97-AF65-F5344CB8AC3E}">
        <p14:creationId xmlns:p14="http://schemas.microsoft.com/office/powerpoint/2010/main" val="1635730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
            <a:ext cx="24536400" cy="152693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371600">
              <a:defRPr/>
            </a:pPr>
            <a:r>
              <a:rPr lang="en-US" sz="6600" kern="0" dirty="0">
                <a:latin typeface="Arial"/>
              </a:rPr>
              <a:t>          FCC-</a:t>
            </a:r>
            <a:r>
              <a:rPr lang="en-US" sz="6600" kern="0" dirty="0" err="1">
                <a:latin typeface="Arial"/>
              </a:rPr>
              <a:t>ee</a:t>
            </a:r>
            <a:r>
              <a:rPr lang="en-US" sz="6600" kern="0" dirty="0">
                <a:latin typeface="Arial"/>
              </a:rPr>
              <a:t> collider parameters </a:t>
            </a:r>
            <a:endParaRPr lang="en-US" sz="6000" kern="0" dirty="0">
              <a:latin typeface="Arial"/>
            </a:endParaRPr>
          </a:p>
        </p:txBody>
      </p:sp>
      <p:sp>
        <p:nvSpPr>
          <p:cNvPr id="3" name="TextBox 2">
            <a:extLst>
              <a:ext uri="{FF2B5EF4-FFF2-40B4-BE49-F238E27FC236}">
                <a16:creationId xmlns:a16="http://schemas.microsoft.com/office/drawing/2014/main" id="{B65105AD-DE62-4A26-86AE-BEFBE0916BDB}"/>
              </a:ext>
            </a:extLst>
          </p:cNvPr>
          <p:cNvSpPr txBox="1"/>
          <p:nvPr/>
        </p:nvSpPr>
        <p:spPr>
          <a:xfrm rot="20704351">
            <a:off x="5715027" y="3566794"/>
            <a:ext cx="12032461" cy="1938992"/>
          </a:xfrm>
          <a:prstGeom prst="rect">
            <a:avLst/>
          </a:prstGeom>
          <a:solidFill>
            <a:srgbClr val="FFFF00">
              <a:alpha val="80000"/>
            </a:srgbClr>
          </a:solidFill>
        </p:spPr>
        <p:txBody>
          <a:bodyPr wrap="none" rtlCol="0">
            <a:spAutoFit/>
          </a:bodyPr>
          <a:lstStyle/>
          <a:p>
            <a:pPr algn="ctr" defTabSz="1371600">
              <a:defRPr/>
            </a:pPr>
            <a:r>
              <a:rPr lang="en-US" sz="6000" i="1" dirty="0">
                <a:solidFill>
                  <a:srgbClr val="FF0000"/>
                </a:solidFill>
                <a:latin typeface="Arial"/>
              </a:rPr>
              <a:t>preliminary – example parameters </a:t>
            </a:r>
          </a:p>
          <a:p>
            <a:pPr algn="ctr" defTabSz="1371600">
              <a:defRPr/>
            </a:pPr>
            <a:r>
              <a:rPr lang="en-US" sz="6000" i="1" dirty="0">
                <a:solidFill>
                  <a:srgbClr val="FF0000"/>
                </a:solidFill>
                <a:latin typeface="Arial"/>
              </a:rPr>
              <a:t>for present layout &amp; with 4 IPs</a:t>
            </a:r>
            <a:endParaRPr lang="en-GB" sz="6000" i="1" dirty="0">
              <a:solidFill>
                <a:srgbClr val="FF0000"/>
              </a:solidFill>
              <a:latin typeface="Arial"/>
            </a:endParaRPr>
          </a:p>
        </p:txBody>
      </p:sp>
      <p:graphicFrame>
        <p:nvGraphicFramePr>
          <p:cNvPr id="2" name="Table 1"/>
          <p:cNvGraphicFramePr>
            <a:graphicFrameLocks noGrp="1"/>
          </p:cNvGraphicFramePr>
          <p:nvPr>
            <p:extLst>
              <p:ext uri="{D42A27DB-BD31-4B8C-83A1-F6EECF244321}">
                <p14:modId xmlns:p14="http://schemas.microsoft.com/office/powerpoint/2010/main" val="4038964529"/>
              </p:ext>
            </p:extLst>
          </p:nvPr>
        </p:nvGraphicFramePr>
        <p:xfrm>
          <a:off x="0" y="1478416"/>
          <a:ext cx="24384000" cy="12237584"/>
        </p:xfrm>
        <a:graphic>
          <a:graphicData uri="http://schemas.openxmlformats.org/drawingml/2006/table">
            <a:tbl>
              <a:tblPr firstRow="1" bandRow="1"/>
              <a:tblGrid>
                <a:gridCol w="10233636">
                  <a:extLst>
                    <a:ext uri="{9D8B030D-6E8A-4147-A177-3AD203B41FA5}">
                      <a16:colId xmlns:a16="http://schemas.microsoft.com/office/drawing/2014/main" val="20000"/>
                    </a:ext>
                  </a:extLst>
                </a:gridCol>
                <a:gridCol w="3260951">
                  <a:extLst>
                    <a:ext uri="{9D8B030D-6E8A-4147-A177-3AD203B41FA5}">
                      <a16:colId xmlns:a16="http://schemas.microsoft.com/office/drawing/2014/main" val="20001"/>
                    </a:ext>
                  </a:extLst>
                </a:gridCol>
                <a:gridCol w="3456454">
                  <a:extLst>
                    <a:ext uri="{9D8B030D-6E8A-4147-A177-3AD203B41FA5}">
                      <a16:colId xmlns:a16="http://schemas.microsoft.com/office/drawing/2014/main" val="20004"/>
                    </a:ext>
                  </a:extLst>
                </a:gridCol>
                <a:gridCol w="3781349">
                  <a:extLst>
                    <a:ext uri="{9D8B030D-6E8A-4147-A177-3AD203B41FA5}">
                      <a16:colId xmlns:a16="http://schemas.microsoft.com/office/drawing/2014/main" val="20005"/>
                    </a:ext>
                  </a:extLst>
                </a:gridCol>
                <a:gridCol w="3651610">
                  <a:extLst>
                    <a:ext uri="{9D8B030D-6E8A-4147-A177-3AD203B41FA5}">
                      <a16:colId xmlns:a16="http://schemas.microsoft.com/office/drawing/2014/main" val="818795718"/>
                    </a:ext>
                  </a:extLst>
                </a:gridCol>
              </a:tblGrid>
              <a:tr h="802058">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3200" b="1" dirty="0">
                          <a:solidFill>
                            <a:schemeClr val="bg1"/>
                          </a:solidFill>
                        </a:rPr>
                        <a:t>Parameter [4 IPs, 91.2 </a:t>
                      </a:r>
                      <a:r>
                        <a:rPr lang="en-GB" sz="3200" b="1" dirty="0" err="1">
                          <a:solidFill>
                            <a:schemeClr val="bg1"/>
                          </a:solidFill>
                        </a:rPr>
                        <a:t>km,</a:t>
                      </a:r>
                      <a:r>
                        <a:rPr lang="en-GB" sz="3200" b="1" dirty="0" err="1">
                          <a:solidFill>
                            <a:srgbClr val="FFFF00"/>
                          </a:solidFill>
                        </a:rPr>
                        <a:t>T</a:t>
                      </a:r>
                      <a:r>
                        <a:rPr lang="en-GB" sz="3200" b="1" baseline="-25000" dirty="0" err="1">
                          <a:solidFill>
                            <a:srgbClr val="FFFF00"/>
                          </a:solidFill>
                        </a:rPr>
                        <a:t>rev</a:t>
                      </a:r>
                      <a:r>
                        <a:rPr lang="en-GB" sz="3200" b="1" dirty="0">
                          <a:solidFill>
                            <a:srgbClr val="FFFF00"/>
                          </a:solidFill>
                        </a:rPr>
                        <a:t>=0.3 ms</a:t>
                      </a:r>
                      <a:r>
                        <a:rPr lang="en-GB" sz="3200" b="1" dirty="0">
                          <a:solidFill>
                            <a:schemeClr val="bg1"/>
                          </a:solidFill>
                        </a:rPr>
                        <a:t>] </a:t>
                      </a:r>
                    </a:p>
                  </a:txBody>
                  <a:tcPr marL="137160" marR="137160" marT="68580" marB="6858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3200" b="1" dirty="0">
                          <a:solidFill>
                            <a:schemeClr val="bg1"/>
                          </a:solidFill>
                        </a:rPr>
                        <a:t>Z</a:t>
                      </a:r>
                    </a:p>
                  </a:txBody>
                  <a:tcPr marL="137160" marR="137160" marT="68580" marB="6858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algn="ctr"/>
                      <a:r>
                        <a:rPr lang="en-GB" sz="3200" b="1" dirty="0">
                          <a:solidFill>
                            <a:schemeClr val="bg1"/>
                          </a:solidFill>
                        </a:rPr>
                        <a:t>WW</a:t>
                      </a:r>
                    </a:p>
                  </a:txBody>
                  <a:tcPr marL="137160" marR="137160" marT="68580" marB="6858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3200" b="1" dirty="0">
                          <a:solidFill>
                            <a:schemeClr val="bg1"/>
                          </a:solidFill>
                        </a:rPr>
                        <a:t>H</a:t>
                      </a:r>
                      <a:r>
                        <a:rPr lang="de-AT" sz="3200" b="1" baseline="0" dirty="0">
                          <a:solidFill>
                            <a:schemeClr val="bg1"/>
                          </a:solidFill>
                        </a:rPr>
                        <a:t> (ZH)</a:t>
                      </a:r>
                      <a:endParaRPr lang="de-AT" sz="3200" b="1" dirty="0">
                        <a:solidFill>
                          <a:schemeClr val="bg1"/>
                        </a:solidFill>
                      </a:endParaRPr>
                    </a:p>
                  </a:txBody>
                  <a:tcPr marL="137160" marR="137160" marT="68580" marB="685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3200" b="1" dirty="0">
                          <a:solidFill>
                            <a:schemeClr val="bg1"/>
                          </a:solidFill>
                        </a:rPr>
                        <a:t>ttbar</a:t>
                      </a:r>
                    </a:p>
                  </a:txBody>
                  <a:tcPr marL="137160" marR="137160" marT="68580" marB="6858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635307">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2800" b="1" kern="1200" dirty="0">
                          <a:solidFill>
                            <a:schemeClr val="tx1"/>
                          </a:solidFill>
                          <a:latin typeface="Arial"/>
                          <a:ea typeface="+mn-ea"/>
                          <a:cs typeface="+mn-cs"/>
                        </a:rPr>
                        <a:t>beam energy [GeV]</a:t>
                      </a: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US" sz="3200" b="1" kern="1200" dirty="0">
                          <a:solidFill>
                            <a:srgbClr val="FF0000"/>
                          </a:solidFill>
                          <a:latin typeface="Arial"/>
                          <a:ea typeface="+mn-ea"/>
                          <a:cs typeface="+mn-cs"/>
                        </a:rPr>
                        <a:t>45</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rgbClr val="FF0000"/>
                          </a:solidFill>
                          <a:latin typeface="Arial"/>
                          <a:ea typeface="+mn-ea"/>
                          <a:cs typeface="+mn-cs"/>
                        </a:rPr>
                        <a:t>80</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120</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182.5</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635307">
                <a:tc>
                  <a:txBody>
                    <a:bodyPr/>
                    <a:lstStyle/>
                    <a:p>
                      <a:r>
                        <a:rPr kumimoji="0" lang="en-GB" sz="2800" b="1" kern="1200" dirty="0">
                          <a:solidFill>
                            <a:schemeClr val="tx1"/>
                          </a:solidFill>
                          <a:latin typeface="Arial"/>
                          <a:ea typeface="+mn-ea"/>
                          <a:cs typeface="+mn-cs"/>
                        </a:rPr>
                        <a:t>beam current [mA]</a:t>
                      </a: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1400</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3200" b="1" kern="1200" dirty="0">
                          <a:solidFill>
                            <a:srgbClr val="FF0000"/>
                          </a:solidFill>
                          <a:latin typeface="Arial"/>
                          <a:ea typeface="+mn-ea"/>
                          <a:cs typeface="+mn-cs"/>
                        </a:rPr>
                        <a:t>135</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26.7</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5.0</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635307">
                <a:tc>
                  <a:txBody>
                    <a:bodyPr/>
                    <a:lstStyle/>
                    <a:p>
                      <a:r>
                        <a:rPr kumimoji="0" lang="en-US" sz="2800" b="1" kern="1200" dirty="0">
                          <a:solidFill>
                            <a:srgbClr val="FF0000"/>
                          </a:solidFill>
                          <a:latin typeface="Arial"/>
                          <a:ea typeface="+mn-ea"/>
                          <a:cs typeface="+mn-cs"/>
                        </a:rPr>
                        <a:t>number bunches/beam</a:t>
                      </a:r>
                      <a:endParaRPr kumimoji="0" lang="en-GB" sz="2800" b="1" kern="1200" dirty="0">
                        <a:solidFill>
                          <a:srgbClr val="FF0000"/>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3200" b="1" kern="1200" dirty="0">
                          <a:solidFill>
                            <a:srgbClr val="FF3300"/>
                          </a:solidFill>
                          <a:latin typeface="Arial"/>
                          <a:ea typeface="+mn-ea"/>
                          <a:cs typeface="+mn-cs"/>
                        </a:rPr>
                        <a:t>8800</a:t>
                      </a:r>
                      <a:endParaRPr kumimoji="0" lang="en-GB" sz="3200" b="1" kern="1200" dirty="0">
                        <a:solidFill>
                          <a:srgbClr val="FF33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3200" b="1" kern="1200" dirty="0">
                          <a:solidFill>
                            <a:srgbClr val="FF3300"/>
                          </a:solidFill>
                          <a:latin typeface="Arial"/>
                          <a:ea typeface="+mn-ea"/>
                          <a:cs typeface="+mn-cs"/>
                        </a:rPr>
                        <a:t>1120</a:t>
                      </a:r>
                      <a:endParaRPr kumimoji="0" lang="en-GB" sz="3200" b="1" kern="1200" dirty="0">
                        <a:solidFill>
                          <a:srgbClr val="FF33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3200" b="1" kern="1200" dirty="0">
                          <a:solidFill>
                            <a:srgbClr val="FF3300"/>
                          </a:solidFill>
                          <a:latin typeface="Arial"/>
                          <a:ea typeface="+mn-ea"/>
                          <a:cs typeface="+mn-cs"/>
                        </a:rPr>
                        <a:t>336</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3200" b="1" kern="1200" dirty="0">
                          <a:solidFill>
                            <a:srgbClr val="FF3300"/>
                          </a:solidFill>
                          <a:latin typeface="Arial"/>
                          <a:ea typeface="+mn-ea"/>
                          <a:cs typeface="+mn-cs"/>
                        </a:rPr>
                        <a:t>42</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635307">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2800" b="1" kern="1200" dirty="0">
                          <a:solidFill>
                            <a:schemeClr val="tx1"/>
                          </a:solidFill>
                          <a:latin typeface="Arial"/>
                          <a:ea typeface="+mn-ea"/>
                          <a:cs typeface="+mn-cs"/>
                        </a:rPr>
                        <a:t>bunch intensity  [10</a:t>
                      </a:r>
                      <a:r>
                        <a:rPr kumimoji="0" lang="en-GB" sz="2800" b="1" kern="1200" baseline="30000" dirty="0">
                          <a:solidFill>
                            <a:schemeClr val="tx1"/>
                          </a:solidFill>
                          <a:latin typeface="Arial"/>
                          <a:ea typeface="+mn-ea"/>
                          <a:cs typeface="+mn-cs"/>
                        </a:rPr>
                        <a:t>11</a:t>
                      </a:r>
                      <a:r>
                        <a:rPr kumimoji="0" lang="en-GB" sz="2800" b="1" kern="1200" dirty="0">
                          <a:solidFill>
                            <a:schemeClr val="tx1"/>
                          </a:solidFill>
                          <a:latin typeface="Arial"/>
                          <a:ea typeface="+mn-ea"/>
                          <a:cs typeface="+mn-cs"/>
                        </a:rPr>
                        <a:t>]</a:t>
                      </a: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US" sz="3200" b="1" kern="1200" dirty="0">
                          <a:solidFill>
                            <a:schemeClr val="tx1"/>
                          </a:solidFill>
                          <a:latin typeface="Arial"/>
                          <a:ea typeface="+mn-ea"/>
                          <a:cs typeface="+mn-cs"/>
                        </a:rPr>
                        <a:t>2.76</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2.29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1.51</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2.26</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635307">
                <a:tc>
                  <a:txBody>
                    <a:bodyPr/>
                    <a:lstStyle/>
                    <a:p>
                      <a:r>
                        <a:rPr kumimoji="0" lang="en-GB" sz="2800" b="1" kern="1200" dirty="0">
                          <a:solidFill>
                            <a:schemeClr val="tx1"/>
                          </a:solidFill>
                          <a:latin typeface="Arial"/>
                          <a:ea typeface="+mn-ea"/>
                          <a:cs typeface="+mn-cs"/>
                        </a:rPr>
                        <a:t>SR</a:t>
                      </a:r>
                      <a:r>
                        <a:rPr kumimoji="0" lang="en-GB" sz="2800" b="1" kern="1200" baseline="0" dirty="0">
                          <a:solidFill>
                            <a:schemeClr val="tx1"/>
                          </a:solidFill>
                          <a:latin typeface="Arial"/>
                          <a:ea typeface="+mn-ea"/>
                          <a:cs typeface="+mn-cs"/>
                        </a:rPr>
                        <a:t> e</a:t>
                      </a:r>
                      <a:r>
                        <a:rPr kumimoji="0" lang="en-GB" sz="2800" b="1" kern="1200" dirty="0">
                          <a:solidFill>
                            <a:schemeClr val="tx1"/>
                          </a:solidFill>
                          <a:latin typeface="Arial"/>
                          <a:ea typeface="+mn-ea"/>
                          <a:cs typeface="+mn-cs"/>
                        </a:rPr>
                        <a:t>nergy loss / turn [GeV]</a:t>
                      </a: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0.0391</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0.37</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1.869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10.0</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635307">
                <a:tc>
                  <a:txBody>
                    <a:bodyPr/>
                    <a:lstStyle/>
                    <a:p>
                      <a:r>
                        <a:rPr kumimoji="0" lang="en-US" sz="2800" b="1" kern="1200" dirty="0">
                          <a:solidFill>
                            <a:schemeClr val="tx1"/>
                          </a:solidFill>
                          <a:latin typeface="Arial"/>
                          <a:ea typeface="+mn-ea"/>
                          <a:cs typeface="+mn-cs"/>
                        </a:rPr>
                        <a:t>total RF voltage 400/800 MHz [GV]</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0.120/0</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1.0/0</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2.48/0</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4.0/7.67</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635307">
                <a:tc>
                  <a:txBody>
                    <a:bodyPr/>
                    <a:lstStyle/>
                    <a:p>
                      <a:r>
                        <a:rPr kumimoji="0" lang="en-GB" sz="2800" b="1" kern="1200" dirty="0">
                          <a:solidFill>
                            <a:schemeClr val="tx1"/>
                          </a:solidFill>
                          <a:latin typeface="Arial" panose="020B0604020202020204" pitchFamily="34" charset="0"/>
                          <a:ea typeface="+mn-ea"/>
                          <a:cs typeface="Arial" panose="020B0604020202020204" pitchFamily="34" charset="0"/>
                        </a:rPr>
                        <a:t>long.</a:t>
                      </a:r>
                      <a:r>
                        <a:rPr kumimoji="0" lang="en-GB" sz="2800" b="1" kern="1200" baseline="0" dirty="0">
                          <a:solidFill>
                            <a:schemeClr val="tx1"/>
                          </a:solidFill>
                          <a:latin typeface="Arial" panose="020B0604020202020204" pitchFamily="34" charset="0"/>
                          <a:ea typeface="+mn-ea"/>
                          <a:cs typeface="Arial" panose="020B0604020202020204" pitchFamily="34" charset="0"/>
                        </a:rPr>
                        <a:t> </a:t>
                      </a:r>
                      <a:r>
                        <a:rPr kumimoji="0" lang="en-GB" sz="2800" b="1" kern="1200" dirty="0">
                          <a:solidFill>
                            <a:schemeClr val="tx1"/>
                          </a:solidFill>
                          <a:latin typeface="Arial" panose="020B0604020202020204" pitchFamily="34" charset="0"/>
                          <a:ea typeface="+mn-ea"/>
                          <a:cs typeface="Arial" panose="020B0604020202020204" pitchFamily="34" charset="0"/>
                        </a:rPr>
                        <a:t>damping time [turns]</a:t>
                      </a: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1170</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216</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baseline="0" dirty="0">
                          <a:solidFill>
                            <a:schemeClr val="tx1"/>
                          </a:solidFill>
                          <a:latin typeface="Arial"/>
                          <a:ea typeface="+mn-ea"/>
                          <a:cs typeface="+mn-cs"/>
                        </a:rPr>
                        <a:t>64.5</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18.5</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2800" b="1" kern="1200" dirty="0">
                          <a:solidFill>
                            <a:schemeClr val="tx1"/>
                          </a:solidFill>
                          <a:latin typeface="Arial"/>
                          <a:ea typeface="+mn-ea"/>
                          <a:cs typeface="+mn-cs"/>
                        </a:rPr>
                        <a:t>horizontal beta*</a:t>
                      </a:r>
                      <a:r>
                        <a:rPr kumimoji="0" lang="de-AT" sz="2800" b="1" kern="1200" baseline="0" dirty="0">
                          <a:solidFill>
                            <a:schemeClr val="tx1"/>
                          </a:solidFill>
                          <a:latin typeface="Arial"/>
                          <a:ea typeface="+mn-ea"/>
                          <a:cs typeface="+mn-cs"/>
                        </a:rPr>
                        <a:t> </a:t>
                      </a:r>
                      <a:r>
                        <a:rPr kumimoji="0" lang="en-GB" sz="2800" b="1" kern="1200" dirty="0">
                          <a:solidFill>
                            <a:schemeClr val="tx1"/>
                          </a:solidFill>
                          <a:latin typeface="+mn-lt"/>
                          <a:ea typeface="+mn-ea"/>
                          <a:cs typeface="+mn-cs"/>
                        </a:rPr>
                        <a:t>[m]</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0.15</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0.2</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3200" b="1" kern="1200" dirty="0">
                          <a:solidFill>
                            <a:srgbClr val="FF0000"/>
                          </a:solidFill>
                          <a:latin typeface="Arial"/>
                          <a:ea typeface="+mn-ea"/>
                          <a:cs typeface="+mn-cs"/>
                        </a:rPr>
                        <a:t>0.3</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chemeClr val="tx1"/>
                          </a:solidFill>
                          <a:latin typeface="Arial"/>
                          <a:ea typeface="+mn-ea"/>
                          <a:cs typeface="+mn-cs"/>
                        </a:rPr>
                        <a:t>vertical</a:t>
                      </a:r>
                      <a:r>
                        <a:rPr kumimoji="0" lang="en-US" sz="2800" b="1" kern="1200" baseline="0" dirty="0">
                          <a:solidFill>
                            <a:schemeClr val="tx1"/>
                          </a:solidFill>
                          <a:latin typeface="Arial"/>
                          <a:ea typeface="+mn-ea"/>
                          <a:cs typeface="+mn-cs"/>
                        </a:rPr>
                        <a:t> beta* [mm]</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0.8</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1</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rgbClr val="FF0000"/>
                          </a:solidFill>
                          <a:latin typeface="Arial"/>
                          <a:ea typeface="+mn-ea"/>
                          <a:cs typeface="+mn-cs"/>
                        </a:rPr>
                        <a:t>1</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1.6</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chemeClr val="tx1"/>
                          </a:solidFill>
                          <a:latin typeface="Arial"/>
                          <a:ea typeface="+mn-ea"/>
                          <a:cs typeface="+mn-cs"/>
                        </a:rPr>
                        <a:t>horizontal geometric emittance</a:t>
                      </a:r>
                      <a:r>
                        <a:rPr kumimoji="0" lang="en-US" sz="2800" b="1" kern="1200" baseline="0" dirty="0">
                          <a:solidFill>
                            <a:schemeClr val="tx1"/>
                          </a:solidFill>
                          <a:latin typeface="Arial"/>
                          <a:ea typeface="+mn-ea"/>
                          <a:cs typeface="+mn-cs"/>
                        </a:rPr>
                        <a:t> [nm]</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0.71</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chemeClr val="tx1"/>
                          </a:solidFill>
                          <a:latin typeface="Arial"/>
                          <a:ea typeface="+mn-ea"/>
                          <a:cs typeface="+mn-cs"/>
                        </a:rPr>
                        <a:t>2.17</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chemeClr val="tx1"/>
                          </a:solidFill>
                          <a:latin typeface="Arial"/>
                          <a:ea typeface="+mn-ea"/>
                          <a:cs typeface="+mn-cs"/>
                        </a:rPr>
                        <a:t>0.64</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1.49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chemeClr val="tx1"/>
                          </a:solidFill>
                          <a:latin typeface="Arial"/>
                          <a:ea typeface="+mn-ea"/>
                          <a:cs typeface="+mn-cs"/>
                        </a:rPr>
                        <a:t>vertical geom. emittance [pm]</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1.42</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chemeClr val="tx1"/>
                          </a:solidFill>
                          <a:latin typeface="Arial"/>
                          <a:ea typeface="+mn-ea"/>
                          <a:cs typeface="+mn-cs"/>
                        </a:rPr>
                        <a:t>4.34</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chemeClr val="tx1"/>
                          </a:solidFill>
                          <a:latin typeface="Arial"/>
                          <a:ea typeface="+mn-ea"/>
                          <a:cs typeface="+mn-cs"/>
                        </a:rPr>
                        <a:t>1.29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2.98</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chemeClr val="tx1"/>
                          </a:solidFill>
                          <a:latin typeface="Arial"/>
                          <a:ea typeface="+mn-ea"/>
                          <a:cs typeface="+mn-cs"/>
                        </a:rPr>
                        <a:t>horizontal rms IP spot size [</a:t>
                      </a:r>
                      <a:r>
                        <a:rPr kumimoji="0" lang="en-US" sz="2800" b="1" kern="1200" dirty="0">
                          <a:solidFill>
                            <a:schemeClr val="tx1"/>
                          </a:solidFill>
                          <a:latin typeface="Symbol" panose="05050102010706020507" pitchFamily="18" charset="2"/>
                          <a:ea typeface="+mn-ea"/>
                          <a:cs typeface="+mn-cs"/>
                        </a:rPr>
                        <a:t>m</a:t>
                      </a:r>
                      <a:r>
                        <a:rPr kumimoji="0" lang="en-US" sz="2800" b="1" kern="1200" dirty="0">
                          <a:solidFill>
                            <a:schemeClr val="tx1"/>
                          </a:solidFill>
                          <a:latin typeface="Arial"/>
                          <a:ea typeface="+mn-ea"/>
                          <a:cs typeface="+mn-cs"/>
                        </a:rPr>
                        <a:t>m]</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10</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chemeClr val="tx1"/>
                          </a:solidFill>
                          <a:latin typeface="Arial"/>
                          <a:ea typeface="+mn-ea"/>
                          <a:cs typeface="+mn-cs"/>
                        </a:rPr>
                        <a:t>21</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chemeClr val="tx1"/>
                          </a:solidFill>
                          <a:latin typeface="Arial"/>
                          <a:ea typeface="+mn-ea"/>
                          <a:cs typeface="+mn-cs"/>
                        </a:rPr>
                        <a:t>14</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39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rgbClr val="FF0000"/>
                          </a:solidFill>
                          <a:latin typeface="Arial"/>
                          <a:ea typeface="+mn-ea"/>
                          <a:cs typeface="+mn-cs"/>
                        </a:rPr>
                        <a:t>vertical rms IP spot size [nm]</a:t>
                      </a:r>
                      <a:endParaRPr kumimoji="0" lang="en-GB" sz="2800" b="1" kern="1200" dirty="0">
                        <a:solidFill>
                          <a:srgbClr val="FF0000"/>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34</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rgbClr val="FF0000"/>
                          </a:solidFill>
                          <a:latin typeface="Arial"/>
                          <a:ea typeface="+mn-ea"/>
                          <a:cs typeface="+mn-cs"/>
                        </a:rPr>
                        <a:t>66</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rgbClr val="FF0000"/>
                          </a:solidFill>
                          <a:latin typeface="Arial"/>
                          <a:ea typeface="+mn-ea"/>
                          <a:cs typeface="+mn-cs"/>
                        </a:rPr>
                        <a:t>36</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69</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chemeClr val="tx1"/>
                          </a:solidFill>
                          <a:latin typeface="Arial"/>
                          <a:ea typeface="+mn-ea"/>
                          <a:cs typeface="+mn-cs"/>
                        </a:rPr>
                        <a:t>beam-beam parameter </a:t>
                      </a:r>
                      <a:r>
                        <a:rPr kumimoji="0" lang="en-US" sz="2800" b="1" kern="1200" dirty="0">
                          <a:solidFill>
                            <a:schemeClr val="tx1"/>
                          </a:solidFill>
                          <a:latin typeface="Symbol" panose="05050102010706020507" pitchFamily="18" charset="2"/>
                          <a:ea typeface="+mn-ea"/>
                          <a:cs typeface="+mn-cs"/>
                        </a:rPr>
                        <a:t>x</a:t>
                      </a:r>
                      <a:r>
                        <a:rPr kumimoji="0" lang="en-US" sz="2800" b="1" kern="1200" baseline="-25000" dirty="0">
                          <a:solidFill>
                            <a:schemeClr val="tx1"/>
                          </a:solidFill>
                          <a:latin typeface="Arial"/>
                          <a:ea typeface="+mn-ea"/>
                          <a:cs typeface="+mn-cs"/>
                        </a:rPr>
                        <a:t>x</a:t>
                      </a:r>
                      <a:r>
                        <a:rPr kumimoji="0" lang="en-US" sz="2800" b="1" kern="1200" dirty="0">
                          <a:solidFill>
                            <a:schemeClr val="tx1"/>
                          </a:solidFill>
                          <a:latin typeface="Arial"/>
                          <a:ea typeface="+mn-ea"/>
                          <a:cs typeface="+mn-cs"/>
                        </a:rPr>
                        <a:t> / </a:t>
                      </a:r>
                      <a:r>
                        <a:rPr kumimoji="0" lang="en-US" sz="2800" b="1" kern="1200" dirty="0" err="1">
                          <a:solidFill>
                            <a:schemeClr val="tx1"/>
                          </a:solidFill>
                          <a:latin typeface="Symbol" panose="05050102010706020507" pitchFamily="18" charset="2"/>
                          <a:ea typeface="+mn-ea"/>
                          <a:cs typeface="+mn-cs"/>
                        </a:rPr>
                        <a:t>x</a:t>
                      </a:r>
                      <a:r>
                        <a:rPr kumimoji="0" lang="en-US" sz="2800" b="1" kern="1200" baseline="-25000" dirty="0" err="1">
                          <a:solidFill>
                            <a:schemeClr val="tx1"/>
                          </a:solidFill>
                          <a:latin typeface="Arial"/>
                          <a:ea typeface="+mn-ea"/>
                          <a:cs typeface="+mn-cs"/>
                        </a:rPr>
                        <a:t>y</a:t>
                      </a:r>
                      <a:endParaRPr kumimoji="0" lang="en-GB" sz="2800" b="1" kern="1200" baseline="-250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0.004/ .159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chemeClr val="tx1"/>
                          </a:solidFill>
                          <a:latin typeface="Arial"/>
                          <a:ea typeface="+mn-ea"/>
                          <a:cs typeface="+mn-cs"/>
                        </a:rPr>
                        <a:t>0.011/0.111</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chemeClr val="tx1"/>
                          </a:solidFill>
                          <a:latin typeface="Arial"/>
                          <a:ea typeface="+mn-ea"/>
                          <a:cs typeface="+mn-cs"/>
                        </a:rPr>
                        <a:t>0.0187/0.129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0.096/0.138</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635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800" b="1" kern="1200" dirty="0">
                          <a:solidFill>
                            <a:srgbClr val="FF0000"/>
                          </a:solidFill>
                          <a:latin typeface="Arial"/>
                          <a:ea typeface="+mn-ea"/>
                          <a:cs typeface="+mn-cs"/>
                        </a:rPr>
                        <a:t>rms bunch length </a:t>
                      </a:r>
                      <a:r>
                        <a:rPr kumimoji="0" lang="en-US" sz="2800" b="1" kern="1200" dirty="0">
                          <a:solidFill>
                            <a:schemeClr val="tx1"/>
                          </a:solidFill>
                          <a:latin typeface="Arial"/>
                          <a:ea typeface="+mn-ea"/>
                          <a:cs typeface="+mn-cs"/>
                        </a:rPr>
                        <a:t>with SR / </a:t>
                      </a:r>
                      <a:r>
                        <a:rPr kumimoji="0" lang="en-US" sz="2800" b="1" kern="1200" dirty="0">
                          <a:solidFill>
                            <a:srgbClr val="FF0000"/>
                          </a:solidFill>
                          <a:latin typeface="Arial"/>
                          <a:ea typeface="+mn-ea"/>
                          <a:cs typeface="+mn-cs"/>
                        </a:rPr>
                        <a:t>BS [mm]</a:t>
                      </a:r>
                      <a:endParaRPr kumimoji="0" lang="en-GB" sz="2800" b="1" kern="1200" dirty="0">
                        <a:solidFill>
                          <a:srgbClr val="FF0000"/>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4.32 / </a:t>
                      </a:r>
                      <a:r>
                        <a:rPr kumimoji="0" lang="en-US" sz="3200" b="1" kern="1200" dirty="0">
                          <a:solidFill>
                            <a:srgbClr val="FF0000"/>
                          </a:solidFill>
                          <a:latin typeface="Arial"/>
                          <a:ea typeface="+mn-ea"/>
                          <a:cs typeface="+mn-cs"/>
                        </a:rPr>
                        <a:t>15.2</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3200" b="1" kern="1200" dirty="0">
                          <a:solidFill>
                            <a:schemeClr val="tx1"/>
                          </a:solidFill>
                          <a:latin typeface="Arial"/>
                          <a:ea typeface="+mn-ea"/>
                          <a:cs typeface="+mn-cs"/>
                        </a:rPr>
                        <a:t>3.55 / </a:t>
                      </a:r>
                      <a:r>
                        <a:rPr kumimoji="0" lang="de-AT" sz="3200" b="1" kern="1200" dirty="0">
                          <a:solidFill>
                            <a:srgbClr val="FF0000"/>
                          </a:solidFill>
                          <a:latin typeface="Arial"/>
                          <a:ea typeface="+mn-ea"/>
                          <a:cs typeface="+mn-cs"/>
                        </a:rPr>
                        <a:t>7.02</a:t>
                      </a: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3200" b="1" kern="1200" dirty="0">
                          <a:solidFill>
                            <a:schemeClr val="tx1"/>
                          </a:solidFill>
                          <a:latin typeface="Arial"/>
                          <a:ea typeface="+mn-ea"/>
                          <a:cs typeface="+mn-cs"/>
                        </a:rPr>
                        <a:t>2.5 / </a:t>
                      </a:r>
                      <a:r>
                        <a:rPr kumimoji="0" lang="en-US" sz="3200" b="1" kern="1200" dirty="0">
                          <a:solidFill>
                            <a:srgbClr val="FF0000"/>
                          </a:solidFill>
                          <a:latin typeface="Arial"/>
                          <a:ea typeface="+mn-ea"/>
                          <a:cs typeface="+mn-cs"/>
                        </a:rPr>
                        <a:t>4.45</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1.67 / </a:t>
                      </a:r>
                      <a:r>
                        <a:rPr kumimoji="0" lang="en-US" sz="3200" b="1" kern="1200" dirty="0">
                          <a:solidFill>
                            <a:srgbClr val="FF0000"/>
                          </a:solidFill>
                          <a:latin typeface="Arial"/>
                          <a:ea typeface="+mn-ea"/>
                          <a:cs typeface="+mn-cs"/>
                        </a:rPr>
                        <a:t>2.</a:t>
                      </a:r>
                      <a:r>
                        <a:rPr kumimoji="0" lang="en-GB" sz="3200" b="1" kern="1200" dirty="0">
                          <a:solidFill>
                            <a:srgbClr val="FF0000"/>
                          </a:solidFill>
                          <a:latin typeface="Arial"/>
                          <a:ea typeface="+mn-ea"/>
                          <a:cs typeface="+mn-cs"/>
                        </a:rPr>
                        <a:t>54</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635307">
                <a:tc>
                  <a:txBody>
                    <a:bodyPr/>
                    <a:lstStyle/>
                    <a:p>
                      <a:r>
                        <a:rPr kumimoji="0" lang="en-US" sz="2800" b="1" kern="1200" dirty="0">
                          <a:solidFill>
                            <a:srgbClr val="FF0000"/>
                          </a:solidFill>
                          <a:latin typeface="Arial"/>
                          <a:ea typeface="+mn-ea"/>
                          <a:cs typeface="+mn-cs"/>
                        </a:rPr>
                        <a:t>luminosity per IP [10</a:t>
                      </a:r>
                      <a:r>
                        <a:rPr kumimoji="0" lang="en-US" sz="2800" b="1" kern="1200" baseline="30000" dirty="0">
                          <a:solidFill>
                            <a:srgbClr val="FF0000"/>
                          </a:solidFill>
                          <a:latin typeface="Arial"/>
                          <a:ea typeface="+mn-ea"/>
                          <a:cs typeface="+mn-cs"/>
                        </a:rPr>
                        <a:t>34</a:t>
                      </a:r>
                      <a:r>
                        <a:rPr kumimoji="0" lang="en-US" sz="2800" b="1" kern="1200" dirty="0">
                          <a:solidFill>
                            <a:srgbClr val="FF0000"/>
                          </a:solidFill>
                          <a:latin typeface="Arial"/>
                          <a:ea typeface="+mn-ea"/>
                          <a:cs typeface="+mn-cs"/>
                        </a:rPr>
                        <a:t> cm</a:t>
                      </a:r>
                      <a:r>
                        <a:rPr kumimoji="0" lang="en-US" sz="2800" b="1" kern="1200" baseline="30000" dirty="0">
                          <a:solidFill>
                            <a:srgbClr val="FF0000"/>
                          </a:solidFill>
                          <a:latin typeface="Arial"/>
                          <a:ea typeface="+mn-ea"/>
                          <a:cs typeface="+mn-cs"/>
                        </a:rPr>
                        <a:t>-2</a:t>
                      </a:r>
                      <a:r>
                        <a:rPr kumimoji="0" lang="en-US" sz="2800" b="1" kern="1200" dirty="0">
                          <a:solidFill>
                            <a:srgbClr val="FF0000"/>
                          </a:solidFill>
                          <a:latin typeface="Arial"/>
                          <a:ea typeface="+mn-ea"/>
                          <a:cs typeface="+mn-cs"/>
                        </a:rPr>
                        <a:t>s</a:t>
                      </a:r>
                      <a:r>
                        <a:rPr kumimoji="0" lang="en-US" sz="2800" b="1" kern="1200" baseline="30000" dirty="0">
                          <a:solidFill>
                            <a:srgbClr val="FF0000"/>
                          </a:solidFill>
                          <a:latin typeface="Arial"/>
                          <a:ea typeface="+mn-ea"/>
                          <a:cs typeface="+mn-cs"/>
                        </a:rPr>
                        <a:t>-1</a:t>
                      </a:r>
                      <a:r>
                        <a:rPr kumimoji="0" lang="en-US" sz="2800" b="1" kern="1200" dirty="0">
                          <a:solidFill>
                            <a:srgbClr val="FF0000"/>
                          </a:solidFill>
                          <a:latin typeface="Arial"/>
                          <a:ea typeface="+mn-ea"/>
                          <a:cs typeface="+mn-cs"/>
                        </a:rPr>
                        <a:t>]</a:t>
                      </a:r>
                      <a:endParaRPr kumimoji="0" lang="en-GB" sz="2800" b="1" kern="1200" dirty="0">
                        <a:solidFill>
                          <a:srgbClr val="FF0000"/>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181</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17.3</a:t>
                      </a:r>
                      <a:endParaRPr kumimoji="0" lang="en-GB" sz="3200" b="1" kern="1200" dirty="0">
                        <a:solidFill>
                          <a:srgbClr val="FF0000"/>
                        </a:solidFill>
                        <a:latin typeface="Arial"/>
                        <a:ea typeface="+mn-ea"/>
                        <a:cs typeface="+mn-cs"/>
                      </a:endParaRP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7.2</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1.2</a:t>
                      </a:r>
                      <a:r>
                        <a:rPr kumimoji="0" lang="en-GB" sz="3200" b="1" kern="1200" dirty="0">
                          <a:solidFill>
                            <a:srgbClr val="FF0000"/>
                          </a:solidFill>
                          <a:latin typeface="Arial"/>
                          <a:ea typeface="+mn-ea"/>
                          <a:cs typeface="+mn-cs"/>
                        </a:rPr>
                        <a:t>5</a:t>
                      </a: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635307">
                <a:tc>
                  <a:txBody>
                    <a:bodyPr/>
                    <a:lstStyle/>
                    <a:p>
                      <a:r>
                        <a:rPr kumimoji="0" lang="en-US" sz="2800" b="1" kern="1200" dirty="0">
                          <a:solidFill>
                            <a:srgbClr val="FF0000"/>
                          </a:solidFill>
                          <a:latin typeface="Arial"/>
                          <a:ea typeface="+mn-ea"/>
                          <a:cs typeface="+mn-cs"/>
                        </a:rPr>
                        <a:t>total integrated luminosity / year [ab</a:t>
                      </a:r>
                      <a:r>
                        <a:rPr kumimoji="0" lang="en-US" sz="2800" b="1" kern="1200" baseline="30000" dirty="0">
                          <a:solidFill>
                            <a:srgbClr val="FF0000"/>
                          </a:solidFill>
                          <a:latin typeface="Arial"/>
                          <a:ea typeface="+mn-ea"/>
                          <a:cs typeface="+mn-cs"/>
                        </a:rPr>
                        <a:t>-1</a:t>
                      </a:r>
                      <a:r>
                        <a:rPr kumimoji="0" lang="en-US" sz="2800" b="1" kern="1200" dirty="0">
                          <a:solidFill>
                            <a:srgbClr val="FF0000"/>
                          </a:solidFill>
                          <a:latin typeface="Arial"/>
                          <a:ea typeface="+mn-ea"/>
                          <a:cs typeface="+mn-cs"/>
                        </a:rPr>
                        <a:t>/</a:t>
                      </a:r>
                      <a:r>
                        <a:rPr kumimoji="0" lang="en-US" sz="2800" b="1" kern="1200" dirty="0" err="1">
                          <a:solidFill>
                            <a:srgbClr val="FF0000"/>
                          </a:solidFill>
                          <a:latin typeface="Arial"/>
                          <a:ea typeface="+mn-ea"/>
                          <a:cs typeface="+mn-cs"/>
                        </a:rPr>
                        <a:t>yr</a:t>
                      </a:r>
                      <a:r>
                        <a:rPr kumimoji="0" lang="en-US" sz="2800" b="1" kern="1200" dirty="0">
                          <a:solidFill>
                            <a:srgbClr val="FF0000"/>
                          </a:solidFill>
                          <a:latin typeface="Arial"/>
                          <a:ea typeface="+mn-ea"/>
                          <a:cs typeface="+mn-cs"/>
                        </a:rPr>
                        <a:t>]</a:t>
                      </a:r>
                      <a:endParaRPr kumimoji="0" lang="en-GB" sz="2800" b="1" kern="1200" dirty="0">
                        <a:solidFill>
                          <a:srgbClr val="FF0000"/>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86</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8</a:t>
                      </a:r>
                      <a:endParaRPr kumimoji="0" lang="en-GB" sz="3200" b="1" kern="1200" dirty="0">
                        <a:solidFill>
                          <a:srgbClr val="FF0000"/>
                        </a:solidFill>
                        <a:latin typeface="Arial"/>
                        <a:ea typeface="+mn-ea"/>
                        <a:cs typeface="+mn-cs"/>
                      </a:endParaRP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3.4</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rgbClr val="FF0000"/>
                          </a:solidFill>
                          <a:latin typeface="Arial"/>
                          <a:ea typeface="+mn-ea"/>
                          <a:cs typeface="+mn-cs"/>
                        </a:rPr>
                        <a:t>0.6</a:t>
                      </a:r>
                      <a:endParaRPr kumimoji="0" lang="en-GB" sz="3200" b="1" kern="1200" dirty="0">
                        <a:solidFill>
                          <a:srgbClr val="FF0000"/>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635307">
                <a:tc>
                  <a:txBody>
                    <a:bodyPr/>
                    <a:lstStyle/>
                    <a:p>
                      <a:r>
                        <a:rPr kumimoji="0" lang="en-US" sz="2800" b="1" kern="1200" dirty="0">
                          <a:solidFill>
                            <a:schemeClr val="tx1"/>
                          </a:solidFill>
                          <a:latin typeface="Arial"/>
                          <a:ea typeface="+mn-ea"/>
                          <a:cs typeface="+mn-cs"/>
                        </a:rPr>
                        <a:t>beam lifetime rad </a:t>
                      </a:r>
                      <a:r>
                        <a:rPr kumimoji="0" lang="en-US" sz="2800" b="1" kern="1200" dirty="0" err="1">
                          <a:solidFill>
                            <a:schemeClr val="tx1"/>
                          </a:solidFill>
                          <a:latin typeface="Arial"/>
                          <a:ea typeface="+mn-ea"/>
                          <a:cs typeface="+mn-cs"/>
                        </a:rPr>
                        <a:t>Bhabha</a:t>
                      </a:r>
                      <a:r>
                        <a:rPr kumimoji="0" lang="en-US" sz="2800" b="1" kern="1200" dirty="0">
                          <a:solidFill>
                            <a:schemeClr val="tx1"/>
                          </a:solidFill>
                          <a:latin typeface="Arial"/>
                          <a:ea typeface="+mn-ea"/>
                          <a:cs typeface="+mn-cs"/>
                        </a:rPr>
                        <a:t> / BS [min]</a:t>
                      </a:r>
                      <a:endParaRPr kumimoji="0" lang="en-GB" sz="2800" b="1" kern="1200" dirty="0">
                        <a:solidFill>
                          <a:schemeClr val="tx1"/>
                        </a:solidFill>
                        <a:latin typeface="Arial"/>
                        <a:ea typeface="+mn-ea"/>
                        <a:cs typeface="+mn-cs"/>
                      </a:endParaRPr>
                    </a:p>
                  </a:txBody>
                  <a:tcPr marL="137160" marR="137160" marT="68580" marB="6858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19 / ?</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baseline="0" dirty="0">
                          <a:solidFill>
                            <a:schemeClr val="tx1"/>
                          </a:solidFill>
                          <a:latin typeface="Arial"/>
                          <a:ea typeface="+mn-ea"/>
                          <a:cs typeface="+mn-cs"/>
                        </a:rPr>
                        <a:t>20 / ?</a:t>
                      </a:r>
                      <a:endParaRPr kumimoji="0" lang="en-GB" sz="3200" b="1" kern="1200" dirty="0">
                        <a:solidFill>
                          <a:schemeClr val="tx1"/>
                        </a:solidFill>
                        <a:latin typeface="Arial"/>
                        <a:ea typeface="+mn-ea"/>
                        <a:cs typeface="+mn-cs"/>
                      </a:endParaRPr>
                    </a:p>
                  </a:txBody>
                  <a:tcPr marL="137160" marR="137160" marT="68580" marB="6858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10 / 19</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3200" b="1" kern="1200" dirty="0">
                          <a:solidFill>
                            <a:schemeClr val="tx1"/>
                          </a:solidFill>
                          <a:latin typeface="Arial"/>
                          <a:ea typeface="+mn-ea"/>
                          <a:cs typeface="+mn-cs"/>
                        </a:rPr>
                        <a:t>12 / 46</a:t>
                      </a:r>
                      <a:endParaRPr kumimoji="0" lang="en-GB" sz="3200" b="1" kern="1200" dirty="0">
                        <a:solidFill>
                          <a:schemeClr val="tx1"/>
                        </a:solidFill>
                        <a:latin typeface="Arial"/>
                        <a:ea typeface="+mn-ea"/>
                        <a:cs typeface="+mn-cs"/>
                      </a:endParaRPr>
                    </a:p>
                  </a:txBody>
                  <a:tcPr marL="137160" marR="137160" marT="68580" marB="6858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4" name="TextBox 3">
            <a:extLst>
              <a:ext uri="{FF2B5EF4-FFF2-40B4-BE49-F238E27FC236}">
                <a16:creationId xmlns:a16="http://schemas.microsoft.com/office/drawing/2014/main" id="{054E317B-94DB-4C19-BFE1-89CDCFCB8167}"/>
              </a:ext>
            </a:extLst>
          </p:cNvPr>
          <p:cNvSpPr txBox="1"/>
          <p:nvPr/>
        </p:nvSpPr>
        <p:spPr>
          <a:xfrm>
            <a:off x="22913743" y="898317"/>
            <a:ext cx="1338828" cy="507831"/>
          </a:xfrm>
          <a:prstGeom prst="rect">
            <a:avLst/>
          </a:prstGeom>
          <a:solidFill>
            <a:schemeClr val="accent5">
              <a:lumMod val="20000"/>
              <a:lumOff val="80000"/>
            </a:schemeClr>
          </a:solidFill>
        </p:spPr>
        <p:txBody>
          <a:bodyPr wrap="none" rtlCol="0">
            <a:spAutoFit/>
          </a:bodyPr>
          <a:lstStyle/>
          <a:p>
            <a:pPr defTabSz="1371600"/>
            <a:r>
              <a:rPr lang="en-US" sz="2700" dirty="0">
                <a:solidFill>
                  <a:srgbClr val="0C377B"/>
                </a:solidFill>
                <a:latin typeface="Arial"/>
              </a:rPr>
              <a:t>K. Oide</a:t>
            </a:r>
            <a:endParaRPr lang="en-GB" sz="2700" dirty="0">
              <a:solidFill>
                <a:srgbClr val="0C377B"/>
              </a:solidFill>
              <a:latin typeface="Arial"/>
            </a:endParaRPr>
          </a:p>
        </p:txBody>
      </p:sp>
      <p:pic>
        <p:nvPicPr>
          <p:cNvPr id="7" name="Picture 6" descr="A picture containing icon&#10;&#10;Description automatically generated">
            <a:extLst>
              <a:ext uri="{FF2B5EF4-FFF2-40B4-BE49-F238E27FC236}">
                <a16:creationId xmlns:a16="http://schemas.microsoft.com/office/drawing/2014/main" id="{491E55EF-A9B1-4EEB-B533-03B1F40D00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005" y="84917"/>
            <a:ext cx="3870772" cy="1308584"/>
          </a:xfrm>
          <a:prstGeom prst="rect">
            <a:avLst/>
          </a:prstGeom>
        </p:spPr>
      </p:pic>
    </p:spTree>
    <p:extLst>
      <p:ext uri="{BB962C8B-B14F-4D97-AF65-F5344CB8AC3E}">
        <p14:creationId xmlns:p14="http://schemas.microsoft.com/office/powerpoint/2010/main" val="6192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D3B2AE68-57FB-4568-A3E5-167B90EA2687}"/>
              </a:ext>
            </a:extLst>
          </p:cNvPr>
          <p:cNvSpPr txBox="1">
            <a:spLocks/>
          </p:cNvSpPr>
          <p:nvPr/>
        </p:nvSpPr>
        <p:spPr>
          <a:xfrm>
            <a:off x="0" y="-93357"/>
            <a:ext cx="24384000" cy="1534450"/>
          </a:xfrm>
          <a:prstGeom prst="rect">
            <a:avLst/>
          </a:prstGeom>
          <a:solidFill>
            <a:srgbClr val="0C377B"/>
          </a:solidFill>
        </p:spPr>
        <p:txBody>
          <a:bodyPr tIns="0" bIns="0" anchor="ctr" anchorCtr="0">
            <a:noAutofit/>
          </a:bodyPr>
          <a:lstStyle>
            <a:defPPr>
              <a:defRPr lang="en-US"/>
            </a:defPPr>
            <a:lvl1pPr marR="0" lvl="0" indent="0" algn="ctr" defTabSz="914400" fontAlgn="auto">
              <a:lnSpc>
                <a:spcPct val="100000"/>
              </a:lnSpc>
              <a:spcBef>
                <a:spcPct val="0"/>
              </a:spcBef>
              <a:spcAft>
                <a:spcPts val="0"/>
              </a:spcAft>
              <a:buClrTx/>
              <a:buSzTx/>
              <a:buFontTx/>
              <a:buNone/>
              <a:tabLst/>
              <a:defRPr kumimoji="0" sz="3600" b="1" i="0" u="none" strike="noStrike" kern="0" cap="none" spc="0" normalizeH="0" baseline="0">
                <a:ln>
                  <a:noFill/>
                </a:ln>
                <a:solidFill>
                  <a:srgbClr val="FFFF00"/>
                </a:solidFill>
                <a:effectLst/>
                <a:uLnTx/>
                <a:uFillTx/>
                <a:latin typeface="Arial"/>
                <a:ea typeface="+mj-ea"/>
                <a:cs typeface="+mj-cs"/>
              </a:defRPr>
            </a:lvl1pPr>
          </a:lstStyle>
          <a:p>
            <a:pPr defTabSz="1828800"/>
            <a:r>
              <a:rPr lang="en-US" sz="6400" dirty="0"/>
              <a:t>                 </a:t>
            </a:r>
            <a:r>
              <a:rPr lang="en-GB" sz="6400" dirty="0"/>
              <a:t>FCC-</a:t>
            </a:r>
            <a:r>
              <a:rPr lang="en-GB" sz="6400" dirty="0" err="1"/>
              <a:t>hh</a:t>
            </a:r>
            <a:r>
              <a:rPr lang="en-GB" sz="6400" dirty="0"/>
              <a:t> (pp) collider parameters</a:t>
            </a:r>
          </a:p>
        </p:txBody>
      </p:sp>
      <p:graphicFrame>
        <p:nvGraphicFramePr>
          <p:cNvPr id="6" name="Table 5">
            <a:extLst>
              <a:ext uri="{FF2B5EF4-FFF2-40B4-BE49-F238E27FC236}">
                <a16:creationId xmlns:a16="http://schemas.microsoft.com/office/drawing/2014/main" id="{1309063C-EBB5-4D4B-A2D9-0CC4AD667829}"/>
              </a:ext>
            </a:extLst>
          </p:cNvPr>
          <p:cNvGraphicFramePr>
            <a:graphicFrameLocks noGrp="1"/>
          </p:cNvGraphicFramePr>
          <p:nvPr>
            <p:extLst>
              <p:ext uri="{D42A27DB-BD31-4B8C-83A1-F6EECF244321}">
                <p14:modId xmlns:p14="http://schemas.microsoft.com/office/powerpoint/2010/main" val="2457719797"/>
              </p:ext>
            </p:extLst>
          </p:nvPr>
        </p:nvGraphicFramePr>
        <p:xfrm>
          <a:off x="0" y="1308584"/>
          <a:ext cx="24384000" cy="12368055"/>
        </p:xfrm>
        <a:graphic>
          <a:graphicData uri="http://schemas.openxmlformats.org/drawingml/2006/table">
            <a:tbl>
              <a:tblPr firstRow="1" bandRow="1"/>
              <a:tblGrid>
                <a:gridCol w="10328982">
                  <a:extLst>
                    <a:ext uri="{9D8B030D-6E8A-4147-A177-3AD203B41FA5}">
                      <a16:colId xmlns:a16="http://schemas.microsoft.com/office/drawing/2014/main" val="20000"/>
                    </a:ext>
                  </a:extLst>
                </a:gridCol>
                <a:gridCol w="2633704">
                  <a:extLst>
                    <a:ext uri="{9D8B030D-6E8A-4147-A177-3AD203B41FA5}">
                      <a16:colId xmlns:a16="http://schemas.microsoft.com/office/drawing/2014/main" val="20001"/>
                    </a:ext>
                  </a:extLst>
                </a:gridCol>
                <a:gridCol w="3115930">
                  <a:extLst>
                    <a:ext uri="{9D8B030D-6E8A-4147-A177-3AD203B41FA5}">
                      <a16:colId xmlns:a16="http://schemas.microsoft.com/office/drawing/2014/main" val="2863035795"/>
                    </a:ext>
                  </a:extLst>
                </a:gridCol>
                <a:gridCol w="4972772">
                  <a:extLst>
                    <a:ext uri="{9D8B030D-6E8A-4147-A177-3AD203B41FA5}">
                      <a16:colId xmlns:a16="http://schemas.microsoft.com/office/drawing/2014/main" val="20005"/>
                    </a:ext>
                  </a:extLst>
                </a:gridCol>
                <a:gridCol w="3332612">
                  <a:extLst>
                    <a:ext uri="{9D8B030D-6E8A-4147-A177-3AD203B41FA5}">
                      <a16:colId xmlns:a16="http://schemas.microsoft.com/office/drawing/2014/main" val="2362098517"/>
                    </a:ext>
                  </a:extLst>
                </a:gridCol>
              </a:tblGrid>
              <a:tr h="82453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4400" b="1" dirty="0">
                          <a:solidFill>
                            <a:schemeClr val="bg1"/>
                          </a:solidFill>
                        </a:rPr>
                        <a:t>parameter</a:t>
                      </a:r>
                    </a:p>
                  </a:txBody>
                  <a:tcPr marL="137160" marR="137160" marT="68580" marB="6858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0070C0"/>
                    </a:solidFill>
                  </a:tcPr>
                </a:tc>
                <a:tc gridSpan="2">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4400" b="1" dirty="0">
                          <a:solidFill>
                            <a:schemeClr val="bg1"/>
                          </a:solidFill>
                        </a:rPr>
                        <a:t>FCC-</a:t>
                      </a:r>
                      <a:r>
                        <a:rPr lang="en-GB" sz="4400" b="1" dirty="0" err="1">
                          <a:solidFill>
                            <a:schemeClr val="bg1"/>
                          </a:solidFill>
                        </a:rPr>
                        <a:t>hh</a:t>
                      </a:r>
                      <a:endParaRPr lang="en-GB" sz="4400" b="1" dirty="0">
                        <a:solidFill>
                          <a:schemeClr val="bg1"/>
                        </a:solidFill>
                      </a:endParaRPr>
                    </a:p>
                  </a:txBody>
                  <a:tcPr marL="137160" marR="137160" marT="68580" marB="6858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0070C0"/>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4400" b="1" dirty="0">
                          <a:solidFill>
                            <a:schemeClr val="bg1"/>
                          </a:solidFill>
                        </a:rPr>
                        <a:t>HL-LHC</a:t>
                      </a:r>
                    </a:p>
                  </a:txBody>
                  <a:tcPr marL="137160" marR="137160" marT="68580" marB="685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4400" b="1" dirty="0">
                          <a:solidFill>
                            <a:schemeClr val="bg1"/>
                          </a:solidFill>
                        </a:rPr>
                        <a:t>LHC</a:t>
                      </a:r>
                    </a:p>
                  </a:txBody>
                  <a:tcPr marL="137160" marR="137160" marT="68580" marB="6858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82453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4400" b="1" kern="1200" dirty="0">
                          <a:solidFill>
                            <a:srgbClr val="3333FF"/>
                          </a:solidFill>
                          <a:latin typeface="+mn-lt"/>
                          <a:ea typeface="+mn-ea"/>
                          <a:cs typeface="+mn-cs"/>
                        </a:rPr>
                        <a:t>collision energy </a:t>
                      </a:r>
                      <a:r>
                        <a:rPr kumimoji="0" lang="en-GB" sz="4400" b="1" kern="1200" dirty="0" err="1">
                          <a:solidFill>
                            <a:srgbClr val="3333FF"/>
                          </a:solidFill>
                          <a:latin typeface="+mn-lt"/>
                          <a:ea typeface="+mn-ea"/>
                          <a:cs typeface="+mn-cs"/>
                        </a:rPr>
                        <a:t>cms</a:t>
                      </a:r>
                      <a:r>
                        <a:rPr kumimoji="0" lang="en-GB" sz="4400" b="1" kern="1200" dirty="0">
                          <a:solidFill>
                            <a:srgbClr val="3333FF"/>
                          </a:solidFill>
                          <a:latin typeface="+mn-lt"/>
                          <a:ea typeface="+mn-ea"/>
                          <a:cs typeface="+mn-cs"/>
                        </a:rPr>
                        <a:t> [</a:t>
                      </a:r>
                      <a:r>
                        <a:rPr kumimoji="0" lang="en-GB" sz="4400" b="1" kern="1200" dirty="0" err="1">
                          <a:solidFill>
                            <a:srgbClr val="3333FF"/>
                          </a:solidFill>
                          <a:latin typeface="+mn-lt"/>
                          <a:ea typeface="+mn-ea"/>
                          <a:cs typeface="+mn-cs"/>
                        </a:rPr>
                        <a:t>TeV</a:t>
                      </a:r>
                      <a:r>
                        <a:rPr kumimoji="0" lang="en-GB" sz="4400" b="1" kern="1200" dirty="0">
                          <a:solidFill>
                            <a:srgbClr val="3333FF"/>
                          </a:solidFill>
                          <a:latin typeface="+mn-lt"/>
                          <a:ea typeface="+mn-ea"/>
                          <a:cs typeface="+mn-cs"/>
                        </a:rPr>
                        <a:t>]</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GB" sz="4400" b="1" kern="1200" dirty="0">
                          <a:solidFill>
                            <a:srgbClr val="3333FF"/>
                          </a:solidFill>
                          <a:latin typeface="+mn-lt"/>
                          <a:ea typeface="+mn-ea"/>
                          <a:cs typeface="+mn-cs"/>
                        </a:rPr>
                        <a:t>100</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14</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14</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82453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4400" b="1" kern="1200" dirty="0">
                          <a:solidFill>
                            <a:srgbClr val="3333FF"/>
                          </a:solidFill>
                          <a:latin typeface="+mn-lt"/>
                          <a:ea typeface="+mn-ea"/>
                          <a:cs typeface="+mn-cs"/>
                        </a:rPr>
                        <a:t>dipole field [T]</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4400" b="1" kern="1200" dirty="0">
                          <a:solidFill>
                            <a:srgbClr val="3333FF"/>
                          </a:solidFill>
                          <a:latin typeface="+mn-lt"/>
                          <a:ea typeface="+mn-ea"/>
                          <a:cs typeface="+mn-cs"/>
                        </a:rPr>
                        <a:t>16</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8.33</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8.33</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4400" b="1" kern="1200" dirty="0">
                          <a:solidFill>
                            <a:srgbClr val="3333FF"/>
                          </a:solidFill>
                          <a:latin typeface="+mn-lt"/>
                          <a:ea typeface="+mn-ea"/>
                          <a:cs typeface="+mn-cs"/>
                        </a:rPr>
                        <a:t>circumference</a:t>
                      </a:r>
                      <a:r>
                        <a:rPr kumimoji="0" lang="de-AT" sz="4400" b="1" kern="1200" baseline="0" dirty="0">
                          <a:solidFill>
                            <a:srgbClr val="3333FF"/>
                          </a:solidFill>
                          <a:latin typeface="+mn-lt"/>
                          <a:ea typeface="+mn-ea"/>
                          <a:cs typeface="+mn-cs"/>
                        </a:rPr>
                        <a:t> </a:t>
                      </a:r>
                      <a:r>
                        <a:rPr kumimoji="0" lang="en-GB" sz="4400" b="1" kern="1200" dirty="0">
                          <a:solidFill>
                            <a:srgbClr val="3333FF"/>
                          </a:solidFill>
                          <a:latin typeface="+mn-lt"/>
                          <a:ea typeface="+mn-ea"/>
                          <a:cs typeface="+mn-cs"/>
                        </a:rPr>
                        <a:t>[km]</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1" kern="1200" dirty="0">
                          <a:solidFill>
                            <a:srgbClr val="3333FF"/>
                          </a:solidFill>
                          <a:latin typeface="+mn-lt"/>
                          <a:ea typeface="+mn-ea"/>
                          <a:cs typeface="+mn-cs"/>
                        </a:rPr>
                        <a:t>97.75</a:t>
                      </a:r>
                      <a:endParaRPr kumimoji="0" lang="en-GB" sz="4400" b="1" kern="1200" dirty="0">
                        <a:solidFill>
                          <a:srgbClr val="3333FF"/>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26.7</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26.7</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4400" b="0" kern="1200" dirty="0">
                          <a:solidFill>
                            <a:schemeClr val="dk1"/>
                          </a:solidFill>
                          <a:latin typeface="+mn-lt"/>
                          <a:ea typeface="+mn-ea"/>
                          <a:cs typeface="+mn-cs"/>
                        </a:rPr>
                        <a:t>beam current [A]</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4400" b="0" kern="1200" dirty="0">
                          <a:solidFill>
                            <a:schemeClr val="tx1"/>
                          </a:solidFill>
                          <a:latin typeface="+mn-lt"/>
                          <a:ea typeface="+mn-ea"/>
                          <a:cs typeface="+mn-cs"/>
                        </a:rPr>
                        <a:t>0.5</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1.1</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0.58</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82453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4400" b="0" kern="1200" dirty="0">
                          <a:solidFill>
                            <a:schemeClr val="dk1"/>
                          </a:solidFill>
                          <a:latin typeface="+mn-lt"/>
                          <a:ea typeface="+mn-ea"/>
                          <a:cs typeface="+mn-cs"/>
                        </a:rPr>
                        <a:t>bunch intensity  [10</a:t>
                      </a:r>
                      <a:r>
                        <a:rPr kumimoji="0" lang="en-GB" sz="4400" b="0" kern="1200" baseline="30000" dirty="0">
                          <a:solidFill>
                            <a:schemeClr val="dk1"/>
                          </a:solidFill>
                          <a:latin typeface="+mn-lt"/>
                          <a:ea typeface="+mn-ea"/>
                          <a:cs typeface="+mn-cs"/>
                        </a:rPr>
                        <a:t>11</a:t>
                      </a:r>
                      <a:r>
                        <a:rPr kumimoji="0" lang="en-GB" sz="4400" b="0" kern="1200" dirty="0">
                          <a:solidFill>
                            <a:schemeClr val="dk1"/>
                          </a:solidFill>
                          <a:latin typeface="+mn-lt"/>
                          <a:ea typeface="+mn-ea"/>
                          <a:cs typeface="+mn-cs"/>
                        </a:rPr>
                        <a:t>]</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4400" b="0" kern="1200" dirty="0">
                          <a:solidFill>
                            <a:schemeClr val="tx1"/>
                          </a:solidFill>
                          <a:latin typeface="+mn-lt"/>
                          <a:ea typeface="+mn-ea"/>
                          <a:cs typeface="+mn-cs"/>
                        </a:rPr>
                        <a:t>1</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4400" b="0" kern="1200" dirty="0">
                          <a:solidFill>
                            <a:schemeClr val="tx1"/>
                          </a:solidFill>
                          <a:latin typeface="+mn-lt"/>
                          <a:ea typeface="+mn-ea"/>
                          <a:cs typeface="+mn-cs"/>
                        </a:rPr>
                        <a:t>1 </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4400" b="0" kern="1200" dirty="0">
                          <a:solidFill>
                            <a:schemeClr val="tx1"/>
                          </a:solidFill>
                          <a:latin typeface="+mn-lt"/>
                          <a:ea typeface="+mn-ea"/>
                          <a:cs typeface="+mn-cs"/>
                        </a:rPr>
                        <a:t>2.2 </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1.15</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82453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4400" b="0" kern="1200" dirty="0">
                          <a:solidFill>
                            <a:schemeClr val="dk1"/>
                          </a:solidFill>
                          <a:latin typeface="+mn-lt"/>
                          <a:ea typeface="+mn-ea"/>
                          <a:cs typeface="+mn-cs"/>
                        </a:rPr>
                        <a:t>bunch spacing  [ns]</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4400" b="0" kern="1200" dirty="0">
                          <a:solidFill>
                            <a:schemeClr val="tx1"/>
                          </a:solidFill>
                          <a:latin typeface="+mn-lt"/>
                          <a:ea typeface="+mn-ea"/>
                          <a:cs typeface="+mn-cs"/>
                        </a:rPr>
                        <a:t>25</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4400" b="0" kern="1200" dirty="0">
                          <a:solidFill>
                            <a:schemeClr val="tx1"/>
                          </a:solidFill>
                          <a:latin typeface="+mn-lt"/>
                          <a:ea typeface="+mn-ea"/>
                          <a:cs typeface="+mn-cs"/>
                        </a:rPr>
                        <a:t>25 </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4400" b="0" kern="1200" dirty="0">
                          <a:solidFill>
                            <a:schemeClr val="tx1"/>
                          </a:solidFill>
                          <a:latin typeface="+mn-lt"/>
                          <a:ea typeface="+mn-ea"/>
                          <a:cs typeface="+mn-cs"/>
                        </a:rPr>
                        <a:t>25</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25</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82453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4400" b="1" kern="1200" dirty="0" err="1">
                          <a:solidFill>
                            <a:srgbClr val="3333FF"/>
                          </a:solidFill>
                          <a:latin typeface="+mn-lt"/>
                          <a:ea typeface="+mn-ea"/>
                          <a:cs typeface="+mn-cs"/>
                        </a:rPr>
                        <a:t>synchr</a:t>
                      </a:r>
                      <a:r>
                        <a:rPr kumimoji="0" lang="en-GB" sz="4400" b="1" kern="1200" dirty="0">
                          <a:solidFill>
                            <a:srgbClr val="3333FF"/>
                          </a:solidFill>
                          <a:latin typeface="+mn-lt"/>
                          <a:ea typeface="+mn-ea"/>
                          <a:cs typeface="+mn-cs"/>
                        </a:rPr>
                        <a:t>. rad. power / ring [kW]</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4400" b="1" kern="1200" dirty="0">
                          <a:solidFill>
                            <a:srgbClr val="3333FF"/>
                          </a:solidFill>
                          <a:latin typeface="+mn-lt"/>
                          <a:ea typeface="+mn-ea"/>
                          <a:cs typeface="+mn-cs"/>
                        </a:rPr>
                        <a:t>2400</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4400" b="0" kern="1200" dirty="0">
                          <a:solidFill>
                            <a:schemeClr val="tx1"/>
                          </a:solidFill>
                          <a:latin typeface="+mn-lt"/>
                          <a:ea typeface="+mn-ea"/>
                          <a:cs typeface="+mn-cs"/>
                        </a:rPr>
                        <a:t>7.3</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3.6</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4400" b="0" kern="1200" dirty="0">
                          <a:solidFill>
                            <a:srgbClr val="3333FF"/>
                          </a:solidFill>
                          <a:latin typeface="+mn-lt"/>
                          <a:ea typeface="+mn-ea"/>
                          <a:cs typeface="+mn-cs"/>
                        </a:rPr>
                        <a:t>SR</a:t>
                      </a:r>
                      <a:r>
                        <a:rPr kumimoji="0" lang="en-GB" sz="4400" b="0" kern="1200" baseline="0" dirty="0">
                          <a:solidFill>
                            <a:srgbClr val="3333FF"/>
                          </a:solidFill>
                          <a:latin typeface="+mn-lt"/>
                          <a:ea typeface="+mn-ea"/>
                          <a:cs typeface="+mn-cs"/>
                        </a:rPr>
                        <a:t> power / length [W/m/ap.]</a:t>
                      </a:r>
                      <a:endParaRPr kumimoji="0" lang="en-GB" sz="4400" b="0" kern="1200" dirty="0">
                        <a:solidFill>
                          <a:srgbClr val="3333FF"/>
                        </a:solidFill>
                        <a:latin typeface="+mn-lt"/>
                        <a:ea typeface="+mn-ea"/>
                        <a:cs typeface="+mn-cs"/>
                      </a:endParaRP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rgbClr val="3333FF"/>
                          </a:solidFill>
                          <a:latin typeface="+mn-lt"/>
                          <a:ea typeface="+mn-ea"/>
                          <a:cs typeface="+mn-cs"/>
                        </a:rPr>
                        <a:t>28.4</a:t>
                      </a:r>
                      <a:endParaRPr kumimoji="0" lang="en-GB" sz="4400" b="0" kern="1200" dirty="0">
                        <a:solidFill>
                          <a:srgbClr val="3333FF"/>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0.33</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0.17</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4400" b="0" kern="1200" dirty="0">
                          <a:solidFill>
                            <a:schemeClr val="dk1"/>
                          </a:solidFill>
                          <a:latin typeface="+mn-lt"/>
                          <a:ea typeface="+mn-ea"/>
                          <a:cs typeface="Arial" panose="020B0604020202020204" pitchFamily="34" charset="0"/>
                        </a:rPr>
                        <a:t>long. emit. damping time [h]</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0.54</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baseline="0" dirty="0">
                          <a:solidFill>
                            <a:schemeClr val="tx1"/>
                          </a:solidFill>
                          <a:latin typeface="+mn-lt"/>
                          <a:ea typeface="+mn-ea"/>
                          <a:cs typeface="+mn-cs"/>
                        </a:rPr>
                        <a:t> 12.9</a:t>
                      </a:r>
                      <a:endParaRPr kumimoji="0" lang="en-GB" sz="4400" b="0" kern="1200" dirty="0">
                        <a:solidFill>
                          <a:schemeClr val="tx1"/>
                        </a:solidFill>
                        <a:latin typeface="+mn-lt"/>
                        <a:ea typeface="+mn-ea"/>
                        <a:cs typeface="+mn-cs"/>
                      </a:endParaRPr>
                    </a:p>
                  </a:txBody>
                  <a:tcPr marL="137160" marR="137160" marT="68580" marB="6858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12.9</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4400" b="0" kern="1200" dirty="0">
                          <a:solidFill>
                            <a:schemeClr val="dk1"/>
                          </a:solidFill>
                          <a:latin typeface="+mn-lt"/>
                          <a:ea typeface="+mn-ea"/>
                          <a:cs typeface="+mn-cs"/>
                        </a:rPr>
                        <a:t>beta*</a:t>
                      </a:r>
                      <a:r>
                        <a:rPr kumimoji="0" lang="de-AT" sz="4400" b="0" kern="1200" baseline="0" dirty="0">
                          <a:solidFill>
                            <a:schemeClr val="dk1"/>
                          </a:solidFill>
                          <a:latin typeface="+mn-lt"/>
                          <a:ea typeface="+mn-ea"/>
                          <a:cs typeface="+mn-cs"/>
                        </a:rPr>
                        <a:t> </a:t>
                      </a:r>
                      <a:r>
                        <a:rPr kumimoji="0" lang="en-GB" sz="4400" b="0" kern="1200" dirty="0">
                          <a:solidFill>
                            <a:schemeClr val="dk1"/>
                          </a:solidFill>
                          <a:latin typeface="+mn-lt"/>
                          <a:ea typeface="+mn-ea"/>
                          <a:cs typeface="+mn-cs"/>
                        </a:rPr>
                        <a:t>[m]</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1.1</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4400" b="0" kern="1200" dirty="0">
                          <a:solidFill>
                            <a:schemeClr val="tx1"/>
                          </a:solidFill>
                          <a:latin typeface="+mn-lt"/>
                          <a:ea typeface="+mn-ea"/>
                          <a:cs typeface="+mn-cs"/>
                        </a:rPr>
                        <a:t>0.3</a:t>
                      </a:r>
                      <a:endParaRPr kumimoji="0" lang="en-GB" sz="4400" b="0" kern="1200" dirty="0">
                        <a:solidFill>
                          <a:schemeClr val="tx1"/>
                        </a:solidFill>
                        <a:latin typeface="+mn-lt"/>
                        <a:ea typeface="+mn-ea"/>
                        <a:cs typeface="+mn-cs"/>
                      </a:endParaRPr>
                    </a:p>
                  </a:txBody>
                  <a:tcPr marL="137160" marR="137160" marT="68580" marB="68580">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4400" b="0" kern="1200" dirty="0">
                          <a:solidFill>
                            <a:schemeClr val="tx1"/>
                          </a:solidFill>
                          <a:latin typeface="+mn-lt"/>
                          <a:ea typeface="+mn-ea"/>
                          <a:cs typeface="+mn-cs"/>
                        </a:rPr>
                        <a:t>0.15</a:t>
                      </a:r>
                      <a:r>
                        <a:rPr kumimoji="0" lang="de-AT" sz="4400" b="0" kern="1200" baseline="0" dirty="0">
                          <a:solidFill>
                            <a:schemeClr val="tx1"/>
                          </a:solidFill>
                          <a:latin typeface="+mn-lt"/>
                          <a:ea typeface="+mn-ea"/>
                          <a:cs typeface="+mn-cs"/>
                        </a:rPr>
                        <a:t> (min.)</a:t>
                      </a:r>
                      <a:endParaRPr kumimoji="0" lang="en-GB" sz="4400" b="0" kern="1200" dirty="0">
                        <a:solidFill>
                          <a:schemeClr val="tx1"/>
                        </a:solidFill>
                        <a:latin typeface="+mn-lt"/>
                        <a:ea typeface="+mn-ea"/>
                        <a:cs typeface="+mn-cs"/>
                      </a:endParaRPr>
                    </a:p>
                  </a:txBody>
                  <a:tcPr marL="137160" marR="137160" marT="68580" marB="6858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0.55</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4400" b="0" kern="1200" dirty="0">
                          <a:solidFill>
                            <a:schemeClr val="dk1"/>
                          </a:solidFill>
                          <a:latin typeface="+mn-lt"/>
                          <a:ea typeface="+mn-ea"/>
                          <a:cs typeface="+mn-cs"/>
                        </a:rPr>
                        <a:t>normalized emittance</a:t>
                      </a:r>
                      <a:r>
                        <a:rPr kumimoji="0" lang="en-US" sz="4400" b="0" kern="1200" baseline="0" dirty="0">
                          <a:solidFill>
                            <a:schemeClr val="dk1"/>
                          </a:solidFill>
                          <a:latin typeface="+mn-lt"/>
                          <a:ea typeface="+mn-ea"/>
                          <a:cs typeface="+mn-cs"/>
                        </a:rPr>
                        <a:t> [mm]</a:t>
                      </a:r>
                      <a:endParaRPr kumimoji="0" lang="en-GB" sz="4400" b="0" kern="1200" dirty="0">
                        <a:solidFill>
                          <a:schemeClr val="dk1"/>
                        </a:solidFill>
                        <a:latin typeface="+mn-lt"/>
                        <a:ea typeface="+mn-ea"/>
                        <a:cs typeface="+mn-cs"/>
                      </a:endParaRP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2.2 </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4400" b="0" kern="1200" dirty="0">
                          <a:solidFill>
                            <a:schemeClr val="tx1"/>
                          </a:solidFill>
                          <a:latin typeface="+mn-lt"/>
                          <a:ea typeface="+mn-ea"/>
                          <a:cs typeface="+mn-cs"/>
                        </a:rPr>
                        <a:t>2.5</a:t>
                      </a:r>
                      <a:endParaRPr kumimoji="0" lang="en-GB" sz="4400" b="0" kern="1200" dirty="0">
                        <a:solidFill>
                          <a:schemeClr val="tx1"/>
                        </a:solidFill>
                        <a:latin typeface="+mn-lt"/>
                        <a:ea typeface="+mn-ea"/>
                        <a:cs typeface="+mn-cs"/>
                      </a:endParaRPr>
                    </a:p>
                  </a:txBody>
                  <a:tcPr marL="137160" marR="137160" marT="68580" marB="6858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3.75</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4400" b="1" kern="1200" dirty="0">
                          <a:solidFill>
                            <a:srgbClr val="3333FF"/>
                          </a:solidFill>
                          <a:latin typeface="+mn-lt"/>
                          <a:ea typeface="+mn-ea"/>
                          <a:cs typeface="+mn-cs"/>
                        </a:rPr>
                        <a:t>peak luminosity [10</a:t>
                      </a:r>
                      <a:r>
                        <a:rPr kumimoji="0" lang="en-US" sz="4400" b="1" kern="1200" baseline="30000" dirty="0">
                          <a:solidFill>
                            <a:srgbClr val="3333FF"/>
                          </a:solidFill>
                          <a:latin typeface="+mn-lt"/>
                          <a:ea typeface="+mn-ea"/>
                          <a:cs typeface="+mn-cs"/>
                        </a:rPr>
                        <a:t>34</a:t>
                      </a:r>
                      <a:r>
                        <a:rPr kumimoji="0" lang="en-US" sz="4400" b="1" kern="1200" dirty="0">
                          <a:solidFill>
                            <a:srgbClr val="3333FF"/>
                          </a:solidFill>
                          <a:latin typeface="+mn-lt"/>
                          <a:ea typeface="+mn-ea"/>
                          <a:cs typeface="+mn-cs"/>
                        </a:rPr>
                        <a:t> cm</a:t>
                      </a:r>
                      <a:r>
                        <a:rPr kumimoji="0" lang="en-US" sz="4400" b="1" kern="1200" baseline="30000" dirty="0">
                          <a:solidFill>
                            <a:srgbClr val="3333FF"/>
                          </a:solidFill>
                          <a:latin typeface="+mn-lt"/>
                          <a:ea typeface="+mn-ea"/>
                          <a:cs typeface="+mn-cs"/>
                        </a:rPr>
                        <a:t>-2</a:t>
                      </a:r>
                      <a:r>
                        <a:rPr kumimoji="0" lang="en-US" sz="4400" b="1" kern="1200" dirty="0">
                          <a:solidFill>
                            <a:srgbClr val="3333FF"/>
                          </a:solidFill>
                          <a:latin typeface="+mn-lt"/>
                          <a:ea typeface="+mn-ea"/>
                          <a:cs typeface="+mn-cs"/>
                        </a:rPr>
                        <a:t>s</a:t>
                      </a:r>
                      <a:r>
                        <a:rPr kumimoji="0" lang="en-US" sz="4400" b="1" kern="1200" baseline="30000" dirty="0">
                          <a:solidFill>
                            <a:srgbClr val="3333FF"/>
                          </a:solidFill>
                          <a:latin typeface="+mn-lt"/>
                          <a:ea typeface="+mn-ea"/>
                          <a:cs typeface="+mn-cs"/>
                        </a:rPr>
                        <a:t>-1</a:t>
                      </a:r>
                      <a:r>
                        <a:rPr kumimoji="0" lang="en-US" sz="4400" b="1" kern="1200" dirty="0">
                          <a:solidFill>
                            <a:srgbClr val="3333FF"/>
                          </a:solidFill>
                          <a:latin typeface="+mn-lt"/>
                          <a:ea typeface="+mn-ea"/>
                          <a:cs typeface="+mn-cs"/>
                        </a:rPr>
                        <a:t>]</a:t>
                      </a:r>
                      <a:endParaRPr kumimoji="0" lang="en-GB" sz="4400" b="1" kern="1200" dirty="0">
                        <a:solidFill>
                          <a:srgbClr val="3333FF"/>
                        </a:solidFill>
                        <a:latin typeface="+mn-lt"/>
                        <a:ea typeface="+mn-ea"/>
                        <a:cs typeface="+mn-cs"/>
                      </a:endParaRP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1" kern="1200" dirty="0">
                          <a:solidFill>
                            <a:srgbClr val="3333FF"/>
                          </a:solidFill>
                          <a:latin typeface="+mn-lt"/>
                          <a:ea typeface="+mn-ea"/>
                          <a:cs typeface="+mn-cs"/>
                        </a:rPr>
                        <a:t>5</a:t>
                      </a:r>
                      <a:endParaRPr kumimoji="0" lang="en-GB" sz="4400" b="1" kern="1200" dirty="0">
                        <a:solidFill>
                          <a:srgbClr val="3333FF"/>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sz="4400" b="1" dirty="0">
                          <a:solidFill>
                            <a:srgbClr val="3333FF"/>
                          </a:solidFill>
                          <a:latin typeface="+mn-lt"/>
                        </a:rPr>
                        <a:t>30</a:t>
                      </a:r>
                      <a:endParaRPr kumimoji="0" lang="en-GB" sz="4400" b="1" kern="1200" dirty="0">
                        <a:solidFill>
                          <a:srgbClr val="3333FF"/>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5 (lev.)</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1</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4400" b="1" kern="1200" dirty="0">
                          <a:solidFill>
                            <a:srgbClr val="3333FF"/>
                          </a:solidFill>
                          <a:latin typeface="+mn-lt"/>
                          <a:ea typeface="+mn-ea"/>
                          <a:cs typeface="+mn-cs"/>
                        </a:rPr>
                        <a:t>events/bunch crossing</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4400" b="1" kern="1200" dirty="0">
                          <a:solidFill>
                            <a:srgbClr val="3333FF"/>
                          </a:solidFill>
                          <a:latin typeface="+mn-lt"/>
                          <a:ea typeface="+mn-ea"/>
                          <a:cs typeface="+mn-cs"/>
                        </a:rPr>
                        <a:t>170</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4400" b="1" kern="1200" dirty="0">
                          <a:solidFill>
                            <a:srgbClr val="3333FF"/>
                          </a:solidFill>
                          <a:latin typeface="+mn-lt"/>
                          <a:ea typeface="+mn-ea"/>
                          <a:cs typeface="+mn-cs"/>
                        </a:rPr>
                        <a:t>1000</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4400" b="0" kern="1200" dirty="0">
                          <a:solidFill>
                            <a:schemeClr val="tx1"/>
                          </a:solidFill>
                          <a:latin typeface="+mn-lt"/>
                          <a:ea typeface="+mn-ea"/>
                          <a:cs typeface="+mn-cs"/>
                        </a:rPr>
                        <a:t>132 </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27</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82453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4400" b="0" kern="1200" dirty="0">
                          <a:solidFill>
                            <a:srgbClr val="3333FF"/>
                          </a:solidFill>
                          <a:latin typeface="+mn-lt"/>
                          <a:ea typeface="+mn-ea"/>
                          <a:cs typeface="+mn-cs"/>
                        </a:rPr>
                        <a:t>stored energy/beam [GJ]</a:t>
                      </a:r>
                    </a:p>
                  </a:txBody>
                  <a:tcPr marL="137160" marR="137160" marT="68580" marB="6858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4400" b="0" kern="1200" dirty="0">
                          <a:solidFill>
                            <a:srgbClr val="3333FF"/>
                          </a:solidFill>
                          <a:latin typeface="+mn-lt"/>
                          <a:ea typeface="+mn-ea"/>
                          <a:cs typeface="+mn-cs"/>
                        </a:rPr>
                        <a:t>8.4</a:t>
                      </a: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4400" b="0" kern="1200" dirty="0">
                          <a:solidFill>
                            <a:schemeClr val="tx1"/>
                          </a:solidFill>
                          <a:latin typeface="+mn-lt"/>
                          <a:ea typeface="+mn-ea"/>
                          <a:cs typeface="+mn-cs"/>
                        </a:rPr>
                        <a:t>0.7</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4400" b="0" kern="1200" dirty="0">
                          <a:solidFill>
                            <a:schemeClr val="tx1"/>
                          </a:solidFill>
                          <a:latin typeface="+mn-lt"/>
                          <a:ea typeface="+mn-ea"/>
                          <a:cs typeface="+mn-cs"/>
                        </a:rPr>
                        <a:t>0.36</a:t>
                      </a:r>
                      <a:endParaRPr kumimoji="0" lang="en-GB" sz="4400" b="0" kern="1200" dirty="0">
                        <a:solidFill>
                          <a:schemeClr val="tx1"/>
                        </a:solidFill>
                        <a:latin typeface="+mn-lt"/>
                        <a:ea typeface="+mn-ea"/>
                        <a:cs typeface="+mn-cs"/>
                      </a:endParaRPr>
                    </a:p>
                  </a:txBody>
                  <a:tcPr marL="137160" marR="137160" marT="68580" marB="6858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pic>
        <p:nvPicPr>
          <p:cNvPr id="5" name="Picture 4" descr="A picture containing icon&#10;&#10;Description automatically generated">
            <a:extLst>
              <a:ext uri="{FF2B5EF4-FFF2-40B4-BE49-F238E27FC236}">
                <a16:creationId xmlns:a16="http://schemas.microsoft.com/office/drawing/2014/main" id="{3879602A-E0E3-4E23-844C-6C8CAB3111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0"/>
            <a:ext cx="3870772" cy="1308584"/>
          </a:xfrm>
          <a:prstGeom prst="rect">
            <a:avLst/>
          </a:prstGeom>
        </p:spPr>
      </p:pic>
    </p:spTree>
    <p:extLst>
      <p:ext uri="{BB962C8B-B14F-4D97-AF65-F5344CB8AC3E}">
        <p14:creationId xmlns:p14="http://schemas.microsoft.com/office/powerpoint/2010/main" val="2925781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91E67B1-81E4-4524-B203-EB471853D151}"/>
              </a:ext>
            </a:extLst>
          </p:cNvPr>
          <p:cNvPicPr>
            <a:picLocks noChangeAspect="1"/>
          </p:cNvPicPr>
          <p:nvPr/>
        </p:nvPicPr>
        <p:blipFill>
          <a:blip r:embed="rId3"/>
          <a:stretch>
            <a:fillRect/>
          </a:stretch>
        </p:blipFill>
        <p:spPr>
          <a:xfrm>
            <a:off x="11923683" y="3066576"/>
            <a:ext cx="12219090" cy="6989320"/>
          </a:xfrm>
          <a:prstGeom prst="rect">
            <a:avLst/>
          </a:prstGeom>
        </p:spPr>
      </p:pic>
      <p:sp>
        <p:nvSpPr>
          <p:cNvPr id="10" name="TextBox 9"/>
          <p:cNvSpPr txBox="1"/>
          <p:nvPr/>
        </p:nvSpPr>
        <p:spPr>
          <a:xfrm>
            <a:off x="13453639" y="7324172"/>
            <a:ext cx="6144631" cy="1569660"/>
          </a:xfrm>
          <a:prstGeom prst="rect">
            <a:avLst/>
          </a:prstGeom>
          <a:solidFill>
            <a:schemeClr val="bg1"/>
          </a:solidFill>
        </p:spPr>
        <p:txBody>
          <a:bodyPr wrap="none" rtlCol="0">
            <a:spAutoFit/>
          </a:bodyPr>
          <a:lstStyle/>
          <a:p>
            <a:pPr defTabSz="914400"/>
            <a:r>
              <a:rPr lang="en-US" sz="3200" dirty="0">
                <a:solidFill>
                  <a:srgbClr val="006600"/>
                </a:solidFill>
                <a:latin typeface="Arial"/>
              </a:rPr>
              <a:t>Due to twin-aperture magnets, </a:t>
            </a:r>
          </a:p>
          <a:p>
            <a:pPr defTabSz="914400"/>
            <a:r>
              <a:rPr lang="en-US" sz="3200" dirty="0">
                <a:solidFill>
                  <a:srgbClr val="006600"/>
                </a:solidFill>
                <a:latin typeface="Arial"/>
              </a:rPr>
              <a:t>thin-film SRF, efficient RF power </a:t>
            </a:r>
          </a:p>
          <a:p>
            <a:pPr defTabSz="914400"/>
            <a:r>
              <a:rPr lang="en-US" sz="3200" dirty="0">
                <a:solidFill>
                  <a:srgbClr val="006600"/>
                </a:solidFill>
                <a:latin typeface="Arial"/>
              </a:rPr>
              <a:t>sources, top-up injection</a:t>
            </a:r>
            <a:endParaRPr lang="en-GB" sz="3200" dirty="0">
              <a:solidFill>
                <a:srgbClr val="006600"/>
              </a:solidFill>
              <a:latin typeface="Arial"/>
            </a:endParaRPr>
          </a:p>
        </p:txBody>
      </p:sp>
      <p:sp>
        <p:nvSpPr>
          <p:cNvPr id="11" name="Rectangle 10"/>
          <p:cNvSpPr/>
          <p:nvPr/>
        </p:nvSpPr>
        <p:spPr>
          <a:xfrm>
            <a:off x="344588" y="1811338"/>
            <a:ext cx="11478700" cy="8309967"/>
          </a:xfrm>
          <a:prstGeom prst="rect">
            <a:avLst/>
          </a:prstGeom>
        </p:spPr>
        <p:txBody>
          <a:bodyPr wrap="square">
            <a:spAutoFit/>
          </a:bodyPr>
          <a:lstStyle/>
          <a:p>
            <a:pPr defTabSz="914400"/>
            <a:r>
              <a:rPr lang="en-US" sz="4800" b="1" dirty="0">
                <a:solidFill>
                  <a:srgbClr val="0C377B"/>
                </a:solidFill>
                <a:latin typeface="Arial"/>
              </a:rPr>
              <a:t>     Luminosity vs. capital cost</a:t>
            </a:r>
          </a:p>
          <a:p>
            <a:pPr defTabSz="914400"/>
            <a:endParaRPr lang="en-GB" sz="4000" dirty="0">
              <a:solidFill>
                <a:srgbClr val="0C377B"/>
              </a:solidFill>
              <a:latin typeface="Arial"/>
            </a:endParaRPr>
          </a:p>
          <a:p>
            <a:pPr marL="685800" indent="-685800" defTabSz="914400">
              <a:buFont typeface="Arial" panose="020B0604020202020204" pitchFamily="34" charset="0"/>
              <a:buChar char="•"/>
            </a:pPr>
            <a:r>
              <a:rPr lang="en-GB" sz="4000" dirty="0">
                <a:solidFill>
                  <a:srgbClr val="0C377B"/>
                </a:solidFill>
                <a:latin typeface="Arial"/>
              </a:rPr>
              <a:t>for the H running, </a:t>
            </a:r>
            <a:r>
              <a:rPr lang="en-GB" sz="4000" b="1" dirty="0">
                <a:solidFill>
                  <a:srgbClr val="0C377B"/>
                </a:solidFill>
                <a:latin typeface="Arial"/>
              </a:rPr>
              <a:t>with 5 ab</a:t>
            </a:r>
            <a:r>
              <a:rPr lang="en-GB" sz="4000" b="1" baseline="30000" dirty="0">
                <a:solidFill>
                  <a:srgbClr val="0C377B"/>
                </a:solidFill>
                <a:latin typeface="Arial"/>
              </a:rPr>
              <a:t>-1</a:t>
            </a:r>
            <a:r>
              <a:rPr lang="en-GB" sz="2200" b="1" dirty="0">
                <a:solidFill>
                  <a:srgbClr val="0C377B"/>
                </a:solidFill>
                <a:latin typeface="Arial"/>
              </a:rPr>
              <a:t> </a:t>
            </a:r>
            <a:r>
              <a:rPr lang="en-GB" sz="4000" b="1" dirty="0">
                <a:solidFill>
                  <a:srgbClr val="0C377B"/>
                </a:solidFill>
                <a:latin typeface="Arial"/>
              </a:rPr>
              <a:t>accumulated over 3 years and 10</a:t>
            </a:r>
            <a:r>
              <a:rPr lang="en-GB" sz="4000" b="1" baseline="30000" dirty="0">
                <a:solidFill>
                  <a:srgbClr val="0C377B"/>
                </a:solidFill>
                <a:latin typeface="Arial"/>
              </a:rPr>
              <a:t>6</a:t>
            </a:r>
            <a:r>
              <a:rPr lang="en-GB" sz="4000" b="1" dirty="0">
                <a:solidFill>
                  <a:srgbClr val="0C377B"/>
                </a:solidFill>
                <a:latin typeface="Arial"/>
              </a:rPr>
              <a:t> H produced</a:t>
            </a:r>
            <a:r>
              <a:rPr lang="en-GB" sz="4000" dirty="0">
                <a:solidFill>
                  <a:srgbClr val="0C377B"/>
                </a:solidFill>
                <a:latin typeface="Arial"/>
              </a:rPr>
              <a:t>, the total investment cost (~10 BCHF) corresponds to                           </a:t>
            </a:r>
            <a:r>
              <a:rPr lang="en-GB" sz="4000" dirty="0">
                <a:solidFill>
                  <a:srgbClr val="0C377B"/>
                </a:solidFill>
                <a:latin typeface="Arial"/>
                <a:sym typeface="Wingdings" panose="05000000000000000000" pitchFamily="2" charset="2"/>
              </a:rPr>
              <a:t> </a:t>
            </a:r>
            <a:r>
              <a:rPr lang="en-GB" sz="4000" b="1" dirty="0">
                <a:solidFill>
                  <a:srgbClr val="0000CC"/>
                </a:solidFill>
                <a:latin typeface="Arial"/>
              </a:rPr>
              <a:t>10 </a:t>
            </a:r>
            <a:r>
              <a:rPr lang="en-GB" sz="4000" b="1" dirty="0" err="1">
                <a:solidFill>
                  <a:srgbClr val="0000CC"/>
                </a:solidFill>
                <a:latin typeface="Arial"/>
              </a:rPr>
              <a:t>kCHF</a:t>
            </a:r>
            <a:r>
              <a:rPr lang="en-GB" sz="4000" b="1" dirty="0">
                <a:solidFill>
                  <a:srgbClr val="0000CC"/>
                </a:solidFill>
                <a:latin typeface="Arial"/>
              </a:rPr>
              <a:t> per produced Higgs boson </a:t>
            </a:r>
            <a:endParaRPr lang="en-GB" sz="4000" dirty="0">
              <a:solidFill>
                <a:srgbClr val="0000CC"/>
              </a:solidFill>
              <a:latin typeface="Arial"/>
            </a:endParaRPr>
          </a:p>
          <a:p>
            <a:pPr defTabSz="914400"/>
            <a:r>
              <a:rPr lang="en-US" sz="2400" dirty="0">
                <a:solidFill>
                  <a:srgbClr val="0C377B"/>
                </a:solidFill>
                <a:latin typeface="Arial"/>
              </a:rPr>
              <a:t> </a:t>
            </a:r>
            <a:endParaRPr lang="en-GB" sz="2400" dirty="0">
              <a:solidFill>
                <a:srgbClr val="0C377B"/>
              </a:solidFill>
              <a:latin typeface="Arial"/>
            </a:endParaRPr>
          </a:p>
          <a:p>
            <a:pPr marL="685800" indent="-685800" defTabSz="914400">
              <a:buFont typeface="Arial" panose="020B0604020202020204" pitchFamily="34" charset="0"/>
              <a:buChar char="•"/>
            </a:pPr>
            <a:r>
              <a:rPr lang="en-GB" sz="4000" dirty="0">
                <a:solidFill>
                  <a:srgbClr val="0C377B"/>
                </a:solidFill>
                <a:latin typeface="Arial"/>
              </a:rPr>
              <a:t>for the Z running with </a:t>
            </a:r>
            <a:r>
              <a:rPr lang="en-GB" sz="4000" b="1" dirty="0">
                <a:solidFill>
                  <a:srgbClr val="0C377B"/>
                </a:solidFill>
                <a:latin typeface="Arial"/>
              </a:rPr>
              <a:t>150 ab</a:t>
            </a:r>
            <a:r>
              <a:rPr lang="en-GB" sz="4000" b="1" baseline="30000" dirty="0">
                <a:solidFill>
                  <a:srgbClr val="0C377B"/>
                </a:solidFill>
                <a:latin typeface="Arial"/>
              </a:rPr>
              <a:t>-1</a:t>
            </a:r>
            <a:r>
              <a:rPr lang="en-GB" sz="2200" b="1" dirty="0">
                <a:solidFill>
                  <a:srgbClr val="0C377B"/>
                </a:solidFill>
                <a:latin typeface="Arial"/>
              </a:rPr>
              <a:t> </a:t>
            </a:r>
            <a:r>
              <a:rPr lang="en-GB" sz="4000" b="1" dirty="0">
                <a:solidFill>
                  <a:srgbClr val="0C377B"/>
                </a:solidFill>
                <a:latin typeface="Arial"/>
              </a:rPr>
              <a:t>accumulated over 4 years and 5x10</a:t>
            </a:r>
            <a:r>
              <a:rPr lang="en-GB" sz="4000" b="1" baseline="30000" dirty="0">
                <a:solidFill>
                  <a:srgbClr val="0C377B"/>
                </a:solidFill>
                <a:latin typeface="Arial"/>
              </a:rPr>
              <a:t>12</a:t>
            </a:r>
            <a:r>
              <a:rPr lang="en-GB" sz="4000" b="1" dirty="0">
                <a:solidFill>
                  <a:srgbClr val="0C377B"/>
                </a:solidFill>
                <a:latin typeface="Arial"/>
              </a:rPr>
              <a:t> Z produced, </a:t>
            </a:r>
            <a:r>
              <a:rPr lang="en-GB" sz="4000" dirty="0">
                <a:solidFill>
                  <a:srgbClr val="0C377B"/>
                </a:solidFill>
                <a:latin typeface="Arial"/>
              </a:rPr>
              <a:t>the total investment cost corresponds to               </a:t>
            </a:r>
            <a:r>
              <a:rPr lang="en-GB" sz="4000" dirty="0">
                <a:solidFill>
                  <a:srgbClr val="0C377B"/>
                </a:solidFill>
                <a:latin typeface="Arial"/>
                <a:sym typeface="Wingdings" panose="05000000000000000000" pitchFamily="2" charset="2"/>
              </a:rPr>
              <a:t> </a:t>
            </a:r>
            <a:r>
              <a:rPr lang="en-GB" sz="4000" b="1" dirty="0">
                <a:solidFill>
                  <a:srgbClr val="0000CC"/>
                </a:solidFill>
                <a:latin typeface="Arial"/>
              </a:rPr>
              <a:t>10 </a:t>
            </a:r>
            <a:r>
              <a:rPr lang="en-GB" sz="4000" b="1" dirty="0" err="1">
                <a:solidFill>
                  <a:srgbClr val="0000CC"/>
                </a:solidFill>
                <a:latin typeface="Arial"/>
              </a:rPr>
              <a:t>kCHF</a:t>
            </a:r>
            <a:r>
              <a:rPr lang="en-GB" sz="4000" b="1" dirty="0">
                <a:solidFill>
                  <a:srgbClr val="0000CC"/>
                </a:solidFill>
                <a:latin typeface="Arial"/>
              </a:rPr>
              <a:t> per 5×10</a:t>
            </a:r>
            <a:r>
              <a:rPr lang="en-GB" sz="4000" b="1" baseline="30000" dirty="0">
                <a:solidFill>
                  <a:srgbClr val="0000CC"/>
                </a:solidFill>
                <a:latin typeface="Arial"/>
              </a:rPr>
              <a:t>6</a:t>
            </a:r>
            <a:r>
              <a:rPr lang="en-GB" sz="2200" b="1" dirty="0">
                <a:solidFill>
                  <a:srgbClr val="0000CC"/>
                </a:solidFill>
                <a:latin typeface="Arial"/>
              </a:rPr>
              <a:t> </a:t>
            </a:r>
            <a:r>
              <a:rPr lang="en-GB" sz="4000" b="1" dirty="0">
                <a:solidFill>
                  <a:srgbClr val="0000CC"/>
                </a:solidFill>
                <a:latin typeface="Arial"/>
              </a:rPr>
              <a:t>Z bosons</a:t>
            </a:r>
            <a:r>
              <a:rPr lang="en-GB" sz="4000" dirty="0">
                <a:solidFill>
                  <a:srgbClr val="0C377B"/>
                </a:solidFill>
                <a:latin typeface="Arial"/>
              </a:rPr>
              <a:t> </a:t>
            </a:r>
          </a:p>
          <a:p>
            <a:pPr defTabSz="914400"/>
            <a:endParaRPr lang="en-GB" sz="2200" dirty="0">
              <a:solidFill>
                <a:srgbClr val="0C377B"/>
              </a:solidFill>
              <a:latin typeface="Arial"/>
            </a:endParaRPr>
          </a:p>
          <a:p>
            <a:pPr defTabSz="914400"/>
            <a:r>
              <a:rPr lang="en-GB" sz="4000" dirty="0">
                <a:solidFill>
                  <a:srgbClr val="0C377B"/>
                </a:solidFill>
                <a:latin typeface="Arial"/>
              </a:rPr>
              <a:t>This is the number of Z bosons collected by each experiment during the entire LEP programme ! </a:t>
            </a:r>
            <a:endParaRPr lang="en-GB" sz="7200" dirty="0">
              <a:solidFill>
                <a:srgbClr val="0C377B"/>
              </a:solidFill>
              <a:latin typeface="Arial"/>
            </a:endParaRPr>
          </a:p>
        </p:txBody>
      </p:sp>
      <p:sp>
        <p:nvSpPr>
          <p:cNvPr id="12" name="TextBox 11"/>
          <p:cNvSpPr txBox="1"/>
          <p:nvPr/>
        </p:nvSpPr>
        <p:spPr>
          <a:xfrm>
            <a:off x="465179" y="10611558"/>
            <a:ext cx="11009745" cy="1446550"/>
          </a:xfrm>
          <a:prstGeom prst="rect">
            <a:avLst/>
          </a:prstGeom>
          <a:solidFill>
            <a:srgbClr val="C00000"/>
          </a:solidFill>
        </p:spPr>
        <p:txBody>
          <a:bodyPr wrap="none" rtlCol="0">
            <a:spAutoFit/>
          </a:bodyPr>
          <a:lstStyle/>
          <a:p>
            <a:pPr defTabSz="914400"/>
            <a:r>
              <a:rPr lang="en-US" sz="4400" b="1" dirty="0">
                <a:solidFill>
                  <a:srgbClr val="FFFFFF"/>
                </a:solidFill>
                <a:latin typeface="Arial"/>
              </a:rPr>
              <a:t>Capital cost per luminosity dramatically </a:t>
            </a:r>
          </a:p>
          <a:p>
            <a:pPr defTabSz="914400"/>
            <a:r>
              <a:rPr lang="en-US" sz="4400" b="1" dirty="0">
                <a:solidFill>
                  <a:srgbClr val="FFFFFF"/>
                </a:solidFill>
                <a:latin typeface="Arial"/>
              </a:rPr>
              <a:t>decreased compared with LEP !</a:t>
            </a:r>
            <a:endParaRPr lang="en-GB" sz="4400" b="1" dirty="0">
              <a:solidFill>
                <a:srgbClr val="FFFFFF"/>
              </a:solidFill>
              <a:latin typeface="Arial"/>
            </a:endParaRPr>
          </a:p>
        </p:txBody>
      </p:sp>
      <p:sp>
        <p:nvSpPr>
          <p:cNvPr id="13" name="Rectangle 12"/>
          <p:cNvSpPr/>
          <p:nvPr/>
        </p:nvSpPr>
        <p:spPr>
          <a:xfrm>
            <a:off x="11721852" y="1772998"/>
            <a:ext cx="12630828" cy="830997"/>
          </a:xfrm>
          <a:prstGeom prst="rect">
            <a:avLst/>
          </a:prstGeom>
        </p:spPr>
        <p:txBody>
          <a:bodyPr wrap="square">
            <a:spAutoFit/>
          </a:bodyPr>
          <a:lstStyle/>
          <a:p>
            <a:pPr defTabSz="914400"/>
            <a:r>
              <a:rPr lang="en-US" sz="4800" b="1" dirty="0">
                <a:solidFill>
                  <a:srgbClr val="0C377B"/>
                </a:solidFill>
                <a:latin typeface="Arial"/>
              </a:rPr>
              <a:t>     Luminosity vs. electricity consumption</a:t>
            </a:r>
            <a:endParaRPr lang="en-GB" sz="7200" dirty="0">
              <a:solidFill>
                <a:srgbClr val="0C377B"/>
              </a:solidFill>
              <a:latin typeface="Arial"/>
            </a:endParaRPr>
          </a:p>
        </p:txBody>
      </p:sp>
      <p:sp>
        <p:nvSpPr>
          <p:cNvPr id="15" name="Rectangle 14"/>
          <p:cNvSpPr/>
          <p:nvPr/>
        </p:nvSpPr>
        <p:spPr>
          <a:xfrm>
            <a:off x="12153900" y="10613082"/>
            <a:ext cx="11557972" cy="1446550"/>
          </a:xfrm>
          <a:prstGeom prst="rect">
            <a:avLst/>
          </a:prstGeom>
          <a:solidFill>
            <a:srgbClr val="C00000"/>
          </a:solidFill>
        </p:spPr>
        <p:txBody>
          <a:bodyPr wrap="none" rtlCol="0">
            <a:spAutoFit/>
          </a:bodyPr>
          <a:lstStyle/>
          <a:p>
            <a:pPr defTabSz="914400"/>
            <a:r>
              <a:rPr lang="en-US" sz="4400" b="1" dirty="0">
                <a:solidFill>
                  <a:srgbClr val="FFFFFF"/>
                </a:solidFill>
                <a:latin typeface="Arial"/>
              </a:rPr>
              <a:t>Highest </a:t>
            </a:r>
            <a:r>
              <a:rPr lang="en-US" sz="4400" b="1" dirty="0" err="1">
                <a:solidFill>
                  <a:srgbClr val="FFFFFF"/>
                </a:solidFill>
                <a:latin typeface="Arial"/>
              </a:rPr>
              <a:t>lumi</a:t>
            </a:r>
            <a:r>
              <a:rPr lang="en-US" sz="4400" b="1" dirty="0">
                <a:solidFill>
                  <a:srgbClr val="FFFFFF"/>
                </a:solidFill>
                <a:latin typeface="Arial"/>
              </a:rPr>
              <a:t>/power of all H fact proposals</a:t>
            </a:r>
            <a:endParaRPr lang="en-GB" sz="4400" b="1" dirty="0">
              <a:solidFill>
                <a:srgbClr val="FFFFFF"/>
              </a:solidFill>
              <a:latin typeface="Arial"/>
            </a:endParaRPr>
          </a:p>
          <a:p>
            <a:pPr defTabSz="914400"/>
            <a:r>
              <a:rPr lang="en-GB" sz="4400" b="1" dirty="0">
                <a:solidFill>
                  <a:srgbClr val="FFFFFF"/>
                </a:solidFill>
                <a:latin typeface="Arial"/>
              </a:rPr>
              <a:t>Electricity cost ~200 CHF per Higgs boson</a:t>
            </a:r>
          </a:p>
        </p:txBody>
      </p:sp>
      <p:sp>
        <p:nvSpPr>
          <p:cNvPr id="14" name="Title 1">
            <a:extLst>
              <a:ext uri="{FF2B5EF4-FFF2-40B4-BE49-F238E27FC236}">
                <a16:creationId xmlns:a16="http://schemas.microsoft.com/office/drawing/2014/main" id="{6875D031-1EC3-4AC0-9A22-962483FBE3A0}"/>
              </a:ext>
            </a:extLst>
          </p:cNvPr>
          <p:cNvSpPr txBox="1">
            <a:spLocks/>
          </p:cNvSpPr>
          <p:nvPr/>
        </p:nvSpPr>
        <p:spPr>
          <a:xfrm>
            <a:off x="0" y="-93357"/>
            <a:ext cx="24384000" cy="1534450"/>
          </a:xfrm>
          <a:prstGeom prst="rect">
            <a:avLst/>
          </a:prstGeom>
          <a:solidFill>
            <a:srgbClr val="0C377B"/>
          </a:solidFill>
        </p:spPr>
        <p:txBody>
          <a:bodyPr tIns="0" bIns="0" anchor="ctr" anchorCtr="0">
            <a:noAutofit/>
          </a:bodyPr>
          <a:lstStyle>
            <a:defPPr>
              <a:defRPr lang="en-US"/>
            </a:defPPr>
            <a:lvl1pPr marR="0" lvl="0" indent="0" algn="ctr" defTabSz="914400" fontAlgn="auto">
              <a:lnSpc>
                <a:spcPct val="100000"/>
              </a:lnSpc>
              <a:spcBef>
                <a:spcPct val="0"/>
              </a:spcBef>
              <a:spcAft>
                <a:spcPts val="0"/>
              </a:spcAft>
              <a:buClrTx/>
              <a:buSzTx/>
              <a:buFontTx/>
              <a:buNone/>
              <a:tabLst/>
              <a:defRPr kumimoji="0" sz="3600" b="1" i="0" u="none" strike="noStrike" kern="0" cap="none" spc="0" normalizeH="0" baseline="0">
                <a:ln>
                  <a:noFill/>
                </a:ln>
                <a:solidFill>
                  <a:srgbClr val="FFFF00"/>
                </a:solidFill>
                <a:effectLst/>
                <a:uLnTx/>
                <a:uFillTx/>
                <a:latin typeface="Arial"/>
                <a:ea typeface="+mj-ea"/>
                <a:cs typeface="+mj-cs"/>
              </a:defRPr>
            </a:lvl1pPr>
          </a:lstStyle>
          <a:p>
            <a:pPr defTabSz="1828800"/>
            <a:r>
              <a:rPr lang="en-US" sz="6400" dirty="0"/>
              <a:t>     </a:t>
            </a:r>
            <a:r>
              <a:rPr lang="en-GB" sz="6400" dirty="0"/>
              <a:t>FCC-</a:t>
            </a:r>
            <a:r>
              <a:rPr lang="en-GB" sz="6400" dirty="0" err="1"/>
              <a:t>ee</a:t>
            </a:r>
            <a:r>
              <a:rPr lang="en-GB" sz="6400" dirty="0"/>
              <a:t> figures of merit</a:t>
            </a:r>
          </a:p>
        </p:txBody>
      </p:sp>
      <p:pic>
        <p:nvPicPr>
          <p:cNvPr id="18" name="Picture 17" descr="A picture containing icon&#10;&#10;Description automatically generated">
            <a:extLst>
              <a:ext uri="{FF2B5EF4-FFF2-40B4-BE49-F238E27FC236}">
                <a16:creationId xmlns:a16="http://schemas.microsoft.com/office/drawing/2014/main" id="{C24ECFA2-DD66-4346-810C-C10C0F8887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038600" cy="1365305"/>
          </a:xfrm>
          <a:prstGeom prst="rect">
            <a:avLst/>
          </a:prstGeom>
        </p:spPr>
      </p:pic>
      <p:sp>
        <p:nvSpPr>
          <p:cNvPr id="19" name="Rectangle 18">
            <a:extLst>
              <a:ext uri="{FF2B5EF4-FFF2-40B4-BE49-F238E27FC236}">
                <a16:creationId xmlns:a16="http://schemas.microsoft.com/office/drawing/2014/main" id="{0A6C53FC-B6B5-41B3-B0B1-1DB4C4BAC478}"/>
              </a:ext>
            </a:extLst>
          </p:cNvPr>
          <p:cNvSpPr/>
          <p:nvPr/>
        </p:nvSpPr>
        <p:spPr>
          <a:xfrm>
            <a:off x="7963205" y="12335819"/>
            <a:ext cx="15665880" cy="954107"/>
          </a:xfrm>
          <a:prstGeom prst="rect">
            <a:avLst/>
          </a:prstGeom>
          <a:solidFill>
            <a:srgbClr val="66FF66"/>
          </a:solidFill>
        </p:spPr>
        <p:txBody>
          <a:bodyPr wrap="square">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srgbClr val="0C377B"/>
                </a:solidFill>
                <a:effectLst/>
                <a:uLnTx/>
                <a:uFillTx/>
              </a:rPr>
              <a:t>M. Benedikt, A. Blondel, P. </a:t>
            </a:r>
            <a:r>
              <a:rPr kumimoji="0" lang="en-GB" sz="2800" b="0" i="0" u="none" strike="noStrike" kern="0" cap="none" spc="0" normalizeH="0" baseline="0" noProof="0" dirty="0" err="1">
                <a:ln>
                  <a:noFill/>
                </a:ln>
                <a:solidFill>
                  <a:srgbClr val="0C377B"/>
                </a:solidFill>
                <a:effectLst/>
                <a:uLnTx/>
                <a:uFillTx/>
              </a:rPr>
              <a:t>Janot</a:t>
            </a:r>
            <a:r>
              <a:rPr kumimoji="0" lang="en-GB" sz="2800" b="0" i="0" u="none" strike="noStrike" kern="0" cap="none" spc="0" normalizeH="0" baseline="0" noProof="0" dirty="0">
                <a:ln>
                  <a:noFill/>
                </a:ln>
                <a:solidFill>
                  <a:srgbClr val="0C377B"/>
                </a:solidFill>
                <a:effectLst/>
                <a:uLnTx/>
                <a:uFillTx/>
              </a:rPr>
              <a:t>, et al., </a:t>
            </a:r>
            <a:r>
              <a:rPr kumimoji="0" lang="en-GB" sz="2800" b="1" i="0" u="none" strike="noStrike" kern="0" cap="none" spc="0" normalizeH="0" baseline="0" noProof="0" dirty="0">
                <a:ln>
                  <a:noFill/>
                </a:ln>
                <a:solidFill>
                  <a:srgbClr val="0C377B"/>
                </a:solidFill>
                <a:effectLst/>
                <a:uLnTx/>
                <a:uFillTx/>
              </a:rPr>
              <a:t>Nature Physics 16</a:t>
            </a:r>
            <a:r>
              <a:rPr kumimoji="0" lang="en-GB" sz="2800" b="0" i="0" u="none" strike="noStrike" kern="0" cap="none" spc="0" normalizeH="0" baseline="0" noProof="0" dirty="0">
                <a:ln>
                  <a:noFill/>
                </a:ln>
                <a:solidFill>
                  <a:srgbClr val="0C377B"/>
                </a:solidFill>
                <a:effectLst/>
                <a:uLnTx/>
                <a:uFillTx/>
              </a:rPr>
              <a:t>, 402-407 (2020), and </a:t>
            </a:r>
            <a:r>
              <a:rPr kumimoji="0" lang="en-GB" sz="2800" b="1" i="0" u="none" strike="noStrike" kern="0" cap="none" spc="0" normalizeH="0" baseline="0" noProof="0" dirty="0">
                <a:ln>
                  <a:noFill/>
                </a:ln>
                <a:solidFill>
                  <a:srgbClr val="0C377B"/>
                </a:solidFill>
                <a:effectLst/>
                <a:uLnTx/>
                <a:uFillTx/>
              </a:rPr>
              <a:t>European Strategy </a:t>
            </a:r>
            <a:r>
              <a:rPr kumimoji="0" lang="en-GB" sz="2800" b="0" i="0" u="none" strike="noStrike" kern="0" cap="none" spc="0" normalizeH="0" baseline="0" noProof="0" dirty="0">
                <a:ln>
                  <a:noFill/>
                </a:ln>
                <a:solidFill>
                  <a:srgbClr val="0C377B"/>
                </a:solidFill>
                <a:effectLst/>
                <a:uLnTx/>
                <a:uFillTx/>
              </a:rPr>
              <a:t>for Particle Physics Preparatory Group, </a:t>
            </a:r>
            <a:r>
              <a:rPr kumimoji="0" lang="en-GB" sz="2800" b="0" i="1" u="none" strike="noStrike" kern="0" cap="none" spc="0" normalizeH="0" baseline="0" noProof="0" dirty="0">
                <a:ln>
                  <a:noFill/>
                </a:ln>
                <a:solidFill>
                  <a:srgbClr val="0C377B"/>
                </a:solidFill>
                <a:effectLst/>
                <a:uLnTx/>
                <a:uFillTx/>
              </a:rPr>
              <a:t>Physics Briefing Book</a:t>
            </a:r>
            <a:r>
              <a:rPr kumimoji="0" lang="en-GB" sz="2800" b="0" i="0" u="none" strike="noStrike" kern="0" cap="none" spc="0" normalizeH="0" baseline="0" noProof="0" dirty="0">
                <a:ln>
                  <a:noFill/>
                </a:ln>
                <a:solidFill>
                  <a:srgbClr val="0C377B"/>
                </a:solidFill>
                <a:effectLst/>
                <a:uLnTx/>
                <a:uFillTx/>
              </a:rPr>
              <a:t> (CERN, 2019)</a:t>
            </a:r>
          </a:p>
        </p:txBody>
      </p:sp>
    </p:spTree>
    <p:extLst>
      <p:ext uri="{BB962C8B-B14F-4D97-AF65-F5344CB8AC3E}">
        <p14:creationId xmlns:p14="http://schemas.microsoft.com/office/powerpoint/2010/main" val="135174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09268-CDCF-45ED-9634-8771C91D39F8}"/>
              </a:ext>
            </a:extLst>
          </p:cNvPr>
          <p:cNvSpPr txBox="1">
            <a:spLocks/>
          </p:cNvSpPr>
          <p:nvPr/>
        </p:nvSpPr>
        <p:spPr>
          <a:xfrm>
            <a:off x="0" y="1"/>
            <a:ext cx="24384000" cy="157653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5600" kern="0" dirty="0">
                <a:latin typeface="Arial"/>
                <a:ea typeface="微软雅黑"/>
              </a:rPr>
              <a:t>               </a:t>
            </a:r>
            <a:r>
              <a:rPr lang="en-US" sz="7200" i="1" kern="0" dirty="0">
                <a:latin typeface="Arial"/>
                <a:ea typeface="微软雅黑"/>
              </a:rPr>
              <a:t>new</a:t>
            </a:r>
            <a:r>
              <a:rPr lang="en-US" sz="7200" kern="0" dirty="0">
                <a:latin typeface="Arial"/>
                <a:ea typeface="微软雅黑"/>
              </a:rPr>
              <a:t>: “bootstrapping” &amp; top-up injection</a:t>
            </a:r>
            <a:endParaRPr lang="en-GB" sz="5600" kern="0" dirty="0">
              <a:latin typeface="Arial"/>
              <a:ea typeface="微软雅黑"/>
            </a:endParaRPr>
          </a:p>
        </p:txBody>
      </p:sp>
      <p:pic>
        <p:nvPicPr>
          <p:cNvPr id="5" name="Picture 3">
            <a:extLst>
              <a:ext uri="{FF2B5EF4-FFF2-40B4-BE49-F238E27FC236}">
                <a16:creationId xmlns:a16="http://schemas.microsoft.com/office/drawing/2014/main" id="{51D9BDAF-DA68-4F48-B69A-4FC071876B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975" y="4174888"/>
            <a:ext cx="8998690" cy="774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a:extLst>
              <a:ext uri="{FF2B5EF4-FFF2-40B4-BE49-F238E27FC236}">
                <a16:creationId xmlns:a16="http://schemas.microsoft.com/office/drawing/2014/main" id="{B501FF15-532E-462A-A2B3-39A6794CF3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13864" y="3645418"/>
            <a:ext cx="11468032" cy="8654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AF972C00-C8FE-4933-A758-A7637AB8E923}"/>
              </a:ext>
            </a:extLst>
          </p:cNvPr>
          <p:cNvSpPr txBox="1"/>
          <p:nvPr/>
        </p:nvSpPr>
        <p:spPr>
          <a:xfrm>
            <a:off x="9119150" y="11770139"/>
            <a:ext cx="2416046" cy="646331"/>
          </a:xfrm>
          <a:prstGeom prst="rect">
            <a:avLst/>
          </a:prstGeom>
          <a:noFill/>
        </p:spPr>
        <p:txBody>
          <a:bodyPr wrap="none" rtlCol="0">
            <a:spAutoFit/>
          </a:bodyPr>
          <a:lstStyle/>
          <a:p>
            <a:pPr defTabSz="1828800">
              <a:defRPr/>
            </a:pPr>
            <a:r>
              <a:rPr lang="en-US" dirty="0">
                <a:solidFill>
                  <a:srgbClr val="0C377B"/>
                </a:solidFill>
                <a:highlight>
                  <a:srgbClr val="FFFF00"/>
                </a:highlight>
                <a:latin typeface="Arial"/>
              </a:rPr>
              <a:t>D. Shatilov</a:t>
            </a:r>
            <a:endParaRPr lang="en-GB" dirty="0">
              <a:solidFill>
                <a:srgbClr val="0C377B"/>
              </a:solidFill>
              <a:highlight>
                <a:srgbClr val="FFFF00"/>
              </a:highlight>
              <a:latin typeface="Arial"/>
            </a:endParaRPr>
          </a:p>
        </p:txBody>
      </p:sp>
      <p:sp>
        <p:nvSpPr>
          <p:cNvPr id="8" name="TextBox 7">
            <a:extLst>
              <a:ext uri="{FF2B5EF4-FFF2-40B4-BE49-F238E27FC236}">
                <a16:creationId xmlns:a16="http://schemas.microsoft.com/office/drawing/2014/main" id="{C8C7E327-1127-4C7E-99CD-B2D3FBB84D51}"/>
              </a:ext>
            </a:extLst>
          </p:cNvPr>
          <p:cNvSpPr txBox="1"/>
          <p:nvPr/>
        </p:nvSpPr>
        <p:spPr>
          <a:xfrm>
            <a:off x="22302141" y="11770139"/>
            <a:ext cx="1774845" cy="646331"/>
          </a:xfrm>
          <a:prstGeom prst="rect">
            <a:avLst/>
          </a:prstGeom>
          <a:noFill/>
        </p:spPr>
        <p:txBody>
          <a:bodyPr wrap="none" rtlCol="0">
            <a:spAutoFit/>
          </a:bodyPr>
          <a:lstStyle/>
          <a:p>
            <a:pPr defTabSz="1828800">
              <a:defRPr/>
            </a:pPr>
            <a:r>
              <a:rPr lang="en-US" dirty="0">
                <a:solidFill>
                  <a:srgbClr val="0C377B"/>
                </a:solidFill>
                <a:highlight>
                  <a:srgbClr val="FFFF00"/>
                </a:highlight>
                <a:latin typeface="Arial"/>
              </a:rPr>
              <a:t>S. Ogur</a:t>
            </a:r>
            <a:endParaRPr lang="en-GB" dirty="0">
              <a:solidFill>
                <a:srgbClr val="0C377B"/>
              </a:solidFill>
              <a:highlight>
                <a:srgbClr val="FFFF00"/>
              </a:highlight>
              <a:latin typeface="Arial"/>
            </a:endParaRPr>
          </a:p>
        </p:txBody>
      </p:sp>
      <p:sp>
        <p:nvSpPr>
          <p:cNvPr id="3" name="TextBox 2">
            <a:extLst>
              <a:ext uri="{FF2B5EF4-FFF2-40B4-BE49-F238E27FC236}">
                <a16:creationId xmlns:a16="http://schemas.microsoft.com/office/drawing/2014/main" id="{AF80ED78-9189-45AA-937A-50F518B90A65}"/>
              </a:ext>
            </a:extLst>
          </p:cNvPr>
          <p:cNvSpPr txBox="1"/>
          <p:nvPr/>
        </p:nvSpPr>
        <p:spPr>
          <a:xfrm>
            <a:off x="370852" y="1853031"/>
            <a:ext cx="9344812" cy="2308324"/>
          </a:xfrm>
          <a:prstGeom prst="rect">
            <a:avLst/>
          </a:prstGeom>
          <a:noFill/>
        </p:spPr>
        <p:txBody>
          <a:bodyPr wrap="square" rtlCol="0">
            <a:spAutoFit/>
          </a:bodyPr>
          <a:lstStyle/>
          <a:p>
            <a:pPr defTabSz="1828800">
              <a:defRPr/>
            </a:pPr>
            <a:r>
              <a:rPr lang="en-US" sz="4800" dirty="0">
                <a:solidFill>
                  <a:srgbClr val="0C377B"/>
                </a:solidFill>
                <a:latin typeface="Arial"/>
              </a:rPr>
              <a:t>injection from zero, alternating between beams to avoid beam-beam flip-flop effect</a:t>
            </a:r>
            <a:endParaRPr lang="en-GB" sz="4800" dirty="0">
              <a:solidFill>
                <a:srgbClr val="0C377B"/>
              </a:solidFill>
              <a:latin typeface="Arial"/>
            </a:endParaRPr>
          </a:p>
        </p:txBody>
      </p:sp>
      <p:sp>
        <p:nvSpPr>
          <p:cNvPr id="9" name="Rectangle 8">
            <a:extLst>
              <a:ext uri="{FF2B5EF4-FFF2-40B4-BE49-F238E27FC236}">
                <a16:creationId xmlns:a16="http://schemas.microsoft.com/office/drawing/2014/main" id="{735B8B1E-F021-4A71-9322-F0AFB7B7295E}"/>
              </a:ext>
            </a:extLst>
          </p:cNvPr>
          <p:cNvSpPr/>
          <p:nvPr/>
        </p:nvSpPr>
        <p:spPr>
          <a:xfrm>
            <a:off x="12661692" y="1853031"/>
            <a:ext cx="11722308" cy="2308324"/>
          </a:xfrm>
          <a:prstGeom prst="rect">
            <a:avLst/>
          </a:prstGeom>
        </p:spPr>
        <p:txBody>
          <a:bodyPr wrap="square">
            <a:spAutoFit/>
          </a:bodyPr>
          <a:lstStyle/>
          <a:p>
            <a:pPr defTabSz="1828800">
              <a:defRPr/>
            </a:pPr>
            <a:r>
              <a:rPr lang="en-US" sz="4800" dirty="0">
                <a:solidFill>
                  <a:srgbClr val="0C377B"/>
                </a:solidFill>
                <a:latin typeface="Arial"/>
              </a:rPr>
              <a:t>alternating replenishment of the two colliding beams, keeping beam currents stable within a few per cent</a:t>
            </a:r>
            <a:endParaRPr lang="en-GB" sz="4800" dirty="0">
              <a:solidFill>
                <a:srgbClr val="0C377B"/>
              </a:solidFill>
              <a:latin typeface="Arial"/>
            </a:endParaRPr>
          </a:p>
        </p:txBody>
      </p:sp>
      <p:sp>
        <p:nvSpPr>
          <p:cNvPr id="10" name="TextBox 9">
            <a:extLst>
              <a:ext uri="{FF2B5EF4-FFF2-40B4-BE49-F238E27FC236}">
                <a16:creationId xmlns:a16="http://schemas.microsoft.com/office/drawing/2014/main" id="{A8A59587-A231-4AED-B519-D23253F4D44E}"/>
              </a:ext>
            </a:extLst>
          </p:cNvPr>
          <p:cNvSpPr txBox="1"/>
          <p:nvPr/>
        </p:nvSpPr>
        <p:spPr>
          <a:xfrm>
            <a:off x="11802204" y="12508803"/>
            <a:ext cx="10270760" cy="830997"/>
          </a:xfrm>
          <a:prstGeom prst="rect">
            <a:avLst/>
          </a:prstGeom>
          <a:solidFill>
            <a:srgbClr val="00B050"/>
          </a:solidFill>
        </p:spPr>
        <p:txBody>
          <a:bodyPr wrap="none" rtlCol="0">
            <a:spAutoFit/>
          </a:bodyPr>
          <a:lstStyle/>
          <a:p>
            <a:pPr defTabSz="1828800">
              <a:defRPr/>
            </a:pPr>
            <a:r>
              <a:rPr lang="en-US" sz="4800" dirty="0">
                <a:solidFill>
                  <a:srgbClr val="FFFFFF"/>
                </a:solidFill>
                <a:latin typeface="Arial"/>
              </a:rPr>
              <a:t>average luminosity ~ peak luminosity</a:t>
            </a:r>
            <a:endParaRPr lang="en-GB" sz="4800" dirty="0">
              <a:solidFill>
                <a:srgbClr val="FFFFFF"/>
              </a:solidFill>
              <a:latin typeface="Arial"/>
            </a:endParaRPr>
          </a:p>
        </p:txBody>
      </p:sp>
      <p:pic>
        <p:nvPicPr>
          <p:cNvPr id="11" name="Picture 10" descr="A picture containing icon&#10;&#10;Description automatically generated">
            <a:extLst>
              <a:ext uri="{FF2B5EF4-FFF2-40B4-BE49-F238E27FC236}">
                <a16:creationId xmlns:a16="http://schemas.microsoft.com/office/drawing/2014/main" id="{A7067DE3-E055-42F5-8235-E5B393F3E3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668" y="133972"/>
            <a:ext cx="3870772" cy="1308584"/>
          </a:xfrm>
          <a:prstGeom prst="rect">
            <a:avLst/>
          </a:prstGeom>
        </p:spPr>
      </p:pic>
    </p:spTree>
    <p:extLst>
      <p:ext uri="{BB962C8B-B14F-4D97-AF65-F5344CB8AC3E}">
        <p14:creationId xmlns:p14="http://schemas.microsoft.com/office/powerpoint/2010/main" val="108984040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 Ring4.JPG                                                      04FFC802Macintosh HD                   C12DDCCD:"/>
          <p:cNvPicPr>
            <a:picLocks noChangeAspect="1" noChangeArrowheads="1"/>
          </p:cNvPicPr>
          <p:nvPr/>
        </p:nvPicPr>
        <p:blipFill rotWithShape="1">
          <a:blip r:embed="rId3"/>
          <a:srcRect l="14027" t="2080" r="21234" b="11344"/>
          <a:stretch/>
        </p:blipFill>
        <p:spPr bwMode="auto">
          <a:xfrm>
            <a:off x="958752" y="4062219"/>
            <a:ext cx="8863588" cy="8128978"/>
          </a:xfrm>
          <a:prstGeom prst="rect">
            <a:avLst/>
          </a:prstGeom>
          <a:noFill/>
          <a:ln w="9525">
            <a:noFill/>
            <a:miter lim="800000"/>
            <a:headEnd/>
            <a:tailEnd/>
          </a:ln>
        </p:spPr>
      </p:pic>
      <p:sp>
        <p:nvSpPr>
          <p:cNvPr id="6" name="TextBox 5"/>
          <p:cNvSpPr txBox="1"/>
          <p:nvPr/>
        </p:nvSpPr>
        <p:spPr>
          <a:xfrm>
            <a:off x="12480032" y="10724337"/>
            <a:ext cx="11819672" cy="1446550"/>
          </a:xfrm>
          <a:prstGeom prst="rect">
            <a:avLst/>
          </a:prstGeom>
          <a:solidFill>
            <a:srgbClr val="FFFF00"/>
          </a:solidFill>
        </p:spPr>
        <p:txBody>
          <a:bodyPr wrap="square" rtlCol="0">
            <a:spAutoFit/>
          </a:bodyPr>
          <a:lstStyle/>
          <a:p>
            <a:pPr defTabSz="1828800">
              <a:defRPr/>
            </a:pPr>
            <a:r>
              <a:rPr lang="en-US" sz="4400" b="1" u="sng" kern="0" dirty="0">
                <a:solidFill>
                  <a:srgbClr val="0000FF"/>
                </a:solidFill>
                <a:latin typeface="Symbol" panose="05050102010706020507" pitchFamily="18" charset="2"/>
              </a:rPr>
              <a:t>b</a:t>
            </a:r>
            <a:r>
              <a:rPr lang="en-US" sz="4400" b="1" i="1" u="sng" kern="0" baseline="-25000" dirty="0">
                <a:solidFill>
                  <a:srgbClr val="0000FF"/>
                </a:solidFill>
                <a:latin typeface="Calibri"/>
              </a:rPr>
              <a:t>y</a:t>
            </a:r>
            <a:r>
              <a:rPr lang="en-US" sz="4400" b="1" u="sng" kern="0" baseline="30000" dirty="0">
                <a:solidFill>
                  <a:srgbClr val="0000FF"/>
                </a:solidFill>
                <a:latin typeface="Calibri"/>
              </a:rPr>
              <a:t>* </a:t>
            </a:r>
            <a:r>
              <a:rPr lang="en-US" sz="4400" b="1" u="sng" dirty="0">
                <a:solidFill>
                  <a:srgbClr val="0000FF"/>
                </a:solidFill>
                <a:latin typeface="Calibri"/>
              </a:rPr>
              <a:t> = 0.8 mm achieved </a:t>
            </a:r>
            <a:r>
              <a:rPr lang="en-US" sz="4400" b="1" dirty="0">
                <a:solidFill>
                  <a:srgbClr val="0000FF"/>
                </a:solidFill>
                <a:latin typeface="Calibri"/>
              </a:rPr>
              <a:t>in both rings – </a:t>
            </a:r>
            <a:r>
              <a:rPr lang="en-US" sz="4400" b="1" dirty="0">
                <a:solidFill>
                  <a:srgbClr val="4D4D4D">
                    <a:lumMod val="50000"/>
                  </a:srgbClr>
                </a:solidFill>
                <a:latin typeface="Calibri"/>
              </a:rPr>
              <a:t> using the</a:t>
            </a:r>
          </a:p>
          <a:p>
            <a:pPr defTabSz="1828800">
              <a:defRPr/>
            </a:pPr>
            <a:r>
              <a:rPr lang="en-US" sz="4400" b="1" u="sng" dirty="0">
                <a:solidFill>
                  <a:prstClr val="black"/>
                </a:solidFill>
                <a:latin typeface="Calibri"/>
              </a:rPr>
              <a:t>FCC-</a:t>
            </a:r>
            <a:r>
              <a:rPr lang="en-US" sz="4400" b="1" u="sng" dirty="0" err="1">
                <a:solidFill>
                  <a:prstClr val="black"/>
                </a:solidFill>
                <a:latin typeface="Calibri"/>
              </a:rPr>
              <a:t>ee</a:t>
            </a:r>
            <a:r>
              <a:rPr lang="en-US" sz="4400" b="1" u="sng" dirty="0">
                <a:solidFill>
                  <a:prstClr val="black"/>
                </a:solidFill>
                <a:latin typeface="Calibri"/>
              </a:rPr>
              <a:t>-style “virtual” crab-waist collision scheme</a:t>
            </a:r>
          </a:p>
        </p:txBody>
      </p:sp>
      <mc:AlternateContent xmlns:mc="http://schemas.openxmlformats.org/markup-compatibility/2006" xmlns:a14="http://schemas.microsoft.com/office/drawing/2010/main">
        <mc:Choice Requires="a14">
          <p:sp>
            <p:nvSpPr>
              <p:cNvPr id="8" name="Прямоугольник 6"/>
              <p:cNvSpPr/>
              <p:nvPr/>
            </p:nvSpPr>
            <p:spPr>
              <a:xfrm>
                <a:off x="-24408" y="1961456"/>
                <a:ext cx="24384000" cy="1569660"/>
              </a:xfrm>
              <a:prstGeom prst="rect">
                <a:avLst/>
              </a:prstGeom>
              <a:solidFill>
                <a:srgbClr val="ED7D31">
                  <a:lumMod val="40000"/>
                  <a:lumOff val="60000"/>
                </a:srgbClr>
              </a:solidFill>
            </p:spPr>
            <p:txBody>
              <a:bodyPr wrap="square">
                <a:spAutoFit/>
              </a:bodyPr>
              <a:lstStyle/>
              <a:p>
                <a:pPr defTabSz="1828800">
                  <a:defRPr/>
                </a:pPr>
                <a:r>
                  <a:rPr lang="en-US" sz="4800" b="1" kern="0" dirty="0">
                    <a:solidFill>
                      <a:srgbClr val="4472C4">
                        <a:lumMod val="75000"/>
                      </a:srgbClr>
                    </a:solidFill>
                    <a:latin typeface="Calibri"/>
                  </a:rPr>
                  <a:t>Double r</a:t>
                </a:r>
                <a:r>
                  <a:rPr lang="en-US" sz="4800" b="1" kern="0" dirty="0">
                    <a:solidFill>
                      <a:srgbClr val="2F5597"/>
                    </a:solidFill>
                    <a:latin typeface="Calibri"/>
                  </a:rPr>
                  <a:t>in</a:t>
                </a:r>
                <a:r>
                  <a:rPr lang="en-US" sz="4800" b="1" kern="0" dirty="0">
                    <a:solidFill>
                      <a:srgbClr val="4472C4">
                        <a:lumMod val="75000"/>
                      </a:srgbClr>
                    </a:solidFill>
                    <a:latin typeface="Calibri"/>
                  </a:rPr>
                  <a:t>g </a:t>
                </a:r>
                <a:r>
                  <a:rPr lang="en-US" sz="4800" b="1" kern="0" dirty="0" err="1">
                    <a:solidFill>
                      <a:srgbClr val="4472C4">
                        <a:lumMod val="75000"/>
                      </a:srgbClr>
                    </a:solidFill>
                    <a:latin typeface="Calibri"/>
                  </a:rPr>
                  <a:t>e</a:t>
                </a:r>
                <a:r>
                  <a:rPr lang="en-US" sz="4800" b="1" kern="0" baseline="30000" dirty="0" err="1">
                    <a:solidFill>
                      <a:srgbClr val="4472C4">
                        <a:lumMod val="75000"/>
                      </a:srgbClr>
                    </a:solidFill>
                    <a:latin typeface="Calibri"/>
                  </a:rPr>
                  <a:t>+</a:t>
                </a:r>
                <a:r>
                  <a:rPr lang="en-US" sz="4800" b="1" kern="0" dirty="0" err="1">
                    <a:solidFill>
                      <a:srgbClr val="4472C4">
                        <a:lumMod val="75000"/>
                      </a:srgbClr>
                    </a:solidFill>
                    <a:latin typeface="Calibri"/>
                  </a:rPr>
                  <a:t>e</a:t>
                </a:r>
                <a:r>
                  <a:rPr lang="en-US" sz="4800" b="1" kern="0" baseline="30000" dirty="0">
                    <a:solidFill>
                      <a:srgbClr val="4472C4">
                        <a:lumMod val="75000"/>
                      </a:srgbClr>
                    </a:solidFill>
                    <a:latin typeface="Calibri"/>
                  </a:rPr>
                  <a:t>-</a:t>
                </a:r>
                <a:r>
                  <a:rPr lang="en-US" sz="4800" b="1" kern="0" dirty="0">
                    <a:solidFill>
                      <a:srgbClr val="4472C4">
                        <a:lumMod val="75000"/>
                      </a:srgbClr>
                    </a:solidFill>
                    <a:latin typeface="Calibri"/>
                  </a:rPr>
                  <a:t> collider </a:t>
                </a:r>
                <a:r>
                  <a:rPr lang="en-US" sz="4800" b="1" i="1" kern="0" dirty="0">
                    <a:solidFill>
                      <a:srgbClr val="4472C4">
                        <a:lumMod val="75000"/>
                      </a:srgbClr>
                    </a:solidFill>
                    <a:latin typeface="Calibri"/>
                  </a:rPr>
                  <a:t>B</a:t>
                </a:r>
                <a:r>
                  <a:rPr lang="en-US" sz="4800" b="1" kern="0" dirty="0">
                    <a:solidFill>
                      <a:srgbClr val="4472C4">
                        <a:lumMod val="75000"/>
                      </a:srgbClr>
                    </a:solidFill>
                    <a:latin typeface="Calibri"/>
                  </a:rPr>
                  <a:t>-factory </a:t>
                </a:r>
                <a:r>
                  <a:rPr lang="en-US" sz="4800" kern="0" dirty="0">
                    <a:solidFill>
                      <a:prstClr val="black"/>
                    </a:solidFill>
                    <a:latin typeface="Calibri"/>
                  </a:rPr>
                  <a:t>at 7(e</a:t>
                </a:r>
                <a:r>
                  <a:rPr lang="en-US" sz="4800" kern="0" baseline="30000" dirty="0">
                    <a:solidFill>
                      <a:prstClr val="black"/>
                    </a:solidFill>
                    <a:latin typeface="Calibri"/>
                  </a:rPr>
                  <a:t>-</a:t>
                </a:r>
                <a:r>
                  <a:rPr lang="en-US" sz="4800" kern="0" dirty="0">
                    <a:solidFill>
                      <a:prstClr val="black"/>
                    </a:solidFill>
                    <a:latin typeface="Calibri"/>
                  </a:rPr>
                  <a:t>) &amp; 4(e</a:t>
                </a:r>
                <a:r>
                  <a:rPr lang="en-US" sz="4800" kern="0" baseline="30000" dirty="0">
                    <a:solidFill>
                      <a:prstClr val="black"/>
                    </a:solidFill>
                    <a:latin typeface="Calibri"/>
                  </a:rPr>
                  <a:t>+</a:t>
                </a:r>
                <a:r>
                  <a:rPr lang="en-US" sz="4800" kern="0" dirty="0">
                    <a:solidFill>
                      <a:prstClr val="black"/>
                    </a:solidFill>
                    <a:latin typeface="Calibri"/>
                  </a:rPr>
                  <a:t>) GeV; </a:t>
                </a:r>
                <a:r>
                  <a:rPr lang="en-US" sz="4800" b="1" kern="0" dirty="0">
                    <a:solidFill>
                      <a:srgbClr val="4472C4">
                        <a:lumMod val="75000"/>
                      </a:srgbClr>
                    </a:solidFill>
                    <a:latin typeface="Calibri"/>
                  </a:rPr>
                  <a:t>design luminosity </a:t>
                </a:r>
                <a14:m>
                  <m:oMath xmlns:m="http://schemas.openxmlformats.org/officeDocument/2006/math">
                    <m:r>
                      <a:rPr lang="en-US" sz="4800" b="1" i="1" kern="0" dirty="0">
                        <a:solidFill>
                          <a:srgbClr val="4472C4">
                            <a:lumMod val="75000"/>
                          </a:srgbClr>
                        </a:solidFill>
                        <a:latin typeface="Cambria Math" panose="02040503050406030204" pitchFamily="18" charset="0"/>
                      </a:rPr>
                      <m:t>~</m:t>
                    </m:r>
                  </m:oMath>
                </a14:m>
                <a:r>
                  <a:rPr lang="en-US" sz="4800" b="1" kern="0" dirty="0">
                    <a:solidFill>
                      <a:srgbClr val="4472C4">
                        <a:lumMod val="75000"/>
                      </a:srgbClr>
                    </a:solidFill>
                    <a:latin typeface="Calibri"/>
                  </a:rPr>
                  <a:t>8 x 10</a:t>
                </a:r>
                <a:r>
                  <a:rPr lang="en-US" sz="4800" b="1" kern="0" baseline="30000" dirty="0">
                    <a:solidFill>
                      <a:srgbClr val="4472C4">
                        <a:lumMod val="75000"/>
                      </a:srgbClr>
                    </a:solidFill>
                    <a:latin typeface="Calibri"/>
                  </a:rPr>
                  <a:t>35</a:t>
                </a:r>
                <a:r>
                  <a:rPr lang="en-US" sz="4800" b="1" kern="0" dirty="0">
                    <a:solidFill>
                      <a:srgbClr val="4472C4">
                        <a:lumMod val="75000"/>
                      </a:srgbClr>
                    </a:solidFill>
                    <a:latin typeface="Calibri"/>
                  </a:rPr>
                  <a:t> cm</a:t>
                </a:r>
                <a:r>
                  <a:rPr lang="en-US" sz="4800" b="1" kern="0" baseline="30000" dirty="0">
                    <a:solidFill>
                      <a:srgbClr val="4472C4">
                        <a:lumMod val="75000"/>
                      </a:srgbClr>
                    </a:solidFill>
                    <a:latin typeface="Calibri"/>
                  </a:rPr>
                  <a:t>-2</a:t>
                </a:r>
                <a:r>
                  <a:rPr lang="en-US" sz="4800" b="1" kern="0" dirty="0">
                    <a:solidFill>
                      <a:srgbClr val="4472C4">
                        <a:lumMod val="75000"/>
                      </a:srgbClr>
                    </a:solidFill>
                    <a:latin typeface="Calibri"/>
                  </a:rPr>
                  <a:t>s</a:t>
                </a:r>
                <a:r>
                  <a:rPr lang="en-US" sz="4800" b="1" kern="0" baseline="30000" dirty="0">
                    <a:solidFill>
                      <a:srgbClr val="4472C4">
                        <a:lumMod val="75000"/>
                      </a:srgbClr>
                    </a:solidFill>
                    <a:latin typeface="Calibri"/>
                  </a:rPr>
                  <a:t>-1</a:t>
                </a:r>
                <a:r>
                  <a:rPr lang="en-US" sz="4800" kern="0" dirty="0">
                    <a:solidFill>
                      <a:prstClr val="black"/>
                    </a:solidFill>
                    <a:latin typeface="Calibri"/>
                  </a:rPr>
                  <a:t>; </a:t>
                </a:r>
                <a:r>
                  <a:rPr lang="en-US" sz="4800" b="1" kern="0" dirty="0">
                    <a:solidFill>
                      <a:srgbClr val="2F5597"/>
                    </a:solidFill>
                    <a:latin typeface="Calibri"/>
                  </a:rPr>
                  <a:t>design</a:t>
                </a:r>
                <a:r>
                  <a:rPr lang="en-US" sz="4800" kern="0" dirty="0">
                    <a:solidFill>
                      <a:prstClr val="black"/>
                    </a:solidFill>
                    <a:latin typeface="Calibri"/>
                  </a:rPr>
                  <a:t> </a:t>
                </a:r>
                <a:r>
                  <a:rPr lang="en-US" sz="4800" b="1" kern="0" dirty="0">
                    <a:solidFill>
                      <a:srgbClr val="4472C4">
                        <a:lumMod val="75000"/>
                      </a:srgbClr>
                    </a:solidFill>
                    <a:latin typeface="Symbol" panose="05050102010706020507" pitchFamily="18" charset="2"/>
                  </a:rPr>
                  <a:t>b</a:t>
                </a:r>
                <a:r>
                  <a:rPr lang="en-US" sz="4800" b="1" i="1" kern="0" baseline="-25000" dirty="0">
                    <a:solidFill>
                      <a:srgbClr val="4472C4">
                        <a:lumMod val="75000"/>
                      </a:srgbClr>
                    </a:solidFill>
                    <a:latin typeface="Calibri"/>
                  </a:rPr>
                  <a:t>y</a:t>
                </a:r>
                <a:r>
                  <a:rPr lang="en-US" sz="4800" b="1" kern="0" baseline="30000" dirty="0">
                    <a:solidFill>
                      <a:srgbClr val="4472C4">
                        <a:lumMod val="75000"/>
                      </a:srgbClr>
                    </a:solidFill>
                    <a:latin typeface="Calibri"/>
                  </a:rPr>
                  <a:t>*</a:t>
                </a:r>
                <a:r>
                  <a:rPr lang="en-US" sz="4800" dirty="0">
                    <a:solidFill>
                      <a:srgbClr val="0000CC"/>
                    </a:solidFill>
                    <a:latin typeface="Calibri"/>
                  </a:rPr>
                  <a:t> </a:t>
                </a:r>
                <a14:m>
                  <m:oMath xmlns:m="http://schemas.openxmlformats.org/officeDocument/2006/math">
                    <m:r>
                      <a:rPr lang="en-US" sz="4800" b="1" i="1" dirty="0">
                        <a:solidFill>
                          <a:srgbClr val="0000CC"/>
                        </a:solidFill>
                        <a:latin typeface="Cambria Math" panose="02040503050406030204" pitchFamily="18" charset="0"/>
                      </a:rPr>
                      <m:t>~ </m:t>
                    </m:r>
                  </m:oMath>
                </a14:m>
                <a:r>
                  <a:rPr lang="en-US" sz="4800" b="1" kern="0" dirty="0">
                    <a:solidFill>
                      <a:srgbClr val="4472C4">
                        <a:lumMod val="75000"/>
                      </a:srgbClr>
                    </a:solidFill>
                    <a:latin typeface="Calibri"/>
                  </a:rPr>
                  <a:t>0.3 mm;  beam lifetime</a:t>
                </a:r>
                <a14:m>
                  <m:oMath xmlns:m="http://schemas.openxmlformats.org/officeDocument/2006/math">
                    <m:r>
                      <a:rPr lang="en-US" sz="4800" b="1" i="1" kern="0" dirty="0">
                        <a:solidFill>
                          <a:srgbClr val="4472C4">
                            <a:lumMod val="75000"/>
                          </a:srgbClr>
                        </a:solidFill>
                        <a:latin typeface="Cambria Math" panose="02040503050406030204" pitchFamily="18" charset="0"/>
                      </a:rPr>
                      <m:t> ~</m:t>
                    </m:r>
                  </m:oMath>
                </a14:m>
                <a:r>
                  <a:rPr lang="en-US" sz="4800" b="1" kern="0" dirty="0">
                    <a:solidFill>
                      <a:srgbClr val="4472C4">
                        <a:lumMod val="75000"/>
                      </a:srgbClr>
                    </a:solidFill>
                    <a:latin typeface="Calibri"/>
                  </a:rPr>
                  <a:t>5 min</a:t>
                </a:r>
                <a:r>
                  <a:rPr lang="en-US" sz="4800" kern="0" dirty="0">
                    <a:solidFill>
                      <a:prstClr val="black"/>
                    </a:solidFill>
                    <a:latin typeface="Calibri"/>
                  </a:rPr>
                  <a:t>; </a:t>
                </a:r>
                <a:r>
                  <a:rPr lang="en-US" sz="4800" b="1" kern="0" dirty="0">
                    <a:solidFill>
                      <a:srgbClr val="4472C4">
                        <a:lumMod val="75000"/>
                      </a:srgbClr>
                    </a:solidFill>
                    <a:latin typeface="Calibri"/>
                  </a:rPr>
                  <a:t>top-up </a:t>
                </a:r>
                <a:r>
                  <a:rPr lang="en-US" sz="4800" kern="0" dirty="0">
                    <a:solidFill>
                      <a:prstClr val="black"/>
                    </a:solidFill>
                    <a:latin typeface="Calibri"/>
                  </a:rPr>
                  <a:t>inj.; </a:t>
                </a:r>
                <a14:m>
                  <m:oMath xmlns:m="http://schemas.openxmlformats.org/officeDocument/2006/math">
                    <m:r>
                      <a:rPr lang="en-US" sz="4800" b="1" i="1" kern="0" dirty="0">
                        <a:solidFill>
                          <a:srgbClr val="4472C4">
                            <a:lumMod val="75000"/>
                          </a:srgbClr>
                        </a:solidFill>
                        <a:latin typeface="Cambria Math" panose="02040503050406030204" pitchFamily="18" charset="0"/>
                      </a:rPr>
                      <m:t>~</m:t>
                    </m:r>
                  </m:oMath>
                </a14:m>
                <a:r>
                  <a:rPr lang="en-US" sz="4800" b="1" kern="0" dirty="0">
                    <a:solidFill>
                      <a:srgbClr val="4472C4">
                        <a:lumMod val="75000"/>
                      </a:srgbClr>
                    </a:solidFill>
                    <a:latin typeface="Calibri"/>
                  </a:rPr>
                  <a:t> 2.5 10</a:t>
                </a:r>
                <a:r>
                  <a:rPr lang="en-US" sz="4800" b="1" kern="0" baseline="30000" dirty="0">
                    <a:solidFill>
                      <a:srgbClr val="4472C4">
                        <a:lumMod val="75000"/>
                      </a:srgbClr>
                    </a:solidFill>
                    <a:latin typeface="Calibri"/>
                  </a:rPr>
                  <a:t>12</a:t>
                </a:r>
                <a:r>
                  <a:rPr lang="en-US" sz="4800" b="1" kern="0" dirty="0">
                    <a:solidFill>
                      <a:srgbClr val="4472C4">
                        <a:lumMod val="75000"/>
                      </a:srgbClr>
                    </a:solidFill>
                    <a:latin typeface="Calibri"/>
                  </a:rPr>
                  <a:t> e</a:t>
                </a:r>
                <a:r>
                  <a:rPr lang="en-US" sz="4800" b="1" kern="0" baseline="30000" dirty="0">
                    <a:solidFill>
                      <a:srgbClr val="4472C4">
                        <a:lumMod val="75000"/>
                      </a:srgbClr>
                    </a:solidFill>
                    <a:latin typeface="Calibri"/>
                  </a:rPr>
                  <a:t>+ </a:t>
                </a:r>
                <a:r>
                  <a:rPr lang="en-US" sz="4800" b="1" kern="0" dirty="0">
                    <a:solidFill>
                      <a:srgbClr val="4472C4">
                        <a:lumMod val="75000"/>
                      </a:srgbClr>
                    </a:solidFill>
                    <a:latin typeface="Calibri"/>
                  </a:rPr>
                  <a:t>/s ; </a:t>
                </a:r>
                <a:r>
                  <a:rPr lang="en-US" sz="4800" b="1" kern="0" dirty="0">
                    <a:solidFill>
                      <a:srgbClr val="00B050"/>
                    </a:solidFill>
                    <a:latin typeface="Calibri"/>
                  </a:rPr>
                  <a:t>under commissioning</a:t>
                </a:r>
              </a:p>
            </p:txBody>
          </p:sp>
        </mc:Choice>
        <mc:Fallback xmlns="">
          <p:sp>
            <p:nvSpPr>
              <p:cNvPr id="8" name="Прямоугольник 6"/>
              <p:cNvSpPr>
                <a:spLocks noRot="1" noChangeAspect="1" noMove="1" noResize="1" noEditPoints="1" noAdjustHandles="1" noChangeArrowheads="1" noChangeShapeType="1" noTextEdit="1"/>
              </p:cNvSpPr>
              <p:nvPr/>
            </p:nvSpPr>
            <p:spPr>
              <a:xfrm>
                <a:off x="-24408" y="1961456"/>
                <a:ext cx="24384000" cy="1569660"/>
              </a:xfrm>
              <a:prstGeom prst="rect">
                <a:avLst/>
              </a:prstGeom>
              <a:blipFill>
                <a:blip r:embed="rId4"/>
                <a:stretch>
                  <a:fillRect l="-1150" t="-8560" r="-50" b="-20623"/>
                </a:stretch>
              </a:blipFill>
            </p:spPr>
            <p:txBody>
              <a:bodyPr/>
              <a:lstStyle/>
              <a:p>
                <a:r>
                  <a:rPr lang="en-GB">
                    <a:noFill/>
                  </a:rPr>
                  <a:t> </a:t>
                </a:r>
              </a:p>
            </p:txBody>
          </p:sp>
        </mc:Fallback>
      </mc:AlternateContent>
      <p:sp>
        <p:nvSpPr>
          <p:cNvPr id="9" name="TextBox 8"/>
          <p:cNvSpPr txBox="1"/>
          <p:nvPr/>
        </p:nvSpPr>
        <p:spPr>
          <a:xfrm>
            <a:off x="646025" y="11708298"/>
            <a:ext cx="4762201" cy="523220"/>
          </a:xfrm>
          <a:prstGeom prst="rect">
            <a:avLst/>
          </a:prstGeom>
          <a:solidFill>
            <a:srgbClr val="FFFF00"/>
          </a:solidFill>
        </p:spPr>
        <p:txBody>
          <a:bodyPr wrap="none" rtlCol="0">
            <a:spAutoFit/>
          </a:bodyPr>
          <a:lstStyle/>
          <a:p>
            <a:pPr defTabSz="1828800">
              <a:defRPr/>
            </a:pPr>
            <a:r>
              <a:rPr lang="en-US" sz="2800" dirty="0">
                <a:solidFill>
                  <a:prstClr val="black"/>
                </a:solidFill>
                <a:latin typeface="Calibri"/>
              </a:rPr>
              <a:t>Y. Funakoshi, Y. Ohnishi, K. Oide</a:t>
            </a:r>
            <a:endParaRPr lang="en-GB" sz="2800" dirty="0">
              <a:solidFill>
                <a:prstClr val="black"/>
              </a:solidFill>
              <a:latin typeface="Calibri"/>
            </a:endParaRPr>
          </a:p>
        </p:txBody>
      </p:sp>
      <p:pic>
        <p:nvPicPr>
          <p:cNvPr id="4" name="Picture 3">
            <a:extLst>
              <a:ext uri="{FF2B5EF4-FFF2-40B4-BE49-F238E27FC236}">
                <a16:creationId xmlns:a16="http://schemas.microsoft.com/office/drawing/2014/main" id="{01EC72C8-A924-4F25-B9A0-6FAB39D5C45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8920" r="6323" b="-1"/>
          <a:stretch/>
        </p:blipFill>
        <p:spPr>
          <a:xfrm>
            <a:off x="12468892" y="3808115"/>
            <a:ext cx="11819672" cy="6971198"/>
          </a:xfrm>
          <a:prstGeom prst="rect">
            <a:avLst/>
          </a:prstGeom>
        </p:spPr>
      </p:pic>
      <p:sp>
        <p:nvSpPr>
          <p:cNvPr id="10" name="Rectangle 9"/>
          <p:cNvSpPr/>
          <p:nvPr/>
        </p:nvSpPr>
        <p:spPr>
          <a:xfrm>
            <a:off x="7383583" y="8139042"/>
            <a:ext cx="5672514" cy="1938992"/>
          </a:xfrm>
          <a:prstGeom prst="rect">
            <a:avLst/>
          </a:prstGeom>
          <a:solidFill>
            <a:srgbClr val="FF0000">
              <a:alpha val="50000"/>
            </a:srgbClr>
          </a:solidFill>
        </p:spPr>
        <p:txBody>
          <a:bodyPr wrap="square">
            <a:spAutoFit/>
          </a:bodyPr>
          <a:lstStyle/>
          <a:p>
            <a:pPr algn="ctr" defTabSz="1828800">
              <a:defRPr/>
            </a:pPr>
            <a:r>
              <a:rPr lang="en-US" sz="4000" dirty="0" err="1">
                <a:solidFill>
                  <a:srgbClr val="FFFFFF"/>
                </a:solidFill>
                <a:latin typeface="Arial"/>
              </a:rPr>
              <a:t>SuperKEKB</a:t>
            </a:r>
            <a:r>
              <a:rPr lang="en-US" sz="4000" dirty="0">
                <a:solidFill>
                  <a:srgbClr val="FFFFFF"/>
                </a:solidFill>
                <a:latin typeface="Arial"/>
              </a:rPr>
              <a:t> is demonstrating FCC-</a:t>
            </a:r>
            <a:r>
              <a:rPr lang="en-US" sz="4000" dirty="0" err="1">
                <a:solidFill>
                  <a:srgbClr val="FFFFFF"/>
                </a:solidFill>
                <a:latin typeface="Arial"/>
              </a:rPr>
              <a:t>ee</a:t>
            </a:r>
            <a:r>
              <a:rPr lang="en-US" sz="4000" dirty="0">
                <a:solidFill>
                  <a:srgbClr val="FFFFFF"/>
                </a:solidFill>
                <a:latin typeface="Arial"/>
              </a:rPr>
              <a:t> key concepts </a:t>
            </a:r>
            <a:endParaRPr lang="en-GB" sz="4000" dirty="0">
              <a:solidFill>
                <a:srgbClr val="FFFFFF"/>
              </a:solidFill>
              <a:latin typeface="Arial"/>
            </a:endParaRPr>
          </a:p>
        </p:txBody>
      </p:sp>
      <p:sp>
        <p:nvSpPr>
          <p:cNvPr id="16" name="TextBox 15">
            <a:extLst>
              <a:ext uri="{FF2B5EF4-FFF2-40B4-BE49-F238E27FC236}">
                <a16:creationId xmlns:a16="http://schemas.microsoft.com/office/drawing/2014/main" id="{712AA706-D1E8-4AC2-81A2-E969D7DE17F2}"/>
              </a:ext>
            </a:extLst>
          </p:cNvPr>
          <p:cNvSpPr txBox="1"/>
          <p:nvPr/>
        </p:nvSpPr>
        <p:spPr>
          <a:xfrm>
            <a:off x="19993411" y="4134370"/>
            <a:ext cx="3271537" cy="523220"/>
          </a:xfrm>
          <a:prstGeom prst="rect">
            <a:avLst/>
          </a:prstGeom>
          <a:solidFill>
            <a:srgbClr val="FFFF00"/>
          </a:solidFill>
        </p:spPr>
        <p:txBody>
          <a:bodyPr wrap="none" rtlCol="0">
            <a:spAutoFit/>
          </a:bodyPr>
          <a:lstStyle/>
          <a:p>
            <a:pPr defTabSz="1828800">
              <a:defRPr/>
            </a:pPr>
            <a:r>
              <a:rPr lang="en-US" sz="2800" dirty="0">
                <a:solidFill>
                  <a:prstClr val="black"/>
                </a:solidFill>
                <a:latin typeface="Calibri"/>
              </a:rPr>
              <a:t>M. T</a:t>
            </a:r>
            <a:r>
              <a:rPr lang="en-US" sz="2800" dirty="0" err="1">
                <a:solidFill>
                  <a:prstClr val="black"/>
                </a:solidFill>
                <a:latin typeface="Calibri"/>
              </a:rPr>
              <a:t>obiyama</a:t>
            </a:r>
            <a:r>
              <a:rPr lang="en-US" sz="2800" dirty="0">
                <a:solidFill>
                  <a:prstClr val="black"/>
                </a:solidFill>
                <a:latin typeface="Calibri"/>
              </a:rPr>
              <a:t>, K. Oide</a:t>
            </a:r>
            <a:endParaRPr lang="en-GB" sz="2800" dirty="0">
              <a:solidFill>
                <a:prstClr val="black"/>
              </a:solidFill>
              <a:latin typeface="Calibri"/>
            </a:endParaRPr>
          </a:p>
        </p:txBody>
      </p:sp>
      <p:sp>
        <p:nvSpPr>
          <p:cNvPr id="2" name="Title 1">
            <a:extLst>
              <a:ext uri="{FF2B5EF4-FFF2-40B4-BE49-F238E27FC236}">
                <a16:creationId xmlns:a16="http://schemas.microsoft.com/office/drawing/2014/main" id="{913A52B1-3ACD-4E58-B4D2-864E18E6D5AA}"/>
              </a:ext>
            </a:extLst>
          </p:cNvPr>
          <p:cNvSpPr txBox="1">
            <a:spLocks/>
          </p:cNvSpPr>
          <p:nvPr/>
        </p:nvSpPr>
        <p:spPr>
          <a:xfrm>
            <a:off x="1" y="-54768"/>
            <a:ext cx="24383998"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1828800">
              <a:defRPr/>
            </a:pPr>
            <a:r>
              <a:rPr lang="en-US" sz="7200" kern="0" dirty="0">
                <a:latin typeface="Arial"/>
              </a:rPr>
              <a:t>               </a:t>
            </a:r>
            <a:r>
              <a:rPr lang="en-GB" sz="7200" kern="0" dirty="0" err="1">
                <a:latin typeface="Arial"/>
              </a:rPr>
              <a:t>SuperKEKB</a:t>
            </a:r>
            <a:r>
              <a:rPr lang="en-GB" sz="7200" kern="0" dirty="0">
                <a:latin typeface="Arial"/>
              </a:rPr>
              <a:t> – “FCC-</a:t>
            </a:r>
            <a:r>
              <a:rPr lang="en-GB" sz="7200" kern="0" dirty="0" err="1">
                <a:latin typeface="Arial"/>
              </a:rPr>
              <a:t>ee</a:t>
            </a:r>
            <a:r>
              <a:rPr lang="en-GB" sz="7200" kern="0" dirty="0">
                <a:latin typeface="Arial"/>
              </a:rPr>
              <a:t> demonstrator”</a:t>
            </a:r>
            <a:endParaRPr lang="en-US" sz="7200" kern="0" dirty="0">
              <a:latin typeface="Arial"/>
            </a:endParaRPr>
          </a:p>
        </p:txBody>
      </p:sp>
      <p:sp>
        <p:nvSpPr>
          <p:cNvPr id="5" name="Rectangle 4">
            <a:extLst>
              <a:ext uri="{FF2B5EF4-FFF2-40B4-BE49-F238E27FC236}">
                <a16:creationId xmlns:a16="http://schemas.microsoft.com/office/drawing/2014/main" id="{2A6EF3F3-3359-493F-B98E-AB774C4994B0}"/>
              </a:ext>
            </a:extLst>
          </p:cNvPr>
          <p:cNvSpPr/>
          <p:nvPr/>
        </p:nvSpPr>
        <p:spPr>
          <a:xfrm>
            <a:off x="9995563" y="12668330"/>
            <a:ext cx="14055451" cy="707886"/>
          </a:xfrm>
          <a:prstGeom prst="rect">
            <a:avLst/>
          </a:prstGeom>
        </p:spPr>
        <p:txBody>
          <a:bodyPr wrap="none">
            <a:spAutoFit/>
          </a:bodyPr>
          <a:lstStyle/>
          <a:p>
            <a:pPr defTabSz="1828800"/>
            <a:r>
              <a:rPr lang="en-GB" sz="4000" dirty="0">
                <a:solidFill>
                  <a:srgbClr val="FFFF00"/>
                </a:solidFill>
                <a:latin typeface="Arial"/>
              </a:rPr>
              <a:t>new world record </a:t>
            </a:r>
            <a:r>
              <a:rPr lang="en-GB" sz="4000" i="1" dirty="0">
                <a:solidFill>
                  <a:srgbClr val="FFFF00"/>
                </a:solidFill>
                <a:latin typeface="Arial"/>
              </a:rPr>
              <a:t>L</a:t>
            </a:r>
            <a:r>
              <a:rPr lang="en-GB" sz="4000" dirty="0">
                <a:solidFill>
                  <a:srgbClr val="FFFF00"/>
                </a:solidFill>
                <a:latin typeface="Arial"/>
              </a:rPr>
              <a:t> = 3.81 x 10</a:t>
            </a:r>
            <a:r>
              <a:rPr lang="en-GB" sz="4000" baseline="30000" dirty="0">
                <a:solidFill>
                  <a:srgbClr val="FFFF00"/>
                </a:solidFill>
                <a:latin typeface="Arial"/>
              </a:rPr>
              <a:t>34</a:t>
            </a:r>
            <a:r>
              <a:rPr lang="en-GB" sz="4000" dirty="0">
                <a:solidFill>
                  <a:srgbClr val="FFFF00"/>
                </a:solidFill>
                <a:latin typeface="Arial"/>
              </a:rPr>
              <a:t> cm</a:t>
            </a:r>
            <a:r>
              <a:rPr lang="en-GB" sz="4000" baseline="30000" dirty="0">
                <a:solidFill>
                  <a:srgbClr val="FFFF00"/>
                </a:solidFill>
                <a:latin typeface="Arial"/>
              </a:rPr>
              <a:t>-2</a:t>
            </a:r>
            <a:r>
              <a:rPr lang="en-GB" sz="4000" dirty="0">
                <a:solidFill>
                  <a:srgbClr val="FFFF00"/>
                </a:solidFill>
                <a:latin typeface="Arial"/>
              </a:rPr>
              <a:t>s</a:t>
            </a:r>
            <a:r>
              <a:rPr lang="en-GB" sz="4000" baseline="30000" dirty="0">
                <a:solidFill>
                  <a:srgbClr val="FFFF00"/>
                </a:solidFill>
                <a:latin typeface="Arial"/>
              </a:rPr>
              <a:t>-1</a:t>
            </a:r>
            <a:r>
              <a:rPr lang="en-GB" sz="4000" dirty="0">
                <a:solidFill>
                  <a:srgbClr val="FFFF00"/>
                </a:solidFill>
                <a:latin typeface="Arial"/>
              </a:rPr>
              <a:t> on 23 December ‘21</a:t>
            </a:r>
          </a:p>
        </p:txBody>
      </p:sp>
      <p:pic>
        <p:nvPicPr>
          <p:cNvPr id="13" name="Picture 12" descr="Icon&#10;&#10;Description automatically generated">
            <a:extLst>
              <a:ext uri="{FF2B5EF4-FFF2-40B4-BE49-F238E27FC236}">
                <a16:creationId xmlns:a16="http://schemas.microsoft.com/office/drawing/2014/main" id="{72AD2A22-1973-4455-835B-AD26E8FC58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407" y="-54767"/>
            <a:ext cx="3699034" cy="1827322"/>
          </a:xfrm>
          <a:prstGeom prst="rect">
            <a:avLst/>
          </a:prstGeom>
        </p:spPr>
      </p:pic>
      <p:sp>
        <p:nvSpPr>
          <p:cNvPr id="7" name="TextBox 6">
            <a:extLst>
              <a:ext uri="{FF2B5EF4-FFF2-40B4-BE49-F238E27FC236}">
                <a16:creationId xmlns:a16="http://schemas.microsoft.com/office/drawing/2014/main" id="{D26BEC96-085E-4F9F-B2F7-5E35F9DFD00F}"/>
              </a:ext>
            </a:extLst>
          </p:cNvPr>
          <p:cNvSpPr txBox="1"/>
          <p:nvPr/>
        </p:nvSpPr>
        <p:spPr>
          <a:xfrm>
            <a:off x="8323585" y="4161271"/>
            <a:ext cx="1595309" cy="646331"/>
          </a:xfrm>
          <a:prstGeom prst="rect">
            <a:avLst/>
          </a:prstGeom>
          <a:noFill/>
        </p:spPr>
        <p:txBody>
          <a:bodyPr wrap="none" rtlCol="0">
            <a:spAutoFit/>
          </a:bodyPr>
          <a:lstStyle/>
          <a:p>
            <a:pPr defTabSz="1828800"/>
            <a:r>
              <a:rPr lang="en-US" dirty="0">
                <a:solidFill>
                  <a:srgbClr val="0C377B"/>
                </a:solidFill>
                <a:latin typeface="Arial"/>
              </a:rPr>
              <a:t>Belle 2</a:t>
            </a:r>
            <a:endParaRPr lang="en-GB" dirty="0">
              <a:solidFill>
                <a:srgbClr val="0C377B"/>
              </a:solidFill>
              <a:latin typeface="Arial"/>
            </a:endParaRPr>
          </a:p>
        </p:txBody>
      </p:sp>
    </p:spTree>
    <p:extLst>
      <p:ext uri="{BB962C8B-B14F-4D97-AF65-F5344CB8AC3E}">
        <p14:creationId xmlns:p14="http://schemas.microsoft.com/office/powerpoint/2010/main" val="154030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09538" y="187632"/>
            <a:ext cx="9072000" cy="954107"/>
          </a:xfrm>
          <a:prstGeom prst="rect">
            <a:avLst/>
          </a:prstGeom>
          <a:solidFill>
            <a:schemeClr val="accent4"/>
          </a:solidFill>
        </p:spPr>
        <p:txBody>
          <a:bodyPr wrap="square" rtlCol="0">
            <a:spAutoFit/>
          </a:bodyPr>
          <a:lstStyle/>
          <a:p>
            <a:pPr algn="ctr" defTabSz="1828800">
              <a:defRPr/>
            </a:pPr>
            <a:r>
              <a:rPr lang="fr-FR" sz="5600" b="1" dirty="0">
                <a:solidFill>
                  <a:prstClr val="black"/>
                </a:solidFill>
                <a:latin typeface="Calibri" panose="020F0502020204030204"/>
              </a:rPr>
              <a:t>FCC-</a:t>
            </a:r>
            <a:r>
              <a:rPr lang="fr-FR" sz="5600" b="1" dirty="0" err="1">
                <a:solidFill>
                  <a:prstClr val="black"/>
                </a:solidFill>
                <a:latin typeface="Calibri" panose="020F0502020204030204"/>
              </a:rPr>
              <a:t>ee</a:t>
            </a:r>
            <a:r>
              <a:rPr lang="fr-FR" sz="5600" b="1" dirty="0">
                <a:solidFill>
                  <a:prstClr val="black"/>
                </a:solidFill>
                <a:latin typeface="Calibri" panose="020F0502020204030204"/>
              </a:rPr>
              <a:t> </a:t>
            </a:r>
            <a:r>
              <a:rPr lang="fr-FR" sz="5600" b="1" dirty="0" err="1">
                <a:solidFill>
                  <a:prstClr val="black"/>
                </a:solidFill>
                <a:latin typeface="Calibri" panose="020F0502020204030204"/>
              </a:rPr>
              <a:t>physics</a:t>
            </a:r>
            <a:r>
              <a:rPr lang="fr-FR" sz="5600" b="1" dirty="0">
                <a:solidFill>
                  <a:prstClr val="black"/>
                </a:solidFill>
                <a:latin typeface="Calibri" panose="020F0502020204030204"/>
              </a:rPr>
              <a:t> programme</a:t>
            </a:r>
          </a:p>
        </p:txBody>
      </p:sp>
      <p:grpSp>
        <p:nvGrpSpPr>
          <p:cNvPr id="5" name="Group 4"/>
          <p:cNvGrpSpPr/>
          <p:nvPr/>
        </p:nvGrpSpPr>
        <p:grpSpPr>
          <a:xfrm>
            <a:off x="268943" y="1337770"/>
            <a:ext cx="23899906" cy="12138212"/>
            <a:chOff x="-51162" y="384468"/>
            <a:chExt cx="12332809" cy="6070120"/>
          </a:xfrm>
        </p:grpSpPr>
        <p:pic>
          <p:nvPicPr>
            <p:cNvPr id="2" name="Picture 1"/>
            <p:cNvPicPr>
              <a:picLocks noChangeAspect="1"/>
            </p:cNvPicPr>
            <p:nvPr/>
          </p:nvPicPr>
          <p:blipFill>
            <a:blip r:embed="rId2"/>
            <a:stretch>
              <a:fillRect/>
            </a:stretch>
          </p:blipFill>
          <p:spPr>
            <a:xfrm>
              <a:off x="-51162" y="384468"/>
              <a:ext cx="12332809" cy="6070120"/>
            </a:xfrm>
            <a:prstGeom prst="rect">
              <a:avLst/>
            </a:prstGeom>
          </p:spPr>
        </p:pic>
        <p:sp>
          <p:nvSpPr>
            <p:cNvPr id="4" name="TextBox 3"/>
            <p:cNvSpPr txBox="1"/>
            <p:nvPr/>
          </p:nvSpPr>
          <p:spPr>
            <a:xfrm>
              <a:off x="11187951" y="484094"/>
              <a:ext cx="869578" cy="323219"/>
            </a:xfrm>
            <a:prstGeom prst="rect">
              <a:avLst/>
            </a:prstGeom>
            <a:noFill/>
          </p:spPr>
          <p:txBody>
            <a:bodyPr wrap="square" rtlCol="0">
              <a:spAutoFit/>
            </a:bodyPr>
            <a:lstStyle/>
            <a:p>
              <a:pPr defTabSz="1828800">
                <a:defRPr/>
              </a:pPr>
              <a:r>
                <a:rPr lang="fr-FR" b="1" dirty="0">
                  <a:solidFill>
                    <a:prstClr val="black"/>
                  </a:solidFill>
                  <a:latin typeface="Calibri" panose="020F0502020204030204"/>
                </a:rPr>
                <a:t>&amp; QCD</a:t>
              </a:r>
            </a:p>
          </p:txBody>
        </p:sp>
      </p:grpSp>
      <p:sp>
        <p:nvSpPr>
          <p:cNvPr id="6" name="TextBox 5"/>
          <p:cNvSpPr txBox="1"/>
          <p:nvPr/>
        </p:nvSpPr>
        <p:spPr>
          <a:xfrm>
            <a:off x="16638495" y="0"/>
            <a:ext cx="7745506" cy="1200329"/>
          </a:xfrm>
          <a:prstGeom prst="rect">
            <a:avLst/>
          </a:prstGeom>
          <a:solidFill>
            <a:schemeClr val="bg2"/>
          </a:solidFill>
          <a:ln>
            <a:solidFill>
              <a:schemeClr val="tx1"/>
            </a:solidFill>
          </a:ln>
        </p:spPr>
        <p:txBody>
          <a:bodyPr wrap="square" rtlCol="0">
            <a:spAutoFit/>
          </a:bodyPr>
          <a:lstStyle/>
          <a:p>
            <a:pPr defTabSz="1828800">
              <a:defRPr/>
            </a:pPr>
            <a:r>
              <a:rPr lang="fr-FR" dirty="0">
                <a:solidFill>
                  <a:srgbClr val="00B050"/>
                </a:solidFill>
                <a:latin typeface="Calibri" panose="020F0502020204030204"/>
              </a:rPr>
              <a:t> </a:t>
            </a:r>
            <a:r>
              <a:rPr lang="fr-FR" i="1" dirty="0">
                <a:solidFill>
                  <a:srgbClr val="00B050"/>
                </a:solidFill>
                <a:latin typeface="Calibri" panose="020F0502020204030204"/>
              </a:rPr>
              <a:t>M. Dam ECFA R&amp;D road </a:t>
            </a:r>
            <a:r>
              <a:rPr lang="fr-FR" i="1" dirty="0" err="1">
                <a:solidFill>
                  <a:srgbClr val="00B050"/>
                </a:solidFill>
                <a:latin typeface="Calibri" panose="020F0502020204030204"/>
              </a:rPr>
              <a:t>map</a:t>
            </a:r>
            <a:r>
              <a:rPr lang="fr-FR" i="1" dirty="0">
                <a:solidFill>
                  <a:srgbClr val="00B050"/>
                </a:solidFill>
                <a:latin typeface="Calibri" panose="020F0502020204030204"/>
              </a:rPr>
              <a:t> input</a:t>
            </a:r>
          </a:p>
          <a:p>
            <a:pPr defTabSz="1828800">
              <a:defRPr/>
            </a:pPr>
            <a:r>
              <a:rPr lang="fr-FR" dirty="0">
                <a:solidFill>
                  <a:prstClr val="black"/>
                </a:solidFill>
                <a:latin typeface="Calibri" panose="020F0502020204030204"/>
                <a:hlinkClick r:id="rId3"/>
              </a:rPr>
              <a:t>https://indico.cern.ch/event/994685/</a:t>
            </a:r>
            <a:r>
              <a:rPr lang="fr-FR" dirty="0">
                <a:solidFill>
                  <a:prstClr val="black"/>
                </a:solidFill>
                <a:latin typeface="Calibri" panose="020F0502020204030204"/>
              </a:rPr>
              <a:t>  </a:t>
            </a:r>
          </a:p>
        </p:txBody>
      </p:sp>
      <p:sp>
        <p:nvSpPr>
          <p:cNvPr id="7" name="Date Placeholder 6"/>
          <p:cNvSpPr>
            <a:spLocks noGrp="1"/>
          </p:cNvSpPr>
          <p:nvPr>
            <p:ph type="dt" sz="half" idx="10"/>
          </p:nvPr>
        </p:nvSpPr>
        <p:spPr/>
        <p:txBody>
          <a:bodyPr/>
          <a:lstStyle/>
          <a:p>
            <a:pPr defTabSz="1828800">
              <a:defRPr/>
            </a:pPr>
            <a:fld id="{C51465D5-4BC1-4CBE-9BA0-71D3D00E76D1}" type="datetime1">
              <a:rPr lang="en-US">
                <a:solidFill>
                  <a:prstClr val="black">
                    <a:tint val="75000"/>
                  </a:prstClr>
                </a:solidFill>
                <a:latin typeface="Calibri" panose="020F0502020204030204"/>
              </a:rPr>
              <a:pPr defTabSz="1828800">
                <a:defRPr/>
              </a:pPr>
              <a:t>1/17/2022</a:t>
            </a:fld>
            <a:endParaRPr lang="fr-FR">
              <a:solidFill>
                <a:prstClr val="black">
                  <a:tint val="75000"/>
                </a:prstClr>
              </a:solidFill>
              <a:latin typeface="Calibri" panose="020F0502020204030204"/>
            </a:endParaRPr>
          </a:p>
        </p:txBody>
      </p:sp>
      <p:sp>
        <p:nvSpPr>
          <p:cNvPr id="8" name="Footer Placeholder 7"/>
          <p:cNvSpPr>
            <a:spLocks noGrp="1"/>
          </p:cNvSpPr>
          <p:nvPr>
            <p:ph type="ftr" sz="quarter" idx="11"/>
          </p:nvPr>
        </p:nvSpPr>
        <p:spPr/>
        <p:txBody>
          <a:bodyPr/>
          <a:lstStyle/>
          <a:p>
            <a:pPr defTabSz="1828800">
              <a:defRPr/>
            </a:pPr>
            <a:r>
              <a:rPr lang="en-US">
                <a:solidFill>
                  <a:prstClr val="black">
                    <a:tint val="75000"/>
                  </a:prstClr>
                </a:solidFill>
                <a:latin typeface="Calibri" panose="020F0502020204030204"/>
              </a:rPr>
              <a:t>enabling 4 IP at FCC-ee </a:t>
            </a:r>
            <a:endParaRPr lang="fr-FR">
              <a:solidFill>
                <a:prstClr val="black">
                  <a:tint val="75000"/>
                </a:prstClr>
              </a:solidFill>
              <a:latin typeface="Calibri" panose="020F0502020204030204"/>
            </a:endParaRPr>
          </a:p>
        </p:txBody>
      </p:sp>
      <p:sp>
        <p:nvSpPr>
          <p:cNvPr id="9" name="Slide Number Placeholder 8"/>
          <p:cNvSpPr>
            <a:spLocks noGrp="1"/>
          </p:cNvSpPr>
          <p:nvPr>
            <p:ph type="sldNum" sz="quarter" idx="12"/>
          </p:nvPr>
        </p:nvSpPr>
        <p:spPr/>
        <p:txBody>
          <a:bodyPr/>
          <a:lstStyle/>
          <a:p>
            <a:pPr defTabSz="1828800">
              <a:defRPr/>
            </a:pPr>
            <a:fld id="{D57E2960-37A5-4AAE-8B53-6EBC43190134}" type="slidenum">
              <a:rPr lang="fr-FR">
                <a:solidFill>
                  <a:prstClr val="black">
                    <a:tint val="75000"/>
                  </a:prstClr>
                </a:solidFill>
                <a:latin typeface="Calibri" panose="020F0502020204030204"/>
              </a:rPr>
              <a:pPr defTabSz="1828800">
                <a:defRPr/>
              </a:pPr>
              <a:t>7</a:t>
            </a:fld>
            <a:endParaRPr lang="fr-FR">
              <a:solidFill>
                <a:prstClr val="black">
                  <a:tint val="75000"/>
                </a:prstClr>
              </a:solidFill>
              <a:latin typeface="Calibri" panose="020F0502020204030204"/>
            </a:endParaRPr>
          </a:p>
        </p:txBody>
      </p:sp>
      <p:sp>
        <p:nvSpPr>
          <p:cNvPr id="11" name="TextBox 10">
            <a:extLst>
              <a:ext uri="{FF2B5EF4-FFF2-40B4-BE49-F238E27FC236}">
                <a16:creationId xmlns:a16="http://schemas.microsoft.com/office/drawing/2014/main" id="{11385614-90FE-40AC-9368-7C800DC1DC74}"/>
              </a:ext>
            </a:extLst>
          </p:cNvPr>
          <p:cNvSpPr txBox="1"/>
          <p:nvPr/>
        </p:nvSpPr>
        <p:spPr>
          <a:xfrm>
            <a:off x="21291615" y="12471684"/>
            <a:ext cx="3092385" cy="1200329"/>
          </a:xfrm>
          <a:prstGeom prst="rect">
            <a:avLst/>
          </a:prstGeom>
          <a:solidFill>
            <a:schemeClr val="accent1">
              <a:lumMod val="20000"/>
              <a:lumOff val="80000"/>
            </a:schemeClr>
          </a:solidFill>
          <a:ln w="47625">
            <a:solidFill>
              <a:schemeClr val="tx1"/>
            </a:solidFill>
          </a:ln>
        </p:spPr>
        <p:txBody>
          <a:bodyPr wrap="none" rtlCol="0">
            <a:spAutoFit/>
          </a:bodyPr>
          <a:lstStyle/>
          <a:p>
            <a:r>
              <a:rPr lang="en-US" dirty="0"/>
              <a:t>A .Blondel, </a:t>
            </a:r>
          </a:p>
          <a:p>
            <a:r>
              <a:rPr lang="en-US" dirty="0"/>
              <a:t>FCC Week 2021</a:t>
            </a:r>
            <a:endParaRPr lang="en-GB" dirty="0"/>
          </a:p>
        </p:txBody>
      </p:sp>
    </p:spTree>
    <p:extLst>
      <p:ext uri="{BB962C8B-B14F-4D97-AF65-F5344CB8AC3E}">
        <p14:creationId xmlns:p14="http://schemas.microsoft.com/office/powerpoint/2010/main" val="1258690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1364" y="1240972"/>
            <a:ext cx="24061272" cy="12475028"/>
          </a:xfrm>
          <a:prstGeom prst="rect">
            <a:avLst/>
          </a:prstGeom>
        </p:spPr>
      </p:pic>
      <p:sp>
        <p:nvSpPr>
          <p:cNvPr id="4" name="TextBox 3"/>
          <p:cNvSpPr txBox="1"/>
          <p:nvPr/>
        </p:nvSpPr>
        <p:spPr>
          <a:xfrm>
            <a:off x="3424844" y="186764"/>
            <a:ext cx="12908176" cy="954107"/>
          </a:xfrm>
          <a:prstGeom prst="rect">
            <a:avLst/>
          </a:prstGeom>
          <a:solidFill>
            <a:schemeClr val="accent4"/>
          </a:solidFill>
        </p:spPr>
        <p:txBody>
          <a:bodyPr wrap="square" rtlCol="0">
            <a:spAutoFit/>
          </a:bodyPr>
          <a:lstStyle/>
          <a:p>
            <a:pPr algn="ctr" defTabSz="1828800">
              <a:defRPr/>
            </a:pPr>
            <a:r>
              <a:rPr lang="fr-FR" sz="5600" b="1" dirty="0">
                <a:solidFill>
                  <a:prstClr val="black"/>
                </a:solidFill>
                <a:latin typeface="Calibri" panose="020F0502020204030204"/>
              </a:rPr>
              <a:t>Detector </a:t>
            </a:r>
            <a:r>
              <a:rPr lang="fr-FR" sz="5600" b="1" dirty="0" err="1">
                <a:solidFill>
                  <a:prstClr val="black"/>
                </a:solidFill>
                <a:latin typeface="Calibri" panose="020F0502020204030204"/>
              </a:rPr>
              <a:t>requirements</a:t>
            </a:r>
            <a:r>
              <a:rPr lang="fr-FR" sz="5600" b="1" dirty="0">
                <a:solidFill>
                  <a:prstClr val="black"/>
                </a:solidFill>
                <a:latin typeface="Calibri" panose="020F0502020204030204"/>
              </a:rPr>
              <a:t> (</a:t>
            </a:r>
            <a:r>
              <a:rPr lang="fr-FR" sz="5600" b="1" dirty="0" err="1">
                <a:solidFill>
                  <a:prstClr val="black"/>
                </a:solidFill>
                <a:latin typeface="Calibri" panose="020F0502020204030204"/>
              </a:rPr>
              <a:t>present</a:t>
            </a:r>
            <a:r>
              <a:rPr lang="fr-FR" sz="5600" b="1" dirty="0">
                <a:solidFill>
                  <a:prstClr val="black"/>
                </a:solidFill>
                <a:latin typeface="Calibri" panose="020F0502020204030204"/>
              </a:rPr>
              <a:t> </a:t>
            </a:r>
            <a:r>
              <a:rPr lang="fr-FR" sz="5600" b="1" dirty="0" err="1">
                <a:solidFill>
                  <a:prstClr val="black"/>
                </a:solidFill>
                <a:latin typeface="Calibri" panose="020F0502020204030204"/>
              </a:rPr>
              <a:t>status</a:t>
            </a:r>
            <a:r>
              <a:rPr lang="fr-FR" sz="5600" b="1" dirty="0">
                <a:solidFill>
                  <a:prstClr val="black"/>
                </a:solidFill>
                <a:latin typeface="Calibri" panose="020F0502020204030204"/>
              </a:rPr>
              <a:t>)</a:t>
            </a:r>
          </a:p>
        </p:txBody>
      </p:sp>
      <p:sp>
        <p:nvSpPr>
          <p:cNvPr id="5" name="Date Placeholder 4"/>
          <p:cNvSpPr>
            <a:spLocks noGrp="1"/>
          </p:cNvSpPr>
          <p:nvPr>
            <p:ph type="dt" sz="half" idx="10"/>
          </p:nvPr>
        </p:nvSpPr>
        <p:spPr/>
        <p:txBody>
          <a:bodyPr/>
          <a:lstStyle/>
          <a:p>
            <a:pPr defTabSz="1828800">
              <a:defRPr/>
            </a:pPr>
            <a:fld id="{86D7665E-A162-4C37-A7DD-FD549D57D855}" type="datetime1">
              <a:rPr lang="en-US">
                <a:solidFill>
                  <a:prstClr val="black">
                    <a:tint val="75000"/>
                  </a:prstClr>
                </a:solidFill>
                <a:latin typeface="Calibri" panose="020F0502020204030204"/>
              </a:rPr>
              <a:pPr defTabSz="1828800">
                <a:defRPr/>
              </a:pPr>
              <a:t>1/17/2022</a:t>
            </a:fld>
            <a:endParaRPr lang="fr-FR">
              <a:solidFill>
                <a:prstClr val="black">
                  <a:tint val="75000"/>
                </a:prstClr>
              </a:solidFill>
              <a:latin typeface="Calibri" panose="020F0502020204030204"/>
            </a:endParaRPr>
          </a:p>
        </p:txBody>
      </p:sp>
      <p:sp>
        <p:nvSpPr>
          <p:cNvPr id="6" name="Footer Placeholder 5"/>
          <p:cNvSpPr>
            <a:spLocks noGrp="1"/>
          </p:cNvSpPr>
          <p:nvPr>
            <p:ph type="ftr" sz="quarter" idx="11"/>
          </p:nvPr>
        </p:nvSpPr>
        <p:spPr/>
        <p:txBody>
          <a:bodyPr/>
          <a:lstStyle/>
          <a:p>
            <a:pPr defTabSz="1828800">
              <a:defRPr/>
            </a:pPr>
            <a:r>
              <a:rPr lang="en-US">
                <a:solidFill>
                  <a:prstClr val="black">
                    <a:tint val="75000"/>
                  </a:prstClr>
                </a:solidFill>
                <a:latin typeface="Calibri" panose="020F0502020204030204"/>
              </a:rPr>
              <a:t>enabling 4 IP at FCC-ee </a:t>
            </a:r>
            <a:endParaRPr lang="fr-FR">
              <a:solidFill>
                <a:prstClr val="black">
                  <a:tint val="75000"/>
                </a:prstClr>
              </a:solidFill>
              <a:latin typeface="Calibri" panose="020F0502020204030204"/>
            </a:endParaRPr>
          </a:p>
        </p:txBody>
      </p:sp>
      <p:sp>
        <p:nvSpPr>
          <p:cNvPr id="7" name="Slide Number Placeholder 6"/>
          <p:cNvSpPr>
            <a:spLocks noGrp="1"/>
          </p:cNvSpPr>
          <p:nvPr>
            <p:ph type="sldNum" sz="quarter" idx="12"/>
          </p:nvPr>
        </p:nvSpPr>
        <p:spPr/>
        <p:txBody>
          <a:bodyPr/>
          <a:lstStyle/>
          <a:p>
            <a:pPr defTabSz="1828800">
              <a:defRPr/>
            </a:pPr>
            <a:fld id="{D57E2960-37A5-4AAE-8B53-6EBC43190134}" type="slidenum">
              <a:rPr lang="fr-FR">
                <a:solidFill>
                  <a:prstClr val="black">
                    <a:tint val="75000"/>
                  </a:prstClr>
                </a:solidFill>
                <a:latin typeface="Calibri" panose="020F0502020204030204"/>
              </a:rPr>
              <a:pPr defTabSz="1828800">
                <a:defRPr/>
              </a:pPr>
              <a:t>8</a:t>
            </a:fld>
            <a:endParaRPr lang="fr-FR">
              <a:solidFill>
                <a:prstClr val="black">
                  <a:tint val="75000"/>
                </a:prstClr>
              </a:solidFill>
              <a:latin typeface="Calibri" panose="020F0502020204030204"/>
            </a:endParaRPr>
          </a:p>
        </p:txBody>
      </p:sp>
      <p:sp>
        <p:nvSpPr>
          <p:cNvPr id="8" name="TextBox 7"/>
          <p:cNvSpPr txBox="1"/>
          <p:nvPr/>
        </p:nvSpPr>
        <p:spPr>
          <a:xfrm>
            <a:off x="16877555" y="0"/>
            <a:ext cx="7745506" cy="1200329"/>
          </a:xfrm>
          <a:prstGeom prst="rect">
            <a:avLst/>
          </a:prstGeom>
          <a:solidFill>
            <a:schemeClr val="bg2"/>
          </a:solidFill>
          <a:ln>
            <a:solidFill>
              <a:schemeClr val="tx1"/>
            </a:solidFill>
          </a:ln>
        </p:spPr>
        <p:txBody>
          <a:bodyPr wrap="square" rtlCol="0">
            <a:spAutoFit/>
          </a:bodyPr>
          <a:lstStyle/>
          <a:p>
            <a:pPr defTabSz="1828800">
              <a:defRPr/>
            </a:pPr>
            <a:r>
              <a:rPr lang="fr-FR" dirty="0">
                <a:solidFill>
                  <a:srgbClr val="00B050"/>
                </a:solidFill>
                <a:latin typeface="Calibri" panose="020F0502020204030204"/>
              </a:rPr>
              <a:t> </a:t>
            </a:r>
            <a:r>
              <a:rPr lang="fr-FR" i="1" dirty="0">
                <a:solidFill>
                  <a:srgbClr val="00B050"/>
                </a:solidFill>
                <a:latin typeface="Calibri" panose="020F0502020204030204"/>
              </a:rPr>
              <a:t>M. Dam ECFA R&amp;D road </a:t>
            </a:r>
            <a:r>
              <a:rPr lang="fr-FR" i="1" dirty="0" err="1">
                <a:solidFill>
                  <a:srgbClr val="00B050"/>
                </a:solidFill>
                <a:latin typeface="Calibri" panose="020F0502020204030204"/>
              </a:rPr>
              <a:t>map</a:t>
            </a:r>
            <a:r>
              <a:rPr lang="fr-FR" i="1" dirty="0">
                <a:solidFill>
                  <a:srgbClr val="00B050"/>
                </a:solidFill>
                <a:latin typeface="Calibri" panose="020F0502020204030204"/>
              </a:rPr>
              <a:t> input</a:t>
            </a:r>
          </a:p>
          <a:p>
            <a:pPr defTabSz="1828800">
              <a:defRPr/>
            </a:pPr>
            <a:r>
              <a:rPr lang="fr-FR" dirty="0">
                <a:solidFill>
                  <a:prstClr val="black"/>
                </a:solidFill>
                <a:latin typeface="Calibri" panose="020F0502020204030204"/>
                <a:hlinkClick r:id="rId3"/>
              </a:rPr>
              <a:t>https://indico.cern.ch/event/994685/</a:t>
            </a:r>
            <a:r>
              <a:rPr lang="fr-FR" dirty="0">
                <a:solidFill>
                  <a:prstClr val="black"/>
                </a:solidFill>
                <a:latin typeface="Calibri" panose="020F0502020204030204"/>
              </a:rPr>
              <a:t>  </a:t>
            </a:r>
          </a:p>
        </p:txBody>
      </p:sp>
      <p:sp>
        <p:nvSpPr>
          <p:cNvPr id="9" name="TextBox 8">
            <a:extLst>
              <a:ext uri="{FF2B5EF4-FFF2-40B4-BE49-F238E27FC236}">
                <a16:creationId xmlns:a16="http://schemas.microsoft.com/office/drawing/2014/main" id="{E8B9DB4C-20BB-4408-9C03-B78B42D6BC3E}"/>
              </a:ext>
            </a:extLst>
          </p:cNvPr>
          <p:cNvSpPr txBox="1"/>
          <p:nvPr/>
        </p:nvSpPr>
        <p:spPr>
          <a:xfrm>
            <a:off x="21345752" y="12604907"/>
            <a:ext cx="3092385" cy="1200329"/>
          </a:xfrm>
          <a:prstGeom prst="rect">
            <a:avLst/>
          </a:prstGeom>
          <a:solidFill>
            <a:schemeClr val="accent1">
              <a:lumMod val="20000"/>
              <a:lumOff val="80000"/>
            </a:schemeClr>
          </a:solidFill>
          <a:ln w="47625">
            <a:solidFill>
              <a:schemeClr val="tx1"/>
            </a:solidFill>
          </a:ln>
        </p:spPr>
        <p:txBody>
          <a:bodyPr wrap="none" rtlCol="0">
            <a:spAutoFit/>
          </a:bodyPr>
          <a:lstStyle/>
          <a:p>
            <a:r>
              <a:rPr lang="en-US" dirty="0"/>
              <a:t>A .Blondel, </a:t>
            </a:r>
          </a:p>
          <a:p>
            <a:r>
              <a:rPr lang="en-US" dirty="0"/>
              <a:t>FCC Week 2021</a:t>
            </a:r>
            <a:endParaRPr lang="en-GB" dirty="0"/>
          </a:p>
        </p:txBody>
      </p:sp>
    </p:spTree>
    <p:extLst>
      <p:ext uri="{BB962C8B-B14F-4D97-AF65-F5344CB8AC3E}">
        <p14:creationId xmlns:p14="http://schemas.microsoft.com/office/powerpoint/2010/main" val="46956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74B181A-ACC1-4BAB-B7AB-BDDD2F991200}"/>
              </a:ext>
            </a:extLst>
          </p:cNvPr>
          <p:cNvSpPr txBox="1">
            <a:spLocks/>
          </p:cNvSpPr>
          <p:nvPr/>
        </p:nvSpPr>
        <p:spPr>
          <a:xfrm>
            <a:off x="-57860" y="0"/>
            <a:ext cx="24384000" cy="20162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914400" eaLnBrk="0" fontAlgn="base" hangingPunct="0">
              <a:spcAft>
                <a:spcPct val="0"/>
              </a:spcAft>
              <a:defRPr/>
            </a:pPr>
            <a:r>
              <a:rPr lang="en-US" altLang="en-US" sz="7200" dirty="0">
                <a:latin typeface="Arial" panose="020B0604020202020204" pitchFamily="34" charset="0"/>
              </a:rPr>
              <a:t>               </a:t>
            </a:r>
            <a:r>
              <a:rPr lang="en-US" altLang="en-US" sz="6400" dirty="0">
                <a:latin typeface="Arial" panose="020B0604020202020204" pitchFamily="34" charset="0"/>
              </a:rPr>
              <a:t>precise energy calibration by res. </a:t>
            </a:r>
            <a:r>
              <a:rPr lang="en-US" altLang="en-US" sz="6400" dirty="0" err="1">
                <a:latin typeface="Arial" panose="020B0604020202020204" pitchFamily="34" charset="0"/>
              </a:rPr>
              <a:t>depolarisation</a:t>
            </a:r>
            <a:endParaRPr lang="en-US" altLang="en-US" sz="7200" dirty="0">
              <a:latin typeface="Arial" panose="020B0604020202020204" pitchFamily="34" charset="0"/>
            </a:endParaRPr>
          </a:p>
        </p:txBody>
      </p:sp>
      <p:pic>
        <p:nvPicPr>
          <p:cNvPr id="25" name="Picture 24">
            <a:extLst>
              <a:ext uri="{FF2B5EF4-FFF2-40B4-BE49-F238E27FC236}">
                <a16:creationId xmlns:a16="http://schemas.microsoft.com/office/drawing/2014/main" id="{78AC24A9-FD79-40BE-A05F-B5F50D5C40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5693"/>
          <a:stretch/>
        </p:blipFill>
        <p:spPr>
          <a:xfrm>
            <a:off x="457366" y="3557560"/>
            <a:ext cx="7639568" cy="2420756"/>
          </a:xfrm>
          <a:prstGeom prst="rect">
            <a:avLst/>
          </a:prstGeom>
        </p:spPr>
      </p:pic>
      <p:sp>
        <p:nvSpPr>
          <p:cNvPr id="26" name="TextBox 25">
            <a:extLst>
              <a:ext uri="{FF2B5EF4-FFF2-40B4-BE49-F238E27FC236}">
                <a16:creationId xmlns:a16="http://schemas.microsoft.com/office/drawing/2014/main" id="{7EB7E92B-7E13-4F4B-B3AC-5DA0B92073FB}"/>
              </a:ext>
            </a:extLst>
          </p:cNvPr>
          <p:cNvSpPr txBox="1"/>
          <p:nvPr/>
        </p:nvSpPr>
        <p:spPr>
          <a:xfrm>
            <a:off x="424373" y="2430470"/>
            <a:ext cx="4897495" cy="523220"/>
          </a:xfrm>
          <a:prstGeom prst="rect">
            <a:avLst/>
          </a:prstGeom>
          <a:noFill/>
        </p:spPr>
        <p:txBody>
          <a:bodyPr wrap="none" rtlCol="0">
            <a:spAutoFit/>
          </a:bodyPr>
          <a:lstStyle/>
          <a:p>
            <a:pPr defTabSz="914400">
              <a:defRPr/>
            </a:pPr>
            <a:r>
              <a:rPr lang="en-US" sz="2800" kern="0" dirty="0">
                <a:solidFill>
                  <a:prstClr val="black"/>
                </a:solidFill>
                <a:latin typeface="Calibri" panose="020F0502020204030204"/>
              </a:rPr>
              <a:t>Z pole with </a:t>
            </a:r>
            <a:r>
              <a:rPr lang="en-US" sz="2800" kern="0" dirty="0" err="1">
                <a:solidFill>
                  <a:prstClr val="black"/>
                </a:solidFill>
                <a:latin typeface="Calibri" panose="020F0502020204030204"/>
              </a:rPr>
              <a:t>polarisation</a:t>
            </a:r>
            <a:r>
              <a:rPr lang="en-US" sz="2800" kern="0" dirty="0">
                <a:solidFill>
                  <a:prstClr val="black"/>
                </a:solidFill>
                <a:latin typeface="Calibri" panose="020F0502020204030204"/>
              </a:rPr>
              <a:t> wigglers</a:t>
            </a:r>
            <a:endParaRPr lang="en-GB" sz="2800" kern="0" dirty="0">
              <a:solidFill>
                <a:prstClr val="black"/>
              </a:solidFill>
              <a:latin typeface="Calibri" panose="020F0502020204030204"/>
            </a:endParaRPr>
          </a:p>
        </p:txBody>
      </p:sp>
      <p:sp>
        <p:nvSpPr>
          <p:cNvPr id="28" name="TextBox 27">
            <a:extLst>
              <a:ext uri="{FF2B5EF4-FFF2-40B4-BE49-F238E27FC236}">
                <a16:creationId xmlns:a16="http://schemas.microsoft.com/office/drawing/2014/main" id="{493ED779-4EA9-433C-94E9-7E86AFF06825}"/>
              </a:ext>
            </a:extLst>
          </p:cNvPr>
          <p:cNvSpPr txBox="1"/>
          <p:nvPr/>
        </p:nvSpPr>
        <p:spPr>
          <a:xfrm>
            <a:off x="801602" y="6700145"/>
            <a:ext cx="2226892" cy="507831"/>
          </a:xfrm>
          <a:prstGeom prst="rect">
            <a:avLst/>
          </a:prstGeom>
          <a:noFill/>
        </p:spPr>
        <p:txBody>
          <a:bodyPr wrap="none" rtlCol="0">
            <a:spAutoFit/>
          </a:bodyPr>
          <a:lstStyle/>
          <a:p>
            <a:pPr defTabSz="914400">
              <a:defRPr/>
            </a:pPr>
            <a:r>
              <a:rPr lang="en-US" sz="2700" kern="0" dirty="0">
                <a:solidFill>
                  <a:prstClr val="black"/>
                </a:solidFill>
                <a:latin typeface="Calibri" panose="020F0502020204030204"/>
              </a:rPr>
              <a:t>WW threshold</a:t>
            </a:r>
            <a:endParaRPr lang="en-GB" sz="2700" kern="0" dirty="0">
              <a:solidFill>
                <a:prstClr val="black"/>
              </a:solidFill>
              <a:latin typeface="Calibri" panose="020F0502020204030204"/>
            </a:endParaRPr>
          </a:p>
        </p:txBody>
      </p:sp>
      <p:sp>
        <p:nvSpPr>
          <p:cNvPr id="29" name="TextBox 28">
            <a:extLst>
              <a:ext uri="{FF2B5EF4-FFF2-40B4-BE49-F238E27FC236}">
                <a16:creationId xmlns:a16="http://schemas.microsoft.com/office/drawing/2014/main" id="{1AFD28FA-5FC4-4EA7-A0F1-6343A95B0B6D}"/>
              </a:ext>
            </a:extLst>
          </p:cNvPr>
          <p:cNvSpPr txBox="1"/>
          <p:nvPr/>
        </p:nvSpPr>
        <p:spPr>
          <a:xfrm>
            <a:off x="586285" y="3081209"/>
            <a:ext cx="2388795" cy="507831"/>
          </a:xfrm>
          <a:prstGeom prst="rect">
            <a:avLst/>
          </a:prstGeom>
          <a:noFill/>
        </p:spPr>
        <p:txBody>
          <a:bodyPr wrap="none" rtlCol="0">
            <a:spAutoFit/>
          </a:bodyPr>
          <a:lstStyle/>
          <a:p>
            <a:pPr defTabSz="914400">
              <a:defRPr/>
            </a:pPr>
            <a:r>
              <a:rPr lang="en-US" sz="2700" kern="0" dirty="0">
                <a:solidFill>
                  <a:srgbClr val="0000CC"/>
                </a:solidFill>
                <a:latin typeface="Calibri" panose="020F0502020204030204"/>
              </a:rPr>
              <a:t>orbit correction</a:t>
            </a:r>
            <a:endParaRPr lang="en-GB" sz="2700" kern="0" dirty="0">
              <a:solidFill>
                <a:srgbClr val="0000CC"/>
              </a:solidFill>
              <a:latin typeface="Calibri" panose="020F0502020204030204"/>
            </a:endParaRPr>
          </a:p>
        </p:txBody>
      </p:sp>
      <p:sp>
        <p:nvSpPr>
          <p:cNvPr id="39" name="TextBox 38">
            <a:extLst>
              <a:ext uri="{FF2B5EF4-FFF2-40B4-BE49-F238E27FC236}">
                <a16:creationId xmlns:a16="http://schemas.microsoft.com/office/drawing/2014/main" id="{191E1D6A-BE33-4ACA-A3F0-0249D6F29793}"/>
              </a:ext>
            </a:extLst>
          </p:cNvPr>
          <p:cNvSpPr txBox="1"/>
          <p:nvPr/>
        </p:nvSpPr>
        <p:spPr>
          <a:xfrm>
            <a:off x="3814443" y="3067089"/>
            <a:ext cx="2803973" cy="507831"/>
          </a:xfrm>
          <a:prstGeom prst="rect">
            <a:avLst/>
          </a:prstGeom>
          <a:noFill/>
        </p:spPr>
        <p:txBody>
          <a:bodyPr wrap="none" rtlCol="0">
            <a:spAutoFit/>
          </a:bodyPr>
          <a:lstStyle/>
          <a:p>
            <a:pPr defTabSz="914400">
              <a:defRPr/>
            </a:pPr>
            <a:r>
              <a:rPr lang="en-US" sz="2700" kern="0" dirty="0">
                <a:solidFill>
                  <a:srgbClr val="0000CC"/>
                </a:solidFill>
                <a:latin typeface="Calibri" panose="020F0502020204030204"/>
              </a:rPr>
              <a:t>+ harmonic bumps</a:t>
            </a:r>
            <a:endParaRPr lang="en-GB" sz="2700" kern="0" dirty="0">
              <a:solidFill>
                <a:srgbClr val="0000CC"/>
              </a:solidFill>
              <a:latin typeface="Calibri" panose="020F0502020204030204"/>
            </a:endParaRPr>
          </a:p>
        </p:txBody>
      </p:sp>
      <p:sp>
        <p:nvSpPr>
          <p:cNvPr id="43" name="TextBox 42">
            <a:extLst>
              <a:ext uri="{FF2B5EF4-FFF2-40B4-BE49-F238E27FC236}">
                <a16:creationId xmlns:a16="http://schemas.microsoft.com/office/drawing/2014/main" id="{E0EA58CA-78EC-450C-B1B4-B816A21593A0}"/>
              </a:ext>
            </a:extLst>
          </p:cNvPr>
          <p:cNvSpPr txBox="1"/>
          <p:nvPr/>
        </p:nvSpPr>
        <p:spPr>
          <a:xfrm>
            <a:off x="1229975" y="7166719"/>
            <a:ext cx="2388795" cy="507831"/>
          </a:xfrm>
          <a:prstGeom prst="rect">
            <a:avLst/>
          </a:prstGeom>
          <a:noFill/>
        </p:spPr>
        <p:txBody>
          <a:bodyPr wrap="none" rtlCol="0">
            <a:spAutoFit/>
          </a:bodyPr>
          <a:lstStyle/>
          <a:p>
            <a:pPr defTabSz="914400">
              <a:defRPr/>
            </a:pPr>
            <a:r>
              <a:rPr lang="en-US" sz="2700" kern="0" dirty="0">
                <a:solidFill>
                  <a:srgbClr val="0000CC"/>
                </a:solidFill>
                <a:latin typeface="Calibri" panose="020F0502020204030204"/>
              </a:rPr>
              <a:t>orbit correction</a:t>
            </a:r>
            <a:endParaRPr lang="en-GB" sz="2700" kern="0" dirty="0">
              <a:solidFill>
                <a:srgbClr val="0000CC"/>
              </a:solidFill>
              <a:latin typeface="Calibri" panose="020F0502020204030204"/>
            </a:endParaRPr>
          </a:p>
        </p:txBody>
      </p:sp>
      <p:sp>
        <p:nvSpPr>
          <p:cNvPr id="44" name="TextBox 43">
            <a:extLst>
              <a:ext uri="{FF2B5EF4-FFF2-40B4-BE49-F238E27FC236}">
                <a16:creationId xmlns:a16="http://schemas.microsoft.com/office/drawing/2014/main" id="{8E473DCF-D488-41B3-82C0-34B7341F2FB4}"/>
              </a:ext>
            </a:extLst>
          </p:cNvPr>
          <p:cNvSpPr txBox="1"/>
          <p:nvPr/>
        </p:nvSpPr>
        <p:spPr>
          <a:xfrm>
            <a:off x="4957949" y="7152599"/>
            <a:ext cx="2803973" cy="507831"/>
          </a:xfrm>
          <a:prstGeom prst="rect">
            <a:avLst/>
          </a:prstGeom>
          <a:noFill/>
        </p:spPr>
        <p:txBody>
          <a:bodyPr wrap="none" rtlCol="0">
            <a:spAutoFit/>
          </a:bodyPr>
          <a:lstStyle/>
          <a:p>
            <a:pPr defTabSz="914400">
              <a:defRPr/>
            </a:pPr>
            <a:r>
              <a:rPr lang="en-US" sz="2700" kern="0" dirty="0">
                <a:solidFill>
                  <a:srgbClr val="0000CC"/>
                </a:solidFill>
                <a:latin typeface="Calibri" panose="020F0502020204030204"/>
              </a:rPr>
              <a:t>+ harmonic bumps</a:t>
            </a:r>
            <a:endParaRPr lang="en-GB" sz="2700" kern="0" dirty="0">
              <a:solidFill>
                <a:srgbClr val="0000CC"/>
              </a:solidFill>
              <a:latin typeface="Calibri" panose="020F0502020204030204"/>
            </a:endParaRPr>
          </a:p>
        </p:txBody>
      </p:sp>
      <p:pic>
        <p:nvPicPr>
          <p:cNvPr id="45" name="Picture 44">
            <a:extLst>
              <a:ext uri="{FF2B5EF4-FFF2-40B4-BE49-F238E27FC236}">
                <a16:creationId xmlns:a16="http://schemas.microsoft.com/office/drawing/2014/main" id="{6ACBC9DB-773E-4061-B8D9-8EB8C70746DE}"/>
              </a:ext>
            </a:extLst>
          </p:cNvPr>
          <p:cNvPicPr>
            <a:picLocks noChangeAspect="1"/>
          </p:cNvPicPr>
          <p:nvPr/>
        </p:nvPicPr>
        <p:blipFill rotWithShape="1">
          <a:blip r:embed="rId4"/>
          <a:srcRect t="36705" b="31324"/>
          <a:stretch/>
        </p:blipFill>
        <p:spPr>
          <a:xfrm>
            <a:off x="801602" y="7746682"/>
            <a:ext cx="7597208" cy="2243380"/>
          </a:xfrm>
          <a:prstGeom prst="rect">
            <a:avLst/>
          </a:prstGeom>
        </p:spPr>
      </p:pic>
      <p:pic>
        <p:nvPicPr>
          <p:cNvPr id="46" name="Picture 45">
            <a:extLst>
              <a:ext uri="{FF2B5EF4-FFF2-40B4-BE49-F238E27FC236}">
                <a16:creationId xmlns:a16="http://schemas.microsoft.com/office/drawing/2014/main" id="{5FDFB431-D7CB-460C-96C1-41A80B62E5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8577" b="35770"/>
          <a:stretch/>
        </p:blipFill>
        <p:spPr>
          <a:xfrm>
            <a:off x="2784155" y="10390172"/>
            <a:ext cx="8332194" cy="3386428"/>
          </a:xfrm>
          <a:prstGeom prst="rect">
            <a:avLst/>
          </a:prstGeom>
        </p:spPr>
      </p:pic>
      <p:sp>
        <p:nvSpPr>
          <p:cNvPr id="47" name="TextBox 46">
            <a:extLst>
              <a:ext uri="{FF2B5EF4-FFF2-40B4-BE49-F238E27FC236}">
                <a16:creationId xmlns:a16="http://schemas.microsoft.com/office/drawing/2014/main" id="{06045734-20E7-4FB1-B24F-5019269D32DE}"/>
              </a:ext>
            </a:extLst>
          </p:cNvPr>
          <p:cNvSpPr txBox="1"/>
          <p:nvPr/>
        </p:nvSpPr>
        <p:spPr>
          <a:xfrm>
            <a:off x="438833" y="11129278"/>
            <a:ext cx="2531558" cy="1815882"/>
          </a:xfrm>
          <a:prstGeom prst="rect">
            <a:avLst/>
          </a:prstGeom>
          <a:noFill/>
        </p:spPr>
        <p:txBody>
          <a:bodyPr wrap="square" rtlCol="0">
            <a:spAutoFit/>
          </a:bodyPr>
          <a:lstStyle/>
          <a:p>
            <a:pPr defTabSz="914400">
              <a:defRPr/>
            </a:pPr>
            <a:r>
              <a:rPr lang="en-US" sz="2800" kern="0" dirty="0">
                <a:solidFill>
                  <a:srgbClr val="006600"/>
                </a:solidFill>
                <a:latin typeface="Calibri" panose="020F0502020204030204"/>
              </a:rPr>
              <a:t>simulated frequency sweep with </a:t>
            </a:r>
            <a:r>
              <a:rPr lang="en-US" sz="2800" kern="0" dirty="0" err="1">
                <a:solidFill>
                  <a:srgbClr val="006600"/>
                </a:solidFill>
                <a:latin typeface="Calibri" panose="020F0502020204030204"/>
              </a:rPr>
              <a:t>depolariser</a:t>
            </a:r>
            <a:endParaRPr lang="en-GB" sz="2800" kern="0" dirty="0">
              <a:solidFill>
                <a:srgbClr val="006600"/>
              </a:solidFill>
              <a:latin typeface="Calibri" panose="020F0502020204030204"/>
            </a:endParaRPr>
          </a:p>
        </p:txBody>
      </p:sp>
      <mc:AlternateContent xmlns:mc="http://schemas.openxmlformats.org/markup-compatibility/2006" xmlns:a14="http://schemas.microsoft.com/office/drawing/2010/main">
        <mc:Choice Requires="a14">
          <p:sp>
            <p:nvSpPr>
              <p:cNvPr id="48" name="Rectangle 47">
                <a:extLst>
                  <a:ext uri="{FF2B5EF4-FFF2-40B4-BE49-F238E27FC236}">
                    <a16:creationId xmlns:a16="http://schemas.microsoft.com/office/drawing/2014/main" id="{1975AB3B-25FA-480A-96DA-F22251C08C33}"/>
                  </a:ext>
                </a:extLst>
              </p:cNvPr>
              <p:cNvSpPr/>
              <p:nvPr/>
            </p:nvSpPr>
            <p:spPr>
              <a:xfrm>
                <a:off x="13036478" y="8451181"/>
                <a:ext cx="11161168" cy="3785652"/>
              </a:xfrm>
              <a:prstGeom prst="rect">
                <a:avLst/>
              </a:prstGeom>
              <a:solidFill>
                <a:schemeClr val="accent6">
                  <a:lumMod val="20000"/>
                  <a:lumOff val="80000"/>
                </a:schemeClr>
              </a:solidFill>
              <a:ln w="47625">
                <a:noFill/>
              </a:ln>
            </p:spPr>
            <p:txBody>
              <a:bodyPr wrap="square">
                <a:spAutoFit/>
              </a:bodyPr>
              <a:lstStyle/>
              <a:p>
                <a:pPr algn="ctr" defTabSz="914400">
                  <a:defRPr/>
                </a:pPr>
                <a:r>
                  <a:rPr lang="en-GB" sz="4800" dirty="0">
                    <a:solidFill>
                      <a:prstClr val="black"/>
                    </a:solidFill>
                    <a:latin typeface="NimbusRomNo9L-Medi"/>
                  </a:rPr>
                  <a:t>luminosity-averaged centre-of-mass uncertainty:</a:t>
                </a:r>
              </a:p>
              <a:p>
                <a:pPr algn="ctr" defTabSz="914400">
                  <a:defRPr/>
                </a:pPr>
                <a:endParaRPr lang="en-GB" sz="4800" dirty="0">
                  <a:solidFill>
                    <a:prstClr val="black"/>
                  </a:solidFill>
                  <a:latin typeface="NimbusRomNo9L-Medi"/>
                </a:endParaRPr>
              </a:p>
              <a:p>
                <a:pPr algn="ctr" defTabSz="914400">
                  <a:defRPr/>
                </a:pPr>
                <a14:m>
                  <m:oMath xmlns:m="http://schemas.openxmlformats.org/officeDocument/2006/math">
                    <m:r>
                      <a:rPr lang="en-GB" sz="4800" i="1" dirty="0">
                        <a:solidFill>
                          <a:prstClr val="black"/>
                        </a:solidFill>
                        <a:latin typeface="Cambria Math" panose="02040503050406030204" pitchFamily="18" charset="0"/>
                      </a:rPr>
                      <m:t>~</m:t>
                    </m:r>
                  </m:oMath>
                </a14:m>
                <a:r>
                  <a:rPr lang="en-GB" sz="4800" dirty="0">
                    <a:solidFill>
                      <a:prstClr val="black"/>
                    </a:solidFill>
                    <a:latin typeface="NimbusRomNo9L-Medi"/>
                  </a:rPr>
                  <a:t>100 keV at Z pole</a:t>
                </a:r>
              </a:p>
              <a:p>
                <a:pPr algn="ctr" defTabSz="914400">
                  <a:defRPr/>
                </a:pPr>
                <a14:m>
                  <m:oMath xmlns:m="http://schemas.openxmlformats.org/officeDocument/2006/math">
                    <m:r>
                      <a:rPr lang="en-GB" sz="4800" i="1" dirty="0">
                        <a:solidFill>
                          <a:prstClr val="black"/>
                        </a:solidFill>
                        <a:latin typeface="Cambria Math" panose="02040503050406030204" pitchFamily="18" charset="0"/>
                      </a:rPr>
                      <m:t>~</m:t>
                    </m:r>
                  </m:oMath>
                </a14:m>
                <a:r>
                  <a:rPr lang="en-GB" sz="4800" dirty="0">
                    <a:solidFill>
                      <a:prstClr val="black"/>
                    </a:solidFill>
                    <a:latin typeface="NimbusRomNo9L-Medi"/>
                  </a:rPr>
                  <a:t>300 </a:t>
                </a:r>
                <a:r>
                  <a:rPr lang="en-GB" sz="4800" dirty="0" err="1">
                    <a:solidFill>
                      <a:prstClr val="black"/>
                    </a:solidFill>
                    <a:latin typeface="NimbusRomNo9L-Medi"/>
                  </a:rPr>
                  <a:t>keV</a:t>
                </a:r>
                <a:r>
                  <a:rPr lang="en-GB" sz="4800" dirty="0">
                    <a:solidFill>
                      <a:prstClr val="black"/>
                    </a:solidFill>
                    <a:latin typeface="NimbusRomNo9L-Medi"/>
                  </a:rPr>
                  <a:t> at W pair threshold</a:t>
                </a:r>
              </a:p>
            </p:txBody>
          </p:sp>
        </mc:Choice>
        <mc:Fallback xmlns="">
          <p:sp>
            <p:nvSpPr>
              <p:cNvPr id="48" name="Rectangle 47">
                <a:extLst>
                  <a:ext uri="{FF2B5EF4-FFF2-40B4-BE49-F238E27FC236}">
                    <a16:creationId xmlns:a16="http://schemas.microsoft.com/office/drawing/2014/main" id="{1975AB3B-25FA-480A-96DA-F22251C08C33}"/>
                  </a:ext>
                </a:extLst>
              </p:cNvPr>
              <p:cNvSpPr>
                <a:spLocks noRot="1" noChangeAspect="1" noMove="1" noResize="1" noEditPoints="1" noAdjustHandles="1" noChangeArrowheads="1" noChangeShapeType="1" noTextEdit="1"/>
              </p:cNvSpPr>
              <p:nvPr/>
            </p:nvSpPr>
            <p:spPr>
              <a:xfrm>
                <a:off x="13036478" y="8451181"/>
                <a:ext cx="11161168" cy="3785652"/>
              </a:xfrm>
              <a:prstGeom prst="rect">
                <a:avLst/>
              </a:prstGeom>
              <a:blipFill>
                <a:blip r:embed="rId6"/>
                <a:stretch>
                  <a:fillRect t="-3543" b="-7729"/>
                </a:stretch>
              </a:blipFill>
              <a:ln w="47625">
                <a:noFill/>
              </a:ln>
            </p:spPr>
            <p:txBody>
              <a:bodyPr/>
              <a:lstStyle/>
              <a:p>
                <a:r>
                  <a:rPr lang="en-GB">
                    <a:noFill/>
                  </a:rPr>
                  <a:t> </a:t>
                </a:r>
              </a:p>
            </p:txBody>
          </p:sp>
        </mc:Fallback>
      </mc:AlternateContent>
      <p:sp>
        <p:nvSpPr>
          <p:cNvPr id="49" name="TextBox 48">
            <a:extLst>
              <a:ext uri="{FF2B5EF4-FFF2-40B4-BE49-F238E27FC236}">
                <a16:creationId xmlns:a16="http://schemas.microsoft.com/office/drawing/2014/main" id="{6FBDDF3B-CB9E-4B37-88BF-FDD9D231B79C}"/>
              </a:ext>
            </a:extLst>
          </p:cNvPr>
          <p:cNvSpPr txBox="1"/>
          <p:nvPr/>
        </p:nvSpPr>
        <p:spPr>
          <a:xfrm>
            <a:off x="5645326" y="2298724"/>
            <a:ext cx="8495048" cy="769441"/>
          </a:xfrm>
          <a:prstGeom prst="rect">
            <a:avLst/>
          </a:prstGeom>
          <a:solidFill>
            <a:srgbClr val="FFE5E5"/>
          </a:solidFill>
        </p:spPr>
        <p:txBody>
          <a:bodyPr wrap="square" rtlCol="0">
            <a:spAutoFit/>
          </a:bodyPr>
          <a:lstStyle/>
          <a:p>
            <a:pPr defTabSz="1371600">
              <a:defRPr/>
            </a:pPr>
            <a:r>
              <a:rPr lang="en-US" sz="2200" kern="0" dirty="0">
                <a:solidFill>
                  <a:prstClr val="black"/>
                </a:solidFill>
                <a:latin typeface="Calibri" panose="020F0502020204030204"/>
              </a:rPr>
              <a:t>E. Gianfelice-Wendt, </a:t>
            </a:r>
            <a:r>
              <a:rPr lang="en-GB" sz="2200" i="1" kern="0" dirty="0">
                <a:solidFill>
                  <a:prstClr val="black"/>
                </a:solidFill>
                <a:latin typeface="Calibri" panose="020F0502020204030204"/>
              </a:rPr>
              <a:t>Investigation of beam self-polarization in the future </a:t>
            </a:r>
            <a:r>
              <a:rPr lang="en-GB" sz="2200" i="1" kern="0" dirty="0" err="1">
                <a:solidFill>
                  <a:prstClr val="black"/>
                </a:solidFill>
                <a:latin typeface="Calibri" panose="020F0502020204030204"/>
              </a:rPr>
              <a:t>e</a:t>
            </a:r>
            <a:r>
              <a:rPr lang="en-GB" sz="2200" i="1" kern="0" baseline="30000" dirty="0" err="1">
                <a:solidFill>
                  <a:prstClr val="black"/>
                </a:solidFill>
                <a:latin typeface="Calibri" panose="020F0502020204030204"/>
              </a:rPr>
              <a:t>+</a:t>
            </a:r>
            <a:r>
              <a:rPr lang="en-GB" sz="2200" i="1" kern="0" dirty="0" err="1">
                <a:solidFill>
                  <a:prstClr val="black"/>
                </a:solidFill>
                <a:latin typeface="Calibri" panose="020F0502020204030204"/>
              </a:rPr>
              <a:t>e</a:t>
            </a:r>
            <a:r>
              <a:rPr lang="en-GB" sz="2200" i="1" kern="0" baseline="30000" dirty="0">
                <a:solidFill>
                  <a:prstClr val="black"/>
                </a:solidFill>
                <a:latin typeface="Calibri" panose="020F0502020204030204"/>
              </a:rPr>
              <a:t>−</a:t>
            </a:r>
            <a:r>
              <a:rPr lang="en-GB" sz="2200" i="1" kern="0" dirty="0">
                <a:solidFill>
                  <a:prstClr val="black"/>
                </a:solidFill>
                <a:latin typeface="Calibri" panose="020F0502020204030204"/>
              </a:rPr>
              <a:t> circular collider</a:t>
            </a:r>
            <a:r>
              <a:rPr lang="en-GB" sz="2200" kern="0" dirty="0">
                <a:solidFill>
                  <a:prstClr val="black"/>
                </a:solidFill>
                <a:latin typeface="Calibri" panose="020F0502020204030204"/>
              </a:rPr>
              <a:t>, </a:t>
            </a:r>
            <a:r>
              <a:rPr lang="en-GB" sz="2200" b="1" kern="0" dirty="0">
                <a:solidFill>
                  <a:prstClr val="black"/>
                </a:solidFill>
                <a:latin typeface="Calibri" panose="020F0502020204030204"/>
              </a:rPr>
              <a:t>Phys. Rev. </a:t>
            </a:r>
            <a:r>
              <a:rPr lang="en-GB" sz="2200" b="1" kern="0" dirty="0" err="1">
                <a:solidFill>
                  <a:prstClr val="black"/>
                </a:solidFill>
                <a:latin typeface="Calibri" panose="020F0502020204030204"/>
              </a:rPr>
              <a:t>Accel</a:t>
            </a:r>
            <a:r>
              <a:rPr lang="en-GB" sz="2200" b="1" kern="0" dirty="0">
                <a:solidFill>
                  <a:prstClr val="black"/>
                </a:solidFill>
                <a:latin typeface="Calibri" panose="020F0502020204030204"/>
              </a:rPr>
              <a:t>. Beams 19</a:t>
            </a:r>
            <a:r>
              <a:rPr lang="en-GB" sz="2200" kern="0" dirty="0">
                <a:solidFill>
                  <a:prstClr val="black"/>
                </a:solidFill>
                <a:latin typeface="Calibri" panose="020F0502020204030204"/>
              </a:rPr>
              <a:t>, 101005 (2016).</a:t>
            </a:r>
          </a:p>
        </p:txBody>
      </p:sp>
      <p:sp>
        <p:nvSpPr>
          <p:cNvPr id="50" name="TextBox 49">
            <a:extLst>
              <a:ext uri="{FF2B5EF4-FFF2-40B4-BE49-F238E27FC236}">
                <a16:creationId xmlns:a16="http://schemas.microsoft.com/office/drawing/2014/main" id="{089FCC6F-C958-429D-9DBD-BE2C6226069A}"/>
              </a:ext>
            </a:extLst>
          </p:cNvPr>
          <p:cNvSpPr txBox="1"/>
          <p:nvPr/>
        </p:nvSpPr>
        <p:spPr>
          <a:xfrm>
            <a:off x="7584368" y="11096232"/>
            <a:ext cx="3490940" cy="830997"/>
          </a:xfrm>
          <a:prstGeom prst="rect">
            <a:avLst/>
          </a:prstGeom>
          <a:noFill/>
        </p:spPr>
        <p:txBody>
          <a:bodyPr wrap="square" rtlCol="0">
            <a:spAutoFit/>
          </a:bodyPr>
          <a:lstStyle/>
          <a:p>
            <a:pPr defTabSz="914400">
              <a:defRPr/>
            </a:pPr>
            <a:r>
              <a:rPr lang="en-US" sz="2400" kern="0" dirty="0" err="1">
                <a:solidFill>
                  <a:srgbClr val="006600"/>
                </a:solidFill>
                <a:latin typeface="Calibri" panose="020F0502020204030204"/>
              </a:rPr>
              <a:t>depolarisation</a:t>
            </a:r>
            <a:endParaRPr lang="en-US" sz="2400" kern="0" dirty="0">
              <a:solidFill>
                <a:srgbClr val="006600"/>
              </a:solidFill>
              <a:latin typeface="Calibri" panose="020F0502020204030204"/>
            </a:endParaRPr>
          </a:p>
          <a:p>
            <a:pPr defTabSz="914400">
              <a:defRPr/>
            </a:pPr>
            <a:r>
              <a:rPr lang="en-US" sz="2400" kern="0" dirty="0">
                <a:solidFill>
                  <a:srgbClr val="006600"/>
                </a:solidFill>
                <a:latin typeface="Calibri" panose="020F0502020204030204"/>
              </a:rPr>
              <a:t>technique used at  LEP</a:t>
            </a:r>
            <a:endParaRPr lang="en-GB" sz="2400" kern="0" dirty="0">
              <a:solidFill>
                <a:srgbClr val="006600"/>
              </a:solidFill>
              <a:latin typeface="Calibri" panose="020F0502020204030204"/>
            </a:endParaRPr>
          </a:p>
        </p:txBody>
      </p:sp>
      <p:sp>
        <p:nvSpPr>
          <p:cNvPr id="51" name="Rectangle 50">
            <a:extLst>
              <a:ext uri="{FF2B5EF4-FFF2-40B4-BE49-F238E27FC236}">
                <a16:creationId xmlns:a16="http://schemas.microsoft.com/office/drawing/2014/main" id="{E47F001B-F742-453A-959B-CAD6F027623B}"/>
              </a:ext>
            </a:extLst>
          </p:cNvPr>
          <p:cNvSpPr/>
          <p:nvPr/>
        </p:nvSpPr>
        <p:spPr>
          <a:xfrm>
            <a:off x="7930806" y="3586546"/>
            <a:ext cx="6611448" cy="2677656"/>
          </a:xfrm>
          <a:prstGeom prst="rect">
            <a:avLst/>
          </a:prstGeom>
        </p:spPr>
        <p:txBody>
          <a:bodyPr wrap="square">
            <a:spAutoFit/>
          </a:bodyPr>
          <a:lstStyle/>
          <a:p>
            <a:pPr defTabSz="914400">
              <a:defRPr/>
            </a:pPr>
            <a:r>
              <a:rPr lang="en-GB" sz="2200" b="1" kern="0" dirty="0">
                <a:solidFill>
                  <a:srgbClr val="000000"/>
                </a:solidFill>
                <a:latin typeface="Calibri" panose="020F0502020204030204"/>
              </a:rPr>
              <a:t>Z pole: 8 asymmetric wigglers per beam </a:t>
            </a:r>
            <a:r>
              <a:rPr lang="en-GB" sz="2200" kern="0" dirty="0">
                <a:solidFill>
                  <a:srgbClr val="000000"/>
                </a:solidFill>
                <a:latin typeface="Calibri" panose="020F0502020204030204"/>
              </a:rPr>
              <a:t>lower the polarisation rise time to 12 hours allowing a level of 10% (5%) beam polarisation, sufficient for the energy calibration by RDP, to be obtained in 90 (45) minutes.</a:t>
            </a:r>
          </a:p>
          <a:p>
            <a:pPr defTabSz="914400">
              <a:defRPr/>
            </a:pPr>
            <a:r>
              <a:rPr lang="en-GB" sz="2200" b="1" kern="0" dirty="0">
                <a:solidFill>
                  <a:srgbClr val="000000"/>
                </a:solidFill>
                <a:latin typeface="Calibri" panose="020F0502020204030204"/>
              </a:rPr>
              <a:t>W pair threshold</a:t>
            </a:r>
            <a:r>
              <a:rPr lang="en-GB" sz="2200" kern="0" dirty="0">
                <a:solidFill>
                  <a:srgbClr val="000000"/>
                </a:solidFill>
                <a:latin typeface="Calibri" panose="020F0502020204030204"/>
              </a:rPr>
              <a:t>: </a:t>
            </a:r>
            <a:r>
              <a:rPr lang="en-GB" sz="2200" b="1" kern="0" dirty="0">
                <a:solidFill>
                  <a:srgbClr val="000000"/>
                </a:solidFill>
                <a:latin typeface="Calibri" panose="020F0502020204030204"/>
              </a:rPr>
              <a:t>spontaneous polarisation </a:t>
            </a:r>
            <a:r>
              <a:rPr lang="en-GB" sz="2200" kern="0" dirty="0">
                <a:solidFill>
                  <a:srgbClr val="000000"/>
                </a:solidFill>
                <a:latin typeface="Calibri" panose="020F0502020204030204"/>
              </a:rPr>
              <a:t>with a rise-time of around 10 hours without wigglers. </a:t>
            </a:r>
          </a:p>
          <a:p>
            <a:pPr defTabSz="914400">
              <a:defRPr/>
            </a:pPr>
            <a:endParaRPr lang="en-GB" kern="0" dirty="0">
              <a:solidFill>
                <a:prstClr val="black"/>
              </a:solidFill>
              <a:latin typeface="Calibri" panose="020F0502020204030204"/>
            </a:endParaRPr>
          </a:p>
        </p:txBody>
      </p:sp>
      <p:sp>
        <p:nvSpPr>
          <p:cNvPr id="52" name="Rectangle 51">
            <a:extLst>
              <a:ext uri="{FF2B5EF4-FFF2-40B4-BE49-F238E27FC236}">
                <a16:creationId xmlns:a16="http://schemas.microsoft.com/office/drawing/2014/main" id="{9A5B876A-74F6-43DF-8F62-32DD24E6C186}"/>
              </a:ext>
            </a:extLst>
          </p:cNvPr>
          <p:cNvSpPr/>
          <p:nvPr/>
        </p:nvSpPr>
        <p:spPr>
          <a:xfrm>
            <a:off x="8552171" y="6573625"/>
            <a:ext cx="5368722" cy="1785104"/>
          </a:xfrm>
          <a:prstGeom prst="rect">
            <a:avLst/>
          </a:prstGeom>
        </p:spPr>
        <p:txBody>
          <a:bodyPr wrap="square">
            <a:spAutoFit/>
          </a:bodyPr>
          <a:lstStyle/>
          <a:p>
            <a:pPr defTabSz="914400">
              <a:defRPr/>
            </a:pPr>
            <a:r>
              <a:rPr lang="en-GB" sz="2200" b="1" kern="0" dirty="0">
                <a:solidFill>
                  <a:prstClr val="black"/>
                </a:solidFill>
                <a:latin typeface="Calibri" panose="020F0502020204030204"/>
              </a:rPr>
              <a:t>RF located in one point ! Largest remaining  systematic error</a:t>
            </a:r>
            <a:r>
              <a:rPr lang="en-GB" sz="2200" kern="0" dirty="0">
                <a:solidFill>
                  <a:prstClr val="black"/>
                </a:solidFill>
                <a:latin typeface="Calibri" panose="020F0502020204030204"/>
              </a:rPr>
              <a:t>:</a:t>
            </a:r>
          </a:p>
          <a:p>
            <a:pPr defTabSz="914400">
              <a:defRPr/>
            </a:pPr>
            <a:r>
              <a:rPr lang="en-GB" sz="2200" kern="0" dirty="0">
                <a:solidFill>
                  <a:prstClr val="black"/>
                </a:solidFill>
                <a:latin typeface="Calibri" panose="020F0502020204030204"/>
              </a:rPr>
              <a:t>vertical closed-orbit distortions - at the Z,  300 </a:t>
            </a:r>
            <a:r>
              <a:rPr lang="en-GB" sz="2200" kern="0" dirty="0" err="1">
                <a:solidFill>
                  <a:prstClr val="black"/>
                </a:solidFill>
                <a:latin typeface="Calibri" panose="020F0502020204030204"/>
              </a:rPr>
              <a:t>μm</a:t>
            </a:r>
            <a:r>
              <a:rPr lang="en-GB" sz="2200" kern="0" dirty="0">
                <a:solidFill>
                  <a:prstClr val="black"/>
                </a:solidFill>
                <a:latin typeface="Calibri" panose="020F0502020204030204"/>
              </a:rPr>
              <a:t> error will induce a possible systematic shift of around 45 </a:t>
            </a:r>
            <a:r>
              <a:rPr lang="en-GB" sz="2200" kern="0" dirty="0" err="1">
                <a:solidFill>
                  <a:prstClr val="black"/>
                </a:solidFill>
                <a:latin typeface="Calibri" panose="020F0502020204030204"/>
              </a:rPr>
              <a:t>keV</a:t>
            </a:r>
            <a:r>
              <a:rPr lang="en-GB" sz="2200" kern="0" dirty="0">
                <a:solidFill>
                  <a:prstClr val="black"/>
                </a:solidFill>
                <a:latin typeface="Calibri" panose="020F0502020204030204"/>
              </a:rPr>
              <a:t>.</a:t>
            </a:r>
          </a:p>
        </p:txBody>
      </p:sp>
      <mc:AlternateContent xmlns:mc="http://schemas.openxmlformats.org/markup-compatibility/2006" xmlns:a14="http://schemas.microsoft.com/office/drawing/2010/main">
        <mc:Choice Requires="a14">
          <p:sp>
            <p:nvSpPr>
              <p:cNvPr id="53" name="Rectangle 52">
                <a:extLst>
                  <a:ext uri="{FF2B5EF4-FFF2-40B4-BE49-F238E27FC236}">
                    <a16:creationId xmlns:a16="http://schemas.microsoft.com/office/drawing/2014/main" id="{D12C0160-105B-4385-85E2-B011AB62502D}"/>
                  </a:ext>
                </a:extLst>
              </p:cNvPr>
              <p:cNvSpPr/>
              <p:nvPr/>
            </p:nvSpPr>
            <p:spPr>
              <a:xfrm>
                <a:off x="7682881" y="8584883"/>
                <a:ext cx="3304398" cy="1446550"/>
              </a:xfrm>
              <a:prstGeom prst="rect">
                <a:avLst/>
              </a:prstGeom>
            </p:spPr>
            <p:txBody>
              <a:bodyPr wrap="square">
                <a:spAutoFit/>
              </a:bodyPr>
              <a:lstStyle/>
              <a:p>
                <a:pPr defTabSz="914400">
                  <a:defRPr/>
                </a:pPr>
                <a14:m>
                  <m:oMath xmlns:m="http://schemas.openxmlformats.org/officeDocument/2006/math">
                    <m:r>
                      <a:rPr lang="en-GB" sz="2200" i="1" kern="0" dirty="0">
                        <a:solidFill>
                          <a:prstClr val="black"/>
                        </a:solidFill>
                        <a:latin typeface="Cambria Math" panose="02040503050406030204" pitchFamily="18" charset="0"/>
                      </a:rPr>
                      <m:t>~</m:t>
                    </m:r>
                  </m:oMath>
                </a14:m>
                <a:r>
                  <a:rPr lang="en-GB" sz="2200" kern="0" dirty="0">
                    <a:solidFill>
                      <a:prstClr val="black"/>
                    </a:solidFill>
                    <a:latin typeface="Calibri" panose="020F0502020204030204"/>
                  </a:rPr>
                  <a:t>200 </a:t>
                </a:r>
                <a:r>
                  <a:rPr lang="en-GB" sz="2200" b="1" kern="0" dirty="0">
                    <a:solidFill>
                      <a:prstClr val="black"/>
                    </a:solidFill>
                    <a:latin typeface="Calibri" panose="020F0502020204030204"/>
                  </a:rPr>
                  <a:t>non-colliding</a:t>
                </a:r>
                <a:r>
                  <a:rPr lang="en-GB" sz="2200" kern="0" dirty="0">
                    <a:solidFill>
                      <a:prstClr val="black"/>
                    </a:solidFill>
                    <a:latin typeface="Calibri" panose="020F0502020204030204"/>
                  </a:rPr>
                  <a:t> </a:t>
                </a:r>
              </a:p>
              <a:p>
                <a:pPr defTabSz="914400">
                  <a:defRPr/>
                </a:pPr>
                <a:r>
                  <a:rPr lang="en-GB" sz="2200" b="1" kern="0" dirty="0">
                    <a:solidFill>
                      <a:prstClr val="black"/>
                    </a:solidFill>
                    <a:latin typeface="Calibri" panose="020F0502020204030204"/>
                  </a:rPr>
                  <a:t>‘pilot’ bunches </a:t>
                </a:r>
                <a:r>
                  <a:rPr lang="en-GB" sz="2200" kern="0" dirty="0">
                    <a:solidFill>
                      <a:prstClr val="black"/>
                    </a:solidFill>
                    <a:latin typeface="Calibri" panose="020F0502020204030204"/>
                  </a:rPr>
                  <a:t>injected at start of fill and polarised using wigglers</a:t>
                </a:r>
              </a:p>
            </p:txBody>
          </p:sp>
        </mc:Choice>
        <mc:Fallback xmlns="">
          <p:sp>
            <p:nvSpPr>
              <p:cNvPr id="53" name="Rectangle 52">
                <a:extLst>
                  <a:ext uri="{FF2B5EF4-FFF2-40B4-BE49-F238E27FC236}">
                    <a16:creationId xmlns:a16="http://schemas.microsoft.com/office/drawing/2014/main" id="{D12C0160-105B-4385-85E2-B011AB62502D}"/>
                  </a:ext>
                </a:extLst>
              </p:cNvPr>
              <p:cNvSpPr>
                <a:spLocks noRot="1" noChangeAspect="1" noMove="1" noResize="1" noEditPoints="1" noAdjustHandles="1" noChangeArrowheads="1" noChangeShapeType="1" noTextEdit="1"/>
              </p:cNvSpPr>
              <p:nvPr/>
            </p:nvSpPr>
            <p:spPr>
              <a:xfrm>
                <a:off x="7682881" y="8584883"/>
                <a:ext cx="3304398" cy="1446550"/>
              </a:xfrm>
              <a:prstGeom prst="rect">
                <a:avLst/>
              </a:prstGeom>
              <a:blipFill>
                <a:blip r:embed="rId7"/>
                <a:stretch>
                  <a:fillRect l="-2399" t="-2521" b="-7563"/>
                </a:stretch>
              </a:blipFill>
            </p:spPr>
            <p:txBody>
              <a:bodyPr/>
              <a:lstStyle/>
              <a:p>
                <a:r>
                  <a:rPr lang="en-GB">
                    <a:noFill/>
                  </a:rPr>
                  <a:t> </a:t>
                </a:r>
              </a:p>
            </p:txBody>
          </p:sp>
        </mc:Fallback>
      </mc:AlternateContent>
      <p:sp>
        <p:nvSpPr>
          <p:cNvPr id="54" name="Rectangle 53">
            <a:extLst>
              <a:ext uri="{FF2B5EF4-FFF2-40B4-BE49-F238E27FC236}">
                <a16:creationId xmlns:a16="http://schemas.microsoft.com/office/drawing/2014/main" id="{D3F5861C-BDD8-44B2-AE76-2261FCDF1558}"/>
              </a:ext>
            </a:extLst>
          </p:cNvPr>
          <p:cNvSpPr/>
          <p:nvPr/>
        </p:nvSpPr>
        <p:spPr>
          <a:xfrm rot="20689448">
            <a:off x="4986058" y="6465148"/>
            <a:ext cx="7734008" cy="2677656"/>
          </a:xfrm>
          <a:prstGeom prst="rect">
            <a:avLst/>
          </a:prstGeom>
          <a:solidFill>
            <a:srgbClr val="FF0000">
              <a:alpha val="60000"/>
            </a:srgbClr>
          </a:solidFill>
        </p:spPr>
        <p:txBody>
          <a:bodyPr wrap="square">
            <a:spAutoFit/>
          </a:bodyPr>
          <a:lstStyle/>
          <a:p>
            <a:pPr algn="ctr" defTabSz="914400">
              <a:defRPr/>
            </a:pPr>
            <a:r>
              <a:rPr lang="en-US" sz="5600" kern="0" dirty="0">
                <a:solidFill>
                  <a:prstClr val="white"/>
                </a:solidFill>
                <a:latin typeface="Calibri" panose="020F0502020204030204"/>
              </a:rPr>
              <a:t>for Z and W: precise energy calibration at 10</a:t>
            </a:r>
            <a:r>
              <a:rPr lang="en-US" sz="5600" kern="0" baseline="30000" dirty="0">
                <a:solidFill>
                  <a:prstClr val="white"/>
                </a:solidFill>
                <a:latin typeface="Calibri" panose="020F0502020204030204"/>
              </a:rPr>
              <a:t>-6</a:t>
            </a:r>
            <a:r>
              <a:rPr lang="en-US" sz="5600" kern="0" dirty="0">
                <a:solidFill>
                  <a:prstClr val="white"/>
                </a:solidFill>
                <a:latin typeface="Calibri" panose="020F0502020204030204"/>
              </a:rPr>
              <a:t> level</a:t>
            </a:r>
            <a:endParaRPr lang="en-GB" sz="5600" kern="0" dirty="0">
              <a:solidFill>
                <a:prstClr val="white"/>
              </a:solidFill>
              <a:latin typeface="Calibri" panose="020F0502020204030204"/>
            </a:endParaRPr>
          </a:p>
        </p:txBody>
      </p:sp>
      <p:pic>
        <p:nvPicPr>
          <p:cNvPr id="55" name="Picture 54">
            <a:extLst>
              <a:ext uri="{FF2B5EF4-FFF2-40B4-BE49-F238E27FC236}">
                <a16:creationId xmlns:a16="http://schemas.microsoft.com/office/drawing/2014/main" id="{580536A1-20B7-4AEF-8E67-22A4708D31B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742900" y="2291716"/>
            <a:ext cx="9216728" cy="5582848"/>
          </a:xfrm>
          <a:prstGeom prst="rect">
            <a:avLst/>
          </a:prstGeom>
        </p:spPr>
      </p:pic>
      <p:sp>
        <p:nvSpPr>
          <p:cNvPr id="56" name="TextBox 55">
            <a:extLst>
              <a:ext uri="{FF2B5EF4-FFF2-40B4-BE49-F238E27FC236}">
                <a16:creationId xmlns:a16="http://schemas.microsoft.com/office/drawing/2014/main" id="{23D68F48-F4F7-4CBB-B7C2-B5D8A1D95DDF}"/>
              </a:ext>
            </a:extLst>
          </p:cNvPr>
          <p:cNvSpPr txBox="1"/>
          <p:nvPr/>
        </p:nvSpPr>
        <p:spPr>
          <a:xfrm>
            <a:off x="18180962" y="7566788"/>
            <a:ext cx="5822428" cy="523220"/>
          </a:xfrm>
          <a:prstGeom prst="rect">
            <a:avLst/>
          </a:prstGeom>
          <a:solidFill>
            <a:srgbClr val="FFE5E5"/>
          </a:solidFill>
        </p:spPr>
        <p:txBody>
          <a:bodyPr wrap="none" rtlCol="0">
            <a:spAutoFit/>
          </a:bodyPr>
          <a:lstStyle/>
          <a:p>
            <a:pPr defTabSz="914400">
              <a:defRPr/>
            </a:pPr>
            <a:r>
              <a:rPr lang="en-US" sz="2800" kern="0" dirty="0">
                <a:solidFill>
                  <a:prstClr val="black"/>
                </a:solidFill>
                <a:latin typeface="Calibri" panose="020F0502020204030204"/>
              </a:rPr>
              <a:t>N. </a:t>
            </a:r>
            <a:r>
              <a:rPr lang="en-US" sz="2800" kern="0" dirty="0" err="1">
                <a:solidFill>
                  <a:prstClr val="black"/>
                </a:solidFill>
                <a:latin typeface="Calibri" panose="020F0502020204030204"/>
              </a:rPr>
              <a:t>Muchnoi</a:t>
            </a:r>
            <a:r>
              <a:rPr lang="en-US" sz="2800" kern="0" dirty="0">
                <a:solidFill>
                  <a:prstClr val="black"/>
                </a:solidFill>
                <a:latin typeface="Calibri" panose="020F0502020204030204"/>
              </a:rPr>
              <a:t>, arXiv:1803.09595 (2018). </a:t>
            </a:r>
            <a:endParaRPr lang="en-GB" sz="2800" kern="0" dirty="0">
              <a:solidFill>
                <a:prstClr val="black"/>
              </a:solidFill>
              <a:latin typeface="Calibri" panose="020F0502020204030204"/>
            </a:endParaRPr>
          </a:p>
        </p:txBody>
      </p:sp>
      <p:pic>
        <p:nvPicPr>
          <p:cNvPr id="57" name="Picture 56" descr="A picture containing icon&#10;&#10;Description automatically generated">
            <a:extLst>
              <a:ext uri="{FF2B5EF4-FFF2-40B4-BE49-F238E27FC236}">
                <a16:creationId xmlns:a16="http://schemas.microsoft.com/office/drawing/2014/main" id="{BA33EF50-26AA-47FB-9DA8-9C56441ADD5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6378" y="353820"/>
            <a:ext cx="3870772" cy="1308584"/>
          </a:xfrm>
          <a:prstGeom prst="rect">
            <a:avLst/>
          </a:prstGeom>
        </p:spPr>
      </p:pic>
      <p:sp>
        <p:nvSpPr>
          <p:cNvPr id="3" name="TextBox 2">
            <a:extLst>
              <a:ext uri="{FF2B5EF4-FFF2-40B4-BE49-F238E27FC236}">
                <a16:creationId xmlns:a16="http://schemas.microsoft.com/office/drawing/2014/main" id="{AACB5783-7834-40B0-BAB2-C295BCEC3953}"/>
              </a:ext>
            </a:extLst>
          </p:cNvPr>
          <p:cNvSpPr txBox="1"/>
          <p:nvPr/>
        </p:nvSpPr>
        <p:spPr>
          <a:xfrm>
            <a:off x="15154088" y="12657194"/>
            <a:ext cx="8200002" cy="707886"/>
          </a:xfrm>
          <a:prstGeom prst="rect">
            <a:avLst/>
          </a:prstGeom>
          <a:solidFill>
            <a:srgbClr val="FFE5E5"/>
          </a:solidFill>
        </p:spPr>
        <p:txBody>
          <a:bodyPr wrap="none" rtlCol="0">
            <a:spAutoFit/>
          </a:bodyPr>
          <a:lstStyle/>
          <a:p>
            <a:pPr defTabSz="1828800"/>
            <a:r>
              <a:rPr lang="en-US" sz="4000" dirty="0">
                <a:solidFill>
                  <a:prstClr val="black"/>
                </a:solidFill>
                <a:latin typeface="Calibri" panose="020F0502020204030204"/>
              </a:rPr>
              <a:t>A. Blondel, P. </a:t>
            </a:r>
            <a:r>
              <a:rPr lang="en-US" sz="4000" dirty="0" err="1">
                <a:solidFill>
                  <a:prstClr val="black"/>
                </a:solidFill>
                <a:latin typeface="Calibri" panose="020F0502020204030204"/>
              </a:rPr>
              <a:t>Janot</a:t>
            </a:r>
            <a:r>
              <a:rPr lang="en-US" sz="4000" dirty="0">
                <a:solidFill>
                  <a:prstClr val="black"/>
                </a:solidFill>
                <a:latin typeface="Calibri" panose="020F0502020204030204"/>
              </a:rPr>
              <a:t>, J. Wenninger et al.</a:t>
            </a:r>
            <a:endParaRPr lang="en-GB" sz="4000" dirty="0">
              <a:solidFill>
                <a:prstClr val="black"/>
              </a:solidFill>
              <a:latin typeface="Calibri" panose="020F0502020204030204"/>
            </a:endParaRPr>
          </a:p>
        </p:txBody>
      </p:sp>
    </p:spTree>
    <p:extLst>
      <p:ext uri="{BB962C8B-B14F-4D97-AF65-F5344CB8AC3E}">
        <p14:creationId xmlns:p14="http://schemas.microsoft.com/office/powerpoint/2010/main" val="2437159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10.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6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12.xml><?xml version="1.0" encoding="utf-8"?>
<a:theme xmlns:a="http://schemas.openxmlformats.org/drawingml/2006/main" name="2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1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3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7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9.xml><?xml version="1.0" encoding="utf-8"?>
<a:theme xmlns:a="http://schemas.openxmlformats.org/drawingml/2006/main" name="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20.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6.xml><?xml version="1.0" encoding="utf-8"?>
<a:theme xmlns:a="http://schemas.openxmlformats.org/drawingml/2006/main" name="4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5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5616</TotalTime>
  <Words>4398</Words>
  <Application>Microsoft Office PowerPoint</Application>
  <PresentationFormat>Custom</PresentationFormat>
  <Paragraphs>695</Paragraphs>
  <Slides>39</Slides>
  <Notes>16</Notes>
  <HiddenSlides>0</HiddenSlides>
  <MMClips>0</MMClips>
  <ScaleCrop>false</ScaleCrop>
  <HeadingPairs>
    <vt:vector size="6" baseType="variant">
      <vt:variant>
        <vt:lpstr>Fonts Used</vt:lpstr>
      </vt:variant>
      <vt:variant>
        <vt:i4>11</vt:i4>
      </vt:variant>
      <vt:variant>
        <vt:lpstr>Theme</vt:lpstr>
      </vt:variant>
      <vt:variant>
        <vt:i4>19</vt:i4>
      </vt:variant>
      <vt:variant>
        <vt:lpstr>Slide Titles</vt:lpstr>
      </vt:variant>
      <vt:variant>
        <vt:i4>39</vt:i4>
      </vt:variant>
    </vt:vector>
  </HeadingPairs>
  <TitlesOfParts>
    <vt:vector size="69" baseType="lpstr">
      <vt:lpstr>Arial</vt:lpstr>
      <vt:lpstr>Arial Narrow</vt:lpstr>
      <vt:lpstr>Calibri</vt:lpstr>
      <vt:lpstr>Calibri Light</vt:lpstr>
      <vt:lpstr>Cambria Math</vt:lpstr>
      <vt:lpstr>Century Gothic</vt:lpstr>
      <vt:lpstr>NimbusRomNo9L-Medi</vt:lpstr>
      <vt:lpstr>Symbol</vt:lpstr>
      <vt:lpstr>Tahoma</vt:lpstr>
      <vt:lpstr>Times New Roman</vt:lpstr>
      <vt:lpstr>Wingdings</vt:lpstr>
      <vt:lpstr>Introslides</vt:lpstr>
      <vt:lpstr>Titleslides, Conclusion</vt:lpstr>
      <vt:lpstr>Content Slides - Deep Blue</vt:lpstr>
      <vt:lpstr>1_Content Slides - Deep Blue</vt:lpstr>
      <vt:lpstr>Office Theme</vt:lpstr>
      <vt:lpstr>4_FC5643-CERN3027 - Scale of contributions</vt:lpstr>
      <vt:lpstr>2_Office Theme</vt:lpstr>
      <vt:lpstr>5_FC5643-CERN3027 - Scale of contributions</vt:lpstr>
      <vt:lpstr>3_Office Theme</vt:lpstr>
      <vt:lpstr>1_FC5643-CERN3027 - Scale of contributions</vt:lpstr>
      <vt:lpstr>6_Office Theme</vt:lpstr>
      <vt:lpstr>2_FC5643-CERN3027 - Scale of contributions</vt:lpstr>
      <vt:lpstr>5_Office Theme</vt:lpstr>
      <vt:lpstr>4_Office Theme</vt:lpstr>
      <vt:lpstr>7_Office Theme</vt:lpstr>
      <vt:lpstr>3_FC5643-CERN3027 - Scale of contributions</vt:lpstr>
      <vt:lpstr>6_FC5643-CERN3027 - Scale of contributions</vt:lpstr>
      <vt:lpstr>7_FC5643-CERN3027 - Scale of contributions</vt:lpstr>
      <vt:lpstr>8_Office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Constraints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Council Sept-21 report</dc:title>
  <dc:creator>Sylvie Prodon</dc:creator>
  <cp:keywords>FCC;Budget</cp:keywords>
  <cp:lastModifiedBy>Frank Zimmermann</cp:lastModifiedBy>
  <cp:revision>691</cp:revision>
  <cp:lastPrinted>2021-09-08T06:45:54Z</cp:lastPrinted>
  <dcterms:created xsi:type="dcterms:W3CDTF">2020-10-29T13:06:43Z</dcterms:created>
  <dcterms:modified xsi:type="dcterms:W3CDTF">2022-01-17T13:25:58Z</dcterms:modified>
  <cp:category>Project management</cp:category>
</cp:coreProperties>
</file>