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7" r:id="rId2"/>
    <p:sldId id="290" r:id="rId3"/>
    <p:sldId id="262" r:id="rId4"/>
    <p:sldId id="265" r:id="rId5"/>
    <p:sldId id="280" r:id="rId6"/>
    <p:sldId id="273" r:id="rId7"/>
    <p:sldId id="285" r:id="rId8"/>
    <p:sldId id="291" r:id="rId9"/>
    <p:sldId id="292" r:id="rId10"/>
    <p:sldId id="267" r:id="rId11"/>
    <p:sldId id="278" r:id="rId12"/>
    <p:sldId id="275" r:id="rId13"/>
    <p:sldId id="277" r:id="rId14"/>
    <p:sldId id="293" r:id="rId15"/>
    <p:sldId id="282" r:id="rId16"/>
    <p:sldId id="283" r:id="rId17"/>
    <p:sldId id="28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89"/>
    <p:restoredTop sz="96405"/>
  </p:normalViewPr>
  <p:slideViewPr>
    <p:cSldViewPr snapToGrid="0" snapToObjects="1">
      <p:cViewPr varScale="1">
        <p:scale>
          <a:sx n="127" d="100"/>
          <a:sy n="127" d="100"/>
        </p:scale>
        <p:origin x="880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09C9F3-6380-1448-9A20-58CD2105CC8B}" type="datetimeFigureOut">
              <a:rPr lang="en-US" smtClean="0"/>
              <a:t>1/13/22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1DFF68-1C38-CF4F-9B7C-6C076F49E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27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A57800-A4F2-5943-A81C-FF713B907D1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107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A57800-A4F2-5943-A81C-FF713B907D1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202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A57800-A4F2-5943-A81C-FF713B907D1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2327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A57800-A4F2-5943-A81C-FF713B907D1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6543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A57800-A4F2-5943-A81C-FF713B907D1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8559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A57800-A4F2-5943-A81C-FF713B907D1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150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C323A-CDA6-014A-B893-93D62ED755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A37430-AB8D-A247-8102-A9991E6088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6939ED-9839-D441-B2AF-DDEB4C3E3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7243-2C69-E548-AF79-0445DA983091}" type="datetimeFigureOut">
              <a:rPr lang="en-US" smtClean="0"/>
              <a:t>1/13/22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06C7F0-F7DD-1848-8027-B46A32D14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67C2FA-0200-EF42-93A7-8A381B382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0649-53F7-664F-9921-BA611B847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08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A2B02-7905-3740-A4EA-A1E3C3A16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3477A5-7BB2-1B48-820E-EAF7E922E8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DD908-594B-9E48-B079-2BA3D9F9D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7243-2C69-E548-AF79-0445DA983091}" type="datetimeFigureOut">
              <a:rPr lang="en-US" smtClean="0"/>
              <a:t>1/13/22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343F9A-9A35-6C4A-AF0F-2D577E11B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370779-EDF0-C74A-9802-ED9934BA6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0649-53F7-664F-9921-BA611B847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160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9B769F-11EE-DF4D-A89E-663F58B4E4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FB23EF-C6D0-D34F-88BC-DF350EB931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700E88-B423-B342-8112-95708717E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7243-2C69-E548-AF79-0445DA983091}" type="datetimeFigureOut">
              <a:rPr lang="en-US" smtClean="0"/>
              <a:t>1/13/22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368120-319B-3147-BF75-743EB1271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BBE4AA-CAC7-EB48-A88D-E53008688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0649-53F7-664F-9921-BA611B847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887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BEAD4-2097-E344-AFBD-C1168EAEF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62272-BCED-734A-9BA8-DB3B72E80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D9F2AD-4007-BD4B-AFCF-94A4DDA03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7243-2C69-E548-AF79-0445DA983091}" type="datetimeFigureOut">
              <a:rPr lang="en-US" smtClean="0"/>
              <a:t>1/13/22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7014D-1811-7445-86A6-D4909EA18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1B585-C1AE-A34E-AEB3-001BDF5B6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0649-53F7-664F-9921-BA611B847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8A557-939C-6C41-8189-BE9C1F3E3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F835FF-6456-604B-B5A8-4F348FB49F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65D487-B9FE-004D-ABAA-B4F3FF98F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7243-2C69-E548-AF79-0445DA983091}" type="datetimeFigureOut">
              <a:rPr lang="en-US" smtClean="0"/>
              <a:t>1/13/22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063D1A-2A69-9846-BE23-C013C4AA8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017C67-A757-8F4A-BAB4-A0E5A3825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0649-53F7-664F-9921-BA611B847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798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954B2-9D48-F049-B0CC-31FF5B8A2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BBCA86-ABE7-104E-9724-713A482FB1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00D880-A21B-794A-BC76-BB65BD582D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8B6A62-3753-0E41-AFB3-45820D855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7243-2C69-E548-AF79-0445DA983091}" type="datetimeFigureOut">
              <a:rPr lang="en-US" smtClean="0"/>
              <a:t>1/13/22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A9C62C-FDC7-B54B-AF3B-37518C094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E78F80-65E8-5A41-8105-4EFE67673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0649-53F7-664F-9921-BA611B847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568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C4B62-BC3B-D54F-BD9E-ED0D38681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4CC5B-774C-2948-A6D5-9F9D174A33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59B7D1-9447-2047-B851-C178FCB6EF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628D75-6DA2-D743-974D-4156820CBB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D0850D-267B-2342-8A8A-01EB255111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25BFB0-F33A-914C-BE09-19997D493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7243-2C69-E548-AF79-0445DA983091}" type="datetimeFigureOut">
              <a:rPr lang="en-US" smtClean="0"/>
              <a:t>1/13/22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2F217E-25CA-8A49-A6B8-A3D9F01F0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D09D4E-F77B-0342-A489-987150EDB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0649-53F7-664F-9921-BA611B847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539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264E0-D762-F046-A7A1-1B17EE0AD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A5C667-7900-A34B-A87F-68931D1ED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7243-2C69-E548-AF79-0445DA983091}" type="datetimeFigureOut">
              <a:rPr lang="en-US" smtClean="0"/>
              <a:t>1/13/22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6C5703-1601-C54D-A5D6-F4237301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FA7CE0-5E60-4241-A1B9-65753E278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0649-53F7-664F-9921-BA611B847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516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B0DF98-9813-C646-A745-FA0EF7848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7243-2C69-E548-AF79-0445DA983091}" type="datetimeFigureOut">
              <a:rPr lang="en-US" smtClean="0"/>
              <a:t>1/13/22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56D8CD-0B9C-6342-BF41-BB324A269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174950-1BEE-284E-9647-B7BBD8E01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0649-53F7-664F-9921-BA611B847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322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3911F-52A7-1C41-8888-6A1D4FDA7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FC56E-79F9-1848-8901-622033331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A00C1B-9DDB-4149-B1F6-7040E45F40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B8A660-65CC-8149-82DC-AF06A77BA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7243-2C69-E548-AF79-0445DA983091}" type="datetimeFigureOut">
              <a:rPr lang="en-US" smtClean="0"/>
              <a:t>1/13/22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8D88DD-9AA7-6941-9CA6-9B5C83842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87FE21-B3FB-3E49-84BF-584C67A8E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0649-53F7-664F-9921-BA611B847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458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7B1BE-ABE9-6C4F-99DE-9148977C3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5580BC-6F28-B347-9B4A-BE47035D74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A30239-B1AE-C549-B799-4D50FC2BF8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66454C-4C8E-EB46-8948-85CABCF45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7243-2C69-E548-AF79-0445DA983091}" type="datetimeFigureOut">
              <a:rPr lang="en-US" smtClean="0"/>
              <a:t>1/13/22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1BD432-87E4-4546-9E0B-97FA34042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5AD47A-503B-8143-A39A-9D0B21D85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0649-53F7-664F-9921-BA611B847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288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AAC661-AED5-CC48-89CD-93DEAF105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D89C87-7F9D-7D4E-A9C9-2C5CAC7622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9C25F-8120-0D4A-9FB3-D6B70889C7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27243-2C69-E548-AF79-0445DA983091}" type="datetimeFigureOut">
              <a:rPr lang="en-US" smtClean="0"/>
              <a:t>1/13/22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E4E2B3-24AE-9B4E-8654-DEFED366B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7F9B7-8DBC-E64C-8689-BA75095604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00649-53F7-664F-9921-BA611B847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212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tiff"/><Relationship Id="rId3" Type="http://schemas.openxmlformats.org/officeDocument/2006/relationships/image" Target="../media/image37.emf"/><Relationship Id="rId7" Type="http://schemas.openxmlformats.org/officeDocument/2006/relationships/image" Target="../media/image4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emf"/><Relationship Id="rId5" Type="http://schemas.openxmlformats.org/officeDocument/2006/relationships/image" Target="../media/image39.emf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tif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9.emf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tiff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tiff"/><Relationship Id="rId4" Type="http://schemas.openxmlformats.org/officeDocument/2006/relationships/image" Target="../media/image17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8.emf"/><Relationship Id="rId7" Type="http://schemas.openxmlformats.org/officeDocument/2006/relationships/image" Target="../media/image5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tiff"/><Relationship Id="rId4" Type="http://schemas.openxmlformats.org/officeDocument/2006/relationships/image" Target="../media/image2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emf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C4CC24A-A65E-D049-B798-DB2670843A24}"/>
              </a:ext>
            </a:extLst>
          </p:cNvPr>
          <p:cNvSpPr txBox="1"/>
          <p:nvPr/>
        </p:nvSpPr>
        <p:spPr>
          <a:xfrm>
            <a:off x="-12544" y="6161400"/>
            <a:ext cx="12214483" cy="707886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pPr algn="ctr"/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C52124-3174-034D-BFD5-4F6BE76265BE}"/>
              </a:ext>
            </a:extLst>
          </p:cNvPr>
          <p:cNvSpPr txBox="1"/>
          <p:nvPr/>
        </p:nvSpPr>
        <p:spPr>
          <a:xfrm>
            <a:off x="1144294" y="823368"/>
            <a:ext cx="77176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rgbClr val="002060"/>
                </a:solidFill>
              </a:rPr>
              <a:t>Plasma Colliders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42014A-C04D-C844-9E7B-EBDA1BA3BA19}"/>
              </a:ext>
            </a:extLst>
          </p:cNvPr>
          <p:cNvSpPr txBox="1"/>
          <p:nvPr/>
        </p:nvSpPr>
        <p:spPr>
          <a:xfrm>
            <a:off x="1144294" y="2378004"/>
            <a:ext cx="51203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Carl Schroeder</a:t>
            </a:r>
          </a:p>
          <a:p>
            <a:r>
              <a:rPr lang="en-US" sz="2000" dirty="0">
                <a:solidFill>
                  <a:srgbClr val="002060"/>
                </a:solidFill>
                <a:latin typeface="Avenir Book" panose="02000503020000020003" pitchFamily="2" charset="0"/>
              </a:rPr>
              <a:t>BELLA Center, Berkeley Lab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FCD204-7A90-E04F-8562-22ABD8E5DF09}"/>
              </a:ext>
            </a:extLst>
          </p:cNvPr>
          <p:cNvSpPr txBox="1"/>
          <p:nvPr/>
        </p:nvSpPr>
        <p:spPr>
          <a:xfrm>
            <a:off x="509891" y="4278849"/>
            <a:ext cx="111471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/>
              <a:t>HKUST IAS Program on High Energy Physics: </a:t>
            </a:r>
          </a:p>
          <a:p>
            <a:pPr algn="ctr"/>
            <a:r>
              <a:rPr lang="en-US" sz="2400" i="1" dirty="0"/>
              <a:t>Mini-Workshop on Accelerator - Key Beam Physics and Technologies Issues for Colliders</a:t>
            </a:r>
          </a:p>
          <a:p>
            <a:pPr algn="ctr"/>
            <a:r>
              <a:rPr lang="en-US" sz="2400" b="1" i="1" dirty="0"/>
              <a:t>Friday</a:t>
            </a:r>
            <a:r>
              <a:rPr lang="en-US" sz="2400" b="1" i="1"/>
              <a:t>, 14 </a:t>
            </a:r>
            <a:r>
              <a:rPr lang="en-US" sz="2400" b="1" i="1" dirty="0"/>
              <a:t>January 2022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8904D1-562F-4844-BA00-C2DA80B66820}"/>
              </a:ext>
            </a:extLst>
          </p:cNvPr>
          <p:cNvSpPr/>
          <p:nvPr/>
        </p:nvSpPr>
        <p:spPr>
          <a:xfrm>
            <a:off x="-12544" y="5848161"/>
            <a:ext cx="12192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Work supported by the U.S. DOE, Office of Science, Office of High Energy Physics, under Contract No. DE-AC02-05CH11231</a:t>
            </a:r>
          </a:p>
        </p:txBody>
      </p:sp>
      <p:pic>
        <p:nvPicPr>
          <p:cNvPr id="12" name="Picture 11" descr="RGB_White-Seal_White-Mark_SC_Horizontal.png">
            <a:extLst>
              <a:ext uri="{FF2B5EF4-FFF2-40B4-BE49-F238E27FC236}">
                <a16:creationId xmlns:a16="http://schemas.microsoft.com/office/drawing/2014/main" id="{D739DE0E-C6F9-1647-99BB-E94E2AF0D70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5233" y="6325515"/>
            <a:ext cx="2667838" cy="4478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F9102FB-2AE1-1E42-825B-F149CC6F87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" y="6053588"/>
            <a:ext cx="3271028" cy="892953"/>
          </a:xfrm>
          <a:prstGeom prst="rect">
            <a:avLst/>
          </a:prstGeom>
        </p:spPr>
      </p:pic>
      <p:pic>
        <p:nvPicPr>
          <p:cNvPr id="16" name="Google Shape;37;p1">
            <a:extLst>
              <a:ext uri="{FF2B5EF4-FFF2-40B4-BE49-F238E27FC236}">
                <a16:creationId xmlns:a16="http://schemas.microsoft.com/office/drawing/2014/main" id="{02AB4B35-ABD6-4C47-B54B-C2EDCEBE666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451584" y="6164316"/>
            <a:ext cx="707886" cy="707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425C8D2-9C27-B146-A939-1809E19B4B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55652" y="6165490"/>
            <a:ext cx="1925762" cy="767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4856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35A8DF-EA25-C340-95CE-4EA69274498C}"/>
              </a:ext>
            </a:extLst>
          </p:cNvPr>
          <p:cNvSpPr txBox="1"/>
          <p:nvPr/>
        </p:nvSpPr>
        <p:spPr>
          <a:xfrm>
            <a:off x="0" y="6"/>
            <a:ext cx="12192000" cy="707886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Key R&amp;D challenges for plasma accelerators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0DF42624-BFD8-CB4B-A070-9A64A1940A8E}"/>
              </a:ext>
            </a:extLst>
          </p:cNvPr>
          <p:cNvSpPr txBox="1">
            <a:spLocks/>
          </p:cNvSpPr>
          <p:nvPr/>
        </p:nvSpPr>
        <p:spPr>
          <a:xfrm>
            <a:off x="11482756" y="6533104"/>
            <a:ext cx="685800" cy="304800"/>
          </a:xfrm>
          <a:prstGeom prst="rect">
            <a:avLst/>
          </a:prstGeom>
          <a:ln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36462ACF-5311-B246-B35D-A6BDC91E679C}" type="slidenum">
              <a:rPr lang="en-US" smtClean="0">
                <a:solidFill>
                  <a:schemeClr val="tx1"/>
                </a:solidFill>
                <a:latin typeface="Helvetica"/>
                <a:ea typeface="ＭＳ Ｐゴシック"/>
              </a:rPr>
              <a:pPr algn="ctr">
                <a:defRPr/>
              </a:pPr>
              <a:t>10</a:t>
            </a:fld>
            <a:endParaRPr lang="en-US" dirty="0">
              <a:solidFill>
                <a:schemeClr val="tx1"/>
              </a:solidFill>
              <a:latin typeface="Helvetica"/>
              <a:ea typeface="ＭＳ Ｐゴシック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24D16A-3E32-9E49-86E5-B43558F4A09F}"/>
              </a:ext>
            </a:extLst>
          </p:cNvPr>
          <p:cNvSpPr txBox="1"/>
          <p:nvPr/>
        </p:nvSpPr>
        <p:spPr>
          <a:xfrm>
            <a:off x="46888" y="580931"/>
            <a:ext cx="1214511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Avenir Book" panose="02000503020000020003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Beam matching/coupling between stages</a:t>
            </a:r>
          </a:p>
          <a:p>
            <a:pPr marL="800100" lvl="1" indent="-342900">
              <a:buFont typeface="System Font Regular"/>
              <a:buChar char="−"/>
            </a:pPr>
            <a:r>
              <a:rPr lang="en-US" sz="2000" dirty="0">
                <a:latin typeface="Avenir Book" panose="02000503020000020003" pitchFamily="2" charset="0"/>
              </a:rPr>
              <a:t>Strong focusing forces in plasma: β~ 0.01 -  0.1 m	</a:t>
            </a:r>
          </a:p>
          <a:p>
            <a:pPr marL="800100" lvl="1" indent="-342900">
              <a:buFont typeface="System Font Regular"/>
              <a:buChar char="−"/>
            </a:pPr>
            <a:r>
              <a:rPr lang="en-US" sz="2000" dirty="0">
                <a:latin typeface="Avenir Book" panose="02000503020000020003" pitchFamily="2" charset="0"/>
              </a:rPr>
              <a:t>Finite energy spread (&lt;1%)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Avenir Book" panose="02000503020000020003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Alignment</a:t>
            </a:r>
          </a:p>
          <a:p>
            <a:pPr marL="800100" lvl="1" indent="-342900">
              <a:buFont typeface="System Font Regular"/>
              <a:buChar char="−"/>
            </a:pPr>
            <a:r>
              <a:rPr lang="en-US" sz="2000" dirty="0">
                <a:latin typeface="Avenir Book" panose="02000503020000020003" pitchFamily="2" charset="0"/>
              </a:rPr>
              <a:t>Small structures (~10-100 um) place severe (~nm) alignment tolerances </a:t>
            </a:r>
          </a:p>
          <a:p>
            <a:endParaRPr lang="en-US" sz="2000" dirty="0">
              <a:latin typeface="Avenir Book" panose="02000503020000020003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Potential plasma-based sources of beam quality degradation</a:t>
            </a:r>
          </a:p>
          <a:p>
            <a:pPr marL="800100" lvl="1" indent="-342900">
              <a:buFont typeface="System Font Regular"/>
              <a:buChar char="−"/>
            </a:pPr>
            <a:r>
              <a:rPr lang="en-US" sz="2000" dirty="0">
                <a:latin typeface="Avenir Book" panose="02000503020000020003" pitchFamily="2" charset="0"/>
              </a:rPr>
              <a:t>Transverse stability in strongly beam-loaded regime</a:t>
            </a:r>
          </a:p>
          <a:p>
            <a:pPr marL="800100" lvl="1" indent="-342900">
              <a:buFont typeface="System Font Regular"/>
              <a:buChar char="−"/>
            </a:pPr>
            <a:r>
              <a:rPr lang="en-US" sz="2000" dirty="0">
                <a:latin typeface="Avenir Book" panose="02000503020000020003" pitchFamily="2" charset="0"/>
              </a:rPr>
              <a:t>Scattering (with background ions)</a:t>
            </a:r>
          </a:p>
          <a:p>
            <a:pPr marL="800100" lvl="1" indent="-342900">
              <a:buFont typeface="System Font Regular"/>
              <a:buChar char="−"/>
            </a:pPr>
            <a:r>
              <a:rPr lang="en-US" sz="2000" dirty="0" err="1">
                <a:latin typeface="Avenir Book" panose="02000503020000020003" pitchFamily="2" charset="0"/>
              </a:rPr>
              <a:t>Betatron</a:t>
            </a:r>
            <a:r>
              <a:rPr lang="en-US" sz="2000" dirty="0">
                <a:latin typeface="Avenir Book" panose="02000503020000020003" pitchFamily="2" charset="0"/>
              </a:rPr>
              <a:t> radiation in strong plasma focusing fields</a:t>
            </a:r>
          </a:p>
          <a:p>
            <a:endParaRPr lang="en-US" sz="2000" dirty="0">
              <a:latin typeface="Avenir Book" panose="02000503020000020003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Robust e+ acceleration configuration</a:t>
            </a:r>
          </a:p>
          <a:p>
            <a:pPr marL="800100" lvl="1" indent="-342900">
              <a:buFont typeface="System Font Regular"/>
              <a:buChar char="−"/>
            </a:pPr>
            <a:r>
              <a:rPr lang="en-US" sz="2000" dirty="0">
                <a:latin typeface="Avenir Book" panose="02000503020000020003" pitchFamily="2" charset="0"/>
              </a:rPr>
              <a:t>Proposed configurations (hollow plasma channels, plasma columns) require experimental demos </a:t>
            </a:r>
          </a:p>
          <a:p>
            <a:endParaRPr lang="en-US" sz="2000" dirty="0">
              <a:latin typeface="Avenir Book" panose="02000503020000020003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Laser technology development </a:t>
            </a:r>
          </a:p>
          <a:p>
            <a:pPr marL="800100" lvl="1" indent="-342900">
              <a:buFont typeface="System Font Regular"/>
              <a:buChar char="−"/>
            </a:pPr>
            <a:r>
              <a:rPr lang="en-US" sz="2000" dirty="0">
                <a:latin typeface="Avenir Book" panose="02000503020000020003" pitchFamily="2" charset="0"/>
              </a:rPr>
              <a:t>Coherent combining of fiber lasers or </a:t>
            </a:r>
            <a:r>
              <a:rPr lang="en-US" sz="2000" dirty="0" err="1">
                <a:latin typeface="Avenir Book" panose="02000503020000020003" pitchFamily="2" charset="0"/>
              </a:rPr>
              <a:t>Tm:YLF</a:t>
            </a:r>
            <a:r>
              <a:rPr lang="en-US" sz="2000" dirty="0">
                <a:latin typeface="Avenir Book" panose="02000503020000020003" pitchFamily="2" charset="0"/>
              </a:rPr>
              <a:t> lasers </a:t>
            </a:r>
          </a:p>
          <a:p>
            <a:pPr marL="800100" lvl="1" indent="-342900">
              <a:buFont typeface="System Font Regular"/>
              <a:buChar char="−"/>
            </a:pPr>
            <a:r>
              <a:rPr lang="en-US" sz="2000" dirty="0">
                <a:latin typeface="Avenir Book" panose="02000503020000020003" pitchFamily="2" charset="0"/>
              </a:rPr>
              <a:t>kW average power systems feasible today (kHz rep rate enables laser stability)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EB5E1A4-B92D-2E40-BEB3-56AA1341E0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6208" y="0"/>
            <a:ext cx="922348" cy="695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077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2039C2D-44D3-7149-BE82-6628A8C35E23}"/>
              </a:ext>
            </a:extLst>
          </p:cNvPr>
          <p:cNvSpPr/>
          <p:nvPr/>
        </p:nvSpPr>
        <p:spPr>
          <a:xfrm>
            <a:off x="137744" y="1368033"/>
            <a:ext cx="68726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Strong beam loading (for efficiency) associated with transverse </a:t>
            </a:r>
            <a:r>
              <a:rPr lang="en-US" dirty="0" err="1">
                <a:latin typeface="Avenir Book" panose="02000503020000020003" pitchFamily="2" charset="0"/>
              </a:rPr>
              <a:t>wakefield</a:t>
            </a:r>
            <a:r>
              <a:rPr lang="en-US" dirty="0">
                <a:latin typeface="Avenir Book" panose="02000503020000020003" pitchFamily="2" charset="0"/>
              </a:rPr>
              <a:t> induced instability (hosing/BBU)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latin typeface="Avenir Book" panose="02000503020000020003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latin typeface="Avenir Book" panose="02000503020000020003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Stability to hosing/BBU achieved via BNS damping: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dirty="0">
                <a:latin typeface="Avenir Book" panose="02000503020000020003" pitchFamily="2" charset="0"/>
              </a:rPr>
              <a:t>Requires large (~10%) energy chirp, owing to strong beam loading 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dirty="0">
                <a:latin typeface="Avenir Book" panose="02000503020000020003" pitchFamily="2" charset="0"/>
              </a:rPr>
              <a:t>large chirps have transport challenges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latin typeface="Avenir Book" panose="02000503020000020003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latin typeface="Avenir Book" panose="02000503020000020003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latin typeface="Avenir Book" panose="02000503020000020003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Stability also achieved with head-to-tail density variation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dirty="0">
                <a:latin typeface="Avenir Book" panose="02000503020000020003" pitchFamily="2" charset="0"/>
              </a:rPr>
              <a:t>Naturally created by ion motion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latin typeface="Avenir Book" panose="02000503020000020003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35A8DF-EA25-C340-95CE-4EA69274498C}"/>
              </a:ext>
            </a:extLst>
          </p:cNvPr>
          <p:cNvSpPr txBox="1"/>
          <p:nvPr/>
        </p:nvSpPr>
        <p:spPr>
          <a:xfrm>
            <a:off x="0" y="0"/>
            <a:ext cx="12218568" cy="1200329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Transverse stability – hosing leads to emittance growth</a:t>
            </a:r>
          </a:p>
          <a:p>
            <a:r>
              <a:rPr lang="en-US" sz="3600" dirty="0">
                <a:solidFill>
                  <a:schemeClr val="bg1"/>
                </a:solidFill>
              </a:rPr>
              <a:t>Ion motion mitigates instability growth</a:t>
            </a:r>
          </a:p>
        </p:txBody>
      </p:sp>
      <p:sp>
        <p:nvSpPr>
          <p:cNvPr id="23" name="Slide Number Placeholder 3">
            <a:extLst>
              <a:ext uri="{FF2B5EF4-FFF2-40B4-BE49-F238E27FC236}">
                <a16:creationId xmlns:a16="http://schemas.microsoft.com/office/drawing/2014/main" id="{CDEF8944-C22E-8F47-8646-CD69CA94C7C3}"/>
              </a:ext>
            </a:extLst>
          </p:cNvPr>
          <p:cNvSpPr txBox="1">
            <a:spLocks/>
          </p:cNvSpPr>
          <p:nvPr/>
        </p:nvSpPr>
        <p:spPr>
          <a:xfrm>
            <a:off x="11482756" y="6533104"/>
            <a:ext cx="685800" cy="304800"/>
          </a:xfrm>
          <a:prstGeom prst="rect">
            <a:avLst/>
          </a:prstGeom>
          <a:ln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36462ACF-5311-B246-B35D-A6BDC91E679C}" type="slidenum">
              <a:rPr lang="en-US" smtClean="0">
                <a:solidFill>
                  <a:schemeClr val="tx1"/>
                </a:solidFill>
                <a:latin typeface="Helvetica"/>
                <a:ea typeface="ＭＳ Ｐゴシック"/>
              </a:rPr>
              <a:pPr algn="ctr">
                <a:defRPr/>
              </a:pPr>
              <a:t>11</a:t>
            </a:fld>
            <a:endParaRPr lang="en-US" dirty="0">
              <a:solidFill>
                <a:schemeClr val="tx1"/>
              </a:solidFill>
              <a:latin typeface="Helvetica"/>
              <a:ea typeface="ＭＳ Ｐゴシック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C77E0C-8C7C-6347-8F0F-57BF9CA1B7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027" y="3695700"/>
            <a:ext cx="2871944" cy="42652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56EBF96-02B8-7944-AE57-A33CDD2239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9197" y="1323440"/>
            <a:ext cx="5132673" cy="50425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A75B0ED-6FBB-474C-AF7B-71B665C07FEB}"/>
              </a:ext>
            </a:extLst>
          </p:cNvPr>
          <p:cNvSpPr txBox="1"/>
          <p:nvPr/>
        </p:nvSpPr>
        <p:spPr>
          <a:xfrm rot="16200000">
            <a:off x="6198628" y="2362581"/>
            <a:ext cx="2438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Centroid displacement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72A41A-6942-534A-AD99-A71F15C63362}"/>
              </a:ext>
            </a:extLst>
          </p:cNvPr>
          <p:cNvSpPr txBox="1"/>
          <p:nvPr/>
        </p:nvSpPr>
        <p:spPr>
          <a:xfrm rot="16200000">
            <a:off x="6362371" y="4636895"/>
            <a:ext cx="21105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Normalized emittance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4D89EA-D388-6B4F-A6FE-EA15FB3A1171}"/>
              </a:ext>
            </a:extLst>
          </p:cNvPr>
          <p:cNvSpPr txBox="1"/>
          <p:nvPr/>
        </p:nvSpPr>
        <p:spPr>
          <a:xfrm>
            <a:off x="9098793" y="6196688"/>
            <a:ext cx="21105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Propagation distance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DA3E1C-70B5-1443-BA23-489C165E06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1442" y="5261427"/>
            <a:ext cx="2973116" cy="43174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AE383C4-C94C-434E-B1D0-CFAC290BCCBA}"/>
              </a:ext>
            </a:extLst>
          </p:cNvPr>
          <p:cNvSpPr/>
          <p:nvPr/>
        </p:nvSpPr>
        <p:spPr>
          <a:xfrm>
            <a:off x="137744" y="6091516"/>
            <a:ext cx="8355948" cy="707886"/>
          </a:xfrm>
          <a:prstGeom prst="rect">
            <a:avLst/>
          </a:prstGeom>
          <a:solidFill>
            <a:srgbClr val="094B7E"/>
          </a:solidFill>
          <a:ln w="19050" cap="rnd"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balanced" dir="t">
              <a:rot lat="0" lon="0" rev="21300000"/>
            </a:lightRig>
          </a:scene3d>
          <a:sp3d extrusionH="38100">
            <a:bevelT w="381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Stable beams may be efficiently accelerated in plasma accelerators with emittance preservation and without energy spread growth with bunch shaping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C10F765-C478-1C41-978B-3086E614F8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46208" y="0"/>
            <a:ext cx="922348" cy="69580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D4EADB9-5C95-F946-A51C-9D0049D404CF}"/>
              </a:ext>
            </a:extLst>
          </p:cNvPr>
          <p:cNvSpPr/>
          <p:nvPr/>
        </p:nvSpPr>
        <p:spPr>
          <a:xfrm>
            <a:off x="2709639" y="2013942"/>
            <a:ext cx="22747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7030A0"/>
                </a:solidFill>
              </a:rPr>
              <a:t>Lebedev et al., PR AB (2017)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54E58A2-C149-6F4F-8653-F1873BE1D050}"/>
              </a:ext>
            </a:extLst>
          </p:cNvPr>
          <p:cNvSpPr/>
          <p:nvPr/>
        </p:nvSpPr>
        <p:spPr>
          <a:xfrm>
            <a:off x="5017499" y="4785946"/>
            <a:ext cx="21570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err="1">
                <a:solidFill>
                  <a:srgbClr val="7030A0"/>
                </a:solidFill>
              </a:rPr>
              <a:t>Mehrling</a:t>
            </a:r>
            <a:r>
              <a:rPr lang="en-US" sz="1400" dirty="0">
                <a:solidFill>
                  <a:srgbClr val="7030A0"/>
                </a:solidFill>
              </a:rPr>
              <a:t> et al., PRL (2018) </a:t>
            </a:r>
          </a:p>
        </p:txBody>
      </p:sp>
    </p:spTree>
    <p:extLst>
      <p:ext uri="{BB962C8B-B14F-4D97-AF65-F5344CB8AC3E}">
        <p14:creationId xmlns:p14="http://schemas.microsoft.com/office/powerpoint/2010/main" val="5392968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B9E8819E-4950-8149-A3E3-A5C2FC6874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423" y="1063017"/>
            <a:ext cx="4572000" cy="45085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535A8DF-EA25-C340-95CE-4EA69274498C}"/>
              </a:ext>
            </a:extLst>
          </p:cNvPr>
          <p:cNvSpPr txBox="1"/>
          <p:nvPr/>
        </p:nvSpPr>
        <p:spPr>
          <a:xfrm>
            <a:off x="0" y="0"/>
            <a:ext cx="12218568" cy="707886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Emittance growth by Coulomb scattering in plasma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3E3AD60-044F-BD44-B294-46B7BD38CE94}"/>
              </a:ext>
            </a:extLst>
          </p:cNvPr>
          <p:cNvSpPr/>
          <p:nvPr/>
        </p:nvSpPr>
        <p:spPr>
          <a:xfrm>
            <a:off x="-2667" y="1077414"/>
            <a:ext cx="55017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Coulomb scattering of beam on background ions leads to emittance growth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latin typeface="Avenir Book" panose="02000503020000020003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latin typeface="Avenir Book" panose="02000503020000020003" pitchFamily="2" charset="0"/>
            </a:endParaRPr>
          </a:p>
        </p:txBody>
      </p:sp>
      <p:sp>
        <p:nvSpPr>
          <p:cNvPr id="23" name="Slide Number Placeholder 3">
            <a:extLst>
              <a:ext uri="{FF2B5EF4-FFF2-40B4-BE49-F238E27FC236}">
                <a16:creationId xmlns:a16="http://schemas.microsoft.com/office/drawing/2014/main" id="{CDEF8944-C22E-8F47-8646-CD69CA94C7C3}"/>
              </a:ext>
            </a:extLst>
          </p:cNvPr>
          <p:cNvSpPr txBox="1">
            <a:spLocks/>
          </p:cNvSpPr>
          <p:nvPr/>
        </p:nvSpPr>
        <p:spPr>
          <a:xfrm>
            <a:off x="11482756" y="6533104"/>
            <a:ext cx="685800" cy="304800"/>
          </a:xfrm>
          <a:prstGeom prst="rect">
            <a:avLst/>
          </a:prstGeom>
          <a:ln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36462ACF-5311-B246-B35D-A6BDC91E679C}" type="slidenum">
              <a:rPr lang="en-US" smtClean="0">
                <a:solidFill>
                  <a:schemeClr val="tx1"/>
                </a:solidFill>
                <a:latin typeface="Helvetica"/>
                <a:ea typeface="ＭＳ Ｐゴシック"/>
              </a:rPr>
              <a:pPr algn="ctr">
                <a:defRPr/>
              </a:pPr>
              <a:t>12</a:t>
            </a:fld>
            <a:endParaRPr lang="en-US" dirty="0">
              <a:solidFill>
                <a:schemeClr val="tx1"/>
              </a:solidFill>
              <a:latin typeface="Helvetica"/>
              <a:ea typeface="ＭＳ Ｐゴシック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173290-12C1-764C-84EE-F4D2DF90A59A}"/>
              </a:ext>
            </a:extLst>
          </p:cNvPr>
          <p:cNvSpPr txBox="1"/>
          <p:nvPr/>
        </p:nvSpPr>
        <p:spPr>
          <a:xfrm>
            <a:off x="8606400" y="5542435"/>
            <a:ext cx="2558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Final beam energy [</a:t>
            </a:r>
            <a:r>
              <a:rPr lang="en-US" dirty="0" err="1"/>
              <a:t>TeV</a:t>
            </a:r>
            <a:r>
              <a:rPr lang="en-US" dirty="0"/>
              <a:t>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39E968-16BD-E442-94A5-A109ABE7FB8D}"/>
              </a:ext>
            </a:extLst>
          </p:cNvPr>
          <p:cNvSpPr txBox="1"/>
          <p:nvPr/>
        </p:nvSpPr>
        <p:spPr>
          <a:xfrm rot="16200000">
            <a:off x="5257596" y="3117334"/>
            <a:ext cx="3735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Normalized emittance growth [nm]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B302C9-7792-4F4D-A47A-EC6E1B63C6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6060" y="1677687"/>
            <a:ext cx="2454039" cy="85316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612DCC2-1BEB-E54A-9D16-30E13952D5CC}"/>
              </a:ext>
            </a:extLst>
          </p:cNvPr>
          <p:cNvSpPr/>
          <p:nvPr/>
        </p:nvSpPr>
        <p:spPr>
          <a:xfrm>
            <a:off x="-2666" y="3488829"/>
            <a:ext cx="63018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Emittance growth weakly dependent on plasma density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5FCA872-AEAD-6A4C-9CB1-3E63FF4FD0C3}"/>
              </a:ext>
            </a:extLst>
          </p:cNvPr>
          <p:cNvSpPr/>
          <p:nvPr/>
        </p:nvSpPr>
        <p:spPr>
          <a:xfrm>
            <a:off x="3342086" y="2717315"/>
            <a:ext cx="28487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Avenir Book" panose="02000503020000020003" pitchFamily="2" charset="0"/>
              </a:rPr>
              <a:t>Strong focusing suppress emittance growth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10BAF37-01CC-5148-AAA7-1627B3A72751}"/>
              </a:ext>
            </a:extLst>
          </p:cNvPr>
          <p:cNvSpPr/>
          <p:nvPr/>
        </p:nvSpPr>
        <p:spPr>
          <a:xfrm>
            <a:off x="28569" y="5875906"/>
            <a:ext cx="67278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latin typeface="Avenir Book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Sub-nm emittances could be achieved at higher energies using near-hollow plasma channels to reduce scattering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30D764C-C8AE-9E43-9FE5-155AAFFF8C64}"/>
              </a:ext>
            </a:extLst>
          </p:cNvPr>
          <p:cNvCxnSpPr>
            <a:cxnSpLocks/>
          </p:cNvCxnSpPr>
          <p:nvPr/>
        </p:nvCxnSpPr>
        <p:spPr>
          <a:xfrm flipH="1" flipV="1">
            <a:off x="2949427" y="2528566"/>
            <a:ext cx="344317" cy="323788"/>
          </a:xfrm>
          <a:prstGeom prst="straightConnector1">
            <a:avLst/>
          </a:prstGeom>
          <a:ln w="38100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EB442802-8528-EC45-BA4C-7A163FDB6D77}"/>
              </a:ext>
            </a:extLst>
          </p:cNvPr>
          <p:cNvSpPr/>
          <p:nvPr/>
        </p:nvSpPr>
        <p:spPr>
          <a:xfrm>
            <a:off x="7700658" y="1204414"/>
            <a:ext cx="1124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=0.5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7C4AEC4-4AD6-2A4A-BF4D-3ED03260A259}"/>
              </a:ext>
            </a:extLst>
          </p:cNvPr>
          <p:cNvSpPr/>
          <p:nvPr/>
        </p:nvSpPr>
        <p:spPr>
          <a:xfrm>
            <a:off x="181654" y="5090574"/>
            <a:ext cx="6224179" cy="707886"/>
          </a:xfrm>
          <a:prstGeom prst="rect">
            <a:avLst/>
          </a:prstGeom>
          <a:solidFill>
            <a:srgbClr val="094B7E"/>
          </a:solidFill>
          <a:ln w="19050" cap="rnd"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balanced" dir="t">
              <a:rot lat="0" lon="0" rev="21300000"/>
            </a:lightRig>
          </a:scene3d>
          <a:sp3d extrusionH="38100">
            <a:bevelT w="381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Sub-nm normalized emittance growth from scattering with plasma for 10-TeV-class collider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049A1FD-7F32-064B-B4D0-82B59AA620D4}"/>
              </a:ext>
            </a:extLst>
          </p:cNvPr>
          <p:cNvSpPr/>
          <p:nvPr/>
        </p:nvSpPr>
        <p:spPr>
          <a:xfrm>
            <a:off x="6663350" y="6533104"/>
            <a:ext cx="29810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7030A0"/>
                </a:solidFill>
              </a:rPr>
              <a:t>Schroeder et al., Phys. Plasmas (2013) 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7C3E6233-7C98-354F-A603-055E1A0556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920" y="3892039"/>
            <a:ext cx="5226050" cy="736063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60320DF7-C271-9F4F-96FE-04D6F74E1A93}"/>
              </a:ext>
            </a:extLst>
          </p:cNvPr>
          <p:cNvSpPr/>
          <p:nvPr/>
        </p:nvSpPr>
        <p:spPr>
          <a:xfrm>
            <a:off x="8553812" y="726186"/>
            <a:ext cx="2580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venir Book" panose="02000503020000020003" pitchFamily="2" charset="0"/>
              </a:rPr>
              <a:t>uniform plasma density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7D160E7-9315-8B41-A8A5-69EFB2C0F5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46208" y="0"/>
            <a:ext cx="922348" cy="695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633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35A8DF-EA25-C340-95CE-4EA69274498C}"/>
              </a:ext>
            </a:extLst>
          </p:cNvPr>
          <p:cNvSpPr txBox="1"/>
          <p:nvPr/>
        </p:nvSpPr>
        <p:spPr>
          <a:xfrm>
            <a:off x="0" y="0"/>
            <a:ext cx="12218568" cy="707886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Synchrotron radiation in plasma </a:t>
            </a:r>
            <a:r>
              <a:rPr lang="en-US" sz="4000" dirty="0" err="1">
                <a:solidFill>
                  <a:schemeClr val="bg1"/>
                </a:solidFill>
              </a:rPr>
              <a:t>linacs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3E3AD60-044F-BD44-B294-46B7BD38CE94}"/>
              </a:ext>
            </a:extLst>
          </p:cNvPr>
          <p:cNvSpPr/>
          <p:nvPr/>
        </p:nvSpPr>
        <p:spPr>
          <a:xfrm>
            <a:off x="0" y="3157504"/>
            <a:ext cx="58644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Energy spread growth linearly proportional to emittance (</a:t>
            </a:r>
            <a:r>
              <a:rPr lang="en-US" dirty="0" err="1">
                <a:latin typeface="Avenir Book" panose="02000503020000020003" pitchFamily="2" charset="0"/>
              </a:rPr>
              <a:t>betatron</a:t>
            </a:r>
            <a:r>
              <a:rPr lang="en-US" dirty="0">
                <a:latin typeface="Avenir Book" panose="02000503020000020003" pitchFamily="2" charset="0"/>
              </a:rPr>
              <a:t> amplitude)</a:t>
            </a:r>
          </a:p>
          <a:p>
            <a:endParaRPr lang="en-US" dirty="0">
              <a:latin typeface="Avenir Book" panose="02000503020000020003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Assuming focusing from ion cavity: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latin typeface="Avenir Book" panose="02000503020000020003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latin typeface="Avenir Book" panose="02000503020000020003" pitchFamily="2" charset="0"/>
            </a:endParaRPr>
          </a:p>
        </p:txBody>
      </p:sp>
      <p:sp>
        <p:nvSpPr>
          <p:cNvPr id="23" name="Slide Number Placeholder 3">
            <a:extLst>
              <a:ext uri="{FF2B5EF4-FFF2-40B4-BE49-F238E27FC236}">
                <a16:creationId xmlns:a16="http://schemas.microsoft.com/office/drawing/2014/main" id="{CDEF8944-C22E-8F47-8646-CD69CA94C7C3}"/>
              </a:ext>
            </a:extLst>
          </p:cNvPr>
          <p:cNvSpPr txBox="1">
            <a:spLocks/>
          </p:cNvSpPr>
          <p:nvPr/>
        </p:nvSpPr>
        <p:spPr>
          <a:xfrm>
            <a:off x="11482756" y="6533104"/>
            <a:ext cx="685800" cy="304800"/>
          </a:xfrm>
          <a:prstGeom prst="rect">
            <a:avLst/>
          </a:prstGeom>
          <a:ln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36462ACF-5311-B246-B35D-A6BDC91E679C}" type="slidenum">
              <a:rPr lang="en-US" smtClean="0">
                <a:solidFill>
                  <a:schemeClr val="tx1"/>
                </a:solidFill>
                <a:latin typeface="Helvetica"/>
                <a:ea typeface="ＭＳ Ｐゴシック"/>
              </a:rPr>
              <a:pPr algn="ctr">
                <a:defRPr/>
              </a:pPr>
              <a:t>13</a:t>
            </a:fld>
            <a:endParaRPr lang="en-US" dirty="0">
              <a:solidFill>
                <a:schemeClr val="tx1"/>
              </a:solidFill>
              <a:latin typeface="Helvetica"/>
              <a:ea typeface="ＭＳ Ｐゴシック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173290-12C1-764C-84EE-F4D2DF90A59A}"/>
              </a:ext>
            </a:extLst>
          </p:cNvPr>
          <p:cNvSpPr txBox="1"/>
          <p:nvPr/>
        </p:nvSpPr>
        <p:spPr>
          <a:xfrm>
            <a:off x="8873813" y="5805220"/>
            <a:ext cx="2558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Final beam energy [</a:t>
            </a:r>
            <a:r>
              <a:rPr lang="en-US" dirty="0" err="1"/>
              <a:t>TeV</a:t>
            </a:r>
            <a:r>
              <a:rPr lang="en-US" dirty="0"/>
              <a:t>]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01AFC2-EFF2-E148-B291-B1E61CB069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1291" y="1207418"/>
            <a:ext cx="4868261" cy="459780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939E968-16BD-E442-94A5-A109ABE7FB8D}"/>
              </a:ext>
            </a:extLst>
          </p:cNvPr>
          <p:cNvSpPr txBox="1"/>
          <p:nvPr/>
        </p:nvSpPr>
        <p:spPr>
          <a:xfrm rot="16200000">
            <a:off x="5654964" y="3292890"/>
            <a:ext cx="2558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Relative energy spread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5F02BF-78DB-2B45-B8D8-91AFD61146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085" y="958130"/>
            <a:ext cx="3284500" cy="18828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297D802-855A-1F4C-9FF6-BD96648FCA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3296" y="1425310"/>
            <a:ext cx="1981200" cy="381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C3D4582-1D40-2348-B52D-EB23A05218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3296" y="2340506"/>
            <a:ext cx="1793604" cy="36791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EC5E506-3481-9D45-8041-09D3A28F7C7A}"/>
              </a:ext>
            </a:extLst>
          </p:cNvPr>
          <p:cNvSpPr/>
          <p:nvPr/>
        </p:nvSpPr>
        <p:spPr>
          <a:xfrm>
            <a:off x="3750401" y="1031278"/>
            <a:ext cx="28487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venir Book" panose="02000503020000020003" pitchFamily="2" charset="0"/>
              </a:rPr>
              <a:t>Wiggler/</a:t>
            </a:r>
            <a:r>
              <a:rPr lang="en-US" dirty="0" err="1">
                <a:latin typeface="Avenir Book" panose="02000503020000020003" pitchFamily="2" charset="0"/>
              </a:rPr>
              <a:t>betatron</a:t>
            </a:r>
            <a:r>
              <a:rPr lang="en-US" dirty="0">
                <a:latin typeface="Avenir Book" panose="02000503020000020003" pitchFamily="2" charset="0"/>
              </a:rPr>
              <a:t> period: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5E7FAEC-45FA-414E-A72E-C89A98BEEC6C}"/>
              </a:ext>
            </a:extLst>
          </p:cNvPr>
          <p:cNvSpPr/>
          <p:nvPr/>
        </p:nvSpPr>
        <p:spPr>
          <a:xfrm>
            <a:off x="3750401" y="1934560"/>
            <a:ext cx="31042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venir Book" panose="02000503020000020003" pitchFamily="2" charset="0"/>
              </a:rPr>
              <a:t>Wiggler strength parameter: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43FFD3-5E38-1E4B-B7D9-C978B720AA22}"/>
              </a:ext>
            </a:extLst>
          </p:cNvPr>
          <p:cNvSpPr txBox="1"/>
          <p:nvPr/>
        </p:nvSpPr>
        <p:spPr>
          <a:xfrm>
            <a:off x="10904126" y="3825079"/>
            <a:ext cx="1106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𝜖</a:t>
            </a:r>
            <a:r>
              <a:rPr lang="en-US" baseline="-25000" dirty="0"/>
              <a:t>n</a:t>
            </a:r>
            <a:r>
              <a:rPr lang="en-US" dirty="0"/>
              <a:t>=1 nm</a:t>
            </a:r>
            <a:endParaRPr lang="en-US" baseline="-25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A27259-383D-3E4B-A6BA-E0584D149461}"/>
              </a:ext>
            </a:extLst>
          </p:cNvPr>
          <p:cNvSpPr txBox="1"/>
          <p:nvPr/>
        </p:nvSpPr>
        <p:spPr>
          <a:xfrm>
            <a:off x="10878726" y="2815293"/>
            <a:ext cx="1106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𝜖</a:t>
            </a:r>
            <a:r>
              <a:rPr lang="en-US" baseline="-25000" dirty="0"/>
              <a:t>n</a:t>
            </a:r>
            <a:r>
              <a:rPr lang="en-US" dirty="0"/>
              <a:t>=10 nm</a:t>
            </a:r>
            <a:endParaRPr lang="en-US" baseline="-25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87CD7FA-227F-5A48-B977-53A69FE644F8}"/>
              </a:ext>
            </a:extLst>
          </p:cNvPr>
          <p:cNvSpPr txBox="1"/>
          <p:nvPr/>
        </p:nvSpPr>
        <p:spPr>
          <a:xfrm>
            <a:off x="10678587" y="1830470"/>
            <a:ext cx="1307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𝜖</a:t>
            </a:r>
            <a:r>
              <a:rPr lang="en-US" baseline="-25000" dirty="0"/>
              <a:t>n</a:t>
            </a:r>
            <a:r>
              <a:rPr lang="en-US" dirty="0"/>
              <a:t>=100 nm</a:t>
            </a:r>
            <a:endParaRPr lang="en-US" baseline="-25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67F070B-8B1D-FF41-A14E-949F485E20D4}"/>
              </a:ext>
            </a:extLst>
          </p:cNvPr>
          <p:cNvSpPr txBox="1"/>
          <p:nvPr/>
        </p:nvSpPr>
        <p:spPr>
          <a:xfrm>
            <a:off x="9379462" y="838086"/>
            <a:ext cx="1750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n=10</a:t>
            </a:r>
            <a:r>
              <a:rPr lang="en-US" baseline="30000" dirty="0"/>
              <a:t>17 </a:t>
            </a:r>
            <a:r>
              <a:rPr lang="en-US" dirty="0"/>
              <a:t>cm</a:t>
            </a:r>
            <a:r>
              <a:rPr lang="en-US" baseline="30000" dirty="0"/>
              <a:t>-3</a:t>
            </a:r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50262DF-89EF-064D-933E-69431A8C3790}"/>
              </a:ext>
            </a:extLst>
          </p:cNvPr>
          <p:cNvSpPr/>
          <p:nvPr/>
        </p:nvSpPr>
        <p:spPr>
          <a:xfrm>
            <a:off x="151370" y="5954566"/>
            <a:ext cx="8025330" cy="707886"/>
          </a:xfrm>
          <a:prstGeom prst="rect">
            <a:avLst/>
          </a:prstGeom>
          <a:solidFill>
            <a:srgbClr val="094B7E"/>
          </a:solidFill>
          <a:ln w="19050" cap="rnd"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balanced" dir="t">
              <a:rot lat="0" lon="0" rev="21300000"/>
            </a:lightRig>
          </a:scene3d>
          <a:sp3d extrusionH="38100">
            <a:bevelT w="381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Energy spread induced by synchrotron radiation from plasma </a:t>
            </a:r>
            <a:r>
              <a:rPr lang="en-US" sz="2000" dirty="0" err="1">
                <a:solidFill>
                  <a:schemeClr val="bg1"/>
                </a:solidFill>
              </a:rPr>
              <a:t>betatron</a:t>
            </a:r>
            <a:r>
              <a:rPr lang="en-US" sz="2000" dirty="0">
                <a:solidFill>
                  <a:schemeClr val="bg1"/>
                </a:solidFill>
              </a:rPr>
              <a:t> motion (assuming low-emittance matched beam) is not a strong limit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658279B-22F9-9A4D-985A-E40381D01B6B}"/>
              </a:ext>
            </a:extLst>
          </p:cNvPr>
          <p:cNvSpPr/>
          <p:nvPr/>
        </p:nvSpPr>
        <p:spPr>
          <a:xfrm>
            <a:off x="3755859" y="5123476"/>
            <a:ext cx="26634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7030A0"/>
                </a:solidFill>
              </a:rPr>
              <a:t>Schroeder et al., PRST-AB (2010)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39436F3-12EE-4C4D-9FA8-5A511735CC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3591" y="4348927"/>
            <a:ext cx="4675110" cy="81420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C8F0912-1F1B-8A44-9E5B-0F70E0A36EE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46208" y="0"/>
            <a:ext cx="922348" cy="695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455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35A8DF-EA25-C340-95CE-4EA69274498C}"/>
              </a:ext>
            </a:extLst>
          </p:cNvPr>
          <p:cNvSpPr txBox="1"/>
          <p:nvPr/>
        </p:nvSpPr>
        <p:spPr>
          <a:xfrm>
            <a:off x="-17990" y="-9939"/>
            <a:ext cx="12269037" cy="707886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Positron acceleration in plasmas </a:t>
            </a:r>
          </a:p>
        </p:txBody>
      </p:sp>
      <p:sp>
        <p:nvSpPr>
          <p:cNvPr id="42" name="Slide Number Placeholder 3">
            <a:extLst>
              <a:ext uri="{FF2B5EF4-FFF2-40B4-BE49-F238E27FC236}">
                <a16:creationId xmlns:a16="http://schemas.microsoft.com/office/drawing/2014/main" id="{AAD1C2FF-BC09-CE45-BAF7-A6A275C56D47}"/>
              </a:ext>
            </a:extLst>
          </p:cNvPr>
          <p:cNvSpPr txBox="1">
            <a:spLocks/>
          </p:cNvSpPr>
          <p:nvPr/>
        </p:nvSpPr>
        <p:spPr>
          <a:xfrm>
            <a:off x="11482756" y="6533104"/>
            <a:ext cx="685800" cy="304800"/>
          </a:xfrm>
          <a:prstGeom prst="rect">
            <a:avLst/>
          </a:prstGeom>
          <a:ln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36462ACF-5311-B246-B35D-A6BDC91E679C}" type="slidenum">
              <a:rPr lang="en-US" smtClean="0">
                <a:solidFill>
                  <a:schemeClr val="tx1"/>
                </a:solidFill>
                <a:latin typeface="Helvetica"/>
                <a:ea typeface="ＭＳ Ｐゴシック"/>
              </a:rPr>
              <a:pPr algn="ctr">
                <a:defRPr/>
              </a:pPr>
              <a:t>14</a:t>
            </a:fld>
            <a:endParaRPr lang="en-US" dirty="0">
              <a:solidFill>
                <a:schemeClr val="tx1"/>
              </a:solidFill>
              <a:latin typeface="Helvetica"/>
              <a:ea typeface="ＭＳ Ｐゴシック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26413566-ED40-B149-B617-78896A1139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6208" y="0"/>
            <a:ext cx="922348" cy="6958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9B06110-72D4-BD44-A993-1154D9CA18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24399"/>
            <a:ext cx="4913550" cy="2663271"/>
          </a:xfrm>
          <a:prstGeom prst="rect">
            <a:avLst/>
          </a:prstGeom>
        </p:spPr>
      </p:pic>
      <p:pic>
        <p:nvPicPr>
          <p:cNvPr id="47" name="Picture 46" descr="A screenshot of a cell phone&#10;&#10;Description automatically generated">
            <a:extLst>
              <a:ext uri="{FF2B5EF4-FFF2-40B4-BE49-F238E27FC236}">
                <a16:creationId xmlns:a16="http://schemas.microsoft.com/office/drawing/2014/main" id="{EC6B7810-8D49-B04C-9647-4F879B818E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961" y="1565793"/>
            <a:ext cx="4968552" cy="3726414"/>
          </a:xfrm>
          <a:prstGeom prst="rect">
            <a:avLst/>
          </a:prstGeom>
        </p:spPr>
      </p:pic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5B653E8-0DFE-424D-B8F5-CC07A003DB99}"/>
              </a:ext>
            </a:extLst>
          </p:cNvPr>
          <p:cNvCxnSpPr/>
          <p:nvPr/>
        </p:nvCxnSpPr>
        <p:spPr>
          <a:xfrm flipH="1">
            <a:off x="7131600" y="2996952"/>
            <a:ext cx="2800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1B81A47-B918-494C-97D6-4A711AACE028}"/>
              </a:ext>
            </a:extLst>
          </p:cNvPr>
          <p:cNvCxnSpPr/>
          <p:nvPr/>
        </p:nvCxnSpPr>
        <p:spPr>
          <a:xfrm flipH="1">
            <a:off x="7131600" y="3870000"/>
            <a:ext cx="28044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25F5490C-DDEE-1647-8576-4859B7858575}"/>
              </a:ext>
            </a:extLst>
          </p:cNvPr>
          <p:cNvSpPr/>
          <p:nvPr/>
        </p:nvSpPr>
        <p:spPr>
          <a:xfrm>
            <a:off x="486384" y="1193177"/>
            <a:ext cx="37743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>
                <a:latin typeface="Avenir Book" panose="02000503020000020003" pitchFamily="2" charset="0"/>
              </a:rPr>
              <a:t>Hollow plasma channels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675981A-89AC-4943-9A18-C44F24025249}"/>
              </a:ext>
            </a:extLst>
          </p:cNvPr>
          <p:cNvSpPr/>
          <p:nvPr/>
        </p:nvSpPr>
        <p:spPr>
          <a:xfrm>
            <a:off x="7053396" y="1193177"/>
            <a:ext cx="37743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>
                <a:latin typeface="Avenir Book" panose="02000503020000020003" pitchFamily="2" charset="0"/>
              </a:rPr>
              <a:t>Finite plasma columns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AA8DEBF-F1D8-DD43-B86A-21307367704D}"/>
              </a:ext>
            </a:extLst>
          </p:cNvPr>
          <p:cNvSpPr/>
          <p:nvPr/>
        </p:nvSpPr>
        <p:spPr>
          <a:xfrm>
            <a:off x="146998" y="5292207"/>
            <a:ext cx="48249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Near-zero density on axis, finite density in channel wall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Severe transverse instabilities; novel damping mechanisms required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0F522812-F6AA-884F-A873-75EA8CAF36E4}"/>
              </a:ext>
            </a:extLst>
          </p:cNvPr>
          <p:cNvSpPr/>
          <p:nvPr/>
        </p:nvSpPr>
        <p:spPr>
          <a:xfrm>
            <a:off x="6747753" y="5361200"/>
            <a:ext cx="53242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Emittance preservation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Transversely stable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Requires experimental tests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Efficiency not comparable to electron beams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9A9A260-86C4-2346-B288-B8EBD7B89EEE}"/>
              </a:ext>
            </a:extLst>
          </p:cNvPr>
          <p:cNvSpPr/>
          <p:nvPr/>
        </p:nvSpPr>
        <p:spPr>
          <a:xfrm>
            <a:off x="642025" y="4545850"/>
            <a:ext cx="25745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7030A0"/>
                </a:solidFill>
              </a:rPr>
              <a:t>C. </a:t>
            </a:r>
            <a:r>
              <a:rPr lang="en-US" sz="1400" dirty="0" err="1">
                <a:solidFill>
                  <a:srgbClr val="7030A0"/>
                </a:solidFill>
              </a:rPr>
              <a:t>Lindtrøm</a:t>
            </a:r>
            <a:r>
              <a:rPr lang="en-US" sz="1400" dirty="0">
                <a:solidFill>
                  <a:srgbClr val="7030A0"/>
                </a:solidFill>
              </a:rPr>
              <a:t> et al., PRL (2018)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B73F98F-BB30-E34C-9287-D4EF117E037D}"/>
              </a:ext>
            </a:extLst>
          </p:cNvPr>
          <p:cNvSpPr/>
          <p:nvPr/>
        </p:nvSpPr>
        <p:spPr>
          <a:xfrm>
            <a:off x="2847465" y="6492536"/>
            <a:ext cx="23769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7030A0"/>
                </a:solidFill>
              </a:rPr>
              <a:t>C. Schroeder et al., PRL (1999)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898ED0-013B-8C40-8F64-9F9119E19D4C}"/>
              </a:ext>
            </a:extLst>
          </p:cNvPr>
          <p:cNvSpPr/>
          <p:nvPr/>
        </p:nvSpPr>
        <p:spPr>
          <a:xfrm>
            <a:off x="2933830" y="5584594"/>
            <a:ext cx="30522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7030A0"/>
                </a:solidFill>
              </a:rPr>
              <a:t>S. Gessner et al., Nature Comm. (2016) 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E2DB4214-7EB4-B643-A61E-152C53FE2B41}"/>
              </a:ext>
            </a:extLst>
          </p:cNvPr>
          <p:cNvSpPr/>
          <p:nvPr/>
        </p:nvSpPr>
        <p:spPr>
          <a:xfrm>
            <a:off x="7244706" y="1645170"/>
            <a:ext cx="25745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7030A0"/>
                </a:solidFill>
              </a:rPr>
              <a:t>S. </a:t>
            </a:r>
            <a:r>
              <a:rPr lang="en-US" sz="1400" dirty="0" err="1">
                <a:solidFill>
                  <a:srgbClr val="7030A0"/>
                </a:solidFill>
              </a:rPr>
              <a:t>Dieterichs</a:t>
            </a:r>
            <a:r>
              <a:rPr lang="en-US" sz="1400" dirty="0">
                <a:solidFill>
                  <a:srgbClr val="7030A0"/>
                </a:solidFill>
              </a:rPr>
              <a:t> et al., PRAB (2020)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E4899E2-5A79-E349-AF90-1AEAB68AAAC9}"/>
              </a:ext>
            </a:extLst>
          </p:cNvPr>
          <p:cNvSpPr/>
          <p:nvPr/>
        </p:nvSpPr>
        <p:spPr>
          <a:xfrm>
            <a:off x="8020250" y="6533104"/>
            <a:ext cx="25745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7030A0"/>
                </a:solidFill>
              </a:rPr>
              <a:t>S. </a:t>
            </a:r>
            <a:r>
              <a:rPr lang="en-US" sz="1400" dirty="0" err="1">
                <a:solidFill>
                  <a:srgbClr val="7030A0"/>
                </a:solidFill>
              </a:rPr>
              <a:t>Dieterichs</a:t>
            </a:r>
            <a:r>
              <a:rPr lang="en-US" sz="1400" dirty="0">
                <a:solidFill>
                  <a:srgbClr val="7030A0"/>
                </a:solidFill>
              </a:rPr>
              <a:t> et al., PRAB (2021)</a:t>
            </a:r>
          </a:p>
        </p:txBody>
      </p:sp>
    </p:spTree>
    <p:extLst>
      <p:ext uri="{BB962C8B-B14F-4D97-AF65-F5344CB8AC3E}">
        <p14:creationId xmlns:p14="http://schemas.microsoft.com/office/powerpoint/2010/main" val="36949060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38FE6B9-210F-CA42-ABBF-F7204D52E4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4419" y="1264188"/>
            <a:ext cx="4572000" cy="49911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535A8DF-EA25-C340-95CE-4EA69274498C}"/>
              </a:ext>
            </a:extLst>
          </p:cNvPr>
          <p:cNvSpPr txBox="1"/>
          <p:nvPr/>
        </p:nvSpPr>
        <p:spPr>
          <a:xfrm>
            <a:off x="-17990" y="-9939"/>
            <a:ext cx="12269037" cy="707886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Laser technology requirements for a collider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DDA13DF-9C76-2D4F-BDA5-FB250F0AFE58}"/>
              </a:ext>
            </a:extLst>
          </p:cNvPr>
          <p:cNvSpPr/>
          <p:nvPr/>
        </p:nvSpPr>
        <p:spPr>
          <a:xfrm>
            <a:off x="-17990" y="289679"/>
            <a:ext cx="594346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Avenir Book" panose="02000503020000020003" pitchFamily="2" charset="0"/>
            </a:endParaRPr>
          </a:p>
          <a:p>
            <a:endParaRPr lang="en-US" dirty="0">
              <a:latin typeface="Avenir Book" panose="02000503020000020003" pitchFamily="2" charset="0"/>
            </a:endParaRPr>
          </a:p>
          <a:p>
            <a:r>
              <a:rPr lang="en-US" u="sng" dirty="0">
                <a:latin typeface="Avenir Book" panose="02000503020000020003" pitchFamily="2" charset="0"/>
              </a:rPr>
              <a:t>Laser drivers</a:t>
            </a:r>
            <a:r>
              <a:rPr lang="en-US" dirty="0">
                <a:latin typeface="Avenir Book" panose="02000503020000020003" pitchFamily="2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Requires R&amp;D to reach collider parameters:</a:t>
            </a:r>
          </a:p>
          <a:p>
            <a:r>
              <a:rPr lang="en-US" dirty="0">
                <a:latin typeface="Avenir Book" panose="02000503020000020003" pitchFamily="2" charset="0"/>
              </a:rPr>
              <a:t>10 J, 100 fs class, 50 kHz, high wall-to-laser efficiency</a:t>
            </a:r>
          </a:p>
          <a:p>
            <a:endParaRPr lang="en-US" dirty="0">
              <a:latin typeface="Avenir Book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Two promising laser architectures: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432FF"/>
                </a:solidFill>
                <a:latin typeface="Avenir Book" panose="02000503020000020003" pitchFamily="2" charset="0"/>
              </a:rPr>
              <a:t>Coherent combination of fiber lasers </a:t>
            </a:r>
            <a:r>
              <a:rPr lang="en-US" dirty="0">
                <a:latin typeface="Avenir Book" panose="02000503020000020003" pitchFamily="2" charset="0"/>
              </a:rPr>
              <a:t>(1 um).  R&amp;D at Jena, Michigan, LBNL, LLNL, et al.</a:t>
            </a:r>
          </a:p>
          <a:p>
            <a:pPr lvl="3"/>
            <a:r>
              <a:rPr lang="en-US" dirty="0">
                <a:latin typeface="Avenir Book" panose="02000503020000020003" pitchFamily="2" charset="0"/>
              </a:rPr>
              <a:t>~60% wall-to-laser efficiency</a:t>
            </a:r>
          </a:p>
          <a:p>
            <a:pPr lvl="3"/>
            <a:endParaRPr lang="en-US" dirty="0">
              <a:latin typeface="Avenir Book" panose="02000503020000020003" pitchFamily="2" charset="0"/>
            </a:endParaRPr>
          </a:p>
          <a:p>
            <a:pPr lvl="3"/>
            <a:endParaRPr lang="en-US" dirty="0">
              <a:latin typeface="Avenir Book" panose="02000503020000020003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FF0000"/>
                </a:solidFill>
                <a:latin typeface="Avenir Book" panose="02000503020000020003" pitchFamily="2" charset="0"/>
              </a:rPr>
              <a:t>Tm:YLF</a:t>
            </a:r>
            <a:r>
              <a:rPr lang="en-US" dirty="0">
                <a:solidFill>
                  <a:srgbClr val="FF0000"/>
                </a:solidFill>
                <a:latin typeface="Avenir Book" panose="02000503020000020003" pitchFamily="2" charset="0"/>
              </a:rPr>
              <a:t> </a:t>
            </a:r>
            <a:r>
              <a:rPr lang="en-US" dirty="0">
                <a:latin typeface="Avenir Book" panose="02000503020000020003" pitchFamily="2" charset="0"/>
              </a:rPr>
              <a:t>(1.9 micron) – (4x as many LWFA stages).  R&amp;D at LLNL</a:t>
            </a:r>
          </a:p>
          <a:p>
            <a:pPr lvl="1"/>
            <a:endParaRPr lang="en-US" dirty="0">
              <a:latin typeface="Avenir Book" panose="02000503020000020003" pitchFamily="2" charset="0"/>
            </a:endParaRPr>
          </a:p>
          <a:p>
            <a:pPr marL="295275" lvl="1" indent="-295275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Peak laser power requirements may be relaxed by excitation using laser pulse trains</a:t>
            </a:r>
          </a:p>
          <a:p>
            <a:pPr lvl="1"/>
            <a:endParaRPr lang="en-US" dirty="0">
              <a:latin typeface="Avenir Book" panose="02000503020000020003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Avenir Book" panose="02000503020000020003" pitchFamily="2" charset="0"/>
            </a:endParaRPr>
          </a:p>
        </p:txBody>
      </p:sp>
      <p:sp>
        <p:nvSpPr>
          <p:cNvPr id="42" name="Slide Number Placeholder 3">
            <a:extLst>
              <a:ext uri="{FF2B5EF4-FFF2-40B4-BE49-F238E27FC236}">
                <a16:creationId xmlns:a16="http://schemas.microsoft.com/office/drawing/2014/main" id="{AAD1C2FF-BC09-CE45-BAF7-A6A275C56D47}"/>
              </a:ext>
            </a:extLst>
          </p:cNvPr>
          <p:cNvSpPr txBox="1">
            <a:spLocks/>
          </p:cNvSpPr>
          <p:nvPr/>
        </p:nvSpPr>
        <p:spPr>
          <a:xfrm>
            <a:off x="11482756" y="6533104"/>
            <a:ext cx="685800" cy="304800"/>
          </a:xfrm>
          <a:prstGeom prst="rect">
            <a:avLst/>
          </a:prstGeom>
          <a:ln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36462ACF-5311-B246-B35D-A6BDC91E679C}" type="slidenum">
              <a:rPr lang="en-US" smtClean="0">
                <a:solidFill>
                  <a:schemeClr val="tx1"/>
                </a:solidFill>
                <a:latin typeface="Helvetica"/>
                <a:ea typeface="ＭＳ Ｐゴシック"/>
              </a:rPr>
              <a:pPr algn="ctr">
                <a:defRPr/>
              </a:pPr>
              <a:t>15</a:t>
            </a:fld>
            <a:endParaRPr lang="en-US" dirty="0">
              <a:solidFill>
                <a:schemeClr val="tx1"/>
              </a:solidFill>
              <a:latin typeface="Helvetica"/>
              <a:ea typeface="ＭＳ Ｐゴシック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08E0F8C-A43F-DF4F-9EC2-BF55AE7592CC}"/>
              </a:ext>
            </a:extLst>
          </p:cNvPr>
          <p:cNvSpPr/>
          <p:nvPr/>
        </p:nvSpPr>
        <p:spPr>
          <a:xfrm>
            <a:off x="9840841" y="5354120"/>
            <a:ext cx="119332" cy="118905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D314458-F5D3-DC4B-918E-D1B5629B1B02}"/>
              </a:ext>
            </a:extLst>
          </p:cNvPr>
          <p:cNvSpPr/>
          <p:nvPr/>
        </p:nvSpPr>
        <p:spPr>
          <a:xfrm>
            <a:off x="10240667" y="5054696"/>
            <a:ext cx="119332" cy="118905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CB2BB317-2AB1-B340-9946-1366FF62064A}"/>
              </a:ext>
            </a:extLst>
          </p:cNvPr>
          <p:cNvSpPr/>
          <p:nvPr/>
        </p:nvSpPr>
        <p:spPr>
          <a:xfrm>
            <a:off x="9812151" y="4583148"/>
            <a:ext cx="119332" cy="118905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6E604DF-D55A-0B4E-951F-2139E0114FB1}"/>
              </a:ext>
            </a:extLst>
          </p:cNvPr>
          <p:cNvSpPr/>
          <p:nvPr/>
        </p:nvSpPr>
        <p:spPr>
          <a:xfrm>
            <a:off x="8721669" y="5268685"/>
            <a:ext cx="14155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BELLA (LBNL)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5608260-AE63-284E-A8EA-464315EF64D4}"/>
              </a:ext>
            </a:extLst>
          </p:cNvPr>
          <p:cNvSpPr/>
          <p:nvPr/>
        </p:nvSpPr>
        <p:spPr>
          <a:xfrm>
            <a:off x="8850281" y="4505597"/>
            <a:ext cx="13683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HAPLS (ELI)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78E8FB6-206B-3940-BC92-FEE34FA7AA9E}"/>
              </a:ext>
            </a:extLst>
          </p:cNvPr>
          <p:cNvSpPr/>
          <p:nvPr/>
        </p:nvSpPr>
        <p:spPr>
          <a:xfrm>
            <a:off x="8970556" y="4956828"/>
            <a:ext cx="157232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CoReLS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 (Korea)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2C2C95A9-863D-3145-AC48-F7F13BE21076}"/>
              </a:ext>
            </a:extLst>
          </p:cNvPr>
          <p:cNvSpPr/>
          <p:nvPr/>
        </p:nvSpPr>
        <p:spPr>
          <a:xfrm>
            <a:off x="7016625" y="3791447"/>
            <a:ext cx="119332" cy="118905"/>
          </a:xfrm>
          <a:prstGeom prst="ellipse">
            <a:avLst/>
          </a:prstGeom>
          <a:noFill/>
          <a:ln w="38100" cap="flat" cmpd="sng" algn="ctr">
            <a:solidFill>
              <a:srgbClr val="0432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1E42A55-7FAF-0C41-9A32-286D49A352DC}"/>
              </a:ext>
            </a:extLst>
          </p:cNvPr>
          <p:cNvSpPr/>
          <p:nvPr/>
        </p:nvSpPr>
        <p:spPr>
          <a:xfrm>
            <a:off x="7135957" y="3681622"/>
            <a:ext cx="6025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</a:rPr>
              <a:t>fiber 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DBD6694-B7A4-7C42-9BA9-1E79FEA64A23}"/>
              </a:ext>
            </a:extLst>
          </p:cNvPr>
          <p:cNvSpPr/>
          <p:nvPr/>
        </p:nvSpPr>
        <p:spPr>
          <a:xfrm>
            <a:off x="8646426" y="3686839"/>
            <a:ext cx="20729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rPr>
              <a:t>“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rPr>
              <a:t>kBELLA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rPr>
              <a:t>” (</a:t>
            </a:r>
            <a:r>
              <a:rPr lang="en-US" sz="1600" b="1" kern="0" dirty="0">
                <a:solidFill>
                  <a:schemeClr val="accent2"/>
                </a:solidFill>
              </a:rPr>
              <a:t>kHz, few J)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86A3FB7-FF88-9A4F-854B-44ED0B3E36CA}"/>
              </a:ext>
            </a:extLst>
          </p:cNvPr>
          <p:cNvSpPr/>
          <p:nvPr/>
        </p:nvSpPr>
        <p:spPr>
          <a:xfrm>
            <a:off x="9214622" y="2186802"/>
            <a:ext cx="92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Tm:YLF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7E6AF26-27CB-774D-A5C5-FF5C09B41DBE}"/>
              </a:ext>
            </a:extLst>
          </p:cNvPr>
          <p:cNvSpPr/>
          <p:nvPr/>
        </p:nvSpPr>
        <p:spPr>
          <a:xfrm>
            <a:off x="9214622" y="1913999"/>
            <a:ext cx="6025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</a:rPr>
              <a:t>fiber 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287BA3D-E500-DB4B-BBCA-A3ED9C1BCEDD}"/>
              </a:ext>
            </a:extLst>
          </p:cNvPr>
          <p:cNvSpPr txBox="1"/>
          <p:nvPr/>
        </p:nvSpPr>
        <p:spPr>
          <a:xfrm>
            <a:off x="7840206" y="6190686"/>
            <a:ext cx="2519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peak laser power [TW]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45C0B67-6E79-9E43-8494-EBBE6FDBF9EB}"/>
              </a:ext>
            </a:extLst>
          </p:cNvPr>
          <p:cNvSpPr txBox="1"/>
          <p:nvPr/>
        </p:nvSpPr>
        <p:spPr>
          <a:xfrm rot="16200000">
            <a:off x="4887036" y="3319469"/>
            <a:ext cx="2745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average laser power [kW]</a:t>
            </a:r>
          </a:p>
        </p:txBody>
      </p:sp>
      <p:sp>
        <p:nvSpPr>
          <p:cNvPr id="60" name="Right Brace 59">
            <a:extLst>
              <a:ext uri="{FF2B5EF4-FFF2-40B4-BE49-F238E27FC236}">
                <a16:creationId xmlns:a16="http://schemas.microsoft.com/office/drawing/2014/main" id="{1C08EDA7-27E2-304C-8450-F06985D707B0}"/>
              </a:ext>
            </a:extLst>
          </p:cNvPr>
          <p:cNvSpPr/>
          <p:nvPr/>
        </p:nvSpPr>
        <p:spPr>
          <a:xfrm>
            <a:off x="10829356" y="1706804"/>
            <a:ext cx="215629" cy="671705"/>
          </a:xfrm>
          <a:prstGeom prst="rightBrace">
            <a:avLst/>
          </a:prstGeom>
          <a:noFill/>
          <a:ln w="28575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C028A469-32A6-744E-94A0-DB822C4AA1CA}"/>
              </a:ext>
            </a:extLst>
          </p:cNvPr>
          <p:cNvSpPr/>
          <p:nvPr/>
        </p:nvSpPr>
        <p:spPr>
          <a:xfrm>
            <a:off x="10958950" y="1510360"/>
            <a:ext cx="137730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LWFA collider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requirement: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>
                <a:solidFill>
                  <a:sysClr val="windowText" lastClr="000000"/>
                </a:solidFill>
              </a:rPr>
              <a:t>50 kHz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>
                <a:solidFill>
                  <a:sysClr val="windowText" lastClr="000000"/>
                </a:solidFill>
              </a:rPr>
              <a:t>&gt; 40% effic.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Right Brace 61">
            <a:extLst>
              <a:ext uri="{FF2B5EF4-FFF2-40B4-BE49-F238E27FC236}">
                <a16:creationId xmlns:a16="http://schemas.microsoft.com/office/drawing/2014/main" id="{2CFD8395-5B73-9B4B-8AFC-752E716E1A1D}"/>
              </a:ext>
            </a:extLst>
          </p:cNvPr>
          <p:cNvSpPr/>
          <p:nvPr/>
        </p:nvSpPr>
        <p:spPr>
          <a:xfrm>
            <a:off x="10820403" y="3232618"/>
            <a:ext cx="215512" cy="931679"/>
          </a:xfrm>
          <a:prstGeom prst="rightBrace">
            <a:avLst/>
          </a:prstGeom>
          <a:noFill/>
          <a:ln w="28575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907F85B-03A7-4546-B3F9-1405DE474B94}"/>
              </a:ext>
            </a:extLst>
          </p:cNvPr>
          <p:cNvSpPr/>
          <p:nvPr/>
        </p:nvSpPr>
        <p:spPr>
          <a:xfrm>
            <a:off x="11044857" y="3155188"/>
            <a:ext cx="107433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technically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feasible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today: kHz</a:t>
            </a:r>
          </a:p>
        </p:txBody>
      </p:sp>
      <p:sp>
        <p:nvSpPr>
          <p:cNvPr id="64" name="Right Brace 63">
            <a:extLst>
              <a:ext uri="{FF2B5EF4-FFF2-40B4-BE49-F238E27FC236}">
                <a16:creationId xmlns:a16="http://schemas.microsoft.com/office/drawing/2014/main" id="{82A07CD8-6234-3F48-9BE2-F372835445BB}"/>
              </a:ext>
            </a:extLst>
          </p:cNvPr>
          <p:cNvSpPr/>
          <p:nvPr/>
        </p:nvSpPr>
        <p:spPr>
          <a:xfrm>
            <a:off x="10836552" y="4518948"/>
            <a:ext cx="212970" cy="935412"/>
          </a:xfrm>
          <a:prstGeom prst="rightBrace">
            <a:avLst/>
          </a:prstGeom>
          <a:noFill/>
          <a:ln w="28575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DEF097C-B703-494C-91AE-E04FB5326BF6}"/>
              </a:ext>
            </a:extLst>
          </p:cNvPr>
          <p:cNvSpPr/>
          <p:nvPr/>
        </p:nvSpPr>
        <p:spPr>
          <a:xfrm>
            <a:off x="11047446" y="4449880"/>
            <a:ext cx="94358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existing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laser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systems: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>
                <a:solidFill>
                  <a:sysClr val="windowText" lastClr="000000"/>
                </a:solidFill>
              </a:rPr>
              <a:t>few Hz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1FDD1E5-8A81-164A-89CB-AEB1F2421582}"/>
              </a:ext>
            </a:extLst>
          </p:cNvPr>
          <p:cNvSpPr txBox="1"/>
          <p:nvPr/>
        </p:nvSpPr>
        <p:spPr>
          <a:xfrm>
            <a:off x="9251869" y="2422316"/>
            <a:ext cx="12910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100" dirty="0">
                <a:solidFill>
                  <a:srgbClr val="FF0000"/>
                </a:solidFill>
                <a:latin typeface="+mn-lt"/>
              </a:rPr>
              <a:t>2µm </a:t>
            </a:r>
            <a:r>
              <a:rPr lang="mr-IN" sz="1100" dirty="0">
                <a:solidFill>
                  <a:srgbClr val="FF0000"/>
                </a:solidFill>
                <a:latin typeface="+mn-lt"/>
              </a:rPr>
              <a:t>–</a:t>
            </a:r>
            <a:r>
              <a:rPr lang="en-US" sz="1100" dirty="0">
                <a:solidFill>
                  <a:srgbClr val="FF0000"/>
                </a:solidFill>
                <a:latin typeface="+mn-lt"/>
              </a:rPr>
              <a:t> 4xstages</a:t>
            </a: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DC11ECCF-F0EE-A34C-B5BF-C9B94540959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6766" y="5339910"/>
            <a:ext cx="1844670" cy="625928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  <p:sp>
        <p:nvSpPr>
          <p:cNvPr id="68" name="Oval 67">
            <a:extLst>
              <a:ext uri="{FF2B5EF4-FFF2-40B4-BE49-F238E27FC236}">
                <a16:creationId xmlns:a16="http://schemas.microsoft.com/office/drawing/2014/main" id="{49AB146C-539E-4A46-8E96-7BDB958F4EF3}"/>
              </a:ext>
            </a:extLst>
          </p:cNvPr>
          <p:cNvSpPr/>
          <p:nvPr/>
        </p:nvSpPr>
        <p:spPr>
          <a:xfrm>
            <a:off x="8878422" y="3512363"/>
            <a:ext cx="119332" cy="118905"/>
          </a:xfrm>
          <a:prstGeom prst="ellipse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9316D1A-AAF4-6F4F-910E-7B5E891C871E}"/>
              </a:ext>
            </a:extLst>
          </p:cNvPr>
          <p:cNvSpPr/>
          <p:nvPr/>
        </p:nvSpPr>
        <p:spPr>
          <a:xfrm>
            <a:off x="328121" y="5756322"/>
            <a:ext cx="59452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000" dirty="0">
                <a:latin typeface="Avenir Book" panose="02000503020000020003" pitchFamily="2" charset="0"/>
              </a:rPr>
              <a:t>Facilities needed to demonstrate active-feedback stabilization, develop high-rep-rate LWFA technology (plasma </a:t>
            </a:r>
            <a:r>
              <a:rPr lang="en-US" sz="2000" dirty="0" err="1">
                <a:latin typeface="Avenir Book" panose="02000503020000020003" pitchFamily="2" charset="0"/>
              </a:rPr>
              <a:t>targetry</a:t>
            </a:r>
            <a:r>
              <a:rPr lang="en-US" sz="2000" dirty="0">
                <a:latin typeface="Avenir Book" panose="02000503020000020003" pitchFamily="2" charset="0"/>
              </a:rPr>
              <a:t>, etc.)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5DB49F1-E1CD-4E4C-9182-B236BE54FE2A}"/>
              </a:ext>
            </a:extLst>
          </p:cNvPr>
          <p:cNvSpPr/>
          <p:nvPr/>
        </p:nvSpPr>
        <p:spPr>
          <a:xfrm>
            <a:off x="6967864" y="922795"/>
            <a:ext cx="35750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venir Book" panose="02000503020000020003" pitchFamily="2" charset="0"/>
              </a:rPr>
              <a:t>High-average power laser drivers</a:t>
            </a:r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047DD94-9A9E-7E4E-A42B-514A4F4B7D0C}"/>
              </a:ext>
            </a:extLst>
          </p:cNvPr>
          <p:cNvSpPr/>
          <p:nvPr/>
        </p:nvSpPr>
        <p:spPr>
          <a:xfrm>
            <a:off x="7009493" y="1717269"/>
            <a:ext cx="13775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</a:rPr>
              <a:t>1 um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>
                <a:solidFill>
                  <a:srgbClr val="0432FF"/>
                </a:solidFill>
              </a:rPr>
              <a:t>10 pulse train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</a:rPr>
              <a:t>  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7E58993-3471-874B-8097-CDD7F1AB8F13}"/>
              </a:ext>
            </a:extLst>
          </p:cNvPr>
          <p:cNvSpPr/>
          <p:nvPr/>
        </p:nvSpPr>
        <p:spPr>
          <a:xfrm>
            <a:off x="3031166" y="5035101"/>
            <a:ext cx="18464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7030A0"/>
                </a:solidFill>
              </a:rPr>
              <a:t>J. Cowley et al. PRL  (2017)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26413566-ED40-B149-B617-78896A113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46208" y="0"/>
            <a:ext cx="922348" cy="695807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FC9E71EB-2B32-FF43-9284-3C5A51113CC0}"/>
              </a:ext>
            </a:extLst>
          </p:cNvPr>
          <p:cNvSpPr/>
          <p:nvPr/>
        </p:nvSpPr>
        <p:spPr>
          <a:xfrm>
            <a:off x="3031166" y="4037404"/>
            <a:ext cx="21900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7030A0"/>
                </a:solidFill>
              </a:rPr>
              <a:t>I. Tamer  et al. Opt. Lett.  (2021)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C58DC19-2F14-194B-A7EE-00C538EF92F5}"/>
              </a:ext>
            </a:extLst>
          </p:cNvPr>
          <p:cNvSpPr/>
          <p:nvPr/>
        </p:nvSpPr>
        <p:spPr>
          <a:xfrm>
            <a:off x="3031166" y="3064019"/>
            <a:ext cx="22737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7030A0"/>
                </a:solidFill>
              </a:rPr>
              <a:t>T. Zhou et al., Opt. Express (2015)</a:t>
            </a:r>
          </a:p>
          <a:p>
            <a:r>
              <a:rPr lang="en-US" sz="1200" dirty="0">
                <a:solidFill>
                  <a:srgbClr val="7030A0"/>
                </a:solidFill>
              </a:rPr>
              <a:t>H. Stark et al. Opt. Lett.  (2021)</a:t>
            </a:r>
          </a:p>
        </p:txBody>
      </p:sp>
    </p:spTree>
    <p:extLst>
      <p:ext uri="{BB962C8B-B14F-4D97-AF65-F5344CB8AC3E}">
        <p14:creationId xmlns:p14="http://schemas.microsoft.com/office/powerpoint/2010/main" val="6248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A031070E-269E-6045-97E4-9C0F890ACBFB}"/>
              </a:ext>
            </a:extLst>
          </p:cNvPr>
          <p:cNvSpPr txBox="1">
            <a:spLocks/>
          </p:cNvSpPr>
          <p:nvPr/>
        </p:nvSpPr>
        <p:spPr>
          <a:xfrm>
            <a:off x="11482756" y="6533104"/>
            <a:ext cx="685800" cy="304800"/>
          </a:xfrm>
          <a:prstGeom prst="rect">
            <a:avLst/>
          </a:prstGeom>
          <a:ln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36462ACF-5311-B246-B35D-A6BDC91E679C}" type="slidenum">
              <a:rPr lang="en-US" smtClean="0">
                <a:solidFill>
                  <a:schemeClr val="tx1"/>
                </a:solidFill>
                <a:latin typeface="Helvetica"/>
                <a:ea typeface="ＭＳ Ｐゴシック"/>
              </a:rPr>
              <a:pPr algn="ctr">
                <a:defRPr/>
              </a:pPr>
              <a:t>16</a:t>
            </a:fld>
            <a:endParaRPr lang="en-US" dirty="0">
              <a:solidFill>
                <a:schemeClr val="tx1"/>
              </a:solidFill>
              <a:latin typeface="Helvetica"/>
              <a:ea typeface="ＭＳ Ｐゴシック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2A6191-6425-484B-B481-9447CD7AD5B7}"/>
              </a:ext>
            </a:extLst>
          </p:cNvPr>
          <p:cNvSpPr txBox="1"/>
          <p:nvPr/>
        </p:nvSpPr>
        <p:spPr>
          <a:xfrm>
            <a:off x="-28472" y="-6984"/>
            <a:ext cx="12248943" cy="707886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Conclusions / comments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B47BA4-5780-684A-AEC0-FDD898967CD6}"/>
              </a:ext>
            </a:extLst>
          </p:cNvPr>
          <p:cNvSpPr/>
          <p:nvPr/>
        </p:nvSpPr>
        <p:spPr>
          <a:xfrm>
            <a:off x="-28472" y="1355503"/>
            <a:ext cx="1173279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Primary advantages of plasma accelerators: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2000" dirty="0">
                <a:latin typeface="Avenir Book" panose="02000503020000020003" pitchFamily="2" charset="0"/>
              </a:rPr>
              <a:t>High gradient (&gt;GV/m geometric gradient) – compactness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2000" dirty="0">
                <a:latin typeface="Avenir Book" panose="02000503020000020003" pitchFamily="2" charset="0"/>
              </a:rPr>
              <a:t>Short bunches – </a:t>
            </a:r>
            <a:r>
              <a:rPr lang="en-US" sz="2000" dirty="0" err="1">
                <a:latin typeface="Avenir Book" panose="02000503020000020003" pitchFamily="2" charset="0"/>
              </a:rPr>
              <a:t>beamstrahlung</a:t>
            </a:r>
            <a:r>
              <a:rPr lang="en-US" sz="2000" dirty="0">
                <a:latin typeface="Avenir Book" panose="02000503020000020003" pitchFamily="2" charset="0"/>
              </a:rPr>
              <a:t> reduction, power savings</a:t>
            </a:r>
          </a:p>
          <a:p>
            <a:pPr marL="1371600" lvl="2" indent="-457200">
              <a:buFont typeface="System Font Regular"/>
              <a:buChar char="-"/>
            </a:pPr>
            <a:r>
              <a:rPr lang="en-US" sz="2000" dirty="0" err="1">
                <a:latin typeface="Avenir Book" panose="02000503020000020003" pitchFamily="2" charset="0"/>
              </a:rPr>
              <a:t>Beamstrahlung</a:t>
            </a:r>
            <a:r>
              <a:rPr lang="en-US" sz="2000" dirty="0">
                <a:latin typeface="Avenir Book" panose="02000503020000020003" pitchFamily="2" charset="0"/>
              </a:rPr>
              <a:t> limits bunch charge, determines power requirements:</a:t>
            </a:r>
          </a:p>
          <a:p>
            <a:endParaRPr lang="en-US" sz="2000" dirty="0">
              <a:latin typeface="Avenir Book" panose="02000503020000020003" pitchFamily="2" charset="0"/>
            </a:endParaRPr>
          </a:p>
          <a:p>
            <a:endParaRPr lang="en-US" sz="2000" dirty="0">
              <a:latin typeface="Avenir Book" panose="02000503020000020003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Efficiency critical: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2000" dirty="0">
                <a:latin typeface="Avenir Book" panose="02000503020000020003" pitchFamily="2" charset="0"/>
              </a:rPr>
              <a:t>Laser technology R&amp;D required for efficient, high-average, high-peak power lasers</a:t>
            </a:r>
          </a:p>
          <a:p>
            <a:pPr marL="1371600" lvl="2" indent="-457200">
              <a:buFont typeface="System Font Regular"/>
              <a:buChar char="-"/>
            </a:pPr>
            <a:r>
              <a:rPr lang="en-US" sz="2000" dirty="0">
                <a:latin typeface="Avenir Book" panose="02000503020000020003" pitchFamily="2" charset="0"/>
              </a:rPr>
              <a:t>Coherent combination of fiber lasers shows promising path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>
                <a:latin typeface="Avenir Book" panose="02000503020000020003" pitchFamily="2" charset="0"/>
              </a:rPr>
              <a:t>energy recovery (spent laser to photovoltaic; trailing laser pulse used to remove wake energy)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Avenir Book" panose="02000503020000020003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𝛾 𝛾-collider is possible to avoid beam-beam interaction issues &amp; remove need for positrons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>
                <a:latin typeface="Avenir Book" panose="02000503020000020003" pitchFamily="2" charset="0"/>
              </a:rPr>
              <a:t>Scattering laser wavelength to avoid </a:t>
            </a:r>
            <a:r>
              <a:rPr lang="en-US" sz="2000" dirty="0" err="1">
                <a:latin typeface="Avenir Book" panose="02000503020000020003" pitchFamily="2" charset="0"/>
              </a:rPr>
              <a:t>e+e</a:t>
            </a:r>
            <a:r>
              <a:rPr lang="en-US" sz="2000" dirty="0">
                <a:latin typeface="Avenir Book" panose="02000503020000020003" pitchFamily="2" charset="0"/>
              </a:rPr>
              <a:t>- pair creation: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Avenir Book" panose="02000503020000020003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Avenir Book" panose="02000503020000020003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R&amp;D required on auxiliary collider systems compatible with plasma accelerators [e.g., LWFA collider: single bunches (~10 </a:t>
            </a:r>
            <a:r>
              <a:rPr lang="en-US" sz="2000" dirty="0" err="1">
                <a:latin typeface="Avenir Book" panose="02000503020000020003" pitchFamily="2" charset="0"/>
              </a:rPr>
              <a:t>μm</a:t>
            </a:r>
            <a:r>
              <a:rPr lang="en-US" sz="2000" dirty="0">
                <a:latin typeface="Avenir Book" panose="02000503020000020003" pitchFamily="2" charset="0"/>
              </a:rPr>
              <a:t>), equal bunch spacing, separated by 20 </a:t>
            </a:r>
            <a:r>
              <a:rPr lang="en-US" sz="2000" dirty="0" err="1">
                <a:latin typeface="Avenir Book" panose="02000503020000020003" pitchFamily="2" charset="0"/>
              </a:rPr>
              <a:t>μs</a:t>
            </a:r>
            <a:r>
              <a:rPr lang="en-US" sz="2000" dirty="0">
                <a:latin typeface="Avenir Book" panose="02000503020000020003" pitchFamily="2" charset="0"/>
              </a:rPr>
              <a:t>]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9EB1B3F-4726-B947-9246-77E0979E5D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4818" y="2718509"/>
            <a:ext cx="2726225" cy="3806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DB49107-5569-ED48-B40F-9EADCC0300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4818" y="5502497"/>
            <a:ext cx="2532679" cy="3102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D7DC22-778A-104E-8091-F2279DDA93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46208" y="0"/>
            <a:ext cx="922348" cy="695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1360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A031070E-269E-6045-97E4-9C0F890ACBFB}"/>
              </a:ext>
            </a:extLst>
          </p:cNvPr>
          <p:cNvSpPr txBox="1">
            <a:spLocks/>
          </p:cNvSpPr>
          <p:nvPr/>
        </p:nvSpPr>
        <p:spPr>
          <a:xfrm>
            <a:off x="11482756" y="6533104"/>
            <a:ext cx="685800" cy="304800"/>
          </a:xfrm>
          <a:prstGeom prst="rect">
            <a:avLst/>
          </a:prstGeom>
          <a:ln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36462ACF-5311-B246-B35D-A6BDC91E679C}" type="slidenum">
              <a:rPr lang="en-US" smtClean="0">
                <a:solidFill>
                  <a:schemeClr val="tx1"/>
                </a:solidFill>
                <a:latin typeface="Helvetica"/>
                <a:ea typeface="ＭＳ Ｐゴシック"/>
              </a:rPr>
              <a:pPr algn="ctr">
                <a:defRPr/>
              </a:pPr>
              <a:t>17</a:t>
            </a:fld>
            <a:endParaRPr lang="en-US" dirty="0">
              <a:solidFill>
                <a:schemeClr val="tx1"/>
              </a:solidFill>
              <a:latin typeface="Helvetica"/>
              <a:ea typeface="ＭＳ Ｐゴシック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2A6191-6425-484B-B481-9447CD7AD5B7}"/>
              </a:ext>
            </a:extLst>
          </p:cNvPr>
          <p:cNvSpPr txBox="1"/>
          <p:nvPr/>
        </p:nvSpPr>
        <p:spPr>
          <a:xfrm>
            <a:off x="-28472" y="-6984"/>
            <a:ext cx="12248943" cy="707886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Scientific R&amp;D goals in next 5-10 years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B47BA4-5780-684A-AEC0-FDD898967CD6}"/>
              </a:ext>
            </a:extLst>
          </p:cNvPr>
          <p:cNvSpPr/>
          <p:nvPr/>
        </p:nvSpPr>
        <p:spPr>
          <a:xfrm>
            <a:off x="23445" y="990149"/>
            <a:ext cx="114593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Demonstrate multi-GeV staging of plasma accelerators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US" sz="2000" dirty="0">
                <a:latin typeface="Avenir Book" panose="02000503020000020003" pitchFamily="2" charset="0"/>
              </a:rPr>
              <a:t>high capture efficiency and beam quality preservation</a:t>
            </a:r>
          </a:p>
          <a:p>
            <a:endParaRPr lang="en-US" sz="2000" dirty="0">
              <a:latin typeface="Avenir Book" panose="02000503020000020003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Demonstrate of robust plasma-based e+ acceleration configuration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Avenir Book" panose="02000503020000020003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Proof-of-principle demonstrations of novel laser technology (coherent combining of fiber lasers or </a:t>
            </a:r>
            <a:r>
              <a:rPr lang="en-US" sz="2000" dirty="0" err="1">
                <a:latin typeface="Avenir Book" panose="02000503020000020003" pitchFamily="2" charset="0"/>
              </a:rPr>
              <a:t>Tm:YLF</a:t>
            </a:r>
            <a:r>
              <a:rPr lang="en-US" sz="2000" dirty="0">
                <a:latin typeface="Avenir Book" panose="02000503020000020003" pitchFamily="2" charset="0"/>
              </a:rPr>
              <a:t>), showing scaling toward collider applications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US" sz="2000" dirty="0">
                <a:latin typeface="Avenir Book" panose="02000503020000020003" pitchFamily="2" charset="0"/>
              </a:rPr>
              <a:t>Demonstrate LWFA at kHz (stabilization with active feedback)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US" sz="2000" dirty="0">
                <a:latin typeface="Avenir Book" panose="02000503020000020003" pitchFamily="2" charset="0"/>
              </a:rPr>
              <a:t>Develop plasma </a:t>
            </a:r>
            <a:r>
              <a:rPr lang="en-US" sz="2000" dirty="0" err="1">
                <a:latin typeface="Avenir Book" panose="02000503020000020003" pitchFamily="2" charset="0"/>
              </a:rPr>
              <a:t>targetry</a:t>
            </a:r>
            <a:r>
              <a:rPr lang="en-US" sz="2000" dirty="0">
                <a:latin typeface="Avenir Book" panose="02000503020000020003" pitchFamily="2" charset="0"/>
              </a:rPr>
              <a:t> and diagnostics at kHz (and higher)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Avenir Book" panose="02000503020000020003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Develop integrated collider design (injector, cooling, </a:t>
            </a:r>
            <a:r>
              <a:rPr lang="en-US" sz="2000" dirty="0" err="1">
                <a:latin typeface="Avenir Book" panose="02000503020000020003" pitchFamily="2" charset="0"/>
              </a:rPr>
              <a:t>linac</a:t>
            </a:r>
            <a:r>
              <a:rPr lang="en-US" sz="2000" dirty="0">
                <a:latin typeface="Avenir Book" panose="02000503020000020003" pitchFamily="2" charset="0"/>
              </a:rPr>
              <a:t>, BDS, final focus, etc.)</a:t>
            </a:r>
          </a:p>
          <a:p>
            <a:endParaRPr lang="en-US" sz="2000" dirty="0">
              <a:latin typeface="Avenir Book" panose="02000503020000020003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Develop near- and mid-term applications: (near-term applications are important demonstrations of plasma technology that will advance collider R&amp;D)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US" sz="2000" dirty="0">
                <a:latin typeface="Avenir Book" panose="02000503020000020003" pitchFamily="2" charset="0"/>
              </a:rPr>
              <a:t>Radiation sources: FEL, Thomson scattering for MeV photons, etc. 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US" sz="2000" dirty="0">
                <a:latin typeface="Avenir Book" panose="02000503020000020003" pitchFamily="2" charset="0"/>
              </a:rPr>
              <a:t>Laser-triggered generation of ultra-high brightness (tens of nm emittance) e-beams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2ED59E-4D95-164D-AFEC-A707C70493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6208" y="0"/>
            <a:ext cx="922348" cy="695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06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35A8DF-EA25-C340-95CE-4EA69274498C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Outline</a:t>
            </a: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4811CDB8-8102-FF41-8224-C6103DAF9BA4}"/>
              </a:ext>
            </a:extLst>
          </p:cNvPr>
          <p:cNvSpPr txBox="1">
            <a:spLocks/>
          </p:cNvSpPr>
          <p:nvPr/>
        </p:nvSpPr>
        <p:spPr>
          <a:xfrm>
            <a:off x="11482756" y="6533104"/>
            <a:ext cx="685800" cy="304800"/>
          </a:xfrm>
          <a:prstGeom prst="rect">
            <a:avLst/>
          </a:prstGeom>
          <a:ln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36462ACF-5311-B246-B35D-A6BDC91E679C}" type="slidenum">
              <a:rPr lang="en-US" smtClean="0">
                <a:solidFill>
                  <a:schemeClr val="tx1"/>
                </a:solidFill>
                <a:latin typeface="Helvetica"/>
                <a:ea typeface="ＭＳ Ｐゴシック"/>
              </a:rPr>
              <a:pPr algn="ctr">
                <a:defRPr/>
              </a:pPr>
              <a:t>2</a:t>
            </a:fld>
            <a:endParaRPr lang="en-US" dirty="0">
              <a:solidFill>
                <a:schemeClr val="tx1"/>
              </a:solidFill>
              <a:latin typeface="Helvetica"/>
              <a:ea typeface="ＭＳ Ｐゴシック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43153B-2C91-5045-9D36-51801144D3F5}"/>
              </a:ext>
            </a:extLst>
          </p:cNvPr>
          <p:cNvSpPr txBox="1"/>
          <p:nvPr/>
        </p:nvSpPr>
        <p:spPr>
          <a:xfrm>
            <a:off x="-394845" y="968471"/>
            <a:ext cx="6219792" cy="5126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dirty="0">
                <a:latin typeface="Avenir Book" panose="02000503020000020003" pitchFamily="2" charset="0"/>
              </a:rPr>
              <a:t>Introduction to plasma accelerators</a:t>
            </a:r>
          </a:p>
          <a:p>
            <a:pPr marL="8001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dirty="0">
                <a:latin typeface="Avenir Book" panose="02000503020000020003" pitchFamily="2" charset="0"/>
              </a:rPr>
              <a:t>Energy reach of a plasma-based collider</a:t>
            </a:r>
          </a:p>
          <a:p>
            <a:pPr marL="1714500" lvl="3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Avenir Book" panose="02000503020000020003" pitchFamily="2" charset="0"/>
              </a:rPr>
              <a:t>Power requirements</a:t>
            </a:r>
          </a:p>
          <a:p>
            <a:pPr marL="8001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dirty="0">
                <a:latin typeface="Avenir Book" panose="02000503020000020003" pitchFamily="2" charset="0"/>
              </a:rPr>
              <a:t>Experimental progress</a:t>
            </a:r>
          </a:p>
          <a:p>
            <a:pPr marL="1714500" lvl="3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Avenir Book" panose="02000503020000020003" pitchFamily="2" charset="0"/>
              </a:rPr>
              <a:t>Laser-driven plasma accelerators</a:t>
            </a:r>
          </a:p>
          <a:p>
            <a:pPr marL="1714500" lvl="3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Avenir Book" panose="02000503020000020003" pitchFamily="2" charset="0"/>
              </a:rPr>
              <a:t>Beam-driven plasma accelerators</a:t>
            </a:r>
          </a:p>
          <a:p>
            <a:pPr marL="1714500" lvl="3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Avenir Book" panose="02000503020000020003" pitchFamily="2" charset="0"/>
              </a:rPr>
              <a:t>Light-source applications </a:t>
            </a:r>
          </a:p>
          <a:p>
            <a:pPr marL="8001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dirty="0">
                <a:latin typeface="Avenir Book" panose="02000503020000020003" pitchFamily="2" charset="0"/>
              </a:rPr>
              <a:t>Key accelerator R&amp;D challenges</a:t>
            </a:r>
          </a:p>
          <a:p>
            <a:pPr marL="8001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dirty="0">
                <a:latin typeface="Avenir Book" panose="02000503020000020003" pitchFamily="2" charset="0"/>
              </a:rPr>
              <a:t>Laser-technology  requirements and R&amp;D</a:t>
            </a:r>
          </a:p>
          <a:p>
            <a:pPr marL="8001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dirty="0">
                <a:latin typeface="Avenir Book" panose="02000503020000020003" pitchFamily="2" charset="0"/>
              </a:rPr>
              <a:t>R&amp;D goals for next 5-10 years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994953F-D704-534B-9BB2-95CC445395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6208" y="0"/>
            <a:ext cx="922348" cy="6958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414F240-7630-C847-A260-876D86BBF7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2987" y="1337706"/>
            <a:ext cx="5242084" cy="297114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42BF616-2083-5742-B95A-9426B67B4A1A}"/>
              </a:ext>
            </a:extLst>
          </p:cNvPr>
          <p:cNvSpPr txBox="1"/>
          <p:nvPr/>
        </p:nvSpPr>
        <p:spPr>
          <a:xfrm>
            <a:off x="6926473" y="4308851"/>
            <a:ext cx="5242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Example: a laser or particle beam (red) drives a density wave (blue to yellow) in plasma, accelerating electrons (white) with fields of order 10 GeV/m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60931C-5E53-1449-8AA6-A1673230F068}"/>
              </a:ext>
            </a:extLst>
          </p:cNvPr>
          <p:cNvSpPr txBox="1"/>
          <p:nvPr/>
        </p:nvSpPr>
        <p:spPr>
          <a:xfrm>
            <a:off x="11369693" y="3438816"/>
            <a:ext cx="675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</a:rPr>
              <a:t>WarpX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886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>
            <a:extLst>
              <a:ext uri="{FF2B5EF4-FFF2-40B4-BE49-F238E27FC236}">
                <a16:creationId xmlns:a16="http://schemas.microsoft.com/office/drawing/2014/main" id="{9254A011-CC61-B645-84A5-3F1EBEF69B85}"/>
              </a:ext>
            </a:extLst>
          </p:cNvPr>
          <p:cNvSpPr txBox="1"/>
          <p:nvPr/>
        </p:nvSpPr>
        <p:spPr>
          <a:xfrm>
            <a:off x="0" y="0"/>
            <a:ext cx="12192000" cy="1323439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Plasma accelerators driven by intense particle beams </a:t>
            </a:r>
          </a:p>
          <a:p>
            <a:r>
              <a:rPr lang="en-US" sz="4000" dirty="0">
                <a:solidFill>
                  <a:schemeClr val="bg1"/>
                </a:solidFill>
              </a:rPr>
              <a:t>or lasers achieve ultra-high accelerating gradients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9240B7-9D0C-2E4A-8732-1DC95B00A9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5751" y="3366202"/>
            <a:ext cx="3472426" cy="3059588"/>
          </a:xfrm>
          <a:prstGeom prst="rect">
            <a:avLst/>
          </a:prstGeom>
        </p:spPr>
      </p:pic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8846C253-682B-A746-9FAC-17E571679D67}"/>
              </a:ext>
            </a:extLst>
          </p:cNvPr>
          <p:cNvSpPr txBox="1">
            <a:spLocks/>
          </p:cNvSpPr>
          <p:nvPr/>
        </p:nvSpPr>
        <p:spPr>
          <a:xfrm>
            <a:off x="11482756" y="6533104"/>
            <a:ext cx="685800" cy="304800"/>
          </a:xfrm>
          <a:prstGeom prst="rect">
            <a:avLst/>
          </a:prstGeom>
          <a:ln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36462ACF-5311-B246-B35D-A6BDC91E679C}" type="slidenum">
              <a:rPr lang="en-US" smtClean="0">
                <a:solidFill>
                  <a:schemeClr val="tx1"/>
                </a:solidFill>
                <a:latin typeface="Helvetica"/>
                <a:ea typeface="ＭＳ Ｐゴシック"/>
              </a:rPr>
              <a:pPr algn="ctr">
                <a:defRPr/>
              </a:pPr>
              <a:t>3</a:t>
            </a:fld>
            <a:endParaRPr lang="en-US" dirty="0">
              <a:solidFill>
                <a:schemeClr val="tx1"/>
              </a:solidFill>
              <a:latin typeface="Helvetica"/>
              <a:ea typeface="ＭＳ Ｐゴシック"/>
            </a:endParaRPr>
          </a:p>
        </p:txBody>
      </p:sp>
      <p:pic>
        <p:nvPicPr>
          <p:cNvPr id="45" name="Picture 2">
            <a:extLst>
              <a:ext uri="{FF2B5EF4-FFF2-40B4-BE49-F238E27FC236}">
                <a16:creationId xmlns:a16="http://schemas.microsoft.com/office/drawing/2014/main" id="{34CF7409-4652-5D44-B6CD-DD4036B4EB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36" y="3413996"/>
            <a:ext cx="4678467" cy="256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4E84A157-1987-2847-AE50-300A6CFF7ED0}"/>
              </a:ext>
            </a:extLst>
          </p:cNvPr>
          <p:cNvSpPr/>
          <p:nvPr/>
        </p:nvSpPr>
        <p:spPr>
          <a:xfrm>
            <a:off x="4140673" y="4085818"/>
            <a:ext cx="1067053" cy="603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beam driver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B03DB48-E692-6C47-B6B1-E083E4802418}"/>
              </a:ext>
            </a:extLst>
          </p:cNvPr>
          <p:cNvSpPr/>
          <p:nvPr/>
        </p:nvSpPr>
        <p:spPr>
          <a:xfrm>
            <a:off x="1217687" y="3810296"/>
            <a:ext cx="1067053" cy="603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00"/>
                </a:solidFill>
              </a:rPr>
              <a:t>particle beam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6625446-5707-E74E-81F4-C6A3DDE88C7B}"/>
              </a:ext>
            </a:extLst>
          </p:cNvPr>
          <p:cNvSpPr/>
          <p:nvPr/>
        </p:nvSpPr>
        <p:spPr>
          <a:xfrm>
            <a:off x="596836" y="3390140"/>
            <a:ext cx="120097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</a:t>
            </a:r>
            <a:r>
              <a:rPr lang="en-US" sz="1100" dirty="0" err="1">
                <a:solidFill>
                  <a:schemeClr val="bg1"/>
                </a:solidFill>
              </a:rPr>
              <a:t>Osterhoff</a:t>
            </a:r>
            <a:r>
              <a:rPr lang="en-US" sz="1100" dirty="0">
                <a:solidFill>
                  <a:schemeClr val="bg1"/>
                </a:solidFill>
              </a:rPr>
              <a:t>, DESY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6139E2D-D10F-7A41-A2C4-8E8962F26457}"/>
              </a:ext>
            </a:extLst>
          </p:cNvPr>
          <p:cNvSpPr/>
          <p:nvPr/>
        </p:nvSpPr>
        <p:spPr>
          <a:xfrm>
            <a:off x="0" y="2996870"/>
            <a:ext cx="53732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venir Book" panose="02000503020000020003" pitchFamily="2" charset="0"/>
              </a:rPr>
              <a:t>Beam-driven plasma </a:t>
            </a:r>
            <a:r>
              <a:rPr lang="en-US" dirty="0" err="1">
                <a:latin typeface="Avenir Book" panose="02000503020000020003" pitchFamily="2" charset="0"/>
              </a:rPr>
              <a:t>wakefield</a:t>
            </a:r>
            <a:r>
              <a:rPr lang="en-US" dirty="0">
                <a:latin typeface="Avenir Book" panose="02000503020000020003" pitchFamily="2" charset="0"/>
              </a:rPr>
              <a:t> accelerator (PWFA):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DB20CBB-2B88-7446-BFE7-8E4BD89E3330}"/>
              </a:ext>
            </a:extLst>
          </p:cNvPr>
          <p:cNvSpPr/>
          <p:nvPr/>
        </p:nvSpPr>
        <p:spPr>
          <a:xfrm>
            <a:off x="6674758" y="2986898"/>
            <a:ext cx="53732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venir Book" panose="02000503020000020003" pitchFamily="2" charset="0"/>
              </a:rPr>
              <a:t>Laser-driven plasma </a:t>
            </a:r>
            <a:r>
              <a:rPr lang="en-US" dirty="0" err="1">
                <a:latin typeface="Avenir Book" panose="02000503020000020003" pitchFamily="2" charset="0"/>
              </a:rPr>
              <a:t>wakefield</a:t>
            </a:r>
            <a:r>
              <a:rPr lang="en-US" dirty="0">
                <a:latin typeface="Avenir Book" panose="02000503020000020003" pitchFamily="2" charset="0"/>
              </a:rPr>
              <a:t> accelerator (LWFA):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5363B410-8AED-3C4E-8A15-412DF1451E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5484" y="2362066"/>
            <a:ext cx="4880166" cy="394435"/>
          </a:xfrm>
          <a:prstGeom prst="rect">
            <a:avLst/>
          </a:prstGeom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8426FE8D-8FF4-0C45-BFF3-24BD1CFA426D}"/>
              </a:ext>
            </a:extLst>
          </p:cNvPr>
          <p:cNvSpPr/>
          <p:nvPr/>
        </p:nvSpPr>
        <p:spPr>
          <a:xfrm>
            <a:off x="-35372" y="1313992"/>
            <a:ext cx="125256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Plasma wave (</a:t>
            </a:r>
            <a:r>
              <a:rPr lang="en-US" sz="2000" dirty="0" err="1">
                <a:latin typeface="Avenir Book" panose="02000503020000020003" pitchFamily="2" charset="0"/>
              </a:rPr>
              <a:t>wakefield</a:t>
            </a:r>
            <a:r>
              <a:rPr lang="en-US" sz="2000" dirty="0">
                <a:latin typeface="Avenir Book" panose="02000503020000020003" pitchFamily="2" charset="0"/>
              </a:rPr>
              <a:t>) driven by space charge of particle beam or ponderomotive force of laser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Focusing and acceleration provided by plasma wave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Characteristic size of the electric field:  (e.g., 10–100 GV/m for 10</a:t>
            </a:r>
            <a:r>
              <a:rPr lang="en-US" sz="2000" baseline="30000" dirty="0">
                <a:latin typeface="Avenir Book" panose="02000503020000020003" pitchFamily="2" charset="0"/>
              </a:rPr>
              <a:t>16</a:t>
            </a:r>
            <a:r>
              <a:rPr lang="en-US" sz="2000" dirty="0">
                <a:latin typeface="Avenir Book" panose="02000503020000020003" pitchFamily="2" charset="0"/>
              </a:rPr>
              <a:t>–10</a:t>
            </a:r>
            <a:r>
              <a:rPr lang="en-US" sz="2000" baseline="30000" dirty="0">
                <a:latin typeface="Avenir Book" panose="02000503020000020003" pitchFamily="2" charset="0"/>
              </a:rPr>
              <a:t>19</a:t>
            </a:r>
            <a:r>
              <a:rPr lang="en-US" sz="2000" dirty="0">
                <a:latin typeface="Avenir Book" panose="02000503020000020003" pitchFamily="2" charset="0"/>
              </a:rPr>
              <a:t> cm</a:t>
            </a:r>
            <a:r>
              <a:rPr lang="en-US" sz="2000" baseline="30000" dirty="0">
                <a:latin typeface="Avenir Book" panose="02000503020000020003" pitchFamily="2" charset="0"/>
              </a:rPr>
              <a:t>-3</a:t>
            </a:r>
            <a:r>
              <a:rPr lang="en-US" sz="2000" dirty="0">
                <a:latin typeface="Avenir Book" panose="02000503020000020003" pitchFamily="2" charset="0"/>
              </a:rPr>
              <a:t>)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E28D43C-F32A-994C-AF7A-99D4845499C2}"/>
              </a:ext>
            </a:extLst>
          </p:cNvPr>
          <p:cNvSpPr/>
          <p:nvPr/>
        </p:nvSpPr>
        <p:spPr>
          <a:xfrm>
            <a:off x="-35371" y="6123142"/>
            <a:ext cx="8280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Avenir Book" panose="02000503020000020003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Ultra-short bunches accelerated:  𝛔</a:t>
            </a:r>
            <a:r>
              <a:rPr lang="en-US" baseline="-25000" dirty="0">
                <a:latin typeface="Avenir Book" panose="02000503020000020003" pitchFamily="2" charset="0"/>
              </a:rPr>
              <a:t>z</a:t>
            </a:r>
            <a:r>
              <a:rPr lang="en-US" dirty="0">
                <a:latin typeface="Avenir Book" panose="02000503020000020003" pitchFamily="2" charset="0"/>
              </a:rPr>
              <a:t> &lt; </a:t>
            </a:r>
            <a:r>
              <a:rPr lang="en-US" dirty="0" err="1">
                <a:latin typeface="Avenir Book" panose="02000503020000020003" pitchFamily="2" charset="0"/>
              </a:rPr>
              <a:t>λ</a:t>
            </a:r>
            <a:r>
              <a:rPr lang="en-US" baseline="-25000" dirty="0" err="1">
                <a:latin typeface="Avenir Book" panose="02000503020000020003" pitchFamily="2" charset="0"/>
              </a:rPr>
              <a:t>p</a:t>
            </a:r>
            <a:r>
              <a:rPr lang="en-US" dirty="0">
                <a:latin typeface="Avenir Book" panose="02000503020000020003" pitchFamily="2" charset="0"/>
              </a:rPr>
              <a:t>  (e.g., </a:t>
            </a:r>
            <a:r>
              <a:rPr lang="en-US" dirty="0" err="1">
                <a:latin typeface="Avenir Book" panose="02000503020000020003" pitchFamily="2" charset="0"/>
              </a:rPr>
              <a:t>λ</a:t>
            </a:r>
            <a:r>
              <a:rPr lang="en-US" baseline="-25000" dirty="0" err="1">
                <a:latin typeface="Avenir Book" panose="02000503020000020003" pitchFamily="2" charset="0"/>
              </a:rPr>
              <a:t>p</a:t>
            </a:r>
            <a:r>
              <a:rPr lang="en-US" dirty="0">
                <a:latin typeface="Avenir Book" panose="02000503020000020003" pitchFamily="2" charset="0"/>
              </a:rPr>
              <a:t> ~ 100um for 10</a:t>
            </a:r>
            <a:r>
              <a:rPr lang="en-US" baseline="30000" dirty="0">
                <a:latin typeface="Avenir Book" panose="02000503020000020003" pitchFamily="2" charset="0"/>
              </a:rPr>
              <a:t>17 </a:t>
            </a:r>
            <a:r>
              <a:rPr lang="en-US" dirty="0">
                <a:latin typeface="Avenir Book" panose="02000503020000020003" pitchFamily="2" charset="0"/>
              </a:rPr>
              <a:t>cm</a:t>
            </a:r>
            <a:r>
              <a:rPr lang="en-US" baseline="30000" dirty="0">
                <a:latin typeface="Avenir Book" panose="02000503020000020003" pitchFamily="2" charset="0"/>
              </a:rPr>
              <a:t>-3</a:t>
            </a:r>
            <a:r>
              <a:rPr lang="en-US" dirty="0">
                <a:latin typeface="Avenir Book" panose="02000503020000020003" pitchFamily="2" charset="0"/>
              </a:rPr>
              <a:t>)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BD27F71-AE6C-4D45-AE9C-6F688D99063B}"/>
              </a:ext>
            </a:extLst>
          </p:cNvPr>
          <p:cNvSpPr/>
          <p:nvPr/>
        </p:nvSpPr>
        <p:spPr>
          <a:xfrm>
            <a:off x="7585751" y="3322817"/>
            <a:ext cx="124264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C. Benedetti, LBNL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5FA79E5-8E36-E34C-A57A-2A5B2893AA30}"/>
              </a:ext>
            </a:extLst>
          </p:cNvPr>
          <p:cNvCxnSpPr>
            <a:cxnSpLocks/>
          </p:cNvCxnSpPr>
          <p:nvPr/>
        </p:nvCxnSpPr>
        <p:spPr>
          <a:xfrm>
            <a:off x="8698288" y="6123142"/>
            <a:ext cx="1143381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DD2BE372-D311-9D46-87FA-27189FEBD722}"/>
              </a:ext>
            </a:extLst>
          </p:cNvPr>
          <p:cNvSpPr/>
          <p:nvPr/>
        </p:nvSpPr>
        <p:spPr>
          <a:xfrm>
            <a:off x="8495650" y="6148791"/>
            <a:ext cx="17315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~ plasma wavelength, </a:t>
            </a:r>
            <a:r>
              <a:rPr lang="en-US" sz="1200" dirty="0" err="1">
                <a:solidFill>
                  <a:schemeClr val="bg1"/>
                </a:solidFill>
              </a:rPr>
              <a:t>λ</a:t>
            </a:r>
            <a:r>
              <a:rPr lang="en-US" sz="1200" baseline="-25000" dirty="0" err="1">
                <a:solidFill>
                  <a:schemeClr val="bg1"/>
                </a:solidFill>
              </a:rPr>
              <a:t>p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A15A9A39-3FFC-2C42-9828-23D095D6CF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46208" y="0"/>
            <a:ext cx="922348" cy="695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543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A078A0FA-44FE-854D-A85D-B60870391E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4971" y="3538588"/>
            <a:ext cx="2725819" cy="27712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33C18DA-D4FB-0F47-A1ED-7898D78E43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0691" y="2249695"/>
            <a:ext cx="4098313" cy="10540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0C8278-3E18-174D-92A3-2DD4B25C4B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10893" y="2074957"/>
            <a:ext cx="1485280" cy="12707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535A8DF-EA25-C340-95CE-4EA69274498C}"/>
              </a:ext>
            </a:extLst>
          </p:cNvPr>
          <p:cNvSpPr txBox="1"/>
          <p:nvPr/>
        </p:nvSpPr>
        <p:spPr>
          <a:xfrm>
            <a:off x="0" y="0"/>
            <a:ext cx="12192000" cy="1323439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Laser-driven plasma accelerator state-of-the-art: </a:t>
            </a:r>
          </a:p>
          <a:p>
            <a:r>
              <a:rPr lang="en-US" sz="4000" dirty="0">
                <a:solidFill>
                  <a:schemeClr val="bg1"/>
                </a:solidFill>
              </a:rPr>
              <a:t>multi-GeV accelerator (8 GeV in 20 cm)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354D1F-D33F-524E-9FDB-7BCC58C92730}"/>
              </a:ext>
            </a:extLst>
          </p:cNvPr>
          <p:cNvSpPr txBox="1"/>
          <p:nvPr/>
        </p:nvSpPr>
        <p:spPr>
          <a:xfrm>
            <a:off x="-495673" y="1457778"/>
            <a:ext cx="12391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Avenir Book" panose="02000503020000020003" pitchFamily="2" charset="0"/>
              </a:rPr>
              <a:t>Single stage multi-GeV acceleration</a:t>
            </a:r>
            <a:r>
              <a:rPr lang="en-US" sz="2400" dirty="0">
                <a:latin typeface="Avenir Book" panose="02000503020000020003" pitchFamily="2" charset="0"/>
              </a:rPr>
              <a:t>:  8 GeV in 20 cm (40 GV/m)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9A0BCC-CE7E-5E46-9076-1891222BD9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98105" y="3602675"/>
            <a:ext cx="3396266" cy="95405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7F0077A-DEF0-AE4B-A99A-8BDE0CED3492}"/>
              </a:ext>
            </a:extLst>
          </p:cNvPr>
          <p:cNvSpPr txBox="1"/>
          <p:nvPr/>
        </p:nvSpPr>
        <p:spPr>
          <a:xfrm>
            <a:off x="10584514" y="2873626"/>
            <a:ext cx="1327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divergence:</a:t>
            </a:r>
          </a:p>
          <a:p>
            <a:r>
              <a:rPr lang="en-US" sz="1400" dirty="0">
                <a:solidFill>
                  <a:srgbClr val="0070C0"/>
                </a:solidFill>
              </a:rPr>
              <a:t>150 </a:t>
            </a:r>
            <a:r>
              <a:rPr lang="en-US" sz="1400" dirty="0" err="1">
                <a:solidFill>
                  <a:srgbClr val="0070C0"/>
                </a:solidFill>
              </a:rPr>
              <a:t>mrad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D4ECC3-C692-144C-8C20-EAD7735A32E0}"/>
              </a:ext>
            </a:extLst>
          </p:cNvPr>
          <p:cNvSpPr txBox="1"/>
          <p:nvPr/>
        </p:nvSpPr>
        <p:spPr>
          <a:xfrm>
            <a:off x="3722181" y="3074262"/>
            <a:ext cx="3536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Laser-heater-assisted discharge-capillary plasma waveguide</a:t>
            </a: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4811CDB8-8102-FF41-8224-C6103DAF9BA4}"/>
              </a:ext>
            </a:extLst>
          </p:cNvPr>
          <p:cNvSpPr txBox="1">
            <a:spLocks/>
          </p:cNvSpPr>
          <p:nvPr/>
        </p:nvSpPr>
        <p:spPr>
          <a:xfrm>
            <a:off x="11482756" y="6533104"/>
            <a:ext cx="685800" cy="304800"/>
          </a:xfrm>
          <a:prstGeom prst="rect">
            <a:avLst/>
          </a:prstGeom>
          <a:ln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36462ACF-5311-B246-B35D-A6BDC91E679C}" type="slidenum">
              <a:rPr lang="en-US" smtClean="0">
                <a:solidFill>
                  <a:schemeClr val="tx1"/>
                </a:solidFill>
                <a:latin typeface="Helvetica"/>
                <a:ea typeface="ＭＳ Ｐゴシック"/>
              </a:rPr>
              <a:pPr algn="ctr">
                <a:defRPr/>
              </a:pPr>
              <a:t>4</a:t>
            </a:fld>
            <a:endParaRPr lang="en-US" dirty="0">
              <a:solidFill>
                <a:schemeClr val="tx1"/>
              </a:solidFill>
              <a:latin typeface="Helvetica"/>
              <a:ea typeface="ＭＳ Ｐゴシック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FF52E81-5057-1548-8943-780B968CB31D}"/>
              </a:ext>
            </a:extLst>
          </p:cNvPr>
          <p:cNvSpPr/>
          <p:nvPr/>
        </p:nvSpPr>
        <p:spPr>
          <a:xfrm>
            <a:off x="9272721" y="4036504"/>
            <a:ext cx="9380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2019 (LBNL)</a:t>
            </a:r>
            <a:endParaRPr lang="en-US" sz="12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5A2AC38-9EB0-0A4C-AC74-E14624D17257}"/>
              </a:ext>
            </a:extLst>
          </p:cNvPr>
          <p:cNvSpPr/>
          <p:nvPr/>
        </p:nvSpPr>
        <p:spPr>
          <a:xfrm>
            <a:off x="9537879" y="4929506"/>
            <a:ext cx="9380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2014 (LBNL)</a:t>
            </a:r>
            <a:endParaRPr lang="en-US" sz="12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2623C10-C06B-AE4E-A05C-11A39DE19E72}"/>
              </a:ext>
            </a:extLst>
          </p:cNvPr>
          <p:cNvSpPr/>
          <p:nvPr/>
        </p:nvSpPr>
        <p:spPr>
          <a:xfrm>
            <a:off x="10633009" y="5628455"/>
            <a:ext cx="9380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2006 (LBNL)</a:t>
            </a:r>
            <a:endParaRPr lang="en-US" sz="1200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654B0BB-725D-D842-BB7E-B649789FD7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78907" y="3952234"/>
            <a:ext cx="890129" cy="532488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3F222D7E-ADEA-C04E-8228-3D3F47F50B65}"/>
              </a:ext>
            </a:extLst>
          </p:cNvPr>
          <p:cNvSpPr/>
          <p:nvPr/>
        </p:nvSpPr>
        <p:spPr>
          <a:xfrm rot="16200000">
            <a:off x="7410402" y="4764015"/>
            <a:ext cx="25379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Energy gain (GeV) in LWFA stage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DFC8358-0FC9-0241-B1FF-EEA3209BF4E9}"/>
              </a:ext>
            </a:extLst>
          </p:cNvPr>
          <p:cNvSpPr/>
          <p:nvPr/>
        </p:nvSpPr>
        <p:spPr>
          <a:xfrm>
            <a:off x="9279286" y="6341876"/>
            <a:ext cx="21691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/>
              <a:t>plasma density (x10</a:t>
            </a:r>
            <a:r>
              <a:rPr lang="en-US" sz="1400" baseline="30000" dirty="0"/>
              <a:t>18</a:t>
            </a:r>
            <a:r>
              <a:rPr lang="en-US" sz="1400" dirty="0"/>
              <a:t> cm</a:t>
            </a:r>
            <a:r>
              <a:rPr lang="en-US" sz="1400" baseline="30000" dirty="0"/>
              <a:t>-3</a:t>
            </a:r>
            <a:r>
              <a:rPr lang="en-US" sz="1400" dirty="0"/>
              <a:t>)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4CCE93-66ED-DF48-AF60-E71EDD893771}"/>
              </a:ext>
            </a:extLst>
          </p:cNvPr>
          <p:cNvSpPr/>
          <p:nvPr/>
        </p:nvSpPr>
        <p:spPr>
          <a:xfrm>
            <a:off x="9615647" y="1511553"/>
            <a:ext cx="23406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A. Gonsalves et al. PRL (2019)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C9F9B39-302F-1B44-A85E-23814CFE96D5}"/>
              </a:ext>
            </a:extLst>
          </p:cNvPr>
          <p:cNvSpPr/>
          <p:nvPr/>
        </p:nvSpPr>
        <p:spPr>
          <a:xfrm>
            <a:off x="9408997" y="5512789"/>
            <a:ext cx="9188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2013 (TPW)</a:t>
            </a:r>
            <a:endParaRPr lang="en-US" sz="12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C4A6D6A-6FFE-1F42-A32B-65F0B3465CDB}"/>
              </a:ext>
            </a:extLst>
          </p:cNvPr>
          <p:cNvSpPr/>
          <p:nvPr/>
        </p:nvSpPr>
        <p:spPr>
          <a:xfrm>
            <a:off x="9650216" y="5241849"/>
            <a:ext cx="9081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2013 (GIST)</a:t>
            </a:r>
            <a:endParaRPr lang="en-US" sz="12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DFF1424-E1F9-5640-8811-C2E6437F4C31}"/>
              </a:ext>
            </a:extLst>
          </p:cNvPr>
          <p:cNvSpPr/>
          <p:nvPr/>
        </p:nvSpPr>
        <p:spPr>
          <a:xfrm>
            <a:off x="-114911" y="4804673"/>
            <a:ext cx="79033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i="1" dirty="0">
                <a:latin typeface="Avenir Book" panose="02000503020000020003" pitchFamily="2" charset="0"/>
              </a:rPr>
              <a:t>Key technology</a:t>
            </a:r>
            <a:r>
              <a:rPr lang="en-US" dirty="0">
                <a:latin typeface="Avenir Book" panose="02000503020000020003" pitchFamily="2" charset="0"/>
              </a:rPr>
              <a:t>: plasma channel creation for guiding at low density  (3x10</a:t>
            </a:r>
            <a:r>
              <a:rPr lang="en-US" baseline="30000" dirty="0">
                <a:latin typeface="Avenir Book" panose="02000503020000020003" pitchFamily="2" charset="0"/>
              </a:rPr>
              <a:t>17 </a:t>
            </a:r>
            <a:r>
              <a:rPr lang="en-US" dirty="0">
                <a:latin typeface="Avenir Book" panose="02000503020000020003" pitchFamily="2" charset="0"/>
              </a:rPr>
              <a:t>cm</a:t>
            </a:r>
            <a:r>
              <a:rPr lang="en-US" baseline="30000" dirty="0">
                <a:latin typeface="Avenir Book" panose="02000503020000020003" pitchFamily="2" charset="0"/>
              </a:rPr>
              <a:t>-3</a:t>
            </a:r>
            <a:r>
              <a:rPr lang="en-US" dirty="0">
                <a:latin typeface="Avenir Book" panose="02000503020000020003" pitchFamily="2" charset="0"/>
              </a:rPr>
              <a:t>) –  discharge capillary + laser heater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i="1" dirty="0">
                <a:latin typeface="Avenir Book" panose="02000503020000020003" pitchFamily="2" charset="0"/>
              </a:rPr>
              <a:t>New technologies emerging</a:t>
            </a:r>
            <a:r>
              <a:rPr lang="en-US" dirty="0">
                <a:latin typeface="Avenir Book" panose="02000503020000020003" pitchFamily="2" charset="0"/>
              </a:rPr>
              <a:t>: hydrodynamic optical-field-ionized plasma channels 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1 Hz repetition rate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Reproducibility limited by laser fluctuations (at ~100 Hz)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>
              <a:latin typeface="Avenir Book" panose="02000503020000020003" pitchFamily="2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B679BA0-4CD8-F743-9BCB-083D5C2BCE8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688" y="2169666"/>
            <a:ext cx="2876652" cy="23521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2BC4041C-C7E6-864B-93A8-4BB0EA7E969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46208" y="0"/>
            <a:ext cx="922348" cy="69580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4E35781-028F-A44A-BE32-C212BDC06D7E}"/>
              </a:ext>
            </a:extLst>
          </p:cNvPr>
          <p:cNvSpPr/>
          <p:nvPr/>
        </p:nvSpPr>
        <p:spPr>
          <a:xfrm>
            <a:off x="1699805" y="1922708"/>
            <a:ext cx="1614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PW (40 J, 40 fs)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470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8846C253-682B-A746-9FAC-17E571679D67}"/>
              </a:ext>
            </a:extLst>
          </p:cNvPr>
          <p:cNvSpPr txBox="1">
            <a:spLocks/>
          </p:cNvSpPr>
          <p:nvPr/>
        </p:nvSpPr>
        <p:spPr>
          <a:xfrm>
            <a:off x="11482756" y="6533104"/>
            <a:ext cx="685800" cy="304800"/>
          </a:xfrm>
          <a:prstGeom prst="rect">
            <a:avLst/>
          </a:prstGeom>
          <a:ln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36462ACF-5311-B246-B35D-A6BDC91E679C}" type="slidenum">
              <a:rPr lang="en-US" smtClean="0">
                <a:solidFill>
                  <a:schemeClr val="tx1"/>
                </a:solidFill>
                <a:latin typeface="Helvetica"/>
                <a:ea typeface="ＭＳ Ｐゴシック"/>
              </a:rPr>
              <a:pPr algn="ctr">
                <a:defRPr/>
              </a:pPr>
              <a:t>5</a:t>
            </a:fld>
            <a:endParaRPr lang="en-US" dirty="0">
              <a:solidFill>
                <a:schemeClr val="tx1"/>
              </a:solidFill>
              <a:latin typeface="Helvetica"/>
              <a:ea typeface="ＭＳ Ｐゴシック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F7FD175-0A27-C14F-BB65-07A810B725AF}"/>
              </a:ext>
            </a:extLst>
          </p:cNvPr>
          <p:cNvSpPr txBox="1"/>
          <p:nvPr/>
        </p:nvSpPr>
        <p:spPr>
          <a:xfrm>
            <a:off x="-22672" y="-32409"/>
            <a:ext cx="12227371" cy="1323439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Plasma-based collider: staged plasma accelerators 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with &gt;1 GV/m geometric gradients (&gt;</a:t>
            </a:r>
            <a:r>
              <a:rPr lang="en-US" sz="4000" dirty="0" err="1">
                <a:solidFill>
                  <a:schemeClr val="bg1"/>
                </a:solidFill>
              </a:rPr>
              <a:t>TeV</a:t>
            </a:r>
            <a:r>
              <a:rPr lang="en-US" sz="4000" dirty="0">
                <a:solidFill>
                  <a:schemeClr val="bg1"/>
                </a:solidFill>
              </a:rPr>
              <a:t>/km)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81D4B4-CEB1-5446-8F73-5E24005342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788" y="2262500"/>
            <a:ext cx="4505018" cy="35298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4DDA686-9155-1A46-9E4E-558C67F221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0949" y="2262500"/>
            <a:ext cx="5268616" cy="3409104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0F13E0FC-1876-9544-911B-BFD5AA0A956F}"/>
              </a:ext>
            </a:extLst>
          </p:cNvPr>
          <p:cNvSpPr/>
          <p:nvPr/>
        </p:nvSpPr>
        <p:spPr>
          <a:xfrm>
            <a:off x="155844" y="5925600"/>
            <a:ext cx="52686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Operating plasma density: 2x10</a:t>
            </a:r>
            <a:r>
              <a:rPr lang="en-US" baseline="30000" dirty="0">
                <a:latin typeface="Avenir Book" panose="02000503020000020003" pitchFamily="2" charset="0"/>
              </a:rPr>
              <a:t>16</a:t>
            </a:r>
            <a:r>
              <a:rPr lang="en-US" dirty="0">
                <a:latin typeface="Avenir Book" panose="02000503020000020003" pitchFamily="2" charset="0"/>
              </a:rPr>
              <a:t> cm</a:t>
            </a:r>
            <a:r>
              <a:rPr lang="en-US" baseline="30000" dirty="0">
                <a:latin typeface="Avenir Book" panose="02000503020000020003" pitchFamily="2" charset="0"/>
              </a:rPr>
              <a:t>-3</a:t>
            </a:r>
            <a:endParaRPr lang="en-US" dirty="0">
              <a:latin typeface="Avenir Book" panose="02000503020000020003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25 GeV/stage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Geometric gradient: 1 GV/m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2734835-04DD-8742-A161-C587652E352E}"/>
              </a:ext>
            </a:extLst>
          </p:cNvPr>
          <p:cNvSpPr/>
          <p:nvPr/>
        </p:nvSpPr>
        <p:spPr>
          <a:xfrm>
            <a:off x="121960" y="1887123"/>
            <a:ext cx="49032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u="sng" dirty="0">
                <a:latin typeface="Avenir Book" panose="02000503020000020003" pitchFamily="2" charset="0"/>
              </a:rPr>
              <a:t>Beam-driven plasma accelerators (PWFA)</a:t>
            </a:r>
            <a:endParaRPr lang="en-US" sz="2000" dirty="0">
              <a:latin typeface="Avenir Book" panose="02000503020000020003" pitchFamily="2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0AF312B-8A31-9E40-A299-635797FC6E5F}"/>
              </a:ext>
            </a:extLst>
          </p:cNvPr>
          <p:cNvSpPr/>
          <p:nvPr/>
        </p:nvSpPr>
        <p:spPr>
          <a:xfrm>
            <a:off x="6785692" y="1882382"/>
            <a:ext cx="49032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u="sng" dirty="0">
                <a:latin typeface="Avenir Book" panose="02000503020000020003" pitchFamily="2" charset="0"/>
              </a:rPr>
              <a:t>Laser-driven plasma accelerators (LWFA)</a:t>
            </a:r>
            <a:endParaRPr lang="en-US" sz="2000" dirty="0">
              <a:latin typeface="Avenir Book" panose="02000503020000020003" pitchFamily="2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CF8C4F8-2E76-344C-8D79-B9549A897D58}"/>
              </a:ext>
            </a:extLst>
          </p:cNvPr>
          <p:cNvSpPr/>
          <p:nvPr/>
        </p:nvSpPr>
        <p:spPr>
          <a:xfrm>
            <a:off x="6552752" y="5920228"/>
            <a:ext cx="52686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Operating plasma density: 1x10</a:t>
            </a:r>
            <a:r>
              <a:rPr lang="en-US" baseline="30000" dirty="0">
                <a:latin typeface="Avenir Book" panose="02000503020000020003" pitchFamily="2" charset="0"/>
              </a:rPr>
              <a:t>17</a:t>
            </a:r>
            <a:r>
              <a:rPr lang="en-US" dirty="0">
                <a:latin typeface="Avenir Book" panose="02000503020000020003" pitchFamily="2" charset="0"/>
              </a:rPr>
              <a:t> cm</a:t>
            </a:r>
            <a:r>
              <a:rPr lang="en-US" baseline="30000" dirty="0">
                <a:latin typeface="Avenir Book" panose="02000503020000020003" pitchFamily="2" charset="0"/>
              </a:rPr>
              <a:t>-3</a:t>
            </a:r>
            <a:endParaRPr lang="en-US" dirty="0">
              <a:latin typeface="Avenir Book" panose="02000503020000020003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5 GeV/stage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Geometric gradient: 2.3 GV/m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D7CB70E-BCF1-4D41-88D6-E8788380E06D}"/>
              </a:ext>
            </a:extLst>
          </p:cNvPr>
          <p:cNvSpPr/>
          <p:nvPr/>
        </p:nvSpPr>
        <p:spPr>
          <a:xfrm>
            <a:off x="9314911" y="2797734"/>
            <a:ext cx="29124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err="1">
                <a:solidFill>
                  <a:srgbClr val="0070C0"/>
                </a:solidFill>
              </a:rPr>
              <a:t>Leemans</a:t>
            </a:r>
            <a:r>
              <a:rPr lang="en-US" sz="1400" dirty="0">
                <a:solidFill>
                  <a:srgbClr val="0070C0"/>
                </a:solidFill>
              </a:rPr>
              <a:t> &amp; </a:t>
            </a:r>
            <a:r>
              <a:rPr lang="en-US" sz="1400" dirty="0" err="1">
                <a:solidFill>
                  <a:srgbClr val="0070C0"/>
                </a:solidFill>
              </a:rPr>
              <a:t>Esarey</a:t>
            </a:r>
            <a:r>
              <a:rPr lang="en-US" sz="1400" dirty="0">
                <a:solidFill>
                  <a:srgbClr val="0070C0"/>
                </a:solidFill>
              </a:rPr>
              <a:t> Phys. Today (2009)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779BBE3-CFAC-4041-8F6C-41341F696004}"/>
              </a:ext>
            </a:extLst>
          </p:cNvPr>
          <p:cNvSpPr/>
          <p:nvPr/>
        </p:nvSpPr>
        <p:spPr>
          <a:xfrm>
            <a:off x="6785692" y="5565498"/>
            <a:ext cx="25292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C. Schroeder et al., NIMA (2016)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229D742-A033-FC4D-9631-D9ECDEB3D746}"/>
              </a:ext>
            </a:extLst>
          </p:cNvPr>
          <p:cNvSpPr/>
          <p:nvPr/>
        </p:nvSpPr>
        <p:spPr>
          <a:xfrm>
            <a:off x="810742" y="5565498"/>
            <a:ext cx="28318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E. Adli et al., arXiv:1308.1145 (2013)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F6A0E51-F24A-134C-8524-3FA0D083D090}"/>
              </a:ext>
            </a:extLst>
          </p:cNvPr>
          <p:cNvSpPr/>
          <p:nvPr/>
        </p:nvSpPr>
        <p:spPr>
          <a:xfrm>
            <a:off x="-54380" y="1347148"/>
            <a:ext cx="124182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Preliminary designs (not conceptual design studies ) to outline a plasma collider and used to guide R&amp;D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EB847DA-5C72-7945-967F-F2F513616C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46208" y="0"/>
            <a:ext cx="922348" cy="695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332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35A8DF-EA25-C340-95CE-4EA69274498C}"/>
              </a:ext>
            </a:extLst>
          </p:cNvPr>
          <p:cNvSpPr txBox="1"/>
          <p:nvPr/>
        </p:nvSpPr>
        <p:spPr>
          <a:xfrm>
            <a:off x="0" y="0"/>
            <a:ext cx="12218568" cy="707886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Ultra-short bunches yield power savings </a:t>
            </a:r>
          </a:p>
        </p:txBody>
      </p:sp>
      <p:sp>
        <p:nvSpPr>
          <p:cNvPr id="23" name="Slide Number Placeholder 3">
            <a:extLst>
              <a:ext uri="{FF2B5EF4-FFF2-40B4-BE49-F238E27FC236}">
                <a16:creationId xmlns:a16="http://schemas.microsoft.com/office/drawing/2014/main" id="{CDEF8944-C22E-8F47-8646-CD69CA94C7C3}"/>
              </a:ext>
            </a:extLst>
          </p:cNvPr>
          <p:cNvSpPr txBox="1">
            <a:spLocks/>
          </p:cNvSpPr>
          <p:nvPr/>
        </p:nvSpPr>
        <p:spPr>
          <a:xfrm>
            <a:off x="11482756" y="6533104"/>
            <a:ext cx="685800" cy="304800"/>
          </a:xfrm>
          <a:prstGeom prst="rect">
            <a:avLst/>
          </a:prstGeom>
          <a:ln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36462ACF-5311-B246-B35D-A6BDC91E679C}" type="slidenum">
              <a:rPr lang="en-US" smtClean="0">
                <a:solidFill>
                  <a:schemeClr val="tx1"/>
                </a:solidFill>
                <a:latin typeface="Helvetica"/>
                <a:ea typeface="ＭＳ Ｐゴシック"/>
              </a:rPr>
              <a:pPr algn="ctr">
                <a:defRPr/>
              </a:pPr>
              <a:t>6</a:t>
            </a:fld>
            <a:endParaRPr lang="en-US" dirty="0">
              <a:solidFill>
                <a:schemeClr val="tx1"/>
              </a:solidFill>
              <a:latin typeface="Helvetica"/>
              <a:ea typeface="ＭＳ Ｐゴシック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CBBE11-E33F-9742-9850-6B7F0AB193C3}"/>
              </a:ext>
            </a:extLst>
          </p:cNvPr>
          <p:cNvSpPr/>
          <p:nvPr/>
        </p:nvSpPr>
        <p:spPr>
          <a:xfrm>
            <a:off x="0" y="1053472"/>
            <a:ext cx="1098252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Avenir Book" panose="02000503020000020003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Beam parameters constrained by IP interaction; beam charge limited by </a:t>
            </a:r>
            <a:r>
              <a:rPr lang="en-US" sz="2000" dirty="0" err="1">
                <a:latin typeface="Avenir Book" panose="02000503020000020003" pitchFamily="2" charset="0"/>
              </a:rPr>
              <a:t>beamstrahlung</a:t>
            </a:r>
            <a:endParaRPr lang="en-US" sz="2000" dirty="0">
              <a:latin typeface="Avenir Book" panose="02000503020000020003" pitchFamily="2" charset="0"/>
            </a:endParaRPr>
          </a:p>
          <a:p>
            <a:endParaRPr lang="en-US" sz="2000" dirty="0">
              <a:latin typeface="Avenir Book" panose="02000503020000020003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 panose="02000503020000020003" pitchFamily="2" charset="0"/>
              </a:rPr>
              <a:t>Future linear colliders (&gt; 1TeV) will operate in high-field </a:t>
            </a:r>
            <a:r>
              <a:rPr lang="en-US" sz="2000" dirty="0" err="1">
                <a:latin typeface="Avenir Book" panose="02000503020000020003" pitchFamily="2" charset="0"/>
              </a:rPr>
              <a:t>beamstrahlung</a:t>
            </a:r>
            <a:r>
              <a:rPr lang="en-US" sz="2000" dirty="0">
                <a:latin typeface="Avenir Book" panose="02000503020000020003" pitchFamily="2" charset="0"/>
              </a:rPr>
              <a:t> regime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2000" dirty="0">
                <a:latin typeface="Avenir Book" panose="02000503020000020003" pitchFamily="2" charset="0"/>
              </a:rPr>
              <a:t>Mean beam field strength in beam rest frame large compared to Schwinger field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2000" dirty="0">
                <a:latin typeface="Avenir Book" panose="02000503020000020003" pitchFamily="2" charset="0"/>
              </a:rPr>
              <a:t>If </a:t>
            </a:r>
            <a:r>
              <a:rPr lang="en-US" sz="2000" i="1" dirty="0">
                <a:latin typeface="Avenir Book" panose="02000503020000020003" pitchFamily="2" charset="0"/>
              </a:rPr>
              <a:t>local constant field approximation </a:t>
            </a:r>
            <a:r>
              <a:rPr lang="en-US" sz="2000" dirty="0">
                <a:latin typeface="Avenir Book" panose="02000503020000020003" pitchFamily="2" charset="0"/>
              </a:rPr>
              <a:t>holds (bunch durations &gt; rad. formation length), then average fractional energy loss:</a:t>
            </a:r>
          </a:p>
          <a:p>
            <a:endParaRPr lang="en-US" sz="2000" dirty="0">
              <a:latin typeface="Avenir Book" panose="02000503020000020003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>
              <a:latin typeface="Avenir Book" panose="02000503020000020003" pitchFamily="2" charset="0"/>
            </a:endParaRPr>
          </a:p>
          <a:p>
            <a:endParaRPr lang="en-US" sz="2000" dirty="0">
              <a:latin typeface="Avenir Book" panose="02000503020000020003" pitchFamily="2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F2CE2D-3EE5-A84A-BC93-BD3825A710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4375" y="3278707"/>
            <a:ext cx="4440472" cy="91613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E66DAD2-0ADF-F04F-B39D-8B965A1FA0CA}"/>
              </a:ext>
            </a:extLst>
          </p:cNvPr>
          <p:cNvSpPr/>
          <p:nvPr/>
        </p:nvSpPr>
        <p:spPr>
          <a:xfrm>
            <a:off x="384010" y="3429000"/>
            <a:ext cx="19965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7030A0"/>
                </a:solidFill>
              </a:rPr>
              <a:t>P. Chen, K. </a:t>
            </a:r>
            <a:r>
              <a:rPr lang="en-US" sz="1400" dirty="0" err="1">
                <a:solidFill>
                  <a:srgbClr val="7030A0"/>
                </a:solidFill>
              </a:rPr>
              <a:t>Yokoya</a:t>
            </a:r>
            <a:r>
              <a:rPr lang="en-US" sz="1400" dirty="0">
                <a:solidFill>
                  <a:srgbClr val="7030A0"/>
                </a:solidFill>
              </a:rPr>
              <a:t> (1995)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C954384-1D12-2C48-A679-E28106ADE4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16309" y="1374939"/>
            <a:ext cx="1652247" cy="158381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021E83E2-A818-CF47-B204-C39768BE5030}"/>
              </a:ext>
            </a:extLst>
          </p:cNvPr>
          <p:cNvGrpSpPr/>
          <p:nvPr/>
        </p:nvGrpSpPr>
        <p:grpSpPr>
          <a:xfrm>
            <a:off x="7645940" y="3429000"/>
            <a:ext cx="4707889" cy="2208030"/>
            <a:chOff x="7660709" y="2963369"/>
            <a:chExt cx="4707889" cy="2208030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5A276BE1-D2F5-5E49-82B1-E2BD53D9ED05}"/>
                </a:ext>
              </a:extLst>
            </p:cNvPr>
            <p:cNvGrpSpPr/>
            <p:nvPr/>
          </p:nvGrpSpPr>
          <p:grpSpPr>
            <a:xfrm>
              <a:off x="7660709" y="2963369"/>
              <a:ext cx="4707889" cy="1723698"/>
              <a:chOff x="7660709" y="2963369"/>
              <a:chExt cx="4707889" cy="1723698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6B2748D-ABCC-AE4E-A954-51C045B87479}"/>
                  </a:ext>
                </a:extLst>
              </p:cNvPr>
              <p:cNvSpPr/>
              <p:nvPr/>
            </p:nvSpPr>
            <p:spPr>
              <a:xfrm>
                <a:off x="8995644" y="2963369"/>
                <a:ext cx="3372954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latin typeface="Avenir Book" panose="02000503020000020003" pitchFamily="2" charset="0"/>
                  </a:rPr>
                  <a:t>In plasma accel., bunch charge and length (optimized for efficiency) not independent and depends on density choice:  </a:t>
                </a:r>
                <a:endParaRPr lang="en-US" sz="1600" dirty="0"/>
              </a:p>
            </p:txBody>
          </p: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0E902D19-9A09-5F49-870F-D03399C4DE2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660709" y="2963369"/>
                <a:ext cx="1222985" cy="247435"/>
              </a:xfrm>
              <a:prstGeom prst="straightConnector1">
                <a:avLst/>
              </a:prstGeom>
              <a:ln w="38100">
                <a:solidFill>
                  <a:schemeClr val="accent2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699976E4-D191-9141-B7E2-4EDC8A09F9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098731" y="3961021"/>
                <a:ext cx="1545785" cy="363714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02E7A606-4351-6846-A4DA-87A790B819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098731" y="4376235"/>
                <a:ext cx="1474232" cy="310832"/>
              </a:xfrm>
              <a:prstGeom prst="rect">
                <a:avLst/>
              </a:prstGeom>
            </p:spPr>
          </p:pic>
        </p:grpSp>
        <p:sp>
          <p:nvSpPr>
            <p:cNvPr id="18" name="Shape 220">
              <a:extLst>
                <a:ext uri="{FF2B5EF4-FFF2-40B4-BE49-F238E27FC236}">
                  <a16:creationId xmlns:a16="http://schemas.microsoft.com/office/drawing/2014/main" id="{A1C11087-89A7-D949-9793-D25E38F4114F}"/>
                </a:ext>
              </a:extLst>
            </p:cNvPr>
            <p:cNvSpPr/>
            <p:nvPr/>
          </p:nvSpPr>
          <p:spPr>
            <a:xfrm>
              <a:off x="9974181" y="4914601"/>
              <a:ext cx="2106856" cy="25679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7" tIns="35717" rIns="35717" bIns="35717" anchor="ctr">
              <a:spAutoFit/>
            </a:bodyPr>
            <a:lstStyle/>
            <a:p>
              <a:pPr algn="ctr" defTabSz="642915">
                <a:defRPr sz="1800"/>
              </a:pPr>
              <a:r>
                <a:rPr lang="en-US" sz="1200" i="1" dirty="0">
                  <a:solidFill>
                    <a:srgbClr val="5F327C"/>
                  </a:solidFill>
                  <a:ea typeface="+mj-ea"/>
                  <a:cs typeface="+mj-cs"/>
                  <a:sym typeface="Gill Sans"/>
                </a:rPr>
                <a:t>Schroeder et al., PR ST-AB (2010</a:t>
              </a:r>
              <a:r>
                <a:rPr sz="1200" i="1" dirty="0">
                  <a:solidFill>
                    <a:srgbClr val="5F327C"/>
                  </a:solidFill>
                  <a:ea typeface="+mj-ea"/>
                  <a:cs typeface="+mj-cs"/>
                  <a:sym typeface="Gill Sans"/>
                </a:rPr>
                <a:t>)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1890EA5E-5174-D042-B7D5-22C1F7235E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46208" y="0"/>
            <a:ext cx="922348" cy="695807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7E309975-107B-CE41-88A6-181A043FB865}"/>
              </a:ext>
            </a:extLst>
          </p:cNvPr>
          <p:cNvGrpSpPr/>
          <p:nvPr/>
        </p:nvGrpSpPr>
        <p:grpSpPr>
          <a:xfrm>
            <a:off x="50560" y="4019047"/>
            <a:ext cx="11316878" cy="2823018"/>
            <a:chOff x="50560" y="4019047"/>
            <a:chExt cx="11316878" cy="2823018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DF90ADC-63E1-AF46-AE1D-39AD1BE5E243}"/>
                </a:ext>
              </a:extLst>
            </p:cNvPr>
            <p:cNvGrpSpPr/>
            <p:nvPr/>
          </p:nvGrpSpPr>
          <p:grpSpPr>
            <a:xfrm>
              <a:off x="50560" y="4019047"/>
              <a:ext cx="11316878" cy="2823018"/>
              <a:chOff x="50560" y="4019047"/>
              <a:chExt cx="11316878" cy="2823018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D3F7AF3F-D7EA-C64D-A0FB-10A6B828AB47}"/>
                  </a:ext>
                </a:extLst>
              </p:cNvPr>
              <p:cNvSpPr/>
              <p:nvPr/>
            </p:nvSpPr>
            <p:spPr>
              <a:xfrm>
                <a:off x="50560" y="4019047"/>
                <a:ext cx="7467840" cy="22467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sz="2000" dirty="0">
                  <a:latin typeface="Avenir Book" panose="02000503020000020003" pitchFamily="2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solidFill>
                      <a:srgbClr val="C00000"/>
                    </a:solidFill>
                    <a:latin typeface="Avenir Book" panose="02000503020000020003" pitchFamily="2" charset="0"/>
                  </a:rPr>
                  <a:t>Plasma accelerators operate with short bunches (~10 um)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000" b="1" dirty="0">
                  <a:solidFill>
                    <a:srgbClr val="C00000"/>
                  </a:solidFill>
                  <a:latin typeface="Avenir Book" panose="02000503020000020003" pitchFamily="2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solidFill>
                      <a:srgbClr val="C00000"/>
                    </a:solidFill>
                    <a:latin typeface="Avenir Book" panose="02000503020000020003" pitchFamily="2" charset="0"/>
                  </a:rPr>
                  <a:t>Short beams save power</a:t>
                </a:r>
                <a:r>
                  <a:rPr lang="en-US" sz="2000" b="1" dirty="0">
                    <a:latin typeface="Avenir Book" panose="02000503020000020003" pitchFamily="2" charset="0"/>
                  </a:rPr>
                  <a:t>:</a:t>
                </a:r>
                <a:endParaRPr lang="en-US" sz="2000" b="1" baseline="-25000" dirty="0">
                  <a:latin typeface="Avenir Book" panose="02000503020000020003" pitchFamily="2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000" dirty="0">
                  <a:latin typeface="Avenir Book" panose="02000503020000020003" pitchFamily="2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000" dirty="0">
                  <a:latin typeface="Avenir Book" panose="02000503020000020003" pitchFamily="2" charset="0"/>
                </a:endParaRPr>
              </a:p>
              <a:p>
                <a:endParaRPr lang="en-US" sz="2000" dirty="0">
                  <a:latin typeface="Avenir Book" panose="02000503020000020003" pitchFamily="2" charset="0"/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7A1EB0A6-9473-6E41-AF17-E21CA2F6231F}"/>
                  </a:ext>
                </a:extLst>
              </p:cNvPr>
              <p:cNvSpPr/>
              <p:nvPr/>
            </p:nvSpPr>
            <p:spPr>
              <a:xfrm>
                <a:off x="851129" y="6441955"/>
                <a:ext cx="10516309" cy="400110"/>
              </a:xfrm>
              <a:prstGeom prst="rect">
                <a:avLst/>
              </a:prstGeom>
              <a:solidFill>
                <a:srgbClr val="094B7E"/>
              </a:solidFill>
              <a:ln w="19050" cap="rnd"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/>
                <a:lightRig rig="balanced" dir="t">
                  <a:rot lat="0" lon="0" rev="21300000"/>
                </a:lightRig>
              </a:scene3d>
              <a:sp3d extrusionH="38100">
                <a:bevelT w="38100" h="38100"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</a:rPr>
                  <a:t>Plasma accelerators produce short beams and short beams save power by reducing </a:t>
                </a:r>
                <a:r>
                  <a:rPr lang="en-US" sz="2000" dirty="0" err="1">
                    <a:solidFill>
                      <a:schemeClr val="bg1"/>
                    </a:solidFill>
                  </a:rPr>
                  <a:t>beamstrahlung</a:t>
                </a:r>
                <a:r>
                  <a:rPr lang="en-US" sz="2000" dirty="0">
                    <a:solidFill>
                      <a:schemeClr val="bg1"/>
                    </a:solidFill>
                  </a:rPr>
                  <a:t> </a:t>
                </a:r>
              </a:p>
            </p:txBody>
          </p:sp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4802A8E-790D-1E47-B9F5-50BBEEE06E7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786762" y="4914601"/>
              <a:ext cx="2309238" cy="11437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46950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35A8DF-EA25-C340-95CE-4EA69274498C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Experimental R&amp;D: Staging of LWFAs</a:t>
            </a: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4811CDB8-8102-FF41-8224-C6103DAF9BA4}"/>
              </a:ext>
            </a:extLst>
          </p:cNvPr>
          <p:cNvSpPr txBox="1">
            <a:spLocks/>
          </p:cNvSpPr>
          <p:nvPr/>
        </p:nvSpPr>
        <p:spPr>
          <a:xfrm>
            <a:off x="11482756" y="6533104"/>
            <a:ext cx="685800" cy="304800"/>
          </a:xfrm>
          <a:prstGeom prst="rect">
            <a:avLst/>
          </a:prstGeom>
          <a:ln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36462ACF-5311-B246-B35D-A6BDC91E679C}" type="slidenum">
              <a:rPr lang="en-US" smtClean="0">
                <a:solidFill>
                  <a:schemeClr val="tx1"/>
                </a:solidFill>
                <a:latin typeface="Helvetica"/>
                <a:ea typeface="ＭＳ Ｐゴシック"/>
              </a:rPr>
              <a:pPr algn="ctr">
                <a:defRPr/>
              </a:pPr>
              <a:t>7</a:t>
            </a:fld>
            <a:endParaRPr lang="en-US" dirty="0">
              <a:solidFill>
                <a:schemeClr val="tx1"/>
              </a:solidFill>
              <a:latin typeface="Helvetica"/>
              <a:ea typeface="ＭＳ Ｐゴシック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2B6020B-7B8F-7D43-9D59-2D1CAF3C74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586" y="1321037"/>
            <a:ext cx="8382743" cy="339522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C43153B-2C91-5045-9D36-51801144D3F5}"/>
              </a:ext>
            </a:extLst>
          </p:cNvPr>
          <p:cNvSpPr txBox="1"/>
          <p:nvPr/>
        </p:nvSpPr>
        <p:spPr>
          <a:xfrm>
            <a:off x="0" y="859372"/>
            <a:ext cx="1188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Avenir Book" panose="02000503020000020003" pitchFamily="2" charset="0"/>
              </a:rPr>
              <a:t>Proof-of-principle staging of laser-driven plasma </a:t>
            </a:r>
            <a:r>
              <a:rPr lang="en-US" sz="2400" b="1" dirty="0" err="1">
                <a:latin typeface="Avenir Book" panose="02000503020000020003" pitchFamily="2" charset="0"/>
              </a:rPr>
              <a:t>wakefield</a:t>
            </a:r>
            <a:r>
              <a:rPr lang="en-US" sz="2400" b="1" dirty="0">
                <a:latin typeface="Avenir Book" panose="02000503020000020003" pitchFamily="2" charset="0"/>
              </a:rPr>
              <a:t> accelerators (LWFAs)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E51ECB4-430D-CF4E-9FBC-C7513B13F5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1226" y="3238668"/>
            <a:ext cx="2501046" cy="246242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4BB4578-412F-9849-8EBE-B9B48DE2051D}"/>
              </a:ext>
            </a:extLst>
          </p:cNvPr>
          <p:cNvSpPr txBox="1"/>
          <p:nvPr/>
        </p:nvSpPr>
        <p:spPr>
          <a:xfrm>
            <a:off x="5284640" y="1592967"/>
            <a:ext cx="2000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Compact driver coupling using a </a:t>
            </a:r>
            <a:r>
              <a:rPr lang="en-US" sz="1400" b="1" dirty="0">
                <a:solidFill>
                  <a:srgbClr val="0070C0"/>
                </a:solidFill>
              </a:rPr>
              <a:t>plasma mirror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491B8A7-7093-A840-BF75-C68E51864BAE}"/>
              </a:ext>
            </a:extLst>
          </p:cNvPr>
          <p:cNvSpPr/>
          <p:nvPr/>
        </p:nvSpPr>
        <p:spPr>
          <a:xfrm>
            <a:off x="0" y="4792902"/>
            <a:ext cx="865101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Proof-of-principle experiment demonstrate 100 MeV energy gain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Poor capture efficiency, beam-quality preservation</a:t>
            </a:r>
          </a:p>
          <a:p>
            <a:pPr lvl="2"/>
            <a:endParaRPr lang="en-US" dirty="0">
              <a:latin typeface="Avenir Book" panose="02000503020000020003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Multi-GeV (5 GeV + 5 GeV) staging experiments are planned / commissioning underway at Berkeley Lab (BELLA PW 2</a:t>
            </a:r>
            <a:r>
              <a:rPr lang="en-US" baseline="30000" dirty="0">
                <a:latin typeface="Avenir Book" panose="02000503020000020003" pitchFamily="2" charset="0"/>
              </a:rPr>
              <a:t>nd</a:t>
            </a:r>
            <a:r>
              <a:rPr lang="en-US" dirty="0">
                <a:latin typeface="Avenir Book" panose="02000503020000020003" pitchFamily="2" charset="0"/>
              </a:rPr>
              <a:t> beamline)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i="1" dirty="0">
                <a:latin typeface="Avenir Book" panose="02000503020000020003" pitchFamily="2" charset="0"/>
              </a:rPr>
              <a:t>Goal</a:t>
            </a:r>
            <a:r>
              <a:rPr lang="en-US" dirty="0">
                <a:latin typeface="Avenir Book" panose="02000503020000020003" pitchFamily="2" charset="0"/>
              </a:rPr>
              <a:t>: near-100% capture efficiency, quality preservation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>
              <a:latin typeface="Avenir Book" panose="02000503020000020003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579DAE-ADE9-CD4B-A3BF-ADAC0A1A69F8}"/>
              </a:ext>
            </a:extLst>
          </p:cNvPr>
          <p:cNvSpPr txBox="1"/>
          <p:nvPr/>
        </p:nvSpPr>
        <p:spPr>
          <a:xfrm>
            <a:off x="1598824" y="3429000"/>
            <a:ext cx="16482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Plasma lens </a:t>
            </a:r>
            <a:r>
              <a:rPr lang="en-US" sz="1400" dirty="0">
                <a:solidFill>
                  <a:srgbClr val="0070C0"/>
                </a:solidFill>
              </a:rPr>
              <a:t>focusing of beam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D024863-943D-0C48-9C4E-B5907278443D}"/>
              </a:ext>
            </a:extLst>
          </p:cNvPr>
          <p:cNvCxnSpPr>
            <a:cxnSpLocks/>
          </p:cNvCxnSpPr>
          <p:nvPr/>
        </p:nvCxnSpPr>
        <p:spPr>
          <a:xfrm flipV="1">
            <a:off x="2515548" y="3100195"/>
            <a:ext cx="192927" cy="27659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5C9698B-002A-6144-990F-2BA7287123A8}"/>
              </a:ext>
            </a:extLst>
          </p:cNvPr>
          <p:cNvCxnSpPr>
            <a:cxnSpLocks/>
          </p:cNvCxnSpPr>
          <p:nvPr/>
        </p:nvCxnSpPr>
        <p:spPr>
          <a:xfrm flipH="1">
            <a:off x="4797023" y="1785682"/>
            <a:ext cx="516995" cy="165841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76EFECCA-4509-A14A-97CB-909C64EB872F}"/>
              </a:ext>
            </a:extLst>
          </p:cNvPr>
          <p:cNvSpPr/>
          <p:nvPr/>
        </p:nvSpPr>
        <p:spPr>
          <a:xfrm>
            <a:off x="9642537" y="2961495"/>
            <a:ext cx="18937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7030A0"/>
                </a:solidFill>
              </a:rPr>
              <a:t>Steinke et al. Nature (2016)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414C4A4-7AB8-FC4F-AB4D-6A642E8E17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4629" y="1505051"/>
            <a:ext cx="2067357" cy="72710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40F59321-7749-9242-B764-1965B533ED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46208" y="0"/>
            <a:ext cx="922348" cy="695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75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35A8DF-EA25-C340-95CE-4EA69274498C}"/>
              </a:ext>
            </a:extLst>
          </p:cNvPr>
          <p:cNvSpPr txBox="1"/>
          <p:nvPr/>
        </p:nvSpPr>
        <p:spPr>
          <a:xfrm>
            <a:off x="0" y="0"/>
            <a:ext cx="12192000" cy="1323439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Experimental R&amp;D: </a:t>
            </a:r>
          </a:p>
          <a:p>
            <a:r>
              <a:rPr lang="en-US" sz="4000" dirty="0">
                <a:solidFill>
                  <a:schemeClr val="bg1"/>
                </a:solidFill>
              </a:rPr>
              <a:t>Demonstration of optimized beam loading in PWFA</a:t>
            </a: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4811CDB8-8102-FF41-8224-C6103DAF9BA4}"/>
              </a:ext>
            </a:extLst>
          </p:cNvPr>
          <p:cNvSpPr txBox="1">
            <a:spLocks/>
          </p:cNvSpPr>
          <p:nvPr/>
        </p:nvSpPr>
        <p:spPr>
          <a:xfrm>
            <a:off x="11482756" y="6533104"/>
            <a:ext cx="685800" cy="304800"/>
          </a:xfrm>
          <a:prstGeom prst="rect">
            <a:avLst/>
          </a:prstGeom>
          <a:ln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36462ACF-5311-B246-B35D-A6BDC91E679C}" type="slidenum">
              <a:rPr lang="en-US" smtClean="0">
                <a:solidFill>
                  <a:schemeClr val="tx1"/>
                </a:solidFill>
                <a:latin typeface="Helvetica"/>
                <a:ea typeface="ＭＳ Ｐゴシック"/>
              </a:rPr>
              <a:pPr algn="ctr">
                <a:defRPr/>
              </a:pPr>
              <a:t>8</a:t>
            </a:fld>
            <a:endParaRPr lang="en-US" dirty="0">
              <a:solidFill>
                <a:schemeClr val="tx1"/>
              </a:solidFill>
              <a:latin typeface="Helvetica"/>
              <a:ea typeface="ＭＳ Ｐゴシック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43153B-2C91-5045-9D36-51801144D3F5}"/>
              </a:ext>
            </a:extLst>
          </p:cNvPr>
          <p:cNvSpPr txBox="1"/>
          <p:nvPr/>
        </p:nvSpPr>
        <p:spPr>
          <a:xfrm>
            <a:off x="-359923" y="1337747"/>
            <a:ext cx="124514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Avenir Book" panose="02000503020000020003" pitchFamily="2" charset="0"/>
              </a:rPr>
              <a:t>Optimized beam loading enables uniform, efficient acceleration in beam-driven plasma </a:t>
            </a:r>
            <a:r>
              <a:rPr lang="en-US" sz="2400" b="1" dirty="0" err="1">
                <a:latin typeface="Avenir Book" panose="02000503020000020003" pitchFamily="2" charset="0"/>
              </a:rPr>
              <a:t>wakefield</a:t>
            </a:r>
            <a:r>
              <a:rPr lang="en-US" sz="2400" b="1" dirty="0">
                <a:latin typeface="Avenir Book" panose="02000503020000020003" pitchFamily="2" charset="0"/>
              </a:rPr>
              <a:t> accelerator (PWFA)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491B8A7-7093-A840-BF75-C68E51864BAE}"/>
              </a:ext>
            </a:extLst>
          </p:cNvPr>
          <p:cNvSpPr/>
          <p:nvPr/>
        </p:nvSpPr>
        <p:spPr>
          <a:xfrm>
            <a:off x="0" y="5723158"/>
            <a:ext cx="114827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Drive &amp; accelerated beam experiments at </a:t>
            </a:r>
            <a:r>
              <a:rPr lang="en-US" dirty="0" err="1">
                <a:latin typeface="Avenir Book" panose="02000503020000020003" pitchFamily="2" charset="0"/>
              </a:rPr>
              <a:t>FlashForward</a:t>
            </a:r>
            <a:r>
              <a:rPr lang="en-US" dirty="0">
                <a:latin typeface="Avenir Book" panose="02000503020000020003" pitchFamily="2" charset="0"/>
              </a:rPr>
              <a:t>, DESY (Germany)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Beam-loading = wake of trailing beam destructively interferes with driver wake (extracting energy)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Accelerating field flattening: energy spread ~0.2%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Energy transfer efficiency: wake to beam = 42%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>
              <a:latin typeface="Avenir Book" panose="02000503020000020003" pitchFamily="2" charset="0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40F59321-7749-9242-B764-1965B533ED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6208" y="0"/>
            <a:ext cx="922348" cy="69580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126DB1A-F802-2C4F-AD0C-D2F5F1D875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668" y="2934737"/>
            <a:ext cx="4332051" cy="276528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B10AF6E-B42F-FD44-B2EF-82D2ACB62A87}"/>
              </a:ext>
            </a:extLst>
          </p:cNvPr>
          <p:cNvSpPr/>
          <p:nvPr/>
        </p:nvSpPr>
        <p:spPr>
          <a:xfrm>
            <a:off x="2144976" y="2449932"/>
            <a:ext cx="2625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7030A0"/>
                </a:solidFill>
              </a:rPr>
              <a:t>C. </a:t>
            </a:r>
            <a:r>
              <a:rPr lang="en-US" sz="1200" dirty="0" err="1">
                <a:solidFill>
                  <a:srgbClr val="7030A0"/>
                </a:solidFill>
              </a:rPr>
              <a:t>Lindstrøm</a:t>
            </a:r>
            <a:r>
              <a:rPr lang="en-US" sz="1200" dirty="0">
                <a:solidFill>
                  <a:srgbClr val="7030A0"/>
                </a:solidFill>
              </a:rPr>
              <a:t> et al. PRL (2021)</a:t>
            </a:r>
          </a:p>
          <a:p>
            <a:r>
              <a:rPr lang="en-US" sz="1200" dirty="0">
                <a:solidFill>
                  <a:srgbClr val="7030A0"/>
                </a:solidFill>
              </a:rPr>
              <a:t>S. </a:t>
            </a:r>
            <a:r>
              <a:rPr lang="en-US" sz="1200" dirty="0" err="1">
                <a:solidFill>
                  <a:srgbClr val="7030A0"/>
                </a:solidFill>
              </a:rPr>
              <a:t>Schröder</a:t>
            </a:r>
            <a:r>
              <a:rPr lang="en-US" sz="1200" dirty="0">
                <a:solidFill>
                  <a:srgbClr val="7030A0"/>
                </a:solidFill>
              </a:rPr>
              <a:t> et al. Nature Comm. (2020)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5FC180-BCDA-9045-92D9-3E0CB4BD16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8757" y="2502779"/>
            <a:ext cx="5024960" cy="3197239"/>
          </a:xfrm>
          <a:prstGeom prst="rect">
            <a:avLst/>
          </a:prstGeom>
        </p:spPr>
      </p:pic>
      <p:pic>
        <p:nvPicPr>
          <p:cNvPr id="19" name="Grafik 8">
            <a:extLst>
              <a:ext uri="{FF2B5EF4-FFF2-40B4-BE49-F238E27FC236}">
                <a16:creationId xmlns:a16="http://schemas.microsoft.com/office/drawing/2014/main" id="{605DB646-DB31-0C48-8BB9-AD75924790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9005" y="410836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568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26C0991-E641-404E-9367-9D774D20C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44" y="2111654"/>
            <a:ext cx="8054502" cy="409317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535A8DF-EA25-C340-95CE-4EA69274498C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solidFill>
            <a:srgbClr val="00395A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Plasma accelerator driven photon sources</a:t>
            </a: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4811CDB8-8102-FF41-8224-C6103DAF9BA4}"/>
              </a:ext>
            </a:extLst>
          </p:cNvPr>
          <p:cNvSpPr txBox="1">
            <a:spLocks/>
          </p:cNvSpPr>
          <p:nvPr/>
        </p:nvSpPr>
        <p:spPr>
          <a:xfrm>
            <a:off x="11482756" y="6533104"/>
            <a:ext cx="685800" cy="304800"/>
          </a:xfrm>
          <a:prstGeom prst="rect">
            <a:avLst/>
          </a:prstGeom>
          <a:ln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36462ACF-5311-B246-B35D-A6BDC91E679C}" type="slidenum">
              <a:rPr lang="en-US" smtClean="0">
                <a:solidFill>
                  <a:schemeClr val="tx1"/>
                </a:solidFill>
                <a:latin typeface="Helvetica"/>
                <a:ea typeface="ＭＳ Ｐゴシック"/>
              </a:rPr>
              <a:pPr algn="ctr">
                <a:defRPr/>
              </a:pPr>
              <a:t>9</a:t>
            </a:fld>
            <a:endParaRPr lang="en-US" dirty="0">
              <a:solidFill>
                <a:schemeClr val="tx1"/>
              </a:solidFill>
              <a:latin typeface="Helvetica"/>
              <a:ea typeface="ＭＳ Ｐゴシック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43153B-2C91-5045-9D36-51801144D3F5}"/>
              </a:ext>
            </a:extLst>
          </p:cNvPr>
          <p:cNvSpPr txBox="1"/>
          <p:nvPr/>
        </p:nvSpPr>
        <p:spPr>
          <a:xfrm>
            <a:off x="-461174" y="748780"/>
            <a:ext cx="12653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Avenir Book" panose="02000503020000020003" pitchFamily="2" charset="0"/>
              </a:rPr>
              <a:t>Plasma-accelerator based photon sources naturally are on the R&amp;D path to a collider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491B8A7-7093-A840-BF75-C68E51864BAE}"/>
              </a:ext>
            </a:extLst>
          </p:cNvPr>
          <p:cNvSpPr/>
          <p:nvPr/>
        </p:nvSpPr>
        <p:spPr>
          <a:xfrm>
            <a:off x="-461174" y="1237833"/>
            <a:ext cx="11943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First lasing of FEL using laser plasma </a:t>
            </a:r>
            <a:r>
              <a:rPr lang="en-US" dirty="0" err="1">
                <a:latin typeface="Avenir Book" panose="02000503020000020003" pitchFamily="2" charset="0"/>
              </a:rPr>
              <a:t>wakefield</a:t>
            </a:r>
            <a:r>
              <a:rPr lang="en-US" dirty="0">
                <a:latin typeface="Avenir Book" panose="02000503020000020003" pitchFamily="2" charset="0"/>
              </a:rPr>
              <a:t> accelerator (LWFA) at 27 nm at SIOM (Shanghai, China) 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>
              <a:latin typeface="Avenir Book" panose="02000503020000020003" pitchFamily="2" charset="0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40F59321-7749-9242-B764-1965B533ED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6208" y="0"/>
            <a:ext cx="922348" cy="69580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9C2696F-780B-BB42-B443-51973FF7D7C7}"/>
              </a:ext>
            </a:extLst>
          </p:cNvPr>
          <p:cNvSpPr/>
          <p:nvPr/>
        </p:nvSpPr>
        <p:spPr>
          <a:xfrm>
            <a:off x="1036427" y="1697927"/>
            <a:ext cx="99014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err="1">
                <a:solidFill>
                  <a:srgbClr val="7030A0"/>
                </a:solidFill>
              </a:rPr>
              <a:t>Wentao</a:t>
            </a:r>
            <a:r>
              <a:rPr lang="en-US" sz="1400" dirty="0">
                <a:solidFill>
                  <a:srgbClr val="7030A0"/>
                </a:solidFill>
              </a:rPr>
              <a:t> Wang, </a:t>
            </a:r>
            <a:r>
              <a:rPr lang="en-US" sz="1400" dirty="0" err="1">
                <a:solidFill>
                  <a:srgbClr val="7030A0"/>
                </a:solidFill>
              </a:rPr>
              <a:t>Ke</a:t>
            </a:r>
            <a:r>
              <a:rPr lang="en-US" sz="1400" dirty="0">
                <a:solidFill>
                  <a:srgbClr val="7030A0"/>
                </a:solidFill>
              </a:rPr>
              <a:t> Feng, et al., “Free-electron lasing at 27 </a:t>
            </a:r>
            <a:r>
              <a:rPr lang="en-US" sz="1400" dirty="0" err="1">
                <a:solidFill>
                  <a:srgbClr val="7030A0"/>
                </a:solidFill>
              </a:rPr>
              <a:t>nanometres</a:t>
            </a:r>
            <a:r>
              <a:rPr lang="en-US" sz="1400" dirty="0">
                <a:solidFill>
                  <a:srgbClr val="7030A0"/>
                </a:solidFill>
              </a:rPr>
              <a:t> based on a laser </a:t>
            </a:r>
            <a:r>
              <a:rPr lang="en-US" sz="1400" dirty="0" err="1">
                <a:solidFill>
                  <a:srgbClr val="7030A0"/>
                </a:solidFill>
              </a:rPr>
              <a:t>wakefield</a:t>
            </a:r>
            <a:r>
              <a:rPr lang="en-US" sz="1400" dirty="0">
                <a:solidFill>
                  <a:srgbClr val="7030A0"/>
                </a:solidFill>
              </a:rPr>
              <a:t> accelerator”  </a:t>
            </a:r>
            <a:r>
              <a:rPr lang="en-US" sz="1400" b="1" dirty="0">
                <a:solidFill>
                  <a:srgbClr val="7030A0"/>
                </a:solidFill>
              </a:rPr>
              <a:t>Nature</a:t>
            </a:r>
            <a:r>
              <a:rPr lang="en-US" sz="1400" dirty="0">
                <a:solidFill>
                  <a:srgbClr val="7030A0"/>
                </a:solidFill>
              </a:rPr>
              <a:t> 595, 516 (2021)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08A693-7807-9346-B883-F487CB7F71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2541" y="2272597"/>
            <a:ext cx="3646015" cy="264204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C62434B-C5BC-8444-A38E-B964F2BB1CEB}"/>
              </a:ext>
            </a:extLst>
          </p:cNvPr>
          <p:cNvSpPr/>
          <p:nvPr/>
        </p:nvSpPr>
        <p:spPr>
          <a:xfrm>
            <a:off x="5987139" y="5012012"/>
            <a:ext cx="618141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venir Book" panose="02000503020000020003" pitchFamily="2" charset="0"/>
              </a:rPr>
              <a:t>LWFA: 200 TW used to generate 490 MeV e-beams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venir Book" panose="02000503020000020003" pitchFamily="2" charset="0"/>
              </a:rPr>
              <a:t>0.5% energy spread, ~0.5 um emittance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venir Book" panose="02000503020000020003" pitchFamily="2" charset="0"/>
              </a:rPr>
              <a:t>Radiation up to 150 </a:t>
            </a:r>
            <a:r>
              <a:rPr lang="en-US" sz="1600" dirty="0" err="1">
                <a:latin typeface="Avenir Book" panose="02000503020000020003" pitchFamily="2" charset="0"/>
              </a:rPr>
              <a:t>nJ</a:t>
            </a:r>
            <a:r>
              <a:rPr lang="en-US" sz="1600" dirty="0">
                <a:latin typeface="Avenir Book" panose="02000503020000020003" pitchFamily="2" charset="0"/>
              </a:rPr>
              <a:t> / pulse (100-fold gain)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600" dirty="0">
              <a:latin typeface="Avenir Book" panose="02000503020000020003" pitchFamily="2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01645E-6C27-8841-98CB-332E72530630}"/>
              </a:ext>
            </a:extLst>
          </p:cNvPr>
          <p:cNvSpPr/>
          <p:nvPr/>
        </p:nvSpPr>
        <p:spPr>
          <a:xfrm>
            <a:off x="-810640" y="6432321"/>
            <a:ext cx="128409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First lasing of FEL (830nm) using beam-driven plasma accelerator (PWFA) reported at SPARC_LAB (INFN, Italy) 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518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6486</TotalTime>
  <Words>1971</Words>
  <Application>Microsoft Macintosh PowerPoint</Application>
  <PresentationFormat>Widescreen</PresentationFormat>
  <Paragraphs>287</Paragraphs>
  <Slides>17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Arial</vt:lpstr>
      <vt:lpstr>Avenir Book</vt:lpstr>
      <vt:lpstr>Calibri</vt:lpstr>
      <vt:lpstr>Calibri Light</vt:lpstr>
      <vt:lpstr>Courier New</vt:lpstr>
      <vt:lpstr>Helvetica</vt:lpstr>
      <vt:lpstr>System Font Regular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 Schroeder</dc:creator>
  <cp:lastModifiedBy>Carl Schroeder</cp:lastModifiedBy>
  <cp:revision>113</cp:revision>
  <cp:lastPrinted>2022-01-12T22:25:41Z</cp:lastPrinted>
  <dcterms:created xsi:type="dcterms:W3CDTF">2022-01-09T00:12:00Z</dcterms:created>
  <dcterms:modified xsi:type="dcterms:W3CDTF">2022-01-14T14:26:05Z</dcterms:modified>
</cp:coreProperties>
</file>