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5"/>
  </p:notesMasterIdLst>
  <p:sldIdLst>
    <p:sldId id="259" r:id="rId2"/>
    <p:sldId id="771" r:id="rId3"/>
    <p:sldId id="283" r:id="rId4"/>
    <p:sldId id="270" r:id="rId5"/>
    <p:sldId id="265" r:id="rId6"/>
    <p:sldId id="268" r:id="rId7"/>
    <p:sldId id="298" r:id="rId8"/>
    <p:sldId id="299" r:id="rId9"/>
    <p:sldId id="300" r:id="rId10"/>
    <p:sldId id="278" r:id="rId11"/>
    <p:sldId id="279" r:id="rId12"/>
    <p:sldId id="280" r:id="rId13"/>
    <p:sldId id="770" r:id="rId14"/>
    <p:sldId id="286" r:id="rId15"/>
    <p:sldId id="301" r:id="rId16"/>
    <p:sldId id="282" r:id="rId17"/>
    <p:sldId id="290" r:id="rId18"/>
    <p:sldId id="302" r:id="rId19"/>
    <p:sldId id="291" r:id="rId20"/>
    <p:sldId id="772" r:id="rId21"/>
    <p:sldId id="773" r:id="rId22"/>
    <p:sldId id="295" r:id="rId23"/>
    <p:sldId id="296" r:id="rId24"/>
  </p:sldIdLst>
  <p:sldSz cx="9144000" cy="5148263"/>
  <p:notesSz cx="6858000" cy="9144000"/>
  <p:defaultTextStyle>
    <a:defPPr>
      <a:defRPr lang="en-US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2DE"/>
    <a:srgbClr val="2D20DA"/>
    <a:srgbClr val="2319A7"/>
    <a:srgbClr val="9D0196"/>
    <a:srgbClr val="FD01F1"/>
    <a:srgbClr val="485A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6" autoAdjust="0"/>
    <p:restoredTop sz="94394" autoAdjust="0"/>
  </p:normalViewPr>
  <p:slideViewPr>
    <p:cSldViewPr snapToGrid="0">
      <p:cViewPr varScale="1">
        <p:scale>
          <a:sx n="127" d="100"/>
          <a:sy n="127" d="100"/>
        </p:scale>
        <p:origin x="126" y="144"/>
      </p:cViewPr>
      <p:guideLst/>
    </p:cSldViewPr>
  </p:slideViewPr>
  <p:outlineViewPr>
    <p:cViewPr>
      <p:scale>
        <a:sx n="33" d="100"/>
        <a:sy n="33" d="100"/>
      </p:scale>
      <p:origin x="0" y="-42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&#39640;&#22330;&#30913;&#20307;&#30740;&#21046;\Important%20references\Jc%20Chart\Je_vs_B-0814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08873803131777E-2"/>
          <c:y val="2.2920570691171871E-2"/>
          <c:w val="0.88468041058861113"/>
          <c:h val="0.86816911560968768"/>
        </c:manualLayout>
      </c:layout>
      <c:scatterChart>
        <c:scatterStyle val="smoothMarker"/>
        <c:varyColors val="0"/>
        <c:ser>
          <c:idx val="9"/>
          <c:order val="0"/>
          <c:tx>
            <c:v>REBCO: B ∥ Tape plane</c:v>
          </c:tx>
          <c:spPr>
            <a:ln w="34925" cap="sq">
              <a:solidFill>
                <a:srgbClr val="CEB888"/>
              </a:solidFill>
              <a:miter lim="800000"/>
            </a:ln>
          </c:spPr>
          <c:marker>
            <c:symbol val="diamond"/>
            <c:size val="9"/>
            <c:spPr>
              <a:solidFill>
                <a:srgbClr val="E3D7BB">
                  <a:alpha val="80000"/>
                </a:srgbClr>
              </a:solidFill>
              <a:ln>
                <a:solidFill>
                  <a:srgbClr val="CEB888"/>
                </a:solidFill>
              </a:ln>
            </c:spPr>
          </c:marker>
          <c:xVal>
            <c:numLit>
              <c:formatCode>General</c:formatCode>
              <c:ptCount val="4"/>
              <c:pt idx="0">
                <c:v>5</c:v>
              </c:pt>
              <c:pt idx="1">
                <c:v>10</c:v>
              </c:pt>
              <c:pt idx="2">
                <c:v>15</c:v>
              </c:pt>
              <c:pt idx="3">
                <c:v>20</c:v>
              </c:pt>
            </c:numLit>
          </c:xVal>
          <c:yVal>
            <c:numLit>
              <c:formatCode>General</c:formatCode>
              <c:ptCount val="4"/>
              <c:pt idx="0">
                <c:v>4599.7996000000003</c:v>
              </c:pt>
              <c:pt idx="1">
                <c:v>4264.0246000000016</c:v>
              </c:pt>
              <c:pt idx="2">
                <c:v>3416.6751299999996</c:v>
              </c:pt>
              <c:pt idx="3">
                <c:v>3085.9004000000004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0-04BF-439D-BF12-00639100CAEC}"/>
            </c:ext>
          </c:extLst>
        </c:ser>
        <c:ser>
          <c:idx val="17"/>
          <c:order val="1"/>
          <c:tx>
            <c:v>REBCO: B ⊥ Tape Plane</c:v>
          </c:tx>
          <c:spPr>
            <a:ln w="31750" cap="sq">
              <a:solidFill>
                <a:srgbClr val="BB9D59">
                  <a:alpha val="70000"/>
                </a:srgbClr>
              </a:solidFill>
              <a:prstDash val="lgDashDot"/>
              <a:bevel/>
            </a:ln>
          </c:spPr>
          <c:marker>
            <c:symbol val="diamond"/>
            <c:size val="9"/>
            <c:spPr>
              <a:solidFill>
                <a:srgbClr val="BB9D59">
                  <a:alpha val="30000"/>
                </a:srgbClr>
              </a:solidFill>
              <a:ln w="12700" cap="sq">
                <a:solidFill>
                  <a:srgbClr val="BB9D59"/>
                </a:solidFill>
                <a:bevel/>
              </a:ln>
            </c:spPr>
          </c:marker>
          <c:xVal>
            <c:numLit>
              <c:formatCode>General</c:formatCode>
              <c:ptCount val="26"/>
              <c:pt idx="0">
                <c:v>1</c:v>
              </c:pt>
              <c:pt idx="1">
                <c:v>1.5</c:v>
              </c:pt>
              <c:pt idx="2">
                <c:v>2</c:v>
              </c:pt>
              <c:pt idx="3">
                <c:v>3</c:v>
              </c:pt>
              <c:pt idx="4">
                <c:v>4</c:v>
              </c:pt>
              <c:pt idx="5">
                <c:v>5</c:v>
              </c:pt>
              <c:pt idx="6">
                <c:v>6</c:v>
              </c:pt>
              <c:pt idx="7">
                <c:v>7</c:v>
              </c:pt>
              <c:pt idx="8">
                <c:v>8</c:v>
              </c:pt>
              <c:pt idx="9">
                <c:v>9</c:v>
              </c:pt>
              <c:pt idx="10">
                <c:v>10</c:v>
              </c:pt>
              <c:pt idx="11">
                <c:v>11</c:v>
              </c:pt>
              <c:pt idx="12">
                <c:v>12</c:v>
              </c:pt>
              <c:pt idx="13">
                <c:v>13</c:v>
              </c:pt>
              <c:pt idx="14">
                <c:v>14</c:v>
              </c:pt>
              <c:pt idx="15">
                <c:v>15</c:v>
              </c:pt>
              <c:pt idx="16">
                <c:v>16</c:v>
              </c:pt>
              <c:pt idx="17">
                <c:v>18</c:v>
              </c:pt>
              <c:pt idx="18">
                <c:v>20</c:v>
              </c:pt>
              <c:pt idx="19">
                <c:v>22</c:v>
              </c:pt>
              <c:pt idx="20">
                <c:v>24</c:v>
              </c:pt>
              <c:pt idx="21">
                <c:v>25</c:v>
              </c:pt>
              <c:pt idx="22">
                <c:v>26</c:v>
              </c:pt>
              <c:pt idx="23">
                <c:v>28</c:v>
              </c:pt>
              <c:pt idx="24">
                <c:v>30</c:v>
              </c:pt>
              <c:pt idx="25">
                <c:v>31</c:v>
              </c:pt>
            </c:numLit>
          </c:xVal>
          <c:yVal>
            <c:numLit>
              <c:formatCode>General</c:formatCode>
              <c:ptCount val="26"/>
              <c:pt idx="0">
                <c:v>3664.9997999999996</c:v>
              </c:pt>
              <c:pt idx="1">
                <c:v>2919.9994999999999</c:v>
              </c:pt>
              <c:pt idx="2">
                <c:v>2379.9995999999996</c:v>
              </c:pt>
              <c:pt idx="3">
                <c:v>1796.1536999999998</c:v>
              </c:pt>
              <c:pt idx="4">
                <c:v>1447.6923999999997</c:v>
              </c:pt>
              <c:pt idx="5">
                <c:v>1188.462</c:v>
              </c:pt>
              <c:pt idx="6">
                <c:v>1034.3652</c:v>
              </c:pt>
              <c:pt idx="7">
                <c:v>956.92299999999977</c:v>
              </c:pt>
              <c:pt idx="8">
                <c:v>851.83009999999979</c:v>
              </c:pt>
              <c:pt idx="9">
                <c:v>780.84489999999983</c:v>
              </c:pt>
              <c:pt idx="10">
                <c:v>719.9994999999999</c:v>
              </c:pt>
              <c:pt idx="11">
                <c:v>679.43589999999983</c:v>
              </c:pt>
              <c:pt idx="12">
                <c:v>626.08699999999999</c:v>
              </c:pt>
              <c:pt idx="13">
                <c:v>593.23880000000008</c:v>
              </c:pt>
              <c:pt idx="14">
                <c:v>563.47829999999999</c:v>
              </c:pt>
              <c:pt idx="15">
                <c:v>535.38430000000005</c:v>
              </c:pt>
              <c:pt idx="16">
                <c:v>516.52149999999983</c:v>
              </c:pt>
              <c:pt idx="17">
                <c:v>469.56469999999996</c:v>
              </c:pt>
              <c:pt idx="18">
                <c:v>433.07659999999987</c:v>
              </c:pt>
              <c:pt idx="19">
                <c:v>406.9559999999999</c:v>
              </c:pt>
              <c:pt idx="20">
                <c:v>391.30410000000001</c:v>
              </c:pt>
              <c:pt idx="21">
                <c:v>367.69260000000008</c:v>
              </c:pt>
              <c:pt idx="22">
                <c:v>360.00029999999992</c:v>
              </c:pt>
              <c:pt idx="23">
                <c:v>344.34730000000002</c:v>
              </c:pt>
              <c:pt idx="24">
                <c:v>328.69540000000001</c:v>
              </c:pt>
              <c:pt idx="25">
                <c:v>322.30769999999995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1-04BF-439D-BF12-00639100CAEC}"/>
            </c:ext>
          </c:extLst>
        </c:ser>
        <c:ser>
          <c:idx val="16"/>
          <c:order val="2"/>
          <c:tx>
            <c:v>Bi-2212: 50 bar OP</c:v>
          </c:tx>
          <c:spPr>
            <a:ln w="41275" cap="sq">
              <a:solidFill>
                <a:schemeClr val="accent1"/>
              </a:solidFill>
              <a:prstDash val="sysDot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star"/>
            <c:size val="8"/>
            <c:spPr>
              <a:solidFill>
                <a:schemeClr val="accent1">
                  <a:alpha val="20000"/>
                </a:schemeClr>
              </a:solidFill>
              <a:ln cap="sq">
                <a:solidFill>
                  <a:schemeClr val="accent1"/>
                </a:solidFill>
                <a:bevel/>
              </a:ln>
              <a:effectLst>
                <a:outerShdw blurRad="25400" dist="12700" dir="2700000" algn="tl" rotWithShape="0">
                  <a:prstClr val="black">
                    <a:alpha val="40000"/>
                  </a:prstClr>
                </a:outerShdw>
              </a:effectLst>
            </c:spPr>
          </c:marker>
          <c:xVal>
            <c:numLit>
              <c:formatCode>General</c:formatCode>
              <c:ptCount val="13"/>
              <c:pt idx="0">
                <c:v>2.999984</c:v>
              </c:pt>
              <c:pt idx="1">
                <c:v>3.9939309999999999</c:v>
              </c:pt>
              <c:pt idx="2">
                <c:v>4.9930310000000002</c:v>
              </c:pt>
              <c:pt idx="3">
                <c:v>5.9924910000000002</c:v>
              </c:pt>
              <c:pt idx="4">
                <c:v>6.9931460000000003</c:v>
              </c:pt>
              <c:pt idx="5">
                <c:v>7.9924419999999996</c:v>
              </c:pt>
              <c:pt idx="6">
                <c:v>8.9930480000000035</c:v>
              </c:pt>
              <c:pt idx="7">
                <c:v>9.9930640000000004</c:v>
              </c:pt>
              <c:pt idx="8">
                <c:v>10.992361000000001</c:v>
              </c:pt>
              <c:pt idx="9">
                <c:v>11.9938</c:v>
              </c:pt>
              <c:pt idx="10">
                <c:v>12.993457000000003</c:v>
              </c:pt>
              <c:pt idx="11">
                <c:v>13.99272</c:v>
              </c:pt>
              <c:pt idx="12">
                <c:v>14.993064</c:v>
              </c:pt>
            </c:numLit>
          </c:xVal>
          <c:yVal>
            <c:numLit>
              <c:formatCode>General</c:formatCode>
              <c:ptCount val="13"/>
              <c:pt idx="0">
                <c:v>2187.8458417432694</c:v>
              </c:pt>
              <c:pt idx="1">
                <c:v>2018.5436681638316</c:v>
              </c:pt>
              <c:pt idx="2">
                <c:v>1897.0960723641249</c:v>
              </c:pt>
              <c:pt idx="3">
                <c:v>1799.3564251411271</c:v>
              </c:pt>
              <c:pt idx="4">
                <c:v>1729.1672695549094</c:v>
              </c:pt>
              <c:pt idx="5">
                <c:v>1666.7736182076394</c:v>
              </c:pt>
              <c:pt idx="6">
                <c:v>1608.1836927050426</c:v>
              </c:pt>
              <c:pt idx="7">
                <c:v>1558.7922887145387</c:v>
              </c:pt>
              <c:pt idx="8">
                <c:v>1516.4065574582589</c:v>
              </c:pt>
              <c:pt idx="9">
                <c:v>1473.2905970615227</c:v>
              </c:pt>
              <c:pt idx="10">
                <c:v>1436.5687264809467</c:v>
              </c:pt>
              <c:pt idx="11">
                <c:v>1398.9095144094306</c:v>
              </c:pt>
              <c:pt idx="12">
                <c:v>1365.378653133321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2-04BF-439D-BF12-00639100CAEC}"/>
            </c:ext>
          </c:extLst>
        </c:ser>
        <c:ser>
          <c:idx val="5"/>
          <c:order val="3"/>
          <c:tx>
            <c:v>Nb₃Sn: Internal Sn RRP®</c:v>
          </c:tx>
          <c:spPr>
            <a:ln w="34925" cap="sq">
              <a:solidFill>
                <a:schemeClr val="accent2"/>
              </a:solidFill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chemeClr val="accent2"/>
                </a:solidFill>
              </a:ln>
            </c:spPr>
          </c:marker>
          <c:xVal>
            <c:numLit>
              <c:formatCode>General</c:formatCode>
              <c:ptCount val="12"/>
              <c:pt idx="0">
                <c:v>12</c:v>
              </c:pt>
              <c:pt idx="1">
                <c:v>13</c:v>
              </c:pt>
              <c:pt idx="2">
                <c:v>14</c:v>
              </c:pt>
              <c:pt idx="3">
                <c:v>14.5</c:v>
              </c:pt>
              <c:pt idx="4">
                <c:v>15</c:v>
              </c:pt>
              <c:pt idx="5">
                <c:v>15.5</c:v>
              </c:pt>
              <c:pt idx="6">
                <c:v>16</c:v>
              </c:pt>
              <c:pt idx="7">
                <c:v>20</c:v>
              </c:pt>
              <c:pt idx="8">
                <c:v>21</c:v>
              </c:pt>
              <c:pt idx="9">
                <c:v>22</c:v>
              </c:pt>
              <c:pt idx="10">
                <c:v>23</c:v>
              </c:pt>
              <c:pt idx="11">
                <c:v>24</c:v>
              </c:pt>
            </c:numLit>
          </c:xVal>
          <c:yVal>
            <c:numLit>
              <c:formatCode>General</c:formatCode>
              <c:ptCount val="12"/>
              <c:pt idx="0">
                <c:v>1754.8557096240302</c:v>
              </c:pt>
              <c:pt idx="1">
                <c:v>1454.9349156155595</c:v>
              </c:pt>
              <c:pt idx="2">
                <c:v>1190.981412184507</c:v>
              </c:pt>
              <c:pt idx="3">
                <c:v>1072.637423833002</c:v>
              </c:pt>
              <c:pt idx="4">
                <c:v>957.77414102124771</c:v>
              </c:pt>
              <c:pt idx="5">
                <c:v>855.09332759861832</c:v>
              </c:pt>
              <c:pt idx="6">
                <c:v>757.63357248561431</c:v>
              </c:pt>
              <c:pt idx="7">
                <c:v>268.01432656076099</c:v>
              </c:pt>
              <c:pt idx="8">
                <c:v>190.85868709629949</c:v>
              </c:pt>
              <c:pt idx="9">
                <c:v>118.9241059414632</c:v>
              </c:pt>
              <c:pt idx="10">
                <c:v>65.553287665294363</c:v>
              </c:pt>
              <c:pt idx="11">
                <c:v>28.309738389967816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7-04BF-439D-BF12-00639100CAEC}"/>
            </c:ext>
          </c:extLst>
        </c:ser>
        <c:ser>
          <c:idx val="6"/>
          <c:order val="4"/>
          <c:tx>
            <c:v>Nb₃Sn: High Sn Bronze</c:v>
          </c:tx>
          <c:spPr>
            <a:ln w="34925" cap="sq">
              <a:solidFill>
                <a:schemeClr val="accent2">
                  <a:lumMod val="75000"/>
                </a:schemeClr>
              </a:solidFill>
              <a:prstDash val="lgDash"/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>
                <a:solidFill>
                  <a:srgbClr val="C0504D">
                    <a:lumMod val="75000"/>
                  </a:srgbClr>
                </a:solidFill>
              </a:ln>
            </c:spPr>
          </c:marker>
          <c:xVal>
            <c:numLit>
              <c:formatCode>General</c:formatCode>
              <c:ptCount val="8"/>
              <c:pt idx="0">
                <c:v>18</c:v>
              </c:pt>
              <c:pt idx="1">
                <c:v>19.0121</c:v>
              </c:pt>
              <c:pt idx="2">
                <c:v>20.013500000000001</c:v>
              </c:pt>
              <c:pt idx="3">
                <c:v>21.014800000000005</c:v>
              </c:pt>
              <c:pt idx="4">
                <c:v>22.016200000000001</c:v>
              </c:pt>
              <c:pt idx="5">
                <c:v>22.995999999999995</c:v>
              </c:pt>
              <c:pt idx="6">
                <c:v>23.997299999999996</c:v>
              </c:pt>
              <c:pt idx="7">
                <c:v>24.998699999999992</c:v>
              </c:pt>
            </c:numLit>
          </c:xVal>
          <c:yVal>
            <c:numLit>
              <c:formatCode>General</c:formatCode>
              <c:ptCount val="8"/>
              <c:pt idx="0">
                <c:v>166.6430769230769</c:v>
              </c:pt>
              <c:pt idx="1">
                <c:v>137.81461538461539</c:v>
              </c:pt>
              <c:pt idx="2">
                <c:v>111.09538461538462</c:v>
              </c:pt>
              <c:pt idx="3">
                <c:v>84.376153846153827</c:v>
              </c:pt>
              <c:pt idx="4">
                <c:v>60.821230769230766</c:v>
              </c:pt>
              <c:pt idx="5">
                <c:v>40.078769230769232</c:v>
              </c:pt>
              <c:pt idx="6">
                <c:v>19.336230769230774</c:v>
              </c:pt>
              <c:pt idx="7">
                <c:v>8.0860769230769236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8-04BF-439D-BF12-00639100CAEC}"/>
            </c:ext>
          </c:extLst>
        </c:ser>
        <c:ser>
          <c:idx val="1"/>
          <c:order val="5"/>
          <c:tx>
            <c:v>Nb-Ti: LHC 4.2 K</c:v>
          </c:tx>
          <c:spPr>
            <a:ln w="34925" cap="sq">
              <a:solidFill>
                <a:schemeClr val="accent4"/>
              </a:solidFill>
              <a:prstDash val="dashDot"/>
              <a:miter lim="800000"/>
            </a:ln>
          </c:spPr>
          <c:marker>
            <c:symbol val="x"/>
            <c:size val="6"/>
            <c:spPr>
              <a:solidFill>
                <a:schemeClr val="bg1">
                  <a:alpha val="50000"/>
                </a:schemeClr>
              </a:solidFill>
              <a:ln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9"/>
              <c:pt idx="0">
                <c:v>0.61415100000000011</c:v>
              </c:pt>
              <c:pt idx="1">
                <c:v>0.95094299999999998</c:v>
              </c:pt>
              <c:pt idx="2">
                <c:v>1.34057</c:v>
              </c:pt>
              <c:pt idx="3">
                <c:v>1.67736</c:v>
              </c:pt>
              <c:pt idx="4">
                <c:v>2.2320799999999994</c:v>
              </c:pt>
              <c:pt idx="5">
                <c:v>3.1830200000000004</c:v>
              </c:pt>
              <c:pt idx="6">
                <c:v>4.1537699999999997</c:v>
              </c:pt>
              <c:pt idx="7">
                <c:v>5.1245299999999983</c:v>
              </c:pt>
              <c:pt idx="8">
                <c:v>6.0952799999999998</c:v>
              </c:pt>
            </c:numLit>
          </c:xVal>
          <c:yVal>
            <c:numLit>
              <c:formatCode>General</c:formatCode>
              <c:ptCount val="9"/>
              <c:pt idx="0">
                <c:v>5106.8846153846143</c:v>
              </c:pt>
              <c:pt idx="1">
                <c:v>4054.1538461538457</c:v>
              </c:pt>
              <c:pt idx="2">
                <c:v>3180.5961538461543</c:v>
              </c:pt>
              <c:pt idx="3">
                <c:v>2710.226923076923</c:v>
              </c:pt>
              <c:pt idx="4">
                <c:v>2217.4576923076925</c:v>
              </c:pt>
              <c:pt idx="5">
                <c:v>1724.6884615384608</c:v>
              </c:pt>
              <c:pt idx="6">
                <c:v>1411.1115384615384</c:v>
              </c:pt>
              <c:pt idx="7">
                <c:v>1187.123076923077</c:v>
              </c:pt>
              <c:pt idx="8">
                <c:v>918.3423076923076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A-04BF-439D-BF12-00639100CAEC}"/>
            </c:ext>
          </c:extLst>
        </c:ser>
        <c:ser>
          <c:idx val="12"/>
          <c:order val="6"/>
          <c:tx>
            <c:v>Nb-Ti: High Field MRI 4.22 K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x"/>
            <c:size val="9"/>
            <c:spPr>
              <a:solidFill>
                <a:schemeClr val="accent4">
                  <a:alpha val="20000"/>
                </a:schemeClr>
              </a:solidFill>
              <a:ln w="15875">
                <a:solidFill>
                  <a:schemeClr val="accent4"/>
                </a:solidFill>
              </a:ln>
            </c:spPr>
          </c:marker>
          <c:xVal>
            <c:numLit>
              <c:formatCode>General</c:formatCode>
              <c:ptCount val="4"/>
              <c:pt idx="0">
                <c:v>8.5</c:v>
              </c:pt>
              <c:pt idx="1">
                <c:v>9</c:v>
              </c:pt>
              <c:pt idx="2">
                <c:v>9.5</c:v>
              </c:pt>
              <c:pt idx="3">
                <c:v>10</c:v>
              </c:pt>
            </c:numLit>
          </c:xVal>
          <c:yVal>
            <c:numLit>
              <c:formatCode>General</c:formatCode>
              <c:ptCount val="4"/>
              <c:pt idx="0">
                <c:v>393.4782608695653</c:v>
              </c:pt>
              <c:pt idx="1">
                <c:v>291.304347826087</c:v>
              </c:pt>
              <c:pt idx="2">
                <c:v>194.20304347826084</c:v>
              </c:pt>
              <c:pt idx="3">
                <c:v>104.34782608695653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B-04BF-439D-BF12-00639100CAEC}"/>
            </c:ext>
          </c:extLst>
        </c:ser>
        <c:ser>
          <c:idx val="2"/>
          <c:order val="7"/>
          <c:tx>
            <c:v>Exponential Y-axis Labels</c:v>
          </c:tx>
          <c:spPr>
            <a:ln>
              <a:noFill/>
            </a:ln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04BF-439D-BF12-00639100CAE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2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04BF-439D-BF12-00639100CAE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3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04BF-439D-BF12-00639100CAE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4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04BF-439D-BF12-00639100CA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zh-CN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Lit>
              <c:formatCode>General</c:formatCode>
              <c:ptCount val="4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</c:numLit>
          </c:xVal>
          <c:yVal>
            <c:numLit>
              <c:formatCode>General</c:formatCode>
              <c:ptCount val="4"/>
              <c:pt idx="0">
                <c:v>10</c:v>
              </c:pt>
              <c:pt idx="1">
                <c:v>100</c:v>
              </c:pt>
              <c:pt idx="2">
                <c:v>1000</c:v>
              </c:pt>
              <c:pt idx="3">
                <c:v>10000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1-04BF-439D-BF12-00639100CAEC}"/>
            </c:ext>
          </c:extLst>
        </c:ser>
        <c:ser>
          <c:idx val="13"/>
          <c:order val="8"/>
          <c:tx>
            <c:v>Nb-Ti midrange maximal</c:v>
          </c:tx>
          <c:spPr>
            <a:ln w="34925">
              <a:solidFill>
                <a:schemeClr val="accent4"/>
              </a:solidFill>
              <a:prstDash val="sysDot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6</c:v>
              </c:pt>
              <c:pt idx="1">
                <c:v>7</c:v>
              </c:pt>
              <c:pt idx="2">
                <c:v>8</c:v>
              </c:pt>
              <c:pt idx="3">
                <c:v>8.5</c:v>
              </c:pt>
            </c:numLit>
          </c:xVal>
          <c:yVal>
            <c:numLit>
              <c:formatCode>General</c:formatCode>
              <c:ptCount val="4"/>
              <c:pt idx="0">
                <c:v>971.92307692307702</c:v>
              </c:pt>
              <c:pt idx="1">
                <c:v>687.30769230769238</c:v>
              </c:pt>
              <c:pt idx="2">
                <c:v>448.46153846153834</c:v>
              </c:pt>
              <c:pt idx="3">
                <c:v>393.4782608695653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2-04BF-439D-BF12-00639100CAEC}"/>
            </c:ext>
          </c:extLst>
        </c:ser>
        <c:ser>
          <c:idx val="14"/>
          <c:order val="9"/>
          <c:tx>
            <c:v>2212 Fitted Line for 50bar</c:v>
          </c:tx>
          <c:spPr>
            <a:ln w="41275" cap="sq">
              <a:solidFill>
                <a:schemeClr val="accent1">
                  <a:alpha val="60000"/>
                </a:schemeClr>
              </a:solidFill>
              <a:prstDash val="sys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15</c:v>
              </c:pt>
              <c:pt idx="1">
                <c:v>20</c:v>
              </c:pt>
              <c:pt idx="2">
                <c:v>30</c:v>
              </c:pt>
              <c:pt idx="3">
                <c:v>32</c:v>
              </c:pt>
            </c:numLit>
          </c:xVal>
          <c:yVal>
            <c:numLit>
              <c:formatCode>General</c:formatCode>
              <c:ptCount val="4"/>
              <c:pt idx="0">
                <c:v>1379.4096957930083</c:v>
              </c:pt>
              <c:pt idx="1">
                <c:v>1269.0092532039587</c:v>
              </c:pt>
              <c:pt idx="2">
                <c:v>1128.2454907451613</c:v>
              </c:pt>
              <c:pt idx="3">
                <c:v>1107.3275813486518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3-04BF-439D-BF12-00639100CAEC}"/>
            </c:ext>
          </c:extLst>
        </c:ser>
        <c:ser>
          <c:idx val="15"/>
          <c:order val="10"/>
          <c:tx>
            <c:v>YBCO B perp ln extrap</c:v>
          </c:tx>
          <c:spPr>
            <a:ln w="34925" cap="sq">
              <a:solidFill>
                <a:srgbClr val="BB9D59">
                  <a:alpha val="60000"/>
                </a:srgbClr>
              </a:solidFill>
              <a:prstDash val="lgDashDot"/>
              <a:miter lim="800000"/>
            </a:ln>
          </c:spPr>
          <c:marker>
            <c:symbol val="none"/>
          </c:marker>
          <c:xVal>
            <c:numLit>
              <c:formatCode>General</c:formatCode>
              <c:ptCount val="5"/>
              <c:pt idx="0">
                <c:v>31</c:v>
              </c:pt>
              <c:pt idx="1">
                <c:v>32</c:v>
              </c:pt>
              <c:pt idx="2">
                <c:v>35</c:v>
              </c:pt>
              <c:pt idx="3">
                <c:v>40</c:v>
              </c:pt>
              <c:pt idx="4">
                <c:v>45</c:v>
              </c:pt>
            </c:numLit>
          </c:xVal>
          <c:yVal>
            <c:numLit>
              <c:formatCode>General</c:formatCode>
              <c:ptCount val="5"/>
              <c:pt idx="0">
                <c:v>322.23052928331833</c:v>
              </c:pt>
              <c:pt idx="1">
                <c:v>315.45853193281829</c:v>
              </c:pt>
              <c:pt idx="2">
                <c:v>296.34425848430811</c:v>
              </c:pt>
              <c:pt idx="3">
                <c:v>267.8620124374973</c:v>
              </c:pt>
              <c:pt idx="4">
                <c:v>242.7388909319908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14-04BF-439D-BF12-00639100CAEC}"/>
            </c:ext>
          </c:extLst>
        </c:ser>
        <c:ser>
          <c:idx val="10"/>
          <c:order val="11"/>
          <c:tx>
            <c:v>YBCO par ln extrap</c:v>
          </c:tx>
          <c:spPr>
            <a:ln w="34925" cap="flat">
              <a:solidFill>
                <a:srgbClr val="CEB888">
                  <a:alpha val="70000"/>
                </a:srgbClr>
              </a:solidFill>
              <a:prstDash val="dash"/>
            </a:ln>
          </c:spPr>
          <c:marker>
            <c:symbol val="none"/>
          </c:marker>
          <c:xVal>
            <c:numLit>
              <c:formatCode>General</c:formatCode>
              <c:ptCount val="4"/>
              <c:pt idx="0">
                <c:v>20</c:v>
              </c:pt>
              <c:pt idx="1">
                <c:v>25</c:v>
              </c:pt>
              <c:pt idx="2">
                <c:v>30</c:v>
              </c:pt>
              <c:pt idx="3">
                <c:v>32</c:v>
              </c:pt>
            </c:numLit>
          </c:xVal>
          <c:yVal>
            <c:numLit>
              <c:formatCode>General</c:formatCode>
              <c:ptCount val="4"/>
              <c:pt idx="0">
                <c:v>3024.7538643577677</c:v>
              </c:pt>
              <c:pt idx="1">
                <c:v>2573.1471482065645</c:v>
              </c:pt>
              <c:pt idx="2">
                <c:v>2188.9669517719249</c:v>
              </c:pt>
              <c:pt idx="3">
                <c:v>2051.8662010538769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15-04BF-439D-BF12-00639100CAEC}"/>
            </c:ext>
          </c:extLst>
        </c:ser>
        <c:ser>
          <c:idx val="18"/>
          <c:order val="12"/>
          <c:tx>
            <c:v>IBS 2016 - Ma IEECAS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300</c:v>
              </c:pt>
              <c:pt idx="1">
                <c:v>150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0-193A-46DB-9AAE-678DA17EBBC7}"/>
            </c:ext>
          </c:extLst>
        </c:ser>
        <c:ser>
          <c:idx val="19"/>
          <c:order val="13"/>
          <c:tx>
            <c:v>IBS 2025 - Ma IEECAS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xVal>
            <c:numLit>
              <c:formatCode>General</c:formatCode>
              <c:ptCount val="2"/>
              <c:pt idx="0">
                <c:v>10</c:v>
              </c:pt>
              <c:pt idx="1">
                <c:v>28</c:v>
              </c:pt>
            </c:numLit>
          </c:xVal>
          <c:yVal>
            <c:numLit>
              <c:formatCode>General</c:formatCode>
              <c:ptCount val="2"/>
              <c:pt idx="0">
                <c:v>2000</c:v>
              </c:pt>
              <c:pt idx="1">
                <c:v>1000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1-193A-46DB-9AAE-678DA17EBB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424624"/>
        <c:axId val="173533952"/>
      </c:scatterChart>
      <c:valAx>
        <c:axId val="174424624"/>
        <c:scaling>
          <c:orientation val="minMax"/>
          <c:max val="45"/>
        </c:scaling>
        <c:delete val="0"/>
        <c:axPos val="b"/>
        <c:majorGridlines/>
        <c:minorGridlines>
          <c:spPr>
            <a:ln>
              <a:solidFill>
                <a:schemeClr val="bg1">
                  <a:lumMod val="75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Applied Magnetic Field (T)</a:t>
                </a:r>
              </a:p>
            </c:rich>
          </c:tx>
          <c:layout>
            <c:manualLayout>
              <c:xMode val="edge"/>
              <c:yMode val="edge"/>
              <c:x val="0.41045547412735683"/>
              <c:y val="0.94595526017777554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vert="horz"/>
          <a:lstStyle/>
          <a:p>
            <a:pPr>
              <a:defRPr sz="1200"/>
            </a:pPr>
            <a:endParaRPr lang="zh-CN"/>
          </a:p>
        </c:txPr>
        <c:crossAx val="173533952"/>
        <c:crosses val="autoZero"/>
        <c:crossBetween val="midCat"/>
        <c:majorUnit val="5"/>
        <c:minorUnit val="1"/>
      </c:valAx>
      <c:valAx>
        <c:axId val="173533952"/>
        <c:scaling>
          <c:logBase val="10"/>
          <c:orientation val="minMax"/>
          <c:min val="1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minorGridlines>
          <c:spPr>
            <a:ln>
              <a:solidFill>
                <a:schemeClr val="bg1">
                  <a:lumMod val="50000"/>
                  <a:alpha val="20000"/>
                </a:schemeClr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/>
                  <a:t>Whole Wire Critical</a:t>
                </a:r>
                <a:r>
                  <a:rPr lang="en-US" sz="1200" baseline="0" dirty="0"/>
                  <a:t> Current Density </a:t>
                </a:r>
                <a:r>
                  <a:rPr lang="en-US" sz="1200" dirty="0"/>
                  <a:t>(A/mm², 4.2 K)</a:t>
                </a:r>
              </a:p>
            </c:rich>
          </c:tx>
          <c:layout>
            <c:manualLayout>
              <c:xMode val="edge"/>
              <c:yMode val="edge"/>
              <c:x val="8.9341810904185363E-5"/>
              <c:y val="0.11157199468651675"/>
            </c:manualLayout>
          </c:layout>
          <c:overlay val="0"/>
        </c:title>
        <c:numFmt formatCode="#,##0;[Red]#,##0" sourceLinked="0"/>
        <c:majorTickMark val="out"/>
        <c:minorTickMark val="in"/>
        <c:tickLblPos val="none"/>
        <c:txPr>
          <a:bodyPr rot="0" vert="horz"/>
          <a:lstStyle/>
          <a:p>
            <a:pPr>
              <a:defRPr/>
            </a:pPr>
            <a:endParaRPr lang="zh-CN"/>
          </a:p>
        </c:txPr>
        <c:crossAx val="174424624"/>
        <c:crosses val="autoZero"/>
        <c:crossBetween val="midCat"/>
      </c:valAx>
    </c:plotArea>
    <c:legend>
      <c:legendPos val="r"/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77802799421202495"/>
          <c:y val="0.61606270368842186"/>
          <c:w val="0.18942497611498435"/>
          <c:h val="0.2690293857084181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800"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0.56363</cdr:x>
      <cdr:y>0.14157</cdr:y>
    </cdr:from>
    <cdr:to>
      <cdr:x>0.72961</cdr:x>
      <cdr:y>0.17777</cdr:y>
    </cdr:to>
    <cdr:sp macro="" textlink="">
      <cdr:nvSpPr>
        <cdr:cNvPr id="102400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46665" y="601811"/>
          <a:ext cx="1397819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B∥</a:t>
          </a:r>
          <a:r>
            <a:rPr lang="en-US" sz="10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</a:t>
          </a:r>
        </a:p>
      </cdr:txBody>
    </cdr:sp>
  </cdr:relSizeAnchor>
  <cdr:relSizeAnchor xmlns:cdr="http://schemas.openxmlformats.org/drawingml/2006/chartDrawing">
    <cdr:from>
      <cdr:x>0.74921</cdr:x>
      <cdr:y>0.26405</cdr:y>
    </cdr:from>
    <cdr:to>
      <cdr:x>0.82841</cdr:x>
      <cdr:y>0.30346</cdr:y>
    </cdr:to>
    <cdr:sp macro="" textlink="">
      <cdr:nvSpPr>
        <cdr:cNvPr id="102400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309581" y="1122491"/>
          <a:ext cx="666955" cy="1675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no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dirty="0">
              <a:solidFill>
                <a:schemeClr val="accent1"/>
              </a:solidFill>
              <a:latin typeface="Arial"/>
              <a:cs typeface="Arial"/>
            </a:rPr>
            <a:t>Bi-</a:t>
          </a:r>
          <a:r>
            <a:rPr lang="en-US" sz="1000" b="1" i="0" strike="noStrike" dirty="0">
              <a:solidFill>
                <a:schemeClr val="accent1"/>
              </a:solidFill>
              <a:latin typeface="Arial"/>
              <a:cs typeface="Arial"/>
            </a:rPr>
            <a:t>2212</a:t>
          </a:r>
        </a:p>
      </cdr:txBody>
    </cdr:sp>
  </cdr:relSizeAnchor>
  <cdr:relSizeAnchor xmlns:cdr="http://schemas.openxmlformats.org/drawingml/2006/chartDrawing">
    <cdr:from>
      <cdr:x>0.57479</cdr:x>
      <cdr:y>0.75907</cdr:y>
    </cdr:from>
    <cdr:to>
      <cdr:x>0.67111</cdr:x>
      <cdr:y>0.79165</cdr:y>
    </cdr:to>
    <cdr:sp macro="" textlink="">
      <cdr:nvSpPr>
        <cdr:cNvPr id="102400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40666" y="3226774"/>
          <a:ext cx="811119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Nb</a:t>
          </a:r>
          <a:r>
            <a:rPr lang="en-US" sz="900" b="1" i="0" strike="noStrike" baseline="-25000" dirty="0">
              <a:solidFill>
                <a:schemeClr val="accent2"/>
              </a:solidFill>
              <a:latin typeface="Arial"/>
              <a:cs typeface="Arial"/>
            </a:rPr>
            <a:t>3</a:t>
          </a:r>
          <a:r>
            <a:rPr lang="en-US" sz="900" b="1" i="0" strike="noStrike" dirty="0">
              <a:solidFill>
                <a:schemeClr val="accent2"/>
              </a:solidFill>
              <a:latin typeface="Arial"/>
              <a:cs typeface="Arial"/>
            </a:rPr>
            <a:t>Sn: High </a:t>
          </a:r>
          <a:r>
            <a:rPr lang="en-US" sz="900" b="1" i="1" strike="noStrike" dirty="0" err="1">
              <a:solidFill>
                <a:schemeClr val="accent2"/>
              </a:solidFill>
              <a:latin typeface="Arial"/>
              <a:cs typeface="Arial"/>
            </a:rPr>
            <a:t>J</a:t>
          </a:r>
          <a:r>
            <a:rPr lang="en-US" sz="900" b="1" i="0" strike="noStrike" baseline="-25000" dirty="0" err="1">
              <a:solidFill>
                <a:schemeClr val="accent2"/>
              </a:solidFill>
              <a:latin typeface="Arial"/>
              <a:cs typeface="Arial"/>
            </a:rPr>
            <a:t>c</a:t>
          </a:r>
          <a:endParaRPr lang="en-US" sz="900" b="1" i="0" strike="noStrike" baseline="-25000" dirty="0">
            <a:solidFill>
              <a:schemeClr val="accent2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0.44676</cdr:x>
      <cdr:y>0.81228</cdr:y>
    </cdr:from>
    <cdr:to>
      <cdr:x>0.56901</cdr:x>
      <cdr:y>0.87744</cdr:y>
    </cdr:to>
    <cdr:sp macro="" textlink="">
      <cdr:nvSpPr>
        <cdr:cNvPr id="102400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62396" y="3452974"/>
          <a:ext cx="1029541" cy="2769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overflow" horzOverflow="overflow" wrap="squar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Nb</a:t>
          </a:r>
          <a:r>
            <a:rPr lang="en-US" sz="900" b="1" i="0" strike="noStrike" baseline="-25000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3</a:t>
          </a: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Sn:</a:t>
          </a:r>
        </a:p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/>
              <a:ea typeface="+mn-ea"/>
              <a:cs typeface="Arial"/>
            </a:rPr>
            <a:t>Bronze Process </a:t>
          </a:r>
        </a:p>
      </cdr:txBody>
    </cdr:sp>
  </cdr:relSizeAnchor>
  <cdr:relSizeAnchor xmlns:cdr="http://schemas.openxmlformats.org/drawingml/2006/chartDrawing">
    <cdr:from>
      <cdr:x>0.71573</cdr:x>
      <cdr:y>0.30655</cdr:y>
    </cdr:from>
    <cdr:to>
      <cdr:x>0.94025</cdr:x>
      <cdr:y>0.3489</cdr:y>
    </cdr:to>
    <cdr:sp macro="" textlink="">
      <cdr:nvSpPr>
        <cdr:cNvPr id="22" name="Text Box 56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27622" y="1303149"/>
          <a:ext cx="1890817" cy="18002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90000"/>
          </a:schemeClr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spAutoFit/>
        </a:bodyPr>
        <a:lstStyle xmlns:a="http://schemas.openxmlformats.org/drawingml/2006/main">
          <a:defPPr>
            <a:defRPr lang="en-US"/>
          </a:defPPr>
          <a:lvl1pPr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r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24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</a:pPr>
          <a:r>
            <a:rPr lang="en-US" sz="850" b="0" i="1" dirty="0">
              <a:solidFill>
                <a:schemeClr val="accent1"/>
              </a:solidFill>
              <a:latin typeface="+mn-lt"/>
            </a:rPr>
            <a:t>55×18 filament B-OST strand with  NHMFL 50 bar Over-Pressure HT.</a:t>
          </a:r>
          <a:r>
            <a:rPr lang="en-US" sz="850" b="0" i="1" baseline="0" dirty="0">
              <a:solidFill>
                <a:schemeClr val="accent1"/>
              </a:solidFill>
              <a:latin typeface="+mn-lt"/>
            </a:rPr>
            <a:t> </a:t>
          </a:r>
          <a:r>
            <a:rPr lang="en-US" sz="850" b="0" i="1" dirty="0">
              <a:solidFill>
                <a:schemeClr val="accent1"/>
              </a:solidFill>
              <a:latin typeface="+mn-lt"/>
            </a:rPr>
            <a:t>J. Jiang et al. </a:t>
          </a:r>
        </a:p>
      </cdr:txBody>
    </cdr:sp>
  </cdr:relSizeAnchor>
  <cdr:relSizeAnchor xmlns:cdr="http://schemas.openxmlformats.org/drawingml/2006/chartDrawing">
    <cdr:from>
      <cdr:x>0.73228</cdr:x>
      <cdr:y>0.10727</cdr:y>
    </cdr:from>
    <cdr:to>
      <cdr:x>0.89241</cdr:x>
      <cdr:y>0.17587</cdr:y>
    </cdr:to>
    <cdr:sp macro="" textlink="">
      <cdr:nvSpPr>
        <cdr:cNvPr id="46" name="Text Box 56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67003" y="456007"/>
          <a:ext cx="1348550" cy="29161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spcBef>
              <a:spcPct val="50000"/>
            </a:spcBef>
            <a:defRPr/>
          </a:pPr>
          <a:r>
            <a:rPr lang="en-US" sz="850" b="0" i="1" dirty="0">
              <a:solidFill>
                <a:srgbClr val="BB9D59"/>
              </a:solidFill>
              <a:effectLst/>
            </a:rPr>
            <a:t>SuperPower tape, 50 </a:t>
          </a:r>
          <a:r>
            <a:rPr lang="el-GR" sz="850" b="0" i="1" dirty="0">
              <a:solidFill>
                <a:srgbClr val="BB9D59"/>
              </a:solidFill>
              <a:effectLst/>
            </a:rPr>
            <a:t>μ</a:t>
          </a:r>
          <a:r>
            <a:rPr lang="en-US" sz="850" b="0" i="1" dirty="0">
              <a:solidFill>
                <a:srgbClr val="BB9D59"/>
              </a:solidFill>
              <a:effectLst/>
            </a:rPr>
            <a:t>m substrate, 50 </a:t>
          </a:r>
          <a:r>
            <a:rPr lang="el-GR" sz="850" b="0" i="1" dirty="0">
              <a:solidFill>
                <a:srgbClr val="BB9D59"/>
              </a:solidFill>
              <a:effectLst/>
            </a:rPr>
            <a:t>μ</a:t>
          </a:r>
          <a:r>
            <a:rPr lang="en-US" sz="850" b="0" i="1" dirty="0">
              <a:solidFill>
                <a:srgbClr val="BB9D59"/>
              </a:solidFill>
              <a:effectLst/>
            </a:rPr>
            <a:t>m Cu, 7.5% Zr, measured at NHMFL</a:t>
          </a:r>
        </a:p>
      </cdr:txBody>
    </cdr:sp>
  </cdr:relSizeAnchor>
  <cdr:relSizeAnchor xmlns:cdr="http://schemas.openxmlformats.org/drawingml/2006/chartDrawing">
    <cdr:from>
      <cdr:x>0.1046</cdr:x>
      <cdr:y>0.04792</cdr:y>
    </cdr:from>
    <cdr:to>
      <cdr:x>0.14362</cdr:x>
      <cdr:y>0.08412</cdr:y>
    </cdr:to>
    <cdr:sp macro="" textlink="">
      <cdr:nvSpPr>
        <cdr:cNvPr id="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0897" y="203707"/>
          <a:ext cx="328615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0" tIns="0" rIns="0" bIns="0" anchor="t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1" i="0" strike="noStrike" dirty="0" err="1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Nb-Ti</a:t>
          </a:r>
          <a:endParaRPr lang="en-US" sz="1000" b="1" i="0" strike="noStrike" dirty="0">
            <a:solidFill>
              <a:schemeClr val="accent4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0.15132</cdr:x>
      <cdr:y>0.033</cdr:y>
    </cdr:from>
    <cdr:to>
      <cdr:x>0.27151</cdr:x>
      <cdr:y>0.09718</cdr:y>
    </cdr:to>
    <cdr:sp macro="" textlink="">
      <cdr:nvSpPr>
        <cdr:cNvPr id="36" name="Rectangle 35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74356" y="140282"/>
          <a:ext cx="1012194" cy="27282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rtl="0" eaLnBrk="0" fontAlgn="base" hangingPunct="0">
            <a:spcBef>
              <a:spcPct val="50000"/>
            </a:spcBef>
            <a:spcAft>
              <a:spcPct val="0"/>
            </a:spcAft>
          </a:pP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4.2 K LHC insertion quadrupole strand (</a:t>
          </a:r>
          <a:r>
            <a:rPr lang="en-US" sz="850" i="1" kern="1200" dirty="0" err="1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Boutboul</a:t>
          </a: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 et al. 2006)</a:t>
          </a:r>
        </a:p>
      </cdr:txBody>
    </cdr:sp>
  </cdr:relSizeAnchor>
  <cdr:relSizeAnchor xmlns:cdr="http://schemas.openxmlformats.org/drawingml/2006/chartDrawing">
    <cdr:from>
      <cdr:x>0.11289</cdr:x>
      <cdr:y>0.08278</cdr:y>
    </cdr:from>
    <cdr:to>
      <cdr:x>0.14492</cdr:x>
      <cdr:y>0.10486</cdr:y>
    </cdr:to>
    <cdr:sp macro="" textlink="">
      <cdr:nvSpPr>
        <cdr:cNvPr id="47" name="Line 4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976745" y="519544"/>
          <a:ext cx="277091" cy="13854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chemeClr val="accent4"/>
          </a:solidFill>
          <a:round/>
          <a:headEnd/>
          <a:tailEnd type="triangle" w="med" len="lg"/>
        </a:ln>
        <a:effectLst xmlns:a="http://schemas.openxmlformats.org/drawingml/2006/main">
          <a:glow rad="25400">
            <a:schemeClr val="bg1">
              <a:alpha val="70000"/>
            </a:schemeClr>
          </a:glow>
          <a:outerShdw blurRad="50800" dist="38100" dir="5400000" algn="t" rotWithShape="0">
            <a:prstClr val="black">
              <a:alpha val="40000"/>
            </a:prstClr>
          </a:outerShdw>
        </a:effectLst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0.19167</cdr:x>
      <cdr:y>0.61245</cdr:y>
    </cdr:from>
    <cdr:to>
      <cdr:x>0.28935</cdr:x>
      <cdr:y>0.67984</cdr:y>
    </cdr:to>
    <cdr:sp macro="" textlink="">
      <cdr:nvSpPr>
        <cdr:cNvPr id="49" name="Rectangle 4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9688" y="3850149"/>
          <a:ext cx="845820" cy="42364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9525" algn="ctr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bIns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rtl="0" eaLnBrk="0" fontAlgn="base" hangingPunct="0">
            <a:spcBef>
              <a:spcPct val="50000"/>
            </a:spcBef>
            <a:spcAft>
              <a:spcPct val="0"/>
            </a:spcAft>
          </a:pPr>
          <a:r>
            <a:rPr lang="en-US" sz="850" i="1" kern="120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4.22 K High Field MRI strand</a:t>
          </a:r>
          <a:r>
            <a:rPr lang="en-US" sz="850" i="1" kern="1200" baseline="0" dirty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rPr>
            <a:t> (Luvata)</a:t>
          </a:r>
          <a:endParaRPr lang="en-US" sz="850" i="1" kern="1200" dirty="0">
            <a:solidFill>
              <a:schemeClr val="accent4">
                <a:lumMod val="50000"/>
              </a:schemeClr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0.22497</cdr:x>
      <cdr:y>0.56225</cdr:y>
    </cdr:from>
    <cdr:to>
      <cdr:x>0.26399</cdr:x>
      <cdr:y>0.59845</cdr:y>
    </cdr:to>
    <cdr:sp macro="" textlink="">
      <cdr:nvSpPr>
        <cdr:cNvPr id="5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94626" y="2390114"/>
          <a:ext cx="328615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0" tIns="0" rIns="0" bIns="0" anchor="t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1" i="0" strike="noStrike" dirty="0" err="1">
              <a:solidFill>
                <a:schemeClr val="accent4">
                  <a:lumMod val="75000"/>
                </a:schemeClr>
              </a:solidFill>
              <a:latin typeface="Arial"/>
              <a:cs typeface="Arial"/>
            </a:rPr>
            <a:t>Nb-Ti</a:t>
          </a:r>
          <a:endParaRPr lang="en-US" sz="1000" b="1" i="0" strike="noStrike" dirty="0">
            <a:solidFill>
              <a:schemeClr val="accent4">
                <a:lumMod val="75000"/>
              </a:schemeClr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0.77859</cdr:x>
      <cdr:y>0.4207</cdr:y>
    </cdr:from>
    <cdr:to>
      <cdr:x>0.94819</cdr:x>
      <cdr:y>0.4569</cdr:y>
    </cdr:to>
    <cdr:sp macro="" textlink="">
      <cdr:nvSpPr>
        <cdr:cNvPr id="5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56972" y="1788386"/>
          <a:ext cx="1428276" cy="15388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none" lIns="0" tIns="0" rIns="0" bIns="0" anchor="t" upright="1">
          <a:spAutoFit/>
        </a:bodyPr>
        <a:lstStyle xmlns:a="http://schemas.openxmlformats.org/drawingml/2006/main"/>
        <a:p xmlns:a="http://schemas.openxmlformats.org/drawingml/2006/main">
          <a:pPr marL="0" indent="0" algn="l" rtl="0">
            <a:defRPr sz="1000"/>
          </a:pP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REBCO B⊥</a:t>
          </a:r>
          <a:r>
            <a:rPr lang="en-US" sz="1000" b="1" i="0" strike="noStrike" baseline="0" dirty="0">
              <a:solidFill>
                <a:srgbClr val="CEB888"/>
              </a:solidFill>
              <a:latin typeface="Arial"/>
              <a:ea typeface="+mn-ea"/>
              <a:cs typeface="Arial"/>
            </a:rPr>
            <a:t> </a:t>
          </a:r>
          <a:r>
            <a:rPr lang="en-US" sz="1000" b="1" i="0" strike="noStrike" dirty="0">
              <a:solidFill>
                <a:srgbClr val="CEB888"/>
              </a:solidFill>
              <a:latin typeface="Arial"/>
              <a:ea typeface="+mn-ea"/>
              <a:cs typeface="Arial"/>
            </a:rPr>
            <a:t>Tape Plane</a:t>
          </a:r>
        </a:p>
      </cdr:txBody>
    </cdr:sp>
  </cdr:relSizeAnchor>
  <cdr:relSizeAnchor xmlns:cdr="http://schemas.openxmlformats.org/drawingml/2006/chartDrawing">
    <cdr:from>
      <cdr:x>0.83285</cdr:x>
      <cdr:y>0.03053</cdr:y>
    </cdr:from>
    <cdr:to>
      <cdr:x>0.97038</cdr:x>
      <cdr:y>0.06376</cdr:y>
    </cdr:to>
    <cdr:pic>
      <cdr:nvPicPr>
        <cdr:cNvPr id="57" name="Picture 56">
          <a:extLst xmlns:a="http://schemas.openxmlformats.org/drawingml/2006/main">
            <a:ext uri="{FF2B5EF4-FFF2-40B4-BE49-F238E27FC236}">
              <a16:creationId xmlns:a16="http://schemas.microsoft.com/office/drawing/2014/main" id="{FAE2DA21-3242-4CA9-AAAA-8904DB22A1D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211684" y="183100"/>
          <a:ext cx="1190917" cy="19928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0.64231</cdr:x>
      <cdr:y>0.47285</cdr:y>
    </cdr:from>
    <cdr:to>
      <cdr:x>0.84371</cdr:x>
      <cdr:y>0.50844</cdr:y>
    </cdr:to>
    <cdr:sp macro="" textlink="">
      <cdr:nvSpPr>
        <cdr:cNvPr id="71" name="文本框 1"/>
        <cdr:cNvSpPr txBox="1"/>
      </cdr:nvSpPr>
      <cdr:spPr>
        <a:xfrm xmlns:a="http://schemas.openxmlformats.org/drawingml/2006/main">
          <a:off x="5409241" y="2010058"/>
          <a:ext cx="1696110" cy="1512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IBS 2019 </a:t>
          </a:r>
        </a:p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(short sample)</a:t>
          </a:r>
          <a:endParaRPr lang="zh-CN" alt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0.47901</cdr:x>
      <cdr:y>0.21419</cdr:y>
    </cdr:from>
    <cdr:to>
      <cdr:x>0.64709</cdr:x>
      <cdr:y>0.26103</cdr:y>
    </cdr:to>
    <cdr:sp macro="" textlink="">
      <cdr:nvSpPr>
        <cdr:cNvPr id="72" name="文本框 1"/>
        <cdr:cNvSpPr txBox="1"/>
      </cdr:nvSpPr>
      <cdr:spPr>
        <a:xfrm xmlns:a="http://schemas.openxmlformats.org/drawingml/2006/main">
          <a:off x="4034065" y="910533"/>
          <a:ext cx="1415502" cy="199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200"/>
            </a:lnSpc>
          </a:pPr>
          <a:r>
            <a:rPr lang="en-US" altLang="zh-CN" sz="1100" b="1" dirty="0">
              <a:solidFill>
                <a:srgbClr val="FF0000"/>
              </a:solidFill>
            </a:rPr>
            <a:t>Expected IBS 2025</a:t>
          </a:r>
          <a:endParaRPr lang="zh-CN" alt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0.0935</cdr:x>
      <cdr:y>0.73077</cdr:y>
    </cdr:from>
    <cdr:to>
      <cdr:x>0.35645</cdr:x>
      <cdr:y>0.86816</cdr:y>
    </cdr:to>
    <cdr:sp macro="" textlink="">
      <cdr:nvSpPr>
        <cdr:cNvPr id="73" name="文本框 3"/>
        <cdr:cNvSpPr txBox="1"/>
      </cdr:nvSpPr>
      <cdr:spPr>
        <a:xfrm xmlns:a="http://schemas.openxmlformats.org/drawingml/2006/main">
          <a:off x="787419" y="3106487"/>
          <a:ext cx="2214428" cy="584052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rgbClr val="C00000"/>
          </a:solidFill>
        </a:ln>
      </cdr:spPr>
      <cdr:txBody>
        <a:bodyPr xmlns:a="http://schemas.openxmlformats.org/drawingml/2006/main" wrap="square" lIns="91440" tIns="0" rIns="0" bIns="0" rtlCol="0"/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200" b="1" dirty="0">
              <a:solidFill>
                <a:srgbClr val="FF0000"/>
              </a:solidFill>
            </a:rPr>
            <a:t>IBS- Iron Based Superconductor</a:t>
          </a:r>
        </a:p>
        <a:p xmlns:a="http://schemas.openxmlformats.org/drawingml/2006/main">
          <a:r>
            <a:rPr lang="en-US" altLang="zh-CN" sz="1200" i="1" dirty="0">
              <a:solidFill>
                <a:srgbClr val="FF0000"/>
              </a:solidFill>
            </a:rPr>
            <a:t>Much lower cost and better mechanical properties expected</a:t>
          </a:r>
          <a:endParaRPr lang="zh-CN" altLang="en-US" sz="1200" i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0.28894</cdr:x>
      <cdr:y>0.60053</cdr:y>
    </cdr:from>
    <cdr:to>
      <cdr:x>0.64335</cdr:x>
      <cdr:y>0.68616</cdr:y>
    </cdr:to>
    <cdr:cxnSp macro="">
      <cdr:nvCxnSpPr>
        <cdr:cNvPr id="3" name="直接连接符 2">
          <a:extLst xmlns:a="http://schemas.openxmlformats.org/drawingml/2006/main">
            <a:ext uri="{FF2B5EF4-FFF2-40B4-BE49-F238E27FC236}">
              <a16:creationId xmlns:a16="http://schemas.microsoft.com/office/drawing/2014/main" id="{75338841-DF71-4002-BE6F-BEB9F7FCF290}"/>
            </a:ext>
          </a:extLst>
        </cdr:cNvPr>
        <cdr:cNvCxnSpPr/>
      </cdr:nvCxnSpPr>
      <cdr:spPr>
        <a:xfrm xmlns:a="http://schemas.openxmlformats.org/drawingml/2006/main">
          <a:off x="2501917" y="3601444"/>
          <a:ext cx="3068877" cy="513567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EAE1B-D1B2-49C2-9AC3-2D6729306D8E}" type="datetimeFigureOut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986E3-0C64-411D-900D-C9DB2D7282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66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415B-5E01-411B-9113-E7489FF054D0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22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415B-5E01-411B-9113-E7489FF054D0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789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87415B-5E01-411B-9113-E7489FF054D0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977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8D107-578B-489A-A0E6-626447510DA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303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608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7174-4F37-4C42-9CBD-0A3F4C19733C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96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FEDBD-DACF-44FE-9D0C-0DC6D5A0D572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25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3CB9-2831-4C06-A2E5-3367ED28B2F8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9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88CF-7FB9-4D79-957F-5F4EEAE3BCAE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3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2FA76-57D3-425D-812B-195003B935ED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1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84EAA-FB02-4C50-AAC0-774F15537624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46599-EB0D-4D43-9AD7-2A239E2A58ED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7C18-7711-438F-B0B8-AE7DA7D98E6A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0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F3E-FEFA-4C57-807F-6E8E5C0B66A7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92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0F820-2DBA-4C9B-93A4-8830BC816FEF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1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3F45-B032-449A-AD8B-2BB0FE2EF3D8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1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6422-7A32-4F17-80E1-5368BF947B7C}" type="datetime1">
              <a:rPr lang="en-US" altLang="zh-CN" smtClean="0"/>
              <a:t>1/13/2022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34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39.tif"/><Relationship Id="rId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12" Type="http://schemas.openxmlformats.org/officeDocument/2006/relationships/image" Target="../media/image52.jpeg"/><Relationship Id="rId17" Type="http://schemas.openxmlformats.org/officeDocument/2006/relationships/image" Target="../media/image5.jpeg"/><Relationship Id="rId2" Type="http://schemas.openxmlformats.org/officeDocument/2006/relationships/image" Target="../media/image42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jpeg"/><Relationship Id="rId4" Type="http://schemas.openxmlformats.org/officeDocument/2006/relationships/image" Target="../media/image44.pn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Relationship Id="rId9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5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eg"/><Relationship Id="rId3" Type="http://schemas.openxmlformats.org/officeDocument/2006/relationships/image" Target="../media/image5.jpeg"/><Relationship Id="rId7" Type="http://schemas.openxmlformats.org/officeDocument/2006/relationships/image" Target="../media/image83.jpeg"/><Relationship Id="rId12" Type="http://schemas.openxmlformats.org/officeDocument/2006/relationships/image" Target="../media/image88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jpeg"/><Relationship Id="rId5" Type="http://schemas.openxmlformats.org/officeDocument/2006/relationships/image" Target="../media/image81.jpeg"/><Relationship Id="rId10" Type="http://schemas.openxmlformats.org/officeDocument/2006/relationships/image" Target="../media/image86.jpeg"/><Relationship Id="rId4" Type="http://schemas.openxmlformats.org/officeDocument/2006/relationships/image" Target="../media/image80.jpg"/><Relationship Id="rId9" Type="http://schemas.openxmlformats.org/officeDocument/2006/relationships/image" Target="../media/image85.jpeg"/><Relationship Id="rId14" Type="http://schemas.openxmlformats.org/officeDocument/2006/relationships/image" Target="../media/image9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2.png"/><Relationship Id="rId7" Type="http://schemas.openxmlformats.org/officeDocument/2006/relationships/image" Target="../media/image5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11" Type="http://schemas.openxmlformats.org/officeDocument/2006/relationships/image" Target="../media/image99.png"/><Relationship Id="rId5" Type="http://schemas.openxmlformats.org/officeDocument/2006/relationships/image" Target="../media/image94.png"/><Relationship Id="rId10" Type="http://schemas.openxmlformats.org/officeDocument/2006/relationships/image" Target="../media/image98.png"/><Relationship Id="rId4" Type="http://schemas.openxmlformats.org/officeDocument/2006/relationships/image" Target="../media/image93.png"/><Relationship Id="rId9" Type="http://schemas.openxmlformats.org/officeDocument/2006/relationships/image" Target="../media/image9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35.wmf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3"/>
          <p:cNvSpPr txBox="1">
            <a:spLocks/>
          </p:cNvSpPr>
          <p:nvPr/>
        </p:nvSpPr>
        <p:spPr>
          <a:xfrm>
            <a:off x="3886" y="1619663"/>
            <a:ext cx="9135185" cy="60753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微软雅黑"/>
              </a:rPr>
              <a:t>Progress of the High Field Magnet R&amp;D at IHEP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微软雅黑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4685329" y="2472706"/>
            <a:ext cx="1803881" cy="86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Qingjin Xu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Jan 14 2022</a:t>
            </a:r>
          </a:p>
          <a:p>
            <a:pPr algn="ctr"/>
            <a:endParaRPr lang="en-US" altLang="zh-CN" sz="6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B4846D3F-641A-4A76-991B-5213B1C30DC3}"/>
              </a:ext>
            </a:extLst>
          </p:cNvPr>
          <p:cNvGrpSpPr/>
          <p:nvPr/>
        </p:nvGrpSpPr>
        <p:grpSpPr>
          <a:xfrm>
            <a:off x="6389806" y="2411832"/>
            <a:ext cx="1698927" cy="804452"/>
            <a:chOff x="9791069" y="11100"/>
            <a:chExt cx="2400930" cy="1346086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D063185-C7AC-4536-AC85-B78B726C4F78}"/>
                </a:ext>
              </a:extLst>
            </p:cNvPr>
            <p:cNvSpPr/>
            <p:nvPr/>
          </p:nvSpPr>
          <p:spPr>
            <a:xfrm>
              <a:off x="9791069" y="872932"/>
              <a:ext cx="2400930" cy="4842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中国科学院高能物理研究所</a:t>
              </a:r>
              <a:endParaRPr lang="en-US" altLang="zh-CN" sz="825" dirty="0">
                <a:solidFill>
                  <a:srgbClr val="2D2E2D"/>
                </a:solidFill>
                <a:latin typeface="Times New Roman" panose="02020603050405020304" pitchFamily="18" charset="0"/>
                <a:ea typeface="Microsoft YaHei UI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buClr>
                  <a:srgbClr val="D15A3E"/>
                </a:buClr>
                <a:buSzPct val="100000"/>
              </a:pPr>
              <a:r>
                <a:rPr lang="zh-CN" altLang="en-US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 </a:t>
              </a:r>
              <a:r>
                <a:rPr lang="en-US" altLang="zh-CN" sz="825" dirty="0">
                  <a:solidFill>
                    <a:srgbClr val="2D2E2D"/>
                  </a:solidFill>
                  <a:latin typeface="Times New Roman" panose="02020603050405020304" pitchFamily="18" charset="0"/>
                  <a:ea typeface="Microsoft YaHei UI" panose="020B0503020204020204" pitchFamily="34" charset="-122"/>
                </a:rPr>
                <a:t>Institute of High Energy Physics, CAS</a:t>
              </a:r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52805483-9D9C-4BCC-9DFC-CCF99C11E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92637" y="11100"/>
              <a:ext cx="1169873" cy="90307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19"/>
          <a:stretch/>
        </p:blipFill>
        <p:spPr>
          <a:xfrm>
            <a:off x="-8813" y="4247"/>
            <a:ext cx="9143999" cy="137880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F95CA2AE-A3C4-4DFE-96A8-108FF4ED59D4}"/>
              </a:ext>
            </a:extLst>
          </p:cNvPr>
          <p:cNvSpPr/>
          <p:nvPr/>
        </p:nvSpPr>
        <p:spPr>
          <a:xfrm>
            <a:off x="251535" y="3657999"/>
            <a:ext cx="8623299" cy="148104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+mj-lt"/>
              </a:rPr>
              <a:t>Colleagues &amp; Collaborators</a:t>
            </a:r>
            <a:endParaRPr lang="en-US" altLang="zh-CN" sz="1600" b="1" i="1" dirty="0"/>
          </a:p>
          <a:p>
            <a:pPr algn="just">
              <a:lnSpc>
                <a:spcPct val="120000"/>
              </a:lnSpc>
            </a:pPr>
            <a:r>
              <a:rPr lang="en-US" altLang="zh-CN" sz="1200" b="1" i="1" dirty="0"/>
              <a:t>IHEP-CAS: </a:t>
            </a:r>
            <a:r>
              <a:rPr lang="en-US" altLang="zh-CN" sz="1200" i="1" dirty="0"/>
              <a:t>Chengtao Wang, </a:t>
            </a:r>
            <a:r>
              <a:rPr lang="en-US" altLang="zh-CN" sz="1200" i="1" dirty="0" err="1"/>
              <a:t>Yingzhe</a:t>
            </a:r>
            <a:r>
              <a:rPr lang="en-US" altLang="zh-CN" sz="1200" i="1" dirty="0"/>
              <a:t> Wang, Juan Wang, </a:t>
            </a:r>
            <a:r>
              <a:rPr lang="en-US" altLang="zh-CN" sz="1200" i="1" dirty="0" err="1"/>
              <a:t>Chunyan</a:t>
            </a:r>
            <a:r>
              <a:rPr lang="en-US" altLang="zh-CN" sz="1200" i="1" dirty="0"/>
              <a:t> Li, Rui Kang, </a:t>
            </a:r>
            <a:r>
              <a:rPr lang="en-US" altLang="zh-CN" sz="1200" i="1" dirty="0" err="1"/>
              <a:t>Huanli</a:t>
            </a:r>
            <a:r>
              <a:rPr lang="en-US" altLang="zh-CN" sz="1200" i="1" dirty="0"/>
              <a:t> Yao, Zhen Zhang, </a:t>
            </a:r>
            <a:r>
              <a:rPr lang="en-US" altLang="zh-CN" sz="1200" i="1" dirty="0" err="1"/>
              <a:t>Jinrui</a:t>
            </a:r>
            <a:r>
              <a:rPr lang="en-US" altLang="zh-CN" sz="1200" i="1" dirty="0"/>
              <a:t> Shi, Ze Feng, Wei Li, </a:t>
            </a:r>
            <a:r>
              <a:rPr lang="en-US" altLang="zh-CN" sz="1200" i="1" dirty="0" err="1"/>
              <a:t>Ao</a:t>
            </a:r>
            <a:r>
              <a:rPr lang="en-US" altLang="zh-CN" sz="1200" i="1" dirty="0"/>
              <a:t> Feng, </a:t>
            </a:r>
            <a:r>
              <a:rPr lang="en-US" altLang="zh-CN" sz="1200" i="1" dirty="0" err="1"/>
              <a:t>Menglin</a:t>
            </a:r>
            <a:r>
              <a:rPr lang="en-US" altLang="zh-CN" sz="1200" i="1" dirty="0"/>
              <a:t> Wang,</a:t>
            </a:r>
            <a:r>
              <a:rPr lang="zh-CN" altLang="en-US" sz="1200" i="1" dirty="0"/>
              <a:t> </a:t>
            </a:r>
            <a:r>
              <a:rPr lang="en-US" altLang="zh-CN" sz="1200" i="1" dirty="0"/>
              <a:t>Huan Yang, Ling Zhao, </a:t>
            </a:r>
            <a:r>
              <a:rPr lang="en-US" altLang="zh-CN" sz="1200" i="1" dirty="0" err="1"/>
              <a:t>Zhilong</a:t>
            </a:r>
            <a:r>
              <a:rPr lang="en-US" altLang="zh-CN" sz="1200" i="1" dirty="0"/>
              <a:t> Hou, </a:t>
            </a:r>
            <a:r>
              <a:rPr lang="en-US" altLang="zh-CN" sz="1200" i="1" dirty="0" err="1"/>
              <a:t>Zhongxiu</a:t>
            </a:r>
            <a:r>
              <a:rPr lang="en-US" altLang="zh-CN" sz="1200" i="1" dirty="0"/>
              <a:t> Liu,,…  </a:t>
            </a:r>
            <a:r>
              <a:rPr lang="en-US" altLang="zh-CN" sz="1200" b="1" i="1" dirty="0"/>
              <a:t>HIPS-CAS: </a:t>
            </a:r>
            <a:r>
              <a:rPr lang="en-US" altLang="zh-CN" sz="1200" i="1" dirty="0" err="1"/>
              <a:t>Huajun</a:t>
            </a:r>
            <a:r>
              <a:rPr lang="en-US" altLang="zh-CN" sz="1200" i="1" dirty="0"/>
              <a:t> Liu, Tao Zhao, </a:t>
            </a:r>
            <a:r>
              <a:rPr lang="en-US" altLang="zh-CN" sz="1200" i="1" dirty="0" err="1"/>
              <a:t>Yanlan</a:t>
            </a:r>
            <a:r>
              <a:rPr lang="en-US" altLang="zh-CN" sz="1200" i="1" dirty="0"/>
              <a:t> Hu,…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b="1" i="1" dirty="0"/>
              <a:t>IEE-CAS: </a:t>
            </a:r>
            <a:r>
              <a:rPr lang="en-US" altLang="zh-CN" sz="1200" i="1" dirty="0" err="1"/>
              <a:t>Dongliang</a:t>
            </a:r>
            <a:r>
              <a:rPr lang="en-US" altLang="zh-CN" sz="1200" i="1" dirty="0"/>
              <a:t> Wang, </a:t>
            </a:r>
            <a:r>
              <a:rPr lang="en-US" altLang="zh-CN" sz="1200" i="1" dirty="0" err="1"/>
              <a:t>Xianping</a:t>
            </a:r>
            <a:r>
              <a:rPr lang="en-US" altLang="zh-CN" sz="1200" i="1" dirty="0"/>
              <a:t> Zhang, </a:t>
            </a:r>
            <a:r>
              <a:rPr lang="en-US" altLang="zh-CN" sz="1200" i="1" dirty="0" err="1"/>
              <a:t>Yanwei</a:t>
            </a:r>
            <a:r>
              <a:rPr lang="en-US" altLang="zh-CN" sz="1200" i="1" dirty="0"/>
              <a:t> Ma,…                    </a:t>
            </a:r>
            <a:r>
              <a:rPr lang="en-US" altLang="zh-CN" sz="1200" b="1" i="1" dirty="0" err="1"/>
              <a:t>Toly</a:t>
            </a:r>
            <a:r>
              <a:rPr lang="en-US" altLang="zh-CN" sz="1200" b="1" i="1" dirty="0"/>
              <a:t> Electric: </a:t>
            </a:r>
            <a:r>
              <a:rPr lang="en-US" altLang="zh-CN" sz="1200" i="1" dirty="0"/>
              <a:t>Yu Zhao, </a:t>
            </a:r>
            <a:r>
              <a:rPr lang="en-US" altLang="zh-CN" sz="1200" i="1" dirty="0" err="1"/>
              <a:t>Hean</a:t>
            </a:r>
            <a:r>
              <a:rPr lang="en-US" altLang="zh-CN" sz="1200" i="1" dirty="0"/>
              <a:t> Liao, </a:t>
            </a:r>
            <a:r>
              <a:rPr lang="en-US" altLang="zh-CN" sz="1200" i="1" dirty="0" err="1"/>
              <a:t>Bingxing</a:t>
            </a:r>
            <a:r>
              <a:rPr lang="en-US" altLang="zh-CN" sz="1200" i="1" dirty="0"/>
              <a:t> Lu,…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b="1" i="1" dirty="0"/>
              <a:t>IMP-CAS: </a:t>
            </a:r>
            <a:r>
              <a:rPr lang="en-US" altLang="zh-CN" sz="1200" i="1" dirty="0"/>
              <a:t>Wei Wu, </a:t>
            </a:r>
            <a:r>
              <a:rPr lang="en-US" altLang="zh-CN" sz="1200" i="1" dirty="0" err="1"/>
              <a:t>Xianjin</a:t>
            </a:r>
            <a:r>
              <a:rPr lang="en-US" altLang="zh-CN" sz="1200" i="1" dirty="0"/>
              <a:t> </a:t>
            </a:r>
            <a:r>
              <a:rPr lang="en-US" altLang="zh-CN" sz="1200" i="1" dirty="0" err="1"/>
              <a:t>Ou</a:t>
            </a:r>
            <a:r>
              <a:rPr lang="en-US" altLang="zh-CN" sz="1200" i="1" dirty="0"/>
              <a:t>, Dongsheng Ni, Wenjie Liang,…              </a:t>
            </a:r>
            <a:r>
              <a:rPr lang="en-US" altLang="zh-CN" sz="1200" b="1" i="1" dirty="0"/>
              <a:t>Baoding </a:t>
            </a:r>
            <a:r>
              <a:rPr lang="en-US" altLang="zh-CN" sz="1200" b="1" i="1" dirty="0" err="1"/>
              <a:t>Tianwei</a:t>
            </a:r>
            <a:r>
              <a:rPr lang="en-US" altLang="zh-CN" sz="1200" b="1" i="1" dirty="0"/>
              <a:t> Electric</a:t>
            </a:r>
            <a:r>
              <a:rPr lang="en-US" altLang="zh-CN" sz="1200" i="1" dirty="0"/>
              <a:t>: Tao Xing, </a:t>
            </a:r>
            <a:r>
              <a:rPr lang="en-US" altLang="zh-CN" sz="1200" i="1" dirty="0" err="1"/>
              <a:t>Xiongzhuang</a:t>
            </a:r>
            <a:r>
              <a:rPr lang="en-US" altLang="zh-CN" sz="1200" i="1" dirty="0"/>
              <a:t> Li, Jun Jiao,… </a:t>
            </a:r>
          </a:p>
          <a:p>
            <a:pPr algn="just">
              <a:lnSpc>
                <a:spcPct val="120000"/>
              </a:lnSpc>
            </a:pPr>
            <a:r>
              <a:rPr lang="en-US" altLang="zh-CN" sz="1200" b="1" i="1" dirty="0"/>
              <a:t>THU: </a:t>
            </a:r>
            <a:r>
              <a:rPr lang="en-US" altLang="zh-CN" sz="1200" i="1" dirty="0"/>
              <a:t>Timing Qu,</a:t>
            </a:r>
            <a:r>
              <a:rPr lang="zh-CN" altLang="en-US" sz="1200" i="1" dirty="0"/>
              <a:t> </a:t>
            </a:r>
            <a:r>
              <a:rPr lang="en-US" altLang="zh-CN" sz="1200" i="1" dirty="0" err="1"/>
              <a:t>Yufan</a:t>
            </a:r>
            <a:r>
              <a:rPr lang="zh-CN" altLang="en-US" sz="1200" i="1" dirty="0"/>
              <a:t> </a:t>
            </a:r>
            <a:r>
              <a:rPr lang="en-US" altLang="zh-CN" sz="1200" i="1" dirty="0"/>
              <a:t>Yan,……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311DB9A-58DC-4387-B90A-139931CCD6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960" y="2411832"/>
            <a:ext cx="3421189" cy="100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392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171908"/>
              </p:ext>
            </p:extLst>
          </p:nvPr>
        </p:nvGraphicFramePr>
        <p:xfrm>
          <a:off x="388815" y="1066351"/>
          <a:ext cx="3670560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6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Pa</a:t>
                      </a:r>
                      <a:r>
                        <a:rPr lang="en-US" altLang="ko-KR" sz="1400" baseline="0" dirty="0"/>
                        <a:t>rameter</a:t>
                      </a:r>
                      <a:endParaRPr lang="ko-KR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Value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Background field </a:t>
                      </a:r>
                      <a:endParaRPr lang="ko-KR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/>
                        <a:t>0-</a:t>
                      </a:r>
                      <a:r>
                        <a:rPr lang="en-US" altLang="zh-CN" sz="1400" dirty="0"/>
                        <a:t>10</a:t>
                      </a:r>
                      <a:r>
                        <a:rPr lang="en-US" altLang="ko-KR" sz="1400" dirty="0"/>
                        <a:t> T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Rate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1 A/s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Maximum pressure </a:t>
                      </a:r>
                      <a:r>
                        <a:rPr lang="en-US" altLang="zh-CN" sz="1400" dirty="0"/>
                        <a:t>on IBS</a:t>
                      </a:r>
                      <a:endParaRPr lang="en-US" altLang="ko-KR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120 </a:t>
                      </a:r>
                      <a:r>
                        <a:rPr lang="en-US" altLang="zh-CN" sz="1400" dirty="0" err="1"/>
                        <a:t>MPa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775" y="839139"/>
            <a:ext cx="2430548" cy="1307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494" y="2243588"/>
            <a:ext cx="3288761" cy="2528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5407" y="2285551"/>
            <a:ext cx="3187793" cy="243545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88813" y="726200"/>
            <a:ext cx="3670561" cy="289475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600" dirty="0"/>
              <a:t>Racetrack Coils with 100-m Long IBS Tapes </a:t>
            </a:r>
            <a:endParaRPr lang="zh-CN" altLang="en-US" sz="16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02AE0FB1-35CF-42B0-BC39-DEEAC813F3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18565" y="1570739"/>
            <a:ext cx="3800775" cy="2225454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121E8DF8-3795-4305-B1EA-FD01760FD460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EB85854-6A3A-45FF-8730-47C0717B04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9" name="页脚占位符 8">
            <a:extLst>
              <a:ext uri="{FF2B5EF4-FFF2-40B4-BE49-F238E27FC236}">
                <a16:creationId xmlns:a16="http://schemas.microsoft.com/office/drawing/2014/main" id="{1B435F53-59BB-442A-BAC0-871B0D75D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064555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860" y="661278"/>
            <a:ext cx="3695489" cy="258078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矩形 5"/>
          <p:cNvSpPr/>
          <p:nvPr/>
        </p:nvSpPr>
        <p:spPr>
          <a:xfrm>
            <a:off x="5397829" y="2616093"/>
            <a:ext cx="22980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468"/>
            <a:r>
              <a:rPr lang="en-US" altLang="zh-CN" sz="10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Zhang, et al., </a:t>
            </a:r>
            <a:r>
              <a:rPr lang="en-US" altLang="zh-CN" sz="1000" i="1" dirty="0" err="1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</a:t>
            </a:r>
            <a:r>
              <a:rPr lang="en-US" altLang="zh-CN" sz="1000" i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fr-FR" altLang="zh-CN" sz="10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 34</a:t>
            </a:r>
            <a:r>
              <a:rPr lang="fr-FR" altLang="zh-CN" sz="1000" b="1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</a:t>
            </a:r>
            <a:r>
              <a:rPr lang="fr-FR" altLang="zh-CN" sz="1000" dirty="0">
                <a:solidFill>
                  <a:srgbClr val="0000FF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(2021) 035021</a:t>
            </a:r>
            <a:endParaRPr lang="zh-CN" altLang="en-US" sz="1000" dirty="0">
              <a:solidFill>
                <a:srgbClr val="0000FF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67728" y="1068618"/>
            <a:ext cx="4101031" cy="12464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Two racetrack coils have been made using the 100 m length IBS tapes.</a:t>
            </a:r>
          </a:p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The coils reached </a:t>
            </a:r>
            <a:r>
              <a:rPr lang="en-US" altLang="zh-CN" sz="1500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86.7%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 of critical current of the short sample at </a:t>
            </a:r>
            <a:r>
              <a:rPr lang="en-US" altLang="zh-CN" sz="1500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4.2 K and 10 T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</a:t>
            </a:r>
            <a:endParaRPr lang="en-US" altLang="zh-CN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defTabSz="685468">
              <a:buFont typeface="Arial" panose="020B0604020202020204" pitchFamily="34" charset="0"/>
              <a:buChar char="•"/>
            </a:pP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with highest compressive stress of </a:t>
            </a:r>
            <a:r>
              <a:rPr lang="en-US" altLang="zh-CN" sz="1500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120 MPa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.</a:t>
            </a:r>
            <a:endParaRPr lang="zh-CN" altLang="en-US" sz="150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382476" y="2330975"/>
            <a:ext cx="4035644" cy="24866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51975" y="3267612"/>
            <a:ext cx="388877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Comments from SUST reviewers</a:t>
            </a:r>
            <a:r>
              <a:rPr lang="zh-CN" altLang="en-US" sz="1200" b="1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2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8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lphaLcParenR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…the new results that can have a 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strong impact on the conductor and magnet community.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buFont typeface="+mj-lt"/>
              <a:buAutoNum type="alphaLcParenR"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…demonstrated the </a:t>
            </a:r>
            <a:r>
              <a:rPr lang="en-US" altLang="zh-CN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great potential of Iron-Based Superconductor in the development of next-generation accelerators.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1D3CB91-575A-4010-887C-842A93425A6D}"/>
              </a:ext>
            </a:extLst>
          </p:cNvPr>
          <p:cNvGrpSpPr/>
          <p:nvPr/>
        </p:nvGrpSpPr>
        <p:grpSpPr>
          <a:xfrm>
            <a:off x="0" y="2279"/>
            <a:ext cx="9144000" cy="607791"/>
            <a:chOff x="0" y="2279"/>
            <a:chExt cx="9144000" cy="60779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BDE7197A-6C2E-4FD2-B843-CBAC7E2559CE}"/>
                </a:ext>
              </a:extLst>
            </p:cNvPr>
            <p:cNvSpPr/>
            <p:nvPr/>
          </p:nvSpPr>
          <p:spPr>
            <a:xfrm>
              <a:off x="0" y="2279"/>
              <a:ext cx="9144000" cy="607791"/>
            </a:xfrm>
            <a:prstGeom prst="rect">
              <a:avLst/>
            </a:prstGeom>
            <a:solidFill>
              <a:srgbClr val="2F22DE"/>
            </a:solidFill>
          </p:spPr>
          <p:txBody>
            <a:bodyPr wrap="square" tIns="36000" bIns="46800">
              <a:spAutoFit/>
            </a:bodyPr>
            <a:lstStyle/>
            <a:p>
              <a:pPr algn="ctr">
                <a:lnSpc>
                  <a:spcPts val="4504"/>
                </a:lnSpc>
                <a:spcBef>
                  <a:spcPct val="0"/>
                </a:spcBef>
              </a:pPr>
              <a:r>
                <a:rPr lang="en-US" altLang="zh-CN" sz="2700" b="1" dirty="0">
                  <a:solidFill>
                    <a:schemeClr val="bg1"/>
                  </a:solidFill>
                  <a:latin typeface="+mj-lt"/>
                </a:rPr>
                <a:t>IBS Technology: Status and Outlook </a:t>
              </a:r>
            </a:p>
          </p:txBody>
        </p: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11721ECD-FE22-4E0A-ADC3-3EE4A790F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29601" y="19700"/>
              <a:ext cx="840659" cy="565534"/>
            </a:xfrm>
            <a:prstGeom prst="rect">
              <a:avLst/>
            </a:prstGeom>
            <a:solidFill>
              <a:srgbClr val="2D20DA"/>
            </a:solidFill>
          </p:spPr>
        </p:pic>
      </p:grpSp>
      <p:sp>
        <p:nvSpPr>
          <p:cNvPr id="23" name="Text Box 19">
            <a:extLst>
              <a:ext uri="{FF2B5EF4-FFF2-40B4-BE49-F238E27FC236}">
                <a16:creationId xmlns:a16="http://schemas.microsoft.com/office/drawing/2014/main" id="{9E42EEB4-DF24-4566-8BF7-F66BFF640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813" y="726200"/>
            <a:ext cx="3670561" cy="289475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600" dirty="0"/>
              <a:t>Racetrack Coils with 100-m Long IBS Tapes </a:t>
            </a:r>
            <a:endParaRPr lang="zh-CN" altLang="en-US" sz="1600" dirty="0"/>
          </a:p>
        </p:txBody>
      </p:sp>
      <p:sp>
        <p:nvSpPr>
          <p:cNvPr id="10" name="页脚占位符 9">
            <a:extLst>
              <a:ext uri="{FF2B5EF4-FFF2-40B4-BE49-F238E27FC236}">
                <a16:creationId xmlns:a16="http://schemas.microsoft.com/office/drawing/2014/main" id="{3EF16F2E-C4D4-4CD1-B6A7-7B6E303C9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1667467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>
            <a:extLst>
              <a:ext uri="{FF2B5EF4-FFF2-40B4-BE49-F238E27FC236}">
                <a16:creationId xmlns:a16="http://schemas.microsoft.com/office/drawing/2014/main" id="{CFB8BD36-1160-4637-A853-B34519D6A17A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sp>
        <p:nvSpPr>
          <p:cNvPr id="4" name="Right Arrow 30"/>
          <p:cNvSpPr/>
          <p:nvPr/>
        </p:nvSpPr>
        <p:spPr bwMode="auto">
          <a:xfrm>
            <a:off x="295447" y="1411053"/>
            <a:ext cx="3517550" cy="162845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5" name="Right Arrow 30"/>
          <p:cNvSpPr/>
          <p:nvPr/>
        </p:nvSpPr>
        <p:spPr bwMode="auto">
          <a:xfrm>
            <a:off x="4220476" y="1399289"/>
            <a:ext cx="4618651" cy="184023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899374" y="1382208"/>
            <a:ext cx="216000" cy="216000"/>
            <a:chOff x="0" y="0"/>
            <a:chExt cx="258778" cy="256382"/>
          </a:xfrm>
        </p:grpSpPr>
        <p:sp>
          <p:nvSpPr>
            <p:cNvPr id="8" name="Oval 370"/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006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" name="Oval 371"/>
            <p:cNvSpPr>
              <a:spLocks noChangeArrowheads="1"/>
            </p:cNvSpPr>
            <p:nvPr/>
          </p:nvSpPr>
          <p:spPr bwMode="auto">
            <a:xfrm>
              <a:off x="65990" y="58396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3078588" y="1381885"/>
            <a:ext cx="216000" cy="216000"/>
            <a:chOff x="0" y="0"/>
            <a:chExt cx="258778" cy="256382"/>
          </a:xfrm>
        </p:grpSpPr>
        <p:sp>
          <p:nvSpPr>
            <p:cNvPr id="11" name="Oval 368"/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32B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Oval 369"/>
            <p:cNvSpPr>
              <a:spLocks noChangeArrowheads="1"/>
            </p:cNvSpPr>
            <p:nvPr/>
          </p:nvSpPr>
          <p:spPr bwMode="auto">
            <a:xfrm>
              <a:off x="59901" y="59903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62920" y="1576135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2008.02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22031" y="1552277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2008.09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73280" y="1552277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2016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6" name="Oval 358"/>
          <p:cNvSpPr>
            <a:spLocks noChangeArrowheads="1"/>
          </p:cNvSpPr>
          <p:nvPr/>
        </p:nvSpPr>
        <p:spPr bwMode="auto">
          <a:xfrm>
            <a:off x="686383" y="1390399"/>
            <a:ext cx="216000" cy="216000"/>
          </a:xfrm>
          <a:prstGeom prst="ellipse">
            <a:avLst/>
          </a:prstGeom>
          <a:solidFill>
            <a:srgbClr val="DC6D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Oval 359"/>
          <p:cNvSpPr>
            <a:spLocks noChangeArrowheads="1"/>
          </p:cNvSpPr>
          <p:nvPr/>
        </p:nvSpPr>
        <p:spPr bwMode="auto">
          <a:xfrm>
            <a:off x="735497" y="1442285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" name="Oval 368"/>
          <p:cNvSpPr>
            <a:spLocks noChangeArrowheads="1"/>
          </p:cNvSpPr>
          <p:nvPr/>
        </p:nvSpPr>
        <p:spPr bwMode="auto">
          <a:xfrm>
            <a:off x="4513868" y="1362835"/>
            <a:ext cx="216000" cy="21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" name="Oval 369"/>
          <p:cNvSpPr>
            <a:spLocks noChangeArrowheads="1"/>
          </p:cNvSpPr>
          <p:nvPr/>
        </p:nvSpPr>
        <p:spPr bwMode="auto">
          <a:xfrm>
            <a:off x="4575508" y="1413972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46967" y="1590981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2018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21" name="TextBox 29"/>
          <p:cNvSpPr txBox="1">
            <a:spLocks noChangeArrowheads="1"/>
          </p:cNvSpPr>
          <p:nvPr/>
        </p:nvSpPr>
        <p:spPr bwMode="auto">
          <a:xfrm>
            <a:off x="313730" y="1805793"/>
            <a:ext cx="1116224" cy="2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Discovery of IBS</a:t>
            </a:r>
          </a:p>
        </p:txBody>
      </p:sp>
      <p:sp>
        <p:nvSpPr>
          <p:cNvPr id="22" name="矩形 21"/>
          <p:cNvSpPr/>
          <p:nvPr/>
        </p:nvSpPr>
        <p:spPr>
          <a:xfrm>
            <a:off x="1570607" y="1576134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2008.04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731242" y="1367313"/>
            <a:ext cx="216000" cy="216000"/>
            <a:chOff x="4654195" y="4152355"/>
            <a:chExt cx="258762" cy="255587"/>
          </a:xfrm>
        </p:grpSpPr>
        <p:sp>
          <p:nvSpPr>
            <p:cNvPr id="25" name="Oval 370"/>
            <p:cNvSpPr>
              <a:spLocks noChangeArrowheads="1"/>
            </p:cNvSpPr>
            <p:nvPr/>
          </p:nvSpPr>
          <p:spPr bwMode="auto">
            <a:xfrm>
              <a:off x="4654195" y="4152355"/>
              <a:ext cx="258762" cy="25558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6" name="Oval 371"/>
            <p:cNvSpPr>
              <a:spLocks noChangeArrowheads="1"/>
            </p:cNvSpPr>
            <p:nvPr/>
          </p:nvSpPr>
          <p:spPr bwMode="auto">
            <a:xfrm>
              <a:off x="4721701" y="4212071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2676783" y="1805792"/>
            <a:ext cx="1002155" cy="44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Discovery of </a:t>
            </a:r>
          </a:p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122 phase IBS</a:t>
            </a:r>
          </a:p>
        </p:txBody>
      </p:sp>
      <p:sp>
        <p:nvSpPr>
          <p:cNvPr id="28" name="Oval 369"/>
          <p:cNvSpPr>
            <a:spLocks noChangeArrowheads="1"/>
          </p:cNvSpPr>
          <p:nvPr/>
        </p:nvSpPr>
        <p:spPr bwMode="auto">
          <a:xfrm>
            <a:off x="3947947" y="1442285"/>
            <a:ext cx="108000" cy="108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00996" y="1576581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2020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998004" y="1379738"/>
            <a:ext cx="216000" cy="216000"/>
            <a:chOff x="4789249" y="4115300"/>
            <a:chExt cx="258762" cy="255587"/>
          </a:xfrm>
        </p:grpSpPr>
        <p:sp>
          <p:nvSpPr>
            <p:cNvPr id="34" name="Oval 370"/>
            <p:cNvSpPr>
              <a:spLocks noChangeArrowheads="1"/>
            </p:cNvSpPr>
            <p:nvPr/>
          </p:nvSpPr>
          <p:spPr bwMode="auto">
            <a:xfrm>
              <a:off x="4789249" y="4115300"/>
              <a:ext cx="258762" cy="2555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5" name="Oval 371"/>
            <p:cNvSpPr>
              <a:spLocks noChangeArrowheads="1"/>
            </p:cNvSpPr>
            <p:nvPr/>
          </p:nvSpPr>
          <p:spPr bwMode="auto">
            <a:xfrm>
              <a:off x="4856754" y="4175016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3905220" y="906507"/>
            <a:ext cx="1544663" cy="448019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200" b="1" dirty="0">
                <a:latin typeface="+mj-lt"/>
                <a:ea typeface="+mj-ea"/>
                <a:cs typeface="Times New Roman" pitchFamily="18" charset="0"/>
              </a:rPr>
              <a:t>100-m 7-core IBS tape fabricated </a:t>
            </a:r>
            <a:endParaRPr lang="zh-CN" altLang="en-US" sz="12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40" name="TextBox 29"/>
          <p:cNvSpPr txBox="1">
            <a:spLocks noChangeArrowheads="1"/>
          </p:cNvSpPr>
          <p:nvPr/>
        </p:nvSpPr>
        <p:spPr bwMode="auto">
          <a:xfrm>
            <a:off x="1507808" y="1089959"/>
            <a:ext cx="1071725" cy="2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T</a:t>
            </a:r>
            <a:r>
              <a:rPr lang="en-US" altLang="zh-CN" sz="1200" b="1" baseline="-25000" dirty="0">
                <a:latin typeface="+mj-lt"/>
                <a:ea typeface="+mj-ea"/>
                <a:cs typeface="Times New Roman" pitchFamily="18" charset="0"/>
              </a:rPr>
              <a:t>c</a:t>
            </a:r>
            <a:r>
              <a:rPr lang="en-US" altLang="zh-CN" sz="1200" b="1" dirty="0">
                <a:latin typeface="+mj-lt"/>
                <a:ea typeface="+mj-ea"/>
                <a:cs typeface="Times New Roman" pitchFamily="18" charset="0"/>
              </a:rPr>
              <a:t> reached 55K</a:t>
            </a:r>
            <a:endParaRPr lang="en-US" altLang="zh-CN" sz="1200" b="1" dirty="0">
              <a:latin typeface="+mj-lt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5172342" y="1815630"/>
            <a:ext cx="1491737" cy="448019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IBS solenoid at 24 T</a:t>
            </a:r>
          </a:p>
          <a:p>
            <a:pPr algn="ctr" eaLnBrk="1" hangingPunct="1"/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 Racetrack at 8 T</a:t>
            </a:r>
            <a:endParaRPr lang="zh-CN" altLang="en-US" sz="12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4091" y="2520345"/>
            <a:ext cx="8585037" cy="226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The </a:t>
            </a:r>
            <a:r>
              <a:rPr lang="en-US" altLang="zh-CN" sz="1600" b="1" dirty="0"/>
              <a:t>engineering current density </a:t>
            </a:r>
            <a:r>
              <a:rPr lang="en-US" altLang="zh-CN" sz="1600" dirty="0"/>
              <a:t>of the long-length IBS still needs a significant improvement, to reach the similar level as </a:t>
            </a:r>
            <a:r>
              <a:rPr lang="en-US" altLang="zh-CN" sz="1600" dirty="0" err="1"/>
              <a:t>ReBCO</a:t>
            </a:r>
            <a:r>
              <a:rPr lang="en-US" altLang="zh-CN" sz="1600" dirty="0"/>
              <a:t> or Bi-2212 conductors.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The </a:t>
            </a:r>
            <a:r>
              <a:rPr lang="en-US" altLang="zh-CN" sz="1600" b="1" dirty="0"/>
              <a:t>materials of stabilizer </a:t>
            </a:r>
            <a:r>
              <a:rPr lang="en-US" altLang="zh-CN" sz="1600" dirty="0"/>
              <a:t>should be shifted to copper or any other low-cost metals to realize the low cost of IBS.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b="1" dirty="0"/>
              <a:t>Structure and fabrication methods </a:t>
            </a:r>
            <a:r>
              <a:rPr lang="en-US" altLang="zh-CN" sz="1600" dirty="0"/>
              <a:t>of IBS and corresponding coils should be further optimized to minimize the </a:t>
            </a:r>
            <a:r>
              <a:rPr lang="en-US" altLang="zh-CN" sz="1600" dirty="0" err="1"/>
              <a:t>J</a:t>
            </a:r>
            <a:r>
              <a:rPr lang="en-US" altLang="zh-CN" sz="1600" baseline="-25000" dirty="0" err="1"/>
              <a:t>c</a:t>
            </a:r>
            <a:r>
              <a:rPr lang="en-US" altLang="zh-CN" sz="1600" dirty="0"/>
              <a:t> degradation at high field and high stress.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And many other issues like detailed magnetic and mechanical properties study of IBS, quench detection and protection of the IBS coils / magnets and etc.  </a:t>
            </a:r>
            <a:endParaRPr lang="en-US" altLang="zh-CN" sz="1400" dirty="0">
              <a:latin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3" name="TextBox 29"/>
          <p:cNvSpPr txBox="1">
            <a:spLocks noChangeArrowheads="1"/>
          </p:cNvSpPr>
          <p:nvPr/>
        </p:nvSpPr>
        <p:spPr bwMode="auto">
          <a:xfrm>
            <a:off x="6903956" y="924050"/>
            <a:ext cx="1491737" cy="448019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IBS solenoid at 30 T</a:t>
            </a:r>
          </a:p>
          <a:p>
            <a:pPr algn="ctr" eaLnBrk="1" hangingPunct="1"/>
            <a:r>
              <a:rPr lang="en-CA" altLang="zh-CN" sz="1200" b="1" dirty="0">
                <a:latin typeface="+mj-lt"/>
                <a:ea typeface="楷体" pitchFamily="49" charset="-122"/>
                <a:cs typeface="Times New Roman" pitchFamily="18" charset="0"/>
              </a:rPr>
              <a:t> Racetrack at 10 T</a:t>
            </a:r>
            <a:endParaRPr lang="zh-CN" altLang="en-US" sz="12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46" name="Oval 370"/>
          <p:cNvSpPr>
            <a:spLocks noChangeArrowheads="1"/>
          </p:cNvSpPr>
          <p:nvPr/>
        </p:nvSpPr>
        <p:spPr bwMode="auto">
          <a:xfrm>
            <a:off x="8152216" y="1380939"/>
            <a:ext cx="216000" cy="216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" name="Oval 371"/>
          <p:cNvSpPr>
            <a:spLocks noChangeArrowheads="1"/>
          </p:cNvSpPr>
          <p:nvPr/>
        </p:nvSpPr>
        <p:spPr bwMode="auto">
          <a:xfrm>
            <a:off x="8208565" y="1431406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992375" y="1585077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200" dirty="0">
                <a:latin typeface="Britannic Bold" panose="020B0903060703020204" pitchFamily="34" charset="0"/>
                <a:ea typeface="方正粗黑宋简体" panose="02000000000000000000" pitchFamily="2" charset="-122"/>
              </a:rPr>
              <a:t>2022</a:t>
            </a:r>
            <a:endParaRPr kumimoji="1" lang="ko-KR" altLang="en-US" sz="1200" dirty="0"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id="{9713ACD7-372B-456D-951E-F9930F3935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29" name="页脚占位符 28">
            <a:extLst>
              <a:ext uri="{FF2B5EF4-FFF2-40B4-BE49-F238E27FC236}">
                <a16:creationId xmlns:a16="http://schemas.microsoft.com/office/drawing/2014/main" id="{3A2E74F6-6F39-4A75-ADB4-E464702E4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432020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id="{CA7D3BAD-03DA-472B-BBE3-6B8ADFAF1D54}"/>
              </a:ext>
            </a:extLst>
          </p:cNvPr>
          <p:cNvSpPr txBox="1"/>
          <p:nvPr/>
        </p:nvSpPr>
        <p:spPr>
          <a:xfrm>
            <a:off x="2018996" y="2327340"/>
            <a:ext cx="145385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/>
              <a:t>Magnet Design</a:t>
            </a:r>
            <a:endParaRPr lang="zh-CN" altLang="en-US" sz="1600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7C799AF-7522-4363-89E6-D1C86CEFE1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5" y="1310055"/>
            <a:ext cx="1217905" cy="90658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2938A93-1A3F-4F68-90A8-BD19826179FD}"/>
              </a:ext>
            </a:extLst>
          </p:cNvPr>
          <p:cNvSpPr txBox="1"/>
          <p:nvPr/>
        </p:nvSpPr>
        <p:spPr>
          <a:xfrm>
            <a:off x="0" y="2322928"/>
            <a:ext cx="15673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/>
              <a:t>Superconductor</a:t>
            </a:r>
            <a:endParaRPr lang="zh-CN" altLang="en-US" sz="1600" b="1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7AC8989-5AB9-43E0-93CC-FAE42A49DDDE}"/>
              </a:ext>
            </a:extLst>
          </p:cNvPr>
          <p:cNvSpPr/>
          <p:nvPr/>
        </p:nvSpPr>
        <p:spPr>
          <a:xfrm>
            <a:off x="3789090" y="4162237"/>
            <a:ext cx="1961917" cy="51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i="1" dirty="0"/>
              <a:t>Impregnation quality control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Thermal stress control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Mechanical strength and stability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56D8369-C03A-4E19-9691-21420109015A}"/>
              </a:ext>
            </a:extLst>
          </p:cNvPr>
          <p:cNvSpPr/>
          <p:nvPr/>
        </p:nvSpPr>
        <p:spPr>
          <a:xfrm>
            <a:off x="7668345" y="924420"/>
            <a:ext cx="1273975" cy="372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b="1" i="1" dirty="0"/>
              <a:t>Quench protection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Hot spot, voltage,…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4BD845D-27B5-4878-A5A8-EF76E5F0F611}"/>
              </a:ext>
            </a:extLst>
          </p:cNvPr>
          <p:cNvSpPr/>
          <p:nvPr/>
        </p:nvSpPr>
        <p:spPr>
          <a:xfrm>
            <a:off x="236954" y="3829987"/>
            <a:ext cx="936482" cy="51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i="1" dirty="0"/>
              <a:t>Material, 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Cross section, Processing,…</a:t>
            </a:r>
          </a:p>
        </p:txBody>
      </p:sp>
      <p:pic>
        <p:nvPicPr>
          <p:cNvPr id="10" name="Picture 2" descr="Z:\1---Daily Work\送样：照片及性能--Job\原始数据\20170814zhuyanmin-6460-OST-RC\m.jpg">
            <a:extLst>
              <a:ext uri="{FF2B5EF4-FFF2-40B4-BE49-F238E27FC236}">
                <a16:creationId xmlns:a16="http://schemas.microsoft.com/office/drawing/2014/main" id="{9294B3ED-DCF5-4D56-8658-F7A3F76FA7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830" y="1368414"/>
            <a:ext cx="968318" cy="86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F2A20745-2FA3-4E04-A8AD-6B79365F33EA}"/>
              </a:ext>
            </a:extLst>
          </p:cNvPr>
          <p:cNvSpPr/>
          <p:nvPr/>
        </p:nvSpPr>
        <p:spPr>
          <a:xfrm>
            <a:off x="251520" y="925074"/>
            <a:ext cx="1076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00" i="1" dirty="0"/>
              <a:t>J</a:t>
            </a:r>
            <a:r>
              <a:rPr lang="en-US" altLang="zh-CN" sz="1000" i="1" baseline="-25000" dirty="0"/>
              <a:t>c,</a:t>
            </a:r>
            <a:r>
              <a:rPr lang="en-US" altLang="zh-CN" sz="1000" i="1" dirty="0"/>
              <a:t> RRR, Cu ratio,</a:t>
            </a:r>
          </a:p>
          <a:p>
            <a:pPr>
              <a:lnSpc>
                <a:spcPct val="90000"/>
              </a:lnSpc>
            </a:pPr>
            <a:r>
              <a:rPr lang="en-US" altLang="zh-CN" sz="1000" i="1" dirty="0"/>
              <a:t>Filament size,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3F4E9F5-600E-45A4-9F78-3BFCFC5B2D2A}"/>
              </a:ext>
            </a:extLst>
          </p:cNvPr>
          <p:cNvSpPr/>
          <p:nvPr/>
        </p:nvSpPr>
        <p:spPr>
          <a:xfrm>
            <a:off x="3874313" y="926557"/>
            <a:ext cx="1697717" cy="372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i="1" dirty="0" err="1"/>
              <a:t>J</a:t>
            </a:r>
            <a:r>
              <a:rPr lang="en-US" altLang="zh-CN" sz="1013" i="1" baseline="-25000" dirty="0" err="1"/>
              <a:t>c</a:t>
            </a:r>
            <a:r>
              <a:rPr lang="en-US" altLang="zh-CN" sz="1013" i="1" dirty="0"/>
              <a:t> and RRR degradation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Stress and dimension control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A53A67E-7BF3-42DF-83FE-F3460A761154}"/>
              </a:ext>
            </a:extLst>
          </p:cNvPr>
          <p:cNvSpPr txBox="1"/>
          <p:nvPr/>
        </p:nvSpPr>
        <p:spPr>
          <a:xfrm>
            <a:off x="3977431" y="2322928"/>
            <a:ext cx="148954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/>
              <a:t>Coil Fabrication</a:t>
            </a:r>
            <a:endParaRPr lang="zh-CN" altLang="en-US" sz="1600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1514D45-ADED-48D8-B171-D693568D9FBF}"/>
              </a:ext>
            </a:extLst>
          </p:cNvPr>
          <p:cNvSpPr txBox="1"/>
          <p:nvPr/>
        </p:nvSpPr>
        <p:spPr>
          <a:xfrm>
            <a:off x="5745438" y="2222512"/>
            <a:ext cx="17132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/>
              <a:t>Magnet </a:t>
            </a:r>
          </a:p>
          <a:p>
            <a:pPr algn="ctr"/>
            <a:r>
              <a:rPr lang="en-US" altLang="zh-CN" sz="1600" b="1" dirty="0"/>
              <a:t>Assembly</a:t>
            </a:r>
            <a:endParaRPr lang="zh-CN" altLang="en-US" sz="1600" b="1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05C242B-E3F4-49C4-93B3-ECDDD11D8F54}"/>
              </a:ext>
            </a:extLst>
          </p:cNvPr>
          <p:cNvSpPr txBox="1"/>
          <p:nvPr/>
        </p:nvSpPr>
        <p:spPr>
          <a:xfrm>
            <a:off x="7621000" y="2224604"/>
            <a:ext cx="127397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/>
              <a:t>Performance</a:t>
            </a:r>
          </a:p>
          <a:p>
            <a:pPr algn="ctr"/>
            <a:r>
              <a:rPr lang="en-US" altLang="zh-CN" sz="1600" b="1" dirty="0"/>
              <a:t>Qualification</a:t>
            </a:r>
            <a:endParaRPr lang="zh-CN" altLang="en-US" sz="1600" b="1" dirty="0"/>
          </a:p>
        </p:txBody>
      </p:sp>
      <p:sp>
        <p:nvSpPr>
          <p:cNvPr id="16" name="Right Arrow 30">
            <a:extLst>
              <a:ext uri="{FF2B5EF4-FFF2-40B4-BE49-F238E27FC236}">
                <a16:creationId xmlns:a16="http://schemas.microsoft.com/office/drawing/2014/main" id="{3958183C-D991-475C-9C68-773CC0F061BD}"/>
              </a:ext>
            </a:extLst>
          </p:cNvPr>
          <p:cNvSpPr/>
          <p:nvPr/>
        </p:nvSpPr>
        <p:spPr bwMode="auto">
          <a:xfrm>
            <a:off x="1523000" y="2424024"/>
            <a:ext cx="520949" cy="145186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17" name="Right Arrow 30">
            <a:extLst>
              <a:ext uri="{FF2B5EF4-FFF2-40B4-BE49-F238E27FC236}">
                <a16:creationId xmlns:a16="http://schemas.microsoft.com/office/drawing/2014/main" id="{3F933053-97F2-46A5-B526-7D0115702F41}"/>
              </a:ext>
            </a:extLst>
          </p:cNvPr>
          <p:cNvSpPr/>
          <p:nvPr/>
        </p:nvSpPr>
        <p:spPr bwMode="auto">
          <a:xfrm>
            <a:off x="3462618" y="2424024"/>
            <a:ext cx="520949" cy="145186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18" name="Right Arrow 30">
            <a:extLst>
              <a:ext uri="{FF2B5EF4-FFF2-40B4-BE49-F238E27FC236}">
                <a16:creationId xmlns:a16="http://schemas.microsoft.com/office/drawing/2014/main" id="{03F7AC3B-2CA2-4368-A80B-9437C94BACF6}"/>
              </a:ext>
            </a:extLst>
          </p:cNvPr>
          <p:cNvSpPr/>
          <p:nvPr/>
        </p:nvSpPr>
        <p:spPr bwMode="auto">
          <a:xfrm>
            <a:off x="5494162" y="2419612"/>
            <a:ext cx="520949" cy="145186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19" name="Right Arrow 30">
            <a:extLst>
              <a:ext uri="{FF2B5EF4-FFF2-40B4-BE49-F238E27FC236}">
                <a16:creationId xmlns:a16="http://schemas.microsoft.com/office/drawing/2014/main" id="{4550AC81-1964-4488-BD2A-470568C5A863}"/>
              </a:ext>
            </a:extLst>
          </p:cNvPr>
          <p:cNvSpPr/>
          <p:nvPr/>
        </p:nvSpPr>
        <p:spPr bwMode="auto">
          <a:xfrm>
            <a:off x="7125004" y="2428469"/>
            <a:ext cx="520949" cy="145186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B33F9A5-00D8-41F1-9A11-0646AD5289D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5398" y="1310054"/>
            <a:ext cx="937074" cy="91886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FE1EF193-9EB6-4A2A-826D-F3C427D37D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7425" y="3881792"/>
            <a:ext cx="2040454" cy="28132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0ED5356C-A9B6-44F7-BEA8-12439F3937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41" y="2852505"/>
            <a:ext cx="972308" cy="95129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26FE10CB-9A0E-4C1F-B1A4-66758235C4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684" y="2853931"/>
            <a:ext cx="1025661" cy="89842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CBA5980-BB58-4D7B-92DB-B1E7205B869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983"/>
          <a:stretch/>
        </p:blipFill>
        <p:spPr>
          <a:xfrm>
            <a:off x="2628655" y="1322529"/>
            <a:ext cx="1207529" cy="908741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24852096-FE67-4FFE-9C1A-87041713D790}"/>
              </a:ext>
            </a:extLst>
          </p:cNvPr>
          <p:cNvSpPr/>
          <p:nvPr/>
        </p:nvSpPr>
        <p:spPr>
          <a:xfrm>
            <a:off x="1921604" y="926556"/>
            <a:ext cx="1768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00" i="1" dirty="0"/>
              <a:t>Magnetic field strength, </a:t>
            </a:r>
          </a:p>
          <a:p>
            <a:pPr>
              <a:lnSpc>
                <a:spcPct val="90000"/>
              </a:lnSpc>
            </a:pPr>
            <a:r>
              <a:rPr lang="en-US" altLang="zh-CN" sz="1000" i="1" dirty="0"/>
              <a:t>EM force, quench protection,…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AD3A500-65E8-4FDE-8986-8F7D6EDCDD4E}"/>
              </a:ext>
            </a:extLst>
          </p:cNvPr>
          <p:cNvSpPr/>
          <p:nvPr/>
        </p:nvSpPr>
        <p:spPr>
          <a:xfrm>
            <a:off x="1966197" y="4170412"/>
            <a:ext cx="145584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00" i="1" dirty="0"/>
              <a:t>Magnetic field quality, </a:t>
            </a:r>
          </a:p>
          <a:p>
            <a:pPr>
              <a:lnSpc>
                <a:spcPct val="90000"/>
              </a:lnSpc>
            </a:pPr>
            <a:r>
              <a:rPr lang="en-US" altLang="zh-CN" sz="1000" i="1" dirty="0"/>
              <a:t>Persistent current effect,</a:t>
            </a:r>
          </a:p>
          <a:p>
            <a:pPr>
              <a:lnSpc>
                <a:spcPct val="90000"/>
              </a:lnSpc>
            </a:pPr>
            <a:r>
              <a:rPr lang="en-US" altLang="zh-CN" sz="1000" i="1" dirty="0"/>
              <a:t>Coil stress,…</a:t>
            </a:r>
          </a:p>
        </p:txBody>
      </p:sp>
      <p:pic>
        <p:nvPicPr>
          <p:cNvPr id="28" name="Picture 2" descr="C:\Users\Jiang Weiwei\Desktop\_DSC2418.jpg">
            <a:extLst>
              <a:ext uri="{FF2B5EF4-FFF2-40B4-BE49-F238E27FC236}">
                <a16:creationId xmlns:a16="http://schemas.microsoft.com/office/drawing/2014/main" id="{6B93B362-5213-49A2-B3AF-3805903031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7269" y="1408635"/>
            <a:ext cx="1334843" cy="82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id="{B1FF536C-897B-4E44-8F3C-8FDE8A621726}"/>
              </a:ext>
            </a:extLst>
          </p:cNvPr>
          <p:cNvGrpSpPr/>
          <p:nvPr/>
        </p:nvGrpSpPr>
        <p:grpSpPr>
          <a:xfrm>
            <a:off x="3919151" y="2751442"/>
            <a:ext cx="1505684" cy="1366580"/>
            <a:chOff x="3867673" y="3025677"/>
            <a:chExt cx="1505684" cy="1366580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926F8949-8723-4AFA-A77A-4C2886E875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67673" y="3033327"/>
              <a:ext cx="986812" cy="583676"/>
            </a:xfrm>
            <a:prstGeom prst="rect">
              <a:avLst/>
            </a:prstGeom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F6110E1E-ADF2-40B8-94B1-3A15E0639D7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78358" y="3025677"/>
              <a:ext cx="494999" cy="13665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00568467-BF9C-4022-840B-FD9BEE708C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67673" y="3628526"/>
              <a:ext cx="984630" cy="751898"/>
            </a:xfrm>
            <a:prstGeom prst="rect">
              <a:avLst/>
            </a:prstGeom>
          </p:spPr>
        </p:pic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id="{DBCF5495-79B1-4B05-8345-7E30515A6BA0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6472" y="2867057"/>
            <a:ext cx="845288" cy="1320451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id="{42CB71BA-E6B0-41B9-BE5E-A94234639B47}"/>
              </a:ext>
            </a:extLst>
          </p:cNvPr>
          <p:cNvSpPr/>
          <p:nvPr/>
        </p:nvSpPr>
        <p:spPr>
          <a:xfrm>
            <a:off x="6022032" y="929507"/>
            <a:ext cx="1235026" cy="372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i="1" dirty="0" err="1"/>
              <a:t>J</a:t>
            </a:r>
            <a:r>
              <a:rPr lang="en-US" altLang="zh-CN" sz="1013" i="1" baseline="-25000" dirty="0" err="1"/>
              <a:t>c</a:t>
            </a:r>
            <a:r>
              <a:rPr lang="en-US" altLang="zh-CN" sz="1013" i="1" baseline="-25000" dirty="0"/>
              <a:t> </a:t>
            </a:r>
            <a:r>
              <a:rPr lang="en-US" altLang="zh-CN" sz="1013" i="1" dirty="0"/>
              <a:t>&amp; strain curve of the superconductor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AB6B99F6-DF25-4D5A-B392-7FB1CF0EEDF2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0403" y="2852505"/>
            <a:ext cx="889857" cy="1375718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C00A6F41-F2A9-4C8B-B918-2035444B239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498" y="1322298"/>
            <a:ext cx="1239524" cy="897897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id="{AA55060D-5F0D-4F31-8FE8-7FDFD1A5C0EB}"/>
              </a:ext>
            </a:extLst>
          </p:cNvPr>
          <p:cNvSpPr/>
          <p:nvPr/>
        </p:nvSpPr>
        <p:spPr>
          <a:xfrm>
            <a:off x="6022032" y="4193340"/>
            <a:ext cx="1309144" cy="513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b="1" i="1" dirty="0"/>
              <a:t>Pre-stress control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Dimension control,</a:t>
            </a:r>
          </a:p>
          <a:p>
            <a:pPr>
              <a:lnSpc>
                <a:spcPct val="90000"/>
              </a:lnSpc>
            </a:pPr>
            <a:r>
              <a:rPr lang="en-US" altLang="zh-CN" sz="1013" i="1" dirty="0"/>
              <a:t>Mechanical Stability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72FE8FEB-C097-4C54-89FA-A3291792E4DA}"/>
              </a:ext>
            </a:extLst>
          </p:cNvPr>
          <p:cNvSpPr/>
          <p:nvPr/>
        </p:nvSpPr>
        <p:spPr>
          <a:xfrm>
            <a:off x="7729672" y="4235110"/>
            <a:ext cx="1273975" cy="528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1013" i="1" dirty="0"/>
              <a:t>Training, </a:t>
            </a:r>
            <a:r>
              <a:rPr lang="en-US" altLang="zh-CN" sz="1050" i="1" dirty="0"/>
              <a:t>Thermal-magnetic instability,</a:t>
            </a:r>
          </a:p>
          <a:p>
            <a:pPr>
              <a:lnSpc>
                <a:spcPct val="90000"/>
              </a:lnSpc>
            </a:pPr>
            <a:r>
              <a:rPr lang="en-US" altLang="zh-CN" sz="1050" i="1" dirty="0"/>
              <a:t>Thermal cycle,…</a:t>
            </a:r>
            <a:endParaRPr lang="en-US" altLang="zh-CN" sz="1013" i="1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2AB1B83E-10B6-42AA-8854-9865B2BB0D49}"/>
              </a:ext>
            </a:extLst>
          </p:cNvPr>
          <p:cNvGrpSpPr/>
          <p:nvPr/>
        </p:nvGrpSpPr>
        <p:grpSpPr>
          <a:xfrm>
            <a:off x="1801207" y="2775414"/>
            <a:ext cx="850449" cy="1106378"/>
            <a:chOff x="4519117" y="830870"/>
            <a:chExt cx="2952328" cy="4032448"/>
          </a:xfrm>
        </p:grpSpPr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CE970678-2FB2-4CFE-91AE-4B84868FE2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19117" y="830870"/>
              <a:ext cx="2952328" cy="4032448"/>
            </a:xfrm>
            <a:prstGeom prst="rect">
              <a:avLst/>
            </a:prstGeom>
          </p:spPr>
        </p:pic>
        <p:sp>
          <p:nvSpPr>
            <p:cNvPr id="41" name="下箭头 140">
              <a:extLst>
                <a:ext uri="{FF2B5EF4-FFF2-40B4-BE49-F238E27FC236}">
                  <a16:creationId xmlns:a16="http://schemas.microsoft.com/office/drawing/2014/main" id="{50173BC5-3385-4720-A714-58F69352E2DD}"/>
                </a:ext>
              </a:extLst>
            </p:cNvPr>
            <p:cNvSpPr/>
            <p:nvPr/>
          </p:nvSpPr>
          <p:spPr>
            <a:xfrm>
              <a:off x="5918475" y="4011910"/>
              <a:ext cx="93685" cy="222807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上箭头 141">
              <a:extLst>
                <a:ext uri="{FF2B5EF4-FFF2-40B4-BE49-F238E27FC236}">
                  <a16:creationId xmlns:a16="http://schemas.microsoft.com/office/drawing/2014/main" id="{E0B5BEBC-38F2-4151-AAC2-9FEFF91F70D4}"/>
                </a:ext>
              </a:extLst>
            </p:cNvPr>
            <p:cNvSpPr/>
            <p:nvPr/>
          </p:nvSpPr>
          <p:spPr>
            <a:xfrm>
              <a:off x="5909420" y="1440490"/>
              <a:ext cx="93687" cy="220751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id="{AE36A7C6-3E53-4DB6-98DE-63F95E5E7B80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R&amp;D Route for LTS High-field Accelerator Magnets</a:t>
            </a: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id="{17F50502-D37B-4EA0-9C7B-C9A922FBE0F0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43" name="页脚占位符 42">
            <a:extLst>
              <a:ext uri="{FF2B5EF4-FFF2-40B4-BE49-F238E27FC236}">
                <a16:creationId xmlns:a16="http://schemas.microsoft.com/office/drawing/2014/main" id="{FE6FB2CE-61A6-45E9-854F-D1B0CD5A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869029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4537" y="757175"/>
            <a:ext cx="964463" cy="194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0377" y="2700391"/>
            <a:ext cx="2578623" cy="2032108"/>
          </a:xfrm>
          <a:prstGeom prst="rect">
            <a:avLst/>
          </a:prstGeom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0377" y="757175"/>
            <a:ext cx="1597548" cy="1946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5612" y="757175"/>
            <a:ext cx="1288313" cy="397532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3898" y="691142"/>
            <a:ext cx="4248757" cy="10310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Development of a </a:t>
            </a:r>
            <a:r>
              <a:rPr lang="en-US" altLang="zh-CN" sz="1600" b="1" dirty="0">
                <a:solidFill>
                  <a:srgbClr val="000000"/>
                </a:solidFill>
              </a:rPr>
              <a:t>NbTi+Nb</a:t>
            </a:r>
            <a:r>
              <a:rPr lang="en-US" altLang="zh-CN" sz="1600" b="1" baseline="-25000" dirty="0">
                <a:solidFill>
                  <a:srgbClr val="000000"/>
                </a:solidFill>
              </a:rPr>
              <a:t>3</a:t>
            </a:r>
            <a:r>
              <a:rPr lang="en-US" altLang="zh-CN" sz="1600" b="1" dirty="0">
                <a:solidFill>
                  <a:srgbClr val="000000"/>
                </a:solidFill>
              </a:rPr>
              <a:t>Sn twin-aperture 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model dipole magnet from 2017.</a:t>
            </a:r>
          </a:p>
          <a:p>
            <a:pPr algn="just"/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Dipole field reached </a:t>
            </a:r>
            <a:r>
              <a:rPr lang="en-US" altLang="zh-CN" sz="1500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12 T @ 4.2 K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May 2021 and </a:t>
            </a:r>
            <a:r>
              <a:rPr lang="en-US" altLang="zh-CN" sz="1500" b="1" dirty="0">
                <a:solidFill>
                  <a:srgbClr val="FF0000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12.47 T </a:t>
            </a:r>
            <a:r>
              <a:rPr lang="en-US" altLang="zh-CN" sz="1500" dirty="0">
                <a:solidFill>
                  <a:prstClr val="black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after a thermal cycle.</a:t>
            </a:r>
            <a:endParaRPr lang="zh-CN" altLang="en-US" sz="1500" dirty="0">
              <a:solidFill>
                <a:prstClr val="black"/>
              </a:solidFill>
              <a:latin typeface="Times New Roman" pitchFamily="18" charset="0"/>
              <a:ea typeface="宋体" panose="02010600030101010101" pitchFamily="2" charset="-122"/>
              <a:cs typeface="Times New Roman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98" y="1814183"/>
            <a:ext cx="1525405" cy="148133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141" y="1776671"/>
            <a:ext cx="2391513" cy="16291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898" y="3321176"/>
            <a:ext cx="4135743" cy="1485151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FFB993C6-C11A-4C18-9A61-D2D10737F4CE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R&amp;D of the 1</a:t>
            </a:r>
            <a:r>
              <a:rPr lang="en-US" altLang="zh-CN" sz="2700" b="1" baseline="30000" dirty="0">
                <a:solidFill>
                  <a:schemeClr val="bg1"/>
                </a:solidFill>
                <a:latin typeface="+mj-lt"/>
              </a:rPr>
              <a:t>st</a:t>
            </a: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 NbTi+Nb</a:t>
            </a:r>
            <a:r>
              <a:rPr lang="en-US" altLang="zh-CN" sz="2700" b="1" baseline="-25000" dirty="0">
                <a:solidFill>
                  <a:schemeClr val="bg1"/>
                </a:solidFill>
                <a:latin typeface="+mj-lt"/>
              </a:rPr>
              <a:t>3</a:t>
            </a: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Sn Model Dipole Magnet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9DE47DF4-7B34-4A2F-A305-8FBF4B20673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7" name="页脚占位符 6">
            <a:extLst>
              <a:ext uri="{FF2B5EF4-FFF2-40B4-BE49-F238E27FC236}">
                <a16:creationId xmlns:a16="http://schemas.microsoft.com/office/drawing/2014/main" id="{1A8883C1-0F24-449E-80E4-247CAB6EB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08391208"/>
      </p:ext>
    </p:extLst>
  </p:cSld>
  <p:clrMapOvr>
    <a:masterClrMapping/>
  </p:clrMapOvr>
  <p:transition advTm="41964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154" y="601663"/>
            <a:ext cx="6009246" cy="4258714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id="{09491235-94EF-47CC-97E7-9E358151AFC0}"/>
              </a:ext>
            </a:extLst>
          </p:cNvPr>
          <p:cNvGrpSpPr/>
          <p:nvPr/>
        </p:nvGrpSpPr>
        <p:grpSpPr>
          <a:xfrm>
            <a:off x="293804" y="716771"/>
            <a:ext cx="2453600" cy="3959503"/>
            <a:chOff x="293804" y="716771"/>
            <a:chExt cx="2453600" cy="395950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8F8A73B-3234-46AE-B1EE-C498FF21CF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804" y="716771"/>
              <a:ext cx="2453600" cy="2615272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06A20F62-B2FD-4E2B-82B1-F3686360F0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804" y="3342429"/>
              <a:ext cx="2447436" cy="1333845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644997F0-E1B2-41CE-B661-691A0EDF0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990" y="3336079"/>
              <a:ext cx="674233" cy="1333845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61A43C06-3701-4870-BDC4-1667C866B912}"/>
              </a:ext>
            </a:extLst>
          </p:cNvPr>
          <p:cNvSpPr txBox="1"/>
          <p:nvPr/>
        </p:nvSpPr>
        <p:spPr>
          <a:xfrm>
            <a:off x="3986835" y="2079625"/>
            <a:ext cx="381965" cy="169277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100" dirty="0"/>
              <a:t>2018</a:t>
            </a:r>
            <a:endParaRPr lang="zh-CN" altLang="en-US" sz="11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BDE6E96-1CC9-4C77-8FE6-88FC2CD4A517}"/>
              </a:ext>
            </a:extLst>
          </p:cNvPr>
          <p:cNvSpPr txBox="1"/>
          <p:nvPr/>
        </p:nvSpPr>
        <p:spPr>
          <a:xfrm>
            <a:off x="4399585" y="1858220"/>
            <a:ext cx="381965" cy="169277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100" dirty="0"/>
              <a:t>2019</a:t>
            </a:r>
            <a:endParaRPr lang="zh-CN" altLang="en-US" sz="11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D757F24-7413-4B21-9630-DAD2352E86C9}"/>
              </a:ext>
            </a:extLst>
          </p:cNvPr>
          <p:cNvSpPr txBox="1"/>
          <p:nvPr/>
        </p:nvSpPr>
        <p:spPr>
          <a:xfrm>
            <a:off x="8153400" y="1278282"/>
            <a:ext cx="361950" cy="169277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100" dirty="0"/>
              <a:t>2021</a:t>
            </a:r>
            <a:endParaRPr lang="zh-CN" altLang="en-US" sz="1100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1DE938D5-5DA3-4F5E-9ADD-433F97F4C5CE}"/>
              </a:ext>
            </a:extLst>
          </p:cNvPr>
          <p:cNvCxnSpPr>
            <a:cxnSpLocks/>
          </p:cNvCxnSpPr>
          <p:nvPr/>
        </p:nvCxnSpPr>
        <p:spPr>
          <a:xfrm>
            <a:off x="3263900" y="1858220"/>
            <a:ext cx="1517650" cy="0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72B7BC1F-790E-448F-837C-5BC5B1F13DDE}"/>
              </a:ext>
            </a:extLst>
          </p:cNvPr>
          <p:cNvCxnSpPr>
            <a:cxnSpLocks/>
          </p:cNvCxnSpPr>
          <p:nvPr/>
        </p:nvCxnSpPr>
        <p:spPr>
          <a:xfrm>
            <a:off x="3257550" y="2080470"/>
            <a:ext cx="1111250" cy="0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id="{A03D2281-BBFE-4E3D-A15D-713C529D6562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R&amp;D of the 1</a:t>
            </a:r>
            <a:r>
              <a:rPr lang="en-US" altLang="zh-CN" sz="2700" b="1" baseline="30000" dirty="0">
                <a:solidFill>
                  <a:schemeClr val="bg1"/>
                </a:solidFill>
                <a:latin typeface="+mj-lt"/>
              </a:rPr>
              <a:t>st</a:t>
            </a: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 NbTi+Nb</a:t>
            </a:r>
            <a:r>
              <a:rPr lang="en-US" altLang="zh-CN" sz="2700" b="1" baseline="-25000" dirty="0">
                <a:solidFill>
                  <a:schemeClr val="bg1"/>
                </a:solidFill>
                <a:latin typeface="+mj-lt"/>
              </a:rPr>
              <a:t>3</a:t>
            </a: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Sn Model Dipole Magnet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0077F20F-6464-45D2-834A-C8EF9D1D05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0BCF3A2E-1D0F-4615-8414-0D17E75AC19C}"/>
              </a:ext>
            </a:extLst>
          </p:cNvPr>
          <p:cNvSpPr/>
          <p:nvPr/>
        </p:nvSpPr>
        <p:spPr>
          <a:xfrm>
            <a:off x="3298287" y="1334730"/>
            <a:ext cx="1368731" cy="338088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9D019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D07BA6BF-2ECC-4F71-9DD0-08AA86373948}"/>
              </a:ext>
            </a:extLst>
          </p:cNvPr>
          <p:cNvSpPr/>
          <p:nvPr/>
        </p:nvSpPr>
        <p:spPr>
          <a:xfrm>
            <a:off x="5284972" y="1069258"/>
            <a:ext cx="1499285" cy="457200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9D019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id="{44D37C98-57A9-4910-9BF5-D41BCD897FB2}"/>
              </a:ext>
            </a:extLst>
          </p:cNvPr>
          <p:cNvSpPr/>
          <p:nvPr/>
        </p:nvSpPr>
        <p:spPr>
          <a:xfrm>
            <a:off x="7204586" y="1054144"/>
            <a:ext cx="1025015" cy="338088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9D019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B587CCA-CDD8-40F3-A085-2C1971023C6E}"/>
              </a:ext>
            </a:extLst>
          </p:cNvPr>
          <p:cNvSpPr txBox="1"/>
          <p:nvPr/>
        </p:nvSpPr>
        <p:spPr>
          <a:xfrm>
            <a:off x="6426814" y="746473"/>
            <a:ext cx="714886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200" b="1" dirty="0"/>
              <a:t>~90% SSL</a:t>
            </a:r>
            <a:endParaRPr lang="zh-CN" altLang="en-US" sz="1200" b="1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7FB4FD-4803-43FF-927F-C3BDF802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07618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2605696" y="647966"/>
            <a:ext cx="4223149" cy="346632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16 T Dipole: Nb</a:t>
            </a:r>
            <a:r>
              <a:rPr lang="en-US" altLang="zh-CN" baseline="-25000" dirty="0"/>
              <a:t>3</a:t>
            </a:r>
            <a:r>
              <a:rPr lang="en-US" altLang="zh-CN" dirty="0"/>
              <a:t>Sn 12~13 T + HTS 3~4 T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710" y="1053600"/>
            <a:ext cx="8446970" cy="366622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2B60872-2A7E-41D7-B1EC-6E593F745A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232" y="2895584"/>
            <a:ext cx="2225901" cy="189597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A005CAB-2377-4071-A6C7-385E24C5BE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937" y="1050885"/>
            <a:ext cx="1540353" cy="177095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042C972-992A-4AF4-BCC6-4B6957B5A2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845" y="2964056"/>
            <a:ext cx="1823630" cy="184227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6675E757-D533-4F8D-ADEE-BD3046AA6635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Development of the 16-T Hybrid Dipole Magnet 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C2E1172-9D2E-4365-A5A5-29965FE5F1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16473D-1404-4659-99E5-FDD577B2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991255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>
            <a:extLst>
              <a:ext uri="{FF2B5EF4-FFF2-40B4-BE49-F238E27FC236}">
                <a16:creationId xmlns:a16="http://schemas.microsoft.com/office/drawing/2014/main" id="{B06438FE-6C89-4374-99F5-B3CA48D55FEB}"/>
              </a:ext>
            </a:extLst>
          </p:cNvPr>
          <p:cNvSpPr txBox="1">
            <a:spLocks/>
          </p:cNvSpPr>
          <p:nvPr/>
        </p:nvSpPr>
        <p:spPr>
          <a:xfrm>
            <a:off x="1873047" y="655787"/>
            <a:ext cx="5405283" cy="350320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Development of </a:t>
            </a:r>
            <a:r>
              <a:rPr lang="en-US" altLang="zh-CN"/>
              <a:t>a Roebel</a:t>
            </a:r>
            <a:r>
              <a:rPr lang="en-US" altLang="zh-CN" dirty="0"/>
              <a:t>-like HTS Transposed Cable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33B0E8F-FA01-4591-B60E-F8E89A63F59A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Development of the 16-T Hybrid Dipole Magnet 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EA315E05-FC6E-46C0-A51E-C6F4AC9244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BA24C703-4A46-40EC-BE6A-0AA8FF6642C1}"/>
              </a:ext>
            </a:extLst>
          </p:cNvPr>
          <p:cNvGrpSpPr/>
          <p:nvPr/>
        </p:nvGrpSpPr>
        <p:grpSpPr>
          <a:xfrm>
            <a:off x="331841" y="1014955"/>
            <a:ext cx="8480319" cy="3791372"/>
            <a:chOff x="331841" y="1014955"/>
            <a:chExt cx="8480319" cy="379137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9546" y="1014955"/>
              <a:ext cx="8422613" cy="379137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5346103" y="2695643"/>
              <a:ext cx="785740" cy="6001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1</a:t>
              </a:r>
              <a:r>
                <a:rPr lang="en-US" altLang="zh-CN" sz="11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</a:t>
              </a:r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prototype cable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9547DBE-2C41-48BC-8BB9-BC12EFC58682}"/>
                </a:ext>
              </a:extLst>
            </p:cNvPr>
            <p:cNvSpPr/>
            <p:nvPr/>
          </p:nvSpPr>
          <p:spPr>
            <a:xfrm>
              <a:off x="6166668" y="2688919"/>
              <a:ext cx="785740" cy="60016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2</a:t>
              </a:r>
              <a:r>
                <a:rPr lang="en-US" altLang="zh-CN" sz="11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prototype cable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A3FD4D04-6BA6-4FC7-9A62-4C264B023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1841" y="3180229"/>
              <a:ext cx="2256717" cy="149089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874930E3-4E81-4B46-B8B6-3DC33A58E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684" y="2674401"/>
              <a:ext cx="697347" cy="476807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60035CE5-F89C-4305-9A79-9FCC03B2D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52408" y="1040756"/>
              <a:ext cx="1859752" cy="2247056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D791F99D-3034-4E38-83FD-EC2D66E341FF}"/>
              </a:ext>
            </a:extLst>
          </p:cNvPr>
          <p:cNvSpPr txBox="1"/>
          <p:nvPr/>
        </p:nvSpPr>
        <p:spPr>
          <a:xfrm>
            <a:off x="1925303" y="3151208"/>
            <a:ext cx="7857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In-plane </a:t>
            </a:r>
          </a:p>
          <a:p>
            <a:r>
              <a:rPr lang="en-US" altLang="zh-CN" sz="1100" dirty="0"/>
              <a:t>bending</a:t>
            </a:r>
            <a:endParaRPr lang="zh-CN" altLang="en-US" sz="1100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060BE21-8194-412C-BD07-1B814C717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23589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245" y="1030586"/>
            <a:ext cx="8411778" cy="196569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47790E9-A672-4B15-B822-A016447CEEB4}"/>
              </a:ext>
            </a:extLst>
          </p:cNvPr>
          <p:cNvSpPr/>
          <p:nvPr/>
        </p:nvSpPr>
        <p:spPr>
          <a:xfrm>
            <a:off x="6846514" y="3050494"/>
            <a:ext cx="1911510" cy="181787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2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IBS prototype cable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length: 5 m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Pitch length: 200 mm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thickness: 10.5 mm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temp.: 860</a:t>
            </a: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C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Test radius: 200 mm</a:t>
            </a:r>
          </a:p>
          <a:p>
            <a:pPr algn="just">
              <a:lnSpc>
                <a:spcPct val="130000"/>
              </a:lnSpc>
            </a:pP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zh-CN" altLang="en-US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2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&gt;1300 A</a:t>
            </a:r>
            <a:endParaRPr lang="zh-CN" altLang="en-US" sz="12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987C517-834C-44E3-87D1-A4584BB892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245" y="2964914"/>
            <a:ext cx="6500268" cy="1840692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CC880C1A-6BC5-4701-92CF-F3A7FAE3F4FA}"/>
              </a:ext>
            </a:extLst>
          </p:cNvPr>
          <p:cNvGrpSpPr/>
          <p:nvPr/>
        </p:nvGrpSpPr>
        <p:grpSpPr>
          <a:xfrm>
            <a:off x="424254" y="1206704"/>
            <a:ext cx="2870344" cy="1545129"/>
            <a:chOff x="424254" y="1206704"/>
            <a:chExt cx="2870344" cy="154512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13B2E6E-CD30-4569-BBA1-A26C7EBF62E1}"/>
                </a:ext>
              </a:extLst>
            </p:cNvPr>
            <p:cNvSpPr txBox="1"/>
            <p:nvPr/>
          </p:nvSpPr>
          <p:spPr>
            <a:xfrm>
              <a:off x="450307" y="1206704"/>
              <a:ext cx="1010894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>
              <a:spAutoFit/>
            </a:bodyPr>
            <a:lstStyle/>
            <a:p>
              <a:r>
                <a:rPr lang="en-US" altLang="zh-CN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Iron Based Superconductor</a:t>
              </a:r>
              <a:endParaRPr lang="zh-CN" altLang="en-US" sz="1050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2735997D-4CD9-461F-B83B-300C0AA015F3}"/>
                </a:ext>
              </a:extLst>
            </p:cNvPr>
            <p:cNvSpPr txBox="1"/>
            <p:nvPr/>
          </p:nvSpPr>
          <p:spPr>
            <a:xfrm>
              <a:off x="712893" y="1524979"/>
              <a:ext cx="666272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>
              <a:spAutoFit/>
            </a:bodyPr>
            <a:lstStyle/>
            <a:p>
              <a:r>
                <a:rPr lang="en-US" altLang="zh-CN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Hastelloy</a:t>
              </a:r>
              <a:endParaRPr lang="zh-CN" altLang="en-US" sz="1050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9DF947A7-8DBA-4B15-B7A9-394E020E9C5F}"/>
                </a:ext>
              </a:extLst>
            </p:cNvPr>
            <p:cNvSpPr txBox="1"/>
            <p:nvPr/>
          </p:nvSpPr>
          <p:spPr>
            <a:xfrm>
              <a:off x="424254" y="2590250"/>
              <a:ext cx="1595045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>
              <a:spAutoFit/>
            </a:bodyPr>
            <a:lstStyle/>
            <a:p>
              <a:r>
                <a:rPr lang="en-US" altLang="zh-CN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Cross section of the cable </a:t>
              </a:r>
              <a:endParaRPr lang="zh-CN" altLang="en-US" sz="1050" dirty="0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8D79F664-95BD-469A-9AB2-0937B9C3ACCE}"/>
                </a:ext>
              </a:extLst>
            </p:cNvPr>
            <p:cNvSpPr txBox="1"/>
            <p:nvPr/>
          </p:nvSpPr>
          <p:spPr>
            <a:xfrm>
              <a:off x="2440110" y="1675581"/>
              <a:ext cx="854488" cy="21744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>
              <a:spAutoFit/>
            </a:bodyPr>
            <a:lstStyle/>
            <a:p>
              <a:endParaRPr lang="zh-CN" altLang="en-US" sz="1050" dirty="0"/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77EF8E20-6C5C-423C-9465-BE2110C954AA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Development of the 16-T Hybrid Dipole Magnet 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329819FE-2556-4FB5-98A7-A5166659E5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30" name="标题 1">
            <a:extLst>
              <a:ext uri="{FF2B5EF4-FFF2-40B4-BE49-F238E27FC236}">
                <a16:creationId xmlns:a16="http://schemas.microsoft.com/office/drawing/2014/main" id="{5701853E-B3DE-4EDE-9751-8E45DD821CC3}"/>
              </a:ext>
            </a:extLst>
          </p:cNvPr>
          <p:cNvSpPr txBox="1">
            <a:spLocks/>
          </p:cNvSpPr>
          <p:nvPr/>
        </p:nvSpPr>
        <p:spPr>
          <a:xfrm>
            <a:off x="1873047" y="655787"/>
            <a:ext cx="5405283" cy="350320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sz="3200" b="1" kern="1200">
                <a:solidFill>
                  <a:schemeClr val="accent1"/>
                </a:solidFill>
                <a:latin typeface="+mj-lt"/>
                <a:ea typeface="Microsoft YaHei UI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Development of a </a:t>
            </a:r>
            <a:r>
              <a:rPr lang="en-US" altLang="zh-CN" sz="2000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Roebel</a:t>
            </a:r>
            <a:r>
              <a:rPr lang="en-US" altLang="zh-CN" sz="20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-like HTS Transposed Cable</a:t>
            </a:r>
            <a:endParaRPr lang="zh-CN" altLang="en-US" sz="2000" dirty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页脚占位符 6">
            <a:extLst>
              <a:ext uri="{FF2B5EF4-FFF2-40B4-BE49-F238E27FC236}">
                <a16:creationId xmlns:a16="http://schemas.microsoft.com/office/drawing/2014/main" id="{5B6931CC-BCB1-4BBF-8062-7E7795D3E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125967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81" y="704549"/>
            <a:ext cx="7648827" cy="413292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2D4F8B91-939A-4BCE-99B1-F352F54EF7F0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R&amp;D Roadmap for Next Years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ACFA180-A123-4789-837E-1A6C5D8C0C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50502A-2038-4339-874C-FE3E6F16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192202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B89FAC09-691F-49AA-8B26-7C5D314A2E22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Magnet Design Scope for SPPC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A6F224E-D374-4EFD-854B-0AA5FE49A1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94C024A1-6339-4B02-8D13-1C4D07EBA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147060"/>
              </p:ext>
            </p:extLst>
          </p:nvPr>
        </p:nvGraphicFramePr>
        <p:xfrm>
          <a:off x="571294" y="1124049"/>
          <a:ext cx="7922419" cy="3660487"/>
        </p:xfrm>
        <a:graphic>
          <a:graphicData uri="http://schemas.openxmlformats.org/drawingml/2006/table">
            <a:tbl>
              <a:tblPr/>
              <a:tblGrid>
                <a:gridCol w="2145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6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0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8151">
                <a:tc>
                  <a:txBody>
                    <a:bodyPr/>
                    <a:lstStyle/>
                    <a:p>
                      <a:r>
                        <a:rPr lang="en-US" altLang="zh-CN" sz="1800" b="1" dirty="0"/>
                        <a:t>High</a:t>
                      </a:r>
                      <a:r>
                        <a:rPr lang="en-US" altLang="zh-CN" sz="1800" b="1" baseline="0" dirty="0"/>
                        <a:t> Energy Circular Colliders for next decades</a:t>
                      </a:r>
                      <a:endParaRPr lang="zh-CN" altLang="en-US" sz="1800" b="1" dirty="0"/>
                    </a:p>
                  </a:txBody>
                  <a:tcPr marL="68644" marR="68644" marT="34322" marB="34322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100" b="1" dirty="0">
                          <a:solidFill>
                            <a:srgbClr val="FF0000"/>
                          </a:solidFill>
                        </a:rPr>
                        <a:t>    SPPC</a:t>
                      </a:r>
                      <a:endParaRPr lang="zh-CN" altLang="en-US" sz="21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21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FCC</a:t>
                      </a:r>
                      <a:endParaRPr lang="zh-CN" altLang="en-US" sz="21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Proposed institution </a:t>
                      </a:r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IHEP-CAS, China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CERN, Europe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Proposed dates</a:t>
                      </a:r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2012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2013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Site of the project</a:t>
                      </a:r>
                    </a:p>
                  </a:txBody>
                  <a:tcPr marL="68644" marR="68644" marT="34322" marB="34322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China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Europe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1158"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Baseline technology</a:t>
                      </a:r>
                    </a:p>
                    <a:p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C00000"/>
                          </a:solidFill>
                        </a:rPr>
                        <a:t>IBS</a:t>
                      </a:r>
                      <a:r>
                        <a:rPr lang="en-US" altLang="zh-CN" sz="1600" b="1" dirty="0"/>
                        <a:t> </a:t>
                      </a: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12~24 T</a:t>
                      </a:r>
                      <a:r>
                        <a:rPr lang="en-US" altLang="zh-CN" sz="1600" b="1" dirty="0"/>
                        <a:t> to reach </a:t>
                      </a: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75-150</a:t>
                      </a:r>
                      <a:r>
                        <a:rPr lang="en-US" altLang="zh-CN" sz="1600" b="1" dirty="0"/>
                        <a:t> </a:t>
                      </a:r>
                      <a:r>
                        <a:rPr lang="en-US" altLang="zh-CN" sz="1600" b="1" dirty="0" err="1"/>
                        <a:t>TeV</a:t>
                      </a:r>
                      <a:r>
                        <a:rPr lang="en-US" altLang="zh-CN" sz="1600" b="1" dirty="0"/>
                        <a:t>, Nb</a:t>
                      </a:r>
                      <a:r>
                        <a:rPr lang="en-US" altLang="zh-CN" sz="1600" b="1" baseline="-25000" dirty="0"/>
                        <a:t>3</a:t>
                      </a:r>
                      <a:r>
                        <a:rPr lang="en-US" altLang="zh-CN" sz="1600" b="1" dirty="0"/>
                        <a:t>Sn</a:t>
                      </a:r>
                      <a:r>
                        <a:rPr lang="en-US" altLang="zh-CN" sz="1600" b="1" baseline="0" dirty="0"/>
                        <a:t> </a:t>
                      </a:r>
                      <a:r>
                        <a:rPr lang="en-US" altLang="zh-CN" sz="1600" b="1" dirty="0" err="1"/>
                        <a:t>etc</a:t>
                      </a:r>
                      <a:r>
                        <a:rPr lang="en-US" altLang="zh-CN" sz="1600" b="1" dirty="0"/>
                        <a:t> as options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>
                          <a:solidFill>
                            <a:srgbClr val="C00000"/>
                          </a:solidFill>
                        </a:rPr>
                        <a:t>Nb</a:t>
                      </a:r>
                      <a:r>
                        <a:rPr lang="en-US" altLang="zh-CN" sz="1600" b="1" baseline="-25000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altLang="zh-CN" sz="1600" b="1" dirty="0">
                          <a:solidFill>
                            <a:srgbClr val="C00000"/>
                          </a:solidFill>
                        </a:rPr>
                        <a:t>Sn</a:t>
                      </a:r>
                      <a:r>
                        <a:rPr lang="en-US" altLang="zh-CN" sz="1600" b="1" dirty="0"/>
                        <a:t> </a:t>
                      </a: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16 T</a:t>
                      </a:r>
                      <a:r>
                        <a:rPr lang="en-US" altLang="zh-CN" sz="1600" b="1" dirty="0"/>
                        <a:t> to reach </a:t>
                      </a:r>
                      <a:r>
                        <a:rPr lang="en-US" altLang="zh-CN" sz="1600" b="1" dirty="0">
                          <a:solidFill>
                            <a:srgbClr val="FF0000"/>
                          </a:solidFill>
                        </a:rPr>
                        <a:t>100 </a:t>
                      </a:r>
                      <a:r>
                        <a:rPr lang="en-US" altLang="zh-CN" sz="1600" b="1" dirty="0" err="1"/>
                        <a:t>TeV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526"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Timeline</a:t>
                      </a:r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Construction at 2040s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1" dirty="0"/>
                        <a:t>Construction at 2050-60s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18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/>
                        <a:t>Cost</a:t>
                      </a:r>
                      <a:endParaRPr lang="zh-CN" altLang="en-US" sz="1600" b="1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*</a:t>
                      </a:r>
                      <a:endParaRPr lang="zh-CN" altLang="en-US" sz="1600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**</a:t>
                      </a:r>
                      <a:endParaRPr lang="zh-CN" altLang="en-US" sz="1600" dirty="0"/>
                    </a:p>
                  </a:txBody>
                  <a:tcPr marL="68644" marR="68644" marT="34322" marB="3432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2" name="Picture 148" descr="Several sites in China are currently under study for a possible 100âkm-circumference collider. Image credit: IHEP">
            <a:extLst>
              <a:ext uri="{FF2B5EF4-FFF2-40B4-BE49-F238E27FC236}">
                <a16:creationId xmlns:a16="http://schemas.microsoft.com/office/drawing/2014/main" id="{790A8553-C2F7-4D11-B900-FABDF2CB57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1657" y="1145840"/>
            <a:ext cx="1578093" cy="118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5227DF7-DD3C-41C0-9C95-19EFF8E77C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1035" y="1145840"/>
            <a:ext cx="1590148" cy="118170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4A40A1C-7D81-4B81-B6A2-394D1AA7DF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115" y="1452314"/>
            <a:ext cx="1362892" cy="875230"/>
          </a:xfrm>
          <a:prstGeom prst="rect">
            <a:avLst/>
          </a:prstGeom>
        </p:spPr>
      </p:pic>
      <p:graphicFrame>
        <p:nvGraphicFramePr>
          <p:cNvPr id="15" name="Objet 7">
            <a:extLst>
              <a:ext uri="{FF2B5EF4-FFF2-40B4-BE49-F238E27FC236}">
                <a16:creationId xmlns:a16="http://schemas.microsoft.com/office/drawing/2014/main" id="{BC9BAC9E-2010-4EE8-A558-0A650AF183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263359"/>
              </p:ext>
            </p:extLst>
          </p:nvPr>
        </p:nvGraphicFramePr>
        <p:xfrm>
          <a:off x="2952750" y="720725"/>
          <a:ext cx="31464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公式" r:id="rId7" imgW="1701720" imgH="203040" progId="Equation.3">
                  <p:embed/>
                </p:oleObj>
              </mc:Choice>
              <mc:Fallback>
                <p:oleObj name="公式" r:id="rId7" imgW="1701720" imgH="203040" progId="Equation.3">
                  <p:embed/>
                  <p:pic>
                    <p:nvPicPr>
                      <p:cNvPr id="24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0" y="720725"/>
                        <a:ext cx="3146425" cy="3746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B2F6D1-1788-4498-8806-9A1CDFE25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427059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7">
            <a:extLst>
              <a:ext uri="{FF2B5EF4-FFF2-40B4-BE49-F238E27FC236}">
                <a16:creationId xmlns:a16="http://schemas.microsoft.com/office/drawing/2014/main" id="{8CCECE85-57A9-43B0-8CF2-72B25B8C89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761" y="3861289"/>
            <a:ext cx="1061465" cy="1061465"/>
          </a:xfrm>
          <a:prstGeom prst="rect">
            <a:avLst/>
          </a:prstGeom>
        </p:spPr>
      </p:pic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36405E-EA61-4DC2-8665-61F56121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22DC9C3-E3CD-4777-9B31-A3623EE0C741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Status of the HL-LHC MCBRD CCT Magnets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E532229-9DEE-4887-B674-DC919A335B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B0AB24A-3318-4E3A-9CBC-15B3D236CE94}"/>
              </a:ext>
            </a:extLst>
          </p:cNvPr>
          <p:cNvSpPr txBox="1">
            <a:spLocks/>
          </p:cNvSpPr>
          <p:nvPr/>
        </p:nvSpPr>
        <p:spPr>
          <a:xfrm>
            <a:off x="366563" y="1993554"/>
            <a:ext cx="5920502" cy="272450"/>
          </a:xfrm>
          <a:prstGeom prst="rect">
            <a:avLst/>
          </a:prstGeom>
        </p:spPr>
        <p:txBody>
          <a:bodyPr vert="horz" lIns="68644" tIns="34322" rIns="68644" bIns="34322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1201" b="1" dirty="0">
                <a:latin typeface="+mn-lt"/>
                <a:ea typeface="黑体" panose="02010609060101010101" pitchFamily="49" charset="-122"/>
                <a:cs typeface="+mn-cs"/>
              </a:rPr>
              <a:t>Layout of the HL-LHC Magnets and Contributors</a:t>
            </a:r>
            <a:endParaRPr lang="en-GB" sz="1201" b="1" dirty="0">
              <a:latin typeface="+mn-lt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13783B9-F469-48C8-A9B9-E2E331DEB7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97" y="2709644"/>
            <a:ext cx="3259886" cy="203010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5B55B6E-5785-4CA6-B626-8A5E9E4E80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4782" y="2709644"/>
            <a:ext cx="2542283" cy="2020816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43C4B2A5-8788-444F-A49E-EE1D9958C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575" y="2654644"/>
            <a:ext cx="820058" cy="8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E7F4731-C548-443C-AC59-5BF7531470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397" y="763170"/>
            <a:ext cx="3003094" cy="121439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49C2969-968A-4A22-9694-A21F6C1589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47" y="763169"/>
            <a:ext cx="2937298" cy="121439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C5959FF-3A62-407E-B157-8DEA40064EC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3294" y="763169"/>
            <a:ext cx="989933" cy="137305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E76CAFD-1C31-4E9B-A72A-6D294A71F8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950" y="1665142"/>
            <a:ext cx="1320582" cy="1280565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55F0463C-9A3F-4BA9-B442-04D9B00528B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429" y="2965909"/>
            <a:ext cx="1322103" cy="823732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CC58C153-F124-4ADE-9B3F-BC3B809C0CC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73674" y="2470048"/>
            <a:ext cx="1628506" cy="9906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9072CD3-7CCE-42AF-AB23-80AC9A2D4F3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429" y="763169"/>
            <a:ext cx="1322103" cy="883275"/>
          </a:xfrm>
          <a:prstGeom prst="rect">
            <a:avLst/>
          </a:prstGeom>
        </p:spPr>
      </p:pic>
      <p:pic>
        <p:nvPicPr>
          <p:cNvPr id="21" name="Content Placeholder 5">
            <a:extLst>
              <a:ext uri="{FF2B5EF4-FFF2-40B4-BE49-F238E27FC236}">
                <a16:creationId xmlns:a16="http://schemas.microsoft.com/office/drawing/2014/main" id="{01E35C9D-1CFE-41D0-B930-E57E1A6D640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491" y="3873782"/>
            <a:ext cx="1591271" cy="1048973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85665D5A-C6A3-4E42-80BF-E4E7CCA17E7C}"/>
              </a:ext>
            </a:extLst>
          </p:cNvPr>
          <p:cNvSpPr/>
          <p:nvPr/>
        </p:nvSpPr>
        <p:spPr>
          <a:xfrm>
            <a:off x="349622" y="2216644"/>
            <a:ext cx="594431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The 1</a:t>
            </a:r>
            <a:r>
              <a:rPr lang="en-US" altLang="zh-CN" sz="1200" b="1" baseline="30000" dirty="0">
                <a:solidFill>
                  <a:srgbClr val="FF0000"/>
                </a:solidFill>
              </a:rPr>
              <a:t>st</a:t>
            </a:r>
            <a:r>
              <a:rPr lang="en-US" altLang="zh-CN" sz="1200" b="1" dirty="0">
                <a:solidFill>
                  <a:srgbClr val="FF0000"/>
                </a:solidFill>
              </a:rPr>
              <a:t> prototype magnet passed performance test at 4.2K in China, delivered to CERN in Aug 2020, and passed performance test at CERN in Dec 2020. 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44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0886FDFA-F06F-44D0-8229-2A3EB5BF29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439" y="3173273"/>
            <a:ext cx="2752680" cy="1791474"/>
          </a:xfrm>
          <a:prstGeom prst="rect">
            <a:avLst/>
          </a:prstGeom>
        </p:spPr>
      </p:pic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BF40225-CF6B-429E-AF0C-22F2C33FC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C500896-2C0E-4535-A379-FF2F7E8EB4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9" y="3173272"/>
            <a:ext cx="3046106" cy="17914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491761C-80CE-458A-AD89-1A0C027CB9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3" y="1262180"/>
            <a:ext cx="3062622" cy="187271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14F144A-893C-48BC-A8BF-0AEF2ED5FAE2}"/>
              </a:ext>
            </a:extLst>
          </p:cNvPr>
          <p:cNvSpPr/>
          <p:nvPr/>
        </p:nvSpPr>
        <p:spPr>
          <a:xfrm>
            <a:off x="873149" y="687087"/>
            <a:ext cx="7480205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</a:rPr>
              <a:t>The 1</a:t>
            </a:r>
            <a:r>
              <a:rPr lang="en-US" altLang="zh-CN" sz="1400" b="1" baseline="30000" dirty="0">
                <a:solidFill>
                  <a:srgbClr val="FF0000"/>
                </a:solidFill>
              </a:rPr>
              <a:t>st</a:t>
            </a:r>
            <a:r>
              <a:rPr lang="en-US" altLang="zh-CN" sz="1400" b="1" dirty="0">
                <a:solidFill>
                  <a:srgbClr val="FF0000"/>
                </a:solidFill>
              </a:rPr>
              <a:t> series magnet passed performance test at 4.2K in China and delivered to Europe in Oct 2021.</a:t>
            </a:r>
          </a:p>
          <a:p>
            <a:r>
              <a:rPr lang="en-US" altLang="zh-CN" sz="1400" b="1" dirty="0">
                <a:solidFill>
                  <a:srgbClr val="FF0000"/>
                </a:solidFill>
              </a:rPr>
              <a:t>The remaining 11 sets of magnets will be delivered to Europe at a rate of 2~3 months per magnet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7971DD6-D306-4610-9909-18E28731CCDD}"/>
              </a:ext>
            </a:extLst>
          </p:cNvPr>
          <p:cNvSpPr/>
          <p:nvPr/>
        </p:nvSpPr>
        <p:spPr>
          <a:xfrm>
            <a:off x="304436" y="2820672"/>
            <a:ext cx="9781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b="1" dirty="0"/>
              <a:t>1-Aperture-02</a:t>
            </a:r>
            <a:endParaRPr lang="en-US" altLang="en-US" sz="1050" b="1" dirty="0">
              <a:solidFill>
                <a:srgbClr val="000000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5FDB759-EEBC-4E28-B214-C765EF79EFA8}"/>
              </a:ext>
            </a:extLst>
          </p:cNvPr>
          <p:cNvSpPr/>
          <p:nvPr/>
        </p:nvSpPr>
        <p:spPr>
          <a:xfrm>
            <a:off x="261135" y="4690638"/>
            <a:ext cx="9781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050" b="1" dirty="0"/>
              <a:t>1-Aperture-01</a:t>
            </a:r>
            <a:endParaRPr lang="en-US" altLang="en-US" sz="1050" b="1" dirty="0">
              <a:solidFill>
                <a:srgbClr val="000000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E4B6BE7B-2317-45B1-8F4F-92DE2B9793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508" y="1271821"/>
            <a:ext cx="1777856" cy="179736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3F4C678-2E07-46F2-BEF4-E00EA6EED38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1201" y="1269159"/>
            <a:ext cx="3815918" cy="17973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B4A0412-9CAE-462B-A03B-D668184C7AD3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Status of the HL-LHC MCBRD CCT Magnets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398D777-180D-484B-BBA8-F5ECAFD64B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400F5B37-3CD5-4189-AD48-F56C423194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5786" y="4117297"/>
            <a:ext cx="1379182" cy="97154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FE1339FD-9016-4FDD-8440-4D3C6561F8F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968" y="4101513"/>
            <a:ext cx="1416250" cy="98888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3D900EC0-8B5C-4D9D-8849-3544D76F942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07" t="5250" r="10063" b="3874"/>
          <a:stretch/>
        </p:blipFill>
        <p:spPr>
          <a:xfrm>
            <a:off x="3271508" y="3099208"/>
            <a:ext cx="1390268" cy="988065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AF61E57-2ADF-4B72-899F-32E87D3E413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78" r="8664" b="5709"/>
          <a:stretch/>
        </p:blipFill>
        <p:spPr>
          <a:xfrm>
            <a:off x="4482336" y="3099208"/>
            <a:ext cx="1631034" cy="97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64944" y="838194"/>
            <a:ext cx="7922419" cy="3874604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1727" i="1" dirty="0"/>
              <a:t>Strong domestic collaboration in China for the </a:t>
            </a:r>
            <a:r>
              <a:rPr lang="en-US" altLang="zh-CN" sz="1727" i="1" dirty="0">
                <a:solidFill>
                  <a:srgbClr val="FF0000"/>
                </a:solidFill>
              </a:rPr>
              <a:t>advanced superconductor R&amp;D </a:t>
            </a:r>
            <a:r>
              <a:rPr lang="en-US" altLang="zh-CN" sz="1727" i="1" dirty="0"/>
              <a:t>(HTS &amp; Nb</a:t>
            </a:r>
            <a:r>
              <a:rPr lang="en-US" altLang="zh-CN" sz="1727" i="1" baseline="-25000" dirty="0"/>
              <a:t>3</a:t>
            </a:r>
            <a:r>
              <a:rPr lang="en-US" altLang="zh-CN" sz="1727" i="1" dirty="0"/>
              <a:t>Sn): to significantly raise their performance and lower their cost.</a:t>
            </a:r>
          </a:p>
          <a:p>
            <a:pPr algn="just">
              <a:lnSpc>
                <a:spcPct val="110000"/>
              </a:lnSpc>
            </a:pPr>
            <a:r>
              <a:rPr lang="en-US" altLang="zh-CN" sz="1730" i="1" dirty="0" err="1"/>
              <a:t>J</a:t>
            </a:r>
            <a:r>
              <a:rPr lang="en-US" altLang="zh-CN" sz="1730" i="1" baseline="-25000" dirty="0" err="1"/>
              <a:t>c</a:t>
            </a:r>
            <a:r>
              <a:rPr lang="en-US" altLang="zh-CN" sz="1730" i="1" dirty="0"/>
              <a:t> of 100-m long </a:t>
            </a:r>
            <a:r>
              <a:rPr lang="en-US" altLang="zh-CN" sz="1730" i="1" dirty="0">
                <a:cs typeface="Times New Roman" pitchFamily="18" charset="0"/>
              </a:rPr>
              <a:t>7-core </a:t>
            </a:r>
            <a:r>
              <a:rPr lang="en-US" altLang="zh-CN" sz="1730" i="1" dirty="0">
                <a:solidFill>
                  <a:srgbClr val="FF0000"/>
                </a:solidFill>
                <a:cs typeface="Times New Roman" pitchFamily="18" charset="0"/>
              </a:rPr>
              <a:t>Iron-Based Superconducting </a:t>
            </a:r>
            <a:r>
              <a:rPr lang="en-US" altLang="zh-CN" sz="1730" i="1" dirty="0"/>
              <a:t>tape has reached </a:t>
            </a:r>
            <a:r>
              <a:rPr lang="en-US" altLang="zh-CN" sz="1730" i="1" dirty="0">
                <a:solidFill>
                  <a:srgbClr val="FF0000"/>
                </a:solidFill>
              </a:rPr>
              <a:t>500 A/mm</a:t>
            </a:r>
            <a:r>
              <a:rPr lang="en-US" altLang="zh-CN" sz="1730" i="1" baseline="30000" dirty="0">
                <a:solidFill>
                  <a:srgbClr val="FF0000"/>
                </a:solidFill>
              </a:rPr>
              <a:t>2</a:t>
            </a:r>
            <a:r>
              <a:rPr lang="en-US" altLang="zh-CN" sz="1730" i="1" dirty="0">
                <a:solidFill>
                  <a:srgbClr val="FF0000"/>
                </a:solidFill>
              </a:rPr>
              <a:t> </a:t>
            </a:r>
            <a:r>
              <a:rPr lang="en-US" altLang="zh-CN" sz="1730" i="1" dirty="0">
                <a:solidFill>
                  <a:srgbClr val="FF0000"/>
                </a:solidFill>
                <a:cs typeface="Times New Roman" panose="02020603050405020304" pitchFamily="18" charset="0"/>
              </a:rPr>
              <a:t>@</a:t>
            </a:r>
            <a:r>
              <a:rPr lang="en-US" altLang="zh-CN" sz="1730" i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1730" i="1" dirty="0">
                <a:solidFill>
                  <a:srgbClr val="FF0000"/>
                </a:solidFill>
              </a:rPr>
              <a:t>4.2 K, 10 T, </a:t>
            </a:r>
            <a:r>
              <a:rPr lang="en-US" altLang="zh-CN" sz="1730" i="1" dirty="0"/>
              <a:t>corresponding to </a:t>
            </a:r>
            <a:r>
              <a:rPr lang="en-US" altLang="zh-CN" sz="1730" i="1" dirty="0" err="1">
                <a:solidFill>
                  <a:srgbClr val="FF0000"/>
                </a:solidFill>
              </a:rPr>
              <a:t>I</a:t>
            </a:r>
            <a:r>
              <a:rPr lang="en-US" altLang="zh-CN" sz="1730" i="1" baseline="-25000" dirty="0" err="1">
                <a:solidFill>
                  <a:srgbClr val="FF0000"/>
                </a:solidFill>
              </a:rPr>
              <a:t>c</a:t>
            </a:r>
            <a:r>
              <a:rPr lang="en-US" altLang="zh-CN" sz="1730" i="1" dirty="0">
                <a:solidFill>
                  <a:srgbClr val="FF0000"/>
                </a:solidFill>
              </a:rPr>
              <a:t> &gt;200 A, J</a:t>
            </a:r>
            <a:r>
              <a:rPr lang="en-US" altLang="zh-CN" sz="1730" i="1" baseline="-25000" dirty="0">
                <a:solidFill>
                  <a:srgbClr val="FF0000"/>
                </a:solidFill>
              </a:rPr>
              <a:t>e</a:t>
            </a:r>
            <a:r>
              <a:rPr lang="en-US" altLang="zh-CN" sz="1730" i="1" dirty="0">
                <a:solidFill>
                  <a:srgbClr val="FF0000"/>
                </a:solidFill>
              </a:rPr>
              <a:t>&gt;140 A/mm</a:t>
            </a:r>
            <a:r>
              <a:rPr lang="en-US" altLang="zh-CN" sz="1730" i="1" baseline="30000" dirty="0">
                <a:solidFill>
                  <a:srgbClr val="FF0000"/>
                </a:solidFill>
              </a:rPr>
              <a:t>2</a:t>
            </a:r>
            <a:r>
              <a:rPr lang="en-US" altLang="zh-CN" sz="1730" i="1" dirty="0">
                <a:solidFill>
                  <a:srgbClr val="FF0000"/>
                </a:solidFill>
              </a:rPr>
              <a:t>.</a:t>
            </a:r>
            <a:endParaRPr lang="en-US" altLang="zh-CN" sz="1730" i="1" dirty="0"/>
          </a:p>
          <a:p>
            <a:pPr algn="just">
              <a:lnSpc>
                <a:spcPct val="110000"/>
              </a:lnSpc>
            </a:pPr>
            <a:r>
              <a:rPr lang="en-US" altLang="zh-CN" sz="1727" i="1" dirty="0"/>
              <a:t>Quench current of the </a:t>
            </a:r>
            <a:r>
              <a:rPr lang="en-US" altLang="zh-CN" sz="1727" i="1" dirty="0">
                <a:solidFill>
                  <a:srgbClr val="FF0000"/>
                </a:solidFill>
              </a:rPr>
              <a:t>Iron-Based Superconducting </a:t>
            </a:r>
            <a:r>
              <a:rPr lang="en-US" altLang="zh-CN" sz="1727" i="1" dirty="0"/>
              <a:t>double pancake solenoid coil reached </a:t>
            </a:r>
            <a:r>
              <a:rPr lang="en-US" altLang="zh-CN" sz="1727" i="1" dirty="0">
                <a:solidFill>
                  <a:srgbClr val="FF0000"/>
                </a:solidFill>
              </a:rPr>
              <a:t>67 A at 30 T, </a:t>
            </a:r>
            <a:r>
              <a:rPr lang="en-US" altLang="zh-CN" sz="1727" i="1" dirty="0"/>
              <a:t>new world record!</a:t>
            </a:r>
          </a:p>
          <a:p>
            <a:pPr algn="just">
              <a:lnSpc>
                <a:spcPct val="110000"/>
              </a:lnSpc>
            </a:pPr>
            <a:r>
              <a:rPr lang="en-US" altLang="zh-CN" sz="1727" i="1" dirty="0">
                <a:solidFill>
                  <a:srgbClr val="FF0000"/>
                </a:solidFill>
              </a:rPr>
              <a:t>10+ T twin-aperture </a:t>
            </a:r>
            <a:r>
              <a:rPr lang="en-US" altLang="zh-CN" sz="1727" i="1" dirty="0"/>
              <a:t>model dipoles being developed at IHEP, </a:t>
            </a:r>
            <a:r>
              <a:rPr lang="en-US" altLang="zh-CN" sz="1727" i="1" dirty="0">
                <a:solidFill>
                  <a:srgbClr val="FF0000"/>
                </a:solidFill>
              </a:rPr>
              <a:t>reached 12.47 T at 4.2 K </a:t>
            </a:r>
            <a:r>
              <a:rPr lang="en-US" altLang="zh-CN" sz="1727" i="1" dirty="0"/>
              <a:t>in July 2021, aiming to reach 16 T (Nb</a:t>
            </a:r>
            <a:r>
              <a:rPr lang="en-US" altLang="zh-CN" sz="1727" i="1" baseline="-25000" dirty="0"/>
              <a:t>3</a:t>
            </a:r>
            <a:r>
              <a:rPr lang="en-US" altLang="zh-CN" sz="1727" i="1" dirty="0"/>
              <a:t>Sn+HTS) in 3 years, and 20 T in 10 years. 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en-US" altLang="zh-CN" sz="1000" b="1" i="1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altLang="zh-CN" sz="1727" b="1" i="1" dirty="0">
                <a:solidFill>
                  <a:srgbClr val="FF0000"/>
                </a:solidFill>
              </a:rPr>
              <a:t>International collaboration </a:t>
            </a:r>
            <a:r>
              <a:rPr lang="en-US" altLang="zh-CN" sz="1727" i="1" dirty="0"/>
              <a:t>on high field magnet technology for </a:t>
            </a:r>
            <a:r>
              <a:rPr lang="en-US" altLang="zh-CN" sz="1727" i="1" dirty="0">
                <a:solidFill>
                  <a:srgbClr val="FF0000"/>
                </a:solidFill>
              </a:rPr>
              <a:t>next-generation particle accelerators</a:t>
            </a:r>
            <a:r>
              <a:rPr lang="en-US" altLang="zh-CN" sz="1727" i="1" dirty="0"/>
              <a:t> are highly welcome!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Summary</a:t>
            </a:r>
            <a:endParaRPr lang="zh-CN" altLang="en-US" sz="27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9235A55-2411-424F-875F-891B8A426A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351E4F-A011-413F-9165-5A4B64D4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128409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02467A38-E129-48BC-9F95-B37F346134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0" b="10019"/>
          <a:stretch/>
        </p:blipFill>
        <p:spPr>
          <a:xfrm>
            <a:off x="921065" y="772902"/>
            <a:ext cx="7195178" cy="4216245"/>
          </a:xfrm>
          <a:prstGeom prst="rect">
            <a:avLst/>
          </a:prstGeom>
        </p:spPr>
      </p:pic>
      <p:sp>
        <p:nvSpPr>
          <p:cNvPr id="8" name="内容占位符 4">
            <a:extLst>
              <a:ext uri="{FF2B5EF4-FFF2-40B4-BE49-F238E27FC236}">
                <a16:creationId xmlns:a16="http://schemas.microsoft.com/office/drawing/2014/main" id="{EBA25D06-6FFC-4DFD-AF97-4DBB7A886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4238" y="2290471"/>
            <a:ext cx="3347762" cy="3922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2400" i="1" dirty="0">
                <a:solidFill>
                  <a:srgbClr val="FF0000"/>
                </a:solidFill>
              </a:rPr>
              <a:t>Thanks for your attention</a:t>
            </a:r>
            <a:endParaRPr lang="zh-CN" altLang="en-US" sz="2400" i="1" dirty="0">
              <a:solidFill>
                <a:srgbClr val="FF000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48BCDF6-32B1-4A6A-A815-BA97612E014D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F22DE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endParaRPr lang="zh-CN" altLang="en-US" sz="27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1660A3B-1862-4A82-8907-8F5B9EAFB3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7869326-4131-4518-8D30-792035710936}"/>
              </a:ext>
            </a:extLst>
          </p:cNvPr>
          <p:cNvSpPr txBox="1"/>
          <p:nvPr/>
        </p:nvSpPr>
        <p:spPr>
          <a:xfrm>
            <a:off x="6121190" y="4709679"/>
            <a:ext cx="19950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i="1" dirty="0">
                <a:solidFill>
                  <a:srgbClr val="92D050"/>
                </a:solidFill>
              </a:rPr>
              <a:t>Yuyuantan Park, Beijing, 2022.1</a:t>
            </a:r>
            <a:endParaRPr lang="zh-CN" altLang="en-US" sz="1100" i="1" dirty="0">
              <a:solidFill>
                <a:srgbClr val="92D050"/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63DBCB-A3FE-4BB8-A794-3A467135F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44425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573737"/>
              </p:ext>
            </p:extLst>
          </p:nvPr>
        </p:nvGraphicFramePr>
        <p:xfrm>
          <a:off x="324465" y="646103"/>
          <a:ext cx="8288312" cy="412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本框 1"/>
          <p:cNvSpPr txBox="1"/>
          <p:nvPr/>
        </p:nvSpPr>
        <p:spPr>
          <a:xfrm>
            <a:off x="5644094" y="3466860"/>
            <a:ext cx="1127942" cy="30579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IBS 2016</a:t>
            </a:r>
          </a:p>
          <a:p>
            <a:pPr>
              <a:lnSpc>
                <a:spcPts val="12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(short sample)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lnSpc>
                <a:spcPts val="1200"/>
              </a:lnSpc>
            </a:pP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https://gss1.bdstatic.com/-vo3dSag_xI4khGkpoWK1HF6hhy/baike/w%3D268%3Bg%3D0/sign=9baf3e864ded2e73fce9812abf3ac6b6/f11f3a292df5e0fe34f058035b6034a85fdf72cc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54886" y="2978919"/>
            <a:ext cx="494993" cy="44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接连接符 10"/>
          <p:cNvCxnSpPr>
            <a:cxnSpLocks/>
          </p:cNvCxnSpPr>
          <p:nvPr/>
        </p:nvCxnSpPr>
        <p:spPr>
          <a:xfrm>
            <a:off x="1084990" y="2299375"/>
            <a:ext cx="7314217" cy="23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文本框 1"/>
          <p:cNvSpPr txBox="1"/>
          <p:nvPr/>
        </p:nvSpPr>
        <p:spPr>
          <a:xfrm>
            <a:off x="8391498" y="2257370"/>
            <a:ext cx="922566" cy="21047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</a:pPr>
            <a:r>
              <a:rPr lang="en-US" altLang="zh-CN" sz="1050" b="1" dirty="0"/>
              <a:t>500A/mm</a:t>
            </a:r>
            <a:r>
              <a:rPr lang="en-US" altLang="zh-CN" sz="1050" b="1" baseline="30000" dirty="0"/>
              <a:t>2</a:t>
            </a:r>
            <a:endParaRPr lang="zh-CN" altLang="en-US" sz="1050" b="1" baseline="30000" dirty="0"/>
          </a:p>
        </p:txBody>
      </p:sp>
      <p:sp>
        <p:nvSpPr>
          <p:cNvPr id="18" name="十字星 17"/>
          <p:cNvSpPr/>
          <p:nvPr/>
        </p:nvSpPr>
        <p:spPr>
          <a:xfrm>
            <a:off x="2643791" y="3171858"/>
            <a:ext cx="132736" cy="182371"/>
          </a:xfrm>
          <a:prstGeom prst="star4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728347" y="3228521"/>
            <a:ext cx="870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ts val="1200"/>
              </a:lnSpc>
            </a:pPr>
            <a:r>
              <a:rPr lang="en-US" altLang="zh-CN" sz="1100" b="1" dirty="0">
                <a:solidFill>
                  <a:srgbClr val="00B050"/>
                </a:solidFill>
              </a:rPr>
              <a:t>IBS 2018 100-m tape</a:t>
            </a:r>
            <a:endParaRPr lang="zh-CN" altLang="en-US" sz="1100" b="1" dirty="0">
              <a:solidFill>
                <a:srgbClr val="00B050"/>
              </a:solidFill>
            </a:endParaRPr>
          </a:p>
        </p:txBody>
      </p:sp>
      <p:sp>
        <p:nvSpPr>
          <p:cNvPr id="22" name="十字星 17">
            <a:extLst>
              <a:ext uri="{FF2B5EF4-FFF2-40B4-BE49-F238E27FC236}">
                <a16:creationId xmlns:a16="http://schemas.microsoft.com/office/drawing/2014/main" id="{92A9127B-3640-490F-9756-5D3B11D9C4D6}"/>
              </a:ext>
            </a:extLst>
          </p:cNvPr>
          <p:cNvSpPr/>
          <p:nvPr/>
        </p:nvSpPr>
        <p:spPr>
          <a:xfrm>
            <a:off x="2645374" y="2789345"/>
            <a:ext cx="132736" cy="182371"/>
          </a:xfrm>
          <a:prstGeom prst="star4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DF01BDC2-0C52-450F-9AE0-7E9C249D0A0A}"/>
              </a:ext>
            </a:extLst>
          </p:cNvPr>
          <p:cNvSpPr/>
          <p:nvPr/>
        </p:nvSpPr>
        <p:spPr>
          <a:xfrm>
            <a:off x="2752556" y="2691761"/>
            <a:ext cx="870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ts val="1200"/>
              </a:lnSpc>
            </a:pPr>
            <a:r>
              <a:rPr lang="en-US" altLang="zh-CN" sz="1100" b="1" dirty="0">
                <a:solidFill>
                  <a:srgbClr val="00B050"/>
                </a:solidFill>
              </a:rPr>
              <a:t>IBS 2021 100-m tape</a:t>
            </a:r>
            <a:endParaRPr lang="zh-CN" altLang="en-US" sz="1100" b="1" dirty="0">
              <a:solidFill>
                <a:srgbClr val="00B050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4C5B407-EE5E-4D36-A836-27AC95EBADB9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2EB9BB4D-06AC-4336-97FE-34E7A1B70E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7" name="页脚占位符 6">
            <a:extLst>
              <a:ext uri="{FF2B5EF4-FFF2-40B4-BE49-F238E27FC236}">
                <a16:creationId xmlns:a16="http://schemas.microsoft.com/office/drawing/2014/main" id="{FF88583B-7825-4AFD-9F11-2F430775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2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>
          <a:xfrm>
            <a:off x="2481946" y="648424"/>
            <a:ext cx="4152614" cy="354993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6988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398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0966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7959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r>
              <a:rPr lang="en-US" altLang="zh-CN" dirty="0"/>
              <a:t>100-m Long Ba122 Tapes by Rolling Process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B83FD0F-3C17-424E-9D3E-C69683DB2F2E}"/>
              </a:ext>
            </a:extLst>
          </p:cNvPr>
          <p:cNvSpPr/>
          <p:nvPr/>
        </p:nvSpPr>
        <p:spPr>
          <a:xfrm>
            <a:off x="604685" y="1126297"/>
            <a:ext cx="7754156" cy="120032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285750" indent="-285750" algn="just" defTabSz="685468"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Times New Roman" pitchFamily="18" charset="0"/>
              </a:rPr>
              <a:t>In 2020,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itchFamily="18" charset="0"/>
              </a:rPr>
              <a:t>J</a:t>
            </a:r>
            <a:r>
              <a:rPr lang="en-US" altLang="zh-CN" sz="1800" baseline="-25000" dirty="0" err="1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of a 100-m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7-core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tape</a:t>
            </a:r>
            <a:r>
              <a:rPr lang="en-US" altLang="zh-CN" sz="1800" dirty="0">
                <a:latin typeface="Times New Roman" pitchFamily="18" charset="0"/>
              </a:rPr>
              <a:t> using the new fabrication technique reached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500 A/mm</a:t>
            </a:r>
            <a:r>
              <a:rPr lang="en-US" altLang="zh-CN" sz="1800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18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4.2 K, 10 T. </a:t>
            </a:r>
          </a:p>
          <a:p>
            <a:pPr algn="just" defTabSz="685468"/>
            <a:r>
              <a:rPr lang="en-US" altLang="zh-CN" sz="1800" b="1" dirty="0">
                <a:latin typeface="Times New Roman" pitchFamily="18" charset="0"/>
              </a:rPr>
              <a:t>     </a:t>
            </a:r>
            <a:r>
              <a:rPr lang="en-US" altLang="zh-CN" sz="1800" i="1" dirty="0">
                <a:latin typeface="Times New Roman" pitchFamily="18" charset="0"/>
              </a:rPr>
              <a:t>Tape width 4.8 mm, tape thickness 0.3 mm</a:t>
            </a:r>
            <a:r>
              <a:rPr lang="en-US" altLang="zh-CN" sz="1800" dirty="0">
                <a:latin typeface="Times New Roman" pitchFamily="18" charset="0"/>
              </a:rPr>
              <a:t>.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I</a:t>
            </a:r>
            <a:r>
              <a:rPr lang="en-US" altLang="zh-CN" sz="1800" baseline="-25000" dirty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 &gt; 260 A, J</a:t>
            </a:r>
            <a:r>
              <a:rPr lang="en-US" altLang="zh-CN" sz="1800" baseline="-25000" dirty="0">
                <a:solidFill>
                  <a:srgbClr val="FF0000"/>
                </a:solidFill>
                <a:latin typeface="Times New Roman" pitchFamily="18" charset="0"/>
              </a:rPr>
              <a:t>e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&gt;180 A/mm</a:t>
            </a:r>
            <a:r>
              <a:rPr lang="en-US" altLang="zh-CN" sz="1800" baseline="30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n-US" altLang="zh-CN" sz="1800" dirty="0">
                <a:solidFill>
                  <a:srgbClr val="FF0000"/>
                </a:solidFill>
                <a:latin typeface="Times New Roman" pitchFamily="18" charset="0"/>
              </a:rPr>
              <a:t>.</a:t>
            </a:r>
            <a:endParaRPr lang="en-US" altLang="zh-CN" sz="1800" b="1" dirty="0">
              <a:latin typeface="Times New Roman" pitchFamily="18" charset="0"/>
            </a:endParaRPr>
          </a:p>
          <a:p>
            <a:pPr marL="285750" indent="-285750" algn="just" defTabSz="685468"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Times New Roman" pitchFamily="18" charset="0"/>
              </a:rPr>
              <a:t>In 2018, </a:t>
            </a:r>
            <a:r>
              <a:rPr lang="en-US" altLang="zh-CN" sz="1800" dirty="0" err="1">
                <a:latin typeface="Times New Roman" pitchFamily="18" charset="0"/>
              </a:rPr>
              <a:t>J</a:t>
            </a:r>
            <a:r>
              <a:rPr lang="en-US" altLang="zh-CN" sz="1800" baseline="-25000" dirty="0" err="1">
                <a:latin typeface="Times New Roman" pitchFamily="18" charset="0"/>
              </a:rPr>
              <a:t>c</a:t>
            </a:r>
            <a:r>
              <a:rPr lang="en-US" altLang="zh-CN" sz="1800" dirty="0">
                <a:latin typeface="Times New Roman" pitchFamily="18" charset="0"/>
              </a:rPr>
              <a:t> of </a:t>
            </a: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 such tape is 300 </a:t>
            </a:r>
            <a:r>
              <a:rPr lang="en-US" altLang="zh-CN" sz="1800" dirty="0">
                <a:latin typeface="Times New Roman" pitchFamily="18" charset="0"/>
              </a:rPr>
              <a:t>A/mm</a:t>
            </a:r>
            <a:r>
              <a:rPr lang="en-US" altLang="zh-CN" sz="1800" baseline="30000" dirty="0">
                <a:latin typeface="Times New Roman" pitchFamily="18" charset="0"/>
              </a:rPr>
              <a:t>2</a:t>
            </a:r>
            <a:r>
              <a:rPr lang="en-US" altLang="zh-CN" sz="1800" dirty="0">
                <a:latin typeface="Times New Roman" pitchFamily="18" charset="0"/>
              </a:rPr>
              <a:t> 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latin typeface="Times New Roman" pitchFamily="18" charset="0"/>
              </a:rPr>
              <a:t>4.2 K, 10 T. 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704" y="2332650"/>
            <a:ext cx="3848663" cy="2458308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60" y="2332649"/>
            <a:ext cx="3666903" cy="243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360B84CC-A384-44AB-ACD8-FF10688F55D4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57C59717-CB9A-4652-9119-BDE6D0698A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8D868C4E-3F7E-4AF4-B569-EB158D7B7201}"/>
              </a:ext>
            </a:extLst>
          </p:cNvPr>
          <p:cNvSpPr/>
          <p:nvPr/>
        </p:nvSpPr>
        <p:spPr>
          <a:xfrm>
            <a:off x="7651282" y="1803406"/>
            <a:ext cx="1418978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 defTabSz="685468"/>
            <a:r>
              <a:rPr lang="en-US" altLang="zh-CN" sz="1400" dirty="0">
                <a:latin typeface="Times New Roman" pitchFamily="18" charset="0"/>
              </a:rPr>
              <a:t>Prof. Y. Ma’s </a:t>
            </a:r>
          </a:p>
          <a:p>
            <a:pPr algn="ctr" defTabSz="685468"/>
            <a:r>
              <a:rPr lang="en-US" altLang="zh-CN" sz="1400" dirty="0">
                <a:latin typeface="Times New Roman" pitchFamily="18" charset="0"/>
              </a:rPr>
              <a:t>Group, IEE-CAS</a:t>
            </a:r>
          </a:p>
        </p:txBody>
      </p:sp>
      <p:pic>
        <p:nvPicPr>
          <p:cNvPr id="21" name="Picture 2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543678C1-DB9B-4984-ACA5-78B3733BCA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8842" y="1126296"/>
            <a:ext cx="711418" cy="64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96465D-48B9-42B9-97D5-A6F7600C1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473858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137" y="1120875"/>
            <a:ext cx="3457269" cy="27752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19" y="1120875"/>
            <a:ext cx="3313707" cy="2409881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4951642" y="1392070"/>
            <a:ext cx="1378772" cy="455702"/>
          </a:xfrm>
          <a:prstGeom prst="rect">
            <a:avLst/>
          </a:prstGeom>
          <a:solidFill>
            <a:srgbClr val="FFFF99"/>
          </a:solidFill>
        </p:spPr>
        <p:txBody>
          <a:bodyPr wrap="square" lIns="36000" tIns="0" rIns="36000" bIns="0" rtlCol="0">
            <a:spAutoFit/>
          </a:bodyPr>
          <a:lstStyle/>
          <a:p>
            <a:pPr algn="ctr" defTabSz="685468">
              <a:lnSpc>
                <a:spcPct val="150000"/>
              </a:lnSpc>
            </a:pPr>
            <a:r>
              <a:rPr lang="en-US" altLang="zh-CN" sz="105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4.2 K, 10 T </a:t>
            </a:r>
            <a:r>
              <a:rPr lang="en-US" altLang="zh-CN" sz="7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(short sample)</a:t>
            </a:r>
            <a:r>
              <a:rPr lang="en-US" altLang="zh-CN" sz="105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 </a:t>
            </a:r>
            <a:r>
              <a:rPr lang="en-US" altLang="zh-CN" sz="1050" b="1" i="1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1050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05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=1100 A/mm</a:t>
            </a:r>
            <a:r>
              <a:rPr lang="en-US" altLang="zh-CN" sz="1050" b="1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en-US" sz="1050" b="1" baseline="30000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28180" y="683330"/>
            <a:ext cx="5087639" cy="332174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altLang="zh-CN" sz="1800" b="1" dirty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Performance of HIP Ba122 Tapes with Cu/Ag Stabilizer</a:t>
            </a:r>
            <a:endParaRPr lang="zh-CN" altLang="en-US" sz="1800" b="1" dirty="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47" y="3530756"/>
            <a:ext cx="1993951" cy="1240922"/>
          </a:xfrm>
          <a:prstGeom prst="rect">
            <a:avLst/>
          </a:prstGeom>
        </p:spPr>
      </p:pic>
      <p:sp>
        <p:nvSpPr>
          <p:cNvPr id="13" name="TextBox 1"/>
          <p:cNvSpPr txBox="1"/>
          <p:nvPr/>
        </p:nvSpPr>
        <p:spPr>
          <a:xfrm>
            <a:off x="2971800" y="3915565"/>
            <a:ext cx="5632971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 algn="just" defTabSz="68546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latin typeface="Times New Roman" pitchFamily="18" charset="0"/>
                <a:ea typeface="宋体" panose="02010600030101010101" pitchFamily="2" charset="-122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60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32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2004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7600" defTabSz="91440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/>
              <a:t>Size of the grains was around 0.5 um, smaller than that in the Hot-pressed samples.</a:t>
            </a:r>
          </a:p>
          <a:p>
            <a:r>
              <a:rPr lang="en-US" altLang="zh-CN" sz="1600" dirty="0"/>
              <a:t>The </a:t>
            </a:r>
            <a:r>
              <a:rPr lang="en-US" altLang="zh-CN" sz="1600" dirty="0" err="1"/>
              <a:t>J</a:t>
            </a:r>
            <a:r>
              <a:rPr lang="en-US" altLang="zh-CN" sz="1600" baseline="-25000" dirty="0" err="1"/>
              <a:t>c</a:t>
            </a:r>
            <a:r>
              <a:rPr lang="en-US" altLang="zh-CN" sz="1600" dirty="0"/>
              <a:t> may be improved with the increase the grain size. </a:t>
            </a:r>
            <a:endParaRPr lang="zh-CN" altLang="en-US" sz="1600" dirty="0"/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B5B79B16-BCD3-4226-BCF5-51FC79285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1028" y="2630005"/>
            <a:ext cx="2014831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050" b="1" dirty="0"/>
              <a:t>Liu </a:t>
            </a:r>
            <a:r>
              <a:rPr lang="sv-SE" altLang="zh-CN" sz="1050" b="1" dirty="0"/>
              <a:t>2021 </a:t>
            </a:r>
            <a:r>
              <a:rPr lang="sv-SE" altLang="zh-CN" sz="1050" b="1" i="1" dirty="0"/>
              <a:t> Sci. China Mater. </a:t>
            </a:r>
          </a:p>
          <a:p>
            <a:r>
              <a:rPr lang="sv-SE" altLang="zh-CN" sz="1050" b="1" dirty="0"/>
              <a:t>Doi:10.1007/s40843-020-1643-1</a:t>
            </a:r>
            <a:endParaRPr lang="zh-CN" altLang="en-US" sz="1000" b="1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9AB3A09-8576-4764-94EA-44C5107A156B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A06A8FED-E5AD-43A9-A22E-933CA851E0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C7BE5700-89A3-4E75-B7C6-A3492AB52776}"/>
              </a:ext>
            </a:extLst>
          </p:cNvPr>
          <p:cNvSpPr/>
          <p:nvPr/>
        </p:nvSpPr>
        <p:spPr>
          <a:xfrm>
            <a:off x="7651282" y="1803406"/>
            <a:ext cx="1418978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 defTabSz="685468"/>
            <a:r>
              <a:rPr lang="en-US" altLang="zh-CN" sz="1400" dirty="0">
                <a:latin typeface="Times New Roman" pitchFamily="18" charset="0"/>
              </a:rPr>
              <a:t>Prof. Y. Ma’s </a:t>
            </a:r>
          </a:p>
          <a:p>
            <a:pPr algn="ctr" defTabSz="685468"/>
            <a:r>
              <a:rPr lang="en-US" altLang="zh-CN" sz="1400" dirty="0">
                <a:latin typeface="Times New Roman" pitchFamily="18" charset="0"/>
              </a:rPr>
              <a:t>Group, IEE-CAS</a:t>
            </a:r>
          </a:p>
        </p:txBody>
      </p:sp>
      <p:pic>
        <p:nvPicPr>
          <p:cNvPr id="19" name="Picture 2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453DDD00-DDB7-4EAF-ADD5-F0A31C8896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8842" y="1126296"/>
            <a:ext cx="711418" cy="646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8841E5-0146-4D5D-BE4A-14884C2E5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72681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918" y="2862230"/>
            <a:ext cx="3051329" cy="193722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83742" y="960611"/>
            <a:ext cx="2503505" cy="1828375"/>
            <a:chOff x="963437" y="1213996"/>
            <a:chExt cx="3338007" cy="2437834"/>
          </a:xfrm>
        </p:grpSpPr>
        <p:sp>
          <p:nvSpPr>
            <p:cNvPr id="10" name="矩形 9"/>
            <p:cNvSpPr/>
            <p:nvPr/>
          </p:nvSpPr>
          <p:spPr>
            <a:xfrm>
              <a:off x="1316194" y="3313275"/>
              <a:ext cx="231801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Preparition</a:t>
              </a:r>
              <a:r>
                <a:rPr lang="en-US" altLang="zh-CN" sz="825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of </a:t>
              </a:r>
              <a:r>
                <a:rPr lang="en-US" altLang="zh-CN" sz="1050" kern="100" dirty="0">
                  <a:solidFill>
                    <a:prstClr val="black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bent IBS tape</a:t>
              </a:r>
              <a:endParaRPr lang="zh-CN" altLang="zh-CN" sz="825" kern="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3437" y="2250273"/>
              <a:ext cx="3300713" cy="96543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3437" y="1213996"/>
              <a:ext cx="3338007" cy="987493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680" y="2862230"/>
            <a:ext cx="2457138" cy="193722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5211754" y="2884662"/>
            <a:ext cx="2892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kern="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Cracks appear regularly in part of the superconducting cores under tensile stress !</a:t>
            </a:r>
            <a:endParaRPr lang="zh-CN" altLang="zh-CN" sz="900" kern="1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552" y="2862230"/>
            <a:ext cx="1582634" cy="1937227"/>
          </a:xfrm>
          <a:prstGeom prst="rect">
            <a:avLst/>
          </a:prstGeom>
        </p:spPr>
      </p:pic>
      <p:sp>
        <p:nvSpPr>
          <p:cNvPr id="44" name="TextBox 4"/>
          <p:cNvSpPr txBox="1"/>
          <p:nvPr/>
        </p:nvSpPr>
        <p:spPr>
          <a:xfrm>
            <a:off x="1954162" y="620681"/>
            <a:ext cx="5611762" cy="350711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Minimum bending diameter measurement of the IBS tapes</a:t>
            </a:r>
            <a:endParaRPr lang="zh-CN" altLang="en-US" dirty="0"/>
          </a:p>
        </p:txBody>
      </p:sp>
      <p:sp>
        <p:nvSpPr>
          <p:cNvPr id="45" name="文本框 44"/>
          <p:cNvSpPr txBox="1"/>
          <p:nvPr/>
        </p:nvSpPr>
        <p:spPr>
          <a:xfrm>
            <a:off x="1205673" y="2965448"/>
            <a:ext cx="165963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13" dirty="0">
                <a:solidFill>
                  <a:schemeClr val="bg1"/>
                </a:solidFill>
              </a:rPr>
              <a:t>OMI of D10 bent tape</a:t>
            </a:r>
            <a:endParaRPr lang="zh-CN" altLang="en-US" sz="1013" dirty="0">
              <a:solidFill>
                <a:schemeClr val="bg1"/>
              </a:solidFill>
            </a:endParaRPr>
          </a:p>
        </p:txBody>
      </p:sp>
      <p:pic>
        <p:nvPicPr>
          <p:cNvPr id="27" name="图片 26" descr="C:\Users\PeterZ\AppData\Local\Temp\WeChat Files\692199463024021435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0157" y="1026203"/>
            <a:ext cx="2277414" cy="15247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矩形 27"/>
          <p:cNvSpPr/>
          <p:nvPr/>
        </p:nvSpPr>
        <p:spPr bwMode="auto">
          <a:xfrm>
            <a:off x="4883166" y="1238863"/>
            <a:ext cx="360040" cy="95127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lIns="144000" tIns="46800" rIns="90000" bIns="46800" rtlCol="0" anchor="ctr"/>
          <a:lstStyle/>
          <a:p>
            <a:pPr algn="ctr" eaLnBrk="1" latinLnBrk="1" hangingPunct="1">
              <a:spcBef>
                <a:spcPct val="0"/>
              </a:spcBef>
            </a:pPr>
            <a:endParaRPr kumimoji="1" lang="en-US" sz="600" b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67341" y="2553502"/>
            <a:ext cx="245668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kern="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Sample results by ASIPP in 2018</a:t>
            </a:r>
            <a:endParaRPr lang="zh-CN" altLang="zh-CN" sz="825" kern="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99714" y="2566237"/>
            <a:ext cx="245668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kern="100" dirty="0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Sample results by IHEP in 2021</a:t>
            </a:r>
            <a:endParaRPr lang="zh-CN" altLang="zh-CN" sz="825" kern="100" dirty="0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649" y="971392"/>
            <a:ext cx="2242598" cy="1658720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147E7503-A3EE-436D-8A26-77519C4754C3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62F6EB77-56BC-4D21-8E18-8F00BCD2B16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E2C745-3EF6-4BBF-BF09-C760D7F2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2828632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3602" y="1059074"/>
            <a:ext cx="4209202" cy="27201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002060"/>
                </a:solidFill>
              </a:rPr>
              <a:t>Fabrication of D20-17 turn-double pancake coils with IBS tapes</a:t>
            </a:r>
            <a:endParaRPr lang="zh-CN" altLang="en-US" sz="1200" b="1" dirty="0">
              <a:solidFill>
                <a:srgbClr val="00206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5622" y="1348001"/>
            <a:ext cx="1976597" cy="129714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544" y="2840268"/>
            <a:ext cx="1978792" cy="174363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452463" y="2524142"/>
            <a:ext cx="1743630" cy="237588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54" r="-1"/>
          <a:stretch/>
        </p:blipFill>
        <p:spPr>
          <a:xfrm>
            <a:off x="4572000" y="1059074"/>
            <a:ext cx="2162496" cy="344892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631782" y="4556961"/>
            <a:ext cx="21624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13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Series IBS double pancake solenoids</a:t>
            </a:r>
            <a:endParaRPr kumimoji="1" lang="zh-CN" altLang="en-US" sz="1013" dirty="0">
              <a:latin typeface="Times New Roman" panose="02020603050405020304" pitchFamily="18" charset="0"/>
              <a:ea typeface="Microsoft YaHei" charset="-122"/>
              <a:cs typeface="Microsoft YaHei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4276" y="1059074"/>
            <a:ext cx="2126122" cy="344892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40" y="1345446"/>
            <a:ext cx="2310573" cy="129969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72740" y="2620518"/>
            <a:ext cx="426006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13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Coil winding of the IBS double pancake solenoids with 20-mm inner diameter   </a:t>
            </a:r>
            <a:endParaRPr kumimoji="1" lang="zh-CN" altLang="en-US" sz="1013" dirty="0">
              <a:latin typeface="Times New Roman" panose="02020603050405020304" pitchFamily="18" charset="0"/>
              <a:ea typeface="Microsoft YaHei" charset="-122"/>
              <a:cs typeface="Microsoft YaHei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2000" y="4591273"/>
            <a:ext cx="275216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13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IBS double pancake solenoids after heat reaction</a:t>
            </a:r>
            <a:endParaRPr kumimoji="1" lang="zh-CN" altLang="en-US" sz="1013" dirty="0">
              <a:latin typeface="Times New Roman" panose="02020603050405020304" pitchFamily="18" charset="0"/>
              <a:ea typeface="Microsoft YaHei" charset="-122"/>
              <a:cs typeface="Microsoft YaHei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32986" y="4558214"/>
            <a:ext cx="197302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13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Impregnated Series IBS solenoids</a:t>
            </a:r>
            <a:endParaRPr kumimoji="1" lang="zh-CN" altLang="en-US" sz="1013" dirty="0">
              <a:latin typeface="Times New Roman" panose="02020603050405020304" pitchFamily="18" charset="0"/>
              <a:ea typeface="Microsoft YaHei" charset="-122"/>
              <a:cs typeface="Microsoft YaHei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653A9DB-FF2E-4959-B883-3C9A32760DEB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D963A416-FAC4-40F1-9F8F-D5BB946463C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FE1DC62C-C0E4-4F98-9207-6B044BF421AF}"/>
              </a:ext>
            </a:extLst>
          </p:cNvPr>
          <p:cNvSpPr txBox="1"/>
          <p:nvPr/>
        </p:nvSpPr>
        <p:spPr>
          <a:xfrm flipH="1">
            <a:off x="2701949" y="642729"/>
            <a:ext cx="3650726" cy="34193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Fabrication of High Field IBS solenoids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93C806-85DF-4C4E-9098-6D331EF67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12714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937" y="1274014"/>
            <a:ext cx="4293156" cy="31608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8" y="1274014"/>
            <a:ext cx="4293155" cy="31694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2939" y="1955040"/>
            <a:ext cx="764953" cy="123818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1320" y="2664099"/>
            <a:ext cx="570188" cy="922929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 flipH="1">
            <a:off x="1386347" y="797718"/>
            <a:ext cx="6493626" cy="314616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8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Performance test of the series IBS solenoids at 20 T background field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35496" y="4438877"/>
            <a:ext cx="7844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800" dirty="0" err="1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I</a:t>
            </a:r>
            <a:r>
              <a:rPr kumimoji="1" lang="en-US" altLang="zh-CN" sz="1800" baseline="-25000" dirty="0" err="1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c</a:t>
            </a:r>
            <a:r>
              <a:rPr kumimoji="1" lang="en-US" altLang="zh-CN" sz="1800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 of the series IBS solenoids reached </a:t>
            </a:r>
            <a:r>
              <a:rPr kumimoji="1"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75 A at 20 T, and stable operation with 100 A </a:t>
            </a:r>
            <a:endParaRPr lang="zh-CN" altLang="en-US" sz="16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45BAC4B-5735-4E82-9836-EF15F4969840}"/>
              </a:ext>
            </a:extLst>
          </p:cNvPr>
          <p:cNvSpPr txBox="1"/>
          <p:nvPr/>
        </p:nvSpPr>
        <p:spPr>
          <a:xfrm>
            <a:off x="6346028" y="2848565"/>
            <a:ext cx="10755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80A hold 100s</a:t>
            </a:r>
            <a:endParaRPr lang="zh-CN" altLang="en-US" sz="12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B2C4DFA-5490-4A31-917E-F1A1EE799BB0}"/>
              </a:ext>
            </a:extLst>
          </p:cNvPr>
          <p:cNvSpPr txBox="1"/>
          <p:nvPr/>
        </p:nvSpPr>
        <p:spPr>
          <a:xfrm>
            <a:off x="7825242" y="2581701"/>
            <a:ext cx="10755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100A hold 80s</a:t>
            </a:r>
            <a:endParaRPr lang="zh-CN" altLang="en-US" sz="12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C3FF5AD-2BAD-497B-8847-817F1D5254D6}"/>
              </a:ext>
            </a:extLst>
          </p:cNvPr>
          <p:cNvSpPr txBox="1"/>
          <p:nvPr/>
        </p:nvSpPr>
        <p:spPr>
          <a:xfrm>
            <a:off x="612565" y="2366858"/>
            <a:ext cx="11840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Quench Criteria</a:t>
            </a:r>
            <a:endParaRPr lang="zh-CN" altLang="en-US" sz="12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091F267-529B-4903-A6A2-AD5B26973C19}"/>
              </a:ext>
            </a:extLst>
          </p:cNvPr>
          <p:cNvSpPr txBox="1"/>
          <p:nvPr/>
        </p:nvSpPr>
        <p:spPr>
          <a:xfrm>
            <a:off x="5207792" y="3748708"/>
            <a:ext cx="1138236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200" dirty="0"/>
              <a:t>0.5A/s ramp rate</a:t>
            </a:r>
            <a:endParaRPr lang="zh-CN" altLang="en-US" sz="12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7D09B2B-F3BD-4885-99E4-4733D9698A0A}"/>
              </a:ext>
            </a:extLst>
          </p:cNvPr>
          <p:cNvSpPr txBox="1"/>
          <p:nvPr/>
        </p:nvSpPr>
        <p:spPr>
          <a:xfrm>
            <a:off x="6075705" y="1339653"/>
            <a:ext cx="1504965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200" dirty="0"/>
              <a:t>34mm inner diameter 17turn double pancake 6 coils in series.</a:t>
            </a:r>
            <a:endParaRPr lang="zh-CN" altLang="en-US" sz="1200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F4813E40-9E3E-4E31-8326-0EE68BE56188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90133C62-6A61-4D73-92F1-244E11BDFC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7E784ECE-D0E9-47B7-8AC4-2D9CABE865CF}"/>
              </a:ext>
            </a:extLst>
          </p:cNvPr>
          <p:cNvSpPr txBox="1"/>
          <p:nvPr/>
        </p:nvSpPr>
        <p:spPr>
          <a:xfrm>
            <a:off x="1796635" y="1318886"/>
            <a:ext cx="1595494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zh-CN" sz="1200" dirty="0"/>
              <a:t>34mm inner diameter 17turn double pancake 6 coils in series.</a:t>
            </a:r>
            <a:endParaRPr lang="zh-CN" altLang="en-US" sz="1200" dirty="0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0F66E436-4EAD-4B9B-8066-3480AB7C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1325715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40" y="1398575"/>
            <a:ext cx="1950136" cy="264629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8047" y="1398575"/>
            <a:ext cx="2168950" cy="26462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flipH="1">
            <a:off x="936521" y="833578"/>
            <a:ext cx="7321229" cy="369332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1600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/>
              <a:t>Performance test of the double pancake IBS solenoid at 30 T background field</a:t>
            </a:r>
            <a:endParaRPr lang="zh-CN" altLang="en-US" sz="1800" dirty="0"/>
          </a:p>
        </p:txBody>
      </p:sp>
      <p:sp>
        <p:nvSpPr>
          <p:cNvPr id="10" name="文本框 9"/>
          <p:cNvSpPr txBox="1"/>
          <p:nvPr/>
        </p:nvSpPr>
        <p:spPr>
          <a:xfrm flipH="1">
            <a:off x="1084928" y="4405672"/>
            <a:ext cx="697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dirty="0" err="1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I</a:t>
            </a:r>
            <a:r>
              <a:rPr kumimoji="1" lang="en-US" altLang="zh-CN" sz="1800" baseline="-25000" dirty="0" err="1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c</a:t>
            </a:r>
            <a:r>
              <a:rPr kumimoji="1" lang="en-US" altLang="zh-CN" sz="1800" dirty="0"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 of the IBS double pancake solenoid reached </a:t>
            </a:r>
            <a:r>
              <a:rPr kumimoji="1"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67 A at 30 T.    </a:t>
            </a:r>
            <a:r>
              <a:rPr kumimoji="1" lang="en-US" altLang="zh-CN" sz="1800" b="1" i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charset="-122"/>
                <a:cs typeface="Microsoft YaHei" charset="-122"/>
              </a:rPr>
              <a:t>New record!</a:t>
            </a:r>
            <a:endParaRPr kumimoji="1" lang="zh-CN" altLang="en-US" sz="1800" b="1" i="1" dirty="0">
              <a:solidFill>
                <a:srgbClr val="FF0000"/>
              </a:solidFill>
              <a:latin typeface="Times New Roman" panose="02020603050405020304" pitchFamily="18" charset="0"/>
              <a:ea typeface="Microsoft YaHei" charset="-122"/>
              <a:cs typeface="Microsoft YaHei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21230" y="4054047"/>
            <a:ext cx="2528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</a:rPr>
              <a:t> D20-17turn-IBS double pancake coil</a:t>
            </a:r>
            <a:endParaRPr lang="zh-CN" altLang="en-US" sz="1013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4973" y="4032325"/>
            <a:ext cx="2241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</a:rPr>
              <a:t>30T</a:t>
            </a:r>
            <a:r>
              <a:rPr lang="zh-CN" altLang="en-US" sz="1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Times New Roman" pitchFamily="18" charset="0"/>
              </a:rPr>
              <a:t>background magnet @ Hefei</a:t>
            </a:r>
            <a:endParaRPr lang="zh-CN" altLang="en-US" sz="1013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B3A1A660-9140-4D27-B338-0D01123294FA}"/>
              </a:ext>
            </a:extLst>
          </p:cNvPr>
          <p:cNvGrpSpPr/>
          <p:nvPr/>
        </p:nvGrpSpPr>
        <p:grpSpPr>
          <a:xfrm>
            <a:off x="4767797" y="1398576"/>
            <a:ext cx="3959457" cy="2949306"/>
            <a:chOff x="4767797" y="1398576"/>
            <a:chExt cx="3959457" cy="29493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7797" y="1398576"/>
              <a:ext cx="3959457" cy="2949306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E64A07D-F542-4827-A2F9-67F80B4B7565}"/>
                </a:ext>
              </a:extLst>
            </p:cNvPr>
            <p:cNvSpPr txBox="1"/>
            <p:nvPr/>
          </p:nvSpPr>
          <p:spPr>
            <a:xfrm>
              <a:off x="5271358" y="1411381"/>
              <a:ext cx="268713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34mm inner diameter, 17turn double pancake coil</a:t>
              </a:r>
              <a:endParaRPr lang="zh-CN" altLang="en-US" sz="1200" dirty="0"/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998578BA-093C-4F08-8BD0-98826BD55A79}"/>
              </a:ext>
            </a:extLst>
          </p:cNvPr>
          <p:cNvSpPr/>
          <p:nvPr/>
        </p:nvSpPr>
        <p:spPr>
          <a:xfrm>
            <a:off x="0" y="2279"/>
            <a:ext cx="9144000" cy="607791"/>
          </a:xfrm>
          <a:prstGeom prst="rect">
            <a:avLst/>
          </a:prstGeom>
          <a:solidFill>
            <a:srgbClr val="2D20DA"/>
          </a:solidFill>
        </p:spPr>
        <p:txBody>
          <a:bodyPr wrap="square" tIns="36000" bIns="46800">
            <a:spAutoFit/>
          </a:bodyPr>
          <a:lstStyle/>
          <a:p>
            <a:pPr algn="ctr">
              <a:lnSpc>
                <a:spcPts val="4504"/>
              </a:lnSpc>
              <a:spcBef>
                <a:spcPct val="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+mj-lt"/>
              </a:rPr>
              <a:t>IBS Technology: Status and Outlook 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9557B793-16DB-473A-9256-034D9E751A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1" y="19700"/>
            <a:ext cx="840659" cy="565534"/>
          </a:xfrm>
          <a:prstGeom prst="rect">
            <a:avLst/>
          </a:prstGeom>
        </p:spPr>
      </p:pic>
      <p:sp>
        <p:nvSpPr>
          <p:cNvPr id="13" name="页脚占位符 12">
            <a:extLst>
              <a:ext uri="{FF2B5EF4-FFF2-40B4-BE49-F238E27FC236}">
                <a16:creationId xmlns:a16="http://schemas.microsoft.com/office/drawing/2014/main" id="{3D89BF29-2FFD-44DC-9BA4-7AD3CE6D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Q. XU, IAS Program on HEP, HKUST, Jan 13-19, 2022</a:t>
            </a:r>
          </a:p>
        </p:txBody>
      </p:sp>
    </p:spTree>
    <p:extLst>
      <p:ext uri="{BB962C8B-B14F-4D97-AF65-F5344CB8AC3E}">
        <p14:creationId xmlns:p14="http://schemas.microsoft.com/office/powerpoint/2010/main" val="3158083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3332</TotalTime>
  <Words>1880</Words>
  <Application>Microsoft Office PowerPoint</Application>
  <PresentationFormat>自定义</PresentationFormat>
  <Paragraphs>249</Paragraphs>
  <Slides>23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굴림</vt:lpstr>
      <vt:lpstr>SimSun</vt:lpstr>
      <vt:lpstr>SimSun</vt:lpstr>
      <vt:lpstr>微软雅黑</vt:lpstr>
      <vt:lpstr>Arial</vt:lpstr>
      <vt:lpstr>Britannic Bold</vt:lpstr>
      <vt:lpstr>Calibri</vt:lpstr>
      <vt:lpstr>Calibri Light</vt:lpstr>
      <vt:lpstr>Times New Roman</vt:lpstr>
      <vt:lpstr>Thème Office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VEDRINE Pierre</dc:creator>
  <cp:lastModifiedBy>XU Qingjin</cp:lastModifiedBy>
  <cp:revision>193</cp:revision>
  <dcterms:created xsi:type="dcterms:W3CDTF">2021-03-22T16:16:06Z</dcterms:created>
  <dcterms:modified xsi:type="dcterms:W3CDTF">2022-01-13T09:26:01Z</dcterms:modified>
</cp:coreProperties>
</file>