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5"/>
  </p:notesMasterIdLst>
  <p:sldIdLst>
    <p:sldId id="287" r:id="rId2"/>
    <p:sldId id="308" r:id="rId3"/>
    <p:sldId id="309" r:id="rId4"/>
    <p:sldId id="299" r:id="rId5"/>
    <p:sldId id="288" r:id="rId6"/>
    <p:sldId id="256" r:id="rId7"/>
    <p:sldId id="280" r:id="rId8"/>
    <p:sldId id="286" r:id="rId9"/>
    <p:sldId id="289" r:id="rId10"/>
    <p:sldId id="282" r:id="rId11"/>
    <p:sldId id="302" r:id="rId12"/>
    <p:sldId id="296" r:id="rId13"/>
    <p:sldId id="294" r:id="rId14"/>
    <p:sldId id="295" r:id="rId15"/>
    <p:sldId id="316" r:id="rId16"/>
    <p:sldId id="291" r:id="rId17"/>
    <p:sldId id="310" r:id="rId18"/>
    <p:sldId id="264" r:id="rId19"/>
    <p:sldId id="265" r:id="rId20"/>
    <p:sldId id="272" r:id="rId21"/>
    <p:sldId id="266" r:id="rId22"/>
    <p:sldId id="312" r:id="rId23"/>
    <p:sldId id="267" r:id="rId24"/>
    <p:sldId id="268" r:id="rId25"/>
    <p:sldId id="315" r:id="rId26"/>
    <p:sldId id="270" r:id="rId27"/>
    <p:sldId id="271" r:id="rId28"/>
    <p:sldId id="311" r:id="rId29"/>
    <p:sldId id="300" r:id="rId30"/>
    <p:sldId id="279" r:id="rId31"/>
    <p:sldId id="317" r:id="rId32"/>
    <p:sldId id="304" r:id="rId33"/>
    <p:sldId id="293" r:id="rId34"/>
    <p:sldId id="305" r:id="rId35"/>
    <p:sldId id="306" r:id="rId36"/>
    <p:sldId id="273" r:id="rId37"/>
    <p:sldId id="274" r:id="rId38"/>
    <p:sldId id="275" r:id="rId39"/>
    <p:sldId id="276" r:id="rId40"/>
    <p:sldId id="277" r:id="rId41"/>
    <p:sldId id="278" r:id="rId42"/>
    <p:sldId id="313" r:id="rId43"/>
    <p:sldId id="314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F5"/>
    <a:srgbClr val="FFE7FC"/>
    <a:srgbClr val="FFF7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0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DE251-2C4A-4207-BA53-841689046131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70989-9784-4BD7-AFCC-082D4781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234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612B-E6C1-4A82-B1AA-1952E6091CC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05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C2D24-3E47-4C85-A57D-7DA6423ECE24}" type="datetime1">
              <a:rPr lang="en-US" smtClean="0"/>
              <a:t>1/13/2022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45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D047-CEEE-4E65-8B32-B0D1CBB8B57C}" type="datetime1">
              <a:rPr lang="en-US" smtClean="0"/>
              <a:t>1/13/2022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8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370C-0630-4E0E-BA9F-1F56DD0EDE01}" type="datetime1">
              <a:rPr lang="en-US" smtClean="0"/>
              <a:t>1/13/2022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37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8867B-1BC3-42EB-ABB2-AF87B8E6311C}" type="datetime1">
              <a:rPr lang="en-US" smtClean="0"/>
              <a:t>1/13/2022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3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E0EE-F1A9-4F21-8135-5C49701C23EC}" type="datetime1">
              <a:rPr lang="en-US" smtClean="0"/>
              <a:t>1/13/2022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09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9F1A-F868-4B23-891C-67679FAE06D2}" type="datetime1">
              <a:rPr lang="en-US" smtClean="0"/>
              <a:t>1/13/2022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60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F98-9786-444E-9E87-A70EBAF14565}" type="datetime1">
              <a:rPr lang="en-US" smtClean="0"/>
              <a:t>1/13/2022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1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94B1-0E9B-4766-A4E6-CC81A67464DF}" type="datetime1">
              <a:rPr lang="en-US" smtClean="0"/>
              <a:t>1/13/2022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79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19841-0BCC-49AC-9213-70C1C42E668A}" type="datetime1">
              <a:rPr lang="en-US" smtClean="0"/>
              <a:t>1/13/2022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582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7E547-8CA5-4AE6-BBA9-776DD8DD1F38}" type="datetime1">
              <a:rPr lang="en-US" smtClean="0"/>
              <a:t>1/13/2022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168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4BA-E4B2-4287-99DA-D8D16E3E1099}" type="datetime1">
              <a:rPr lang="en-US" smtClean="0"/>
              <a:t>1/13/2022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1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1BFB6-B1BB-4496-A701-79A942473C17}" type="datetime1">
              <a:rPr lang="en-US" smtClean="0"/>
              <a:t>1/13/2022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62E38-9B93-467E-9F74-FB9BB1455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3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9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6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524000" y="1326294"/>
            <a:ext cx="8876478" cy="2387600"/>
          </a:xfrm>
        </p:spPr>
        <p:txBody>
          <a:bodyPr anchor="ctr">
            <a:norm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booster and damping ring 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1484530" y="4069105"/>
            <a:ext cx="9144000" cy="1655762"/>
          </a:xfrm>
        </p:spPr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 Wang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IHEP)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CEPC AP group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6581" y="6335016"/>
            <a:ext cx="6262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Mini-workshop on Accelerator Physics, </a:t>
            </a:r>
            <a:r>
              <a:rPr lang="en-US" sz="1400" dirty="0"/>
              <a:t>IAS Program on High Energy Physics </a:t>
            </a:r>
            <a:r>
              <a:rPr lang="en-US" sz="1400" dirty="0" smtClean="0"/>
              <a:t>2022</a:t>
            </a:r>
            <a:r>
              <a:rPr lang="en-US" sz="1400" dirty="0"/>
              <a:t>.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6" y="68627"/>
            <a:ext cx="4727144" cy="771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t="7574" b="8512"/>
          <a:stretch/>
        </p:blipFill>
        <p:spPr>
          <a:xfrm>
            <a:off x="8163816" y="0"/>
            <a:ext cx="3970556" cy="97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7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9544" y="194087"/>
            <a:ext cx="10515600" cy="878196"/>
          </a:xfrm>
        </p:spPr>
        <p:txBody>
          <a:bodyPr/>
          <a:lstStyle/>
          <a:p>
            <a:pPr algn="ctr"/>
            <a:r>
              <a:rPr lang="en-US" altLang="zh-CN" sz="4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SR &amp; </a:t>
            </a:r>
            <a:r>
              <a:rPr lang="en-US" altLang="zh-CN" sz="40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Sawtooth</a:t>
            </a:r>
            <a:r>
              <a:rPr lang="en-US" altLang="zh-CN" sz="4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effect@180GeV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238398" y="2951060"/>
            <a:ext cx="1224136" cy="369332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W/O taper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7963113" y="2957638"/>
            <a:ext cx="1008113" cy="369332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 taper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3543" y="1108313"/>
            <a:ext cx="466363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RF stations</a:t>
            </a:r>
          </a:p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Maximum </a:t>
            </a:r>
            <a:r>
              <a:rPr lang="en-GB" altLang="zh-CN" sz="2000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sawtooth</a:t>
            </a: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orbit: </a:t>
            </a:r>
            <a:r>
              <a:rPr lang="en-GB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mm</a:t>
            </a:r>
          </a:p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 deviation: </a:t>
            </a:r>
            <a:r>
              <a:rPr lang="en-GB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1.1%</a:t>
            </a:r>
            <a:endParaRPr lang="en-GB" altLang="zh-CN" sz="2000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Emittance growth: </a:t>
            </a:r>
            <a:r>
              <a:rPr lang="en-GB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~2.9%</a:t>
            </a:r>
            <a:endParaRPr lang="en-GB" altLang="zh-CN" sz="2000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 reduction due to strong SR </a:t>
            </a:r>
            <a:endParaRPr lang="zh-CN" altLang="en-US" sz="1600" b="1" dirty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29898" y="1099140"/>
            <a:ext cx="4585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Combined effects of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magnets’ errors will be studied: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08489" y="1774584"/>
            <a:ext cx="42957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Taper dipoles in 8 sections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need to taper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quad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Orbit (optics)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correction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045243" y="868351"/>
            <a:ext cx="1638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 Wang, D. H. Ji</a:t>
            </a:r>
            <a:endParaRPr lang="en-US" sz="1600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/>
          <a:srcRect b="22161"/>
          <a:stretch/>
        </p:blipFill>
        <p:spPr>
          <a:xfrm>
            <a:off x="964850" y="3460854"/>
            <a:ext cx="2415688" cy="145863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485" y="4971029"/>
            <a:ext cx="2106642" cy="138895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4576" y="4977334"/>
            <a:ext cx="2108137" cy="1377909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348594" y="3362948"/>
            <a:ext cx="269039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tracking (50 seeds, 100 turns)</a:t>
            </a:r>
          </a:p>
          <a:p>
            <a:pPr marL="176213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&gt; requirement (injection)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DA_X=5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x+3mm=7.0mm</a:t>
            </a:r>
          </a:p>
          <a:p>
            <a:pPr lvl="0">
              <a:lnSpc>
                <a:spcPct val="150000"/>
              </a:lnSpc>
            </a:pP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DA_Y=39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y+3mm=4.3mm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/>
          <a:srcRect b="22363"/>
          <a:stretch/>
        </p:blipFill>
        <p:spPr>
          <a:xfrm>
            <a:off x="8784546" y="3394193"/>
            <a:ext cx="2396358" cy="144440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9777" y="4952113"/>
            <a:ext cx="2228569" cy="146934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4097" y="4922370"/>
            <a:ext cx="2271463" cy="148466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407379" y="3506311"/>
            <a:ext cx="2381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orbit was corrected by tapering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DA reduction due to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orbit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1934055" y="6422135"/>
            <a:ext cx="7802003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78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1544" y="116632"/>
            <a:ext cx="8435280" cy="1143000"/>
          </a:xfrm>
        </p:spPr>
        <p:txBody>
          <a:bodyPr>
            <a:noAutofit/>
          </a:bodyPr>
          <a:lstStyle/>
          <a:p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Dipole reproducibility </a:t>
            </a:r>
            <a:r>
              <a:rPr lang="en-US" altLang="zh-C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requirement@20GeV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45248" y="1196752"/>
            <a:ext cx="8820472" cy="296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Increase/decrease the strength of all the dipoles by the same amount.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influence: working point, closed orbit, DA, energy acceptance 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point should not pass through the lower order resonance 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shrink for dynamic aperture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 requirement for dipoles: ~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0.04%</a:t>
            </a:r>
            <a:endParaRPr lang="en-US" altLang="zh-CN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 requirement for power supply: ~0.01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Dipole field error tolerance slightly loser than FODO.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1938208" y="4246693"/>
          <a:ext cx="770485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07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31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3107">
                  <a:extLst>
                    <a:ext uri="{9D8B030D-6E8A-4147-A177-3AD203B41FA5}">
                      <a16:colId xmlns:a16="http://schemas.microsoft.com/office/drawing/2014/main" val="468488975"/>
                    </a:ext>
                  </a:extLst>
                </a:gridCol>
                <a:gridCol w="963107">
                  <a:extLst>
                    <a:ext uri="{9D8B030D-6E8A-4147-A177-3AD203B41FA5}">
                      <a16:colId xmlns:a16="http://schemas.microsoft.com/office/drawing/2014/main" val="2728739830"/>
                    </a:ext>
                  </a:extLst>
                </a:gridCol>
                <a:gridCol w="9631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31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original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+0.01%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-0.01%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+0.03%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-0.03%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+0.05%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-0.05%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nux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321.271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321.234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321.308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321.158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321.383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321.084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321.458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nuy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117.193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117.166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117.220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117.112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117.274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117.058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117.328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</a:t>
                      </a:r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x (um)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-26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-130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 (%)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282710" y="6382664"/>
            <a:ext cx="7209945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31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6937" y="0"/>
            <a:ext cx="10515600" cy="1009764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ramping scheme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890" y="5429992"/>
            <a:ext cx="4316342" cy="69500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334944" y="6019253"/>
            <a:ext cx="158539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cycles/beam (top up)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9845" y="1434458"/>
            <a:ext cx="1519832" cy="76023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38066" y="1539349"/>
            <a:ext cx="670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06271" y="2882444"/>
            <a:ext cx="112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Higgs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1790" y="4040244"/>
            <a:ext cx="670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11525" y="5474339"/>
            <a:ext cx="670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304" y="2639405"/>
            <a:ext cx="1519832" cy="76023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5402" y="3968245"/>
            <a:ext cx="1519832" cy="76023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599409" y="4421794"/>
            <a:ext cx="105803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cycles/beam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29467" y="3067737"/>
            <a:ext cx="105803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cycles/beam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55780" y="1896778"/>
            <a:ext cx="105803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cycles/beam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87924" y="1598553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7.3s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560019" y="1599651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7.3s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579834" y="2198284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0.37s</a:t>
            </a:r>
            <a:endParaRPr lang="en-US" sz="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28491" y="2829813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4.5s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79527" y="2824331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4.5s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79608" y="3350603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2.4s</a:t>
            </a:r>
            <a:endParaRPr lang="en-US" sz="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2565583" y="2105094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072120" y="2098515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2605053" y="2177456"/>
            <a:ext cx="427597" cy="65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2639042" y="3263991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145579" y="3257412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>
            <a:off x="2678512" y="3336353"/>
            <a:ext cx="427597" cy="65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2731140" y="4599410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3237677" y="4592831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2770610" y="4671772"/>
            <a:ext cx="427597" cy="65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2799115" y="4693697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12.3s</a:t>
            </a:r>
            <a:endParaRPr lang="en-US" sz="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008528" y="4126858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2.7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759564" y="4121376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2.7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2659883" y="6041179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3245356" y="6034600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2699353" y="6113541"/>
            <a:ext cx="530659" cy="43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2727858" y="6135466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</a:t>
            </a:r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4055604" y="6055434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4641077" y="6048855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4095074" y="6127796"/>
            <a:ext cx="530659" cy="43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4123579" y="6149721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</a:t>
            </a:r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5476542" y="6075168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6062015" y="6068589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>
            <a:off x="5516012" y="6147530"/>
            <a:ext cx="530659" cy="43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5544517" y="6169455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</a:t>
            </a:r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4"/>
          <a:srcRect l="9337"/>
          <a:stretch/>
        </p:blipFill>
        <p:spPr>
          <a:xfrm>
            <a:off x="5769272" y="2738815"/>
            <a:ext cx="1972156" cy="701698"/>
          </a:xfrm>
          <a:prstGeom prst="rect">
            <a:avLst/>
          </a:prstGeom>
        </p:spPr>
      </p:pic>
      <p:sp>
        <p:nvSpPr>
          <p:cNvPr id="53" name="文本框 52"/>
          <p:cNvSpPr txBox="1"/>
          <p:nvPr/>
        </p:nvSpPr>
        <p:spPr>
          <a:xfrm>
            <a:off x="6067493" y="2837486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4.5s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265861" y="2812269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4.5s</a:t>
            </a:r>
            <a:endParaRPr 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805453" y="3437220"/>
            <a:ext cx="6775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2.4s</a:t>
            </a:r>
            <a:endParaRPr lang="en-US" sz="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5764887" y="3350608"/>
            <a:ext cx="0" cy="15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6271424" y="3344029"/>
            <a:ext cx="0" cy="164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5804357" y="3429549"/>
            <a:ext cx="427597" cy="65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图片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3797" y="2236898"/>
            <a:ext cx="2454246" cy="1865071"/>
          </a:xfrm>
          <a:prstGeom prst="rect">
            <a:avLst/>
          </a:prstGeom>
        </p:spPr>
      </p:pic>
      <p:sp>
        <p:nvSpPr>
          <p:cNvPr id="60" name="文本框 59"/>
          <p:cNvSpPr txBox="1"/>
          <p:nvPr/>
        </p:nvSpPr>
        <p:spPr>
          <a:xfrm>
            <a:off x="6473165" y="2499799"/>
            <a:ext cx="8749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5s damping</a:t>
            </a:r>
            <a:endParaRPr lang="en-US" sz="9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183953" y="3387884"/>
            <a:ext cx="855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off-axis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500570" y="3362666"/>
            <a:ext cx="855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on-axis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210711" y="1340662"/>
            <a:ext cx="8043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0.037s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266858" y="2538091"/>
            <a:ext cx="8043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0.24s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390611" y="3878752"/>
            <a:ext cx="8043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1.23s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390612" y="5233164"/>
            <a:ext cx="8043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0.048s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325173" y="1567543"/>
            <a:ext cx="2763826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0.37s+7.3s+0.037s+7.3s=15.0s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563174" y="3672497"/>
            <a:ext cx="2453296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2.4s+4.5s+5.0s+4.5s=16.4s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635702" y="4435643"/>
            <a:ext cx="263892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12.3s+2.7s+1.23s+2.7s=18.9s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454994" y="5447441"/>
            <a:ext cx="316717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(19.2s+1.6s+0.048s+1.6s)*3=67.34s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页脚占位符 70"/>
          <p:cNvSpPr>
            <a:spLocks noGrp="1"/>
          </p:cNvSpPr>
          <p:nvPr>
            <p:ph type="ftr" sz="quarter" idx="11"/>
          </p:nvPr>
        </p:nvSpPr>
        <p:spPr>
          <a:xfrm>
            <a:off x="2249819" y="6441870"/>
            <a:ext cx="7209945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72" name="文本框 71"/>
          <p:cNvSpPr txBox="1"/>
          <p:nvPr/>
        </p:nvSpPr>
        <p:spPr>
          <a:xfrm>
            <a:off x="9419008" y="811273"/>
            <a:ext cx="2605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 Wang,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Xiaohao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Cui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3ED9-892A-4217-BE99-76F8C1ED344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8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230" y="1513984"/>
            <a:ext cx="3823354" cy="25425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308545" y="1730135"/>
            <a:ext cx="138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 smtClean="0"/>
              <a:t>emittance</a:t>
            </a:r>
            <a:endParaRPr lang="en-US" i="1" dirty="0"/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818464" y="194086"/>
            <a:ext cx="10515600" cy="9637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parameter evolution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52547" y="1105174"/>
            <a:ext cx="4868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njection emittance: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0nm @20GeV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09985" y="1138066"/>
            <a:ext cx="5065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5s damping time (CDR) for Z can be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canceled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5637" y="4101688"/>
            <a:ext cx="3900253" cy="247016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9191" y="4027092"/>
            <a:ext cx="3986520" cy="255137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6457" y="1560742"/>
            <a:ext cx="3783884" cy="247213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829819" y="1869377"/>
            <a:ext cx="138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 smtClean="0"/>
              <a:t>energy</a:t>
            </a:r>
            <a:endParaRPr lang="en-US" i="1" dirty="0"/>
          </a:p>
        </p:txBody>
      </p:sp>
      <p:sp>
        <p:nvSpPr>
          <p:cNvPr id="18" name="文本框 17"/>
          <p:cNvSpPr txBox="1"/>
          <p:nvPr/>
        </p:nvSpPr>
        <p:spPr>
          <a:xfrm>
            <a:off x="2605057" y="4315452"/>
            <a:ext cx="221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/>
              <a:t>e</a:t>
            </a:r>
            <a:r>
              <a:rPr lang="en-US" altLang="zh-CN" i="1" dirty="0" smtClean="0"/>
              <a:t>nergy spread</a:t>
            </a:r>
            <a:endParaRPr lang="en-US" i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7920417" y="4394394"/>
            <a:ext cx="2466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bunch length</a:t>
            </a:r>
            <a:endParaRPr lang="en-US" i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1749859" y="6492875"/>
            <a:ext cx="7848052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49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330" y="4111519"/>
            <a:ext cx="3897725" cy="231560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968" y="4071418"/>
            <a:ext cx="3869546" cy="23820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6564" y="1315061"/>
            <a:ext cx="3848374" cy="25100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0121" y="103121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ramping curve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9536" y="1093982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RF ramping curve for each energy mode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90977" y="2717216"/>
            <a:ext cx="41330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RF voltage @</a:t>
            </a:r>
            <a:r>
              <a:rPr lang="en-US" altLang="zh-CN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determined by longitudinal quantum lifetime.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7543" y="1749242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s for </a:t>
            </a:r>
            <a:r>
              <a:rPr lang="en-US" altLang="zh-CN" sz="16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tt</a:t>
            </a: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:  </a:t>
            </a:r>
            <a:r>
              <a:rPr lang="en-US" altLang="zh-CN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0.13</a:t>
            </a:r>
            <a:endParaRPr lang="en-US" altLang="zh-CN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s for Higgs:  </a:t>
            </a:r>
            <a:r>
              <a:rPr lang="en-US" altLang="zh-CN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0.087</a:t>
            </a:r>
            <a:endParaRPr lang="en-US" altLang="zh-CN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s for W &amp; Z:  </a:t>
            </a:r>
            <a:r>
              <a:rPr lang="en-US" altLang="zh-CN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0.069</a:t>
            </a:r>
            <a:endParaRPr lang="en-US" altLang="zh-CN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90700" y="3320932"/>
            <a:ext cx="3798112" cy="679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</a:t>
            </a:r>
            <a:r>
              <a:rPr lang="en-US" altLang="zh-CN" sz="1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RF</a:t>
            </a: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: ~ </a:t>
            </a:r>
            <a:r>
              <a:rPr lang="en-US" altLang="zh-CN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9 </a:t>
            </a: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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altLang="zh-CN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VRF (180GeV</a:t>
            </a:r>
            <a:r>
              <a:rPr lang="en-US" altLang="zh-CN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)=9.3GV</a:t>
            </a:r>
            <a:endParaRPr lang="zh-CN" alt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0020" y="518032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 &amp;Z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76694" y="477600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Higgs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530291" y="212486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 err="1"/>
              <a:t>tt</a:t>
            </a:r>
            <a:endParaRPr lang="zh-CN" altLang="en-US" i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078780" y="6422132"/>
            <a:ext cx="7696748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7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7007" y="4960127"/>
            <a:ext cx="3831401" cy="12595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2527" y="1735086"/>
            <a:ext cx="2980023" cy="18599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1544" y="124632"/>
            <a:ext cx="8229600" cy="922114"/>
          </a:xfrm>
        </p:spPr>
        <p:txBody>
          <a:bodyPr/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Eddy current effect for TME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/>
          </p:nvPr>
        </p:nvGraphicFramePr>
        <p:xfrm>
          <a:off x="2769512" y="2915609"/>
          <a:ext cx="1495599" cy="331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Equation" r:id="rId5" imgW="2133600" imgH="393700" progId="Equation.DSMT4">
                  <p:embed/>
                </p:oleObj>
              </mc:Choice>
              <mc:Fallback>
                <p:oleObj name="Equation" r:id="rId5" imgW="2133600" imgH="393700" progId="Equation.DSMT4">
                  <p:embed/>
                  <p:pic>
                    <p:nvPicPr>
                      <p:cNvPr id="3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9512" y="2915609"/>
                        <a:ext cx="1495599" cy="3312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2366259" y="5079028"/>
            <a:ext cx="19559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400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 </a:t>
            </a:r>
            <a:r>
              <a:rPr lang="en-US" altLang="zh-CN" sz="1400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K2=0.000037 </a:t>
            </a:r>
            <a:r>
              <a:rPr lang="en-US" altLang="zh-CN" sz="1400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</a:t>
            </a:r>
            <a:r>
              <a:rPr lang="en-US" altLang="zh-CN" sz="1400" baseline="30000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US" altLang="zh-CN" sz="1400" dirty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" name="矩形 3"/>
          <p:cNvSpPr/>
          <p:nvPr/>
        </p:nvSpPr>
        <p:spPr>
          <a:xfrm>
            <a:off x="957201" y="1037511"/>
            <a:ext cx="46392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Dedicated ramping curve to control the maximum K2. 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8230" y="4340134"/>
            <a:ext cx="2937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K2 reaches max at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30GeV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169843" y="6561524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921432" y="1944758"/>
            <a:ext cx="50776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ynamic 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chromaticity </a:t>
            </a: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correction can not used.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49496" y="2361638"/>
            <a:ext cx="3776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field is attached to dipole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27154" y="1111752"/>
            <a:ext cx="4236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beam pipe (round shape)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48441" y="1501053"/>
            <a:ext cx="35365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inner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diameter: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55mm, thickness: 2mm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0312" y="3052605"/>
            <a:ext cx="4424176" cy="2764273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975619" y="3829814"/>
            <a:ext cx="3982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 for eddy effect*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94262" y="5992938"/>
            <a:ext cx="53877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*Yuan Chen et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al., Analytical expression development for eddy ﬁeld and the beam dynamics eﬀect on the CEPC booster,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IJMPA,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Vol. 36, No. 22 (2021) 2142010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776172" y="6395821"/>
            <a:ext cx="7334936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61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92867" y="168905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TDR parameters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4074" y="246939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8870" y="1192279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294584" y="6027414"/>
            <a:ext cx="8290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*Diameter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beam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pipe is 55mm for re-injection with high single bunch current @120GeV.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15682" y="993342"/>
            <a:ext cx="430228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energy: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10GeV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20GeV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Max energy: 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120GeV  180GeV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Lower emittance ─ new lattice (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TME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243" y="2523587"/>
            <a:ext cx="5268598" cy="34682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969" y="1184114"/>
            <a:ext cx="4847144" cy="4808824"/>
          </a:xfrm>
          <a:prstGeom prst="rect">
            <a:avLst/>
          </a:prstGeom>
        </p:spPr>
      </p:pic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>
          <a:xfrm>
            <a:off x="1815643" y="6395820"/>
            <a:ext cx="7407298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5933732" y="3190087"/>
            <a:ext cx="4812187" cy="289851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圆角矩形 11"/>
          <p:cNvSpPr/>
          <p:nvPr/>
        </p:nvSpPr>
        <p:spPr>
          <a:xfrm>
            <a:off x="5941753" y="5659425"/>
            <a:ext cx="4812187" cy="289851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12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13822"/>
            <a:ext cx="10515600" cy="1128176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56436" y="2190613"/>
            <a:ext cx="6321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sz="28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CEPC booster</a:t>
            </a:r>
            <a:endParaRPr lang="en-US" sz="2800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30124" y="4683832"/>
            <a:ext cx="282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Summary</a:t>
            </a:r>
            <a:endParaRPr lang="en-US" sz="2800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37797" y="3454765"/>
            <a:ext cx="7860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positron damping ring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9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123" y="167773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Damping ring layout (CDR)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257" y="2585318"/>
            <a:ext cx="5900919" cy="345333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495493" y="1542520"/>
            <a:ext cx="3944858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Linac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repetition: 100Hz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for positron beam</a:t>
            </a:r>
            <a:endParaRPr lang="en-US" altLang="zh-CN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88552" y="1501700"/>
            <a:ext cx="4964513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Storage time: 20 </a:t>
            </a:r>
            <a:r>
              <a:rPr lang="en-GB" altLang="zh-CN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endParaRPr lang="en-GB" altLang="zh-CN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Emittance 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(norm.)</a:t>
            </a:r>
            <a:r>
              <a:rPr lang="en-GB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: 2500</a:t>
            </a:r>
            <a:r>
              <a:rPr lang="en-GB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 530 </a:t>
            </a:r>
            <a:r>
              <a:rPr lang="en-GB" altLang="zh-CN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mm.mrad</a:t>
            </a:r>
            <a:endParaRPr lang="en-GB" altLang="zh-CN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6492898" y="5808742"/>
            <a:ext cx="1473565" cy="1381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038907" y="5854792"/>
            <a:ext cx="934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+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210348" y="6343193"/>
            <a:ext cx="7499395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3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FCA80-2546-44FC-8F0E-9D16DC1E7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4617"/>
            <a:ext cx="10515600" cy="106897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 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update for </a:t>
            </a:r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Damping ring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49A8A-A287-4DB2-BEB9-C3A39410C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290" y="1561855"/>
            <a:ext cx="10119166" cy="4917885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Emittance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luminosity of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Higgs (lower emittance collider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lower emittance booster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Lower emittance Linac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10nm@20GeV  </a:t>
            </a:r>
            <a:r>
              <a:rPr lang="en-US" altLang="zh-CN" sz="19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en-US" altLang="zh-CN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</a:t>
            </a:r>
            <a:r>
              <a:rPr lang="en-US" altLang="zh-CN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RMS </a:t>
            </a:r>
            <a:r>
              <a:rPr lang="en-US" altLang="zh-CN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 is </a:t>
            </a:r>
            <a:r>
              <a:rPr lang="en-US" altLang="zh-CN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392mm</a:t>
            </a:r>
            <a:r>
              <a:rPr lang="en-US" altLang="zh-CN" sz="19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en-US" altLang="zh-CN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endParaRPr lang="en-US" altLang="zh-CN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 emittance requirement: &lt; 200mm</a:t>
            </a:r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en-US" altLang="zh-CN" sz="1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endParaRPr lang="en-US" altLang="zh-CN" sz="1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Keep the margin for emittance growth</a:t>
            </a:r>
          </a:p>
          <a:p>
            <a:pPr marL="1828800" lvl="4" indent="0">
              <a:buNone/>
            </a:pPr>
            <a:r>
              <a:rPr lang="en-US" altLang="zh-C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 high </a:t>
            </a:r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 charge</a:t>
            </a:r>
          </a:p>
          <a:p>
            <a:pPr marL="1828800" lvl="4" indent="0">
              <a:buNone/>
            </a:pPr>
            <a:r>
              <a:rPr lang="en-US" altLang="zh-C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 C-band </a:t>
            </a:r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accelerating structure</a:t>
            </a:r>
          </a:p>
          <a:p>
            <a:pPr lvl="3"/>
            <a:r>
              <a:rPr lang="en-US" altLang="zh-CN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Could use C-band accelerating structure just after the Damping Ring (@1.1GeV)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Damping time</a:t>
            </a:r>
          </a:p>
          <a:p>
            <a:pPr marL="447675" indent="269875"/>
            <a:r>
              <a:rPr lang="en-US" altLang="zh-CN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100Hz </a:t>
            </a:r>
            <a:r>
              <a:rPr lang="en-US" altLang="zh-CN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two-train scheme/200Hz </a:t>
            </a:r>
            <a:r>
              <a:rPr lang="en-US" altLang="zh-CN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sz="21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altLang="zh-CN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storage time: 20ms</a:t>
            </a:r>
          </a:p>
          <a:p>
            <a:pPr marL="447675" indent="269875"/>
            <a:r>
              <a:rPr lang="en-US" altLang="zh-CN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 for damping time: &lt;13ms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Bunch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</a:p>
          <a:p>
            <a:pPr lvl="1"/>
            <a:r>
              <a:rPr lang="en-US" altLang="zh-C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RMS bunch length after DR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&lt;1mm</a:t>
            </a:r>
          </a:p>
          <a:p>
            <a:pPr marL="914400" lvl="2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 a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bunch length compressor was introduced after the DR for electron and positron beam</a:t>
            </a:r>
          </a:p>
          <a:p>
            <a:pPr lvl="1"/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025507" y="1197272"/>
            <a:ext cx="1598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Cai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Meng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756437" y="6356350"/>
            <a:ext cx="7571759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13822"/>
            <a:ext cx="10515600" cy="1128176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56436" y="2190613"/>
            <a:ext cx="6321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status for CEPC booster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30124" y="4683832"/>
            <a:ext cx="282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Summary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37797" y="3454765"/>
            <a:ext cx="7860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status for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positron damping ring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230083" y="6356350"/>
            <a:ext cx="7466504" cy="365125"/>
          </a:xfrm>
        </p:spPr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2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4778" y="17435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damping ring design requirement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111672" y="6356350"/>
            <a:ext cx="7249416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810174"/>
              </p:ext>
            </p:extLst>
          </p:nvPr>
        </p:nvGraphicFramePr>
        <p:xfrm>
          <a:off x="1860961" y="2390583"/>
          <a:ext cx="8128000" cy="322072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691303">
                  <a:extLst>
                    <a:ext uri="{9D8B030D-6E8A-4147-A177-3AD203B41FA5}">
                      <a16:colId xmlns:a16="http://schemas.microsoft.com/office/drawing/2014/main" val="1787837626"/>
                    </a:ext>
                  </a:extLst>
                </a:gridCol>
                <a:gridCol w="1591977">
                  <a:extLst>
                    <a:ext uri="{9D8B030D-6E8A-4147-A177-3AD203B41FA5}">
                      <a16:colId xmlns:a16="http://schemas.microsoft.com/office/drawing/2014/main" val="1748011655"/>
                    </a:ext>
                  </a:extLst>
                </a:gridCol>
                <a:gridCol w="1812720">
                  <a:extLst>
                    <a:ext uri="{9D8B030D-6E8A-4147-A177-3AD203B41FA5}">
                      <a16:colId xmlns:a16="http://schemas.microsoft.com/office/drawing/2014/main" val="356006662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578556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CDR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TDR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remark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563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(GeV)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750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Inj. Emittance (</a:t>
                      </a:r>
                      <a:r>
                        <a:rPr lang="en-US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mrad</a:t>
                      </a: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5255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Ext. emittance (</a:t>
                      </a:r>
                      <a:r>
                        <a:rPr lang="en-US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en-US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mrad</a:t>
                      </a:r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&lt;200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en-US" sz="12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Linac</a:t>
                      </a:r>
                      <a:r>
                        <a:rPr lang="en-US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lower emittance: 10nm@20GeV, 2)use C band acc. structure as early as possible </a:t>
                      </a:r>
                      <a:endParaRPr 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1517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Storage</a:t>
                      </a:r>
                      <a:r>
                        <a:rPr lang="en-US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time (</a:t>
                      </a:r>
                      <a:r>
                        <a:rPr lang="en-US" sz="1600" b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896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</a:t>
                      </a:r>
                      <a:r>
                        <a:rPr lang="en-US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time (</a:t>
                      </a:r>
                      <a:r>
                        <a:rPr lang="en-US" sz="1600" b="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&lt;13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r>
                        <a:rPr lang="en-US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Smaller ext. emittance with same storage time</a:t>
                      </a:r>
                      <a:endParaRPr 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796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(m)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~150</a:t>
                      </a:r>
                      <a:endParaRPr lang="en-US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Smaller</a:t>
                      </a:r>
                      <a:r>
                        <a:rPr lang="en-US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nature emittance for DR</a:t>
                      </a:r>
                      <a:endParaRPr 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478733"/>
                  </a:ext>
                </a:extLst>
              </a:tr>
            </a:tbl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20</a:t>
            </a:fld>
            <a:endParaRPr lang="en-US"/>
          </a:p>
        </p:txBody>
      </p:sp>
      <p:sp>
        <p:nvSpPr>
          <p:cNvPr id="6" name="矩形 5"/>
          <p:cNvSpPr/>
          <p:nvPr/>
        </p:nvSpPr>
        <p:spPr>
          <a:xfrm>
            <a:off x="1764438" y="1516336"/>
            <a:ext cx="7609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 collider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lower emittance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booster  lower emittance </a:t>
            </a:r>
            <a:r>
              <a:rPr lang="en-US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linac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93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2436" y="0"/>
            <a:ext cx="10515600" cy="1124909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 parameters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173596"/>
              </p:ext>
            </p:extLst>
          </p:nvPr>
        </p:nvGraphicFramePr>
        <p:xfrm>
          <a:off x="5593218" y="1081023"/>
          <a:ext cx="5640609" cy="52185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95628">
                  <a:extLst>
                    <a:ext uri="{9D8B030D-6E8A-4147-A177-3AD203B41FA5}">
                      <a16:colId xmlns:a16="http://schemas.microsoft.com/office/drawing/2014/main" val="2690366013"/>
                    </a:ext>
                  </a:extLst>
                </a:gridCol>
                <a:gridCol w="1790509">
                  <a:extLst>
                    <a:ext uri="{9D8B030D-6E8A-4147-A177-3AD203B41FA5}">
                      <a16:colId xmlns:a16="http://schemas.microsoft.com/office/drawing/2014/main" val="3193459733"/>
                    </a:ext>
                  </a:extLst>
                </a:gridCol>
                <a:gridCol w="1654472">
                  <a:extLst>
                    <a:ext uri="{9D8B030D-6E8A-4147-A177-3AD203B41FA5}">
                      <a16:colId xmlns:a16="http://schemas.microsoft.com/office/drawing/2014/main" val="2025036796"/>
                    </a:ext>
                  </a:extLst>
                </a:gridCol>
              </a:tblGrid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 </a:t>
                      </a: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273717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(</a:t>
                      </a:r>
                      <a:r>
                        <a:rPr lang="en-GB" sz="12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344925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(m)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2159991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trains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(4)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160563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bunches/</a:t>
                      </a:r>
                      <a:r>
                        <a:rPr lang="en-US" sz="12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trian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097171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current (mA)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12.4</a:t>
                      </a:r>
                      <a:r>
                        <a:rPr lang="en-US" sz="12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(24.8)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0152819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Bending radius (m)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2.87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3226502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 strength B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(T)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871302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2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GB" sz="12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/turn)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94.6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176859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time x/y/z (</a:t>
                      </a:r>
                      <a:r>
                        <a:rPr lang="en-GB" sz="12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D9F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/1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</a:t>
                      </a: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D9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658812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Phase/cell (degree)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60/60</a:t>
                      </a:r>
                      <a:endParaRPr lang="en-US" sz="120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75/75</a:t>
                      </a:r>
                      <a:endParaRPr lang="en-US" sz="120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1397888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compaction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0.013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0.0075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6830252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Storage time (</a:t>
                      </a:r>
                      <a:r>
                        <a:rPr lang="en-US" altLang="zh-CN" sz="12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(40)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48526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219730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94.4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56.7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2343485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1854765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Extract 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2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4.9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4.2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0153047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0935894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200" kern="1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r>
                        <a:rPr lang="en-GB" sz="12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x/y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GB" sz="12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mm.mrad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D9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166(97)</a:t>
                      </a: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75(3)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D9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123(59)</a:t>
                      </a: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 (2)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D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451969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 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 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3686055"/>
                  </a:ext>
                </a:extLst>
              </a:tr>
              <a:tr h="1288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acceptance by RF(%)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0355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GB" sz="12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GB" sz="12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(MHz)</a:t>
                      </a:r>
                      <a:endParaRPr lang="en-US" sz="12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248847"/>
                  </a:ext>
                </a:extLst>
              </a:tr>
              <a:tr h="854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2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GB" sz="12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(MV)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2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2.0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42333138"/>
                  </a:ext>
                </a:extLst>
              </a:tr>
              <a:tr h="2223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Longitudinal tune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0.0346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0.0224</a:t>
                      </a:r>
                      <a:endParaRPr lang="en-US" sz="12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16655788"/>
                  </a:ext>
                </a:extLst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390" y="2508164"/>
            <a:ext cx="3897886" cy="414325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36328" y="1168138"/>
            <a:ext cx="6096000" cy="1308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Damping </a:t>
            </a:r>
            <a:r>
              <a:rPr lang="en-US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sz="1600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reversed bending </a:t>
            </a:r>
            <a:r>
              <a:rPr lang="en-US" altLang="zh-CN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magnet</a:t>
            </a:r>
            <a:endParaRPr lang="en-US" altLang="zh-CN" sz="1600" b="1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(max. 8)-bunch</a:t>
            </a:r>
            <a:r>
              <a:rPr lang="en-US" altLang="zh-CN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storage, </a:t>
            </a:r>
            <a:r>
              <a:rPr lang="en-GB" altLang="zh-CN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storage time:</a:t>
            </a:r>
            <a:r>
              <a:rPr lang="en-GB" altLang="zh-CN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(40)</a:t>
            </a:r>
            <a:r>
              <a:rPr lang="en-GB" altLang="zh-CN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GB" altLang="zh-CN" sz="16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endParaRPr lang="en-GB" altLang="zh-CN" sz="16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Emittance: </a:t>
            </a:r>
            <a:r>
              <a:rPr lang="en-GB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2500</a:t>
            </a:r>
            <a:r>
              <a:rPr lang="en-GB" altLang="zh-CN" sz="16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 </a:t>
            </a:r>
            <a:r>
              <a:rPr lang="en-GB" altLang="zh-CN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166/123 (97/59) </a:t>
            </a:r>
            <a:r>
              <a:rPr lang="en-GB" altLang="zh-CN" sz="1600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mm.mrad</a:t>
            </a:r>
            <a:endParaRPr lang="en-GB" altLang="zh-CN" sz="16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Flexibility for </a:t>
            </a:r>
            <a:r>
              <a:rPr lang="en-GB" altLang="zh-CN" sz="16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extr</a:t>
            </a:r>
            <a:r>
              <a:rPr lang="en-GB" altLang="zh-CN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emittance</a:t>
            </a:r>
            <a:endParaRPr lang="zh-CN" altLang="en-US" sz="1600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1795908" y="6492875"/>
            <a:ext cx="7630963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06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1628" y="151303"/>
            <a:ext cx="10515600" cy="723626"/>
          </a:xfrm>
        </p:spPr>
        <p:txBody>
          <a:bodyPr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 time structure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08948" y="973775"/>
            <a:ext cx="5972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bunch (Inj./Ext.: two by two)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81873" y="971237"/>
            <a:ext cx="4110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200Hz (Inj./Ext.: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bunch by bunch)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 descr="图示&#10;&#10;描述已自动生成">
            <a:extLst>
              <a:ext uri="{FF2B5EF4-FFF2-40B4-BE49-F238E27FC236}">
                <a16:creationId xmlns:a16="http://schemas.microsoft.com/office/drawing/2014/main" id="{ACA8CF96-7A75-D149-BAE8-3177FD863B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69" y="1441107"/>
            <a:ext cx="6346054" cy="5148685"/>
          </a:xfrm>
          <a:prstGeom prst="rect">
            <a:avLst/>
          </a:prstGeom>
        </p:spPr>
      </p:pic>
      <p:pic>
        <p:nvPicPr>
          <p:cNvPr id="10" name="图片 9" descr="图示, 示意图&#10;&#10;描述已自动生成">
            <a:extLst>
              <a:ext uri="{FF2B5EF4-FFF2-40B4-BE49-F238E27FC236}">
                <a16:creationId xmlns:a16="http://schemas.microsoft.com/office/drawing/2014/main" id="{E79A8B75-18FE-564B-B4DC-D275D26841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98" y="1351273"/>
            <a:ext cx="4542581" cy="523851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617647" y="647801"/>
            <a:ext cx="2105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Meng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Li, Gang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Li, Ge Lei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3ED9-892A-4217-BE99-76F8C1ED3444}" type="slidenum">
              <a:rPr lang="en-US" smtClean="0"/>
              <a:t>22</a:t>
            </a:fld>
            <a:endParaRPr lang="en-US"/>
          </a:p>
        </p:txBody>
      </p:sp>
      <p:sp>
        <p:nvSpPr>
          <p:cNvPr id="11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131406" y="6492875"/>
            <a:ext cx="7637543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13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10918" t="4731" r="12196" b="9799"/>
          <a:stretch/>
        </p:blipFill>
        <p:spPr>
          <a:xfrm>
            <a:off x="1157803" y="2453323"/>
            <a:ext cx="4844094" cy="38027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l="10326" t="4627" r="14041" b="10322"/>
          <a:stretch/>
        </p:blipFill>
        <p:spPr>
          <a:xfrm>
            <a:off x="7631699" y="3933893"/>
            <a:ext cx="2966133" cy="235554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644605" y="1230164"/>
            <a:ext cx="571664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Phase/cell: 60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 ~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FODO (adjustable)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Interleave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sextupole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scheme</a:t>
            </a:r>
          </a:p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 sex. families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26256" y="169511"/>
            <a:ext cx="24577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DR optics</a:t>
            </a:r>
            <a:endParaRPr 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l="10032" t="4627" r="13967" b="10008"/>
          <a:stretch/>
        </p:blipFill>
        <p:spPr>
          <a:xfrm>
            <a:off x="7683592" y="1338729"/>
            <a:ext cx="2828716" cy="224374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262895" y="3894422"/>
            <a:ext cx="802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8933491" y="2012996"/>
            <a:ext cx="888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Straight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0" name="下箭头 9"/>
          <p:cNvSpPr/>
          <p:nvPr/>
        </p:nvSpPr>
        <p:spPr>
          <a:xfrm>
            <a:off x="2723465" y="2295868"/>
            <a:ext cx="124990" cy="1644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032731" y="6402399"/>
            <a:ext cx="7394141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23</a:t>
            </a:fld>
            <a:endParaRPr lang="en-US"/>
          </a:p>
        </p:txBody>
      </p:sp>
      <p:sp>
        <p:nvSpPr>
          <p:cNvPr id="12" name="文本框 11"/>
          <p:cNvSpPr txBox="1"/>
          <p:nvPr/>
        </p:nvSpPr>
        <p:spPr>
          <a:xfrm>
            <a:off x="3953233" y="2200060"/>
            <a:ext cx="859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B=1.28T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22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34199" y="202404"/>
            <a:ext cx="35069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DR DA results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118250" y="5657440"/>
            <a:ext cx="3578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Phase/cell: 60</a:t>
            </a:r>
            <a:r>
              <a:rPr lang="en-US" dirty="0" smtClean="0">
                <a:sym typeface="Symbol" panose="05050102010706020507" pitchFamily="18" charset="2"/>
              </a:rPr>
              <a:t>/</a:t>
            </a:r>
            <a:r>
              <a:rPr lang="en-US" dirty="0"/>
              <a:t>60</a:t>
            </a:r>
            <a:r>
              <a:rPr lang="en-US" dirty="0" smtClean="0">
                <a:sym typeface="Symbol" panose="05050102010706020507" pitchFamily="18" charset="2"/>
              </a:rPr>
              <a:t></a:t>
            </a:r>
            <a:endParaRPr 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394141" y="5710066"/>
            <a:ext cx="3578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Phase/cell: 75</a:t>
            </a:r>
            <a:r>
              <a:rPr lang="en-US" dirty="0" smtClean="0">
                <a:sym typeface="Symbol" panose="05050102010706020507" pitchFamily="18" charset="2"/>
              </a:rPr>
              <a:t>/</a:t>
            </a:r>
            <a:r>
              <a:rPr lang="en-US" dirty="0" smtClean="0"/>
              <a:t>75</a:t>
            </a:r>
            <a:r>
              <a:rPr lang="en-US" dirty="0" smtClean="0">
                <a:sym typeface="Symbol" panose="05050102010706020507" pitchFamily="18" charset="2"/>
              </a:rPr>
              <a:t></a:t>
            </a:r>
            <a:endParaRPr lang="en-US" dirty="0"/>
          </a:p>
        </p:txBody>
      </p:sp>
      <p:sp>
        <p:nvSpPr>
          <p:cNvPr id="9" name="矩形 8"/>
          <p:cNvSpPr/>
          <p:nvPr/>
        </p:nvSpPr>
        <p:spPr>
          <a:xfrm>
            <a:off x="1341759" y="1132661"/>
            <a:ext cx="46125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 trans. acceptance</a:t>
            </a: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 </a:t>
            </a: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inj. efficiency</a:t>
            </a:r>
            <a:endParaRPr lang="zh-CN" altLang="en-US" sz="2000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41956" y="1605134"/>
            <a:ext cx="4979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 &gt; 5 inj. beam size  (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baseline="-25000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inj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=2500mm.mrad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acceptance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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1.6%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2407702" y="6356350"/>
            <a:ext cx="7611228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24</a:t>
            </a:fld>
            <a:endParaRPr 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792" y="2653766"/>
            <a:ext cx="4621529" cy="281067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3997" y="2643992"/>
            <a:ext cx="4641264" cy="282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8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97395" y="229721"/>
            <a:ext cx="64299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</a:t>
            </a: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 Coupling Instability</a:t>
            </a:r>
            <a:endParaRPr lang="en-US" altLang="zh-C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15712"/>
              </p:ext>
            </p:extLst>
          </p:nvPr>
        </p:nvGraphicFramePr>
        <p:xfrm>
          <a:off x="3782590" y="1490808"/>
          <a:ext cx="3007559" cy="670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公式" r:id="rId3" imgW="2044700" imgH="457200" progId="Equation.3">
                  <p:embed/>
                </p:oleObj>
              </mc:Choice>
              <mc:Fallback>
                <p:oleObj name="公式" r:id="rId3" imgW="2044700" imgH="457200" progId="Equation.3">
                  <p:embed/>
                  <p:pic>
                    <p:nvPicPr>
                      <p:cNvPr id="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2590" y="1490808"/>
                        <a:ext cx="3007559" cy="6707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676606" y="980835"/>
            <a:ext cx="79596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threshold for the TMCI is estimated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following analytical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formula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9499" y="2107500"/>
            <a:ext cx="10263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Here,</a:t>
            </a:r>
            <a:r>
              <a:rPr lang="el-GR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altLang="zh-CN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he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synchtron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tune, </a:t>
            </a:r>
            <a:r>
              <a:rPr lang="el-GR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the,betraon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function and </a:t>
            </a:r>
            <a:r>
              <a:rPr lang="el-GR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κ</a:t>
            </a:r>
            <a:r>
              <a:rPr lang="en-US" altLang="zh-CN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transvers kicker factor which is decided by impedance and bunch length.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016964"/>
              </p:ext>
            </p:extLst>
          </p:nvPr>
        </p:nvGraphicFramePr>
        <p:xfrm>
          <a:off x="1868272" y="3008624"/>
          <a:ext cx="7571757" cy="3191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2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00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95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2947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parameters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Phase/cell: 60</a:t>
                      </a:r>
                      <a:r>
                        <a:rPr lang="en-US" altLang="zh-CN" sz="1600" dirty="0" smtClean="0">
                          <a:sym typeface="Symbol" panose="05050102010706020507" pitchFamily="18" charset="2"/>
                        </a:rPr>
                        <a:t>/</a:t>
                      </a:r>
                      <a:r>
                        <a:rPr lang="en-US" altLang="zh-CN" sz="1600" dirty="0" smtClean="0"/>
                        <a:t>60</a:t>
                      </a:r>
                      <a:r>
                        <a:rPr lang="en-US" altLang="zh-CN" sz="1600" dirty="0" smtClean="0">
                          <a:sym typeface="Symbol" panose="05050102010706020507" pitchFamily="18" charset="2"/>
                        </a:rPr>
                        <a:t></a:t>
                      </a:r>
                      <a:endParaRPr lang="en-US" altLang="zh-CN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Phase/cell: 75</a:t>
                      </a:r>
                      <a:r>
                        <a:rPr lang="en-US" altLang="zh-CN" sz="1600" dirty="0" smtClean="0">
                          <a:sym typeface="Symbol" panose="05050102010706020507" pitchFamily="18" charset="2"/>
                        </a:rPr>
                        <a:t>/</a:t>
                      </a:r>
                      <a:r>
                        <a:rPr lang="en-US" altLang="zh-CN" sz="1600" dirty="0" smtClean="0"/>
                        <a:t>75</a:t>
                      </a:r>
                      <a:r>
                        <a:rPr lang="en-US" altLang="zh-CN" sz="1600" dirty="0" smtClean="0">
                          <a:sym typeface="Symbol" panose="05050102010706020507" pitchFamily="18" charset="2"/>
                        </a:rPr>
                        <a:t></a:t>
                      </a:r>
                      <a:endParaRPr lang="zh-CN" altLang="en-US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2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Energy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1.1Gev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1.1Gev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2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circumference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147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147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2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Beta tune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7.70/ 8.54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9.28 /10.11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268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Bunch length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6.7mm/4.9mm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6.7mm/4.2mm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268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Bunch number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4 </a:t>
                      </a:r>
                      <a:r>
                        <a:rPr lang="zh-CN" altLang="en-US" sz="1600" dirty="0" smtClean="0"/>
                        <a:t>（</a:t>
                      </a:r>
                      <a:r>
                        <a:rPr lang="en-US" altLang="zh-CN" sz="1600" dirty="0" smtClean="0"/>
                        <a:t>2 train</a:t>
                      </a:r>
                      <a:r>
                        <a:rPr lang="zh-CN" altLang="en-US" sz="1600" dirty="0" smtClean="0"/>
                        <a:t>）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4</a:t>
                      </a:r>
                      <a:r>
                        <a:rPr lang="zh-CN" altLang="en-US" sz="1600" dirty="0" smtClean="0"/>
                        <a:t>（</a:t>
                      </a:r>
                      <a:r>
                        <a:rPr lang="en-US" altLang="zh-CN" sz="1600" dirty="0" smtClean="0"/>
                        <a:t>2 train</a:t>
                      </a:r>
                      <a:r>
                        <a:rPr lang="zh-CN" altLang="en-US" sz="1600" dirty="0" smtClean="0"/>
                        <a:t>）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2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synchtron</a:t>
                      </a:r>
                      <a:r>
                        <a:rPr lang="en-US" altLang="zh-CN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0.0346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0.0224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2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current (mA)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3.1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3.1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0694249"/>
                  </a:ext>
                </a:extLst>
              </a:tr>
              <a:tr h="491998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Bunch current threshold(mA)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11.02/9.4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8.44/6.6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10670192" y="519695"/>
            <a:ext cx="13156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Yudong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Liu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60451" y="6381066"/>
            <a:ext cx="418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Circular Al pipe with 30mm inner diameter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4308315" y="6382664"/>
            <a:ext cx="4114800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375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8465" y="154616"/>
            <a:ext cx="10515600" cy="904509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Transport </a:t>
            </a:r>
            <a:r>
              <a:rPr 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lines </a:t>
            </a: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between DR and </a:t>
            </a:r>
            <a:r>
              <a:rPr lang="en-US" altLang="zh-CN" dirty="0" err="1" smtClean="0">
                <a:latin typeface="Times New Roman" panose="02020603050405020304" pitchFamily="18" charset="0"/>
                <a:ea typeface="宋体" panose="02010600030101010101" pitchFamily="2" charset="-122"/>
              </a:rPr>
              <a:t>Linac</a:t>
            </a:r>
            <a:endParaRPr 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003159"/>
              </p:ext>
            </p:extLst>
          </p:nvPr>
        </p:nvGraphicFramePr>
        <p:xfrm>
          <a:off x="1854421" y="2374820"/>
          <a:ext cx="3566195" cy="394309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276825">
                  <a:extLst>
                    <a:ext uri="{9D8B030D-6E8A-4147-A177-3AD203B41FA5}">
                      <a16:colId xmlns:a16="http://schemas.microsoft.com/office/drawing/2014/main" val="3320234737"/>
                    </a:ext>
                  </a:extLst>
                </a:gridCol>
                <a:gridCol w="1289370">
                  <a:extLst>
                    <a:ext uri="{9D8B030D-6E8A-4147-A177-3AD203B41FA5}">
                      <a16:colId xmlns:a16="http://schemas.microsoft.com/office/drawing/2014/main" val="3134288321"/>
                    </a:ext>
                  </a:extLst>
                </a:gridCol>
              </a:tblGrid>
              <a:tr h="2315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 </a:t>
                      </a:r>
                      <a:r>
                        <a:rPr lang="en-GB" sz="1400" kern="100" dirty="0" err="1" smtClean="0">
                          <a:effectLst/>
                        </a:rPr>
                        <a:t>Linac</a:t>
                      </a:r>
                      <a:r>
                        <a:rPr lang="en-GB" sz="1400" kern="100" dirty="0" err="1" smtClean="0">
                          <a:effectLst/>
                          <a:sym typeface="Symbol" panose="05050102010706020507" pitchFamily="18" charset="2"/>
                        </a:rPr>
                        <a:t>DR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00" dirty="0" smtClean="0">
                          <a:effectLst/>
                        </a:rPr>
                        <a:t>EC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8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7948593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E</a:t>
                      </a:r>
                      <a:r>
                        <a:rPr lang="en-GB" sz="1400" kern="100" baseline="-25000" dirty="0">
                          <a:effectLst/>
                        </a:rPr>
                        <a:t>0</a:t>
                      </a:r>
                      <a:r>
                        <a:rPr lang="en-GB" sz="1400" kern="100" dirty="0">
                          <a:effectLst/>
                        </a:rPr>
                        <a:t> (</a:t>
                      </a:r>
                      <a:r>
                        <a:rPr lang="en-GB" sz="1400" kern="100" dirty="0" err="1">
                          <a:effectLst/>
                        </a:rPr>
                        <a:t>Gev</a:t>
                      </a:r>
                      <a:r>
                        <a:rPr lang="en-GB" sz="1400" kern="100" dirty="0">
                          <a:effectLst/>
                        </a:rPr>
                        <a:t>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1.1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9087233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400" kern="100" baseline="-25000" dirty="0">
                          <a:effectLst/>
                        </a:rPr>
                        <a:t>0</a:t>
                      </a:r>
                      <a:r>
                        <a:rPr lang="en-GB" sz="1400" kern="100" dirty="0">
                          <a:effectLst/>
                        </a:rPr>
                        <a:t> (%)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0.7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3715423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400" kern="100" baseline="-25000" dirty="0">
                          <a:effectLst/>
                        </a:rPr>
                        <a:t>z0</a:t>
                      </a:r>
                      <a:r>
                        <a:rPr lang="en-GB" sz="1400" kern="100" dirty="0">
                          <a:effectLst/>
                        </a:rPr>
                        <a:t> (mm)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1.5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3974763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 err="1">
                          <a:effectLst/>
                        </a:rPr>
                        <a:t>f</a:t>
                      </a:r>
                      <a:r>
                        <a:rPr lang="en-GB" sz="1400" kern="100" baseline="-25000" dirty="0" err="1">
                          <a:effectLst/>
                        </a:rPr>
                        <a:t>RF</a:t>
                      </a:r>
                      <a:r>
                        <a:rPr lang="en-GB" sz="1400" kern="100" dirty="0">
                          <a:effectLst/>
                        </a:rPr>
                        <a:t> (MHz)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2860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059272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V</a:t>
                      </a:r>
                      <a:r>
                        <a:rPr lang="en-GB" sz="1400" kern="100" baseline="-25000" dirty="0">
                          <a:effectLst/>
                        </a:rPr>
                        <a:t>RF</a:t>
                      </a:r>
                      <a:r>
                        <a:rPr lang="en-GB" sz="1400" kern="100" dirty="0">
                          <a:effectLst/>
                        </a:rPr>
                        <a:t> (MV)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29.0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8188134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Length of acc. Structure (m)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1.08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1872187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</a:t>
                      </a:r>
                      <a:r>
                        <a:rPr lang="en-GB" sz="1400" kern="100" baseline="-25000">
                          <a:effectLst/>
                        </a:rPr>
                        <a:t>RF</a:t>
                      </a:r>
                      <a:r>
                        <a:rPr lang="en-GB" sz="1400" kern="100">
                          <a:effectLst/>
                        </a:rPr>
                        <a:t> (degree)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88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1343329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R</a:t>
                      </a:r>
                      <a:r>
                        <a:rPr lang="en-GB" sz="1400" kern="100" baseline="-25000">
                          <a:effectLst/>
                        </a:rPr>
                        <a:t>56</a:t>
                      </a:r>
                      <a:r>
                        <a:rPr lang="en-GB" sz="1400" kern="100">
                          <a:effectLst/>
                        </a:rPr>
                        <a:t> (m)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-</a:t>
                      </a:r>
                      <a:r>
                        <a:rPr lang="en-US" sz="1400" kern="100" dirty="0" smtClean="0">
                          <a:effectLst/>
                        </a:rPr>
                        <a:t>0.626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7348610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E</a:t>
                      </a:r>
                      <a:r>
                        <a:rPr lang="en-GB" sz="1400" kern="100" baseline="-25000">
                          <a:effectLst/>
                        </a:rPr>
                        <a:t>f</a:t>
                      </a:r>
                      <a:r>
                        <a:rPr lang="en-GB" sz="1400" kern="100">
                          <a:effectLst/>
                        </a:rPr>
                        <a:t> (Gev)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1.1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1848604"/>
                  </a:ext>
                </a:extLst>
              </a:tr>
              <a:tr h="3345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400" kern="100" baseline="-25000">
                          <a:effectLst/>
                        </a:rPr>
                        <a:t>f</a:t>
                      </a:r>
                      <a:r>
                        <a:rPr lang="en-GB" sz="1400" kern="100">
                          <a:effectLst/>
                        </a:rPr>
                        <a:t> (%)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0.22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0599134"/>
                  </a:ext>
                </a:extLst>
              </a:tr>
              <a:tr h="2315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400" kern="100" baseline="-25000">
                          <a:effectLst/>
                        </a:rPr>
                        <a:t>zf </a:t>
                      </a:r>
                      <a:r>
                        <a:rPr lang="en-GB" sz="1400" kern="100">
                          <a:effectLst/>
                        </a:rPr>
                        <a:t>(mm)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5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8192167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355383"/>
              </p:ext>
            </p:extLst>
          </p:nvPr>
        </p:nvGraphicFramePr>
        <p:xfrm>
          <a:off x="6369143" y="2355088"/>
          <a:ext cx="3899766" cy="39009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98563">
                  <a:extLst>
                    <a:ext uri="{9D8B030D-6E8A-4147-A177-3AD203B41FA5}">
                      <a16:colId xmlns:a16="http://schemas.microsoft.com/office/drawing/2014/main" val="1353306432"/>
                    </a:ext>
                  </a:extLst>
                </a:gridCol>
                <a:gridCol w="1401203">
                  <a:extLst>
                    <a:ext uri="{9D8B030D-6E8A-4147-A177-3AD203B41FA5}">
                      <a16:colId xmlns:a16="http://schemas.microsoft.com/office/drawing/2014/main" val="155936844"/>
                    </a:ext>
                  </a:extLst>
                </a:gridCol>
              </a:tblGrid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 </a:t>
                      </a:r>
                      <a:r>
                        <a:rPr lang="en-GB" sz="1400" kern="100" dirty="0" err="1" smtClean="0">
                          <a:effectLst/>
                        </a:rPr>
                        <a:t>DR</a:t>
                      </a:r>
                      <a:r>
                        <a:rPr lang="en-GB" sz="1400" kern="100" dirty="0" err="1" smtClean="0">
                          <a:effectLst/>
                          <a:sym typeface="Symbol" panose="05050102010706020507" pitchFamily="18" charset="2"/>
                        </a:rPr>
                        <a:t>Linac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kern="100" dirty="0">
                          <a:effectLst/>
                        </a:rPr>
                        <a:t>BC </a:t>
                      </a:r>
                      <a:endParaRPr lang="en-US" sz="16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2482683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E</a:t>
                      </a:r>
                      <a:r>
                        <a:rPr lang="en-GB" sz="1400" kern="100" baseline="-25000" dirty="0">
                          <a:effectLst/>
                        </a:rPr>
                        <a:t>0</a:t>
                      </a:r>
                      <a:r>
                        <a:rPr lang="en-GB" sz="1400" kern="100" dirty="0">
                          <a:effectLst/>
                        </a:rPr>
                        <a:t> (</a:t>
                      </a:r>
                      <a:r>
                        <a:rPr lang="en-GB" sz="1400" kern="100" dirty="0" err="1">
                          <a:effectLst/>
                        </a:rPr>
                        <a:t>Gev</a:t>
                      </a:r>
                      <a:r>
                        <a:rPr lang="en-GB" sz="1400" kern="100" dirty="0">
                          <a:effectLst/>
                        </a:rPr>
                        <a:t>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1.1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9344603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400" kern="100" baseline="-25000" dirty="0">
                          <a:effectLst/>
                        </a:rPr>
                        <a:t>0</a:t>
                      </a:r>
                      <a:r>
                        <a:rPr lang="en-GB" sz="1400" kern="100" dirty="0">
                          <a:effectLst/>
                        </a:rPr>
                        <a:t> (%)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0.056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3543814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400" kern="100" baseline="-25000">
                          <a:effectLst/>
                        </a:rPr>
                        <a:t>z0</a:t>
                      </a:r>
                      <a:r>
                        <a:rPr lang="en-GB" sz="1400" kern="100">
                          <a:effectLst/>
                        </a:rPr>
                        <a:t> (mm)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4.9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7931706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f</a:t>
                      </a:r>
                      <a:r>
                        <a:rPr lang="en-GB" sz="1400" kern="100" baseline="-25000">
                          <a:effectLst/>
                        </a:rPr>
                        <a:t>RF</a:t>
                      </a:r>
                      <a:r>
                        <a:rPr lang="en-GB" sz="1400" kern="100">
                          <a:effectLst/>
                        </a:rPr>
                        <a:t> (MHz)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2860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3150849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V</a:t>
                      </a:r>
                      <a:r>
                        <a:rPr lang="en-GB" sz="1400" kern="100" baseline="-25000">
                          <a:effectLst/>
                        </a:rPr>
                        <a:t>RF</a:t>
                      </a:r>
                      <a:r>
                        <a:rPr lang="en-GB" sz="1400" kern="100">
                          <a:effectLst/>
                        </a:rPr>
                        <a:t> (MV)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20.6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037569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Length of acc. Structure (m)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0.76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970457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</a:t>
                      </a:r>
                      <a:r>
                        <a:rPr lang="en-GB" sz="1400" kern="100" baseline="-25000">
                          <a:effectLst/>
                        </a:rPr>
                        <a:t>RF</a:t>
                      </a:r>
                      <a:r>
                        <a:rPr lang="en-GB" sz="1400" kern="100">
                          <a:effectLst/>
                        </a:rPr>
                        <a:t> (degree)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89.7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5794118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R</a:t>
                      </a:r>
                      <a:r>
                        <a:rPr lang="en-GB" sz="1400" kern="100" baseline="-25000">
                          <a:effectLst/>
                        </a:rPr>
                        <a:t>56</a:t>
                      </a:r>
                      <a:r>
                        <a:rPr lang="en-GB" sz="1400" kern="100">
                          <a:effectLst/>
                        </a:rPr>
                        <a:t> (m)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-0.893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6038701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E</a:t>
                      </a:r>
                      <a:r>
                        <a:rPr lang="en-GB" sz="1400" kern="100" baseline="-25000">
                          <a:effectLst/>
                        </a:rPr>
                        <a:t>f</a:t>
                      </a:r>
                      <a:r>
                        <a:rPr lang="en-GB" sz="1400" kern="100">
                          <a:effectLst/>
                        </a:rPr>
                        <a:t> (Gev)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1.1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2714708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400" kern="100" baseline="-25000">
                          <a:effectLst/>
                        </a:rPr>
                        <a:t>f</a:t>
                      </a:r>
                      <a:r>
                        <a:rPr lang="en-GB" sz="1400" kern="100">
                          <a:effectLst/>
                        </a:rPr>
                        <a:t> (%)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0.55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5678686"/>
                  </a:ext>
                </a:extLst>
              </a:tr>
              <a:tr h="3250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400" kern="100" baseline="-25000">
                          <a:effectLst/>
                        </a:rPr>
                        <a:t>zf </a:t>
                      </a:r>
                      <a:r>
                        <a:rPr lang="en-GB" sz="1400" kern="100">
                          <a:effectLst/>
                        </a:rPr>
                        <a:t>(mm)</a:t>
                      </a:r>
                      <a:endParaRPr lang="en-US" sz="14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</a:rPr>
                        <a:t>0.5</a:t>
                      </a:r>
                      <a:endParaRPr lang="en-US" sz="14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8993190"/>
                  </a:ext>
                </a:extLst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t="8374" b="5442"/>
          <a:stretch/>
        </p:blipFill>
        <p:spPr>
          <a:xfrm>
            <a:off x="3973365" y="1072292"/>
            <a:ext cx="4576831" cy="113806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716321" y="1289370"/>
            <a:ext cx="2256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 Wang,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Xiaohao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Cui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855114" y="6415560"/>
            <a:ext cx="7696747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26</a:t>
            </a:fld>
            <a:endParaRPr lang="en-US"/>
          </a:p>
        </p:txBody>
      </p:sp>
      <p:sp>
        <p:nvSpPr>
          <p:cNvPr id="9" name="椭圆 8"/>
          <p:cNvSpPr/>
          <p:nvPr/>
        </p:nvSpPr>
        <p:spPr>
          <a:xfrm>
            <a:off x="4400120" y="3045708"/>
            <a:ext cx="742521" cy="3025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椭圆 9"/>
          <p:cNvSpPr/>
          <p:nvPr/>
        </p:nvSpPr>
        <p:spPr>
          <a:xfrm>
            <a:off x="4421891" y="5735052"/>
            <a:ext cx="742521" cy="3025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椭圆 10"/>
          <p:cNvSpPr/>
          <p:nvPr/>
        </p:nvSpPr>
        <p:spPr>
          <a:xfrm>
            <a:off x="9186397" y="3301236"/>
            <a:ext cx="742521" cy="3025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椭圆 11"/>
          <p:cNvSpPr/>
          <p:nvPr/>
        </p:nvSpPr>
        <p:spPr>
          <a:xfrm>
            <a:off x="9213898" y="5886307"/>
            <a:ext cx="742521" cy="3025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5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7936" y="75675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Optics for the transport </a:t>
            </a:r>
            <a:r>
              <a:rPr lang="en-US" dirty="0">
                <a:latin typeface="Times New Roman" panose="02020603050405020304" pitchFamily="18" charset="0"/>
                <a:ea typeface="宋体" panose="02010600030101010101" pitchFamily="2" charset="-122"/>
              </a:rPr>
              <a:t>lines</a:t>
            </a:r>
            <a:endParaRPr 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4" t="4732" r="8667" b="15986"/>
          <a:stretch/>
        </p:blipFill>
        <p:spPr>
          <a:xfrm>
            <a:off x="1213068" y="2440593"/>
            <a:ext cx="4865390" cy="34536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5" t="4835" r="9263" b="15610"/>
          <a:stretch/>
        </p:blipFill>
        <p:spPr>
          <a:xfrm>
            <a:off x="6190290" y="2499798"/>
            <a:ext cx="4737878" cy="333368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543303" y="1599730"/>
            <a:ext cx="1316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GB" kern="1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DR</a:t>
            </a:r>
            <a:endParaRPr lang="en-US" kern="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28420" y="1626043"/>
            <a:ext cx="1316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GB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GB" kern="1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Linac</a:t>
            </a:r>
            <a:endParaRPr lang="en-US" kern="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04448" y="1217007"/>
            <a:ext cx="1519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Xiaohao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Cui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>
          <a:xfrm>
            <a:off x="2328759" y="6356350"/>
            <a:ext cx="7348093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70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6896" y="62518"/>
            <a:ext cx="10515600" cy="109528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tracking from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DR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677415" y="6362928"/>
            <a:ext cx="7302043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28</a:t>
            </a:fld>
            <a:endParaRPr 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59" y="2003250"/>
            <a:ext cx="3278310" cy="20161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9517" y="1855074"/>
            <a:ext cx="3425188" cy="207223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7656" y="4177295"/>
            <a:ext cx="3232312" cy="195016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0511" y="4077473"/>
            <a:ext cx="3231298" cy="195493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868270" y="1078861"/>
            <a:ext cx="4802245" cy="679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Particle number: 100000 (Gauss bunch)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emittance: 2500mm.mrad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13729" y="1053643"/>
            <a:ext cx="4802245" cy="678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=1.5mm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=0.7%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81428" y="1986682"/>
            <a:ext cx="119727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ECS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34054" y="4210187"/>
            <a:ext cx="111175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ECS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0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5857" y="6251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ummary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591895" y="6356350"/>
            <a:ext cx="6506055" cy="365125"/>
          </a:xfrm>
        </p:spPr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29</a:t>
            </a:fld>
            <a:endParaRPr lang="en-US"/>
          </a:p>
        </p:txBody>
      </p:sp>
      <p:sp>
        <p:nvSpPr>
          <p:cNvPr id="5" name="文本框 4"/>
          <p:cNvSpPr txBox="1"/>
          <p:nvPr/>
        </p:nvSpPr>
        <p:spPr>
          <a:xfrm>
            <a:off x="1319888" y="2140327"/>
            <a:ext cx="83503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Update booster design with smaller emittance in TDR─ support for CEPC high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scheme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80672" y="2908520"/>
            <a:ext cx="782381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TME structure with combined magnets (B+S)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with error effects fulfill the requirements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parameters update ─ consistent with CEPC TDR parameters at 4 energy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07571" y="1393850"/>
            <a:ext cx="9109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energy range is enlarged in TDR. 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(10GeV/120GeV 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20GeV/180GeV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48576" y="4072062"/>
            <a:ext cx="959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amping ring update is the requirement of higher luminosity goal for TDR.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04678" y="4482506"/>
            <a:ext cx="79116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ts val="2400"/>
              </a:lnSpc>
              <a:buFontTx/>
              <a:buChar char="-"/>
            </a:pP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Circumference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150m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energy: 1.1GeV</a:t>
            </a:r>
          </a:p>
          <a:p>
            <a:pPr marL="285750" indent="-285750">
              <a:lnSpc>
                <a:spcPts val="2400"/>
              </a:lnSpc>
              <a:buFontTx/>
              <a:buChar char="-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eversed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bending, extracted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emittance=59~166 </a:t>
            </a:r>
            <a:r>
              <a:rPr lang="en-US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en-US" sz="1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mrad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(adjustable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en-US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lvl="0" indent="-285750">
              <a:lnSpc>
                <a:spcPts val="2400"/>
              </a:lnSpc>
              <a:buFontTx/>
              <a:buChar char="-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Damping time: 15ms (CDR)  11ms (new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en-U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lvl="0" indent="-285750">
              <a:lnSpc>
                <a:spcPts val="2400"/>
              </a:lnSpc>
              <a:buFontTx/>
              <a:buChar char="-"/>
            </a:pP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Transport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lines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similar as CDR with energy compression and bunch compression</a:t>
            </a:r>
            <a:endParaRPr lang="en-U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29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13822"/>
            <a:ext cx="10515600" cy="1128176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56436" y="2190613"/>
            <a:ext cx="6321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CEPC booster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30124" y="4683832"/>
            <a:ext cx="2828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Summary</a:t>
            </a:r>
            <a:endParaRPr lang="en-US" sz="2800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37797" y="3454765"/>
            <a:ext cx="7860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</a:t>
            </a:r>
            <a:r>
              <a:rPr lang="en-US" sz="2400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CEPC positron damping ring</a:t>
            </a:r>
            <a:endParaRPr lang="en-US" sz="2800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506378" y="6343193"/>
            <a:ext cx="7190210" cy="365125"/>
          </a:xfrm>
        </p:spPr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8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65542" y="2637945"/>
            <a:ext cx="5617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 up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2572161" y="6356350"/>
            <a:ext cx="6920495" cy="365125"/>
          </a:xfrm>
        </p:spPr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8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EBD7E08-BDB8-4976-A01A-0DAB56EB2F8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60730" y="1394627"/>
          <a:ext cx="8522659" cy="3607326"/>
        </p:xfrm>
        <a:graphic>
          <a:graphicData uri="http://schemas.openxmlformats.org/drawingml/2006/table">
            <a:tbl>
              <a:tblPr firstRow="1" firstCol="1"/>
              <a:tblGrid>
                <a:gridCol w="2673161">
                  <a:extLst>
                    <a:ext uri="{9D8B030D-6E8A-4147-A177-3AD203B41FA5}">
                      <a16:colId xmlns:a16="http://schemas.microsoft.com/office/drawing/2014/main" val="2837305212"/>
                    </a:ext>
                  </a:extLst>
                </a:gridCol>
                <a:gridCol w="1787408">
                  <a:extLst>
                    <a:ext uri="{9D8B030D-6E8A-4147-A177-3AD203B41FA5}">
                      <a16:colId xmlns:a16="http://schemas.microsoft.com/office/drawing/2014/main" val="54151157"/>
                    </a:ext>
                  </a:extLst>
                </a:gridCol>
                <a:gridCol w="1674126">
                  <a:extLst>
                    <a:ext uri="{9D8B030D-6E8A-4147-A177-3AD203B41FA5}">
                      <a16:colId xmlns:a16="http://schemas.microsoft.com/office/drawing/2014/main" val="2164365139"/>
                    </a:ext>
                  </a:extLst>
                </a:gridCol>
                <a:gridCol w="2387964">
                  <a:extLst>
                    <a:ext uri="{9D8B030D-6E8A-4147-A177-3AD203B41FA5}">
                      <a16:colId xmlns:a16="http://schemas.microsoft.com/office/drawing/2014/main" val="2740934991"/>
                    </a:ext>
                  </a:extLst>
                </a:gridCol>
              </a:tblGrid>
              <a:tr h="3683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altLang="zh-CN" sz="1200" kern="1200" dirty="0"/>
                        <a:t>Lattice </a:t>
                      </a:r>
                      <a:endParaRPr lang="zh-CN" alt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FODO 0 </a:t>
                      </a:r>
                      <a:r>
                        <a:rPr lang="zh-CN" alt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CDR</a:t>
                      </a:r>
                      <a:r>
                        <a:rPr lang="zh-CN" alt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）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FODO 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sz="1200" kern="1200" dirty="0" smtClean="0"/>
                        <a:t>TME (combine magnets)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620828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Emittance X (nm</a:t>
                      </a:r>
                      <a:r>
                        <a:rPr lang="en-US" sz="1200" kern="1200" dirty="0" smtClean="0"/>
                        <a:t>) @120GeV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sz="1200" kern="1200" dirty="0"/>
                        <a:t>3.57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1.29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等线" panose="020F0502020204030204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1.26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等线" panose="020F0502020204030204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478591"/>
                  </a:ext>
                </a:extLst>
              </a:tr>
              <a:tr h="28843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Momentum compaction (×10</a:t>
                      </a:r>
                      <a:r>
                        <a:rPr lang="en-US" sz="12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-5</a:t>
                      </a: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2.44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等线" panose="020F0502020204030204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1.18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等线" panose="020F0502020204030204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1.12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等线" panose="020F0502020204030204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96654"/>
                  </a:ext>
                </a:extLst>
              </a:tr>
              <a:tr h="4066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Tunes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[263.201/261.219]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[353.180/353.280]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 smtClean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[321.271/117.193]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363733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Quad amount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2110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2816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3458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9065166"/>
                  </a:ext>
                </a:extLst>
              </a:tr>
              <a:tr h="4066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Quad Strength (K1L rms）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0.0383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0.0407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0.0259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913371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Sext amount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512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896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 smtClean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0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等线" panose="020F0502020204030204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251254"/>
                  </a:ext>
                </a:extLst>
              </a:tr>
              <a:tr h="4066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Sexts Strength (K2L rms)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0.179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0.4091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b="0" kern="1200" dirty="0">
                          <a:solidFill>
                            <a:schemeClr val="tx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0.0492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313375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H Corrector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1053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1408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1218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948266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V Corrector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1054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1408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2240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879850"/>
                  </a:ext>
                </a:extLst>
              </a:tr>
              <a:tr h="288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ctr" latinLnBrk="0" hangingPunct="1"/>
                      <a:r>
                        <a:rPr lang="en-US" sz="1200" kern="1200" dirty="0"/>
                        <a:t>BPM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/>
                        <a:t>2108</a:t>
                      </a:r>
                      <a:endParaRPr lang="en-US" altLang="zh-CN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2816</a:t>
                      </a:r>
                    </a:p>
                  </a:txBody>
                  <a:tcPr marL="4659" marR="4659" marT="4659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CN" sz="1200" kern="1200" dirty="0">
                          <a:solidFill>
                            <a:schemeClr val="dk1"/>
                          </a:solidFill>
                          <a:latin typeface="等线" panose="020F0502020204030204"/>
                          <a:ea typeface="+mn-ea"/>
                          <a:cs typeface="+mn-cs"/>
                        </a:rPr>
                        <a:t>3458</a:t>
                      </a:r>
                    </a:p>
                  </a:txBody>
                  <a:tcPr marL="4659" marR="4659" marT="4659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72440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348495" y="388126"/>
            <a:ext cx="7255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Optics parameter comparison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47291" y="5229842"/>
            <a:ext cx="6038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Magnets’ cost of TME is lower than FODO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09104" y="5650861"/>
            <a:ext cx="5203529" cy="679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independent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TME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 strength of TME is lower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63386" y="976277"/>
            <a:ext cx="1904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H. Ji, W. Kang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31</a:t>
            </a:fld>
            <a:endParaRPr 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>
          <a:xfrm>
            <a:off x="2276133" y="6356350"/>
            <a:ext cx="7262572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6525790" y="5183793"/>
            <a:ext cx="4762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TME is less sensitive to the errors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88927" y="5723223"/>
            <a:ext cx="4769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Lower strength for quadrupoles and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84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20010" y="206948"/>
            <a:ext cx="9761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results with errors and correction-FODO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内容占位符 3">
            <a:extLst>
              <a:ext uri="{FF2B5EF4-FFF2-40B4-BE49-F238E27FC236}">
                <a16:creationId xmlns:a16="http://schemas.microsoft.com/office/drawing/2014/main" id="{1BD73663-5803-4D47-9209-E7F8860F74F9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498612" y="1205788"/>
          <a:ext cx="4674328" cy="1691640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2176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9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39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9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Dipole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Quadrupole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Sextupole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Transverse shift X/Y</a:t>
                      </a:r>
                      <a:r>
                        <a:rPr lang="en-US" altLang="zh-CN" sz="1400" kern="100" dirty="0"/>
                        <a:t> (μm)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Longitudinal shift Z</a:t>
                      </a:r>
                      <a:r>
                        <a:rPr lang="en-US" altLang="zh-CN" sz="1400" kern="100" dirty="0"/>
                        <a:t> (μm)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150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kern="1200" dirty="0"/>
                        <a:t>Tilt about X/Y (mrad)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Tilt about Z (mrad)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0.1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0.2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0.2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Nominal field 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1e-3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2e-4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3e-4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AF781E24-0C3C-40BC-8328-1E34285F935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11689" y="1208420"/>
          <a:ext cx="4575480" cy="640080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9453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81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2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4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7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Accuracy (m)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Tilt (mrad)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Gain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Offset w/ BBA(mm)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2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BPM(10Hz)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1e-7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10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5%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30e-3</a:t>
                      </a:r>
                      <a:endParaRPr lang="zh-CN" sz="1400" b="1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0752795" y="811272"/>
            <a:ext cx="1210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H. Ji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2966866" y="6402399"/>
            <a:ext cx="6012674" cy="365125"/>
          </a:xfrm>
        </p:spPr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32</a:t>
            </a:fld>
            <a:endParaRPr 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BD35A19-C69D-4FB5-9F08-F607162E6DC1}"/>
              </a:ext>
            </a:extLst>
          </p:cNvPr>
          <p:cNvSpPr txBox="1"/>
          <p:nvPr/>
        </p:nvSpPr>
        <p:spPr>
          <a:xfrm>
            <a:off x="1486721" y="3079867"/>
            <a:ext cx="480882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Almost impossible to obtain the initial closed orbit naturally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 from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off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Orbit correction (COD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)(60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matrix method(RM)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SVD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Dispersion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corrected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Optics correction(60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Seeds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matrix method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LOCO code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Dispersion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corrected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437" y="2529905"/>
            <a:ext cx="4341755" cy="329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9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834" y="2276134"/>
            <a:ext cx="5808367" cy="3172194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826288"/>
              </p:ext>
            </p:extLst>
          </p:nvPr>
        </p:nvGraphicFramePr>
        <p:xfrm>
          <a:off x="1631448" y="1545260"/>
          <a:ext cx="3144482" cy="3776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5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37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B1/B0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210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4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161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B2/B0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310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4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B2/B1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310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4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825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B3/B0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210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B3/B1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110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123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B4/B0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810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B4/B1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110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123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B5/B0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210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B5/B1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110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123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B6/B0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810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B6/B1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510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3123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B7/B0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210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B7/B1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510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3123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B8/B0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810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B8/B1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510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3123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B9/B0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210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B9/B1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510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3123"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B10/B0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810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B10/B1 </a:t>
                      </a:r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510</a:t>
                      </a:r>
                      <a:r>
                        <a:rPr lang="en-US" altLang="zh-CN" sz="14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标题 1"/>
          <p:cNvSpPr txBox="1">
            <a:spLocks/>
          </p:cNvSpPr>
          <p:nvPr/>
        </p:nvSpPr>
        <p:spPr>
          <a:xfrm>
            <a:off x="1768306" y="296921"/>
            <a:ext cx="8229600" cy="88027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errors @ 20GeV-TME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2986601" y="6356350"/>
            <a:ext cx="5736380" cy="365125"/>
          </a:xfrm>
        </p:spPr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33</a:t>
            </a:fld>
            <a:endParaRPr lang="en-US"/>
          </a:p>
        </p:txBody>
      </p:sp>
      <p:sp>
        <p:nvSpPr>
          <p:cNvPr id="9" name="文本框 8"/>
          <p:cNvSpPr txBox="1"/>
          <p:nvPr/>
        </p:nvSpPr>
        <p:spPr>
          <a:xfrm>
            <a:off x="5841635" y="1414359"/>
            <a:ext cx="267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errors only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75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2163009" y="342970"/>
            <a:ext cx="8229600" cy="88027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errors @ 20GeV-FODO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335" y="2276132"/>
            <a:ext cx="5365118" cy="293011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041470" y="2452670"/>
            <a:ext cx="1291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FODO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213711"/>
              </p:ext>
            </p:extLst>
          </p:nvPr>
        </p:nvGraphicFramePr>
        <p:xfrm>
          <a:off x="1489517" y="1869953"/>
          <a:ext cx="3799531" cy="3761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35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3542">
                  <a:extLst>
                    <a:ext uri="{9D8B030D-6E8A-4147-A177-3AD203B41FA5}">
                      <a16:colId xmlns:a16="http://schemas.microsoft.com/office/drawing/2014/main" val="3220021308"/>
                    </a:ext>
                  </a:extLst>
                </a:gridCol>
              </a:tblGrid>
              <a:tr h="4034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sextupole</a:t>
                      </a:r>
                      <a:endParaRPr lang="zh-CN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4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B1/B0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210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2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468"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B2/B0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310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B2/B1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310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2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468"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B3/B0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210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B3/B1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110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B3/B2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110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-3</a:t>
                      </a:r>
                      <a:endParaRPr lang="zh-CN" altLang="en-US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208"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B4/B0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810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B4/B1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110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B4/B2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310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2135"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B5/B0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210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B5/B1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110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B5/B2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110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-3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2135"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B6/B0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810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B6/B1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510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B6/B2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310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2135"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B7/B0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210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B7/B1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510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B7/B2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110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-3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2135"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B8/B0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810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B8/B1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510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B8/B2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310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468"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B9/B0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210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B9/B1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510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B9/B2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110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-3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2135"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B10/B0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810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B10/B1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510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B10/B2 </a:t>
                      </a:r>
                      <a:r>
                        <a:rPr lang="en-US" altLang="zh-CN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 310</a:t>
                      </a:r>
                      <a:r>
                        <a:rPr lang="en-US" altLang="zh-CN" sz="12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2986601" y="6356350"/>
            <a:ext cx="5736380" cy="365125"/>
          </a:xfrm>
        </p:spPr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8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2416" y="82254"/>
            <a:ext cx="10515600" cy="878196"/>
          </a:xfrm>
        </p:spPr>
        <p:txBody>
          <a:bodyPr/>
          <a:lstStyle/>
          <a:p>
            <a:pPr algn="ctr"/>
            <a:r>
              <a:rPr lang="en-US" altLang="zh-CN" sz="4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SR &amp; </a:t>
            </a:r>
            <a:r>
              <a:rPr lang="en-US" altLang="zh-CN" sz="40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Sawtooth</a:t>
            </a:r>
            <a:r>
              <a:rPr lang="en-US" altLang="zh-CN" sz="4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effect@180GeV-FODO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238398" y="2970788"/>
            <a:ext cx="1224136" cy="369332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W/O taper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TextBox 13"/>
          <p:cNvSpPr txBox="1"/>
          <p:nvPr/>
        </p:nvSpPr>
        <p:spPr>
          <a:xfrm>
            <a:off x="7963113" y="2977366"/>
            <a:ext cx="1008113" cy="369332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 taper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3543" y="1108313"/>
            <a:ext cx="466363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RF stations</a:t>
            </a:r>
          </a:p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Maximum </a:t>
            </a:r>
            <a:r>
              <a:rPr lang="en-GB" altLang="zh-CN" sz="2000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sawtooth</a:t>
            </a: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orbit: </a:t>
            </a:r>
            <a:r>
              <a:rPr lang="en-GB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mm</a:t>
            </a:r>
          </a:p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 deviation: </a:t>
            </a:r>
            <a:r>
              <a:rPr lang="en-GB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1.1%</a:t>
            </a:r>
            <a:endParaRPr lang="en-GB" altLang="zh-CN" sz="2000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Emittance growth: </a:t>
            </a:r>
            <a:r>
              <a:rPr lang="en-GB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~</a:t>
            </a:r>
            <a:r>
              <a:rPr lang="en-GB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210%</a:t>
            </a:r>
            <a:endParaRPr lang="en-GB" altLang="zh-CN" sz="20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 reduction due to strong SR</a:t>
            </a:r>
            <a:endParaRPr lang="zh-CN" altLang="en-US" sz="1600" b="1" dirty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36476" y="1158345"/>
            <a:ext cx="4585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Optics distortion due to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orbit is serious.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01911" y="1853525"/>
            <a:ext cx="44748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000"/>
              </a:lnSpc>
              <a:spcBef>
                <a:spcPts val="600"/>
              </a:spcBef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Magnets tapering is essential.</a:t>
            </a:r>
          </a:p>
          <a:p>
            <a:pPr marL="285750" indent="-285750">
              <a:lnSpc>
                <a:spcPts val="2000"/>
              </a:lnSpc>
              <a:spcBef>
                <a:spcPts val="600"/>
              </a:spcBef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Taper dipoles one by one </a:t>
            </a:r>
          </a:p>
          <a:p>
            <a:pPr marL="285750" indent="-285750">
              <a:lnSpc>
                <a:spcPts val="2000"/>
              </a:lnSpc>
              <a:spcBef>
                <a:spcPts val="600"/>
              </a:spcBef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 to taper the quad &amp; sext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045243" y="868351"/>
            <a:ext cx="1638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D. Wang, D. H. Ji</a:t>
            </a:r>
            <a:endParaRPr lang="en-US" sz="1600" dirty="0"/>
          </a:p>
        </p:txBody>
      </p:sp>
      <p:sp>
        <p:nvSpPr>
          <p:cNvPr id="19" name="文本框 18"/>
          <p:cNvSpPr txBox="1"/>
          <p:nvPr/>
        </p:nvSpPr>
        <p:spPr>
          <a:xfrm>
            <a:off x="3348594" y="3382676"/>
            <a:ext cx="269039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tracking (50 seeds, 100 turns)</a:t>
            </a:r>
          </a:p>
          <a:p>
            <a:pPr marL="176213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&lt; requirement (injection)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DA_X=5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x+3mm=6.0mm</a:t>
            </a:r>
          </a:p>
          <a:p>
            <a:pPr lvl="0">
              <a:lnSpc>
                <a:spcPct val="150000"/>
              </a:lnSpc>
            </a:pP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DA_Y=39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y+3mm=4.2mm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07379" y="3526039"/>
            <a:ext cx="2381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orbit was corrected by tapering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reduction due to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orbit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/>
          <a:srcRect l="2678" t="2345" b="21613"/>
          <a:stretch/>
        </p:blipFill>
        <p:spPr>
          <a:xfrm>
            <a:off x="822302" y="3460254"/>
            <a:ext cx="2547593" cy="14823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/>
          <a:srcRect l="2242" t="4112"/>
          <a:stretch/>
        </p:blipFill>
        <p:spPr>
          <a:xfrm>
            <a:off x="8604569" y="3374736"/>
            <a:ext cx="2643085" cy="153410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8946" y="4953677"/>
            <a:ext cx="2207206" cy="143135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6328" y="4953993"/>
            <a:ext cx="2199099" cy="143868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1571" y="4930028"/>
            <a:ext cx="2281641" cy="149173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713" y="4944350"/>
            <a:ext cx="2203770" cy="1429124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611631" y="6402399"/>
            <a:ext cx="6486320" cy="365125"/>
          </a:xfrm>
        </p:spPr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1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32594" y="299639"/>
            <a:ext cx="8319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DA@20GeV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37450" y="2254270"/>
            <a:ext cx="284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FODO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756349" y="2183690"/>
            <a:ext cx="1644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TME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538856" y="1243568"/>
            <a:ext cx="3499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=(4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+5mm)*2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763" y="3137906"/>
            <a:ext cx="4726117" cy="29243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9022" y="3053323"/>
            <a:ext cx="5037257" cy="3040643"/>
          </a:xfrm>
          <a:prstGeom prst="rect">
            <a:avLst/>
          </a:prstGeom>
        </p:spPr>
      </p:pic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5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46309" y="229998"/>
            <a:ext cx="4400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DA@45GeV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774954" y="2226771"/>
            <a:ext cx="284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FODO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086358" y="2190565"/>
            <a:ext cx="1644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TME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27613" y="1312319"/>
            <a:ext cx="3499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=(4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+5mm)*2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26905" y="1297680"/>
            <a:ext cx="3348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 axis injection to collider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802" y="3173102"/>
            <a:ext cx="4575479" cy="283112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652" y="3244098"/>
            <a:ext cx="4673725" cy="2821204"/>
          </a:xfrm>
          <a:prstGeom prst="rect">
            <a:avLst/>
          </a:prstGeom>
        </p:spPr>
      </p:pic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0329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90170" y="251513"/>
            <a:ext cx="4400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DA@80GeV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39309" y="2151143"/>
            <a:ext cx="284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FODO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051982" y="2039311"/>
            <a:ext cx="1644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TME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68864" y="1264192"/>
            <a:ext cx="3499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=(5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+3mm)*2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95038" y="1256428"/>
            <a:ext cx="3348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 axis injection to collider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917" y="3257254"/>
            <a:ext cx="5037257" cy="30406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859" y="3224362"/>
            <a:ext cx="4878087" cy="2944563"/>
          </a:xfrm>
          <a:prstGeom prst="rect">
            <a:avLst/>
          </a:prstGeom>
        </p:spPr>
      </p:pic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837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28910" y="224013"/>
            <a:ext cx="4400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DA@120GeV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46" y="2980762"/>
            <a:ext cx="5037257" cy="304064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637452" y="2192395"/>
            <a:ext cx="284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FODO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184144" y="2284740"/>
            <a:ext cx="1644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TME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92964" y="1135939"/>
            <a:ext cx="78454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=(5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+3mm)*2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=(39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+3mm)*2  (on axis-injection scheme for collider)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142" y="3323038"/>
            <a:ext cx="4614950" cy="2785726"/>
          </a:xfrm>
          <a:prstGeom prst="rect">
            <a:avLst/>
          </a:prstGeom>
        </p:spPr>
      </p:pic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90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79711" y="50493"/>
            <a:ext cx="8229600" cy="1143000"/>
          </a:xfrm>
        </p:spPr>
        <p:txBody>
          <a:bodyPr/>
          <a:lstStyle/>
          <a:p>
            <a:pPr algn="ctr"/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injector chain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05314" y="4099486"/>
            <a:ext cx="92319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x-none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20 </a:t>
            </a:r>
            <a:r>
              <a:rPr lang="en-US" altLang="x-none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GeV </a:t>
            </a:r>
            <a:r>
              <a:rPr lang="en-US" altLang="x-none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linac</a:t>
            </a:r>
            <a:r>
              <a:rPr lang="en-US" altLang="x-none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 provides electron and positron beams 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for booster</a:t>
            </a:r>
            <a:r>
              <a:rPr lang="en-US" altLang="x-none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. 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x-none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Top up injection for collider ring ~ 3% current decay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x-none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Booster is in the same tunnel as collider ring, above the collider </a:t>
            </a:r>
            <a:r>
              <a:rPr lang="en-US" altLang="x-none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ring, bypass in IR.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Budget for transfer efficiency </a:t>
            </a:r>
            <a:r>
              <a:rPr lang="en-US" altLang="zh-CN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90%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92%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booster + </a:t>
            </a:r>
            <a:r>
              <a:rPr lang="en-US" altLang="zh-CN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99%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transport lines.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Beam current threshold in booster is limited by RF system.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 systems (Transverse &amp; longitudinal) are need to damp the instability at low energy</a:t>
            </a:r>
            <a:r>
              <a:rPr lang="en-US" altLang="zh-CN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996" y="1411026"/>
            <a:ext cx="4321872" cy="24965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19133" y="2683486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energy: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20GeV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6200" y="2251439"/>
            <a:ext cx="720080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100km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5" y="1181374"/>
            <a:ext cx="3712540" cy="2893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302444" y="1434119"/>
            <a:ext cx="624951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20GeV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55966" y="1191814"/>
            <a:ext cx="1011982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20</a:t>
            </a:r>
            <a:r>
              <a:rPr lang="en-US" sz="12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</a:t>
            </a:r>
            <a:r>
              <a:rPr lang="en-US" sz="1200" b="1" dirty="0" smtClean="0">
                <a:solidFill>
                  <a:srgbClr val="FF0000"/>
                </a:solidFill>
              </a:rPr>
              <a:t>180GeV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>
          <a:xfrm>
            <a:off x="2466907" y="6356350"/>
            <a:ext cx="8045404" cy="365125"/>
          </a:xfrm>
        </p:spPr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41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01793" y="197698"/>
            <a:ext cx="4400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DA@180GeV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754328" y="2261146"/>
            <a:ext cx="284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FODO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7873227" y="2224941"/>
            <a:ext cx="1644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TME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92618" y="1312320"/>
            <a:ext cx="3499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=(5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+3mm)*2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93798" y="1325180"/>
            <a:ext cx="3348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 axis injection to collider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337" y="3259806"/>
            <a:ext cx="5035732" cy="304216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287" y="3373638"/>
            <a:ext cx="4889335" cy="2952600"/>
          </a:xfrm>
          <a:prstGeom prst="rect">
            <a:avLst/>
          </a:prstGeom>
        </p:spPr>
      </p:pic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108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4503" y="4660798"/>
            <a:ext cx="2943933" cy="192419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620961" y="209669"/>
            <a:ext cx="9103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DA@180GeV (after tapering)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981210" y="2185519"/>
            <a:ext cx="284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FODO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045107" y="2108063"/>
            <a:ext cx="1644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TME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58242" y="1250442"/>
            <a:ext cx="349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=(5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+3mm)*2=7mm*2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r>
              <a:rPr lang="en-US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=(5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+3mm)*2=4mm*2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794418" y="1338930"/>
            <a:ext cx="3348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 axis injection to collider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4848" y="2789250"/>
            <a:ext cx="2917486" cy="18919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1373" y="4696990"/>
            <a:ext cx="3087185" cy="201968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2894" y="2664260"/>
            <a:ext cx="3052641" cy="2012674"/>
          </a:xfrm>
          <a:prstGeom prst="rect">
            <a:avLst/>
          </a:prstGeom>
        </p:spPr>
      </p:pic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06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A989D2F-FF2F-7148-8D20-D41B130CE8C2}"/>
              </a:ext>
            </a:extLst>
          </p:cNvPr>
          <p:cNvSpPr txBox="1"/>
          <p:nvPr/>
        </p:nvSpPr>
        <p:spPr>
          <a:xfrm>
            <a:off x="463462" y="375781"/>
            <a:ext cx="4538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mode injection (top-up)</a:t>
            </a:r>
            <a:endParaRPr kumimoji="1" lang="zh-CN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 descr="图示&#10;&#10;描述已自动生成">
            <a:extLst>
              <a:ext uri="{FF2B5EF4-FFF2-40B4-BE49-F238E27FC236}">
                <a16:creationId xmlns:a16="http://schemas.microsoft.com/office/drawing/2014/main" id="{6D2624D0-B0BA-444C-A8F6-ACB760E280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265" y="1247075"/>
            <a:ext cx="8865470" cy="483801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608415" y="529390"/>
            <a:ext cx="1436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Meng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3ED9-892A-4217-BE99-76F8C1ED3444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159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A989D2F-FF2F-7148-8D20-D41B130CE8C2}"/>
              </a:ext>
            </a:extLst>
          </p:cNvPr>
          <p:cNvSpPr txBox="1"/>
          <p:nvPr/>
        </p:nvSpPr>
        <p:spPr>
          <a:xfrm>
            <a:off x="463462" y="375781"/>
            <a:ext cx="6028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kumimoji="1"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 injection </a:t>
            </a:r>
            <a:r>
              <a:rPr kumimoji="1"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(full injection)</a:t>
            </a:r>
            <a:endParaRPr kumimoji="1" lang="zh-CN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 descr="图示&#10;&#10;描述已自动生成">
            <a:extLst>
              <a:ext uri="{FF2B5EF4-FFF2-40B4-BE49-F238E27FC236}">
                <a16:creationId xmlns:a16="http://schemas.microsoft.com/office/drawing/2014/main" id="{4813D65A-0401-D845-A1DF-8900A29634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794" y="1239118"/>
            <a:ext cx="9095305" cy="496343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608415" y="529390"/>
            <a:ext cx="1436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Meng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13ED9-892A-4217-BE99-76F8C1ED3444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76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158426"/>
              </p:ext>
            </p:extLst>
          </p:nvPr>
        </p:nvGraphicFramePr>
        <p:xfrm>
          <a:off x="1636176" y="1166572"/>
          <a:ext cx="6348981" cy="5145365"/>
        </p:xfrm>
        <a:graphic>
          <a:graphicData uri="http://schemas.openxmlformats.org/drawingml/2006/table">
            <a:tbl>
              <a:tblPr firstRow="1" bandRow="1"/>
              <a:tblGrid>
                <a:gridCol w="2380309">
                  <a:extLst>
                    <a:ext uri="{9D8B030D-6E8A-4147-A177-3AD203B41FA5}">
                      <a16:colId xmlns:a16="http://schemas.microsoft.com/office/drawing/2014/main" val="3491663842"/>
                    </a:ext>
                  </a:extLst>
                </a:gridCol>
                <a:gridCol w="2380309">
                  <a:extLst>
                    <a:ext uri="{9D8B030D-6E8A-4147-A177-3AD203B41FA5}">
                      <a16:colId xmlns:a16="http://schemas.microsoft.com/office/drawing/2014/main" val="3244657645"/>
                    </a:ext>
                  </a:extLst>
                </a:gridCol>
                <a:gridCol w="1588363">
                  <a:extLst>
                    <a:ext uri="{9D8B030D-6E8A-4147-A177-3AD203B41FA5}">
                      <a16:colId xmlns:a16="http://schemas.microsoft.com/office/drawing/2014/main" val="822192041"/>
                    </a:ext>
                  </a:extLst>
                </a:gridCol>
              </a:tblGrid>
              <a:tr h="181111">
                <a:tc>
                  <a:txBody>
                    <a:bodyPr/>
                    <a:lstStyle/>
                    <a:p>
                      <a:pPr marL="27305" algn="just" font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100" b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Collider ring</a:t>
                      </a:r>
                      <a:endParaRPr lang="en-US" sz="1100" b="1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Higgs (CDR)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30607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1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Higgs (TDR)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308858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IPs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1741" marR="31741" marT="7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1033648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(GeV)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7241610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552495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SR loss/turn (GeV)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1.73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734314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 crossing angle (mrad)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endParaRPr lang="en-US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282900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Piwinski angle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3.48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4.30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2322125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/bunch (10</a:t>
                      </a:r>
                      <a:r>
                        <a:rPr lang="en-US" sz="1050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14.5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39287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number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242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240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7321419"/>
                  </a:ext>
                </a:extLst>
              </a:tr>
              <a:tr h="142835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17.4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16.7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796640"/>
                  </a:ext>
                </a:extLst>
              </a:tr>
              <a:tr h="17831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SR power /beam (MW)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201721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10.7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771255"/>
                  </a:ext>
                </a:extLst>
              </a:tr>
              <a:tr h="156839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compaction (10</a:t>
                      </a:r>
                      <a:r>
                        <a:rPr lang="en-US" sz="1050" kern="1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-6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11.1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7.1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9058605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IP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x/y (m)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1050" b="0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0.33/0.001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207239"/>
                  </a:ext>
                </a:extLst>
              </a:tr>
              <a:tr h="148437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Emittance  x/y (nm)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1.21/0.00</a:t>
                      </a:r>
                      <a:r>
                        <a:rPr lang="en-GB" sz="105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24</a:t>
                      </a:r>
                      <a:endParaRPr lang="zh-CN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0.64/0.0013</a:t>
                      </a:r>
                      <a:endParaRPr lang="en-US" sz="1050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470355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Transverse  </a:t>
                      </a:r>
                      <a:r>
                        <a:rPr lang="en-US" sz="105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05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IP</a:t>
                      </a: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(um)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20.9/0.06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15.0/0.037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5764297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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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/0.109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0.021/0.115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905371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(GV)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2.17</a:t>
                      </a:r>
                      <a:endParaRPr lang="zh-CN" altLang="en-US" sz="105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2.20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324929"/>
                  </a:ext>
                </a:extLst>
              </a:tr>
              <a:tr h="151704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050" i="1" kern="10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(MHz)  (harmonic)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650 (217500)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8602055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Nature</a:t>
                      </a:r>
                      <a:r>
                        <a:rPr lang="en-US" sz="105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05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05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2.72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2.3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61721"/>
                  </a:ext>
                </a:extLst>
              </a:tr>
              <a:tr h="156372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05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050" i="1" kern="10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4.4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3.9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1314156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spread (%) (SR/BS)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marR="0" lvl="0" indent="0" algn="ctr" defTabSz="914400" rtl="0" eaLnBrk="1" fontAlgn="ctr" latinLnBrk="0" hangingPunct="1">
                        <a:lnSpc>
                          <a:spcPts val="13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0.1/0.134</a:t>
                      </a:r>
                      <a:endParaRPr lang="zh-CN" sz="12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0.1/0.17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3530143"/>
                  </a:ext>
                </a:extLst>
              </a:tr>
              <a:tr h="182978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requirement (%)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1.35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993666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by RF (%)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2.06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2.3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652315"/>
                  </a:ext>
                </a:extLst>
              </a:tr>
              <a:tr h="128365">
                <a:tc>
                  <a:txBody>
                    <a:bodyPr/>
                    <a:lstStyle/>
                    <a:p>
                      <a:pPr marL="27305" algn="l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 due to </a:t>
                      </a:r>
                      <a:r>
                        <a:rPr lang="en-US" sz="1050" kern="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beamstrahlung</a:t>
                      </a: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(min)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4360131"/>
                  </a:ext>
                </a:extLst>
              </a:tr>
              <a:tr h="153104">
                <a:tc>
                  <a:txBody>
                    <a:bodyPr/>
                    <a:lstStyle/>
                    <a:p>
                      <a:pPr marL="27305" algn="l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 (min)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05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en-US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5046225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7305" algn="just" fontAlgn="ctr"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en-US" sz="105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 glass)</a:t>
                      </a:r>
                      <a:endParaRPr lang="en-US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305" algn="ctr" fontAlgn="ctr"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0.89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166460"/>
                  </a:ext>
                </a:extLst>
              </a:tr>
              <a:tr h="137701">
                <a:tc>
                  <a:txBody>
                    <a:bodyPr/>
                    <a:lstStyle/>
                    <a:p>
                      <a:pPr marL="28575" algn="just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1" i="1" kern="1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050" b="1" i="1" kern="100" baseline="-250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 (10</a:t>
                      </a:r>
                      <a:r>
                        <a:rPr lang="en-US" sz="105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05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050" b="1" kern="1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2.93</a:t>
                      </a:r>
                    </a:p>
                  </a:txBody>
                  <a:tcPr marL="31741" marR="31741" marT="70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860516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1047863" y="180817"/>
            <a:ext cx="101558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Requirement update for booster</a:t>
            </a:r>
            <a:endParaRPr lang="en-US" sz="4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526971" y="6146474"/>
            <a:ext cx="6567389" cy="330926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A188E-BB25-4E1D-9033-95337694C7F9}" type="slidenum">
              <a:rPr lang="en-US" smtClean="0"/>
              <a:t>5</a:t>
            </a:fld>
            <a:endParaRPr lang="en-US"/>
          </a:p>
        </p:txBody>
      </p:sp>
      <p:sp>
        <p:nvSpPr>
          <p:cNvPr id="9" name="椭圆 8"/>
          <p:cNvSpPr/>
          <p:nvPr/>
        </p:nvSpPr>
        <p:spPr>
          <a:xfrm>
            <a:off x="6795505" y="3697071"/>
            <a:ext cx="848616" cy="2960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247" y="2231324"/>
            <a:ext cx="3612097" cy="270907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117766" y="1453830"/>
            <a:ext cx="3381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DA requirement of collider ring due to injection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564937" y="2716890"/>
            <a:ext cx="934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X. H. Cui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2461BC5C-6CFC-491C-94E8-5E6F1C411483}"/>
              </a:ext>
            </a:extLst>
          </p:cNvPr>
          <p:cNvCxnSpPr>
            <a:cxnSpLocks/>
          </p:cNvCxnSpPr>
          <p:nvPr/>
        </p:nvCxnSpPr>
        <p:spPr>
          <a:xfrm flipV="1">
            <a:off x="8542867" y="4308866"/>
            <a:ext cx="601133" cy="4189"/>
          </a:xfrm>
          <a:prstGeom prst="line">
            <a:avLst/>
          </a:prstGeom>
          <a:ln w="38100"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41958365-B610-48C6-B4D0-D90C8147145B}"/>
              </a:ext>
            </a:extLst>
          </p:cNvPr>
          <p:cNvCxnSpPr>
            <a:cxnSpLocks/>
          </p:cNvCxnSpPr>
          <p:nvPr/>
        </p:nvCxnSpPr>
        <p:spPr>
          <a:xfrm flipH="1">
            <a:off x="9162653" y="4295709"/>
            <a:ext cx="1082" cy="349753"/>
          </a:xfrm>
          <a:prstGeom prst="line">
            <a:avLst/>
          </a:prstGeom>
          <a:ln w="38100">
            <a:prstDash val="sys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8236178" y="5203528"/>
            <a:ext cx="3513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emittance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@120 GeV &lt;1.7nm (3.6nm in CDR)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309025" y="6492875"/>
            <a:ext cx="7163896" cy="365125"/>
          </a:xfrm>
        </p:spPr>
        <p:txBody>
          <a:bodyPr/>
          <a:lstStyle/>
          <a:p>
            <a:r>
              <a:rPr lang="en-US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8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0909" y="115372"/>
            <a:ext cx="10515600" cy="1127949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TDR optics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26293" y="1354692"/>
            <a:ext cx="5232290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TME like structure (cell length=80m)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Interleave </a:t>
            </a:r>
            <a:r>
              <a:rPr lang="en-US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scheme</a:t>
            </a:r>
          </a:p>
          <a:p>
            <a:pPr marL="285750" lvl="0" indent="-285750">
              <a:lnSpc>
                <a:spcPts val="23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Emittance@120GeV=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1.26nm</a:t>
            </a:r>
            <a:endParaRPr 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301882" y="874931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Wang, C. H. Yu, Y. M. Peng…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401291" y="2368231"/>
            <a:ext cx="4999509" cy="3908428"/>
            <a:chOff x="1026322" y="2710301"/>
            <a:chExt cx="4218798" cy="3757131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6322" y="3035087"/>
              <a:ext cx="4218798" cy="3432345"/>
            </a:xfrm>
            <a:prstGeom prst="rect">
              <a:avLst/>
            </a:prstGeom>
          </p:spPr>
        </p:pic>
        <p:sp>
          <p:nvSpPr>
            <p:cNvPr id="19" name="下箭头 18"/>
            <p:cNvSpPr/>
            <p:nvPr/>
          </p:nvSpPr>
          <p:spPr>
            <a:xfrm>
              <a:off x="2927411" y="2710301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下箭头 19"/>
            <p:cNvSpPr/>
            <p:nvPr/>
          </p:nvSpPr>
          <p:spPr>
            <a:xfrm>
              <a:off x="3356101" y="2717976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下箭头 21"/>
            <p:cNvSpPr/>
            <p:nvPr/>
          </p:nvSpPr>
          <p:spPr>
            <a:xfrm>
              <a:off x="2033842" y="2750853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下箭头 22"/>
            <p:cNvSpPr/>
            <p:nvPr/>
          </p:nvSpPr>
          <p:spPr>
            <a:xfrm>
              <a:off x="4231034" y="2717961"/>
              <a:ext cx="45719" cy="18419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908758" y="4408636"/>
              <a:ext cx="788314" cy="295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Arc cell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2282712" y="6382663"/>
            <a:ext cx="7302042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6</a:t>
            </a:fld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5964432" y="1328546"/>
            <a:ext cx="4363683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Overall idea: uniform distribution for the Q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Combined magnet (B+S) scheme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possible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/>
          <a:srcRect l="10991" t="4417" r="9614" b="19412"/>
          <a:stretch/>
        </p:blipFill>
        <p:spPr>
          <a:xfrm>
            <a:off x="6815241" y="2249819"/>
            <a:ext cx="2769514" cy="187637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/>
          <a:srcRect l="11139" t="12568" r="9982" b="6770"/>
          <a:stretch/>
        </p:blipFill>
        <p:spPr>
          <a:xfrm>
            <a:off x="6875793" y="4243080"/>
            <a:ext cx="2735277" cy="1975336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7834896" y="3019494"/>
            <a:ext cx="11578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Dispersion sup.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328276" y="4585157"/>
            <a:ext cx="7104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Half ring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8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394463" y="388126"/>
            <a:ext cx="5466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results @ 20GeV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76446" y="1577238"/>
            <a:ext cx="60587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energy: 20GeV~180GeV</a:t>
            </a:r>
          </a:p>
          <a:p>
            <a:pPr marL="285750" indent="-28575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20GeV: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BSC</a:t>
            </a:r>
            <a:r>
              <a:rPr lang="en-US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xy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=(4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xy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+5mm)*2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352" y="2879953"/>
            <a:ext cx="4350056" cy="28893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2881398"/>
            <a:ext cx="4239836" cy="292959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382467" y="1551545"/>
            <a:ext cx="6096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Inj. emittance from Linac:10nm</a:t>
            </a:r>
          </a:p>
          <a:p>
            <a:pPr marL="285750" lvl="0" indent="-285750">
              <a:lnSpc>
                <a:spcPts val="27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Energy spread from </a:t>
            </a:r>
            <a:r>
              <a:rPr lang="en-US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Linac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: 0.16%</a:t>
            </a: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2236663" y="6356350"/>
            <a:ext cx="7242836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0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39705" y="206948"/>
            <a:ext cx="8558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results with errors and correction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内容占位符 3">
            <a:extLst>
              <a:ext uri="{FF2B5EF4-FFF2-40B4-BE49-F238E27FC236}">
                <a16:creationId xmlns:a16="http://schemas.microsoft.com/office/drawing/2014/main" id="{1BD73663-5803-4D47-9209-E7F8860F74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2183807"/>
              </p:ext>
            </p:extLst>
          </p:nvPr>
        </p:nvGraphicFramePr>
        <p:xfrm>
          <a:off x="1498612" y="1205788"/>
          <a:ext cx="4674328" cy="1691640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2176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9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39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39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Dipole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Quadrupole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Sextupole</a:t>
                      </a: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Transverse shift X/Y</a:t>
                      </a:r>
                      <a:r>
                        <a:rPr lang="en-US" altLang="zh-CN" sz="1400" kern="100" dirty="0"/>
                        <a:t> (μm)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Longitudinal shift Z</a:t>
                      </a:r>
                      <a:r>
                        <a:rPr lang="en-US" altLang="zh-CN" sz="1400" kern="100" dirty="0"/>
                        <a:t> (μm)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150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400" kern="1200" dirty="0"/>
                        <a:t>Tilt about X/Y (mrad)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/>
                        <a:t>0.2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Tilt about Z (mrad)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0.1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0.2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Nominal field 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1e-3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2e-4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3e-4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AF781E24-0C3C-40BC-8328-1E34285F93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146824"/>
              </p:ext>
            </p:extLst>
          </p:nvPr>
        </p:nvGraphicFramePr>
        <p:xfrm>
          <a:off x="6211689" y="1208420"/>
          <a:ext cx="4575480" cy="640080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9453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81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2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4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7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Accuracy (m)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Tilt (mrad)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Gain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Offset w/ BBA(mm)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2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BPM(10Hz)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1e-7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10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5%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</a:rPr>
                        <a:t>30e-3</a:t>
                      </a:r>
                      <a:endParaRPr lang="zh-CN" sz="1400" b="1" kern="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0752795" y="811272"/>
            <a:ext cx="1210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H. Ji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>
          <a:xfrm>
            <a:off x="2315602" y="6402399"/>
            <a:ext cx="7275729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66BCEF4A-6BAA-460E-A710-4BA362603D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388509"/>
              </p:ext>
            </p:extLst>
          </p:nvPr>
        </p:nvGraphicFramePr>
        <p:xfrm>
          <a:off x="1797151" y="3360477"/>
          <a:ext cx="3537946" cy="283968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54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3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762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dipole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/>
                        <a:t>quadrupole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B1/B0 </a:t>
                      </a:r>
                      <a:r>
                        <a:rPr lang="en-US" altLang="zh-CN" sz="1200" dirty="0">
                          <a:sym typeface="Symbol"/>
                        </a:rPr>
                        <a:t> </a:t>
                      </a:r>
                      <a:r>
                        <a:rPr lang="en-US" altLang="zh-CN" sz="1200" dirty="0" smtClean="0">
                          <a:sym typeface="Symbol"/>
                        </a:rPr>
                        <a:t>(2</a:t>
                      </a:r>
                      <a:r>
                        <a:rPr lang="en-US" altLang="zh-CN" sz="1200" baseline="0" dirty="0" smtClean="0">
                          <a:sym typeface="Symbol" panose="05050102010706020507" pitchFamily="18" charset="2"/>
                        </a:rPr>
                        <a:t></a:t>
                      </a:r>
                      <a:r>
                        <a:rPr lang="en-US" altLang="zh-CN" sz="1200" dirty="0" smtClean="0">
                          <a:solidFill>
                            <a:srgbClr val="FF0000"/>
                          </a:solidFill>
                          <a:sym typeface="Symbol"/>
                        </a:rPr>
                        <a:t>3</a:t>
                      </a:r>
                      <a:r>
                        <a:rPr lang="en-US" altLang="zh-CN" sz="1200" dirty="0" smtClean="0">
                          <a:sym typeface="Symbol"/>
                        </a:rPr>
                        <a:t>)10</a:t>
                      </a:r>
                      <a:r>
                        <a:rPr lang="en-US" altLang="zh-CN" sz="1200" baseline="30000" dirty="0" smtClean="0">
                          <a:sym typeface="Symbol"/>
                        </a:rPr>
                        <a:t>-4</a:t>
                      </a:r>
                      <a:endParaRPr lang="zh-CN" altLang="en-US" sz="12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B2/B0 </a:t>
                      </a:r>
                      <a:r>
                        <a:rPr lang="en-US" altLang="zh-CN" sz="1200" dirty="0">
                          <a:sym typeface="Symbol"/>
                        </a:rPr>
                        <a:t> </a:t>
                      </a:r>
                      <a:r>
                        <a:rPr lang="en-US" altLang="zh-CN" sz="1200" dirty="0" smtClean="0">
                          <a:sym typeface="Symbol"/>
                        </a:rPr>
                        <a:t>(3</a:t>
                      </a:r>
                      <a:r>
                        <a:rPr lang="en-US" altLang="zh-CN" sz="1200" baseline="0" dirty="0" smtClean="0">
                          <a:sym typeface="Symbol" panose="05050102010706020507" pitchFamily="18" charset="2"/>
                        </a:rPr>
                        <a:t></a:t>
                      </a:r>
                      <a:r>
                        <a:rPr lang="en-US" altLang="zh-CN" sz="1200" dirty="0" smtClean="0">
                          <a:solidFill>
                            <a:srgbClr val="FF0000"/>
                          </a:solidFill>
                          <a:sym typeface="Symbol"/>
                        </a:rPr>
                        <a:t>5</a:t>
                      </a:r>
                      <a:r>
                        <a:rPr lang="en-US" altLang="zh-CN" sz="1200" dirty="0" smtClean="0">
                          <a:sym typeface="Symbol"/>
                        </a:rPr>
                        <a:t>)10</a:t>
                      </a:r>
                      <a:r>
                        <a:rPr lang="en-US" altLang="zh-CN" sz="1200" baseline="30000" dirty="0" smtClean="0">
                          <a:sym typeface="Symbol"/>
                        </a:rPr>
                        <a:t>-4</a:t>
                      </a:r>
                      <a:endParaRPr lang="zh-CN" altLang="en-US" sz="12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B2/B1 </a:t>
                      </a:r>
                      <a:r>
                        <a:rPr lang="en-US" altLang="zh-CN" sz="1200" dirty="0">
                          <a:sym typeface="Symbol"/>
                        </a:rPr>
                        <a:t> 310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-4</a:t>
                      </a:r>
                      <a:endParaRPr lang="zh-CN" altLang="en-US" sz="12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B3/B0 </a:t>
                      </a:r>
                      <a:r>
                        <a:rPr lang="en-US" altLang="zh-CN" sz="1200" dirty="0">
                          <a:sym typeface="Symbol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B3/B1 </a:t>
                      </a:r>
                      <a:r>
                        <a:rPr lang="en-US" altLang="zh-CN" sz="1200" dirty="0">
                          <a:sym typeface="Symbol"/>
                        </a:rPr>
                        <a:t> </a:t>
                      </a:r>
                      <a:r>
                        <a:rPr lang="en-US" altLang="zh-CN" sz="1200" dirty="0" smtClean="0">
                          <a:sym typeface="Symbol"/>
                        </a:rPr>
                        <a:t>(1</a:t>
                      </a:r>
                      <a:r>
                        <a:rPr lang="en-US" altLang="zh-CN" sz="1200" baseline="0" dirty="0" smtClean="0">
                          <a:sym typeface="Symbol" panose="05050102010706020507" pitchFamily="18" charset="2"/>
                        </a:rPr>
                        <a:t></a:t>
                      </a:r>
                      <a:r>
                        <a:rPr lang="en-US" altLang="zh-CN" sz="1200" dirty="0" smtClean="0">
                          <a:solidFill>
                            <a:srgbClr val="FF0000"/>
                          </a:solidFill>
                          <a:sym typeface="Symbol"/>
                        </a:rPr>
                        <a:t>2</a:t>
                      </a:r>
                      <a:r>
                        <a:rPr lang="en-US" altLang="zh-CN" sz="1200" dirty="0" smtClean="0">
                          <a:sym typeface="Symbol"/>
                        </a:rPr>
                        <a:t>)10</a:t>
                      </a:r>
                      <a:r>
                        <a:rPr lang="en-US" altLang="zh-CN" sz="1200" baseline="30000" dirty="0" smtClean="0">
                          <a:sym typeface="Symbol"/>
                        </a:rPr>
                        <a:t>-4</a:t>
                      </a:r>
                      <a:endParaRPr lang="zh-CN" altLang="en-US" sz="1200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38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B4/B0 </a:t>
                      </a:r>
                      <a:r>
                        <a:rPr lang="en-US" altLang="zh-CN" sz="1200" dirty="0">
                          <a:sym typeface="Symbol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B4/B1 </a:t>
                      </a:r>
                      <a:r>
                        <a:rPr lang="en-US" altLang="zh-CN" sz="1200" dirty="0">
                          <a:sym typeface="Symbol"/>
                        </a:rPr>
                        <a:t> 110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B5/B0 </a:t>
                      </a:r>
                      <a:r>
                        <a:rPr lang="en-US" altLang="zh-CN" sz="1200" dirty="0">
                          <a:sym typeface="Symbol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B5/B1 </a:t>
                      </a:r>
                      <a:r>
                        <a:rPr lang="en-US" altLang="zh-CN" sz="1200" dirty="0">
                          <a:sym typeface="Symbol"/>
                        </a:rPr>
                        <a:t> 110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-4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B6/B0 </a:t>
                      </a:r>
                      <a:r>
                        <a:rPr lang="en-US" altLang="zh-CN" sz="1200" dirty="0">
                          <a:sym typeface="Symbol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B6/B1 </a:t>
                      </a:r>
                      <a:r>
                        <a:rPr lang="en-US" altLang="zh-CN" sz="1200" dirty="0">
                          <a:sym typeface="Symbol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B7/B0 </a:t>
                      </a:r>
                      <a:r>
                        <a:rPr lang="en-US" altLang="zh-CN" sz="1200" dirty="0">
                          <a:sym typeface="Symbol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B7/B1 </a:t>
                      </a:r>
                      <a:r>
                        <a:rPr lang="en-US" altLang="zh-CN" sz="1200" dirty="0">
                          <a:sym typeface="Symbol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B8/B0 </a:t>
                      </a:r>
                      <a:r>
                        <a:rPr lang="en-US" altLang="zh-CN" sz="1200" dirty="0">
                          <a:sym typeface="Symbol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B8/B1 </a:t>
                      </a:r>
                      <a:r>
                        <a:rPr lang="en-US" altLang="zh-CN" sz="1200" dirty="0">
                          <a:sym typeface="Symbol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7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B9/B0 </a:t>
                      </a:r>
                      <a:r>
                        <a:rPr lang="en-US" altLang="zh-CN" sz="1200" dirty="0">
                          <a:sym typeface="Symbol"/>
                        </a:rPr>
                        <a:t> 210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B9/B1 </a:t>
                      </a:r>
                      <a:r>
                        <a:rPr lang="en-US" altLang="zh-CN" sz="1200" dirty="0">
                          <a:sym typeface="Symbol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14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B10/B0 </a:t>
                      </a:r>
                      <a:r>
                        <a:rPr lang="en-US" altLang="zh-CN" sz="1200" dirty="0">
                          <a:sym typeface="Symbol"/>
                        </a:rPr>
                        <a:t> 810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B10/B1 </a:t>
                      </a:r>
                      <a:r>
                        <a:rPr lang="en-US" altLang="zh-CN" sz="1200" dirty="0">
                          <a:sym typeface="Symbol"/>
                        </a:rPr>
                        <a:t> 510</a:t>
                      </a:r>
                      <a:r>
                        <a:rPr lang="en-US" altLang="zh-CN" sz="1200" baseline="30000" dirty="0">
                          <a:sym typeface="Symbol"/>
                        </a:rPr>
                        <a:t>-5</a:t>
                      </a:r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434095" y="2986602"/>
            <a:ext cx="2960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Relax multipole errors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710" y="2065429"/>
            <a:ext cx="2873127" cy="134219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341352" y="2085358"/>
            <a:ext cx="1374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(100 seeds)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60940" y="2546944"/>
            <a:ext cx="1374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(93 seeds)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64871" y="3014012"/>
            <a:ext cx="1374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(93 seeds)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412" y="3288226"/>
            <a:ext cx="4205790" cy="315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625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instability for on-axis injection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771" y="3471211"/>
            <a:ext cx="3752989" cy="25019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2391" y="1445060"/>
            <a:ext cx="2943840" cy="19625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4587" y="1399010"/>
            <a:ext cx="2914513" cy="19430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5913" y="3860434"/>
            <a:ext cx="2960286" cy="197352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4344" y="3895335"/>
            <a:ext cx="2848729" cy="189915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01243" y="1381467"/>
            <a:ext cx="371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Collision stability check for on-axis injection scheme at 120GeV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65249" y="2585080"/>
            <a:ext cx="1477951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Emittance X = 1.26nm </a:t>
            </a:r>
          </a:p>
          <a:p>
            <a:r>
              <a:rPr lang="en-US" sz="10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Energy spread =  0.1% </a:t>
            </a:r>
          </a:p>
          <a:p>
            <a:r>
              <a:rPr lang="en-US" sz="10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Bunch length=2.1mm </a:t>
            </a:r>
          </a:p>
          <a:p>
            <a:r>
              <a:rPr lang="en-US" sz="10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Coupling=1.0% </a:t>
            </a:r>
            <a:endParaRPr lang="en-US" sz="10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95372" y="2578857"/>
            <a:ext cx="1451638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Emittance X =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0.68nm </a:t>
            </a:r>
            <a:endParaRPr lang="en-US" sz="1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Energy spread = 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0.1% </a:t>
            </a:r>
            <a:endParaRPr lang="en-US" sz="1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Bunch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length=2.25mm </a:t>
            </a:r>
            <a:endParaRPr lang="en-US" sz="1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Coupling=0.2% </a:t>
            </a:r>
            <a:endParaRPr lang="en-US" sz="1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31487" y="2151143"/>
            <a:ext cx="1381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 (Ne=14×10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849547" y="2139082"/>
            <a:ext cx="1557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Courier New" panose="02070309020205020404" pitchFamily="49" charset="0"/>
              <a:buChar char="o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e+ (Ne=14×10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319657" y="1100030"/>
            <a:ext cx="13131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Yuan Zhang</a:t>
            </a:r>
            <a:endParaRPr lang="en-US" sz="1600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1"/>
          </p:nvPr>
        </p:nvSpPr>
        <p:spPr>
          <a:xfrm>
            <a:off x="2184035" y="6356350"/>
            <a:ext cx="7361248" cy="365125"/>
          </a:xfrm>
        </p:spPr>
        <p:txBody>
          <a:bodyPr/>
          <a:lstStyle/>
          <a:p>
            <a:r>
              <a:rPr lang="en-US" dirty="0" smtClean="0"/>
              <a:t>Mini-workshop: Accelerator Physics — Key Beam Physics and Technologies Issues for Colliders, Jan. 13-14, 2022.</a:t>
            </a:r>
            <a:endParaRPr 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62E38-9B93-467E-9F74-FB9BB1455E8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6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25021</TotalTime>
  <Words>3860</Words>
  <Application>Microsoft Office PowerPoint</Application>
  <PresentationFormat>宽屏</PresentationFormat>
  <Paragraphs>862</Paragraphs>
  <Slides>43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43</vt:i4>
      </vt:variant>
    </vt:vector>
  </HeadingPairs>
  <TitlesOfParts>
    <vt:vector size="57" baseType="lpstr">
      <vt:lpstr>MS Mincho</vt:lpstr>
      <vt:lpstr>等线</vt:lpstr>
      <vt:lpstr>等线 Light</vt:lpstr>
      <vt:lpstr>宋体</vt:lpstr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Office 主题​​</vt:lpstr>
      <vt:lpstr>Equation</vt:lpstr>
      <vt:lpstr>公式</vt:lpstr>
      <vt:lpstr>CEPC booster and damping ring </vt:lpstr>
      <vt:lpstr>outline</vt:lpstr>
      <vt:lpstr>outline</vt:lpstr>
      <vt:lpstr>CEPC injector chain</vt:lpstr>
      <vt:lpstr>PowerPoint 演示文稿</vt:lpstr>
      <vt:lpstr>Booster TDR optics</vt:lpstr>
      <vt:lpstr>PowerPoint 演示文稿</vt:lpstr>
      <vt:lpstr>PowerPoint 演示文稿</vt:lpstr>
      <vt:lpstr>Beam beam instability for on-axis injection</vt:lpstr>
      <vt:lpstr>SR &amp; Sawtooth effect@180GeV</vt:lpstr>
      <vt:lpstr>Dipole reproducibility requirement@20GeV</vt:lpstr>
      <vt:lpstr>Booster ramping scheme</vt:lpstr>
      <vt:lpstr>PowerPoint 演示文稿</vt:lpstr>
      <vt:lpstr>RF ramping curve</vt:lpstr>
      <vt:lpstr>Eddy current effect for TME</vt:lpstr>
      <vt:lpstr>Booster TDR parameters</vt:lpstr>
      <vt:lpstr>outline</vt:lpstr>
      <vt:lpstr>Damping ring layout (CDR)</vt:lpstr>
      <vt:lpstr>Requirements update for the Damping ring</vt:lpstr>
      <vt:lpstr>Comparison of damping ring design requirement</vt:lpstr>
      <vt:lpstr>DR parameters</vt:lpstr>
      <vt:lpstr>DR time structure </vt:lpstr>
      <vt:lpstr>PowerPoint 演示文稿</vt:lpstr>
      <vt:lpstr>PowerPoint 演示文稿</vt:lpstr>
      <vt:lpstr>PowerPoint 演示文稿</vt:lpstr>
      <vt:lpstr>Transport lines between DR and Linac</vt:lpstr>
      <vt:lpstr>Optics for the transport lines</vt:lpstr>
      <vt:lpstr>Particle tracking from Linac to DR</vt:lpstr>
      <vt:lpstr>Summary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SR &amp; Sawtooth effect@180GeV-FODO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Booster TDR optics</dc:title>
  <dc:creator>DELL</dc:creator>
  <cp:lastModifiedBy>DELL</cp:lastModifiedBy>
  <cp:revision>178</cp:revision>
  <dcterms:created xsi:type="dcterms:W3CDTF">2021-09-27T07:04:16Z</dcterms:created>
  <dcterms:modified xsi:type="dcterms:W3CDTF">2022-01-13T02:57:39Z</dcterms:modified>
</cp:coreProperties>
</file>