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64" r:id="rId6"/>
    <p:sldId id="293" r:id="rId7"/>
    <p:sldId id="301" r:id="rId8"/>
    <p:sldId id="299" r:id="rId9"/>
    <p:sldId id="263" r:id="rId10"/>
    <p:sldId id="303" r:id="rId11"/>
    <p:sldId id="300" r:id="rId12"/>
    <p:sldId id="305" r:id="rId13"/>
    <p:sldId id="265" r:id="rId14"/>
    <p:sldId id="296" r:id="rId15"/>
    <p:sldId id="279" r:id="rId16"/>
    <p:sldId id="290" r:id="rId17"/>
    <p:sldId id="275" r:id="rId18"/>
    <p:sldId id="266" r:id="rId19"/>
  </p:sldIdLst>
  <p:sldSz cx="9144000" cy="6858000" type="screen4x3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FAE8DC87-8906-43A7-A4B3-065FFD0B87F2}">
          <p14:sldIdLst>
            <p14:sldId id="257"/>
            <p14:sldId id="258"/>
            <p14:sldId id="259"/>
            <p14:sldId id="260"/>
            <p14:sldId id="264"/>
            <p14:sldId id="293"/>
            <p14:sldId id="301"/>
            <p14:sldId id="299"/>
            <p14:sldId id="263"/>
            <p14:sldId id="303"/>
            <p14:sldId id="300"/>
            <p14:sldId id="305"/>
            <p14:sldId id="265"/>
            <p14:sldId id="296"/>
            <p14:sldId id="279"/>
            <p14:sldId id="290"/>
            <p14:sldId id="275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04" autoAdjust="0"/>
    <p:restoredTop sz="94660"/>
  </p:normalViewPr>
  <p:slideViewPr>
    <p:cSldViewPr>
      <p:cViewPr varScale="1">
        <p:scale>
          <a:sx n="101" d="100"/>
          <a:sy n="101" d="100"/>
        </p:scale>
        <p:origin x="102" y="3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4429B23F-56AD-4F27-B1AD-6E502056620B}" type="datetimeFigureOut">
              <a:rPr kumimoji="1" lang="ja-JP" altLang="en-US" smtClean="0"/>
              <a:pPr/>
              <a:t>2022/1/13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7D512867-F5E2-4E1A-904B-BC68C6B58A8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391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12867-F5E2-4E1A-904B-BC68C6B58A8A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1585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512867-F5E2-4E1A-904B-BC68C6B58A8A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8379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512867-F5E2-4E1A-904B-BC68C6B58A8A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284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AB958-7C7B-454D-BAE2-E5E636E8052D}" type="datetime1">
              <a:rPr kumimoji="1" lang="ja-JP" altLang="en-US" smtClean="0"/>
              <a:pPr/>
              <a:t>2022/1/13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375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90B8D-C475-471E-908F-D07A266D690F}" type="datetime1">
              <a:rPr kumimoji="1" lang="ja-JP" altLang="en-US" smtClean="0"/>
              <a:pPr/>
              <a:t>2022/1/13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198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52191-ED48-43D3-A70F-791CA156569E}" type="datetime1">
              <a:rPr kumimoji="1" lang="ja-JP" altLang="en-US" smtClean="0"/>
              <a:pPr/>
              <a:t>2022/1/13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971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06090"/>
          </a:xfrm>
        </p:spPr>
        <p:txBody>
          <a:bodyPr/>
          <a:lstStyle>
            <a:lvl1pPr>
              <a:defRPr u="sng" baseline="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AE86F-4E8A-40F7-AFAD-166183ABB79C}" type="datetime1">
              <a:rPr kumimoji="1" lang="ja-JP" altLang="en-US" smtClean="0"/>
              <a:pPr/>
              <a:t>2022/1/13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810128" y="-32469"/>
            <a:ext cx="370384" cy="365125"/>
          </a:xfrm>
        </p:spPr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7178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7EDE2-8A36-481B-A335-97D259177C30}" type="datetime1">
              <a:rPr kumimoji="1" lang="ja-JP" altLang="en-US" smtClean="0"/>
              <a:pPr/>
              <a:t>2022/1/13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2877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44B15-0928-42D8-A617-B916FE1FF2D7}" type="datetime1">
              <a:rPr kumimoji="1" lang="ja-JP" altLang="en-US" smtClean="0"/>
              <a:pPr/>
              <a:t>2022/1/13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9059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EF636-72A6-46C7-AE27-03337EFEC24D}" type="datetime1">
              <a:rPr kumimoji="1" lang="ja-JP" altLang="en-US" smtClean="0"/>
              <a:pPr/>
              <a:t>2022/1/13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653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97782-22CB-4B5D-9E50-D73AEDFC45A9}" type="datetime1">
              <a:rPr kumimoji="1" lang="ja-JP" altLang="en-US" smtClean="0"/>
              <a:pPr/>
              <a:t>2022/1/13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0233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295D-0415-41B6-8E92-D834ACDD35E5}" type="datetime1">
              <a:rPr kumimoji="1" lang="ja-JP" altLang="en-US" smtClean="0"/>
              <a:pPr/>
              <a:t>2022/1/13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8446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15A70-698D-4E6B-BE02-15C0DD766525}" type="datetime1">
              <a:rPr kumimoji="1" lang="ja-JP" altLang="en-US" smtClean="0"/>
              <a:pPr/>
              <a:t>2022/1/13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1361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7E23F-8658-4DDB-B142-B8AC6A3E3A73}" type="datetime1">
              <a:rPr kumimoji="1" lang="ja-JP" altLang="en-US" smtClean="0"/>
              <a:pPr/>
              <a:t>2022/1/13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417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8954A-E9F8-4B6F-A36E-174D4605DF31}" type="datetime1">
              <a:rPr kumimoji="1" lang="ja-JP" altLang="en-US" smtClean="0"/>
              <a:pPr/>
              <a:t>2022/1/13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D1596-DAA6-453E-8754-394087E0512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328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0375" y="2996952"/>
            <a:ext cx="8229600" cy="706090"/>
          </a:xfrm>
        </p:spPr>
        <p:txBody>
          <a:bodyPr>
            <a:noAutofit/>
          </a:bodyPr>
          <a:lstStyle/>
          <a:p>
            <a:r>
              <a:rPr kumimoji="1" lang="en-US" altLang="ja-JP" sz="3600" u="none" dirty="0" err="1"/>
              <a:t>SuperKEKB</a:t>
            </a:r>
            <a:r>
              <a:rPr kumimoji="1" lang="en-US" altLang="ja-JP" sz="3600" u="none" dirty="0"/>
              <a:t> control system and operation</a:t>
            </a:r>
            <a:br>
              <a:rPr kumimoji="1" lang="en-US" altLang="ja-JP" sz="3600" u="none" dirty="0"/>
            </a:br>
            <a:br>
              <a:rPr kumimoji="1" lang="en-US" altLang="ja-JP" sz="3600" u="none" dirty="0"/>
            </a:br>
            <a:r>
              <a:rPr kumimoji="1" lang="en-US" altLang="ja-JP" sz="3600" u="none" dirty="0"/>
              <a:t>Hiroshi Kaji (KEK)</a:t>
            </a:r>
            <a:endParaRPr kumimoji="1" lang="ja-JP" altLang="en-US" sz="3600" u="none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4" name="AutoShape 2" descr="IMG_122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AutoShape 4" descr="IMG_1223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46329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6694734" cy="706090"/>
          </a:xfrm>
        </p:spPr>
        <p:txBody>
          <a:bodyPr>
            <a:normAutofit/>
          </a:bodyPr>
          <a:lstStyle/>
          <a:p>
            <a:r>
              <a:rPr lang="en-US" altLang="ja-JP" sz="3600" dirty="0"/>
              <a:t>Hardware</a:t>
            </a:r>
            <a:r>
              <a:rPr lang="ja-JP" altLang="en-US" sz="3600" dirty="0"/>
              <a:t> </a:t>
            </a:r>
            <a:r>
              <a:rPr lang="en-US" altLang="ja-JP" sz="3600" dirty="0"/>
              <a:t>for</a:t>
            </a:r>
            <a:r>
              <a:rPr lang="ja-JP" altLang="en-US" sz="3600" dirty="0"/>
              <a:t> </a:t>
            </a:r>
            <a:r>
              <a:rPr lang="en-US" altLang="ja-JP" sz="3600" dirty="0"/>
              <a:t>Injection</a:t>
            </a:r>
            <a:r>
              <a:rPr lang="ja-JP" altLang="en-US" sz="3600" dirty="0"/>
              <a:t> </a:t>
            </a:r>
            <a:r>
              <a:rPr lang="en-US" altLang="ja-JP" sz="3600" dirty="0"/>
              <a:t>Control</a:t>
            </a:r>
            <a:endParaRPr kumimoji="1" lang="ja-JP" altLang="en-US" sz="36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948264" y="4970785"/>
            <a:ext cx="2133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Injector </a:t>
            </a:r>
            <a:r>
              <a:rPr lang="en-US" altLang="ja-JP" dirty="0" err="1"/>
              <a:t>linac</a:t>
            </a:r>
            <a:r>
              <a:rPr lang="en-US" altLang="ja-JP" dirty="0"/>
              <a:t> (LINAC)</a:t>
            </a:r>
            <a:endParaRPr kumimoji="1" lang="ja-JP" alt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887215"/>
            <a:ext cx="5449358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直線矢印コネクタ 11"/>
          <p:cNvCxnSpPr/>
          <p:nvPr/>
        </p:nvCxnSpPr>
        <p:spPr>
          <a:xfrm>
            <a:off x="5484854" y="3243012"/>
            <a:ext cx="1247128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>
            <a:off x="5485112" y="3351024"/>
            <a:ext cx="1247128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>
            <a:off x="5485112" y="3135000"/>
            <a:ext cx="1247128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>
            <a:off x="5484854" y="4011451"/>
            <a:ext cx="1247128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5485112" y="4119463"/>
            <a:ext cx="1247128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>
            <a:off x="5485112" y="3903439"/>
            <a:ext cx="1247128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6876256" y="3075347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LINAC 1st half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876256" y="3831431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LINAC</a:t>
            </a:r>
            <a:r>
              <a:rPr lang="ja-JP" altLang="en-US" dirty="0"/>
              <a:t> </a:t>
            </a:r>
            <a:r>
              <a:rPr lang="en-US" altLang="ja-JP" dirty="0"/>
              <a:t>2nd</a:t>
            </a:r>
            <a:r>
              <a:rPr lang="ja-JP" altLang="en-US" dirty="0"/>
              <a:t> </a:t>
            </a:r>
            <a:r>
              <a:rPr lang="en-US" altLang="ja-JP" dirty="0"/>
              <a:t>half</a:t>
            </a:r>
            <a:endParaRPr kumimoji="1" lang="ja-JP" altLang="en-US" dirty="0"/>
          </a:p>
        </p:txBody>
      </p:sp>
      <p:cxnSp>
        <p:nvCxnSpPr>
          <p:cNvPr id="24" name="直線コネクタ 23"/>
          <p:cNvCxnSpPr/>
          <p:nvPr/>
        </p:nvCxnSpPr>
        <p:spPr>
          <a:xfrm>
            <a:off x="251520" y="5340117"/>
            <a:ext cx="7848872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6941521" y="5330825"/>
            <a:ext cx="2133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Main</a:t>
            </a:r>
            <a:r>
              <a:rPr lang="ja-JP" altLang="en-US" dirty="0"/>
              <a:t> </a:t>
            </a:r>
            <a:r>
              <a:rPr lang="en-US" altLang="ja-JP" dirty="0"/>
              <a:t>Ring</a:t>
            </a:r>
            <a:endParaRPr kumimoji="1" lang="ja-JP" altLang="en-US" dirty="0"/>
          </a:p>
        </p:txBody>
      </p:sp>
      <p:cxnSp>
        <p:nvCxnSpPr>
          <p:cNvPr id="31" name="直線コネクタ 30"/>
          <p:cNvCxnSpPr/>
          <p:nvPr/>
        </p:nvCxnSpPr>
        <p:spPr>
          <a:xfrm flipH="1" flipV="1">
            <a:off x="5496850" y="4692045"/>
            <a:ext cx="11254" cy="127756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 flipV="1">
            <a:off x="2627784" y="4692045"/>
            <a:ext cx="2736304" cy="1286852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4571999" y="4466729"/>
            <a:ext cx="1728189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/>
              <a:t>Distributed</a:t>
            </a:r>
            <a:r>
              <a:rPr kumimoji="1" lang="ja-JP" altLang="en-US" b="1" dirty="0"/>
              <a:t> </a:t>
            </a:r>
            <a:r>
              <a:rPr kumimoji="1" lang="en-US" altLang="ja-JP" b="1" dirty="0"/>
              <a:t>S</a:t>
            </a:r>
            <a:r>
              <a:rPr lang="en-US" altLang="ja-JP" b="1" dirty="0"/>
              <a:t>hared Memory</a:t>
            </a:r>
            <a:endParaRPr kumimoji="1" lang="ja-JP" altLang="en-US" b="1" dirty="0"/>
          </a:p>
        </p:txBody>
      </p:sp>
      <p:cxnSp>
        <p:nvCxnSpPr>
          <p:cNvPr id="39" name="直線コネクタ 38"/>
          <p:cNvCxnSpPr/>
          <p:nvPr/>
        </p:nvCxnSpPr>
        <p:spPr>
          <a:xfrm>
            <a:off x="3203848" y="6120666"/>
            <a:ext cx="1584176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323528" y="558924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D7</a:t>
            </a:r>
            <a:r>
              <a:rPr lang="ja-JP" altLang="en-US" dirty="0"/>
              <a:t> </a:t>
            </a:r>
            <a:r>
              <a:rPr lang="en-US" altLang="ja-JP" dirty="0"/>
              <a:t>Sub-control Building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300192" y="5949280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Central</a:t>
            </a:r>
            <a:r>
              <a:rPr lang="ja-JP" altLang="en-US" dirty="0"/>
              <a:t> </a:t>
            </a:r>
            <a:r>
              <a:rPr lang="en-US" altLang="ja-JP" dirty="0"/>
              <a:t>Control</a:t>
            </a:r>
            <a:r>
              <a:rPr lang="ja-JP" altLang="en-US" dirty="0"/>
              <a:t> </a:t>
            </a:r>
            <a:r>
              <a:rPr lang="en-US" altLang="ja-JP" dirty="0"/>
              <a:t>Building</a:t>
            </a:r>
            <a:endParaRPr kumimoji="1" lang="ja-JP" altLang="en-US" dirty="0"/>
          </a:p>
        </p:txBody>
      </p:sp>
      <p:cxnSp>
        <p:nvCxnSpPr>
          <p:cNvPr id="43" name="直線コネクタ 42"/>
          <p:cNvCxnSpPr>
            <a:cxnSpLocks/>
          </p:cNvCxnSpPr>
          <p:nvPr/>
        </p:nvCxnSpPr>
        <p:spPr>
          <a:xfrm flipV="1">
            <a:off x="5580112" y="4200763"/>
            <a:ext cx="0" cy="236349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直線コネクタ 43"/>
          <p:cNvCxnSpPr>
            <a:cxnSpLocks/>
          </p:cNvCxnSpPr>
          <p:nvPr/>
        </p:nvCxnSpPr>
        <p:spPr>
          <a:xfrm flipV="1">
            <a:off x="5652120" y="3429000"/>
            <a:ext cx="0" cy="1008113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/>
          <p:nvPr/>
        </p:nvCxnSpPr>
        <p:spPr>
          <a:xfrm flipH="1">
            <a:off x="5292080" y="4200763"/>
            <a:ext cx="288032" cy="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 flipH="1">
            <a:off x="5292080" y="3432950"/>
            <a:ext cx="360040" cy="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テキスト ボックス 51"/>
          <p:cNvSpPr txBox="1"/>
          <p:nvPr/>
        </p:nvSpPr>
        <p:spPr>
          <a:xfrm>
            <a:off x="5580112" y="4232121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solidFill>
                  <a:srgbClr val="002060"/>
                </a:solidFill>
              </a:rPr>
              <a:t>Timing</a:t>
            </a:r>
            <a:r>
              <a:rPr kumimoji="1" lang="ja-JP" altLang="en-US" sz="1200" b="1" dirty="0">
                <a:solidFill>
                  <a:srgbClr val="002060"/>
                </a:solidFill>
              </a:rPr>
              <a:t> </a:t>
            </a:r>
            <a:r>
              <a:rPr kumimoji="1" lang="en-US" altLang="ja-JP" sz="1200" b="1" dirty="0">
                <a:solidFill>
                  <a:srgbClr val="002060"/>
                </a:solidFill>
              </a:rPr>
              <a:t>adjustment</a:t>
            </a:r>
            <a:r>
              <a:rPr kumimoji="1" lang="ja-JP" altLang="en-US" sz="1200" b="1" dirty="0">
                <a:solidFill>
                  <a:srgbClr val="002060"/>
                </a:solidFill>
              </a:rPr>
              <a:t> </a:t>
            </a:r>
            <a:r>
              <a:rPr kumimoji="1" lang="en-US" altLang="ja-JP" sz="1200" b="1" dirty="0">
                <a:solidFill>
                  <a:srgbClr val="002060"/>
                </a:solidFill>
              </a:rPr>
              <a:t>for</a:t>
            </a:r>
            <a:r>
              <a:rPr kumimoji="1" lang="ja-JP" altLang="en-US" sz="1200" b="1" dirty="0">
                <a:solidFill>
                  <a:srgbClr val="002060"/>
                </a:solidFill>
              </a:rPr>
              <a:t> </a:t>
            </a:r>
            <a:r>
              <a:rPr kumimoji="1" lang="en-US" altLang="ja-JP" sz="1200" b="1" dirty="0">
                <a:solidFill>
                  <a:srgbClr val="002060"/>
                </a:solidFill>
              </a:rPr>
              <a:t>Bucket</a:t>
            </a:r>
            <a:r>
              <a:rPr kumimoji="1" lang="ja-JP" altLang="en-US" sz="1200" b="1" dirty="0">
                <a:solidFill>
                  <a:srgbClr val="002060"/>
                </a:solidFill>
              </a:rPr>
              <a:t> </a:t>
            </a:r>
            <a:r>
              <a:rPr kumimoji="1" lang="en-US" altLang="ja-JP" sz="1200" b="1" dirty="0">
                <a:solidFill>
                  <a:srgbClr val="002060"/>
                </a:solidFill>
              </a:rPr>
              <a:t>Selection</a:t>
            </a:r>
            <a:endParaRPr kumimoji="1" lang="ja-JP" altLang="en-US" sz="1200" b="1" dirty="0">
              <a:solidFill>
                <a:srgbClr val="002060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07503" y="778059"/>
            <a:ext cx="6626671" cy="1138773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dirty="0"/>
              <a:t>The control system with two kinds of optical network manages the injection control</a:t>
            </a:r>
            <a:br>
              <a:rPr lang="en-US" altLang="ja-JP" dirty="0"/>
            </a:br>
            <a:r>
              <a:rPr lang="en-US" altLang="ja-JP" sz="1600" dirty="0"/>
              <a:t>  - Event Timing System: timing-trigger delivery, pulse-to-pulse modulation</a:t>
            </a:r>
            <a:br>
              <a:rPr lang="en-US" altLang="ja-JP" sz="1600" dirty="0"/>
            </a:br>
            <a:r>
              <a:rPr lang="en-US" altLang="ja-JP" sz="1600" dirty="0"/>
              <a:t>  - Distributed shared memory: Bucket Selection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572000" y="5934765"/>
            <a:ext cx="1728188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/>
              <a:t>Distributed</a:t>
            </a:r>
            <a:r>
              <a:rPr kumimoji="1" lang="ja-JP" altLang="en-US" b="1" dirty="0"/>
              <a:t> </a:t>
            </a:r>
            <a:r>
              <a:rPr kumimoji="1" lang="en-US" altLang="ja-JP" b="1" dirty="0"/>
              <a:t>Shared</a:t>
            </a:r>
            <a:r>
              <a:rPr kumimoji="1" lang="ja-JP" altLang="en-US" b="1" dirty="0"/>
              <a:t> </a:t>
            </a:r>
            <a:r>
              <a:rPr kumimoji="1" lang="en-US" altLang="ja-JP" b="1" dirty="0"/>
              <a:t>Memory</a:t>
            </a:r>
            <a:endParaRPr kumimoji="1" lang="ja-JP" altLang="en-US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691680" y="5934765"/>
            <a:ext cx="1728188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/>
              <a:t>Distributed</a:t>
            </a:r>
            <a:r>
              <a:rPr kumimoji="1" lang="ja-JP" altLang="en-US" b="1" dirty="0"/>
              <a:t> </a:t>
            </a:r>
            <a:r>
              <a:rPr kumimoji="1" lang="en-US" altLang="ja-JP" b="1" dirty="0"/>
              <a:t>Shared</a:t>
            </a:r>
            <a:r>
              <a:rPr kumimoji="1" lang="ja-JP" altLang="en-US" b="1" dirty="0"/>
              <a:t> </a:t>
            </a:r>
            <a:r>
              <a:rPr kumimoji="1" lang="en-US" altLang="ja-JP" b="1" dirty="0"/>
              <a:t>Memo</a:t>
            </a:r>
            <a:r>
              <a:rPr lang="en-US" altLang="ja-JP" b="1" dirty="0"/>
              <a:t>ry</a:t>
            </a:r>
            <a:endParaRPr kumimoji="1" lang="ja-JP" altLang="en-US" b="1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508104" y="5340117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00B0F0"/>
                </a:solidFill>
              </a:rPr>
              <a:t>SM</a:t>
            </a:r>
            <a:r>
              <a:rPr lang="ja-JP" altLang="en-US" b="1" dirty="0">
                <a:solidFill>
                  <a:srgbClr val="00B0F0"/>
                </a:solidFill>
              </a:rPr>
              <a:t> </a:t>
            </a:r>
            <a:r>
              <a:rPr lang="en-US" altLang="ja-JP" b="1" dirty="0">
                <a:solidFill>
                  <a:srgbClr val="00B0F0"/>
                </a:solidFill>
              </a:rPr>
              <a:t>network</a:t>
            </a:r>
            <a:endParaRPr kumimoji="1" lang="ja-JP" altLang="en-US" b="1" dirty="0">
              <a:solidFill>
                <a:srgbClr val="00B0F0"/>
              </a:solidFill>
            </a:endParaRPr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D1F9B325-19FF-4C4B-A21C-13B29BD03D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994"/>
          <a:stretch/>
        </p:blipFill>
        <p:spPr>
          <a:xfrm>
            <a:off x="6803990" y="54832"/>
            <a:ext cx="2304514" cy="3043731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736367F4-D685-47BB-BC18-CFB656156013}"/>
              </a:ext>
            </a:extLst>
          </p:cNvPr>
          <p:cNvSpPr txBox="1"/>
          <p:nvPr/>
        </p:nvSpPr>
        <p:spPr>
          <a:xfrm>
            <a:off x="74340" y="6597352"/>
            <a:ext cx="8995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rgbClr val="00B0F0"/>
                </a:solidFill>
              </a:rPr>
              <a:t>H. Kaji, “Injection Control System for the </a:t>
            </a:r>
            <a:r>
              <a:rPr lang="en-US" altLang="ja-JP" sz="1200" b="1" dirty="0" err="1">
                <a:solidFill>
                  <a:srgbClr val="00B0F0"/>
                </a:solidFill>
              </a:rPr>
              <a:t>SuperKEKB</a:t>
            </a:r>
            <a:r>
              <a:rPr lang="en-US" altLang="ja-JP" sz="1200" b="1" dirty="0">
                <a:solidFill>
                  <a:srgbClr val="00B0F0"/>
                </a:solidFill>
              </a:rPr>
              <a:t> Phase-2 Operation” </a:t>
            </a:r>
            <a:r>
              <a:rPr lang="en-US" altLang="ja-JP" sz="1200" b="1" i="1" dirty="0">
                <a:solidFill>
                  <a:srgbClr val="00B0F0"/>
                </a:solidFill>
              </a:rPr>
              <a:t>in Proc. of 15</a:t>
            </a:r>
            <a:r>
              <a:rPr lang="en-US" altLang="ja-JP" sz="1200" b="1" i="1" baseline="30000" dirty="0">
                <a:solidFill>
                  <a:srgbClr val="00B0F0"/>
                </a:solidFill>
              </a:rPr>
              <a:t>th</a:t>
            </a:r>
            <a:r>
              <a:rPr lang="en-US" altLang="ja-JP" sz="1200" b="1" i="1" dirty="0">
                <a:solidFill>
                  <a:srgbClr val="00B0F0"/>
                </a:solidFill>
              </a:rPr>
              <a:t> Annual Meeting of PASJ</a:t>
            </a:r>
            <a:r>
              <a:rPr lang="en-US" altLang="ja-JP" sz="1200" b="1" dirty="0">
                <a:solidFill>
                  <a:srgbClr val="00B0F0"/>
                </a:solidFill>
              </a:rPr>
              <a:t>, Nagaoka, Japan (2018).</a:t>
            </a:r>
            <a:endParaRPr kumimoji="1" lang="ja-JP" altLang="en-US" sz="1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898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807C93-9F0A-4782-A039-C9BDB4299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Abort request and Analysis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9347EC1-14AF-4E59-9781-0C2E8151E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pic>
        <p:nvPicPr>
          <p:cNvPr id="4" name="図 3" descr="VME-Abort.jpg">
            <a:extLst>
              <a:ext uri="{FF2B5EF4-FFF2-40B4-BE49-F238E27FC236}">
                <a16:creationId xmlns:a16="http://schemas.microsoft.com/office/drawing/2014/main" id="{371D67A5-45A6-4E09-833D-F0A2B25418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580"/>
            <a:ext cx="727550" cy="637174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420D2C45-F118-4AB6-AF6B-01E247A875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460317"/>
            <a:ext cx="4132950" cy="2984907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C2BFBC3-A492-4F6B-B787-74E44E0748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9515" y="1912243"/>
            <a:ext cx="4145805" cy="4293096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7EB8883-4506-4E28-9839-86A90950A4AF}"/>
              </a:ext>
            </a:extLst>
          </p:cNvPr>
          <p:cNvSpPr txBox="1"/>
          <p:nvPr/>
        </p:nvSpPr>
        <p:spPr>
          <a:xfrm>
            <a:off x="74340" y="6374826"/>
            <a:ext cx="8995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rgbClr val="00B0F0"/>
                </a:solidFill>
              </a:rPr>
              <a:t>S. Sasaki </a:t>
            </a:r>
            <a:r>
              <a:rPr lang="en-US" altLang="ja-JP" sz="1200" b="1" i="1" dirty="0">
                <a:solidFill>
                  <a:srgbClr val="00B0F0"/>
                </a:solidFill>
              </a:rPr>
              <a:t>et al</a:t>
            </a:r>
            <a:r>
              <a:rPr lang="en-US" altLang="ja-JP" sz="1200" b="1" dirty="0">
                <a:solidFill>
                  <a:srgbClr val="00B0F0"/>
                </a:solidFill>
              </a:rPr>
              <a:t>., “Upgrade of Abort Trigger System for </a:t>
            </a:r>
            <a:r>
              <a:rPr lang="en-US" altLang="ja-JP" sz="1200" b="1" dirty="0" err="1">
                <a:solidFill>
                  <a:srgbClr val="00B0F0"/>
                </a:solidFill>
              </a:rPr>
              <a:t>SuperKEKB</a:t>
            </a:r>
            <a:r>
              <a:rPr lang="en-US" altLang="ja-JP" sz="1200" b="1" dirty="0">
                <a:solidFill>
                  <a:srgbClr val="00B0F0"/>
                </a:solidFill>
              </a:rPr>
              <a:t>”, </a:t>
            </a:r>
            <a:r>
              <a:rPr lang="en-US" altLang="ja-JP" sz="1200" b="1" i="1" dirty="0">
                <a:solidFill>
                  <a:srgbClr val="00B0F0"/>
                </a:solidFill>
              </a:rPr>
              <a:t>in Proc. ICALEPCS’15</a:t>
            </a:r>
            <a:r>
              <a:rPr lang="en-US" altLang="ja-JP" sz="1200" b="1" dirty="0">
                <a:solidFill>
                  <a:srgbClr val="00B0F0"/>
                </a:solidFill>
              </a:rPr>
              <a:t>, Melbourne, Australia (2015).</a:t>
            </a:r>
            <a:br>
              <a:rPr lang="en-US" altLang="ja-JP" sz="1200" b="1" dirty="0">
                <a:solidFill>
                  <a:srgbClr val="00B0F0"/>
                </a:solidFill>
              </a:rPr>
            </a:br>
            <a:r>
              <a:rPr lang="en-US" altLang="ja-JP" sz="1200" b="1" dirty="0">
                <a:solidFill>
                  <a:srgbClr val="00B0F0"/>
                </a:solidFill>
              </a:rPr>
              <a:t>H. Kaji et al., “Time Synchronization for distant IOCs of the </a:t>
            </a:r>
            <a:r>
              <a:rPr lang="en-US" altLang="ja-JP" sz="1200" b="1" dirty="0" err="1">
                <a:solidFill>
                  <a:srgbClr val="00B0F0"/>
                </a:solidFill>
              </a:rPr>
              <a:t>SuperKEKB</a:t>
            </a:r>
            <a:r>
              <a:rPr lang="en-US" altLang="ja-JP" sz="1200" b="1" dirty="0">
                <a:solidFill>
                  <a:srgbClr val="00B0F0"/>
                </a:solidFill>
              </a:rPr>
              <a:t> Accelerators”, </a:t>
            </a:r>
            <a:r>
              <a:rPr lang="en-US" altLang="ja-JP" sz="1200" b="1" i="1" dirty="0">
                <a:solidFill>
                  <a:srgbClr val="00B0F0"/>
                </a:solidFill>
              </a:rPr>
              <a:t>in Proc. IPAC’17</a:t>
            </a:r>
            <a:r>
              <a:rPr lang="en-US" altLang="ja-JP" sz="1200" b="1" dirty="0">
                <a:solidFill>
                  <a:srgbClr val="00B0F0"/>
                </a:solidFill>
              </a:rPr>
              <a:t>, Copenhagen, Denmark (2017).</a:t>
            </a:r>
            <a:endParaRPr kumimoji="1" lang="ja-JP" altLang="en-US" sz="1200" b="1" dirty="0">
              <a:solidFill>
                <a:srgbClr val="00B0F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615E134-9540-4E1B-8789-6B4A09985FE7}"/>
              </a:ext>
            </a:extLst>
          </p:cNvPr>
          <p:cNvSpPr txBox="1"/>
          <p:nvPr/>
        </p:nvSpPr>
        <p:spPr>
          <a:xfrm>
            <a:off x="762838" y="859289"/>
            <a:ext cx="82679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The beam-abort requests from </a:t>
            </a:r>
            <a:r>
              <a:rPr lang="en-US" altLang="ja-JP" sz="1600" dirty="0"/>
              <a:t>main ring</a:t>
            </a:r>
            <a:r>
              <a:rPr kumimoji="1" lang="en-US" altLang="ja-JP" sz="1600" dirty="0"/>
              <a:t> hardware are collected and </a:t>
            </a:r>
            <a:r>
              <a:rPr lang="en-US" altLang="ja-JP" sz="1600" dirty="0"/>
              <a:t>transferred</a:t>
            </a:r>
            <a:r>
              <a:rPr kumimoji="1" lang="en-US" altLang="ja-JP" sz="1600" dirty="0"/>
              <a:t> by Abort Trigger System.</a:t>
            </a:r>
            <a:br>
              <a:rPr kumimoji="1" lang="en-US" altLang="ja-JP" sz="1600" dirty="0"/>
            </a:br>
            <a:r>
              <a:rPr kumimoji="1" lang="en-US" altLang="ja-JP" sz="1600" dirty="0"/>
              <a:t>Besides, it makes the time series of abort requests with accuracy of &lt;10</a:t>
            </a:r>
            <a:r>
              <a:rPr kumimoji="1" lang="en-US" altLang="ja-JP" sz="1600" dirty="0">
                <a:latin typeface="Symbol" panose="05050102010706020507" pitchFamily="18" charset="2"/>
              </a:rPr>
              <a:t>m</a:t>
            </a:r>
            <a:r>
              <a:rPr kumimoji="1" lang="en-US" altLang="ja-JP" sz="1600" dirty="0"/>
              <a:t>s.</a:t>
            </a:r>
            <a:br>
              <a:rPr kumimoji="1" lang="en-US" altLang="ja-JP" sz="1600" dirty="0"/>
            </a:br>
            <a:r>
              <a:rPr lang="ja-JP" altLang="en-US" sz="1600" dirty="0"/>
              <a:t>⇒ </a:t>
            </a:r>
            <a:r>
              <a:rPr lang="en-US" altLang="ja-JP" sz="1600" dirty="0"/>
              <a:t>It is utilized for investigate the source of the beam anomaly.</a:t>
            </a:r>
            <a:endParaRPr kumimoji="1" lang="ja-JP" altLang="en-US" sz="16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F31084B-915C-43C3-9FBA-61A938D59703}"/>
              </a:ext>
            </a:extLst>
          </p:cNvPr>
          <p:cNvSpPr txBox="1"/>
          <p:nvPr/>
        </p:nvSpPr>
        <p:spPr>
          <a:xfrm>
            <a:off x="3203848" y="2348880"/>
            <a:ext cx="1152128" cy="461665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solidFill>
                  <a:schemeClr val="bg1"/>
                </a:solidFill>
              </a:rPr>
              <a:t>Central Control Building</a:t>
            </a:r>
            <a:endParaRPr kumimoji="1" lang="ja-JP" altLang="en-US" sz="1200" b="1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AF393BE-EC63-4E36-B7EA-8B083CFB3CF9}"/>
              </a:ext>
            </a:extLst>
          </p:cNvPr>
          <p:cNvSpPr txBox="1"/>
          <p:nvPr/>
        </p:nvSpPr>
        <p:spPr>
          <a:xfrm>
            <a:off x="1547664" y="2348880"/>
            <a:ext cx="1152128" cy="461665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</a:rPr>
              <a:t>11 Sub-c</a:t>
            </a:r>
            <a:r>
              <a:rPr kumimoji="1" lang="en-US" altLang="ja-JP" sz="1200" b="1" dirty="0">
                <a:solidFill>
                  <a:schemeClr val="bg1"/>
                </a:solidFill>
              </a:rPr>
              <a:t>ontrol Buildings</a:t>
            </a:r>
            <a:endParaRPr kumimoji="1" lang="ja-JP" altLang="en-US" sz="1200" b="1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72EB9F5-F75A-410E-82B9-EDFF24EBA6BC}"/>
              </a:ext>
            </a:extLst>
          </p:cNvPr>
          <p:cNvSpPr txBox="1"/>
          <p:nvPr/>
        </p:nvSpPr>
        <p:spPr>
          <a:xfrm>
            <a:off x="863215" y="5540994"/>
            <a:ext cx="3958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7030A0"/>
                </a:solidFill>
              </a:rPr>
              <a:t>The </a:t>
            </a:r>
            <a:r>
              <a:rPr lang="en-US" altLang="ja-JP" b="1" dirty="0">
                <a:solidFill>
                  <a:srgbClr val="7030A0"/>
                </a:solidFill>
              </a:rPr>
              <a:t>abort analysis part will be replaced by the White Rabbit system</a:t>
            </a:r>
            <a:endParaRPr kumimoji="1" lang="ja-JP" alt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943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9E22764-6199-4BBD-830A-4C5D79FB47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12"/>
          <a:stretch/>
        </p:blipFill>
        <p:spPr bwMode="auto">
          <a:xfrm>
            <a:off x="107505" y="1628801"/>
            <a:ext cx="2477904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EDD055DC-9C9A-400F-B121-14445279FC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9737" y="1988840"/>
            <a:ext cx="3704526" cy="2060289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32A8DFE3-65A0-4D71-AA0C-EFEB68223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40117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Fast loss monitor and White Rabbit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7CC4AA3-8A23-424F-93AE-54A637373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BF0F116-47CD-4C54-AF13-7C0180F9BD57}"/>
              </a:ext>
            </a:extLst>
          </p:cNvPr>
          <p:cNvSpPr txBox="1"/>
          <p:nvPr/>
        </p:nvSpPr>
        <p:spPr>
          <a:xfrm>
            <a:off x="683568" y="692696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00B0F0"/>
                </a:solidFill>
              </a:rPr>
              <a:t>This is on-going project by the collaboration of machine and detector teams.</a:t>
            </a:r>
            <a:endParaRPr kumimoji="1" lang="ja-JP" altLang="en-US" b="1" dirty="0">
              <a:solidFill>
                <a:srgbClr val="00B0F0"/>
              </a:solidFill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4CBD89EE-2B7C-465E-B9DB-B81A83E3F0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 t="10078" r="10000" b="43064"/>
          <a:stretch/>
        </p:blipFill>
        <p:spPr bwMode="auto">
          <a:xfrm>
            <a:off x="107504" y="4261241"/>
            <a:ext cx="3528391" cy="1472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46D4F56-043F-4D5B-941C-0F8D8A1B7F78}"/>
              </a:ext>
            </a:extLst>
          </p:cNvPr>
          <p:cNvSpPr txBox="1"/>
          <p:nvPr/>
        </p:nvSpPr>
        <p:spPr>
          <a:xfrm>
            <a:off x="395536" y="1052736"/>
            <a:ext cx="8390408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We investigate the source of the large beam loss with</a:t>
            </a:r>
            <a:br>
              <a:rPr kumimoji="1" lang="en-US" altLang="ja-JP" dirty="0"/>
            </a:br>
            <a:r>
              <a:rPr lang="ja-JP" altLang="en-US" dirty="0"/>
              <a:t>  </a:t>
            </a:r>
            <a:r>
              <a:rPr lang="en-US" altLang="ja-JP" dirty="0"/>
              <a:t>-</a:t>
            </a:r>
            <a:r>
              <a:rPr lang="ja-JP" altLang="en-US" dirty="0"/>
              <a:t> </a:t>
            </a:r>
            <a:r>
              <a:rPr lang="en-US" altLang="ja-JP" dirty="0"/>
              <a:t>loss monitor that has the precise time-resolution:	</a:t>
            </a:r>
            <a:r>
              <a:rPr lang="en-US" altLang="ja-JP" b="1" dirty="0" err="1">
                <a:solidFill>
                  <a:srgbClr val="0070C0"/>
                </a:solidFill>
              </a:rPr>
              <a:t>CsI</a:t>
            </a:r>
            <a:r>
              <a:rPr lang="en-US" altLang="ja-JP" b="1" dirty="0">
                <a:solidFill>
                  <a:srgbClr val="0070C0"/>
                </a:solidFill>
              </a:rPr>
              <a:t> pure crystal scintillator</a:t>
            </a:r>
            <a:br>
              <a:rPr lang="en-US" altLang="ja-JP" dirty="0"/>
            </a:br>
            <a:r>
              <a:rPr lang="ja-JP" altLang="en-US" dirty="0"/>
              <a:t>  </a:t>
            </a:r>
            <a:r>
              <a:rPr lang="en-US" altLang="ja-JP" dirty="0"/>
              <a:t>-</a:t>
            </a:r>
            <a:r>
              <a:rPr lang="ja-JP" altLang="en-US" dirty="0"/>
              <a:t> </a:t>
            </a:r>
            <a:r>
              <a:rPr lang="en-US" altLang="ja-JP" dirty="0"/>
              <a:t>distributed</a:t>
            </a:r>
            <a:r>
              <a:rPr lang="ja-JP" altLang="en-US" dirty="0"/>
              <a:t> </a:t>
            </a:r>
            <a:r>
              <a:rPr lang="en-US" altLang="ja-JP" dirty="0"/>
              <a:t>TDC based on the state-of-art timing system:	</a:t>
            </a:r>
            <a:r>
              <a:rPr lang="en-US" altLang="ja-JP" b="1" dirty="0">
                <a:solidFill>
                  <a:srgbClr val="0070C0"/>
                </a:solidFill>
              </a:rPr>
              <a:t>White Rabbit</a:t>
            </a:r>
            <a:endParaRPr kumimoji="1" lang="ja-JP" altLang="en-US" b="1" dirty="0">
              <a:solidFill>
                <a:srgbClr val="0070C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2927E0-B552-4B85-AD9C-6ABE408D2451}"/>
              </a:ext>
            </a:extLst>
          </p:cNvPr>
          <p:cNvSpPr txBox="1"/>
          <p:nvPr/>
        </p:nvSpPr>
        <p:spPr>
          <a:xfrm>
            <a:off x="237157" y="5500643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solidFill>
                  <a:srgbClr val="00B050"/>
                </a:solidFill>
              </a:rPr>
              <a:t>Time-resolution: </a:t>
            </a:r>
            <a:br>
              <a:rPr kumimoji="1" lang="en-US" altLang="ja-JP" sz="1200" b="1" dirty="0">
                <a:solidFill>
                  <a:srgbClr val="00B050"/>
                </a:solidFill>
              </a:rPr>
            </a:br>
            <a:r>
              <a:rPr kumimoji="1" lang="en-US" altLang="ja-JP" sz="1200" b="1" dirty="0">
                <a:solidFill>
                  <a:srgbClr val="00B050"/>
                </a:solidFill>
              </a:rPr>
              <a:t>a few ns</a:t>
            </a:r>
            <a:endParaRPr kumimoji="1" lang="ja-JP" altLang="en-US" sz="1200" b="1" dirty="0">
              <a:solidFill>
                <a:srgbClr val="00B05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1B7DA67-AD4C-45CC-8B59-EB7F0E376912}"/>
              </a:ext>
            </a:extLst>
          </p:cNvPr>
          <p:cNvSpPr txBox="1"/>
          <p:nvPr/>
        </p:nvSpPr>
        <p:spPr>
          <a:xfrm>
            <a:off x="1907704" y="565079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rgbClr val="00B050"/>
                </a:solidFill>
              </a:rPr>
              <a:t>&lt;1</a:t>
            </a:r>
            <a:r>
              <a:rPr kumimoji="1" lang="en-US" altLang="ja-JP" sz="1200" b="1" dirty="0">
                <a:solidFill>
                  <a:srgbClr val="00B050"/>
                </a:solidFill>
              </a:rPr>
              <a:t>ns</a:t>
            </a:r>
            <a:endParaRPr kumimoji="1" lang="ja-JP" altLang="en-US" sz="1200" b="1" dirty="0">
              <a:solidFill>
                <a:srgbClr val="00B05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FED4F6D-B4DF-49DE-86C5-875C651EFB29}"/>
              </a:ext>
            </a:extLst>
          </p:cNvPr>
          <p:cNvSpPr txBox="1"/>
          <p:nvPr/>
        </p:nvSpPr>
        <p:spPr>
          <a:xfrm>
            <a:off x="3131840" y="5641720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rgbClr val="00B050"/>
                </a:solidFill>
              </a:rPr>
              <a:t>8</a:t>
            </a:r>
            <a:r>
              <a:rPr kumimoji="1" lang="en-US" altLang="ja-JP" sz="1200" b="1" dirty="0">
                <a:solidFill>
                  <a:srgbClr val="00B050"/>
                </a:solidFill>
              </a:rPr>
              <a:t> ns</a:t>
            </a:r>
            <a:endParaRPr kumimoji="1" lang="ja-JP" altLang="en-US" sz="1200" b="1" dirty="0">
              <a:solidFill>
                <a:srgbClr val="00B05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F19467C-7ED4-4448-9A3B-054BCF52B249}"/>
              </a:ext>
            </a:extLst>
          </p:cNvPr>
          <p:cNvSpPr txBox="1"/>
          <p:nvPr/>
        </p:nvSpPr>
        <p:spPr>
          <a:xfrm>
            <a:off x="251521" y="5930116"/>
            <a:ext cx="3528391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T</a:t>
            </a:r>
            <a:r>
              <a:rPr kumimoji="1" lang="en-US" altLang="ja-JP" sz="1400" dirty="0"/>
              <a:t>ime-resolution of the entire system is fairly smaller to give us the beam-loss position.</a:t>
            </a:r>
            <a:endParaRPr kumimoji="1" lang="ja-JP" altLang="en-US" sz="14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65BEF6E-8460-4FA5-BAB7-56C7A06860D7}"/>
              </a:ext>
            </a:extLst>
          </p:cNvPr>
          <p:cNvSpPr txBox="1"/>
          <p:nvPr/>
        </p:nvSpPr>
        <p:spPr>
          <a:xfrm>
            <a:off x="145605" y="6491436"/>
            <a:ext cx="8856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We start operation at two stations in 2021 Autumn. More stations will be installed this year.</a:t>
            </a:r>
            <a:endParaRPr kumimoji="1" lang="ja-JP" altLang="en-US" b="1" dirty="0"/>
          </a:p>
        </p:txBody>
      </p:sp>
      <p:sp>
        <p:nvSpPr>
          <p:cNvPr id="12" name="AutoShape 6">
            <a:extLst>
              <a:ext uri="{FF2B5EF4-FFF2-40B4-BE49-F238E27FC236}">
                <a16:creationId xmlns:a16="http://schemas.microsoft.com/office/drawing/2014/main" id="{C6E71393-D0F8-430B-B002-8E9B3CE61EB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04592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56DA2EA7-F941-4DE2-92B5-7569B73FC95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4448" r="31177"/>
          <a:stretch/>
        </p:blipFill>
        <p:spPr>
          <a:xfrm>
            <a:off x="4029644" y="3983578"/>
            <a:ext cx="4934844" cy="2260001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4D1ADBF-24CB-4966-A9A0-28F4E91B57E5}"/>
              </a:ext>
            </a:extLst>
          </p:cNvPr>
          <p:cNvSpPr txBox="1"/>
          <p:nvPr/>
        </p:nvSpPr>
        <p:spPr>
          <a:xfrm>
            <a:off x="4003526" y="6192857"/>
            <a:ext cx="5140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We can know which bucket causes the loss in where.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267DA506-7C7F-4D75-BE47-D4B7BBD9CA5F}"/>
              </a:ext>
            </a:extLst>
          </p:cNvPr>
          <p:cNvCxnSpPr>
            <a:cxnSpLocks/>
          </p:cNvCxnSpPr>
          <p:nvPr/>
        </p:nvCxnSpPr>
        <p:spPr>
          <a:xfrm>
            <a:off x="5354563" y="4679275"/>
            <a:ext cx="1944216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4" name="Picture 10">
            <a:extLst>
              <a:ext uri="{FF2B5EF4-FFF2-40B4-BE49-F238E27FC236}">
                <a16:creationId xmlns:a16="http://schemas.microsoft.com/office/drawing/2014/main" id="{8650A7F4-1134-4691-9790-48AB6B6857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842" b="3674"/>
          <a:stretch/>
        </p:blipFill>
        <p:spPr bwMode="auto">
          <a:xfrm>
            <a:off x="6060288" y="2021025"/>
            <a:ext cx="2972237" cy="1987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009EFBF1-22D8-424B-B285-2525BA595394}"/>
              </a:ext>
            </a:extLst>
          </p:cNvPr>
          <p:cNvSpPr txBox="1"/>
          <p:nvPr/>
        </p:nvSpPr>
        <p:spPr>
          <a:xfrm flipH="1">
            <a:off x="6247737" y="4652904"/>
            <a:ext cx="3839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srgbClr val="FF0000"/>
                </a:solidFill>
              </a:rPr>
              <a:t>②③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A3B4BB4-2149-4D32-B932-E771D576F8A9}"/>
              </a:ext>
            </a:extLst>
          </p:cNvPr>
          <p:cNvSpPr txBox="1"/>
          <p:nvPr/>
        </p:nvSpPr>
        <p:spPr>
          <a:xfrm flipH="1">
            <a:off x="6440016" y="4662264"/>
            <a:ext cx="383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09F1D26-2CD3-43D9-B676-1A9B4E8C6A16}"/>
              </a:ext>
            </a:extLst>
          </p:cNvPr>
          <p:cNvSpPr txBox="1"/>
          <p:nvPr/>
        </p:nvSpPr>
        <p:spPr>
          <a:xfrm flipH="1">
            <a:off x="6060288" y="4650700"/>
            <a:ext cx="383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srgbClr val="FF0000"/>
                </a:solidFill>
              </a:rPr>
              <a:t>①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90AF8B8-F98D-49B7-A9EB-818ADF494F32}"/>
              </a:ext>
            </a:extLst>
          </p:cNvPr>
          <p:cNvSpPr txBox="1"/>
          <p:nvPr/>
        </p:nvSpPr>
        <p:spPr>
          <a:xfrm flipH="1">
            <a:off x="6866434" y="4845635"/>
            <a:ext cx="2277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solidFill>
                  <a:srgbClr val="FF0000"/>
                </a:solidFill>
              </a:rPr>
              <a:t>① 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18:24:08.737868456   #3612</a:t>
            </a:r>
          </a:p>
          <a:p>
            <a:r>
              <a:rPr kumimoji="1" lang="ja-JP" altLang="en-US" sz="1200" b="1" dirty="0">
                <a:solidFill>
                  <a:srgbClr val="FF0000"/>
                </a:solidFill>
              </a:rPr>
              <a:t>② 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18:24:08.737870448   #4626</a:t>
            </a:r>
          </a:p>
          <a:p>
            <a:r>
              <a:rPr kumimoji="1" lang="ja-JP" altLang="en-US" sz="1200" b="1" dirty="0">
                <a:solidFill>
                  <a:srgbClr val="FF0000"/>
                </a:solidFill>
              </a:rPr>
              <a:t>③ 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18:24:08.737870728   #4769</a:t>
            </a:r>
          </a:p>
          <a:p>
            <a:r>
              <a:rPr kumimoji="1" lang="ja-JP" altLang="en-US" sz="1200" b="1" dirty="0">
                <a:solidFill>
                  <a:srgbClr val="FF0000"/>
                </a:solidFill>
              </a:rPr>
              <a:t>④ </a:t>
            </a:r>
            <a:r>
              <a:rPr kumimoji="1" lang="en-US" altLang="ja-JP" sz="1200" b="1" dirty="0">
                <a:solidFill>
                  <a:srgbClr val="FF0000"/>
                </a:solidFill>
              </a:rPr>
              <a:t>18:24:08.737873400   #1008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2546A4E-4DEB-435A-B433-C2210635A765}"/>
              </a:ext>
            </a:extLst>
          </p:cNvPr>
          <p:cNvSpPr txBox="1"/>
          <p:nvPr/>
        </p:nvSpPr>
        <p:spPr>
          <a:xfrm>
            <a:off x="4716015" y="4005064"/>
            <a:ext cx="3888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/>
              <a:t>Beam-loss at D01V1 on 6:24pm Nov 18th, 2021</a:t>
            </a:r>
            <a:endParaRPr kumimoji="1" lang="ja-JP" altLang="en-US" sz="1400" b="1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E52672A-44F7-4FF3-9E9E-1F314B55994A}"/>
              </a:ext>
            </a:extLst>
          </p:cNvPr>
          <p:cNvSpPr txBox="1"/>
          <p:nvPr/>
        </p:nvSpPr>
        <p:spPr>
          <a:xfrm>
            <a:off x="6804249" y="2545159"/>
            <a:ext cx="1152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solidFill>
                  <a:srgbClr val="FFFF00"/>
                </a:solidFill>
              </a:rPr>
              <a:t>Scope</a:t>
            </a:r>
            <a:endParaRPr kumimoji="1" lang="ja-JP" altLang="en-US" sz="1400" b="1" dirty="0">
              <a:solidFill>
                <a:srgbClr val="FFFF00"/>
              </a:solidFill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46DD778-2B97-4090-98FD-48D19AD8E40D}"/>
              </a:ext>
            </a:extLst>
          </p:cNvPr>
          <p:cNvSpPr txBox="1"/>
          <p:nvPr/>
        </p:nvSpPr>
        <p:spPr>
          <a:xfrm>
            <a:off x="7308304" y="2060848"/>
            <a:ext cx="1152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solidFill>
                  <a:srgbClr val="FFFF00"/>
                </a:solidFill>
              </a:rPr>
              <a:t>WR node</a:t>
            </a:r>
            <a:endParaRPr kumimoji="1" lang="ja-JP" altLang="en-US" sz="1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4161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8E7073-8415-4C64-ADAD-47A1262D8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Typical Tasks for Control Group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455BD68-1354-49DA-AC7D-43B29EBAA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1EA95E3-FBBE-4081-8C16-9B1C808E0A04}"/>
              </a:ext>
            </a:extLst>
          </p:cNvPr>
          <p:cNvSpPr txBox="1"/>
          <p:nvPr/>
        </p:nvSpPr>
        <p:spPr>
          <a:xfrm>
            <a:off x="1043608" y="1580599"/>
            <a:ext cx="6768752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Develop and maintain the </a:t>
            </a:r>
            <a:r>
              <a:rPr lang="en-US" altLang="ja-JP" sz="2400" dirty="0"/>
              <a:t>ICT infrastructure</a:t>
            </a:r>
            <a:br>
              <a:rPr lang="en-US" altLang="ja-JP" sz="2400" dirty="0"/>
            </a:br>
            <a:r>
              <a:rPr lang="ja-JP" altLang="en-US" sz="2400" dirty="0"/>
              <a:t>  </a:t>
            </a:r>
            <a:r>
              <a:rPr lang="en-US" altLang="ja-JP" sz="2400" dirty="0"/>
              <a:t>-</a:t>
            </a:r>
            <a:r>
              <a:rPr lang="ja-JP" altLang="en-US" sz="2400" dirty="0"/>
              <a:t> </a:t>
            </a:r>
            <a:r>
              <a:rPr lang="en-US" altLang="ja-JP" sz="2400" dirty="0"/>
              <a:t>work station servers</a:t>
            </a:r>
            <a:br>
              <a:rPr lang="en-US" altLang="ja-JP" sz="2400" dirty="0"/>
            </a:br>
            <a:r>
              <a:rPr lang="en-US" altLang="ja-JP" sz="2400" dirty="0"/>
              <a:t>  - network</a:t>
            </a:r>
            <a:endParaRPr kumimoji="1" lang="ja-JP" altLang="en-US" sz="24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366C2F0-AF1A-4059-BB25-282AD5BB6C40}"/>
              </a:ext>
            </a:extLst>
          </p:cNvPr>
          <p:cNvSpPr txBox="1"/>
          <p:nvPr/>
        </p:nvSpPr>
        <p:spPr>
          <a:xfrm>
            <a:off x="1043608" y="3450480"/>
            <a:ext cx="6768752" cy="19389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Framework of the control system</a:t>
            </a:r>
            <a:br>
              <a:rPr lang="en-US" altLang="ja-JP" sz="2400" dirty="0"/>
            </a:br>
            <a:r>
              <a:rPr lang="ja-JP" altLang="en-US" sz="2400" dirty="0"/>
              <a:t>  </a:t>
            </a:r>
            <a:r>
              <a:rPr lang="en-US" altLang="ja-JP" sz="2400" dirty="0"/>
              <a:t>-</a:t>
            </a:r>
            <a:r>
              <a:rPr lang="ja-JP" altLang="en-US" sz="2400" dirty="0"/>
              <a:t> </a:t>
            </a:r>
            <a:r>
              <a:rPr lang="en-US" altLang="ja-JP" sz="2400" dirty="0"/>
              <a:t>EPICS</a:t>
            </a:r>
            <a:r>
              <a:rPr lang="ja-JP" altLang="en-US" sz="2400" dirty="0"/>
              <a:t> </a:t>
            </a:r>
            <a:r>
              <a:rPr lang="en-US" altLang="ja-JP" sz="2400" dirty="0"/>
              <a:t>control</a:t>
            </a:r>
            <a:r>
              <a:rPr lang="ja-JP" altLang="en-US" sz="2400" dirty="0"/>
              <a:t> </a:t>
            </a:r>
            <a:r>
              <a:rPr lang="en-US" altLang="ja-JP" sz="2400" dirty="0"/>
              <a:t>system</a:t>
            </a:r>
            <a:br>
              <a:rPr lang="en-US" altLang="ja-JP" sz="2400" dirty="0"/>
            </a:br>
            <a:r>
              <a:rPr lang="ja-JP" altLang="en-US" sz="2400" dirty="0"/>
              <a:t>  </a:t>
            </a:r>
            <a:r>
              <a:rPr lang="en-US" altLang="ja-JP" sz="2400" dirty="0"/>
              <a:t>-</a:t>
            </a:r>
            <a:r>
              <a:rPr lang="ja-JP" altLang="en-US" sz="2400" dirty="0"/>
              <a:t> </a:t>
            </a:r>
            <a:r>
              <a:rPr lang="en-US" altLang="ja-JP" sz="2400" dirty="0"/>
              <a:t>Standard design of IOC</a:t>
            </a:r>
            <a:br>
              <a:rPr lang="en-US" altLang="ja-JP" sz="2400" dirty="0"/>
            </a:br>
            <a:r>
              <a:rPr lang="en-US" altLang="ja-JP" sz="2400" dirty="0"/>
              <a:t>  - middle layer services (archiver, alarm, ...)</a:t>
            </a:r>
            <a:br>
              <a:rPr lang="en-US" altLang="ja-JP" sz="2400" dirty="0"/>
            </a:br>
            <a:r>
              <a:rPr lang="en-US" altLang="ja-JP" sz="2400" dirty="0"/>
              <a:t>  - monitoring system for above</a:t>
            </a:r>
            <a:endParaRPr kumimoji="1" lang="ja-JP" altLang="en-US" sz="24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0344D08-2D12-40C6-9FB4-764A242D80ED}"/>
              </a:ext>
            </a:extLst>
          </p:cNvPr>
          <p:cNvSpPr txBox="1"/>
          <p:nvPr/>
        </p:nvSpPr>
        <p:spPr>
          <a:xfrm>
            <a:off x="287524" y="6327253"/>
            <a:ext cx="82809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rgbClr val="00B0F0"/>
                </a:solidFill>
                <a:latin typeface="Helvetica Neue"/>
              </a:rPr>
              <a:t>H. Kaji, </a:t>
            </a:r>
            <a:r>
              <a:rPr lang="en-US" altLang="ja-JP" sz="1400" b="1" i="1" dirty="0">
                <a:solidFill>
                  <a:srgbClr val="00B0F0"/>
                </a:solidFill>
                <a:latin typeface="Helvetica Neue"/>
              </a:rPr>
              <a:t>et al</a:t>
            </a:r>
            <a:r>
              <a:rPr lang="en-US" altLang="ja-JP" sz="1400" b="1" dirty="0">
                <a:solidFill>
                  <a:srgbClr val="00B0F0"/>
                </a:solidFill>
                <a:latin typeface="Helvetica Neue"/>
              </a:rPr>
              <a:t>., “Control System of </a:t>
            </a:r>
            <a:r>
              <a:rPr lang="en-US" altLang="ja-JP" sz="1400" b="1" dirty="0" err="1">
                <a:solidFill>
                  <a:srgbClr val="00B0F0"/>
                </a:solidFill>
                <a:latin typeface="Helvetica Neue"/>
              </a:rPr>
              <a:t>SuperKEKB</a:t>
            </a:r>
            <a:r>
              <a:rPr lang="en-US" altLang="ja-JP" sz="1400" b="1" dirty="0">
                <a:solidFill>
                  <a:srgbClr val="00B0F0"/>
                </a:solidFill>
                <a:latin typeface="Helvetica Neue"/>
              </a:rPr>
              <a:t>”, </a:t>
            </a:r>
            <a:r>
              <a:rPr lang="en-US" altLang="ja-JP" sz="1400" b="1" i="0" dirty="0">
                <a:solidFill>
                  <a:srgbClr val="00B0F0"/>
                </a:solidFill>
                <a:effectLst/>
                <a:latin typeface="Helvetica Neue"/>
              </a:rPr>
              <a:t>in Proc. </a:t>
            </a:r>
            <a:r>
              <a:rPr lang="en-US" altLang="ja-JP" sz="1400" b="1" i="1" dirty="0">
                <a:solidFill>
                  <a:srgbClr val="00B0F0"/>
                </a:solidFill>
                <a:effectLst/>
                <a:latin typeface="Helvetica Neue"/>
              </a:rPr>
              <a:t>ICALEPCS 2019</a:t>
            </a:r>
            <a:r>
              <a:rPr lang="en-US" altLang="ja-JP" sz="1400" b="1" i="0" dirty="0">
                <a:solidFill>
                  <a:srgbClr val="00B0F0"/>
                </a:solidFill>
                <a:effectLst/>
                <a:latin typeface="Helvetica Neue"/>
              </a:rPr>
              <a:t>, New York, USA</a:t>
            </a:r>
            <a:r>
              <a:rPr lang="en-US" altLang="ja-JP" sz="1400" b="1" dirty="0">
                <a:solidFill>
                  <a:srgbClr val="00B0F0"/>
                </a:solidFill>
                <a:latin typeface="Helvetica Neue"/>
              </a:rPr>
              <a:t> (2019).</a:t>
            </a:r>
            <a:endParaRPr lang="ja-JP" altLang="en-US" sz="1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161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Accelerator Control Network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8AA64EC-175C-4D46-8115-52E0C9A5EF60}"/>
              </a:ext>
            </a:extLst>
          </p:cNvPr>
          <p:cNvSpPr txBox="1"/>
          <p:nvPr/>
        </p:nvSpPr>
        <p:spPr>
          <a:xfrm>
            <a:off x="179512" y="1412776"/>
            <a:ext cx="532859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u="sng" dirty="0"/>
              <a:t>Configuration</a:t>
            </a:r>
          </a:p>
          <a:p>
            <a:r>
              <a:rPr lang="ja-JP" altLang="en-US" sz="1600" dirty="0"/>
              <a:t>  </a:t>
            </a:r>
            <a:r>
              <a:rPr lang="en-US" altLang="ja-JP" sz="1600" dirty="0"/>
              <a:t>2 core switch at Central Control Building</a:t>
            </a:r>
            <a:br>
              <a:rPr lang="en-US" altLang="ja-JP" sz="1600" dirty="0"/>
            </a:br>
            <a:r>
              <a:rPr lang="en-US" altLang="ja-JP" sz="1600" dirty="0"/>
              <a:t>  40 edge switch at every Sub-Control Building </a:t>
            </a:r>
            <a:br>
              <a:rPr lang="en-US" altLang="ja-JP" sz="1600" dirty="0"/>
            </a:br>
            <a:r>
              <a:rPr lang="en-US" altLang="ja-JP" sz="1600" dirty="0"/>
              <a:t>  Redundant network based on Virtual Switching System</a:t>
            </a:r>
            <a:br>
              <a:rPr lang="en-US" altLang="ja-JP" sz="1600" dirty="0"/>
            </a:br>
            <a:r>
              <a:rPr lang="ja-JP" altLang="en-US" sz="1600" dirty="0"/>
              <a:t>   </a:t>
            </a:r>
            <a:r>
              <a:rPr lang="en-US" altLang="ja-JP" sz="1600" dirty="0"/>
              <a:t>- Set of 10GbE and 1GbE-backup</a:t>
            </a:r>
            <a:br>
              <a:rPr lang="en-US" altLang="ja-JP" sz="1600" dirty="0"/>
            </a:br>
            <a:r>
              <a:rPr lang="en-US" altLang="ja-JP" sz="1600" dirty="0"/>
              <a:t>   - Partially, 1GbE and 1GbE, link aggregation</a:t>
            </a:r>
            <a:br>
              <a:rPr lang="en-US" altLang="ja-JP" sz="1600" dirty="0"/>
            </a:br>
            <a:br>
              <a:rPr lang="en-US" altLang="ja-JP" sz="400" dirty="0"/>
            </a:br>
            <a:r>
              <a:rPr lang="en-US" altLang="ja-JP" sz="1600" dirty="0"/>
              <a:t>  </a:t>
            </a:r>
            <a:r>
              <a:rPr lang="en-US" altLang="ja-JP" sz="1600" dirty="0">
                <a:solidFill>
                  <a:srgbClr val="0070C0"/>
                </a:solidFill>
              </a:rPr>
              <a:t>Leaky Coaxial cables </a:t>
            </a:r>
            <a:r>
              <a:rPr lang="en-US" altLang="ja-JP" sz="1600" dirty="0"/>
              <a:t>in the entire accelerator tunnel</a:t>
            </a:r>
            <a:br>
              <a:rPr lang="en-US" altLang="ja-JP" sz="1600" dirty="0"/>
            </a:br>
            <a:br>
              <a:rPr lang="en-US" altLang="ja-JP" sz="1600" dirty="0"/>
            </a:br>
            <a:r>
              <a:rPr lang="en-US" altLang="ja-JP" b="1" u="sng" dirty="0"/>
              <a:t>VLAN segmentation</a:t>
            </a:r>
          </a:p>
          <a:p>
            <a:r>
              <a:rPr lang="en-US" altLang="ja-JP" sz="1600" dirty="0"/>
              <a:t>  EPICS VLAN + three Hardware VLAN</a:t>
            </a:r>
            <a:br>
              <a:rPr lang="en-US" altLang="ja-JP" sz="1600" dirty="0"/>
            </a:br>
            <a:r>
              <a:rPr lang="en-US" altLang="ja-JP" sz="1600" dirty="0"/>
              <a:t>  (for protecting the hardware from the large EPICS broadcast)</a:t>
            </a:r>
            <a:endParaRPr kumimoji="1" lang="en-US" altLang="ja-JP" sz="1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4"/>
          <a:stretch/>
        </p:blipFill>
        <p:spPr bwMode="auto">
          <a:xfrm>
            <a:off x="5615359" y="4221088"/>
            <a:ext cx="3421137" cy="2326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3" t="1459" r="3983" b="1645"/>
          <a:stretch/>
        </p:blipFill>
        <p:spPr bwMode="auto">
          <a:xfrm>
            <a:off x="5725814" y="836712"/>
            <a:ext cx="3201913" cy="337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グループ化 5"/>
          <p:cNvGrpSpPr/>
          <p:nvPr/>
        </p:nvGrpSpPr>
        <p:grpSpPr>
          <a:xfrm>
            <a:off x="116691" y="4293096"/>
            <a:ext cx="5175389" cy="2326844"/>
            <a:chOff x="116691" y="4701265"/>
            <a:chExt cx="4815349" cy="2062691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698" b="15922"/>
            <a:stretch/>
          </p:blipFill>
          <p:spPr bwMode="auto">
            <a:xfrm>
              <a:off x="116691" y="4701265"/>
              <a:ext cx="4815349" cy="2062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テキスト ボックス 3"/>
            <p:cNvSpPr txBox="1"/>
            <p:nvPr/>
          </p:nvSpPr>
          <p:spPr>
            <a:xfrm>
              <a:off x="323528" y="5877272"/>
              <a:ext cx="1584176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>
                  <a:solidFill>
                    <a:srgbClr val="FF0000"/>
                  </a:solidFill>
                </a:rPr>
                <a:t>― EPICS VLAN</a:t>
              </a:r>
              <a:br>
                <a:rPr lang="en-US" altLang="ja-JP" sz="1200" b="1" dirty="0"/>
              </a:br>
              <a:r>
                <a:rPr lang="en-US" altLang="ja-JP" sz="1200" b="1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― Device1 VLAN</a:t>
              </a:r>
              <a:br>
                <a:rPr lang="en-US" altLang="ja-JP" sz="1200" b="1" dirty="0"/>
              </a:br>
              <a:r>
                <a:rPr lang="en-US" altLang="ja-JP" sz="1200" b="1" dirty="0">
                  <a:solidFill>
                    <a:srgbClr val="33CC33"/>
                  </a:solidFill>
                </a:rPr>
                <a:t>― Device2 VLAN</a:t>
              </a:r>
              <a:endParaRPr kumimoji="1" lang="ja-JP" altLang="en-US" sz="1200" b="1" dirty="0">
                <a:solidFill>
                  <a:srgbClr val="33CC33"/>
                </a:solidFill>
              </a:endParaRPr>
            </a:p>
          </p:txBody>
        </p:sp>
      </p:grpSp>
      <p:sp>
        <p:nvSpPr>
          <p:cNvPr id="5" name="テキスト ボックス 4"/>
          <p:cNvSpPr txBox="1"/>
          <p:nvPr/>
        </p:nvSpPr>
        <p:spPr>
          <a:xfrm>
            <a:off x="35496" y="76470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00B0F0"/>
                </a:solidFill>
              </a:rPr>
              <a:t>The control system is developed on the dedicated network which is separated from the KEK office network with the fire-wall.</a:t>
            </a:r>
            <a:endParaRPr kumimoji="1" lang="ja-JP" altLang="en-US" b="1" dirty="0">
              <a:solidFill>
                <a:srgbClr val="00B0F0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DAB2893-65F6-456C-9DC2-A18B2F07C3EE}"/>
              </a:ext>
            </a:extLst>
          </p:cNvPr>
          <p:cNvSpPr txBox="1"/>
          <p:nvPr/>
        </p:nvSpPr>
        <p:spPr>
          <a:xfrm>
            <a:off x="35496" y="6564441"/>
            <a:ext cx="91358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b="1" dirty="0">
                <a:solidFill>
                  <a:srgbClr val="00B0F0"/>
                </a:solidFill>
              </a:rPr>
              <a:t>M. Iwasaki </a:t>
            </a:r>
            <a:r>
              <a:rPr lang="en-US" altLang="ja-JP" sz="1200" b="1" i="1" dirty="0">
                <a:solidFill>
                  <a:srgbClr val="00B0F0"/>
                </a:solidFill>
              </a:rPr>
              <a:t>et al</a:t>
            </a:r>
            <a:r>
              <a:rPr lang="en-US" altLang="ja-JP" sz="1200" b="1" dirty="0">
                <a:solidFill>
                  <a:srgbClr val="00B0F0"/>
                </a:solidFill>
              </a:rPr>
              <a:t>., “Design and Status of the </a:t>
            </a:r>
            <a:r>
              <a:rPr lang="en-US" altLang="ja-JP" sz="1200" b="1" dirty="0" err="1">
                <a:solidFill>
                  <a:srgbClr val="00B0F0"/>
                </a:solidFill>
              </a:rPr>
              <a:t>SuperKEKB</a:t>
            </a:r>
            <a:r>
              <a:rPr lang="en-US" altLang="ja-JP" sz="1200" b="1" dirty="0">
                <a:solidFill>
                  <a:srgbClr val="00B0F0"/>
                </a:solidFill>
              </a:rPr>
              <a:t> Accelerator Control Network System”, in Proc. </a:t>
            </a:r>
            <a:r>
              <a:rPr lang="en-US" altLang="ja-JP" sz="1200" b="1" i="1" dirty="0">
                <a:solidFill>
                  <a:srgbClr val="00B0F0"/>
                </a:solidFill>
              </a:rPr>
              <a:t>ICALEPCS’13</a:t>
            </a:r>
            <a:r>
              <a:rPr lang="en-US" altLang="ja-JP" sz="1200" b="1" dirty="0">
                <a:solidFill>
                  <a:srgbClr val="00B0F0"/>
                </a:solidFill>
              </a:rPr>
              <a:t>, San Francisco, USA</a:t>
            </a:r>
            <a:r>
              <a:rPr lang="ja-JP" altLang="en-US" sz="1200" b="1" dirty="0">
                <a:solidFill>
                  <a:srgbClr val="00B0F0"/>
                </a:solidFill>
              </a:rPr>
              <a:t> </a:t>
            </a:r>
            <a:r>
              <a:rPr lang="en-US" altLang="ja-JP" sz="1200" b="1" dirty="0">
                <a:solidFill>
                  <a:srgbClr val="00B0F0"/>
                </a:solidFill>
              </a:rPr>
              <a:t>(2013)</a:t>
            </a:r>
            <a:endParaRPr lang="ja-JP" altLang="en-US" sz="1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2752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" descr="droppedImage.png">
            <a:extLst>
              <a:ext uri="{FF2B5EF4-FFF2-40B4-BE49-F238E27FC236}">
                <a16:creationId xmlns:a16="http://schemas.microsoft.com/office/drawing/2014/main" id="{9F829320-C0E8-4E87-9AB9-7B368609885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14109"/>
          <a:stretch/>
        </p:blipFill>
        <p:spPr bwMode="auto">
          <a:xfrm>
            <a:off x="5831048" y="1551360"/>
            <a:ext cx="3205448" cy="3821856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 type="none" w="med" len="med"/>
            <a:tailEnd type="none" w="med" len="med"/>
          </a:ln>
          <a:effectLst/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EDF7E5C-C1B5-4E5D-87A1-5B22B24FB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EPICS Control System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7450CFA-95F7-45EA-B767-CA511EF01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5E7387F-C25E-4DFB-B2DB-9E47F2ED9855}"/>
              </a:ext>
            </a:extLst>
          </p:cNvPr>
          <p:cNvSpPr txBox="1"/>
          <p:nvPr/>
        </p:nvSpPr>
        <p:spPr>
          <a:xfrm>
            <a:off x="102861" y="836712"/>
            <a:ext cx="8861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The 10000 components installed belonging to ~3km beamline are operated with the distributed control system based on EPICS.</a:t>
            </a:r>
            <a:endParaRPr kumimoji="1" lang="en-US" altLang="ja-JP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1710F68-D859-4BB4-94E5-0EA5DAD4EFFC}"/>
              </a:ext>
            </a:extLst>
          </p:cNvPr>
          <p:cNvSpPr txBox="1"/>
          <p:nvPr/>
        </p:nvSpPr>
        <p:spPr>
          <a:xfrm>
            <a:off x="174870" y="5694347"/>
            <a:ext cx="88616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rgbClr val="0070C0"/>
                </a:solidFill>
              </a:rPr>
              <a:t>The control system is working properly since 2016 and we are steadily improving it with the increased requests from the operation.</a:t>
            </a:r>
            <a:endParaRPr kumimoji="1" lang="ja-JP" altLang="en-US" sz="2400" b="1" dirty="0">
              <a:solidFill>
                <a:srgbClr val="0070C0"/>
              </a:solidFill>
            </a:endParaRPr>
          </a:p>
        </p:txBody>
      </p:sp>
      <p:sp>
        <p:nvSpPr>
          <p:cNvPr id="17" name="テキスト ボックス 36">
            <a:extLst>
              <a:ext uri="{FF2B5EF4-FFF2-40B4-BE49-F238E27FC236}">
                <a16:creationId xmlns:a16="http://schemas.microsoft.com/office/drawing/2014/main" id="{FE048378-9D6D-45B3-976C-98CE2B64FF2A}"/>
              </a:ext>
            </a:extLst>
          </p:cNvPr>
          <p:cNvSpPr txBox="1"/>
          <p:nvPr/>
        </p:nvSpPr>
        <p:spPr>
          <a:xfrm>
            <a:off x="6861967" y="3284984"/>
            <a:ext cx="662361" cy="6001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100" b="1" dirty="0">
                <a:solidFill>
                  <a:srgbClr val="00B050"/>
                </a:solidFill>
              </a:rPr>
              <a:t>Central</a:t>
            </a:r>
            <a:br>
              <a:rPr lang="en-US" altLang="ja-JP" sz="1100" b="1" dirty="0">
                <a:solidFill>
                  <a:srgbClr val="00B050"/>
                </a:solidFill>
              </a:rPr>
            </a:br>
            <a:r>
              <a:rPr lang="en-US" altLang="ja-JP" sz="1100" b="1" dirty="0">
                <a:solidFill>
                  <a:srgbClr val="00B050"/>
                </a:solidFill>
              </a:rPr>
              <a:t>Control</a:t>
            </a:r>
            <a:br>
              <a:rPr lang="en-US" altLang="ja-JP" sz="1100" b="1" dirty="0">
                <a:solidFill>
                  <a:srgbClr val="00B050"/>
                </a:solidFill>
              </a:rPr>
            </a:br>
            <a:r>
              <a:rPr lang="en-US" altLang="ja-JP" sz="1100" b="1" dirty="0">
                <a:solidFill>
                  <a:srgbClr val="00B050"/>
                </a:solidFill>
              </a:rPr>
              <a:t>Building</a:t>
            </a:r>
            <a:endParaRPr kumimoji="1" lang="ja-JP" altLang="en-US" sz="1100" b="1" dirty="0">
              <a:solidFill>
                <a:srgbClr val="00B050"/>
              </a:solidFill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95A4798-4E75-4BD9-A162-172753044672}"/>
              </a:ext>
            </a:extLst>
          </p:cNvPr>
          <p:cNvGrpSpPr/>
          <p:nvPr/>
        </p:nvGrpSpPr>
        <p:grpSpPr>
          <a:xfrm>
            <a:off x="6043590" y="1622174"/>
            <a:ext cx="2294826" cy="3080145"/>
            <a:chOff x="9094080" y="1415085"/>
            <a:chExt cx="2294826" cy="3080145"/>
          </a:xfrm>
        </p:grpSpPr>
        <p:sp>
          <p:nvSpPr>
            <p:cNvPr id="20" name="楕円 10">
              <a:extLst>
                <a:ext uri="{FF2B5EF4-FFF2-40B4-BE49-F238E27FC236}">
                  <a16:creationId xmlns:a16="http://schemas.microsoft.com/office/drawing/2014/main" id="{7082C45E-10C6-4C74-B506-CA9D870E0029}"/>
                </a:ext>
              </a:extLst>
            </p:cNvPr>
            <p:cNvSpPr/>
            <p:nvPr/>
          </p:nvSpPr>
          <p:spPr>
            <a:xfrm>
              <a:off x="10187901" y="1415085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1" name="楕円 12">
              <a:extLst>
                <a:ext uri="{FF2B5EF4-FFF2-40B4-BE49-F238E27FC236}">
                  <a16:creationId xmlns:a16="http://schemas.microsoft.com/office/drawing/2014/main" id="{CB4289BE-0631-487B-9FA0-A9668750124A}"/>
                </a:ext>
              </a:extLst>
            </p:cNvPr>
            <p:cNvSpPr/>
            <p:nvPr/>
          </p:nvSpPr>
          <p:spPr>
            <a:xfrm>
              <a:off x="10425012" y="1415085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2" name="楕円 13">
              <a:extLst>
                <a:ext uri="{FF2B5EF4-FFF2-40B4-BE49-F238E27FC236}">
                  <a16:creationId xmlns:a16="http://schemas.microsoft.com/office/drawing/2014/main" id="{6010508D-71A3-4A1B-A3EF-BC6D6F03D12F}"/>
                </a:ext>
              </a:extLst>
            </p:cNvPr>
            <p:cNvSpPr/>
            <p:nvPr/>
          </p:nvSpPr>
          <p:spPr>
            <a:xfrm>
              <a:off x="9932664" y="1452976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3" name="楕円 14">
              <a:extLst>
                <a:ext uri="{FF2B5EF4-FFF2-40B4-BE49-F238E27FC236}">
                  <a16:creationId xmlns:a16="http://schemas.microsoft.com/office/drawing/2014/main" id="{360F9707-8F23-4E2C-AC5D-7F6DABBD941D}"/>
                </a:ext>
              </a:extLst>
            </p:cNvPr>
            <p:cNvSpPr/>
            <p:nvPr/>
          </p:nvSpPr>
          <p:spPr>
            <a:xfrm>
              <a:off x="10840276" y="1672834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4" name="楕円 15">
              <a:extLst>
                <a:ext uri="{FF2B5EF4-FFF2-40B4-BE49-F238E27FC236}">
                  <a16:creationId xmlns:a16="http://schemas.microsoft.com/office/drawing/2014/main" id="{7963DE3D-A66F-49F7-B4AF-CBB22209E9FC}"/>
                </a:ext>
              </a:extLst>
            </p:cNvPr>
            <p:cNvSpPr/>
            <p:nvPr/>
          </p:nvSpPr>
          <p:spPr>
            <a:xfrm>
              <a:off x="11063842" y="1904571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5" name="楕円 16">
              <a:extLst>
                <a:ext uri="{FF2B5EF4-FFF2-40B4-BE49-F238E27FC236}">
                  <a16:creationId xmlns:a16="http://schemas.microsoft.com/office/drawing/2014/main" id="{43E77674-B8A7-471F-A236-40727320A3CD}"/>
                </a:ext>
              </a:extLst>
            </p:cNvPr>
            <p:cNvSpPr/>
            <p:nvPr/>
          </p:nvSpPr>
          <p:spPr>
            <a:xfrm>
              <a:off x="11263800" y="2329065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6" name="楕円 17">
              <a:extLst>
                <a:ext uri="{FF2B5EF4-FFF2-40B4-BE49-F238E27FC236}">
                  <a16:creationId xmlns:a16="http://schemas.microsoft.com/office/drawing/2014/main" id="{7B4C8E9A-170B-475A-BB6A-410417C2FF34}"/>
                </a:ext>
              </a:extLst>
            </p:cNvPr>
            <p:cNvSpPr/>
            <p:nvPr/>
          </p:nvSpPr>
          <p:spPr>
            <a:xfrm>
              <a:off x="11210791" y="2852784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7" name="楕円 18">
              <a:extLst>
                <a:ext uri="{FF2B5EF4-FFF2-40B4-BE49-F238E27FC236}">
                  <a16:creationId xmlns:a16="http://schemas.microsoft.com/office/drawing/2014/main" id="{2A651FAE-1D10-4076-A222-F67244B5F4C9}"/>
                </a:ext>
              </a:extLst>
            </p:cNvPr>
            <p:cNvSpPr/>
            <p:nvPr/>
          </p:nvSpPr>
          <p:spPr>
            <a:xfrm>
              <a:off x="11280906" y="2580751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8" name="楕円 19">
              <a:extLst>
                <a:ext uri="{FF2B5EF4-FFF2-40B4-BE49-F238E27FC236}">
                  <a16:creationId xmlns:a16="http://schemas.microsoft.com/office/drawing/2014/main" id="{50D1AFAE-210E-44C4-A685-7FF3FE7EB564}"/>
                </a:ext>
              </a:extLst>
            </p:cNvPr>
            <p:cNvSpPr/>
            <p:nvPr/>
          </p:nvSpPr>
          <p:spPr>
            <a:xfrm>
              <a:off x="11072305" y="3263825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9" name="楕円 20">
              <a:extLst>
                <a:ext uri="{FF2B5EF4-FFF2-40B4-BE49-F238E27FC236}">
                  <a16:creationId xmlns:a16="http://schemas.microsoft.com/office/drawing/2014/main" id="{B18F40A7-290D-47F3-B99F-18BC1DFFB2CE}"/>
                </a:ext>
              </a:extLst>
            </p:cNvPr>
            <p:cNvSpPr/>
            <p:nvPr/>
          </p:nvSpPr>
          <p:spPr>
            <a:xfrm>
              <a:off x="10930276" y="3405791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0" name="楕円 21">
              <a:extLst>
                <a:ext uri="{FF2B5EF4-FFF2-40B4-BE49-F238E27FC236}">
                  <a16:creationId xmlns:a16="http://schemas.microsoft.com/office/drawing/2014/main" id="{E9C2D673-5E89-49D9-B9BD-DF3684F24BE6}"/>
                </a:ext>
              </a:extLst>
            </p:cNvPr>
            <p:cNvSpPr/>
            <p:nvPr/>
          </p:nvSpPr>
          <p:spPr>
            <a:xfrm>
              <a:off x="9713741" y="4387230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1" name="楕円 22">
              <a:extLst>
                <a:ext uri="{FF2B5EF4-FFF2-40B4-BE49-F238E27FC236}">
                  <a16:creationId xmlns:a16="http://schemas.microsoft.com/office/drawing/2014/main" id="{D91549CC-70DE-42F3-8FEB-DF08B60B0406}"/>
                </a:ext>
              </a:extLst>
            </p:cNvPr>
            <p:cNvSpPr/>
            <p:nvPr/>
          </p:nvSpPr>
          <p:spPr>
            <a:xfrm>
              <a:off x="10335012" y="3830741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2" name="楕円 23">
              <a:extLst>
                <a:ext uri="{FF2B5EF4-FFF2-40B4-BE49-F238E27FC236}">
                  <a16:creationId xmlns:a16="http://schemas.microsoft.com/office/drawing/2014/main" id="{1FC168B4-5503-4B07-A43E-7352D3E98710}"/>
                </a:ext>
              </a:extLst>
            </p:cNvPr>
            <p:cNvSpPr/>
            <p:nvPr/>
          </p:nvSpPr>
          <p:spPr>
            <a:xfrm>
              <a:off x="9955647" y="3775057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3" name="楕円 24">
              <a:extLst>
                <a:ext uri="{FF2B5EF4-FFF2-40B4-BE49-F238E27FC236}">
                  <a16:creationId xmlns:a16="http://schemas.microsoft.com/office/drawing/2014/main" id="{F0452FA6-A5B4-47B4-9375-9FFD18310F31}"/>
                </a:ext>
              </a:extLst>
            </p:cNvPr>
            <p:cNvSpPr/>
            <p:nvPr/>
          </p:nvSpPr>
          <p:spPr>
            <a:xfrm>
              <a:off x="9686553" y="2886723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4" name="楕円 25">
              <a:extLst>
                <a:ext uri="{FF2B5EF4-FFF2-40B4-BE49-F238E27FC236}">
                  <a16:creationId xmlns:a16="http://schemas.microsoft.com/office/drawing/2014/main" id="{DFC1FA13-E166-4C1F-842A-19541B12753B}"/>
                </a:ext>
              </a:extLst>
            </p:cNvPr>
            <p:cNvSpPr/>
            <p:nvPr/>
          </p:nvSpPr>
          <p:spPr>
            <a:xfrm>
              <a:off x="9842664" y="3032784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5" name="楕円 26">
              <a:extLst>
                <a:ext uri="{FF2B5EF4-FFF2-40B4-BE49-F238E27FC236}">
                  <a16:creationId xmlns:a16="http://schemas.microsoft.com/office/drawing/2014/main" id="{C5978477-256E-4356-9A01-BE89CBE0B5C8}"/>
                </a:ext>
              </a:extLst>
            </p:cNvPr>
            <p:cNvSpPr/>
            <p:nvPr/>
          </p:nvSpPr>
          <p:spPr>
            <a:xfrm>
              <a:off x="9535185" y="3024995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6" name="楕円 27">
              <a:extLst>
                <a:ext uri="{FF2B5EF4-FFF2-40B4-BE49-F238E27FC236}">
                  <a16:creationId xmlns:a16="http://schemas.microsoft.com/office/drawing/2014/main" id="{A5D854AF-86FD-4951-A5AE-B1199CD9D205}"/>
                </a:ext>
              </a:extLst>
            </p:cNvPr>
            <p:cNvSpPr/>
            <p:nvPr/>
          </p:nvSpPr>
          <p:spPr>
            <a:xfrm>
              <a:off x="9687078" y="3173825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7" name="楕円 28">
              <a:extLst>
                <a:ext uri="{FF2B5EF4-FFF2-40B4-BE49-F238E27FC236}">
                  <a16:creationId xmlns:a16="http://schemas.microsoft.com/office/drawing/2014/main" id="{6D3F2369-4BBE-4E4A-9E0C-849C56873EBA}"/>
                </a:ext>
              </a:extLst>
            </p:cNvPr>
            <p:cNvSpPr/>
            <p:nvPr/>
          </p:nvSpPr>
          <p:spPr>
            <a:xfrm>
              <a:off x="10702181" y="3706689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8" name="楕円 29">
              <a:extLst>
                <a:ext uri="{FF2B5EF4-FFF2-40B4-BE49-F238E27FC236}">
                  <a16:creationId xmlns:a16="http://schemas.microsoft.com/office/drawing/2014/main" id="{1594A618-8D4A-4D73-8721-8BD1F6D3FF2E}"/>
                </a:ext>
              </a:extLst>
            </p:cNvPr>
            <p:cNvSpPr/>
            <p:nvPr/>
          </p:nvSpPr>
          <p:spPr>
            <a:xfrm>
              <a:off x="9489811" y="1608648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39" name="楕円 30">
              <a:extLst>
                <a:ext uri="{FF2B5EF4-FFF2-40B4-BE49-F238E27FC236}">
                  <a16:creationId xmlns:a16="http://schemas.microsoft.com/office/drawing/2014/main" id="{175A3F7C-841A-474E-9467-457986542297}"/>
                </a:ext>
              </a:extLst>
            </p:cNvPr>
            <p:cNvSpPr/>
            <p:nvPr/>
          </p:nvSpPr>
          <p:spPr>
            <a:xfrm>
              <a:off x="9274080" y="1828221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0" name="楕円 31">
              <a:extLst>
                <a:ext uri="{FF2B5EF4-FFF2-40B4-BE49-F238E27FC236}">
                  <a16:creationId xmlns:a16="http://schemas.microsoft.com/office/drawing/2014/main" id="{C4820E6A-DC54-4DC5-80F7-F57CB5FDF3BE}"/>
                </a:ext>
              </a:extLst>
            </p:cNvPr>
            <p:cNvSpPr/>
            <p:nvPr/>
          </p:nvSpPr>
          <p:spPr>
            <a:xfrm>
              <a:off x="9094080" y="2329065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1" name="楕円 32">
              <a:extLst>
                <a:ext uri="{FF2B5EF4-FFF2-40B4-BE49-F238E27FC236}">
                  <a16:creationId xmlns:a16="http://schemas.microsoft.com/office/drawing/2014/main" id="{F8E29900-DF90-4B1B-AB4A-FA7D08B804EE}"/>
                </a:ext>
              </a:extLst>
            </p:cNvPr>
            <p:cNvSpPr/>
            <p:nvPr/>
          </p:nvSpPr>
          <p:spPr>
            <a:xfrm>
              <a:off x="9103144" y="2772290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2" name="楕円 33">
              <a:extLst>
                <a:ext uri="{FF2B5EF4-FFF2-40B4-BE49-F238E27FC236}">
                  <a16:creationId xmlns:a16="http://schemas.microsoft.com/office/drawing/2014/main" id="{6CC1B4CF-6FB3-4575-8D84-5A222053BDDE}"/>
                </a:ext>
              </a:extLst>
            </p:cNvPr>
            <p:cNvSpPr/>
            <p:nvPr/>
          </p:nvSpPr>
          <p:spPr>
            <a:xfrm>
              <a:off x="9511142" y="3385114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3" name="楕円 34">
              <a:extLst>
                <a:ext uri="{FF2B5EF4-FFF2-40B4-BE49-F238E27FC236}">
                  <a16:creationId xmlns:a16="http://schemas.microsoft.com/office/drawing/2014/main" id="{57A0490F-0EA5-465B-9F40-B351CBB2928D}"/>
                </a:ext>
              </a:extLst>
            </p:cNvPr>
            <p:cNvSpPr/>
            <p:nvPr/>
          </p:nvSpPr>
          <p:spPr>
            <a:xfrm>
              <a:off x="9318227" y="3219441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4" name="楕円 39">
              <a:extLst>
                <a:ext uri="{FF2B5EF4-FFF2-40B4-BE49-F238E27FC236}">
                  <a16:creationId xmlns:a16="http://schemas.microsoft.com/office/drawing/2014/main" id="{0FB1550F-C486-4FA1-B781-BB01340D1245}"/>
                </a:ext>
              </a:extLst>
            </p:cNvPr>
            <p:cNvSpPr/>
            <p:nvPr/>
          </p:nvSpPr>
          <p:spPr>
            <a:xfrm>
              <a:off x="9094080" y="2542627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5" name="楕円 40">
              <a:extLst>
                <a:ext uri="{FF2B5EF4-FFF2-40B4-BE49-F238E27FC236}">
                  <a16:creationId xmlns:a16="http://schemas.microsoft.com/office/drawing/2014/main" id="{09A90773-E5A7-470D-9301-2D4EF4EFEF44}"/>
                </a:ext>
              </a:extLst>
            </p:cNvPr>
            <p:cNvSpPr/>
            <p:nvPr/>
          </p:nvSpPr>
          <p:spPr>
            <a:xfrm>
              <a:off x="9713741" y="3351781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pic>
        <p:nvPicPr>
          <p:cNvPr id="46" name="Picture 4">
            <a:extLst>
              <a:ext uri="{FF2B5EF4-FFF2-40B4-BE49-F238E27FC236}">
                <a16:creationId xmlns:a16="http://schemas.microsoft.com/office/drawing/2014/main" id="{76C0B04F-6ED3-4C63-8420-7124687EE8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62" y="1628800"/>
            <a:ext cx="5549258" cy="1856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45E7387F-C25E-4DFB-B2DB-9E47F2ED9855}"/>
              </a:ext>
            </a:extLst>
          </p:cNvPr>
          <p:cNvSpPr txBox="1"/>
          <p:nvPr/>
        </p:nvSpPr>
        <p:spPr>
          <a:xfrm>
            <a:off x="179512" y="3618890"/>
            <a:ext cx="5472608" cy="17543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dirty="0"/>
              <a:t>There are ~200 </a:t>
            </a:r>
            <a:r>
              <a:rPr lang="en-US" altLang="ja-JP" dirty="0" err="1"/>
              <a:t>Input/Output</a:t>
            </a:r>
            <a:r>
              <a:rPr lang="en-US" altLang="ja-JP" dirty="0"/>
              <a:t> Controllers (IOCs) installed on the </a:t>
            </a:r>
            <a:r>
              <a:rPr lang="en-US" altLang="ja-JP" b="1" dirty="0">
                <a:solidFill>
                  <a:srgbClr val="FF0000"/>
                </a:solidFill>
              </a:rPr>
              <a:t>26 sub-control buildings</a:t>
            </a:r>
            <a:r>
              <a:rPr lang="en-US" altLang="ja-JP" dirty="0"/>
              <a:t>.</a:t>
            </a:r>
            <a:br>
              <a:rPr lang="en-US" altLang="ja-JP" dirty="0"/>
            </a:br>
            <a:r>
              <a:rPr lang="en-US" altLang="ja-JP" dirty="0"/>
              <a:t>The servers and operator consoles are installed on the </a:t>
            </a:r>
            <a:r>
              <a:rPr lang="en-US" altLang="ja-JP" b="1" dirty="0">
                <a:solidFill>
                  <a:srgbClr val="00B050"/>
                </a:solidFill>
              </a:rPr>
              <a:t>Central Control Building</a:t>
            </a:r>
            <a:r>
              <a:rPr lang="en-US" altLang="ja-JP" dirty="0"/>
              <a:t> and most of Operator Interfaces (OPIs) are running here.</a:t>
            </a:r>
            <a:br>
              <a:rPr lang="en-US" altLang="ja-JP" dirty="0"/>
            </a:br>
            <a:r>
              <a:rPr lang="en-US" altLang="ja-JP" dirty="0"/>
              <a:t>They are connected via the dedicated network system.</a:t>
            </a:r>
            <a:endParaRPr kumimoji="1" lang="en-US" altLang="ja-JP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06624" y="4494430"/>
            <a:ext cx="2037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solidFill>
                  <a:srgbClr val="FF0000"/>
                </a:solidFill>
              </a:rPr>
              <a:t>26 sub-control buildings</a:t>
            </a:r>
            <a:endParaRPr kumimoji="1"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16" name="星: 6 pt 35">
            <a:extLst>
              <a:ext uri="{FF2B5EF4-FFF2-40B4-BE49-F238E27FC236}">
                <a16:creationId xmlns:a16="http://schemas.microsoft.com/office/drawing/2014/main" id="{B3DA8C47-27D3-4754-B550-E1D998CF2490}"/>
              </a:ext>
            </a:extLst>
          </p:cNvPr>
          <p:cNvSpPr/>
          <p:nvPr/>
        </p:nvSpPr>
        <p:spPr>
          <a:xfrm>
            <a:off x="6729122" y="3636089"/>
            <a:ext cx="176941" cy="186819"/>
          </a:xfrm>
          <a:prstGeom prst="star6">
            <a:avLst/>
          </a:prstGeom>
          <a:solidFill>
            <a:srgbClr val="00B05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77466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E5180E-A3B6-468F-AB80-37DBC50C2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70495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IOC and OPI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CD5180D1-D72A-4797-8AFC-4158CFBEE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C674AAF-4821-433D-916D-72773F6738B1}"/>
              </a:ext>
            </a:extLst>
          </p:cNvPr>
          <p:cNvSpPr txBox="1"/>
          <p:nvPr/>
        </p:nvSpPr>
        <p:spPr>
          <a:xfrm>
            <a:off x="4699038" y="1124744"/>
            <a:ext cx="4282430" cy="16312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b="1" u="sng" dirty="0"/>
              <a:t>SAD</a:t>
            </a:r>
            <a:r>
              <a:rPr lang="ja-JP" altLang="en-US" b="1" u="sng" dirty="0"/>
              <a:t> </a:t>
            </a:r>
            <a:r>
              <a:rPr lang="en-US" altLang="ja-JP" b="1" u="sng" dirty="0"/>
              <a:t>and Python scripts</a:t>
            </a:r>
            <a:br>
              <a:rPr lang="en-US" altLang="ja-JP" dirty="0"/>
            </a:br>
            <a:r>
              <a:rPr lang="en-US" altLang="ja-JP" sz="1600" dirty="0"/>
              <a:t>  - </a:t>
            </a:r>
            <a:r>
              <a:rPr lang="en-US" altLang="ja-JP" sz="1600" dirty="0" err="1"/>
              <a:t>Tk</a:t>
            </a:r>
            <a:r>
              <a:rPr lang="en-US" altLang="ja-JP" sz="1600" dirty="0"/>
              <a:t> toolkit for GUI</a:t>
            </a:r>
            <a:br>
              <a:rPr lang="en-US" altLang="ja-JP" sz="1600" dirty="0"/>
            </a:br>
            <a:r>
              <a:rPr lang="en-US" altLang="ja-JP" sz="1600" dirty="0"/>
              <a:t>  - Channel Access functions</a:t>
            </a:r>
            <a:br>
              <a:rPr lang="en-US" altLang="ja-JP" sz="1600" dirty="0"/>
            </a:br>
            <a:r>
              <a:rPr lang="ja-JP" altLang="en-US" sz="1600" dirty="0"/>
              <a:t>  </a:t>
            </a:r>
            <a:r>
              <a:rPr lang="en-US" altLang="ja-JP" sz="1600" dirty="0"/>
              <a:t>- Optics calculation, tracking, ...</a:t>
            </a:r>
            <a:br>
              <a:rPr lang="en-US" altLang="ja-JP" sz="1600" dirty="0"/>
            </a:br>
            <a:r>
              <a:rPr lang="en-US" altLang="ja-JP" b="1" u="sng" dirty="0"/>
              <a:t>Control System Studio (CSS)</a:t>
            </a:r>
            <a:br>
              <a:rPr lang="en-US" altLang="ja-JP" sz="1600" dirty="0"/>
            </a:br>
            <a:r>
              <a:rPr lang="en-US" altLang="ja-JP" sz="1600" dirty="0"/>
              <a:t>  - All-in-one application for accelerator control</a:t>
            </a:r>
            <a:endParaRPr kumimoji="1" lang="en-US" altLang="ja-JP" sz="16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C674AAF-4821-433D-916D-72773F6738B1}"/>
              </a:ext>
            </a:extLst>
          </p:cNvPr>
          <p:cNvSpPr txBox="1"/>
          <p:nvPr/>
        </p:nvSpPr>
        <p:spPr>
          <a:xfrm>
            <a:off x="155575" y="1124744"/>
            <a:ext cx="4289388" cy="38779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b="1" u="sng" dirty="0"/>
              <a:t>VME platform</a:t>
            </a:r>
            <a:r>
              <a:rPr lang="en-US" altLang="ja-JP" dirty="0"/>
              <a:t>	98 IOCs</a:t>
            </a:r>
            <a:br>
              <a:rPr lang="en-US" altLang="ja-JP" dirty="0"/>
            </a:br>
            <a:r>
              <a:rPr lang="en-US" altLang="ja-JP" sz="1600" dirty="0"/>
              <a:t> </a:t>
            </a:r>
            <a:r>
              <a:rPr lang="ja-JP" altLang="en-US" sz="1600" dirty="0"/>
              <a:t> </a:t>
            </a:r>
            <a:r>
              <a:rPr lang="en-US" altLang="ja-JP" sz="1600" dirty="0"/>
              <a:t>- CPU:	mostly MVME5500, </a:t>
            </a:r>
            <a:br>
              <a:rPr lang="en-US" altLang="ja-JP" sz="1600" dirty="0"/>
            </a:br>
            <a:r>
              <a:rPr lang="en-US" altLang="ja-JP" sz="1600" dirty="0"/>
              <a:t>	MVME4100 and MVME6100</a:t>
            </a:r>
            <a:br>
              <a:rPr lang="en-US" altLang="ja-JP" sz="1600" dirty="0"/>
            </a:br>
            <a:r>
              <a:rPr lang="en-US" altLang="ja-JP" sz="1600" dirty="0"/>
              <a:t>	(EPICS v3.14.8-v3.14.12)</a:t>
            </a:r>
            <a:br>
              <a:rPr lang="en-US" altLang="ja-JP" sz="1600" dirty="0"/>
            </a:br>
            <a:r>
              <a:rPr lang="en-US" altLang="ja-JP" sz="1600" dirty="0"/>
              <a:t>  - OS: VxWorks</a:t>
            </a:r>
            <a:r>
              <a:rPr lang="ja-JP" altLang="en-US" sz="1600" dirty="0"/>
              <a:t> </a:t>
            </a:r>
            <a:r>
              <a:rPr lang="en-US" altLang="ja-JP" sz="1600" dirty="0"/>
              <a:t>(real-time OS)</a:t>
            </a:r>
            <a:br>
              <a:rPr lang="en-US" altLang="ja-JP" sz="1600" dirty="0"/>
            </a:br>
            <a:r>
              <a:rPr lang="ja-JP" altLang="en-US" sz="1600" dirty="0"/>
              <a:t>  </a:t>
            </a:r>
            <a:r>
              <a:rPr lang="en-US" altLang="ja-JP" sz="1600" dirty="0"/>
              <a:t>- High-spec. and robust system</a:t>
            </a:r>
            <a:br>
              <a:rPr lang="en-US" altLang="ja-JP" dirty="0"/>
            </a:br>
            <a:r>
              <a:rPr lang="en-US" altLang="ja-JP" b="1" u="sng" dirty="0"/>
              <a:t>PLC platform</a:t>
            </a:r>
            <a:r>
              <a:rPr lang="en-US" altLang="ja-JP" dirty="0"/>
              <a:t>	95 IOCs</a:t>
            </a:r>
            <a:br>
              <a:rPr lang="en-US" altLang="ja-JP" dirty="0"/>
            </a:br>
            <a:r>
              <a:rPr lang="ja-JP" altLang="en-US" sz="1600" dirty="0"/>
              <a:t>  </a:t>
            </a:r>
            <a:r>
              <a:rPr lang="en-US" altLang="ja-JP" sz="1600" dirty="0"/>
              <a:t>- CPU:	F3RP61 (EPICS v3.14.8-v3.14.12)</a:t>
            </a:r>
            <a:br>
              <a:rPr lang="en-US" altLang="ja-JP" sz="1600" dirty="0"/>
            </a:br>
            <a:r>
              <a:rPr lang="en-US" altLang="ja-JP" sz="1600" dirty="0"/>
              <a:t>	F3RP71 (EPICS v3.15.6)</a:t>
            </a:r>
            <a:br>
              <a:rPr lang="en-US" altLang="ja-JP" sz="1600" dirty="0"/>
            </a:br>
            <a:r>
              <a:rPr lang="en-US" altLang="ja-JP" sz="1600" dirty="0"/>
              <a:t>  - OS: Linux</a:t>
            </a:r>
            <a:br>
              <a:rPr lang="en-US" altLang="ja-JP" sz="1600" dirty="0"/>
            </a:br>
            <a:r>
              <a:rPr lang="en-US" altLang="ja-JP" sz="1600" dirty="0"/>
              <a:t>  - Small size, Low price, low power consumption</a:t>
            </a:r>
            <a:br>
              <a:rPr lang="en-US" altLang="ja-JP" dirty="0"/>
            </a:br>
            <a:r>
              <a:rPr lang="en-US" altLang="ja-JP" b="1" u="sng" dirty="0"/>
              <a:t>Others</a:t>
            </a:r>
            <a:br>
              <a:rPr lang="en-US" altLang="ja-JP" dirty="0"/>
            </a:br>
            <a:r>
              <a:rPr lang="en-US" altLang="ja-JP" sz="1600" dirty="0"/>
              <a:t>  - </a:t>
            </a:r>
            <a:r>
              <a:rPr lang="en-US" altLang="ja-JP" sz="1600" dirty="0" err="1"/>
              <a:t>cPCI</a:t>
            </a:r>
            <a:r>
              <a:rPr lang="en-US" altLang="ja-JP" sz="1600" dirty="0"/>
              <a:t> Event Receiver IOC</a:t>
            </a:r>
            <a:br>
              <a:rPr lang="en-US" altLang="ja-JP" sz="1600" dirty="0"/>
            </a:br>
            <a:r>
              <a:rPr lang="ja-JP" altLang="en-US" sz="1600" dirty="0"/>
              <a:t>  </a:t>
            </a:r>
            <a:r>
              <a:rPr lang="en-US" altLang="ja-JP" sz="1600" dirty="0"/>
              <a:t>- </a:t>
            </a:r>
            <a:r>
              <a:rPr lang="en-US" altLang="ja-JP" sz="1600" dirty="0" err="1"/>
              <a:t>microTCA</a:t>
            </a:r>
            <a:r>
              <a:rPr lang="en-US" altLang="ja-JP" sz="1600" dirty="0"/>
              <a:t> for LLRF</a:t>
            </a:r>
            <a:br>
              <a:rPr lang="en-US" altLang="ja-JP" sz="1600" dirty="0"/>
            </a:br>
            <a:r>
              <a:rPr lang="en-US" altLang="ja-JP" sz="1600" dirty="0"/>
              <a:t>  - Software IOC as the middle layer system</a:t>
            </a:r>
            <a:endParaRPr kumimoji="1" lang="en-US" altLang="ja-JP" sz="16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C674AAF-4821-433D-916D-72773F6738B1}"/>
              </a:ext>
            </a:extLst>
          </p:cNvPr>
          <p:cNvSpPr txBox="1"/>
          <p:nvPr/>
        </p:nvSpPr>
        <p:spPr>
          <a:xfrm>
            <a:off x="179512" y="764704"/>
            <a:ext cx="4337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rgbClr val="0070C0"/>
                </a:solidFill>
              </a:rPr>
              <a:t>IOC (</a:t>
            </a:r>
            <a:r>
              <a:rPr lang="en-US" altLang="ja-JP" sz="2000" b="1" dirty="0" err="1">
                <a:solidFill>
                  <a:srgbClr val="0070C0"/>
                </a:solidFill>
              </a:rPr>
              <a:t>Input/Output</a:t>
            </a:r>
            <a:r>
              <a:rPr lang="en-US" altLang="ja-JP" sz="2000" b="1" dirty="0">
                <a:solidFill>
                  <a:srgbClr val="0070C0"/>
                </a:solidFill>
              </a:rPr>
              <a:t> Controller)</a:t>
            </a:r>
            <a:endParaRPr kumimoji="1" lang="en-US" altLang="ja-JP" sz="2000" b="1" dirty="0">
              <a:solidFill>
                <a:srgbClr val="0070C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C674AAF-4821-433D-916D-72773F6738B1}"/>
              </a:ext>
            </a:extLst>
          </p:cNvPr>
          <p:cNvSpPr txBox="1"/>
          <p:nvPr/>
        </p:nvSpPr>
        <p:spPr>
          <a:xfrm>
            <a:off x="4644008" y="764704"/>
            <a:ext cx="4337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rgbClr val="00B050"/>
                </a:solidFill>
              </a:rPr>
              <a:t>OPI (Operator Interface)</a:t>
            </a:r>
            <a:endParaRPr kumimoji="1" lang="en-US" altLang="ja-JP" sz="2000" b="1" dirty="0">
              <a:solidFill>
                <a:srgbClr val="00B05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34" y="5041751"/>
            <a:ext cx="3024063" cy="1729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http://kekb-co-web.kek.jp/ScrShot/2019_05/16/2019_05_16_07_30_0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780928"/>
            <a:ext cx="2799934" cy="2483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「CSS SuperKEKB 真空」の画像検索結果"/>
          <p:cNvSpPr>
            <a:spLocks noChangeAspect="1" noChangeArrowheads="1"/>
          </p:cNvSpPr>
          <p:nvPr/>
        </p:nvSpPr>
        <p:spPr bwMode="auto">
          <a:xfrm>
            <a:off x="155575" y="-800100"/>
            <a:ext cx="27432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AutoShape 6" descr="「CSS SuperKEKB 真空」の画像検索結果"/>
          <p:cNvSpPr>
            <a:spLocks noChangeAspect="1" noChangeArrowheads="1"/>
          </p:cNvSpPr>
          <p:nvPr/>
        </p:nvSpPr>
        <p:spPr bwMode="auto">
          <a:xfrm>
            <a:off x="307975" y="-647700"/>
            <a:ext cx="27432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AutoShape 8" descr="「CSS SuperKEKB 真空」の画像検索結果"/>
          <p:cNvSpPr>
            <a:spLocks noChangeAspect="1" noChangeArrowheads="1"/>
          </p:cNvSpPr>
          <p:nvPr/>
        </p:nvSpPr>
        <p:spPr bwMode="auto">
          <a:xfrm>
            <a:off x="460375" y="-495300"/>
            <a:ext cx="27432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628" y="2871411"/>
            <a:ext cx="1651285" cy="181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../../opelog2/php/upload/uploadfile/2019-06/12/20190612-09255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6415" y="4725144"/>
            <a:ext cx="2943838" cy="181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85C40F4-5256-4D34-8727-3E8695E6366D}"/>
              </a:ext>
            </a:extLst>
          </p:cNvPr>
          <p:cNvSpPr txBox="1"/>
          <p:nvPr/>
        </p:nvSpPr>
        <p:spPr>
          <a:xfrm>
            <a:off x="68258" y="6619338"/>
            <a:ext cx="857091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b="1" dirty="0">
                <a:solidFill>
                  <a:srgbClr val="00B0F0"/>
                </a:solidFill>
              </a:rPr>
              <a:t>J.-I. Odagiri, </a:t>
            </a:r>
            <a:r>
              <a:rPr lang="en-US" altLang="ja-JP" sz="1200" b="1" i="1" dirty="0">
                <a:solidFill>
                  <a:srgbClr val="00B0F0"/>
                </a:solidFill>
              </a:rPr>
              <a:t>et al</a:t>
            </a:r>
            <a:r>
              <a:rPr lang="en-US" altLang="ja-JP" sz="1200" b="1" dirty="0">
                <a:solidFill>
                  <a:srgbClr val="00B0F0"/>
                </a:solidFill>
              </a:rPr>
              <a:t>, “Integration of PLC with EPICS IOC for </a:t>
            </a:r>
            <a:r>
              <a:rPr lang="en-US" altLang="ja-JP" sz="1200" b="1" dirty="0" err="1">
                <a:solidFill>
                  <a:srgbClr val="00B0F0"/>
                </a:solidFill>
              </a:rPr>
              <a:t>SuperKEKB</a:t>
            </a:r>
            <a:r>
              <a:rPr lang="en-US" altLang="ja-JP" sz="1200" b="1" dirty="0">
                <a:solidFill>
                  <a:srgbClr val="00B0F0"/>
                </a:solidFill>
              </a:rPr>
              <a:t> Control System”, in Proc. </a:t>
            </a:r>
            <a:r>
              <a:rPr lang="en-US" altLang="ja-JP" sz="1200" b="1" i="1" dirty="0">
                <a:solidFill>
                  <a:srgbClr val="00B0F0"/>
                </a:solidFill>
              </a:rPr>
              <a:t>ICALEPCS’13</a:t>
            </a:r>
            <a:r>
              <a:rPr lang="en-US" altLang="ja-JP" sz="1200" b="1" dirty="0">
                <a:solidFill>
                  <a:srgbClr val="00B0F0"/>
                </a:solidFill>
              </a:rPr>
              <a:t>, San Francisco, USA (2013)</a:t>
            </a:r>
            <a:endParaRPr lang="ja-JP" altLang="en-US" sz="1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6035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M</a:t>
            </a:r>
            <a:r>
              <a:rPr kumimoji="1" lang="en-US" altLang="ja-JP" dirty="0"/>
              <a:t>onitoring System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9512" y="1562016"/>
            <a:ext cx="5616624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The status of network switches, servers, and IOCs are collected with </a:t>
            </a:r>
            <a:r>
              <a:rPr lang="en-US" altLang="ja-JP" sz="1600" dirty="0" err="1"/>
              <a:t>Zabbix</a:t>
            </a:r>
            <a:r>
              <a:rPr lang="en-US" altLang="ja-JP" sz="1600" dirty="0"/>
              <a:t>.</a:t>
            </a:r>
          </a:p>
          <a:p>
            <a:r>
              <a:rPr kumimoji="1" lang="en-US" altLang="ja-JP" sz="1600" dirty="0"/>
              <a:t>We originally developed and integrated the functions to collect </a:t>
            </a:r>
            <a:r>
              <a:rPr lang="en-US" altLang="ja-JP" sz="1600" dirty="0"/>
              <a:t>the </a:t>
            </a:r>
            <a:r>
              <a:rPr lang="en-US" altLang="ja-JP" sz="1600" dirty="0" err="1"/>
              <a:t>pvAccess</a:t>
            </a:r>
            <a:r>
              <a:rPr kumimoji="1" lang="en-US" altLang="ja-JP" sz="1600" dirty="0"/>
              <a:t> of EPICS7. It enables us to collect the various fields information of PV such as the </a:t>
            </a:r>
            <a:r>
              <a:rPr kumimoji="1" lang="en-US" altLang="ja-JP" sz="1600" b="1" i="1" dirty="0"/>
              <a:t>severity</a:t>
            </a:r>
            <a:r>
              <a:rPr kumimoji="1" lang="en-US" altLang="ja-JP" sz="1600" dirty="0"/>
              <a:t>, </a:t>
            </a:r>
            <a:r>
              <a:rPr kumimoji="1" lang="en-US" altLang="ja-JP" sz="1600" b="1" i="1" dirty="0"/>
              <a:t>time</a:t>
            </a:r>
            <a:r>
              <a:rPr kumimoji="1" lang="en-US" altLang="ja-JP" sz="1600" dirty="0"/>
              <a:t>, </a:t>
            </a:r>
            <a:r>
              <a:rPr lang="en-US" altLang="ja-JP" sz="1600" b="1" i="1" dirty="0"/>
              <a:t>...</a:t>
            </a:r>
            <a:endParaRPr kumimoji="1" lang="en-US" altLang="ja-JP" sz="1400" b="1" i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444208" y="471418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FF00"/>
                </a:solidFill>
              </a:rPr>
              <a:t>IOC Monitoring</a:t>
            </a:r>
            <a:endParaRPr kumimoji="1" lang="ja-JP" altLang="en-US" b="1" dirty="0">
              <a:solidFill>
                <a:srgbClr val="FFFF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75014" y="548680"/>
            <a:ext cx="8645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/>
              <a:t>The monitoring system is economically developed with open-source software.</a:t>
            </a:r>
            <a:br>
              <a:rPr lang="en-US" altLang="ja-JP" b="1" dirty="0"/>
            </a:br>
            <a:r>
              <a:rPr lang="en-US" altLang="ja-JP" b="1" dirty="0"/>
              <a:t>The status of the control system can be checked from everywhere via web-browser.</a:t>
            </a:r>
            <a:endParaRPr kumimoji="1" lang="en-US" altLang="ja-JP" sz="1600" b="1" dirty="0"/>
          </a:p>
        </p:txBody>
      </p:sp>
      <p:sp>
        <p:nvSpPr>
          <p:cNvPr id="5" name="AutoShape 2" descr="network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AutoShape 4" descr="network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370695" y="1778624"/>
            <a:ext cx="2218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</a:rPr>
              <a:t>Network</a:t>
            </a:r>
            <a:r>
              <a:rPr kumimoji="1" lang="en-US" altLang="ja-JP" b="1" dirty="0">
                <a:solidFill>
                  <a:srgbClr val="FFFF00"/>
                </a:solidFill>
              </a:rPr>
              <a:t> </a:t>
            </a:r>
            <a:r>
              <a:rPr lang="en-US" altLang="ja-JP" b="1" dirty="0">
                <a:solidFill>
                  <a:srgbClr val="FFFF00"/>
                </a:solidFill>
              </a:rPr>
              <a:t>M</a:t>
            </a:r>
            <a:r>
              <a:rPr kumimoji="1" lang="en-US" altLang="ja-JP" b="1" dirty="0">
                <a:solidFill>
                  <a:srgbClr val="FFFF00"/>
                </a:solidFill>
              </a:rPr>
              <a:t>onitoring</a:t>
            </a:r>
            <a:endParaRPr kumimoji="1" lang="ja-JP" altLang="en-US" b="1" dirty="0">
              <a:solidFill>
                <a:srgbClr val="FFFF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444208" y="291398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</a:rPr>
              <a:t>Server</a:t>
            </a:r>
            <a:r>
              <a:rPr kumimoji="1" lang="en-US" altLang="ja-JP" b="1" dirty="0">
                <a:solidFill>
                  <a:srgbClr val="FFFF00"/>
                </a:solidFill>
              </a:rPr>
              <a:t> </a:t>
            </a:r>
            <a:r>
              <a:rPr lang="en-US" altLang="ja-JP" b="1" dirty="0">
                <a:solidFill>
                  <a:srgbClr val="FFFF00"/>
                </a:solidFill>
              </a:rPr>
              <a:t>M</a:t>
            </a:r>
            <a:r>
              <a:rPr kumimoji="1" lang="en-US" altLang="ja-JP" b="1" dirty="0">
                <a:solidFill>
                  <a:srgbClr val="FFFF00"/>
                </a:solidFill>
              </a:rPr>
              <a:t>onitoring</a:t>
            </a:r>
            <a:endParaRPr kumimoji="1" lang="ja-JP" altLang="en-US" b="1" dirty="0">
              <a:solidFill>
                <a:srgbClr val="FFFF00"/>
              </a:solidFill>
            </a:endParaRPr>
          </a:p>
        </p:txBody>
      </p:sp>
      <p:pic>
        <p:nvPicPr>
          <p:cNvPr id="17" name="Picture 5" descr="C:\Users\kaji\AppData\Local\Temp\network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90" t="14658" b="44222"/>
          <a:stretch/>
        </p:blipFill>
        <p:spPr bwMode="auto">
          <a:xfrm>
            <a:off x="5922218" y="1228872"/>
            <a:ext cx="3114277" cy="14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テキスト ボックス 17"/>
          <p:cNvSpPr txBox="1"/>
          <p:nvPr/>
        </p:nvSpPr>
        <p:spPr>
          <a:xfrm>
            <a:off x="6373681" y="1218148"/>
            <a:ext cx="2218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</a:rPr>
              <a:t>Network</a:t>
            </a:r>
            <a:r>
              <a:rPr kumimoji="1" lang="en-US" altLang="ja-JP" b="1" dirty="0">
                <a:solidFill>
                  <a:srgbClr val="FFFF00"/>
                </a:solidFill>
              </a:rPr>
              <a:t> </a:t>
            </a:r>
            <a:r>
              <a:rPr lang="en-US" altLang="ja-JP" b="1" dirty="0">
                <a:solidFill>
                  <a:srgbClr val="FFFF00"/>
                </a:solidFill>
              </a:rPr>
              <a:t>M</a:t>
            </a:r>
            <a:r>
              <a:rPr kumimoji="1" lang="en-US" altLang="ja-JP" b="1" dirty="0">
                <a:solidFill>
                  <a:srgbClr val="FFFF00"/>
                </a:solidFill>
              </a:rPr>
              <a:t>onitoring</a:t>
            </a:r>
            <a:endParaRPr kumimoji="1" lang="ja-JP" altLang="en-US" b="1" dirty="0">
              <a:solidFill>
                <a:srgbClr val="FFFF00"/>
              </a:solidFill>
            </a:endParaRPr>
          </a:p>
        </p:txBody>
      </p:sp>
      <p:pic>
        <p:nvPicPr>
          <p:cNvPr id="19" name="Picture 6" descr="C:\Users\kaji\AppData\Local\Temp\servers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2" t="12615" r="47676" b="-868"/>
          <a:stretch/>
        </p:blipFill>
        <p:spPr bwMode="auto">
          <a:xfrm>
            <a:off x="5919232" y="2780928"/>
            <a:ext cx="3117264" cy="34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テキスト ボックス 19"/>
          <p:cNvSpPr txBox="1"/>
          <p:nvPr/>
        </p:nvSpPr>
        <p:spPr>
          <a:xfrm>
            <a:off x="6447194" y="288992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</a:rPr>
              <a:t>Server</a:t>
            </a:r>
            <a:r>
              <a:rPr kumimoji="1" lang="en-US" altLang="ja-JP" b="1" dirty="0">
                <a:solidFill>
                  <a:srgbClr val="FFFF00"/>
                </a:solidFill>
              </a:rPr>
              <a:t> </a:t>
            </a:r>
            <a:r>
              <a:rPr lang="en-US" altLang="ja-JP" b="1" dirty="0">
                <a:solidFill>
                  <a:srgbClr val="FFFF00"/>
                </a:solidFill>
              </a:rPr>
              <a:t>M</a:t>
            </a:r>
            <a:r>
              <a:rPr kumimoji="1" lang="en-US" altLang="ja-JP" b="1" dirty="0">
                <a:solidFill>
                  <a:srgbClr val="FFFF00"/>
                </a:solidFill>
              </a:rPr>
              <a:t>onitoring</a:t>
            </a:r>
            <a:endParaRPr kumimoji="1" lang="ja-JP" altLang="en-US" b="1" dirty="0">
              <a:solidFill>
                <a:srgbClr val="FFFF00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79512" y="3643283"/>
            <a:ext cx="5616624" cy="10772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The “</a:t>
            </a:r>
            <a:r>
              <a:rPr lang="en-US" altLang="ja-JP" sz="1600" dirty="0" err="1"/>
              <a:t>ps</a:t>
            </a:r>
            <a:r>
              <a:rPr lang="en-US" altLang="ja-JP" sz="1600" dirty="0"/>
              <a:t>”, “</a:t>
            </a:r>
            <a:r>
              <a:rPr lang="en-US" altLang="ja-JP" sz="1600" dirty="0" err="1"/>
              <a:t>caSnooper</a:t>
            </a:r>
            <a:r>
              <a:rPr lang="en-US" altLang="ja-JP" sz="1600" dirty="0"/>
              <a:t>”, “</a:t>
            </a:r>
            <a:r>
              <a:rPr lang="en-US" altLang="ja-JP" sz="1600" dirty="0" err="1"/>
              <a:t>casw</a:t>
            </a:r>
            <a:r>
              <a:rPr lang="en-US" altLang="ja-JP" sz="1600" dirty="0"/>
              <a:t>” commands are periodically implemented and their logs are recorded with Elasticsearch.</a:t>
            </a:r>
            <a:br>
              <a:rPr lang="en-US" altLang="ja-JP" sz="1600" dirty="0"/>
            </a:br>
            <a:r>
              <a:rPr lang="en-US" altLang="ja-JP" sz="1600" dirty="0"/>
              <a:t>The broadcast of the EPICS system is monitored with Wireshark which includes the </a:t>
            </a:r>
            <a:r>
              <a:rPr lang="en-US" altLang="ja-JP" sz="1600" dirty="0" err="1"/>
              <a:t>cashark</a:t>
            </a:r>
            <a:r>
              <a:rPr lang="en-US" altLang="ja-JP" sz="1600" dirty="0"/>
              <a:t> plugin.</a:t>
            </a:r>
            <a:endParaRPr kumimoji="1" lang="en-US" altLang="ja-JP" sz="1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75015" y="1196752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Followings are visualized with </a:t>
            </a:r>
            <a:r>
              <a:rPr lang="en-US" altLang="ja-JP" b="1" dirty="0" err="1">
                <a:solidFill>
                  <a:srgbClr val="FF0000"/>
                </a:solidFill>
              </a:rPr>
              <a:t>Grafana</a:t>
            </a:r>
            <a:r>
              <a:rPr lang="en-US" altLang="ja-JP" b="1" dirty="0">
                <a:solidFill>
                  <a:srgbClr val="FF0000"/>
                </a:solidFill>
              </a:rPr>
              <a:t>.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79512" y="2996952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00B050"/>
                </a:solidFill>
              </a:rPr>
              <a:t>Elastic stack is utilized to monitor the following log messages. The results are shown with </a:t>
            </a:r>
            <a:r>
              <a:rPr lang="en-US" altLang="ja-JP" b="1" dirty="0" err="1">
                <a:solidFill>
                  <a:srgbClr val="00B050"/>
                </a:solidFill>
              </a:rPr>
              <a:t>Kibana</a:t>
            </a:r>
            <a:r>
              <a:rPr lang="en-US" altLang="ja-JP" b="1" dirty="0">
                <a:solidFill>
                  <a:srgbClr val="00B050"/>
                </a:solidFill>
              </a:rPr>
              <a:t>.</a:t>
            </a:r>
            <a:endParaRPr kumimoji="1" lang="ja-JP" altLang="en-US" b="1" dirty="0">
              <a:solidFill>
                <a:srgbClr val="00B050"/>
              </a:solidFill>
            </a:endParaRPr>
          </a:p>
        </p:txBody>
      </p:sp>
      <p:pic>
        <p:nvPicPr>
          <p:cNvPr id="13" name="図 12" descr="スクリーンショットの画面&#10;&#10;自動的に生成された説明">
            <a:extLst>
              <a:ext uri="{FF2B5EF4-FFF2-40B4-BE49-F238E27FC236}">
                <a16:creationId xmlns:a16="http://schemas.microsoft.com/office/drawing/2014/main" id="{5CCEBF9E-5055-4957-8A17-910D5F0F406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805"/>
          <a:stretch/>
        </p:blipFill>
        <p:spPr>
          <a:xfrm>
            <a:off x="163567" y="4828109"/>
            <a:ext cx="5992609" cy="1697234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742385A-E0D8-40BA-8060-C2E29620A5C1}"/>
              </a:ext>
            </a:extLst>
          </p:cNvPr>
          <p:cNvSpPr txBox="1"/>
          <p:nvPr/>
        </p:nvSpPr>
        <p:spPr>
          <a:xfrm>
            <a:off x="155575" y="6538430"/>
            <a:ext cx="94041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rgbClr val="00B0F0"/>
                </a:solidFill>
              </a:rPr>
              <a:t>S. Sasaki </a:t>
            </a:r>
            <a:r>
              <a:rPr lang="en-US" altLang="ja-JP" sz="1200" b="1" i="1" dirty="0">
                <a:solidFill>
                  <a:srgbClr val="00B0F0"/>
                </a:solidFill>
              </a:rPr>
              <a:t>et al</a:t>
            </a:r>
            <a:r>
              <a:rPr lang="en-US" altLang="ja-JP" sz="1200" b="1" dirty="0">
                <a:solidFill>
                  <a:srgbClr val="00B0F0"/>
                </a:solidFill>
              </a:rPr>
              <a:t>., “Monitoring System for IT Infrastructure and EPICS Control System at </a:t>
            </a:r>
            <a:r>
              <a:rPr lang="en-US" altLang="ja-JP" sz="1200" b="1" dirty="0" err="1">
                <a:solidFill>
                  <a:srgbClr val="00B0F0"/>
                </a:solidFill>
              </a:rPr>
              <a:t>SuperKEKB</a:t>
            </a:r>
            <a:r>
              <a:rPr lang="en-US" altLang="ja-JP" sz="1200" b="1" dirty="0">
                <a:solidFill>
                  <a:srgbClr val="00B0F0"/>
                </a:solidFill>
              </a:rPr>
              <a:t>”, </a:t>
            </a:r>
            <a:r>
              <a:rPr lang="en-US" altLang="ja-JP" sz="1200" b="1" i="1" dirty="0">
                <a:solidFill>
                  <a:srgbClr val="00B0F0"/>
                </a:solidFill>
              </a:rPr>
              <a:t>in proc. ICALEPCS’19</a:t>
            </a:r>
            <a:r>
              <a:rPr lang="en-US" altLang="ja-JP" sz="1200" b="1" dirty="0">
                <a:solidFill>
                  <a:srgbClr val="00B0F0"/>
                </a:solidFill>
              </a:rPr>
              <a:t>, NY, USA (2019).</a:t>
            </a:r>
            <a:endParaRPr kumimoji="1" lang="ja-JP" altLang="en-US" sz="1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4257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2A3ABB-57FC-4BAF-B6E0-CEAFE45E7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Conclusion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CF3CE57-E63A-4EE8-91DE-CDF03B186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5EA4EF9-5C86-4127-9C45-22035F4CD18A}"/>
              </a:ext>
            </a:extLst>
          </p:cNvPr>
          <p:cNvSpPr txBox="1"/>
          <p:nvPr/>
        </p:nvSpPr>
        <p:spPr>
          <a:xfrm>
            <a:off x="755576" y="1484784"/>
            <a:ext cx="763284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SuperKEKB</a:t>
            </a:r>
            <a:r>
              <a:rPr kumimoji="1" lang="en-US" altLang="ja-JP" dirty="0"/>
              <a:t> </a:t>
            </a:r>
            <a:r>
              <a:rPr lang="en-US" altLang="ja-JP" dirty="0"/>
              <a:t>has been operated since 2016.</a:t>
            </a:r>
            <a:br>
              <a:rPr lang="en-US" altLang="ja-JP" dirty="0"/>
            </a:br>
            <a:r>
              <a:rPr lang="en-US" altLang="ja-JP" dirty="0"/>
              <a:t>  - The phase-3 operation is ongoing.</a:t>
            </a:r>
            <a:br>
              <a:rPr lang="en-US" altLang="ja-JP" dirty="0"/>
            </a:br>
            <a:r>
              <a:rPr lang="en-US" altLang="ja-JP" dirty="0"/>
              <a:t>  - The world’s largest luminosity record is broken continuously.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4369875-6784-4B94-9409-B20855D2E349}"/>
              </a:ext>
            </a:extLst>
          </p:cNvPr>
          <p:cNvSpPr txBox="1"/>
          <p:nvPr/>
        </p:nvSpPr>
        <p:spPr>
          <a:xfrm>
            <a:off x="755576" y="2843058"/>
            <a:ext cx="7632848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/>
              <a:t>The control group takes care of the important part of the </a:t>
            </a:r>
            <a:r>
              <a:rPr lang="en-US" altLang="ja-JP" dirty="0" err="1"/>
              <a:t>SuperKEKB</a:t>
            </a:r>
            <a:r>
              <a:rPr lang="en-US" altLang="ja-JP" dirty="0"/>
              <a:t> operation</a:t>
            </a:r>
            <a:br>
              <a:rPr lang="en-US" altLang="ja-JP" dirty="0"/>
            </a:br>
            <a:r>
              <a:rPr lang="en-US" altLang="ja-JP" dirty="0"/>
              <a:t>  - Injection Control</a:t>
            </a:r>
            <a:br>
              <a:rPr lang="en-US" altLang="ja-JP" dirty="0"/>
            </a:br>
            <a:r>
              <a:rPr lang="en-US" altLang="ja-JP" dirty="0"/>
              <a:t>  - Beam abort request system</a:t>
            </a:r>
            <a:br>
              <a:rPr lang="en-US" altLang="ja-JP" dirty="0"/>
            </a:br>
            <a:r>
              <a:rPr lang="en-US" altLang="ja-JP" dirty="0"/>
              <a:t>  - Beam permission system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5F4306D-C329-4830-8483-77F484410532}"/>
              </a:ext>
            </a:extLst>
          </p:cNvPr>
          <p:cNvSpPr txBox="1"/>
          <p:nvPr/>
        </p:nvSpPr>
        <p:spPr>
          <a:xfrm>
            <a:off x="755576" y="4455110"/>
            <a:ext cx="7632848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/>
              <a:t>There are many other tasks for control group.</a:t>
            </a:r>
            <a:br>
              <a:rPr lang="en-US" altLang="ja-JP" dirty="0"/>
            </a:br>
            <a:r>
              <a:rPr lang="en-US" altLang="ja-JP" dirty="0"/>
              <a:t>  - Maintenance of ICT infrastructure</a:t>
            </a:r>
            <a:br>
              <a:rPr lang="en-US" altLang="ja-JP" dirty="0"/>
            </a:br>
            <a:r>
              <a:rPr lang="en-US" altLang="ja-JP" dirty="0"/>
              <a:t>  - Provision of standard IOC and OPI for the EPICS control system</a:t>
            </a:r>
            <a:br>
              <a:rPr lang="en-US" altLang="ja-JP" dirty="0"/>
            </a:br>
            <a:r>
              <a:rPr lang="en-US" altLang="ja-JP" dirty="0"/>
              <a:t>  - their monitoring system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7689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1F2B1D16-0768-4CD0-95C2-E0AD0FD7CD6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6988" y="1556792"/>
            <a:ext cx="6667500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6D3E5F1-CCE9-4E4B-AB45-AA3F386BC3E3}"/>
              </a:ext>
            </a:extLst>
          </p:cNvPr>
          <p:cNvSpPr/>
          <p:nvPr/>
        </p:nvSpPr>
        <p:spPr>
          <a:xfrm>
            <a:off x="179512" y="3861048"/>
            <a:ext cx="3600400" cy="11521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A8B04F2-676E-4B5F-83C4-6EFE6B6F1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The </a:t>
            </a:r>
            <a:r>
              <a:rPr lang="en-US" altLang="ja-JP" dirty="0" err="1"/>
              <a:t>SuperKEKB</a:t>
            </a:r>
            <a:r>
              <a:rPr lang="en-US" altLang="ja-JP" dirty="0"/>
              <a:t> collider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2312039-5873-4035-88AE-AB671DE7A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D4858AFE-3A8F-43BE-9F34-5C55E06EDA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510798"/>
              </p:ext>
            </p:extLst>
          </p:nvPr>
        </p:nvGraphicFramePr>
        <p:xfrm>
          <a:off x="261045" y="3937248"/>
          <a:ext cx="3456384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8482">
                  <a:extLst>
                    <a:ext uri="{9D8B030D-6E8A-4147-A177-3AD203B41FA5}">
                      <a16:colId xmlns:a16="http://schemas.microsoft.com/office/drawing/2014/main" val="3266405546"/>
                    </a:ext>
                  </a:extLst>
                </a:gridCol>
                <a:gridCol w="1038786">
                  <a:extLst>
                    <a:ext uri="{9D8B030D-6E8A-4147-A177-3AD203B41FA5}">
                      <a16:colId xmlns:a16="http://schemas.microsoft.com/office/drawing/2014/main" val="2924357022"/>
                    </a:ext>
                  </a:extLst>
                </a:gridCol>
                <a:gridCol w="1119116">
                  <a:extLst>
                    <a:ext uri="{9D8B030D-6E8A-4147-A177-3AD203B41FA5}">
                      <a16:colId xmlns:a16="http://schemas.microsoft.com/office/drawing/2014/main" val="423607409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Electron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Positron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6908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Energy (GeV)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7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4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427402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Current (A)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3.6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2.6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06480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95E6735-42B5-41E8-A8E1-D17B8A90FEBC}"/>
              </a:ext>
            </a:extLst>
          </p:cNvPr>
          <p:cNvSpPr txBox="1"/>
          <p:nvPr/>
        </p:nvSpPr>
        <p:spPr>
          <a:xfrm>
            <a:off x="179512" y="908720"/>
            <a:ext cx="6264696" cy="9541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Electron-Positron Collider</a:t>
            </a:r>
            <a:br>
              <a:rPr lang="en-US" altLang="ja-JP" sz="700" dirty="0"/>
            </a:br>
            <a:r>
              <a:rPr lang="en-US" altLang="ja-JP" sz="1600" dirty="0"/>
              <a:t>C.M.S. Energy:	</a:t>
            </a:r>
            <a:r>
              <a:rPr lang="ja-JP" altLang="en-US" sz="1600" dirty="0"/>
              <a:t>√</a:t>
            </a:r>
            <a:r>
              <a:rPr lang="en-US" altLang="ja-JP" sz="1600" dirty="0"/>
              <a:t>s = 10.58 GeV</a:t>
            </a:r>
            <a:br>
              <a:rPr lang="en-US" altLang="ja-JP" sz="1600" dirty="0"/>
            </a:br>
            <a:r>
              <a:rPr lang="en-US" altLang="ja-JP" sz="1600" dirty="0"/>
              <a:t>Luminosity:	</a:t>
            </a:r>
            <a:r>
              <a:rPr lang="en-US" altLang="ja-JP" sz="1600" b="1" dirty="0">
                <a:solidFill>
                  <a:srgbClr val="FF0000"/>
                </a:solidFill>
              </a:rPr>
              <a:t>L = 8 x 10</a:t>
            </a:r>
            <a:r>
              <a:rPr lang="en-US" altLang="ja-JP" sz="1600" b="1" baseline="30000" dirty="0">
                <a:solidFill>
                  <a:srgbClr val="FF0000"/>
                </a:solidFill>
              </a:rPr>
              <a:t>35</a:t>
            </a:r>
            <a:r>
              <a:rPr lang="en-US" altLang="ja-JP" sz="1600" b="1" dirty="0">
                <a:solidFill>
                  <a:srgbClr val="FF0000"/>
                </a:solidFill>
              </a:rPr>
              <a:t> cm</a:t>
            </a:r>
            <a:r>
              <a:rPr lang="en-US" altLang="ja-JP" sz="1600" b="1" baseline="30000" dirty="0">
                <a:solidFill>
                  <a:srgbClr val="FF0000"/>
                </a:solidFill>
              </a:rPr>
              <a:t>– 2</a:t>
            </a:r>
            <a:r>
              <a:rPr lang="en-US" altLang="ja-JP" sz="1600" b="1" dirty="0">
                <a:solidFill>
                  <a:srgbClr val="FF0000"/>
                </a:solidFill>
              </a:rPr>
              <a:t>s</a:t>
            </a:r>
            <a:r>
              <a:rPr lang="en-US" altLang="ja-JP" sz="1600" b="1" baseline="30000" dirty="0">
                <a:solidFill>
                  <a:srgbClr val="FF0000"/>
                </a:solidFill>
              </a:rPr>
              <a:t>–1</a:t>
            </a:r>
            <a:r>
              <a:rPr lang="ja-JP" altLang="en-US" sz="1600" dirty="0">
                <a:solidFill>
                  <a:prstClr val="black"/>
                </a:solidFill>
              </a:rPr>
              <a:t> </a:t>
            </a:r>
            <a:r>
              <a:rPr lang="en-US" altLang="ja-JP" sz="1600" dirty="0">
                <a:solidFill>
                  <a:prstClr val="black"/>
                </a:solidFill>
              </a:rPr>
              <a:t>(Luminosity Frontier Machine)</a:t>
            </a:r>
            <a:r>
              <a:rPr lang="en-US" altLang="ja-JP" sz="1600" b="1" dirty="0">
                <a:solidFill>
                  <a:srgbClr val="FF0000"/>
                </a:solidFill>
              </a:rPr>
              <a:t> </a:t>
            </a:r>
            <a:endParaRPr kumimoji="1"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9398EC2-9F86-419F-A908-AAC6A207317F}"/>
              </a:ext>
            </a:extLst>
          </p:cNvPr>
          <p:cNvSpPr txBox="1"/>
          <p:nvPr/>
        </p:nvSpPr>
        <p:spPr>
          <a:xfrm>
            <a:off x="7102624" y="609329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Injector </a:t>
            </a:r>
            <a:r>
              <a:rPr kumimoji="1" lang="en-US" altLang="ja-JP" dirty="0" err="1"/>
              <a:t>Linac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32777C9-AA6D-482D-A721-D8D775FE81AD}"/>
              </a:ext>
            </a:extLst>
          </p:cNvPr>
          <p:cNvSpPr txBox="1"/>
          <p:nvPr/>
        </p:nvSpPr>
        <p:spPr>
          <a:xfrm>
            <a:off x="4427984" y="5085184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Positron Damping Ring</a:t>
            </a:r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FCD5EBE-81B2-43A1-9DD9-865CF51F3D96}"/>
              </a:ext>
            </a:extLst>
          </p:cNvPr>
          <p:cNvSpPr txBox="1"/>
          <p:nvPr/>
        </p:nvSpPr>
        <p:spPr>
          <a:xfrm>
            <a:off x="6876256" y="213285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Main Rings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D0D43F1-1084-48C7-97AF-8116CF791430}"/>
              </a:ext>
            </a:extLst>
          </p:cNvPr>
          <p:cNvSpPr txBox="1"/>
          <p:nvPr/>
        </p:nvSpPr>
        <p:spPr>
          <a:xfrm>
            <a:off x="179512" y="5469031"/>
            <a:ext cx="4176464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/>
              <a:t>L</a:t>
            </a:r>
            <a:r>
              <a:rPr kumimoji="1" lang="en-US" altLang="ja-JP" dirty="0"/>
              <a:t>arge difference from KEKB</a:t>
            </a:r>
            <a:br>
              <a:rPr kumimoji="1" lang="en-US" altLang="ja-JP" dirty="0"/>
            </a:br>
            <a:r>
              <a:rPr kumimoji="1" lang="en-US" altLang="ja-JP" dirty="0"/>
              <a:t>  - 20 times smaller vertical beam size at IP</a:t>
            </a:r>
            <a:br>
              <a:rPr kumimoji="1" lang="en-US" altLang="ja-JP" dirty="0"/>
            </a:br>
            <a:r>
              <a:rPr kumimoji="1" lang="en-US" altLang="ja-JP" dirty="0"/>
              <a:t>  - twice larger beam current</a:t>
            </a:r>
            <a:br>
              <a:rPr kumimoji="1" lang="en-US" altLang="ja-JP" dirty="0"/>
            </a:br>
            <a:r>
              <a:rPr kumimoji="1" lang="en-US" altLang="ja-JP" dirty="0"/>
              <a:t>  - Damping Ring for position injection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86498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7DFEB3-AE20-4178-85A1-216DE29AC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Operation Summary in Phase III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30976A3-9124-47A0-8917-5B2B7CB11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804107E-2DDF-4329-AABE-839132EDE952}"/>
              </a:ext>
            </a:extLst>
          </p:cNvPr>
          <p:cNvGrpSpPr/>
          <p:nvPr/>
        </p:nvGrpSpPr>
        <p:grpSpPr>
          <a:xfrm>
            <a:off x="251520" y="1344960"/>
            <a:ext cx="5508104" cy="4820344"/>
            <a:chOff x="827584" y="1052736"/>
            <a:chExt cx="5508104" cy="4820344"/>
          </a:xfrm>
        </p:grpSpPr>
        <p:pic>
          <p:nvPicPr>
            <p:cNvPr id="1028" name="Picture 4" descr="Fig.2">
              <a:extLst>
                <a:ext uri="{FF2B5EF4-FFF2-40B4-BE49-F238E27FC236}">
                  <a16:creationId xmlns:a16="http://schemas.microsoft.com/office/drawing/2014/main" id="{2D5893E9-28C3-4E5D-A6E5-D14B2DECD6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975" y="3244266"/>
              <a:ext cx="5411713" cy="26288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 descr="Fig.1">
              <a:extLst>
                <a:ext uri="{FF2B5EF4-FFF2-40B4-BE49-F238E27FC236}">
                  <a16:creationId xmlns:a16="http://schemas.microsoft.com/office/drawing/2014/main" id="{7724A727-67A2-4639-ABD4-7FA415822B5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613"/>
            <a:stretch/>
          </p:blipFill>
          <p:spPr bwMode="auto">
            <a:xfrm>
              <a:off x="827584" y="1052736"/>
              <a:ext cx="5508104" cy="23042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02F8B59-8405-4E1E-A4C1-1ADF508EEE18}"/>
              </a:ext>
            </a:extLst>
          </p:cNvPr>
          <p:cNvSpPr txBox="1"/>
          <p:nvPr/>
        </p:nvSpPr>
        <p:spPr>
          <a:xfrm>
            <a:off x="6012160" y="1700808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Operation Current is increased gradually.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A885452-7242-45BF-9D0A-95713DFC2846}"/>
              </a:ext>
            </a:extLst>
          </p:cNvPr>
          <p:cNvSpPr txBox="1"/>
          <p:nvPr/>
        </p:nvSpPr>
        <p:spPr>
          <a:xfrm>
            <a:off x="5856015" y="3717032"/>
            <a:ext cx="30364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New world record of the luminosity, 2.4x10</a:t>
            </a:r>
            <a:r>
              <a:rPr lang="en-US" altLang="ja-JP" baseline="30000" dirty="0"/>
              <a:t>34</a:t>
            </a:r>
            <a:r>
              <a:rPr lang="en-US" altLang="ja-JP" dirty="0"/>
              <a:t> cm</a:t>
            </a:r>
            <a:r>
              <a:rPr lang="en-US" altLang="ja-JP" baseline="30000" dirty="0"/>
              <a:t>–2</a:t>
            </a:r>
            <a:r>
              <a:rPr lang="en-US" altLang="ja-JP" dirty="0"/>
              <a:t>s</a:t>
            </a:r>
            <a:r>
              <a:rPr lang="en-US" altLang="ja-JP" baseline="30000" dirty="0"/>
              <a:t>–1</a:t>
            </a:r>
            <a:r>
              <a:rPr lang="en-US" altLang="ja-JP" dirty="0"/>
              <a:t>, </a:t>
            </a:r>
            <a:br>
              <a:rPr lang="en-US" altLang="ja-JP" dirty="0"/>
            </a:br>
            <a:r>
              <a:rPr lang="en-US" altLang="ja-JP" dirty="0"/>
              <a:t>is made on June 21, 2021.</a:t>
            </a:r>
            <a:br>
              <a:rPr lang="en-US" altLang="ja-JP" dirty="0"/>
            </a:br>
            <a:br>
              <a:rPr lang="en-US" altLang="ja-JP" dirty="0"/>
            </a:br>
            <a:r>
              <a:rPr lang="en-US" altLang="ja-JP" dirty="0"/>
              <a:t>It became 3.81x10</a:t>
            </a:r>
            <a:r>
              <a:rPr lang="en-US" altLang="ja-JP" baseline="30000" dirty="0"/>
              <a:t>34</a:t>
            </a:r>
            <a:r>
              <a:rPr lang="en-US" altLang="ja-JP" dirty="0"/>
              <a:t> cm</a:t>
            </a:r>
            <a:r>
              <a:rPr lang="en-US" altLang="ja-JP" baseline="30000" dirty="0"/>
              <a:t>–2</a:t>
            </a:r>
            <a:r>
              <a:rPr lang="en-US" altLang="ja-JP" dirty="0"/>
              <a:t> s</a:t>
            </a:r>
            <a:r>
              <a:rPr lang="en-US" altLang="ja-JP" baseline="30000" dirty="0"/>
              <a:t>–1</a:t>
            </a:r>
            <a:r>
              <a:rPr lang="ja-JP" altLang="en-US" dirty="0"/>
              <a:t> </a:t>
            </a:r>
            <a:r>
              <a:rPr lang="en-US" altLang="ja-JP" dirty="0"/>
              <a:t>in</a:t>
            </a:r>
            <a:r>
              <a:rPr lang="ja-JP" altLang="en-US" dirty="0"/>
              <a:t> </a:t>
            </a:r>
            <a:r>
              <a:rPr lang="en-US" altLang="ja-JP" dirty="0"/>
              <a:t>the</a:t>
            </a:r>
            <a:r>
              <a:rPr lang="ja-JP" altLang="en-US" dirty="0"/>
              <a:t> </a:t>
            </a:r>
            <a:r>
              <a:rPr lang="en-US" altLang="ja-JP" dirty="0"/>
              <a:t>end</a:t>
            </a:r>
            <a:r>
              <a:rPr lang="ja-JP" altLang="en-US" dirty="0"/>
              <a:t> </a:t>
            </a:r>
            <a:r>
              <a:rPr lang="en-US" altLang="ja-JP" dirty="0"/>
              <a:t>of</a:t>
            </a:r>
            <a:r>
              <a:rPr lang="ja-JP" altLang="en-US" dirty="0"/>
              <a:t> </a:t>
            </a:r>
            <a:r>
              <a:rPr lang="en-US" altLang="ja-JP" dirty="0"/>
              <a:t>2021.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650103A-2A2C-4639-84AE-427D8993F3E7}"/>
              </a:ext>
            </a:extLst>
          </p:cNvPr>
          <p:cNvSpPr/>
          <p:nvPr/>
        </p:nvSpPr>
        <p:spPr>
          <a:xfrm>
            <a:off x="1043608" y="3695701"/>
            <a:ext cx="4176464" cy="1795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5EE8A06-29CC-4FF6-98EF-6EF6E0698621}"/>
              </a:ext>
            </a:extLst>
          </p:cNvPr>
          <p:cNvSpPr txBox="1"/>
          <p:nvPr/>
        </p:nvSpPr>
        <p:spPr>
          <a:xfrm>
            <a:off x="899592" y="3645024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Symbol" panose="05050102010706020507" pitchFamily="18" charset="2"/>
              </a:rPr>
              <a:t>b</a:t>
            </a:r>
            <a:r>
              <a:rPr kumimoji="1" lang="en-US" altLang="ja-JP" sz="1400" b="1" baseline="-25000" dirty="0"/>
              <a:t>y</a:t>
            </a:r>
            <a:r>
              <a:rPr kumimoji="1" lang="en-US" altLang="ja-JP" sz="1400" b="1" dirty="0"/>
              <a:t>* = 3mm</a:t>
            </a:r>
            <a:endParaRPr kumimoji="1" lang="ja-JP" altLang="en-US" sz="1400" b="1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D099D97-A207-47A6-B06A-C8E2482DB59E}"/>
              </a:ext>
            </a:extLst>
          </p:cNvPr>
          <p:cNvSpPr txBox="1"/>
          <p:nvPr/>
        </p:nvSpPr>
        <p:spPr>
          <a:xfrm>
            <a:off x="3131840" y="3717032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Symbol" panose="05050102010706020507" pitchFamily="18" charset="2"/>
              </a:rPr>
              <a:t>b</a:t>
            </a:r>
            <a:r>
              <a:rPr kumimoji="1" lang="en-US" altLang="ja-JP" sz="1400" b="1" baseline="-25000" dirty="0"/>
              <a:t>y</a:t>
            </a:r>
            <a:r>
              <a:rPr kumimoji="1" lang="en-US" altLang="ja-JP" sz="1400" b="1" dirty="0"/>
              <a:t>* = 1mm</a:t>
            </a:r>
            <a:endParaRPr kumimoji="1" lang="ja-JP" altLang="en-US" sz="1400" b="1" dirty="0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EAC8E586-7149-4483-8741-C017B15A4CD4}"/>
              </a:ext>
            </a:extLst>
          </p:cNvPr>
          <p:cNvCxnSpPr/>
          <p:nvPr/>
        </p:nvCxnSpPr>
        <p:spPr>
          <a:xfrm>
            <a:off x="2004095" y="3749278"/>
            <a:ext cx="3215977" cy="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1516AC28-B1C9-4F80-A382-D7A2FA757BF4}"/>
              </a:ext>
            </a:extLst>
          </p:cNvPr>
          <p:cNvCxnSpPr>
            <a:cxnSpLocks/>
          </p:cNvCxnSpPr>
          <p:nvPr/>
        </p:nvCxnSpPr>
        <p:spPr>
          <a:xfrm>
            <a:off x="2699792" y="4067547"/>
            <a:ext cx="2520280" cy="0"/>
          </a:xfrm>
          <a:prstGeom prst="straightConnector1">
            <a:avLst/>
          </a:prstGeom>
          <a:ln w="28575">
            <a:solidFill>
              <a:srgbClr val="7030A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14AA243-110D-4175-9969-3FE62C4607C8}"/>
              </a:ext>
            </a:extLst>
          </p:cNvPr>
          <p:cNvSpPr txBox="1"/>
          <p:nvPr/>
        </p:nvSpPr>
        <p:spPr>
          <a:xfrm>
            <a:off x="3275856" y="4057327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solidFill>
                  <a:srgbClr val="7030A0"/>
                </a:solidFill>
              </a:rPr>
              <a:t>C</a:t>
            </a:r>
            <a:r>
              <a:rPr kumimoji="1" lang="en-US" altLang="ja-JP" sz="1400" b="1" dirty="0">
                <a:solidFill>
                  <a:srgbClr val="7030A0"/>
                </a:solidFill>
              </a:rPr>
              <a:t>rab waist</a:t>
            </a:r>
            <a:endParaRPr kumimoji="1" lang="ja-JP" altLang="en-US" sz="1400" b="1" dirty="0">
              <a:solidFill>
                <a:srgbClr val="7030A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A57EA1F-D6CF-498C-A6BF-D7D049EF0625}"/>
              </a:ext>
            </a:extLst>
          </p:cNvPr>
          <p:cNvSpPr txBox="1"/>
          <p:nvPr/>
        </p:nvSpPr>
        <p:spPr>
          <a:xfrm>
            <a:off x="347910" y="6381328"/>
            <a:ext cx="8338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i="0" dirty="0">
                <a:solidFill>
                  <a:srgbClr val="00B0F0"/>
                </a:solidFill>
                <a:effectLst/>
                <a:latin typeface="-apple-system"/>
              </a:rPr>
              <a:t>Ohnishi, </a:t>
            </a:r>
            <a:r>
              <a:rPr lang="en-US" altLang="ja-JP" sz="1400" b="1" i="1" dirty="0">
                <a:solidFill>
                  <a:srgbClr val="00B0F0"/>
                </a:solidFill>
                <a:effectLst/>
                <a:latin typeface="-apple-system"/>
              </a:rPr>
              <a:t>et al.</a:t>
            </a:r>
            <a:r>
              <a:rPr lang="en-US" altLang="ja-JP" sz="1400" b="1" i="0" dirty="0">
                <a:solidFill>
                  <a:srgbClr val="00B0F0"/>
                </a:solidFill>
                <a:effectLst/>
                <a:latin typeface="-apple-system"/>
              </a:rPr>
              <a:t> “</a:t>
            </a:r>
            <a:r>
              <a:rPr lang="en-US" altLang="ja-JP" sz="1400" b="1" i="0" dirty="0" err="1">
                <a:solidFill>
                  <a:srgbClr val="00B0F0"/>
                </a:solidFill>
                <a:effectLst/>
                <a:latin typeface="-apple-system"/>
              </a:rPr>
              <a:t>SuperKEKB</a:t>
            </a:r>
            <a:r>
              <a:rPr lang="en-US" altLang="ja-JP" sz="1400" b="1" i="0" dirty="0">
                <a:solidFill>
                  <a:srgbClr val="00B0F0"/>
                </a:solidFill>
                <a:effectLst/>
                <a:latin typeface="-apple-system"/>
              </a:rPr>
              <a:t> operation using crab waist collision scheme”, </a:t>
            </a:r>
            <a:r>
              <a:rPr lang="en-US" altLang="ja-JP" sz="1400" b="1" i="1" dirty="0">
                <a:solidFill>
                  <a:srgbClr val="00B0F0"/>
                </a:solidFill>
                <a:effectLst/>
                <a:latin typeface="-apple-system"/>
              </a:rPr>
              <a:t>Eur. Phys. J. Plus</a:t>
            </a:r>
            <a:r>
              <a:rPr lang="en-US" altLang="ja-JP" sz="1400" b="1" i="0" dirty="0">
                <a:solidFill>
                  <a:srgbClr val="00B0F0"/>
                </a:solidFill>
                <a:effectLst/>
                <a:latin typeface="-apple-system"/>
              </a:rPr>
              <a:t> 136, 1023 (2021).</a:t>
            </a:r>
            <a:endParaRPr kumimoji="1" lang="ja-JP" altLang="en-US" sz="1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477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49DD33-FE22-4BC2-B8B7-8B907D487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3600" dirty="0"/>
              <a:t>Integrated Luminosity in the last run period</a:t>
            </a:r>
            <a:endParaRPr kumimoji="1" lang="ja-JP" altLang="en-US" sz="36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6508333-4DD0-45D7-9C9D-F23B4E3FF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pic>
        <p:nvPicPr>
          <p:cNvPr id="2050" name="Picture 2" descr="Fig.3">
            <a:extLst>
              <a:ext uri="{FF2B5EF4-FFF2-40B4-BE49-F238E27FC236}">
                <a16:creationId xmlns:a16="http://schemas.microsoft.com/office/drawing/2014/main" id="{6A6E2138-DBDE-40F7-AB49-498B18C832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88865"/>
            <a:ext cx="7740352" cy="4508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49DC9C9-C4DF-4269-B344-CE340C1DA4E7}"/>
              </a:ext>
            </a:extLst>
          </p:cNvPr>
          <p:cNvSpPr txBox="1"/>
          <p:nvPr/>
        </p:nvSpPr>
        <p:spPr>
          <a:xfrm>
            <a:off x="323528" y="980728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The 2021 autumn run </a:t>
            </a:r>
            <a:r>
              <a:rPr lang="en-US" altLang="ja-JP" dirty="0"/>
              <a:t>was fruitful.</a:t>
            </a:r>
            <a:br>
              <a:rPr kumimoji="1" lang="en-US" altLang="ja-JP" dirty="0"/>
            </a:br>
            <a:r>
              <a:rPr kumimoji="1" lang="en-US" altLang="ja-JP" dirty="0"/>
              <a:t>The smooth operation gave us the large integrated luminosity.</a:t>
            </a:r>
            <a:br>
              <a:rPr kumimoji="1" lang="en-US" altLang="ja-JP" dirty="0"/>
            </a:br>
            <a:r>
              <a:rPr kumimoji="1" lang="en-US" altLang="ja-JP" dirty="0"/>
              <a:t>In th</a:t>
            </a:r>
            <a:r>
              <a:rPr lang="en-US" altLang="ja-JP" dirty="0"/>
              <a:t>e end of last year, everyday we collected more than </a:t>
            </a:r>
            <a:r>
              <a:rPr kumimoji="1" lang="en-US" altLang="ja-JP" dirty="0"/>
              <a:t>2000 pb</a:t>
            </a:r>
            <a:r>
              <a:rPr kumimoji="1" lang="en-US" altLang="ja-JP" baseline="30000" dirty="0"/>
              <a:t>–1</a:t>
            </a:r>
            <a:r>
              <a:rPr kumimoji="1" lang="en-US" altLang="ja-JP" dirty="0"/>
              <a:t> (2x10</a:t>
            </a:r>
            <a:r>
              <a:rPr kumimoji="1" lang="en-US" altLang="ja-JP" baseline="30000" dirty="0"/>
              <a:t>39</a:t>
            </a:r>
            <a:r>
              <a:rPr kumimoji="1" lang="en-US" altLang="ja-JP" dirty="0"/>
              <a:t> cm</a:t>
            </a:r>
            <a:r>
              <a:rPr kumimoji="1" lang="en-US" altLang="ja-JP" baseline="30000" dirty="0"/>
              <a:t>–2</a:t>
            </a:r>
            <a:r>
              <a:rPr kumimoji="1" lang="en-US" altLang="ja-JP" dirty="0"/>
              <a:t>) data.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85990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618D99-943E-49A0-88D2-EB67EBD0A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Control Group in Machine Operation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FE8C66B-0778-4B6D-AF37-0EF02F871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01AA338-3009-4B85-BB10-A666D56312CD}"/>
              </a:ext>
            </a:extLst>
          </p:cNvPr>
          <p:cNvSpPr txBox="1"/>
          <p:nvPr/>
        </p:nvSpPr>
        <p:spPr>
          <a:xfrm>
            <a:off x="467544" y="1124744"/>
            <a:ext cx="8219256" cy="2308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solidFill>
                  <a:srgbClr val="FF0000"/>
                </a:solidFill>
              </a:rPr>
              <a:t>Injection Control System</a:t>
            </a:r>
            <a:br>
              <a:rPr kumimoji="1" lang="en-US" altLang="ja-JP" sz="2400" dirty="0"/>
            </a:br>
            <a:r>
              <a:rPr kumimoji="1" lang="en-US" altLang="ja-JP" sz="2400" dirty="0"/>
              <a:t>The system is designed and developed by th</a:t>
            </a:r>
            <a:r>
              <a:rPr lang="en-US" altLang="ja-JP" sz="2400" dirty="0"/>
              <a:t>e MR control group.</a:t>
            </a:r>
            <a:br>
              <a:rPr kumimoji="1" lang="en-US" altLang="ja-JP" sz="2400" dirty="0"/>
            </a:br>
            <a:r>
              <a:rPr lang="ja-JP" altLang="en-US" sz="2400" dirty="0"/>
              <a:t>  </a:t>
            </a:r>
            <a:r>
              <a:rPr lang="en-US" altLang="ja-JP" sz="2400" dirty="0"/>
              <a:t>-</a:t>
            </a:r>
            <a:r>
              <a:rPr lang="ja-JP" altLang="en-US" sz="2400" dirty="0"/>
              <a:t> </a:t>
            </a:r>
            <a:r>
              <a:rPr lang="en-US" altLang="ja-JP" sz="2400" dirty="0"/>
              <a:t>Top-up</a:t>
            </a:r>
            <a:r>
              <a:rPr lang="ja-JP" altLang="en-US" sz="2400" dirty="0"/>
              <a:t> </a:t>
            </a:r>
            <a:r>
              <a:rPr lang="en-US" altLang="ja-JP" sz="2400" dirty="0"/>
              <a:t>operation</a:t>
            </a:r>
            <a:br>
              <a:rPr lang="en-US" altLang="ja-JP" sz="2400" dirty="0"/>
            </a:br>
            <a:r>
              <a:rPr lang="ja-JP" altLang="en-US" sz="2400" dirty="0"/>
              <a:t>  </a:t>
            </a:r>
            <a:r>
              <a:rPr lang="en-US" altLang="ja-JP" sz="2400" dirty="0"/>
              <a:t>-</a:t>
            </a:r>
            <a:r>
              <a:rPr lang="ja-JP" altLang="en-US" sz="2400" dirty="0"/>
              <a:t> </a:t>
            </a:r>
            <a:r>
              <a:rPr lang="en-US" altLang="ja-JP" sz="2400" dirty="0"/>
              <a:t>DR</a:t>
            </a:r>
            <a:r>
              <a:rPr lang="ja-JP" altLang="en-US" sz="2400" dirty="0"/>
              <a:t> </a:t>
            </a:r>
            <a:r>
              <a:rPr lang="en-US" altLang="ja-JP" sz="2400" dirty="0"/>
              <a:t>operation</a:t>
            </a:r>
            <a:br>
              <a:rPr lang="en-US" altLang="ja-JP" sz="2400" dirty="0"/>
            </a:br>
            <a:r>
              <a:rPr lang="ja-JP" altLang="en-US" sz="2400" dirty="0"/>
              <a:t>  </a:t>
            </a:r>
            <a:r>
              <a:rPr lang="en-US" altLang="ja-JP" sz="2400" dirty="0"/>
              <a:t>-</a:t>
            </a:r>
            <a:r>
              <a:rPr lang="ja-JP" altLang="en-US" sz="2400" dirty="0"/>
              <a:t> </a:t>
            </a:r>
            <a:r>
              <a:rPr lang="en-US" altLang="ja-JP" sz="2400" dirty="0"/>
              <a:t>Bucket Selection and Bunch Current equalizing</a:t>
            </a:r>
            <a:br>
              <a:rPr lang="en-US" altLang="ja-JP" sz="2400" dirty="0"/>
            </a:br>
            <a:r>
              <a:rPr lang="ja-JP" altLang="en-US" sz="2400" dirty="0"/>
              <a:t>  </a:t>
            </a:r>
            <a:r>
              <a:rPr lang="en-US" altLang="ja-JP" sz="2400" dirty="0"/>
              <a:t>-</a:t>
            </a:r>
            <a:r>
              <a:rPr lang="ja-JP" altLang="en-US" sz="2400" dirty="0"/>
              <a:t> </a:t>
            </a:r>
            <a:r>
              <a:rPr lang="en-US" altLang="ja-JP" sz="2400" dirty="0"/>
              <a:t>Monitoring the Injection</a:t>
            </a:r>
            <a:r>
              <a:rPr lang="ja-JP" altLang="en-US" sz="2400" dirty="0"/>
              <a:t> </a:t>
            </a:r>
            <a:r>
              <a:rPr lang="en-US" altLang="ja-JP" sz="2400" dirty="0"/>
              <a:t>condition</a:t>
            </a:r>
            <a:endParaRPr kumimoji="1" lang="ja-JP" altLang="en-US" sz="24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A429BE6-DE23-46A2-A3BB-CC8FCCE26FD2}"/>
              </a:ext>
            </a:extLst>
          </p:cNvPr>
          <p:cNvSpPr txBox="1"/>
          <p:nvPr/>
        </p:nvSpPr>
        <p:spPr>
          <a:xfrm>
            <a:off x="467544" y="3740839"/>
            <a:ext cx="8219256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rgbClr val="0070C0"/>
                </a:solidFill>
              </a:rPr>
              <a:t>Beam </a:t>
            </a:r>
            <a:r>
              <a:rPr kumimoji="1" lang="en-US" altLang="ja-JP" sz="2400" b="1" dirty="0">
                <a:solidFill>
                  <a:srgbClr val="0070C0"/>
                </a:solidFill>
              </a:rPr>
              <a:t>Abort Analysis</a:t>
            </a:r>
            <a:br>
              <a:rPr kumimoji="1" lang="en-US" altLang="ja-JP" sz="2400" dirty="0"/>
            </a:br>
            <a:r>
              <a:rPr lang="ja-JP" altLang="en-US" sz="2400" dirty="0"/>
              <a:t>  </a:t>
            </a:r>
            <a:r>
              <a:rPr lang="en-US" altLang="ja-JP" sz="2400" dirty="0"/>
              <a:t>-</a:t>
            </a:r>
            <a:r>
              <a:rPr lang="ja-JP" altLang="en-US" sz="2400" dirty="0"/>
              <a:t> </a:t>
            </a:r>
            <a:r>
              <a:rPr lang="en-US" altLang="ja-JP" sz="2400" dirty="0"/>
              <a:t>Time sort</a:t>
            </a:r>
            <a:br>
              <a:rPr lang="en-US" altLang="ja-JP" sz="2400" dirty="0"/>
            </a:br>
            <a:r>
              <a:rPr lang="en-US" altLang="ja-JP" sz="2400" dirty="0"/>
              <a:t>  - Database development (requested and discussed)</a:t>
            </a:r>
            <a:endParaRPr kumimoji="1" lang="ja-JP" altLang="en-US" sz="24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E02168-DA59-4AF0-B889-19EC21D6A1C3}"/>
              </a:ext>
            </a:extLst>
          </p:cNvPr>
          <p:cNvSpPr txBox="1"/>
          <p:nvPr/>
        </p:nvSpPr>
        <p:spPr>
          <a:xfrm>
            <a:off x="467544" y="5253007"/>
            <a:ext cx="8219256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rgbClr val="00B050"/>
                </a:solidFill>
              </a:rPr>
              <a:t>Beam Permission system</a:t>
            </a:r>
            <a:br>
              <a:rPr lang="en-US" altLang="ja-JP" sz="2400" dirty="0"/>
            </a:br>
            <a:r>
              <a:rPr lang="ja-JP" altLang="en-US" sz="2400" dirty="0"/>
              <a:t>  </a:t>
            </a:r>
            <a:r>
              <a:rPr lang="en-US" altLang="ja-JP" sz="2400" dirty="0"/>
              <a:t>-</a:t>
            </a:r>
            <a:r>
              <a:rPr lang="ja-JP" altLang="en-US" sz="2400" dirty="0"/>
              <a:t> </a:t>
            </a:r>
            <a:r>
              <a:rPr lang="en-US" altLang="ja-JP" sz="2400" dirty="0"/>
              <a:t>Machine Protection System</a:t>
            </a:r>
            <a:br>
              <a:rPr lang="en-US" altLang="ja-JP" sz="2400" dirty="0"/>
            </a:br>
            <a:r>
              <a:rPr lang="ja-JP" altLang="en-US" sz="2400" dirty="0"/>
              <a:t>  </a:t>
            </a:r>
            <a:r>
              <a:rPr lang="en-US" altLang="ja-JP" sz="2400" dirty="0"/>
              <a:t>-</a:t>
            </a:r>
            <a:r>
              <a:rPr lang="ja-JP" altLang="en-US" sz="2400" dirty="0"/>
              <a:t> </a:t>
            </a:r>
            <a:r>
              <a:rPr lang="en-US" altLang="ja-JP" sz="2400" dirty="0"/>
              <a:t>Beam</a:t>
            </a:r>
            <a:r>
              <a:rPr lang="ja-JP" altLang="en-US" sz="2400" dirty="0"/>
              <a:t> </a:t>
            </a:r>
            <a:r>
              <a:rPr lang="en-US" altLang="ja-JP" sz="2400" dirty="0"/>
              <a:t>Gate</a:t>
            </a:r>
            <a:r>
              <a:rPr lang="ja-JP" altLang="en-US" sz="2400" dirty="0"/>
              <a:t> </a:t>
            </a:r>
            <a:r>
              <a:rPr lang="en-US" altLang="ja-JP" sz="2400" dirty="0"/>
              <a:t>system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859781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Top up operation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11560" y="947390"/>
            <a:ext cx="7956884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Injector </a:t>
            </a:r>
            <a:r>
              <a:rPr kumimoji="1" lang="en-US" altLang="ja-JP" dirty="0" err="1"/>
              <a:t>linac</a:t>
            </a:r>
            <a:r>
              <a:rPr kumimoji="1" lang="en-US" altLang="ja-JP" dirty="0"/>
              <a:t> carries out the top-up filling operation for 4 independent rings</a:t>
            </a:r>
            <a:br>
              <a:rPr kumimoji="1" lang="en-US" altLang="ja-JP" dirty="0"/>
            </a:br>
            <a:r>
              <a:rPr lang="ja-JP" altLang="en-US" dirty="0"/>
              <a:t>  </a:t>
            </a:r>
            <a:r>
              <a:rPr lang="en-US" altLang="ja-JP" dirty="0"/>
              <a:t>- electrons and positrons for Main Rings (HER and LER)</a:t>
            </a:r>
            <a:br>
              <a:rPr lang="en-US" altLang="ja-JP" dirty="0"/>
            </a:br>
            <a:r>
              <a:rPr lang="en-US" altLang="ja-JP" dirty="0"/>
              <a:t>  - the other two kinds of electrons to the light sources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192764"/>
            <a:ext cx="4571063" cy="15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7255FE50-CE61-4C68-A65F-8129EED92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8867" y="4077072"/>
            <a:ext cx="5007629" cy="2649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63D22F9-E2AA-4BBE-B52B-DFB9B0BF7525}"/>
              </a:ext>
            </a:extLst>
          </p:cNvPr>
          <p:cNvSpPr txBox="1"/>
          <p:nvPr/>
        </p:nvSpPr>
        <p:spPr>
          <a:xfrm>
            <a:off x="216961" y="2708920"/>
            <a:ext cx="38119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One beamline produces and transfers the four kinds of beam-pulses.</a:t>
            </a:r>
            <a:br>
              <a:rPr kumimoji="1" lang="en-US" altLang="ja-JP" dirty="0"/>
            </a:br>
            <a:br>
              <a:rPr kumimoji="1" lang="en-US" altLang="ja-JP" dirty="0"/>
            </a:br>
            <a:r>
              <a:rPr kumimoji="1" lang="en-US" altLang="ja-JP" dirty="0"/>
              <a:t>RF phases</a:t>
            </a:r>
            <a:r>
              <a:rPr lang="en-US" altLang="ja-JP" dirty="0"/>
              <a:t> must be </a:t>
            </a:r>
            <a:r>
              <a:rPr lang="en-US" altLang="ja-JP" b="1" dirty="0">
                <a:solidFill>
                  <a:srgbClr val="FF0000"/>
                </a:solidFill>
              </a:rPr>
              <a:t>modulated</a:t>
            </a:r>
            <a:r>
              <a:rPr lang="en-US" altLang="ja-JP" dirty="0"/>
              <a:t> to realize the different beam energies for the four rings, respectively.</a:t>
            </a:r>
            <a:br>
              <a:rPr lang="en-US" altLang="ja-JP" dirty="0"/>
            </a:br>
            <a:br>
              <a:rPr lang="en-US" altLang="ja-JP" dirty="0"/>
            </a:br>
            <a:r>
              <a:rPr lang="en-US" altLang="ja-JP" dirty="0"/>
              <a:t>Pulse Q-magnet must be operated with different parameters.</a:t>
            </a:r>
            <a:br>
              <a:rPr lang="en-US" altLang="ja-JP" dirty="0"/>
            </a:br>
            <a:br>
              <a:rPr lang="en-US" altLang="ja-JP" dirty="0"/>
            </a:br>
            <a:r>
              <a:rPr lang="en-US" altLang="ja-JP" dirty="0"/>
              <a:t>The number of parameters that must be changed is more than 150.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17492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Pulse-to-Pulse Modulation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27584" y="943560"/>
            <a:ext cx="7416824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/>
              <a:t>To</a:t>
            </a:r>
            <a:r>
              <a:rPr kumimoji="1" lang="en-US" altLang="ja-JP" dirty="0"/>
              <a:t> carry out the top-up filling operation for 4 independent rings</a:t>
            </a:r>
            <a:br>
              <a:rPr kumimoji="1" lang="en-US" altLang="ja-JP" dirty="0"/>
            </a:br>
            <a:r>
              <a:rPr lang="ja-JP" altLang="en-US" dirty="0"/>
              <a:t>  </a:t>
            </a:r>
            <a:r>
              <a:rPr lang="en-US" altLang="ja-JP" dirty="0"/>
              <a:t>- More than 150 parameters of beamline hardware are switched in 50Hz.</a:t>
            </a:r>
            <a:br>
              <a:rPr lang="en-US" altLang="ja-JP" dirty="0"/>
            </a:br>
            <a:r>
              <a:rPr lang="ja-JP" altLang="en-US" dirty="0"/>
              <a:t>  </a:t>
            </a:r>
            <a:r>
              <a:rPr lang="en-US" altLang="ja-JP" dirty="0"/>
              <a:t>-</a:t>
            </a:r>
            <a:r>
              <a:rPr lang="ja-JP" altLang="en-US" dirty="0"/>
              <a:t> </a:t>
            </a:r>
            <a:r>
              <a:rPr lang="en-US" altLang="ja-JP" dirty="0"/>
              <a:t>Even though the hardware components are distantly installed along the beamline, the parameters must be switched synchronously.</a:t>
            </a:r>
            <a:endParaRPr kumimoji="1" lang="ja-JP" altLang="en-US" dirty="0"/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068960"/>
            <a:ext cx="8456867" cy="3604717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23A085A-2DEF-4FF2-B91B-2CC6BECFC0F2}"/>
              </a:ext>
            </a:extLst>
          </p:cNvPr>
          <p:cNvSpPr txBox="1"/>
          <p:nvPr/>
        </p:nvSpPr>
        <p:spPr>
          <a:xfrm>
            <a:off x="266278" y="2204864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7030A0"/>
                </a:solidFill>
              </a:rPr>
              <a:t>It is controlled at Main Timing Station via the dedicated optical network.</a:t>
            </a:r>
            <a:br>
              <a:rPr lang="en-US" altLang="ja-JP" b="1" dirty="0">
                <a:solidFill>
                  <a:srgbClr val="7030A0"/>
                </a:solidFill>
              </a:rPr>
            </a:br>
            <a:r>
              <a:rPr lang="en-US" altLang="ja-JP" b="1" dirty="0">
                <a:solidFill>
                  <a:srgbClr val="7030A0"/>
                </a:solidFill>
              </a:rPr>
              <a:t>The system is based on Event Timing System that are utilized also for the trigger delivery.</a:t>
            </a:r>
            <a:endParaRPr kumimoji="1" lang="ja-JP" alt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540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Line 760"/>
          <p:cNvSpPr>
            <a:spLocks noChangeShapeType="1"/>
          </p:cNvSpPr>
          <p:nvPr/>
        </p:nvSpPr>
        <p:spPr bwMode="auto">
          <a:xfrm flipH="1" flipV="1">
            <a:off x="7378700" y="4689649"/>
            <a:ext cx="722313" cy="223838"/>
          </a:xfrm>
          <a:prstGeom prst="line">
            <a:avLst/>
          </a:prstGeom>
          <a:noFill/>
          <a:ln w="50800">
            <a:solidFill>
              <a:srgbClr val="FFC000"/>
            </a:solidFill>
            <a:round/>
            <a:headEnd/>
            <a:tailEnd/>
          </a:ln>
          <a:effectLst>
            <a:outerShdw blurRad="63500" dist="38097" dir="2700000" algn="ctr" rotWithShape="0">
              <a:srgbClr val="808080">
                <a:alpha val="75000"/>
              </a:srgbClr>
            </a:outerShdw>
          </a:effectLst>
        </p:spPr>
        <p:txBody>
          <a:bodyPr wrap="none" lIns="0" tIns="0" rIns="0" bIns="0">
            <a:spAutoFit/>
          </a:bodyPr>
          <a:lstStyle/>
          <a:p>
            <a:pPr defTabSz="349349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latin typeface="+mn-lt"/>
              <a:ea typeface="+mn-ea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Injection with Damping Ring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3568" y="908720"/>
            <a:ext cx="7756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00B0F0"/>
                </a:solidFill>
              </a:rPr>
              <a:t>The damping ring (DR) operation for the positron injection is started since 2018. Injection scheme becomes heavily complicated.</a:t>
            </a:r>
            <a:endParaRPr kumimoji="1" lang="ja-JP" altLang="en-US" b="1" dirty="0">
              <a:solidFill>
                <a:srgbClr val="00B0F0"/>
              </a:solidFill>
            </a:endParaRPr>
          </a:p>
        </p:txBody>
      </p:sp>
      <p:grpSp>
        <p:nvGrpSpPr>
          <p:cNvPr id="5" name="図形グループ 6"/>
          <p:cNvGrpSpPr>
            <a:grpSpLocks noChangeAspect="1"/>
          </p:cNvGrpSpPr>
          <p:nvPr/>
        </p:nvGrpSpPr>
        <p:grpSpPr bwMode="auto">
          <a:xfrm>
            <a:off x="4053312" y="3096072"/>
            <a:ext cx="816740" cy="1354431"/>
            <a:chOff x="3855516" y="5180582"/>
            <a:chExt cx="447223" cy="805656"/>
          </a:xfrm>
        </p:grpSpPr>
        <p:sp>
          <p:nvSpPr>
            <p:cNvPr id="6" name="アーチ 5"/>
            <p:cNvSpPr>
              <a:spLocks/>
            </p:cNvSpPr>
            <p:nvPr/>
          </p:nvSpPr>
          <p:spPr bwMode="auto">
            <a:xfrm rot="16200000">
              <a:off x="3676422" y="5363681"/>
              <a:ext cx="805656" cy="439457"/>
            </a:xfrm>
            <a:prstGeom prst="blockArc">
              <a:avLst>
                <a:gd name="adj1" fmla="val 5399138"/>
                <a:gd name="adj2" fmla="val 16156488"/>
                <a:gd name="adj3" fmla="val 288"/>
              </a:avLst>
            </a:prstGeom>
            <a:solidFill>
              <a:srgbClr val="FF0000"/>
            </a:solidFill>
            <a:ln w="508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38100" dir="2700000" algn="tl" rotWithShape="0">
                <a:srgbClr val="808080">
                  <a:alpha val="75000"/>
                </a:srgbClr>
              </a:outerShdw>
            </a:effectLst>
          </p:spPr>
          <p:txBody>
            <a:bodyPr/>
            <a:lstStyle/>
            <a:p>
              <a:pPr algn="just" defTabSz="3335096">
                <a:defRPr/>
              </a:pPr>
              <a:endParaRPr lang="ja-JP" altLang="en-US" dirty="0">
                <a:solidFill>
                  <a:srgbClr val="400040"/>
                </a:solidFill>
                <a:latin typeface="+mn-lt"/>
                <a:ea typeface="ヒラギノ丸ゴ Pro W4" pitchFamily="-108" charset="-128"/>
                <a:cs typeface="ヒラギノ丸ゴ Pro W4" pitchFamily="-108" charset="-128"/>
              </a:endParaRPr>
            </a:p>
          </p:txBody>
        </p:sp>
        <p:sp>
          <p:nvSpPr>
            <p:cNvPr id="7" name="アーチ 6"/>
            <p:cNvSpPr>
              <a:spLocks noChangeAspect="1"/>
            </p:cNvSpPr>
            <p:nvPr/>
          </p:nvSpPr>
          <p:spPr bwMode="auto">
            <a:xfrm rot="16200000">
              <a:off x="3853956" y="5296512"/>
              <a:ext cx="450344" cy="447223"/>
            </a:xfrm>
            <a:prstGeom prst="blockArc">
              <a:avLst>
                <a:gd name="adj1" fmla="val 10800000"/>
                <a:gd name="adj2" fmla="val 10800000"/>
                <a:gd name="adj3" fmla="val 0"/>
              </a:avLst>
            </a:prstGeom>
            <a:noFill/>
            <a:ln w="508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38100" dir="2700000" algn="tl" rotWithShape="0">
                <a:srgbClr val="808080">
                  <a:alpha val="75000"/>
                </a:srgbClr>
              </a:outerShdw>
            </a:effectLst>
          </p:spPr>
          <p:txBody>
            <a:bodyPr/>
            <a:lstStyle/>
            <a:p>
              <a:pPr algn="just" defTabSz="3335096">
                <a:defRPr/>
              </a:pPr>
              <a:endParaRPr lang="ja-JP" altLang="en-US" dirty="0">
                <a:solidFill>
                  <a:srgbClr val="400040"/>
                </a:solidFill>
                <a:latin typeface="+mn-lt"/>
                <a:ea typeface="ヒラギノ丸ゴ Pro W4" pitchFamily="-108" charset="-128"/>
                <a:cs typeface="ヒラギノ丸ゴ Pro W4" pitchFamily="-108" charset="-128"/>
              </a:endParaRPr>
            </a:p>
          </p:txBody>
        </p:sp>
      </p:grpSp>
      <p:sp>
        <p:nvSpPr>
          <p:cNvPr id="8" name="Rectangle 746"/>
          <p:cNvSpPr>
            <a:spLocks noChangeArrowheads="1"/>
          </p:cNvSpPr>
          <p:nvPr/>
        </p:nvSpPr>
        <p:spPr bwMode="auto">
          <a:xfrm>
            <a:off x="559895" y="3772493"/>
            <a:ext cx="410740" cy="206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ja-JP" sz="1300" b="1" dirty="0">
                <a:solidFill>
                  <a:srgbClr val="1E1B18"/>
                </a:solidFill>
                <a:latin typeface="+mn-lt"/>
              </a:rPr>
              <a:t>ARC</a:t>
            </a:r>
            <a:endParaRPr lang="en-US" altLang="ja-JP" sz="1300" b="1" dirty="0">
              <a:latin typeface="+mn-lt"/>
            </a:endParaRPr>
          </a:p>
        </p:txBody>
      </p:sp>
      <p:sp>
        <p:nvSpPr>
          <p:cNvPr id="9" name="Rectangle 747"/>
          <p:cNvSpPr>
            <a:spLocks noChangeArrowheads="1"/>
          </p:cNvSpPr>
          <p:nvPr/>
        </p:nvSpPr>
        <p:spPr bwMode="auto">
          <a:xfrm>
            <a:off x="2894063" y="4546189"/>
            <a:ext cx="807788" cy="206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ja-JP" sz="1300" b="1">
                <a:solidFill>
                  <a:srgbClr val="1E1B18"/>
                </a:solidFill>
                <a:latin typeface="+mn-lt"/>
              </a:rPr>
              <a:t>e</a:t>
            </a:r>
            <a:r>
              <a:rPr lang="en-US" altLang="ja-JP" sz="1300" b="1" baseline="30000">
                <a:solidFill>
                  <a:srgbClr val="1E1B18"/>
                </a:solidFill>
                <a:latin typeface="+mn-lt"/>
              </a:rPr>
              <a:t>+</a:t>
            </a:r>
            <a:r>
              <a:rPr lang="en-US" altLang="ja-JP" sz="1300" b="1">
                <a:solidFill>
                  <a:srgbClr val="1E1B18"/>
                </a:solidFill>
                <a:latin typeface="+mn-lt"/>
              </a:rPr>
              <a:t> Target</a:t>
            </a:r>
            <a:endParaRPr lang="en-US" altLang="ja-JP" sz="2200">
              <a:latin typeface="+mn-lt"/>
            </a:endParaRPr>
          </a:p>
        </p:txBody>
      </p:sp>
      <p:sp>
        <p:nvSpPr>
          <p:cNvPr id="10" name="Line 755"/>
          <p:cNvSpPr>
            <a:spLocks noChangeShapeType="1"/>
          </p:cNvSpPr>
          <p:nvPr/>
        </p:nvSpPr>
        <p:spPr bwMode="auto">
          <a:xfrm>
            <a:off x="958186" y="3400388"/>
            <a:ext cx="1660968" cy="0"/>
          </a:xfrm>
          <a:prstGeom prst="line">
            <a:avLst/>
          </a:prstGeom>
          <a:noFill/>
          <a:ln w="50800">
            <a:solidFill>
              <a:srgbClr val="FFC000"/>
            </a:solidFill>
            <a:round/>
            <a:headEnd/>
            <a:tailEnd/>
          </a:ln>
          <a:effectLst>
            <a:outerShdw blurRad="63500" dist="38097" dir="2700000" algn="ctr" rotWithShape="0">
              <a:srgbClr val="808080">
                <a:alpha val="75000"/>
              </a:srgbClr>
            </a:outerShdw>
          </a:effectLst>
        </p:spPr>
        <p:txBody>
          <a:bodyPr wrap="none" lIns="0" tIns="0" rIns="0" bIns="0">
            <a:spAutoFit/>
          </a:bodyPr>
          <a:lstStyle/>
          <a:p>
            <a:pPr defTabSz="349349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11" name="Line 756"/>
          <p:cNvSpPr>
            <a:spLocks noChangeShapeType="1"/>
          </p:cNvSpPr>
          <p:nvPr/>
        </p:nvSpPr>
        <p:spPr bwMode="auto">
          <a:xfrm>
            <a:off x="942932" y="4455011"/>
            <a:ext cx="6579463" cy="0"/>
          </a:xfrm>
          <a:prstGeom prst="line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  <a:effectLst>
            <a:outerShdw blurRad="63500" dist="38097" dir="2700000" algn="ctr" rotWithShape="0">
              <a:srgbClr val="808080">
                <a:alpha val="75000"/>
              </a:srgbClr>
            </a:outerShdw>
          </a:effectLst>
        </p:spPr>
        <p:txBody>
          <a:bodyPr wrap="none" lIns="0" tIns="0" rIns="0" bIns="0">
            <a:spAutoFit/>
          </a:bodyPr>
          <a:lstStyle/>
          <a:p>
            <a:pPr defTabSz="349349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12" name="Line 759"/>
          <p:cNvSpPr>
            <a:spLocks noChangeShapeType="1"/>
          </p:cNvSpPr>
          <p:nvPr/>
        </p:nvSpPr>
        <p:spPr bwMode="auto">
          <a:xfrm flipH="1" flipV="1">
            <a:off x="7522396" y="4440381"/>
            <a:ext cx="722012" cy="224023"/>
          </a:xfrm>
          <a:prstGeom prst="line">
            <a:avLst/>
          </a:prstGeom>
          <a:noFill/>
          <a:ln w="50800">
            <a:solidFill>
              <a:srgbClr val="FFC000"/>
            </a:solidFill>
            <a:round/>
            <a:headEnd/>
            <a:tailEnd/>
          </a:ln>
          <a:effectLst>
            <a:outerShdw blurRad="63500" dist="38097" dir="2700000" algn="ctr" rotWithShape="0">
              <a:srgbClr val="808080">
                <a:alpha val="75000"/>
              </a:srgbClr>
            </a:outerShdw>
          </a:effectLst>
        </p:spPr>
        <p:txBody>
          <a:bodyPr wrap="none" lIns="0" tIns="0" rIns="0" bIns="0">
            <a:spAutoFit/>
          </a:bodyPr>
          <a:lstStyle/>
          <a:p>
            <a:pPr defTabSz="349349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13" name="Line 765"/>
          <p:cNvSpPr>
            <a:spLocks noChangeShapeType="1"/>
          </p:cNvSpPr>
          <p:nvPr/>
        </p:nvSpPr>
        <p:spPr bwMode="auto">
          <a:xfrm flipH="1" flipV="1">
            <a:off x="6652928" y="4291576"/>
            <a:ext cx="145758" cy="148804"/>
          </a:xfrm>
          <a:prstGeom prst="line">
            <a:avLst/>
          </a:prstGeom>
          <a:noFill/>
          <a:ln w="50800">
            <a:solidFill>
              <a:srgbClr val="FFC000"/>
            </a:solidFill>
            <a:round/>
            <a:headEnd/>
            <a:tailEnd/>
          </a:ln>
          <a:effectLst>
            <a:outerShdw blurRad="63500" dist="38097" dir="2700000" algn="ctr" rotWithShape="0">
              <a:srgbClr val="808080">
                <a:alpha val="75000"/>
              </a:srgbClr>
            </a:outerShdw>
          </a:effectLst>
        </p:spPr>
        <p:txBody>
          <a:bodyPr wrap="none" lIns="0" tIns="0" rIns="0" bIns="0">
            <a:spAutoFit/>
          </a:bodyPr>
          <a:lstStyle/>
          <a:p>
            <a:pPr defTabSz="349349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14" name="Line 766"/>
          <p:cNvSpPr>
            <a:spLocks noChangeShapeType="1"/>
          </p:cNvSpPr>
          <p:nvPr/>
        </p:nvSpPr>
        <p:spPr bwMode="auto">
          <a:xfrm flipV="1">
            <a:off x="6364802" y="4291576"/>
            <a:ext cx="144064" cy="148804"/>
          </a:xfrm>
          <a:prstGeom prst="line">
            <a:avLst/>
          </a:prstGeom>
          <a:noFill/>
          <a:ln w="50800">
            <a:solidFill>
              <a:srgbClr val="FFC000"/>
            </a:solidFill>
            <a:round/>
            <a:headEnd/>
            <a:tailEnd/>
          </a:ln>
          <a:effectLst>
            <a:outerShdw blurRad="63500" dist="38097" dir="2700000" algn="ctr" rotWithShape="0">
              <a:srgbClr val="808080">
                <a:alpha val="75000"/>
              </a:srgbClr>
            </a:outerShdw>
          </a:effectLst>
        </p:spPr>
        <p:txBody>
          <a:bodyPr wrap="none" lIns="0" tIns="0" rIns="0" bIns="0">
            <a:spAutoFit/>
          </a:bodyPr>
          <a:lstStyle/>
          <a:p>
            <a:pPr defTabSz="349349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15" name="Line 767"/>
          <p:cNvSpPr>
            <a:spLocks noChangeShapeType="1"/>
          </p:cNvSpPr>
          <p:nvPr/>
        </p:nvSpPr>
        <p:spPr bwMode="auto">
          <a:xfrm flipH="1" flipV="1">
            <a:off x="6498698" y="4291576"/>
            <a:ext cx="169486" cy="0"/>
          </a:xfrm>
          <a:prstGeom prst="line">
            <a:avLst/>
          </a:prstGeom>
          <a:noFill/>
          <a:ln w="50800">
            <a:solidFill>
              <a:srgbClr val="FFC000"/>
            </a:solidFill>
            <a:round/>
            <a:headEnd/>
            <a:tailEnd/>
          </a:ln>
          <a:effectLst>
            <a:outerShdw blurRad="63500" dist="38097" dir="2700000" algn="ctr" rotWithShape="0">
              <a:srgbClr val="808080">
                <a:alpha val="75000"/>
              </a:srgbClr>
            </a:outerShdw>
          </a:effectLst>
        </p:spPr>
        <p:txBody>
          <a:bodyPr wrap="none" lIns="0" tIns="0" rIns="0" bIns="0">
            <a:spAutoFit/>
          </a:bodyPr>
          <a:lstStyle/>
          <a:p>
            <a:pPr defTabSz="349349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17" name="アーチ 16"/>
          <p:cNvSpPr>
            <a:spLocks/>
          </p:cNvSpPr>
          <p:nvPr/>
        </p:nvSpPr>
        <p:spPr bwMode="auto">
          <a:xfrm>
            <a:off x="394571" y="3398626"/>
            <a:ext cx="1152128" cy="1055612"/>
          </a:xfrm>
          <a:prstGeom prst="blockArc">
            <a:avLst>
              <a:gd name="adj1" fmla="val 5399138"/>
              <a:gd name="adj2" fmla="val 16156488"/>
              <a:gd name="adj3" fmla="val 288"/>
            </a:avLst>
          </a:prstGeom>
          <a:solidFill>
            <a:srgbClr val="FFFFFF"/>
          </a:solidFill>
          <a:ln w="508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38100" dir="2700000" algn="tl" rotWithShape="0">
              <a:srgbClr val="808080">
                <a:alpha val="75000"/>
              </a:srgbClr>
            </a:outerShdw>
          </a:effectLst>
        </p:spPr>
        <p:txBody>
          <a:bodyPr/>
          <a:lstStyle/>
          <a:p>
            <a:pPr algn="just" defTabSz="3335096">
              <a:defRPr/>
            </a:pPr>
            <a:endParaRPr lang="ja-JP" altLang="en-US" dirty="0">
              <a:solidFill>
                <a:srgbClr val="400040"/>
              </a:solidFill>
              <a:latin typeface="+mn-lt"/>
              <a:ea typeface="ヒラギノ丸ゴ Pro W4" pitchFamily="-108" charset="-128"/>
              <a:cs typeface="ヒラギノ丸ゴ Pro W4" pitchFamily="-108" charset="-128"/>
            </a:endParaRPr>
          </a:p>
        </p:txBody>
      </p:sp>
      <p:sp>
        <p:nvSpPr>
          <p:cNvPr id="18" name="Line 757"/>
          <p:cNvSpPr>
            <a:spLocks noChangeShapeType="1"/>
          </p:cNvSpPr>
          <p:nvPr/>
        </p:nvSpPr>
        <p:spPr bwMode="auto">
          <a:xfrm>
            <a:off x="3285361" y="4367644"/>
            <a:ext cx="0" cy="14788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endParaRPr lang="ja-JP" altLang="en-US">
              <a:latin typeface="+mn-lt"/>
            </a:endParaRPr>
          </a:p>
        </p:txBody>
      </p:sp>
      <p:sp>
        <p:nvSpPr>
          <p:cNvPr id="19" name="円弧 18"/>
          <p:cNvSpPr/>
          <p:nvPr/>
        </p:nvSpPr>
        <p:spPr bwMode="auto">
          <a:xfrm flipV="1">
            <a:off x="4458860" y="3623592"/>
            <a:ext cx="487370" cy="768622"/>
          </a:xfrm>
          <a:prstGeom prst="arc">
            <a:avLst>
              <a:gd name="adj1" fmla="val 16832511"/>
              <a:gd name="adj2" fmla="val 21413548"/>
            </a:avLst>
          </a:prstGeom>
          <a:ln>
            <a:tailEnd type="stealth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" name="円弧 19"/>
          <p:cNvSpPr/>
          <p:nvPr/>
        </p:nvSpPr>
        <p:spPr bwMode="auto">
          <a:xfrm flipH="1" flipV="1">
            <a:off x="3961168" y="3628354"/>
            <a:ext cx="556992" cy="768622"/>
          </a:xfrm>
          <a:prstGeom prst="arc">
            <a:avLst>
              <a:gd name="adj1" fmla="val 16832511"/>
              <a:gd name="adj2" fmla="val 109921"/>
            </a:avLst>
          </a:prstGeom>
          <a:ln>
            <a:headEnd type="stealth" w="lg" len="lg"/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1" name="Rectangle 758"/>
          <p:cNvSpPr>
            <a:spLocks noChangeArrowheads="1"/>
          </p:cNvSpPr>
          <p:nvPr/>
        </p:nvSpPr>
        <p:spPr bwMode="auto">
          <a:xfrm>
            <a:off x="6702425" y="4201716"/>
            <a:ext cx="2046288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b="1" dirty="0">
                <a:solidFill>
                  <a:srgbClr val="1E1B18"/>
                </a:solidFill>
              </a:rPr>
              <a:t>e</a:t>
            </a:r>
            <a:r>
              <a:rPr lang="en-US" altLang="ja-JP" sz="1200" b="1" baseline="30000" dirty="0">
                <a:solidFill>
                  <a:srgbClr val="1E1B18"/>
                </a:solidFill>
              </a:rPr>
              <a:t>+</a:t>
            </a:r>
            <a:r>
              <a:rPr lang="en-US" altLang="ja-JP" sz="1200" b="1" dirty="0">
                <a:solidFill>
                  <a:srgbClr val="1E1B18"/>
                </a:solidFill>
              </a:rPr>
              <a:t> BT (</a:t>
            </a:r>
            <a:r>
              <a:rPr lang="en-US" altLang="ja-JP" sz="1200" b="1" dirty="0" err="1">
                <a:solidFill>
                  <a:srgbClr val="1E1B18"/>
                </a:solidFill>
              </a:rPr>
              <a:t>SuperKEKB</a:t>
            </a:r>
            <a:r>
              <a:rPr lang="en-US" altLang="ja-JP" sz="1200" b="1" dirty="0">
                <a:solidFill>
                  <a:srgbClr val="1E1B18"/>
                </a:solidFill>
              </a:rPr>
              <a:t>: 4GeV, 4nC)</a:t>
            </a:r>
            <a:endParaRPr lang="en-US" altLang="ja-JP" sz="1200" b="1" dirty="0"/>
          </a:p>
        </p:txBody>
      </p:sp>
      <p:sp>
        <p:nvSpPr>
          <p:cNvPr id="23" name="円/楕円 22"/>
          <p:cNvSpPr/>
          <p:nvPr/>
        </p:nvSpPr>
        <p:spPr>
          <a:xfrm>
            <a:off x="2572273" y="3375918"/>
            <a:ext cx="93761" cy="72687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3238480" y="4418667"/>
            <a:ext cx="93761" cy="72687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2555776" y="3375918"/>
            <a:ext cx="77688" cy="72687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Line 763"/>
          <p:cNvSpPr>
            <a:spLocks noChangeShapeType="1"/>
          </p:cNvSpPr>
          <p:nvPr/>
        </p:nvSpPr>
        <p:spPr bwMode="auto">
          <a:xfrm flipH="1" flipV="1">
            <a:off x="6221413" y="4464224"/>
            <a:ext cx="579437" cy="225425"/>
          </a:xfrm>
          <a:prstGeom prst="line">
            <a:avLst/>
          </a:prstGeom>
          <a:noFill/>
          <a:ln w="50800">
            <a:solidFill>
              <a:srgbClr val="FFC000"/>
            </a:solidFill>
            <a:round/>
            <a:headEnd/>
            <a:tailEnd/>
          </a:ln>
          <a:effectLst>
            <a:outerShdw blurRad="63500" dist="38097" dir="2700000" algn="ctr" rotWithShape="0">
              <a:srgbClr val="808080">
                <a:alpha val="75000"/>
              </a:srgbClr>
            </a:outerShdw>
          </a:effectLst>
        </p:spPr>
        <p:txBody>
          <a:bodyPr wrap="none" lIns="0" tIns="0" rIns="0" bIns="0">
            <a:spAutoFit/>
          </a:bodyPr>
          <a:lstStyle/>
          <a:p>
            <a:pPr defTabSz="349349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latin typeface="+mn-lt"/>
              <a:ea typeface="+mn-ea"/>
            </a:endParaRPr>
          </a:p>
        </p:txBody>
      </p:sp>
      <p:sp>
        <p:nvSpPr>
          <p:cNvPr id="28" name="Line 764"/>
          <p:cNvSpPr>
            <a:spLocks noChangeShapeType="1"/>
          </p:cNvSpPr>
          <p:nvPr/>
        </p:nvSpPr>
        <p:spPr bwMode="auto">
          <a:xfrm flipH="1" flipV="1">
            <a:off x="6800850" y="4689649"/>
            <a:ext cx="577850" cy="0"/>
          </a:xfrm>
          <a:prstGeom prst="line">
            <a:avLst/>
          </a:prstGeom>
          <a:noFill/>
          <a:ln w="50800">
            <a:solidFill>
              <a:srgbClr val="FFC000"/>
            </a:solidFill>
            <a:round/>
            <a:headEnd/>
            <a:tailEnd/>
          </a:ln>
          <a:effectLst>
            <a:outerShdw blurRad="63500" dist="38097" dir="2700000" algn="ctr" rotWithShape="0">
              <a:srgbClr val="808080">
                <a:alpha val="75000"/>
              </a:srgbClr>
            </a:outerShdw>
          </a:effectLst>
        </p:spPr>
        <p:txBody>
          <a:bodyPr wrap="none" lIns="0" tIns="0" rIns="0" bIns="0">
            <a:spAutoFit/>
          </a:bodyPr>
          <a:lstStyle/>
          <a:p>
            <a:pPr defTabSz="349349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latin typeface="+mn-lt"/>
              <a:ea typeface="+mn-ea"/>
            </a:endParaRPr>
          </a:p>
        </p:txBody>
      </p:sp>
      <p:sp>
        <p:nvSpPr>
          <p:cNvPr id="29" name="Rectangle 761"/>
          <p:cNvSpPr>
            <a:spLocks noChangeArrowheads="1"/>
          </p:cNvSpPr>
          <p:nvPr/>
        </p:nvSpPr>
        <p:spPr bwMode="auto">
          <a:xfrm>
            <a:off x="6702425" y="4752256"/>
            <a:ext cx="20462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b="1" dirty="0">
                <a:solidFill>
                  <a:srgbClr val="1E1B18"/>
                </a:solidFill>
              </a:rPr>
              <a:t>e</a:t>
            </a:r>
            <a:r>
              <a:rPr lang="en-US" altLang="ja-JP" sz="1200" b="1" baseline="30000" dirty="0">
                <a:solidFill>
                  <a:srgbClr val="1E1B18"/>
                </a:solidFill>
              </a:rPr>
              <a:t>–</a:t>
            </a:r>
            <a:r>
              <a:rPr lang="en-US" altLang="ja-JP" sz="1200" b="1" dirty="0">
                <a:solidFill>
                  <a:srgbClr val="1E1B18"/>
                </a:solidFill>
              </a:rPr>
              <a:t> BT (</a:t>
            </a:r>
            <a:r>
              <a:rPr lang="en-US" altLang="ja-JP" sz="1200" b="1" dirty="0" err="1">
                <a:solidFill>
                  <a:srgbClr val="1E1B18"/>
                </a:solidFill>
              </a:rPr>
              <a:t>SuperKEKB</a:t>
            </a:r>
            <a:r>
              <a:rPr lang="en-US" altLang="ja-JP" sz="1200" b="1" dirty="0">
                <a:solidFill>
                  <a:srgbClr val="1E1B18"/>
                </a:solidFill>
              </a:rPr>
              <a:t>: 7GeV, 5nC)</a:t>
            </a:r>
            <a:r>
              <a:rPr lang="en-US" altLang="ja-JP" sz="1200" b="1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0" name="円/楕円 29"/>
          <p:cNvSpPr/>
          <p:nvPr/>
        </p:nvSpPr>
        <p:spPr>
          <a:xfrm>
            <a:off x="2555776" y="3360207"/>
            <a:ext cx="83801" cy="95905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/>
        </p:nvSpPr>
        <p:spPr>
          <a:xfrm>
            <a:off x="3221495" y="4403610"/>
            <a:ext cx="127731" cy="111919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2444252" y="3288344"/>
            <a:ext cx="449811" cy="286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Rectangle 777"/>
          <p:cNvSpPr>
            <a:spLocks noChangeArrowheads="1"/>
          </p:cNvSpPr>
          <p:nvPr/>
        </p:nvSpPr>
        <p:spPr bwMode="auto">
          <a:xfrm>
            <a:off x="2444252" y="3471313"/>
            <a:ext cx="598940" cy="206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ja-JP" sz="1300" b="1" dirty="0">
                <a:solidFill>
                  <a:srgbClr val="1E1B18"/>
                </a:solidFill>
                <a:latin typeface="+mn-lt"/>
              </a:rPr>
              <a:t>e</a:t>
            </a:r>
            <a:r>
              <a:rPr lang="en-US" altLang="ja-JP" sz="1300" b="1" baseline="30000" dirty="0">
                <a:solidFill>
                  <a:srgbClr val="1E1B18"/>
                </a:solidFill>
                <a:latin typeface="+mn-lt"/>
              </a:rPr>
              <a:t>−</a:t>
            </a:r>
            <a:r>
              <a:rPr lang="en-US" altLang="ja-JP" sz="1300" b="1" dirty="0">
                <a:solidFill>
                  <a:srgbClr val="1E1B18"/>
                </a:solidFill>
                <a:latin typeface="+mn-lt"/>
              </a:rPr>
              <a:t> Gun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946230" y="3240088"/>
            <a:ext cx="36582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solidFill>
                  <a:srgbClr val="C00000"/>
                </a:solidFill>
              </a:rPr>
              <a:t>Successfully operated since 2018</a:t>
            </a:r>
            <a:endParaRPr kumimoji="1" lang="ja-JP" altLang="en-US" sz="2000" b="1" dirty="0">
              <a:solidFill>
                <a:srgbClr val="C00000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83568" y="1628800"/>
            <a:ext cx="7756538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/>
              <a:t>The required damping time, “at least 40 </a:t>
            </a:r>
            <a:r>
              <a:rPr lang="en-US" altLang="ja-JP" dirty="0" err="1"/>
              <a:t>ms</a:t>
            </a:r>
            <a:r>
              <a:rPr lang="en-US" altLang="ja-JP" dirty="0"/>
              <a:t>”, is longer than the LINAC pulse period of 20 </a:t>
            </a:r>
            <a:r>
              <a:rPr lang="en-US" altLang="ja-JP" dirty="0" err="1"/>
              <a:t>ms.</a:t>
            </a:r>
            <a:br>
              <a:rPr lang="en-US" altLang="ja-JP" dirty="0"/>
            </a:br>
            <a:r>
              <a:rPr lang="en-US" altLang="ja-JP" dirty="0"/>
              <a:t>The difference of RF frequencies, like 2856MHz (LINAC) and 509MHz (MR/DR),</a:t>
            </a:r>
            <a:r>
              <a:rPr lang="ja-JP" altLang="en-US" dirty="0"/>
              <a:t> </a:t>
            </a:r>
            <a:r>
              <a:rPr lang="en-US" altLang="ja-JP" dirty="0"/>
              <a:t>requires extremely complicated timing management.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33282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0.00023 L -0.17743 0.00023 L -0.18628 0.00023 L -0.19982 0.00231 L -0.20868 0.01295 L -0.22065 0.01943 L -0.22951 0.02591 L -0.23506 0.03424 L -0.23906 0.04928 L -0.24236 0.06524 L -0.23993 0.08653 L -0.23593 0.10481 L -0.22795 0.12401 L -0.21354 0.1409 L -0.19756 0.15062 L -0.17916 0.1527 L 0.07379 0.15062 " pathEditMode="relative" ptsTypes="AAAAAAAAAAAAAAAAA">
                                      <p:cBhvr>
                                        <p:cTn id="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0" presetClass="path" presetSubtype="0" ac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12309E-6 L 0.12709 -4.12309E-6 L 0.14792 -0.00971 L 0.15521 -0.02568 L 0.1632 -0.04488 L 0.16962 -0.07149 L 0.17205 -0.11314 " pathEditMode="relative" ptsTypes="AAAAAAA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0" presetClass="path" presetSubtype="0" ac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6 3.33333E-6 L -0.18125 3.33333E-6 L -0.20729 0.01111 L -0.22812 0.02916 L -0.23854 0.06944 L -0.23541 0.11111 L -0.21458 0.13888 L -0.19166 0.15138 L -0.1802 0.15555 L 0.39792 0.15555 L 0.46355 0.18888 L 0.52605 0.18888 L 0.60313 0.22361 " pathEditMode="relative" ptsTypes="AAAAAAAAAAAAA">
                                      <p:cBhvr>
                                        <p:cTn id="2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" presetClass="path" presetSubtype="0" repeatCount="5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205 -0.11311 C 0.17205 -0.14203 0.1533 -0.16608 0.12917 -0.16585 C 0.10486 -0.16585 0.08594 -0.14203 0.08542 -0.11265 C 0.08594 -0.0835 0.10486 -0.06014 0.12882 -0.06014 C 0.15295 -0.06014 0.17205 -0.0835 0.17205 -0.11311 Z " pathEditMode="relative" rAng="16200000" ptsTypes="fffff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2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0" presetClass="pat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205 -0.11312 L 0.17118 -0.13047 L 0.16684 -0.14319 L 0.15816 -0.1536 L 0.15035 -0.16169 L 0.14167 -0.16863 L 0.12952 -0.17095 L 0.11129 -0.16632 L 0.0948 -0.15591 L 0.08768 -0.13856 L 0.0842 -0.1189 L 0.08507 -0.10132 L 0.08507 -0.07934 L 0.09115 -0.05274 L 0.10608 -0.02383 L 0.11997 -0.00301 L 0.12865 0.00046 L 0.46684 -0.00069 L 0.54254 0.03077 " pathEditMode="relative" ptsTypes="AAAAAAAAAAAAAAAAAAA">
                                      <p:cBhvr>
                                        <p:cTn id="2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1 -0.00139 L -0.19149 -0.00139 L -0.21163 0.00694 L -0.225 0.01666 L -0.23281 0.03217 L -0.23854 0.056 L -0.24288 0.08401 L -0.23733 0.10923 L -0.22274 0.13446 L -0.20486 0.14695 L -0.18368 0.15274 L 0.07517 0.15274 " pathEditMode="relative" rAng="0" ptsTypes="AAAAAAAAAAAA">
                                      <p:cBhvr>
                                        <p:cTn id="2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95" y="77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0186 L 0.13108 -0.00186 L 0.14671 -0.01158 L 0.15712 -0.0213 L 0.16962 -0.0463 L 0.17171 -0.06575 L 0.17692 -0.09352 L 0.17796 -0.12408 L 0.17171 -0.14491 L 0.1665 -0.15325 L 0.15504 -0.16297 L 0.14567 -0.16852 L 0.129 -0.17269 L 0.11442 -0.16297 L 0.104 -0.1588 L 0.09046 -0.14214 L 0.08629 -0.11852 L 0.08733 -0.10186 L 0.09358 -0.08797 L 0.10087 -0.07686 L 0.11337 -0.06714 L 0.12692 -0.06019 L 0.14567 -0.06575 L 0.16129 -0.07408 L 0.16754 -0.0838 L 0.17275 -0.09908 L 0.17796 -0.11019 " pathEditMode="relative" ptsTypes="AAAAAAAAAAAAAAAAAAAAAAAAAAA">
                                      <p:cBhvr>
                                        <p:cTn id="3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4" grpId="3" animBg="1"/>
      <p:bldP spid="25" grpId="0" animBg="1"/>
      <p:bldP spid="30" grpId="0" animBg="1"/>
      <p:bldP spid="30" grpId="1" animBg="1"/>
      <p:bldP spid="31" grpId="0" animBg="1"/>
      <p:bldP spid="3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43FF8E-4680-4060-B451-5F5BAB4B3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Bucket Selection system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BF6C6EC-D74A-4E6C-942B-995201026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1596-DAA6-453E-8754-394087E0512A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533DD33-4A78-44DF-9AF9-539E242531BB}"/>
              </a:ext>
            </a:extLst>
          </p:cNvPr>
          <p:cNvSpPr txBox="1"/>
          <p:nvPr/>
        </p:nvSpPr>
        <p:spPr>
          <a:xfrm>
            <a:off x="1043608" y="1338643"/>
            <a:ext cx="7056784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The most important task is to equalize the bunch current at </a:t>
            </a:r>
            <a:r>
              <a:rPr lang="en-US" altLang="ja-JP" dirty="0"/>
              <a:t>M</a:t>
            </a:r>
            <a:r>
              <a:rPr kumimoji="1" lang="en-US" altLang="ja-JP" dirty="0"/>
              <a:t>ain </a:t>
            </a:r>
            <a:r>
              <a:rPr lang="en-US" altLang="ja-JP" dirty="0"/>
              <a:t>R</a:t>
            </a:r>
            <a:r>
              <a:rPr kumimoji="1" lang="en-US" altLang="ja-JP" dirty="0"/>
              <a:t>ings.</a:t>
            </a:r>
            <a:br>
              <a:rPr kumimoji="1" lang="en-US" altLang="ja-JP" dirty="0"/>
            </a:br>
            <a:r>
              <a:rPr kumimoji="1" lang="en-US" altLang="ja-JP" dirty="0"/>
              <a:t>  - select the RF-bucket with the lowest beam current to the next injection.</a:t>
            </a:r>
            <a:br>
              <a:rPr kumimoji="1" lang="en-US" altLang="ja-JP" dirty="0"/>
            </a:br>
            <a:r>
              <a:rPr kumimoji="1" lang="en-US" altLang="ja-JP" dirty="0"/>
              <a:t>  - The decision must be made in 50Hz. </a:t>
            </a:r>
            <a:endParaRPr kumimoji="1" lang="ja-JP" altLang="en-US" dirty="0"/>
          </a:p>
        </p:txBody>
      </p:sp>
      <p:pic>
        <p:nvPicPr>
          <p:cNvPr id="5" name="Picture 2" descr="http://www-linac2.kek.jp/kekb/scrshot1/2016_03/01/2016_03_01_23_06_34.gif">
            <a:extLst>
              <a:ext uri="{FF2B5EF4-FFF2-40B4-BE49-F238E27FC236}">
                <a16:creationId xmlns:a16="http://schemas.microsoft.com/office/drawing/2014/main" id="{EF937B92-526A-4449-9651-A6EC0A5D9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150260"/>
            <a:ext cx="4320480" cy="3073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-linac2.kek.jp/kekb/scrshot1/2016_03/01/2016_03_01_23_19_07.gif">
            <a:extLst>
              <a:ext uri="{FF2B5EF4-FFF2-40B4-BE49-F238E27FC236}">
                <a16:creationId xmlns:a16="http://schemas.microsoft.com/office/drawing/2014/main" id="{DF5C53AB-51FB-4F48-8AB7-F83466AFA7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302" y="3134711"/>
            <a:ext cx="4364194" cy="3104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C93649D-4F80-452F-B261-42C3A9C1E74E}"/>
              </a:ext>
            </a:extLst>
          </p:cNvPr>
          <p:cNvSpPr txBox="1"/>
          <p:nvPr/>
        </p:nvSpPr>
        <p:spPr>
          <a:xfrm>
            <a:off x="107504" y="2780928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Turn BCE “ON” with following bunch current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FF7B6B9-DAC1-4ED5-9F75-727582B897B3}"/>
              </a:ext>
            </a:extLst>
          </p:cNvPr>
          <p:cNvSpPr txBox="1"/>
          <p:nvPr/>
        </p:nvSpPr>
        <p:spPr>
          <a:xfrm>
            <a:off x="4716016" y="2780928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13 minutes after ...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14B7D75-59E3-4BC9-9EEF-E7D753EE172A}"/>
              </a:ext>
            </a:extLst>
          </p:cNvPr>
          <p:cNvSpPr txBox="1"/>
          <p:nvPr/>
        </p:nvSpPr>
        <p:spPr>
          <a:xfrm>
            <a:off x="74340" y="6309320"/>
            <a:ext cx="8995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rgbClr val="00B0F0"/>
                </a:solidFill>
              </a:rPr>
              <a:t>H. Kaji </a:t>
            </a:r>
            <a:r>
              <a:rPr lang="en-US" altLang="ja-JP" sz="1200" b="1" i="1" dirty="0">
                <a:solidFill>
                  <a:srgbClr val="00B0F0"/>
                </a:solidFill>
              </a:rPr>
              <a:t>et al</a:t>
            </a:r>
            <a:r>
              <a:rPr lang="en-US" altLang="ja-JP" sz="1200" b="1" dirty="0">
                <a:solidFill>
                  <a:srgbClr val="00B0F0"/>
                </a:solidFill>
              </a:rPr>
              <a:t>., “Bucket Selection System for </a:t>
            </a:r>
            <a:r>
              <a:rPr lang="en-US" altLang="ja-JP" sz="1200" b="1" dirty="0" err="1">
                <a:solidFill>
                  <a:srgbClr val="00B0F0"/>
                </a:solidFill>
              </a:rPr>
              <a:t>SuperKEKB</a:t>
            </a:r>
            <a:r>
              <a:rPr lang="en-US" altLang="ja-JP" sz="1200" b="1" dirty="0">
                <a:solidFill>
                  <a:srgbClr val="00B0F0"/>
                </a:solidFill>
              </a:rPr>
              <a:t>”, </a:t>
            </a:r>
            <a:r>
              <a:rPr lang="en-US" altLang="ja-JP" sz="1200" b="1" i="1" dirty="0">
                <a:solidFill>
                  <a:srgbClr val="00B0F0"/>
                </a:solidFill>
              </a:rPr>
              <a:t>in Proc. of 12</a:t>
            </a:r>
            <a:r>
              <a:rPr lang="en-US" altLang="ja-JP" sz="1200" b="1" i="1" baseline="30000" dirty="0">
                <a:solidFill>
                  <a:srgbClr val="00B0F0"/>
                </a:solidFill>
              </a:rPr>
              <a:t>th</a:t>
            </a:r>
            <a:r>
              <a:rPr lang="en-US" altLang="ja-JP" sz="1200" b="1" i="1" dirty="0">
                <a:solidFill>
                  <a:srgbClr val="00B0F0"/>
                </a:solidFill>
              </a:rPr>
              <a:t> Annual Meeting of PASJ</a:t>
            </a:r>
            <a:r>
              <a:rPr lang="en-US" altLang="ja-JP" sz="1200" b="1" dirty="0">
                <a:solidFill>
                  <a:srgbClr val="00B0F0"/>
                </a:solidFill>
              </a:rPr>
              <a:t>, </a:t>
            </a:r>
            <a:r>
              <a:rPr lang="en-US" altLang="ja-JP" sz="1200" b="1" dirty="0" err="1">
                <a:solidFill>
                  <a:srgbClr val="00B0F0"/>
                </a:solidFill>
              </a:rPr>
              <a:t>Tsuruga</a:t>
            </a:r>
            <a:r>
              <a:rPr lang="en-US" altLang="ja-JP" sz="1200" b="1" dirty="0">
                <a:solidFill>
                  <a:srgbClr val="00B0F0"/>
                </a:solidFill>
              </a:rPr>
              <a:t>, Japan (2015).</a:t>
            </a:r>
            <a:br>
              <a:rPr lang="en-US" altLang="ja-JP" sz="1200" b="1" dirty="0">
                <a:solidFill>
                  <a:srgbClr val="00B0F0"/>
                </a:solidFill>
              </a:rPr>
            </a:br>
            <a:r>
              <a:rPr lang="en-US" altLang="ja-JP" sz="1200" b="1" dirty="0">
                <a:solidFill>
                  <a:srgbClr val="00B0F0"/>
                </a:solidFill>
              </a:rPr>
              <a:t>H. Kaji, “Bucket Selection of the </a:t>
            </a:r>
            <a:r>
              <a:rPr lang="en-US" altLang="ja-JP" sz="1200" b="1" dirty="0" err="1">
                <a:solidFill>
                  <a:srgbClr val="00B0F0"/>
                </a:solidFill>
              </a:rPr>
              <a:t>SuperKEKB</a:t>
            </a:r>
            <a:r>
              <a:rPr lang="en-US" altLang="ja-JP" sz="1200" b="1" dirty="0">
                <a:solidFill>
                  <a:srgbClr val="00B0F0"/>
                </a:solidFill>
              </a:rPr>
              <a:t> Phase-3 Operation” </a:t>
            </a:r>
            <a:r>
              <a:rPr lang="en-US" altLang="ja-JP" sz="1200" b="1" i="1" dirty="0">
                <a:solidFill>
                  <a:srgbClr val="00B0F0"/>
                </a:solidFill>
              </a:rPr>
              <a:t>in Proc. of 15</a:t>
            </a:r>
            <a:r>
              <a:rPr lang="en-US" altLang="ja-JP" sz="1200" b="1" i="1" baseline="30000" dirty="0">
                <a:solidFill>
                  <a:srgbClr val="00B0F0"/>
                </a:solidFill>
              </a:rPr>
              <a:t>th</a:t>
            </a:r>
            <a:r>
              <a:rPr lang="en-US" altLang="ja-JP" sz="1200" b="1" i="1" dirty="0">
                <a:solidFill>
                  <a:srgbClr val="00B0F0"/>
                </a:solidFill>
              </a:rPr>
              <a:t> Annual Meeting of PASJ</a:t>
            </a:r>
            <a:r>
              <a:rPr lang="en-US" altLang="ja-JP" sz="1200" b="1" dirty="0">
                <a:solidFill>
                  <a:srgbClr val="00B0F0"/>
                </a:solidFill>
              </a:rPr>
              <a:t>, Nagaoka, Japan (2018).</a:t>
            </a:r>
            <a:endParaRPr kumimoji="1" lang="ja-JP" altLang="en-US" sz="1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015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2233</TotalTime>
  <Words>1925</Words>
  <Application>Microsoft Office PowerPoint</Application>
  <PresentationFormat>画面に合わせる (4:3)</PresentationFormat>
  <Paragraphs>148</Paragraphs>
  <Slides>18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4" baseType="lpstr">
      <vt:lpstr>-apple-system</vt:lpstr>
      <vt:lpstr>Helvetica Neue</vt:lpstr>
      <vt:lpstr>Arial</vt:lpstr>
      <vt:lpstr>Calibri</vt:lpstr>
      <vt:lpstr>Symbol</vt:lpstr>
      <vt:lpstr>Office ​​テーマ</vt:lpstr>
      <vt:lpstr>SuperKEKB control system and operation  Hiroshi Kaji (KEK)</vt:lpstr>
      <vt:lpstr>The SuperKEKB collider</vt:lpstr>
      <vt:lpstr>Operation Summary in Phase III</vt:lpstr>
      <vt:lpstr>Integrated Luminosity in the last run period</vt:lpstr>
      <vt:lpstr>Control Group in Machine Operation</vt:lpstr>
      <vt:lpstr>Top up operation</vt:lpstr>
      <vt:lpstr>Pulse-to-Pulse Modulation</vt:lpstr>
      <vt:lpstr>Injection with Damping Ring</vt:lpstr>
      <vt:lpstr>Bucket Selection system</vt:lpstr>
      <vt:lpstr>Hardware for Injection Control</vt:lpstr>
      <vt:lpstr>Abort request and Analysis</vt:lpstr>
      <vt:lpstr>Fast loss monitor and White Rabbit</vt:lpstr>
      <vt:lpstr>Typical Tasks for Control Group</vt:lpstr>
      <vt:lpstr>Accelerator Control Network</vt:lpstr>
      <vt:lpstr>EPICS Control System</vt:lpstr>
      <vt:lpstr>IOC and OPI</vt:lpstr>
      <vt:lpstr>Monitoring System</vt:lpstr>
      <vt:lpstr>Conclusion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kaji</dc:creator>
  <cp:lastModifiedBy>Kaji Hiroshi</cp:lastModifiedBy>
  <cp:revision>204</cp:revision>
  <cp:lastPrinted>2022-01-12T00:08:11Z</cp:lastPrinted>
  <dcterms:created xsi:type="dcterms:W3CDTF">2013-01-07T10:06:01Z</dcterms:created>
  <dcterms:modified xsi:type="dcterms:W3CDTF">2022-01-13T05:30:43Z</dcterms:modified>
</cp:coreProperties>
</file>