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6">
  <p:sldMasterIdLst>
    <p:sldMasterId id="2147483648" r:id="rId1"/>
  </p:sldMasterIdLst>
  <p:notesMasterIdLst>
    <p:notesMasterId r:id="rId38"/>
  </p:notesMasterIdLst>
  <p:handoutMasterIdLst>
    <p:handoutMasterId r:id="rId39"/>
  </p:handoutMasterIdLst>
  <p:sldIdLst>
    <p:sldId id="282" r:id="rId2"/>
    <p:sldId id="442" r:id="rId3"/>
    <p:sldId id="440" r:id="rId4"/>
    <p:sldId id="443" r:id="rId5"/>
    <p:sldId id="445" r:id="rId6"/>
    <p:sldId id="446" r:id="rId7"/>
    <p:sldId id="447" r:id="rId8"/>
    <p:sldId id="448" r:id="rId9"/>
    <p:sldId id="449" r:id="rId10"/>
    <p:sldId id="450" r:id="rId11"/>
    <p:sldId id="451" r:id="rId12"/>
    <p:sldId id="452" r:id="rId13"/>
    <p:sldId id="453" r:id="rId14"/>
    <p:sldId id="454" r:id="rId15"/>
    <p:sldId id="455" r:id="rId16"/>
    <p:sldId id="456" r:id="rId17"/>
    <p:sldId id="459" r:id="rId18"/>
    <p:sldId id="458" r:id="rId19"/>
    <p:sldId id="457" r:id="rId20"/>
    <p:sldId id="460" r:id="rId21"/>
    <p:sldId id="461" r:id="rId22"/>
    <p:sldId id="462" r:id="rId23"/>
    <p:sldId id="463" r:id="rId24"/>
    <p:sldId id="464" r:id="rId25"/>
    <p:sldId id="465" r:id="rId26"/>
    <p:sldId id="466" r:id="rId27"/>
    <p:sldId id="467" r:id="rId28"/>
    <p:sldId id="474" r:id="rId29"/>
    <p:sldId id="475" r:id="rId30"/>
    <p:sldId id="468" r:id="rId31"/>
    <p:sldId id="469" r:id="rId32"/>
    <p:sldId id="470" r:id="rId33"/>
    <p:sldId id="471" r:id="rId34"/>
    <p:sldId id="472" r:id="rId35"/>
    <p:sldId id="473" r:id="rId36"/>
    <p:sldId id="289" r:id="rId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ovo" initials="l" lastIdx="1" clrIdx="0">
    <p:extLst>
      <p:ext uri="{19B8F6BF-5375-455C-9EA6-DF929625EA0E}">
        <p15:presenceInfo xmlns:p15="http://schemas.microsoft.com/office/powerpoint/2012/main" userId="lenov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76FF"/>
    <a:srgbClr val="0000FF"/>
    <a:srgbClr val="3B79CE"/>
    <a:srgbClr val="FF9900"/>
    <a:srgbClr val="759E00"/>
    <a:srgbClr val="3366FF"/>
    <a:srgbClr val="638600"/>
    <a:srgbClr val="7199C9"/>
    <a:srgbClr val="009644"/>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563" autoAdjust="0"/>
  </p:normalViewPr>
  <p:slideViewPr>
    <p:cSldViewPr>
      <p:cViewPr>
        <p:scale>
          <a:sx n="100" d="100"/>
          <a:sy n="100" d="100"/>
        </p:scale>
        <p:origin x="936" y="13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90" d="100"/>
        <a:sy n="90" d="100"/>
      </p:scale>
      <p:origin x="0" y="0"/>
    </p:cViewPr>
  </p:sorterViewPr>
  <p:notesViewPr>
    <p:cSldViewPr>
      <p:cViewPr varScale="1">
        <p:scale>
          <a:sx n="85" d="100"/>
          <a:sy n="85" d="100"/>
        </p:scale>
        <p:origin x="3168"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BC787CF-DF26-4A86-A01F-7CD7536027AC}" type="datetimeFigureOut">
              <a:rPr lang="zh-CN" altLang="en-US" smtClean="0"/>
              <a:t>2022/1/14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D369B33-E269-410F-A93E-DBDAB0AF58E1}" type="slidenum">
              <a:rPr lang="zh-CN" altLang="en-US" smtClean="0"/>
              <a:t>‹#›</a:t>
            </a:fld>
            <a:endParaRPr lang="zh-CN" altLang="en-US"/>
          </a:p>
        </p:txBody>
      </p:sp>
    </p:spTree>
    <p:extLst>
      <p:ext uri="{BB962C8B-B14F-4D97-AF65-F5344CB8AC3E}">
        <p14:creationId xmlns:p14="http://schemas.microsoft.com/office/powerpoint/2010/main" val="499607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E0D183-6031-4C32-B44B-14746A336CF0}" type="datetimeFigureOut">
              <a:rPr lang="zh-CN" altLang="en-US" smtClean="0"/>
              <a:pPr/>
              <a:t>2022/1/14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3A1DF17-A28C-4D46-829F-D8D110C09314}" type="slidenum">
              <a:rPr lang="zh-CN" altLang="en-US" smtClean="0"/>
              <a:pPr/>
              <a:t>‹#›</a:t>
            </a:fld>
            <a:endParaRPr lang="zh-CN" altLang="en-US"/>
          </a:p>
        </p:txBody>
      </p:sp>
    </p:spTree>
    <p:extLst>
      <p:ext uri="{BB962C8B-B14F-4D97-AF65-F5344CB8AC3E}">
        <p14:creationId xmlns:p14="http://schemas.microsoft.com/office/powerpoint/2010/main" val="2919462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33</a:t>
            </a:fld>
            <a:endParaRPr lang="zh-CN" altLang="en-US"/>
          </a:p>
        </p:txBody>
      </p:sp>
    </p:spTree>
    <p:extLst>
      <p:ext uri="{BB962C8B-B14F-4D97-AF65-F5344CB8AC3E}">
        <p14:creationId xmlns:p14="http://schemas.microsoft.com/office/powerpoint/2010/main" val="32633172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pic>
        <p:nvPicPr>
          <p:cNvPr id="7" name="图片 6" descr="高能所图标-单色.tif"/>
          <p:cNvPicPr>
            <a:picLocks noChangeAspect="1"/>
          </p:cNvPicPr>
          <p:nvPr userDrawn="1"/>
        </p:nvPicPr>
        <p:blipFill>
          <a:blip r:embed="rId2" cstate="email">
            <a:lum bright="5000"/>
            <a:extLst>
              <a:ext uri="{28A0092B-C50C-407E-A947-70E740481C1C}">
                <a14:useLocalDpi xmlns:a14="http://schemas.microsoft.com/office/drawing/2010/main"/>
              </a:ext>
            </a:extLst>
          </a:blip>
          <a:srcRect/>
          <a:stretch>
            <a:fillRect/>
          </a:stretch>
        </p:blipFill>
        <p:spPr>
          <a:xfrm>
            <a:off x="0" y="2348880"/>
            <a:ext cx="7440149" cy="4509120"/>
          </a:xfrm>
          <a:prstGeom prst="rect">
            <a:avLst/>
          </a:prstGeom>
        </p:spPr>
      </p:pic>
      <p:sp>
        <p:nvSpPr>
          <p:cNvPr id="2" name="标题 1"/>
          <p:cNvSpPr>
            <a:spLocks noGrp="1"/>
          </p:cNvSpPr>
          <p:nvPr>
            <p:ph type="ctrTitle"/>
          </p:nvPr>
        </p:nvSpPr>
        <p:spPr>
          <a:xfrm>
            <a:off x="914400" y="2130426"/>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a:t>单击此处编辑母版标题样式</a:t>
            </a:r>
            <a:endParaRPr lang="zh-CN" altLang="en-US" dirty="0"/>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zh-CN" altLang="en-US" dirty="0"/>
          </a:p>
        </p:txBody>
      </p:sp>
      <p:sp>
        <p:nvSpPr>
          <p:cNvPr id="4" name="日期占位符 3"/>
          <p:cNvSpPr>
            <a:spLocks noGrp="1"/>
          </p:cNvSpPr>
          <p:nvPr>
            <p:ph type="dt" sz="half" idx="10"/>
          </p:nvPr>
        </p:nvSpPr>
        <p:spPr/>
        <p:txBody>
          <a:bodyPr/>
          <a:lstStyle/>
          <a:p>
            <a:fld id="{3BB1458B-513D-43CB-BACD-1BE66E46F38F}" type="datetime1">
              <a:rPr lang="zh-CN" altLang="en-US" smtClean="0"/>
              <a:t>2022/1/14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
        <p:nvSpPr>
          <p:cNvPr id="8" name="矩形 7"/>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179179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052736"/>
            <a:ext cx="10972800" cy="4840303"/>
          </a:xfrm>
        </p:spPr>
        <p:txBody>
          <a:bodyPr>
            <a:normAutofit/>
          </a:bodyPr>
          <a:lstStyle>
            <a:lvl1pPr>
              <a:lnSpc>
                <a:spcPct val="110000"/>
              </a:lnSpc>
              <a:spcBef>
                <a:spcPts val="800"/>
              </a:spcBef>
              <a:spcAft>
                <a:spcPts val="500"/>
              </a:spcAft>
              <a:buClr>
                <a:srgbClr val="FFC000"/>
              </a:buClr>
              <a:buSzPct val="80000"/>
              <a:buFont typeface="Wingdings" pitchFamily="2" charset="2"/>
              <a:buChar char="n"/>
              <a:defRPr sz="2400" b="0" baseline="0">
                <a:latin typeface="Arial" panose="020B0604020202020204" pitchFamily="34" charset="0"/>
                <a:ea typeface="微软雅黑" pitchFamily="34" charset="-122"/>
              </a:defRPr>
            </a:lvl1pPr>
            <a:lvl2pPr marL="742950" indent="-285750">
              <a:buFont typeface="Wingdings" panose="05000000000000000000" pitchFamily="2" charset="2"/>
              <a:buChar char="Ø"/>
              <a:defRPr sz="2000" baseline="0">
                <a:latin typeface="Arial" panose="020B0604020202020204" pitchFamily="34" charset="0"/>
                <a:ea typeface="微软雅黑" pitchFamily="34" charset="-122"/>
              </a:defRPr>
            </a:lvl2pPr>
            <a:lvl3pPr>
              <a:defRPr sz="1800" baseline="0"/>
            </a:lvl3pPr>
            <a:lvl4pPr>
              <a:defRPr sz="1800" baseline="0"/>
            </a:lvl4pPr>
            <a:lvl5pPr>
              <a:defRPr sz="1800" baseline="0"/>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zh-CN" altLang="en-US" dirty="0"/>
          </a:p>
        </p:txBody>
      </p:sp>
      <p:sp>
        <p:nvSpPr>
          <p:cNvPr id="4" name="日期占位符 3"/>
          <p:cNvSpPr>
            <a:spLocks noGrp="1"/>
          </p:cNvSpPr>
          <p:nvPr>
            <p:ph type="dt" sz="half" idx="10"/>
          </p:nvPr>
        </p:nvSpPr>
        <p:spPr/>
        <p:txBody>
          <a:bodyPr/>
          <a:lstStyle/>
          <a:p>
            <a:fld id="{0135735B-F78A-4112-A27D-B436103B275F}" type="datetime1">
              <a:rPr lang="zh-CN" altLang="en-US" smtClean="0"/>
              <a:t>2022/1/14</a:t>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98B4EB0-06CE-481E-B32B-52DF58230A15}" type="slidenum">
              <a:rPr lang="zh-CN" altLang="en-US" smtClean="0"/>
              <a:pPr/>
              <a:t>‹#›</a:t>
            </a:fld>
            <a:endParaRPr lang="zh-CN" altLang="en-US" dirty="0"/>
          </a:p>
        </p:txBody>
      </p:sp>
      <p:sp>
        <p:nvSpPr>
          <p:cNvPr id="2" name="标题 1"/>
          <p:cNvSpPr>
            <a:spLocks noGrp="1"/>
          </p:cNvSpPr>
          <p:nvPr>
            <p:ph type="title" hasCustomPrompt="1"/>
          </p:nvPr>
        </p:nvSpPr>
        <p:spPr>
          <a:xfrm>
            <a:off x="666712" y="142852"/>
            <a:ext cx="10763325" cy="725470"/>
          </a:xfrm>
        </p:spPr>
        <p:txBody>
          <a:bodyPr>
            <a:normAutofit/>
          </a:bodyPr>
          <a:lstStyle>
            <a:lvl1pPr algn="l">
              <a:defRPr sz="3600" b="1" baseline="0">
                <a:solidFill>
                  <a:schemeClr val="tx1"/>
                </a:solidFill>
                <a:effectLst/>
                <a:latin typeface="Arial Rounded MT Bold" panose="020F0704030504030204" pitchFamily="34" charset="0"/>
                <a:ea typeface="微软雅黑" pitchFamily="34" charset="-122"/>
              </a:defRPr>
            </a:lvl1pPr>
          </a:lstStyle>
          <a:p>
            <a:r>
              <a:rPr lang="en-US" altLang="zh-CN" dirty="0"/>
              <a:t>Title</a:t>
            </a:r>
            <a:endParaRPr lang="zh-CN" altLang="en-US" dirty="0"/>
          </a:p>
        </p:txBody>
      </p:sp>
      <p:sp>
        <p:nvSpPr>
          <p:cNvPr id="15" name="矩形 14"/>
          <p:cNvSpPr/>
          <p:nvPr userDrawn="1"/>
        </p:nvSpPr>
        <p:spPr>
          <a:xfrm>
            <a:off x="0" y="6750024"/>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750024"/>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E6063123-A9C5-4CC8-B47A-9F68924BFA92}" type="datetime1">
              <a:rPr lang="zh-CN" altLang="en-US" smtClean="0"/>
              <a:t>2022/1/14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BF8CD667-4ADA-4F34-BDE3-739AF70BA975}" type="datetime1">
              <a:rPr lang="zh-CN" altLang="en-US" smtClean="0"/>
              <a:t>2022/1/14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5797774-085C-4E02-85DA-B99EC4D1F4C8}" type="datetime1">
              <a:rPr lang="zh-CN" altLang="en-US" smtClean="0"/>
              <a:t>2022/1/14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15E9139-A00B-4B2A-98A6-095DC08F1345}"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591F27-5FA8-44C6-98F1-EC9F879B0AEC}" type="datetime1">
              <a:rPr lang="zh-CN" altLang="en-US" smtClean="0"/>
              <a:t>2022/1/14</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5E9139-A00B-4B2A-98A6-095DC08F1345}" type="slidenum">
              <a:rPr lang="zh-CN" altLang="en-US" smtClean="0"/>
              <a:pPr/>
              <a:t>‹#›</a:t>
            </a:fld>
            <a:endParaRPr lang="zh-CN" altLang="en-US" dirty="0"/>
          </a:p>
        </p:txBody>
      </p:sp>
    </p:spTree>
  </p:cSld>
  <p:clrMap bg1="lt1" tx1="dk1" bg2="lt2" tx2="dk2" accent1="accent1" accent2="accent2" accent3="accent3" accent4="accent4" accent5="accent5" accent6="accent6" hlink="hlink" folHlink="folHlink"/>
  <p:sldLayoutIdLst>
    <p:sldLayoutId id="2147483673" r:id="rId1"/>
    <p:sldLayoutId id="2147483650" r:id="rId2"/>
    <p:sldLayoutId id="2147483651" r:id="rId3"/>
    <p:sldLayoutId id="2147483652" r:id="rId4"/>
    <p:sldLayoutId id="2147483655" r:id="rId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file:///C:\Users\Administrator\AppData\Local\Temp\wps\INetCache\de73d19e639e6a440a2577ae41bcc27d" TargetMode="External"/><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emf"/><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emf"/><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9.wmf"/><Relationship Id="rId5" Type="http://schemas.openxmlformats.org/officeDocument/2006/relationships/oleObject" Target="file:///C:\Users\hfkyw\Documents\&#20570;&#21040;&#19968;&#21322;&#30340;&#24037;&#20316;\&#37325;&#35201;&#19988;&#32039;&#24613;&#65288;&#31435;&#21363;&#21435;&#20570;&#65289;\&#35774;&#35745;-&#39640;&#33021;&#25152;&#21608;&#24314;&#26032;BST&#20108;&#26497;&#30913;&#38081;&#26059;&#36716;&#27979;&#30913;&#35013;&#32622;\BST&#20108;&#26497;&#30913;&#38081;&#27979;&#30913;&#31995;&#32479;-20201228\xuancexianquan.CATProduct" TargetMode="Externa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3.jpg"/><Relationship Id="rId4" Type="http://schemas.openxmlformats.org/officeDocument/2006/relationships/image" Target="../media/image62.png"/></Relationships>
</file>

<file path=ppt/slides/_rels/slide3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2.xml"/><Relationship Id="rId5" Type="http://schemas.openxmlformats.org/officeDocument/2006/relationships/image" Target="../media/image15.emf"/><Relationship Id="rId4" Type="http://schemas.openxmlformats.org/officeDocument/2006/relationships/image" Target="../media/image14.emf"/></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1703512" y="3933056"/>
            <a:ext cx="8424936" cy="1752600"/>
          </a:xfrm>
        </p:spPr>
        <p:txBody>
          <a:bodyPr/>
          <a:lstStyle/>
          <a:p>
            <a:r>
              <a:rPr lang="en-US" altLang="zh-CN" dirty="0"/>
              <a:t>Mei Yang, Wen Kang, Fusan Chen, </a:t>
            </a:r>
            <a:r>
              <a:rPr lang="en-US" altLang="zh-CN" dirty="0" err="1"/>
              <a:t>Xianjing</a:t>
            </a:r>
            <a:r>
              <a:rPr lang="en-US" altLang="zh-CN" dirty="0"/>
              <a:t> Sun</a:t>
            </a:r>
          </a:p>
          <a:p>
            <a:r>
              <a:rPr lang="en-US" altLang="zh-CN" sz="2800" dirty="0"/>
              <a:t>Jan. 14,2022</a:t>
            </a:r>
            <a:endParaRPr lang="zh-CN" altLang="en-US" sz="2800" dirty="0"/>
          </a:p>
        </p:txBody>
      </p:sp>
      <p:sp>
        <p:nvSpPr>
          <p:cNvPr id="4" name="文本框 3"/>
          <p:cNvSpPr txBox="1"/>
          <p:nvPr/>
        </p:nvSpPr>
        <p:spPr>
          <a:xfrm>
            <a:off x="839416" y="2026415"/>
            <a:ext cx="9937104" cy="707886"/>
          </a:xfrm>
          <a:prstGeom prst="rect">
            <a:avLst/>
          </a:prstGeom>
          <a:noFill/>
        </p:spPr>
        <p:txBody>
          <a:bodyPr wrap="square" rtlCol="0">
            <a:spAutoFit/>
          </a:bodyPr>
          <a:lstStyle/>
          <a:p>
            <a:pPr algn="ctr"/>
            <a:r>
              <a:rPr lang="en-US" altLang="zh-CN" sz="4000" b="1" dirty="0"/>
              <a:t>CEPC Collider Ring and Booster Magnets R&amp;D</a:t>
            </a:r>
            <a:endParaRPr lang="zh-CN" altLang="en-US" sz="4000" b="1" dirty="0">
              <a:latin typeface="+mj-lt"/>
            </a:endParaRPr>
          </a:p>
        </p:txBody>
      </p:sp>
      <p:sp>
        <p:nvSpPr>
          <p:cNvPr id="5" name="文本框 4"/>
          <p:cNvSpPr txBox="1"/>
          <p:nvPr/>
        </p:nvSpPr>
        <p:spPr>
          <a:xfrm>
            <a:off x="2711624" y="5805264"/>
            <a:ext cx="7177053" cy="707886"/>
          </a:xfrm>
          <a:prstGeom prst="rect">
            <a:avLst/>
          </a:prstGeom>
          <a:noFill/>
        </p:spPr>
        <p:txBody>
          <a:bodyPr wrap="square" rtlCol="0">
            <a:spAutoFit/>
          </a:bodyPr>
          <a:lstStyle/>
          <a:p>
            <a:pPr algn="ctr">
              <a:lnSpc>
                <a:spcPct val="100000"/>
              </a:lnSpc>
            </a:pPr>
            <a:r>
              <a:rPr lang="en-US" altLang="zh-CN" sz="2000" b="1" dirty="0">
                <a:latin typeface="Calibri Light" panose="020F0302020204030204" pitchFamily="34" charset="0"/>
                <a:cs typeface="Times New Roman" panose="02020603050405020304" pitchFamily="18" charset="0"/>
              </a:rPr>
              <a:t>HKUST IAS Mini Workshop of Accelerator (HEP 2022)</a:t>
            </a:r>
            <a:br>
              <a:rPr lang="en-US" altLang="zh-CN" sz="2000" b="1" dirty="0">
                <a:latin typeface="Calibri Light" panose="020F0302020204030204" pitchFamily="34" charset="0"/>
                <a:cs typeface="Times New Roman" panose="02020603050405020304" pitchFamily="18" charset="0"/>
              </a:rPr>
            </a:br>
            <a:r>
              <a:rPr lang="en-US" altLang="zh-CN" sz="2000" b="1" dirty="0">
                <a:latin typeface="Calibri Light" panose="020F0302020204030204" pitchFamily="34" charset="0"/>
                <a:cs typeface="Times New Roman" panose="02020603050405020304" pitchFamily="18" charset="0"/>
              </a:rPr>
              <a:t>Jan. 13-19, 2022, online </a:t>
            </a:r>
            <a:r>
              <a:rPr lang="en-US" altLang="zh-CN" sz="2000" b="1" dirty="0" err="1">
                <a:latin typeface="Calibri Light" panose="020F0302020204030204" pitchFamily="34" charset="0"/>
                <a:cs typeface="Times New Roman" panose="02020603050405020304" pitchFamily="18" charset="0"/>
              </a:rPr>
              <a:t>Hongkong</a:t>
            </a:r>
            <a:endParaRPr lang="en-US" altLang="zh-CN" sz="2000" b="1" dirty="0"/>
          </a:p>
        </p:txBody>
      </p:sp>
      <p:pic>
        <p:nvPicPr>
          <p:cNvPr id="6" name="图片 5">
            <a:extLst>
              <a:ext uri="{FF2B5EF4-FFF2-40B4-BE49-F238E27FC236}">
                <a16:creationId xmlns:a16="http://schemas.microsoft.com/office/drawing/2014/main" id="{6D4F179F-1306-4FE2-B5A8-9A8EC8E97E5F}"/>
              </a:ext>
            </a:extLst>
          </p:cNvPr>
          <p:cNvPicPr/>
          <p:nvPr/>
        </p:nvPicPr>
        <p:blipFill>
          <a:blip r:embed="rId2" r:link="rId3"/>
          <a:stretch>
            <a:fillRect/>
          </a:stretch>
        </p:blipFill>
        <p:spPr>
          <a:xfrm>
            <a:off x="10344472" y="332656"/>
            <a:ext cx="1201420" cy="628650"/>
          </a:xfrm>
          <a:prstGeom prst="rect">
            <a:avLst/>
          </a:prstGeom>
          <a:noFill/>
          <a:ln w="9525">
            <a:noFill/>
          </a:ln>
        </p:spPr>
      </p:pic>
      <p:pic>
        <p:nvPicPr>
          <p:cNvPr id="8" name="图片 7">
            <a:extLst>
              <a:ext uri="{FF2B5EF4-FFF2-40B4-BE49-F238E27FC236}">
                <a16:creationId xmlns:a16="http://schemas.microsoft.com/office/drawing/2014/main" id="{5F8F7181-57B8-4BE7-B6A4-CE839ECF683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360" y="360610"/>
            <a:ext cx="3552825" cy="672912"/>
          </a:xfrm>
          <a:prstGeom prst="rect">
            <a:avLst/>
          </a:prstGeom>
        </p:spPr>
      </p:pic>
    </p:spTree>
    <p:extLst>
      <p:ext uri="{BB962C8B-B14F-4D97-AF65-F5344CB8AC3E}">
        <p14:creationId xmlns:p14="http://schemas.microsoft.com/office/powerpoint/2010/main" val="361860019"/>
      </p:ext>
    </p:extLst>
  </p:cSld>
  <p:clrMapOvr>
    <a:masterClrMapping/>
  </p:clrMapOvr>
  <mc:AlternateContent xmlns:mc="http://schemas.openxmlformats.org/markup-compatibility/2006" xmlns:p14="http://schemas.microsoft.com/office/powerpoint/2010/main">
    <mc:Choice Requires="p14">
      <p:transition spd="slow" p14:dur="2000" advTm="9562"/>
    </mc:Choice>
    <mc:Fallback xmlns="">
      <p:transition spd="slow" advTm="9562"/>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10</a:t>
            </a:fld>
            <a:endParaRPr lang="zh-CN" altLang="en-US" dirty="0"/>
          </a:p>
        </p:txBody>
      </p:sp>
      <p:sp>
        <p:nvSpPr>
          <p:cNvPr id="4" name="标题 3"/>
          <p:cNvSpPr>
            <a:spLocks noGrp="1"/>
          </p:cNvSpPr>
          <p:nvPr>
            <p:ph type="title"/>
          </p:nvPr>
        </p:nvSpPr>
        <p:spPr>
          <a:xfrm>
            <a:off x="666712" y="142852"/>
            <a:ext cx="11189928" cy="725470"/>
          </a:xfrm>
        </p:spPr>
        <p:txBody>
          <a:bodyPr>
            <a:noAutofit/>
          </a:bodyPr>
          <a:lstStyle/>
          <a:p>
            <a:r>
              <a:rPr lang="en-US" altLang="zh-CN" sz="3200" dirty="0">
                <a:ea typeface="华文楷体"/>
                <a:cs typeface="Times New Roman" pitchFamily="18" charset="0"/>
              </a:rPr>
              <a:t>Status of the full-scale prototype CT coil dipole magnet</a:t>
            </a:r>
            <a:endParaRPr lang="zh-CN" altLang="en-US" sz="3200" dirty="0"/>
          </a:p>
        </p:txBody>
      </p:sp>
      <p:sp>
        <p:nvSpPr>
          <p:cNvPr id="5" name="Rectangle 8">
            <a:extLst>
              <a:ext uri="{FF2B5EF4-FFF2-40B4-BE49-F238E27FC236}">
                <a16:creationId xmlns:a16="http://schemas.microsoft.com/office/drawing/2014/main" id="{199DFAA6-FFE7-4F3E-9079-392C79CF4736}"/>
              </a:ext>
            </a:extLst>
          </p:cNvPr>
          <p:cNvSpPr>
            <a:spLocks noChangeArrowheads="1"/>
          </p:cNvSpPr>
          <p:nvPr/>
        </p:nvSpPr>
        <p:spPr bwMode="auto">
          <a:xfrm>
            <a:off x="607102" y="1047843"/>
            <a:ext cx="10702977" cy="830997"/>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400" b="1" dirty="0">
                <a:ea typeface="华文楷体"/>
                <a:cs typeface="Times New Roman" pitchFamily="18" charset="0"/>
              </a:rPr>
              <a:t>After the coil conductors are produced and assembled together, they will be put into the shielding tube, which can be opened into upper and lower parts.</a:t>
            </a:r>
          </a:p>
        </p:txBody>
      </p:sp>
      <p:pic>
        <p:nvPicPr>
          <p:cNvPr id="6" name="图片 5">
            <a:extLst>
              <a:ext uri="{FF2B5EF4-FFF2-40B4-BE49-F238E27FC236}">
                <a16:creationId xmlns:a16="http://schemas.microsoft.com/office/drawing/2014/main" id="{76C13C38-1FA4-4370-AAD1-2B6D2CDACD3B}"/>
              </a:ext>
            </a:extLst>
          </p:cNvPr>
          <p:cNvPicPr>
            <a:picLocks noChangeAspect="1"/>
          </p:cNvPicPr>
          <p:nvPr/>
        </p:nvPicPr>
        <p:blipFill>
          <a:blip r:embed="rId2"/>
          <a:stretch>
            <a:fillRect/>
          </a:stretch>
        </p:blipFill>
        <p:spPr>
          <a:xfrm>
            <a:off x="1991797" y="1956411"/>
            <a:ext cx="6514501" cy="3171634"/>
          </a:xfrm>
          <a:prstGeom prst="rect">
            <a:avLst/>
          </a:prstGeom>
        </p:spPr>
      </p:pic>
      <p:pic>
        <p:nvPicPr>
          <p:cNvPr id="7" name="图片 6">
            <a:extLst>
              <a:ext uri="{FF2B5EF4-FFF2-40B4-BE49-F238E27FC236}">
                <a16:creationId xmlns:a16="http://schemas.microsoft.com/office/drawing/2014/main" id="{C7771B37-7C50-4876-BED0-F709929A3CAC}"/>
              </a:ext>
            </a:extLst>
          </p:cNvPr>
          <p:cNvPicPr>
            <a:picLocks noChangeAspect="1"/>
          </p:cNvPicPr>
          <p:nvPr/>
        </p:nvPicPr>
        <p:blipFill>
          <a:blip r:embed="rId3"/>
          <a:stretch>
            <a:fillRect/>
          </a:stretch>
        </p:blipFill>
        <p:spPr>
          <a:xfrm>
            <a:off x="4879212" y="3991213"/>
            <a:ext cx="4783823" cy="2592288"/>
          </a:xfrm>
          <a:prstGeom prst="rect">
            <a:avLst/>
          </a:prstGeom>
        </p:spPr>
      </p:pic>
    </p:spTree>
    <p:extLst>
      <p:ext uri="{BB962C8B-B14F-4D97-AF65-F5344CB8AC3E}">
        <p14:creationId xmlns:p14="http://schemas.microsoft.com/office/powerpoint/2010/main" val="3252094141"/>
      </p:ext>
    </p:extLst>
  </p:cSld>
  <p:clrMapOvr>
    <a:masterClrMapping/>
  </p:clrMapOvr>
  <mc:AlternateContent xmlns:mc="http://schemas.openxmlformats.org/markup-compatibility/2006" xmlns:p14="http://schemas.microsoft.com/office/powerpoint/2010/main">
    <mc:Choice Requires="p14">
      <p:transition spd="slow" p14:dur="2000" advTm="23712"/>
    </mc:Choice>
    <mc:Fallback xmlns="">
      <p:transition spd="slow" advTm="23712"/>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11</a:t>
            </a:fld>
            <a:endParaRPr lang="zh-CN" altLang="en-US" dirty="0"/>
          </a:p>
        </p:txBody>
      </p:sp>
      <p:sp>
        <p:nvSpPr>
          <p:cNvPr id="4" name="标题 3"/>
          <p:cNvSpPr>
            <a:spLocks noGrp="1"/>
          </p:cNvSpPr>
          <p:nvPr>
            <p:ph type="title"/>
          </p:nvPr>
        </p:nvSpPr>
        <p:spPr>
          <a:xfrm>
            <a:off x="666712" y="142852"/>
            <a:ext cx="11189928" cy="725470"/>
          </a:xfrm>
        </p:spPr>
        <p:txBody>
          <a:bodyPr>
            <a:normAutofit fontScale="90000"/>
          </a:bodyPr>
          <a:lstStyle/>
          <a:p>
            <a:r>
              <a:rPr lang="en-US" altLang="zh-CN" dirty="0">
                <a:ea typeface="华文楷体"/>
                <a:cs typeface="Times New Roman" pitchFamily="18" charset="0"/>
              </a:rPr>
              <a:t>Status of the full-scale prototype CT coil dipole magnet</a:t>
            </a:r>
            <a:endParaRPr lang="zh-CN" altLang="en-US" dirty="0"/>
          </a:p>
        </p:txBody>
      </p:sp>
      <p:sp>
        <p:nvSpPr>
          <p:cNvPr id="5" name="Rectangle 8">
            <a:extLst>
              <a:ext uri="{FF2B5EF4-FFF2-40B4-BE49-F238E27FC236}">
                <a16:creationId xmlns:a16="http://schemas.microsoft.com/office/drawing/2014/main" id="{3F9FEB62-2BF7-41A5-AAC3-9254041495A8}"/>
              </a:ext>
            </a:extLst>
          </p:cNvPr>
          <p:cNvSpPr>
            <a:spLocks noChangeArrowheads="1"/>
          </p:cNvSpPr>
          <p:nvPr/>
        </p:nvSpPr>
        <p:spPr bwMode="auto">
          <a:xfrm>
            <a:off x="609600" y="1126011"/>
            <a:ext cx="10702977" cy="461665"/>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400" b="1" dirty="0">
                <a:latin typeface="Arial" panose="020B0604020202020204" pitchFamily="34" charset="0"/>
                <a:ea typeface="华文楷体"/>
                <a:cs typeface="Arial" panose="020B0604020202020204" pitchFamily="34" charset="0"/>
              </a:rPr>
              <a:t>At present, the production of the shielding tube is on the way.</a:t>
            </a:r>
          </a:p>
        </p:txBody>
      </p:sp>
      <p:pic>
        <p:nvPicPr>
          <p:cNvPr id="6" name="图片 5">
            <a:extLst>
              <a:ext uri="{FF2B5EF4-FFF2-40B4-BE49-F238E27FC236}">
                <a16:creationId xmlns:a16="http://schemas.microsoft.com/office/drawing/2014/main" id="{61A7A0AB-2F20-45A1-A649-3498C6EDFDDD}"/>
              </a:ext>
            </a:extLst>
          </p:cNvPr>
          <p:cNvPicPr>
            <a:picLocks noChangeAspect="1"/>
          </p:cNvPicPr>
          <p:nvPr/>
        </p:nvPicPr>
        <p:blipFill>
          <a:blip r:embed="rId2"/>
          <a:stretch>
            <a:fillRect/>
          </a:stretch>
        </p:blipFill>
        <p:spPr>
          <a:xfrm>
            <a:off x="335360" y="1852011"/>
            <a:ext cx="5502854" cy="2193314"/>
          </a:xfrm>
          <a:prstGeom prst="rect">
            <a:avLst/>
          </a:prstGeom>
        </p:spPr>
      </p:pic>
      <p:pic>
        <p:nvPicPr>
          <p:cNvPr id="7" name="图片 6">
            <a:extLst>
              <a:ext uri="{FF2B5EF4-FFF2-40B4-BE49-F238E27FC236}">
                <a16:creationId xmlns:a16="http://schemas.microsoft.com/office/drawing/2014/main" id="{2F0DBFFB-8208-4FD6-B829-AA825892CE0F}"/>
              </a:ext>
            </a:extLst>
          </p:cNvPr>
          <p:cNvPicPr>
            <a:picLocks noChangeAspect="1"/>
          </p:cNvPicPr>
          <p:nvPr/>
        </p:nvPicPr>
        <p:blipFill>
          <a:blip r:embed="rId3"/>
          <a:stretch>
            <a:fillRect/>
          </a:stretch>
        </p:blipFill>
        <p:spPr>
          <a:xfrm>
            <a:off x="6052569" y="1587677"/>
            <a:ext cx="2220514" cy="2561404"/>
          </a:xfrm>
          <a:prstGeom prst="rect">
            <a:avLst/>
          </a:prstGeom>
        </p:spPr>
      </p:pic>
      <p:pic>
        <p:nvPicPr>
          <p:cNvPr id="8" name="图片 7">
            <a:extLst>
              <a:ext uri="{FF2B5EF4-FFF2-40B4-BE49-F238E27FC236}">
                <a16:creationId xmlns:a16="http://schemas.microsoft.com/office/drawing/2014/main" id="{83C314CF-8935-412E-9DC3-9097CA16D650}"/>
              </a:ext>
            </a:extLst>
          </p:cNvPr>
          <p:cNvPicPr>
            <a:picLocks noChangeAspect="1"/>
          </p:cNvPicPr>
          <p:nvPr/>
        </p:nvPicPr>
        <p:blipFill>
          <a:blip r:embed="rId4"/>
          <a:stretch>
            <a:fillRect/>
          </a:stretch>
        </p:blipFill>
        <p:spPr>
          <a:xfrm>
            <a:off x="8448893" y="1535445"/>
            <a:ext cx="2311995" cy="2509880"/>
          </a:xfrm>
          <a:prstGeom prst="rect">
            <a:avLst/>
          </a:prstGeom>
        </p:spPr>
      </p:pic>
      <p:pic>
        <p:nvPicPr>
          <p:cNvPr id="9" name="图片 8">
            <a:extLst>
              <a:ext uri="{FF2B5EF4-FFF2-40B4-BE49-F238E27FC236}">
                <a16:creationId xmlns:a16="http://schemas.microsoft.com/office/drawing/2014/main" id="{D985F588-62F4-478C-BFA0-BC76C38DC50B}"/>
              </a:ext>
            </a:extLst>
          </p:cNvPr>
          <p:cNvPicPr>
            <a:picLocks noChangeAspect="1"/>
          </p:cNvPicPr>
          <p:nvPr/>
        </p:nvPicPr>
        <p:blipFill>
          <a:blip r:embed="rId5"/>
          <a:stretch>
            <a:fillRect/>
          </a:stretch>
        </p:blipFill>
        <p:spPr>
          <a:xfrm>
            <a:off x="366647" y="4309660"/>
            <a:ext cx="5124620" cy="1707836"/>
          </a:xfrm>
          <a:prstGeom prst="rect">
            <a:avLst/>
          </a:prstGeom>
        </p:spPr>
      </p:pic>
      <p:pic>
        <p:nvPicPr>
          <p:cNvPr id="2" name="图片 1"/>
          <p:cNvPicPr>
            <a:picLocks noChangeAspect="1"/>
          </p:cNvPicPr>
          <p:nvPr/>
        </p:nvPicPr>
        <p:blipFill>
          <a:blip r:embed="rId6"/>
          <a:stretch>
            <a:fillRect/>
          </a:stretch>
        </p:blipFill>
        <p:spPr>
          <a:xfrm>
            <a:off x="6753142" y="4207901"/>
            <a:ext cx="3377381" cy="2663258"/>
          </a:xfrm>
          <a:prstGeom prst="rect">
            <a:avLst/>
          </a:prstGeom>
        </p:spPr>
      </p:pic>
    </p:spTree>
    <p:extLst>
      <p:ext uri="{BB962C8B-B14F-4D97-AF65-F5344CB8AC3E}">
        <p14:creationId xmlns:p14="http://schemas.microsoft.com/office/powerpoint/2010/main" val="1278099547"/>
      </p:ext>
    </p:extLst>
  </p:cSld>
  <p:clrMapOvr>
    <a:masterClrMapping/>
  </p:clrMapOvr>
  <mc:AlternateContent xmlns:mc="http://schemas.openxmlformats.org/markup-compatibility/2006" xmlns:p14="http://schemas.microsoft.com/office/powerpoint/2010/main">
    <mc:Choice Requires="p14">
      <p:transition spd="slow" p14:dur="2000" advTm="14538"/>
    </mc:Choice>
    <mc:Fallback xmlns="">
      <p:transition spd="slow" advTm="1453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12</a:t>
            </a:fld>
            <a:endParaRPr lang="zh-CN" altLang="en-US" dirty="0"/>
          </a:p>
        </p:txBody>
      </p:sp>
      <p:sp>
        <p:nvSpPr>
          <p:cNvPr id="4" name="标题 3"/>
          <p:cNvSpPr>
            <a:spLocks noGrp="1"/>
          </p:cNvSpPr>
          <p:nvPr>
            <p:ph type="title"/>
          </p:nvPr>
        </p:nvSpPr>
        <p:spPr>
          <a:xfrm>
            <a:off x="666712" y="142852"/>
            <a:ext cx="11189928" cy="725470"/>
          </a:xfrm>
        </p:spPr>
        <p:txBody>
          <a:bodyPr>
            <a:normAutofit/>
          </a:bodyPr>
          <a:lstStyle/>
          <a:p>
            <a:r>
              <a:rPr lang="en-US" altLang="zh-CN" dirty="0">
                <a:ea typeface="华文楷体"/>
                <a:cs typeface="Times New Roman" pitchFamily="18" charset="0"/>
              </a:rPr>
              <a:t>Status of the field measurement system</a:t>
            </a:r>
            <a:endParaRPr lang="zh-CN" altLang="en-US" dirty="0"/>
          </a:p>
        </p:txBody>
      </p:sp>
      <p:sp>
        <p:nvSpPr>
          <p:cNvPr id="5" name="内容占位符 2">
            <a:extLst>
              <a:ext uri="{FF2B5EF4-FFF2-40B4-BE49-F238E27FC236}">
                <a16:creationId xmlns:a16="http://schemas.microsoft.com/office/drawing/2014/main" id="{06EACF35-C400-4467-99CF-BB3613B4A66D}"/>
              </a:ext>
            </a:extLst>
          </p:cNvPr>
          <p:cNvSpPr txBox="1">
            <a:spLocks noChangeArrowheads="1"/>
          </p:cNvSpPr>
          <p:nvPr/>
        </p:nvSpPr>
        <p:spPr>
          <a:xfrm>
            <a:off x="1451715" y="1429451"/>
            <a:ext cx="8229600" cy="1117634"/>
          </a:xfrm>
          <a:prstGeom prst="rect">
            <a:avLst/>
          </a:prstGeom>
          <a:extLst/>
        </p:spPr>
        <p:txBody>
          <a:bodyPr vert="horz" lIns="91440" tIns="45720" rIns="91440" bIns="45720" numCol="2"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indent="457200" algn="just">
              <a:lnSpc>
                <a:spcPct val="125000"/>
              </a:lnSpc>
              <a:spcBef>
                <a:spcPct val="0"/>
              </a:spcBef>
              <a:defRPr/>
            </a:pPr>
            <a:r>
              <a:rPr lang="en-US" altLang="zh-CN" sz="2000" b="1" dirty="0">
                <a:solidFill>
                  <a:srgbClr val="FF0000"/>
                </a:solidFill>
                <a:latin typeface="Times New Roman" panose="02020603050405020304" pitchFamily="18" charset="0"/>
                <a:ea typeface="楷体" panose="02010609060101010101" pitchFamily="49" charset="-122"/>
                <a:sym typeface="楷体" panose="02010609060101010101" pitchFamily="49" charset="-122"/>
              </a:rPr>
              <a:t>1</a:t>
            </a:r>
            <a:r>
              <a:rPr lang="zh-CN" altLang="en-US" sz="2000" b="1" dirty="0">
                <a:solidFill>
                  <a:srgbClr val="FF0000"/>
                </a:solidFill>
                <a:latin typeface="Times New Roman" panose="02020603050405020304" pitchFamily="18" charset="0"/>
                <a:ea typeface="楷体" panose="02010609060101010101" pitchFamily="49" charset="-122"/>
                <a:sym typeface="楷体" panose="02010609060101010101" pitchFamily="49" charset="-122"/>
              </a:rPr>
              <a:t>、</a:t>
            </a:r>
            <a:r>
              <a:rPr lang="en-US" altLang="zh-CN" sz="2000" b="1" dirty="0">
                <a:solidFill>
                  <a:srgbClr val="FF0000"/>
                </a:solidFill>
                <a:latin typeface="Times New Roman" panose="02020603050405020304" pitchFamily="18" charset="0"/>
                <a:ea typeface="楷体" panose="02010609060101010101" pitchFamily="49" charset="-122"/>
                <a:sym typeface="楷体" panose="02010609060101010101" pitchFamily="49" charset="-122"/>
              </a:rPr>
              <a:t>Long coil </a:t>
            </a:r>
          </a:p>
          <a:p>
            <a:pPr indent="457200" algn="just">
              <a:lnSpc>
                <a:spcPct val="125000"/>
              </a:lnSpc>
              <a:spcBef>
                <a:spcPct val="0"/>
              </a:spcBef>
              <a:defRPr/>
            </a:pPr>
            <a:r>
              <a:rPr lang="en-US" altLang="zh-CN" sz="2000" b="1" dirty="0">
                <a:solidFill>
                  <a:srgbClr val="FF0000"/>
                </a:solidFill>
                <a:latin typeface="Times New Roman" panose="02020603050405020304" pitchFamily="18" charset="0"/>
                <a:ea typeface="楷体" panose="02010609060101010101" pitchFamily="49" charset="-122"/>
                <a:sym typeface="楷体" panose="02010609060101010101" pitchFamily="49" charset="-122"/>
              </a:rPr>
              <a:t>2</a:t>
            </a:r>
            <a:r>
              <a:rPr lang="zh-CN" altLang="en-US" sz="2000" b="1" dirty="0">
                <a:solidFill>
                  <a:srgbClr val="FF0000"/>
                </a:solidFill>
                <a:latin typeface="Times New Roman" panose="02020603050405020304" pitchFamily="18" charset="0"/>
                <a:ea typeface="楷体" panose="02010609060101010101" pitchFamily="49" charset="-122"/>
                <a:sym typeface="楷体" panose="02010609060101010101" pitchFamily="49" charset="-122"/>
              </a:rPr>
              <a:t>、</a:t>
            </a:r>
            <a:r>
              <a:rPr lang="en-US" altLang="zh-CN" sz="2000" b="1" dirty="0">
                <a:solidFill>
                  <a:srgbClr val="FF0000"/>
                </a:solidFill>
                <a:latin typeface="Times New Roman" panose="02020603050405020304" pitchFamily="18" charset="0"/>
                <a:ea typeface="楷体" panose="02010609060101010101" pitchFamily="49" charset="-122"/>
                <a:sym typeface="楷体" panose="02010609060101010101" pitchFamily="49" charset="-122"/>
              </a:rPr>
              <a:t>Motor and Driver</a:t>
            </a:r>
          </a:p>
          <a:p>
            <a:pPr indent="457200" algn="just">
              <a:lnSpc>
                <a:spcPct val="125000"/>
              </a:lnSpc>
              <a:spcBef>
                <a:spcPct val="0"/>
              </a:spcBef>
              <a:defRPr/>
            </a:pPr>
            <a:r>
              <a:rPr lang="en-US" altLang="zh-CN" sz="2000" b="1" dirty="0">
                <a:solidFill>
                  <a:srgbClr val="FF0000"/>
                </a:solidFill>
                <a:latin typeface="Times New Roman" panose="02020603050405020304" pitchFamily="18" charset="0"/>
                <a:ea typeface="楷体" panose="02010609060101010101" pitchFamily="49" charset="-122"/>
                <a:sym typeface="楷体" panose="02010609060101010101" pitchFamily="49" charset="-122"/>
              </a:rPr>
              <a:t>3</a:t>
            </a:r>
            <a:r>
              <a:rPr lang="zh-CN" altLang="en-US" sz="2000" b="1" dirty="0">
                <a:solidFill>
                  <a:srgbClr val="FF0000"/>
                </a:solidFill>
                <a:latin typeface="Times New Roman" panose="02020603050405020304" pitchFamily="18" charset="0"/>
                <a:ea typeface="楷体" panose="02010609060101010101" pitchFamily="49" charset="-122"/>
                <a:sym typeface="楷体" panose="02010609060101010101" pitchFamily="49" charset="-122"/>
              </a:rPr>
              <a:t>、</a:t>
            </a:r>
            <a:r>
              <a:rPr lang="en-US" altLang="zh-CN" sz="2000" b="1" dirty="0">
                <a:solidFill>
                  <a:srgbClr val="FF0000"/>
                </a:solidFill>
                <a:latin typeface="Times New Roman" panose="02020603050405020304" pitchFamily="18" charset="0"/>
                <a:ea typeface="楷体" panose="02010609060101010101" pitchFamily="49" charset="-122"/>
                <a:sym typeface="楷体" panose="02010609060101010101" pitchFamily="49" charset="-122"/>
              </a:rPr>
              <a:t>Encoder</a:t>
            </a:r>
          </a:p>
          <a:p>
            <a:pPr indent="457200" algn="just">
              <a:lnSpc>
                <a:spcPct val="125000"/>
              </a:lnSpc>
              <a:spcBef>
                <a:spcPct val="0"/>
              </a:spcBef>
              <a:defRPr/>
            </a:pPr>
            <a:r>
              <a:rPr lang="en-US" altLang="zh-CN" sz="2000" b="1" dirty="0">
                <a:solidFill>
                  <a:srgbClr val="FF0000"/>
                </a:solidFill>
                <a:latin typeface="Times New Roman" panose="02020603050405020304" pitchFamily="18" charset="0"/>
                <a:ea typeface="楷体" panose="02010609060101010101" pitchFamily="49" charset="-122"/>
                <a:sym typeface="楷体" panose="02010609060101010101" pitchFamily="49" charset="-122"/>
              </a:rPr>
              <a:t>4</a:t>
            </a:r>
            <a:r>
              <a:rPr lang="zh-CN" altLang="en-US" sz="2000" b="1" dirty="0">
                <a:solidFill>
                  <a:srgbClr val="FF0000"/>
                </a:solidFill>
                <a:latin typeface="Times New Roman" panose="02020603050405020304" pitchFamily="18" charset="0"/>
                <a:ea typeface="楷体" panose="02010609060101010101" pitchFamily="49" charset="-122"/>
                <a:sym typeface="楷体" panose="02010609060101010101" pitchFamily="49" charset="-122"/>
              </a:rPr>
              <a:t>、</a:t>
            </a:r>
            <a:r>
              <a:rPr lang="en-US" altLang="zh-CN" sz="2000" b="1" dirty="0">
                <a:solidFill>
                  <a:srgbClr val="FF0000"/>
                </a:solidFill>
                <a:latin typeface="Times New Roman" panose="02020603050405020304" pitchFamily="18" charset="0"/>
                <a:ea typeface="楷体" panose="02010609060101010101" pitchFamily="49" charset="-122"/>
                <a:sym typeface="楷体" panose="02010609060101010101" pitchFamily="49" charset="-122"/>
              </a:rPr>
              <a:t>Motor control</a:t>
            </a:r>
          </a:p>
          <a:p>
            <a:pPr indent="457200" algn="just">
              <a:lnSpc>
                <a:spcPct val="125000"/>
              </a:lnSpc>
              <a:spcBef>
                <a:spcPct val="0"/>
              </a:spcBef>
              <a:defRPr/>
            </a:pPr>
            <a:r>
              <a:rPr lang="en-US" altLang="zh-CN" sz="2000" b="1" dirty="0">
                <a:solidFill>
                  <a:srgbClr val="FF0000"/>
                </a:solidFill>
                <a:latin typeface="Times New Roman" panose="02020603050405020304" pitchFamily="18" charset="0"/>
                <a:ea typeface="楷体" panose="02010609060101010101" pitchFamily="49" charset="-122"/>
                <a:sym typeface="楷体" panose="02010609060101010101" pitchFamily="49" charset="-122"/>
              </a:rPr>
              <a:t>5</a:t>
            </a:r>
            <a:r>
              <a:rPr lang="zh-CN" altLang="en-US" sz="2000" b="1" dirty="0">
                <a:solidFill>
                  <a:srgbClr val="FF0000"/>
                </a:solidFill>
                <a:latin typeface="Times New Roman" panose="02020603050405020304" pitchFamily="18" charset="0"/>
                <a:ea typeface="楷体" panose="02010609060101010101" pitchFamily="49" charset="-122"/>
                <a:sym typeface="楷体" panose="02010609060101010101" pitchFamily="49" charset="-122"/>
              </a:rPr>
              <a:t>、</a:t>
            </a:r>
            <a:r>
              <a:rPr lang="en-US" altLang="zh-CN" sz="2000" b="1" dirty="0">
                <a:solidFill>
                  <a:srgbClr val="FF0000"/>
                </a:solidFill>
                <a:latin typeface="Times New Roman" panose="02020603050405020304" pitchFamily="18" charset="0"/>
                <a:ea typeface="楷体" panose="02010609060101010101" pitchFamily="49" charset="-122"/>
                <a:sym typeface="楷体" panose="02010609060101010101" pitchFamily="49" charset="-122"/>
              </a:rPr>
              <a:t>Signal acquisition device</a:t>
            </a:r>
          </a:p>
        </p:txBody>
      </p:sp>
      <p:pic>
        <p:nvPicPr>
          <p:cNvPr id="6" name="Picture 2">
            <a:extLst>
              <a:ext uri="{FF2B5EF4-FFF2-40B4-BE49-F238E27FC236}">
                <a16:creationId xmlns:a16="http://schemas.microsoft.com/office/drawing/2014/main" id="{6D826FA7-322F-4D33-BD80-B1A67D566585}"/>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082" t="4110" r="25716"/>
          <a:stretch/>
        </p:blipFill>
        <p:spPr bwMode="auto">
          <a:xfrm>
            <a:off x="1199456" y="2708920"/>
            <a:ext cx="9168764" cy="322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2883056"/>
      </p:ext>
    </p:extLst>
  </p:cSld>
  <p:clrMapOvr>
    <a:masterClrMapping/>
  </p:clrMapOvr>
  <mc:AlternateContent xmlns:mc="http://schemas.openxmlformats.org/markup-compatibility/2006" xmlns:p14="http://schemas.microsoft.com/office/powerpoint/2010/main">
    <mc:Choice Requires="p14">
      <p:transition spd="slow" p14:dur="2000" advTm="36679"/>
    </mc:Choice>
    <mc:Fallback xmlns="">
      <p:transition spd="slow" advTm="36679"/>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13</a:t>
            </a:fld>
            <a:endParaRPr lang="zh-CN" altLang="en-US" dirty="0"/>
          </a:p>
        </p:txBody>
      </p:sp>
      <p:sp>
        <p:nvSpPr>
          <p:cNvPr id="4" name="标题 3"/>
          <p:cNvSpPr>
            <a:spLocks noGrp="1"/>
          </p:cNvSpPr>
          <p:nvPr>
            <p:ph type="title"/>
          </p:nvPr>
        </p:nvSpPr>
        <p:spPr>
          <a:xfrm>
            <a:off x="666712" y="113669"/>
            <a:ext cx="11189928" cy="725470"/>
          </a:xfrm>
        </p:spPr>
        <p:txBody>
          <a:bodyPr>
            <a:normAutofit/>
          </a:bodyPr>
          <a:lstStyle/>
          <a:p>
            <a:r>
              <a:rPr lang="en-US" altLang="zh-CN" dirty="0">
                <a:ea typeface="华文楷体"/>
                <a:cs typeface="Times New Roman" pitchFamily="18" charset="0"/>
              </a:rPr>
              <a:t>Status of the field measurement system</a:t>
            </a:r>
            <a:endParaRPr lang="zh-CN" altLang="en-US" dirty="0"/>
          </a:p>
        </p:txBody>
      </p:sp>
      <p:pic>
        <p:nvPicPr>
          <p:cNvPr id="5" name="图片 4">
            <a:extLst>
              <a:ext uri="{FF2B5EF4-FFF2-40B4-BE49-F238E27FC236}">
                <a16:creationId xmlns:a16="http://schemas.microsoft.com/office/drawing/2014/main" id="{8DA95ED3-720B-45B8-A75B-30A342C2214E}"/>
              </a:ext>
            </a:extLst>
          </p:cNvPr>
          <p:cNvPicPr>
            <a:picLocks noChangeAspect="1"/>
          </p:cNvPicPr>
          <p:nvPr/>
        </p:nvPicPr>
        <p:blipFill>
          <a:blip r:embed="rId2"/>
          <a:stretch>
            <a:fillRect/>
          </a:stretch>
        </p:blipFill>
        <p:spPr>
          <a:xfrm>
            <a:off x="667125" y="1844824"/>
            <a:ext cx="10705799" cy="2000143"/>
          </a:xfrm>
          <a:prstGeom prst="rect">
            <a:avLst/>
          </a:prstGeom>
        </p:spPr>
      </p:pic>
      <p:sp>
        <p:nvSpPr>
          <p:cNvPr id="6" name="文本框 5">
            <a:extLst>
              <a:ext uri="{FF2B5EF4-FFF2-40B4-BE49-F238E27FC236}">
                <a16:creationId xmlns:a16="http://schemas.microsoft.com/office/drawing/2014/main" id="{8945438E-6B7F-4FAB-9E65-E9B0947718AB}"/>
              </a:ext>
            </a:extLst>
          </p:cNvPr>
          <p:cNvSpPr txBox="1"/>
          <p:nvPr/>
        </p:nvSpPr>
        <p:spPr>
          <a:xfrm>
            <a:off x="1002970" y="4509120"/>
            <a:ext cx="10034110" cy="1328569"/>
          </a:xfrm>
          <a:prstGeom prst="rect">
            <a:avLst/>
          </a:prstGeom>
          <a:noFill/>
          <a:ln w="12700">
            <a:solidFill>
              <a:srgbClr val="FF0000"/>
            </a:solidFill>
          </a:ln>
        </p:spPr>
        <p:txBody>
          <a:bodyPr wrap="square">
            <a:spAutoFit/>
          </a:bodyPr>
          <a:lstStyle/>
          <a:p>
            <a:pPr indent="-285750" algn="just">
              <a:spcAft>
                <a:spcPts val="1000"/>
              </a:spcAft>
              <a:buClr>
                <a:srgbClr val="FF0000"/>
              </a:buClr>
              <a:buFont typeface="Wingdings" panose="05000000000000000000" pitchFamily="2" charset="2"/>
              <a:buChar char="Ø"/>
              <a:tabLst>
                <a:tab pos="457200" algn="l"/>
              </a:tabLst>
            </a:pPr>
            <a:r>
              <a:rPr lang="en-US" altLang="zh-CN" sz="2400" b="1" dirty="0">
                <a:ea typeface="华文楷体"/>
                <a:cs typeface="Times New Roman" pitchFamily="18" charset="0"/>
              </a:rPr>
              <a:t>The total length of the coil is 5.6m, which is installed in a supporting tube.</a:t>
            </a:r>
          </a:p>
          <a:p>
            <a:pPr indent="-285750" algn="just">
              <a:spcAft>
                <a:spcPts val="1000"/>
              </a:spcAft>
              <a:buClr>
                <a:srgbClr val="FF0000"/>
              </a:buClr>
              <a:buFont typeface="Wingdings" panose="05000000000000000000" pitchFamily="2" charset="2"/>
              <a:buChar char="Ø"/>
              <a:tabLst>
                <a:tab pos="457200" algn="l"/>
              </a:tabLst>
            </a:pPr>
            <a:r>
              <a:rPr lang="en-US" altLang="zh-CN" sz="2400" b="1" dirty="0">
                <a:ea typeface="华文楷体"/>
                <a:cs typeface="Times New Roman" pitchFamily="18" charset="0"/>
              </a:rPr>
              <a:t>Since it is very difficult to manufacture a 5.6m long rotating coil, so the long coil will be assembled with 4 sub-coils. Each sub-coil is 1130 mm long. </a:t>
            </a:r>
          </a:p>
        </p:txBody>
      </p:sp>
      <p:sp>
        <p:nvSpPr>
          <p:cNvPr id="7" name="文本框 6">
            <a:extLst>
              <a:ext uri="{FF2B5EF4-FFF2-40B4-BE49-F238E27FC236}">
                <a16:creationId xmlns:a16="http://schemas.microsoft.com/office/drawing/2014/main" id="{94BABDB7-5F8D-4672-A5DB-C1CCFD1CCED1}"/>
              </a:ext>
            </a:extLst>
          </p:cNvPr>
          <p:cNvSpPr txBox="1"/>
          <p:nvPr/>
        </p:nvSpPr>
        <p:spPr>
          <a:xfrm>
            <a:off x="3287688" y="1313247"/>
            <a:ext cx="6138259" cy="461665"/>
          </a:xfrm>
          <a:prstGeom prst="rect">
            <a:avLst/>
          </a:prstGeom>
          <a:noFill/>
        </p:spPr>
        <p:txBody>
          <a:bodyPr wrap="square" rtlCol="0">
            <a:spAutoFit/>
          </a:bodyPr>
          <a:lstStyle/>
          <a:p>
            <a:r>
              <a:rPr lang="en-US" altLang="zh-CN" sz="2400" b="1" dirty="0">
                <a:solidFill>
                  <a:srgbClr val="0000FF"/>
                </a:solidFill>
                <a:ea typeface="华文楷体"/>
                <a:cs typeface="Times New Roman" pitchFamily="18" charset="0"/>
              </a:rPr>
              <a:t>The structure of the long rotating coil</a:t>
            </a:r>
            <a:endParaRPr lang="zh-CN" altLang="en-US" sz="2400" b="1" dirty="0">
              <a:solidFill>
                <a:srgbClr val="0000FF"/>
              </a:solidFill>
              <a:ea typeface="华文楷体"/>
              <a:cs typeface="Times New Roman" pitchFamily="18" charset="0"/>
            </a:endParaRPr>
          </a:p>
        </p:txBody>
      </p:sp>
    </p:spTree>
    <p:extLst>
      <p:ext uri="{BB962C8B-B14F-4D97-AF65-F5344CB8AC3E}">
        <p14:creationId xmlns:p14="http://schemas.microsoft.com/office/powerpoint/2010/main" val="3860618403"/>
      </p:ext>
    </p:extLst>
  </p:cSld>
  <p:clrMapOvr>
    <a:masterClrMapping/>
  </p:clrMapOvr>
  <mc:AlternateContent xmlns:mc="http://schemas.openxmlformats.org/markup-compatibility/2006" xmlns:p14="http://schemas.microsoft.com/office/powerpoint/2010/main">
    <mc:Choice Requires="p14">
      <p:transition spd="slow" p14:dur="2000" advTm="63054"/>
    </mc:Choice>
    <mc:Fallback xmlns="">
      <p:transition spd="slow" advTm="63054"/>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14</a:t>
            </a:fld>
            <a:endParaRPr lang="zh-CN" altLang="en-US" dirty="0"/>
          </a:p>
        </p:txBody>
      </p:sp>
      <p:sp>
        <p:nvSpPr>
          <p:cNvPr id="4" name="标题 3"/>
          <p:cNvSpPr>
            <a:spLocks noGrp="1"/>
          </p:cNvSpPr>
          <p:nvPr>
            <p:ph type="title"/>
          </p:nvPr>
        </p:nvSpPr>
        <p:spPr/>
        <p:txBody>
          <a:bodyPr/>
          <a:lstStyle/>
          <a:p>
            <a:r>
              <a:rPr lang="en-US" altLang="zh-CN" dirty="0"/>
              <a:t>Status of the field measurement system</a:t>
            </a:r>
            <a:endParaRPr lang="zh-CN" altLang="en-US" dirty="0"/>
          </a:p>
        </p:txBody>
      </p:sp>
      <p:pic>
        <p:nvPicPr>
          <p:cNvPr id="5" name="图片 4">
            <a:extLst>
              <a:ext uri="{FF2B5EF4-FFF2-40B4-BE49-F238E27FC236}">
                <a16:creationId xmlns:a16="http://schemas.microsoft.com/office/drawing/2014/main" id="{F3588385-FFA5-49E6-B94A-D642122AF189}"/>
              </a:ext>
            </a:extLst>
          </p:cNvPr>
          <p:cNvPicPr>
            <a:picLocks noChangeAspect="1"/>
          </p:cNvPicPr>
          <p:nvPr/>
        </p:nvPicPr>
        <p:blipFill>
          <a:blip r:embed="rId3"/>
          <a:stretch>
            <a:fillRect/>
          </a:stretch>
        </p:blipFill>
        <p:spPr>
          <a:xfrm>
            <a:off x="5435410" y="3759643"/>
            <a:ext cx="2293700" cy="1268938"/>
          </a:xfrm>
          <a:prstGeom prst="rect">
            <a:avLst/>
          </a:prstGeom>
        </p:spPr>
      </p:pic>
      <p:pic>
        <p:nvPicPr>
          <p:cNvPr id="6" name="图片 5">
            <a:extLst>
              <a:ext uri="{FF2B5EF4-FFF2-40B4-BE49-F238E27FC236}">
                <a16:creationId xmlns:a16="http://schemas.microsoft.com/office/drawing/2014/main" id="{AC88E890-07BB-4BB7-A8EE-78109C18E69A}"/>
              </a:ext>
            </a:extLst>
          </p:cNvPr>
          <p:cNvPicPr>
            <a:picLocks noChangeAspect="1"/>
          </p:cNvPicPr>
          <p:nvPr/>
        </p:nvPicPr>
        <p:blipFill>
          <a:blip r:embed="rId4"/>
          <a:stretch>
            <a:fillRect/>
          </a:stretch>
        </p:blipFill>
        <p:spPr>
          <a:xfrm>
            <a:off x="1937562" y="2544025"/>
            <a:ext cx="8521456" cy="1207008"/>
          </a:xfrm>
          <a:prstGeom prst="rect">
            <a:avLst/>
          </a:prstGeom>
        </p:spPr>
      </p:pic>
      <p:graphicFrame>
        <p:nvGraphicFramePr>
          <p:cNvPr id="7" name="对象 6">
            <a:extLst>
              <a:ext uri="{FF2B5EF4-FFF2-40B4-BE49-F238E27FC236}">
                <a16:creationId xmlns:a16="http://schemas.microsoft.com/office/drawing/2014/main" id="{D216A6B8-92E2-427C-8E41-742876BCBC02}"/>
              </a:ext>
            </a:extLst>
          </p:cNvPr>
          <p:cNvGraphicFramePr>
            <a:graphicFrameLocks noChangeAspect="1"/>
          </p:cNvGraphicFramePr>
          <p:nvPr>
            <p:extLst>
              <p:ext uri="{D42A27DB-BD31-4B8C-83A1-F6EECF244321}">
                <p14:modId xmlns:p14="http://schemas.microsoft.com/office/powerpoint/2010/main" val="1342620229"/>
              </p:ext>
            </p:extLst>
          </p:nvPr>
        </p:nvGraphicFramePr>
        <p:xfrm>
          <a:off x="1747604" y="1312207"/>
          <a:ext cx="8901372" cy="1384527"/>
        </p:xfrm>
        <a:graphic>
          <a:graphicData uri="http://schemas.openxmlformats.org/presentationml/2006/ole">
            <mc:AlternateContent xmlns:mc="http://schemas.openxmlformats.org/markup-compatibility/2006">
              <mc:Choice xmlns:v="urn:schemas-microsoft-com:vml" Requires="v">
                <p:oleObj spid="_x0000_s3153" name="产品" r:id="rId5" imgW="4827240" imgH="750240" progId="CATIA.Product">
                  <p:link updateAutomatic="1"/>
                </p:oleObj>
              </mc:Choice>
              <mc:Fallback>
                <p:oleObj name="产品" r:id="rId5" imgW="4827240" imgH="750240" progId="CATIA.Product">
                  <p:link updateAutomatic="1"/>
                  <p:pic>
                    <p:nvPicPr>
                      <p:cNvPr id="0" name=""/>
                      <p:cNvPicPr/>
                      <p:nvPr/>
                    </p:nvPicPr>
                    <p:blipFill>
                      <a:blip r:embed="rId6"/>
                      <a:stretch>
                        <a:fillRect/>
                      </a:stretch>
                    </p:blipFill>
                    <p:spPr>
                      <a:xfrm>
                        <a:off x="1747604" y="1312207"/>
                        <a:ext cx="8901372" cy="1384527"/>
                      </a:xfrm>
                      <a:prstGeom prst="rect">
                        <a:avLst/>
                      </a:prstGeom>
                    </p:spPr>
                  </p:pic>
                </p:oleObj>
              </mc:Fallback>
            </mc:AlternateContent>
          </a:graphicData>
        </a:graphic>
      </p:graphicFrame>
      <p:sp>
        <p:nvSpPr>
          <p:cNvPr id="8" name="文本框 7">
            <a:extLst>
              <a:ext uri="{FF2B5EF4-FFF2-40B4-BE49-F238E27FC236}">
                <a16:creationId xmlns:a16="http://schemas.microsoft.com/office/drawing/2014/main" id="{4A51F56C-6E40-46F5-89CE-34413561CEF0}"/>
              </a:ext>
            </a:extLst>
          </p:cNvPr>
          <p:cNvSpPr txBox="1"/>
          <p:nvPr/>
        </p:nvSpPr>
        <p:spPr>
          <a:xfrm>
            <a:off x="668701" y="5180999"/>
            <a:ext cx="10884576" cy="1200329"/>
          </a:xfrm>
          <a:prstGeom prst="rect">
            <a:avLst/>
          </a:prstGeom>
          <a:noFill/>
          <a:ln w="12700">
            <a:solidFill>
              <a:srgbClr val="FF0000"/>
            </a:solidFill>
          </a:ln>
        </p:spPr>
        <p:txBody>
          <a:bodyPr wrap="square">
            <a:spAutoFit/>
          </a:bodyPr>
          <a:lstStyle/>
          <a:p>
            <a:pPr indent="-285750" algn="just">
              <a:spcAft>
                <a:spcPts val="600"/>
              </a:spcAft>
              <a:buClr>
                <a:srgbClr val="FF0000"/>
              </a:buClr>
              <a:buFont typeface="Wingdings" panose="05000000000000000000" pitchFamily="2" charset="2"/>
              <a:buChar char="Ø"/>
              <a:tabLst>
                <a:tab pos="457200" algn="l"/>
              </a:tabLst>
            </a:pPr>
            <a:r>
              <a:rPr lang="en-US" altLang="zh-CN" sz="2400" b="1" dirty="0">
                <a:ea typeface="华文楷体"/>
                <a:cs typeface="Times New Roman" pitchFamily="18" charset="0"/>
                <a:sym typeface="Calibri" panose="020F0502020204030204" pitchFamily="34" charset="0"/>
              </a:rPr>
              <a:t>The field of the magnet in different longitudinal positions can be measured by the 4 sub-coils respectively, and the field of the whole magnet can be measured by connecting the signals in series.</a:t>
            </a:r>
          </a:p>
        </p:txBody>
      </p:sp>
    </p:spTree>
    <p:extLst>
      <p:ext uri="{BB962C8B-B14F-4D97-AF65-F5344CB8AC3E}">
        <p14:creationId xmlns:p14="http://schemas.microsoft.com/office/powerpoint/2010/main" val="1323447568"/>
      </p:ext>
    </p:extLst>
  </p:cSld>
  <p:clrMapOvr>
    <a:masterClrMapping/>
  </p:clrMapOvr>
  <mc:AlternateContent xmlns:mc="http://schemas.openxmlformats.org/markup-compatibility/2006" xmlns:p14="http://schemas.microsoft.com/office/powerpoint/2010/main">
    <mc:Choice Requires="p14">
      <p:transition spd="slow" p14:dur="2000" advTm="30462"/>
    </mc:Choice>
    <mc:Fallback xmlns="">
      <p:transition spd="slow" advTm="30462"/>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15</a:t>
            </a:fld>
            <a:endParaRPr lang="zh-CN" altLang="en-US" dirty="0"/>
          </a:p>
        </p:txBody>
      </p:sp>
      <p:sp>
        <p:nvSpPr>
          <p:cNvPr id="4" name="标题 3"/>
          <p:cNvSpPr>
            <a:spLocks noGrp="1"/>
          </p:cNvSpPr>
          <p:nvPr>
            <p:ph type="title"/>
          </p:nvPr>
        </p:nvSpPr>
        <p:spPr/>
        <p:txBody>
          <a:bodyPr/>
          <a:lstStyle/>
          <a:p>
            <a:r>
              <a:rPr lang="en-US" altLang="zh-CN" dirty="0">
                <a:ea typeface="华文楷体"/>
                <a:cs typeface="Times New Roman" pitchFamily="18" charset="0"/>
              </a:rPr>
              <a:t>Status of the field measurement system</a:t>
            </a:r>
            <a:endParaRPr lang="zh-CN" altLang="en-US" dirty="0"/>
          </a:p>
        </p:txBody>
      </p:sp>
      <p:sp>
        <p:nvSpPr>
          <p:cNvPr id="5" name="文本框 4">
            <a:extLst>
              <a:ext uri="{FF2B5EF4-FFF2-40B4-BE49-F238E27FC236}">
                <a16:creationId xmlns:a16="http://schemas.microsoft.com/office/drawing/2014/main" id="{AA9DA1FF-C626-469F-A8B6-76E2D9DFA27D}"/>
              </a:ext>
            </a:extLst>
          </p:cNvPr>
          <p:cNvSpPr txBox="1"/>
          <p:nvPr/>
        </p:nvSpPr>
        <p:spPr>
          <a:xfrm>
            <a:off x="713383" y="1004823"/>
            <a:ext cx="11218787" cy="1631216"/>
          </a:xfrm>
          <a:prstGeom prst="rect">
            <a:avLst/>
          </a:prstGeom>
          <a:noFill/>
          <a:ln w="12700">
            <a:solidFill>
              <a:srgbClr val="FF0000"/>
            </a:solidFill>
          </a:ln>
        </p:spPr>
        <p:txBody>
          <a:bodyPr wrap="square">
            <a:spAutoFit/>
          </a:bodyPr>
          <a:lstStyle/>
          <a:p>
            <a:pPr indent="-285750" algn="just">
              <a:spcAft>
                <a:spcPts val="600"/>
              </a:spcAft>
              <a:buClr>
                <a:srgbClr val="FF0000"/>
              </a:buClr>
              <a:buFont typeface="Wingdings" panose="05000000000000000000" pitchFamily="2" charset="2"/>
              <a:buChar char="Ø"/>
              <a:tabLst>
                <a:tab pos="457200" algn="l"/>
              </a:tabLst>
            </a:pPr>
            <a:r>
              <a:rPr lang="en-US" altLang="zh-CN" sz="2000" b="1" dirty="0">
                <a:solidFill>
                  <a:srgbClr val="0000FF"/>
                </a:solidFill>
                <a:latin typeface="Arial" panose="020B0604020202020204" pitchFamily="34" charset="0"/>
                <a:ea typeface="华文楷体"/>
                <a:cs typeface="Arial" panose="020B0604020202020204" pitchFamily="34" charset="0"/>
                <a:sym typeface="Calibri" panose="020F0502020204030204" pitchFamily="34" charset="0"/>
              </a:rPr>
              <a:t> </a:t>
            </a:r>
            <a:r>
              <a:rPr lang="en-US" altLang="zh-CN" sz="2000" b="1" dirty="0">
                <a:latin typeface="Arial" panose="020B0604020202020204" pitchFamily="34" charset="0"/>
                <a:ea typeface="华文楷体"/>
                <a:cs typeface="Arial" panose="020B0604020202020204" pitchFamily="34" charset="0"/>
                <a:sym typeface="Calibri" panose="020F0502020204030204" pitchFamily="34" charset="0"/>
              </a:rPr>
              <a:t>To test and verify the connection structures of the 4 sub-coils, the samples of the coil frames and connectors were produced.  In the process of assembling, it is found that the tolerance of some components are not reasonable, the samples of the sub-coils could not be assembled together. So the design of the components was modified and the new ones will be produced.</a:t>
            </a:r>
          </a:p>
        </p:txBody>
      </p:sp>
      <p:pic>
        <p:nvPicPr>
          <p:cNvPr id="6" name="图片 5" descr="图片包含 游戏机&#10;&#10;描述已自动生成">
            <a:extLst>
              <a:ext uri="{FF2B5EF4-FFF2-40B4-BE49-F238E27FC236}">
                <a16:creationId xmlns:a16="http://schemas.microsoft.com/office/drawing/2014/main" id="{67A4A118-D7EA-480F-ACC5-07C1756F1D0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7839" r="19469"/>
          <a:stretch/>
        </p:blipFill>
        <p:spPr>
          <a:xfrm>
            <a:off x="1741792" y="2960291"/>
            <a:ext cx="3312368" cy="2096110"/>
          </a:xfrm>
          <a:prstGeom prst="rect">
            <a:avLst/>
          </a:prstGeom>
        </p:spPr>
      </p:pic>
      <p:pic>
        <p:nvPicPr>
          <p:cNvPr id="7" name="图片 6">
            <a:extLst>
              <a:ext uri="{FF2B5EF4-FFF2-40B4-BE49-F238E27FC236}">
                <a16:creationId xmlns:a16="http://schemas.microsoft.com/office/drawing/2014/main" id="{E198596B-B78F-4D64-A4E7-D374A70790B6}"/>
              </a:ext>
            </a:extLst>
          </p:cNvPr>
          <p:cNvPicPr>
            <a:picLocks noChangeAspect="1"/>
          </p:cNvPicPr>
          <p:nvPr/>
        </p:nvPicPr>
        <p:blipFill>
          <a:blip r:embed="rId3"/>
          <a:stretch>
            <a:fillRect/>
          </a:stretch>
        </p:blipFill>
        <p:spPr>
          <a:xfrm>
            <a:off x="1453760" y="5226270"/>
            <a:ext cx="4055040" cy="1440942"/>
          </a:xfrm>
          <a:prstGeom prst="rect">
            <a:avLst/>
          </a:prstGeom>
        </p:spPr>
      </p:pic>
      <p:pic>
        <p:nvPicPr>
          <p:cNvPr id="8" name="图片 7">
            <a:extLst>
              <a:ext uri="{FF2B5EF4-FFF2-40B4-BE49-F238E27FC236}">
                <a16:creationId xmlns:a16="http://schemas.microsoft.com/office/drawing/2014/main" id="{DB93607B-778E-4981-A468-2F833130F63D}"/>
              </a:ext>
            </a:extLst>
          </p:cNvPr>
          <p:cNvPicPr>
            <a:picLocks noChangeAspect="1"/>
          </p:cNvPicPr>
          <p:nvPr/>
        </p:nvPicPr>
        <p:blipFill>
          <a:blip r:embed="rId4"/>
          <a:stretch>
            <a:fillRect/>
          </a:stretch>
        </p:blipFill>
        <p:spPr>
          <a:xfrm>
            <a:off x="5801024" y="3475027"/>
            <a:ext cx="4869760" cy="2736304"/>
          </a:xfrm>
          <a:prstGeom prst="rect">
            <a:avLst/>
          </a:prstGeom>
        </p:spPr>
      </p:pic>
    </p:spTree>
    <p:extLst>
      <p:ext uri="{BB962C8B-B14F-4D97-AF65-F5344CB8AC3E}">
        <p14:creationId xmlns:p14="http://schemas.microsoft.com/office/powerpoint/2010/main" val="2820561492"/>
      </p:ext>
    </p:extLst>
  </p:cSld>
  <p:clrMapOvr>
    <a:masterClrMapping/>
  </p:clrMapOvr>
  <mc:AlternateContent xmlns:mc="http://schemas.openxmlformats.org/markup-compatibility/2006" xmlns:p14="http://schemas.microsoft.com/office/powerpoint/2010/main">
    <mc:Choice Requires="p14">
      <p:transition spd="slow" p14:dur="2000" advTm="40513"/>
    </mc:Choice>
    <mc:Fallback xmlns="">
      <p:transition spd="slow" advTm="40513"/>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16</a:t>
            </a:fld>
            <a:endParaRPr lang="zh-CN" altLang="en-US" dirty="0"/>
          </a:p>
        </p:txBody>
      </p:sp>
      <p:sp>
        <p:nvSpPr>
          <p:cNvPr id="4" name="标题 3"/>
          <p:cNvSpPr>
            <a:spLocks noGrp="1"/>
          </p:cNvSpPr>
          <p:nvPr>
            <p:ph type="title"/>
          </p:nvPr>
        </p:nvSpPr>
        <p:spPr/>
        <p:txBody>
          <a:bodyPr/>
          <a:lstStyle/>
          <a:p>
            <a:r>
              <a:rPr lang="en-US" altLang="zh-CN" dirty="0">
                <a:ea typeface="华文楷体"/>
                <a:cs typeface="Times New Roman" pitchFamily="18" charset="0"/>
              </a:rPr>
              <a:t>Design of the full scale iron core dipole magnet</a:t>
            </a:r>
            <a:endParaRPr lang="zh-CN" altLang="en-US" dirty="0"/>
          </a:p>
        </p:txBody>
      </p:sp>
      <p:sp>
        <p:nvSpPr>
          <p:cNvPr id="5" name="文本框 4">
            <a:extLst>
              <a:ext uri="{FF2B5EF4-FFF2-40B4-BE49-F238E27FC236}">
                <a16:creationId xmlns:a16="http://schemas.microsoft.com/office/drawing/2014/main" id="{A2446D53-C41B-4EE5-9CEF-C7B66FED62B4}"/>
              </a:ext>
            </a:extLst>
          </p:cNvPr>
          <p:cNvSpPr txBox="1"/>
          <p:nvPr/>
        </p:nvSpPr>
        <p:spPr>
          <a:xfrm>
            <a:off x="428570" y="1050954"/>
            <a:ext cx="11256263" cy="2754600"/>
          </a:xfrm>
          <a:prstGeom prst="rect">
            <a:avLst/>
          </a:prstGeom>
          <a:noFill/>
          <a:ln w="12700">
            <a:solidFill>
              <a:srgbClr val="FF0000"/>
            </a:solidFill>
          </a:ln>
        </p:spPr>
        <p:txBody>
          <a:bodyPr wrap="square">
            <a:spAutoFit/>
          </a:bodyPr>
          <a:lstStyle/>
          <a:p>
            <a:pPr marL="342900" indent="-342900" algn="just">
              <a:spcAft>
                <a:spcPts val="600"/>
              </a:spcAft>
              <a:buClr>
                <a:srgbClr val="FF0000"/>
              </a:buClr>
              <a:buFont typeface="Wingdings" panose="05000000000000000000" pitchFamily="2" charset="2"/>
              <a:buChar char="Ø"/>
              <a:tabLst>
                <a:tab pos="457200" algn="l"/>
              </a:tabLst>
            </a:pPr>
            <a:r>
              <a:rPr lang="en-US" altLang="zh-CN" sz="2400" b="1" dirty="0">
                <a:ea typeface="华文楷体"/>
                <a:cs typeface="Times New Roman" pitchFamily="18" charset="0"/>
                <a:sym typeface="Calibri" panose="020F0502020204030204" pitchFamily="34" charset="0"/>
              </a:rPr>
              <a:t>As said in previous, the field uniformity of the iron-core dipole magnet could not meet the requirement of 28Gs@10GeV, but it could meet the requirement if the min. working field increases to 56Gs@20GeV. </a:t>
            </a:r>
          </a:p>
          <a:p>
            <a:pPr marL="342900" indent="-342900" algn="just">
              <a:spcAft>
                <a:spcPts val="600"/>
              </a:spcAft>
              <a:buClr>
                <a:srgbClr val="FF0000"/>
              </a:buClr>
              <a:buFont typeface="Wingdings" panose="05000000000000000000" pitchFamily="2" charset="2"/>
              <a:buChar char="Ø"/>
              <a:tabLst>
                <a:tab pos="457200" algn="l"/>
              </a:tabLst>
            </a:pPr>
            <a:r>
              <a:rPr lang="en-US" altLang="zh-CN" sz="2400" b="1" dirty="0">
                <a:ea typeface="华文楷体"/>
                <a:cs typeface="Times New Roman" pitchFamily="18" charset="0"/>
                <a:sym typeface="Calibri" panose="020F0502020204030204" pitchFamily="34" charset="0"/>
              </a:rPr>
              <a:t>The key advantages of the iron-core dipole magnet are low production cost and low electricity power loss. So in CEPC Day of May, the director made a big decision to increase the injection energy from 10GeV to 20GeV, the iron-core dipole magnet became the baseline design for the CEPC booster.</a:t>
            </a:r>
          </a:p>
        </p:txBody>
      </p:sp>
      <p:pic>
        <p:nvPicPr>
          <p:cNvPr id="6" name="图片 5">
            <a:extLst>
              <a:ext uri="{FF2B5EF4-FFF2-40B4-BE49-F238E27FC236}">
                <a16:creationId xmlns:a16="http://schemas.microsoft.com/office/drawing/2014/main" id="{EAB972AB-CE4E-4DCB-870A-69E10352F7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3538" y="3860092"/>
            <a:ext cx="4257647" cy="2705599"/>
          </a:xfrm>
          <a:prstGeom prst="rect">
            <a:avLst/>
          </a:prstGeom>
        </p:spPr>
      </p:pic>
      <p:pic>
        <p:nvPicPr>
          <p:cNvPr id="7" name="图片 6">
            <a:extLst>
              <a:ext uri="{FF2B5EF4-FFF2-40B4-BE49-F238E27FC236}">
                <a16:creationId xmlns:a16="http://schemas.microsoft.com/office/drawing/2014/main" id="{356A6DDF-C5DB-47E2-A7C9-02CF7E3B3FE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999894" y="4135096"/>
            <a:ext cx="3074276" cy="2333160"/>
          </a:xfrm>
          <a:prstGeom prst="rect">
            <a:avLst/>
          </a:prstGeom>
        </p:spPr>
      </p:pic>
    </p:spTree>
    <p:extLst>
      <p:ext uri="{BB962C8B-B14F-4D97-AF65-F5344CB8AC3E}">
        <p14:creationId xmlns:p14="http://schemas.microsoft.com/office/powerpoint/2010/main" val="2827901536"/>
      </p:ext>
    </p:extLst>
  </p:cSld>
  <p:clrMapOvr>
    <a:masterClrMapping/>
  </p:clrMapOvr>
  <mc:AlternateContent xmlns:mc="http://schemas.openxmlformats.org/markup-compatibility/2006" xmlns:p14="http://schemas.microsoft.com/office/powerpoint/2010/main">
    <mc:Choice Requires="p14">
      <p:transition spd="slow" p14:dur="2000" advTm="56867"/>
    </mc:Choice>
    <mc:Fallback xmlns="">
      <p:transition spd="slow" advTm="56867"/>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17</a:t>
            </a:fld>
            <a:endParaRPr lang="zh-CN" altLang="en-US" dirty="0"/>
          </a:p>
        </p:txBody>
      </p:sp>
      <p:sp>
        <p:nvSpPr>
          <p:cNvPr id="4" name="标题 3"/>
          <p:cNvSpPr>
            <a:spLocks noGrp="1"/>
          </p:cNvSpPr>
          <p:nvPr>
            <p:ph type="title"/>
          </p:nvPr>
        </p:nvSpPr>
        <p:spPr/>
        <p:txBody>
          <a:bodyPr/>
          <a:lstStyle/>
          <a:p>
            <a:r>
              <a:rPr lang="en-US" altLang="zh-CN" dirty="0">
                <a:ea typeface="华文楷体"/>
                <a:cs typeface="Times New Roman" pitchFamily="18" charset="0"/>
              </a:rPr>
              <a:t>Design of the full scale iron core dipole magnet</a:t>
            </a:r>
            <a:endParaRPr lang="zh-CN" altLang="en-US" dirty="0"/>
          </a:p>
        </p:txBody>
      </p:sp>
      <p:sp>
        <p:nvSpPr>
          <p:cNvPr id="5" name="Rectangle 8">
            <a:extLst>
              <a:ext uri="{FF2B5EF4-FFF2-40B4-BE49-F238E27FC236}">
                <a16:creationId xmlns:a16="http://schemas.microsoft.com/office/drawing/2014/main" id="{6587162D-4F43-4FE3-85D5-7F5C13B9167A}"/>
              </a:ext>
            </a:extLst>
          </p:cNvPr>
          <p:cNvSpPr>
            <a:spLocks noChangeArrowheads="1"/>
          </p:cNvSpPr>
          <p:nvPr/>
        </p:nvSpPr>
        <p:spPr bwMode="auto">
          <a:xfrm>
            <a:off x="588407" y="1117622"/>
            <a:ext cx="11045161" cy="2769989"/>
          </a:xfrm>
          <a:prstGeom prst="rect">
            <a:avLst/>
          </a:prstGeom>
          <a:noFill/>
          <a:ln w="9525">
            <a:noFill/>
            <a:miter lim="800000"/>
            <a:headEnd/>
            <a:tailEnd/>
          </a:ln>
        </p:spPr>
        <p:txBody>
          <a:bodyPr wrap="square" anchor="ctr">
            <a:spAutoFit/>
          </a:bodyPr>
          <a:lstStyle/>
          <a:p>
            <a:pPr algn="just">
              <a:spcBef>
                <a:spcPts val="600"/>
              </a:spcBef>
              <a:spcAft>
                <a:spcPts val="600"/>
              </a:spcAft>
              <a:buClr>
                <a:srgbClr val="FF0000"/>
              </a:buClr>
              <a:tabLst>
                <a:tab pos="457200" algn="l"/>
              </a:tabLst>
            </a:pPr>
            <a:r>
              <a:rPr lang="en-US" altLang="zh-CN" sz="2400" b="1" dirty="0">
                <a:solidFill>
                  <a:srgbClr val="FF0000"/>
                </a:solidFill>
                <a:ea typeface="华文楷体"/>
                <a:cs typeface="Times New Roman" pitchFamily="18" charset="0"/>
              </a:rPr>
              <a:t>The key design points of the full-scale iron-core dipole magnet.</a:t>
            </a:r>
          </a:p>
          <a:p>
            <a:pPr marL="342900" indent="-342900" algn="just">
              <a:spcBef>
                <a:spcPts val="600"/>
              </a:spcBef>
              <a:spcAft>
                <a:spcPts val="600"/>
              </a:spcAft>
              <a:buClr>
                <a:srgbClr val="FF0000"/>
              </a:buClr>
              <a:buFont typeface="Wingdings" panose="05000000000000000000" pitchFamily="2" charset="2"/>
              <a:buChar char="Ø"/>
              <a:tabLst>
                <a:tab pos="457200" algn="l"/>
              </a:tabLst>
            </a:pPr>
            <a:r>
              <a:rPr lang="en-US" altLang="zh-CN" sz="2400" b="1" dirty="0">
                <a:ea typeface="华文楷体"/>
                <a:cs typeface="Times New Roman" pitchFamily="18" charset="0"/>
              </a:rPr>
              <a:t>To reduce the influence of earth field, a closed H-type core frame was chosen;</a:t>
            </a:r>
          </a:p>
          <a:p>
            <a:pPr marL="342900" indent="-342900" algn="just">
              <a:spcBef>
                <a:spcPts val="600"/>
              </a:spcBef>
              <a:spcAft>
                <a:spcPts val="600"/>
              </a:spcAft>
              <a:buClr>
                <a:srgbClr val="FF0000"/>
              </a:buClr>
              <a:buFont typeface="Wingdings" panose="05000000000000000000" pitchFamily="2" charset="2"/>
              <a:buChar char="Ø"/>
              <a:tabLst>
                <a:tab pos="457200" algn="l"/>
              </a:tabLst>
            </a:pPr>
            <a:r>
              <a:rPr lang="en-US" altLang="zh-CN" sz="2400" b="1" dirty="0">
                <a:ea typeface="华文楷体"/>
                <a:cs typeface="Times New Roman" pitchFamily="18" charset="0"/>
              </a:rPr>
              <a:t>To reduce the influence of remnant field, the oriented low carbon silicon steel laminations with low remnant field was used to stack the cores of the magnet. </a:t>
            </a:r>
          </a:p>
          <a:p>
            <a:pPr marL="342900" indent="-342900" algn="just">
              <a:spcBef>
                <a:spcPts val="600"/>
              </a:spcBef>
              <a:spcAft>
                <a:spcPts val="600"/>
              </a:spcAft>
              <a:buClr>
                <a:srgbClr val="FF0000"/>
              </a:buClr>
              <a:buFont typeface="Wingdings" panose="05000000000000000000" pitchFamily="2" charset="2"/>
              <a:buChar char="Ø"/>
              <a:tabLst>
                <a:tab pos="457200" algn="l"/>
              </a:tabLst>
            </a:pPr>
            <a:r>
              <a:rPr lang="en-US" altLang="zh-CN" sz="2400" b="1" dirty="0">
                <a:ea typeface="华文楷体"/>
                <a:cs typeface="Times New Roman" pitchFamily="18" charset="0"/>
              </a:rPr>
              <a:t>To reduce the cost and weight of the magnet, the technology of core dilution was adopted, the material of  aluminum was used to produce the coils.</a:t>
            </a:r>
          </a:p>
        </p:txBody>
      </p:sp>
      <p:pic>
        <p:nvPicPr>
          <p:cNvPr id="6" name="图片 5">
            <a:extLst>
              <a:ext uri="{FF2B5EF4-FFF2-40B4-BE49-F238E27FC236}">
                <a16:creationId xmlns:a16="http://schemas.microsoft.com/office/drawing/2014/main" id="{ABCF2CE9-7998-46C2-835A-96B0629E79FE}"/>
              </a:ext>
            </a:extLst>
          </p:cNvPr>
          <p:cNvPicPr>
            <a:picLocks noChangeAspect="1"/>
          </p:cNvPicPr>
          <p:nvPr/>
        </p:nvPicPr>
        <p:blipFill>
          <a:blip r:embed="rId2"/>
          <a:stretch>
            <a:fillRect/>
          </a:stretch>
        </p:blipFill>
        <p:spPr>
          <a:xfrm>
            <a:off x="5947247" y="4213556"/>
            <a:ext cx="3959191" cy="2204207"/>
          </a:xfrm>
          <a:prstGeom prst="rect">
            <a:avLst/>
          </a:prstGeom>
        </p:spPr>
      </p:pic>
      <p:pic>
        <p:nvPicPr>
          <p:cNvPr id="7" name="图片 6">
            <a:extLst>
              <a:ext uri="{FF2B5EF4-FFF2-40B4-BE49-F238E27FC236}">
                <a16:creationId xmlns:a16="http://schemas.microsoft.com/office/drawing/2014/main" id="{978E75B4-C88F-4584-B7DC-9EC47CA8FEA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775520" y="4149080"/>
            <a:ext cx="3074276" cy="2333160"/>
          </a:xfrm>
          <a:prstGeom prst="rect">
            <a:avLst/>
          </a:prstGeom>
        </p:spPr>
      </p:pic>
    </p:spTree>
    <p:extLst>
      <p:ext uri="{BB962C8B-B14F-4D97-AF65-F5344CB8AC3E}">
        <p14:creationId xmlns:p14="http://schemas.microsoft.com/office/powerpoint/2010/main" val="3161012157"/>
      </p:ext>
    </p:extLst>
  </p:cSld>
  <p:clrMapOvr>
    <a:masterClrMapping/>
  </p:clrMapOvr>
  <mc:AlternateContent xmlns:mc="http://schemas.openxmlformats.org/markup-compatibility/2006" xmlns:p14="http://schemas.microsoft.com/office/powerpoint/2010/main">
    <mc:Choice Requires="p14">
      <p:transition spd="slow" p14:dur="2000" advTm="56331"/>
    </mc:Choice>
    <mc:Fallback xmlns="">
      <p:transition spd="slow" advTm="56331"/>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18</a:t>
            </a:fld>
            <a:endParaRPr lang="zh-CN" altLang="en-US" dirty="0"/>
          </a:p>
        </p:txBody>
      </p:sp>
      <p:sp>
        <p:nvSpPr>
          <p:cNvPr id="4" name="标题 3"/>
          <p:cNvSpPr>
            <a:spLocks noGrp="1"/>
          </p:cNvSpPr>
          <p:nvPr>
            <p:ph type="title"/>
          </p:nvPr>
        </p:nvSpPr>
        <p:spPr/>
        <p:txBody>
          <a:bodyPr/>
          <a:lstStyle/>
          <a:p>
            <a:r>
              <a:rPr lang="en-US" altLang="zh-CN" dirty="0">
                <a:ea typeface="华文楷体"/>
                <a:cs typeface="Times New Roman" pitchFamily="18" charset="0"/>
              </a:rPr>
              <a:t>Design of the full scale iron core dipole magnet</a:t>
            </a:r>
            <a:endParaRPr lang="zh-CN" altLang="en-US" dirty="0"/>
          </a:p>
        </p:txBody>
      </p:sp>
      <p:sp>
        <p:nvSpPr>
          <p:cNvPr id="5" name="Rectangle 8">
            <a:extLst>
              <a:ext uri="{FF2B5EF4-FFF2-40B4-BE49-F238E27FC236}">
                <a16:creationId xmlns:a16="http://schemas.microsoft.com/office/drawing/2014/main" id="{18341DC2-35C9-40CB-AB69-96ED790B20E2}"/>
              </a:ext>
            </a:extLst>
          </p:cNvPr>
          <p:cNvSpPr>
            <a:spLocks noChangeArrowheads="1"/>
          </p:cNvSpPr>
          <p:nvPr/>
        </p:nvSpPr>
        <p:spPr bwMode="auto">
          <a:xfrm>
            <a:off x="588408" y="1052736"/>
            <a:ext cx="11045161" cy="1200329"/>
          </a:xfrm>
          <a:prstGeom prst="rect">
            <a:avLst/>
          </a:prstGeom>
          <a:noFill/>
          <a:ln w="9525">
            <a:noFill/>
            <a:miter lim="800000"/>
            <a:headEnd/>
            <a:tailEnd/>
          </a:ln>
        </p:spPr>
        <p:txBody>
          <a:bodyPr wrap="square" anchor="ctr">
            <a:spAutoFit/>
          </a:bodyPr>
          <a:lstStyle/>
          <a:p>
            <a:pPr algn="just">
              <a:spcBef>
                <a:spcPts val="600"/>
              </a:spcBef>
              <a:spcAft>
                <a:spcPts val="600"/>
              </a:spcAft>
              <a:buClr>
                <a:srgbClr val="FF0000"/>
              </a:buClr>
              <a:tabLst>
                <a:tab pos="457200" algn="l"/>
              </a:tabLst>
            </a:pPr>
            <a:r>
              <a:rPr lang="en-US" altLang="zh-CN" sz="2400" b="1" dirty="0">
                <a:latin typeface="Arial" panose="020B0604020202020204" pitchFamily="34" charset="0"/>
                <a:ea typeface="华文楷体"/>
                <a:cs typeface="Arial" panose="020B0604020202020204" pitchFamily="34" charset="0"/>
              </a:rPr>
              <a:t>Compared with the sub-scale prototype magnet, the length of the full-scale iron-core dipole magnet is 4.7m, such long iron-core dipole magnet with high precision has never been produced in China. </a:t>
            </a:r>
          </a:p>
        </p:txBody>
      </p:sp>
      <p:pic>
        <p:nvPicPr>
          <p:cNvPr id="6" name="图片 5">
            <a:extLst>
              <a:ext uri="{FF2B5EF4-FFF2-40B4-BE49-F238E27FC236}">
                <a16:creationId xmlns:a16="http://schemas.microsoft.com/office/drawing/2014/main" id="{8376F8DE-50E3-4A1B-81E0-2F7204BF47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4183" y="2483446"/>
            <a:ext cx="10058400" cy="4138927"/>
          </a:xfrm>
          <a:prstGeom prst="rect">
            <a:avLst/>
          </a:prstGeom>
        </p:spPr>
      </p:pic>
    </p:spTree>
    <p:extLst>
      <p:ext uri="{BB962C8B-B14F-4D97-AF65-F5344CB8AC3E}">
        <p14:creationId xmlns:p14="http://schemas.microsoft.com/office/powerpoint/2010/main" val="2727047836"/>
      </p:ext>
    </p:extLst>
  </p:cSld>
  <p:clrMapOvr>
    <a:masterClrMapping/>
  </p:clrMapOvr>
  <mc:AlternateContent xmlns:mc="http://schemas.openxmlformats.org/markup-compatibility/2006" xmlns:p14="http://schemas.microsoft.com/office/powerpoint/2010/main">
    <mc:Choice Requires="p14">
      <p:transition spd="slow" p14:dur="2000" advTm="21580"/>
    </mc:Choice>
    <mc:Fallback xmlns="">
      <p:transition spd="slow" advTm="2158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19</a:t>
            </a:fld>
            <a:endParaRPr lang="zh-CN" altLang="en-US" dirty="0"/>
          </a:p>
        </p:txBody>
      </p:sp>
      <p:sp>
        <p:nvSpPr>
          <p:cNvPr id="4" name="标题 3"/>
          <p:cNvSpPr>
            <a:spLocks noGrp="1"/>
          </p:cNvSpPr>
          <p:nvPr>
            <p:ph type="title"/>
          </p:nvPr>
        </p:nvSpPr>
        <p:spPr/>
        <p:txBody>
          <a:bodyPr/>
          <a:lstStyle/>
          <a:p>
            <a:r>
              <a:rPr lang="en-US" altLang="zh-CN" dirty="0">
                <a:ea typeface="华文楷体"/>
                <a:cs typeface="Times New Roman" pitchFamily="18" charset="0"/>
              </a:rPr>
              <a:t>Design of the full scale iron core dipole magnet</a:t>
            </a:r>
            <a:endParaRPr lang="zh-CN" altLang="en-US" dirty="0"/>
          </a:p>
        </p:txBody>
      </p:sp>
      <p:sp>
        <p:nvSpPr>
          <p:cNvPr id="5" name="Rectangle 8">
            <a:extLst>
              <a:ext uri="{FF2B5EF4-FFF2-40B4-BE49-F238E27FC236}">
                <a16:creationId xmlns:a16="http://schemas.microsoft.com/office/drawing/2014/main" id="{AFB4D354-71EF-4EF0-8091-3466CD00FDB6}"/>
              </a:ext>
            </a:extLst>
          </p:cNvPr>
          <p:cNvSpPr>
            <a:spLocks noChangeArrowheads="1"/>
          </p:cNvSpPr>
          <p:nvPr/>
        </p:nvSpPr>
        <p:spPr bwMode="auto">
          <a:xfrm>
            <a:off x="768289" y="1128457"/>
            <a:ext cx="11045161" cy="2092881"/>
          </a:xfrm>
          <a:prstGeom prst="rect">
            <a:avLst/>
          </a:prstGeom>
          <a:noFill/>
          <a:ln w="9525">
            <a:noFill/>
            <a:miter lim="800000"/>
            <a:headEnd/>
            <a:tailEnd/>
          </a:ln>
        </p:spPr>
        <p:txBody>
          <a:bodyPr wrap="square" anchor="ctr">
            <a:spAutoFit/>
          </a:bodyPr>
          <a:lstStyle/>
          <a:p>
            <a:pPr algn="just">
              <a:spcBef>
                <a:spcPts val="600"/>
              </a:spcBef>
              <a:spcAft>
                <a:spcPts val="600"/>
              </a:spcAft>
              <a:buClr>
                <a:srgbClr val="FF0000"/>
              </a:buClr>
              <a:tabLst>
                <a:tab pos="457200" algn="l"/>
              </a:tabLst>
            </a:pPr>
            <a:r>
              <a:rPr lang="en-US" altLang="zh-CN" sz="2000" b="1" dirty="0">
                <a:latin typeface="Arial" panose="020B0604020202020204" pitchFamily="34" charset="0"/>
                <a:ea typeface="华文楷体"/>
                <a:cs typeface="Arial" panose="020B0604020202020204" pitchFamily="34" charset="0"/>
              </a:rPr>
              <a:t>The key design considerations of the full-scale iron-core dipole magnet</a:t>
            </a:r>
          </a:p>
          <a:p>
            <a:pPr marL="342900" indent="-342900" algn="just">
              <a:spcBef>
                <a:spcPts val="600"/>
              </a:spcBef>
              <a:spcAft>
                <a:spcPts val="600"/>
              </a:spcAft>
              <a:buClr>
                <a:srgbClr val="FF0000"/>
              </a:buClr>
              <a:buFont typeface="Wingdings" panose="05000000000000000000" pitchFamily="2" charset="2"/>
              <a:buChar char="Ø"/>
              <a:tabLst>
                <a:tab pos="457200" algn="l"/>
              </a:tabLst>
            </a:pPr>
            <a:r>
              <a:rPr lang="en-US" altLang="zh-CN" sz="2000" b="1" dirty="0">
                <a:latin typeface="Arial" panose="020B0604020202020204" pitchFamily="34" charset="0"/>
                <a:ea typeface="华文楷体"/>
                <a:cs typeface="Arial" panose="020B0604020202020204" pitchFamily="34" charset="0"/>
              </a:rPr>
              <a:t>To increase the strength of the iron-core as high as possible.</a:t>
            </a:r>
          </a:p>
          <a:p>
            <a:pPr marL="342900" indent="-342900" algn="just">
              <a:spcBef>
                <a:spcPts val="600"/>
              </a:spcBef>
              <a:spcAft>
                <a:spcPts val="600"/>
              </a:spcAft>
              <a:buClr>
                <a:srgbClr val="FF0000"/>
              </a:buClr>
              <a:buFont typeface="Wingdings" panose="05000000000000000000" pitchFamily="2" charset="2"/>
              <a:buChar char="Ø"/>
              <a:tabLst>
                <a:tab pos="457200" algn="l"/>
              </a:tabLst>
            </a:pPr>
            <a:r>
              <a:rPr lang="en-US" altLang="zh-CN" sz="2000" b="1" dirty="0">
                <a:latin typeface="Arial" panose="020B0604020202020204" pitchFamily="34" charset="0"/>
                <a:ea typeface="华文楷体"/>
                <a:cs typeface="Arial" panose="020B0604020202020204" pitchFamily="34" charset="0"/>
              </a:rPr>
              <a:t>To decrease the production cost as low as possible.</a:t>
            </a:r>
          </a:p>
          <a:p>
            <a:pPr algn="just">
              <a:spcBef>
                <a:spcPts val="600"/>
              </a:spcBef>
              <a:spcAft>
                <a:spcPts val="600"/>
              </a:spcAft>
              <a:buClr>
                <a:srgbClr val="FF0000"/>
              </a:buClr>
              <a:tabLst>
                <a:tab pos="457200" algn="l"/>
              </a:tabLst>
            </a:pPr>
            <a:r>
              <a:rPr lang="en-US" altLang="zh-CN" sz="2000" b="1" dirty="0">
                <a:latin typeface="Arial" panose="020B0604020202020204" pitchFamily="34" charset="0"/>
                <a:ea typeface="华文楷体"/>
                <a:cs typeface="Arial" panose="020B0604020202020204" pitchFamily="34" charset="0"/>
              </a:rPr>
              <a:t>So all the metal bars around the iron-cores that pull the laminations together will be made by U-steel which has high strength and low cost, instead of solid steel.</a:t>
            </a:r>
          </a:p>
        </p:txBody>
      </p:sp>
      <p:pic>
        <p:nvPicPr>
          <p:cNvPr id="6" name="图片 5">
            <a:extLst>
              <a:ext uri="{FF2B5EF4-FFF2-40B4-BE49-F238E27FC236}">
                <a16:creationId xmlns:a16="http://schemas.microsoft.com/office/drawing/2014/main" id="{0708F96C-4F0D-410B-BC80-306A0AA244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0362" y="3637145"/>
            <a:ext cx="4275900" cy="2967181"/>
          </a:xfrm>
          <a:prstGeom prst="rect">
            <a:avLst/>
          </a:prstGeom>
        </p:spPr>
      </p:pic>
      <p:pic>
        <p:nvPicPr>
          <p:cNvPr id="7" name="图片 6">
            <a:extLst>
              <a:ext uri="{FF2B5EF4-FFF2-40B4-BE49-F238E27FC236}">
                <a16:creationId xmlns:a16="http://schemas.microsoft.com/office/drawing/2014/main" id="{425F92BD-FE94-4244-8E0A-1DAD9A23C9A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0483" y="3625443"/>
            <a:ext cx="4232760" cy="2978883"/>
          </a:xfrm>
          <a:prstGeom prst="rect">
            <a:avLst/>
          </a:prstGeom>
        </p:spPr>
      </p:pic>
    </p:spTree>
    <p:extLst>
      <p:ext uri="{BB962C8B-B14F-4D97-AF65-F5344CB8AC3E}">
        <p14:creationId xmlns:p14="http://schemas.microsoft.com/office/powerpoint/2010/main" val="2794442373"/>
      </p:ext>
    </p:extLst>
  </p:cSld>
  <p:clrMapOvr>
    <a:masterClrMapping/>
  </p:clrMapOvr>
  <mc:AlternateContent xmlns:mc="http://schemas.openxmlformats.org/markup-compatibility/2006" xmlns:p14="http://schemas.microsoft.com/office/powerpoint/2010/main">
    <mc:Choice Requires="p14">
      <p:transition spd="slow" p14:dur="2000" advTm="39039"/>
    </mc:Choice>
    <mc:Fallback xmlns="">
      <p:transition spd="slow" advTm="39039"/>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165488"/>
            <a:ext cx="10972800" cy="4840303"/>
          </a:xfrm>
        </p:spPr>
        <p:txBody>
          <a:bodyPr/>
          <a:lstStyle/>
          <a:p>
            <a:r>
              <a:rPr lang="en-US" altLang="zh-CN" sz="2800" b="1" dirty="0"/>
              <a:t>CEPC Booster dipole magnet R&amp;D</a:t>
            </a:r>
          </a:p>
          <a:p>
            <a:pPr lvl="1"/>
            <a:r>
              <a:rPr lang="en-US" altLang="zh-CN" sz="2400" dirty="0"/>
              <a:t>Manufacturing status of full-scale CT coil dipole magnet</a:t>
            </a:r>
          </a:p>
          <a:p>
            <a:pPr lvl="1"/>
            <a:r>
              <a:rPr lang="en-US" altLang="zh-CN" sz="2400" dirty="0"/>
              <a:t>Development of the field measurement system </a:t>
            </a:r>
          </a:p>
          <a:p>
            <a:pPr lvl="1"/>
            <a:r>
              <a:rPr lang="en-US" altLang="zh-CN" sz="2400" dirty="0"/>
              <a:t>Design of the full-scale iron-core dipole magnet</a:t>
            </a:r>
          </a:p>
          <a:p>
            <a:r>
              <a:rPr lang="en-US" altLang="zh-CN" sz="2800" b="1" dirty="0"/>
              <a:t>CEPC Collider magnets R&amp;D</a:t>
            </a:r>
          </a:p>
          <a:p>
            <a:pPr lvl="1"/>
            <a:r>
              <a:rPr lang="en-US" altLang="zh-CN" sz="2400" dirty="0"/>
              <a:t>Development of dual aperture dipole magnet </a:t>
            </a:r>
          </a:p>
          <a:p>
            <a:pPr lvl="1"/>
            <a:r>
              <a:rPr lang="en-US" altLang="zh-CN" sz="2400" dirty="0"/>
              <a:t>Optimization of dual aperture quadrupole magnet </a:t>
            </a:r>
          </a:p>
          <a:p>
            <a:pPr lvl="1"/>
            <a:r>
              <a:rPr lang="en-US" altLang="zh-CN" sz="2400" dirty="0"/>
              <a:t>Design of sextupole magnet</a:t>
            </a:r>
          </a:p>
          <a:p>
            <a:r>
              <a:rPr lang="en-US" altLang="zh-CN" sz="2800" b="1" dirty="0"/>
              <a:t>Summary and next plan</a:t>
            </a:r>
            <a:endParaRPr lang="zh-CN" altLang="en-US" dirty="0"/>
          </a:p>
        </p:txBody>
      </p:sp>
      <p:sp>
        <p:nvSpPr>
          <p:cNvPr id="3" name="灯片编号占位符 2"/>
          <p:cNvSpPr>
            <a:spLocks noGrp="1"/>
          </p:cNvSpPr>
          <p:nvPr>
            <p:ph type="sldNum" sz="quarter" idx="12"/>
          </p:nvPr>
        </p:nvSpPr>
        <p:spPr/>
        <p:txBody>
          <a:bodyPr/>
          <a:lstStyle/>
          <a:p>
            <a:fld id="{098B4EB0-06CE-481E-B32B-52DF58230A15}" type="slidenum">
              <a:rPr lang="zh-CN" altLang="en-US" smtClean="0"/>
              <a:pPr/>
              <a:t>2</a:t>
            </a:fld>
            <a:endParaRPr lang="zh-CN" altLang="en-US" dirty="0"/>
          </a:p>
        </p:txBody>
      </p:sp>
      <p:sp>
        <p:nvSpPr>
          <p:cNvPr id="4" name="标题 3"/>
          <p:cNvSpPr>
            <a:spLocks noGrp="1"/>
          </p:cNvSpPr>
          <p:nvPr>
            <p:ph type="title"/>
          </p:nvPr>
        </p:nvSpPr>
        <p:spPr/>
        <p:txBody>
          <a:bodyPr/>
          <a:lstStyle/>
          <a:p>
            <a:r>
              <a:rPr lang="en-US" altLang="zh-CN" dirty="0"/>
              <a:t>Outline</a:t>
            </a:r>
            <a:endParaRPr lang="zh-CN" altLang="en-US" dirty="0"/>
          </a:p>
        </p:txBody>
      </p:sp>
      <p:sp>
        <p:nvSpPr>
          <p:cNvPr id="5" name="内容占位符 1"/>
          <p:cNvSpPr txBox="1">
            <a:spLocks/>
          </p:cNvSpPr>
          <p:nvPr/>
        </p:nvSpPr>
        <p:spPr>
          <a:xfrm>
            <a:off x="911424" y="1340768"/>
            <a:ext cx="9073008" cy="4840303"/>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800"/>
              </a:spcBef>
              <a:spcAft>
                <a:spcPts val="500"/>
              </a:spcAft>
              <a:buClr>
                <a:srgbClr val="FFC000"/>
              </a:buClr>
              <a:buSzPct val="80000"/>
              <a:buFont typeface="Wingdings" pitchFamily="2" charset="2"/>
              <a:buChar char="n"/>
              <a:defRPr sz="24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Wingdings" panose="05000000000000000000" pitchFamily="2" charset="2"/>
              <a:buChar char="Ø"/>
              <a:defRPr sz="20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zh-CN" altLang="en-US" dirty="0"/>
          </a:p>
        </p:txBody>
      </p:sp>
    </p:spTree>
    <p:extLst>
      <p:ext uri="{BB962C8B-B14F-4D97-AF65-F5344CB8AC3E}">
        <p14:creationId xmlns:p14="http://schemas.microsoft.com/office/powerpoint/2010/main" val="2626836487"/>
      </p:ext>
    </p:extLst>
  </p:cSld>
  <p:clrMapOvr>
    <a:masterClrMapping/>
  </p:clrMapOvr>
  <mc:AlternateContent xmlns:mc="http://schemas.openxmlformats.org/markup-compatibility/2006" xmlns:p14="http://schemas.microsoft.com/office/powerpoint/2010/main">
    <mc:Choice Requires="p14">
      <p:transition spd="slow" p14:dur="2000" advTm="5744"/>
    </mc:Choice>
    <mc:Fallback xmlns="">
      <p:transition spd="slow" advTm="5744"/>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20</a:t>
            </a:fld>
            <a:endParaRPr lang="zh-CN" altLang="en-US" dirty="0"/>
          </a:p>
        </p:txBody>
      </p:sp>
      <p:sp>
        <p:nvSpPr>
          <p:cNvPr id="4" name="标题 3"/>
          <p:cNvSpPr>
            <a:spLocks noGrp="1"/>
          </p:cNvSpPr>
          <p:nvPr>
            <p:ph type="title"/>
          </p:nvPr>
        </p:nvSpPr>
        <p:spPr/>
        <p:txBody>
          <a:bodyPr/>
          <a:lstStyle/>
          <a:p>
            <a:r>
              <a:rPr lang="en-US" altLang="zh-CN" dirty="0">
                <a:ea typeface="华文楷体"/>
                <a:cs typeface="Times New Roman" pitchFamily="18" charset="0"/>
              </a:rPr>
              <a:t>Design of the full scale iron core dipole magnet</a:t>
            </a:r>
            <a:endParaRPr lang="zh-CN" altLang="en-US" dirty="0"/>
          </a:p>
        </p:txBody>
      </p:sp>
      <p:sp>
        <p:nvSpPr>
          <p:cNvPr id="5" name="Rectangle 8">
            <a:extLst>
              <a:ext uri="{FF2B5EF4-FFF2-40B4-BE49-F238E27FC236}">
                <a16:creationId xmlns:a16="http://schemas.microsoft.com/office/drawing/2014/main" id="{31485533-6DE9-41B0-979D-26429E6C47D7}"/>
              </a:ext>
            </a:extLst>
          </p:cNvPr>
          <p:cNvSpPr>
            <a:spLocks noChangeArrowheads="1"/>
          </p:cNvSpPr>
          <p:nvPr/>
        </p:nvSpPr>
        <p:spPr bwMode="auto">
          <a:xfrm>
            <a:off x="391481" y="1242124"/>
            <a:ext cx="11313786" cy="2169825"/>
          </a:xfrm>
          <a:prstGeom prst="rect">
            <a:avLst/>
          </a:prstGeom>
          <a:noFill/>
          <a:ln w="9525">
            <a:noFill/>
            <a:miter lim="800000"/>
            <a:headEnd/>
            <a:tailEnd/>
          </a:ln>
        </p:spPr>
        <p:txBody>
          <a:bodyPr wrap="square" anchor="ctr">
            <a:spAutoFit/>
          </a:bodyPr>
          <a:lstStyle/>
          <a:p>
            <a:pPr algn="just">
              <a:spcBef>
                <a:spcPts val="600"/>
              </a:spcBef>
              <a:buClr>
                <a:srgbClr val="FF0000"/>
              </a:buClr>
              <a:tabLst>
                <a:tab pos="457200" algn="l"/>
              </a:tabLst>
            </a:pPr>
            <a:r>
              <a:rPr lang="en-US" altLang="zh-CN" sz="2000" b="1" dirty="0">
                <a:latin typeface="Arial" panose="020B0604020202020204" pitchFamily="34" charset="0"/>
                <a:ea typeface="华文楷体"/>
                <a:cs typeface="Arial" panose="020B0604020202020204" pitchFamily="34" charset="0"/>
              </a:rPr>
              <a:t>For  the design of the coils, in order to reduce the cost, </a:t>
            </a:r>
          </a:p>
          <a:p>
            <a:pPr marL="342900" indent="-342900" algn="just">
              <a:spcBef>
                <a:spcPts val="600"/>
              </a:spcBef>
              <a:buClr>
                <a:srgbClr val="FF0000"/>
              </a:buClr>
              <a:buFont typeface="Wingdings" panose="05000000000000000000" pitchFamily="2" charset="2"/>
              <a:buChar char="Ø"/>
              <a:tabLst>
                <a:tab pos="457200" algn="l"/>
              </a:tabLst>
            </a:pPr>
            <a:r>
              <a:rPr lang="en-US" altLang="zh-CN" sz="2000" b="1" dirty="0">
                <a:latin typeface="Arial" panose="020B0604020202020204" pitchFamily="34" charset="0"/>
                <a:ea typeface="华文楷体"/>
                <a:cs typeface="Arial" panose="020B0604020202020204" pitchFamily="34" charset="0"/>
              </a:rPr>
              <a:t>The coils have only two turns without water cooling, so each turn of the coils can directly produced by the aluminum bars. </a:t>
            </a:r>
          </a:p>
          <a:p>
            <a:pPr marL="342900" indent="-342900" algn="just">
              <a:spcBef>
                <a:spcPts val="600"/>
              </a:spcBef>
              <a:buClr>
                <a:srgbClr val="FF0000"/>
              </a:buClr>
              <a:buFont typeface="Wingdings" panose="05000000000000000000" pitchFamily="2" charset="2"/>
              <a:buChar char="Ø"/>
              <a:tabLst>
                <a:tab pos="457200" algn="l"/>
              </a:tabLst>
            </a:pPr>
            <a:r>
              <a:rPr lang="en-US" altLang="zh-CN" sz="2000" b="1" dirty="0">
                <a:latin typeface="Arial" panose="020B0604020202020204" pitchFamily="34" charset="0"/>
                <a:ea typeface="华文楷体"/>
                <a:cs typeface="Arial" panose="020B0604020202020204" pitchFamily="34" charset="0"/>
              </a:rPr>
              <a:t>Unlike the conventional vacuum epoxy casting, the insulation either between the turns or between coil and iron-core will be simply made by G10 plates.</a:t>
            </a:r>
          </a:p>
          <a:p>
            <a:pPr marL="342900" indent="-342900" algn="just">
              <a:spcBef>
                <a:spcPts val="600"/>
              </a:spcBef>
              <a:buClr>
                <a:srgbClr val="FF0000"/>
              </a:buClr>
              <a:buFont typeface="Wingdings" panose="05000000000000000000" pitchFamily="2" charset="2"/>
              <a:buChar char="Ø"/>
              <a:tabLst>
                <a:tab pos="457200" algn="l"/>
              </a:tabLst>
            </a:pPr>
            <a:r>
              <a:rPr lang="en-US" altLang="zh-CN" sz="2000" b="1" dirty="0">
                <a:latin typeface="Arial" panose="020B0604020202020204" pitchFamily="34" charset="0"/>
                <a:ea typeface="华文楷体"/>
                <a:cs typeface="Arial" panose="020B0604020202020204" pitchFamily="34" charset="0"/>
              </a:rPr>
              <a:t> By using some kind of special structure, the coils can be simply fixed on the iron cores.</a:t>
            </a:r>
          </a:p>
        </p:txBody>
      </p:sp>
      <p:pic>
        <p:nvPicPr>
          <p:cNvPr id="6" name="图片 5">
            <a:extLst>
              <a:ext uri="{FF2B5EF4-FFF2-40B4-BE49-F238E27FC236}">
                <a16:creationId xmlns:a16="http://schemas.microsoft.com/office/drawing/2014/main" id="{1B365925-EF1B-43C0-803B-78E02A4245C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353" y="3841551"/>
            <a:ext cx="2881141" cy="2700000"/>
          </a:xfrm>
          <a:prstGeom prst="rect">
            <a:avLst/>
          </a:prstGeom>
        </p:spPr>
      </p:pic>
      <p:pic>
        <p:nvPicPr>
          <p:cNvPr id="7" name="图片 6">
            <a:extLst>
              <a:ext uri="{FF2B5EF4-FFF2-40B4-BE49-F238E27FC236}">
                <a16:creationId xmlns:a16="http://schemas.microsoft.com/office/drawing/2014/main" id="{41DD5837-CE45-4B36-8412-A4C9B6D0C59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47728" y="3897352"/>
            <a:ext cx="3918335" cy="2700000"/>
          </a:xfrm>
          <a:prstGeom prst="rect">
            <a:avLst/>
          </a:prstGeom>
        </p:spPr>
      </p:pic>
      <p:pic>
        <p:nvPicPr>
          <p:cNvPr id="8" name="图片 7">
            <a:extLst>
              <a:ext uri="{FF2B5EF4-FFF2-40B4-BE49-F238E27FC236}">
                <a16:creationId xmlns:a16="http://schemas.microsoft.com/office/drawing/2014/main" id="{A583B78A-D079-4F2C-9CB3-4E7A9E0ADA4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56806" y="3841551"/>
            <a:ext cx="3494118" cy="2700000"/>
          </a:xfrm>
          <a:prstGeom prst="rect">
            <a:avLst/>
          </a:prstGeom>
        </p:spPr>
      </p:pic>
    </p:spTree>
    <p:extLst>
      <p:ext uri="{BB962C8B-B14F-4D97-AF65-F5344CB8AC3E}">
        <p14:creationId xmlns:p14="http://schemas.microsoft.com/office/powerpoint/2010/main" val="435760218"/>
      </p:ext>
    </p:extLst>
  </p:cSld>
  <p:clrMapOvr>
    <a:masterClrMapping/>
  </p:clrMapOvr>
  <mc:AlternateContent xmlns:mc="http://schemas.openxmlformats.org/markup-compatibility/2006" xmlns:p14="http://schemas.microsoft.com/office/powerpoint/2010/main">
    <mc:Choice Requires="p14">
      <p:transition spd="slow" p14:dur="2000" advTm="55887"/>
    </mc:Choice>
    <mc:Fallback xmlns="">
      <p:transition spd="slow" advTm="55887"/>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21</a:t>
            </a:fld>
            <a:endParaRPr lang="zh-CN" altLang="en-US" dirty="0"/>
          </a:p>
        </p:txBody>
      </p:sp>
      <p:sp>
        <p:nvSpPr>
          <p:cNvPr id="4" name="标题 3"/>
          <p:cNvSpPr>
            <a:spLocks noGrp="1"/>
          </p:cNvSpPr>
          <p:nvPr>
            <p:ph type="title"/>
          </p:nvPr>
        </p:nvSpPr>
        <p:spPr/>
        <p:txBody>
          <a:bodyPr/>
          <a:lstStyle/>
          <a:p>
            <a:r>
              <a:rPr lang="en-US" altLang="zh-CN" dirty="0">
                <a:ea typeface="华文楷体"/>
                <a:cs typeface="Times New Roman" pitchFamily="18" charset="0"/>
              </a:rPr>
              <a:t>Design of the full scale iron core dipole magnet</a:t>
            </a:r>
            <a:endParaRPr lang="zh-CN" altLang="en-US" dirty="0"/>
          </a:p>
        </p:txBody>
      </p:sp>
      <p:graphicFrame>
        <p:nvGraphicFramePr>
          <p:cNvPr id="5" name="表格 4">
            <a:extLst>
              <a:ext uri="{FF2B5EF4-FFF2-40B4-BE49-F238E27FC236}">
                <a16:creationId xmlns:a16="http://schemas.microsoft.com/office/drawing/2014/main" id="{CAE2582F-E52F-4BAE-BF62-4109FF3E561E}"/>
              </a:ext>
            </a:extLst>
          </p:cNvPr>
          <p:cNvGraphicFramePr>
            <a:graphicFrameLocks noGrp="1"/>
          </p:cNvGraphicFramePr>
          <p:nvPr>
            <p:extLst>
              <p:ext uri="{D42A27DB-BD31-4B8C-83A1-F6EECF244321}">
                <p14:modId xmlns:p14="http://schemas.microsoft.com/office/powerpoint/2010/main" val="1334585161"/>
              </p:ext>
            </p:extLst>
          </p:nvPr>
        </p:nvGraphicFramePr>
        <p:xfrm>
          <a:off x="1575225" y="1687291"/>
          <a:ext cx="8812958" cy="3373626"/>
        </p:xfrm>
        <a:graphic>
          <a:graphicData uri="http://schemas.openxmlformats.org/drawingml/2006/table">
            <a:tbl>
              <a:tblPr>
                <a:tableStyleId>{5940675A-B579-460E-94D1-54222C63F5DA}</a:tableStyleId>
              </a:tblPr>
              <a:tblGrid>
                <a:gridCol w="4684021">
                  <a:extLst>
                    <a:ext uri="{9D8B030D-6E8A-4147-A177-3AD203B41FA5}">
                      <a16:colId xmlns:a16="http://schemas.microsoft.com/office/drawing/2014/main" val="20000"/>
                    </a:ext>
                  </a:extLst>
                </a:gridCol>
                <a:gridCol w="1878989">
                  <a:extLst>
                    <a:ext uri="{9D8B030D-6E8A-4147-A177-3AD203B41FA5}">
                      <a16:colId xmlns:a16="http://schemas.microsoft.com/office/drawing/2014/main" val="20001"/>
                    </a:ext>
                  </a:extLst>
                </a:gridCol>
                <a:gridCol w="2249948">
                  <a:extLst>
                    <a:ext uri="{9D8B030D-6E8A-4147-A177-3AD203B41FA5}">
                      <a16:colId xmlns:a16="http://schemas.microsoft.com/office/drawing/2014/main" val="20002"/>
                    </a:ext>
                  </a:extLst>
                </a:gridCol>
              </a:tblGrid>
              <a:tr h="233388">
                <a:tc>
                  <a:txBody>
                    <a:bodyPr/>
                    <a:lstStyle/>
                    <a:p>
                      <a:pPr algn="l" fontAlgn="ctr"/>
                      <a:endParaRPr lang="en-US" sz="20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US" sz="2400" b="1" u="none" strike="noStrike" dirty="0">
                          <a:solidFill>
                            <a:schemeClr val="tx1"/>
                          </a:solidFill>
                          <a:effectLst/>
                          <a:latin typeface="Arial" panose="020B0604020202020204" pitchFamily="34" charset="0"/>
                          <a:cs typeface="Arial" panose="020B0604020202020204" pitchFamily="34" charset="0"/>
                        </a:rPr>
                        <a:t>Iron-core</a:t>
                      </a:r>
                      <a:endParaRPr lang="en-US" sz="2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US" sz="2400" b="1" u="none" strike="noStrike" dirty="0">
                          <a:solidFill>
                            <a:schemeClr val="tx1"/>
                          </a:solidFill>
                          <a:effectLst/>
                          <a:latin typeface="Arial" panose="020B0604020202020204" pitchFamily="34" charset="0"/>
                          <a:cs typeface="Arial" panose="020B0604020202020204" pitchFamily="34" charset="0"/>
                        </a:rPr>
                        <a:t>CT</a:t>
                      </a:r>
                      <a:endParaRPr lang="el-GR" sz="2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0000"/>
                  </a:ext>
                </a:extLst>
              </a:tr>
              <a:tr h="2333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zh-CN" sz="2000" b="1" dirty="0">
                          <a:solidFill>
                            <a:schemeClr val="tx1"/>
                          </a:solidFill>
                          <a:effectLst/>
                          <a:latin typeface="Arial" panose="020B0604020202020204" pitchFamily="34" charset="0"/>
                          <a:cs typeface="Arial" panose="020B0604020202020204" pitchFamily="34" charset="0"/>
                        </a:rPr>
                        <a:t>Field uniformity</a:t>
                      </a:r>
                      <a:r>
                        <a:rPr lang="en-US" altLang="zh-CN" sz="2000" b="1" kern="1200" dirty="0">
                          <a:solidFill>
                            <a:schemeClr val="tx1"/>
                          </a:solidFill>
                          <a:effectLst/>
                          <a:latin typeface="Arial" panose="020B0604020202020204" pitchFamily="34" charset="0"/>
                          <a:ea typeface="+mn-ea"/>
                          <a:cs typeface="Arial" panose="020B0604020202020204" pitchFamily="34" charset="0"/>
                        </a:rPr>
                        <a:t>@10GeV</a:t>
                      </a:r>
                      <a:endParaRPr lang="zh-CN" altLang="zh-CN" sz="2000" b="1" dirty="0">
                        <a:solidFill>
                          <a:schemeClr val="tx1"/>
                        </a:solidFill>
                        <a:effectLst/>
                        <a:latin typeface="Arial" panose="020B0604020202020204" pitchFamily="34" charset="0"/>
                        <a:ea typeface="MS Mincho"/>
                        <a:cs typeface="Arial" panose="020B0604020202020204" pitchFamily="34" charset="0"/>
                      </a:endParaRPr>
                    </a:p>
                  </a:txBody>
                  <a:tcPr marL="8212" marR="8212" marT="8212" marB="0" anchor="ctr"/>
                </a:tc>
                <a:tc>
                  <a:txBody>
                    <a:bodyPr/>
                    <a:lstStyle/>
                    <a:p>
                      <a:pPr algn="ctr">
                        <a:spcAft>
                          <a:spcPts val="0"/>
                        </a:spcAft>
                      </a:pPr>
                      <a:r>
                        <a:rPr lang="en-US" altLang="zh-CN" sz="2400" b="1" kern="1200" dirty="0">
                          <a:solidFill>
                            <a:srgbClr val="FF0000"/>
                          </a:solidFill>
                          <a:effectLst/>
                          <a:latin typeface="Arial" panose="020B0604020202020204" pitchFamily="34" charset="0"/>
                          <a:ea typeface="+mn-ea"/>
                          <a:cs typeface="Arial" panose="020B0604020202020204" pitchFamily="34" charset="0"/>
                        </a:rPr>
                        <a:t>3.5E-3</a:t>
                      </a:r>
                      <a:endParaRPr lang="zh-CN" sz="2400" b="1" kern="1200" dirty="0">
                        <a:solidFill>
                          <a:srgbClr val="FF0000"/>
                        </a:solidFill>
                        <a:effectLst/>
                        <a:latin typeface="Arial" panose="020B0604020202020204" pitchFamily="34" charset="0"/>
                        <a:ea typeface="+mn-ea"/>
                        <a:cs typeface="Arial" panose="020B0604020202020204" pitchFamily="34" charset="0"/>
                      </a:endParaRPr>
                    </a:p>
                  </a:txBody>
                  <a:tcPr marL="8212" marR="8212" marT="8212" marB="0" anchor="ctr"/>
                </a:tc>
                <a:tc>
                  <a:txBody>
                    <a:bodyPr/>
                    <a:lstStyle/>
                    <a:p>
                      <a:pPr algn="ctr">
                        <a:spcAft>
                          <a:spcPts val="0"/>
                        </a:spcAft>
                      </a:pPr>
                      <a:r>
                        <a:rPr lang="en-US" altLang="zh-CN" sz="2400" b="1" kern="1200" dirty="0">
                          <a:solidFill>
                            <a:srgbClr val="FF0000"/>
                          </a:solidFill>
                          <a:effectLst/>
                          <a:latin typeface="Arial" panose="020B0604020202020204" pitchFamily="34" charset="0"/>
                          <a:ea typeface="+mn-ea"/>
                          <a:cs typeface="Arial" panose="020B0604020202020204" pitchFamily="34" charset="0"/>
                        </a:rPr>
                        <a:t>5E-4</a:t>
                      </a:r>
                      <a:endParaRPr lang="zh-CN" sz="2400" b="1" kern="1200" dirty="0">
                        <a:solidFill>
                          <a:srgbClr val="FF0000"/>
                        </a:solidFill>
                        <a:effectLst/>
                        <a:latin typeface="Arial" panose="020B0604020202020204" pitchFamily="34" charset="0"/>
                        <a:ea typeface="+mn-ea"/>
                        <a:cs typeface="Arial" panose="020B0604020202020204" pitchFamily="34" charset="0"/>
                      </a:endParaRPr>
                    </a:p>
                  </a:txBody>
                  <a:tcPr marL="8212" marR="8212" marT="8212" marB="0" anchor="ctr"/>
                </a:tc>
                <a:extLst>
                  <a:ext uri="{0D108BD9-81ED-4DB2-BD59-A6C34878D82A}">
                    <a16:rowId xmlns:a16="http://schemas.microsoft.com/office/drawing/2014/main" val="10001"/>
                  </a:ext>
                </a:extLst>
              </a:tr>
              <a:tr h="2333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zh-CN" sz="2000" b="1" dirty="0">
                          <a:solidFill>
                            <a:schemeClr val="tx1"/>
                          </a:solidFill>
                          <a:effectLst/>
                          <a:latin typeface="Arial" panose="020B0604020202020204" pitchFamily="34" charset="0"/>
                          <a:cs typeface="Arial" panose="020B0604020202020204" pitchFamily="34" charset="0"/>
                        </a:rPr>
                        <a:t>Field uniformity</a:t>
                      </a:r>
                      <a:r>
                        <a:rPr lang="en-US" altLang="zh-CN" sz="2000" b="1" kern="1200" dirty="0">
                          <a:solidFill>
                            <a:schemeClr val="tx1"/>
                          </a:solidFill>
                          <a:effectLst/>
                          <a:latin typeface="Arial" panose="020B0604020202020204" pitchFamily="34" charset="0"/>
                          <a:ea typeface="+mn-ea"/>
                          <a:cs typeface="Arial" panose="020B0604020202020204" pitchFamily="34" charset="0"/>
                        </a:rPr>
                        <a:t>@20GeV</a:t>
                      </a:r>
                      <a:endParaRPr lang="zh-CN" altLang="zh-CN" sz="2000" b="1" dirty="0">
                        <a:solidFill>
                          <a:schemeClr val="tx1"/>
                        </a:solidFill>
                        <a:effectLst/>
                        <a:latin typeface="Arial" panose="020B0604020202020204" pitchFamily="34" charset="0"/>
                        <a:ea typeface="MS Mincho"/>
                        <a:cs typeface="Arial" panose="020B0604020202020204" pitchFamily="34" charset="0"/>
                      </a:endParaRPr>
                    </a:p>
                  </a:txBody>
                  <a:tcPr marL="8212" marR="8212" marT="8212" marB="0" anchor="ctr"/>
                </a:tc>
                <a:tc>
                  <a:txBody>
                    <a:bodyPr/>
                    <a:lstStyle/>
                    <a:p>
                      <a:pPr algn="ctr">
                        <a:spcAft>
                          <a:spcPts val="0"/>
                        </a:spcAft>
                      </a:pPr>
                      <a:r>
                        <a:rPr lang="en-US" altLang="zh-CN" sz="2400" b="1" kern="1200" dirty="0">
                          <a:solidFill>
                            <a:srgbClr val="FF0000"/>
                          </a:solidFill>
                          <a:effectLst/>
                          <a:latin typeface="Arial" panose="020B0604020202020204" pitchFamily="34" charset="0"/>
                          <a:ea typeface="+mn-ea"/>
                          <a:cs typeface="Arial" panose="020B0604020202020204" pitchFamily="34" charset="0"/>
                        </a:rPr>
                        <a:t>5E-4</a:t>
                      </a:r>
                      <a:endParaRPr lang="zh-CN" altLang="zh-CN" sz="2400" b="1" kern="1200" dirty="0">
                        <a:solidFill>
                          <a:srgbClr val="FF0000"/>
                        </a:solidFill>
                        <a:effectLst/>
                        <a:latin typeface="Arial" panose="020B0604020202020204" pitchFamily="34" charset="0"/>
                        <a:ea typeface="+mn-ea"/>
                        <a:cs typeface="Arial" panose="020B0604020202020204" pitchFamily="34" charset="0"/>
                      </a:endParaRPr>
                    </a:p>
                  </a:txBody>
                  <a:tcPr marL="8212" marR="8212" marT="8212" marB="0" anchor="ctr"/>
                </a:tc>
                <a:tc>
                  <a:txBody>
                    <a:bodyPr/>
                    <a:lstStyle/>
                    <a:p>
                      <a:pPr algn="ctr">
                        <a:spcAft>
                          <a:spcPts val="0"/>
                        </a:spcAft>
                      </a:pPr>
                      <a:r>
                        <a:rPr lang="en-US" altLang="zh-CN" sz="2400" b="1" kern="1200" dirty="0">
                          <a:solidFill>
                            <a:srgbClr val="FF0000"/>
                          </a:solidFill>
                          <a:effectLst/>
                          <a:latin typeface="Arial" panose="020B0604020202020204" pitchFamily="34" charset="0"/>
                          <a:ea typeface="+mn-ea"/>
                          <a:cs typeface="Arial" panose="020B0604020202020204" pitchFamily="34" charset="0"/>
                        </a:rPr>
                        <a:t>3E-4</a:t>
                      </a:r>
                      <a:endParaRPr lang="zh-CN" altLang="zh-CN" sz="2400" b="1" kern="1200" dirty="0">
                        <a:solidFill>
                          <a:srgbClr val="FF0000"/>
                        </a:solidFill>
                        <a:effectLst/>
                        <a:latin typeface="Arial" panose="020B0604020202020204" pitchFamily="34" charset="0"/>
                        <a:ea typeface="+mn-ea"/>
                        <a:cs typeface="Arial" panose="020B0604020202020204" pitchFamily="34" charset="0"/>
                      </a:endParaRPr>
                    </a:p>
                  </a:txBody>
                  <a:tcPr marL="8212" marR="8212" marT="8212" marB="0" anchor="ctr"/>
                </a:tc>
                <a:extLst>
                  <a:ext uri="{0D108BD9-81ED-4DB2-BD59-A6C34878D82A}">
                    <a16:rowId xmlns:a16="http://schemas.microsoft.com/office/drawing/2014/main" val="10002"/>
                  </a:ext>
                </a:extLst>
              </a:tr>
              <a:tr h="233388">
                <a:tc>
                  <a:txBody>
                    <a:bodyPr/>
                    <a:lstStyle/>
                    <a:p>
                      <a:pPr>
                        <a:spcAft>
                          <a:spcPts val="0"/>
                        </a:spcAft>
                      </a:pPr>
                      <a:r>
                        <a:rPr lang="en-GB" sz="2000" b="1" dirty="0">
                          <a:solidFill>
                            <a:schemeClr val="tx1"/>
                          </a:solidFill>
                          <a:effectLst/>
                          <a:latin typeface="Arial" panose="020B0604020202020204" pitchFamily="34" charset="0"/>
                          <a:cs typeface="Arial" panose="020B0604020202020204" pitchFamily="34" charset="0"/>
                        </a:rPr>
                        <a:t>Field reproducibility</a:t>
                      </a:r>
                      <a:endParaRPr lang="zh-CN" sz="2000" b="1" dirty="0">
                        <a:solidFill>
                          <a:schemeClr val="tx1"/>
                        </a:solidFill>
                        <a:effectLst/>
                        <a:latin typeface="Arial" panose="020B0604020202020204" pitchFamily="34" charset="0"/>
                        <a:ea typeface="MS Mincho"/>
                        <a:cs typeface="Arial" panose="020B0604020202020204" pitchFamily="34" charset="0"/>
                      </a:endParaRPr>
                    </a:p>
                  </a:txBody>
                  <a:tcPr marL="8212" marR="8212" marT="8212" marB="0" anchor="ctr"/>
                </a:tc>
                <a:tc>
                  <a:txBody>
                    <a:bodyPr/>
                    <a:lstStyle/>
                    <a:p>
                      <a:pPr algn="ctr">
                        <a:spcAft>
                          <a:spcPts val="0"/>
                        </a:spcAft>
                      </a:pPr>
                      <a:r>
                        <a:rPr lang="en-GB" altLang="zh-CN" sz="2400" b="1" kern="1200" dirty="0">
                          <a:solidFill>
                            <a:schemeClr val="tx1"/>
                          </a:solidFill>
                          <a:effectLst/>
                          <a:latin typeface="Arial" panose="020B0604020202020204" pitchFamily="34" charset="0"/>
                          <a:ea typeface="+mn-ea"/>
                          <a:cs typeface="Arial" panose="020B0604020202020204" pitchFamily="34" charset="0"/>
                        </a:rPr>
                        <a:t>&lt;</a:t>
                      </a:r>
                      <a:r>
                        <a:rPr lang="en-US" altLang="zh-CN" sz="2400" b="1" kern="1200" dirty="0">
                          <a:solidFill>
                            <a:schemeClr val="tx1"/>
                          </a:solidFill>
                          <a:effectLst/>
                          <a:latin typeface="Arial" panose="020B0604020202020204" pitchFamily="34" charset="0"/>
                          <a:ea typeface="+mn-ea"/>
                          <a:cs typeface="Arial" panose="020B0604020202020204" pitchFamily="34" charset="0"/>
                        </a:rPr>
                        <a:t>5E-4</a:t>
                      </a:r>
                      <a:endParaRPr lang="zh-CN" altLang="zh-CN" sz="2400" b="1" kern="1200" dirty="0">
                        <a:solidFill>
                          <a:schemeClr val="tx1"/>
                        </a:solidFill>
                        <a:effectLst/>
                        <a:latin typeface="Arial" panose="020B0604020202020204" pitchFamily="34" charset="0"/>
                        <a:ea typeface="+mn-ea"/>
                        <a:cs typeface="Arial" panose="020B0604020202020204" pitchFamily="34" charset="0"/>
                      </a:endParaRPr>
                    </a:p>
                  </a:txBody>
                  <a:tcPr marL="8212" marR="8212" marT="8212" marB="0" anchor="ctr"/>
                </a:tc>
                <a:tc>
                  <a:txBody>
                    <a:bodyPr/>
                    <a:lstStyle/>
                    <a:p>
                      <a:pPr algn="ctr">
                        <a:spcAft>
                          <a:spcPts val="0"/>
                        </a:spcAft>
                      </a:pPr>
                      <a:r>
                        <a:rPr lang="en-GB" altLang="zh-CN" sz="2400" b="1" kern="1200" dirty="0">
                          <a:solidFill>
                            <a:schemeClr val="tx1"/>
                          </a:solidFill>
                          <a:effectLst/>
                          <a:latin typeface="Arial" panose="020B0604020202020204" pitchFamily="34" charset="0"/>
                          <a:ea typeface="+mn-ea"/>
                          <a:cs typeface="Arial" panose="020B0604020202020204" pitchFamily="34" charset="0"/>
                        </a:rPr>
                        <a:t>&lt;</a:t>
                      </a:r>
                      <a:r>
                        <a:rPr lang="en-US" altLang="zh-CN" sz="2400" b="1" kern="1200" dirty="0">
                          <a:solidFill>
                            <a:schemeClr val="tx1"/>
                          </a:solidFill>
                          <a:effectLst/>
                          <a:latin typeface="Arial" panose="020B0604020202020204" pitchFamily="34" charset="0"/>
                          <a:ea typeface="+mn-ea"/>
                          <a:cs typeface="Arial" panose="020B0604020202020204" pitchFamily="34" charset="0"/>
                        </a:rPr>
                        <a:t>5E-4</a:t>
                      </a:r>
                      <a:endParaRPr lang="zh-CN" altLang="zh-CN" sz="2400" b="1" kern="1200" dirty="0">
                        <a:solidFill>
                          <a:schemeClr val="tx1"/>
                        </a:solidFill>
                        <a:effectLst/>
                        <a:latin typeface="Arial" panose="020B0604020202020204" pitchFamily="34" charset="0"/>
                        <a:ea typeface="+mn-ea"/>
                        <a:cs typeface="Arial" panose="020B0604020202020204" pitchFamily="34" charset="0"/>
                      </a:endParaRPr>
                    </a:p>
                  </a:txBody>
                  <a:tcPr marL="8212" marR="8212" marT="8212" marB="0" anchor="ctr"/>
                </a:tc>
                <a:extLst>
                  <a:ext uri="{0D108BD9-81ED-4DB2-BD59-A6C34878D82A}">
                    <a16:rowId xmlns:a16="http://schemas.microsoft.com/office/drawing/2014/main" val="10003"/>
                  </a:ext>
                </a:extLst>
              </a:tr>
              <a:tr h="233388">
                <a:tc>
                  <a:txBody>
                    <a:bodyPr/>
                    <a:lstStyle/>
                    <a:p>
                      <a:pPr marL="0" algn="l" defTabSz="914400" rtl="0" eaLnBrk="1" fontAlgn="ctr" latinLnBrk="0" hangingPunct="1"/>
                      <a:r>
                        <a:rPr lang="en-US" sz="2000" b="1" u="none" strike="noStrike" kern="1200" dirty="0">
                          <a:solidFill>
                            <a:schemeClr val="tx1"/>
                          </a:solidFill>
                          <a:effectLst/>
                          <a:latin typeface="Arial" panose="020B0604020202020204" pitchFamily="34" charset="0"/>
                          <a:ea typeface="+mn-ea"/>
                          <a:cs typeface="Arial" panose="020B0604020202020204" pitchFamily="34" charset="0"/>
                        </a:rPr>
                        <a:t>Max. power loss (W)@180GeV</a:t>
                      </a:r>
                    </a:p>
                  </a:txBody>
                  <a:tcPr marL="9525" marR="9525" marT="9525" marB="0" anchor="ctr"/>
                </a:tc>
                <a:tc>
                  <a:txBody>
                    <a:bodyPr/>
                    <a:lstStyle/>
                    <a:p>
                      <a:pPr algn="ctr" fontAlgn="ctr"/>
                      <a:r>
                        <a:rPr lang="en-US" altLang="zh-CN" sz="2400" b="1" kern="1200" dirty="0">
                          <a:solidFill>
                            <a:srgbClr val="FF0000"/>
                          </a:solidFill>
                          <a:effectLst/>
                          <a:latin typeface="Arial" panose="020B0604020202020204" pitchFamily="34" charset="0"/>
                          <a:ea typeface="+mn-ea"/>
                          <a:cs typeface="Arial" panose="020B0604020202020204" pitchFamily="34" charset="0"/>
                        </a:rPr>
                        <a:t>546</a:t>
                      </a:r>
                    </a:p>
                  </a:txBody>
                  <a:tcPr marL="9525" marR="9525" marT="9525" marB="0" anchor="ctr"/>
                </a:tc>
                <a:tc>
                  <a:txBody>
                    <a:bodyPr/>
                    <a:lstStyle/>
                    <a:p>
                      <a:pPr algn="ctr" fontAlgn="ctr"/>
                      <a:r>
                        <a:rPr lang="en-US" altLang="zh-CN" sz="2400" b="1" kern="1200" dirty="0">
                          <a:solidFill>
                            <a:srgbClr val="FF0000"/>
                          </a:solidFill>
                          <a:effectLst/>
                          <a:latin typeface="Arial" panose="020B0604020202020204" pitchFamily="34" charset="0"/>
                          <a:ea typeface="+mn-ea"/>
                          <a:cs typeface="Arial" panose="020B0604020202020204" pitchFamily="34" charset="0"/>
                        </a:rPr>
                        <a:t>2935</a:t>
                      </a:r>
                    </a:p>
                  </a:txBody>
                  <a:tcPr marL="9525" marR="9525" marT="9525" marB="0" anchor="ctr"/>
                </a:tc>
                <a:extLst>
                  <a:ext uri="{0D108BD9-81ED-4DB2-BD59-A6C34878D82A}">
                    <a16:rowId xmlns:a16="http://schemas.microsoft.com/office/drawing/2014/main" val="10004"/>
                  </a:ext>
                </a:extLst>
              </a:tr>
              <a:tr h="233388">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2000" b="1" u="none" strike="noStrike" kern="1200" dirty="0">
                          <a:solidFill>
                            <a:schemeClr val="tx1"/>
                          </a:solidFill>
                          <a:effectLst/>
                          <a:latin typeface="Arial" panose="020B0604020202020204" pitchFamily="34" charset="0"/>
                          <a:ea typeface="+mn-ea"/>
                          <a:cs typeface="Arial" panose="020B0604020202020204" pitchFamily="34" charset="0"/>
                        </a:rPr>
                        <a:t>Max. power loss (W)@120GeV</a:t>
                      </a:r>
                    </a:p>
                  </a:txBody>
                  <a:tcPr marL="9525" marR="9525" marT="9525" marB="0" anchor="ctr"/>
                </a:tc>
                <a:tc>
                  <a:txBody>
                    <a:bodyPr/>
                    <a:lstStyle/>
                    <a:p>
                      <a:pPr algn="ctr" fontAlgn="ctr"/>
                      <a:r>
                        <a:rPr lang="en-US" altLang="zh-CN" sz="2400" b="1" kern="1200" dirty="0">
                          <a:solidFill>
                            <a:schemeClr val="tx1"/>
                          </a:solidFill>
                          <a:effectLst/>
                          <a:latin typeface="Arial" panose="020B0604020202020204" pitchFamily="34" charset="0"/>
                          <a:ea typeface="+mn-ea"/>
                          <a:cs typeface="Arial" panose="020B0604020202020204" pitchFamily="34" charset="0"/>
                        </a:rPr>
                        <a:t>245</a:t>
                      </a:r>
                    </a:p>
                  </a:txBody>
                  <a:tcPr marL="9525" marR="9525" marT="9525" marB="0" anchor="ctr"/>
                </a:tc>
                <a:tc>
                  <a:txBody>
                    <a:bodyPr/>
                    <a:lstStyle/>
                    <a:p>
                      <a:pPr algn="ctr" fontAlgn="ctr"/>
                      <a:r>
                        <a:rPr lang="en-US" altLang="zh-CN" sz="2400" b="1" kern="1200" dirty="0">
                          <a:solidFill>
                            <a:schemeClr val="tx1"/>
                          </a:solidFill>
                          <a:effectLst/>
                          <a:latin typeface="Arial" panose="020B0604020202020204" pitchFamily="34" charset="0"/>
                          <a:ea typeface="+mn-ea"/>
                          <a:cs typeface="Arial" panose="020B0604020202020204" pitchFamily="34" charset="0"/>
                        </a:rPr>
                        <a:t>1272</a:t>
                      </a:r>
                    </a:p>
                  </a:txBody>
                  <a:tcPr marL="9525" marR="9525" marT="9525" marB="0" anchor="ctr"/>
                </a:tc>
                <a:extLst>
                  <a:ext uri="{0D108BD9-81ED-4DB2-BD59-A6C34878D82A}">
                    <a16:rowId xmlns:a16="http://schemas.microsoft.com/office/drawing/2014/main" val="10005"/>
                  </a:ext>
                </a:extLst>
              </a:tr>
              <a:tr h="233388">
                <a:tc>
                  <a:txBody>
                    <a:bodyPr/>
                    <a:lstStyle/>
                    <a:p>
                      <a:pPr algn="l" fontAlgn="ctr"/>
                      <a:r>
                        <a:rPr lang="en-US" sz="2000" b="1" u="none" strike="noStrike" dirty="0">
                          <a:solidFill>
                            <a:schemeClr val="tx1"/>
                          </a:solidFill>
                          <a:effectLst/>
                          <a:latin typeface="Arial" panose="020B0604020202020204" pitchFamily="34" charset="0"/>
                          <a:cs typeface="Arial" panose="020B0604020202020204" pitchFamily="34" charset="0"/>
                        </a:rPr>
                        <a:t>Magnet weight (ton)</a:t>
                      </a:r>
                      <a:endParaRPr lang="en-US" sz="20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US" altLang="zh-CN" sz="2400" b="1" kern="1200" dirty="0">
                          <a:solidFill>
                            <a:schemeClr val="tx1"/>
                          </a:solidFill>
                          <a:effectLst/>
                          <a:latin typeface="Arial" panose="020B0604020202020204" pitchFamily="34" charset="0"/>
                          <a:ea typeface="+mn-ea"/>
                          <a:cs typeface="Arial" panose="020B0604020202020204" pitchFamily="34" charset="0"/>
                        </a:rPr>
                        <a:t>1.4</a:t>
                      </a:r>
                    </a:p>
                  </a:txBody>
                  <a:tcPr marL="9525" marR="9525" marT="9525" marB="0" anchor="ctr"/>
                </a:tc>
                <a:tc>
                  <a:txBody>
                    <a:bodyPr/>
                    <a:lstStyle/>
                    <a:p>
                      <a:pPr algn="ctr" fontAlgn="ctr"/>
                      <a:r>
                        <a:rPr lang="en-US" altLang="zh-CN" sz="2400" b="1" kern="1200" dirty="0">
                          <a:solidFill>
                            <a:schemeClr val="tx1"/>
                          </a:solidFill>
                          <a:effectLst/>
                          <a:latin typeface="Arial" panose="020B0604020202020204" pitchFamily="34" charset="0"/>
                          <a:ea typeface="+mn-ea"/>
                          <a:cs typeface="Arial" panose="020B0604020202020204" pitchFamily="34" charset="0"/>
                        </a:rPr>
                        <a:t>1.5</a:t>
                      </a:r>
                    </a:p>
                  </a:txBody>
                  <a:tcPr marL="9525" marR="9525" marT="9525" marB="0" anchor="ctr"/>
                </a:tc>
                <a:extLst>
                  <a:ext uri="{0D108BD9-81ED-4DB2-BD59-A6C34878D82A}">
                    <a16:rowId xmlns:a16="http://schemas.microsoft.com/office/drawing/2014/main" val="10006"/>
                  </a:ext>
                </a:extLst>
              </a:tr>
              <a:tr h="233388">
                <a:tc>
                  <a:txBody>
                    <a:bodyPr/>
                    <a:lstStyle/>
                    <a:p>
                      <a:pPr marL="0" algn="l" defTabSz="914400" rtl="0" eaLnBrk="1" fontAlgn="ctr" latinLnBrk="0" hangingPunct="1"/>
                      <a:r>
                        <a:rPr lang="en-US" sz="2000" b="1" u="none" strike="noStrike" kern="1200" dirty="0">
                          <a:solidFill>
                            <a:schemeClr val="tx1"/>
                          </a:solidFill>
                          <a:effectLst/>
                          <a:latin typeface="Arial" panose="020B0604020202020204" pitchFamily="34" charset="0"/>
                          <a:ea typeface="+mn-ea"/>
                          <a:cs typeface="Arial" panose="020B0604020202020204" pitchFamily="34" charset="0"/>
                        </a:rPr>
                        <a:t>Cost per</a:t>
                      </a:r>
                      <a:r>
                        <a:rPr lang="en-US" sz="2000" b="1" u="none" strike="noStrike" kern="1200" baseline="0" dirty="0">
                          <a:solidFill>
                            <a:schemeClr val="tx1"/>
                          </a:solidFill>
                          <a:effectLst/>
                          <a:latin typeface="Arial" panose="020B0604020202020204" pitchFamily="34" charset="0"/>
                          <a:ea typeface="+mn-ea"/>
                          <a:cs typeface="Arial" panose="020B0604020202020204" pitchFamily="34" charset="0"/>
                        </a:rPr>
                        <a:t> magnet (10kRMB)/MP</a:t>
                      </a:r>
                      <a:endParaRPr lang="en-US" sz="2000" b="1" u="none" strike="noStrike" kern="1200" dirty="0">
                        <a:solidFill>
                          <a:schemeClr val="tx1"/>
                        </a:solidFill>
                        <a:effectLst/>
                        <a:latin typeface="Arial" panose="020B0604020202020204" pitchFamily="34" charset="0"/>
                        <a:ea typeface="+mn-ea"/>
                        <a:cs typeface="Arial" panose="020B0604020202020204" pitchFamily="34" charset="0"/>
                      </a:endParaRPr>
                    </a:p>
                  </a:txBody>
                  <a:tcPr marL="9525" marR="9525" marT="9525" marB="0" anchor="ctr"/>
                </a:tc>
                <a:tc>
                  <a:txBody>
                    <a:bodyPr/>
                    <a:lstStyle/>
                    <a:p>
                      <a:pPr algn="ctr" fontAlgn="ctr"/>
                      <a:r>
                        <a:rPr lang="en-US" altLang="zh-CN" sz="2400" b="1" kern="1200" dirty="0">
                          <a:solidFill>
                            <a:srgbClr val="FF0000"/>
                          </a:solidFill>
                          <a:effectLst/>
                          <a:latin typeface="Arial" panose="020B0604020202020204" pitchFamily="34" charset="0"/>
                          <a:ea typeface="+mn-ea"/>
                          <a:cs typeface="Arial" panose="020B0604020202020204" pitchFamily="34" charset="0"/>
                        </a:rPr>
                        <a:t>15</a:t>
                      </a:r>
                    </a:p>
                  </a:txBody>
                  <a:tcPr marL="9525" marR="9525" marT="9525" marB="0" anchor="ctr"/>
                </a:tc>
                <a:tc>
                  <a:txBody>
                    <a:bodyPr/>
                    <a:lstStyle/>
                    <a:p>
                      <a:pPr algn="ctr" fontAlgn="ctr"/>
                      <a:r>
                        <a:rPr lang="en-US" altLang="zh-CN" sz="2400" b="1" kern="1200" dirty="0">
                          <a:solidFill>
                            <a:srgbClr val="FF0000"/>
                          </a:solidFill>
                          <a:effectLst/>
                          <a:latin typeface="Arial" panose="020B0604020202020204" pitchFamily="34" charset="0"/>
                          <a:ea typeface="+mn-ea"/>
                          <a:cs typeface="Arial" panose="020B0604020202020204" pitchFamily="34" charset="0"/>
                        </a:rPr>
                        <a:t>25</a:t>
                      </a:r>
                    </a:p>
                  </a:txBody>
                  <a:tcPr marL="9525" marR="9525" marT="9525" marB="0" anchor="ctr"/>
                </a:tc>
                <a:extLst>
                  <a:ext uri="{0D108BD9-81ED-4DB2-BD59-A6C34878D82A}">
                    <a16:rowId xmlns:a16="http://schemas.microsoft.com/office/drawing/2014/main" val="10007"/>
                  </a:ext>
                </a:extLst>
              </a:tr>
              <a:tr h="233388">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2000" b="1" u="none" strike="noStrike" kern="1200" dirty="0">
                          <a:solidFill>
                            <a:schemeClr val="tx1"/>
                          </a:solidFill>
                          <a:effectLst/>
                          <a:latin typeface="Arial" panose="020B0604020202020204" pitchFamily="34" charset="0"/>
                          <a:ea typeface="+mn-ea"/>
                          <a:cs typeface="Arial" panose="020B0604020202020204" pitchFamily="34" charset="0"/>
                        </a:rPr>
                        <a:t>Cost of</a:t>
                      </a:r>
                      <a:r>
                        <a:rPr lang="en-US" altLang="zh-CN" sz="2000" b="1" u="none" strike="noStrike" kern="1200" baseline="0" dirty="0">
                          <a:solidFill>
                            <a:schemeClr val="tx1"/>
                          </a:solidFill>
                          <a:effectLst/>
                          <a:latin typeface="Arial" panose="020B0604020202020204" pitchFamily="34" charset="0"/>
                          <a:ea typeface="+mn-ea"/>
                          <a:cs typeface="Arial" panose="020B0604020202020204" pitchFamily="34" charset="0"/>
                        </a:rPr>
                        <a:t> all magnets (BRMB)/MP</a:t>
                      </a:r>
                      <a:endParaRPr lang="en-US" altLang="zh-CN" sz="2000" b="1" u="none" strike="noStrike" kern="1200" dirty="0">
                        <a:solidFill>
                          <a:schemeClr val="tx1"/>
                        </a:solidFill>
                        <a:effectLst/>
                        <a:latin typeface="Arial" panose="020B0604020202020204" pitchFamily="34" charset="0"/>
                        <a:ea typeface="+mn-ea"/>
                        <a:cs typeface="Arial" panose="020B0604020202020204" pitchFamily="34" charset="0"/>
                      </a:endParaRPr>
                    </a:p>
                  </a:txBody>
                  <a:tcPr marL="9525" marR="9525" marT="9525" marB="0" anchor="ctr"/>
                </a:tc>
                <a:tc>
                  <a:txBody>
                    <a:bodyPr/>
                    <a:lstStyle/>
                    <a:p>
                      <a:pPr algn="ctr" fontAlgn="ctr"/>
                      <a:r>
                        <a:rPr lang="en-US" altLang="zh-CN" sz="2400" b="1" kern="1200" dirty="0">
                          <a:solidFill>
                            <a:srgbClr val="FF0000"/>
                          </a:solidFill>
                          <a:effectLst/>
                          <a:latin typeface="Arial" panose="020B0604020202020204" pitchFamily="34" charset="0"/>
                          <a:ea typeface="+mn-ea"/>
                          <a:cs typeface="Arial" panose="020B0604020202020204" pitchFamily="34" charset="0"/>
                        </a:rPr>
                        <a:t>2.448</a:t>
                      </a:r>
                    </a:p>
                  </a:txBody>
                  <a:tcPr marL="9525" marR="9525" marT="9525" marB="0" anchor="ctr"/>
                </a:tc>
                <a:tc>
                  <a:txBody>
                    <a:bodyPr/>
                    <a:lstStyle/>
                    <a:p>
                      <a:pPr algn="ctr" fontAlgn="ctr"/>
                      <a:r>
                        <a:rPr lang="en-US" altLang="zh-CN" sz="2400" b="1" kern="1200" dirty="0">
                          <a:solidFill>
                            <a:srgbClr val="FF0000"/>
                          </a:solidFill>
                          <a:effectLst/>
                          <a:latin typeface="Arial" panose="020B0604020202020204" pitchFamily="34" charset="0"/>
                          <a:ea typeface="+mn-ea"/>
                          <a:cs typeface="Arial" panose="020B0604020202020204" pitchFamily="34" charset="0"/>
                        </a:rPr>
                        <a:t>4.08</a:t>
                      </a:r>
                    </a:p>
                  </a:txBody>
                  <a:tcPr marL="9525" marR="9525" marT="9525" marB="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277810002"/>
      </p:ext>
    </p:extLst>
  </p:cSld>
  <p:clrMapOvr>
    <a:masterClrMapping/>
  </p:clrMapOvr>
  <mc:AlternateContent xmlns:mc="http://schemas.openxmlformats.org/markup-compatibility/2006" xmlns:p14="http://schemas.microsoft.com/office/powerpoint/2010/main">
    <mc:Choice Requires="p14">
      <p:transition spd="slow" p14:dur="2000" advTm="70798"/>
    </mc:Choice>
    <mc:Fallback xmlns="">
      <p:transition spd="slow" advTm="70798"/>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165488"/>
            <a:ext cx="10972800" cy="4840303"/>
          </a:xfrm>
        </p:spPr>
        <p:txBody>
          <a:bodyPr/>
          <a:lstStyle/>
          <a:p>
            <a:r>
              <a:rPr lang="en-US" altLang="zh-CN" sz="2800" b="1" dirty="0">
                <a:solidFill>
                  <a:schemeClr val="bg1">
                    <a:lumMod val="95000"/>
                  </a:schemeClr>
                </a:solidFill>
              </a:rPr>
              <a:t>Progress on CEPC Booster dipole magnet</a:t>
            </a:r>
          </a:p>
          <a:p>
            <a:pPr lvl="1"/>
            <a:r>
              <a:rPr lang="en-US" altLang="zh-CN" sz="2400" dirty="0">
                <a:solidFill>
                  <a:schemeClr val="bg1">
                    <a:lumMod val="95000"/>
                  </a:schemeClr>
                </a:solidFill>
              </a:rPr>
              <a:t>Manufacturing status of full-scale CT coil dipole magnet</a:t>
            </a:r>
          </a:p>
          <a:p>
            <a:pPr lvl="1"/>
            <a:r>
              <a:rPr lang="en-US" altLang="zh-CN" sz="2400" dirty="0">
                <a:solidFill>
                  <a:schemeClr val="bg1">
                    <a:lumMod val="95000"/>
                  </a:schemeClr>
                </a:solidFill>
              </a:rPr>
              <a:t>Development of the field measurement system </a:t>
            </a:r>
          </a:p>
          <a:p>
            <a:pPr lvl="1"/>
            <a:r>
              <a:rPr lang="en-US" altLang="zh-CN" sz="2400" dirty="0">
                <a:solidFill>
                  <a:schemeClr val="bg1">
                    <a:lumMod val="95000"/>
                  </a:schemeClr>
                </a:solidFill>
              </a:rPr>
              <a:t>Design of the full-scale iron-core dipole magnet</a:t>
            </a:r>
          </a:p>
          <a:p>
            <a:r>
              <a:rPr lang="en-US" altLang="zh-CN" sz="2800" b="1" dirty="0"/>
              <a:t>Progress on CEPC Collider magnets</a:t>
            </a:r>
          </a:p>
          <a:p>
            <a:pPr lvl="1"/>
            <a:r>
              <a:rPr lang="en-US" altLang="zh-CN" sz="2400" dirty="0"/>
              <a:t>Development of dual aperture dipole(DAD) magnet </a:t>
            </a:r>
          </a:p>
          <a:p>
            <a:pPr lvl="1"/>
            <a:r>
              <a:rPr lang="en-US" altLang="zh-CN" sz="2400" dirty="0"/>
              <a:t>Optimization of dual aperture quadrupole(DAQ) magnet </a:t>
            </a:r>
          </a:p>
          <a:p>
            <a:pPr lvl="1"/>
            <a:r>
              <a:rPr lang="en-US" altLang="zh-CN" sz="2400" dirty="0"/>
              <a:t>Design of sextupole magnet</a:t>
            </a:r>
          </a:p>
          <a:p>
            <a:r>
              <a:rPr lang="en-US" altLang="zh-CN" sz="2800" b="1" dirty="0">
                <a:solidFill>
                  <a:schemeClr val="bg1">
                    <a:lumMod val="95000"/>
                  </a:schemeClr>
                </a:solidFill>
              </a:rPr>
              <a:t>Summary and next plan</a:t>
            </a:r>
            <a:endParaRPr lang="zh-CN" altLang="en-US" dirty="0">
              <a:solidFill>
                <a:schemeClr val="bg1">
                  <a:lumMod val="95000"/>
                </a:schemeClr>
              </a:solidFill>
            </a:endParaRPr>
          </a:p>
        </p:txBody>
      </p:sp>
      <p:sp>
        <p:nvSpPr>
          <p:cNvPr id="4" name="标题 3"/>
          <p:cNvSpPr>
            <a:spLocks noGrp="1"/>
          </p:cNvSpPr>
          <p:nvPr>
            <p:ph type="title"/>
          </p:nvPr>
        </p:nvSpPr>
        <p:spPr/>
        <p:txBody>
          <a:bodyPr/>
          <a:lstStyle/>
          <a:p>
            <a:r>
              <a:rPr lang="en-US" altLang="zh-CN" dirty="0"/>
              <a:t>Outline</a:t>
            </a:r>
            <a:endParaRPr lang="zh-CN" altLang="en-US" dirty="0"/>
          </a:p>
        </p:txBody>
      </p:sp>
      <p:sp>
        <p:nvSpPr>
          <p:cNvPr id="5" name="内容占位符 1"/>
          <p:cNvSpPr txBox="1">
            <a:spLocks/>
          </p:cNvSpPr>
          <p:nvPr/>
        </p:nvSpPr>
        <p:spPr>
          <a:xfrm>
            <a:off x="911424" y="1340768"/>
            <a:ext cx="9073008" cy="4840303"/>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800"/>
              </a:spcBef>
              <a:spcAft>
                <a:spcPts val="500"/>
              </a:spcAft>
              <a:buClr>
                <a:srgbClr val="FFC000"/>
              </a:buClr>
              <a:buSzPct val="80000"/>
              <a:buFont typeface="Wingdings" pitchFamily="2" charset="2"/>
              <a:buChar char="n"/>
              <a:defRPr sz="24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Wingdings" panose="05000000000000000000" pitchFamily="2" charset="2"/>
              <a:buChar char="Ø"/>
              <a:defRPr sz="20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zh-CN" altLang="en-US" dirty="0"/>
          </a:p>
        </p:txBody>
      </p:sp>
    </p:spTree>
    <p:extLst>
      <p:ext uri="{BB962C8B-B14F-4D97-AF65-F5344CB8AC3E}">
        <p14:creationId xmlns:p14="http://schemas.microsoft.com/office/powerpoint/2010/main" val="3708995505"/>
      </p:ext>
    </p:extLst>
  </p:cSld>
  <p:clrMapOvr>
    <a:masterClrMapping/>
  </p:clrMapOvr>
  <mc:AlternateContent xmlns:mc="http://schemas.openxmlformats.org/markup-compatibility/2006" xmlns:p14="http://schemas.microsoft.com/office/powerpoint/2010/main">
    <mc:Choice Requires="p14">
      <p:transition spd="slow" p14:dur="2000" advTm="17215"/>
    </mc:Choice>
    <mc:Fallback xmlns="">
      <p:transition spd="slow" advTm="17215"/>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23</a:t>
            </a:fld>
            <a:endParaRPr lang="zh-CN" altLang="en-US" dirty="0"/>
          </a:p>
        </p:txBody>
      </p:sp>
      <p:sp>
        <p:nvSpPr>
          <p:cNvPr id="4" name="标题 3"/>
          <p:cNvSpPr>
            <a:spLocks noGrp="1"/>
          </p:cNvSpPr>
          <p:nvPr>
            <p:ph type="title"/>
          </p:nvPr>
        </p:nvSpPr>
        <p:spPr/>
        <p:txBody>
          <a:bodyPr>
            <a:normAutofit fontScale="90000"/>
          </a:bodyPr>
          <a:lstStyle/>
          <a:p>
            <a:r>
              <a:rPr lang="en-US" altLang="zh-CN" dirty="0"/>
              <a:t>Progress on the collider dual aperture dipole magnet</a:t>
            </a:r>
            <a:endParaRPr lang="zh-CN" altLang="en-US" dirty="0"/>
          </a:p>
        </p:txBody>
      </p:sp>
      <p:sp>
        <p:nvSpPr>
          <p:cNvPr id="5" name="内容占位符 1">
            <a:extLst>
              <a:ext uri="{FF2B5EF4-FFF2-40B4-BE49-F238E27FC236}">
                <a16:creationId xmlns:a16="http://schemas.microsoft.com/office/drawing/2014/main" id="{ABC3945F-4A1B-4A6D-BEBD-1FBEBB9F07A4}"/>
              </a:ext>
            </a:extLst>
          </p:cNvPr>
          <p:cNvSpPr txBox="1">
            <a:spLocks/>
          </p:cNvSpPr>
          <p:nvPr/>
        </p:nvSpPr>
        <p:spPr>
          <a:xfrm>
            <a:off x="504862" y="978200"/>
            <a:ext cx="10972800" cy="5976664"/>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800"/>
              </a:spcBef>
              <a:spcAft>
                <a:spcPts val="500"/>
              </a:spcAft>
              <a:buClr>
                <a:srgbClr val="FFC000"/>
              </a:buClr>
              <a:buSzPct val="80000"/>
              <a:buFont typeface="Wingdings" pitchFamily="2" charset="2"/>
              <a:buChar char="n"/>
              <a:defRPr sz="24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Wingdings" panose="05000000000000000000" pitchFamily="2" charset="2"/>
              <a:buChar char="Ø"/>
              <a:defRPr sz="20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altLang="zh-CN" dirty="0"/>
              <a:t>Long dual aperture dipole</a:t>
            </a:r>
            <a:r>
              <a:rPr lang="zh-CN" altLang="en-US" dirty="0"/>
              <a:t>（</a:t>
            </a:r>
            <a:r>
              <a:rPr lang="en-US" altLang="zh-CN" dirty="0"/>
              <a:t>DAD</a:t>
            </a:r>
            <a:r>
              <a:rPr lang="zh-CN" altLang="en-US" dirty="0"/>
              <a:t>）</a:t>
            </a:r>
            <a:r>
              <a:rPr lang="en-US" altLang="zh-CN" dirty="0"/>
              <a:t>magnet design</a:t>
            </a:r>
          </a:p>
          <a:p>
            <a:pPr lvl="1">
              <a:spcBef>
                <a:spcPts val="0"/>
              </a:spcBef>
            </a:pPr>
            <a:r>
              <a:rPr lang="en-US" altLang="zh-CN" dirty="0"/>
              <a:t>As the magnetic length is up to 28.7m, the 5.7m pure dipole model will be built to check the field quality, mechanical strength and deformation. </a:t>
            </a:r>
          </a:p>
          <a:p>
            <a:pPr lvl="1"/>
            <a:r>
              <a:rPr lang="en-US" altLang="zh-CN" dirty="0"/>
              <a:t>Basic parameters</a:t>
            </a:r>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endParaRPr lang="en-US" altLang="zh-CN" dirty="0"/>
          </a:p>
          <a:p>
            <a:pPr lvl="1"/>
            <a:r>
              <a:rPr lang="en-US" altLang="zh-CN" dirty="0"/>
              <a:t>Design considerations</a:t>
            </a:r>
          </a:p>
          <a:p>
            <a:pPr lvl="2"/>
            <a:r>
              <a:rPr lang="en-US" altLang="zh-CN" dirty="0"/>
              <a:t>Beam center separation is 350mm;</a:t>
            </a:r>
          </a:p>
          <a:p>
            <a:pPr lvl="2"/>
            <a:r>
              <a:rPr lang="en-US" altLang="zh-CN" dirty="0"/>
              <a:t>Solid iron with DT4;</a:t>
            </a:r>
          </a:p>
          <a:p>
            <a:pPr lvl="2"/>
            <a:r>
              <a:rPr lang="en-US" altLang="zh-CN" dirty="0"/>
              <a:t>Two turns of aluminum </a:t>
            </a:r>
            <a:r>
              <a:rPr lang="en-US" altLang="zh-CN" dirty="0" err="1"/>
              <a:t>busbars</a:t>
            </a:r>
            <a:r>
              <a:rPr lang="en-US" altLang="zh-CN" dirty="0"/>
              <a:t> with cooling hole;</a:t>
            </a:r>
          </a:p>
          <a:p>
            <a:pPr lvl="2"/>
            <a:r>
              <a:rPr lang="en-US" altLang="zh-CN" dirty="0"/>
              <a:t>Silvered contact face to reduce contact resistance.</a:t>
            </a:r>
          </a:p>
          <a:p>
            <a:pPr lvl="1"/>
            <a:endParaRPr lang="zh-CN" altLang="en-US" dirty="0"/>
          </a:p>
        </p:txBody>
      </p:sp>
      <p:pic>
        <p:nvPicPr>
          <p:cNvPr id="6" name="图片 5">
            <a:extLst>
              <a:ext uri="{FF2B5EF4-FFF2-40B4-BE49-F238E27FC236}">
                <a16:creationId xmlns:a16="http://schemas.microsoft.com/office/drawing/2014/main" id="{E9048352-040D-4627-9816-9FED4CD2ACAE}"/>
              </a:ext>
            </a:extLst>
          </p:cNvPr>
          <p:cNvPicPr>
            <a:picLocks noChangeAspect="1"/>
          </p:cNvPicPr>
          <p:nvPr/>
        </p:nvPicPr>
        <p:blipFill>
          <a:blip r:embed="rId2"/>
          <a:stretch>
            <a:fillRect/>
          </a:stretch>
        </p:blipFill>
        <p:spPr>
          <a:xfrm>
            <a:off x="7896200" y="2060848"/>
            <a:ext cx="3777429" cy="1796278"/>
          </a:xfrm>
          <a:prstGeom prst="rect">
            <a:avLst/>
          </a:prstGeom>
        </p:spPr>
      </p:pic>
      <p:pic>
        <p:nvPicPr>
          <p:cNvPr id="7" name="图片 6">
            <a:extLst>
              <a:ext uri="{FF2B5EF4-FFF2-40B4-BE49-F238E27FC236}">
                <a16:creationId xmlns:a16="http://schemas.microsoft.com/office/drawing/2014/main" id="{C7ADA3D2-6F38-4CCB-8E22-62FBBAE4DBA2}"/>
              </a:ext>
            </a:extLst>
          </p:cNvPr>
          <p:cNvPicPr>
            <a:picLocks noChangeAspect="1"/>
          </p:cNvPicPr>
          <p:nvPr/>
        </p:nvPicPr>
        <p:blipFill>
          <a:blip r:embed="rId3"/>
          <a:stretch>
            <a:fillRect/>
          </a:stretch>
        </p:blipFill>
        <p:spPr>
          <a:xfrm>
            <a:off x="7913482" y="3966532"/>
            <a:ext cx="3725935" cy="2061243"/>
          </a:xfrm>
          <a:prstGeom prst="rect">
            <a:avLst/>
          </a:prstGeom>
        </p:spPr>
      </p:pic>
      <p:graphicFrame>
        <p:nvGraphicFramePr>
          <p:cNvPr id="8" name="表格 7">
            <a:extLst>
              <a:ext uri="{FF2B5EF4-FFF2-40B4-BE49-F238E27FC236}">
                <a16:creationId xmlns:a16="http://schemas.microsoft.com/office/drawing/2014/main" id="{11044386-502A-4549-8EC5-6BA601CE9CDC}"/>
              </a:ext>
            </a:extLst>
          </p:cNvPr>
          <p:cNvGraphicFramePr>
            <a:graphicFrameLocks noGrp="1"/>
          </p:cNvGraphicFramePr>
          <p:nvPr>
            <p:extLst>
              <p:ext uri="{D42A27DB-BD31-4B8C-83A1-F6EECF244321}">
                <p14:modId xmlns:p14="http://schemas.microsoft.com/office/powerpoint/2010/main" val="1363854270"/>
              </p:ext>
            </p:extLst>
          </p:nvPr>
        </p:nvGraphicFramePr>
        <p:xfrm>
          <a:off x="1055440" y="2509398"/>
          <a:ext cx="5805903" cy="2516600"/>
        </p:xfrm>
        <a:graphic>
          <a:graphicData uri="http://schemas.openxmlformats.org/drawingml/2006/table">
            <a:tbl>
              <a:tblPr firstRow="1" firstCol="1" bandRow="1">
                <a:tableStyleId>{3B4B98B0-60AC-42C2-AFA5-B58CD77FA1E5}</a:tableStyleId>
              </a:tblPr>
              <a:tblGrid>
                <a:gridCol w="2057535">
                  <a:extLst>
                    <a:ext uri="{9D8B030D-6E8A-4147-A177-3AD203B41FA5}">
                      <a16:colId xmlns:a16="http://schemas.microsoft.com/office/drawing/2014/main" val="20000"/>
                    </a:ext>
                  </a:extLst>
                </a:gridCol>
                <a:gridCol w="3748368">
                  <a:extLst>
                    <a:ext uri="{9D8B030D-6E8A-4147-A177-3AD203B41FA5}">
                      <a16:colId xmlns:a16="http://schemas.microsoft.com/office/drawing/2014/main" val="20001"/>
                    </a:ext>
                  </a:extLst>
                </a:gridCol>
              </a:tblGrid>
              <a:tr h="3035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kern="1200" dirty="0">
                          <a:effectLst/>
                        </a:rPr>
                        <a:t>    Item</a:t>
                      </a:r>
                      <a:endParaRPr lang="zh-CN" sz="1400" dirty="0">
                        <a:solidFill>
                          <a:schemeClr val="tx1"/>
                        </a:solidFill>
                        <a:effectLst/>
                        <a:latin typeface="Times New Roman"/>
                        <a:ea typeface="MS Mincho"/>
                        <a:cs typeface="Times New Roman"/>
                      </a:endParaRPr>
                    </a:p>
                  </a:txBody>
                  <a:tcPr marL="8255" marR="8255" marT="8255" marB="0" anchor="ctr"/>
                </a:tc>
                <a:tc>
                  <a:txBody>
                    <a:bodyPr/>
                    <a:lstStyle/>
                    <a:p>
                      <a:pPr marL="0" algn="ctr" defTabSz="914400" rtl="0" eaLnBrk="1" latinLnBrk="0" hangingPunct="1">
                        <a:spcAft>
                          <a:spcPts val="0"/>
                        </a:spcAft>
                      </a:pPr>
                      <a:r>
                        <a:rPr lang="en-US" altLang="zh-CN" sz="1400" b="1" kern="1200" dirty="0">
                          <a:solidFill>
                            <a:schemeClr val="tx1"/>
                          </a:solidFill>
                          <a:effectLst/>
                          <a:latin typeface="+mn-lt"/>
                          <a:ea typeface="+mn-ea"/>
                          <a:cs typeface="+mn-cs"/>
                        </a:rPr>
                        <a:t>Value</a:t>
                      </a:r>
                      <a:endParaRPr lang="zh-CN" sz="1400" b="1" kern="1200" dirty="0">
                        <a:solidFill>
                          <a:schemeClr val="tx1"/>
                        </a:solidFill>
                        <a:effectLst/>
                        <a:latin typeface="+mn-lt"/>
                        <a:ea typeface="+mn-ea"/>
                        <a:cs typeface="+mn-cs"/>
                      </a:endParaRPr>
                    </a:p>
                  </a:txBody>
                  <a:tcPr marL="8255" marR="8255" marT="8255" marB="0" anchor="ctr"/>
                </a:tc>
                <a:extLst>
                  <a:ext uri="{0D108BD9-81ED-4DB2-BD59-A6C34878D82A}">
                    <a16:rowId xmlns:a16="http://schemas.microsoft.com/office/drawing/2014/main" val="10000"/>
                  </a:ext>
                </a:extLst>
              </a:tr>
              <a:tr h="303514">
                <a:tc>
                  <a:txBody>
                    <a:bodyPr/>
                    <a:lstStyle/>
                    <a:p>
                      <a:pPr>
                        <a:spcAft>
                          <a:spcPts val="0"/>
                        </a:spcAft>
                      </a:pPr>
                      <a:r>
                        <a:rPr lang="en-US" altLang="zh-CN" sz="1400" dirty="0">
                          <a:effectLst/>
                        </a:rPr>
                        <a:t>Center</a:t>
                      </a:r>
                      <a:r>
                        <a:rPr lang="en-GB" sz="1400" dirty="0">
                          <a:effectLst/>
                        </a:rPr>
                        <a:t> field (</a:t>
                      </a:r>
                      <a:r>
                        <a:rPr lang="en-GB" sz="1400" dirty="0" err="1">
                          <a:effectLst/>
                        </a:rPr>
                        <a:t>Gs</a:t>
                      </a:r>
                      <a:r>
                        <a:rPr lang="en-GB" sz="1400" dirty="0">
                          <a:effectLst/>
                        </a:rPr>
                        <a:t>)</a:t>
                      </a:r>
                      <a:endParaRPr lang="zh-CN" sz="1400" dirty="0">
                        <a:solidFill>
                          <a:schemeClr val="tx1"/>
                        </a:solidFill>
                        <a:effectLst/>
                        <a:latin typeface="Times New Roman"/>
                        <a:ea typeface="MS Mincho"/>
                        <a:cs typeface="Times New Roman"/>
                      </a:endParaRPr>
                    </a:p>
                  </a:txBody>
                  <a:tcPr marL="8255" marR="8255" marT="8255" marB="0" anchor="ctr"/>
                </a:tc>
                <a:tc>
                  <a:txBody>
                    <a:bodyPr/>
                    <a:lstStyle/>
                    <a:p>
                      <a:pPr marL="0" algn="ctr" defTabSz="914400" rtl="0" eaLnBrk="1" latinLnBrk="0" hangingPunct="1">
                        <a:spcAft>
                          <a:spcPts val="0"/>
                        </a:spcAft>
                      </a:pPr>
                      <a:r>
                        <a:rPr lang="en-US" sz="1400" kern="1200" dirty="0">
                          <a:effectLst/>
                        </a:rPr>
                        <a:t>141.6</a:t>
                      </a:r>
                      <a:r>
                        <a:rPr lang="en-US" altLang="zh-CN" sz="1400" kern="1200" dirty="0">
                          <a:effectLst/>
                        </a:rPr>
                        <a:t>@45.5GeV</a:t>
                      </a:r>
                      <a:r>
                        <a:rPr lang="zh-CN" altLang="en-US" sz="1400" kern="1200" dirty="0">
                          <a:effectLst/>
                        </a:rPr>
                        <a:t>，</a:t>
                      </a:r>
                      <a:r>
                        <a:rPr lang="en-US" altLang="zh-CN" sz="1400" kern="1200" dirty="0">
                          <a:effectLst/>
                        </a:rPr>
                        <a:t>373@120GeV</a:t>
                      </a:r>
                      <a:r>
                        <a:rPr lang="zh-CN" altLang="en-US" sz="1400" kern="1200" dirty="0">
                          <a:effectLst/>
                        </a:rPr>
                        <a:t>，</a:t>
                      </a:r>
                      <a:r>
                        <a:rPr lang="en-US" altLang="zh-CN" sz="1400" kern="1200" dirty="0">
                          <a:effectLst/>
                        </a:rPr>
                        <a:t>568@182.5GeV</a:t>
                      </a:r>
                      <a:endParaRPr lang="zh-CN" sz="1400" b="1" kern="1200" dirty="0">
                        <a:solidFill>
                          <a:schemeClr val="tx1"/>
                        </a:solidFill>
                        <a:effectLst/>
                        <a:latin typeface="+mn-lt"/>
                        <a:ea typeface="+mn-ea"/>
                        <a:cs typeface="+mn-cs"/>
                      </a:endParaRPr>
                    </a:p>
                  </a:txBody>
                  <a:tcPr marL="8255" marR="8255" marT="8255" marB="0" anchor="ctr"/>
                </a:tc>
                <a:extLst>
                  <a:ext uri="{0D108BD9-81ED-4DB2-BD59-A6C34878D82A}">
                    <a16:rowId xmlns:a16="http://schemas.microsoft.com/office/drawing/2014/main" val="10001"/>
                  </a:ext>
                </a:extLst>
              </a:tr>
              <a:tr h="303514">
                <a:tc>
                  <a:txBody>
                    <a:bodyPr/>
                    <a:lstStyle/>
                    <a:p>
                      <a:pPr>
                        <a:spcAft>
                          <a:spcPts val="0"/>
                        </a:spcAft>
                      </a:pPr>
                      <a:r>
                        <a:rPr lang="en-GB" sz="1400" dirty="0">
                          <a:effectLst/>
                        </a:rPr>
                        <a:t>Gap (mm)</a:t>
                      </a:r>
                      <a:endParaRPr lang="zh-CN" sz="1400" dirty="0">
                        <a:solidFill>
                          <a:schemeClr val="tx1"/>
                        </a:solidFill>
                        <a:effectLst/>
                        <a:latin typeface="Times New Roman"/>
                        <a:ea typeface="MS Mincho"/>
                        <a:cs typeface="Times New Roman"/>
                      </a:endParaRPr>
                    </a:p>
                  </a:txBody>
                  <a:tcPr marL="8255" marR="8255" marT="8255" marB="0" anchor="ctr"/>
                </a:tc>
                <a:tc>
                  <a:txBody>
                    <a:bodyPr/>
                    <a:lstStyle/>
                    <a:p>
                      <a:pPr marL="0" algn="ctr" defTabSz="914400" rtl="0" eaLnBrk="1" latinLnBrk="0" hangingPunct="1">
                        <a:spcAft>
                          <a:spcPts val="0"/>
                        </a:spcAft>
                      </a:pPr>
                      <a:r>
                        <a:rPr lang="en-GB" altLang="zh-CN" sz="1400" kern="1200" dirty="0">
                          <a:effectLst/>
                        </a:rPr>
                        <a:t>66</a:t>
                      </a:r>
                      <a:endParaRPr lang="zh-CN" sz="1400" b="1" kern="1200" dirty="0">
                        <a:solidFill>
                          <a:schemeClr val="tx1"/>
                        </a:solidFill>
                        <a:effectLst/>
                        <a:latin typeface="+mn-lt"/>
                        <a:ea typeface="+mn-ea"/>
                        <a:cs typeface="+mn-cs"/>
                      </a:endParaRPr>
                    </a:p>
                  </a:txBody>
                  <a:tcPr marL="8255" marR="8255" marT="8255" marB="0" anchor="ctr"/>
                </a:tc>
                <a:extLst>
                  <a:ext uri="{0D108BD9-81ED-4DB2-BD59-A6C34878D82A}">
                    <a16:rowId xmlns:a16="http://schemas.microsoft.com/office/drawing/2014/main" val="10002"/>
                  </a:ext>
                </a:extLst>
              </a:tr>
              <a:tr h="304647">
                <a:tc>
                  <a:txBody>
                    <a:bodyPr/>
                    <a:lstStyle/>
                    <a:p>
                      <a:pPr>
                        <a:spcAft>
                          <a:spcPts val="0"/>
                        </a:spcAft>
                      </a:pPr>
                      <a:r>
                        <a:rPr lang="en-GB" sz="1400" dirty="0">
                          <a:effectLst/>
                        </a:rPr>
                        <a:t>Magnetic Length (m)</a:t>
                      </a:r>
                      <a:endParaRPr lang="zh-CN" sz="1400" dirty="0">
                        <a:solidFill>
                          <a:schemeClr val="tx1"/>
                        </a:solidFill>
                        <a:effectLst/>
                        <a:latin typeface="Times New Roman"/>
                        <a:ea typeface="MS Mincho"/>
                        <a:cs typeface="Times New Roman"/>
                      </a:endParaRPr>
                    </a:p>
                  </a:txBody>
                  <a:tcPr marL="8255" marR="8255" marT="8255" marB="0" anchor="ctr"/>
                </a:tc>
                <a:tc>
                  <a:txBody>
                    <a:bodyPr/>
                    <a:lstStyle/>
                    <a:p>
                      <a:pPr marL="0" algn="ctr" defTabSz="914400" rtl="0" eaLnBrk="1" latinLnBrk="0" hangingPunct="1">
                        <a:spcAft>
                          <a:spcPts val="0"/>
                        </a:spcAft>
                      </a:pPr>
                      <a:r>
                        <a:rPr lang="en-GB" altLang="zh-CN" sz="1400" kern="1200" dirty="0">
                          <a:effectLst/>
                        </a:rPr>
                        <a:t>5.737</a:t>
                      </a:r>
                      <a:endParaRPr lang="zh-CN" sz="1400" b="1" kern="1200" dirty="0">
                        <a:solidFill>
                          <a:schemeClr val="tx1"/>
                        </a:solidFill>
                        <a:effectLst/>
                        <a:latin typeface="+mn-lt"/>
                        <a:ea typeface="+mn-ea"/>
                        <a:cs typeface="+mn-cs"/>
                      </a:endParaRPr>
                    </a:p>
                  </a:txBody>
                  <a:tcPr marL="8255" marR="8255" marT="8255" marB="0" anchor="ctr"/>
                </a:tc>
                <a:extLst>
                  <a:ext uri="{0D108BD9-81ED-4DB2-BD59-A6C34878D82A}">
                    <a16:rowId xmlns:a16="http://schemas.microsoft.com/office/drawing/2014/main" val="10003"/>
                  </a:ext>
                </a:extLst>
              </a:tr>
              <a:tr h="340880">
                <a:tc>
                  <a:txBody>
                    <a:bodyPr/>
                    <a:lstStyle/>
                    <a:p>
                      <a:pPr>
                        <a:spcAft>
                          <a:spcPts val="0"/>
                        </a:spcAft>
                      </a:pPr>
                      <a:r>
                        <a:rPr lang="en-GB" sz="1400" dirty="0">
                          <a:effectLst/>
                        </a:rPr>
                        <a:t>Good field region (mm)</a:t>
                      </a:r>
                      <a:endParaRPr lang="zh-CN" sz="1400" dirty="0">
                        <a:solidFill>
                          <a:schemeClr val="tx1"/>
                        </a:solidFill>
                        <a:effectLst/>
                        <a:latin typeface="Times New Roman"/>
                        <a:ea typeface="MS Mincho"/>
                        <a:cs typeface="Times New Roman"/>
                      </a:endParaRPr>
                    </a:p>
                  </a:txBody>
                  <a:tcPr marL="8255" marR="8255" marT="8255" marB="0" anchor="ctr"/>
                </a:tc>
                <a:tc>
                  <a:txBody>
                    <a:bodyPr/>
                    <a:lstStyle/>
                    <a:p>
                      <a:pPr marL="0" algn="ctr" defTabSz="914400" rtl="0" eaLnBrk="1" latinLnBrk="0" hangingPunct="1">
                        <a:spcAft>
                          <a:spcPts val="0"/>
                        </a:spcAft>
                      </a:pPr>
                      <a:r>
                        <a:rPr lang="en-US" altLang="zh-CN" sz="1400" kern="1200" dirty="0">
                          <a:effectLst/>
                        </a:rPr>
                        <a:t>±13.5</a:t>
                      </a:r>
                      <a:endParaRPr lang="zh-CN" sz="1400" b="1" kern="1200" dirty="0">
                        <a:solidFill>
                          <a:schemeClr val="tx1"/>
                        </a:solidFill>
                        <a:effectLst/>
                        <a:latin typeface="+mn-lt"/>
                        <a:ea typeface="+mn-ea"/>
                        <a:cs typeface="+mn-cs"/>
                      </a:endParaRPr>
                    </a:p>
                  </a:txBody>
                  <a:tcPr marL="8255" marR="8255" marT="8255" marB="0" anchor="ctr"/>
                </a:tc>
                <a:extLst>
                  <a:ext uri="{0D108BD9-81ED-4DB2-BD59-A6C34878D82A}">
                    <a16:rowId xmlns:a16="http://schemas.microsoft.com/office/drawing/2014/main" val="10004"/>
                  </a:ext>
                </a:extLst>
              </a:tr>
              <a:tr h="303514">
                <a:tc>
                  <a:txBody>
                    <a:bodyPr/>
                    <a:lstStyle/>
                    <a:p>
                      <a:pPr>
                        <a:spcAft>
                          <a:spcPts val="0"/>
                        </a:spcAft>
                      </a:pPr>
                      <a:r>
                        <a:rPr lang="en-GB" sz="1400" dirty="0">
                          <a:effectLst/>
                        </a:rPr>
                        <a:t>Field </a:t>
                      </a:r>
                      <a:r>
                        <a:rPr lang="en-US" altLang="zh-CN" sz="1400" dirty="0">
                          <a:effectLst/>
                        </a:rPr>
                        <a:t>harmonics</a:t>
                      </a:r>
                      <a:endParaRPr lang="zh-CN" sz="1400" dirty="0">
                        <a:solidFill>
                          <a:schemeClr val="tx1"/>
                        </a:solidFill>
                        <a:effectLst/>
                        <a:latin typeface="Times New Roman"/>
                        <a:ea typeface="MS Mincho"/>
                        <a:cs typeface="Times New Roman"/>
                      </a:endParaRPr>
                    </a:p>
                  </a:txBody>
                  <a:tcPr marL="8255" marR="8255" marT="8255" marB="0" anchor="ctr"/>
                </a:tc>
                <a:tc>
                  <a:txBody>
                    <a:bodyPr/>
                    <a:lstStyle/>
                    <a:p>
                      <a:pPr marL="0" algn="ctr" defTabSz="914400" rtl="0" eaLnBrk="1" latinLnBrk="0" hangingPunct="1">
                        <a:spcAft>
                          <a:spcPts val="0"/>
                        </a:spcAft>
                      </a:pPr>
                      <a:r>
                        <a:rPr lang="en-GB" sz="1400" kern="1200" dirty="0">
                          <a:effectLst/>
                        </a:rPr>
                        <a:t>&lt;0.05%</a:t>
                      </a:r>
                      <a:endParaRPr lang="zh-CN" sz="1400" b="1" kern="1200" dirty="0">
                        <a:solidFill>
                          <a:schemeClr val="tx1"/>
                        </a:solidFill>
                        <a:effectLst/>
                        <a:latin typeface="+mn-lt"/>
                        <a:ea typeface="+mn-ea"/>
                        <a:cs typeface="+mn-cs"/>
                      </a:endParaRPr>
                    </a:p>
                  </a:txBody>
                  <a:tcPr marL="8255" marR="8255" marT="8255" marB="0" anchor="ctr"/>
                </a:tc>
                <a:extLst>
                  <a:ext uri="{0D108BD9-81ED-4DB2-BD59-A6C34878D82A}">
                    <a16:rowId xmlns:a16="http://schemas.microsoft.com/office/drawing/2014/main" val="10005"/>
                  </a:ext>
                </a:extLst>
              </a:tr>
              <a:tr h="221759">
                <a:tc>
                  <a:txBody>
                    <a:bodyPr/>
                    <a:lstStyle/>
                    <a:p>
                      <a:pPr>
                        <a:spcAft>
                          <a:spcPts val="0"/>
                        </a:spcAft>
                      </a:pPr>
                      <a:r>
                        <a:rPr lang="en-US" altLang="zh-CN" sz="1400" dirty="0">
                          <a:effectLst/>
                        </a:rPr>
                        <a:t>Field adjustability</a:t>
                      </a:r>
                      <a:endParaRPr lang="zh-CN" sz="1400" dirty="0">
                        <a:solidFill>
                          <a:schemeClr val="tx1"/>
                        </a:solidFill>
                        <a:effectLst/>
                        <a:latin typeface="Times New Roman"/>
                        <a:ea typeface="MS Mincho"/>
                        <a:cs typeface="Times New Roman"/>
                      </a:endParaRPr>
                    </a:p>
                  </a:txBody>
                  <a:tcPr marL="8255" marR="8255" marT="8255" marB="0" anchor="ctr"/>
                </a:tc>
                <a:tc>
                  <a:txBody>
                    <a:bodyPr/>
                    <a:lstStyle/>
                    <a:p>
                      <a:pPr marL="0" algn="ctr" defTabSz="914400" rtl="0" eaLnBrk="1" latinLnBrk="0" hangingPunct="1">
                        <a:spcAft>
                          <a:spcPts val="0"/>
                        </a:spcAft>
                      </a:pPr>
                      <a:r>
                        <a:rPr lang="en-US" altLang="zh-CN" sz="1400" kern="1200" dirty="0">
                          <a:effectLst/>
                        </a:rPr>
                        <a:t>±1.5%</a:t>
                      </a:r>
                      <a:endParaRPr lang="zh-CN" sz="1400" b="1" kern="1200" dirty="0">
                        <a:solidFill>
                          <a:schemeClr val="tx1"/>
                        </a:solidFill>
                        <a:effectLst/>
                        <a:latin typeface="+mn-lt"/>
                        <a:ea typeface="+mn-ea"/>
                        <a:cs typeface="+mn-cs"/>
                      </a:endParaRPr>
                    </a:p>
                  </a:txBody>
                  <a:tcPr marL="8255" marR="8255" marT="8255" marB="0" anchor="ctr"/>
                </a:tc>
                <a:extLst>
                  <a:ext uri="{0D108BD9-81ED-4DB2-BD59-A6C34878D82A}">
                    <a16:rowId xmlns:a16="http://schemas.microsoft.com/office/drawing/2014/main" val="10006"/>
                  </a:ext>
                </a:extLst>
              </a:tr>
              <a:tr h="435258">
                <a:tc>
                  <a:txBody>
                    <a:bodyPr/>
                    <a:lstStyle/>
                    <a:p>
                      <a:pPr marL="0" algn="l" defTabSz="914400" rtl="0" eaLnBrk="1" latinLnBrk="0" hangingPunct="1">
                        <a:spcAft>
                          <a:spcPts val="0"/>
                        </a:spcAft>
                      </a:pPr>
                      <a:r>
                        <a:rPr lang="en-US" altLang="zh-CN" sz="1400" kern="1200" dirty="0">
                          <a:effectLst/>
                        </a:rPr>
                        <a:t>Field difference between two apertures</a:t>
                      </a:r>
                      <a:endParaRPr lang="zh-CN" sz="1400" b="1" kern="1200" dirty="0">
                        <a:solidFill>
                          <a:schemeClr val="tx1"/>
                        </a:solidFill>
                        <a:effectLst/>
                        <a:latin typeface="+mn-lt"/>
                        <a:ea typeface="+mn-ea"/>
                        <a:cs typeface="+mn-cs"/>
                      </a:endParaRPr>
                    </a:p>
                  </a:txBody>
                  <a:tcPr marL="8255" marR="8255" marT="8255" marB="0" anchor="ctr"/>
                </a:tc>
                <a:tc>
                  <a:txBody>
                    <a:bodyPr/>
                    <a:lstStyle/>
                    <a:p>
                      <a:pPr marL="0" algn="ctr" defTabSz="914400" rtl="0" eaLnBrk="1" latinLnBrk="0" hangingPunct="1">
                        <a:spcAft>
                          <a:spcPts val="0"/>
                        </a:spcAft>
                      </a:pPr>
                      <a:r>
                        <a:rPr lang="en-US" altLang="zh-CN" sz="1400" kern="1200" dirty="0">
                          <a:effectLst/>
                        </a:rPr>
                        <a:t>&lt;0.5%</a:t>
                      </a:r>
                      <a:endParaRPr lang="zh-CN" sz="1400" b="1" kern="1200" dirty="0">
                        <a:solidFill>
                          <a:schemeClr val="tx1"/>
                        </a:solidFill>
                        <a:effectLst/>
                        <a:latin typeface="+mn-lt"/>
                        <a:ea typeface="+mn-ea"/>
                        <a:cs typeface="+mn-cs"/>
                      </a:endParaRPr>
                    </a:p>
                  </a:txBody>
                  <a:tcPr marL="8255" marR="8255" marT="8255" marB="0"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224096601"/>
      </p:ext>
    </p:extLst>
  </p:cSld>
  <p:clrMapOvr>
    <a:masterClrMapping/>
  </p:clrMapOvr>
  <mc:AlternateContent xmlns:mc="http://schemas.openxmlformats.org/markup-compatibility/2006" xmlns:p14="http://schemas.microsoft.com/office/powerpoint/2010/main">
    <mc:Choice Requires="p14">
      <p:transition spd="slow" p14:dur="2000" advTm="87396"/>
    </mc:Choice>
    <mc:Fallback xmlns="">
      <p:transition spd="slow" advTm="87396"/>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24</a:t>
            </a:fld>
            <a:endParaRPr lang="zh-CN" altLang="en-US" dirty="0"/>
          </a:p>
        </p:txBody>
      </p:sp>
      <p:sp>
        <p:nvSpPr>
          <p:cNvPr id="4" name="标题 3"/>
          <p:cNvSpPr>
            <a:spLocks noGrp="1"/>
          </p:cNvSpPr>
          <p:nvPr>
            <p:ph type="title"/>
          </p:nvPr>
        </p:nvSpPr>
        <p:spPr/>
        <p:txBody>
          <a:bodyPr>
            <a:normAutofit/>
          </a:bodyPr>
          <a:lstStyle/>
          <a:p>
            <a:r>
              <a:rPr lang="en-US" altLang="zh-CN" dirty="0"/>
              <a:t>Progress on the Collider DAD magnet</a:t>
            </a:r>
            <a:endParaRPr lang="zh-CN" altLang="en-US" dirty="0"/>
          </a:p>
        </p:txBody>
      </p:sp>
      <p:sp>
        <p:nvSpPr>
          <p:cNvPr id="8" name="内容占位符 2"/>
          <p:cNvSpPr>
            <a:spLocks noGrp="1"/>
          </p:cNvSpPr>
          <p:nvPr>
            <p:ph idx="1"/>
          </p:nvPr>
        </p:nvSpPr>
        <p:spPr>
          <a:xfrm>
            <a:off x="609600" y="1052736"/>
            <a:ext cx="10972800" cy="4840303"/>
          </a:xfrm>
        </p:spPr>
        <p:txBody>
          <a:bodyPr>
            <a:normAutofit/>
          </a:bodyPr>
          <a:lstStyle/>
          <a:p>
            <a:r>
              <a:rPr lang="en-US" altLang="zh-CN" sz="2400" dirty="0"/>
              <a:t>The mechanical design of the long DAD has been completed. </a:t>
            </a:r>
          </a:p>
          <a:p>
            <a:endParaRPr lang="en-US" altLang="zh-CN" sz="2400" dirty="0"/>
          </a:p>
          <a:p>
            <a:endParaRPr lang="en-US" altLang="zh-CN" sz="2400" dirty="0"/>
          </a:p>
          <a:p>
            <a:endParaRPr lang="en-US" altLang="zh-CN" sz="2400" dirty="0"/>
          </a:p>
          <a:p>
            <a:r>
              <a:rPr lang="en-US" altLang="zh-CN" sz="2400" dirty="0"/>
              <a:t>The magnetic field will be measured by a rotating coil measurement system </a:t>
            </a:r>
          </a:p>
          <a:p>
            <a:pPr lvl="1"/>
            <a:r>
              <a:rPr lang="en-US" altLang="zh-CN" sz="2000" dirty="0"/>
              <a:t>Shared with Booster dipole magnet.</a:t>
            </a:r>
          </a:p>
        </p:txBody>
      </p:sp>
      <p:pic>
        <p:nvPicPr>
          <p:cNvPr id="9" name="图片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19536" y="1484784"/>
            <a:ext cx="7241750" cy="1877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图片 9"/>
          <p:cNvPicPr>
            <a:picLocks noChangeAspect="1"/>
          </p:cNvPicPr>
          <p:nvPr/>
        </p:nvPicPr>
        <p:blipFill>
          <a:blip r:embed="rId3"/>
          <a:stretch>
            <a:fillRect/>
          </a:stretch>
        </p:blipFill>
        <p:spPr>
          <a:xfrm>
            <a:off x="1343472" y="4510362"/>
            <a:ext cx="8640000" cy="1725707"/>
          </a:xfrm>
          <a:prstGeom prst="rect">
            <a:avLst/>
          </a:prstGeom>
        </p:spPr>
      </p:pic>
    </p:spTree>
    <p:extLst>
      <p:ext uri="{BB962C8B-B14F-4D97-AF65-F5344CB8AC3E}">
        <p14:creationId xmlns:p14="http://schemas.microsoft.com/office/powerpoint/2010/main" val="2325795077"/>
      </p:ext>
    </p:extLst>
  </p:cSld>
  <p:clrMapOvr>
    <a:masterClrMapping/>
  </p:clrMapOvr>
  <mc:AlternateContent xmlns:mc="http://schemas.openxmlformats.org/markup-compatibility/2006" xmlns:p14="http://schemas.microsoft.com/office/powerpoint/2010/main">
    <mc:Choice Requires="p14">
      <p:transition spd="slow" p14:dur="2000" advTm="20285"/>
    </mc:Choice>
    <mc:Fallback xmlns="">
      <p:transition spd="slow" advTm="20285"/>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25</a:t>
            </a:fld>
            <a:endParaRPr lang="zh-CN" altLang="en-US" dirty="0"/>
          </a:p>
        </p:txBody>
      </p:sp>
      <p:sp>
        <p:nvSpPr>
          <p:cNvPr id="4" name="标题 3"/>
          <p:cNvSpPr>
            <a:spLocks noGrp="1"/>
          </p:cNvSpPr>
          <p:nvPr>
            <p:ph type="title"/>
          </p:nvPr>
        </p:nvSpPr>
        <p:spPr/>
        <p:txBody>
          <a:bodyPr>
            <a:normAutofit/>
          </a:bodyPr>
          <a:lstStyle/>
          <a:p>
            <a:r>
              <a:rPr lang="en-US" altLang="zh-CN" dirty="0"/>
              <a:t>Progress on the Collider DAD magnet</a:t>
            </a:r>
            <a:endParaRPr lang="zh-CN" altLang="en-US" dirty="0"/>
          </a:p>
        </p:txBody>
      </p:sp>
      <p:sp>
        <p:nvSpPr>
          <p:cNvPr id="5" name="内容占位符 1">
            <a:extLst>
              <a:ext uri="{FF2B5EF4-FFF2-40B4-BE49-F238E27FC236}">
                <a16:creationId xmlns:a16="http://schemas.microsoft.com/office/drawing/2014/main" id="{ABC3945F-4A1B-4A6D-BEBD-1FBEBB9F07A4}"/>
              </a:ext>
            </a:extLst>
          </p:cNvPr>
          <p:cNvSpPr>
            <a:spLocks noGrp="1"/>
          </p:cNvSpPr>
          <p:nvPr>
            <p:ph idx="1"/>
          </p:nvPr>
        </p:nvSpPr>
        <p:spPr>
          <a:xfrm>
            <a:off x="263352" y="1124744"/>
            <a:ext cx="10972800" cy="4840303"/>
          </a:xfrm>
        </p:spPr>
        <p:txBody>
          <a:bodyPr/>
          <a:lstStyle/>
          <a:p>
            <a:r>
              <a:rPr lang="en-US" altLang="zh-CN" sz="2800" dirty="0"/>
              <a:t>Research on coil’s radiation protection and insulation</a:t>
            </a:r>
          </a:p>
          <a:p>
            <a:pPr lvl="1"/>
            <a:r>
              <a:rPr lang="en-US" altLang="zh-CN" sz="2200" dirty="0"/>
              <a:t>Aluminum strip: 4 turns;</a:t>
            </a:r>
          </a:p>
          <a:p>
            <a:pPr lvl="1"/>
            <a:r>
              <a:rPr lang="en-US" altLang="zh-CN" sz="2200" dirty="0"/>
              <a:t>Cross section:30*27mm,D10mm;</a:t>
            </a:r>
          </a:p>
          <a:p>
            <a:pPr lvl="1"/>
            <a:r>
              <a:rPr lang="en-US" altLang="zh-CN" sz="2200" dirty="0"/>
              <a:t>Water channel sealed by sealing ring;</a:t>
            </a:r>
          </a:p>
          <a:p>
            <a:pPr lvl="1"/>
            <a:endParaRPr lang="en-US" altLang="zh-CN" sz="2200" dirty="0"/>
          </a:p>
          <a:p>
            <a:r>
              <a:rPr lang="en-US" altLang="zh-CN" sz="2800" b="1" dirty="0"/>
              <a:t>Hard anodized insulation test results</a:t>
            </a:r>
          </a:p>
          <a:p>
            <a:pPr lvl="1"/>
            <a:r>
              <a:rPr lang="en-US" altLang="zh-CN" sz="2200" dirty="0"/>
              <a:t>Water drop test: </a:t>
            </a:r>
            <a:r>
              <a:rPr lang="en-US" altLang="zh-CN" sz="2200" b="1" dirty="0"/>
              <a:t>passed.</a:t>
            </a:r>
            <a:r>
              <a:rPr lang="zh-CN" altLang="en-US" sz="2200" b="1" dirty="0"/>
              <a:t>（</a:t>
            </a:r>
            <a:r>
              <a:rPr lang="en-US" altLang="zh-CN" sz="2200" b="1" dirty="0" err="1"/>
              <a:t>Δp</a:t>
            </a:r>
            <a:r>
              <a:rPr lang="en-US" altLang="zh-CN" sz="2200" b="1" dirty="0"/>
              <a:t>=</a:t>
            </a:r>
            <a:r>
              <a:rPr lang="en-US" altLang="zh-CN" sz="2200" dirty="0"/>
              <a:t>0.88Mpa</a:t>
            </a:r>
            <a:r>
              <a:rPr lang="zh-CN" altLang="en-US" sz="2200" dirty="0"/>
              <a:t>，</a:t>
            </a:r>
            <a:r>
              <a:rPr lang="en-US" altLang="zh-CN" sz="2200" dirty="0"/>
              <a:t>keep 30min)</a:t>
            </a:r>
          </a:p>
          <a:p>
            <a:pPr lvl="1"/>
            <a:r>
              <a:rPr lang="en-US" altLang="zh-CN" sz="2200" dirty="0"/>
              <a:t>Turn by turn insulation test: </a:t>
            </a:r>
            <a:r>
              <a:rPr lang="en-US" altLang="zh-CN" sz="2200" b="1" dirty="0"/>
              <a:t>failed</a:t>
            </a:r>
          </a:p>
          <a:p>
            <a:pPr lvl="1"/>
            <a:r>
              <a:rPr lang="en-US" altLang="zh-CN" sz="2200" dirty="0"/>
              <a:t>High voltage test</a:t>
            </a:r>
            <a:r>
              <a:rPr lang="zh-CN" altLang="en-US" sz="2200" dirty="0"/>
              <a:t>：</a:t>
            </a:r>
            <a:r>
              <a:rPr lang="en-US" altLang="zh-CN" sz="2200" b="1" dirty="0"/>
              <a:t>failed</a:t>
            </a:r>
            <a:r>
              <a:rPr lang="en-US" altLang="zh-CN" sz="2200" dirty="0"/>
              <a:t>.</a:t>
            </a:r>
          </a:p>
          <a:p>
            <a:pPr lvl="1"/>
            <a:endParaRPr lang="zh-CN" altLang="en-US" dirty="0"/>
          </a:p>
        </p:txBody>
      </p:sp>
      <p:pic>
        <p:nvPicPr>
          <p:cNvPr id="6" name="图片 4">
            <a:extLst>
              <a:ext uri="{FF2B5EF4-FFF2-40B4-BE49-F238E27FC236}">
                <a16:creationId xmlns:a16="http://schemas.microsoft.com/office/drawing/2014/main" id="{17575A02-7370-4029-BA57-EF9B19DB93E9}"/>
              </a:ext>
            </a:extLst>
          </p:cNvPr>
          <p:cNvPicPr>
            <a:picLocks noChangeAspect="1"/>
          </p:cNvPicPr>
          <p:nvPr/>
        </p:nvPicPr>
        <p:blipFill>
          <a:blip r:embed="rId2" cstate="print">
            <a:extLst>
              <a:ext uri="{28A0092B-C50C-407E-A947-70E740481C1C}">
                <a14:useLocalDpi xmlns:a14="http://schemas.microsoft.com/office/drawing/2010/main" val="0"/>
              </a:ext>
            </a:extLst>
          </a:blip>
          <a:srcRect l="6674" t="15340" r="4311" b="19539"/>
          <a:stretch>
            <a:fillRect/>
          </a:stretch>
        </p:blipFill>
        <p:spPr bwMode="auto">
          <a:xfrm>
            <a:off x="7968208" y="1628800"/>
            <a:ext cx="4066027" cy="2232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a:extLst>
              <a:ext uri="{FF2B5EF4-FFF2-40B4-BE49-F238E27FC236}">
                <a16:creationId xmlns:a16="http://schemas.microsoft.com/office/drawing/2014/main" id="{03B111F0-EDE8-4E8F-AD5B-84B36E9360CE}"/>
              </a:ext>
            </a:extLst>
          </p:cNvPr>
          <p:cNvSpPr txBox="1"/>
          <p:nvPr/>
        </p:nvSpPr>
        <p:spPr>
          <a:xfrm>
            <a:off x="10001221" y="3059668"/>
            <a:ext cx="1833643" cy="369332"/>
          </a:xfrm>
          <a:prstGeom prst="rect">
            <a:avLst/>
          </a:prstGeom>
          <a:noFill/>
        </p:spPr>
        <p:txBody>
          <a:bodyPr wrap="none" rtlCol="0">
            <a:spAutoFit/>
          </a:bodyPr>
          <a:lstStyle/>
          <a:p>
            <a:r>
              <a:rPr lang="en-US" altLang="zh-CN" b="1" dirty="0">
                <a:solidFill>
                  <a:srgbClr val="FFFF00"/>
                </a:solidFill>
              </a:rPr>
              <a:t>Anodic Oxidation</a:t>
            </a:r>
            <a:endParaRPr lang="zh-CN" altLang="en-US" b="1" dirty="0">
              <a:solidFill>
                <a:srgbClr val="FFFF00"/>
              </a:solidFill>
            </a:endParaRPr>
          </a:p>
        </p:txBody>
      </p:sp>
    </p:spTree>
    <p:extLst>
      <p:ext uri="{BB962C8B-B14F-4D97-AF65-F5344CB8AC3E}">
        <p14:creationId xmlns:p14="http://schemas.microsoft.com/office/powerpoint/2010/main" val="3726469194"/>
      </p:ext>
    </p:extLst>
  </p:cSld>
  <p:clrMapOvr>
    <a:masterClrMapping/>
  </p:clrMapOvr>
  <mc:AlternateContent xmlns:mc="http://schemas.openxmlformats.org/markup-compatibility/2006" xmlns:p14="http://schemas.microsoft.com/office/powerpoint/2010/main">
    <mc:Choice Requires="p14">
      <p:transition spd="slow" p14:dur="2000" advTm="46376"/>
    </mc:Choice>
    <mc:Fallback xmlns="">
      <p:transition spd="slow" advTm="46376"/>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26</a:t>
            </a:fld>
            <a:endParaRPr lang="zh-CN" altLang="en-US" dirty="0"/>
          </a:p>
        </p:txBody>
      </p:sp>
      <p:sp>
        <p:nvSpPr>
          <p:cNvPr id="4" name="标题 3"/>
          <p:cNvSpPr>
            <a:spLocks noGrp="1"/>
          </p:cNvSpPr>
          <p:nvPr>
            <p:ph type="title"/>
          </p:nvPr>
        </p:nvSpPr>
        <p:spPr/>
        <p:txBody>
          <a:bodyPr>
            <a:normAutofit/>
          </a:bodyPr>
          <a:lstStyle/>
          <a:p>
            <a:r>
              <a:rPr lang="en-US" altLang="zh-CN" dirty="0"/>
              <a:t>Progress on the Collider DAD magnet</a:t>
            </a:r>
            <a:endParaRPr lang="zh-CN" altLang="en-US" dirty="0"/>
          </a:p>
        </p:txBody>
      </p:sp>
      <p:sp>
        <p:nvSpPr>
          <p:cNvPr id="5" name="内容占位符 1">
            <a:extLst>
              <a:ext uri="{FF2B5EF4-FFF2-40B4-BE49-F238E27FC236}">
                <a16:creationId xmlns:a16="http://schemas.microsoft.com/office/drawing/2014/main" id="{ABC3945F-4A1B-4A6D-BEBD-1FBEBB9F07A4}"/>
              </a:ext>
            </a:extLst>
          </p:cNvPr>
          <p:cNvSpPr>
            <a:spLocks noGrp="1"/>
          </p:cNvSpPr>
          <p:nvPr>
            <p:ph idx="1"/>
          </p:nvPr>
        </p:nvSpPr>
        <p:spPr>
          <a:xfrm>
            <a:off x="609600" y="1052736"/>
            <a:ext cx="8092800" cy="4840303"/>
          </a:xfrm>
        </p:spPr>
        <p:txBody>
          <a:bodyPr>
            <a:normAutofit/>
          </a:bodyPr>
          <a:lstStyle/>
          <a:p>
            <a:r>
              <a:rPr lang="en-US" altLang="zh-CN" b="1" dirty="0"/>
              <a:t>Ceramic coating insulation test results</a:t>
            </a:r>
          </a:p>
          <a:p>
            <a:pPr lvl="1"/>
            <a:r>
              <a:rPr lang="en-US" altLang="zh-CN" dirty="0"/>
              <a:t>Water drop test: passed</a:t>
            </a:r>
            <a:r>
              <a:rPr lang="zh-CN" altLang="en-US" dirty="0"/>
              <a:t>（</a:t>
            </a:r>
            <a:r>
              <a:rPr lang="en-US" altLang="zh-CN" dirty="0"/>
              <a:t>1Mpa~0.12Mpa</a:t>
            </a:r>
            <a:r>
              <a:rPr lang="zh-CN" altLang="en-US" dirty="0"/>
              <a:t>，</a:t>
            </a:r>
            <a:r>
              <a:rPr lang="en-US" altLang="zh-CN" dirty="0"/>
              <a:t>keep 30min)</a:t>
            </a:r>
          </a:p>
          <a:p>
            <a:pPr lvl="1"/>
            <a:r>
              <a:rPr lang="en-US" altLang="zh-CN" dirty="0"/>
              <a:t>Turn by turn insulation test: passed.</a:t>
            </a:r>
          </a:p>
          <a:p>
            <a:pPr lvl="1"/>
            <a:r>
              <a:rPr lang="en-US" altLang="zh-CN" dirty="0"/>
              <a:t>High voltage test</a:t>
            </a:r>
            <a:r>
              <a:rPr lang="zh-CN" altLang="en-US" dirty="0"/>
              <a:t>：</a:t>
            </a:r>
            <a:r>
              <a:rPr lang="en-US" altLang="zh-CN" dirty="0"/>
              <a:t>passed.</a:t>
            </a:r>
          </a:p>
          <a:p>
            <a:pPr lvl="1"/>
            <a:r>
              <a:rPr lang="en-US" altLang="zh-CN" dirty="0"/>
              <a:t>Resistance: </a:t>
            </a:r>
            <a:r>
              <a:rPr lang="en-US" altLang="zh-CN" dirty="0">
                <a:solidFill>
                  <a:srgbClr val="FF0000"/>
                </a:solidFill>
              </a:rPr>
              <a:t>much larger than design.</a:t>
            </a:r>
          </a:p>
          <a:p>
            <a:pPr marL="457200" lvl="1" indent="0">
              <a:buNone/>
            </a:pPr>
            <a:endParaRPr lang="en-US" altLang="zh-CN" dirty="0"/>
          </a:p>
          <a:p>
            <a:pPr>
              <a:spcBef>
                <a:spcPts val="0"/>
              </a:spcBef>
              <a:spcAft>
                <a:spcPts val="0"/>
              </a:spcAft>
              <a:buFont typeface="Wingdings" panose="05000000000000000000" pitchFamily="2" charset="2"/>
              <a:buChar char="ü"/>
            </a:pPr>
            <a:r>
              <a:rPr lang="en-US" altLang="zh-CN" dirty="0"/>
              <a:t>The insulating coating lead to poor contact of the contact surface, the oxidation corrosion of silver plating.</a:t>
            </a:r>
          </a:p>
          <a:p>
            <a:pPr>
              <a:spcBef>
                <a:spcPts val="600"/>
              </a:spcBef>
              <a:spcAft>
                <a:spcPts val="0"/>
              </a:spcAft>
              <a:buFont typeface="Wingdings" panose="05000000000000000000" pitchFamily="2" charset="2"/>
              <a:buChar char="ü"/>
            </a:pPr>
            <a:r>
              <a:rPr lang="en-US" altLang="zh-CN" dirty="0"/>
              <a:t>Surface treatment required.</a:t>
            </a:r>
          </a:p>
          <a:p>
            <a:pPr lvl="1">
              <a:buFont typeface="Wingdings" panose="05000000000000000000" pitchFamily="2" charset="2"/>
              <a:buChar char="ü"/>
            </a:pPr>
            <a:r>
              <a:rPr lang="en-US" altLang="zh-CN" dirty="0"/>
              <a:t>The final resistance is 0.66 </a:t>
            </a:r>
            <a:r>
              <a:rPr lang="en-US" altLang="zh-CN" dirty="0" err="1"/>
              <a:t>mΩ</a:t>
            </a:r>
            <a:r>
              <a:rPr lang="en-US" altLang="zh-CN" dirty="0"/>
              <a:t>, still larger than the simulated one</a:t>
            </a:r>
            <a:r>
              <a:rPr lang="zh-CN" altLang="en-US" dirty="0"/>
              <a:t>（</a:t>
            </a:r>
            <a:r>
              <a:rPr lang="en-US" altLang="zh-CN" dirty="0"/>
              <a:t>0.47 </a:t>
            </a:r>
            <a:r>
              <a:rPr lang="en-US" altLang="zh-CN" dirty="0" err="1"/>
              <a:t>mΩ</a:t>
            </a:r>
            <a:r>
              <a:rPr lang="zh-CN" altLang="en-US" dirty="0"/>
              <a:t>）</a:t>
            </a:r>
            <a:r>
              <a:rPr lang="en-US" altLang="zh-CN" dirty="0"/>
              <a:t>.</a:t>
            </a:r>
          </a:p>
        </p:txBody>
      </p:sp>
      <p:pic>
        <p:nvPicPr>
          <p:cNvPr id="6" name="图片 5">
            <a:extLst>
              <a:ext uri="{FF2B5EF4-FFF2-40B4-BE49-F238E27FC236}">
                <a16:creationId xmlns:a16="http://schemas.microsoft.com/office/drawing/2014/main" id="{5FA3B49C-6755-4495-BF05-48FCFB3C259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8261856" y="1820768"/>
            <a:ext cx="3840000" cy="2880000"/>
          </a:xfrm>
          <a:prstGeom prst="rect">
            <a:avLst/>
          </a:prstGeom>
        </p:spPr>
      </p:pic>
      <p:sp>
        <p:nvSpPr>
          <p:cNvPr id="2" name="文本框 1">
            <a:extLst>
              <a:ext uri="{FF2B5EF4-FFF2-40B4-BE49-F238E27FC236}">
                <a16:creationId xmlns:a16="http://schemas.microsoft.com/office/drawing/2014/main" id="{43CAB115-CA1D-4B4D-8555-58BF771392E7}"/>
              </a:ext>
            </a:extLst>
          </p:cNvPr>
          <p:cNvSpPr txBox="1"/>
          <p:nvPr/>
        </p:nvSpPr>
        <p:spPr>
          <a:xfrm>
            <a:off x="9048328" y="1492566"/>
            <a:ext cx="1730795" cy="369332"/>
          </a:xfrm>
          <a:prstGeom prst="rect">
            <a:avLst/>
          </a:prstGeom>
          <a:noFill/>
        </p:spPr>
        <p:txBody>
          <a:bodyPr wrap="none" rtlCol="0">
            <a:spAutoFit/>
          </a:bodyPr>
          <a:lstStyle/>
          <a:p>
            <a:r>
              <a:rPr lang="en-US" altLang="zh-CN" b="1" dirty="0">
                <a:solidFill>
                  <a:srgbClr val="FFFF00"/>
                </a:solidFill>
              </a:rPr>
              <a:t>Ceramic</a:t>
            </a:r>
            <a:r>
              <a:rPr lang="en-US" altLang="zh-CN" b="1" dirty="0"/>
              <a:t> </a:t>
            </a:r>
            <a:r>
              <a:rPr lang="en-US" altLang="zh-CN" b="1" dirty="0">
                <a:solidFill>
                  <a:srgbClr val="FFFF00"/>
                </a:solidFill>
              </a:rPr>
              <a:t>Coating</a:t>
            </a:r>
            <a:endParaRPr lang="zh-CN" altLang="en-US" b="1" dirty="0">
              <a:solidFill>
                <a:srgbClr val="FFFF00"/>
              </a:solidFill>
            </a:endParaRPr>
          </a:p>
        </p:txBody>
      </p:sp>
    </p:spTree>
    <p:extLst>
      <p:ext uri="{BB962C8B-B14F-4D97-AF65-F5344CB8AC3E}">
        <p14:creationId xmlns:p14="http://schemas.microsoft.com/office/powerpoint/2010/main" val="438384891"/>
      </p:ext>
    </p:extLst>
  </p:cSld>
  <p:clrMapOvr>
    <a:masterClrMapping/>
  </p:clrMapOvr>
  <mc:AlternateContent xmlns:mc="http://schemas.openxmlformats.org/markup-compatibility/2006" xmlns:p14="http://schemas.microsoft.com/office/powerpoint/2010/main">
    <mc:Choice Requires="p14">
      <p:transition spd="slow" p14:dur="2000" advTm="46865"/>
    </mc:Choice>
    <mc:Fallback xmlns="">
      <p:transition spd="slow" advTm="46865"/>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27</a:t>
            </a:fld>
            <a:endParaRPr lang="zh-CN" altLang="en-US" dirty="0"/>
          </a:p>
        </p:txBody>
      </p:sp>
      <p:sp>
        <p:nvSpPr>
          <p:cNvPr id="4" name="标题 3"/>
          <p:cNvSpPr>
            <a:spLocks noGrp="1"/>
          </p:cNvSpPr>
          <p:nvPr>
            <p:ph type="title"/>
          </p:nvPr>
        </p:nvSpPr>
        <p:spPr>
          <a:xfrm>
            <a:off x="666712" y="142852"/>
            <a:ext cx="11333944" cy="725470"/>
          </a:xfrm>
        </p:spPr>
        <p:txBody>
          <a:bodyPr>
            <a:normAutofit/>
          </a:bodyPr>
          <a:lstStyle/>
          <a:p>
            <a:pPr lvl="1"/>
            <a:r>
              <a:rPr lang="en-US" altLang="zh-CN" sz="3200" b="1" kern="1200" dirty="0">
                <a:solidFill>
                  <a:schemeClr val="tx1"/>
                </a:solidFill>
                <a:latin typeface="Arial Rounded MT Bold" panose="020F0704030504030204" pitchFamily="34" charset="0"/>
                <a:ea typeface="微软雅黑" pitchFamily="34" charset="-122"/>
                <a:cs typeface="+mj-cs"/>
              </a:rPr>
              <a:t>Optimization of DAQ magnet </a:t>
            </a:r>
          </a:p>
        </p:txBody>
      </p:sp>
      <p:sp>
        <p:nvSpPr>
          <p:cNvPr id="5" name="内容占位符 1"/>
          <p:cNvSpPr>
            <a:spLocks noGrp="1"/>
          </p:cNvSpPr>
          <p:nvPr>
            <p:ph idx="1"/>
          </p:nvPr>
        </p:nvSpPr>
        <p:spPr>
          <a:xfrm>
            <a:off x="609600" y="1052736"/>
            <a:ext cx="7574632" cy="5612734"/>
          </a:xfrm>
        </p:spPr>
        <p:txBody>
          <a:bodyPr>
            <a:normAutofit/>
          </a:bodyPr>
          <a:lstStyle/>
          <a:p>
            <a:r>
              <a:rPr lang="en-US" altLang="zh-CN" dirty="0"/>
              <a:t>Basic parameters of DAQ (dual aperture quadrupole) </a:t>
            </a:r>
          </a:p>
          <a:p>
            <a:pPr lvl="1"/>
            <a:r>
              <a:rPr lang="en-US" altLang="zh-CN" dirty="0"/>
              <a:t>Aperture</a:t>
            </a:r>
            <a:r>
              <a:rPr lang="zh-CN" altLang="en-US" dirty="0"/>
              <a:t>：</a:t>
            </a:r>
            <a:r>
              <a:rPr lang="en-US" altLang="zh-CN" dirty="0"/>
              <a:t>76mm</a:t>
            </a:r>
          </a:p>
          <a:p>
            <a:pPr lvl="1"/>
            <a:r>
              <a:rPr lang="en-US" altLang="zh-CN" dirty="0"/>
              <a:t>Beam separation is 350mm</a:t>
            </a:r>
          </a:p>
          <a:p>
            <a:pPr lvl="1"/>
            <a:r>
              <a:rPr lang="en-US" altLang="zh-CN" dirty="0"/>
              <a:t>Gradient range: 3.20T/m@45.5GeV~12.8T/m@182.5GeV</a:t>
            </a:r>
          </a:p>
          <a:p>
            <a:pPr lvl="1"/>
            <a:r>
              <a:rPr lang="en-US" altLang="zh-CN" dirty="0"/>
              <a:t>Trim coil:+-1.5%</a:t>
            </a:r>
          </a:p>
          <a:p>
            <a:pPr lvl="1"/>
            <a:r>
              <a:rPr lang="en-US" altLang="zh-CN" dirty="0"/>
              <a:t>Good field region: 5</a:t>
            </a:r>
            <a:r>
              <a:rPr lang="en-US" altLang="zh-CN" b="1" dirty="0">
                <a:ea typeface="MS Mincho" panose="02020609040205080304" pitchFamily="49" charset="-128"/>
              </a:rPr>
              <a:t>×</a:t>
            </a:r>
            <a:r>
              <a:rPr lang="en-US" altLang="zh-CN" dirty="0"/>
              <a:t>10</a:t>
            </a:r>
            <a:r>
              <a:rPr lang="en-US" altLang="zh-CN" baseline="30000" dirty="0"/>
              <a:t>-4</a:t>
            </a:r>
            <a:r>
              <a:rPr lang="en-US" altLang="zh-CN" dirty="0"/>
              <a:t>@Rref=12.2mm</a:t>
            </a:r>
          </a:p>
          <a:p>
            <a:r>
              <a:rPr lang="en-US" altLang="zh-CN" dirty="0"/>
              <a:t>First  F/D prototype features:</a:t>
            </a:r>
          </a:p>
          <a:p>
            <a:pPr lvl="1"/>
            <a:r>
              <a:rPr lang="en-US" altLang="zh-CN" dirty="0"/>
              <a:t>DT4 compensation sheet at yoke center.</a:t>
            </a:r>
          </a:p>
          <a:p>
            <a:pPr lvl="1"/>
            <a:r>
              <a:rPr lang="en-US" altLang="zh-CN" dirty="0"/>
              <a:t>Trim coils are the same with main coils.</a:t>
            </a:r>
          </a:p>
          <a:p>
            <a:pPr lvl="1"/>
            <a:r>
              <a:rPr lang="en-US" altLang="zh-CN" sz="2100" dirty="0"/>
              <a:t>Hollow water cooled aluminum conductor.</a:t>
            </a:r>
          </a:p>
          <a:p>
            <a:pPr lvl="1"/>
            <a:r>
              <a:rPr lang="en-US" altLang="zh-CN" sz="2100" dirty="0"/>
              <a:t>The field in DT4 sheet saturation resulted harmonic changes in the b1 and b3, </a:t>
            </a:r>
            <a:r>
              <a:rPr lang="en-US" altLang="zh-CN" sz="2100" dirty="0">
                <a:solidFill>
                  <a:srgbClr val="0000FF"/>
                </a:solidFill>
              </a:rPr>
              <a:t>large cross talk between the two apertures.</a:t>
            </a:r>
            <a:endParaRPr lang="en-US" altLang="zh-CN" dirty="0">
              <a:solidFill>
                <a:srgbClr val="0000FF"/>
              </a:solidFill>
            </a:endParaRPr>
          </a:p>
        </p:txBody>
      </p:sp>
      <p:pic>
        <p:nvPicPr>
          <p:cNvPr id="6" name="图片 5"/>
          <p:cNvPicPr>
            <a:picLocks noChangeAspect="1"/>
          </p:cNvPicPr>
          <p:nvPr/>
        </p:nvPicPr>
        <p:blipFill rotWithShape="1">
          <a:blip r:embed="rId2"/>
          <a:srcRect r="-1713" b="16684"/>
          <a:stretch/>
        </p:blipFill>
        <p:spPr>
          <a:xfrm>
            <a:off x="8460726" y="1052736"/>
            <a:ext cx="2232012" cy="1800000"/>
          </a:xfrm>
          <a:prstGeom prst="rect">
            <a:avLst/>
          </a:prstGeom>
        </p:spPr>
      </p:pic>
      <p:pic>
        <p:nvPicPr>
          <p:cNvPr id="7" name="图片 6">
            <a:extLst>
              <a:ext uri="{FF2B5EF4-FFF2-40B4-BE49-F238E27FC236}">
                <a16:creationId xmlns:a16="http://schemas.microsoft.com/office/drawing/2014/main" id="{11036B40-356F-4A5E-96AE-B892A5B7FF81}"/>
              </a:ext>
            </a:extLst>
          </p:cNvPr>
          <p:cNvPicPr>
            <a:picLocks noChangeAspect="1"/>
          </p:cNvPicPr>
          <p:nvPr/>
        </p:nvPicPr>
        <p:blipFill>
          <a:blip r:embed="rId3"/>
          <a:stretch>
            <a:fillRect/>
          </a:stretch>
        </p:blipFill>
        <p:spPr>
          <a:xfrm>
            <a:off x="7951992" y="2995180"/>
            <a:ext cx="3549051" cy="1428416"/>
          </a:xfrm>
          <a:prstGeom prst="rect">
            <a:avLst/>
          </a:prstGeom>
        </p:spPr>
      </p:pic>
    </p:spTree>
    <p:extLst>
      <p:ext uri="{BB962C8B-B14F-4D97-AF65-F5344CB8AC3E}">
        <p14:creationId xmlns:p14="http://schemas.microsoft.com/office/powerpoint/2010/main" val="1315326189"/>
      </p:ext>
    </p:extLst>
  </p:cSld>
  <p:clrMapOvr>
    <a:masterClrMapping/>
  </p:clrMapOvr>
  <mc:AlternateContent xmlns:mc="http://schemas.openxmlformats.org/markup-compatibility/2006" xmlns:p14="http://schemas.microsoft.com/office/powerpoint/2010/main">
    <mc:Choice Requires="p14">
      <p:transition spd="slow" p14:dur="2000" advTm="89839"/>
    </mc:Choice>
    <mc:Fallback xmlns="">
      <p:transition spd="slow" advTm="89839"/>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5FB1CFEC-A771-4AA0-AF86-4557FB9FD065}"/>
              </a:ext>
            </a:extLst>
          </p:cNvPr>
          <p:cNvSpPr>
            <a:spLocks noGrp="1"/>
          </p:cNvSpPr>
          <p:nvPr>
            <p:ph idx="1"/>
          </p:nvPr>
        </p:nvSpPr>
        <p:spPr/>
        <p:txBody>
          <a:bodyPr>
            <a:normAutofit/>
          </a:bodyPr>
          <a:lstStyle/>
          <a:p>
            <a:r>
              <a:rPr lang="en-US" altLang="zh-CN" dirty="0"/>
              <a:t>Cross talk effect solving attempt:</a:t>
            </a:r>
          </a:p>
          <a:p>
            <a:pPr lvl="1"/>
            <a:r>
              <a:rPr lang="en-US" altLang="zh-CN" dirty="0"/>
              <a:t>Different shim at the pole face; </a:t>
            </a:r>
          </a:p>
          <a:p>
            <a:pPr lvl="1"/>
            <a:r>
              <a:rPr lang="en-US" altLang="zh-CN" dirty="0"/>
              <a:t>Pole shift; Pole rotate;</a:t>
            </a:r>
          </a:p>
          <a:p>
            <a:pPr lvl="1"/>
            <a:r>
              <a:rPr lang="en-US" altLang="zh-CN" dirty="0"/>
              <a:t>Beam separation change:</a:t>
            </a:r>
          </a:p>
          <a:p>
            <a:pPr lvl="1"/>
            <a:endParaRPr lang="en-US" altLang="zh-CN" dirty="0"/>
          </a:p>
          <a:p>
            <a:pPr lvl="1"/>
            <a:endParaRPr lang="en-US" altLang="zh-CN" dirty="0"/>
          </a:p>
          <a:p>
            <a:pPr lvl="1"/>
            <a:endParaRPr lang="en-US" altLang="zh-CN" dirty="0"/>
          </a:p>
          <a:p>
            <a:pPr lvl="1"/>
            <a:endParaRPr lang="en-US" altLang="zh-CN" dirty="0"/>
          </a:p>
          <a:p>
            <a:pPr lvl="1"/>
            <a:endParaRPr lang="zh-CN" altLang="en-US" dirty="0"/>
          </a:p>
          <a:p>
            <a:r>
              <a:rPr lang="en-US" altLang="zh-CN" dirty="0"/>
              <a:t>Backup scheme: F/F polarity</a:t>
            </a:r>
          </a:p>
          <a:p>
            <a:pPr lvl="1"/>
            <a:r>
              <a:rPr lang="en-US" altLang="zh-CN" dirty="0"/>
              <a:t>8 main coils, large power supply.</a:t>
            </a:r>
          </a:p>
          <a:p>
            <a:pPr lvl="1"/>
            <a:r>
              <a:rPr lang="en-US" altLang="zh-CN" dirty="0"/>
              <a:t>No cross talk effect.</a:t>
            </a:r>
          </a:p>
        </p:txBody>
      </p:sp>
      <p:sp>
        <p:nvSpPr>
          <p:cNvPr id="3" name="灯片编号占位符 2">
            <a:extLst>
              <a:ext uri="{FF2B5EF4-FFF2-40B4-BE49-F238E27FC236}">
                <a16:creationId xmlns:a16="http://schemas.microsoft.com/office/drawing/2014/main" id="{1DB9B36F-3988-470A-8D34-B7340F9CE7F2}"/>
              </a:ext>
            </a:extLst>
          </p:cNvPr>
          <p:cNvSpPr>
            <a:spLocks noGrp="1"/>
          </p:cNvSpPr>
          <p:nvPr>
            <p:ph type="sldNum" sz="quarter" idx="12"/>
          </p:nvPr>
        </p:nvSpPr>
        <p:spPr/>
        <p:txBody>
          <a:bodyPr/>
          <a:lstStyle/>
          <a:p>
            <a:fld id="{098B4EB0-06CE-481E-B32B-52DF58230A15}" type="slidenum">
              <a:rPr lang="zh-CN" altLang="en-US" smtClean="0"/>
              <a:pPr/>
              <a:t>28</a:t>
            </a:fld>
            <a:endParaRPr lang="zh-CN" altLang="en-US" dirty="0"/>
          </a:p>
        </p:txBody>
      </p:sp>
      <p:sp>
        <p:nvSpPr>
          <p:cNvPr id="4" name="标题 3">
            <a:extLst>
              <a:ext uri="{FF2B5EF4-FFF2-40B4-BE49-F238E27FC236}">
                <a16:creationId xmlns:a16="http://schemas.microsoft.com/office/drawing/2014/main" id="{4705AFC0-F8CB-4E32-A6BA-4EA46AA2718D}"/>
              </a:ext>
            </a:extLst>
          </p:cNvPr>
          <p:cNvSpPr>
            <a:spLocks noGrp="1"/>
          </p:cNvSpPr>
          <p:nvPr>
            <p:ph type="title"/>
          </p:nvPr>
        </p:nvSpPr>
        <p:spPr/>
        <p:txBody>
          <a:bodyPr/>
          <a:lstStyle/>
          <a:p>
            <a:r>
              <a:rPr lang="en-US" altLang="zh-CN" dirty="0"/>
              <a:t>Optimization of DAQ magnet </a:t>
            </a:r>
            <a:endParaRPr lang="zh-CN" altLang="en-US" dirty="0"/>
          </a:p>
        </p:txBody>
      </p:sp>
      <p:pic>
        <p:nvPicPr>
          <p:cNvPr id="5" name="图片 4">
            <a:extLst>
              <a:ext uri="{FF2B5EF4-FFF2-40B4-BE49-F238E27FC236}">
                <a16:creationId xmlns:a16="http://schemas.microsoft.com/office/drawing/2014/main" id="{12C34650-EFCC-42B4-9421-825EB50A6A1E}"/>
              </a:ext>
            </a:extLst>
          </p:cNvPr>
          <p:cNvPicPr>
            <a:picLocks noChangeAspect="1"/>
          </p:cNvPicPr>
          <p:nvPr/>
        </p:nvPicPr>
        <p:blipFill>
          <a:blip r:embed="rId2"/>
          <a:stretch>
            <a:fillRect/>
          </a:stretch>
        </p:blipFill>
        <p:spPr>
          <a:xfrm>
            <a:off x="5591944" y="2481410"/>
            <a:ext cx="3028525" cy="2198924"/>
          </a:xfrm>
          <a:prstGeom prst="rect">
            <a:avLst/>
          </a:prstGeom>
        </p:spPr>
      </p:pic>
      <p:graphicFrame>
        <p:nvGraphicFramePr>
          <p:cNvPr id="6" name="表格 5">
            <a:extLst>
              <a:ext uri="{FF2B5EF4-FFF2-40B4-BE49-F238E27FC236}">
                <a16:creationId xmlns:a16="http://schemas.microsoft.com/office/drawing/2014/main" id="{8A4CB7BA-2F8F-43C5-8E62-E142E8B07441}"/>
              </a:ext>
            </a:extLst>
          </p:cNvPr>
          <p:cNvGraphicFramePr>
            <a:graphicFrameLocks noGrp="1"/>
          </p:cNvGraphicFramePr>
          <p:nvPr>
            <p:extLst>
              <p:ext uri="{D42A27DB-BD31-4B8C-83A1-F6EECF244321}">
                <p14:modId xmlns:p14="http://schemas.microsoft.com/office/powerpoint/2010/main" val="3388606728"/>
              </p:ext>
            </p:extLst>
          </p:nvPr>
        </p:nvGraphicFramePr>
        <p:xfrm>
          <a:off x="739413" y="2765398"/>
          <a:ext cx="4633853" cy="1579315"/>
        </p:xfrm>
        <a:graphic>
          <a:graphicData uri="http://schemas.openxmlformats.org/drawingml/2006/table">
            <a:tbl>
              <a:tblPr firstRow="1" firstCol="1">
                <a:tableStyleId>{5C22544A-7EE6-4342-B048-85BDC9FD1C3A}</a:tableStyleId>
              </a:tblPr>
              <a:tblGrid>
                <a:gridCol w="661979">
                  <a:extLst>
                    <a:ext uri="{9D8B030D-6E8A-4147-A177-3AD203B41FA5}">
                      <a16:colId xmlns:a16="http://schemas.microsoft.com/office/drawing/2014/main" val="3710098859"/>
                    </a:ext>
                  </a:extLst>
                </a:gridCol>
                <a:gridCol w="661979">
                  <a:extLst>
                    <a:ext uri="{9D8B030D-6E8A-4147-A177-3AD203B41FA5}">
                      <a16:colId xmlns:a16="http://schemas.microsoft.com/office/drawing/2014/main" val="487910515"/>
                    </a:ext>
                  </a:extLst>
                </a:gridCol>
                <a:gridCol w="661979">
                  <a:extLst>
                    <a:ext uri="{9D8B030D-6E8A-4147-A177-3AD203B41FA5}">
                      <a16:colId xmlns:a16="http://schemas.microsoft.com/office/drawing/2014/main" val="186158285"/>
                    </a:ext>
                  </a:extLst>
                </a:gridCol>
                <a:gridCol w="661979">
                  <a:extLst>
                    <a:ext uri="{9D8B030D-6E8A-4147-A177-3AD203B41FA5}">
                      <a16:colId xmlns:a16="http://schemas.microsoft.com/office/drawing/2014/main" val="2079639280"/>
                    </a:ext>
                  </a:extLst>
                </a:gridCol>
                <a:gridCol w="661979">
                  <a:extLst>
                    <a:ext uri="{9D8B030D-6E8A-4147-A177-3AD203B41FA5}">
                      <a16:colId xmlns:a16="http://schemas.microsoft.com/office/drawing/2014/main" val="1085498432"/>
                    </a:ext>
                  </a:extLst>
                </a:gridCol>
                <a:gridCol w="661979">
                  <a:extLst>
                    <a:ext uri="{9D8B030D-6E8A-4147-A177-3AD203B41FA5}">
                      <a16:colId xmlns:a16="http://schemas.microsoft.com/office/drawing/2014/main" val="1879981180"/>
                    </a:ext>
                  </a:extLst>
                </a:gridCol>
                <a:gridCol w="661979">
                  <a:extLst>
                    <a:ext uri="{9D8B030D-6E8A-4147-A177-3AD203B41FA5}">
                      <a16:colId xmlns:a16="http://schemas.microsoft.com/office/drawing/2014/main" val="1223046768"/>
                    </a:ext>
                  </a:extLst>
                </a:gridCol>
              </a:tblGrid>
              <a:tr h="315863">
                <a:tc>
                  <a:txBody>
                    <a:bodyPr/>
                    <a:lstStyle/>
                    <a:p>
                      <a:pPr algn="ctr" fontAlgn="ctr"/>
                      <a:endParaRPr lang="en-US"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gridSpan="2">
                  <a:txBody>
                    <a:bodyPr/>
                    <a:lstStyle/>
                    <a:p>
                      <a:pPr algn="ctr" fontAlgn="ctr"/>
                      <a:r>
                        <a:rPr lang="en-US" altLang="zh-CN" sz="1400" u="none" strike="noStrike" dirty="0">
                          <a:effectLst/>
                        </a:rPr>
                        <a:t>d350</a:t>
                      </a:r>
                      <a:endParaRPr lang="en-US"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hMerge="1">
                  <a:txBody>
                    <a:bodyPr/>
                    <a:lstStyle/>
                    <a:p>
                      <a:pPr algn="ctr" fontAlgn="ctr"/>
                      <a:endParaRPr lang="en-US"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gridSpan="2">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d400</a:t>
                      </a:r>
                    </a:p>
                  </a:txBody>
                  <a:tcPr marL="6350" marR="6350" marT="6350" marB="0" anchor="ctr"/>
                </a:tc>
                <a:tc hMerge="1">
                  <a:txBody>
                    <a:bodyPr/>
                    <a:lstStyle/>
                    <a:p>
                      <a:pPr algn="ctr" fontAlgn="ctr"/>
                      <a:endParaRPr lang="en-US"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gridSpan="2">
                  <a:txBody>
                    <a:bodyPr/>
                    <a:lstStyle/>
                    <a:p>
                      <a:pPr marL="0" algn="ctr" defTabSz="914400" rtl="0" eaLnBrk="1" fontAlgn="ctr" latinLnBrk="0" hangingPunct="1"/>
                      <a:r>
                        <a:rPr lang="en-US" sz="1400" b="1" u="none" strike="noStrike" kern="1200" dirty="0">
                          <a:solidFill>
                            <a:schemeClr val="lt1"/>
                          </a:solidFill>
                          <a:effectLst/>
                          <a:latin typeface="+mn-lt"/>
                          <a:ea typeface="+mn-ea"/>
                          <a:cs typeface="+mn-cs"/>
                        </a:rPr>
                        <a:t>d500</a:t>
                      </a:r>
                    </a:p>
                  </a:txBody>
                  <a:tcPr marL="6350" marR="6350" marT="6350" marB="0" anchor="ctr"/>
                </a:tc>
                <a:tc hMerge="1">
                  <a:txBody>
                    <a:bodyPr/>
                    <a:lstStyle/>
                    <a:p>
                      <a:pPr algn="ctr" fontAlgn="ctr"/>
                      <a:endParaRPr lang="en-US"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extLst>
                  <a:ext uri="{0D108BD9-81ED-4DB2-BD59-A6C34878D82A}">
                    <a16:rowId xmlns:a16="http://schemas.microsoft.com/office/drawing/2014/main" val="725726907"/>
                  </a:ext>
                </a:extLst>
              </a:tr>
              <a:tr h="315863">
                <a:tc>
                  <a:txBody>
                    <a:bodyPr/>
                    <a:lstStyle/>
                    <a:p>
                      <a:pPr algn="ctr" fontAlgn="ctr"/>
                      <a:endParaRPr lang="en-US" altLang="zh-CN"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ctr"/>
                      <a:r>
                        <a:rPr lang="en-US" altLang="zh-CN" sz="1200" u="none" strike="noStrike" dirty="0">
                          <a:effectLst/>
                        </a:rPr>
                        <a:t>Ap1</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ctr"/>
                      <a:r>
                        <a:rPr lang="en-US" altLang="zh-CN" sz="1200" u="none" strike="noStrike" dirty="0">
                          <a:effectLst/>
                        </a:rPr>
                        <a:t>Ap2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ctr"/>
                      <a:r>
                        <a:rPr lang="en-US" altLang="zh-CN" sz="1200" u="none" strike="noStrike" dirty="0">
                          <a:effectLst/>
                        </a:rPr>
                        <a:t>Ap1</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ctr"/>
                      <a:r>
                        <a:rPr lang="en-US" altLang="zh-CN" sz="1200" u="none" strike="noStrike" dirty="0">
                          <a:effectLst/>
                        </a:rPr>
                        <a:t>Ap2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ctr"/>
                      <a:r>
                        <a:rPr lang="en-US" altLang="zh-CN" sz="1200" u="none" strike="noStrike" dirty="0">
                          <a:effectLst/>
                        </a:rPr>
                        <a:t>Ap1</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tc>
                  <a:txBody>
                    <a:bodyPr/>
                    <a:lstStyle/>
                    <a:p>
                      <a:pPr algn="ctr" fontAlgn="ctr"/>
                      <a:r>
                        <a:rPr lang="en-US" altLang="zh-CN" sz="1200" u="none" strike="noStrike" dirty="0">
                          <a:effectLst/>
                        </a:rPr>
                        <a:t>Ap2</a:t>
                      </a:r>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ctr"/>
                </a:tc>
                <a:extLst>
                  <a:ext uri="{0D108BD9-81ED-4DB2-BD59-A6C34878D82A}">
                    <a16:rowId xmlns:a16="http://schemas.microsoft.com/office/drawing/2014/main" val="239275738"/>
                  </a:ext>
                </a:extLst>
              </a:tr>
              <a:tr h="315863">
                <a:tc>
                  <a:txBody>
                    <a:bodyPr/>
                    <a:lstStyle/>
                    <a:p>
                      <a:pPr algn="ctr" fontAlgn="ctr"/>
                      <a:r>
                        <a:rPr lang="en-US" altLang="zh-CN" sz="1200" u="none" strike="noStrike" kern="1200" dirty="0">
                          <a:solidFill>
                            <a:schemeClr val="dk1"/>
                          </a:solidFill>
                          <a:effectLst/>
                          <a:latin typeface="+mn-lt"/>
                          <a:ea typeface="+mn-ea"/>
                          <a:cs typeface="+mn-cs"/>
                        </a:rPr>
                        <a:t>b1</a:t>
                      </a:r>
                    </a:p>
                  </a:txBody>
                  <a:tcPr marL="6350" marR="6350" marT="6350"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-2359.19 </a:t>
                      </a:r>
                    </a:p>
                  </a:txBody>
                  <a:tcPr marL="5443" marR="5443" marT="5443"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2359.21 </a:t>
                      </a:r>
                    </a:p>
                  </a:txBody>
                  <a:tcPr marL="5443" marR="5443" marT="5443"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-1685.94 </a:t>
                      </a:r>
                    </a:p>
                  </a:txBody>
                  <a:tcPr marL="5443" marR="5443" marT="5443"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1685.94 </a:t>
                      </a:r>
                    </a:p>
                  </a:txBody>
                  <a:tcPr marL="5443" marR="5443" marT="5443"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-1624.30 </a:t>
                      </a:r>
                    </a:p>
                  </a:txBody>
                  <a:tcPr marL="5443" marR="5443" marT="5443"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1624.31 </a:t>
                      </a:r>
                    </a:p>
                  </a:txBody>
                  <a:tcPr marL="5443" marR="5443" marT="5443" marB="0" anchor="ctr"/>
                </a:tc>
                <a:extLst>
                  <a:ext uri="{0D108BD9-81ED-4DB2-BD59-A6C34878D82A}">
                    <a16:rowId xmlns:a16="http://schemas.microsoft.com/office/drawing/2014/main" val="544316741"/>
                  </a:ext>
                </a:extLst>
              </a:tr>
              <a:tr h="315863">
                <a:tc>
                  <a:txBody>
                    <a:bodyPr/>
                    <a:lstStyle/>
                    <a:p>
                      <a:pPr algn="ctr" fontAlgn="ctr"/>
                      <a:r>
                        <a:rPr lang="en-US" altLang="zh-CN" sz="1200" u="none" strike="noStrike" kern="1200" dirty="0">
                          <a:solidFill>
                            <a:schemeClr val="dk1"/>
                          </a:solidFill>
                          <a:effectLst/>
                          <a:latin typeface="+mn-lt"/>
                          <a:ea typeface="+mn-ea"/>
                          <a:cs typeface="+mn-cs"/>
                        </a:rPr>
                        <a:t>b3</a:t>
                      </a:r>
                    </a:p>
                  </a:txBody>
                  <a:tcPr marL="6350" marR="6350" marT="6350"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-191.13 </a:t>
                      </a:r>
                    </a:p>
                  </a:txBody>
                  <a:tcPr marL="5443" marR="5443" marT="5443"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191.13 </a:t>
                      </a:r>
                    </a:p>
                  </a:txBody>
                  <a:tcPr marL="5443" marR="5443" marT="5443"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-136.59 </a:t>
                      </a:r>
                    </a:p>
                  </a:txBody>
                  <a:tcPr marL="5443" marR="5443" marT="5443"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136.59 </a:t>
                      </a:r>
                    </a:p>
                  </a:txBody>
                  <a:tcPr marL="5443" marR="5443" marT="5443"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-131.59 </a:t>
                      </a:r>
                    </a:p>
                  </a:txBody>
                  <a:tcPr marL="5443" marR="5443" marT="5443"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131.59 </a:t>
                      </a:r>
                    </a:p>
                  </a:txBody>
                  <a:tcPr marL="5443" marR="5443" marT="5443" marB="0" anchor="ctr"/>
                </a:tc>
                <a:extLst>
                  <a:ext uri="{0D108BD9-81ED-4DB2-BD59-A6C34878D82A}">
                    <a16:rowId xmlns:a16="http://schemas.microsoft.com/office/drawing/2014/main" val="1378364553"/>
                  </a:ext>
                </a:extLst>
              </a:tr>
              <a:tr h="315863">
                <a:tc>
                  <a:txBody>
                    <a:bodyPr/>
                    <a:lstStyle/>
                    <a:p>
                      <a:pPr algn="ctr" fontAlgn="ctr"/>
                      <a:r>
                        <a:rPr lang="en-US" altLang="zh-CN" sz="1200" u="none" strike="noStrike" kern="1200" dirty="0">
                          <a:solidFill>
                            <a:schemeClr val="dk1"/>
                          </a:solidFill>
                          <a:effectLst/>
                          <a:latin typeface="+mn-lt"/>
                          <a:ea typeface="+mn-ea"/>
                          <a:cs typeface="+mn-cs"/>
                        </a:rPr>
                        <a:t>b5</a:t>
                      </a:r>
                    </a:p>
                  </a:txBody>
                  <a:tcPr marL="6350" marR="6350" marT="6350"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-2.58 </a:t>
                      </a:r>
                    </a:p>
                  </a:txBody>
                  <a:tcPr marL="5443" marR="5443" marT="5443"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2.58 </a:t>
                      </a:r>
                    </a:p>
                  </a:txBody>
                  <a:tcPr marL="5443" marR="5443" marT="5443"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-1.85 </a:t>
                      </a:r>
                    </a:p>
                  </a:txBody>
                  <a:tcPr marL="5443" marR="5443" marT="5443" marB="0" anchor="ctr"/>
                </a:tc>
                <a:tc>
                  <a:txBody>
                    <a:bodyPr/>
                    <a:lstStyle/>
                    <a:p>
                      <a:pPr algn="ctr" fontAlgn="b"/>
                      <a:r>
                        <a:rPr lang="en-US" altLang="zh-CN" sz="1200" b="0" i="0" u="none" strike="noStrike">
                          <a:solidFill>
                            <a:srgbClr val="000000"/>
                          </a:solidFill>
                          <a:effectLst/>
                          <a:latin typeface="等线" panose="02010600030101010101" pitchFamily="2" charset="-122"/>
                          <a:ea typeface="等线" panose="02010600030101010101" pitchFamily="2" charset="-122"/>
                        </a:rPr>
                        <a:t>1.85 </a:t>
                      </a:r>
                    </a:p>
                  </a:txBody>
                  <a:tcPr marL="5443" marR="5443" marT="5443"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-1.78 </a:t>
                      </a:r>
                    </a:p>
                  </a:txBody>
                  <a:tcPr marL="5443" marR="5443" marT="5443" marB="0" anchor="ctr"/>
                </a:tc>
                <a:tc>
                  <a:txBody>
                    <a:bodyPr/>
                    <a:lstStyle/>
                    <a:p>
                      <a:pPr algn="ctr" fontAlgn="b"/>
                      <a:r>
                        <a:rPr lang="en-US" altLang="zh-CN" sz="1200" b="0" i="0" u="none" strike="noStrike" dirty="0">
                          <a:solidFill>
                            <a:srgbClr val="000000"/>
                          </a:solidFill>
                          <a:effectLst/>
                          <a:latin typeface="等线" panose="02010600030101010101" pitchFamily="2" charset="-122"/>
                          <a:ea typeface="等线" panose="02010600030101010101" pitchFamily="2" charset="-122"/>
                        </a:rPr>
                        <a:t>1.78 </a:t>
                      </a:r>
                    </a:p>
                  </a:txBody>
                  <a:tcPr marL="5443" marR="5443" marT="5443" marB="0" anchor="ctr"/>
                </a:tc>
                <a:extLst>
                  <a:ext uri="{0D108BD9-81ED-4DB2-BD59-A6C34878D82A}">
                    <a16:rowId xmlns:a16="http://schemas.microsoft.com/office/drawing/2014/main" val="1345571728"/>
                  </a:ext>
                </a:extLst>
              </a:tr>
            </a:tbl>
          </a:graphicData>
        </a:graphic>
      </p:graphicFrame>
      <p:pic>
        <p:nvPicPr>
          <p:cNvPr id="8" name="图片 7">
            <a:extLst>
              <a:ext uri="{FF2B5EF4-FFF2-40B4-BE49-F238E27FC236}">
                <a16:creationId xmlns:a16="http://schemas.microsoft.com/office/drawing/2014/main" id="{83FF0A94-21CF-448C-A65D-2872C7AD483A}"/>
              </a:ext>
            </a:extLst>
          </p:cNvPr>
          <p:cNvPicPr>
            <a:picLocks noChangeAspect="1"/>
          </p:cNvPicPr>
          <p:nvPr/>
        </p:nvPicPr>
        <p:blipFill>
          <a:blip r:embed="rId3"/>
          <a:stretch>
            <a:fillRect/>
          </a:stretch>
        </p:blipFill>
        <p:spPr>
          <a:xfrm>
            <a:off x="4248374" y="5229200"/>
            <a:ext cx="3600000" cy="1343284"/>
          </a:xfrm>
          <a:prstGeom prst="rect">
            <a:avLst/>
          </a:prstGeom>
        </p:spPr>
      </p:pic>
      <p:pic>
        <p:nvPicPr>
          <p:cNvPr id="9" name="图片 8">
            <a:extLst>
              <a:ext uri="{FF2B5EF4-FFF2-40B4-BE49-F238E27FC236}">
                <a16:creationId xmlns:a16="http://schemas.microsoft.com/office/drawing/2014/main" id="{A4312B02-DFC7-4D11-BED5-DA95DCC1F357}"/>
              </a:ext>
            </a:extLst>
          </p:cNvPr>
          <p:cNvPicPr>
            <a:picLocks noChangeAspect="1"/>
          </p:cNvPicPr>
          <p:nvPr/>
        </p:nvPicPr>
        <p:blipFill rotWithShape="1">
          <a:blip r:embed="rId4"/>
          <a:srcRect l="10622" t="7092" r="4525" b="2941"/>
          <a:stretch/>
        </p:blipFill>
        <p:spPr>
          <a:xfrm>
            <a:off x="8832304" y="4671033"/>
            <a:ext cx="2418323" cy="2109083"/>
          </a:xfrm>
          <a:prstGeom prst="rect">
            <a:avLst/>
          </a:prstGeom>
        </p:spPr>
      </p:pic>
      <p:pic>
        <p:nvPicPr>
          <p:cNvPr id="10" name="图片 9">
            <a:extLst>
              <a:ext uri="{FF2B5EF4-FFF2-40B4-BE49-F238E27FC236}">
                <a16:creationId xmlns:a16="http://schemas.microsoft.com/office/drawing/2014/main" id="{F6F87CE2-80E7-44B1-8B21-22012B8B8F97}"/>
              </a:ext>
            </a:extLst>
          </p:cNvPr>
          <p:cNvPicPr>
            <a:picLocks noChangeAspect="1"/>
          </p:cNvPicPr>
          <p:nvPr/>
        </p:nvPicPr>
        <p:blipFill rotWithShape="1">
          <a:blip r:embed="rId5"/>
          <a:srcRect l="21980" r="21552" b="12845"/>
          <a:stretch/>
        </p:blipFill>
        <p:spPr>
          <a:xfrm>
            <a:off x="8737600" y="2488011"/>
            <a:ext cx="2391854" cy="2106201"/>
          </a:xfrm>
          <a:prstGeom prst="rect">
            <a:avLst/>
          </a:prstGeom>
        </p:spPr>
      </p:pic>
    </p:spTree>
    <p:extLst>
      <p:ext uri="{BB962C8B-B14F-4D97-AF65-F5344CB8AC3E}">
        <p14:creationId xmlns:p14="http://schemas.microsoft.com/office/powerpoint/2010/main" val="156842127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08F4EA10-D57D-40B6-80C1-B009A599EABA}"/>
              </a:ext>
            </a:extLst>
          </p:cNvPr>
          <p:cNvSpPr>
            <a:spLocks noGrp="1"/>
          </p:cNvSpPr>
          <p:nvPr>
            <p:ph idx="1"/>
          </p:nvPr>
        </p:nvSpPr>
        <p:spPr/>
        <p:txBody>
          <a:bodyPr/>
          <a:lstStyle/>
          <a:p>
            <a:r>
              <a:rPr lang="en-US" altLang="zh-CN" dirty="0"/>
              <a:t>New design of  F/D prototype </a:t>
            </a:r>
          </a:p>
          <a:p>
            <a:pPr lvl="1"/>
            <a:r>
              <a:rPr lang="en-US" altLang="zh-CN" dirty="0"/>
              <a:t>Shim at yoke center</a:t>
            </a:r>
          </a:p>
          <a:p>
            <a:pPr lvl="1"/>
            <a:r>
              <a:rPr lang="en-US" altLang="zh-CN" dirty="0"/>
              <a:t>The iron not saturated and the b1 and b3 component changes along with energies can be neglected.</a:t>
            </a:r>
          </a:p>
          <a:p>
            <a:endParaRPr lang="zh-CN" altLang="en-US" dirty="0"/>
          </a:p>
        </p:txBody>
      </p:sp>
      <p:sp>
        <p:nvSpPr>
          <p:cNvPr id="3" name="灯片编号占位符 2">
            <a:extLst>
              <a:ext uri="{FF2B5EF4-FFF2-40B4-BE49-F238E27FC236}">
                <a16:creationId xmlns:a16="http://schemas.microsoft.com/office/drawing/2014/main" id="{54EACBE0-56A7-46AC-8537-01137C38211E}"/>
              </a:ext>
            </a:extLst>
          </p:cNvPr>
          <p:cNvSpPr>
            <a:spLocks noGrp="1"/>
          </p:cNvSpPr>
          <p:nvPr>
            <p:ph type="sldNum" sz="quarter" idx="12"/>
          </p:nvPr>
        </p:nvSpPr>
        <p:spPr/>
        <p:txBody>
          <a:bodyPr/>
          <a:lstStyle/>
          <a:p>
            <a:fld id="{098B4EB0-06CE-481E-B32B-52DF58230A15}" type="slidenum">
              <a:rPr lang="zh-CN" altLang="en-US" smtClean="0"/>
              <a:pPr/>
              <a:t>29</a:t>
            </a:fld>
            <a:endParaRPr lang="zh-CN" altLang="en-US" dirty="0"/>
          </a:p>
        </p:txBody>
      </p:sp>
      <p:sp>
        <p:nvSpPr>
          <p:cNvPr id="4" name="标题 3">
            <a:extLst>
              <a:ext uri="{FF2B5EF4-FFF2-40B4-BE49-F238E27FC236}">
                <a16:creationId xmlns:a16="http://schemas.microsoft.com/office/drawing/2014/main" id="{845D0EF0-4C3A-4320-8358-4181A705614D}"/>
              </a:ext>
            </a:extLst>
          </p:cNvPr>
          <p:cNvSpPr>
            <a:spLocks noGrp="1"/>
          </p:cNvSpPr>
          <p:nvPr>
            <p:ph type="title"/>
          </p:nvPr>
        </p:nvSpPr>
        <p:spPr/>
        <p:txBody>
          <a:bodyPr/>
          <a:lstStyle/>
          <a:p>
            <a:r>
              <a:rPr lang="en-US" altLang="zh-CN" dirty="0"/>
              <a:t>Optimization of DAQ magnet </a:t>
            </a:r>
            <a:endParaRPr lang="zh-CN" altLang="en-US" dirty="0"/>
          </a:p>
        </p:txBody>
      </p:sp>
      <p:pic>
        <p:nvPicPr>
          <p:cNvPr id="6" name="图片 5">
            <a:extLst>
              <a:ext uri="{FF2B5EF4-FFF2-40B4-BE49-F238E27FC236}">
                <a16:creationId xmlns:a16="http://schemas.microsoft.com/office/drawing/2014/main" id="{DBBB8ED7-F4E5-4199-95A6-580D721AC90E}"/>
              </a:ext>
            </a:extLst>
          </p:cNvPr>
          <p:cNvPicPr>
            <a:picLocks noChangeAspect="1"/>
          </p:cNvPicPr>
          <p:nvPr/>
        </p:nvPicPr>
        <p:blipFill>
          <a:blip r:embed="rId2"/>
          <a:stretch>
            <a:fillRect/>
          </a:stretch>
        </p:blipFill>
        <p:spPr>
          <a:xfrm>
            <a:off x="7517060" y="3144658"/>
            <a:ext cx="3619500" cy="2562225"/>
          </a:xfrm>
          <a:prstGeom prst="rect">
            <a:avLst/>
          </a:prstGeom>
        </p:spPr>
      </p:pic>
      <p:pic>
        <p:nvPicPr>
          <p:cNvPr id="7" name="图片 6">
            <a:extLst>
              <a:ext uri="{FF2B5EF4-FFF2-40B4-BE49-F238E27FC236}">
                <a16:creationId xmlns:a16="http://schemas.microsoft.com/office/drawing/2014/main" id="{AB406B56-F9A9-4514-BD69-69032032B93A}"/>
              </a:ext>
            </a:extLst>
          </p:cNvPr>
          <p:cNvPicPr>
            <a:picLocks noChangeAspect="1"/>
          </p:cNvPicPr>
          <p:nvPr/>
        </p:nvPicPr>
        <p:blipFill rotWithShape="1">
          <a:blip r:embed="rId3"/>
          <a:srcRect l="21980" r="21552" b="12845"/>
          <a:stretch/>
        </p:blipFill>
        <p:spPr>
          <a:xfrm>
            <a:off x="407368" y="3068960"/>
            <a:ext cx="2391854" cy="2106201"/>
          </a:xfrm>
          <a:prstGeom prst="rect">
            <a:avLst/>
          </a:prstGeom>
        </p:spPr>
      </p:pic>
      <p:sp>
        <p:nvSpPr>
          <p:cNvPr id="8" name="文本框 7">
            <a:extLst>
              <a:ext uri="{FF2B5EF4-FFF2-40B4-BE49-F238E27FC236}">
                <a16:creationId xmlns:a16="http://schemas.microsoft.com/office/drawing/2014/main" id="{E3AC2EAC-75CB-4011-AA95-080C9E052FEE}"/>
              </a:ext>
            </a:extLst>
          </p:cNvPr>
          <p:cNvSpPr txBox="1"/>
          <p:nvPr/>
        </p:nvSpPr>
        <p:spPr>
          <a:xfrm>
            <a:off x="1055440" y="5373216"/>
            <a:ext cx="917239" cy="369332"/>
          </a:xfrm>
          <a:prstGeom prst="rect">
            <a:avLst/>
          </a:prstGeom>
          <a:noFill/>
        </p:spPr>
        <p:txBody>
          <a:bodyPr wrap="none" rtlCol="0">
            <a:spAutoFit/>
          </a:bodyPr>
          <a:lstStyle/>
          <a:p>
            <a:r>
              <a:rPr lang="en-US" altLang="zh-CN" dirty="0"/>
              <a:t>Original</a:t>
            </a:r>
            <a:endParaRPr lang="zh-CN" altLang="en-US" dirty="0"/>
          </a:p>
        </p:txBody>
      </p:sp>
      <p:sp>
        <p:nvSpPr>
          <p:cNvPr id="9" name="文本框 8">
            <a:extLst>
              <a:ext uri="{FF2B5EF4-FFF2-40B4-BE49-F238E27FC236}">
                <a16:creationId xmlns:a16="http://schemas.microsoft.com/office/drawing/2014/main" id="{1D04353D-0C35-4AB6-9973-E49A219B77F1}"/>
              </a:ext>
            </a:extLst>
          </p:cNvPr>
          <p:cNvSpPr txBox="1"/>
          <p:nvPr/>
        </p:nvSpPr>
        <p:spPr>
          <a:xfrm>
            <a:off x="4655840" y="5801451"/>
            <a:ext cx="1314975" cy="369332"/>
          </a:xfrm>
          <a:prstGeom prst="rect">
            <a:avLst/>
          </a:prstGeom>
          <a:noFill/>
        </p:spPr>
        <p:txBody>
          <a:bodyPr wrap="none" rtlCol="0">
            <a:spAutoFit/>
          </a:bodyPr>
          <a:lstStyle/>
          <a:p>
            <a:r>
              <a:rPr lang="en-US" altLang="zh-CN" dirty="0"/>
              <a:t>Center shim</a:t>
            </a:r>
            <a:endParaRPr lang="zh-CN" altLang="en-US" dirty="0"/>
          </a:p>
        </p:txBody>
      </p:sp>
      <p:pic>
        <p:nvPicPr>
          <p:cNvPr id="10" name="图片 9">
            <a:extLst>
              <a:ext uri="{FF2B5EF4-FFF2-40B4-BE49-F238E27FC236}">
                <a16:creationId xmlns:a16="http://schemas.microsoft.com/office/drawing/2014/main" id="{E8A05A26-B44C-4AB7-A85F-5D7154CC4126}"/>
              </a:ext>
            </a:extLst>
          </p:cNvPr>
          <p:cNvPicPr>
            <a:picLocks noChangeAspect="1"/>
          </p:cNvPicPr>
          <p:nvPr/>
        </p:nvPicPr>
        <p:blipFill rotWithShape="1">
          <a:blip r:embed="rId4"/>
          <a:srcRect l="31592" b="3646"/>
          <a:stretch/>
        </p:blipFill>
        <p:spPr>
          <a:xfrm>
            <a:off x="3455788" y="2898313"/>
            <a:ext cx="3567821" cy="2808570"/>
          </a:xfrm>
          <a:prstGeom prst="rect">
            <a:avLst/>
          </a:prstGeom>
        </p:spPr>
      </p:pic>
    </p:spTree>
    <p:extLst>
      <p:ext uri="{BB962C8B-B14F-4D97-AF65-F5344CB8AC3E}">
        <p14:creationId xmlns:p14="http://schemas.microsoft.com/office/powerpoint/2010/main" val="36529290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165488"/>
            <a:ext cx="10972800" cy="4840303"/>
          </a:xfrm>
        </p:spPr>
        <p:txBody>
          <a:bodyPr/>
          <a:lstStyle/>
          <a:p>
            <a:r>
              <a:rPr lang="en-US" altLang="zh-CN" sz="2800" b="1" dirty="0"/>
              <a:t>CEPC Booster dipole magnet R&amp;D</a:t>
            </a:r>
          </a:p>
          <a:p>
            <a:pPr lvl="1"/>
            <a:r>
              <a:rPr lang="en-US" altLang="zh-CN" sz="2400" dirty="0"/>
              <a:t>Manufacturing status of full-scale CT coil dipole magnet</a:t>
            </a:r>
          </a:p>
          <a:p>
            <a:pPr lvl="1"/>
            <a:r>
              <a:rPr lang="en-US" altLang="zh-CN" sz="2400" dirty="0"/>
              <a:t>Development of the field measurement system </a:t>
            </a:r>
          </a:p>
          <a:p>
            <a:pPr lvl="1"/>
            <a:r>
              <a:rPr lang="en-US" altLang="zh-CN" sz="2400" dirty="0"/>
              <a:t>Design of the full-scale iron-core dipole magnet</a:t>
            </a:r>
          </a:p>
          <a:p>
            <a:r>
              <a:rPr lang="en-US" altLang="zh-CN" sz="2800" dirty="0">
                <a:solidFill>
                  <a:schemeClr val="bg1">
                    <a:lumMod val="95000"/>
                  </a:schemeClr>
                </a:solidFill>
              </a:rPr>
              <a:t>CEPC Collider magnets R&amp;D</a:t>
            </a:r>
          </a:p>
          <a:p>
            <a:pPr lvl="1"/>
            <a:r>
              <a:rPr lang="en-US" altLang="zh-CN" sz="2400" dirty="0">
                <a:solidFill>
                  <a:schemeClr val="bg1">
                    <a:lumMod val="95000"/>
                  </a:schemeClr>
                </a:solidFill>
              </a:rPr>
              <a:t>Development of dual aperture dipole magnet </a:t>
            </a:r>
          </a:p>
          <a:p>
            <a:pPr lvl="1"/>
            <a:r>
              <a:rPr lang="en-US" altLang="zh-CN" sz="2400" dirty="0">
                <a:solidFill>
                  <a:schemeClr val="bg1">
                    <a:lumMod val="95000"/>
                  </a:schemeClr>
                </a:solidFill>
              </a:rPr>
              <a:t>Optimization of dual aperture quadrupole magnet </a:t>
            </a:r>
          </a:p>
          <a:p>
            <a:pPr lvl="1"/>
            <a:r>
              <a:rPr lang="en-US" altLang="zh-CN" sz="2400" dirty="0">
                <a:solidFill>
                  <a:schemeClr val="bg1">
                    <a:lumMod val="95000"/>
                  </a:schemeClr>
                </a:solidFill>
              </a:rPr>
              <a:t>Design of sextupole magnet</a:t>
            </a:r>
          </a:p>
          <a:p>
            <a:r>
              <a:rPr lang="en-US" altLang="zh-CN" sz="2800" b="1" dirty="0">
                <a:solidFill>
                  <a:schemeClr val="bg1">
                    <a:lumMod val="95000"/>
                  </a:schemeClr>
                </a:solidFill>
              </a:rPr>
              <a:t>Summary and next plan</a:t>
            </a:r>
            <a:endParaRPr lang="zh-CN" altLang="en-US" dirty="0">
              <a:solidFill>
                <a:schemeClr val="bg1">
                  <a:lumMod val="95000"/>
                </a:schemeClr>
              </a:solidFill>
            </a:endParaRPr>
          </a:p>
        </p:txBody>
      </p:sp>
      <p:sp>
        <p:nvSpPr>
          <p:cNvPr id="3" name="灯片编号占位符 2"/>
          <p:cNvSpPr>
            <a:spLocks noGrp="1"/>
          </p:cNvSpPr>
          <p:nvPr>
            <p:ph type="sldNum" sz="quarter" idx="12"/>
          </p:nvPr>
        </p:nvSpPr>
        <p:spPr/>
        <p:txBody>
          <a:bodyPr/>
          <a:lstStyle/>
          <a:p>
            <a:fld id="{098B4EB0-06CE-481E-B32B-52DF58230A15}" type="slidenum">
              <a:rPr lang="zh-CN" altLang="en-US" smtClean="0"/>
              <a:pPr/>
              <a:t>3</a:t>
            </a:fld>
            <a:endParaRPr lang="zh-CN" altLang="en-US" dirty="0"/>
          </a:p>
        </p:txBody>
      </p:sp>
      <p:sp>
        <p:nvSpPr>
          <p:cNvPr id="4" name="标题 3"/>
          <p:cNvSpPr>
            <a:spLocks noGrp="1"/>
          </p:cNvSpPr>
          <p:nvPr>
            <p:ph type="title"/>
          </p:nvPr>
        </p:nvSpPr>
        <p:spPr/>
        <p:txBody>
          <a:bodyPr/>
          <a:lstStyle/>
          <a:p>
            <a:r>
              <a:rPr lang="en-US" altLang="zh-CN" dirty="0"/>
              <a:t>Outline</a:t>
            </a:r>
            <a:endParaRPr lang="zh-CN" altLang="en-US" dirty="0"/>
          </a:p>
        </p:txBody>
      </p:sp>
      <p:sp>
        <p:nvSpPr>
          <p:cNvPr id="5" name="内容占位符 1"/>
          <p:cNvSpPr txBox="1">
            <a:spLocks/>
          </p:cNvSpPr>
          <p:nvPr/>
        </p:nvSpPr>
        <p:spPr>
          <a:xfrm>
            <a:off x="911424" y="1340768"/>
            <a:ext cx="9073008" cy="4840303"/>
          </a:xfrm>
          <a:prstGeom prst="rect">
            <a:avLst/>
          </a:prstGeom>
        </p:spPr>
        <p:txBody>
          <a:bodyPr vert="horz" lIns="91440" tIns="45720" rIns="91440" bIns="45720" rtlCol="0">
            <a:normAutofit/>
          </a:bodyPr>
          <a:lstStyle>
            <a:lvl1pPr marL="342900" indent="-342900" algn="l" defTabSz="914400" rtl="0" eaLnBrk="1" latinLnBrk="0" hangingPunct="1">
              <a:lnSpc>
                <a:spcPct val="110000"/>
              </a:lnSpc>
              <a:spcBef>
                <a:spcPts val="800"/>
              </a:spcBef>
              <a:spcAft>
                <a:spcPts val="500"/>
              </a:spcAft>
              <a:buClr>
                <a:srgbClr val="FFC000"/>
              </a:buClr>
              <a:buSzPct val="80000"/>
              <a:buFont typeface="Wingdings" pitchFamily="2" charset="2"/>
              <a:buChar char="n"/>
              <a:defRPr sz="2400" b="0" kern="1200" baseline="0">
                <a:solidFill>
                  <a:schemeClr val="tx1"/>
                </a:solidFill>
                <a:latin typeface="Arial" panose="020B0604020202020204" pitchFamily="34" charset="0"/>
                <a:ea typeface="微软雅黑" pitchFamily="34" charset="-122"/>
                <a:cs typeface="+mn-cs"/>
              </a:defRPr>
            </a:lvl1pPr>
            <a:lvl2pPr marL="742950" indent="-285750" algn="l" defTabSz="914400" rtl="0" eaLnBrk="1" latinLnBrk="0" hangingPunct="1">
              <a:spcBef>
                <a:spcPct val="20000"/>
              </a:spcBef>
              <a:buFont typeface="Wingdings" panose="05000000000000000000" pitchFamily="2" charset="2"/>
              <a:buChar char="Ø"/>
              <a:defRPr sz="2000" kern="1200" baseline="0">
                <a:solidFill>
                  <a:schemeClr val="tx1"/>
                </a:solidFill>
                <a:latin typeface="Arial" panose="020B0604020202020204" pitchFamily="34" charset="0"/>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zh-CN" altLang="en-US" dirty="0"/>
          </a:p>
        </p:txBody>
      </p:sp>
    </p:spTree>
    <p:extLst>
      <p:ext uri="{BB962C8B-B14F-4D97-AF65-F5344CB8AC3E}">
        <p14:creationId xmlns:p14="http://schemas.microsoft.com/office/powerpoint/2010/main" val="1128012032"/>
      </p:ext>
    </p:extLst>
  </p:cSld>
  <p:clrMapOvr>
    <a:masterClrMapping/>
  </p:clrMapOvr>
  <mc:AlternateContent xmlns:mc="http://schemas.openxmlformats.org/markup-compatibility/2006" xmlns:p14="http://schemas.microsoft.com/office/powerpoint/2010/main">
    <mc:Choice Requires="p14">
      <p:transition spd="slow" p14:dur="2000" advTm="22287"/>
    </mc:Choice>
    <mc:Fallback xmlns="">
      <p:transition spd="slow" advTm="22287"/>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30</a:t>
            </a:fld>
            <a:endParaRPr lang="zh-CN" altLang="en-US" dirty="0"/>
          </a:p>
        </p:txBody>
      </p:sp>
      <p:sp>
        <p:nvSpPr>
          <p:cNvPr id="4" name="标题 3"/>
          <p:cNvSpPr>
            <a:spLocks noGrp="1"/>
          </p:cNvSpPr>
          <p:nvPr>
            <p:ph type="title"/>
          </p:nvPr>
        </p:nvSpPr>
        <p:spPr/>
        <p:txBody>
          <a:bodyPr>
            <a:normAutofit/>
          </a:bodyPr>
          <a:lstStyle/>
          <a:p>
            <a:r>
              <a:rPr lang="en-US" altLang="zh-CN" sz="2800" dirty="0"/>
              <a:t>Progress on the Collider DAQ magnet</a:t>
            </a:r>
            <a:endParaRPr lang="zh-CN" altLang="en-US" sz="2800" dirty="0"/>
          </a:p>
        </p:txBody>
      </p:sp>
      <p:sp>
        <p:nvSpPr>
          <p:cNvPr id="5" name="内容占位符 1"/>
          <p:cNvSpPr>
            <a:spLocks noGrp="1"/>
          </p:cNvSpPr>
          <p:nvPr>
            <p:ph idx="1"/>
          </p:nvPr>
        </p:nvSpPr>
        <p:spPr>
          <a:xfrm>
            <a:off x="609600" y="1052736"/>
            <a:ext cx="10972800" cy="4840303"/>
          </a:xfrm>
        </p:spPr>
        <p:txBody>
          <a:bodyPr/>
          <a:lstStyle/>
          <a:p>
            <a:pPr>
              <a:spcAft>
                <a:spcPts val="0"/>
              </a:spcAft>
            </a:pPr>
            <a:r>
              <a:rPr lang="en-US" altLang="zh-CN" dirty="0"/>
              <a:t>Trim coil design</a:t>
            </a:r>
            <a:r>
              <a:rPr lang="zh-CN" altLang="en-US" dirty="0"/>
              <a:t>：</a:t>
            </a:r>
            <a:r>
              <a:rPr lang="en-US" altLang="zh-CN" dirty="0"/>
              <a:t>to adjust the field at two apertures independently.</a:t>
            </a:r>
          </a:p>
          <a:p>
            <a:pPr lvl="1"/>
            <a:r>
              <a:rPr lang="en-US" altLang="zh-CN" dirty="0"/>
              <a:t>Counteract energy sawtooth effect. </a:t>
            </a:r>
          </a:p>
          <a:p>
            <a:pPr lvl="1"/>
            <a:r>
              <a:rPr lang="en-US" altLang="zh-CN" dirty="0"/>
              <a:t>Eliminate the dispersion of magnetic field.</a:t>
            </a:r>
          </a:p>
          <a:p>
            <a:pPr>
              <a:spcAft>
                <a:spcPts val="0"/>
              </a:spcAft>
            </a:pPr>
            <a:r>
              <a:rPr lang="en-US" altLang="zh-CN" dirty="0"/>
              <a:t>Optimization target:</a:t>
            </a:r>
          </a:p>
          <a:p>
            <a:pPr lvl="1"/>
            <a:r>
              <a:rPr lang="en-US" altLang="zh-CN" dirty="0">
                <a:solidFill>
                  <a:srgbClr val="0000FF"/>
                </a:solidFill>
              </a:rPr>
              <a:t>Produce local field strength in one aperture.</a:t>
            </a:r>
          </a:p>
          <a:p>
            <a:pPr lvl="1"/>
            <a:r>
              <a:rPr lang="en-US" altLang="zh-CN" dirty="0">
                <a:solidFill>
                  <a:srgbClr val="0000FF"/>
                </a:solidFill>
              </a:rPr>
              <a:t>Never affect the other aperture.</a:t>
            </a:r>
          </a:p>
          <a:p>
            <a:r>
              <a:rPr lang="en-US" altLang="zh-CN" dirty="0"/>
              <a:t>Layout 1:  trim coil on the yoke.</a:t>
            </a:r>
          </a:p>
          <a:p>
            <a:pPr lvl="1"/>
            <a:r>
              <a:rPr lang="en-US" altLang="zh-CN" dirty="0"/>
              <a:t>Without trim coil, from Z to TT, b1 varies about 5 units.</a:t>
            </a:r>
          </a:p>
          <a:p>
            <a:pPr lvl="1"/>
            <a:r>
              <a:rPr lang="en-US" altLang="zh-CN" dirty="0"/>
              <a:t>1.5% trim coil: b1 varies about 260 units, b3 varies 20 units.</a:t>
            </a:r>
          </a:p>
          <a:p>
            <a:pPr lvl="1"/>
            <a:endParaRPr lang="en-US" altLang="zh-CN" dirty="0">
              <a:solidFill>
                <a:srgbClr val="0000FF"/>
              </a:solidFill>
            </a:endParaRPr>
          </a:p>
          <a:p>
            <a:pPr lvl="1"/>
            <a:endParaRPr lang="zh-CN" altLang="en-US" dirty="0"/>
          </a:p>
        </p:txBody>
      </p:sp>
      <p:pic>
        <p:nvPicPr>
          <p:cNvPr id="6" name="图片 5"/>
          <p:cNvPicPr>
            <a:picLocks noChangeAspect="1"/>
          </p:cNvPicPr>
          <p:nvPr/>
        </p:nvPicPr>
        <p:blipFill rotWithShape="1">
          <a:blip r:embed="rId2"/>
          <a:srcRect r="-1713" b="16684"/>
          <a:stretch/>
        </p:blipFill>
        <p:spPr>
          <a:xfrm>
            <a:off x="9171559" y="1988840"/>
            <a:ext cx="2410841" cy="1944216"/>
          </a:xfrm>
          <a:prstGeom prst="rect">
            <a:avLst/>
          </a:prstGeom>
        </p:spPr>
      </p:pic>
      <p:pic>
        <p:nvPicPr>
          <p:cNvPr id="13" name="图片 12">
            <a:extLst>
              <a:ext uri="{FF2B5EF4-FFF2-40B4-BE49-F238E27FC236}">
                <a16:creationId xmlns:a16="http://schemas.microsoft.com/office/drawing/2014/main" id="{F514D53D-1AC6-4897-BE9A-42B73C8D43B3}"/>
              </a:ext>
            </a:extLst>
          </p:cNvPr>
          <p:cNvPicPr>
            <a:picLocks noChangeAspect="1"/>
          </p:cNvPicPr>
          <p:nvPr/>
        </p:nvPicPr>
        <p:blipFill>
          <a:blip r:embed="rId3"/>
          <a:stretch>
            <a:fillRect/>
          </a:stretch>
        </p:blipFill>
        <p:spPr>
          <a:xfrm>
            <a:off x="8904312" y="4018913"/>
            <a:ext cx="3046909" cy="2520000"/>
          </a:xfrm>
          <a:prstGeom prst="rect">
            <a:avLst/>
          </a:prstGeom>
        </p:spPr>
      </p:pic>
    </p:spTree>
    <p:extLst>
      <p:ext uri="{BB962C8B-B14F-4D97-AF65-F5344CB8AC3E}">
        <p14:creationId xmlns:p14="http://schemas.microsoft.com/office/powerpoint/2010/main" val="2560673288"/>
      </p:ext>
    </p:extLst>
  </p:cSld>
  <p:clrMapOvr>
    <a:masterClrMapping/>
  </p:clrMapOvr>
  <mc:AlternateContent xmlns:mc="http://schemas.openxmlformats.org/markup-compatibility/2006" xmlns:p14="http://schemas.microsoft.com/office/powerpoint/2010/main">
    <mc:Choice Requires="p14">
      <p:transition spd="slow" p14:dur="2000" advTm="40238"/>
    </mc:Choice>
    <mc:Fallback xmlns="">
      <p:transition spd="slow" advTm="40238"/>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2801DF20-C4BE-4662-A60D-7FEFC2F52FBA}"/>
              </a:ext>
            </a:extLst>
          </p:cNvPr>
          <p:cNvPicPr>
            <a:picLocks noChangeAspect="1"/>
          </p:cNvPicPr>
          <p:nvPr/>
        </p:nvPicPr>
        <p:blipFill>
          <a:blip r:embed="rId2"/>
          <a:stretch>
            <a:fillRect/>
          </a:stretch>
        </p:blipFill>
        <p:spPr>
          <a:xfrm>
            <a:off x="551384" y="2665857"/>
            <a:ext cx="5105781" cy="1834515"/>
          </a:xfrm>
          <a:prstGeom prst="rect">
            <a:avLst/>
          </a:prstGeom>
        </p:spPr>
      </p:pic>
      <p:sp>
        <p:nvSpPr>
          <p:cNvPr id="3" name="灯片编号占位符 2"/>
          <p:cNvSpPr>
            <a:spLocks noGrp="1"/>
          </p:cNvSpPr>
          <p:nvPr>
            <p:ph type="sldNum" sz="quarter" idx="12"/>
          </p:nvPr>
        </p:nvSpPr>
        <p:spPr/>
        <p:txBody>
          <a:bodyPr/>
          <a:lstStyle/>
          <a:p>
            <a:fld id="{098B4EB0-06CE-481E-B32B-52DF58230A15}" type="slidenum">
              <a:rPr lang="zh-CN" altLang="en-US" smtClean="0"/>
              <a:pPr/>
              <a:t>31</a:t>
            </a:fld>
            <a:endParaRPr lang="zh-CN" altLang="en-US" dirty="0"/>
          </a:p>
        </p:txBody>
      </p:sp>
      <p:sp>
        <p:nvSpPr>
          <p:cNvPr id="4" name="标题 3"/>
          <p:cNvSpPr>
            <a:spLocks noGrp="1"/>
          </p:cNvSpPr>
          <p:nvPr>
            <p:ph type="title"/>
          </p:nvPr>
        </p:nvSpPr>
        <p:spPr/>
        <p:txBody>
          <a:bodyPr>
            <a:normAutofit/>
          </a:bodyPr>
          <a:lstStyle/>
          <a:p>
            <a:r>
              <a:rPr lang="en-US" altLang="zh-CN" sz="2800" dirty="0"/>
              <a:t>Progress on the Collider DAQ magnet</a:t>
            </a:r>
            <a:endParaRPr lang="zh-CN" altLang="en-US" sz="2800" dirty="0"/>
          </a:p>
        </p:txBody>
      </p:sp>
      <p:sp>
        <p:nvSpPr>
          <p:cNvPr id="8" name="内容占位符 1"/>
          <p:cNvSpPr>
            <a:spLocks noGrp="1"/>
          </p:cNvSpPr>
          <p:nvPr>
            <p:ph idx="1"/>
          </p:nvPr>
        </p:nvSpPr>
        <p:spPr>
          <a:xfrm>
            <a:off x="407368" y="1052736"/>
            <a:ext cx="7704856" cy="4840303"/>
          </a:xfrm>
        </p:spPr>
        <p:txBody>
          <a:bodyPr>
            <a:normAutofit/>
          </a:bodyPr>
          <a:lstStyle/>
          <a:p>
            <a:r>
              <a:rPr lang="en-US" altLang="zh-CN" dirty="0"/>
              <a:t>Layout 2: </a:t>
            </a:r>
            <a:r>
              <a:rPr lang="en-US" altLang="zh-CN" dirty="0">
                <a:solidFill>
                  <a:srgbClr val="FF0000"/>
                </a:solidFill>
              </a:rPr>
              <a:t>chosen.</a:t>
            </a:r>
          </a:p>
          <a:p>
            <a:pPr lvl="1"/>
            <a:r>
              <a:rPr lang="en-US" altLang="zh-CN" dirty="0"/>
              <a:t>1.5% trim coil : harmonic variations are accepted at different energies.</a:t>
            </a:r>
          </a:p>
          <a:p>
            <a:pPr lvl="1"/>
            <a:endParaRPr lang="zh-CN" altLang="en-US" dirty="0"/>
          </a:p>
        </p:txBody>
      </p:sp>
      <p:pic>
        <p:nvPicPr>
          <p:cNvPr id="9" name="图片 8">
            <a:extLst>
              <a:ext uri="{FF2B5EF4-FFF2-40B4-BE49-F238E27FC236}">
                <a16:creationId xmlns:a16="http://schemas.microsoft.com/office/drawing/2014/main" id="{A1C0B8EF-463D-43AF-8FFC-B23BAF8D2950}"/>
              </a:ext>
            </a:extLst>
          </p:cNvPr>
          <p:cNvPicPr>
            <a:picLocks noChangeAspect="1"/>
          </p:cNvPicPr>
          <p:nvPr/>
        </p:nvPicPr>
        <p:blipFill>
          <a:blip r:embed="rId3"/>
          <a:stretch>
            <a:fillRect/>
          </a:stretch>
        </p:blipFill>
        <p:spPr>
          <a:xfrm>
            <a:off x="6096000" y="2665857"/>
            <a:ext cx="3816424" cy="2671497"/>
          </a:xfrm>
          <a:prstGeom prst="rect">
            <a:avLst/>
          </a:prstGeom>
        </p:spPr>
      </p:pic>
      <p:sp>
        <p:nvSpPr>
          <p:cNvPr id="13" name="文本框 12">
            <a:extLst>
              <a:ext uri="{FF2B5EF4-FFF2-40B4-BE49-F238E27FC236}">
                <a16:creationId xmlns:a16="http://schemas.microsoft.com/office/drawing/2014/main" id="{DA0CE4E3-FBF7-46FE-87C5-A953A2AE35AE}"/>
              </a:ext>
            </a:extLst>
          </p:cNvPr>
          <p:cNvSpPr txBox="1"/>
          <p:nvPr/>
        </p:nvSpPr>
        <p:spPr>
          <a:xfrm>
            <a:off x="2149771" y="4572355"/>
            <a:ext cx="1901674" cy="369332"/>
          </a:xfrm>
          <a:prstGeom prst="rect">
            <a:avLst/>
          </a:prstGeom>
          <a:noFill/>
        </p:spPr>
        <p:txBody>
          <a:bodyPr wrap="none" rtlCol="0">
            <a:spAutoFit/>
          </a:bodyPr>
          <a:lstStyle/>
          <a:p>
            <a:r>
              <a:rPr lang="en-US" altLang="zh-CN" b="1" dirty="0"/>
              <a:t>Layout 2: trim coil</a:t>
            </a:r>
            <a:endParaRPr lang="zh-CN" altLang="en-US" b="1" dirty="0"/>
          </a:p>
        </p:txBody>
      </p:sp>
      <p:cxnSp>
        <p:nvCxnSpPr>
          <p:cNvPr id="14" name="直接箭头连接符 13">
            <a:extLst>
              <a:ext uri="{FF2B5EF4-FFF2-40B4-BE49-F238E27FC236}">
                <a16:creationId xmlns:a16="http://schemas.microsoft.com/office/drawing/2014/main" id="{BAFDA77F-205D-4694-B542-72ADC50796B4}"/>
              </a:ext>
            </a:extLst>
          </p:cNvPr>
          <p:cNvCxnSpPr>
            <a:cxnSpLocks/>
          </p:cNvCxnSpPr>
          <p:nvPr/>
        </p:nvCxnSpPr>
        <p:spPr>
          <a:xfrm flipH="1" flipV="1">
            <a:off x="2608644" y="4379443"/>
            <a:ext cx="360040" cy="3226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3608114"/>
      </p:ext>
    </p:extLst>
  </p:cSld>
  <p:clrMapOvr>
    <a:masterClrMapping/>
  </p:clrMapOvr>
  <mc:AlternateContent xmlns:mc="http://schemas.openxmlformats.org/markup-compatibility/2006" xmlns:p14="http://schemas.microsoft.com/office/powerpoint/2010/main">
    <mc:Choice Requires="p14">
      <p:transition spd="slow" p14:dur="2000" advTm="58463"/>
    </mc:Choice>
    <mc:Fallback xmlns="">
      <p:transition spd="slow" advTm="58463"/>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32</a:t>
            </a:fld>
            <a:endParaRPr lang="zh-CN" altLang="en-US" dirty="0"/>
          </a:p>
        </p:txBody>
      </p:sp>
      <p:sp>
        <p:nvSpPr>
          <p:cNvPr id="4" name="标题 3"/>
          <p:cNvSpPr>
            <a:spLocks noGrp="1"/>
          </p:cNvSpPr>
          <p:nvPr>
            <p:ph type="title"/>
          </p:nvPr>
        </p:nvSpPr>
        <p:spPr/>
        <p:txBody>
          <a:bodyPr>
            <a:normAutofit/>
          </a:bodyPr>
          <a:lstStyle/>
          <a:p>
            <a:r>
              <a:rPr lang="en-US" altLang="zh-CN" sz="2800" dirty="0"/>
              <a:t>Progress on the Collider DAQ magnet</a:t>
            </a:r>
            <a:endParaRPr lang="zh-CN" altLang="en-US" sz="2800" dirty="0"/>
          </a:p>
        </p:txBody>
      </p:sp>
      <p:sp>
        <p:nvSpPr>
          <p:cNvPr id="5" name="内容占位符 1"/>
          <p:cNvSpPr>
            <a:spLocks noGrp="1"/>
          </p:cNvSpPr>
          <p:nvPr>
            <p:ph idx="1"/>
          </p:nvPr>
        </p:nvSpPr>
        <p:spPr>
          <a:xfrm>
            <a:off x="609600" y="1052736"/>
            <a:ext cx="10972800" cy="4840303"/>
          </a:xfrm>
        </p:spPr>
        <p:txBody>
          <a:bodyPr/>
          <a:lstStyle/>
          <a:p>
            <a:r>
              <a:rPr lang="en-US" altLang="zh-CN" dirty="0"/>
              <a:t>3D simulation with trim coils</a:t>
            </a:r>
          </a:p>
          <a:p>
            <a:pPr lvl="1"/>
            <a:r>
              <a:rPr lang="en-US" altLang="zh-CN" dirty="0"/>
              <a:t>The harmonics change a little.</a:t>
            </a:r>
            <a:endParaRPr lang="zh-CN" altLang="en-US" dirty="0"/>
          </a:p>
        </p:txBody>
      </p:sp>
      <p:pic>
        <p:nvPicPr>
          <p:cNvPr id="6" name="图片 5"/>
          <p:cNvPicPr>
            <a:picLocks noChangeAspect="1"/>
          </p:cNvPicPr>
          <p:nvPr/>
        </p:nvPicPr>
        <p:blipFill>
          <a:blip r:embed="rId2"/>
          <a:stretch>
            <a:fillRect/>
          </a:stretch>
        </p:blipFill>
        <p:spPr>
          <a:xfrm>
            <a:off x="7369159" y="1484784"/>
            <a:ext cx="4741661" cy="3672408"/>
          </a:xfrm>
          <a:prstGeom prst="rect">
            <a:avLst/>
          </a:prstGeom>
        </p:spPr>
      </p:pic>
      <p:graphicFrame>
        <p:nvGraphicFramePr>
          <p:cNvPr id="7" name="表格 6"/>
          <p:cNvGraphicFramePr>
            <a:graphicFrameLocks noGrp="1"/>
          </p:cNvGraphicFramePr>
          <p:nvPr>
            <p:extLst>
              <p:ext uri="{D42A27DB-BD31-4B8C-83A1-F6EECF244321}">
                <p14:modId xmlns:p14="http://schemas.microsoft.com/office/powerpoint/2010/main" val="3301965560"/>
              </p:ext>
            </p:extLst>
          </p:nvPr>
        </p:nvGraphicFramePr>
        <p:xfrm>
          <a:off x="504862" y="2559509"/>
          <a:ext cx="6743264" cy="2005965"/>
        </p:xfrm>
        <a:graphic>
          <a:graphicData uri="http://schemas.openxmlformats.org/drawingml/2006/table">
            <a:tbl>
              <a:tblPr/>
              <a:tblGrid>
                <a:gridCol w="889736">
                  <a:extLst>
                    <a:ext uri="{9D8B030D-6E8A-4147-A177-3AD203B41FA5}">
                      <a16:colId xmlns:a16="http://schemas.microsoft.com/office/drawing/2014/main" val="20000"/>
                    </a:ext>
                  </a:extLst>
                </a:gridCol>
                <a:gridCol w="796080">
                  <a:extLst>
                    <a:ext uri="{9D8B030D-6E8A-4147-A177-3AD203B41FA5}">
                      <a16:colId xmlns:a16="http://schemas.microsoft.com/office/drawing/2014/main" val="20001"/>
                    </a:ext>
                  </a:extLst>
                </a:gridCol>
                <a:gridCol w="889736">
                  <a:extLst>
                    <a:ext uri="{9D8B030D-6E8A-4147-A177-3AD203B41FA5}">
                      <a16:colId xmlns:a16="http://schemas.microsoft.com/office/drawing/2014/main" val="20002"/>
                    </a:ext>
                  </a:extLst>
                </a:gridCol>
                <a:gridCol w="796080">
                  <a:extLst>
                    <a:ext uri="{9D8B030D-6E8A-4147-A177-3AD203B41FA5}">
                      <a16:colId xmlns:a16="http://schemas.microsoft.com/office/drawing/2014/main" val="20003"/>
                    </a:ext>
                  </a:extLst>
                </a:gridCol>
                <a:gridCol w="889736">
                  <a:extLst>
                    <a:ext uri="{9D8B030D-6E8A-4147-A177-3AD203B41FA5}">
                      <a16:colId xmlns:a16="http://schemas.microsoft.com/office/drawing/2014/main" val="20004"/>
                    </a:ext>
                  </a:extLst>
                </a:gridCol>
                <a:gridCol w="796080">
                  <a:extLst>
                    <a:ext uri="{9D8B030D-6E8A-4147-A177-3AD203B41FA5}">
                      <a16:colId xmlns:a16="http://schemas.microsoft.com/office/drawing/2014/main" val="20005"/>
                    </a:ext>
                  </a:extLst>
                </a:gridCol>
                <a:gridCol w="889736">
                  <a:extLst>
                    <a:ext uri="{9D8B030D-6E8A-4147-A177-3AD203B41FA5}">
                      <a16:colId xmlns:a16="http://schemas.microsoft.com/office/drawing/2014/main" val="20006"/>
                    </a:ext>
                  </a:extLst>
                </a:gridCol>
                <a:gridCol w="796080">
                  <a:extLst>
                    <a:ext uri="{9D8B030D-6E8A-4147-A177-3AD203B41FA5}">
                      <a16:colId xmlns:a16="http://schemas.microsoft.com/office/drawing/2014/main" val="20007"/>
                    </a:ext>
                  </a:extLst>
                </a:gridCol>
              </a:tblGrid>
              <a:tr h="171450">
                <a:tc rowSpan="2">
                  <a:txBody>
                    <a:bodyPr/>
                    <a:lstStyle/>
                    <a:p>
                      <a:pPr algn="l" fontAlgn="ctr"/>
                      <a:r>
                        <a:rPr lang="en-US" sz="1400" b="0" i="0" u="none" strike="noStrike" dirty="0" err="1">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Trimcoil</a:t>
                      </a:r>
                      <a:endParaRPr lang="en-US"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45GeV</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gridSpan="2">
                  <a:txBody>
                    <a:bodyPr/>
                    <a:lstStyle/>
                    <a:p>
                      <a:pPr algn="ctr" fontAlgn="b"/>
                      <a:r>
                        <a:rPr 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120GeV</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gridSpan="2">
                  <a:txBody>
                    <a:bodyPr/>
                    <a:lstStyle/>
                    <a:p>
                      <a:pPr algn="ctr" fontAlgn="b"/>
                      <a:r>
                        <a:rPr 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182.5GeV</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fontAlgn="b"/>
                      <a:r>
                        <a:rPr 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change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71450">
                <a:tc vMerge="1">
                  <a:txBody>
                    <a:bodyPr/>
                    <a:lstStyle/>
                    <a:p>
                      <a:endParaRPr lang="zh-CN" altLang="en-US"/>
                    </a:p>
                  </a:txBody>
                  <a:tcPr/>
                </a:tc>
                <a:tc>
                  <a:txBody>
                    <a:bodyPr/>
                    <a:lstStyle/>
                    <a:p>
                      <a:pPr algn="ctr" fontAlgn="b"/>
                      <a:r>
                        <a:rPr lang="en-US"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AP_L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AP_R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AP_L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AP_R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AP_L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AP_R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71450">
                <a:tc>
                  <a:txBody>
                    <a:bodyPr/>
                    <a:lstStyle/>
                    <a:p>
                      <a:pPr algn="l" fontAlgn="b"/>
                      <a:r>
                        <a:rPr 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G(T/m)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-3.18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3.28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-8.39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8.64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-12.68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13.05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71450">
                <a:tc>
                  <a:txBody>
                    <a:bodyPr/>
                    <a:lstStyle/>
                    <a:p>
                      <a:pPr algn="l" fontAlgn="b"/>
                      <a:r>
                        <a:rPr 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b3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9.63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-9.53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9.64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-9.72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10.52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-11.58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-2.1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71450">
                <a:tc>
                  <a:txBody>
                    <a:bodyPr/>
                    <a:lstStyle/>
                    <a:p>
                      <a:pPr algn="l" fontAlgn="b"/>
                      <a:r>
                        <a:rPr 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b4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0.41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0.42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0.43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71450">
                <a:tc>
                  <a:txBody>
                    <a:bodyPr/>
                    <a:lstStyle/>
                    <a:p>
                      <a:pPr algn="l" fontAlgn="b"/>
                      <a:r>
                        <a:rPr 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b5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0.11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-0.12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0.11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-0.12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0.12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-0.14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71450">
                <a:tc>
                  <a:txBody>
                    <a:bodyPr/>
                    <a:lstStyle/>
                    <a:p>
                      <a:pPr algn="l" fontAlgn="b"/>
                      <a:r>
                        <a:rPr 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b6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-0.34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-0.31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-0.35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-0.31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-0.36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-0.33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71450">
                <a:tc>
                  <a:txBody>
                    <a:bodyPr/>
                    <a:lstStyle/>
                    <a:p>
                      <a:pPr algn="l" fontAlgn="b"/>
                      <a:r>
                        <a:rPr 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x0(mm)</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0.2937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-0.2834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0.2936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-0.2807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0.2841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-0.2560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71450">
                <a:tc>
                  <a:txBody>
                    <a:bodyPr/>
                    <a:lstStyle/>
                    <a:p>
                      <a:pPr algn="l" fontAlgn="b"/>
                      <a:r>
                        <a:rPr lang="en-US"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Beam </a:t>
                      </a:r>
                      <a:r>
                        <a:rPr lang="en-US" sz="1400" b="0" i="0" u="none" strike="noStrike" dirty="0" err="1">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sep</a:t>
                      </a:r>
                      <a:endParaRPr lang="en-US"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-0.5770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-0.5743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zh-CN" altLang="en-US"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-0.5401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altLang="zh-CN" sz="1400" b="0" i="0" u="none" strike="noStrike" dirty="0">
                          <a:solidFill>
                            <a:srgbClr val="000000"/>
                          </a:solidFill>
                          <a:effectLst/>
                          <a:latin typeface="Arial Unicode MS" panose="020B0604020202020204" pitchFamily="34" charset="-122"/>
                          <a:ea typeface="Arial Unicode MS" panose="020B0604020202020204" pitchFamily="34" charset="-122"/>
                          <a:cs typeface="Arial Unicode MS" panose="020B0604020202020204" pitchFamily="34" charset="-122"/>
                        </a:rPr>
                        <a:t>0.04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707134996"/>
      </p:ext>
    </p:extLst>
  </p:cSld>
  <p:clrMapOvr>
    <a:masterClrMapping/>
  </p:clrMapOvr>
  <mc:AlternateContent xmlns:mc="http://schemas.openxmlformats.org/markup-compatibility/2006" xmlns:p14="http://schemas.microsoft.com/office/powerpoint/2010/main">
    <mc:Choice Requires="p14">
      <p:transition spd="slow" p14:dur="2000" advTm="36256"/>
    </mc:Choice>
    <mc:Fallback xmlns="">
      <p:transition spd="slow" advTm="36256"/>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33</a:t>
            </a:fld>
            <a:endParaRPr lang="zh-CN" altLang="en-US" dirty="0"/>
          </a:p>
        </p:txBody>
      </p:sp>
      <p:sp>
        <p:nvSpPr>
          <p:cNvPr id="4" name="标题 3"/>
          <p:cNvSpPr>
            <a:spLocks noGrp="1"/>
          </p:cNvSpPr>
          <p:nvPr>
            <p:ph type="title"/>
          </p:nvPr>
        </p:nvSpPr>
        <p:spPr/>
        <p:txBody>
          <a:bodyPr>
            <a:normAutofit/>
          </a:bodyPr>
          <a:lstStyle/>
          <a:p>
            <a:r>
              <a:rPr lang="en-US" altLang="zh-CN" sz="2800" dirty="0"/>
              <a:t>Progress on the Collider DAQ magnet</a:t>
            </a:r>
            <a:endParaRPr lang="zh-CN" altLang="en-US" sz="2800" dirty="0"/>
          </a:p>
        </p:txBody>
      </p:sp>
      <p:sp>
        <p:nvSpPr>
          <p:cNvPr id="5" name="内容占位符 1"/>
          <p:cNvSpPr>
            <a:spLocks noGrp="1"/>
          </p:cNvSpPr>
          <p:nvPr>
            <p:ph idx="1"/>
          </p:nvPr>
        </p:nvSpPr>
        <p:spPr>
          <a:xfrm>
            <a:off x="609600" y="1052736"/>
            <a:ext cx="10972800" cy="4840303"/>
          </a:xfrm>
        </p:spPr>
        <p:txBody>
          <a:bodyPr/>
          <a:lstStyle/>
          <a:p>
            <a:r>
              <a:rPr lang="en-US" altLang="zh-CN" dirty="0"/>
              <a:t>Modification of the dual aperture quadrupole magnet</a:t>
            </a:r>
          </a:p>
          <a:p>
            <a:pPr lvl="1"/>
            <a:r>
              <a:rPr lang="en-US" altLang="zh-CN" dirty="0"/>
              <a:t>The new simulation of the 1m magnet is been checked. </a:t>
            </a:r>
          </a:p>
          <a:p>
            <a:pPr lvl="1"/>
            <a:r>
              <a:rPr lang="en-US" altLang="zh-CN" dirty="0"/>
              <a:t>The mechanical modification is </a:t>
            </a:r>
            <a:r>
              <a:rPr lang="en-US" altLang="zh-CN" dirty="0" err="1"/>
              <a:t>completed.The</a:t>
            </a:r>
            <a:r>
              <a:rPr lang="en-US" altLang="zh-CN" dirty="0"/>
              <a:t> field measurement is under development.</a:t>
            </a:r>
          </a:p>
          <a:p>
            <a:pPr lvl="1"/>
            <a:endParaRPr lang="zh-CN" altLang="en-US" dirty="0"/>
          </a:p>
        </p:txBody>
      </p:sp>
      <p:pic>
        <p:nvPicPr>
          <p:cNvPr id="7" name="内容占位符 3">
            <a:extLst>
              <a:ext uri="{FF2B5EF4-FFF2-40B4-BE49-F238E27FC236}">
                <a16:creationId xmlns:a16="http://schemas.microsoft.com/office/drawing/2014/main" id="{853A4C6B-26AD-4C2D-AB04-25F6858821A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4144" t="19109" r="14809" b="3410"/>
          <a:stretch/>
        </p:blipFill>
        <p:spPr>
          <a:xfrm>
            <a:off x="256271" y="2655659"/>
            <a:ext cx="3530961" cy="3539715"/>
          </a:xfrm>
          <a:prstGeom prst="rect">
            <a:avLst/>
          </a:prstGeom>
        </p:spPr>
      </p:pic>
      <p:sp>
        <p:nvSpPr>
          <p:cNvPr id="8" name="箭头: 右 6">
            <a:extLst>
              <a:ext uri="{FF2B5EF4-FFF2-40B4-BE49-F238E27FC236}">
                <a16:creationId xmlns:a16="http://schemas.microsoft.com/office/drawing/2014/main" id="{FB073196-DA9D-4341-B8EB-2C13267C1DD6}"/>
              </a:ext>
            </a:extLst>
          </p:cNvPr>
          <p:cNvSpPr/>
          <p:nvPr/>
        </p:nvSpPr>
        <p:spPr>
          <a:xfrm>
            <a:off x="3852608" y="4347712"/>
            <a:ext cx="865005" cy="15561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4717613" y="3013039"/>
            <a:ext cx="3631059" cy="2880000"/>
            <a:chOff x="4843316" y="2985518"/>
            <a:chExt cx="3631059" cy="2880000"/>
          </a:xfrm>
        </p:grpSpPr>
        <p:pic>
          <p:nvPicPr>
            <p:cNvPr id="6" name="图片 5">
              <a:extLst>
                <a:ext uri="{FF2B5EF4-FFF2-40B4-BE49-F238E27FC236}">
                  <a16:creationId xmlns:a16="http://schemas.microsoft.com/office/drawing/2014/main" id="{B38C3AFF-EFB4-475A-93BA-E6DC09219093}"/>
                </a:ext>
              </a:extLst>
            </p:cNvPr>
            <p:cNvPicPr>
              <a:picLocks noChangeAspect="1"/>
            </p:cNvPicPr>
            <p:nvPr/>
          </p:nvPicPr>
          <p:blipFill>
            <a:blip r:embed="rId4"/>
            <a:stretch>
              <a:fillRect/>
            </a:stretch>
          </p:blipFill>
          <p:spPr>
            <a:xfrm>
              <a:off x="4843316" y="2985518"/>
              <a:ext cx="3631059" cy="2880000"/>
            </a:xfrm>
            <a:prstGeom prst="rect">
              <a:avLst/>
            </a:prstGeom>
          </p:spPr>
        </p:pic>
        <p:sp>
          <p:nvSpPr>
            <p:cNvPr id="2" name="椭圆 1"/>
            <p:cNvSpPr/>
            <p:nvPr/>
          </p:nvSpPr>
          <p:spPr>
            <a:xfrm>
              <a:off x="6611675" y="3567876"/>
              <a:ext cx="576064" cy="171528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内容占位符 4">
            <a:extLst>
              <a:ext uri="{FF2B5EF4-FFF2-40B4-BE49-F238E27FC236}">
                <a16:creationId xmlns:a16="http://schemas.microsoft.com/office/drawing/2014/main" id="{8CD33F22-2789-4A03-8C9C-04A0F1C49D1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1908" t="11484" r="4620" b="1765"/>
          <a:stretch/>
        </p:blipFill>
        <p:spPr>
          <a:xfrm>
            <a:off x="8616280" y="3085408"/>
            <a:ext cx="3439939" cy="2680216"/>
          </a:xfrm>
          <a:prstGeom prst="rect">
            <a:avLst/>
          </a:prstGeom>
        </p:spPr>
      </p:pic>
    </p:spTree>
    <p:extLst>
      <p:ext uri="{BB962C8B-B14F-4D97-AF65-F5344CB8AC3E}">
        <p14:creationId xmlns:p14="http://schemas.microsoft.com/office/powerpoint/2010/main" val="3318546175"/>
      </p:ext>
    </p:extLst>
  </p:cSld>
  <p:clrMapOvr>
    <a:masterClrMapping/>
  </p:clrMapOvr>
  <mc:AlternateContent xmlns:mc="http://schemas.openxmlformats.org/markup-compatibility/2006" xmlns:p14="http://schemas.microsoft.com/office/powerpoint/2010/main">
    <mc:Choice Requires="p14">
      <p:transition spd="slow" p14:dur="2000" advTm="21949"/>
    </mc:Choice>
    <mc:Fallback xmlns="">
      <p:transition spd="slow" advTm="21949"/>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34</a:t>
            </a:fld>
            <a:endParaRPr lang="zh-CN" altLang="en-US" dirty="0"/>
          </a:p>
        </p:txBody>
      </p:sp>
      <p:sp>
        <p:nvSpPr>
          <p:cNvPr id="4" name="标题 3"/>
          <p:cNvSpPr>
            <a:spLocks noGrp="1"/>
          </p:cNvSpPr>
          <p:nvPr>
            <p:ph type="title"/>
          </p:nvPr>
        </p:nvSpPr>
        <p:spPr/>
        <p:txBody>
          <a:bodyPr/>
          <a:lstStyle/>
          <a:p>
            <a:r>
              <a:rPr lang="en-US" altLang="zh-CN" dirty="0"/>
              <a:t>Design of</a:t>
            </a:r>
            <a:r>
              <a:rPr lang="zh-CN" altLang="en-US" dirty="0"/>
              <a:t> </a:t>
            </a:r>
            <a:r>
              <a:rPr lang="en-US" altLang="zh-CN" dirty="0"/>
              <a:t>sextupole magnet</a:t>
            </a:r>
            <a:endParaRPr lang="zh-CN" altLang="en-US" dirty="0"/>
          </a:p>
        </p:txBody>
      </p:sp>
      <p:sp>
        <p:nvSpPr>
          <p:cNvPr id="5" name="内容占位符 1">
            <a:extLst>
              <a:ext uri="{FF2B5EF4-FFF2-40B4-BE49-F238E27FC236}">
                <a16:creationId xmlns:a16="http://schemas.microsoft.com/office/drawing/2014/main" id="{63D3B260-19CF-433A-AC68-4E1B252962F0}"/>
              </a:ext>
            </a:extLst>
          </p:cNvPr>
          <p:cNvSpPr>
            <a:spLocks noGrp="1"/>
          </p:cNvSpPr>
          <p:nvPr>
            <p:ph idx="1"/>
          </p:nvPr>
        </p:nvSpPr>
        <p:spPr>
          <a:xfrm>
            <a:off x="609600" y="1052736"/>
            <a:ext cx="10972800" cy="4840303"/>
          </a:xfrm>
        </p:spPr>
        <p:txBody>
          <a:bodyPr/>
          <a:lstStyle/>
          <a:p>
            <a:r>
              <a:rPr lang="en-US" altLang="zh-CN" dirty="0"/>
              <a:t>Basic design</a:t>
            </a:r>
          </a:p>
          <a:p>
            <a:pPr lvl="1"/>
            <a:r>
              <a:rPr lang="en-US" altLang="zh-CN" dirty="0"/>
              <a:t>Wedge-shaped magnetic poles are used to reduce magnetic pole saturation and improve excitation efficiency</a:t>
            </a:r>
          </a:p>
          <a:p>
            <a:pPr lvl="1"/>
            <a:r>
              <a:rPr lang="en-US" altLang="zh-CN" dirty="0"/>
              <a:t>Further optimization to the position of the lead block and the arrangement of coil wires to reserve space for magnet assembly.</a:t>
            </a:r>
          </a:p>
          <a:p>
            <a:pPr lvl="1"/>
            <a:r>
              <a:rPr lang="en-US" altLang="zh-CN" dirty="0"/>
              <a:t>Mechanical design is in progress, the mechanical strength should be checked.</a:t>
            </a:r>
          </a:p>
          <a:p>
            <a:pPr lvl="1"/>
            <a:endParaRPr lang="zh-CN" altLang="en-US" dirty="0"/>
          </a:p>
        </p:txBody>
      </p:sp>
      <p:pic>
        <p:nvPicPr>
          <p:cNvPr id="6" name="图片 5">
            <a:extLst>
              <a:ext uri="{FF2B5EF4-FFF2-40B4-BE49-F238E27FC236}">
                <a16:creationId xmlns:a16="http://schemas.microsoft.com/office/drawing/2014/main" id="{F1D5CF31-5371-4C9C-B38B-5108DA12336B}"/>
              </a:ext>
            </a:extLst>
          </p:cNvPr>
          <p:cNvPicPr>
            <a:picLocks noChangeAspect="1"/>
          </p:cNvPicPr>
          <p:nvPr/>
        </p:nvPicPr>
        <p:blipFill rotWithShape="1">
          <a:blip r:embed="rId2"/>
          <a:srcRect r="6286" b="-216"/>
          <a:stretch/>
        </p:blipFill>
        <p:spPr>
          <a:xfrm>
            <a:off x="119336" y="3573016"/>
            <a:ext cx="5046683" cy="2715649"/>
          </a:xfrm>
          <a:prstGeom prst="rect">
            <a:avLst/>
          </a:prstGeom>
        </p:spPr>
      </p:pic>
      <p:pic>
        <p:nvPicPr>
          <p:cNvPr id="7" name="图片 6">
            <a:extLst>
              <a:ext uri="{FF2B5EF4-FFF2-40B4-BE49-F238E27FC236}">
                <a16:creationId xmlns:a16="http://schemas.microsoft.com/office/drawing/2014/main" id="{B03742A6-1D5E-4A76-B9F6-DAB31B2DE080}"/>
              </a:ext>
            </a:extLst>
          </p:cNvPr>
          <p:cNvPicPr>
            <a:picLocks noChangeAspect="1"/>
          </p:cNvPicPr>
          <p:nvPr/>
        </p:nvPicPr>
        <p:blipFill>
          <a:blip r:embed="rId3"/>
          <a:stretch>
            <a:fillRect/>
          </a:stretch>
        </p:blipFill>
        <p:spPr>
          <a:xfrm>
            <a:off x="5255880" y="3717659"/>
            <a:ext cx="3118329" cy="2539342"/>
          </a:xfrm>
          <a:prstGeom prst="rect">
            <a:avLst/>
          </a:prstGeom>
        </p:spPr>
      </p:pic>
      <p:pic>
        <p:nvPicPr>
          <p:cNvPr id="2" name="图片 1">
            <a:extLst>
              <a:ext uri="{FF2B5EF4-FFF2-40B4-BE49-F238E27FC236}">
                <a16:creationId xmlns:a16="http://schemas.microsoft.com/office/drawing/2014/main" id="{CB77D97E-E1A3-466E-83B6-902E1FB40342}"/>
              </a:ext>
            </a:extLst>
          </p:cNvPr>
          <p:cNvPicPr>
            <a:picLocks noChangeAspect="1"/>
          </p:cNvPicPr>
          <p:nvPr/>
        </p:nvPicPr>
        <p:blipFill>
          <a:blip r:embed="rId4"/>
          <a:stretch>
            <a:fillRect/>
          </a:stretch>
        </p:blipFill>
        <p:spPr>
          <a:xfrm>
            <a:off x="8600835" y="3725153"/>
            <a:ext cx="3118329" cy="2518784"/>
          </a:xfrm>
          <a:prstGeom prst="rect">
            <a:avLst/>
          </a:prstGeom>
        </p:spPr>
      </p:pic>
    </p:spTree>
    <p:extLst>
      <p:ext uri="{BB962C8B-B14F-4D97-AF65-F5344CB8AC3E}">
        <p14:creationId xmlns:p14="http://schemas.microsoft.com/office/powerpoint/2010/main" val="1330756683"/>
      </p:ext>
    </p:extLst>
  </p:cSld>
  <p:clrMapOvr>
    <a:masterClrMapping/>
  </p:clrMapOvr>
  <mc:AlternateContent xmlns:mc="http://schemas.openxmlformats.org/markup-compatibility/2006" xmlns:p14="http://schemas.microsoft.com/office/powerpoint/2010/main">
    <mc:Choice Requires="p14">
      <p:transition spd="slow" p14:dur="2000" advTm="42800"/>
    </mc:Choice>
    <mc:Fallback xmlns="">
      <p:transition spd="slow" advTm="4280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609600" y="1052736"/>
            <a:ext cx="10972800" cy="4840303"/>
          </a:xfrm>
        </p:spPr>
        <p:txBody>
          <a:bodyPr>
            <a:normAutofit lnSpcReduction="10000"/>
          </a:bodyPr>
          <a:lstStyle/>
          <a:p>
            <a:r>
              <a:rPr lang="en-US" altLang="zh-CN" dirty="0"/>
              <a:t>For CEPC Booster dipole magnet: </a:t>
            </a:r>
          </a:p>
          <a:p>
            <a:pPr lvl="1"/>
            <a:r>
              <a:rPr lang="en-US" altLang="zh-CN" dirty="0"/>
              <a:t>CT coil dipole can meet the physical requirements at 28Gs, both the coil and iron-core magnets can meet the requirements above 56Gs when the energy is at 20GeV. </a:t>
            </a:r>
          </a:p>
          <a:p>
            <a:pPr lvl="1"/>
            <a:r>
              <a:rPr lang="en-US" altLang="zh-CN" dirty="0"/>
              <a:t>CT coil dipole is under production and the rotating coil measurement system is being development.</a:t>
            </a:r>
          </a:p>
          <a:p>
            <a:pPr lvl="1"/>
            <a:r>
              <a:rPr lang="en-US" altLang="zh-CN" dirty="0"/>
              <a:t>The iron core magnet is chosen for CEPC booster as the injection energy is increases to 20GeV. The full scale magnet is under mechanical design.</a:t>
            </a:r>
          </a:p>
          <a:p>
            <a:r>
              <a:rPr lang="en-US" altLang="zh-CN" dirty="0"/>
              <a:t>For</a:t>
            </a:r>
            <a:r>
              <a:rPr lang="zh-CN" altLang="en-US" dirty="0"/>
              <a:t> </a:t>
            </a:r>
            <a:r>
              <a:rPr lang="en-US" altLang="zh-CN" dirty="0"/>
              <a:t>CEPC Collider Magnet:</a:t>
            </a:r>
          </a:p>
          <a:p>
            <a:pPr lvl="1"/>
            <a:r>
              <a:rPr lang="en-US" altLang="zh-CN" dirty="0"/>
              <a:t>Long DAD is under production. </a:t>
            </a:r>
          </a:p>
          <a:p>
            <a:pPr lvl="1"/>
            <a:r>
              <a:rPr lang="en-US" altLang="zh-CN" dirty="0"/>
              <a:t>The radiation protection and contact surface treatment experiment of the water-cooled aluminum rod is in progress.</a:t>
            </a:r>
          </a:p>
          <a:p>
            <a:pPr lvl="1"/>
            <a:r>
              <a:rPr lang="en-US" altLang="zh-CN" dirty="0"/>
              <a:t>New compensated scheme for F/D DAQ has been finished.</a:t>
            </a:r>
            <a:r>
              <a:rPr lang="zh-CN" altLang="en-US" dirty="0"/>
              <a:t> </a:t>
            </a:r>
            <a:r>
              <a:rPr lang="en-US" altLang="zh-CN" dirty="0"/>
              <a:t>The</a:t>
            </a:r>
            <a:r>
              <a:rPr lang="zh-CN" altLang="en-US" dirty="0"/>
              <a:t> </a:t>
            </a:r>
            <a:r>
              <a:rPr lang="en-US" altLang="zh-CN" dirty="0"/>
              <a:t>modification of the prototype is undergone and will be measured. Further optimization is still on.</a:t>
            </a:r>
          </a:p>
          <a:p>
            <a:pPr lvl="1"/>
            <a:r>
              <a:rPr lang="en-US" altLang="zh-CN" dirty="0"/>
              <a:t>The single aperture sextupole magnet is in mechanical design.</a:t>
            </a:r>
          </a:p>
          <a:p>
            <a:pPr lvl="1"/>
            <a:endParaRPr lang="zh-CN" altLang="en-US" dirty="0"/>
          </a:p>
        </p:txBody>
      </p:sp>
      <p:sp>
        <p:nvSpPr>
          <p:cNvPr id="3" name="灯片编号占位符 2"/>
          <p:cNvSpPr>
            <a:spLocks noGrp="1"/>
          </p:cNvSpPr>
          <p:nvPr>
            <p:ph type="sldNum" sz="quarter" idx="12"/>
          </p:nvPr>
        </p:nvSpPr>
        <p:spPr/>
        <p:txBody>
          <a:bodyPr/>
          <a:lstStyle/>
          <a:p>
            <a:fld id="{098B4EB0-06CE-481E-B32B-52DF58230A15}" type="slidenum">
              <a:rPr lang="zh-CN" altLang="en-US" smtClean="0"/>
              <a:pPr/>
              <a:t>35</a:t>
            </a:fld>
            <a:endParaRPr lang="zh-CN" altLang="en-US" dirty="0"/>
          </a:p>
        </p:txBody>
      </p:sp>
      <p:sp>
        <p:nvSpPr>
          <p:cNvPr id="4" name="标题 3"/>
          <p:cNvSpPr>
            <a:spLocks noGrp="1"/>
          </p:cNvSpPr>
          <p:nvPr>
            <p:ph type="title"/>
          </p:nvPr>
        </p:nvSpPr>
        <p:spPr/>
        <p:txBody>
          <a:bodyPr/>
          <a:lstStyle/>
          <a:p>
            <a:r>
              <a:rPr lang="en-US" altLang="zh-CN" dirty="0"/>
              <a:t>Summary and next plan</a:t>
            </a:r>
            <a:endParaRPr lang="zh-CN" altLang="en-US" dirty="0"/>
          </a:p>
        </p:txBody>
      </p:sp>
    </p:spTree>
    <p:extLst>
      <p:ext uri="{BB962C8B-B14F-4D97-AF65-F5344CB8AC3E}">
        <p14:creationId xmlns:p14="http://schemas.microsoft.com/office/powerpoint/2010/main" val="366334526"/>
      </p:ext>
    </p:extLst>
  </p:cSld>
  <p:clrMapOvr>
    <a:masterClrMapping/>
  </p:clrMapOvr>
  <mc:AlternateContent xmlns:mc="http://schemas.openxmlformats.org/markup-compatibility/2006" xmlns:p14="http://schemas.microsoft.com/office/powerpoint/2010/main">
    <mc:Choice Requires="p14">
      <p:transition spd="slow" p14:dur="2000" advTm="69489"/>
    </mc:Choice>
    <mc:Fallback xmlns="">
      <p:transition spd="slow" advTm="69489"/>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altLang="zh-CN" dirty="0"/>
              <a:t>Thank </a:t>
            </a:r>
            <a:r>
              <a:rPr lang="en-US" altLang="zh-CN"/>
              <a:t>you very much!</a:t>
            </a:r>
            <a:endParaRPr lang="zh-CN" altLang="en-US" dirty="0"/>
          </a:p>
        </p:txBody>
      </p:sp>
    </p:spTree>
    <p:extLst>
      <p:ext uri="{BB962C8B-B14F-4D97-AF65-F5344CB8AC3E}">
        <p14:creationId xmlns:p14="http://schemas.microsoft.com/office/powerpoint/2010/main" val="1579306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4</a:t>
            </a:fld>
            <a:endParaRPr lang="zh-CN" altLang="en-US" dirty="0"/>
          </a:p>
        </p:txBody>
      </p:sp>
      <p:sp>
        <p:nvSpPr>
          <p:cNvPr id="5" name="标题 2">
            <a:extLst>
              <a:ext uri="{FF2B5EF4-FFF2-40B4-BE49-F238E27FC236}">
                <a16:creationId xmlns:a16="http://schemas.microsoft.com/office/drawing/2014/main" id="{342D7E9A-2224-48E1-A152-0F5136DBBA33}"/>
              </a:ext>
            </a:extLst>
          </p:cNvPr>
          <p:cNvSpPr>
            <a:spLocks noGrp="1"/>
          </p:cNvSpPr>
          <p:nvPr>
            <p:ph type="title"/>
          </p:nvPr>
        </p:nvSpPr>
        <p:spPr/>
        <p:txBody>
          <a:bodyPr/>
          <a:lstStyle/>
          <a:p>
            <a:pPr>
              <a:defRPr/>
            </a:pPr>
            <a:r>
              <a:rPr lang="en-US" altLang="zh-CN" dirty="0">
                <a:ea typeface="华文楷体"/>
                <a:cs typeface="Times New Roman" pitchFamily="18" charset="0"/>
              </a:rPr>
              <a:t>Specifications and subscale prototype magnets</a:t>
            </a:r>
          </a:p>
        </p:txBody>
      </p:sp>
      <p:sp>
        <p:nvSpPr>
          <p:cNvPr id="6" name="Rectangle 2">
            <a:extLst>
              <a:ext uri="{FF2B5EF4-FFF2-40B4-BE49-F238E27FC236}">
                <a16:creationId xmlns:a16="http://schemas.microsoft.com/office/drawing/2014/main" id="{62E9579C-5BA7-4903-B17C-FB4B1144FF6F}"/>
              </a:ext>
            </a:extLst>
          </p:cNvPr>
          <p:cNvSpPr txBox="1">
            <a:spLocks noChangeArrowheads="1"/>
          </p:cNvSpPr>
          <p:nvPr/>
        </p:nvSpPr>
        <p:spPr>
          <a:xfrm>
            <a:off x="119336" y="1072978"/>
            <a:ext cx="4872161" cy="578004"/>
          </a:xfrm>
          <a:prstGeom prst="rect">
            <a:avLst/>
          </a:prstGeom>
        </p:spPr>
        <p:txBody>
          <a:bodyPr vert="horz" lIns="91440" tIns="45720" rIns="91440" bIns="45720" rtlCol="0" anchor="ctr">
            <a:normAutofit/>
          </a:bodyPr>
          <a:lstStyle/>
          <a:p>
            <a:pPr algn="ctr">
              <a:spcBef>
                <a:spcPct val="0"/>
              </a:spcBef>
              <a:defRPr/>
            </a:pPr>
            <a:r>
              <a:rPr lang="en-US" altLang="zh-CN" sz="1600" b="1" dirty="0">
                <a:latin typeface="Arial" panose="020B0604020202020204" pitchFamily="34" charset="0"/>
                <a:cs typeface="Arial" panose="020B0604020202020204" pitchFamily="34" charset="0"/>
              </a:rPr>
              <a:t>Main specifications of CEPCB dipole magnets</a:t>
            </a:r>
          </a:p>
        </p:txBody>
      </p:sp>
      <p:graphicFrame>
        <p:nvGraphicFramePr>
          <p:cNvPr id="7" name="表格 6">
            <a:extLst>
              <a:ext uri="{FF2B5EF4-FFF2-40B4-BE49-F238E27FC236}">
                <a16:creationId xmlns:a16="http://schemas.microsoft.com/office/drawing/2014/main" id="{C3A7B4EC-4E2C-40F2-A7C4-2D5A35A47F8F}"/>
              </a:ext>
            </a:extLst>
          </p:cNvPr>
          <p:cNvGraphicFramePr>
            <a:graphicFrameLocks noGrp="1"/>
          </p:cNvGraphicFramePr>
          <p:nvPr>
            <p:extLst>
              <p:ext uri="{D42A27DB-BD31-4B8C-83A1-F6EECF244321}">
                <p14:modId xmlns:p14="http://schemas.microsoft.com/office/powerpoint/2010/main" val="3299890959"/>
              </p:ext>
            </p:extLst>
          </p:nvPr>
        </p:nvGraphicFramePr>
        <p:xfrm>
          <a:off x="299355" y="1556792"/>
          <a:ext cx="4512121" cy="2808308"/>
        </p:xfrm>
        <a:graphic>
          <a:graphicData uri="http://schemas.openxmlformats.org/drawingml/2006/table">
            <a:tbl>
              <a:tblPr firstRow="1" firstCol="1" bandRow="1">
                <a:tableStyleId>{5C22544A-7EE6-4342-B048-85BDC9FD1C3A}</a:tableStyleId>
              </a:tblPr>
              <a:tblGrid>
                <a:gridCol w="2153513">
                  <a:extLst>
                    <a:ext uri="{9D8B030D-6E8A-4147-A177-3AD203B41FA5}">
                      <a16:colId xmlns:a16="http://schemas.microsoft.com/office/drawing/2014/main" val="20000"/>
                    </a:ext>
                  </a:extLst>
                </a:gridCol>
                <a:gridCol w="2358608">
                  <a:extLst>
                    <a:ext uri="{9D8B030D-6E8A-4147-A177-3AD203B41FA5}">
                      <a16:colId xmlns:a16="http://schemas.microsoft.com/office/drawing/2014/main" val="20001"/>
                    </a:ext>
                  </a:extLst>
                </a:gridCol>
              </a:tblGrid>
              <a:tr h="306704">
                <a:tc>
                  <a:txBody>
                    <a:bodyPr/>
                    <a:lstStyle/>
                    <a:p>
                      <a:pPr>
                        <a:spcAft>
                          <a:spcPts val="0"/>
                        </a:spcAft>
                      </a:pPr>
                      <a:r>
                        <a:rPr lang="en-GB" sz="1400" dirty="0">
                          <a:effectLst/>
                          <a:latin typeface="Arial" panose="020B0604020202020204" pitchFamily="34" charset="0"/>
                          <a:cs typeface="Arial" panose="020B0604020202020204" pitchFamily="34" charset="0"/>
                        </a:rPr>
                        <a:t> </a:t>
                      </a:r>
                      <a:endParaRPr lang="zh-CN" sz="1400" dirty="0">
                        <a:effectLst/>
                        <a:latin typeface="Arial" panose="020B0604020202020204" pitchFamily="34" charset="0"/>
                        <a:ea typeface="MS Mincho"/>
                        <a:cs typeface="Arial" panose="020B0604020202020204" pitchFamily="34" charset="0"/>
                      </a:endParaRPr>
                    </a:p>
                  </a:txBody>
                  <a:tcPr marL="8255" marR="8255" marT="8255" marB="0" anchor="ctr"/>
                </a:tc>
                <a:tc>
                  <a:txBody>
                    <a:bodyPr/>
                    <a:lstStyle/>
                    <a:p>
                      <a:pPr algn="ctr">
                        <a:spcAft>
                          <a:spcPts val="0"/>
                        </a:spcAft>
                      </a:pPr>
                      <a:r>
                        <a:rPr lang="en-GB" sz="1400" dirty="0">
                          <a:effectLst/>
                          <a:latin typeface="Arial" panose="020B0604020202020204" pitchFamily="34" charset="0"/>
                          <a:cs typeface="Arial" panose="020B0604020202020204" pitchFamily="34" charset="0"/>
                        </a:rPr>
                        <a:t>BST-63B</a:t>
                      </a:r>
                      <a:endParaRPr lang="zh-CN" sz="1400" dirty="0">
                        <a:effectLst/>
                        <a:latin typeface="Arial" panose="020B0604020202020204" pitchFamily="34" charset="0"/>
                        <a:ea typeface="MS Mincho"/>
                        <a:cs typeface="Arial" panose="020B0604020202020204" pitchFamily="34" charset="0"/>
                      </a:endParaRPr>
                    </a:p>
                  </a:txBody>
                  <a:tcPr marL="8255" marR="8255" marT="8255" marB="0" anchor="ctr"/>
                </a:tc>
                <a:extLst>
                  <a:ext uri="{0D108BD9-81ED-4DB2-BD59-A6C34878D82A}">
                    <a16:rowId xmlns:a16="http://schemas.microsoft.com/office/drawing/2014/main" val="10000"/>
                  </a:ext>
                </a:extLst>
              </a:tr>
              <a:tr h="306704">
                <a:tc>
                  <a:txBody>
                    <a:bodyPr/>
                    <a:lstStyle/>
                    <a:p>
                      <a:pPr>
                        <a:spcAft>
                          <a:spcPts val="0"/>
                        </a:spcAft>
                      </a:pPr>
                      <a:r>
                        <a:rPr lang="en-GB" sz="1400" dirty="0">
                          <a:effectLst/>
                          <a:latin typeface="Arial" panose="020B0604020202020204" pitchFamily="34" charset="0"/>
                          <a:cs typeface="Arial" panose="020B0604020202020204" pitchFamily="34" charset="0"/>
                        </a:rPr>
                        <a:t>Quantity</a:t>
                      </a:r>
                      <a:endParaRPr lang="zh-CN" sz="1400" dirty="0">
                        <a:effectLst/>
                        <a:latin typeface="Arial" panose="020B0604020202020204" pitchFamily="34" charset="0"/>
                        <a:ea typeface="MS Mincho"/>
                        <a:cs typeface="Arial" panose="020B0604020202020204" pitchFamily="34" charset="0"/>
                      </a:endParaRPr>
                    </a:p>
                  </a:txBody>
                  <a:tcPr marL="8255" marR="8255" marT="8255" marB="0" anchor="ctr"/>
                </a:tc>
                <a:tc>
                  <a:txBody>
                    <a:bodyPr/>
                    <a:lstStyle/>
                    <a:p>
                      <a:pPr algn="ctr">
                        <a:spcAft>
                          <a:spcPts val="0"/>
                        </a:spcAft>
                      </a:pPr>
                      <a:r>
                        <a:rPr lang="en-GB" sz="1400" dirty="0">
                          <a:effectLst/>
                          <a:latin typeface="Arial" panose="020B0604020202020204" pitchFamily="34" charset="0"/>
                          <a:cs typeface="Arial" panose="020B0604020202020204" pitchFamily="34" charset="0"/>
                        </a:rPr>
                        <a:t>16320</a:t>
                      </a:r>
                      <a:endParaRPr lang="zh-CN" sz="1400" dirty="0">
                        <a:effectLst/>
                        <a:latin typeface="Arial" panose="020B0604020202020204" pitchFamily="34" charset="0"/>
                        <a:ea typeface="MS Mincho"/>
                        <a:cs typeface="Arial" panose="020B0604020202020204" pitchFamily="34" charset="0"/>
                      </a:endParaRPr>
                    </a:p>
                  </a:txBody>
                  <a:tcPr marL="8255" marR="8255" marT="8255" marB="0" anchor="ctr"/>
                </a:tc>
                <a:extLst>
                  <a:ext uri="{0D108BD9-81ED-4DB2-BD59-A6C34878D82A}">
                    <a16:rowId xmlns:a16="http://schemas.microsoft.com/office/drawing/2014/main" val="10001"/>
                  </a:ext>
                </a:extLst>
              </a:tr>
              <a:tr h="330690">
                <a:tc>
                  <a:txBody>
                    <a:bodyPr/>
                    <a:lstStyle/>
                    <a:p>
                      <a:pPr>
                        <a:spcAft>
                          <a:spcPts val="0"/>
                        </a:spcAft>
                      </a:pPr>
                      <a:r>
                        <a:rPr lang="en-GB" sz="1400" dirty="0">
                          <a:effectLst/>
                          <a:latin typeface="Arial" panose="020B0604020202020204" pitchFamily="34" charset="0"/>
                          <a:cs typeface="Arial" panose="020B0604020202020204" pitchFamily="34" charset="0"/>
                        </a:rPr>
                        <a:t>Minimum field (</a:t>
                      </a:r>
                      <a:r>
                        <a:rPr lang="en-GB" sz="1400" dirty="0" err="1">
                          <a:effectLst/>
                          <a:latin typeface="Arial" panose="020B0604020202020204" pitchFamily="34" charset="0"/>
                          <a:cs typeface="Arial" panose="020B0604020202020204" pitchFamily="34" charset="0"/>
                        </a:rPr>
                        <a:t>Gs</a:t>
                      </a:r>
                      <a:r>
                        <a:rPr lang="en-GB" sz="1400" dirty="0">
                          <a:effectLst/>
                          <a:latin typeface="Arial" panose="020B0604020202020204" pitchFamily="34" charset="0"/>
                          <a:cs typeface="Arial" panose="020B0604020202020204" pitchFamily="34" charset="0"/>
                        </a:rPr>
                        <a:t>)</a:t>
                      </a:r>
                      <a:endParaRPr lang="zh-CN" sz="1400" dirty="0">
                        <a:effectLst/>
                        <a:latin typeface="Arial" panose="020B0604020202020204" pitchFamily="34" charset="0"/>
                        <a:ea typeface="MS Mincho"/>
                        <a:cs typeface="Arial" panose="020B0604020202020204" pitchFamily="34" charset="0"/>
                      </a:endParaRPr>
                    </a:p>
                  </a:txBody>
                  <a:tcPr marL="8255" marR="8255" marT="8255" marB="0" anchor="ctr"/>
                </a:tc>
                <a:tc>
                  <a:txBody>
                    <a:bodyPr/>
                    <a:lstStyle/>
                    <a:p>
                      <a:pPr algn="ctr">
                        <a:spcAft>
                          <a:spcPts val="0"/>
                        </a:spcAft>
                      </a:pPr>
                      <a:r>
                        <a:rPr lang="en-GB" sz="1400" dirty="0">
                          <a:effectLst/>
                          <a:latin typeface="Arial" panose="020B0604020202020204" pitchFamily="34" charset="0"/>
                          <a:cs typeface="Arial" panose="020B0604020202020204" pitchFamily="34" charset="0"/>
                        </a:rPr>
                        <a:t>2</a:t>
                      </a:r>
                      <a:r>
                        <a:rPr lang="en-US" altLang="zh-CN" sz="1400" dirty="0">
                          <a:effectLst/>
                          <a:latin typeface="Arial" panose="020B0604020202020204" pitchFamily="34" charset="0"/>
                          <a:cs typeface="Arial" panose="020B0604020202020204" pitchFamily="34" charset="0"/>
                        </a:rPr>
                        <a:t>8</a:t>
                      </a:r>
                      <a:r>
                        <a:rPr lang="en-GB" sz="1400" dirty="0">
                          <a:effectLst/>
                          <a:latin typeface="Arial" panose="020B0604020202020204" pitchFamily="34" charset="0"/>
                          <a:cs typeface="Arial" panose="020B0604020202020204" pitchFamily="34" charset="0"/>
                        </a:rPr>
                        <a:t> </a:t>
                      </a:r>
                      <a:endParaRPr lang="zh-CN" sz="1400" dirty="0">
                        <a:effectLst/>
                        <a:latin typeface="Arial" panose="020B0604020202020204" pitchFamily="34" charset="0"/>
                        <a:ea typeface="MS Mincho"/>
                        <a:cs typeface="Arial" panose="020B0604020202020204" pitchFamily="34" charset="0"/>
                      </a:endParaRPr>
                    </a:p>
                  </a:txBody>
                  <a:tcPr marL="8255" marR="8255" marT="8255" marB="0" anchor="ctr"/>
                </a:tc>
                <a:extLst>
                  <a:ext uri="{0D108BD9-81ED-4DB2-BD59-A6C34878D82A}">
                    <a16:rowId xmlns:a16="http://schemas.microsoft.com/office/drawing/2014/main" val="10002"/>
                  </a:ext>
                </a:extLst>
              </a:tr>
              <a:tr h="330690">
                <a:tc>
                  <a:txBody>
                    <a:bodyPr/>
                    <a:lstStyle/>
                    <a:p>
                      <a:pPr>
                        <a:spcAft>
                          <a:spcPts val="0"/>
                        </a:spcAft>
                      </a:pPr>
                      <a:r>
                        <a:rPr lang="en-GB" sz="1400" dirty="0">
                          <a:effectLst/>
                          <a:latin typeface="Arial" panose="020B0604020202020204" pitchFamily="34" charset="0"/>
                          <a:cs typeface="Arial" panose="020B0604020202020204" pitchFamily="34" charset="0"/>
                        </a:rPr>
                        <a:t>Maximum field (</a:t>
                      </a:r>
                      <a:r>
                        <a:rPr lang="en-GB" sz="1400" dirty="0" err="1">
                          <a:effectLst/>
                          <a:latin typeface="Arial" panose="020B0604020202020204" pitchFamily="34" charset="0"/>
                          <a:cs typeface="Arial" panose="020B0604020202020204" pitchFamily="34" charset="0"/>
                        </a:rPr>
                        <a:t>Gs</a:t>
                      </a:r>
                      <a:r>
                        <a:rPr lang="en-GB" sz="1400" dirty="0">
                          <a:effectLst/>
                          <a:latin typeface="Arial" panose="020B0604020202020204" pitchFamily="34" charset="0"/>
                          <a:cs typeface="Arial" panose="020B0604020202020204" pitchFamily="34" charset="0"/>
                        </a:rPr>
                        <a:t>)</a:t>
                      </a:r>
                      <a:endParaRPr lang="zh-CN" sz="1400" dirty="0">
                        <a:effectLst/>
                        <a:latin typeface="Arial" panose="020B0604020202020204" pitchFamily="34" charset="0"/>
                        <a:ea typeface="MS Mincho"/>
                        <a:cs typeface="Arial" panose="020B0604020202020204" pitchFamily="34" charset="0"/>
                      </a:endParaRPr>
                    </a:p>
                  </a:txBody>
                  <a:tcPr marL="8255" marR="8255" marT="8255" marB="0" anchor="ctr"/>
                </a:tc>
                <a:tc>
                  <a:txBody>
                    <a:bodyPr/>
                    <a:lstStyle/>
                    <a:p>
                      <a:pPr algn="ctr">
                        <a:spcAft>
                          <a:spcPts val="0"/>
                        </a:spcAft>
                      </a:pPr>
                      <a:r>
                        <a:rPr lang="en-GB" altLang="zh-CN" sz="1400" dirty="0">
                          <a:effectLst/>
                          <a:latin typeface="Arial" panose="020B0604020202020204" pitchFamily="34" charset="0"/>
                          <a:ea typeface="+mn-ea"/>
                          <a:cs typeface="Arial" panose="020B0604020202020204" pitchFamily="34" charset="0"/>
                        </a:rPr>
                        <a:t>338@120GeV/500@180GeV</a:t>
                      </a:r>
                      <a:endParaRPr lang="zh-CN" sz="1400" dirty="0">
                        <a:effectLst/>
                        <a:latin typeface="Arial" panose="020B0604020202020204" pitchFamily="34" charset="0"/>
                        <a:ea typeface="MS Mincho"/>
                        <a:cs typeface="Arial" panose="020B0604020202020204" pitchFamily="34" charset="0"/>
                      </a:endParaRPr>
                    </a:p>
                  </a:txBody>
                  <a:tcPr marL="8255" marR="8255" marT="8255" marB="0" anchor="ctr"/>
                </a:tc>
                <a:extLst>
                  <a:ext uri="{0D108BD9-81ED-4DB2-BD59-A6C34878D82A}">
                    <a16:rowId xmlns:a16="http://schemas.microsoft.com/office/drawing/2014/main" val="10003"/>
                  </a:ext>
                </a:extLst>
              </a:tr>
              <a:tr h="306704">
                <a:tc>
                  <a:txBody>
                    <a:bodyPr/>
                    <a:lstStyle/>
                    <a:p>
                      <a:pPr>
                        <a:spcAft>
                          <a:spcPts val="0"/>
                        </a:spcAft>
                      </a:pPr>
                      <a:r>
                        <a:rPr lang="en-GB" sz="1400">
                          <a:effectLst/>
                          <a:latin typeface="Arial" panose="020B0604020202020204" pitchFamily="34" charset="0"/>
                          <a:cs typeface="Arial" panose="020B0604020202020204" pitchFamily="34" charset="0"/>
                        </a:rPr>
                        <a:t>Gap (mm)</a:t>
                      </a:r>
                      <a:endParaRPr lang="zh-CN" sz="1400">
                        <a:effectLst/>
                        <a:latin typeface="Arial" panose="020B0604020202020204" pitchFamily="34" charset="0"/>
                        <a:ea typeface="MS Mincho"/>
                        <a:cs typeface="Arial" panose="020B0604020202020204" pitchFamily="34" charset="0"/>
                      </a:endParaRPr>
                    </a:p>
                  </a:txBody>
                  <a:tcPr marL="8255" marR="8255" marT="8255" marB="0" anchor="ctr"/>
                </a:tc>
                <a:tc>
                  <a:txBody>
                    <a:bodyPr/>
                    <a:lstStyle/>
                    <a:p>
                      <a:pPr algn="ctr">
                        <a:spcAft>
                          <a:spcPts val="0"/>
                        </a:spcAft>
                      </a:pPr>
                      <a:r>
                        <a:rPr lang="en-GB" altLang="zh-CN" sz="1400" dirty="0">
                          <a:effectLst/>
                          <a:latin typeface="Arial" panose="020B0604020202020204" pitchFamily="34" charset="0"/>
                          <a:ea typeface="+mn-ea"/>
                          <a:cs typeface="Arial" panose="020B0604020202020204" pitchFamily="34" charset="0"/>
                        </a:rPr>
                        <a:t>63</a:t>
                      </a:r>
                      <a:endParaRPr lang="zh-CN" sz="1400" dirty="0">
                        <a:effectLst/>
                        <a:latin typeface="Arial" panose="020B0604020202020204" pitchFamily="34" charset="0"/>
                        <a:ea typeface="MS Mincho"/>
                        <a:cs typeface="Arial" panose="020B0604020202020204" pitchFamily="34" charset="0"/>
                      </a:endParaRPr>
                    </a:p>
                  </a:txBody>
                  <a:tcPr marL="8255" marR="8255" marT="8255" marB="0" anchor="ctr"/>
                </a:tc>
                <a:extLst>
                  <a:ext uri="{0D108BD9-81ED-4DB2-BD59-A6C34878D82A}">
                    <a16:rowId xmlns:a16="http://schemas.microsoft.com/office/drawing/2014/main" val="10004"/>
                  </a:ext>
                </a:extLst>
              </a:tr>
              <a:tr h="306704">
                <a:tc>
                  <a:txBody>
                    <a:bodyPr/>
                    <a:lstStyle/>
                    <a:p>
                      <a:pPr>
                        <a:spcAft>
                          <a:spcPts val="0"/>
                        </a:spcAft>
                      </a:pPr>
                      <a:r>
                        <a:rPr lang="en-GB" sz="1400">
                          <a:effectLst/>
                          <a:latin typeface="Arial" panose="020B0604020202020204" pitchFamily="34" charset="0"/>
                          <a:cs typeface="Arial" panose="020B0604020202020204" pitchFamily="34" charset="0"/>
                        </a:rPr>
                        <a:t>Magnetic Length (mm)</a:t>
                      </a:r>
                      <a:endParaRPr lang="zh-CN" sz="1400">
                        <a:effectLst/>
                        <a:latin typeface="Arial" panose="020B0604020202020204" pitchFamily="34" charset="0"/>
                        <a:ea typeface="MS Mincho"/>
                        <a:cs typeface="Arial" panose="020B0604020202020204" pitchFamily="34" charset="0"/>
                      </a:endParaRPr>
                    </a:p>
                  </a:txBody>
                  <a:tcPr marL="8255" marR="8255" marT="8255" marB="0" anchor="ctr"/>
                </a:tc>
                <a:tc>
                  <a:txBody>
                    <a:bodyPr/>
                    <a:lstStyle/>
                    <a:p>
                      <a:pPr algn="ctr">
                        <a:spcAft>
                          <a:spcPts val="0"/>
                        </a:spcAft>
                      </a:pPr>
                      <a:r>
                        <a:rPr lang="en-GB" altLang="zh-CN" sz="1400" dirty="0">
                          <a:effectLst/>
                          <a:latin typeface="Arial" panose="020B0604020202020204" pitchFamily="34" charset="0"/>
                          <a:ea typeface="+mn-ea"/>
                          <a:cs typeface="Arial" panose="020B0604020202020204" pitchFamily="34" charset="0"/>
                        </a:rPr>
                        <a:t>4700</a:t>
                      </a:r>
                      <a:endParaRPr lang="zh-CN" sz="1400" dirty="0">
                        <a:effectLst/>
                        <a:latin typeface="Arial" panose="020B0604020202020204" pitchFamily="34" charset="0"/>
                        <a:ea typeface="MS Mincho"/>
                        <a:cs typeface="Arial" panose="020B0604020202020204" pitchFamily="34" charset="0"/>
                      </a:endParaRPr>
                    </a:p>
                  </a:txBody>
                  <a:tcPr marL="8255" marR="8255" marT="8255" marB="0" anchor="ctr"/>
                </a:tc>
                <a:extLst>
                  <a:ext uri="{0D108BD9-81ED-4DB2-BD59-A6C34878D82A}">
                    <a16:rowId xmlns:a16="http://schemas.microsoft.com/office/drawing/2014/main" val="10005"/>
                  </a:ext>
                </a:extLst>
              </a:tr>
              <a:tr h="306704">
                <a:tc>
                  <a:txBody>
                    <a:bodyPr/>
                    <a:lstStyle/>
                    <a:p>
                      <a:pPr>
                        <a:spcAft>
                          <a:spcPts val="0"/>
                        </a:spcAft>
                      </a:pPr>
                      <a:r>
                        <a:rPr lang="en-GB" sz="1400">
                          <a:effectLst/>
                          <a:latin typeface="Arial" panose="020B0604020202020204" pitchFamily="34" charset="0"/>
                          <a:cs typeface="Arial" panose="020B0604020202020204" pitchFamily="34" charset="0"/>
                        </a:rPr>
                        <a:t>Good field region (mm)</a:t>
                      </a:r>
                      <a:endParaRPr lang="zh-CN" sz="1400">
                        <a:effectLst/>
                        <a:latin typeface="Arial" panose="020B0604020202020204" pitchFamily="34" charset="0"/>
                        <a:ea typeface="MS Mincho"/>
                        <a:cs typeface="Arial" panose="020B0604020202020204" pitchFamily="34" charset="0"/>
                      </a:endParaRPr>
                    </a:p>
                  </a:txBody>
                  <a:tcPr marL="8255" marR="8255" marT="8255" marB="0" anchor="ctr"/>
                </a:tc>
                <a:tc>
                  <a:txBody>
                    <a:bodyPr/>
                    <a:lstStyle/>
                    <a:p>
                      <a:pPr algn="ctr">
                        <a:spcAft>
                          <a:spcPts val="0"/>
                        </a:spcAft>
                      </a:pPr>
                      <a:r>
                        <a:rPr lang="en-GB" altLang="zh-CN" sz="1400" dirty="0">
                          <a:effectLst/>
                          <a:latin typeface="Arial" panose="020B0604020202020204" pitchFamily="34" charset="0"/>
                          <a:ea typeface="+mn-ea"/>
                          <a:cs typeface="Arial" panose="020B0604020202020204" pitchFamily="34" charset="0"/>
                        </a:rPr>
                        <a:t>55</a:t>
                      </a:r>
                      <a:endParaRPr lang="zh-CN" sz="1400" dirty="0">
                        <a:effectLst/>
                        <a:latin typeface="Arial" panose="020B0604020202020204" pitchFamily="34" charset="0"/>
                        <a:ea typeface="MS Mincho"/>
                        <a:cs typeface="Arial" panose="020B0604020202020204" pitchFamily="34" charset="0"/>
                      </a:endParaRPr>
                    </a:p>
                  </a:txBody>
                  <a:tcPr marL="8255" marR="8255" marT="8255" marB="0" anchor="ctr"/>
                </a:tc>
                <a:extLst>
                  <a:ext uri="{0D108BD9-81ED-4DB2-BD59-A6C34878D82A}">
                    <a16:rowId xmlns:a16="http://schemas.microsoft.com/office/drawing/2014/main" val="10006"/>
                  </a:ext>
                </a:extLst>
              </a:tr>
              <a:tr h="306704">
                <a:tc>
                  <a:txBody>
                    <a:bodyPr/>
                    <a:lstStyle/>
                    <a:p>
                      <a:pPr>
                        <a:spcAft>
                          <a:spcPts val="0"/>
                        </a:spcAft>
                      </a:pPr>
                      <a:r>
                        <a:rPr lang="en-GB" sz="1400" dirty="0">
                          <a:effectLst/>
                          <a:latin typeface="Arial" panose="020B0604020202020204" pitchFamily="34" charset="0"/>
                          <a:cs typeface="Arial" panose="020B0604020202020204" pitchFamily="34" charset="0"/>
                        </a:rPr>
                        <a:t>Field uniformity</a:t>
                      </a:r>
                      <a:endParaRPr lang="zh-CN" sz="1400" dirty="0">
                        <a:effectLst/>
                        <a:latin typeface="Arial" panose="020B0604020202020204" pitchFamily="34" charset="0"/>
                        <a:ea typeface="MS Mincho"/>
                        <a:cs typeface="Arial" panose="020B0604020202020204" pitchFamily="34" charset="0"/>
                      </a:endParaRPr>
                    </a:p>
                  </a:txBody>
                  <a:tcPr marL="8255" marR="8255" marT="8255" marB="0" anchor="ctr"/>
                </a:tc>
                <a:tc>
                  <a:txBody>
                    <a:bodyPr/>
                    <a:lstStyle/>
                    <a:p>
                      <a:pPr algn="ctr">
                        <a:spcAft>
                          <a:spcPts val="0"/>
                        </a:spcAft>
                      </a:pPr>
                      <a:r>
                        <a:rPr lang="en-GB" sz="1400" dirty="0">
                          <a:solidFill>
                            <a:srgbClr val="FF0000"/>
                          </a:solidFill>
                          <a:effectLst/>
                          <a:latin typeface="Arial" panose="020B0604020202020204" pitchFamily="34" charset="0"/>
                          <a:cs typeface="Arial" panose="020B0604020202020204" pitchFamily="34" charset="0"/>
                        </a:rPr>
                        <a:t>0.1%</a:t>
                      </a:r>
                      <a:endParaRPr lang="zh-CN" sz="1400" dirty="0">
                        <a:solidFill>
                          <a:srgbClr val="FF0000"/>
                        </a:solidFill>
                        <a:effectLst/>
                        <a:latin typeface="Arial" panose="020B0604020202020204" pitchFamily="34" charset="0"/>
                        <a:ea typeface="MS Mincho"/>
                        <a:cs typeface="Arial" panose="020B0604020202020204" pitchFamily="34" charset="0"/>
                      </a:endParaRPr>
                    </a:p>
                  </a:txBody>
                  <a:tcPr marL="8255" marR="8255" marT="8255" marB="0" anchor="ctr"/>
                </a:tc>
                <a:extLst>
                  <a:ext uri="{0D108BD9-81ED-4DB2-BD59-A6C34878D82A}">
                    <a16:rowId xmlns:a16="http://schemas.microsoft.com/office/drawing/2014/main" val="10007"/>
                  </a:ext>
                </a:extLst>
              </a:tr>
              <a:tr h="306704">
                <a:tc>
                  <a:txBody>
                    <a:bodyPr/>
                    <a:lstStyle/>
                    <a:p>
                      <a:pPr marL="0" algn="l" defTabSz="914400" rtl="0" eaLnBrk="1" latinLnBrk="0" hangingPunct="1">
                        <a:spcAft>
                          <a:spcPts val="0"/>
                        </a:spcAft>
                      </a:pPr>
                      <a:r>
                        <a:rPr lang="en-US" altLang="zh-CN" sz="1400" b="1" kern="1200" dirty="0">
                          <a:solidFill>
                            <a:schemeClr val="lt1"/>
                          </a:solidFill>
                          <a:effectLst/>
                          <a:latin typeface="Arial" panose="020B0604020202020204" pitchFamily="34" charset="0"/>
                          <a:ea typeface="+mn-ea"/>
                          <a:cs typeface="Arial" panose="020B0604020202020204" pitchFamily="34" charset="0"/>
                        </a:rPr>
                        <a:t>Field reproducibility</a:t>
                      </a:r>
                      <a:endParaRPr lang="zh-CN" sz="1400" b="1" kern="1200" dirty="0">
                        <a:solidFill>
                          <a:schemeClr val="lt1"/>
                        </a:solidFill>
                        <a:effectLst/>
                        <a:latin typeface="Arial" panose="020B0604020202020204" pitchFamily="34" charset="0"/>
                        <a:ea typeface="+mn-ea"/>
                        <a:cs typeface="Arial" panose="020B0604020202020204" pitchFamily="34" charset="0"/>
                      </a:endParaRPr>
                    </a:p>
                  </a:txBody>
                  <a:tcPr marL="8255" marR="8255" marT="8255" marB="0" anchor="ctr"/>
                </a:tc>
                <a:tc>
                  <a:txBody>
                    <a:bodyPr/>
                    <a:lstStyle/>
                    <a:p>
                      <a:pPr algn="ctr">
                        <a:spcAft>
                          <a:spcPts val="0"/>
                        </a:spcAft>
                      </a:pPr>
                      <a:r>
                        <a:rPr lang="en-US" altLang="zh-CN" sz="1400" dirty="0">
                          <a:solidFill>
                            <a:srgbClr val="FF0000"/>
                          </a:solidFill>
                          <a:effectLst/>
                          <a:latin typeface="Arial" panose="020B0604020202020204" pitchFamily="34" charset="0"/>
                          <a:ea typeface="MS Mincho"/>
                          <a:cs typeface="Arial" panose="020B0604020202020204" pitchFamily="34" charset="0"/>
                        </a:rPr>
                        <a:t>0.05%</a:t>
                      </a:r>
                      <a:endParaRPr lang="zh-CN" sz="1400" dirty="0">
                        <a:solidFill>
                          <a:srgbClr val="FF0000"/>
                        </a:solidFill>
                        <a:effectLst/>
                        <a:latin typeface="Arial" panose="020B0604020202020204" pitchFamily="34" charset="0"/>
                        <a:ea typeface="MS Mincho"/>
                        <a:cs typeface="Arial" panose="020B0604020202020204" pitchFamily="34" charset="0"/>
                      </a:endParaRPr>
                    </a:p>
                  </a:txBody>
                  <a:tcPr marL="8255" marR="8255" marT="8255" marB="0" anchor="ctr"/>
                </a:tc>
                <a:extLst>
                  <a:ext uri="{0D108BD9-81ED-4DB2-BD59-A6C34878D82A}">
                    <a16:rowId xmlns:a16="http://schemas.microsoft.com/office/drawing/2014/main" val="10008"/>
                  </a:ext>
                </a:extLst>
              </a:tr>
            </a:tbl>
          </a:graphicData>
        </a:graphic>
      </p:graphicFrame>
      <p:pic>
        <p:nvPicPr>
          <p:cNvPr id="8" name="图片 7">
            <a:extLst>
              <a:ext uri="{FF2B5EF4-FFF2-40B4-BE49-F238E27FC236}">
                <a16:creationId xmlns:a16="http://schemas.microsoft.com/office/drawing/2014/main" id="{3939A569-1A4D-438E-A963-9AC37F6010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97773" y="3991545"/>
            <a:ext cx="3696234" cy="2451388"/>
          </a:xfrm>
          <a:prstGeom prst="rect">
            <a:avLst/>
          </a:prstGeom>
        </p:spPr>
      </p:pic>
      <p:pic>
        <p:nvPicPr>
          <p:cNvPr id="9" name="图片 8">
            <a:extLst>
              <a:ext uri="{FF2B5EF4-FFF2-40B4-BE49-F238E27FC236}">
                <a16:creationId xmlns:a16="http://schemas.microsoft.com/office/drawing/2014/main" id="{AED1ADBB-092B-4E67-B0D4-FD4812BAC8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5033" y="1296728"/>
            <a:ext cx="3355435" cy="2132272"/>
          </a:xfrm>
          <a:prstGeom prst="rect">
            <a:avLst/>
          </a:prstGeom>
        </p:spPr>
      </p:pic>
      <p:pic>
        <p:nvPicPr>
          <p:cNvPr id="10" name="图片 9">
            <a:extLst>
              <a:ext uri="{FF2B5EF4-FFF2-40B4-BE49-F238E27FC236}">
                <a16:creationId xmlns:a16="http://schemas.microsoft.com/office/drawing/2014/main" id="{824A2756-11BE-4BAC-BC6A-5E69061666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3912" y="1484784"/>
            <a:ext cx="2656816" cy="2022543"/>
          </a:xfrm>
          <a:prstGeom prst="rect">
            <a:avLst/>
          </a:prstGeom>
        </p:spPr>
      </p:pic>
      <p:pic>
        <p:nvPicPr>
          <p:cNvPr id="11" name="图片 10">
            <a:extLst>
              <a:ext uri="{FF2B5EF4-FFF2-40B4-BE49-F238E27FC236}">
                <a16:creationId xmlns:a16="http://schemas.microsoft.com/office/drawing/2014/main" id="{386B263B-6C52-480C-A07E-C55D20B2B92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40074" y="4381191"/>
            <a:ext cx="2288942" cy="1672096"/>
          </a:xfrm>
          <a:prstGeom prst="rect">
            <a:avLst/>
          </a:prstGeom>
        </p:spPr>
      </p:pic>
      <p:sp>
        <p:nvSpPr>
          <p:cNvPr id="12" name="Rectangle 8">
            <a:extLst>
              <a:ext uri="{FF2B5EF4-FFF2-40B4-BE49-F238E27FC236}">
                <a16:creationId xmlns:a16="http://schemas.microsoft.com/office/drawing/2014/main" id="{DDD3F273-CE5D-4D71-BC57-6FE337F44504}"/>
              </a:ext>
            </a:extLst>
          </p:cNvPr>
          <p:cNvSpPr>
            <a:spLocks noChangeArrowheads="1"/>
          </p:cNvSpPr>
          <p:nvPr/>
        </p:nvSpPr>
        <p:spPr bwMode="auto">
          <a:xfrm>
            <a:off x="335360" y="4784587"/>
            <a:ext cx="4784321" cy="1754326"/>
          </a:xfrm>
          <a:prstGeom prst="rect">
            <a:avLst/>
          </a:prstGeom>
          <a:noFill/>
          <a:ln w="9525">
            <a:noFill/>
            <a:miter lim="800000"/>
            <a:headEnd/>
            <a:tailEnd/>
          </a:ln>
        </p:spPr>
        <p:txBody>
          <a:bodyPr wrap="square" anchor="ctr">
            <a:spAutoFit/>
          </a:bodyPr>
          <a:lstStyle/>
          <a:p>
            <a:pPr algn="just">
              <a:spcBef>
                <a:spcPts val="1200"/>
              </a:spcBef>
              <a:buClr>
                <a:srgbClr val="FF0000"/>
              </a:buClr>
            </a:pPr>
            <a:r>
              <a:rPr lang="en-US" altLang="zh-CN" b="1" dirty="0">
                <a:latin typeface="Arial" panose="020B0604020202020204" pitchFamily="34" charset="0"/>
                <a:cs typeface="Arial" panose="020B0604020202020204" pitchFamily="34" charset="0"/>
              </a:rPr>
              <a:t>Two subscale prototype magnets</a:t>
            </a:r>
            <a:r>
              <a:rPr lang="en-US" altLang="zh-CN" b="1" dirty="0">
                <a:latin typeface="Arial" panose="020B0604020202020204" pitchFamily="34" charset="0"/>
                <a:cs typeface="Arial" panose="020B0604020202020204" pitchFamily="34" charset="0"/>
                <a:sym typeface="Wingdings" panose="05000000000000000000" pitchFamily="2" charset="2"/>
              </a:rPr>
              <a:t>:(1m)</a:t>
            </a:r>
            <a:endParaRPr lang="en-US" altLang="zh-CN" b="1" dirty="0">
              <a:latin typeface="Arial" panose="020B0604020202020204" pitchFamily="34" charset="0"/>
              <a:cs typeface="Arial" panose="020B0604020202020204" pitchFamily="34" charset="0"/>
            </a:endParaRPr>
          </a:p>
          <a:p>
            <a:pPr marL="342900" indent="-342900" algn="just">
              <a:spcBef>
                <a:spcPts val="1200"/>
              </a:spcBef>
              <a:buAutoNum type="arabicPeriod"/>
            </a:pPr>
            <a:r>
              <a:rPr lang="en-US" altLang="zh-CN" b="1" dirty="0">
                <a:latin typeface="Arial" panose="020B0604020202020204" pitchFamily="34" charset="0"/>
                <a:cs typeface="Arial" panose="020B0604020202020204" pitchFamily="34" charset="0"/>
              </a:rPr>
              <a:t>Iron dominated:</a:t>
            </a:r>
          </a:p>
          <a:p>
            <a:pPr marL="342900" indent="-342900" algn="just">
              <a:spcBef>
                <a:spcPts val="1200"/>
              </a:spcBef>
              <a:buAutoNum type="arabicPeriod"/>
            </a:pPr>
            <a:r>
              <a:rPr lang="en-US" altLang="zh-CN" b="1" dirty="0">
                <a:latin typeface="Arial" panose="020B0604020202020204" pitchFamily="34" charset="0"/>
                <a:cs typeface="Arial" panose="020B0604020202020204" pitchFamily="34" charset="0"/>
              </a:rPr>
              <a:t>CT type (coil dominated):</a:t>
            </a:r>
          </a:p>
          <a:p>
            <a:pPr algn="just">
              <a:spcBef>
                <a:spcPts val="1200"/>
              </a:spcBef>
              <a:buClr>
                <a:srgbClr val="FF0000"/>
              </a:buClr>
            </a:pPr>
            <a:endParaRPr lang="en-US" altLang="zh-CN" sz="2400" b="1" dirty="0">
              <a:latin typeface="Arial" panose="020B0604020202020204" pitchFamily="34" charset="0"/>
              <a:cs typeface="Arial" panose="020B0604020202020204" pitchFamily="34" charset="0"/>
            </a:endParaRPr>
          </a:p>
        </p:txBody>
      </p:sp>
      <p:sp>
        <p:nvSpPr>
          <p:cNvPr id="2" name="文本框 1">
            <a:extLst>
              <a:ext uri="{FF2B5EF4-FFF2-40B4-BE49-F238E27FC236}">
                <a16:creationId xmlns:a16="http://schemas.microsoft.com/office/drawing/2014/main" id="{F9AC96F2-466A-4329-B28F-A72C79A6D147}"/>
              </a:ext>
            </a:extLst>
          </p:cNvPr>
          <p:cNvSpPr txBox="1"/>
          <p:nvPr/>
        </p:nvSpPr>
        <p:spPr>
          <a:xfrm>
            <a:off x="7812247" y="6309320"/>
            <a:ext cx="1269130" cy="369332"/>
          </a:xfrm>
          <a:prstGeom prst="rect">
            <a:avLst/>
          </a:prstGeom>
          <a:noFill/>
        </p:spPr>
        <p:txBody>
          <a:bodyPr wrap="none" rtlCol="0">
            <a:spAutoFit/>
          </a:bodyPr>
          <a:lstStyle/>
          <a:p>
            <a:r>
              <a:rPr lang="en-US" altLang="zh-CN" dirty="0"/>
              <a:t>CT coil type</a:t>
            </a:r>
            <a:endParaRPr lang="zh-CN" altLang="en-US" dirty="0"/>
          </a:p>
        </p:txBody>
      </p:sp>
      <p:sp>
        <p:nvSpPr>
          <p:cNvPr id="13" name="文本框 12">
            <a:extLst>
              <a:ext uri="{FF2B5EF4-FFF2-40B4-BE49-F238E27FC236}">
                <a16:creationId xmlns:a16="http://schemas.microsoft.com/office/drawing/2014/main" id="{530A6ACF-6E09-4BC5-AAE9-717A078C2AEE}"/>
              </a:ext>
            </a:extLst>
          </p:cNvPr>
          <p:cNvSpPr txBox="1"/>
          <p:nvPr/>
        </p:nvSpPr>
        <p:spPr>
          <a:xfrm>
            <a:off x="7413067" y="3682202"/>
            <a:ext cx="1033745" cy="369332"/>
          </a:xfrm>
          <a:prstGeom prst="rect">
            <a:avLst/>
          </a:prstGeom>
          <a:noFill/>
        </p:spPr>
        <p:txBody>
          <a:bodyPr wrap="none" rtlCol="0">
            <a:spAutoFit/>
          </a:bodyPr>
          <a:lstStyle/>
          <a:p>
            <a:r>
              <a:rPr lang="en-US" altLang="zh-CN" dirty="0"/>
              <a:t>Iron type</a:t>
            </a:r>
            <a:endParaRPr lang="zh-CN" altLang="en-US" dirty="0"/>
          </a:p>
        </p:txBody>
      </p:sp>
    </p:spTree>
    <p:extLst>
      <p:ext uri="{BB962C8B-B14F-4D97-AF65-F5344CB8AC3E}">
        <p14:creationId xmlns:p14="http://schemas.microsoft.com/office/powerpoint/2010/main" val="3049316843"/>
      </p:ext>
    </p:extLst>
  </p:cSld>
  <p:clrMapOvr>
    <a:masterClrMapping/>
  </p:clrMapOvr>
  <mc:AlternateContent xmlns:mc="http://schemas.openxmlformats.org/markup-compatibility/2006" xmlns:p14="http://schemas.microsoft.com/office/powerpoint/2010/main">
    <mc:Choice Requires="p14">
      <p:transition spd="slow" p14:dur="2000" advTm="42896"/>
    </mc:Choice>
    <mc:Fallback xmlns="">
      <p:transition spd="slow" advTm="42896"/>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5</a:t>
            </a:fld>
            <a:endParaRPr lang="zh-CN" altLang="en-US" dirty="0"/>
          </a:p>
        </p:txBody>
      </p:sp>
      <p:sp>
        <p:nvSpPr>
          <p:cNvPr id="4" name="标题 3"/>
          <p:cNvSpPr>
            <a:spLocks noGrp="1"/>
          </p:cNvSpPr>
          <p:nvPr>
            <p:ph type="title"/>
          </p:nvPr>
        </p:nvSpPr>
        <p:spPr>
          <a:xfrm>
            <a:off x="666712" y="142852"/>
            <a:ext cx="11189928" cy="725470"/>
          </a:xfrm>
        </p:spPr>
        <p:txBody>
          <a:bodyPr>
            <a:noAutofit/>
          </a:bodyPr>
          <a:lstStyle/>
          <a:p>
            <a:r>
              <a:rPr lang="en-US" altLang="zh-CN" sz="3200" dirty="0">
                <a:ea typeface="华文楷体"/>
                <a:cs typeface="Times New Roman" pitchFamily="18" charset="0"/>
              </a:rPr>
              <a:t>Status of the full-scale prototype CT coil dipole magnet</a:t>
            </a:r>
            <a:endParaRPr lang="zh-CN" altLang="en-US" sz="3200" dirty="0"/>
          </a:p>
        </p:txBody>
      </p:sp>
      <p:sp>
        <p:nvSpPr>
          <p:cNvPr id="10" name="Rectangle 8">
            <a:extLst>
              <a:ext uri="{FF2B5EF4-FFF2-40B4-BE49-F238E27FC236}">
                <a16:creationId xmlns:a16="http://schemas.microsoft.com/office/drawing/2014/main" id="{B5F8C5CC-A9AE-440C-AE6D-AE36ECFA94BD}"/>
              </a:ext>
            </a:extLst>
          </p:cNvPr>
          <p:cNvSpPr>
            <a:spLocks noChangeArrowheads="1"/>
          </p:cNvSpPr>
          <p:nvPr/>
        </p:nvSpPr>
        <p:spPr bwMode="auto">
          <a:xfrm>
            <a:off x="479376" y="1124744"/>
            <a:ext cx="10687185" cy="1200329"/>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400" b="1" dirty="0">
                <a:latin typeface="Arial" panose="020B0604020202020204" pitchFamily="34" charset="0"/>
                <a:ea typeface="华文楷体"/>
                <a:cs typeface="Arial" panose="020B0604020202020204" pitchFamily="34" charset="0"/>
              </a:rPr>
              <a:t>On the base of the subscale prototype CT dipole magnet, the mechanical design of a full scale prototype CT dipole magnet was finished. The production of the magnet on the way. </a:t>
            </a:r>
          </a:p>
        </p:txBody>
      </p:sp>
      <p:pic>
        <p:nvPicPr>
          <p:cNvPr id="11" name="图片 10">
            <a:extLst>
              <a:ext uri="{FF2B5EF4-FFF2-40B4-BE49-F238E27FC236}">
                <a16:creationId xmlns:a16="http://schemas.microsoft.com/office/drawing/2014/main" id="{DB61940A-EF58-42DC-A060-8E9FE1E1901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6712" y="2542316"/>
            <a:ext cx="3062206" cy="2236974"/>
          </a:xfrm>
          <a:prstGeom prst="rect">
            <a:avLst/>
          </a:prstGeom>
        </p:spPr>
      </p:pic>
      <p:sp>
        <p:nvSpPr>
          <p:cNvPr id="12" name="Rectangle 8">
            <a:extLst>
              <a:ext uri="{FF2B5EF4-FFF2-40B4-BE49-F238E27FC236}">
                <a16:creationId xmlns:a16="http://schemas.microsoft.com/office/drawing/2014/main" id="{5EB24380-11F0-4E96-91E8-22829F5F0DE9}"/>
              </a:ext>
            </a:extLst>
          </p:cNvPr>
          <p:cNvSpPr>
            <a:spLocks noChangeArrowheads="1"/>
          </p:cNvSpPr>
          <p:nvPr/>
        </p:nvSpPr>
        <p:spPr bwMode="auto">
          <a:xfrm>
            <a:off x="666712" y="5094454"/>
            <a:ext cx="10172381" cy="1184940"/>
          </a:xfrm>
          <a:prstGeom prst="rect">
            <a:avLst/>
          </a:prstGeom>
          <a:noFill/>
          <a:ln w="9525">
            <a:noFill/>
            <a:miter lim="800000"/>
            <a:headEnd/>
            <a:tailEnd/>
          </a:ln>
        </p:spPr>
        <p:txBody>
          <a:bodyPr wrap="square" anchor="ctr">
            <a:spAutoFit/>
          </a:bodyPr>
          <a:lstStyle/>
          <a:p>
            <a:pPr marL="342900" indent="-342900" algn="just">
              <a:spcBef>
                <a:spcPts val="600"/>
              </a:spcBef>
              <a:buClr>
                <a:srgbClr val="FF0000"/>
              </a:buClr>
              <a:buFont typeface="Wingdings" panose="05000000000000000000" pitchFamily="2" charset="2"/>
              <a:buChar char="ü"/>
            </a:pPr>
            <a:r>
              <a:rPr lang="en-US" altLang="zh-CN" sz="2200" b="1" dirty="0">
                <a:latin typeface="Arial" panose="020B0604020202020204" pitchFamily="34" charset="0"/>
                <a:ea typeface="华文楷体"/>
                <a:cs typeface="Arial" panose="020B0604020202020204" pitchFamily="34" charset="0"/>
              </a:rPr>
              <a:t>The total length of the magnet including the shielding tube is 5.1m. </a:t>
            </a:r>
          </a:p>
          <a:p>
            <a:pPr marL="342900" indent="-342900" algn="just">
              <a:spcBef>
                <a:spcPts val="600"/>
              </a:spcBef>
              <a:buClr>
                <a:srgbClr val="FF0000"/>
              </a:buClr>
              <a:buFont typeface="Wingdings" panose="05000000000000000000" pitchFamily="2" charset="2"/>
              <a:buChar char="ü"/>
            </a:pPr>
            <a:r>
              <a:rPr lang="en-US" altLang="zh-CN" sz="2200" b="1" dirty="0">
                <a:latin typeface="Arial" panose="020B0604020202020204" pitchFamily="34" charset="0"/>
                <a:ea typeface="华文楷体"/>
                <a:cs typeface="Arial" panose="020B0604020202020204" pitchFamily="34" charset="0"/>
              </a:rPr>
              <a:t>The coil conductors will be made from pure aluminum, </a:t>
            </a:r>
            <a:r>
              <a:rPr lang="en-US" altLang="zh-CN" sz="2000" b="1" dirty="0">
                <a:latin typeface="Arial" panose="020B0604020202020204" pitchFamily="34" charset="0"/>
                <a:ea typeface="华文楷体"/>
                <a:cs typeface="Arial" panose="020B0604020202020204" pitchFamily="34" charset="0"/>
              </a:rPr>
              <a:t>the size tolerance less than 0.05mm, the position tolerance less than 0.1mm</a:t>
            </a:r>
            <a:r>
              <a:rPr lang="en-US" altLang="zh-CN" sz="2200" b="1" dirty="0">
                <a:latin typeface="Arial" panose="020B0604020202020204" pitchFamily="34" charset="0"/>
                <a:ea typeface="华文楷体"/>
                <a:cs typeface="Arial" panose="020B0604020202020204" pitchFamily="34" charset="0"/>
              </a:rPr>
              <a:t>.</a:t>
            </a:r>
          </a:p>
        </p:txBody>
      </p:sp>
      <p:pic>
        <p:nvPicPr>
          <p:cNvPr id="13" name="图片 12">
            <a:extLst>
              <a:ext uri="{FF2B5EF4-FFF2-40B4-BE49-F238E27FC236}">
                <a16:creationId xmlns:a16="http://schemas.microsoft.com/office/drawing/2014/main" id="{12141BDA-CD0D-4ED7-9527-99EE93817B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62680" y="2640237"/>
            <a:ext cx="2976413" cy="1999036"/>
          </a:xfrm>
          <a:prstGeom prst="rect">
            <a:avLst/>
          </a:prstGeom>
        </p:spPr>
      </p:pic>
      <p:pic>
        <p:nvPicPr>
          <p:cNvPr id="14" name="图片 13">
            <a:extLst>
              <a:ext uri="{FF2B5EF4-FFF2-40B4-BE49-F238E27FC236}">
                <a16:creationId xmlns:a16="http://schemas.microsoft.com/office/drawing/2014/main" id="{615E5A8C-7BB6-4E72-9EC4-1C06D4F1BEA2}"/>
              </a:ext>
            </a:extLst>
          </p:cNvPr>
          <p:cNvPicPr>
            <a:picLocks noChangeAspect="1"/>
          </p:cNvPicPr>
          <p:nvPr/>
        </p:nvPicPr>
        <p:blipFill>
          <a:blip r:embed="rId4"/>
          <a:stretch>
            <a:fillRect/>
          </a:stretch>
        </p:blipFill>
        <p:spPr>
          <a:xfrm>
            <a:off x="3806901" y="2550487"/>
            <a:ext cx="4229515" cy="2178537"/>
          </a:xfrm>
          <a:prstGeom prst="rect">
            <a:avLst/>
          </a:prstGeom>
        </p:spPr>
      </p:pic>
    </p:spTree>
    <p:extLst>
      <p:ext uri="{BB962C8B-B14F-4D97-AF65-F5344CB8AC3E}">
        <p14:creationId xmlns:p14="http://schemas.microsoft.com/office/powerpoint/2010/main" val="4077572735"/>
      </p:ext>
    </p:extLst>
  </p:cSld>
  <p:clrMapOvr>
    <a:masterClrMapping/>
  </p:clrMapOvr>
  <mc:AlternateContent xmlns:mc="http://schemas.openxmlformats.org/markup-compatibility/2006" xmlns:p14="http://schemas.microsoft.com/office/powerpoint/2010/main">
    <mc:Choice Requires="p14">
      <p:transition spd="slow" p14:dur="2000" advTm="67739"/>
    </mc:Choice>
    <mc:Fallback xmlns="">
      <p:transition spd="slow" advTm="67739"/>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6</a:t>
            </a:fld>
            <a:endParaRPr lang="zh-CN" altLang="en-US" dirty="0"/>
          </a:p>
        </p:txBody>
      </p:sp>
      <p:sp>
        <p:nvSpPr>
          <p:cNvPr id="4" name="标题 3"/>
          <p:cNvSpPr>
            <a:spLocks noGrp="1"/>
          </p:cNvSpPr>
          <p:nvPr>
            <p:ph type="title"/>
          </p:nvPr>
        </p:nvSpPr>
        <p:spPr>
          <a:xfrm>
            <a:off x="666712" y="142852"/>
            <a:ext cx="11117920" cy="725470"/>
          </a:xfrm>
        </p:spPr>
        <p:txBody>
          <a:bodyPr>
            <a:noAutofit/>
          </a:bodyPr>
          <a:lstStyle/>
          <a:p>
            <a:r>
              <a:rPr lang="en-US" altLang="zh-CN" sz="3200" dirty="0">
                <a:ea typeface="华文楷体"/>
                <a:cs typeface="Times New Roman" pitchFamily="18" charset="0"/>
              </a:rPr>
              <a:t>Status of the full-scale prototype CT coil dipole magnet</a:t>
            </a:r>
            <a:endParaRPr lang="zh-CN" altLang="en-US" sz="3200" dirty="0"/>
          </a:p>
        </p:txBody>
      </p:sp>
      <p:sp>
        <p:nvSpPr>
          <p:cNvPr id="5" name="Rectangle 8">
            <a:extLst>
              <a:ext uri="{FF2B5EF4-FFF2-40B4-BE49-F238E27FC236}">
                <a16:creationId xmlns:a16="http://schemas.microsoft.com/office/drawing/2014/main" id="{3DAF6EAD-83C8-42B2-BC9E-4EF1E02E7BE2}"/>
              </a:ext>
            </a:extLst>
          </p:cNvPr>
          <p:cNvSpPr>
            <a:spLocks noChangeArrowheads="1"/>
          </p:cNvSpPr>
          <p:nvPr/>
        </p:nvSpPr>
        <p:spPr bwMode="auto">
          <a:xfrm>
            <a:off x="407368" y="1124744"/>
            <a:ext cx="10897849" cy="1200329"/>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400" b="1" dirty="0">
                <a:latin typeface="Arial" panose="020B0604020202020204" pitchFamily="34" charset="0"/>
                <a:ea typeface="华文楷体"/>
                <a:cs typeface="Arial" panose="020B0604020202020204" pitchFamily="34" charset="0"/>
              </a:rPr>
              <a:t>Each conductor is 5m long, it is initially designed to be fabricated from a long aluminum bar, which will need large machining facility, so the cost will be very high.</a:t>
            </a:r>
          </a:p>
        </p:txBody>
      </p:sp>
      <p:pic>
        <p:nvPicPr>
          <p:cNvPr id="6" name="图片 5">
            <a:extLst>
              <a:ext uri="{FF2B5EF4-FFF2-40B4-BE49-F238E27FC236}">
                <a16:creationId xmlns:a16="http://schemas.microsoft.com/office/drawing/2014/main" id="{3F78B215-2D7E-4C38-ACD4-3D3FD62F3101}"/>
              </a:ext>
            </a:extLst>
          </p:cNvPr>
          <p:cNvPicPr>
            <a:picLocks noChangeAspect="1"/>
          </p:cNvPicPr>
          <p:nvPr/>
        </p:nvPicPr>
        <p:blipFill>
          <a:blip r:embed="rId2"/>
          <a:stretch>
            <a:fillRect/>
          </a:stretch>
        </p:blipFill>
        <p:spPr>
          <a:xfrm>
            <a:off x="839416" y="2531817"/>
            <a:ext cx="8989612" cy="2740193"/>
          </a:xfrm>
          <a:prstGeom prst="rect">
            <a:avLst/>
          </a:prstGeom>
        </p:spPr>
      </p:pic>
      <p:pic>
        <p:nvPicPr>
          <p:cNvPr id="7" name="图片 6">
            <a:extLst>
              <a:ext uri="{FF2B5EF4-FFF2-40B4-BE49-F238E27FC236}">
                <a16:creationId xmlns:a16="http://schemas.microsoft.com/office/drawing/2014/main" id="{D03D6889-8CCB-4C9F-97D9-B4C466157E98}"/>
              </a:ext>
            </a:extLst>
          </p:cNvPr>
          <p:cNvPicPr>
            <a:picLocks noChangeAspect="1"/>
          </p:cNvPicPr>
          <p:nvPr/>
        </p:nvPicPr>
        <p:blipFill>
          <a:blip r:embed="rId3"/>
          <a:stretch>
            <a:fillRect/>
          </a:stretch>
        </p:blipFill>
        <p:spPr>
          <a:xfrm>
            <a:off x="8184232" y="3717032"/>
            <a:ext cx="2896204" cy="2933162"/>
          </a:xfrm>
          <a:prstGeom prst="rect">
            <a:avLst/>
          </a:prstGeom>
        </p:spPr>
      </p:pic>
    </p:spTree>
    <p:extLst>
      <p:ext uri="{BB962C8B-B14F-4D97-AF65-F5344CB8AC3E}">
        <p14:creationId xmlns:p14="http://schemas.microsoft.com/office/powerpoint/2010/main" val="1499650509"/>
      </p:ext>
    </p:extLst>
  </p:cSld>
  <p:clrMapOvr>
    <a:masterClrMapping/>
  </p:clrMapOvr>
  <mc:AlternateContent xmlns:mc="http://schemas.openxmlformats.org/markup-compatibility/2006" xmlns:p14="http://schemas.microsoft.com/office/powerpoint/2010/main">
    <mc:Choice Requires="p14">
      <p:transition spd="slow" p14:dur="2000" advTm="21773"/>
    </mc:Choice>
    <mc:Fallback xmlns="">
      <p:transition spd="slow" advTm="21773"/>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7</a:t>
            </a:fld>
            <a:endParaRPr lang="zh-CN" altLang="en-US" dirty="0"/>
          </a:p>
        </p:txBody>
      </p:sp>
      <p:sp>
        <p:nvSpPr>
          <p:cNvPr id="4" name="标题 3"/>
          <p:cNvSpPr>
            <a:spLocks noGrp="1"/>
          </p:cNvSpPr>
          <p:nvPr>
            <p:ph type="title"/>
          </p:nvPr>
        </p:nvSpPr>
        <p:spPr>
          <a:xfrm>
            <a:off x="666712" y="142852"/>
            <a:ext cx="11117920" cy="725470"/>
          </a:xfrm>
        </p:spPr>
        <p:txBody>
          <a:bodyPr>
            <a:noAutofit/>
          </a:bodyPr>
          <a:lstStyle/>
          <a:p>
            <a:r>
              <a:rPr lang="en-US" altLang="zh-CN" sz="3200" dirty="0">
                <a:ea typeface="华文楷体"/>
                <a:cs typeface="Times New Roman" pitchFamily="18" charset="0"/>
              </a:rPr>
              <a:t>Status of the full-scale prototype CT coil dipole magnet</a:t>
            </a:r>
            <a:endParaRPr lang="zh-CN" altLang="en-US" sz="3200" dirty="0"/>
          </a:p>
        </p:txBody>
      </p:sp>
      <p:pic>
        <p:nvPicPr>
          <p:cNvPr id="5" name="图片 4">
            <a:extLst>
              <a:ext uri="{FF2B5EF4-FFF2-40B4-BE49-F238E27FC236}">
                <a16:creationId xmlns:a16="http://schemas.microsoft.com/office/drawing/2014/main" id="{4727356E-1397-475D-AA48-503B8133C3DD}"/>
              </a:ext>
            </a:extLst>
          </p:cNvPr>
          <p:cNvPicPr>
            <a:picLocks noChangeAspect="1"/>
          </p:cNvPicPr>
          <p:nvPr/>
        </p:nvPicPr>
        <p:blipFill>
          <a:blip r:embed="rId2"/>
          <a:stretch>
            <a:fillRect/>
          </a:stretch>
        </p:blipFill>
        <p:spPr>
          <a:xfrm rot="5400000">
            <a:off x="8076598" y="3753450"/>
            <a:ext cx="2293216" cy="3000972"/>
          </a:xfrm>
          <a:prstGeom prst="rect">
            <a:avLst/>
          </a:prstGeom>
        </p:spPr>
      </p:pic>
      <p:sp>
        <p:nvSpPr>
          <p:cNvPr id="6" name="Rectangle 8">
            <a:extLst>
              <a:ext uri="{FF2B5EF4-FFF2-40B4-BE49-F238E27FC236}">
                <a16:creationId xmlns:a16="http://schemas.microsoft.com/office/drawing/2014/main" id="{BA92E6F9-CF03-4AB9-B109-929CEC5C9D65}"/>
              </a:ext>
            </a:extLst>
          </p:cNvPr>
          <p:cNvSpPr>
            <a:spLocks noChangeArrowheads="1"/>
          </p:cNvSpPr>
          <p:nvPr/>
        </p:nvSpPr>
        <p:spPr bwMode="auto">
          <a:xfrm>
            <a:off x="707541" y="1101346"/>
            <a:ext cx="10897849" cy="1015663"/>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000" b="1" dirty="0">
                <a:latin typeface="Arial" panose="020B0604020202020204" pitchFamily="34" charset="0"/>
                <a:ea typeface="华文楷体"/>
                <a:cs typeface="Arial" panose="020B0604020202020204" pitchFamily="34" charset="0"/>
              </a:rPr>
              <a:t>To reduce the production cost, </a:t>
            </a:r>
            <a:r>
              <a:rPr lang="en-US" altLang="zh-CN" sz="2000" b="1">
                <a:latin typeface="Arial" panose="020B0604020202020204" pitchFamily="34" charset="0"/>
                <a:ea typeface="华文楷体"/>
                <a:cs typeface="Arial" panose="020B0604020202020204" pitchFamily="34" charset="0"/>
              </a:rPr>
              <a:t>the 5 m </a:t>
            </a:r>
            <a:r>
              <a:rPr lang="en-US" altLang="zh-CN" sz="2000" b="1" dirty="0">
                <a:latin typeface="Arial" panose="020B0604020202020204" pitchFamily="34" charset="0"/>
                <a:ea typeface="华文楷体"/>
                <a:cs typeface="Arial" panose="020B0604020202020204" pitchFamily="34" charset="0"/>
              </a:rPr>
              <a:t>long conductor is considered to be divided into 2 parts for convenient fabrication and then assembled together, the touch surface of two conductors will be coated with the silver film to reduce the contact resistance. </a:t>
            </a:r>
          </a:p>
        </p:txBody>
      </p:sp>
      <p:pic>
        <p:nvPicPr>
          <p:cNvPr id="7" name="图片 6">
            <a:extLst>
              <a:ext uri="{FF2B5EF4-FFF2-40B4-BE49-F238E27FC236}">
                <a16:creationId xmlns:a16="http://schemas.microsoft.com/office/drawing/2014/main" id="{69B2A2B9-E8F9-49E1-82BB-0C00A1D38625}"/>
              </a:ext>
            </a:extLst>
          </p:cNvPr>
          <p:cNvPicPr>
            <a:picLocks noChangeAspect="1"/>
          </p:cNvPicPr>
          <p:nvPr/>
        </p:nvPicPr>
        <p:blipFill>
          <a:blip r:embed="rId3"/>
          <a:stretch>
            <a:fillRect/>
          </a:stretch>
        </p:blipFill>
        <p:spPr>
          <a:xfrm>
            <a:off x="1412496" y="2557674"/>
            <a:ext cx="9191244" cy="1436783"/>
          </a:xfrm>
          <a:prstGeom prst="rect">
            <a:avLst/>
          </a:prstGeom>
        </p:spPr>
      </p:pic>
      <p:pic>
        <p:nvPicPr>
          <p:cNvPr id="8" name="图片 7">
            <a:extLst>
              <a:ext uri="{FF2B5EF4-FFF2-40B4-BE49-F238E27FC236}">
                <a16:creationId xmlns:a16="http://schemas.microsoft.com/office/drawing/2014/main" id="{C0D0D5DD-E127-4C6F-88C5-0D166551AAA8}"/>
              </a:ext>
            </a:extLst>
          </p:cNvPr>
          <p:cNvPicPr>
            <a:picLocks noChangeAspect="1"/>
          </p:cNvPicPr>
          <p:nvPr/>
        </p:nvPicPr>
        <p:blipFill>
          <a:blip r:embed="rId4"/>
          <a:stretch>
            <a:fillRect/>
          </a:stretch>
        </p:blipFill>
        <p:spPr>
          <a:xfrm>
            <a:off x="4423803" y="4273091"/>
            <a:ext cx="3344394" cy="2266157"/>
          </a:xfrm>
          <a:prstGeom prst="rect">
            <a:avLst/>
          </a:prstGeom>
        </p:spPr>
      </p:pic>
      <p:pic>
        <p:nvPicPr>
          <p:cNvPr id="9" name="图片 8">
            <a:extLst>
              <a:ext uri="{FF2B5EF4-FFF2-40B4-BE49-F238E27FC236}">
                <a16:creationId xmlns:a16="http://schemas.microsoft.com/office/drawing/2014/main" id="{E809AB0D-40DC-48BE-96D4-684CABAC8EE6}"/>
              </a:ext>
            </a:extLst>
          </p:cNvPr>
          <p:cNvPicPr>
            <a:picLocks noChangeAspect="1"/>
          </p:cNvPicPr>
          <p:nvPr/>
        </p:nvPicPr>
        <p:blipFill>
          <a:blip r:embed="rId5"/>
          <a:stretch>
            <a:fillRect/>
          </a:stretch>
        </p:blipFill>
        <p:spPr>
          <a:xfrm>
            <a:off x="1412496" y="4218209"/>
            <a:ext cx="2571139" cy="2088232"/>
          </a:xfrm>
          <a:prstGeom prst="rect">
            <a:avLst/>
          </a:prstGeom>
        </p:spPr>
      </p:pic>
    </p:spTree>
    <p:extLst>
      <p:ext uri="{BB962C8B-B14F-4D97-AF65-F5344CB8AC3E}">
        <p14:creationId xmlns:p14="http://schemas.microsoft.com/office/powerpoint/2010/main" val="1744876361"/>
      </p:ext>
    </p:extLst>
  </p:cSld>
  <p:clrMapOvr>
    <a:masterClrMapping/>
  </p:clrMapOvr>
  <mc:AlternateContent xmlns:mc="http://schemas.openxmlformats.org/markup-compatibility/2006" xmlns:p14="http://schemas.microsoft.com/office/powerpoint/2010/main">
    <mc:Choice Requires="p14">
      <p:transition spd="slow" p14:dur="2000" advTm="47158"/>
    </mc:Choice>
    <mc:Fallback xmlns="">
      <p:transition spd="slow" advTm="4715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8</a:t>
            </a:fld>
            <a:endParaRPr lang="zh-CN" altLang="en-US" dirty="0"/>
          </a:p>
        </p:txBody>
      </p:sp>
      <p:sp>
        <p:nvSpPr>
          <p:cNvPr id="4" name="标题 3"/>
          <p:cNvSpPr>
            <a:spLocks noGrp="1"/>
          </p:cNvSpPr>
          <p:nvPr>
            <p:ph type="title"/>
          </p:nvPr>
        </p:nvSpPr>
        <p:spPr>
          <a:xfrm>
            <a:off x="666712" y="142852"/>
            <a:ext cx="11205498" cy="725470"/>
          </a:xfrm>
        </p:spPr>
        <p:txBody>
          <a:bodyPr>
            <a:normAutofit/>
          </a:bodyPr>
          <a:lstStyle/>
          <a:p>
            <a:r>
              <a:rPr lang="en-US" altLang="zh-CN" sz="3200" dirty="0">
                <a:ea typeface="华文楷体"/>
                <a:cs typeface="Times New Roman" pitchFamily="18" charset="0"/>
              </a:rPr>
              <a:t>Status of the full-scale prototype CT coil dipole magnet</a:t>
            </a:r>
            <a:endParaRPr lang="zh-CN" altLang="en-US" sz="3200" dirty="0"/>
          </a:p>
        </p:txBody>
      </p:sp>
      <p:sp>
        <p:nvSpPr>
          <p:cNvPr id="5" name="Rectangle 8">
            <a:extLst>
              <a:ext uri="{FF2B5EF4-FFF2-40B4-BE49-F238E27FC236}">
                <a16:creationId xmlns:a16="http://schemas.microsoft.com/office/drawing/2014/main" id="{76EBCA94-7696-48F0-B226-5A80F10B386D}"/>
              </a:ext>
            </a:extLst>
          </p:cNvPr>
          <p:cNvSpPr>
            <a:spLocks noChangeArrowheads="1"/>
          </p:cNvSpPr>
          <p:nvPr/>
        </p:nvSpPr>
        <p:spPr bwMode="auto">
          <a:xfrm>
            <a:off x="662064" y="1024234"/>
            <a:ext cx="10897849" cy="1323439"/>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000" b="1" dirty="0">
                <a:latin typeface="Arial" panose="020B0604020202020204" pitchFamily="34" charset="0"/>
                <a:ea typeface="华文楷体"/>
                <a:cs typeface="Arial" panose="020B0604020202020204" pitchFamily="34" charset="0"/>
              </a:rPr>
              <a:t>   To reduce the production cost further, we decided to change the procedures of manufacture, instead of the direct fabrication, the conductors were precisely extruded and forged. The mechanical test results showed that the tolerances of the short samples were satisfied with the requirements.</a:t>
            </a:r>
          </a:p>
        </p:txBody>
      </p:sp>
      <p:pic>
        <p:nvPicPr>
          <p:cNvPr id="6" name="图片 5">
            <a:extLst>
              <a:ext uri="{FF2B5EF4-FFF2-40B4-BE49-F238E27FC236}">
                <a16:creationId xmlns:a16="http://schemas.microsoft.com/office/drawing/2014/main" id="{530A87DD-D4F4-46EA-9849-09A5933C59BD}"/>
              </a:ext>
            </a:extLst>
          </p:cNvPr>
          <p:cNvPicPr>
            <a:picLocks noChangeAspect="1"/>
          </p:cNvPicPr>
          <p:nvPr/>
        </p:nvPicPr>
        <p:blipFill>
          <a:blip r:embed="rId2"/>
          <a:stretch>
            <a:fillRect/>
          </a:stretch>
        </p:blipFill>
        <p:spPr>
          <a:xfrm>
            <a:off x="6015148" y="2470784"/>
            <a:ext cx="3038298" cy="4051063"/>
          </a:xfrm>
          <a:prstGeom prst="rect">
            <a:avLst/>
          </a:prstGeom>
        </p:spPr>
      </p:pic>
      <p:pic>
        <p:nvPicPr>
          <p:cNvPr id="7" name="图片 6">
            <a:extLst>
              <a:ext uri="{FF2B5EF4-FFF2-40B4-BE49-F238E27FC236}">
                <a16:creationId xmlns:a16="http://schemas.microsoft.com/office/drawing/2014/main" id="{882DE753-5709-4FB9-99CA-ED82D644B8AA}"/>
              </a:ext>
            </a:extLst>
          </p:cNvPr>
          <p:cNvPicPr>
            <a:picLocks noChangeAspect="1"/>
          </p:cNvPicPr>
          <p:nvPr/>
        </p:nvPicPr>
        <p:blipFill>
          <a:blip r:embed="rId3"/>
          <a:stretch>
            <a:fillRect/>
          </a:stretch>
        </p:blipFill>
        <p:spPr>
          <a:xfrm>
            <a:off x="1963981" y="2470784"/>
            <a:ext cx="3138876" cy="4084757"/>
          </a:xfrm>
          <a:prstGeom prst="rect">
            <a:avLst/>
          </a:prstGeom>
        </p:spPr>
      </p:pic>
      <p:pic>
        <p:nvPicPr>
          <p:cNvPr id="8" name="图片 7">
            <a:extLst>
              <a:ext uri="{FF2B5EF4-FFF2-40B4-BE49-F238E27FC236}">
                <a16:creationId xmlns:a16="http://schemas.microsoft.com/office/drawing/2014/main" id="{AAC2B1CD-4A01-40B7-B0DB-26E92188FE2A}"/>
              </a:ext>
            </a:extLst>
          </p:cNvPr>
          <p:cNvPicPr>
            <a:picLocks noChangeAspect="1"/>
          </p:cNvPicPr>
          <p:nvPr/>
        </p:nvPicPr>
        <p:blipFill>
          <a:blip r:embed="rId4"/>
          <a:stretch>
            <a:fillRect/>
          </a:stretch>
        </p:blipFill>
        <p:spPr>
          <a:xfrm>
            <a:off x="7766644" y="5234055"/>
            <a:ext cx="4105566" cy="1224591"/>
          </a:xfrm>
          <a:prstGeom prst="rect">
            <a:avLst/>
          </a:prstGeom>
        </p:spPr>
      </p:pic>
      <p:sp>
        <p:nvSpPr>
          <p:cNvPr id="9" name="右箭头 13">
            <a:extLst>
              <a:ext uri="{FF2B5EF4-FFF2-40B4-BE49-F238E27FC236}">
                <a16:creationId xmlns:a16="http://schemas.microsoft.com/office/drawing/2014/main" id="{86764BBB-71E7-49BB-9463-612E0A5C089D}"/>
              </a:ext>
            </a:extLst>
          </p:cNvPr>
          <p:cNvSpPr/>
          <p:nvPr/>
        </p:nvSpPr>
        <p:spPr bwMode="auto">
          <a:xfrm>
            <a:off x="5225196" y="3837673"/>
            <a:ext cx="720079" cy="551628"/>
          </a:xfrm>
          <a:prstGeom prst="rightArrow">
            <a:avLst/>
          </a:prstGeom>
          <a:solidFill>
            <a:srgbClr val="FF0000"/>
          </a:solidFill>
          <a:ln w="9525"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spcBef>
                <a:spcPct val="0"/>
              </a:spcBef>
              <a:spcAft>
                <a:spcPct val="0"/>
              </a:spcAft>
              <a:buClrTx/>
              <a:buSzTx/>
              <a:buFont typeface="Arial" pitchFamily="34" charset="0"/>
              <a:buNone/>
            </a:pPr>
            <a:endParaRPr kumimoji="0" lang="zh-CN" altLang="en-US" sz="1400" b="1" i="0" u="none" strike="noStrike" cap="none" normalizeH="0" baseline="0">
              <a:ln>
                <a:noFill/>
              </a:ln>
              <a:solidFill>
                <a:schemeClr val="tx1"/>
              </a:solidFill>
              <a:effectLst/>
              <a:latin typeface="Arial" pitchFamily="34" charset="0"/>
              <a:ea typeface="宋体" pitchFamily="2" charset="-122"/>
            </a:endParaRPr>
          </a:p>
        </p:txBody>
      </p:sp>
    </p:spTree>
    <p:extLst>
      <p:ext uri="{BB962C8B-B14F-4D97-AF65-F5344CB8AC3E}">
        <p14:creationId xmlns:p14="http://schemas.microsoft.com/office/powerpoint/2010/main" val="2011368576"/>
      </p:ext>
    </p:extLst>
  </p:cSld>
  <p:clrMapOvr>
    <a:masterClrMapping/>
  </p:clrMapOvr>
  <mc:AlternateContent xmlns:mc="http://schemas.openxmlformats.org/markup-compatibility/2006" xmlns:p14="http://schemas.microsoft.com/office/powerpoint/2010/main">
    <mc:Choice Requires="p14">
      <p:transition spd="slow" p14:dur="2000" advTm="29218"/>
    </mc:Choice>
    <mc:Fallback xmlns="">
      <p:transition spd="slow" advTm="29218"/>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p:txBody>
          <a:bodyPr/>
          <a:lstStyle/>
          <a:p>
            <a:fld id="{098B4EB0-06CE-481E-B32B-52DF58230A15}" type="slidenum">
              <a:rPr lang="zh-CN" altLang="en-US" smtClean="0"/>
              <a:pPr/>
              <a:t>9</a:t>
            </a:fld>
            <a:endParaRPr lang="zh-CN" altLang="en-US" dirty="0"/>
          </a:p>
        </p:txBody>
      </p:sp>
      <p:sp>
        <p:nvSpPr>
          <p:cNvPr id="4" name="标题 3"/>
          <p:cNvSpPr>
            <a:spLocks noGrp="1"/>
          </p:cNvSpPr>
          <p:nvPr>
            <p:ph type="title"/>
          </p:nvPr>
        </p:nvSpPr>
        <p:spPr>
          <a:xfrm>
            <a:off x="666712" y="142852"/>
            <a:ext cx="11045912" cy="725470"/>
          </a:xfrm>
        </p:spPr>
        <p:txBody>
          <a:bodyPr>
            <a:noAutofit/>
          </a:bodyPr>
          <a:lstStyle/>
          <a:p>
            <a:r>
              <a:rPr lang="en-US" altLang="zh-CN" sz="3200" dirty="0">
                <a:ea typeface="华文楷体"/>
                <a:cs typeface="Times New Roman" pitchFamily="18" charset="0"/>
              </a:rPr>
              <a:t>Status of the full-scale prototype CT coil dipole magnet</a:t>
            </a:r>
            <a:endParaRPr lang="zh-CN" altLang="en-US" sz="3200" dirty="0"/>
          </a:p>
        </p:txBody>
      </p:sp>
      <p:sp>
        <p:nvSpPr>
          <p:cNvPr id="5" name="Rectangle 8">
            <a:extLst>
              <a:ext uri="{FF2B5EF4-FFF2-40B4-BE49-F238E27FC236}">
                <a16:creationId xmlns:a16="http://schemas.microsoft.com/office/drawing/2014/main" id="{866FA6E7-7676-466D-BC1B-9FA9EEF1A4C3}"/>
              </a:ext>
            </a:extLst>
          </p:cNvPr>
          <p:cNvSpPr>
            <a:spLocks noChangeArrowheads="1"/>
          </p:cNvSpPr>
          <p:nvPr/>
        </p:nvSpPr>
        <p:spPr bwMode="auto">
          <a:xfrm>
            <a:off x="542337" y="1136642"/>
            <a:ext cx="10897849" cy="1569660"/>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400" b="1" dirty="0">
                <a:latin typeface="Arial" panose="020B0604020202020204" pitchFamily="34" charset="0"/>
                <a:ea typeface="华文楷体"/>
                <a:cs typeface="Arial" panose="020B0604020202020204" pitchFamily="34" charset="0"/>
              </a:rPr>
              <a:t>   However, in the extrusion process of the 3m long conductors, the deformation along the conductors was serious although the tolerance of the cross section was good, so the </a:t>
            </a:r>
            <a:r>
              <a:rPr lang="en-US" altLang="zh-CN" sz="2400" b="1" dirty="0" err="1">
                <a:latin typeface="Arial" panose="020B0604020202020204" pitchFamily="34" charset="0"/>
                <a:ea typeface="华文楷体"/>
                <a:cs typeface="Arial" panose="020B0604020202020204" pitchFamily="34" charset="0"/>
              </a:rPr>
              <a:t>Keye</a:t>
            </a:r>
            <a:r>
              <a:rPr lang="en-US" altLang="zh-CN" sz="2400" b="1" dirty="0">
                <a:latin typeface="Arial" panose="020B0604020202020204" pitchFamily="34" charset="0"/>
                <a:ea typeface="华文楷体"/>
                <a:cs typeface="Arial" panose="020B0604020202020204" pitchFamily="34" charset="0"/>
              </a:rPr>
              <a:t> company decided to produce a device to reduce the deformation of the conductors.</a:t>
            </a:r>
          </a:p>
        </p:txBody>
      </p:sp>
      <p:pic>
        <p:nvPicPr>
          <p:cNvPr id="6" name="图片 5">
            <a:extLst>
              <a:ext uri="{FF2B5EF4-FFF2-40B4-BE49-F238E27FC236}">
                <a16:creationId xmlns:a16="http://schemas.microsoft.com/office/drawing/2014/main" id="{735E0779-24CE-461F-9D1B-FC1D92941D28}"/>
              </a:ext>
            </a:extLst>
          </p:cNvPr>
          <p:cNvPicPr>
            <a:picLocks noChangeAspect="1"/>
          </p:cNvPicPr>
          <p:nvPr/>
        </p:nvPicPr>
        <p:blipFill>
          <a:blip r:embed="rId2"/>
          <a:stretch>
            <a:fillRect/>
          </a:stretch>
        </p:blipFill>
        <p:spPr>
          <a:xfrm>
            <a:off x="2423592" y="2924944"/>
            <a:ext cx="7652166" cy="3527222"/>
          </a:xfrm>
          <a:prstGeom prst="rect">
            <a:avLst/>
          </a:prstGeom>
        </p:spPr>
      </p:pic>
    </p:spTree>
    <p:extLst>
      <p:ext uri="{BB962C8B-B14F-4D97-AF65-F5344CB8AC3E}">
        <p14:creationId xmlns:p14="http://schemas.microsoft.com/office/powerpoint/2010/main" val="3928515582"/>
      </p:ext>
    </p:extLst>
  </p:cSld>
  <p:clrMapOvr>
    <a:masterClrMapping/>
  </p:clrMapOvr>
  <mc:AlternateContent xmlns:mc="http://schemas.openxmlformats.org/markup-compatibility/2006" xmlns:p14="http://schemas.microsoft.com/office/powerpoint/2010/main">
    <mc:Choice Requires="p14">
      <p:transition spd="slow" p14:dur="2000" advTm="21310"/>
    </mc:Choice>
    <mc:Fallback xmlns="">
      <p:transition spd="slow" advTm="21310"/>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蓝色模板1.potx" id="{3EFF5B8A-3744-4F50-9141-5F5AF1483C88}" vid="{80960B81-4B85-47D9-B032-DE1DEC63BA0E}"/>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蓝色模板1</Template>
  <TotalTime>3562</TotalTime>
  <Words>2392</Words>
  <Application>Microsoft Office PowerPoint</Application>
  <PresentationFormat>宽屏</PresentationFormat>
  <Paragraphs>397</Paragraphs>
  <Slides>36</Slides>
  <Notes>1</Notes>
  <HiddenSlides>0</HiddenSlides>
  <MMClips>0</MMClips>
  <ScaleCrop>false</ScaleCrop>
  <HeadingPairs>
    <vt:vector size="8" baseType="variant">
      <vt:variant>
        <vt:lpstr>已用的字体</vt:lpstr>
      </vt:variant>
      <vt:variant>
        <vt:i4>13</vt:i4>
      </vt:variant>
      <vt:variant>
        <vt:lpstr>主题</vt:lpstr>
      </vt:variant>
      <vt:variant>
        <vt:i4>1</vt:i4>
      </vt:variant>
      <vt:variant>
        <vt:lpstr>链接</vt:lpstr>
      </vt:variant>
      <vt:variant>
        <vt:i4>1</vt:i4>
      </vt:variant>
      <vt:variant>
        <vt:lpstr>幻灯片标题</vt:lpstr>
      </vt:variant>
      <vt:variant>
        <vt:i4>36</vt:i4>
      </vt:variant>
    </vt:vector>
  </HeadingPairs>
  <TitlesOfParts>
    <vt:vector size="51" baseType="lpstr">
      <vt:lpstr>Arial Unicode MS</vt:lpstr>
      <vt:lpstr>MS Mincho</vt:lpstr>
      <vt:lpstr>等线</vt:lpstr>
      <vt:lpstr>华文楷体</vt:lpstr>
      <vt:lpstr>楷体</vt:lpstr>
      <vt:lpstr>宋体</vt:lpstr>
      <vt:lpstr>微软雅黑</vt:lpstr>
      <vt:lpstr>Arial</vt:lpstr>
      <vt:lpstr>Arial Rounded MT Bold</vt:lpstr>
      <vt:lpstr>Calibri</vt:lpstr>
      <vt:lpstr>Calibri Light</vt:lpstr>
      <vt:lpstr>Times New Roman</vt:lpstr>
      <vt:lpstr>Wingdings</vt:lpstr>
      <vt:lpstr>Office 主题</vt:lpstr>
      <vt:lpstr>file:///C:\Users\hfkyw\Documents\做到一半的工作\重要且紧急（立即去做）\设计-高能所周建新BST二极磁铁旋转测磁装置\BST二极磁铁测磁系统-20201228\xuancexianquan.CATProduct</vt:lpstr>
      <vt:lpstr>PowerPoint 演示文稿</vt:lpstr>
      <vt:lpstr>Outline</vt:lpstr>
      <vt:lpstr>Outline</vt:lpstr>
      <vt:lpstr>Specifications and subscale prototype magnets</vt:lpstr>
      <vt:lpstr>Status of the full-scale prototype CT coil dipole magnet</vt:lpstr>
      <vt:lpstr>Status of the full-scale prototype CT coil dipole magnet</vt:lpstr>
      <vt:lpstr>Status of the full-scale prototype CT coil dipole magnet</vt:lpstr>
      <vt:lpstr>Status of the full-scale prototype CT coil dipole magnet</vt:lpstr>
      <vt:lpstr>Status of the full-scale prototype CT coil dipole magnet</vt:lpstr>
      <vt:lpstr>Status of the full-scale prototype CT coil dipole magnet</vt:lpstr>
      <vt:lpstr>Status of the full-scale prototype CT coil dipole magnet</vt:lpstr>
      <vt:lpstr>Status of the field measurement system</vt:lpstr>
      <vt:lpstr>Status of the field measurement system</vt:lpstr>
      <vt:lpstr>Status of the field measurement system</vt:lpstr>
      <vt:lpstr>Status of the field measurement system</vt:lpstr>
      <vt:lpstr>Design of the full scale iron core dipole magnet</vt:lpstr>
      <vt:lpstr>Design of the full scale iron core dipole magnet</vt:lpstr>
      <vt:lpstr>Design of the full scale iron core dipole magnet</vt:lpstr>
      <vt:lpstr>Design of the full scale iron core dipole magnet</vt:lpstr>
      <vt:lpstr>Design of the full scale iron core dipole magnet</vt:lpstr>
      <vt:lpstr>Design of the full scale iron core dipole magnet</vt:lpstr>
      <vt:lpstr>Outline</vt:lpstr>
      <vt:lpstr>Progress on the collider dual aperture dipole magnet</vt:lpstr>
      <vt:lpstr>Progress on the Collider DAD magnet</vt:lpstr>
      <vt:lpstr>Progress on the Collider DAD magnet</vt:lpstr>
      <vt:lpstr>Progress on the Collider DAD magnet</vt:lpstr>
      <vt:lpstr>Optimization of DAQ magnet </vt:lpstr>
      <vt:lpstr>Optimization of DAQ magnet </vt:lpstr>
      <vt:lpstr>Optimization of DAQ magnet </vt:lpstr>
      <vt:lpstr>Progress on the Collider DAQ magnet</vt:lpstr>
      <vt:lpstr>Progress on the Collider DAQ magnet</vt:lpstr>
      <vt:lpstr>Progress on the Collider DAQ magnet</vt:lpstr>
      <vt:lpstr>Progress on the Collider DAQ magnet</vt:lpstr>
      <vt:lpstr>Design of sextupole magnet</vt:lpstr>
      <vt:lpstr>Summary and next plan</vt:lpstr>
      <vt:lpstr>Thank you very much!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progress of the twin aperture magnets</dc:title>
  <dc:creator>ym</dc:creator>
  <cp:lastModifiedBy>Administrator</cp:lastModifiedBy>
  <cp:revision>156</cp:revision>
  <cp:lastPrinted>2013-10-17T01:59:13Z</cp:lastPrinted>
  <dcterms:created xsi:type="dcterms:W3CDTF">2021-06-21T06:39:39Z</dcterms:created>
  <dcterms:modified xsi:type="dcterms:W3CDTF">2022-01-14T06:19:39Z</dcterms:modified>
</cp:coreProperties>
</file>