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19" r:id="rId3"/>
    <p:sldId id="259" r:id="rId4"/>
    <p:sldId id="288" r:id="rId5"/>
    <p:sldId id="296" r:id="rId6"/>
    <p:sldId id="293" r:id="rId7"/>
    <p:sldId id="294" r:id="rId8"/>
    <p:sldId id="309" r:id="rId9"/>
    <p:sldId id="311" r:id="rId10"/>
    <p:sldId id="317" r:id="rId11"/>
    <p:sldId id="318" r:id="rId12"/>
    <p:sldId id="279" r:id="rId13"/>
    <p:sldId id="297" r:id="rId14"/>
    <p:sldId id="301" r:id="rId15"/>
    <p:sldId id="304" r:id="rId16"/>
    <p:sldId id="287" r:id="rId17"/>
    <p:sldId id="308" r:id="rId18"/>
    <p:sldId id="291" r:id="rId19"/>
    <p:sldId id="292" r:id="rId20"/>
    <p:sldId id="313" r:id="rId21"/>
    <p:sldId id="315" r:id="rId22"/>
    <p:sldId id="316" r:id="rId23"/>
    <p:sldId id="305" r:id="rId24"/>
    <p:sldId id="303" r:id="rId25"/>
    <p:sldId id="312" r:id="rId26"/>
    <p:sldId id="322" r:id="rId27"/>
    <p:sldId id="324" r:id="rId28"/>
    <p:sldId id="323" r:id="rId29"/>
    <p:sldId id="325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91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6" autoAdjust="0"/>
    <p:restoredTop sz="94660"/>
  </p:normalViewPr>
  <p:slideViewPr>
    <p:cSldViewPr snapToGrid="0">
      <p:cViewPr varScale="1">
        <p:scale>
          <a:sx n="98" d="100"/>
          <a:sy n="9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42323651452308"/>
          <c:y val="9.0909090909091037E-2"/>
          <c:w val="0.77113427211640084"/>
          <c:h val="0.73409090909090913"/>
        </c:manualLayout>
      </c:layout>
      <c:scatterChart>
        <c:scatterStyle val="smoothMarker"/>
        <c:varyColors val="0"/>
        <c:ser>
          <c:idx val="0"/>
          <c:order val="0"/>
          <c:tx>
            <c:v> Dep.1</c:v>
          </c:tx>
          <c:spPr>
            <a:ln w="254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Лист1!$A$2:$A$7</c:f>
              <c:numCache>
                <c:formatCode>General</c:formatCode>
                <c:ptCount val="6"/>
                <c:pt idx="0">
                  <c:v>1400</c:v>
                </c:pt>
                <c:pt idx="1">
                  <c:v>1440</c:v>
                </c:pt>
                <c:pt idx="2">
                  <c:v>1480</c:v>
                </c:pt>
                <c:pt idx="3">
                  <c:v>1500</c:v>
                </c:pt>
                <c:pt idx="4">
                  <c:v>1520</c:v>
                </c:pt>
                <c:pt idx="5">
                  <c:v>1548</c:v>
                </c:pt>
              </c:numCache>
            </c:numRef>
          </c:xVal>
          <c:yVal>
            <c:numRef>
              <c:f>Лист1!$B$2:$B$7</c:f>
              <c:numCache>
                <c:formatCode>General</c:formatCode>
                <c:ptCount val="6"/>
                <c:pt idx="0">
                  <c:v>3.8</c:v>
                </c:pt>
                <c:pt idx="1">
                  <c:v>7.2</c:v>
                </c:pt>
                <c:pt idx="2">
                  <c:v>17.5</c:v>
                </c:pt>
                <c:pt idx="3">
                  <c:v>46</c:v>
                </c:pt>
                <c:pt idx="4">
                  <c:v>18.5</c:v>
                </c:pt>
                <c:pt idx="5">
                  <c:v>136.80000000000001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DCD-D142-BFA6-F25BA966BE03}"/>
            </c:ext>
          </c:extLst>
        </c:ser>
        <c:ser>
          <c:idx val="1"/>
          <c:order val="1"/>
          <c:tx>
            <c:v> Dep.2</c:v>
          </c:tx>
          <c:spPr>
            <a:ln w="25400">
              <a:solidFill>
                <a:srgbClr val="0000FF"/>
              </a:solidFill>
              <a:prstDash val="lgDashDot"/>
            </a:ln>
          </c:spPr>
          <c:marker>
            <c:symbol val="none"/>
          </c:marker>
          <c:xVal>
            <c:numRef>
              <c:f>Лист1!$A$2:$A$7</c:f>
              <c:numCache>
                <c:formatCode>General</c:formatCode>
                <c:ptCount val="6"/>
                <c:pt idx="0">
                  <c:v>1400</c:v>
                </c:pt>
                <c:pt idx="1">
                  <c:v>1440</c:v>
                </c:pt>
                <c:pt idx="2">
                  <c:v>1480</c:v>
                </c:pt>
                <c:pt idx="3">
                  <c:v>1500</c:v>
                </c:pt>
                <c:pt idx="4">
                  <c:v>1520</c:v>
                </c:pt>
                <c:pt idx="5">
                  <c:v>1548</c:v>
                </c:pt>
              </c:numCache>
            </c:numRef>
          </c:xVal>
          <c:yVal>
            <c:numRef>
              <c:f>Лист1!$C$2:$C$7</c:f>
              <c:numCache>
                <c:formatCode>General</c:formatCode>
                <c:ptCount val="6"/>
                <c:pt idx="0">
                  <c:v>1.6</c:v>
                </c:pt>
                <c:pt idx="1">
                  <c:v>3.1</c:v>
                </c:pt>
                <c:pt idx="2">
                  <c:v>7.5</c:v>
                </c:pt>
                <c:pt idx="3">
                  <c:v>19.5</c:v>
                </c:pt>
                <c:pt idx="4">
                  <c:v>10.5</c:v>
                </c:pt>
                <c:pt idx="5">
                  <c:v>64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DCD-D142-BFA6-F25BA966BE03}"/>
            </c:ext>
          </c:extLst>
        </c:ser>
        <c:ser>
          <c:idx val="2"/>
          <c:order val="2"/>
          <c:tx>
            <c:v> Dep.3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Лист1!$A$2:$A$7</c:f>
              <c:numCache>
                <c:formatCode>General</c:formatCode>
                <c:ptCount val="6"/>
                <c:pt idx="0">
                  <c:v>1400</c:v>
                </c:pt>
                <c:pt idx="1">
                  <c:v>1440</c:v>
                </c:pt>
                <c:pt idx="2">
                  <c:v>1480</c:v>
                </c:pt>
                <c:pt idx="3">
                  <c:v>1500</c:v>
                </c:pt>
                <c:pt idx="4">
                  <c:v>1520</c:v>
                </c:pt>
                <c:pt idx="5">
                  <c:v>1548</c:v>
                </c:pt>
              </c:numCache>
            </c:numRef>
          </c:xVal>
          <c:yVal>
            <c:numRef>
              <c:f>Лист1!$D$2:$D$7</c:f>
              <c:numCache>
                <c:formatCode>General</c:formatCode>
                <c:ptCount val="6"/>
                <c:pt idx="0">
                  <c:v>0.15000000000000002</c:v>
                </c:pt>
                <c:pt idx="1">
                  <c:v>0.42000000000000004</c:v>
                </c:pt>
                <c:pt idx="2">
                  <c:v>1.1000000000000001</c:v>
                </c:pt>
                <c:pt idx="3">
                  <c:v>1.2</c:v>
                </c:pt>
                <c:pt idx="4">
                  <c:v>26</c:v>
                </c:pt>
                <c:pt idx="5">
                  <c:v>85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DCD-D142-BFA6-F25BA966BE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052248"/>
        <c:axId val="370047936"/>
      </c:scatterChart>
      <c:valAx>
        <c:axId val="370052248"/>
        <c:scaling>
          <c:orientation val="minMax"/>
          <c:max val="1550"/>
          <c:min val="1400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en-US" sz="1600" b="1" dirty="0">
                    <a:latin typeface="+mn-lt"/>
                  </a:rPr>
                  <a:t>E, MeV</a:t>
                </a:r>
              </a:p>
            </c:rich>
          </c:tx>
          <c:layout>
            <c:manualLayout>
              <c:xMode val="edge"/>
              <c:yMode val="edge"/>
              <c:x val="0.47925311203319471"/>
              <c:y val="0.9068181818181818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70047936"/>
        <c:crosses val="autoZero"/>
        <c:crossBetween val="midCat"/>
      </c:valAx>
      <c:valAx>
        <c:axId val="370047936"/>
        <c:scaling>
          <c:orientation val="minMax"/>
          <c:max val="14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en-US" sz="2000" b="1" dirty="0" smtClean="0">
                    <a:latin typeface="+mn-lt"/>
                  </a:rPr>
                  <a:t>|F</a:t>
                </a:r>
                <a:r>
                  <a:rPr lang="en-US" sz="2000" b="1" baseline="30000" dirty="0" smtClean="0">
                    <a:latin typeface="+mn-lt"/>
                    <a:sym typeface="Symbol" panose="05050102010706020507" pitchFamily="18" charset="2"/>
                  </a:rPr>
                  <a:t></a:t>
                </a:r>
                <a:r>
                  <a:rPr lang="en-US" sz="2000" b="1" dirty="0" smtClean="0">
                    <a:latin typeface="+mn-lt"/>
                  </a:rPr>
                  <a:t>|</a:t>
                </a:r>
                <a:r>
                  <a:rPr lang="en-US" sz="2000" b="1" baseline="30000" dirty="0" smtClean="0">
                    <a:latin typeface="+mn-lt"/>
                  </a:rPr>
                  <a:t>2  </a:t>
                </a:r>
                <a:endParaRPr lang="en-US" sz="2000" b="1" baseline="30000" dirty="0"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1.1929007636084506E-2"/>
              <c:y val="0.3647656991278155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70052248"/>
        <c:crosses val="autoZero"/>
        <c:crossBetween val="midCat"/>
      </c:valAx>
      <c:spPr>
        <a:solidFill>
          <a:srgbClr val="FFFFFF"/>
        </a:solidFill>
        <a:ln w="3175"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35892117556406372"/>
          <c:y val="0.14471582255921717"/>
          <c:w val="0.29183955739972361"/>
          <c:h val="0.26193415637860085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A4878-8F40-4046-954D-A611A4BD3ADC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16848-437F-4B97-BEF2-DD5EB5F07A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9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6848-437F-4B97-BEF2-DD5EB5F07A4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72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6848-437F-4B97-BEF2-DD5EB5F07A4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858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2686A-1782-4DCB-8937-1422F75D750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036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6848-437F-4B97-BEF2-DD5EB5F07A4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870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6848-437F-4B97-BEF2-DD5EB5F07A4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68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6848-437F-4B97-BEF2-DD5EB5F07A4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025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068A-7C88-4FD6-877D-231CBEFB9EC1}" type="datetime1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73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3EA1-916B-4F24-8FF6-E36AE17F0C17}" type="datetime1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25D4-4718-4D5B-852B-647A57B9AF9F}" type="datetime1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8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84263-D1CF-4BEB-AE80-ED4E62CD2E83}" type="datetime1">
              <a:rPr lang="ru-RU" smtClean="0"/>
              <a:t>12.01.2022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F0B59-13E4-4A70-86A7-E92663C2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07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6EE1-0F70-404D-B120-11B61BE4D991}" type="datetime1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87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49E5-03E4-4FD0-BE32-6B61DD3AA788}" type="datetime1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3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7D5A-AD87-4C15-8183-AAD6D48F36A6}" type="datetime1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3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6958F-BC6D-48EC-BFB6-9AEE0B5DD570}" type="datetime1">
              <a:rPr lang="ru-RU" smtClean="0"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2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0FA8-E184-4839-8BEF-5A9E5187570C}" type="datetime1">
              <a:rPr lang="ru-RU" smtClean="0"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71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B68A-2BB9-4451-B560-609A24B63647}" type="datetime1">
              <a:rPr lang="ru-RU" smtClean="0"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4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89E2-546B-45E9-97AF-18CD6EE78927}" type="datetime1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09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C89E-97EA-4224-BF58-205AB4B955FC}" type="datetime1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1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B7823-7B4C-4A15-9A96-9D313D9B7B87}" type="datetime1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616BA-5D9A-4E9A-B507-629CA585AD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1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25.e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1.emf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7.emf"/><Relationship Id="rId4" Type="http://schemas.openxmlformats.org/officeDocument/2006/relationships/image" Target="../media/image3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0.png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8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70.png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emf"/><Relationship Id="rId5" Type="http://schemas.microsoft.com/office/2007/relationships/hdphoto" Target="../media/hdphoto4.wdp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7" Type="http://schemas.openxmlformats.org/officeDocument/2006/relationships/image" Target="../media/image66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7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0863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 polarization and energy calibration in </a:t>
            </a:r>
            <a:r>
              <a:rPr lang="en-US" b="1" dirty="0" err="1" smtClean="0">
                <a:solidFill>
                  <a:srgbClr val="FF0000"/>
                </a:solidFill>
              </a:rPr>
              <a:t>e+e</a:t>
            </a:r>
            <a:r>
              <a:rPr lang="en-US" b="1" dirty="0" smtClean="0">
                <a:solidFill>
                  <a:srgbClr val="FF0000"/>
                </a:solidFill>
              </a:rPr>
              <a:t>- colliders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6623" y="3008947"/>
            <a:ext cx="9144000" cy="3478480"/>
          </a:xfrm>
        </p:spPr>
        <p:txBody>
          <a:bodyPr>
            <a:noAutofit/>
          </a:bodyPr>
          <a:lstStyle/>
          <a:p>
            <a:r>
              <a:rPr lang="en-US" sz="2000" i="1" dirty="0" smtClean="0"/>
              <a:t>Sergei </a:t>
            </a:r>
            <a:r>
              <a:rPr lang="en-US" sz="2000" i="1" dirty="0" err="1" smtClean="0"/>
              <a:t>Nikitin</a:t>
            </a:r>
            <a:endParaRPr lang="en-US" sz="2000" i="1" dirty="0" smtClean="0"/>
          </a:p>
          <a:p>
            <a:r>
              <a:rPr lang="en-US" sz="2000" i="1" dirty="0" smtClean="0"/>
              <a:t>BINP, Novosibirsk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sz="2000" b="1" dirty="0" smtClean="0"/>
              <a:t>Accelerator Mini-Workshop at IAS Program on HEP , Hong Kong  2022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/>
              <a:t>13.01.2022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F42D-18A7-4ADC-9572-3B9E2774754E}" type="slidenum">
              <a:rPr lang="ru-RU" sz="1600" b="1" smtClean="0"/>
              <a:t>1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0154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717" y="109546"/>
            <a:ext cx="11444437" cy="4271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+mn-lt"/>
              </a:rPr>
              <a:t>Resonant diffusion of polarization due to large spin tune spread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841" y="1415989"/>
            <a:ext cx="38280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5E52F8"/>
                </a:solidFill>
              </a:rPr>
              <a:t>Resonant diffusion due to large instant spin </a:t>
            </a:r>
            <a:r>
              <a:rPr lang="en-US" sz="2000" b="1" dirty="0">
                <a:solidFill>
                  <a:srgbClr val="5E52F8"/>
                </a:solidFill>
              </a:rPr>
              <a:t>tune </a:t>
            </a:r>
            <a:r>
              <a:rPr lang="en-US" sz="2000" b="1" dirty="0" smtClean="0">
                <a:solidFill>
                  <a:srgbClr val="5E52F8"/>
                </a:solidFill>
              </a:rPr>
              <a:t>spread </a:t>
            </a:r>
            <a:r>
              <a:rPr lang="en-US" sz="2000" dirty="0" smtClean="0"/>
              <a:t> (</a:t>
            </a:r>
            <a:r>
              <a:rPr lang="en-US" sz="2000" dirty="0" smtClean="0">
                <a:sym typeface="Symbol" panose="05050102010706020507" pitchFamily="18" charset="2"/>
              </a:rPr>
              <a:t></a:t>
            </a:r>
            <a:r>
              <a:rPr lang="en-US" sz="2000" baseline="-25000" dirty="0" smtClean="0">
                <a:sym typeface="Symbol" panose="05050102010706020507" pitchFamily="18" charset="2"/>
              </a:rPr>
              <a:t></a:t>
            </a:r>
            <a:r>
              <a:rPr lang="en-US" sz="2000" dirty="0" smtClean="0">
                <a:sym typeface="Symbol" panose="05050102010706020507" pitchFamily="18" charset="2"/>
              </a:rPr>
              <a:t>0.1 in wiggler mode or at higher energy</a:t>
            </a:r>
            <a:r>
              <a:rPr lang="en-US" sz="2000" dirty="0" smtClean="0"/>
              <a:t>)  should be considered in framework of model basing </a:t>
            </a:r>
            <a:r>
              <a:rPr lang="en-US" sz="2000" dirty="0"/>
              <a:t>on </a:t>
            </a:r>
            <a:r>
              <a:rPr lang="en-US" sz="2000" dirty="0" smtClean="0"/>
              <a:t>radiative excitation </a:t>
            </a:r>
            <a:r>
              <a:rPr lang="en-US" sz="2000" dirty="0"/>
              <a:t>and damping</a:t>
            </a:r>
            <a:r>
              <a:rPr lang="en-US" sz="2000" dirty="0" smtClean="0"/>
              <a:t>. For particle</a:t>
            </a:r>
            <a:r>
              <a:rPr lang="ru-RU" sz="2000" dirty="0" smtClean="0"/>
              <a:t> </a:t>
            </a:r>
            <a:r>
              <a:rPr lang="en-US" sz="2000" dirty="0" smtClean="0"/>
              <a:t>falling into tail </a:t>
            </a:r>
            <a:r>
              <a:rPr lang="en-US" sz="2000" dirty="0"/>
              <a:t>of </a:t>
            </a:r>
            <a:r>
              <a:rPr lang="en-US" sz="2000" dirty="0" smtClean="0"/>
              <a:t>distribution function, amplitude of spin </a:t>
            </a:r>
            <a:r>
              <a:rPr lang="en-US" sz="2000" dirty="0"/>
              <a:t>tune modulation by </a:t>
            </a:r>
            <a:r>
              <a:rPr lang="en-US" sz="2000" dirty="0" smtClean="0"/>
              <a:t>synchrotron </a:t>
            </a:r>
            <a:r>
              <a:rPr lang="en-US" sz="2000" dirty="0"/>
              <a:t>oscillations </a:t>
            </a:r>
            <a:r>
              <a:rPr lang="en-US" sz="2000" dirty="0" smtClean="0"/>
              <a:t>can sporadically </a:t>
            </a:r>
            <a:r>
              <a:rPr lang="en-US" sz="2000" dirty="0"/>
              <a:t>overlap </a:t>
            </a:r>
            <a:r>
              <a:rPr lang="en-US" sz="2000" dirty="0" smtClean="0"/>
              <a:t>distance to closest spin  integer resonances (</a:t>
            </a:r>
            <a:r>
              <a:rPr lang="en-US" sz="2000" dirty="0" smtClean="0">
                <a:sym typeface="Symbol" panose="05050102010706020507" pitchFamily="18" charset="2"/>
              </a:rPr>
              <a:t></a:t>
            </a:r>
            <a:r>
              <a:rPr lang="en-US" sz="2000" baseline="-25000" dirty="0" smtClean="0">
                <a:sym typeface="Symbol" panose="05050102010706020507" pitchFamily="18" charset="2"/>
              </a:rPr>
              <a:t>k</a:t>
            </a:r>
            <a:r>
              <a:rPr lang="en-US" sz="2000" dirty="0" smtClean="0">
                <a:sym typeface="Symbol" panose="05050102010706020507" pitchFamily="18" charset="2"/>
              </a:rPr>
              <a:t>0.5</a:t>
            </a:r>
            <a:r>
              <a:rPr lang="en-US" sz="2000" dirty="0" smtClean="0"/>
              <a:t>). </a:t>
            </a:r>
            <a:r>
              <a:rPr lang="en-US" sz="2000" dirty="0"/>
              <a:t>As result, there are  accidentally recurring </a:t>
            </a:r>
            <a:r>
              <a:rPr lang="en-US" sz="2000" dirty="0" smtClean="0"/>
              <a:t> fast intersections of </a:t>
            </a:r>
            <a:r>
              <a:rPr lang="en-US" sz="2000" dirty="0"/>
              <a:t>those resonances…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-12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22" y="1275941"/>
            <a:ext cx="4711032" cy="49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835" y="897870"/>
            <a:ext cx="3111287" cy="546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33033" y="827578"/>
            <a:ext cx="2822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Modulation amplitude distribution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841" y="890177"/>
            <a:ext cx="316907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It </a:t>
            </a:r>
            <a:r>
              <a:rPr lang="en-US" sz="1200" dirty="0">
                <a:solidFill>
                  <a:srgbClr val="FF0000"/>
                </a:solidFill>
              </a:rPr>
              <a:t>was not so relevant in electron-positron </a:t>
            </a:r>
            <a:r>
              <a:rPr lang="en-US" sz="1200" dirty="0" smtClean="0">
                <a:solidFill>
                  <a:srgbClr val="FF0000"/>
                </a:solidFill>
              </a:rPr>
              <a:t>rings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200" dirty="0">
                <a:solidFill>
                  <a:srgbClr val="FF0000"/>
                </a:solidFill>
              </a:rPr>
              <a:t>o</a:t>
            </a:r>
            <a:r>
              <a:rPr lang="en-US" sz="1200" dirty="0" smtClean="0">
                <a:solidFill>
                  <a:srgbClr val="FF0000"/>
                </a:solidFill>
              </a:rPr>
              <a:t>f previous generations.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5793" y="890177"/>
            <a:ext cx="48936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1200" dirty="0">
                <a:solidFill>
                  <a:srgbClr val="0000FF"/>
                </a:solidFill>
              </a:rPr>
              <a:t>S. </a:t>
            </a:r>
            <a:r>
              <a:rPr lang="en-US" sz="1200" dirty="0" err="1">
                <a:solidFill>
                  <a:srgbClr val="0000FF"/>
                </a:solidFill>
              </a:rPr>
              <a:t>Nikitin</a:t>
            </a:r>
            <a:r>
              <a:rPr lang="en-US" sz="1200" dirty="0">
                <a:solidFill>
                  <a:srgbClr val="0000FF"/>
                </a:solidFill>
              </a:rPr>
              <a:t>, “Polarization issues in circular electron–positron </a:t>
            </a:r>
            <a:r>
              <a:rPr lang="en-US" sz="1200" dirty="0" smtClean="0">
                <a:solidFill>
                  <a:srgbClr val="0000FF"/>
                </a:solidFill>
              </a:rPr>
              <a:t>super-colliders”,  </a:t>
            </a:r>
          </a:p>
          <a:p>
            <a:pPr>
              <a:lnSpc>
                <a:spcPct val="50000"/>
              </a:lnSpc>
            </a:pPr>
            <a:r>
              <a:rPr lang="en-US" sz="1200" dirty="0" smtClean="0">
                <a:solidFill>
                  <a:srgbClr val="0000FF"/>
                </a:solidFill>
              </a:rPr>
              <a:t>Int</a:t>
            </a:r>
            <a:r>
              <a:rPr lang="en-US" sz="1200" dirty="0">
                <a:solidFill>
                  <a:srgbClr val="0000FF"/>
                </a:solidFill>
              </a:rPr>
              <a:t>. J. Mod. Phys. A, vol. 35, no. 15n16, p. 2041001, 2020</a:t>
            </a:r>
            <a:r>
              <a:rPr lang="en-US" dirty="0">
                <a:solidFill>
                  <a:srgbClr val="0000FF"/>
                </a:solidFill>
              </a:rPr>
              <a:t>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023" y="6228210"/>
            <a:ext cx="10834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Calculation: large spin tune spread 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</a:t>
            </a:r>
            <a:r>
              <a:rPr lang="en-US" sz="2400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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 0.1 </a:t>
            </a:r>
            <a:r>
              <a:rPr lang="en-US" sz="2400" b="1" dirty="0">
                <a:solidFill>
                  <a:srgbClr val="FF0000"/>
                </a:solidFill>
              </a:rPr>
              <a:t>can </a:t>
            </a:r>
            <a:r>
              <a:rPr lang="en-US" sz="2400" b="1" dirty="0" smtClean="0">
                <a:solidFill>
                  <a:srgbClr val="FF0000"/>
                </a:solidFill>
              </a:rPr>
              <a:t>be noticeable </a:t>
            </a:r>
            <a:r>
              <a:rPr lang="en-US" sz="2400" b="1" dirty="0">
                <a:solidFill>
                  <a:srgbClr val="FF0000"/>
                </a:solidFill>
              </a:rPr>
              <a:t>depolarizing factor!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10</a:t>
            </a:fld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94829" y="3035451"/>
            <a:ext cx="1467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CEPC –Z</a:t>
            </a:r>
          </a:p>
          <a:p>
            <a:r>
              <a:rPr lang="en-US" dirty="0" smtClean="0"/>
              <a:t>wiggler mode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35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9000" contras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74" y="857582"/>
            <a:ext cx="7568114" cy="421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 bright="-7000" contrast="1000"/>
          </a:blip>
          <a:stretch>
            <a:fillRect/>
          </a:stretch>
        </p:blipFill>
        <p:spPr>
          <a:xfrm>
            <a:off x="8023613" y="846526"/>
            <a:ext cx="3917174" cy="421845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176255" y="31505"/>
            <a:ext cx="10125778" cy="45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3200" b="1" dirty="0" smtClean="0">
                <a:solidFill>
                  <a:srgbClr val="5E52F8"/>
                </a:solidFill>
                <a:cs typeface="Arial" panose="020B0604020202020204" pitchFamily="34" charset="0"/>
              </a:rPr>
              <a:t>Combined effect of non-resonant and resonant diffusions</a:t>
            </a:r>
            <a:endParaRPr lang="en-US" sz="3200" b="1" dirty="0">
              <a:solidFill>
                <a:srgbClr val="5E52F8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3207" y="4094684"/>
            <a:ext cx="1384755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+mn-lt"/>
              </a:rPr>
              <a:t>Resonant diffusion</a:t>
            </a:r>
          </a:p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+mn-lt"/>
              </a:rPr>
              <a:t>could win all!</a:t>
            </a:r>
            <a:endParaRPr lang="ru-RU" sz="1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3207" y="2145574"/>
            <a:ext cx="1247427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Resonant diffusion </a:t>
            </a:r>
          </a:p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is nothing!</a:t>
            </a:r>
            <a:endParaRPr lang="ru-RU" sz="10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7482396" y="2506235"/>
            <a:ext cx="3400292" cy="1529631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882688" y="2068127"/>
            <a:ext cx="838691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ym typeface="Symbol" panose="05050102010706020507" pitchFamily="18" charset="2"/>
              </a:rPr>
              <a:t>LEP2 80 GeV</a:t>
            </a:r>
          </a:p>
          <a:p>
            <a:r>
              <a:rPr lang="ru-RU" sz="1000" dirty="0" smtClean="0">
                <a:sym typeface="Symbol" panose="05050102010706020507" pitchFamily="18" charset="2"/>
              </a:rPr>
              <a:t></a:t>
            </a:r>
            <a:r>
              <a:rPr lang="ru-RU" sz="1000" baseline="-25000" dirty="0" smtClean="0">
                <a:sym typeface="Symbol" panose="05050102010706020507" pitchFamily="18" charset="2"/>
              </a:rPr>
              <a:t></a:t>
            </a:r>
            <a:r>
              <a:rPr lang="ru-RU" sz="1000" dirty="0" smtClean="0">
                <a:sym typeface="Symbol" panose="05050102010706020507" pitchFamily="18" charset="2"/>
              </a:rPr>
              <a:t></a:t>
            </a:r>
            <a:r>
              <a:rPr lang="en-US" sz="1000" dirty="0" smtClean="0">
                <a:sym typeface="Symbol" panose="05050102010706020507" pitchFamily="18" charset="2"/>
              </a:rPr>
              <a:t>0.2</a:t>
            </a:r>
            <a:endParaRPr lang="ru-RU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0211112" y="1621202"/>
            <a:ext cx="838691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ym typeface="Symbol" panose="05050102010706020507" pitchFamily="18" charset="2"/>
              </a:rPr>
              <a:t>LEP1 45 GeV</a:t>
            </a:r>
          </a:p>
          <a:p>
            <a:r>
              <a:rPr lang="ru-RU" sz="1000" dirty="0" smtClean="0">
                <a:sym typeface="Symbol" panose="05050102010706020507" pitchFamily="18" charset="2"/>
              </a:rPr>
              <a:t></a:t>
            </a:r>
            <a:r>
              <a:rPr lang="ru-RU" sz="1000" baseline="-25000" dirty="0" smtClean="0">
                <a:sym typeface="Symbol" panose="05050102010706020507" pitchFamily="18" charset="2"/>
              </a:rPr>
              <a:t></a:t>
            </a:r>
            <a:r>
              <a:rPr lang="ru-RU" sz="1000" dirty="0" smtClean="0">
                <a:sym typeface="Symbol" panose="05050102010706020507" pitchFamily="18" charset="2"/>
              </a:rPr>
              <a:t></a:t>
            </a:r>
            <a:r>
              <a:rPr lang="en-US" sz="1000" dirty="0" smtClean="0">
                <a:sym typeface="Symbol" panose="05050102010706020507" pitchFamily="18" charset="2"/>
              </a:rPr>
              <a:t>0.061</a:t>
            </a:r>
            <a:endParaRPr lang="ru-RU" sz="1000" dirty="0"/>
          </a:p>
        </p:txBody>
      </p:sp>
      <p:cxnSp>
        <p:nvCxnSpPr>
          <p:cNvPr id="17" name="Прямая со стрелкой 16"/>
          <p:cNvCxnSpPr>
            <a:endCxn id="16" idx="1"/>
          </p:cNvCxnSpPr>
          <p:nvPr/>
        </p:nvCxnSpPr>
        <p:spPr>
          <a:xfrm flipV="1">
            <a:off x="7620634" y="1821257"/>
            <a:ext cx="2590478" cy="546693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8155" y="3340583"/>
            <a:ext cx="2830965" cy="54097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4588" y="523361"/>
            <a:ext cx="489762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1200" dirty="0"/>
              <a:t>S. </a:t>
            </a:r>
            <a:r>
              <a:rPr lang="en-US" sz="1200" dirty="0" err="1"/>
              <a:t>Nikitin</a:t>
            </a:r>
            <a:r>
              <a:rPr lang="en-US" sz="1200" dirty="0"/>
              <a:t>, “Polarization issues in circular electron–positron super-colliders,” </a:t>
            </a:r>
            <a:endParaRPr lang="en-US" sz="1200" dirty="0" smtClean="0"/>
          </a:p>
          <a:p>
            <a:pPr>
              <a:lnSpc>
                <a:spcPct val="50000"/>
              </a:lnSpc>
            </a:pPr>
            <a:r>
              <a:rPr lang="en-US" sz="1200" dirty="0" smtClean="0"/>
              <a:t>Int</a:t>
            </a:r>
            <a:r>
              <a:rPr lang="en-US" sz="1200" dirty="0"/>
              <a:t>. J. Mod. Phys. A, vol. 35, no. 15n16, p. 2041001, 2020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2673" y="5064978"/>
            <a:ext cx="116181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Note, the attempts </a:t>
            </a:r>
            <a:r>
              <a:rPr lang="en-US" sz="2400" dirty="0">
                <a:solidFill>
                  <a:srgbClr val="FF0000"/>
                </a:solidFill>
              </a:rPr>
              <a:t>to get a polarization at 80 GeV LEP </a:t>
            </a:r>
            <a:r>
              <a:rPr lang="en-US" sz="2400" dirty="0" smtClean="0">
                <a:solidFill>
                  <a:srgbClr val="FF0000"/>
                </a:solidFill>
              </a:rPr>
              <a:t>failed!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latin typeface="+mn-lt"/>
              </a:rPr>
              <a:t>Spin </a:t>
            </a:r>
            <a:r>
              <a:rPr lang="en-US" sz="2000" b="1" dirty="0">
                <a:latin typeface="+mn-lt"/>
              </a:rPr>
              <a:t>tune spread in </a:t>
            </a:r>
            <a:r>
              <a:rPr lang="en-US" sz="2000" b="1" dirty="0" smtClean="0">
                <a:latin typeface="+mn-lt"/>
              </a:rPr>
              <a:t>CEPC, </a:t>
            </a:r>
            <a:r>
              <a:rPr lang="en-US" sz="2000" b="1" dirty="0" err="1" smtClean="0">
                <a:latin typeface="+mn-lt"/>
              </a:rPr>
              <a:t>FCCee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at 80 GeV is about 2 times </a:t>
            </a:r>
            <a:r>
              <a:rPr lang="en-US" sz="2000" b="1" dirty="0" smtClean="0">
                <a:latin typeface="+mn-lt"/>
              </a:rPr>
              <a:t>smaller </a:t>
            </a:r>
            <a:r>
              <a:rPr lang="en-US" sz="2000" b="1" dirty="0">
                <a:latin typeface="+mn-lt"/>
              </a:rPr>
              <a:t>than that  in  </a:t>
            </a:r>
            <a:r>
              <a:rPr lang="en-US" sz="2000" b="1" dirty="0" smtClean="0">
                <a:latin typeface="+mn-lt"/>
              </a:rPr>
              <a:t>LEP. Calculation: </a:t>
            </a:r>
            <a:r>
              <a:rPr lang="en-US" sz="2000" b="1" dirty="0">
                <a:latin typeface="+mn-lt"/>
              </a:rPr>
              <a:t>there is </a:t>
            </a:r>
            <a:r>
              <a:rPr lang="en-US" sz="2000" b="1" dirty="0" smtClean="0">
                <a:latin typeface="+mn-lt"/>
              </a:rPr>
              <a:t>chance </a:t>
            </a:r>
            <a:r>
              <a:rPr lang="en-US" sz="2000" b="1" dirty="0">
                <a:latin typeface="+mn-lt"/>
              </a:rPr>
              <a:t>to obtain </a:t>
            </a:r>
            <a:r>
              <a:rPr lang="en-US" sz="2000" b="1" dirty="0" smtClean="0">
                <a:latin typeface="+mn-lt"/>
              </a:rPr>
              <a:t>relevant </a:t>
            </a:r>
            <a:r>
              <a:rPr lang="en-US" sz="2000" b="1" dirty="0">
                <a:latin typeface="+mn-lt"/>
              </a:rPr>
              <a:t>polarization </a:t>
            </a:r>
            <a:r>
              <a:rPr lang="en-US" sz="2000" b="1" dirty="0" smtClean="0">
                <a:latin typeface="+mn-lt"/>
              </a:rPr>
              <a:t>in 80 GeV CEPC , </a:t>
            </a:r>
            <a:r>
              <a:rPr lang="en-US" sz="2000" b="1" dirty="0" err="1" smtClean="0">
                <a:latin typeface="+mn-lt"/>
              </a:rPr>
              <a:t>FCCee</a:t>
            </a:r>
            <a:r>
              <a:rPr lang="en-US" sz="2000" b="1" dirty="0" smtClean="0">
                <a:latin typeface="+mn-lt"/>
              </a:rPr>
              <a:t> if </a:t>
            </a:r>
            <a:r>
              <a:rPr lang="en-US" sz="2000" b="1" dirty="0">
                <a:latin typeface="+mn-lt"/>
              </a:rPr>
              <a:t>dangerous spin </a:t>
            </a:r>
            <a:r>
              <a:rPr lang="en-US" sz="2000" b="1" dirty="0" smtClean="0">
                <a:latin typeface="+mn-lt"/>
              </a:rPr>
              <a:t>harmonics in CO distortions are </a:t>
            </a:r>
            <a:r>
              <a:rPr lang="en-US" sz="2000" b="1" dirty="0">
                <a:latin typeface="+mn-lt"/>
              </a:rPr>
              <a:t>suppressed to level of 5e-4 and </a:t>
            </a:r>
            <a:r>
              <a:rPr lang="en-US" sz="2000" b="1" dirty="0" smtClean="0">
                <a:latin typeface="+mn-lt"/>
              </a:rPr>
              <a:t>below</a:t>
            </a:r>
            <a:endParaRPr lang="ru-RU" sz="2000" b="1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9518" y="4133548"/>
            <a:ext cx="856325" cy="5539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ym typeface="Symbol" panose="05050102010706020507" pitchFamily="18" charset="2"/>
              </a:rPr>
              <a:t>CEPC 80 GeV</a:t>
            </a:r>
          </a:p>
          <a:p>
            <a:r>
              <a:rPr lang="ru-RU" sz="1000" dirty="0" smtClean="0">
                <a:sym typeface="Symbol" panose="05050102010706020507" pitchFamily="18" charset="2"/>
              </a:rPr>
              <a:t></a:t>
            </a:r>
            <a:r>
              <a:rPr lang="ru-RU" sz="1000" baseline="-25000" dirty="0" smtClean="0">
                <a:sym typeface="Symbol" panose="05050102010706020507" pitchFamily="18" charset="2"/>
              </a:rPr>
              <a:t></a:t>
            </a:r>
            <a:r>
              <a:rPr lang="ru-RU" sz="1000" dirty="0" smtClean="0">
                <a:sym typeface="Symbol" panose="05050102010706020507" pitchFamily="18" charset="2"/>
              </a:rPr>
              <a:t></a:t>
            </a:r>
            <a:r>
              <a:rPr lang="en-US" sz="1000" dirty="0" smtClean="0">
                <a:sym typeface="Symbol" panose="05050102010706020507" pitchFamily="18" charset="2"/>
              </a:rPr>
              <a:t>0.12</a:t>
            </a:r>
          </a:p>
          <a:p>
            <a:r>
              <a:rPr lang="en-US" sz="1000" dirty="0">
                <a:sym typeface="Symbol" panose="05050102010706020507" pitchFamily="18" charset="2"/>
              </a:rPr>
              <a:t>wiggler </a:t>
            </a:r>
            <a:r>
              <a:rPr lang="en-US" sz="1000" dirty="0" smtClean="0">
                <a:sym typeface="Symbol" panose="05050102010706020507" pitchFamily="18" charset="2"/>
              </a:rPr>
              <a:t>off</a:t>
            </a:r>
            <a:endParaRPr lang="ru-RU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1940800" y="2094603"/>
            <a:ext cx="856325" cy="5539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ym typeface="Symbol" panose="05050102010706020507" pitchFamily="18" charset="2"/>
              </a:rPr>
              <a:t>CEPC 45 GeV</a:t>
            </a:r>
          </a:p>
          <a:p>
            <a:r>
              <a:rPr lang="ru-RU" sz="1000" dirty="0" smtClean="0">
                <a:sym typeface="Symbol" panose="05050102010706020507" pitchFamily="18" charset="2"/>
              </a:rPr>
              <a:t></a:t>
            </a:r>
            <a:r>
              <a:rPr lang="ru-RU" sz="1000" baseline="-25000" dirty="0" smtClean="0">
                <a:sym typeface="Symbol" panose="05050102010706020507" pitchFamily="18" charset="2"/>
              </a:rPr>
              <a:t></a:t>
            </a:r>
            <a:r>
              <a:rPr lang="ru-RU" sz="1000" dirty="0" smtClean="0">
                <a:sym typeface="Symbol" panose="05050102010706020507" pitchFamily="18" charset="2"/>
              </a:rPr>
              <a:t></a:t>
            </a:r>
            <a:r>
              <a:rPr lang="en-US" sz="1000" dirty="0" smtClean="0">
                <a:sym typeface="Symbol" panose="05050102010706020507" pitchFamily="18" charset="2"/>
              </a:rPr>
              <a:t>0.103</a:t>
            </a:r>
          </a:p>
          <a:p>
            <a:r>
              <a:rPr lang="en-US" sz="1000" dirty="0" smtClean="0">
                <a:sym typeface="Symbol" panose="05050102010706020507" pitchFamily="18" charset="2"/>
              </a:rPr>
              <a:t>wiggler on</a:t>
            </a:r>
            <a:endParaRPr lang="ru-RU" sz="1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0882688" y="6356350"/>
            <a:ext cx="471111" cy="365125"/>
          </a:xfrm>
        </p:spPr>
        <p:txBody>
          <a:bodyPr/>
          <a:lstStyle/>
          <a:p>
            <a:fld id="{A34616BA-5D9A-4E9A-B507-629CA585AD08}" type="slidenum">
              <a:rPr lang="ru-RU" sz="1600" b="1" smtClean="0"/>
              <a:t>11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26406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961697" y="144190"/>
            <a:ext cx="10689021" cy="936625"/>
          </a:xfrm>
        </p:spPr>
        <p:txBody>
          <a:bodyPr>
            <a:noAutofit/>
          </a:bodyPr>
          <a:lstStyle/>
          <a:p>
            <a:r>
              <a:rPr lang="en-US" altLang="ru-RU" sz="3200" b="1" dirty="0" smtClean="0">
                <a:solidFill>
                  <a:srgbClr val="0000FF"/>
                </a:solidFill>
                <a:latin typeface="+mn-lt"/>
              </a:rPr>
              <a:t>Methods to measure beam polarization in </a:t>
            </a:r>
            <a:r>
              <a:rPr lang="en-US" altLang="ru-RU" sz="3200" b="1" dirty="0" err="1">
                <a:solidFill>
                  <a:srgbClr val="0000FF"/>
                </a:solidFill>
                <a:latin typeface="+mn-lt"/>
              </a:rPr>
              <a:t>e+e</a:t>
            </a:r>
            <a:r>
              <a:rPr lang="en-US" altLang="ru-RU" sz="3200" b="1" dirty="0">
                <a:solidFill>
                  <a:srgbClr val="0000FF"/>
                </a:solidFill>
                <a:latin typeface="+mn-lt"/>
              </a:rPr>
              <a:t>- </a:t>
            </a:r>
            <a:r>
              <a:rPr lang="en-US" altLang="ru-RU" sz="3200" b="1" dirty="0" smtClean="0">
                <a:solidFill>
                  <a:srgbClr val="0000FF"/>
                </a:solidFill>
                <a:latin typeface="+mn-lt"/>
              </a:rPr>
              <a:t>storage rings</a:t>
            </a:r>
            <a:endParaRPr lang="ru-RU" alt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388" y="1080815"/>
            <a:ext cx="11165637" cy="503620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ru-RU" dirty="0" err="1">
                <a:solidFill>
                  <a:srgbClr val="EB1539"/>
                </a:solidFill>
              </a:rPr>
              <a:t>Polarimeter</a:t>
            </a:r>
            <a:r>
              <a:rPr lang="en-US" altLang="ru-RU" dirty="0">
                <a:solidFill>
                  <a:srgbClr val="EB1539"/>
                </a:solidFill>
              </a:rPr>
              <a:t> based on Intra-Beam Scattering (IBS)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ru-RU" sz="700" dirty="0">
                <a:solidFill>
                  <a:srgbClr val="0000FF"/>
                </a:solidFill>
                <a:cs typeface="Times New Roman" panose="02020603050405020304" pitchFamily="18" charset="0"/>
              </a:rPr>
              <a:t>	</a:t>
            </a:r>
            <a:r>
              <a:rPr lang="en-US" altLang="ru-RU" sz="2000" b="1" dirty="0">
                <a:cs typeface="Times New Roman" panose="02020603050405020304" pitchFamily="18" charset="0"/>
              </a:rPr>
              <a:t>VEPP-2, ACO, VEPP-2M, VEPP-4, VEPP-4M …</a:t>
            </a:r>
            <a:endParaRPr lang="en-US" altLang="ru-RU" sz="2000" dirty="0"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ru-RU" dirty="0">
                <a:solidFill>
                  <a:srgbClr val="EB1539"/>
                </a:solidFill>
                <a:cs typeface="Times New Roman" panose="02020603050405020304" pitchFamily="18" charset="0"/>
              </a:rPr>
              <a:t>Compton </a:t>
            </a:r>
            <a:r>
              <a:rPr lang="en-US" altLang="ru-RU" dirty="0" err="1">
                <a:solidFill>
                  <a:srgbClr val="EB1539"/>
                </a:solidFill>
                <a:cs typeface="Times New Roman" panose="02020603050405020304" pitchFamily="18" charset="0"/>
              </a:rPr>
              <a:t>polarimeters</a:t>
            </a:r>
            <a:r>
              <a:rPr lang="en-US" altLang="ru-RU" dirty="0">
                <a:solidFill>
                  <a:srgbClr val="EB1539"/>
                </a:solidFill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buSzPct val="50000"/>
              <a:buFont typeface="Wingdings" panose="05000000000000000000" pitchFamily="2" charset="2"/>
              <a:buNone/>
            </a:pPr>
            <a:r>
              <a:rPr lang="en-US" alt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	</a:t>
            </a:r>
            <a:r>
              <a:rPr lang="en-US" altLang="ru-RU" i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Laser </a:t>
            </a:r>
            <a:r>
              <a:rPr lang="en-US" altLang="ru-RU" i="1" u="sng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polarimeter</a:t>
            </a:r>
            <a:r>
              <a:rPr lang="en-US" altLang="ru-RU" i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                      </a:t>
            </a:r>
            <a:r>
              <a:rPr lang="en-US" altLang="ru-RU" sz="2000" b="1" u="sng" dirty="0" smtClean="0">
                <a:cs typeface="Times New Roman" panose="02020603050405020304" pitchFamily="18" charset="0"/>
              </a:rPr>
              <a:t>(supposed for CEPC, </a:t>
            </a:r>
            <a:r>
              <a:rPr lang="en-US" altLang="ru-RU" sz="2000" b="1" u="sng" dirty="0" err="1" smtClean="0">
                <a:cs typeface="Times New Roman" panose="02020603050405020304" pitchFamily="18" charset="0"/>
              </a:rPr>
              <a:t>FCCee</a:t>
            </a:r>
            <a:r>
              <a:rPr lang="en-US" altLang="ru-RU" sz="2000" b="1" u="sng" dirty="0" smtClean="0">
                <a:cs typeface="Times New Roman" panose="02020603050405020304" pitchFamily="18" charset="0"/>
              </a:rPr>
              <a:t>)</a:t>
            </a:r>
            <a:r>
              <a:rPr lang="en-US" altLang="ru-RU" sz="2000" b="1" u="sng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 </a:t>
            </a:r>
            <a:endParaRPr lang="en-US" altLang="ru-RU" sz="2000" b="1" u="sng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ru-RU" sz="800" dirty="0">
                <a:cs typeface="Times New Roman" panose="02020603050405020304" pitchFamily="18" charset="0"/>
              </a:rPr>
              <a:t>	</a:t>
            </a:r>
            <a:r>
              <a:rPr lang="en-US" altLang="ru-RU" sz="2000" b="1" dirty="0">
                <a:cs typeface="Times New Roman" panose="02020603050405020304" pitchFamily="18" charset="0"/>
              </a:rPr>
              <a:t>SPEAR (1976), DESY, VEPP-4, LEP</a:t>
            </a:r>
          </a:p>
          <a:p>
            <a:pPr>
              <a:buSzPct val="50000"/>
              <a:buNone/>
            </a:pPr>
            <a:r>
              <a:rPr lang="en-US" alt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	</a:t>
            </a:r>
            <a:r>
              <a:rPr lang="en-US" altLang="ru-RU" i="1" dirty="0">
                <a:solidFill>
                  <a:srgbClr val="FF0000"/>
                </a:solidFill>
                <a:cs typeface="Times New Roman" panose="02020603050405020304" pitchFamily="18" charset="0"/>
              </a:rPr>
              <a:t>Scattering of SR by an opposed </a:t>
            </a:r>
            <a:r>
              <a:rPr lang="en-US" altLang="ru-RU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beam</a:t>
            </a:r>
            <a:endParaRPr lang="en-US" altLang="ru-RU" i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ru-RU" sz="800" dirty="0">
                <a:solidFill>
                  <a:srgbClr val="0000FF"/>
                </a:solidFill>
                <a:cs typeface="Times New Roman" panose="02020603050405020304" pitchFamily="18" charset="0"/>
              </a:rPr>
              <a:t>	 </a:t>
            </a:r>
            <a:r>
              <a:rPr lang="en-US" altLang="ru-RU" sz="2000" b="1" dirty="0">
                <a:cs typeface="Times New Roman" panose="02020603050405020304" pitchFamily="18" charset="0"/>
              </a:rPr>
              <a:t>VEPP-4 (1982)</a:t>
            </a:r>
          </a:p>
          <a:p>
            <a:r>
              <a:rPr lang="en-US" altLang="ru-RU" u="sng" dirty="0">
                <a:solidFill>
                  <a:srgbClr val="EB1539"/>
                </a:solidFill>
                <a:cs typeface="Times New Roman" panose="02020603050405020304" pitchFamily="18" charset="0"/>
              </a:rPr>
              <a:t>Spin Light</a:t>
            </a:r>
            <a:r>
              <a:rPr lang="ru-RU" altLang="ru-RU" u="sng" dirty="0">
                <a:solidFill>
                  <a:srgbClr val="EB1539"/>
                </a:solidFill>
                <a:cs typeface="Times New Roman" panose="02020603050405020304" pitchFamily="18" charset="0"/>
              </a:rPr>
              <a:t> </a:t>
            </a:r>
            <a:r>
              <a:rPr lang="en-US" altLang="ru-RU" u="sng" dirty="0">
                <a:solidFill>
                  <a:srgbClr val="EB1539"/>
                </a:solidFill>
                <a:cs typeface="Times New Roman" panose="02020603050405020304" pitchFamily="18" charset="0"/>
              </a:rPr>
              <a:t>based </a:t>
            </a:r>
            <a:r>
              <a:rPr lang="en-US" altLang="ru-RU" u="sng" dirty="0" err="1" smtClean="0">
                <a:solidFill>
                  <a:srgbClr val="EB1539"/>
                </a:solidFill>
                <a:cs typeface="Times New Roman" panose="02020603050405020304" pitchFamily="18" charset="0"/>
              </a:rPr>
              <a:t>polarimeter</a:t>
            </a:r>
            <a:r>
              <a:rPr lang="en-US" altLang="ru-RU" u="sng" dirty="0" smtClean="0">
                <a:solidFill>
                  <a:srgbClr val="EB1539"/>
                </a:solidFill>
                <a:cs typeface="Times New Roman" panose="02020603050405020304" pitchFamily="18" charset="0"/>
              </a:rPr>
              <a:t>     </a:t>
            </a:r>
            <a:r>
              <a:rPr lang="en-US" altLang="ru-RU" sz="2000" b="1" u="sng" dirty="0">
                <a:cs typeface="Times New Roman" panose="02020603050405020304" pitchFamily="18" charset="0"/>
              </a:rPr>
              <a:t>(interesting, in my opinion, to consider for CEPC, </a:t>
            </a:r>
            <a:r>
              <a:rPr lang="en-US" altLang="ru-RU" sz="2000" b="1" u="sng" dirty="0" err="1">
                <a:cs typeface="Times New Roman" panose="02020603050405020304" pitchFamily="18" charset="0"/>
              </a:rPr>
              <a:t>FCCee</a:t>
            </a:r>
            <a:r>
              <a:rPr lang="en-US" altLang="ru-RU" sz="2000" b="1" u="sng" dirty="0">
                <a:cs typeface="Times New Roman" panose="02020603050405020304" pitchFamily="18" charset="0"/>
              </a:rPr>
              <a:t>)</a:t>
            </a:r>
            <a:r>
              <a:rPr lang="en-US" altLang="ru-RU" sz="2000" b="1" u="sng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</a:t>
            </a:r>
            <a:endParaRPr lang="en-US" altLang="ru-RU" sz="2000" b="1" u="sng" dirty="0" smtClean="0">
              <a:solidFill>
                <a:srgbClr val="EB1539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ru-RU" sz="2000" b="1" dirty="0" smtClean="0">
                <a:cs typeface="Times New Roman" panose="02020603050405020304" pitchFamily="18" charset="0"/>
              </a:rPr>
              <a:t>     VEPP-4 </a:t>
            </a:r>
            <a:r>
              <a:rPr lang="en-US" altLang="ru-RU" sz="2000" b="1" dirty="0">
                <a:cs typeface="Times New Roman" panose="02020603050405020304" pitchFamily="18" charset="0"/>
              </a:rPr>
              <a:t>(1983)</a:t>
            </a:r>
            <a:endParaRPr lang="en-US" altLang="ru-RU" sz="2000" dirty="0"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ru-RU" dirty="0" err="1">
                <a:solidFill>
                  <a:srgbClr val="EB1539"/>
                </a:solidFill>
                <a:cs typeface="Times New Roman" panose="02020603050405020304" pitchFamily="18" charset="0"/>
              </a:rPr>
              <a:t>M</a:t>
            </a:r>
            <a:r>
              <a:rPr lang="en-US" altLang="ru-RU" dirty="0" err="1">
                <a:solidFill>
                  <a:srgbClr val="EB1539"/>
                </a:solidFill>
                <a:cs typeface="Times New Roman" panose="02020603050405020304" pitchFamily="18" charset="0"/>
                <a:sym typeface="EuroRoman" pitchFamily="2" charset="2"/>
              </a:rPr>
              <a:t>ø</a:t>
            </a:r>
            <a:r>
              <a:rPr lang="en-US" altLang="ru-RU" dirty="0" err="1">
                <a:solidFill>
                  <a:srgbClr val="EB1539"/>
                </a:solidFill>
                <a:cs typeface="Times New Roman" panose="02020603050405020304" pitchFamily="18" charset="0"/>
              </a:rPr>
              <a:t>ller</a:t>
            </a:r>
            <a:r>
              <a:rPr lang="en-US" altLang="ru-RU" dirty="0">
                <a:solidFill>
                  <a:srgbClr val="EB1539"/>
                </a:solidFill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solidFill>
                  <a:srgbClr val="EB1539"/>
                </a:solidFill>
                <a:cs typeface="Times New Roman" panose="02020603050405020304" pitchFamily="18" charset="0"/>
              </a:rPr>
              <a:t>polarimeter</a:t>
            </a:r>
            <a:r>
              <a:rPr lang="en-US" altLang="ru-RU" dirty="0">
                <a:solidFill>
                  <a:srgbClr val="EB1539"/>
                </a:solidFill>
                <a:cs typeface="Times New Roman" panose="02020603050405020304" pitchFamily="18" charset="0"/>
              </a:rPr>
              <a:t> based on internal polarized target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ru-RU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	</a:t>
            </a:r>
            <a:r>
              <a:rPr lang="en-US" altLang="ru-RU" sz="2000" b="1" dirty="0">
                <a:cs typeface="Times New Roman" panose="02020603050405020304" pitchFamily="18" charset="0"/>
              </a:rPr>
              <a:t>VEPP-3 (2003)</a:t>
            </a:r>
            <a:endParaRPr lang="ru-RU" alt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12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88775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017301" y="922991"/>
            <a:ext cx="4865254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altLang="ru-RU" sz="1600" u="none" dirty="0" smtClean="0">
                <a:latin typeface="+mn-lt"/>
              </a:rPr>
              <a:t>1. IBS electron count rate normalized on beam volume  and on  squared current vs  VEPP-4M beam energy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479" y="1665693"/>
            <a:ext cx="4678619" cy="3343276"/>
          </a:xfrm>
          <a:prstGeom prst="rect">
            <a:avLst/>
          </a:prstGeom>
        </p:spPr>
      </p:pic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7636114" y="3475446"/>
            <a:ext cx="2052171" cy="10464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ru-RU" sz="1200" b="1" u="none" dirty="0" smtClean="0">
                <a:latin typeface="+mn-lt"/>
              </a:rPr>
              <a:t>Theory:</a:t>
            </a:r>
            <a:r>
              <a:rPr lang="en-US" altLang="ru-RU" sz="1200" b="1" i="1" u="none" dirty="0" smtClean="0"/>
              <a:t> </a:t>
            </a:r>
            <a:r>
              <a:rPr lang="en-US" altLang="ru-RU" sz="1200" b="1" u="none" dirty="0" smtClean="0">
                <a:sym typeface="Symbol"/>
              </a:rPr>
              <a:t> </a:t>
            </a:r>
            <a:r>
              <a:rPr lang="en-US" altLang="ru-RU" sz="1200" b="1" i="1" u="none" dirty="0" smtClean="0"/>
              <a:t>E </a:t>
            </a:r>
            <a:r>
              <a:rPr lang="ru-RU" altLang="ru-RU" sz="1200" b="1" i="1" u="none" baseline="30000" dirty="0"/>
              <a:t>-</a:t>
            </a:r>
            <a:r>
              <a:rPr lang="ru-RU" altLang="ru-RU" sz="1200" b="1" i="1" u="none" baseline="30000" dirty="0" smtClean="0"/>
              <a:t>3</a:t>
            </a:r>
            <a:endParaRPr lang="en-US" altLang="ru-RU" sz="1200" b="1" i="1" u="none" dirty="0" smtClean="0"/>
          </a:p>
          <a:p>
            <a:pPr marL="342900" indent="-342900"/>
            <a:r>
              <a:rPr lang="en-US" altLang="ru-RU" sz="1000" u="none" dirty="0" smtClean="0">
                <a:solidFill>
                  <a:srgbClr val="0000FF"/>
                </a:solidFill>
              </a:rPr>
              <a:t>Possible sources of discrepancy:</a:t>
            </a:r>
          </a:p>
          <a:p>
            <a:pPr marL="342900" indent="-342900"/>
            <a:r>
              <a:rPr lang="en-US" altLang="ru-RU" sz="1000" u="none" dirty="0" smtClean="0">
                <a:solidFill>
                  <a:srgbClr val="0000FF"/>
                </a:solidFill>
              </a:rPr>
              <a:t>-inhomogeneity of experimental</a:t>
            </a:r>
          </a:p>
          <a:p>
            <a:pPr marL="342900" indent="-342900"/>
            <a:r>
              <a:rPr lang="en-US" altLang="ru-RU" sz="1000" u="none" dirty="0" smtClean="0">
                <a:solidFill>
                  <a:srgbClr val="0000FF"/>
                </a:solidFill>
              </a:rPr>
              <a:t>conditions with changing energy;  </a:t>
            </a:r>
          </a:p>
          <a:p>
            <a:pPr marL="342900" indent="-342900"/>
            <a:r>
              <a:rPr lang="en-US" altLang="ru-RU" sz="1000" u="none" dirty="0" smtClean="0">
                <a:solidFill>
                  <a:srgbClr val="0000FF"/>
                </a:solidFill>
              </a:rPr>
              <a:t>-uncertainty of effective beam </a:t>
            </a:r>
          </a:p>
          <a:p>
            <a:pPr marL="342900" indent="-342900"/>
            <a:r>
              <a:rPr lang="en-US" altLang="ru-RU" sz="1000" u="none" dirty="0" smtClean="0">
                <a:solidFill>
                  <a:srgbClr val="0000FF"/>
                </a:solidFill>
              </a:rPr>
              <a:t>angular spread  definition</a:t>
            </a:r>
            <a:endParaRPr lang="ru-RU" altLang="ru-RU" sz="1000" u="none" dirty="0">
              <a:solidFill>
                <a:srgbClr val="0000FF"/>
              </a:solidFill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67" y="1174982"/>
            <a:ext cx="4911725" cy="1684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95311" y="829687"/>
            <a:ext cx="629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dirty="0" smtClean="0"/>
              <a:t>IBS cross </a:t>
            </a:r>
            <a:r>
              <a:rPr lang="en-US" altLang="ru-RU" dirty="0"/>
              <a:t>section decreases with </a:t>
            </a:r>
            <a:r>
              <a:rPr lang="en-US" altLang="ru-RU" dirty="0" smtClean="0"/>
              <a:t>polarization (</a:t>
            </a:r>
            <a:r>
              <a:rPr lang="en-US" altLang="ru-RU" dirty="0" smtClean="0">
                <a:sym typeface="Symbol" panose="05050102010706020507" pitchFamily="18" charset="2"/>
              </a:rPr>
              <a:t>0</a:t>
            </a:r>
            <a:r>
              <a:rPr lang="en-US" altLang="ru-RU" dirty="0" smtClean="0"/>
              <a:t>)</a:t>
            </a:r>
            <a:endParaRPr lang="ru-RU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291" y="3023659"/>
            <a:ext cx="4560558" cy="24797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5312" y="2827106"/>
            <a:ext cx="629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dirty="0" smtClean="0"/>
              <a:t>Schematic diagram of </a:t>
            </a:r>
            <a:r>
              <a:rPr lang="en-US" altLang="ru-RU" dirty="0" err="1" smtClean="0"/>
              <a:t>Touschek</a:t>
            </a:r>
            <a:r>
              <a:rPr lang="en-US" altLang="ru-RU" dirty="0" smtClean="0"/>
              <a:t> particles detecting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95311" y="5275207"/>
            <a:ext cx="6294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dirty="0"/>
              <a:t>If </a:t>
            </a:r>
            <a:r>
              <a:rPr lang="en-US" altLang="ru-RU" dirty="0" smtClean="0"/>
              <a:t>IBS dominates </a:t>
            </a:r>
            <a:r>
              <a:rPr lang="en-US" altLang="ru-RU" dirty="0"/>
              <a:t>over “Gas-Beam” one can use a sum of </a:t>
            </a:r>
          </a:p>
          <a:p>
            <a:r>
              <a:rPr lang="en-US" altLang="ru-RU" dirty="0"/>
              <a:t>the counter rates instead of their logical production</a:t>
            </a:r>
            <a:endParaRPr lang="ru-RU" alt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390570" y="165571"/>
            <a:ext cx="5644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3200" b="1" dirty="0">
                <a:solidFill>
                  <a:srgbClr val="0000FF"/>
                </a:solidFill>
              </a:rPr>
              <a:t>Basics of </a:t>
            </a:r>
            <a:r>
              <a:rPr lang="en-US" altLang="ru-RU" sz="3200" b="1" dirty="0" err="1" smtClean="0">
                <a:solidFill>
                  <a:srgbClr val="0000FF"/>
                </a:solidFill>
              </a:rPr>
              <a:t>T</a:t>
            </a:r>
            <a:r>
              <a:rPr lang="en-US" altLang="ru-RU" sz="3200" b="1" dirty="0" err="1">
                <a:solidFill>
                  <a:srgbClr val="0000FF"/>
                </a:solidFill>
              </a:rPr>
              <a:t>o</a:t>
            </a:r>
            <a:r>
              <a:rPr lang="en-US" altLang="ru-RU" sz="3200" b="1" dirty="0" err="1" smtClean="0">
                <a:solidFill>
                  <a:srgbClr val="0000FF"/>
                </a:solidFill>
              </a:rPr>
              <a:t>uschek</a:t>
            </a:r>
            <a:r>
              <a:rPr lang="en-US" altLang="ru-RU" sz="32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3200" b="1" dirty="0" err="1" smtClean="0">
                <a:solidFill>
                  <a:srgbClr val="0000FF"/>
                </a:solidFill>
              </a:rPr>
              <a:t>polarimeter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95311" y="5921538"/>
            <a:ext cx="11406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00FF"/>
                </a:solidFill>
              </a:rPr>
              <a:t>Touschek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polarimeter</a:t>
            </a:r>
            <a:r>
              <a:rPr lang="en-US" sz="2000" dirty="0">
                <a:solidFill>
                  <a:srgbClr val="0000FF"/>
                </a:solidFill>
              </a:rPr>
              <a:t> in use for RD at VEPP-4M works very well at </a:t>
            </a:r>
            <a:r>
              <a:rPr lang="en-US" sz="2000" i="1" dirty="0" err="1">
                <a:solidFill>
                  <a:srgbClr val="0000FF"/>
                </a:solidFill>
              </a:rPr>
              <a:t>E</a:t>
            </a:r>
            <a:r>
              <a:rPr lang="en-US" sz="2000" baseline="-25000" dirty="0" err="1">
                <a:solidFill>
                  <a:srgbClr val="0000FF"/>
                </a:solidFill>
              </a:rPr>
              <a:t>beam</a:t>
            </a:r>
            <a:r>
              <a:rPr lang="en-US" sz="2000" baseline="-25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&lt;2 GeV but will be rather not effective at </a:t>
            </a:r>
            <a:r>
              <a:rPr lang="en-US" sz="2000" i="1" dirty="0" err="1">
                <a:solidFill>
                  <a:srgbClr val="0000FF"/>
                </a:solidFill>
              </a:rPr>
              <a:t>E</a:t>
            </a:r>
            <a:r>
              <a:rPr lang="en-US" sz="2000" baseline="-25000" dirty="0" err="1">
                <a:solidFill>
                  <a:srgbClr val="0000FF"/>
                </a:solidFill>
              </a:rPr>
              <a:t>beam</a:t>
            </a:r>
            <a:r>
              <a:rPr lang="en-US" sz="2000" baseline="-25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&gt; 4 GeV because of considerable  decrease of effect and counting rate with energy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875541" y="5068331"/>
            <a:ext cx="4656012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altLang="ru-RU" sz="1600" dirty="0" smtClean="0">
                <a:latin typeface="+mn-lt"/>
              </a:rPr>
              <a:t>2. Polarization </a:t>
            </a:r>
            <a:r>
              <a:rPr lang="en-US" altLang="ru-RU" sz="1600" dirty="0">
                <a:latin typeface="+mn-lt"/>
              </a:rPr>
              <a:t>effect in </a:t>
            </a:r>
            <a:r>
              <a:rPr lang="en-US" altLang="ru-RU" sz="1600" dirty="0" smtClean="0">
                <a:latin typeface="+mn-lt"/>
              </a:rPr>
              <a:t> </a:t>
            </a:r>
            <a:r>
              <a:rPr lang="en-US" altLang="ru-RU" sz="1600" dirty="0">
                <a:latin typeface="+mn-lt"/>
              </a:rPr>
              <a:t>count rate </a:t>
            </a:r>
            <a:r>
              <a:rPr lang="en-US" altLang="ru-RU" sz="1600" dirty="0" smtClean="0">
                <a:latin typeface="+mn-lt"/>
              </a:rPr>
              <a:t>of </a:t>
            </a:r>
            <a:r>
              <a:rPr lang="en-US" altLang="ru-RU" sz="1600" dirty="0" err="1" smtClean="0">
                <a:latin typeface="+mn-lt"/>
              </a:rPr>
              <a:t>Touschek</a:t>
            </a:r>
            <a:endParaRPr lang="en-US" altLang="ru-RU" sz="1600" dirty="0" smtClean="0">
              <a:latin typeface="+mn-lt"/>
            </a:endParaRPr>
          </a:p>
          <a:p>
            <a:pPr algn="ctr">
              <a:defRPr/>
            </a:pPr>
            <a:r>
              <a:rPr lang="en-US" altLang="ru-RU" sz="1600" dirty="0" smtClean="0">
                <a:latin typeface="+mn-lt"/>
              </a:rPr>
              <a:t> </a:t>
            </a:r>
            <a:r>
              <a:rPr lang="en-US" altLang="ru-RU" sz="1600" dirty="0">
                <a:latin typeface="+mn-lt"/>
              </a:rPr>
              <a:t>particles decreases with energy </a:t>
            </a:r>
            <a:r>
              <a:rPr lang="en-US" altLang="ru-RU" sz="1600" dirty="0" smtClean="0">
                <a:latin typeface="+mn-lt"/>
              </a:rPr>
              <a:t>as </a:t>
            </a:r>
            <a:r>
              <a:rPr lang="en-US" altLang="ru-RU" sz="1600" dirty="0" smtClean="0">
                <a:latin typeface="+mn-lt"/>
                <a:sym typeface="Symbol" panose="05050102010706020507" pitchFamily="18" charset="2"/>
              </a:rPr>
              <a:t></a:t>
            </a:r>
            <a:r>
              <a:rPr lang="en-US" altLang="ru-RU" sz="1600" dirty="0" smtClean="0">
                <a:latin typeface="+mn-lt"/>
              </a:rPr>
              <a:t>  1/E</a:t>
            </a:r>
            <a:r>
              <a:rPr lang="en-US" altLang="ru-RU" sz="1600" baseline="30000" dirty="0" smtClean="0">
                <a:latin typeface="+mn-lt"/>
              </a:rPr>
              <a:t>4</a:t>
            </a:r>
            <a:endParaRPr lang="en-US" altLang="ru-RU" sz="1600" u="none" baseline="30000" dirty="0" smtClean="0"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84784" y="874326"/>
            <a:ext cx="4730289" cy="4838142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 rot="16200000">
            <a:off x="6272213" y="3371850"/>
            <a:ext cx="18090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A. </a:t>
            </a:r>
            <a:r>
              <a:rPr lang="en-US" dirty="0" err="1"/>
              <a:t>Nikitin</a:t>
            </a:r>
            <a:r>
              <a:rPr lang="en-US" dirty="0"/>
              <a:t> and I. B. </a:t>
            </a:r>
            <a:r>
              <a:rPr lang="en-US" dirty="0" err="1"/>
              <a:t>Nikolaev</a:t>
            </a:r>
            <a:r>
              <a:rPr lang="en-US" dirty="0"/>
              <a:t>, “Calculation of the intensity of </a:t>
            </a:r>
            <a:r>
              <a:rPr lang="en-US" dirty="0" err="1"/>
              <a:t>Touschek</a:t>
            </a:r>
            <a:r>
              <a:rPr lang="en-US" dirty="0"/>
              <a:t> electrons in the VEPP-4M storage ring,” Journal of Experimental and Theoretical Physics, vol. 115, no. 1, pp. 36–47, 2012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4355220" y="3091500"/>
            <a:ext cx="5083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S. A. </a:t>
            </a:r>
            <a:r>
              <a:rPr lang="en-US" sz="1400" dirty="0" err="1"/>
              <a:t>Nikitin</a:t>
            </a:r>
            <a:r>
              <a:rPr lang="en-US" sz="1400" dirty="0"/>
              <a:t> and I. B. </a:t>
            </a:r>
            <a:r>
              <a:rPr lang="en-US" sz="1400" dirty="0" err="1"/>
              <a:t>Nikolaev</a:t>
            </a:r>
            <a:r>
              <a:rPr lang="en-US" sz="1400" dirty="0"/>
              <a:t>, </a:t>
            </a:r>
            <a:r>
              <a:rPr lang="en-US" sz="1400" dirty="0" smtClean="0"/>
              <a:t>JETP, </a:t>
            </a:r>
            <a:r>
              <a:rPr lang="en-US" sz="1400" dirty="0"/>
              <a:t>vol. 115, no. 1, pp. 36–47, 2012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13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96040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9300" y="3305367"/>
            <a:ext cx="4254500" cy="314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14</a:t>
            </a:fld>
            <a:endParaRPr lang="ru-RU" sz="1600" b="1" dirty="0"/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575" y="3455039"/>
            <a:ext cx="5244190" cy="289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Two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007400" y="849545"/>
            <a:ext cx="4346400" cy="2454619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lum bright="-12000" contrast="12000"/>
          </a:blip>
          <a:srcRect/>
          <a:stretch>
            <a:fillRect/>
          </a:stretch>
        </p:blipFill>
        <p:spPr>
          <a:xfrm>
            <a:off x="960313" y="894033"/>
            <a:ext cx="4780729" cy="2410131"/>
          </a:xfrm>
          <a:prstGeom prst="rect">
            <a:avLst/>
          </a:prstGeom>
          <a:ln algn="ctr">
            <a:solidFill>
              <a:schemeClr val="tx1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1982252" y="2702514"/>
            <a:ext cx="2736850" cy="484188"/>
          </a:xfrm>
          <a:prstGeom prst="rightArrow">
            <a:avLst>
              <a:gd name="adj1" fmla="val 50000"/>
              <a:gd name="adj2" fmla="val 44104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Scanning  the depolarizer frequency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4063886" y="1446641"/>
            <a:ext cx="131043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altLang="ru-RU" sz="1400" b="1" dirty="0">
                <a:latin typeface="+mn-lt"/>
              </a:rPr>
              <a:t>Depolarization Jump</a:t>
            </a:r>
            <a:endParaRPr lang="ru-RU" altLang="ru-RU" sz="1400" b="1" dirty="0">
              <a:latin typeface="+mn-lt"/>
            </a:endParaRPr>
          </a:p>
        </p:txBody>
      </p:sp>
      <p:graphicFrame>
        <p:nvGraphicFramePr>
          <p:cNvPr id="11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896422"/>
              </p:ext>
            </p:extLst>
          </p:nvPr>
        </p:nvGraphicFramePr>
        <p:xfrm>
          <a:off x="4356316" y="1983600"/>
          <a:ext cx="725572" cy="450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2" name="Формула" r:id="rId7" imgW="634680" imgH="393480" progId="Equation.3">
                  <p:embed/>
                </p:oleObj>
              </mc:Choice>
              <mc:Fallback>
                <p:oleObj name="Формула" r:id="rId7" imgW="634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316" y="1983600"/>
                        <a:ext cx="725572" cy="450577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5E9EFF"/>
                          </a:gs>
                          <a:gs pos="39999">
                            <a:srgbClr val="85C2FF"/>
                          </a:gs>
                          <a:gs pos="70000">
                            <a:srgbClr val="C4D6EB"/>
                          </a:gs>
                          <a:gs pos="100000">
                            <a:srgbClr val="FFEBFA"/>
                          </a:gs>
                        </a:gsLst>
                        <a:lin ang="10800000"/>
                      </a:gradFill>
                      <a:ln w="9525">
                        <a:solidFill>
                          <a:srgbClr val="385D8A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7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8463" y="1378638"/>
            <a:ext cx="1295376" cy="3651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332134" y="24046"/>
            <a:ext cx="9357567" cy="6492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altLang="ru-RU" sz="2800" b="1" dirty="0" smtClean="0">
                <a:solidFill>
                  <a:srgbClr val="0000FF"/>
                </a:solidFill>
                <a:latin typeface="+mn-lt"/>
              </a:rPr>
              <a:t>RD energy calibration </a:t>
            </a:r>
            <a:r>
              <a:rPr lang="en-US" altLang="ru-RU" sz="2800" b="1" dirty="0">
                <a:solidFill>
                  <a:srgbClr val="0000FF"/>
                </a:solidFill>
                <a:latin typeface="+mn-lt"/>
              </a:rPr>
              <a:t>using </a:t>
            </a:r>
            <a:r>
              <a:rPr lang="en-US" altLang="ru-RU" sz="2800" b="1" dirty="0" err="1">
                <a:solidFill>
                  <a:srgbClr val="0000FF"/>
                </a:solidFill>
                <a:latin typeface="+mn-lt"/>
              </a:rPr>
              <a:t>Touschek</a:t>
            </a:r>
            <a:r>
              <a:rPr lang="en-US" altLang="ru-RU" sz="28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altLang="ru-RU" sz="2800" b="1" dirty="0" err="1" smtClean="0">
                <a:solidFill>
                  <a:srgbClr val="0000FF"/>
                </a:solidFill>
                <a:latin typeface="+mn-lt"/>
              </a:rPr>
              <a:t>polarimeter</a:t>
            </a:r>
            <a:r>
              <a:rPr lang="en-US" altLang="ru-RU" sz="2800" b="1" dirty="0" smtClean="0">
                <a:solidFill>
                  <a:srgbClr val="0000FF"/>
                </a:solidFill>
                <a:latin typeface="+mn-lt"/>
              </a:rPr>
              <a:t> at VEPP-4M</a:t>
            </a:r>
            <a:endParaRPr lang="ru-RU" altLang="ru-RU" sz="28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7686" y="6308079"/>
            <a:ext cx="9151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 the special “fine scan” mode, we achieve a record resolution of 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-9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/>
          </p:nvPr>
        </p:nvGraphicFramePr>
        <p:xfrm>
          <a:off x="412124" y="1330219"/>
          <a:ext cx="3974681" cy="3894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3416" y="1539690"/>
            <a:ext cx="5870769" cy="351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9076357" y="1766146"/>
            <a:ext cx="23599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cs typeface="Arial" charset="0"/>
              </a:rPr>
              <a:t>E=45. 387 GeV (</a:t>
            </a:r>
            <a:r>
              <a:rPr lang="en-US" dirty="0" smtClean="0">
                <a:cs typeface="Arial" charset="0"/>
              </a:rPr>
              <a:t>Z peak)</a:t>
            </a:r>
            <a:endParaRPr lang="en-US" dirty="0">
              <a:cs typeface="Arial" charset="0"/>
            </a:endParaRPr>
          </a:p>
          <a:p>
            <a:r>
              <a:rPr lang="en-US" dirty="0">
                <a:cs typeface="Arial" charset="0"/>
                <a:sym typeface="Symbol" pitchFamily="18" charset="2"/>
              </a:rPr>
              <a:t>=103</a:t>
            </a:r>
            <a:endParaRPr lang="ru-RU" dirty="0">
              <a:cs typeface="Arial" charset="0"/>
            </a:endParaRP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6564561" y="1471522"/>
            <a:ext cx="19893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>
              <a:cs typeface="Arial" charset="0"/>
              <a:sym typeface="Symbol" pitchFamily="18" charset="2"/>
            </a:endParaRPr>
          </a:p>
          <a:p>
            <a:r>
              <a:rPr lang="en-US" sz="1200" b="1" dirty="0">
                <a:cs typeface="Arial" charset="0"/>
                <a:sym typeface="Symbol" pitchFamily="18" charset="2"/>
              </a:rPr>
              <a:t>CEPC</a:t>
            </a:r>
            <a:r>
              <a:rPr lang="en-US" sz="1200" dirty="0">
                <a:cs typeface="Arial" charset="0"/>
                <a:sym typeface="Symbol" pitchFamily="18" charset="2"/>
              </a:rPr>
              <a:t> </a:t>
            </a:r>
            <a:r>
              <a:rPr lang="en-US" sz="1200" b="1" dirty="0">
                <a:cs typeface="Arial" charset="0"/>
                <a:sym typeface="Symbol" pitchFamily="18" charset="2"/>
              </a:rPr>
              <a:t>structure on 07.11.2017</a:t>
            </a:r>
          </a:p>
          <a:p>
            <a:r>
              <a:rPr lang="en-US" sz="1200" b="1" dirty="0">
                <a:cs typeface="Arial" charset="0"/>
                <a:sym typeface="Symbol" pitchFamily="18" charset="2"/>
              </a:rPr>
              <a:t></a:t>
            </a:r>
            <a:r>
              <a:rPr lang="en-US" sz="1200" b="1" baseline="-25000" dirty="0">
                <a:cs typeface="Arial" charset="0"/>
                <a:sym typeface="Symbol" pitchFamily="18" charset="2"/>
              </a:rPr>
              <a:t>x</a:t>
            </a:r>
            <a:r>
              <a:rPr lang="en-US" sz="1200" b="1" dirty="0">
                <a:cs typeface="Arial" charset="0"/>
                <a:sym typeface="Symbol" pitchFamily="18" charset="2"/>
              </a:rPr>
              <a:t>=355.103</a:t>
            </a:r>
          </a:p>
          <a:p>
            <a:r>
              <a:rPr lang="en-US" sz="1200" b="1" dirty="0">
                <a:cs typeface="Arial" charset="0"/>
                <a:sym typeface="Symbol" pitchFamily="18" charset="2"/>
              </a:rPr>
              <a:t></a:t>
            </a:r>
            <a:r>
              <a:rPr lang="en-US" sz="1200" b="1" baseline="-25000" dirty="0">
                <a:cs typeface="Arial" charset="0"/>
                <a:sym typeface="Symbol" pitchFamily="18" charset="2"/>
              </a:rPr>
              <a:t>y</a:t>
            </a:r>
            <a:r>
              <a:rPr lang="en-US" sz="1200" b="1" dirty="0">
                <a:cs typeface="Arial" charset="0"/>
                <a:sym typeface="Symbol" pitchFamily="18" charset="2"/>
              </a:rPr>
              <a:t>=355.215</a:t>
            </a:r>
            <a:endParaRPr lang="ru-RU" sz="1200" b="1" baseline="-25000" dirty="0">
              <a:cs typeface="Arial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82476" y="53290"/>
            <a:ext cx="7299724" cy="54916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4563F9"/>
                </a:solidFill>
                <a:latin typeface="+mn-lt"/>
              </a:rPr>
              <a:t>Spin response factor of kicker-depolarizer </a:t>
            </a:r>
            <a:endParaRPr lang="ru-RU" sz="3200" b="1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907272"/>
              </p:ext>
            </p:extLst>
          </p:nvPr>
        </p:nvGraphicFramePr>
        <p:xfrm>
          <a:off x="4784795" y="524758"/>
          <a:ext cx="7158976" cy="91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0" name="Формула" r:id="rId6" imgW="5397500" imgH="736600" progId="Equation.3">
                  <p:embed/>
                </p:oleObj>
              </mc:Choice>
              <mc:Fallback>
                <p:oleObj name="Формула" r:id="rId6" imgW="53975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795" y="524758"/>
                        <a:ext cx="7158976" cy="913837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28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14183" y="1330219"/>
            <a:ext cx="7438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Introduced in: Y</a:t>
            </a:r>
            <a:r>
              <a:rPr lang="en-US" sz="1400" dirty="0">
                <a:solidFill>
                  <a:srgbClr val="FF0000"/>
                </a:solidFill>
              </a:rPr>
              <a:t>. S. </a:t>
            </a:r>
            <a:r>
              <a:rPr lang="en-US" sz="1400" dirty="0" err="1">
                <a:solidFill>
                  <a:srgbClr val="FF0000"/>
                </a:solidFill>
              </a:rPr>
              <a:t>Derbenev</a:t>
            </a:r>
            <a:r>
              <a:rPr lang="en-US" sz="1400" dirty="0">
                <a:solidFill>
                  <a:srgbClr val="FF0000"/>
                </a:solidFill>
              </a:rPr>
              <a:t>, A. M. Kondratenko, </a:t>
            </a:r>
            <a:r>
              <a:rPr lang="en-US" sz="1400" dirty="0" smtClean="0">
                <a:solidFill>
                  <a:srgbClr val="FF0000"/>
                </a:solidFill>
              </a:rPr>
              <a:t>and A</a:t>
            </a:r>
            <a:r>
              <a:rPr lang="en-US" sz="1400" dirty="0">
                <a:solidFill>
                  <a:srgbClr val="FF0000"/>
                </a:solidFill>
              </a:rPr>
              <a:t>. </a:t>
            </a:r>
            <a:r>
              <a:rPr lang="en-US" sz="1400" dirty="0" smtClean="0">
                <a:solidFill>
                  <a:srgbClr val="FF0000"/>
                </a:solidFill>
              </a:rPr>
              <a:t>N. </a:t>
            </a:r>
            <a:r>
              <a:rPr lang="en-US" sz="1400" dirty="0" err="1" smtClean="0">
                <a:solidFill>
                  <a:srgbClr val="FF0000"/>
                </a:solidFill>
              </a:rPr>
              <a:t>Skrinsky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</a:rPr>
              <a:t>Part</a:t>
            </a:r>
            <a:r>
              <a:rPr lang="en-US" sz="1400" dirty="0">
                <a:solidFill>
                  <a:srgbClr val="FF0000"/>
                </a:solidFill>
              </a:rPr>
              <a:t>. </a:t>
            </a:r>
            <a:r>
              <a:rPr lang="en-US" sz="1400" dirty="0" err="1">
                <a:solidFill>
                  <a:srgbClr val="FF0000"/>
                </a:solidFill>
              </a:rPr>
              <a:t>Accel</a:t>
            </a:r>
            <a:r>
              <a:rPr lang="en-US" sz="1400" dirty="0">
                <a:solidFill>
                  <a:srgbClr val="FF0000"/>
                </a:solidFill>
              </a:rPr>
              <a:t>., vol. 9, </a:t>
            </a:r>
            <a:r>
              <a:rPr lang="en-US" sz="1400" dirty="0" smtClean="0">
                <a:solidFill>
                  <a:srgbClr val="FF0000"/>
                </a:solidFill>
              </a:rPr>
              <a:t>p</a:t>
            </a:r>
            <a:r>
              <a:rPr lang="en-US" sz="1400" dirty="0">
                <a:solidFill>
                  <a:srgbClr val="FF0000"/>
                </a:solidFill>
              </a:rPr>
              <a:t>. </a:t>
            </a:r>
            <a:r>
              <a:rPr lang="en-US" sz="1400" dirty="0" smtClean="0">
                <a:solidFill>
                  <a:srgbClr val="FF0000"/>
                </a:solidFill>
              </a:rPr>
              <a:t>247, </a:t>
            </a:r>
            <a:r>
              <a:rPr lang="en-US" sz="1400" dirty="0">
                <a:solidFill>
                  <a:srgbClr val="FF0000"/>
                </a:solidFill>
              </a:rPr>
              <a:t>1979</a:t>
            </a:r>
            <a:r>
              <a:rPr lang="en-US" sz="1400" dirty="0"/>
              <a:t>. 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2880" y="5053318"/>
            <a:ext cx="57510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Factor |F</a:t>
            </a:r>
            <a:r>
              <a:rPr lang="en-US" sz="1400" baseline="30000" dirty="0" smtClean="0">
                <a:sym typeface="Symbol" panose="05050102010706020507" pitchFamily="18" charset="2"/>
              </a:rPr>
              <a:t></a:t>
            </a:r>
            <a:r>
              <a:rPr lang="en-US" sz="1400" dirty="0" smtClean="0"/>
              <a:t> </a:t>
            </a:r>
            <a:r>
              <a:rPr lang="en-US" sz="1400" dirty="0"/>
              <a:t>| </a:t>
            </a:r>
            <a:r>
              <a:rPr lang="en-US" sz="1400" dirty="0" smtClean="0"/>
              <a:t>can enhance or </a:t>
            </a:r>
            <a:r>
              <a:rPr lang="en-US" sz="1400" dirty="0"/>
              <a:t>weaken significantly the direct action of </a:t>
            </a:r>
            <a:r>
              <a:rPr lang="en-US" sz="1400" dirty="0" smtClean="0"/>
              <a:t>the depolarizer, </a:t>
            </a:r>
            <a:r>
              <a:rPr lang="en-US" sz="1400" dirty="0"/>
              <a:t>depending on the azimuth of its </a:t>
            </a:r>
            <a:r>
              <a:rPr lang="en-US" sz="1400" dirty="0" smtClean="0"/>
              <a:t>placement and the energy.  Energy dependence of spin response of three different kicker-depolarizers at VEPP-4M  placed at different azimuths. </a:t>
            </a:r>
            <a:r>
              <a:rPr lang="en-US" sz="1400" dirty="0"/>
              <a:t>A special experiment at 1495 MeV revealed </a:t>
            </a:r>
            <a:r>
              <a:rPr lang="en-US" sz="1400" dirty="0" smtClean="0"/>
              <a:t>that </a:t>
            </a:r>
            <a:r>
              <a:rPr lang="en-US" sz="1400" dirty="0"/>
              <a:t>the beam could be depolarized by depolarizer #1, not by depolarizer #3, all other factors being equal.</a:t>
            </a:r>
            <a:endParaRPr lang="ru-RU" sz="1400" dirty="0"/>
          </a:p>
        </p:txBody>
      </p:sp>
      <p:pic>
        <p:nvPicPr>
          <p:cNvPr id="13" name="Рисунок 1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8745" y="536699"/>
            <a:ext cx="3060298" cy="135365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163175" y="5053318"/>
            <a:ext cx="5889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spin response function is used to estimate the depolarizing effect of quantum fluctuations due to </a:t>
            </a:r>
            <a:r>
              <a:rPr lang="en-US" sz="1400" dirty="0"/>
              <a:t>corresponding</a:t>
            </a:r>
            <a:r>
              <a:rPr lang="ru-RU" sz="1400" dirty="0" smtClean="0"/>
              <a:t> </a:t>
            </a:r>
            <a:r>
              <a:rPr lang="en-US" sz="1400" dirty="0" smtClean="0"/>
              <a:t>transverse perturbations </a:t>
            </a:r>
            <a:r>
              <a:rPr lang="en-US" sz="1400" dirty="0"/>
              <a:t>of the </a:t>
            </a:r>
            <a:r>
              <a:rPr lang="en-US" sz="1400" dirty="0" smtClean="0"/>
              <a:t>guide field</a:t>
            </a:r>
            <a:r>
              <a:rPr lang="en-US" sz="1400" dirty="0"/>
              <a:t>. </a:t>
            </a:r>
            <a:r>
              <a:rPr lang="en-US" sz="1400" dirty="0" smtClean="0"/>
              <a:t> Calculation of </a:t>
            </a:r>
            <a:r>
              <a:rPr lang="en-US" sz="1400" dirty="0"/>
              <a:t>|F</a:t>
            </a:r>
            <a:r>
              <a:rPr lang="en-US" sz="1400" baseline="30000" dirty="0">
                <a:sym typeface="Symbol" panose="05050102010706020507" pitchFamily="18" charset="2"/>
              </a:rPr>
              <a:t></a:t>
            </a:r>
            <a:r>
              <a:rPr lang="en-US" sz="1400" dirty="0"/>
              <a:t> |</a:t>
            </a:r>
            <a:r>
              <a:rPr lang="ru-RU" sz="1400" dirty="0" smtClean="0"/>
              <a:t> </a:t>
            </a:r>
            <a:r>
              <a:rPr lang="en-US" sz="1400" dirty="0" smtClean="0"/>
              <a:t>allows </a:t>
            </a:r>
            <a:r>
              <a:rPr lang="en-US" sz="1400" dirty="0"/>
              <a:t>choose the optimal place for the </a:t>
            </a:r>
            <a:r>
              <a:rPr lang="en-US" sz="1400" dirty="0" smtClean="0"/>
              <a:t>kicker</a:t>
            </a:r>
            <a:r>
              <a:rPr lang="ru-RU" sz="1400" dirty="0" smtClean="0"/>
              <a:t> </a:t>
            </a:r>
            <a:r>
              <a:rPr lang="en-US" sz="1400" dirty="0" smtClean="0"/>
              <a:t>depolarizer </a:t>
            </a:r>
            <a:r>
              <a:rPr lang="en-US" sz="1400" dirty="0"/>
              <a:t>(providing a strong effect on the spin </a:t>
            </a:r>
            <a:r>
              <a:rPr lang="en-US" sz="1400" dirty="0" smtClean="0"/>
              <a:t>with</a:t>
            </a:r>
            <a:r>
              <a:rPr lang="ru-RU" sz="1400" dirty="0" smtClean="0"/>
              <a:t> </a:t>
            </a:r>
            <a:r>
              <a:rPr lang="en-US" sz="1400" dirty="0" smtClean="0"/>
              <a:t>a weak</a:t>
            </a:r>
            <a:r>
              <a:rPr lang="ru-RU" sz="1400" dirty="0" smtClean="0"/>
              <a:t> </a:t>
            </a:r>
            <a:r>
              <a:rPr lang="en-US" sz="1400" dirty="0" smtClean="0"/>
              <a:t>perturbation in orbital motion). </a:t>
            </a:r>
            <a:endParaRPr lang="ru-RU" sz="1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15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11583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71913" y="107422"/>
            <a:ext cx="3600450" cy="576262"/>
          </a:xfrm>
        </p:spPr>
        <p:txBody>
          <a:bodyPr>
            <a:noAutofit/>
          </a:bodyPr>
          <a:lstStyle/>
          <a:p>
            <a:r>
              <a:rPr lang="en-US" altLang="ru-RU" sz="3200" b="1" dirty="0" smtClean="0">
                <a:solidFill>
                  <a:srgbClr val="0000FF"/>
                </a:solidFill>
                <a:latin typeface="+mn-lt"/>
              </a:rPr>
              <a:t>Laser </a:t>
            </a:r>
            <a:r>
              <a:rPr lang="en-US" altLang="ru-RU" sz="3200" b="1" dirty="0" err="1" smtClean="0">
                <a:solidFill>
                  <a:srgbClr val="0000FF"/>
                </a:solidFill>
                <a:latin typeface="+mn-lt"/>
              </a:rPr>
              <a:t>polarimeter</a:t>
            </a:r>
            <a:endParaRPr lang="ru-RU" altLang="ru-RU" sz="3200" b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81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36399" y="756332"/>
                <a:ext cx="8785225" cy="583247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altLang="ru-RU" sz="2000" dirty="0" smtClean="0"/>
                  <a:t>Cross Section of Compton Scattering  (V.N. </a:t>
                </a:r>
                <a:r>
                  <a:rPr lang="en-US" altLang="ru-RU" sz="2000" dirty="0" err="1" smtClean="0"/>
                  <a:t>Baier</a:t>
                </a:r>
                <a:r>
                  <a:rPr lang="en-US" altLang="ru-RU" sz="2000" dirty="0" smtClean="0"/>
                  <a:t>, V.A. </a:t>
                </a:r>
                <a:r>
                  <a:rPr lang="en-US" altLang="ru-RU" sz="2000" dirty="0" err="1" smtClean="0"/>
                  <a:t>Khoze</a:t>
                </a:r>
                <a:r>
                  <a:rPr lang="en-US" altLang="ru-RU" sz="2000" dirty="0" smtClean="0"/>
                  <a:t> 1969):</a:t>
                </a:r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altLang="ru-RU" sz="2000" i="1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el-GR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σ</a:t>
                </a:r>
                <a:r>
                  <a:rPr lang="en-US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=d</a:t>
                </a:r>
                <a:r>
                  <a:rPr lang="el-GR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σ</a:t>
                </a:r>
                <a:r>
                  <a:rPr lang="en-US" altLang="ru-RU" sz="2000" i="1" baseline="-25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+d</a:t>
                </a:r>
                <a:r>
                  <a:rPr lang="el-GR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σ</a:t>
                </a:r>
                <a:r>
                  <a:rPr lang="en-US" altLang="ru-RU" sz="2000" i="1" baseline="-25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·</a:t>
                </a:r>
                <a:r>
                  <a:rPr lang="en-US" altLang="ru-RU" sz="2000" i="1" baseline="-25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l-GR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ζ</a:t>
                </a:r>
                <a:r>
                  <a:rPr lang="en-US" altLang="ru-RU" sz="2000" i="1" baseline="-25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el-GR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ζ</a:t>
                </a:r>
                <a:r>
                  <a:rPr lang="en-US" altLang="ru-RU" sz="2000" i="1" baseline="-25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e</a:t>
                </a:r>
                <a:r>
                  <a:rPr lang="en-US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·sin </a:t>
                </a:r>
                <a:r>
                  <a:rPr lang="el-GR" altLang="ru-RU" sz="2000" i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φ</a:t>
                </a:r>
                <a:r>
                  <a:rPr lang="en-US" altLang="ru-RU" dirty="0" smtClean="0">
                    <a:cs typeface="Times New Roman" panose="02020603050405020304" pitchFamily="18" charset="0"/>
                  </a:rPr>
                  <a:t>,</a:t>
                </a:r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el-GR" altLang="ru-RU" sz="2000" i="1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ζ</a:t>
                </a:r>
                <a:r>
                  <a:rPr lang="en-US" altLang="ru-RU" sz="2000" i="1" baseline="-25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en-US" altLang="ru-RU" sz="2000" i="1" baseline="-25000" dirty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i="1" baseline="-25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circular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polarization of photons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,  </a:t>
                </a:r>
                <a:r>
                  <a:rPr lang="el-GR" altLang="ru-RU" sz="2000" i="1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ζ</a:t>
                </a:r>
                <a:r>
                  <a:rPr lang="en-US" altLang="ru-RU" sz="2000" baseline="-25000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e</a:t>
                </a:r>
                <a:r>
                  <a:rPr lang="en-US" altLang="ru-RU" sz="2000" baseline="-25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transverse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beam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polarization</a:t>
                </a:r>
                <a:r>
                  <a:rPr lang="en-US" altLang="ru-RU" sz="2000" i="1" dirty="0" smtClean="0">
                    <a:cs typeface="Times New Roman" panose="02020603050405020304" pitchFamily="18" charset="0"/>
                  </a:rPr>
                  <a:t>, </a:t>
                </a:r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el-GR" altLang="ru-RU" sz="2000" i="1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φ</a:t>
                </a:r>
                <a:r>
                  <a:rPr lang="en-US" altLang="ru-RU" sz="2000" i="1" dirty="0" smtClean="0">
                    <a:cs typeface="Times New Roman" panose="02020603050405020304" pitchFamily="18" charset="0"/>
                  </a:rPr>
                  <a:t> 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angle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between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scattering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plane and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plane </a:t>
                </a:r>
                <a:r>
                  <a:rPr lang="en-US" altLang="ru-RU" sz="2000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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to electron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polarization</a:t>
                </a:r>
              </a:p>
              <a:p>
                <a:pPr marL="0" indent="0">
                  <a:lnSpc>
                    <a:spcPct val="50000"/>
                  </a:lnSpc>
                  <a:buNone/>
                </a:pPr>
                <a:endParaRPr lang="en-US" altLang="ru-RU" sz="2000" dirty="0" smtClean="0"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800" b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𝛾𝜃</m:t>
                          </m:r>
                          <m:r>
                            <a:rPr lang="en-US" sz="1800" b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1800" b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ru-RU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8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ru-RU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800" b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,</m:t>
                          </m:r>
                          <m:r>
                            <a:rPr lang="en-US" sz="18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1800" b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b/>
                      </m:sSub>
                      <m:sSub>
                        <m:sSubPr>
                          <m:ctrlPr>
                            <a:rPr lang="en-US" sz="1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800" b="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ru-RU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8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18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sz="2000" dirty="0" smtClean="0"/>
                  <a:t>Azimuthal asymmetry:</a:t>
                </a:r>
              </a:p>
              <a:p>
                <a:pPr marL="457200" lvl="1" indent="0">
                  <a:lnSpc>
                    <a:spcPct val="80000"/>
                  </a:lnSpc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ru-RU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ru-RU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+(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)(</m:t>
                        </m:r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ru-RU" dirty="0">
                  <a:solidFill>
                    <a:srgbClr val="0000FF"/>
                  </a:solidFill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1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1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1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≈0.3</m:t>
                    </m:r>
                  </m:oMath>
                </a14:m>
                <a:r>
                  <a:rPr lang="en-US" sz="2100" dirty="0"/>
                  <a:t>   at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ru-RU" sz="2100" dirty="0">
                  <a:solidFill>
                    <a:srgbClr val="0000FF"/>
                  </a:solidFill>
                </a:endParaRP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en-US" altLang="ru-RU" sz="2000" dirty="0" smtClean="0">
                    <a:cs typeface="Times New Roman" panose="02020603050405020304" pitchFamily="18" charset="0"/>
                  </a:rPr>
                  <a:t>The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measured quantity, proportional to the degree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of</a:t>
                </a:r>
                <a:endParaRPr lang="ru-RU" altLang="ru-RU" sz="2000" dirty="0"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ru-RU" altLang="ru-RU" sz="2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polarization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, is the asymmetry in the vertical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distribution</a:t>
                </a:r>
                <a:endParaRPr lang="ru-RU" altLang="ru-RU" sz="2000" dirty="0" smtClean="0"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ru-RU" altLang="ru-RU" sz="2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of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Compton gamma-quanta with periodic switching of </a:t>
                </a:r>
                <a:endParaRPr lang="ru-RU" altLang="ru-RU" sz="2000" dirty="0" smtClean="0"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ru-RU" altLang="ru-RU" sz="2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the </a:t>
                </a:r>
                <a:r>
                  <a:rPr lang="en-US" altLang="ru-RU" sz="2000" dirty="0">
                    <a:cs typeface="Times New Roman" panose="02020603050405020304" pitchFamily="18" charset="0"/>
                  </a:rPr>
                  <a:t>sign of the circular polarization of the laser photons</a:t>
                </a:r>
                <a:r>
                  <a:rPr lang="en-US" altLang="ru-RU" sz="2000" dirty="0" smtClean="0">
                    <a:cs typeface="Times New Roman" panose="02020603050405020304" pitchFamily="18" charset="0"/>
                  </a:rPr>
                  <a:t>.</a:t>
                </a:r>
                <a:endParaRPr lang="ru-RU" altLang="ru-RU" sz="2000" dirty="0" smtClean="0"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50000"/>
                  </a:lnSpc>
                  <a:buNone/>
                </a:pPr>
                <a:r>
                  <a:rPr lang="ru-RU" altLang="ru-RU" sz="2000" b="1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ru-RU" sz="2000" b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Higher </a:t>
                </a:r>
                <a:r>
                  <a:rPr lang="en-US" altLang="ru-RU" sz="2000" b="1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energy to </a:t>
                </a:r>
                <a:r>
                  <a:rPr lang="en-US" altLang="ru-RU" sz="2000" b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advantage</a:t>
                </a:r>
                <a:r>
                  <a:rPr lang="ru-RU" altLang="ru-RU" sz="2000" b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!</a:t>
                </a:r>
                <a:endParaRPr lang="ru-RU" altLang="ru-RU" sz="2000" b="1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50000"/>
                  </a:lnSpc>
                  <a:buNone/>
                </a:pPr>
                <a:endParaRPr lang="el-GR" altLang="ru-RU" sz="2000" dirty="0">
                  <a:cs typeface="Times New Roman" panose="02020603050405020304" pitchFamily="18" charset="0"/>
                </a:endParaRP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en-US" altLang="ru-RU" dirty="0">
                  <a:solidFill>
                    <a:schemeClr val="bg1"/>
                  </a:solidFill>
                  <a:cs typeface="Times New Roman" panose="02020603050405020304" pitchFamily="18" charset="0"/>
                </a:endParaRP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en-US" altLang="ru-RU" dirty="0">
                  <a:solidFill>
                    <a:schemeClr val="bg1"/>
                  </a:solidFill>
                  <a:cs typeface="Times New Roman" panose="02020603050405020304" pitchFamily="18" charset="0"/>
                </a:endParaRP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el-GR" altLang="ru-RU" baseline="-25000" dirty="0">
                  <a:solidFill>
                    <a:schemeClr val="bg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81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36399" y="756332"/>
                <a:ext cx="8785225" cy="5832475"/>
              </a:xfrm>
              <a:blipFill rotWithShape="0">
                <a:blip r:embed="rId2"/>
                <a:stretch>
                  <a:fillRect l="-763" t="-1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81"/>
          <p:cNvSpPr>
            <a:spLocks noChangeArrowheads="1"/>
          </p:cNvSpPr>
          <p:nvPr/>
        </p:nvSpPr>
        <p:spPr bwMode="auto">
          <a:xfrm>
            <a:off x="2409662" y="5936832"/>
            <a:ext cx="7083425" cy="39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600" b="1" dirty="0" smtClean="0">
                <a:solidFill>
                  <a:srgbClr val="FF3300"/>
                </a:solidFill>
              </a:rPr>
              <a:t>SPEAR</a:t>
            </a:r>
            <a:r>
              <a:rPr lang="en-US" altLang="ru-RU" sz="1600" b="1" dirty="0">
                <a:solidFill>
                  <a:srgbClr val="FF3300"/>
                </a:solidFill>
              </a:rPr>
              <a:t>, VEPP-4, DORIS, PETRA, TRISTAN, CESR, HERA, LEP ….</a:t>
            </a:r>
            <a:endParaRPr lang="ru-RU" altLang="ru-RU" sz="1600" b="1" dirty="0">
              <a:solidFill>
                <a:srgbClr val="FF33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3366">
            <a:off x="8428598" y="226057"/>
            <a:ext cx="3180681" cy="280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2279" y="3197966"/>
            <a:ext cx="5005952" cy="26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363724" y="2975607"/>
            <a:ext cx="3153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Polarization build-up measured at SPEAR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359179" y="3672570"/>
            <a:ext cx="2149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Schematic diagram at SLAC</a:t>
            </a: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16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02187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4" descr="tumaikin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72" y="877362"/>
            <a:ext cx="1082395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3840" y="159479"/>
            <a:ext cx="11424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4563F9"/>
                </a:solidFill>
              </a:rPr>
              <a:t>Polarization </a:t>
            </a:r>
            <a:r>
              <a:rPr lang="en-US" sz="3200" b="1" dirty="0">
                <a:solidFill>
                  <a:srgbClr val="4563F9"/>
                </a:solidFill>
              </a:rPr>
              <a:t>at </a:t>
            </a:r>
            <a:r>
              <a:rPr lang="en-US" sz="3200" b="1" dirty="0">
                <a:solidFill>
                  <a:srgbClr val="FF0000"/>
                </a:solidFill>
              </a:rPr>
              <a:t>VEPP-4 </a:t>
            </a:r>
            <a:r>
              <a:rPr lang="en-US" sz="3200" b="1" dirty="0" smtClean="0">
                <a:solidFill>
                  <a:srgbClr val="4563F9"/>
                </a:solidFill>
              </a:rPr>
              <a:t>in the region of Upsilon</a:t>
            </a:r>
            <a:r>
              <a:rPr lang="en-US" sz="3200" b="1" dirty="0" smtClean="0">
                <a:solidFill>
                  <a:srgbClr val="4563F9"/>
                </a:solidFill>
                <a:sym typeface="Symbol" panose="05050102010706020507" pitchFamily="18" charset="2"/>
              </a:rPr>
              <a:t> family</a:t>
            </a:r>
            <a:r>
              <a:rPr lang="en-US" sz="3200" b="1" dirty="0" smtClean="0">
                <a:solidFill>
                  <a:srgbClr val="4563F9"/>
                </a:solidFill>
              </a:rPr>
              <a:t>  (early 80s)</a:t>
            </a:r>
            <a:endParaRPr lang="ru-RU" sz="3200" b="1" dirty="0">
              <a:solidFill>
                <a:srgbClr val="4563F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9713" y="5434872"/>
            <a:ext cx="104925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anose="020B0604020202020204" pitchFamily="34" charset="0"/>
              </a:rPr>
              <a:t>Measurements performed using the laser </a:t>
            </a:r>
            <a:r>
              <a:rPr lang="en-US" sz="2400" dirty="0" err="1" smtClean="0">
                <a:cs typeface="Arial" panose="020B0604020202020204" pitchFamily="34" charset="0"/>
              </a:rPr>
              <a:t>polarimeter</a:t>
            </a:r>
            <a:r>
              <a:rPr lang="en-US" sz="2400" dirty="0">
                <a:cs typeface="Arial" panose="020B0604020202020204" pitchFamily="34" charset="0"/>
              </a:rPr>
              <a:t>. Prior to these measurements, the coupling correction </a:t>
            </a:r>
            <a:r>
              <a:rPr lang="en-US" sz="2400" dirty="0" smtClean="0">
                <a:cs typeface="Arial" panose="020B0604020202020204" pitchFamily="34" charset="0"/>
              </a:rPr>
              <a:t>system was modified to more </a:t>
            </a:r>
            <a:r>
              <a:rPr lang="en-US" sz="2400" dirty="0">
                <a:cs typeface="Arial" panose="020B0604020202020204" pitchFamily="34" charset="0"/>
              </a:rPr>
              <a:t>than double the degree of polarization at </a:t>
            </a:r>
            <a:r>
              <a:rPr lang="en-US" sz="2400" dirty="0" smtClean="0">
                <a:cs typeface="Arial" panose="020B0604020202020204" pitchFamily="34" charset="0"/>
              </a:rPr>
              <a:t>the </a:t>
            </a:r>
            <a:r>
              <a:rPr lang="ru-RU" sz="2400" b="1" dirty="0" smtClean="0">
                <a:solidFill>
                  <a:srgbClr val="FF0000"/>
                </a:solidFill>
                <a:sym typeface="Symbol"/>
              </a:rPr>
              <a:t></a:t>
            </a:r>
            <a:r>
              <a:rPr lang="en-US" sz="2400" dirty="0" smtClean="0">
                <a:cs typeface="Arial" panose="020B0604020202020204" pitchFamily="34" charset="0"/>
              </a:rPr>
              <a:t> resonance energy.</a:t>
            </a:r>
            <a:endParaRPr lang="ru-RU" sz="2000" dirty="0"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6121" y="1162593"/>
            <a:ext cx="228600" cy="3579223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76045" y="1162593"/>
            <a:ext cx="228600" cy="3579223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336281" y="1162593"/>
            <a:ext cx="228600" cy="3579223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61488" y="798394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sym typeface="Symbol"/>
              </a:rPr>
              <a:t>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6044" y="798394"/>
            <a:ext cx="482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sym typeface="Symbol"/>
              </a:rPr>
              <a:t>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’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3217" y="798394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sym typeface="Symbol"/>
              </a:rPr>
              <a:t>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’’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79046" y="5120574"/>
            <a:ext cx="10038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E, GeV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92294" y="4240668"/>
            <a:ext cx="88357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ym typeface="Symbol" panose="05050102010706020507" pitchFamily="18" charset="2"/>
              </a:rPr>
              <a:t></a:t>
            </a:r>
            <a:r>
              <a:rPr lang="en-US" sz="2800" dirty="0" smtClean="0">
                <a:sym typeface="Symbol" panose="05050102010706020507" pitchFamily="18" charset="2"/>
              </a:rPr>
              <a:t>=</a:t>
            </a:r>
            <a:r>
              <a:rPr lang="en-US" sz="2800" i="1" dirty="0" smtClean="0">
                <a:sym typeface="Symbol" panose="05050102010706020507" pitchFamily="18" charset="2"/>
              </a:rPr>
              <a:t>a</a:t>
            </a:r>
            <a:endParaRPr lang="ru-RU" sz="2800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17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7937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24043" y="102642"/>
            <a:ext cx="6955823" cy="750338"/>
          </a:xfrm>
        </p:spPr>
        <p:txBody>
          <a:bodyPr>
            <a:normAutofit/>
          </a:bodyPr>
          <a:lstStyle/>
          <a:p>
            <a:r>
              <a:rPr lang="en-US" altLang="ru-RU" sz="3200" b="1" dirty="0" smtClean="0">
                <a:solidFill>
                  <a:srgbClr val="0000FF"/>
                </a:solidFill>
                <a:latin typeface="+mn-lt"/>
              </a:rPr>
              <a:t>Spin dependence of SR </a:t>
            </a:r>
            <a:r>
              <a:rPr lang="en-US" altLang="ru-RU" sz="3200" b="1" dirty="0" smtClean="0">
                <a:solidFill>
                  <a:srgbClr val="0000FF"/>
                </a:solidFill>
                <a:latin typeface="+mn-lt"/>
              </a:rPr>
              <a:t>intensity</a:t>
            </a:r>
            <a:endParaRPr lang="ru-RU" altLang="ru-RU" sz="3200" b="1" dirty="0">
              <a:latin typeface="+mn-lt"/>
            </a:endParaRPr>
          </a:p>
        </p:txBody>
      </p:sp>
      <p:graphicFrame>
        <p:nvGraphicFramePr>
          <p:cNvPr id="118789" name="Object 5"/>
          <p:cNvGraphicFramePr>
            <a:graphicFrameLocks noChangeAspect="1"/>
          </p:cNvGraphicFramePr>
          <p:nvPr/>
        </p:nvGraphicFramePr>
        <p:xfrm>
          <a:off x="9048750" y="2276475"/>
          <a:ext cx="3254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7" name="Equation" r:id="rId3" imgW="139680" imgH="215640" progId="Equation.DSMT4">
                  <p:embed/>
                </p:oleObj>
              </mc:Choice>
              <mc:Fallback>
                <p:oleObj name="Equation" r:id="rId3" imgW="1396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70000" contrast="-7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750" y="2276475"/>
                        <a:ext cx="3254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18</a:t>
            </a:fld>
            <a:endParaRPr lang="ru-RU" sz="1600" b="1" dirty="0"/>
          </a:p>
        </p:txBody>
      </p:sp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2143" y="812130"/>
            <a:ext cx="10096404" cy="557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018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sl_exp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86" y="887666"/>
            <a:ext cx="7201826" cy="533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 descr="spinligh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035" y="1636547"/>
            <a:ext cx="3249104" cy="185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26413" y="35061"/>
            <a:ext cx="7823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4563F9"/>
                </a:solidFill>
              </a:rPr>
              <a:t>First observation of Spin Light (VEPP-4, 1983)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98153" y="1593485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E=4.98 GeV</a:t>
            </a:r>
          </a:p>
          <a:p>
            <a:r>
              <a:rPr lang="en-US" dirty="0" smtClean="0">
                <a:sym typeface="Symbol" panose="05050102010706020507" pitchFamily="18" charset="2"/>
              </a:rPr>
              <a:t></a:t>
            </a:r>
            <a:r>
              <a:rPr lang="en-US" dirty="0" smtClean="0"/>
              <a:t>=74%</a:t>
            </a: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296796" y="1027158"/>
            <a:ext cx="4868052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 smtClean="0">
                <a:latin typeface="+mn-lt"/>
              </a:rPr>
              <a:t>The </a:t>
            </a:r>
            <a:r>
              <a:rPr lang="en-US" altLang="ru-RU" sz="2000" dirty="0">
                <a:latin typeface="+mn-lt"/>
              </a:rPr>
              <a:t>quantum effect </a:t>
            </a:r>
            <a:r>
              <a:rPr lang="en-US" altLang="ru-RU" sz="2000" dirty="0" smtClean="0">
                <a:latin typeface="+mn-lt"/>
              </a:rPr>
              <a:t>~ 10</a:t>
            </a:r>
            <a:r>
              <a:rPr lang="en-US" altLang="ru-RU" sz="2000" baseline="30000" dirty="0" smtClean="0">
                <a:latin typeface="+mn-lt"/>
              </a:rPr>
              <a:t>-4</a:t>
            </a:r>
            <a:r>
              <a:rPr lang="en-US" altLang="ru-RU" sz="2000" dirty="0" smtClean="0">
                <a:latin typeface="+mn-lt"/>
              </a:rPr>
              <a:t> has been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 smtClean="0">
                <a:latin typeface="+mn-lt"/>
              </a:rPr>
              <a:t>measured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smtClean="0">
                <a:latin typeface="+mn-lt"/>
              </a:rPr>
              <a:t>in fact, based </a:t>
            </a:r>
            <a:r>
              <a:rPr lang="en-US" altLang="ru-RU" sz="2000" dirty="0">
                <a:latin typeface="+mn-lt"/>
              </a:rPr>
              <a:t>on the </a:t>
            </a:r>
            <a:r>
              <a:rPr lang="en-US" altLang="ru-RU" sz="2000" dirty="0" smtClean="0">
                <a:latin typeface="+mn-lt"/>
              </a:rPr>
              <a:t>classical </a:t>
            </a:r>
            <a:r>
              <a:rPr lang="en-US" altLang="ru-RU" sz="2000" dirty="0">
                <a:latin typeface="+mn-lt"/>
              </a:rPr>
              <a:t>concept of a </a:t>
            </a:r>
            <a:r>
              <a:rPr lang="en-US" altLang="ru-RU" sz="2000" dirty="0" smtClean="0">
                <a:latin typeface="+mn-lt"/>
              </a:rPr>
              <a:t>particle as an elementary </a:t>
            </a:r>
            <a:r>
              <a:rPr lang="en-US" altLang="ru-RU" sz="2000" dirty="0">
                <a:latin typeface="+mn-lt"/>
              </a:rPr>
              <a:t>magnet. </a:t>
            </a:r>
            <a:r>
              <a:rPr lang="en-US" altLang="ru-RU" sz="2000" dirty="0" smtClean="0">
                <a:latin typeface="+mn-lt"/>
              </a:rPr>
              <a:t>Thus</a:t>
            </a:r>
            <a:r>
              <a:rPr lang="en-US" altLang="ru-RU" sz="2000" dirty="0">
                <a:latin typeface="+mn-lt"/>
              </a:rPr>
              <a:t>, a </a:t>
            </a:r>
            <a:r>
              <a:rPr lang="en-US" altLang="ru-RU" sz="2000" dirty="0" smtClean="0">
                <a:latin typeface="+mn-lt"/>
              </a:rPr>
              <a:t>positive answer was given to previously considered controversial </a:t>
            </a:r>
            <a:r>
              <a:rPr lang="en-US" altLang="ru-RU" sz="2000" dirty="0">
                <a:latin typeface="+mn-lt"/>
              </a:rPr>
              <a:t>(</a:t>
            </a:r>
            <a:r>
              <a:rPr lang="en-US" altLang="ru-RU" sz="2000" dirty="0" smtClean="0">
                <a:solidFill>
                  <a:srgbClr val="FF0000"/>
                </a:solidFill>
                <a:latin typeface="+mn-lt"/>
              </a:rPr>
              <a:t>N. Bohr</a:t>
            </a:r>
            <a:r>
              <a:rPr lang="en-US" altLang="ru-RU" sz="2000" dirty="0" smtClean="0">
                <a:latin typeface="+mn-lt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>
                <a:latin typeface="+mn-lt"/>
              </a:rPr>
              <a:t>i</a:t>
            </a:r>
            <a:r>
              <a:rPr lang="en-US" altLang="ru-RU" sz="2000" dirty="0" smtClean="0">
                <a:latin typeface="+mn-lt"/>
              </a:rPr>
              <a:t>ssue, highlighted </a:t>
            </a:r>
            <a:r>
              <a:rPr lang="en-US" altLang="ru-RU" sz="2000" dirty="0">
                <a:latin typeface="+mn-lt"/>
              </a:rPr>
              <a:t>in a 1930 </a:t>
            </a:r>
            <a:r>
              <a:rPr lang="en-US" altLang="ru-RU" sz="2000" dirty="0" smtClean="0">
                <a:latin typeface="+mn-lt"/>
              </a:rPr>
              <a:t>article by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 smtClean="0">
                <a:solidFill>
                  <a:srgbClr val="FF0000"/>
                </a:solidFill>
                <a:latin typeface="+mn-lt"/>
              </a:rPr>
              <a:t>W</a:t>
            </a:r>
            <a:r>
              <a:rPr lang="en-US" altLang="ru-RU" sz="2000" dirty="0">
                <a:solidFill>
                  <a:srgbClr val="FF0000"/>
                </a:solidFill>
                <a:latin typeface="+mn-lt"/>
              </a:rPr>
              <a:t>. Pauli</a:t>
            </a:r>
            <a:r>
              <a:rPr lang="en-US" altLang="ru-RU" sz="2000" dirty="0" smtClean="0">
                <a:latin typeface="+mn-lt"/>
              </a:rPr>
              <a:t>, about the possibility of </a:t>
            </a:r>
            <a:r>
              <a:rPr lang="en-US" altLang="ru-RU" sz="2000" dirty="0">
                <a:latin typeface="+mn-lt"/>
              </a:rPr>
              <a:t>setting up </a:t>
            </a:r>
            <a:r>
              <a:rPr lang="en-US" altLang="ru-RU" sz="2000" dirty="0" smtClean="0">
                <a:latin typeface="+mn-lt"/>
              </a:rPr>
              <a:t>experiments on </a:t>
            </a:r>
            <a:r>
              <a:rPr lang="en-US" altLang="ru-RU" sz="2000" dirty="0">
                <a:latin typeface="+mn-lt"/>
              </a:rPr>
              <a:t>the </a:t>
            </a:r>
            <a:r>
              <a:rPr lang="en-US" altLang="ru-RU" sz="2000" dirty="0" smtClean="0">
                <a:latin typeface="+mn-lt"/>
              </a:rPr>
              <a:t>study </a:t>
            </a:r>
            <a:r>
              <a:rPr lang="en-US" altLang="ru-RU" sz="2000" dirty="0">
                <a:latin typeface="+mn-lt"/>
              </a:rPr>
              <a:t>of </a:t>
            </a:r>
            <a:r>
              <a:rPr lang="en-US" altLang="ru-RU" sz="2000" dirty="0" smtClean="0">
                <a:latin typeface="+mn-lt"/>
              </a:rPr>
              <a:t>the </a:t>
            </a:r>
            <a:r>
              <a:rPr lang="en-US" altLang="ru-RU" sz="2000" dirty="0">
                <a:latin typeface="+mn-lt"/>
              </a:rPr>
              <a:t>spin properties of </a:t>
            </a:r>
            <a:r>
              <a:rPr lang="en-US" altLang="ru-RU" sz="2000" dirty="0" smtClean="0">
                <a:latin typeface="+mn-lt"/>
              </a:rPr>
              <a:t>free (not </a:t>
            </a:r>
            <a:r>
              <a:rPr lang="en-US" altLang="ru-RU" sz="2000" dirty="0">
                <a:latin typeface="+mn-lt"/>
              </a:rPr>
              <a:t>bound in an atom) </a:t>
            </a:r>
            <a:r>
              <a:rPr lang="en-US" altLang="ru-RU" sz="2000" dirty="0" smtClean="0">
                <a:latin typeface="+mn-lt"/>
              </a:rPr>
              <a:t>electrons, in </a:t>
            </a:r>
            <a:r>
              <a:rPr lang="en-US" altLang="ru-RU" sz="2000" dirty="0">
                <a:latin typeface="+mn-lt"/>
              </a:rPr>
              <a:t>particular, when they move in a </a:t>
            </a:r>
            <a:endParaRPr lang="en-US" altLang="ru-RU" sz="2000" dirty="0" smtClean="0">
              <a:latin typeface="+mn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 smtClean="0">
                <a:latin typeface="+mn-lt"/>
              </a:rPr>
              <a:t>macroscopic magnetic field</a:t>
            </a:r>
            <a:r>
              <a:rPr lang="en-US" altLang="ru-RU" sz="2000" dirty="0">
                <a:latin typeface="+mn-lt"/>
              </a:rPr>
              <a:t>. This is how our result was assessed by </a:t>
            </a:r>
            <a:r>
              <a:rPr lang="en-US" altLang="ru-RU" sz="2000" dirty="0">
                <a:solidFill>
                  <a:srgbClr val="FF0000"/>
                </a:solidFill>
                <a:latin typeface="+mn-lt"/>
              </a:rPr>
              <a:t>I.M. </a:t>
            </a:r>
            <a:r>
              <a:rPr lang="en-US" altLang="ru-RU" sz="2000" dirty="0" err="1">
                <a:solidFill>
                  <a:srgbClr val="FF0000"/>
                </a:solidFill>
                <a:latin typeface="+mn-lt"/>
              </a:rPr>
              <a:t>Ternov</a:t>
            </a:r>
            <a:r>
              <a:rPr lang="en-US" altLang="ru-RU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ru-RU" sz="2000" dirty="0">
                <a:latin typeface="+mn-lt"/>
              </a:rPr>
              <a:t>and </a:t>
            </a:r>
            <a:r>
              <a:rPr lang="en-US" altLang="ru-RU" sz="2000" dirty="0">
                <a:solidFill>
                  <a:srgbClr val="FF0000"/>
                </a:solidFill>
                <a:latin typeface="+mn-lt"/>
              </a:rPr>
              <a:t>V.V. </a:t>
            </a:r>
            <a:r>
              <a:rPr lang="en-US" altLang="ru-RU" sz="2000" dirty="0" err="1">
                <a:solidFill>
                  <a:srgbClr val="FF0000"/>
                </a:solidFill>
                <a:latin typeface="+mn-lt"/>
              </a:rPr>
              <a:t>Mikhailin</a:t>
            </a:r>
            <a:r>
              <a:rPr lang="en-US" altLang="ru-RU" sz="2000" dirty="0">
                <a:latin typeface="+mn-lt"/>
              </a:rPr>
              <a:t> in the book “Synchrotron Radiation. Theory and experiment ", 1988.</a:t>
            </a:r>
            <a:endParaRPr lang="ru-RU" altLang="ru-RU" sz="20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3471" y="3811886"/>
            <a:ext cx="2264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      scintillator        discriminator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   counter          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704358" y="5920137"/>
            <a:ext cx="5110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monitor                    computer               counters                                           selector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23757" y="943116"/>
            <a:ext cx="180213" cy="199246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35592" y="584775"/>
            <a:ext cx="196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    </a:t>
            </a:r>
            <a:r>
              <a:rPr lang="en-US" sz="1400" b="1" dirty="0" smtClean="0">
                <a:solidFill>
                  <a:srgbClr val="FF0000"/>
                </a:solidFill>
              </a:rPr>
              <a:t>selective depolarizer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921" y="2901313"/>
            <a:ext cx="896879" cy="910573"/>
          </a:xfrm>
          <a:prstGeom prst="rect">
            <a:avLst/>
          </a:prstGeom>
          <a:ln w="25400">
            <a:noFill/>
          </a:ln>
          <a:effectLst>
            <a:glow rad="127000">
              <a:schemeClr val="accent1"/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5360075" y="2596123"/>
            <a:ext cx="1729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    amplitude spectrum 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1299" y="4290718"/>
            <a:ext cx="1092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</a:t>
            </a:r>
            <a:r>
              <a:rPr lang="en-US" sz="1200" dirty="0" smtClean="0"/>
              <a:t>urrent source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0963" y="3399367"/>
            <a:ext cx="1410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H</a:t>
            </a:r>
            <a:r>
              <a:rPr lang="en-US" sz="1400" b="1" dirty="0" smtClean="0">
                <a:solidFill>
                  <a:srgbClr val="FF0000"/>
                </a:solidFill>
              </a:rPr>
              <a:t>=2 Tesla shifter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592" y="185000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e+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1099" y="196524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e+</a:t>
            </a:r>
            <a:endParaRPr lang="ru-RU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1917847" y="1014117"/>
                <a:ext cx="370527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ru-RU" sz="1400" i="1" dirty="0" smtClean="0">
                    <a:solidFill>
                      <a:srgbClr val="FF0000"/>
                    </a:solidFill>
                  </a:rPr>
                  <a:t>y</a:t>
                </a:r>
                <a:r>
                  <a:rPr lang="en-US" altLang="ru-RU" sz="1400" dirty="0" smtClean="0">
                    <a:solidFill>
                      <a:srgbClr val="FF0000"/>
                    </a:solidFill>
                  </a:rPr>
                  <a:t>=7 </a:t>
                </a:r>
                <a:r>
                  <a:rPr lang="en-US" altLang="ru-RU" sz="140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ru-RU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ru-RU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ru-RU" sz="1400" dirty="0" smtClean="0">
                    <a:solidFill>
                      <a:srgbClr val="FF0000"/>
                    </a:solidFill>
                  </a:rPr>
                  <a:t>=250 </a:t>
                </a:r>
                <a:r>
                  <a:rPr lang="en-US" altLang="ru-RU" sz="1400" dirty="0" err="1">
                    <a:solidFill>
                      <a:srgbClr val="FF0000"/>
                    </a:solidFill>
                  </a:rPr>
                  <a:t>keV</a:t>
                </a:r>
                <a:r>
                  <a:rPr lang="en-US" altLang="ru-RU" sz="1400" dirty="0" smtClean="0">
                    <a:solidFill>
                      <a:srgbClr val="FF0000"/>
                    </a:solidFill>
                  </a:rPr>
                  <a:t>);</a:t>
                </a:r>
                <a:r>
                  <a:rPr lang="ru-RU" altLang="ru-RU" sz="1400" dirty="0" smtClean="0">
                    <a:solidFill>
                      <a:srgbClr val="FF0000"/>
                    </a:solidFill>
                  </a:rPr>
                  <a:t> </a:t>
                </a:r>
                <a:endParaRPr lang="en-US" altLang="ru-RU" sz="1400" dirty="0" smtClean="0">
                  <a:solidFill>
                    <a:srgbClr val="FF0000"/>
                  </a:solidFill>
                </a:endParaRPr>
              </a:p>
              <a:p>
                <a:r>
                  <a:rPr lang="en-US" altLang="ru-RU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bunches </a:t>
                </a:r>
                <a:r>
                  <a:rPr lang="en-US" altLang="ru-RU" sz="14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equalized </a:t>
                </a:r>
                <a:r>
                  <a:rPr lang="en-US" altLang="ru-RU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in </a:t>
                </a:r>
                <a:r>
                  <a:rPr lang="en-US" altLang="ru-RU" sz="14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current with 10 </a:t>
                </a:r>
                <a:r>
                  <a:rPr lang="en-US" altLang="ru-RU" sz="1400" baseline="300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-4 </a:t>
                </a:r>
                <a:r>
                  <a:rPr lang="en-US" altLang="ru-RU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accuracy;</a:t>
                </a:r>
                <a:r>
                  <a:rPr lang="en-US" altLang="ru-RU" sz="1400" dirty="0" smtClean="0">
                    <a:cs typeface="Times New Roman" panose="02020603050405020304" pitchFamily="18" charset="0"/>
                  </a:rPr>
                  <a:t> </a:t>
                </a:r>
                <a:endParaRPr lang="el-GR" altLang="ru-RU" sz="1400" dirty="0">
                  <a:cs typeface="Times New Roman" panose="02020603050405020304" pitchFamily="18" charset="0"/>
                </a:endParaRPr>
              </a:p>
              <a:p>
                <a:pPr>
                  <a:buFontTx/>
                  <a:buNone/>
                </a:pPr>
                <a:r>
                  <a:rPr lang="el-GR" altLang="ru-RU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δ</a:t>
                </a:r>
                <a:r>
                  <a:rPr lang="el-GR" altLang="ru-RU" sz="14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≈</a:t>
                </a:r>
                <a:r>
                  <a:rPr lang="en-US" altLang="ru-RU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5·10</a:t>
                </a:r>
                <a:r>
                  <a:rPr lang="en-US" altLang="ru-RU" sz="1400" baseline="300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-5</a:t>
                </a:r>
                <a:r>
                  <a:rPr lang="en-US" altLang="ru-RU" sz="14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ru-RU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measured,</a:t>
                </a:r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7847" y="1014117"/>
                <a:ext cx="3705274" cy="738664"/>
              </a:xfrm>
              <a:prstGeom prst="rect">
                <a:avLst/>
              </a:prstGeom>
              <a:blipFill rotWithShape="0">
                <a:blip r:embed="rId5"/>
                <a:stretch>
                  <a:fillRect l="-494" t="-820" b="-7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09986" y="6097970"/>
            <a:ext cx="121860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</a:rPr>
              <a:t>Effect </a:t>
            </a:r>
            <a:r>
              <a:rPr lang="en-US" sz="2200" b="1" dirty="0">
                <a:solidFill>
                  <a:srgbClr val="0000FF"/>
                </a:solidFill>
              </a:rPr>
              <a:t>grows with </a:t>
            </a:r>
            <a:r>
              <a:rPr lang="en-US" sz="2200" b="1" dirty="0" smtClean="0">
                <a:solidFill>
                  <a:srgbClr val="0000FF"/>
                </a:solidFill>
              </a:rPr>
              <a:t>increase </a:t>
            </a:r>
            <a:r>
              <a:rPr lang="en-US" sz="2200" b="1" dirty="0">
                <a:solidFill>
                  <a:srgbClr val="0000FF"/>
                </a:solidFill>
              </a:rPr>
              <a:t>in </a:t>
            </a:r>
            <a:r>
              <a:rPr lang="en-US" sz="2200" b="1" dirty="0" smtClean="0">
                <a:solidFill>
                  <a:srgbClr val="0000FF"/>
                </a:solidFill>
              </a:rPr>
              <a:t>magnetic </a:t>
            </a:r>
            <a:r>
              <a:rPr lang="en-US" sz="2200" b="1" dirty="0">
                <a:solidFill>
                  <a:srgbClr val="0000FF"/>
                </a:solidFill>
              </a:rPr>
              <a:t>field, particle energy and energy of </a:t>
            </a:r>
            <a:r>
              <a:rPr lang="en-US" sz="2200" b="1" dirty="0" smtClean="0">
                <a:solidFill>
                  <a:srgbClr val="0000FF"/>
                </a:solidFill>
              </a:rPr>
              <a:t>registered </a:t>
            </a:r>
            <a:r>
              <a:rPr lang="en-US" sz="2200" b="1" dirty="0">
                <a:solidFill>
                  <a:srgbClr val="0000FF"/>
                </a:solidFill>
              </a:rPr>
              <a:t>gamma </a:t>
            </a:r>
            <a:r>
              <a:rPr lang="en-US" sz="2200" b="1" dirty="0" smtClean="0">
                <a:solidFill>
                  <a:srgbClr val="0000FF"/>
                </a:solidFill>
              </a:rPr>
              <a:t>quanta!</a:t>
            </a:r>
            <a:endParaRPr lang="ru-RU" sz="2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952" y="501272"/>
            <a:ext cx="5932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S. A. </a:t>
            </a:r>
            <a:r>
              <a:rPr lang="en-US" sz="1400" dirty="0" err="1"/>
              <a:t>Belomestnykh</a:t>
            </a:r>
            <a:r>
              <a:rPr lang="en-US" sz="1400" dirty="0"/>
              <a:t> et al</a:t>
            </a:r>
            <a:r>
              <a:rPr lang="en-US" sz="1400" dirty="0" smtClean="0"/>
              <a:t>., </a:t>
            </a:r>
            <a:r>
              <a:rPr lang="en-US" sz="1400" dirty="0" err="1"/>
              <a:t>Nucl</a:t>
            </a:r>
            <a:r>
              <a:rPr lang="en-US" sz="1400" dirty="0"/>
              <a:t>. </a:t>
            </a:r>
            <a:r>
              <a:rPr lang="en-US" sz="1400" dirty="0" err="1"/>
              <a:t>Instrum</a:t>
            </a:r>
            <a:r>
              <a:rPr lang="en-US" sz="1400" dirty="0"/>
              <a:t>. Meth., vol. A227, pp. 173–181, 1984</a:t>
            </a:r>
            <a:endParaRPr lang="ru-RU" sz="1400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19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0141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</a:t>
            </a:fld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1051" y="843830"/>
            <a:ext cx="11275143" cy="4396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 me recall </a:t>
            </a:r>
            <a:endParaRPr lang="en-US" sz="3200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moments in the history of radiation polarization, </a:t>
            </a:r>
            <a:endParaRPr lang="en-US" sz="3200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measuring 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polarization and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peculiarities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its use for calibrating 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particle energy;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 from world experience, </a:t>
            </a:r>
            <a:endParaRPr lang="en-US" sz="3200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theses on polarization issues in new 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projects;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tell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 some polarization 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experiments at </a:t>
            </a:r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VEPP-4M</a:t>
            </a:r>
          </a:p>
        </p:txBody>
      </p:sp>
    </p:spTree>
    <p:extLst>
      <p:ext uri="{BB962C8B-B14F-4D97-AF65-F5344CB8AC3E}">
        <p14:creationId xmlns:p14="http://schemas.microsoft.com/office/powerpoint/2010/main" val="40030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837425" y="1167825"/>
            <a:ext cx="7773175" cy="509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 smtClean="0"/>
              <a:t> </a:t>
            </a:r>
            <a:r>
              <a:rPr lang="en-US" altLang="ru-RU" sz="2400" dirty="0" smtClean="0"/>
              <a:t>        </a:t>
            </a:r>
            <a:r>
              <a:rPr lang="en-US" altLang="ru-RU" sz="2800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f</a:t>
            </a:r>
            <a:r>
              <a:rPr lang="en-US" altLang="ru-RU" sz="2800" dirty="0">
                <a:sym typeface="Symbol" panose="05050102010706020507" pitchFamily="18" charset="2"/>
              </a:rPr>
              <a:t>    </a:t>
            </a:r>
            <a:r>
              <a:rPr lang="en-US" altLang="ru-RU" sz="2800" dirty="0" smtClean="0">
                <a:sym typeface="Symbol" panose="05050102010706020507" pitchFamily="18" charset="2"/>
              </a:rPr>
              <a:t>OLYA</a:t>
            </a:r>
            <a:r>
              <a:rPr lang="en-US" altLang="ru-RU" sz="2800" dirty="0">
                <a:sym typeface="Symbol" panose="05050102010706020507" pitchFamily="18" charset="2"/>
              </a:rPr>
              <a:t>, </a:t>
            </a:r>
            <a:r>
              <a:rPr lang="en-US" altLang="ru-RU" sz="2800" dirty="0"/>
              <a:t>VEPP-2M, </a:t>
            </a:r>
            <a:r>
              <a:rPr lang="en-US" altLang="ru-RU" sz="2800" dirty="0" smtClean="0"/>
              <a:t>1978</a:t>
            </a:r>
            <a:endParaRPr lang="en-US" altLang="ru-RU" sz="2800" dirty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</a:rPr>
              <a:t>K</a:t>
            </a:r>
            <a:r>
              <a:rPr lang="en-US" altLang="ru-RU" sz="2800" baseline="30000" dirty="0">
                <a:solidFill>
                  <a:srgbClr val="FF0000"/>
                </a:solidFill>
                <a:latin typeface="Symath" pitchFamily="2" charset="0"/>
              </a:rPr>
              <a:t>±</a:t>
            </a:r>
            <a:r>
              <a:rPr lang="en-US" altLang="ru-RU" sz="2800" baseline="30000" dirty="0">
                <a:latin typeface="Symath" pitchFamily="2" charset="0"/>
              </a:rPr>
              <a:t>  </a:t>
            </a:r>
            <a:r>
              <a:rPr lang="en-US" altLang="ru-RU" sz="2800" dirty="0" smtClean="0"/>
              <a:t>EMUL</a:t>
            </a:r>
            <a:r>
              <a:rPr lang="en-US" altLang="ru-RU" sz="2800" dirty="0"/>
              <a:t>, VEPP-2M, </a:t>
            </a:r>
            <a:r>
              <a:rPr lang="en-US" altLang="ru-RU" sz="2800" dirty="0" smtClean="0"/>
              <a:t>1979 </a:t>
            </a:r>
            <a:endParaRPr lang="en-US" altLang="ru-RU" sz="2800" dirty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</a:rPr>
              <a:t>J/Psi, Psi’    </a:t>
            </a:r>
            <a:r>
              <a:rPr lang="en-US" altLang="ru-RU" sz="2800" dirty="0" smtClean="0"/>
              <a:t>OLYA</a:t>
            </a:r>
            <a:r>
              <a:rPr lang="en-US" altLang="ru-RU" sz="2800" dirty="0"/>
              <a:t>, VEPP-4, </a:t>
            </a:r>
            <a:r>
              <a:rPr lang="en-US" altLang="ru-RU" sz="2800" dirty="0" smtClean="0"/>
              <a:t>1980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  <a:sym typeface="Symbol" panose="05050102010706020507" pitchFamily="18" charset="2"/>
              </a:rPr>
              <a:t></a:t>
            </a:r>
            <a:r>
              <a:rPr lang="en-US" altLang="ru-RU" sz="2800" dirty="0">
                <a:sym typeface="Symbol" panose="05050102010706020507" pitchFamily="18" charset="2"/>
              </a:rPr>
              <a:t>   </a:t>
            </a:r>
            <a:r>
              <a:rPr lang="en-US" altLang="ru-RU" sz="2800" dirty="0" smtClean="0"/>
              <a:t>MD-1</a:t>
            </a:r>
            <a:r>
              <a:rPr lang="en-US" altLang="ru-RU" sz="2800" dirty="0"/>
              <a:t>, VEPP-4, 1982;   </a:t>
            </a:r>
            <a:r>
              <a:rPr lang="en-US" altLang="ru-RU" sz="2800" dirty="0">
                <a:sym typeface="Symbol" panose="05050102010706020507" pitchFamily="18" charset="2"/>
              </a:rPr>
              <a:t>CUSB, CESR,</a:t>
            </a:r>
            <a:r>
              <a:rPr lang="en-US" altLang="ru-RU" sz="2800" dirty="0"/>
              <a:t> </a:t>
            </a:r>
            <a:r>
              <a:rPr lang="en-US" altLang="ru-RU" sz="2800" dirty="0" smtClean="0"/>
              <a:t>1984</a:t>
            </a:r>
            <a:endParaRPr lang="en-US" altLang="ru-RU" sz="2800" dirty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  <a:sym typeface="Symbol" panose="05050102010706020507" pitchFamily="18" charset="2"/>
              </a:rPr>
              <a:t></a:t>
            </a:r>
            <a:r>
              <a:rPr lang="en-US" altLang="ru-RU" sz="2800" dirty="0">
                <a:solidFill>
                  <a:srgbClr val="FF0000"/>
                </a:solidFill>
              </a:rPr>
              <a:t>’</a:t>
            </a:r>
            <a:r>
              <a:rPr lang="en-US" altLang="ru-RU" sz="2800" dirty="0"/>
              <a:t>  </a:t>
            </a:r>
            <a:r>
              <a:rPr lang="en-US" altLang="ru-RU" sz="2800" dirty="0" smtClean="0"/>
              <a:t>MD-1</a:t>
            </a:r>
            <a:r>
              <a:rPr lang="en-US" altLang="ru-RU" sz="2800" dirty="0"/>
              <a:t>, VEPP-4, 1982;   ARGUS, DORIS, </a:t>
            </a:r>
            <a:r>
              <a:rPr lang="en-US" altLang="ru-RU" sz="2800" dirty="0" smtClean="0"/>
              <a:t>1984</a:t>
            </a:r>
            <a:r>
              <a:rPr lang="en-US" altLang="ru-RU" sz="2800" dirty="0"/>
              <a:t>	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  <a:sym typeface="Symbol" panose="05050102010706020507" pitchFamily="18" charset="2"/>
              </a:rPr>
              <a:t></a:t>
            </a:r>
            <a:r>
              <a:rPr lang="en-US" altLang="ru-RU" sz="2800" dirty="0">
                <a:solidFill>
                  <a:srgbClr val="FF0000"/>
                </a:solidFill>
              </a:rPr>
              <a:t>’’</a:t>
            </a:r>
            <a:r>
              <a:rPr lang="en-US" altLang="ru-RU" sz="2800" dirty="0"/>
              <a:t> </a:t>
            </a:r>
            <a:r>
              <a:rPr lang="en-US" altLang="ru-RU" sz="2800" dirty="0" smtClean="0"/>
              <a:t>MD-1</a:t>
            </a:r>
            <a:r>
              <a:rPr lang="en-US" altLang="ru-RU" sz="2800" dirty="0"/>
              <a:t>, VEPP-4, </a:t>
            </a:r>
            <a:r>
              <a:rPr lang="en-US" altLang="ru-RU" sz="2800" dirty="0" smtClean="0"/>
              <a:t>1983-1984</a:t>
            </a:r>
            <a:endParaRPr lang="en-US" altLang="ru-RU" sz="2800" dirty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</a:rPr>
              <a:t>Z</a:t>
            </a:r>
            <a:r>
              <a:rPr lang="en-US" altLang="ru-RU" sz="2800" dirty="0"/>
              <a:t>    </a:t>
            </a:r>
            <a:r>
              <a:rPr lang="en-US" altLang="ru-RU" sz="2800" dirty="0" smtClean="0"/>
              <a:t>ALEPH </a:t>
            </a:r>
            <a:r>
              <a:rPr lang="en-US" altLang="ru-RU" sz="2800" dirty="0"/>
              <a:t>etc., LEP, </a:t>
            </a:r>
            <a:r>
              <a:rPr lang="en-US" altLang="ru-RU" sz="2800" dirty="0" smtClean="0"/>
              <a:t>1991 </a:t>
            </a:r>
            <a:endParaRPr lang="en-US" altLang="ru-RU" sz="2800" dirty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lang="en-US" altLang="ru-RU" sz="2800" dirty="0"/>
              <a:t>       </a:t>
            </a:r>
            <a:r>
              <a:rPr lang="en-US" altLang="ru-RU" sz="2800" dirty="0">
                <a:solidFill>
                  <a:srgbClr val="FF0000"/>
                </a:solidFill>
              </a:rPr>
              <a:t>J/Psi, Psi’ </a:t>
            </a:r>
            <a:r>
              <a:rPr lang="en-US" altLang="ru-RU" sz="2800" dirty="0" smtClean="0"/>
              <a:t> KEDR</a:t>
            </a:r>
            <a:r>
              <a:rPr lang="en-US" altLang="ru-RU" sz="2800" dirty="0"/>
              <a:t>, VEPP-4M, </a:t>
            </a:r>
            <a:r>
              <a:rPr lang="en-US" altLang="ru-RU" sz="2800" dirty="0" smtClean="0"/>
              <a:t>2003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altLang="ru-RU" sz="2800" dirty="0"/>
              <a:t> </a:t>
            </a:r>
            <a:r>
              <a:rPr lang="en-US" altLang="ru-RU" sz="2800" dirty="0" smtClean="0"/>
              <a:t>      </a:t>
            </a:r>
            <a:r>
              <a:rPr lang="en-US" altLang="ru-RU" sz="2800" dirty="0" smtClean="0">
                <a:solidFill>
                  <a:srgbClr val="FF0000"/>
                </a:solidFill>
                <a:latin typeface="SymbolPi" panose="02000500070000020004" pitchFamily="2" charset="0"/>
              </a:rPr>
              <a:t>t </a:t>
            </a:r>
            <a:r>
              <a:rPr lang="en-US" altLang="ru-RU" sz="2800" dirty="0" smtClean="0">
                <a:latin typeface="SymbolPi" panose="02000500070000020004" pitchFamily="2" charset="0"/>
              </a:rPr>
              <a:t>   </a:t>
            </a:r>
            <a:r>
              <a:rPr lang="en-US" altLang="ru-RU" sz="2800" dirty="0" smtClean="0"/>
              <a:t>KEDR</a:t>
            </a:r>
            <a:r>
              <a:rPr lang="en-US" altLang="ru-RU" sz="2800" dirty="0"/>
              <a:t>, VEPP-4M, </a:t>
            </a:r>
            <a:r>
              <a:rPr lang="en-US" altLang="ru-RU" sz="2800" dirty="0" smtClean="0"/>
              <a:t>2007</a:t>
            </a: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endParaRPr lang="en-US" alt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58591" y="192143"/>
            <a:ext cx="7200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4563F9"/>
                </a:solidFill>
              </a:rPr>
              <a:t>Mass measurement experiments with RD</a:t>
            </a:r>
            <a:endParaRPr lang="ru-RU" altLang="ru-RU" sz="3200" dirty="0">
              <a:cs typeface="Arial" charset="0"/>
            </a:endParaRPr>
          </a:p>
        </p:txBody>
      </p:sp>
      <p:graphicFrame>
        <p:nvGraphicFramePr>
          <p:cNvPr id="4" name="Group 28"/>
          <p:cNvGraphicFramePr>
            <a:graphicFrameLocks/>
          </p:cNvGraphicFramePr>
          <p:nvPr>
            <p:extLst/>
          </p:nvPr>
        </p:nvGraphicFramePr>
        <p:xfrm>
          <a:off x="8705739" y="1822267"/>
          <a:ext cx="2648061" cy="3781739"/>
        </p:xfrm>
        <a:graphic>
          <a:graphicData uri="http://schemas.openxmlformats.org/drawingml/2006/table">
            <a:tbl>
              <a:tblPr/>
              <a:tblGrid>
                <a:gridCol w="1323219"/>
                <a:gridCol w="1324842"/>
              </a:tblGrid>
              <a:tr h="669891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Particle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Δm</a:t>
                      </a:r>
                      <a:r>
                        <a:rPr kumimoji="0" lang="en-US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/m, </a:t>
                      </a:r>
                      <a:r>
                        <a:rPr kumimoji="0" lang="en-US" alt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ppm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8069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π</a:t>
                      </a:r>
                      <a:r>
                        <a:rPr kumimoji="0" lang="en-US" altLang="ru-RU" sz="20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J/ψ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ψ′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π</a:t>
                      </a:r>
                      <a:r>
                        <a:rPr kumimoji="0" lang="en-US" altLang="ru-RU" sz="20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  <a:endParaRPr kumimoji="0" lang="en-US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575268" y="1416589"/>
            <a:ext cx="29090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Particle Mass Accuracy Top List</a:t>
            </a:r>
            <a:endParaRPr lang="en-US" sz="1400" b="1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20</a:t>
            </a:fld>
            <a:endParaRPr lang="ru-RU" sz="16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197600" y="4460240"/>
            <a:ext cx="2885440" cy="51816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29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34B45-59EA-4BDB-A7DF-4FD100AC9AF5}" type="slidenum">
              <a:rPr lang="ru-RU" altLang="ru-RU" sz="1600" b="1"/>
              <a:pPr>
                <a:defRPr/>
              </a:pPr>
              <a:t>21</a:t>
            </a:fld>
            <a:endParaRPr lang="ru-RU" altLang="ru-RU" sz="1600" b="1" dirty="0"/>
          </a:p>
        </p:txBody>
      </p:sp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6593" y="0"/>
            <a:ext cx="5977289" cy="5746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ru-RU" sz="2800" b="1" dirty="0" smtClean="0">
                <a:solidFill>
                  <a:srgbClr val="0000FF"/>
                </a:solidFill>
                <a:latin typeface="+mn-lt"/>
              </a:rPr>
              <a:t>Issues on mass measurement</a:t>
            </a:r>
            <a:r>
              <a:rPr lang="ru-RU" altLang="ru-RU" sz="28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altLang="ru-RU" sz="2800" b="1" dirty="0" smtClean="0">
                <a:solidFill>
                  <a:srgbClr val="0000FF"/>
                </a:solidFill>
                <a:latin typeface="+mn-lt"/>
              </a:rPr>
              <a:t>accuracy</a:t>
            </a:r>
            <a:endParaRPr lang="ru-RU" altLang="ru-RU" sz="28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5806" y="574675"/>
            <a:ext cx="11749548" cy="6059406"/>
          </a:xfrm>
          <a:noFill/>
          <a:ln>
            <a:noFill/>
          </a:ln>
        </p:spPr>
        <p:txBody>
          <a:bodyPr>
            <a:normAutofit/>
          </a:bodyPr>
          <a:lstStyle/>
          <a:p>
            <a:pPr marL="812800" indent="-812800">
              <a:buFont typeface="+mj-lt"/>
              <a:buAutoNum type="arabicPeriod"/>
            </a:pPr>
            <a:r>
              <a:rPr lang="en-US" altLang="ru-RU" sz="1800" b="1" dirty="0">
                <a:latin typeface="Arial" charset="0"/>
              </a:rPr>
              <a:t>Groups of error sources</a:t>
            </a:r>
          </a:p>
          <a:p>
            <a:pPr marL="812800" indent="-812800">
              <a:buFontTx/>
              <a:buChar char="-"/>
            </a:pPr>
            <a:r>
              <a:rPr lang="en-US" altLang="ru-RU" sz="1600" b="1" dirty="0">
                <a:solidFill>
                  <a:srgbClr val="FF0000"/>
                </a:solidFill>
                <a:latin typeface="Arial" charset="0"/>
              </a:rPr>
              <a:t>mean energy value determination basing on measured spin frequency</a:t>
            </a:r>
            <a:endParaRPr lang="ru-RU" altLang="ru-RU" sz="1600" b="1" dirty="0">
              <a:solidFill>
                <a:srgbClr val="FF0000"/>
              </a:solidFill>
              <a:latin typeface="Arial" charset="0"/>
            </a:endParaRPr>
          </a:p>
          <a:p>
            <a:pPr marL="812800" indent="-812800">
              <a:buFontTx/>
              <a:buChar char="-"/>
            </a:pPr>
            <a:r>
              <a:rPr lang="en-US" altLang="ru-RU" sz="1600" dirty="0">
                <a:latin typeface="Arial" charset="0"/>
              </a:rPr>
              <a:t>energy stability  in time domains between energy calibrations</a:t>
            </a:r>
            <a:endParaRPr lang="ru-RU" altLang="ru-RU" sz="1600" dirty="0">
              <a:latin typeface="Arial" charset="0"/>
            </a:endParaRPr>
          </a:p>
          <a:p>
            <a:pPr marL="812800" indent="-812800">
              <a:buFontTx/>
              <a:buChar char="-"/>
            </a:pPr>
            <a:r>
              <a:rPr lang="en-US" altLang="ru-RU" sz="1600" dirty="0">
                <a:latin typeface="Arial" charset="0"/>
              </a:rPr>
              <a:t>determination of produced particles energy in a Center-of-Mass system basing on energy of one of colliding beams measured with RD</a:t>
            </a:r>
            <a:r>
              <a:rPr lang="ru-RU" altLang="ru-RU" sz="1600" dirty="0">
                <a:latin typeface="Arial" charset="0"/>
              </a:rPr>
              <a:t> </a:t>
            </a:r>
          </a:p>
          <a:p>
            <a:pPr marL="812800" indent="-812800">
              <a:buFont typeface="+mj-lt"/>
              <a:buAutoNum type="arabicPeriod" startAt="2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Methods of accounting</a:t>
            </a:r>
          </a:p>
          <a:p>
            <a:pPr marL="0" indent="0">
              <a:buNone/>
            </a:pPr>
            <a:r>
              <a:rPr lang="en-US" altLang="ru-RU" sz="1800" dirty="0" smtClean="0">
                <a:latin typeface="Arial" charset="0"/>
              </a:rPr>
              <a:t>-            </a:t>
            </a:r>
            <a:r>
              <a:rPr lang="en-US" altLang="ru-RU" sz="1600" dirty="0" smtClean="0">
                <a:latin typeface="Arial" charset="0"/>
              </a:rPr>
              <a:t>correction </a:t>
            </a:r>
            <a:r>
              <a:rPr lang="en-US" altLang="ru-RU" sz="1600" dirty="0">
                <a:latin typeface="Arial" charset="0"/>
              </a:rPr>
              <a:t>of measurement data</a:t>
            </a:r>
          </a:p>
          <a:p>
            <a:pPr marL="0" indent="0">
              <a:buNone/>
            </a:pPr>
            <a:r>
              <a:rPr lang="en-US" altLang="ru-RU" sz="1600" dirty="0" smtClean="0">
                <a:latin typeface="Arial" charset="0"/>
              </a:rPr>
              <a:t>-              declaration </a:t>
            </a:r>
            <a:r>
              <a:rPr lang="en-US" altLang="ru-RU" sz="1600" dirty="0">
                <a:latin typeface="Arial" charset="0"/>
              </a:rPr>
              <a:t>of uncertainty</a:t>
            </a:r>
            <a:r>
              <a:rPr lang="ru-RU" altLang="ru-RU" sz="1600" dirty="0">
                <a:latin typeface="Arial" charset="0"/>
              </a:rPr>
              <a:t> </a:t>
            </a:r>
            <a:endParaRPr lang="en-US" altLang="ru-RU" sz="1600" dirty="0">
              <a:latin typeface="Arial" charset="0"/>
            </a:endParaRPr>
          </a:p>
          <a:p>
            <a:pPr marL="812800" indent="-812800">
              <a:buFont typeface="+mj-lt"/>
              <a:buAutoNum type="arabicPeriod" startAt="3"/>
            </a:pPr>
            <a:r>
              <a:rPr lang="en-US" altLang="ru-RU" sz="1800" b="1" dirty="0">
                <a:latin typeface="Arial" charset="0"/>
              </a:rPr>
              <a:t>Sources of errors</a:t>
            </a:r>
            <a:endParaRPr lang="ru-RU" altLang="ru-RU" sz="1800" b="1" dirty="0">
              <a:latin typeface="Arial" charset="0"/>
            </a:endParaRPr>
          </a:p>
          <a:p>
            <a:pPr marL="812800" indent="-812800">
              <a:buFontTx/>
              <a:buChar char="-"/>
            </a:pPr>
            <a:r>
              <a:rPr lang="en-US" altLang="ru-RU" sz="1600" b="1" dirty="0">
                <a:latin typeface="Arial" charset="0"/>
              </a:rPr>
              <a:t>radial orbit distortions</a:t>
            </a:r>
            <a:r>
              <a:rPr lang="ru-RU" altLang="ru-RU" sz="1800" b="1" dirty="0">
                <a:latin typeface="Arial" charset="0"/>
              </a:rPr>
              <a:t> </a:t>
            </a:r>
            <a:r>
              <a:rPr lang="ru-RU" altLang="ru-RU" sz="1600" i="1" dirty="0">
                <a:latin typeface="Arial" charset="0"/>
              </a:rPr>
              <a:t>(</a:t>
            </a:r>
            <a:r>
              <a:rPr lang="en-US" altLang="ru-RU" sz="1600" i="1" dirty="0">
                <a:latin typeface="Arial" charset="0"/>
              </a:rPr>
              <a:t>non-stability of currents in magnet coils,</a:t>
            </a:r>
            <a:r>
              <a:rPr lang="ru-RU" altLang="ru-RU" sz="1600" i="1" dirty="0">
                <a:latin typeface="Arial" charset="0"/>
              </a:rPr>
              <a:t> </a:t>
            </a:r>
            <a:r>
              <a:rPr lang="en-US" altLang="ru-RU" sz="1600" i="1" dirty="0">
                <a:latin typeface="Arial" charset="0"/>
              </a:rPr>
              <a:t>temperature variations, geomagnetic storms</a:t>
            </a:r>
            <a:r>
              <a:rPr lang="ru-RU" altLang="ru-RU" sz="1600" i="1" dirty="0">
                <a:latin typeface="Arial" charset="0"/>
              </a:rPr>
              <a:t>,</a:t>
            </a:r>
            <a:r>
              <a:rPr lang="en-US" altLang="ru-RU" sz="1600" i="1" dirty="0">
                <a:latin typeface="Arial" charset="0"/>
              </a:rPr>
              <a:t> solar and lunar daily geomagnetic variations</a:t>
            </a:r>
            <a:r>
              <a:rPr lang="ru-RU" altLang="ru-RU" sz="1600" i="1" dirty="0">
                <a:latin typeface="Arial" charset="0"/>
              </a:rPr>
              <a:t>…)</a:t>
            </a:r>
          </a:p>
          <a:p>
            <a:pPr marL="812800" indent="-812800">
              <a:buFontTx/>
              <a:buChar char="-"/>
            </a:pPr>
            <a:r>
              <a:rPr lang="en-US" altLang="ru-RU" sz="1600" b="1" dirty="0" smtClean="0">
                <a:solidFill>
                  <a:srgbClr val="FF0000"/>
                </a:solidFill>
                <a:latin typeface="Arial" charset="0"/>
              </a:rPr>
              <a:t>violation </a:t>
            </a:r>
            <a:r>
              <a:rPr lang="en-US" altLang="ru-RU" sz="1600" b="1" dirty="0">
                <a:solidFill>
                  <a:srgbClr val="FF0000"/>
                </a:solidFill>
                <a:latin typeface="Arial" charset="0"/>
              </a:rPr>
              <a:t>of simple energy-spin tune relation </a:t>
            </a:r>
            <a:r>
              <a:rPr lang="ru-RU" altLang="ru-RU" sz="1600" i="1" dirty="0">
                <a:solidFill>
                  <a:srgbClr val="FF0000"/>
                </a:solidFill>
                <a:latin typeface="Arial" charset="0"/>
              </a:rPr>
              <a:t>(</a:t>
            </a:r>
            <a:r>
              <a:rPr lang="en-US" altLang="ru-RU" sz="1600" i="1" dirty="0">
                <a:solidFill>
                  <a:srgbClr val="FF0000"/>
                </a:solidFill>
                <a:latin typeface="Arial" charset="0"/>
              </a:rPr>
              <a:t>random perturbations of vertical orbit, weak longitudinal magnetic fields</a:t>
            </a:r>
            <a:r>
              <a:rPr lang="ru-RU" altLang="ru-RU" sz="1600" i="1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altLang="ru-RU" sz="1600" i="1" dirty="0">
                <a:solidFill>
                  <a:srgbClr val="FF0000"/>
                </a:solidFill>
                <a:latin typeface="Arial" charset="0"/>
              </a:rPr>
              <a:t>vertical orbit bumps at sections with bend </a:t>
            </a:r>
            <a:r>
              <a:rPr lang="en-US" altLang="ru-RU" sz="1600" i="1" dirty="0" smtClean="0">
                <a:solidFill>
                  <a:srgbClr val="FF0000"/>
                </a:solidFill>
                <a:latin typeface="Arial" charset="0"/>
              </a:rPr>
              <a:t>magnets…</a:t>
            </a:r>
            <a:r>
              <a:rPr lang="ru-RU" altLang="ru-RU" sz="1600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ru-RU" sz="1600" i="1" dirty="0" smtClean="0">
                <a:solidFill>
                  <a:srgbClr val="FF0000"/>
                </a:solidFill>
                <a:latin typeface="Arial" charset="0"/>
              </a:rPr>
              <a:t>and the like</a:t>
            </a:r>
            <a:r>
              <a:rPr lang="ru-RU" altLang="ru-RU" sz="1600" i="1" dirty="0" smtClean="0">
                <a:solidFill>
                  <a:srgbClr val="FF0000"/>
                </a:solidFill>
                <a:latin typeface="Arial" charset="0"/>
              </a:rPr>
              <a:t>)</a:t>
            </a:r>
            <a:endParaRPr lang="ru-RU" altLang="ru-RU" sz="1600" i="1" dirty="0">
              <a:solidFill>
                <a:srgbClr val="FF0000"/>
              </a:solidFill>
              <a:latin typeface="Arial" charset="0"/>
            </a:endParaRPr>
          </a:p>
          <a:p>
            <a:pPr marL="812800" indent="-812800">
              <a:buFontTx/>
              <a:buChar char="-"/>
            </a:pPr>
            <a:r>
              <a:rPr lang="en-US" altLang="ru-RU" sz="1600" b="1" dirty="0">
                <a:latin typeface="Arial" charset="0"/>
              </a:rPr>
              <a:t>azimuthal dependence of beam energy due to </a:t>
            </a:r>
            <a:r>
              <a:rPr lang="en-US" altLang="ru-RU" sz="1600" b="1" dirty="0" smtClean="0">
                <a:latin typeface="Arial" charset="0"/>
              </a:rPr>
              <a:t>radiation </a:t>
            </a:r>
            <a:r>
              <a:rPr lang="en-US" altLang="ru-RU" sz="1600" b="1" dirty="0">
                <a:latin typeface="Arial" charset="0"/>
              </a:rPr>
              <a:t>losses</a:t>
            </a:r>
          </a:p>
          <a:p>
            <a:pPr marL="812800" indent="-812800">
              <a:buFontTx/>
              <a:buChar char="-"/>
            </a:pPr>
            <a:r>
              <a:rPr lang="en-US" altLang="ru-RU" sz="1600" b="1" dirty="0">
                <a:latin typeface="Arial" charset="0"/>
              </a:rPr>
              <a:t>effect of beam parameters in IP</a:t>
            </a:r>
            <a:r>
              <a:rPr lang="ru-RU" altLang="ru-RU" sz="1600" dirty="0">
                <a:latin typeface="Arial" charset="0"/>
              </a:rPr>
              <a:t> </a:t>
            </a:r>
            <a:r>
              <a:rPr lang="ru-RU" altLang="ru-RU" sz="1600" i="1" dirty="0">
                <a:latin typeface="Arial" charset="0"/>
              </a:rPr>
              <a:t>(</a:t>
            </a:r>
            <a:r>
              <a:rPr lang="en-US" altLang="ru-RU" sz="1600" i="1" dirty="0">
                <a:latin typeface="Arial" charset="0"/>
              </a:rPr>
              <a:t>momentum spread</a:t>
            </a:r>
            <a:r>
              <a:rPr lang="ru-RU" altLang="ru-RU" sz="1600" i="1" dirty="0">
                <a:latin typeface="Arial" charset="0"/>
              </a:rPr>
              <a:t>, </a:t>
            </a:r>
            <a:r>
              <a:rPr lang="en-US" altLang="ru-RU" sz="1600" i="1" dirty="0">
                <a:latin typeface="Arial" charset="0"/>
              </a:rPr>
              <a:t>inaccurate colliding beam convergence</a:t>
            </a:r>
            <a:r>
              <a:rPr lang="ru-RU" altLang="ru-RU" sz="1600" i="1" dirty="0">
                <a:latin typeface="Arial" charset="0"/>
              </a:rPr>
              <a:t>, </a:t>
            </a:r>
            <a:r>
              <a:rPr lang="en-US" altLang="ru-RU" sz="1600" i="1" dirty="0">
                <a:latin typeface="Arial" charset="0"/>
              </a:rPr>
              <a:t>parasitic vertical dispersion</a:t>
            </a:r>
            <a:r>
              <a:rPr lang="ru-RU" altLang="ru-RU" sz="1600" i="1" dirty="0">
                <a:latin typeface="Arial" charset="0"/>
              </a:rPr>
              <a:t>, </a:t>
            </a:r>
            <a:r>
              <a:rPr lang="en-US" altLang="ru-RU" sz="1600" i="1" dirty="0">
                <a:latin typeface="Arial" charset="0"/>
              </a:rPr>
              <a:t>FF chromaticity, beam potential</a:t>
            </a:r>
            <a:r>
              <a:rPr lang="ru-RU" altLang="ru-RU" sz="1600" i="1" dirty="0" smtClean="0">
                <a:latin typeface="Arial" charset="0"/>
              </a:rPr>
              <a:t>…)</a:t>
            </a:r>
            <a:endParaRPr lang="en-US" altLang="ru-RU" sz="1600" i="1" dirty="0" smtClean="0">
              <a:latin typeface="Arial" charset="0"/>
            </a:endParaRPr>
          </a:p>
          <a:p>
            <a:pPr marL="0" indent="0" algn="ctr">
              <a:buNone/>
            </a:pPr>
            <a:r>
              <a:rPr lang="en-US" altLang="ru-RU" sz="2400" b="1" dirty="0" smtClean="0">
                <a:solidFill>
                  <a:srgbClr val="FF0000"/>
                </a:solidFill>
                <a:latin typeface="Arial" charset="0"/>
              </a:rPr>
              <a:t>In red: issues concerning RD method</a:t>
            </a:r>
            <a:endParaRPr lang="ru-RU" altLang="ru-RU" sz="24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24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435438" y="94792"/>
            <a:ext cx="9236242" cy="78811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4563F9"/>
                </a:solidFill>
                <a:latin typeface="+mn-lt"/>
              </a:rPr>
              <a:t> Example with imperfect “spin tune- energy” relation</a:t>
            </a:r>
            <a:endParaRPr lang="ru-RU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39337" y="552393"/>
            <a:ext cx="537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Vertical distortions and torsions  of closed orbit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131" y="895010"/>
            <a:ext cx="5762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Thomas-BMT equation “works” in full form: 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87797" y="2118106"/>
            <a:ext cx="10180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Direct proportionality relation “energy-spin tune measured with RD” violated:  </a:t>
            </a:r>
            <a:endParaRPr lang="ru-RU" sz="2400" dirty="0"/>
          </a:p>
        </p:txBody>
      </p:sp>
      <p:pic>
        <p:nvPicPr>
          <p:cNvPr id="8" name="Picture 4" descr="solas"/>
          <p:cNvPicPr>
            <a:picLocks noChangeAspect="1" noChangeArrowheads="1"/>
          </p:cNvPicPr>
          <p:nvPr/>
        </p:nvPicPr>
        <p:blipFill>
          <a:blip r:embed="rId2">
            <a:lum bright="-14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87" y="3461216"/>
            <a:ext cx="5053610" cy="30693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6" descr="dEIcs"/>
          <p:cNvPicPr>
            <a:picLocks noChangeAspect="1" noChangeArrowheads="1"/>
          </p:cNvPicPr>
          <p:nvPr/>
        </p:nvPicPr>
        <p:blipFill>
          <a:blip r:embed="rId3">
            <a:lum bright="-1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2687" y="3443742"/>
            <a:ext cx="3689025" cy="3086774"/>
          </a:xfrm>
          <a:prstGeom prst="rect">
            <a:avLst/>
          </a:prstGeom>
          <a:solidFill>
            <a:srgbClr val="C0C0C0"/>
          </a:solidFill>
          <a:ln>
            <a:solidFill>
              <a:schemeClr val="tx1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84496" y="2999551"/>
            <a:ext cx="11036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Spin tune  </a:t>
            </a:r>
            <a:r>
              <a:rPr lang="en-US" sz="2400" b="1" dirty="0">
                <a:solidFill>
                  <a:srgbClr val="FF0000"/>
                </a:solidFill>
              </a:rPr>
              <a:t>shift </a:t>
            </a:r>
            <a:r>
              <a:rPr lang="en-US" sz="2400" b="1" dirty="0" smtClean="0">
                <a:solidFill>
                  <a:srgbClr val="FF0000"/>
                </a:solidFill>
              </a:rPr>
              <a:t> measured at incorrect compensation </a:t>
            </a:r>
            <a:r>
              <a:rPr lang="en-US" sz="2400" b="1" dirty="0">
                <a:solidFill>
                  <a:srgbClr val="FF0000"/>
                </a:solidFill>
              </a:rPr>
              <a:t>of </a:t>
            </a:r>
            <a:r>
              <a:rPr lang="en-US" sz="2400" b="1" dirty="0" smtClean="0">
                <a:solidFill>
                  <a:srgbClr val="FF0000"/>
                </a:solidFill>
              </a:rPr>
              <a:t>KEDR detector field: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9029" y="3530102"/>
            <a:ext cx="25725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none" dirty="0" smtClean="0">
                <a:solidFill>
                  <a:srgbClr val="FF0000"/>
                </a:solidFill>
              </a:rPr>
              <a:t>Minimization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by adjusting field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of anti-solenoids</a:t>
            </a:r>
            <a:r>
              <a:rPr lang="en-US" b="1" u="none" dirty="0" smtClean="0">
                <a:solidFill>
                  <a:srgbClr val="FF0000"/>
                </a:solidFill>
              </a:rPr>
              <a:t>:</a:t>
            </a:r>
          </a:p>
          <a:p>
            <a:endParaRPr lang="en-US" b="1" u="none" dirty="0" smtClean="0">
              <a:solidFill>
                <a:srgbClr val="FF0000"/>
              </a:solidFill>
            </a:endParaRPr>
          </a:p>
          <a:p>
            <a:r>
              <a:rPr lang="en-US" b="1" u="none" dirty="0" err="1" smtClean="0">
                <a:solidFill>
                  <a:srgbClr val="FF0000"/>
                </a:solidFill>
              </a:rPr>
              <a:t>betatron</a:t>
            </a:r>
            <a:r>
              <a:rPr lang="en-US" b="1" u="none" dirty="0" smtClean="0">
                <a:solidFill>
                  <a:srgbClr val="FF0000"/>
                </a:solidFill>
              </a:rPr>
              <a:t> coupling  </a:t>
            </a:r>
          </a:p>
          <a:p>
            <a:r>
              <a:rPr lang="en-US" b="1" u="none" dirty="0" smtClean="0">
                <a:solidFill>
                  <a:srgbClr val="FF0000"/>
                </a:solidFill>
              </a:rPr>
              <a:t>(~1% in AS current);</a:t>
            </a:r>
          </a:p>
          <a:p>
            <a:endParaRPr lang="en-US" b="1" u="none" dirty="0" smtClean="0">
              <a:solidFill>
                <a:srgbClr val="FF0000"/>
              </a:solidFill>
            </a:endParaRPr>
          </a:p>
          <a:p>
            <a:r>
              <a:rPr lang="en-US" b="1" u="none" dirty="0" smtClean="0">
                <a:solidFill>
                  <a:srgbClr val="FF0000"/>
                </a:solidFill>
              </a:rPr>
              <a:t>systematic error with RD in  absolute energy </a:t>
            </a:r>
          </a:p>
          <a:p>
            <a:r>
              <a:rPr lang="en-US" b="1" u="none" dirty="0" smtClean="0">
                <a:solidFill>
                  <a:srgbClr val="FF0000"/>
                </a:solidFill>
              </a:rPr>
              <a:t>(down to ~1 </a:t>
            </a:r>
            <a:r>
              <a:rPr lang="en-US" b="1" u="none" dirty="0" err="1" smtClean="0">
                <a:solidFill>
                  <a:srgbClr val="FF0000"/>
                </a:solidFill>
              </a:rPr>
              <a:t>keV</a:t>
            </a:r>
            <a:r>
              <a:rPr lang="en-US" b="1" u="none" dirty="0" smtClean="0">
                <a:solidFill>
                  <a:srgbClr val="FF0000"/>
                </a:solidFill>
              </a:rPr>
              <a:t>)  </a:t>
            </a:r>
            <a:endParaRPr lang="ru-RU" b="1" u="none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2177" y="1347537"/>
            <a:ext cx="6782765" cy="91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3899" y="2648657"/>
            <a:ext cx="4560425" cy="372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22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26304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4942" y="143822"/>
            <a:ext cx="9052160" cy="41323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5E52F8"/>
                </a:solidFill>
                <a:latin typeface="+mn-lt"/>
                <a:cs typeface="Arial" panose="020B0604020202020204" pitchFamily="34" charset="0"/>
              </a:rPr>
              <a:t>Issue of large modulation index in RD techniqu</a:t>
            </a:r>
            <a:r>
              <a:rPr lang="en-US" sz="2800" b="1" dirty="0" smtClean="0">
                <a:solidFill>
                  <a:srgbClr val="5E52F8"/>
                </a:solidFill>
                <a:latin typeface="+mn-lt"/>
                <a:cs typeface="Arial" panose="020B0604020202020204" pitchFamily="34" charset="0"/>
              </a:rPr>
              <a:t>e</a:t>
            </a:r>
            <a:endParaRPr lang="ru-RU" sz="2800" b="1" dirty="0">
              <a:latin typeface="+mn-lt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991" y="1676360"/>
            <a:ext cx="3857652" cy="3690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2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427" y="723316"/>
            <a:ext cx="3854737" cy="2336434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69981" y="1427113"/>
            <a:ext cx="1019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81DF0"/>
                </a:solidFill>
                <a:sym typeface="Symbol"/>
              </a:rPr>
              <a:t>LEP</a:t>
            </a:r>
          </a:p>
          <a:p>
            <a:r>
              <a:rPr lang="ru-RU" sz="1400" b="1" dirty="0">
                <a:solidFill>
                  <a:srgbClr val="0000FF"/>
                </a:solidFill>
                <a:sym typeface="Symbol" panose="05050102010706020507" pitchFamily="18" charset="2"/>
              </a:rPr>
              <a:t></a:t>
            </a:r>
            <a:r>
              <a:rPr lang="ru-RU" sz="1400" b="1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</a:t>
            </a:r>
            <a:r>
              <a:rPr lang="en-US" sz="1400" b="1" dirty="0">
                <a:solidFill>
                  <a:srgbClr val="0000FF"/>
                </a:solidFill>
                <a:sym typeface="Symbol" panose="05050102010706020507" pitchFamily="18" charset="2"/>
              </a:rPr>
              <a:t>/</a:t>
            </a:r>
            <a:r>
              <a:rPr lang="ru-RU" sz="1400" b="1" dirty="0">
                <a:solidFill>
                  <a:srgbClr val="0000FF"/>
                </a:solidFill>
                <a:sym typeface="Symbol" panose="05050102010706020507" pitchFamily="18" charset="2"/>
              </a:rPr>
              <a:t></a:t>
            </a:r>
            <a:r>
              <a:rPr lang="ru-RU" sz="1400" b="1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 </a:t>
            </a:r>
            <a:r>
              <a:rPr lang="en-US" sz="1400" b="1" dirty="0" smtClean="0">
                <a:solidFill>
                  <a:srgbClr val="181DF0"/>
                </a:solidFill>
                <a:sym typeface="Symbol"/>
              </a:rPr>
              <a:t>=0.73</a:t>
            </a:r>
          </a:p>
          <a:p>
            <a:r>
              <a:rPr lang="ru-RU" sz="1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</a:t>
            </a:r>
            <a:r>
              <a:rPr lang="en-US" sz="1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=0.054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65439" y="2878734"/>
            <a:ext cx="1928826" cy="2023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7820" y="5458633"/>
                <a:ext cx="12005187" cy="1132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The parameter of spin phase diffusion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Γ</m:t>
                    </m:r>
                    <m:r>
                      <a:rPr lang="ru-RU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∝</m:t>
                    </m:r>
                    <m:sSup>
                      <m:sSupPr>
                        <m:ctrlPr>
                          <a:rPr lang="ru-RU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 dirty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ru-RU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ru-RU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𝜈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𝛾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𝜈</m:t>
                        </m:r>
                      </m:e>
                      <m:sub>
                        <m:r>
                          <a:rPr lang="en-US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ru-RU" dirty="0">
                    <a:solidFill>
                      <a:srgbClr val="0000FF"/>
                    </a:solidFill>
                    <a:ea typeface="Cambria Math" panose="020405030504060302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ru-RU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∝</m:t>
                    </m:r>
                    <m:f>
                      <m:fPr>
                        <m:ctrlP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b="0" i="0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  <m:sup>
                            <m:r>
                              <a:rPr lang="en-US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 is more sensitive to synchrotron tune than the modulation index.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Synchrotron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tune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needs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to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be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increased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for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providing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better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resolution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of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RD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technique</m:t>
                    </m:r>
                    <m:r>
                      <a:rPr lang="en-US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! 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In principle, a study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ru-RU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𝜎</m:t>
                        </m:r>
                      </m:e>
                      <m:sub>
                        <m:r>
                          <a:rPr lang="ru-RU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𝜈</m:t>
                        </m:r>
                      </m:sub>
                    </m:sSub>
                    <m:r>
                      <a:rPr lang="en-US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/</m:t>
                    </m:r>
                    <m:sSub>
                      <m:sSubPr>
                        <m:ctrlPr>
                          <a:rPr lang="en-US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𝜈</m:t>
                        </m:r>
                      </m:e>
                      <m:sub>
                        <m:r>
                          <a:rPr lang="en-US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FF"/>
                    </a:solidFill>
                    <a:sym typeface="Symbol" panose="05050102010706020507" pitchFamily="18" charset="2"/>
                  </a:rPr>
                  <a:t>1</a:t>
                </a:r>
                <a:r>
                  <a:rPr lang="en-US" dirty="0">
                    <a:solidFill>
                      <a:srgbClr val="0000FF"/>
                    </a:solidFill>
                  </a:rPr>
                  <a:t> is possible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at VEPP-4M, where </a:t>
                </a:r>
                <a:r>
                  <a:rPr lang="en-US" dirty="0">
                    <a:solidFill>
                      <a:srgbClr val="0000FF"/>
                    </a:solidFill>
                  </a:rPr>
                  <a:t>we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have recently started RD experiments at the  Upsilon energy. </a:t>
                </a:r>
                <a:endParaRPr lang="ru-RU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20" y="5458633"/>
                <a:ext cx="12005187" cy="1132361"/>
              </a:xfrm>
              <a:prstGeom prst="rect">
                <a:avLst/>
              </a:prstGeom>
              <a:blipFill rotWithShape="0">
                <a:blip r:embed="rId5"/>
                <a:stretch>
                  <a:fillRect l="-457" r="-457" b="-75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6509" y="723316"/>
            <a:ext cx="4226473" cy="8572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23</a:t>
            </a:fld>
            <a:endParaRPr lang="ru-RU" sz="1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05318"/>
              </p:ext>
            </p:extLst>
          </p:nvPr>
        </p:nvGraphicFramePr>
        <p:xfrm>
          <a:off x="4572983" y="3150545"/>
          <a:ext cx="7147069" cy="221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952"/>
                <a:gridCol w="670878"/>
                <a:gridCol w="788596"/>
                <a:gridCol w="633234"/>
                <a:gridCol w="922268"/>
                <a:gridCol w="701308"/>
                <a:gridCol w="720521"/>
                <a:gridCol w="739736"/>
                <a:gridCol w="1116576"/>
              </a:tblGrid>
              <a:tr h="3477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Collider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E, GeV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ru-RU" sz="1400" baseline="-25000" dirty="0" smtClean="0">
                          <a:sym typeface="Symbol" panose="05050102010706020507" pitchFamily="18" charset="2"/>
                        </a:rPr>
                        <a:t></a:t>
                      </a:r>
                      <a:endParaRPr lang="ru-RU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ru-RU" sz="1400" baseline="-25000" dirty="0" smtClean="0">
                          <a:sym typeface="Symbol" panose="05050102010706020507" pitchFamily="18" charset="2"/>
                        </a:rPr>
                        <a:t></a:t>
                      </a:r>
                      <a:endParaRPr lang="ru-RU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ym typeface="Symbol" panose="05050102010706020507" pitchFamily="18" charset="2"/>
                        </a:rPr>
                        <a:t></a:t>
                      </a:r>
                      <a:r>
                        <a:rPr lang="en-US" sz="1400" baseline="-25000" dirty="0" smtClean="0"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400" baseline="0" dirty="0" smtClean="0">
                          <a:sym typeface="Symbol" panose="05050102010706020507" pitchFamily="18" charset="2"/>
                        </a:rPr>
                        <a:t> ,  min</a:t>
                      </a:r>
                      <a:r>
                        <a:rPr lang="en-US" sz="1400" baseline="-25000" dirty="0" smtClean="0">
                          <a:sym typeface="Symbol" panose="05050102010706020507" pitchFamily="18" charset="2"/>
                        </a:rPr>
                        <a:t> </a:t>
                      </a:r>
                      <a:endParaRPr lang="ru-RU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</a:t>
                      </a:r>
                      <a:r>
                        <a:rPr lang="en-US" sz="1400" baseline="-25000" dirty="0" smtClean="0"/>
                        <a:t>0 </a:t>
                      </a:r>
                      <a:r>
                        <a:rPr lang="en-US" sz="1400" baseline="0" dirty="0" smtClean="0"/>
                        <a:t>, kHz</a:t>
                      </a:r>
                      <a:r>
                        <a:rPr lang="en-US" sz="1400" baseline="-25000" dirty="0" smtClean="0"/>
                        <a:t> </a:t>
                      </a:r>
                      <a:endParaRPr lang="ru-RU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ru-RU" sz="1400" b="1" baseline="-25000" dirty="0" smtClean="0"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en-US" sz="1400" b="1" baseline="0" dirty="0" smtClean="0">
                          <a:sym typeface="Symbol" panose="05050102010706020507" pitchFamily="18" charset="2"/>
                        </a:rPr>
                        <a:t>/</a:t>
                      </a:r>
                      <a:r>
                        <a:rPr lang="ru-RU" sz="1400" b="1" dirty="0" smtClean="0"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ru-RU" sz="1400" b="1" baseline="-25000" dirty="0" smtClean="0">
                          <a:sym typeface="Symbol" panose="05050102010706020507" pitchFamily="18" charset="2"/>
                        </a:rPr>
                        <a:t></a:t>
                      </a:r>
                      <a:endParaRPr lang="ru-RU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ym typeface="Symbol" panose="05050102010706020507" pitchFamily="18" charset="2"/>
                        </a:rPr>
                        <a:t>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Resolution</a:t>
                      </a:r>
                      <a:endParaRPr lang="ru-RU" sz="1400" dirty="0"/>
                    </a:p>
                  </a:txBody>
                  <a:tcPr/>
                </a:tc>
              </a:tr>
              <a:tr h="48730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VEPP-4M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1.85</a:t>
                      </a:r>
                    </a:p>
                    <a:p>
                      <a:pPr algn="ctr"/>
                      <a:r>
                        <a:rPr lang="en-US" sz="1400" dirty="0" smtClean="0"/>
                        <a:t>4.73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0.0015</a:t>
                      </a:r>
                    </a:p>
                    <a:p>
                      <a:pPr algn="ctr"/>
                      <a:r>
                        <a:rPr lang="en-US" sz="1400" dirty="0" smtClean="0"/>
                        <a:t>0.0098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~0.01</a:t>
                      </a:r>
                    </a:p>
                    <a:p>
                      <a:pPr algn="ctr"/>
                      <a:r>
                        <a:rPr lang="en-US" sz="1400" dirty="0" smtClean="0"/>
                        <a:t>~0.01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4200</a:t>
                      </a:r>
                    </a:p>
                    <a:p>
                      <a:pPr algn="ctr"/>
                      <a:r>
                        <a:rPr lang="en-US" sz="1400" dirty="0" smtClean="0"/>
                        <a:t>45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820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0.15</a:t>
                      </a:r>
                    </a:p>
                    <a:p>
                      <a:pPr algn="ctr"/>
                      <a:r>
                        <a:rPr lang="en-US" sz="1400" dirty="0" smtClean="0">
                          <a:sym typeface="Symbol" panose="05050102010706020507" pitchFamily="18" charset="2"/>
                        </a:rPr>
                        <a:t>1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5e-5</a:t>
                      </a:r>
                    </a:p>
                    <a:p>
                      <a:pPr algn="ctr"/>
                      <a:r>
                        <a:rPr lang="en-US" sz="1400" dirty="0" smtClean="0">
                          <a:sym typeface="Symbol" panose="05050102010706020507" pitchFamily="18" charset="2"/>
                        </a:rPr>
                        <a:t></a:t>
                      </a:r>
                      <a:r>
                        <a:rPr lang="en-US" sz="1400" dirty="0" smtClean="0"/>
                        <a:t>0.01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1e-9</a:t>
                      </a:r>
                    </a:p>
                    <a:p>
                      <a:pPr algn="ctr"/>
                      <a:r>
                        <a:rPr lang="en-US" sz="1400" dirty="0" smtClean="0"/>
                        <a:t>?</a:t>
                      </a:r>
                      <a:endParaRPr lang="ru-RU" sz="1400" dirty="0"/>
                    </a:p>
                  </a:txBody>
                  <a:tcPr/>
                </a:tc>
              </a:tr>
              <a:tr h="3095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LEP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45.6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0.083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0.054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5e-6</a:t>
                      </a:r>
                      <a:endParaRPr lang="ru-RU" sz="1400" dirty="0"/>
                    </a:p>
                  </a:txBody>
                  <a:tcPr/>
                </a:tc>
              </a:tr>
              <a:tr h="48730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FCCee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45.6</a:t>
                      </a:r>
                    </a:p>
                    <a:p>
                      <a:pPr algn="ctr"/>
                      <a:r>
                        <a:rPr lang="en-US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0.039</a:t>
                      </a:r>
                    </a:p>
                    <a:p>
                      <a:pPr algn="ctr"/>
                      <a:r>
                        <a:rPr lang="en-US" sz="1400" dirty="0" smtClean="0"/>
                        <a:t>0.119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0.025</a:t>
                      </a:r>
                    </a:p>
                    <a:p>
                      <a:pPr algn="ctr"/>
                      <a:r>
                        <a:rPr lang="en-US" sz="1400" dirty="0" smtClean="0"/>
                        <a:t>0.051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15000</a:t>
                      </a:r>
                    </a:p>
                    <a:p>
                      <a:pPr algn="ctr"/>
                      <a:r>
                        <a:rPr lang="en-US" sz="1400" dirty="0" smtClean="0"/>
                        <a:t>900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1.56</a:t>
                      </a:r>
                    </a:p>
                    <a:p>
                      <a:pPr algn="ctr"/>
                      <a:r>
                        <a:rPr lang="en-US" sz="1400" dirty="0" smtClean="0"/>
                        <a:t>2.35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0.155</a:t>
                      </a:r>
                    </a:p>
                    <a:p>
                      <a:pPr algn="ctr"/>
                      <a:r>
                        <a:rPr lang="en-US" sz="1400" dirty="0" smtClean="0"/>
                        <a:t>0.708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?</a:t>
                      </a:r>
                    </a:p>
                    <a:p>
                      <a:pPr algn="ctr"/>
                      <a:r>
                        <a:rPr lang="en-US" sz="1400" dirty="0" smtClean="0"/>
                        <a:t>?</a:t>
                      </a:r>
                      <a:endParaRPr lang="ru-RU" sz="1400" dirty="0"/>
                    </a:p>
                  </a:txBody>
                  <a:tcPr/>
                </a:tc>
              </a:tr>
              <a:tr h="48730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CEPC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45.6</a:t>
                      </a:r>
                    </a:p>
                    <a:p>
                      <a:pPr algn="ctr"/>
                      <a:r>
                        <a:rPr lang="en-US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0.039</a:t>
                      </a:r>
                    </a:p>
                    <a:p>
                      <a:pPr algn="ctr"/>
                      <a:r>
                        <a:rPr lang="en-US" sz="1400" dirty="0" smtClean="0"/>
                        <a:t>0.120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0.028</a:t>
                      </a:r>
                    </a:p>
                    <a:p>
                      <a:pPr algn="ctr"/>
                      <a:r>
                        <a:rPr lang="en-US" sz="1400" dirty="0" smtClean="0"/>
                        <a:t>0.04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15900</a:t>
                      </a:r>
                    </a:p>
                    <a:p>
                      <a:pPr algn="ctr"/>
                      <a:r>
                        <a:rPr lang="en-US" sz="1400" dirty="0" smtClean="0"/>
                        <a:t>957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1.39</a:t>
                      </a:r>
                    </a:p>
                    <a:p>
                      <a:pPr algn="ctr"/>
                      <a:r>
                        <a:rPr lang="en-US" sz="1400" dirty="0" smtClean="0"/>
                        <a:t>3.0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0.104</a:t>
                      </a:r>
                    </a:p>
                    <a:p>
                      <a:pPr algn="ctr"/>
                      <a:r>
                        <a:rPr lang="en-US" sz="1400" dirty="0" smtClean="0"/>
                        <a:t>1.84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?</a:t>
                      </a:r>
                    </a:p>
                    <a:p>
                      <a:pPr algn="ctr"/>
                      <a:r>
                        <a:rPr lang="en-US" sz="1400" dirty="0" smtClean="0"/>
                        <a:t>?</a:t>
                      </a:r>
                      <a:endParaRPr lang="ru-RU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906831" y="4063958"/>
            <a:ext cx="92349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00FF"/>
                </a:solidFill>
                <a:sym typeface="Symbol" panose="05050102010706020507" pitchFamily="18" charset="2"/>
              </a:rPr>
              <a:t></a:t>
            </a:r>
            <a:r>
              <a:rPr lang="ru-RU" sz="1200" b="1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</a:t>
            </a:r>
            <a:r>
              <a:rPr lang="en-US" sz="1200" b="1" dirty="0">
                <a:solidFill>
                  <a:srgbClr val="0000FF"/>
                </a:solidFill>
                <a:sym typeface="Symbol" panose="05050102010706020507" pitchFamily="18" charset="2"/>
              </a:rPr>
              <a:t>/</a:t>
            </a:r>
            <a:r>
              <a:rPr lang="ru-RU" sz="12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</a:t>
            </a:r>
            <a:r>
              <a:rPr lang="ru-RU" sz="1200" b="1" baseline="-25000" dirty="0" smtClean="0">
                <a:solidFill>
                  <a:srgbClr val="0000FF"/>
                </a:solidFill>
                <a:sym typeface="Symbol" panose="05050102010706020507" pitchFamily="18" charset="2"/>
              </a:rPr>
              <a:t></a:t>
            </a:r>
            <a:r>
              <a:rPr lang="en-US" sz="1200" b="1" dirty="0" smtClean="0">
                <a:solidFill>
                  <a:srgbClr val="0000FF"/>
                </a:solidFill>
                <a:sym typeface="Symbol"/>
              </a:rPr>
              <a:t>=3.48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06830" y="4315071"/>
            <a:ext cx="631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sym typeface="Symbol" panose="05050102010706020507" pitchFamily="18" charset="2"/>
              </a:rPr>
              <a:t></a:t>
            </a:r>
            <a:r>
              <a:rPr lang="en-US" sz="12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=3.45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25716" y="2942579"/>
            <a:ext cx="11384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Close to reality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25716" y="4453570"/>
            <a:ext cx="23270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Model example with</a:t>
            </a:r>
          </a:p>
          <a:p>
            <a:r>
              <a:rPr lang="en-US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synchrotron tune </a:t>
            </a:r>
            <a:r>
              <a:rPr lang="ru-RU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4 </a:t>
            </a:r>
            <a:r>
              <a:rPr lang="en-US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times less</a:t>
            </a:r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8538609" y="723317"/>
            <a:ext cx="3073400" cy="203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8504812" y="2759032"/>
            <a:ext cx="31071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S.Nikitin</a:t>
            </a:r>
            <a:r>
              <a:rPr lang="en-US" sz="1200" dirty="0">
                <a:solidFill>
                  <a:srgbClr val="FF0000"/>
                </a:solidFill>
              </a:rPr>
              <a:t>, Talk at IAS Program on HEP, Jan. 2018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06830" y="2637503"/>
            <a:ext cx="7104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sym typeface="Symbol" panose="05050102010706020507" pitchFamily="18" charset="2"/>
              </a:rPr>
              <a:t></a:t>
            </a:r>
            <a:r>
              <a:rPr lang="en-US" sz="12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=0.054</a:t>
            </a:r>
            <a:endParaRPr lang="ru-RU" sz="12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984859" y="2050181"/>
            <a:ext cx="1164657" cy="500514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41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75" name="Picture 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64" y="685272"/>
            <a:ext cx="3971440" cy="395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532" y="9873"/>
            <a:ext cx="10926586" cy="634621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5E52F8"/>
                </a:solidFill>
                <a:latin typeface="+mn-lt"/>
                <a:cs typeface="Arial" panose="020B0604020202020204" pitchFamily="34" charset="0"/>
              </a:rPr>
              <a:t>Longitudinal polarization  with minimization of spin-orbit coupling</a:t>
            </a:r>
            <a:endParaRPr lang="ru-RU" sz="2800" b="1" dirty="0">
              <a:latin typeface="+mn-lt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48640" y="618045"/>
            <a:ext cx="5572946" cy="368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</p:pic>
      <p:sp>
        <p:nvSpPr>
          <p:cNvPr id="6" name="Прямоугольник 5"/>
          <p:cNvSpPr/>
          <p:nvPr/>
        </p:nvSpPr>
        <p:spPr>
          <a:xfrm>
            <a:off x="1815759" y="1525689"/>
            <a:ext cx="4009030" cy="4164357"/>
          </a:xfrm>
          <a:prstGeom prst="rect">
            <a:avLst/>
          </a:prstGeom>
          <a:noFill/>
          <a:ln w="63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638331" y="619257"/>
            <a:ext cx="353317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50" b="1" dirty="0"/>
              <a:t>e.g. H</a:t>
            </a:r>
            <a:r>
              <a:rPr lang="en-US" sz="1350" b="1" baseline="-25000" dirty="0"/>
              <a:t>||</a:t>
            </a:r>
            <a:r>
              <a:rPr lang="en-US" sz="1350" b="1" dirty="0"/>
              <a:t>L</a:t>
            </a:r>
            <a:r>
              <a:rPr lang="en-US" sz="1350" b="1" dirty="0">
                <a:sym typeface="Symbol"/>
              </a:rPr>
              <a:t></a:t>
            </a:r>
            <a:r>
              <a:rPr lang="en-US" sz="1350" b="1" dirty="0">
                <a:sym typeface="Symbol" pitchFamily="18" charset="2"/>
              </a:rPr>
              <a:t>8T</a:t>
            </a:r>
            <a:r>
              <a:rPr lang="en-US" sz="1350" b="1" dirty="0">
                <a:sym typeface="Symbol"/>
              </a:rPr>
              <a:t>30 m  </a:t>
            </a:r>
            <a:r>
              <a:rPr lang="en-US" sz="1350" b="1" dirty="0">
                <a:sym typeface="Symbol" pitchFamily="18" charset="2"/>
              </a:rPr>
              <a:t>solenoid-based snake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3354" y="4230439"/>
            <a:ext cx="5609966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Antisymmetric rotator insert </a:t>
            </a:r>
            <a:r>
              <a:rPr lang="en-US" sz="1400" dirty="0" smtClean="0"/>
              <a:t>system: solenoids </a:t>
            </a:r>
            <a:r>
              <a:rPr lang="en-US" sz="1400" dirty="0"/>
              <a:t>S</a:t>
            </a:r>
            <a:r>
              <a:rPr lang="en-US" sz="1400" baseline="-25000" dirty="0">
                <a:sym typeface="Symbol" panose="05050102010706020507" pitchFamily="18" charset="2"/>
              </a:rPr>
              <a:t></a:t>
            </a:r>
            <a:r>
              <a:rPr lang="en-US" sz="1400" dirty="0"/>
              <a:t> rotate spin by </a:t>
            </a:r>
            <a:r>
              <a:rPr lang="en-US" sz="1400" dirty="0">
                <a:sym typeface="Symbol" panose="05050102010706020507" pitchFamily="18" charset="2"/>
              </a:rPr>
              <a:t>/2</a:t>
            </a:r>
          </a:p>
          <a:p>
            <a:r>
              <a:rPr lang="en-US" sz="1400" dirty="0">
                <a:sym typeface="Symbol" panose="05050102010706020507" pitchFamily="18" charset="2"/>
              </a:rPr>
              <a:t>Bends  </a:t>
            </a:r>
            <a:r>
              <a:rPr lang="en-US" sz="1400" dirty="0"/>
              <a:t>B</a:t>
            </a:r>
            <a:r>
              <a:rPr lang="en-US" sz="1400" baseline="-25000" dirty="0">
                <a:sym typeface="Symbol" panose="05050102010706020507" pitchFamily="18" charset="2"/>
              </a:rPr>
              <a:t></a:t>
            </a:r>
            <a:r>
              <a:rPr lang="en-US" sz="1400" dirty="0">
                <a:sym typeface="Symbol" panose="05050102010706020507" pitchFamily="18" charset="2"/>
              </a:rPr>
              <a:t>= /2 rotate by /2 (bends to </a:t>
            </a:r>
            <a:r>
              <a:rPr lang="en-US" sz="1400" dirty="0" smtClean="0">
                <a:sym typeface="Symbol" panose="05050102010706020507" pitchFamily="18" charset="2"/>
              </a:rPr>
              <a:t>left and </a:t>
            </a:r>
            <a:r>
              <a:rPr lang="en-US" sz="1400" dirty="0">
                <a:sym typeface="Symbol" panose="05050102010706020507" pitchFamily="18" charset="2"/>
              </a:rPr>
              <a:t>to right  of </a:t>
            </a:r>
            <a:r>
              <a:rPr lang="en-US" sz="1400" dirty="0" smtClean="0">
                <a:sym typeface="Symbol" panose="05050102010706020507" pitchFamily="18" charset="2"/>
              </a:rPr>
              <a:t>IP</a:t>
            </a:r>
            <a:r>
              <a:rPr lang="ru-RU" sz="1400" dirty="0" smtClean="0">
                <a:sym typeface="Symbol" panose="05050102010706020507" pitchFamily="18" charset="2"/>
              </a:rPr>
              <a:t>)</a:t>
            </a:r>
            <a:r>
              <a:rPr lang="en-US" sz="1400" dirty="0" smtClean="0">
                <a:sym typeface="Symbol" panose="05050102010706020507" pitchFamily="18" charset="2"/>
              </a:rPr>
              <a:t>).</a:t>
            </a:r>
            <a:endParaRPr lang="en-US" sz="1400" dirty="0">
              <a:sym typeface="Symbol" panose="05050102010706020507" pitchFamily="18" charset="2"/>
            </a:endParaRPr>
          </a:p>
          <a:p>
            <a:r>
              <a:rPr lang="en-US" sz="1400" dirty="0">
                <a:sym typeface="Symbol" panose="05050102010706020507" pitchFamily="18" charset="2"/>
              </a:rPr>
              <a:t>Contributions to spin chromaticity from left and right parts of rotator system cancel each other. </a:t>
            </a:r>
            <a:r>
              <a:rPr lang="en-US" sz="1400" dirty="0" smtClean="0">
                <a:sym typeface="Symbol" panose="05050102010706020507" pitchFamily="18" charset="2"/>
              </a:rPr>
              <a:t>Thus</a:t>
            </a:r>
            <a:r>
              <a:rPr lang="en-US" sz="1400" dirty="0">
                <a:sym typeface="Symbol" panose="05050102010706020507" pitchFamily="18" charset="2"/>
              </a:rPr>
              <a:t>,</a:t>
            </a:r>
            <a:r>
              <a:rPr lang="en-US" sz="1400" dirty="0" smtClean="0">
                <a:sym typeface="Symbol" panose="05050102010706020507" pitchFamily="18" charset="2"/>
              </a:rPr>
              <a:t> </a:t>
            </a:r>
            <a:r>
              <a:rPr lang="en-US" sz="1400" dirty="0">
                <a:sym typeface="Symbol" panose="05050102010706020507" pitchFamily="18" charset="2"/>
              </a:rPr>
              <a:t>depolarization effect of SR in arcs is mainly suppressed</a:t>
            </a:r>
            <a:r>
              <a:rPr lang="ru-RU" sz="1400" dirty="0">
                <a:sym typeface="Symbol" panose="05050102010706020507" pitchFamily="18" charset="2"/>
              </a:rPr>
              <a:t> (</a:t>
            </a:r>
            <a:r>
              <a:rPr lang="en-US" sz="1400" dirty="0">
                <a:sym typeface="Symbol" panose="05050102010706020507" pitchFamily="18" charset="2"/>
              </a:rPr>
              <a:t>only not so large contribution from </a:t>
            </a:r>
            <a:r>
              <a:rPr lang="en-US" sz="1400" dirty="0" smtClean="0">
                <a:sym typeface="Symbol" panose="05050102010706020507" pitchFamily="18" charset="2"/>
              </a:rPr>
              <a:t> excited </a:t>
            </a:r>
            <a:r>
              <a:rPr lang="en-US" sz="1400" dirty="0" err="1">
                <a:sym typeface="Symbol" panose="05050102010706020507" pitchFamily="18" charset="2"/>
              </a:rPr>
              <a:t>betatron</a:t>
            </a:r>
            <a:r>
              <a:rPr lang="en-US" sz="1400" dirty="0">
                <a:sym typeface="Symbol" panose="05050102010706020507" pitchFamily="18" charset="2"/>
              </a:rPr>
              <a:t> oscillations is retained</a:t>
            </a:r>
            <a:r>
              <a:rPr lang="ru-RU" sz="1400" dirty="0">
                <a:sym typeface="Symbol" panose="05050102010706020507" pitchFamily="18" charset="2"/>
              </a:rPr>
              <a:t>)</a:t>
            </a:r>
            <a:endParaRPr lang="en-US" sz="1400" dirty="0">
              <a:sym typeface="Symbol" panose="05050102010706020507" pitchFamily="18" charset="2"/>
            </a:endParaRPr>
          </a:p>
          <a:p>
            <a:r>
              <a:rPr lang="en-US" sz="1400" dirty="0" smtClean="0">
                <a:sym typeface="Symbol" panose="05050102010706020507" pitchFamily="18" charset="2"/>
              </a:rPr>
              <a:t>S-shaped form of orbit in </a:t>
            </a:r>
            <a:r>
              <a:rPr lang="en-US" sz="1400" dirty="0">
                <a:sym typeface="Symbol" panose="05050102010706020507" pitchFamily="18" charset="2"/>
              </a:rPr>
              <a:t>CEPC/</a:t>
            </a:r>
            <a:r>
              <a:rPr lang="en-US" sz="1400" dirty="0" err="1">
                <a:sym typeface="Symbol" panose="05050102010706020507" pitchFamily="18" charset="2"/>
              </a:rPr>
              <a:t>FCCee</a:t>
            </a:r>
            <a:r>
              <a:rPr lang="en-US" sz="1400" dirty="0">
                <a:sym typeface="Symbol" panose="05050102010706020507" pitchFamily="18" charset="2"/>
              </a:rPr>
              <a:t>  helps to  do </a:t>
            </a:r>
            <a:r>
              <a:rPr lang="en-US" sz="1400" dirty="0" smtClean="0">
                <a:sym typeface="Symbol" panose="05050102010706020507" pitchFamily="18" charset="2"/>
              </a:rPr>
              <a:t>it at Z-peak</a:t>
            </a:r>
            <a:r>
              <a:rPr lang="en-US" sz="1400" b="1" dirty="0" smtClean="0">
                <a:sym typeface="Symbol" panose="05050102010706020507" pitchFamily="18" charset="2"/>
              </a:rPr>
              <a:t>! </a:t>
            </a:r>
            <a:endParaRPr lang="en-US" sz="1400" b="1" dirty="0">
              <a:sym typeface="Symbol" panose="05050102010706020507" pitchFamily="18" charset="2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243320" y="266044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077590" y="4417488"/>
            <a:ext cx="461710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1400" dirty="0"/>
              <a:t>Wagging orbit in the CEPC interaction region with bending angles close to optimal ones  (</a:t>
            </a:r>
            <a:r>
              <a:rPr lang="en-US" sz="1400" b="1" dirty="0">
                <a:solidFill>
                  <a:srgbClr val="0000FF"/>
                </a:solidFill>
              </a:rPr>
              <a:t>half crossing angle=15 </a:t>
            </a:r>
            <a:r>
              <a:rPr lang="en-US" sz="1400" b="1" dirty="0" err="1">
                <a:solidFill>
                  <a:srgbClr val="0000FF"/>
                </a:solidFill>
              </a:rPr>
              <a:t>mrad</a:t>
            </a:r>
            <a:r>
              <a:rPr lang="en-US" sz="1400" dirty="0"/>
              <a:t>)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allows us to consider  respective spin kinematic  design basing on solenoid </a:t>
            </a:r>
            <a:r>
              <a:rPr lang="en-US" sz="1400" dirty="0" smtClean="0"/>
              <a:t>inserts</a:t>
            </a:r>
          </a:p>
          <a:p>
            <a:r>
              <a:rPr lang="en-US" sz="1400" dirty="0" err="1" smtClean="0"/>
              <a:t>S.Nikitin</a:t>
            </a:r>
            <a:r>
              <a:rPr lang="en-US" sz="1400" dirty="0"/>
              <a:t>, Talk at IAS Program on HEP, Jan. 2018, Hong Kong;  IJMP  A, Vol. 34 No. 13n14, 1940004 (2019</a:t>
            </a:r>
            <a:r>
              <a:rPr lang="en-US" sz="1400" dirty="0" smtClean="0"/>
              <a:t>)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893070" y="1562464"/>
            <a:ext cx="2374851" cy="962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200064" y="5503231"/>
            <a:ext cx="4359877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9863" y="5745813"/>
            <a:ext cx="11892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Radiative </a:t>
            </a:r>
            <a:r>
              <a:rPr lang="en-US" b="1" dirty="0">
                <a:solidFill>
                  <a:srgbClr val="0000FF"/>
                </a:solidFill>
              </a:rPr>
              <a:t>relaxation time 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</a:t>
            </a:r>
            <a:r>
              <a:rPr lang="en-US" b="1" baseline="-25000" dirty="0">
                <a:solidFill>
                  <a:srgbClr val="0000FF"/>
                </a:solidFill>
                <a:sym typeface="Symbol"/>
              </a:rPr>
              <a:t>r  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of polarization </a:t>
            </a:r>
            <a:r>
              <a:rPr lang="en-US" b="1" dirty="0" smtClean="0">
                <a:solidFill>
                  <a:srgbClr val="0000FF"/>
                </a:solidFill>
              </a:rPr>
              <a:t> in order of magnitude 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can 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be comparable with S-T time </a:t>
            </a:r>
            <a:r>
              <a:rPr lang="en-US" b="1" baseline="-25000" dirty="0">
                <a:solidFill>
                  <a:srgbClr val="0000FF"/>
                </a:solidFill>
                <a:sym typeface="Symbol"/>
              </a:rPr>
              <a:t>p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=260 </a:t>
            </a:r>
            <a:r>
              <a:rPr lang="en-US" b="1" dirty="0" err="1">
                <a:solidFill>
                  <a:srgbClr val="0000FF"/>
                </a:solidFill>
                <a:sym typeface="Symbol"/>
              </a:rPr>
              <a:t>hrs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and </a:t>
            </a:r>
            <a:r>
              <a:rPr lang="en-US" b="1" dirty="0" smtClean="0">
                <a:solidFill>
                  <a:srgbClr val="0000FF"/>
                </a:solidFill>
              </a:rPr>
              <a:t>much </a:t>
            </a:r>
            <a:r>
              <a:rPr lang="en-US" b="1" dirty="0">
                <a:solidFill>
                  <a:srgbClr val="0000FF"/>
                </a:solidFill>
              </a:rPr>
              <a:t>larger than luminosity </a:t>
            </a:r>
            <a:r>
              <a:rPr lang="en-US" b="1" dirty="0" smtClean="0">
                <a:solidFill>
                  <a:srgbClr val="0000FF"/>
                </a:solidFill>
              </a:rPr>
              <a:t>beam life time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.  </a:t>
            </a:r>
            <a:r>
              <a:rPr lang="en-US" b="1" dirty="0" smtClean="0">
                <a:solidFill>
                  <a:srgbClr val="0000FF"/>
                </a:solidFill>
              </a:rPr>
              <a:t>In top-on mode, time-average </a:t>
            </a:r>
            <a:r>
              <a:rPr lang="en-US" b="1" dirty="0">
                <a:solidFill>
                  <a:srgbClr val="0000FF"/>
                </a:solidFill>
              </a:rPr>
              <a:t>degree of longitudinal polarization will </a:t>
            </a:r>
            <a:r>
              <a:rPr lang="en-US" b="1" dirty="0" smtClean="0">
                <a:solidFill>
                  <a:srgbClr val="0000FF"/>
                </a:solidFill>
              </a:rPr>
              <a:t>be closed to polarization degree of beam injected from booster!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1586" y="1480874"/>
            <a:ext cx="14218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CEPC-Z case can be analogue </a:t>
            </a:r>
            <a:r>
              <a:rPr lang="en-US" sz="1400" dirty="0">
                <a:solidFill>
                  <a:srgbClr val="0000FF"/>
                </a:solidFill>
              </a:rPr>
              <a:t>due </a:t>
            </a:r>
            <a:endParaRPr lang="ru-RU" sz="1400" dirty="0" smtClean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to</a:t>
            </a:r>
            <a:r>
              <a:rPr lang="ru-RU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successful </a:t>
            </a:r>
            <a:endParaRPr lang="ru-RU" sz="1400" dirty="0" smtClean="0">
              <a:solidFill>
                <a:srgbClr val="0000FF"/>
              </a:solidFill>
            </a:endParaRPr>
          </a:p>
          <a:p>
            <a:r>
              <a:rPr lang="ru-RU" sz="1400" dirty="0">
                <a:solidFill>
                  <a:srgbClr val="0000FF"/>
                </a:solidFill>
              </a:rPr>
              <a:t>с</a:t>
            </a:r>
            <a:r>
              <a:rPr lang="en-US" sz="1400" dirty="0" err="1" smtClean="0">
                <a:solidFill>
                  <a:srgbClr val="0000FF"/>
                </a:solidFill>
              </a:rPr>
              <a:t>ombination</a:t>
            </a:r>
            <a:endParaRPr lang="ru-RU" sz="1400" dirty="0" smtClean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of parameters</a:t>
            </a:r>
            <a:r>
              <a:rPr lang="en-US" sz="1400" dirty="0" smtClean="0"/>
              <a:t>! </a:t>
            </a:r>
            <a:endParaRPr lang="ru-RU" sz="1400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24</a:t>
            </a:fld>
            <a:endParaRPr lang="ru-RU" sz="1600" b="1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228" y="1848024"/>
            <a:ext cx="3019974" cy="6946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17703" y="1930161"/>
            <a:ext cx="785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Ideal case:</a:t>
            </a:r>
            <a:endParaRPr lang="ru-RU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" y="3984142"/>
            <a:ext cx="557294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>
                <a:alpha val="61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n</a:t>
            </a:r>
            <a:r>
              <a:rPr lang="en-US" sz="1400" dirty="0" smtClean="0">
                <a:solidFill>
                  <a:srgbClr val="0000FF"/>
                </a:solidFill>
              </a:rPr>
              <a:t> direction is achromatic in arcs: </a:t>
            </a:r>
            <a:r>
              <a:rPr lang="en-US" sz="1400" b="1" dirty="0" err="1" smtClean="0">
                <a:solidFill>
                  <a:srgbClr val="0000FF"/>
                </a:solidFill>
              </a:rPr>
              <a:t>d</a:t>
            </a:r>
            <a:r>
              <a:rPr lang="en-US" sz="1400" baseline="-25000" dirty="0" err="1" smtClean="0">
                <a:solidFill>
                  <a:srgbClr val="0000FF"/>
                </a:solidFill>
              </a:rPr>
              <a:t>arc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=</a:t>
            </a:r>
            <a:r>
              <a:rPr lang="en-US" sz="1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d</a:t>
            </a:r>
            <a:r>
              <a:rPr lang="en-US" sz="1400" b="1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n</a:t>
            </a:r>
            <a:r>
              <a:rPr 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/d</a:t>
            </a:r>
            <a:r>
              <a:rPr lang="en-US" sz="1400" baseline="30000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+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d</a:t>
            </a:r>
            <a:r>
              <a:rPr lang="en-US" sz="1400" baseline="-25000" dirty="0" err="1" smtClean="0">
                <a:solidFill>
                  <a:srgbClr val="0000FF"/>
                </a:solidFill>
              </a:rPr>
              <a:t>beta</a:t>
            </a:r>
            <a:r>
              <a:rPr 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 </a:t>
            </a:r>
            <a:r>
              <a:rPr lang="en-US" sz="1400" dirty="0">
                <a:solidFill>
                  <a:srgbClr val="0000FF"/>
                </a:solidFill>
                <a:sym typeface="Symbol" panose="05050102010706020507" pitchFamily="18" charset="2"/>
              </a:rPr>
              <a:t> </a:t>
            </a:r>
            <a:r>
              <a:rPr lang="en-US" sz="1400" dirty="0" err="1">
                <a:solidFill>
                  <a:srgbClr val="0000FF"/>
                </a:solidFill>
                <a:sym typeface="Symbol" panose="05050102010706020507" pitchFamily="18" charset="2"/>
              </a:rPr>
              <a:t>d</a:t>
            </a:r>
            <a:r>
              <a:rPr lang="en-US" sz="1400" b="1" dirty="0" err="1">
                <a:solidFill>
                  <a:srgbClr val="0000FF"/>
                </a:solidFill>
                <a:sym typeface="Symbol" panose="05050102010706020507" pitchFamily="18" charset="2"/>
              </a:rPr>
              <a:t>n</a:t>
            </a:r>
            <a:r>
              <a:rPr lang="en-US" sz="1400" dirty="0">
                <a:solidFill>
                  <a:srgbClr val="0000FF"/>
                </a:solidFill>
                <a:sym typeface="Symbol" panose="05050102010706020507" pitchFamily="18" charset="2"/>
              </a:rPr>
              <a:t>/d</a:t>
            </a:r>
            <a:r>
              <a:rPr 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=0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endParaRPr lang="ru-RU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7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019" y="202356"/>
            <a:ext cx="10771685" cy="7234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rgbClr val="5E52F8"/>
                </a:solidFill>
                <a:latin typeface="+mn-lt"/>
              </a:rPr>
              <a:t>Scheme to avoid all main spin resonances in CEPC booster</a:t>
            </a:r>
            <a:br>
              <a:rPr lang="en-US" sz="3200" b="1" dirty="0" smtClean="0">
                <a:solidFill>
                  <a:srgbClr val="5E52F8"/>
                </a:solidFill>
                <a:latin typeface="+mn-lt"/>
              </a:rPr>
            </a:b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to issue on how to accelerate polarized beam in booster</a:t>
            </a:r>
            <a:endParaRPr lang="ru-RU" sz="2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38" y="1570353"/>
            <a:ext cx="5550731" cy="15578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</p:pic>
      <p:sp>
        <p:nvSpPr>
          <p:cNvPr id="3" name="TextBox 2"/>
          <p:cNvSpPr txBox="1"/>
          <p:nvPr/>
        </p:nvSpPr>
        <p:spPr>
          <a:xfrm>
            <a:off x="5903638" y="1034213"/>
            <a:ext cx="5550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Combined Partial Siberian Snake of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two helix snakes + solenoid with field=</a:t>
            </a:r>
            <a:r>
              <a:rPr lang="en-US" sz="2000" dirty="0" err="1" smtClean="0">
                <a:solidFill>
                  <a:srgbClr val="0000FF"/>
                </a:solidFill>
              </a:rPr>
              <a:t>const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7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3" y="1275938"/>
            <a:ext cx="5177063" cy="4575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1543" y="5809825"/>
            <a:ext cx="110850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marked points       , the rate of crossing the spin-</a:t>
            </a:r>
            <a:r>
              <a:rPr lang="en-US" dirty="0" err="1"/>
              <a:t>betatron</a:t>
            </a:r>
            <a:r>
              <a:rPr lang="en-US" dirty="0"/>
              <a:t> resonances </a:t>
            </a:r>
            <a:r>
              <a:rPr lang="en-US" dirty="0" smtClean="0"/>
              <a:t>related to quadratic nonlinearities</a:t>
            </a:r>
          </a:p>
          <a:p>
            <a:r>
              <a:rPr lang="en-US" dirty="0" smtClean="0"/>
              <a:t>drops </a:t>
            </a:r>
            <a:r>
              <a:rPr lang="en-US" dirty="0"/>
              <a:t>sharply. Here</a:t>
            </a:r>
            <a:r>
              <a:rPr lang="en-US" dirty="0" smtClean="0"/>
              <a:t>, apparently, one </a:t>
            </a:r>
            <a:r>
              <a:rPr lang="en-US" dirty="0"/>
              <a:t>needs to apply </a:t>
            </a:r>
            <a:r>
              <a:rPr lang="en-US" dirty="0" smtClean="0"/>
              <a:t>a method of fast jump in </a:t>
            </a:r>
            <a:r>
              <a:rPr lang="en-US" dirty="0" err="1"/>
              <a:t>betatron</a:t>
            </a:r>
            <a:r>
              <a:rPr lang="en-US" dirty="0"/>
              <a:t> </a:t>
            </a:r>
            <a:r>
              <a:rPr lang="en-US" dirty="0" smtClean="0"/>
              <a:t>tunes 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2366736" y="5957422"/>
            <a:ext cx="190500" cy="161925"/>
          </a:xfrm>
          <a:prstGeom prst="ellipse">
            <a:avLst/>
          </a:prstGeom>
          <a:solidFill>
            <a:srgbClr val="FFFF00">
              <a:alpha val="49001"/>
            </a:srgbClr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6">
            <a:grayscl/>
            <a:lum bright="-6000" contras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569" y="3206566"/>
            <a:ext cx="5774060" cy="26444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0860008" y="4022864"/>
            <a:ext cx="741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radiation </a:t>
            </a:r>
          </a:p>
          <a:p>
            <a:r>
              <a:rPr lang="en-US" sz="1000" dirty="0" smtClean="0"/>
              <a:t>loss factor</a:t>
            </a:r>
            <a:endParaRPr lang="ru-R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8080784" y="4022864"/>
            <a:ext cx="598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number </a:t>
            </a:r>
          </a:p>
          <a:p>
            <a:r>
              <a:rPr lang="en-US" sz="1000" dirty="0" smtClean="0"/>
              <a:t>of turns</a:t>
            </a:r>
            <a:endParaRPr lang="ru-RU" sz="1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7498" y="1065536"/>
            <a:ext cx="4107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S. </a:t>
            </a:r>
            <a:r>
              <a:rPr lang="en-US" sz="1400" dirty="0" err="1" smtClean="0">
                <a:solidFill>
                  <a:srgbClr val="0000FF"/>
                </a:solidFill>
              </a:rPr>
              <a:t>Nikitin</a:t>
            </a:r>
            <a:r>
              <a:rPr lang="en-US" sz="1400" dirty="0">
                <a:solidFill>
                  <a:srgbClr val="0000FF"/>
                </a:solidFill>
              </a:rPr>
              <a:t>.</a:t>
            </a:r>
            <a:r>
              <a:rPr lang="en-US" sz="1400" dirty="0" smtClean="0">
                <a:solidFill>
                  <a:srgbClr val="0000FF"/>
                </a:solidFill>
              </a:rPr>
              <a:t>  IJMP  </a:t>
            </a:r>
            <a:r>
              <a:rPr lang="en-US" sz="1400" dirty="0">
                <a:solidFill>
                  <a:srgbClr val="0000FF"/>
                </a:solidFill>
              </a:rPr>
              <a:t>A, Vol. 34 No. 13n14, 1940004 (2019)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25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17902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88833" y="139583"/>
            <a:ext cx="11203806" cy="68252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100" b="1" dirty="0">
                <a:solidFill>
                  <a:srgbClr val="0000FF"/>
                </a:solidFill>
                <a:latin typeface="+mn-lt"/>
                <a:cs typeface="Arial" pitchFamily="34" charset="0"/>
              </a:rPr>
              <a:t>Crossing integer spin resonance </a:t>
            </a:r>
            <a:r>
              <a:rPr lang="en-US" sz="3100" b="1" dirty="0" smtClean="0">
                <a:solidFill>
                  <a:srgbClr val="0000FF"/>
                </a:solidFill>
                <a:latin typeface="+mn-lt"/>
                <a:cs typeface="Arial" pitchFamily="34" charset="0"/>
              </a:rPr>
              <a:t>using </a:t>
            </a:r>
            <a:r>
              <a:rPr lang="en-US" sz="3100" b="1" dirty="0">
                <a:solidFill>
                  <a:srgbClr val="0000FF"/>
                </a:solidFill>
                <a:latin typeface="+mn-lt"/>
                <a:cs typeface="Arial" pitchFamily="34" charset="0"/>
              </a:rPr>
              <a:t>Partial Siberian </a:t>
            </a:r>
            <a:r>
              <a:rPr lang="en-US" sz="3100" b="1" dirty="0" smtClean="0">
                <a:solidFill>
                  <a:srgbClr val="0000FF"/>
                </a:solidFill>
                <a:latin typeface="+mn-lt"/>
                <a:cs typeface="Arial" pitchFamily="34" charset="0"/>
              </a:rPr>
              <a:t>snake at VEPP-4M</a:t>
            </a:r>
            <a:r>
              <a:rPr lang="en-US" sz="3100" b="1" dirty="0">
                <a:solidFill>
                  <a:srgbClr val="0000FF"/>
                </a:solidFill>
                <a:latin typeface="+mn-lt"/>
              </a:rPr>
              <a:t/>
            </a:r>
            <a:br>
              <a:rPr lang="en-US" sz="3100" b="1" dirty="0">
                <a:solidFill>
                  <a:srgbClr val="0000FF"/>
                </a:solidFill>
                <a:latin typeface="+mn-lt"/>
              </a:rPr>
            </a:br>
            <a:r>
              <a:rPr lang="en-US" altLang="ru-RU" sz="1600" i="1" dirty="0">
                <a:solidFill>
                  <a:srgbClr val="181DF0"/>
                </a:solidFill>
              </a:rPr>
              <a:t>A.K. </a:t>
            </a:r>
            <a:r>
              <a:rPr lang="en-US" altLang="ru-RU" sz="1600" i="1" dirty="0" err="1" smtClean="0">
                <a:solidFill>
                  <a:srgbClr val="181DF0"/>
                </a:solidFill>
              </a:rPr>
              <a:t>Barladyan</a:t>
            </a:r>
            <a:r>
              <a:rPr lang="en-US" altLang="ru-RU" sz="1600" i="1" dirty="0" smtClean="0">
                <a:solidFill>
                  <a:srgbClr val="181DF0"/>
                </a:solidFill>
              </a:rPr>
              <a:t> et al., DOI:10.1103/PRAB 22.112604</a:t>
            </a:r>
            <a:endParaRPr lang="ru-RU" altLang="ru-RU" sz="1600" dirty="0"/>
          </a:p>
        </p:txBody>
      </p:sp>
      <p:sp>
        <p:nvSpPr>
          <p:cNvPr id="21" name="Овал 20"/>
          <p:cNvSpPr/>
          <p:nvPr/>
        </p:nvSpPr>
        <p:spPr>
          <a:xfrm>
            <a:off x="2595538" y="5000636"/>
            <a:ext cx="1143008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564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6270" y="3134326"/>
            <a:ext cx="2716452" cy="2643207"/>
          </a:xfrm>
          <a:prstGeom prst="rect">
            <a:avLst/>
          </a:prstGeom>
          <a:noFill/>
          <a:ln w="19050">
            <a:solidFill>
              <a:srgbClr val="3A3EF2"/>
            </a:solidFill>
            <a:miter lim="800000"/>
            <a:headEnd/>
            <a:tailEnd/>
          </a:ln>
          <a:effectLst/>
        </p:spPr>
      </p:pic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0554" y="3134327"/>
            <a:ext cx="4233321" cy="2643206"/>
          </a:xfrm>
          <a:prstGeom prst="rect">
            <a:avLst/>
          </a:prstGeom>
          <a:noFill/>
          <a:ln w="19050">
            <a:solidFill>
              <a:srgbClr val="4B4FF3"/>
            </a:solidFill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81792" y="943768"/>
            <a:ext cx="4210847" cy="2019309"/>
          </a:xfrm>
          <a:prstGeom prst="rect">
            <a:avLst/>
          </a:prstGeom>
          <a:noFill/>
          <a:ln w="9525">
            <a:solidFill>
              <a:srgbClr val="4607C5"/>
            </a:solidFill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>
          <a:xfrm>
            <a:off x="8462040" y="2100277"/>
            <a:ext cx="142876" cy="142875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7500130" y="1241143"/>
            <a:ext cx="16049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000" b="1" dirty="0" smtClean="0"/>
              <a:t>skew quads for decoupling</a:t>
            </a:r>
            <a:endParaRPr lang="ru-RU" altLang="ru-RU" sz="10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8771524" y="1467663"/>
            <a:ext cx="2120390" cy="67495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118561"/>
              </p:ext>
            </p:extLst>
          </p:nvPr>
        </p:nvGraphicFramePr>
        <p:xfrm>
          <a:off x="9383586" y="876758"/>
          <a:ext cx="1600198" cy="441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" name="Точечный рисунок" r:id="rId7" imgW="5410065" imgH="1226976" progId="PBrush">
                  <p:embed/>
                </p:oleObj>
              </mc:Choice>
              <mc:Fallback>
                <p:oleObj name="Точечный рисунок" r:id="rId7" imgW="5410065" imgH="122697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3586" y="876758"/>
                        <a:ext cx="1600198" cy="4415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Овал 14"/>
          <p:cNvSpPr/>
          <p:nvPr/>
        </p:nvSpPr>
        <p:spPr>
          <a:xfrm>
            <a:off x="10849864" y="2102529"/>
            <a:ext cx="142876" cy="142875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8564693" y="1450812"/>
            <a:ext cx="212010" cy="53260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Левая фигурная скобка 17"/>
          <p:cNvSpPr/>
          <p:nvPr/>
        </p:nvSpPr>
        <p:spPr>
          <a:xfrm>
            <a:off x="8302594" y="4216821"/>
            <a:ext cx="142876" cy="35719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878740" y="4266294"/>
            <a:ext cx="462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calc.</a:t>
            </a:r>
            <a:endParaRPr lang="ru-R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9310502" y="2671918"/>
            <a:ext cx="1285885" cy="24622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anti-solenoids off</a:t>
            </a:r>
            <a:endParaRPr lang="ru-RU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920041" y="3320483"/>
            <a:ext cx="17029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Evolution</a:t>
            </a:r>
          </a:p>
          <a:p>
            <a:r>
              <a:rPr lang="en-US" sz="1200" dirty="0"/>
              <a:t>of polarization</a:t>
            </a:r>
          </a:p>
          <a:p>
            <a:r>
              <a:rPr lang="en-US" sz="1200" dirty="0"/>
              <a:t>under acceleration with </a:t>
            </a:r>
          </a:p>
          <a:p>
            <a:r>
              <a:rPr lang="en-US" sz="1200" dirty="0"/>
              <a:t>various rates</a:t>
            </a:r>
            <a:endParaRPr lang="ru-RU" sz="1200" dirty="0"/>
          </a:p>
        </p:txBody>
      </p:sp>
      <p:pic>
        <p:nvPicPr>
          <p:cNvPr id="163844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51306" y="2486479"/>
            <a:ext cx="2071702" cy="19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7537392" y="2673141"/>
            <a:ext cx="19288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spin rotation angle in KEDR</a:t>
            </a:r>
            <a:endParaRPr lang="ru-RU" sz="1000" b="1" dirty="0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10977759" y="961712"/>
            <a:ext cx="5950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000" b="1" dirty="0"/>
              <a:t>normal </a:t>
            </a:r>
          </a:p>
          <a:p>
            <a:r>
              <a:rPr lang="en-US" altLang="ru-RU" sz="1000" b="1" dirty="0"/>
              <a:t>modes</a:t>
            </a:r>
            <a:endParaRPr lang="ru-RU" altLang="ru-RU" sz="1000" b="1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5400000">
            <a:off x="8766730" y="4277805"/>
            <a:ext cx="2142346" cy="794"/>
          </a:xfrm>
          <a:prstGeom prst="line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815632" y="3166334"/>
            <a:ext cx="50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81DF0"/>
                </a:solidFill>
                <a:sym typeface="Symbol"/>
              </a:rPr>
              <a:t>=4</a:t>
            </a:r>
            <a:endParaRPr lang="ru-RU" sz="1200" b="1" dirty="0">
              <a:solidFill>
                <a:srgbClr val="181D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2438" y="5902946"/>
            <a:ext cx="111625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successfully performed an experiment on the adiabatic crossing of an integer spin resonance, using the longitudinal field of the KEDR detector as a partial Siberian snake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(with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anti-solenoids turned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off).</a:t>
            </a:r>
            <a:endParaRPr lang="ru-RU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3140" y="3134326"/>
            <a:ext cx="3138191" cy="2622443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04701" y="943768"/>
            <a:ext cx="6654521" cy="1815882"/>
          </a:xfrm>
          <a:prstGeom prst="rect">
            <a:avLst/>
          </a:prstGeom>
          <a:noFill/>
          <a:effectLst>
            <a:outerShdw blurRad="57150" dist="19050" dir="5400000" algn="ctr" rotWithShape="0">
              <a:schemeClr val="bg1">
                <a:alpha val="63000"/>
              </a:scheme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Why </a:t>
            </a:r>
            <a:r>
              <a:rPr lang="en-US" sz="1600" dirty="0">
                <a:solidFill>
                  <a:schemeClr val="tx1"/>
                </a:solidFill>
              </a:rPr>
              <a:t>study crossing spin resonances?  </a:t>
            </a:r>
            <a:endParaRPr lang="en-US" sz="16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  Alternative </a:t>
            </a:r>
            <a:r>
              <a:rPr lang="en-US" sz="1600" dirty="0">
                <a:solidFill>
                  <a:schemeClr val="tx1"/>
                </a:solidFill>
              </a:rPr>
              <a:t>way to obtain polarization in </a:t>
            </a:r>
            <a:r>
              <a:rPr lang="en-US" sz="1600" dirty="0" smtClean="0">
                <a:solidFill>
                  <a:schemeClr val="tx1"/>
                </a:solidFill>
              </a:rPr>
              <a:t>future circular </a:t>
            </a:r>
            <a:r>
              <a:rPr lang="en-US" sz="1600" dirty="0">
                <a:solidFill>
                  <a:schemeClr val="tx1"/>
                </a:solidFill>
              </a:rPr>
              <a:t>l</a:t>
            </a:r>
            <a:r>
              <a:rPr lang="en-US" sz="1600" dirty="0" smtClean="0">
                <a:solidFill>
                  <a:schemeClr val="tx1"/>
                </a:solidFill>
              </a:rPr>
              <a:t>epton </a:t>
            </a:r>
            <a:r>
              <a:rPr lang="en-US" sz="1600" dirty="0">
                <a:solidFill>
                  <a:schemeClr val="tx1"/>
                </a:solidFill>
              </a:rPr>
              <a:t>colliders </a:t>
            </a:r>
            <a:r>
              <a:rPr lang="en-US" sz="1600" dirty="0" smtClean="0">
                <a:solidFill>
                  <a:schemeClr val="tx1"/>
                </a:solidFill>
              </a:rPr>
              <a:t>–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via acceleration </a:t>
            </a:r>
            <a:r>
              <a:rPr lang="en-US" sz="1600" dirty="0">
                <a:solidFill>
                  <a:schemeClr val="tx1"/>
                </a:solidFill>
              </a:rPr>
              <a:t>of </a:t>
            </a:r>
            <a:r>
              <a:rPr lang="en-US" sz="1600" dirty="0" smtClean="0">
                <a:solidFill>
                  <a:schemeClr val="tx1"/>
                </a:solidFill>
              </a:rPr>
              <a:t>polarized </a:t>
            </a:r>
            <a:r>
              <a:rPr lang="en-US" sz="1600" dirty="0">
                <a:solidFill>
                  <a:schemeClr val="tx1"/>
                </a:solidFill>
              </a:rPr>
              <a:t>beams in </a:t>
            </a:r>
            <a:r>
              <a:rPr lang="en-US" sz="1600" dirty="0" smtClean="0">
                <a:solidFill>
                  <a:schemeClr val="tx1"/>
                </a:solidFill>
              </a:rPr>
              <a:t>booster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Unique way leading to possibility of obtaining longitudinal </a:t>
            </a:r>
            <a:r>
              <a:rPr lang="en-US" sz="1600" dirty="0" smtClean="0">
                <a:solidFill>
                  <a:schemeClr val="tx1"/>
                </a:solidFill>
              </a:rPr>
              <a:t>polarization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 Unlike </a:t>
            </a:r>
            <a:r>
              <a:rPr lang="en-US" sz="1600" dirty="0">
                <a:solidFill>
                  <a:schemeClr val="tx1"/>
                </a:solidFill>
              </a:rPr>
              <a:t>proton machines, this technique in </a:t>
            </a:r>
            <a:r>
              <a:rPr lang="en-US" sz="1600" dirty="0" err="1">
                <a:solidFill>
                  <a:schemeClr val="tx1"/>
                </a:solidFill>
              </a:rPr>
              <a:t>e+e</a:t>
            </a:r>
            <a:r>
              <a:rPr lang="en-US" sz="1600" dirty="0">
                <a:solidFill>
                  <a:schemeClr val="tx1"/>
                </a:solidFill>
              </a:rPr>
              <a:t>- rings has been much </a:t>
            </a:r>
            <a:r>
              <a:rPr lang="en-US" sz="1600" dirty="0" smtClean="0">
                <a:solidFill>
                  <a:schemeClr val="tx1"/>
                </a:solidFill>
              </a:rPr>
              <a:t>lesser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studied (specificity </a:t>
            </a:r>
            <a:r>
              <a:rPr lang="en-US" sz="1600" dirty="0">
                <a:solidFill>
                  <a:schemeClr val="tx1"/>
                </a:solidFill>
              </a:rPr>
              <a:t>is complication  associated  with depolarization due </a:t>
            </a:r>
            <a:r>
              <a:rPr lang="en-US" sz="1600" dirty="0" smtClean="0">
                <a:solidFill>
                  <a:schemeClr val="tx1"/>
                </a:solidFill>
              </a:rPr>
              <a:t>to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synchrotron </a:t>
            </a:r>
            <a:r>
              <a:rPr lang="en-US" sz="1600" dirty="0">
                <a:solidFill>
                  <a:schemeClr val="tx1"/>
                </a:solidFill>
              </a:rPr>
              <a:t>radiation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26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38413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398684" y="5996192"/>
            <a:ext cx="11346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sym typeface="Symbol"/>
              </a:rPr>
              <a:t>We intend to repeat the experiment by significantly reducing &lt;H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’’&gt;, a zero 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harmonic of the quadratic nonlinearity of </a:t>
            </a:r>
            <a:r>
              <a:rPr lang="ru-RU" b="1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the VEPP-4M field</a:t>
            </a:r>
            <a:r>
              <a:rPr lang="en-US" b="1" dirty="0">
                <a:solidFill>
                  <a:srgbClr val="0000FF"/>
                </a:solidFill>
                <a:sym typeface="Symbol"/>
              </a:rPr>
              <a:t>. According to preliminary analysis, it is the reason for the rapid diffusion of the fan opening 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angle.</a:t>
            </a:r>
            <a:endParaRPr lang="en-US" b="1" i="1" dirty="0">
              <a:solidFill>
                <a:srgbClr val="0000FF"/>
              </a:solidFill>
              <a:sym typeface="Symbol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82104" y="6319357"/>
            <a:ext cx="2743200" cy="365125"/>
          </a:xfrm>
        </p:spPr>
        <p:txBody>
          <a:bodyPr/>
          <a:lstStyle/>
          <a:p>
            <a:fld id="{A34616BA-5D9A-4E9A-B507-629CA585AD08}" type="slidenum">
              <a:rPr lang="ru-RU" sz="1600" b="1" smtClean="0"/>
              <a:t>27</a:t>
            </a:fld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0882" y="661798"/>
            <a:ext cx="8401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Arial Unicode MS" pitchFamily="34" charset="-128"/>
                <a:cs typeface="Arial Unicode MS" pitchFamily="34" charset="-128"/>
              </a:rPr>
              <a:t>Concept by </a:t>
            </a:r>
            <a:r>
              <a:rPr lang="en-US" b="1" dirty="0" err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I.Koop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en-US" dirty="0" err="1">
                <a:ea typeface="Arial Unicode MS" pitchFamily="34" charset="-128"/>
                <a:cs typeface="Arial Unicode MS" pitchFamily="34" charset="-128"/>
              </a:rPr>
              <a:t>FCCee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beam energy measurement at injection (</a:t>
            </a:r>
            <a:r>
              <a:rPr lang="en-US" dirty="0"/>
              <a:t>HF2014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): </a:t>
            </a:r>
          </a:p>
          <a:p>
            <a:r>
              <a:rPr lang="en-US" dirty="0" smtClean="0"/>
              <a:t>injection </a:t>
            </a:r>
            <a:r>
              <a:rPr lang="en-US" dirty="0"/>
              <a:t>of polarized bunches into the collider rings with the  </a:t>
            </a:r>
            <a:r>
              <a:rPr lang="en-US" dirty="0">
                <a:solidFill>
                  <a:srgbClr val="FF0000"/>
                </a:solidFill>
              </a:rPr>
              <a:t>horizontal spin orientation </a:t>
            </a:r>
            <a:r>
              <a:rPr lang="en-US" dirty="0"/>
              <a:t>and measuring turn by turn the </a:t>
            </a:r>
            <a:r>
              <a:rPr lang="en-US" dirty="0">
                <a:solidFill>
                  <a:srgbClr val="FF0000"/>
                </a:solidFill>
              </a:rPr>
              <a:t>free precession frequency </a:t>
            </a:r>
            <a:r>
              <a:rPr lang="en-US" dirty="0"/>
              <a:t>using </a:t>
            </a:r>
            <a:r>
              <a:rPr lang="en-US" dirty="0">
                <a:solidFill>
                  <a:srgbClr val="FF0000"/>
                </a:solidFill>
              </a:rPr>
              <a:t>longitudinal Compton </a:t>
            </a:r>
            <a:r>
              <a:rPr lang="en-US" dirty="0" err="1" smtClean="0">
                <a:solidFill>
                  <a:srgbClr val="FF0000"/>
                </a:solidFill>
              </a:rPr>
              <a:t>polarimeter</a:t>
            </a:r>
            <a:r>
              <a:rPr lang="en-US" dirty="0" smtClean="0"/>
              <a:t> and detecting </a:t>
            </a:r>
            <a:r>
              <a:rPr lang="en-US" dirty="0"/>
              <a:t>scattered electrons instead of CBS gamma- </a:t>
            </a:r>
            <a:r>
              <a:rPr lang="en-US" dirty="0" smtClean="0"/>
              <a:t>quanta.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498" y="530935"/>
            <a:ext cx="3060290" cy="156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684" y="2157864"/>
            <a:ext cx="3060211" cy="195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8684498" y="2224978"/>
            <a:ext cx="2986392" cy="190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0540425" y="2837802"/>
            <a:ext cx="14362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itchFamily="34" charset="0"/>
                <a:sym typeface="Symbol" pitchFamily="18" charset="2"/>
              </a:rPr>
              <a:t>        </a:t>
            </a:r>
            <a:r>
              <a:rPr lang="ru-RU" sz="1600" b="1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</a:t>
            </a:r>
            <a:r>
              <a:rPr lang="ru-RU" sz="1600" b="1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</a:t>
            </a:r>
            <a:r>
              <a:rPr lang="en-US" sz="1600" b="1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 </a:t>
            </a:r>
          </a:p>
          <a:p>
            <a:endParaRPr lang="en-US" sz="1600" b="1" dirty="0" smtClean="0">
              <a:latin typeface="Calibri" pitchFamily="34" charset="0"/>
              <a:sym typeface="Symbol"/>
            </a:endParaRPr>
          </a:p>
          <a:p>
            <a:r>
              <a:rPr lang="en-US" sz="1100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angle of spin </a:t>
            </a:r>
          </a:p>
          <a:p>
            <a:r>
              <a:rPr lang="en-US" sz="1100" dirty="0" err="1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rotatIon</a:t>
            </a:r>
            <a:r>
              <a:rPr lang="en-US" sz="1100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 In solenoid</a:t>
            </a:r>
            <a:endParaRPr lang="ru-RU" sz="11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12" name="Объект 3" descr="D:\work\Канал V3-V4\VEPP-4\SOLENOID\20150513_120928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112318" y="1920347"/>
            <a:ext cx="3786214" cy="2222501"/>
          </a:xfrm>
          <a:prstGeom prst="rect">
            <a:avLst/>
          </a:prstGeom>
          <a:solidFill>
            <a:srgbClr val="FFC000"/>
          </a:solidFill>
          <a:ln>
            <a:solidFill>
              <a:schemeClr val="tx2"/>
            </a:solidFill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235244" y="1942872"/>
            <a:ext cx="34290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Pulse solenoid in VEPP-3-VEPP-4M beam line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35244" y="3589437"/>
            <a:ext cx="330609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</a:rPr>
              <a:t>L=2 m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, </a:t>
            </a:r>
            <a:r>
              <a:rPr lang="ru-RU" sz="1400" b="1" dirty="0">
                <a:solidFill>
                  <a:schemeClr val="bg1"/>
                </a:solidFill>
                <a:latin typeface="+mn-lt"/>
                <a:sym typeface="Symbol"/>
              </a:rPr>
              <a:t>50 </a:t>
            </a:r>
            <a:r>
              <a:rPr lang="en-US" sz="1400" b="1" dirty="0">
                <a:solidFill>
                  <a:schemeClr val="bg1"/>
                </a:solidFill>
                <a:latin typeface="+mn-lt"/>
                <a:sym typeface="Symbol"/>
              </a:rPr>
              <a:t>mm</a:t>
            </a:r>
            <a:r>
              <a:rPr lang="ru-RU" sz="1400" b="1" dirty="0">
                <a:solidFill>
                  <a:schemeClr val="bg1"/>
                </a:solidFill>
                <a:latin typeface="+mn-lt"/>
                <a:sym typeface="Symbol"/>
              </a:rPr>
              <a:t>,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 300 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turns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1400" b="1" dirty="0" err="1">
                <a:solidFill>
                  <a:schemeClr val="bg1"/>
                </a:solidFill>
                <a:latin typeface="+mn-lt"/>
              </a:rPr>
              <a:t>Hmax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=2.5 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Т, </a:t>
            </a:r>
            <a:endParaRPr lang="en-US" sz="1400" b="1" dirty="0" smtClean="0">
              <a:solidFill>
                <a:schemeClr val="bg1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 smtClean="0">
                <a:solidFill>
                  <a:schemeClr val="bg1"/>
                </a:solidFill>
                <a:latin typeface="+mn-lt"/>
              </a:rPr>
              <a:t>Umax</a:t>
            </a:r>
            <a:r>
              <a:rPr lang="en-US" sz="1400" b="1" dirty="0" smtClean="0">
                <a:solidFill>
                  <a:schemeClr val="bg1"/>
                </a:solidFill>
                <a:latin typeface="+mn-lt"/>
              </a:rPr>
              <a:t>=3 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kV, Imax=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12 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kA</a:t>
            </a:r>
            <a:endParaRPr lang="ru-RU" sz="1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8610600" y="2314202"/>
            <a:ext cx="114300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horizontal  projection</a:t>
            </a:r>
            <a:endParaRPr lang="ru-RU" sz="1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8692390" y="3514910"/>
            <a:ext cx="114300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vertical  projection</a:t>
            </a:r>
            <a:endParaRPr lang="ru-RU" sz="1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562299" y="21280"/>
            <a:ext cx="8501122" cy="7858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“Pulsar” -  Fan Polarization test at VEPP-4M  (2015)</a:t>
            </a:r>
            <a:r>
              <a:rPr lang="en-US" sz="2400" dirty="0" smtClean="0">
                <a:solidFill>
                  <a:srgbClr val="0000FF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</a:br>
            <a:r>
              <a:rPr lang="en-US" sz="1600" i="1" dirty="0" smtClean="0">
                <a:solidFill>
                  <a:srgbClr val="380BB5"/>
                </a:solidFill>
                <a:latin typeface="+mn-lt"/>
              </a:rPr>
              <a:t>V. </a:t>
            </a:r>
            <a:r>
              <a:rPr lang="en-US" sz="1600" i="1" dirty="0" err="1" smtClean="0">
                <a:solidFill>
                  <a:srgbClr val="380BB5"/>
                </a:solidFill>
                <a:latin typeface="+mn-lt"/>
              </a:rPr>
              <a:t>Kaminskiy</a:t>
            </a:r>
            <a:r>
              <a:rPr lang="en-US" sz="1600" i="1" dirty="0" smtClean="0">
                <a:solidFill>
                  <a:srgbClr val="380BB5"/>
                </a:solidFill>
                <a:latin typeface="+mn-lt"/>
              </a:rPr>
              <a:t>, V. A. </a:t>
            </a:r>
            <a:r>
              <a:rPr lang="en-US" sz="1600" i="1" dirty="0" err="1" smtClean="0">
                <a:solidFill>
                  <a:srgbClr val="380BB5"/>
                </a:solidFill>
                <a:latin typeface="+mn-lt"/>
              </a:rPr>
              <a:t>Kiselev</a:t>
            </a:r>
            <a:r>
              <a:rPr lang="en-US" sz="1600" i="1" dirty="0" smtClean="0">
                <a:solidFill>
                  <a:srgbClr val="380BB5"/>
                </a:solidFill>
                <a:latin typeface="+mn-lt"/>
              </a:rPr>
              <a:t>, E.B. </a:t>
            </a:r>
            <a:r>
              <a:rPr lang="en-US" sz="1600" i="1" dirty="0" err="1" smtClean="0">
                <a:solidFill>
                  <a:srgbClr val="380BB5"/>
                </a:solidFill>
                <a:latin typeface="+mn-lt"/>
              </a:rPr>
              <a:t>Levichev</a:t>
            </a:r>
            <a:r>
              <a:rPr lang="en-US" sz="1600" i="1" dirty="0" smtClean="0">
                <a:solidFill>
                  <a:srgbClr val="380BB5"/>
                </a:solidFill>
                <a:latin typeface="+mn-lt"/>
              </a:rPr>
              <a:t>, S.A. </a:t>
            </a:r>
            <a:r>
              <a:rPr lang="en-US" sz="1600" i="1" dirty="0" err="1" smtClean="0">
                <a:solidFill>
                  <a:srgbClr val="380BB5"/>
                </a:solidFill>
                <a:latin typeface="+mn-lt"/>
              </a:rPr>
              <a:t>Nikitin</a:t>
            </a:r>
            <a:r>
              <a:rPr lang="en-US" sz="1600" i="1" dirty="0" smtClean="0">
                <a:solidFill>
                  <a:srgbClr val="380BB5"/>
                </a:solidFill>
                <a:latin typeface="+mn-lt"/>
              </a:rPr>
              <a:t>, I.B. </a:t>
            </a:r>
            <a:r>
              <a:rPr lang="en-US" sz="1600" i="1" dirty="0" err="1" smtClean="0">
                <a:solidFill>
                  <a:srgbClr val="380BB5"/>
                </a:solidFill>
                <a:latin typeface="+mn-lt"/>
              </a:rPr>
              <a:t>Nikolaev</a:t>
            </a:r>
            <a:r>
              <a:rPr lang="en-US" sz="1600" i="1" dirty="0" smtClean="0">
                <a:solidFill>
                  <a:srgbClr val="380BB5"/>
                </a:solidFill>
                <a:latin typeface="+mn-lt"/>
              </a:rPr>
              <a:t>, A. N. </a:t>
            </a:r>
            <a:r>
              <a:rPr lang="en-US" sz="1600" i="1" dirty="0" err="1" smtClean="0">
                <a:solidFill>
                  <a:srgbClr val="380BB5"/>
                </a:solidFill>
                <a:latin typeface="+mn-lt"/>
              </a:rPr>
              <a:t>Zhuravlev</a:t>
            </a:r>
            <a:endParaRPr lang="ru-RU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10301886" y="720514"/>
            <a:ext cx="158882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itchFamily="34" charset="0"/>
                <a:sym typeface="Symbol" pitchFamily="18" charset="2"/>
              </a:rPr>
              <a:t>        </a:t>
            </a:r>
            <a:r>
              <a:rPr lang="ru-RU" sz="1600" b="1" dirty="0" smtClean="0">
                <a:solidFill>
                  <a:srgbClr val="0000FF"/>
                </a:solidFill>
                <a:latin typeface="Calibri" pitchFamily="34" charset="0"/>
                <a:sym typeface="Symbol" panose="05050102010706020507" pitchFamily="18" charset="2"/>
              </a:rPr>
              <a:t>=90</a:t>
            </a:r>
            <a:r>
              <a:rPr lang="ru-RU" sz="1600" b="1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</a:t>
            </a:r>
            <a:r>
              <a:rPr lang="en-US" sz="1600" b="1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 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“Fan Polarization”</a:t>
            </a:r>
          </a:p>
        </p:txBody>
      </p:sp>
      <p:pic>
        <p:nvPicPr>
          <p:cNvPr id="22" name="Рисунок 21"/>
          <p:cNvPicPr/>
          <p:nvPr/>
        </p:nvPicPr>
        <p:blipFill>
          <a:blip r:embed="rId6" cstate="print"/>
          <a:stretch/>
        </p:blipFill>
        <p:spPr>
          <a:xfrm>
            <a:off x="398684" y="4397170"/>
            <a:ext cx="3636603" cy="1566545"/>
          </a:xfrm>
          <a:prstGeom prst="rect">
            <a:avLst/>
          </a:prstGeom>
          <a:ln>
            <a:noFill/>
          </a:ln>
        </p:spPr>
      </p:pic>
      <p:pic>
        <p:nvPicPr>
          <p:cNvPr id="23" name="Рисунок 22"/>
          <p:cNvPicPr/>
          <p:nvPr/>
        </p:nvPicPr>
        <p:blipFill>
          <a:blip r:embed="rId7" cstate="print"/>
          <a:stretch/>
        </p:blipFill>
        <p:spPr>
          <a:xfrm>
            <a:off x="4177819" y="4200454"/>
            <a:ext cx="3720713" cy="1832303"/>
          </a:xfrm>
          <a:prstGeom prst="rect">
            <a:avLst/>
          </a:prstGeom>
          <a:ln w="19050">
            <a:noFill/>
          </a:ln>
        </p:spPr>
      </p:pic>
      <p:sp>
        <p:nvSpPr>
          <p:cNvPr id="24" name="Прямоугольник 23"/>
          <p:cNvSpPr/>
          <p:nvPr/>
        </p:nvSpPr>
        <p:spPr>
          <a:xfrm>
            <a:off x="4687586" y="4344782"/>
            <a:ext cx="28537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1200" b="1" dirty="0" smtClean="0">
                <a:solidFill>
                  <a:srgbClr val="181DF0"/>
                </a:solidFill>
                <a:ea typeface="Arial Unicode MS" pitchFamily="34" charset="-128"/>
                <a:cs typeface="Arial" pitchFamily="34" charset="0"/>
              </a:rPr>
              <a:t>Spectrum of Compton electron intensity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03116" y="4706353"/>
            <a:ext cx="11833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Synchrotron tune</a:t>
            </a:r>
            <a:endParaRPr lang="ru-RU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6454185" y="5025569"/>
            <a:ext cx="10871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Laser repetition</a:t>
            </a:r>
            <a:endParaRPr lang="ru-RU" sz="1100" dirty="0"/>
          </a:p>
        </p:txBody>
      </p:sp>
      <p:sp>
        <p:nvSpPr>
          <p:cNvPr id="28" name="TextShape 2"/>
          <p:cNvSpPr txBox="1"/>
          <p:nvPr/>
        </p:nvSpPr>
        <p:spPr>
          <a:xfrm>
            <a:off x="8605004" y="4130137"/>
            <a:ext cx="3693700" cy="20779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91867" indent="-293900">
              <a:buClr>
                <a:srgbClr val="FFFFFF"/>
              </a:buClr>
              <a:buSzPct val="45000"/>
            </a:pPr>
            <a:r>
              <a:rPr lang="en-US" sz="1400" spc="-1" dirty="0" smtClean="0">
                <a:cs typeface="Arial" pitchFamily="34" charset="0"/>
              </a:rPr>
              <a:t>Compton electron counting rate 1-2 kHz</a:t>
            </a:r>
          </a:p>
          <a:p>
            <a:pPr marL="391867" indent="-293900">
              <a:buClr>
                <a:srgbClr val="FFFFFF"/>
              </a:buClr>
              <a:buSzPct val="45000"/>
            </a:pPr>
            <a:r>
              <a:rPr lang="en-US" sz="1400" spc="-1" dirty="0" smtClean="0">
                <a:cs typeface="Arial" pitchFamily="34" charset="0"/>
              </a:rPr>
              <a:t>Measurement time                       </a:t>
            </a:r>
            <a:r>
              <a:rPr lang="en-US" sz="1400" b="1" spc="-1" dirty="0" smtClean="0">
                <a:cs typeface="Arial" pitchFamily="34" charset="0"/>
              </a:rPr>
              <a:t>130 s</a:t>
            </a:r>
          </a:p>
          <a:p>
            <a:pPr marL="391867" indent="-293900">
              <a:buClr>
                <a:srgbClr val="FFFFFF"/>
              </a:buClr>
              <a:buSzPct val="45000"/>
            </a:pPr>
            <a:r>
              <a:rPr lang="en-US" sz="1400" spc="-1" dirty="0" smtClean="0">
                <a:cs typeface="Arial" pitchFamily="34" charset="0"/>
              </a:rPr>
              <a:t>Normalization </a:t>
            </a:r>
            <a:r>
              <a:rPr lang="en-US" sz="1400" spc="-1" dirty="0">
                <a:cs typeface="Arial" pitchFamily="34" charset="0"/>
              </a:rPr>
              <a:t>by laser </a:t>
            </a:r>
            <a:r>
              <a:rPr lang="en-US" sz="1400" spc="-1" dirty="0" smtClean="0">
                <a:cs typeface="Arial" pitchFamily="34" charset="0"/>
              </a:rPr>
              <a:t>power</a:t>
            </a:r>
            <a:endParaRPr sz="1400" dirty="0">
              <a:cs typeface="Arial" pitchFamily="34" charset="0"/>
            </a:endParaRPr>
          </a:p>
          <a:p>
            <a:pPr marL="391867" indent="-293900">
              <a:buClr>
                <a:srgbClr val="FFFFFF"/>
              </a:buClr>
              <a:buSzPct val="45000"/>
            </a:pPr>
            <a:r>
              <a:rPr lang="en-US" sz="1400" spc="-1" dirty="0" smtClean="0">
                <a:cs typeface="Arial" pitchFamily="34" charset="0"/>
              </a:rPr>
              <a:t>Discrete Fourier analysis:</a:t>
            </a:r>
          </a:p>
          <a:p>
            <a:pPr marL="391867" indent="-293900">
              <a:buSzPct val="100000"/>
              <a:buFont typeface="Wingdings" pitchFamily="2" charset="2"/>
              <a:buChar char="ü"/>
            </a:pPr>
            <a:r>
              <a:rPr lang="en-US" sz="1400" spc="-1" dirty="0" smtClean="0">
                <a:cs typeface="Arial" pitchFamily="34" charset="0"/>
              </a:rPr>
              <a:t>50 </a:t>
            </a:r>
            <a:r>
              <a:rPr lang="en-US" sz="1400" spc="-1" dirty="0">
                <a:cs typeface="Arial" pitchFamily="34" charset="0"/>
              </a:rPr>
              <a:t>Hz </a:t>
            </a:r>
            <a:r>
              <a:rPr lang="en-US" sz="1400" spc="-1" dirty="0" smtClean="0">
                <a:cs typeface="Arial" pitchFamily="34" charset="0"/>
              </a:rPr>
              <a:t>harmonics</a:t>
            </a:r>
            <a:endParaRPr lang="en-US" sz="1400" spc="-1" dirty="0">
              <a:cs typeface="Arial" pitchFamily="34" charset="0"/>
            </a:endParaRPr>
          </a:p>
          <a:p>
            <a:pPr marL="391867" indent="-293900">
              <a:buSzPct val="100000"/>
              <a:buFont typeface="Wingdings" pitchFamily="2" charset="2"/>
              <a:buChar char="ü"/>
            </a:pPr>
            <a:r>
              <a:rPr lang="en-US" sz="1400" spc="-1" dirty="0" err="1" smtClean="0">
                <a:cs typeface="Arial" pitchFamily="34" charset="0"/>
              </a:rPr>
              <a:t>Betatron</a:t>
            </a:r>
            <a:r>
              <a:rPr lang="en-US" sz="1400" spc="-1" dirty="0" smtClean="0">
                <a:cs typeface="Arial" pitchFamily="34" charset="0"/>
              </a:rPr>
              <a:t> </a:t>
            </a:r>
            <a:r>
              <a:rPr lang="en-US" sz="1400" spc="-1" dirty="0">
                <a:cs typeface="Arial" pitchFamily="34" charset="0"/>
              </a:rPr>
              <a:t>frequencies </a:t>
            </a:r>
            <a:endParaRPr lang="en-US" sz="1400" spc="-1" dirty="0" smtClean="0">
              <a:cs typeface="Arial" pitchFamily="34" charset="0"/>
            </a:endParaRPr>
          </a:p>
          <a:p>
            <a:pPr marL="391867" indent="-293900">
              <a:buSzPct val="100000"/>
              <a:buFont typeface="Wingdings" pitchFamily="2" charset="2"/>
              <a:buChar char="ü"/>
            </a:pPr>
            <a:r>
              <a:rPr lang="en-US" sz="1400" spc="-1" dirty="0" smtClean="0">
                <a:cs typeface="Arial" pitchFamily="34" charset="0"/>
              </a:rPr>
              <a:t>Synchrotron </a:t>
            </a:r>
            <a:r>
              <a:rPr lang="en-US" sz="1400" spc="-1" dirty="0">
                <a:cs typeface="Arial" pitchFamily="34" charset="0"/>
              </a:rPr>
              <a:t>frequency </a:t>
            </a:r>
            <a:endParaRPr lang="en-US" sz="1400" spc="-1" dirty="0" smtClean="0">
              <a:cs typeface="Arial" pitchFamily="34" charset="0"/>
            </a:endParaRPr>
          </a:p>
          <a:p>
            <a:pPr marL="391867" indent="-293900">
              <a:buClr>
                <a:srgbClr val="FFFFFF"/>
              </a:buClr>
              <a:buSzPct val="45000"/>
            </a:pPr>
            <a:r>
              <a:rPr lang="en-US" sz="1400" b="1" spc="-1" dirty="0" smtClean="0">
                <a:solidFill>
                  <a:srgbClr val="FF0000"/>
                </a:solidFill>
                <a:cs typeface="Arial" pitchFamily="34" charset="0"/>
              </a:rPr>
              <a:t>No </a:t>
            </a:r>
            <a:r>
              <a:rPr lang="en-US" sz="1400" b="1" spc="-1" dirty="0">
                <a:solidFill>
                  <a:srgbClr val="FF0000"/>
                </a:solidFill>
                <a:cs typeface="Arial" pitchFamily="34" charset="0"/>
              </a:rPr>
              <a:t>spin </a:t>
            </a:r>
            <a:r>
              <a:rPr lang="en-US" sz="1400" b="1" spc="-1" dirty="0" smtClean="0">
                <a:solidFill>
                  <a:srgbClr val="FF0000"/>
                </a:solidFill>
                <a:cs typeface="Arial" pitchFamily="34" charset="0"/>
              </a:rPr>
              <a:t>precession frequency in spectrum</a:t>
            </a:r>
          </a:p>
          <a:p>
            <a:pPr marL="391867" indent="-293900">
              <a:buClr>
                <a:srgbClr val="FFFFFF"/>
              </a:buClr>
              <a:buSzPct val="45000"/>
            </a:pPr>
            <a:r>
              <a:rPr lang="en-US" sz="1400" b="1" spc="-1" dirty="0" smtClean="0">
                <a:solidFill>
                  <a:srgbClr val="FF0000"/>
                </a:solidFill>
                <a:cs typeface="Arial" pitchFamily="34" charset="0"/>
              </a:rPr>
              <a:t> was observed!</a:t>
            </a:r>
            <a:endParaRPr sz="14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8815315" y="1651716"/>
            <a:ext cx="15888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alibri" pitchFamily="34" charset="0"/>
                <a:sym typeface="Symbol" panose="05050102010706020507" pitchFamily="18" charset="2"/>
              </a:rPr>
              <a:t>  </a:t>
            </a:r>
            <a:r>
              <a:rPr lang="en-US" sz="1400" b="1" dirty="0" smtClean="0">
                <a:solidFill>
                  <a:srgbClr val="0000FF"/>
                </a:solidFill>
                <a:latin typeface="Calibri" pitchFamily="34" charset="0"/>
                <a:sym typeface="Symbol"/>
              </a:rPr>
              <a:t>opening angle</a:t>
            </a:r>
          </a:p>
        </p:txBody>
      </p:sp>
    </p:spTree>
    <p:extLst>
      <p:ext uri="{BB962C8B-B14F-4D97-AF65-F5344CB8AC3E}">
        <p14:creationId xmlns:p14="http://schemas.microsoft.com/office/powerpoint/2010/main" val="113192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4" name="Oval 8"/>
          <p:cNvSpPr>
            <a:spLocks noChangeArrowheads="1"/>
          </p:cNvSpPr>
          <p:nvPr/>
        </p:nvSpPr>
        <p:spPr bwMode="auto">
          <a:xfrm rot="21106979">
            <a:off x="591927" y="1043663"/>
            <a:ext cx="5145088" cy="3190875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 bwMode="auto">
          <a:xfrm>
            <a:off x="2906155" y="1906866"/>
            <a:ext cx="1066800" cy="65246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182117" y="33031"/>
            <a:ext cx="11872216" cy="783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b="1" dirty="0" smtClean="0">
                <a:solidFill>
                  <a:srgbClr val="4563F9"/>
                </a:solidFill>
                <a:latin typeface="+mn-lt"/>
              </a:rPr>
              <a:t>Siberian Snake at VEPP-4M  -  back </a:t>
            </a:r>
            <a:r>
              <a:rPr lang="en-US" b="1" dirty="0">
                <a:solidFill>
                  <a:srgbClr val="4563F9"/>
                </a:solidFill>
                <a:latin typeface="+mn-lt"/>
              </a:rPr>
              <a:t>to </a:t>
            </a:r>
            <a:r>
              <a:rPr lang="en-US" b="1" dirty="0" smtClean="0">
                <a:solidFill>
                  <a:srgbClr val="4563F9"/>
                </a:solidFill>
                <a:latin typeface="+mn-lt"/>
              </a:rPr>
              <a:t>old </a:t>
            </a:r>
            <a:r>
              <a:rPr lang="ru-RU" b="1" dirty="0" smtClean="0">
                <a:solidFill>
                  <a:srgbClr val="4563F9"/>
                </a:solidFill>
                <a:latin typeface="+mn-lt"/>
              </a:rPr>
              <a:t> 1981 </a:t>
            </a:r>
            <a:r>
              <a:rPr lang="en-US" b="1" dirty="0" smtClean="0">
                <a:solidFill>
                  <a:srgbClr val="4563F9"/>
                </a:solidFill>
                <a:latin typeface="+mn-lt"/>
              </a:rPr>
              <a:t>proposal</a:t>
            </a:r>
            <a:endParaRPr kumimoji="0" lang="en-US" altLang="ru-RU" b="1" dirty="0">
              <a:solidFill>
                <a:schemeClr val="tx1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2053" name="AutoShape 21"/>
          <p:cNvSpPr>
            <a:spLocks noChangeArrowheads="1"/>
          </p:cNvSpPr>
          <p:nvPr/>
        </p:nvSpPr>
        <p:spPr bwMode="auto">
          <a:xfrm rot="17029888">
            <a:off x="3734254" y="3483351"/>
            <a:ext cx="360362" cy="793750"/>
          </a:xfrm>
          <a:prstGeom prst="upArrow">
            <a:avLst>
              <a:gd name="adj1" fmla="val 50000"/>
              <a:gd name="adj2" fmla="val 55066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54" name="AutoShape 23"/>
          <p:cNvSpPr>
            <a:spLocks noChangeArrowheads="1"/>
          </p:cNvSpPr>
          <p:nvPr/>
        </p:nvSpPr>
        <p:spPr bwMode="auto">
          <a:xfrm rot="20192762">
            <a:off x="1414695" y="1304975"/>
            <a:ext cx="647700" cy="287337"/>
          </a:xfrm>
          <a:prstGeom prst="leftArrow">
            <a:avLst>
              <a:gd name="adj1" fmla="val 50000"/>
              <a:gd name="adj2" fmla="val 56354"/>
            </a:avLst>
          </a:prstGeom>
          <a:solidFill>
            <a:srgbClr val="0000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55" name="AutoShape 33"/>
          <p:cNvSpPr>
            <a:spLocks noChangeArrowheads="1"/>
          </p:cNvSpPr>
          <p:nvPr/>
        </p:nvSpPr>
        <p:spPr bwMode="auto">
          <a:xfrm rot="9041803">
            <a:off x="5804451" y="2375726"/>
            <a:ext cx="360362" cy="793750"/>
          </a:xfrm>
          <a:prstGeom prst="upArrow">
            <a:avLst>
              <a:gd name="adj1" fmla="val 50000"/>
              <a:gd name="adj2" fmla="val 55066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56" name="AutoShape 4"/>
          <p:cNvSpPr>
            <a:spLocks noChangeArrowheads="1"/>
          </p:cNvSpPr>
          <p:nvPr/>
        </p:nvSpPr>
        <p:spPr bwMode="auto">
          <a:xfrm rot="3327949" flipV="1">
            <a:off x="5149677" y="2892392"/>
            <a:ext cx="285750" cy="954088"/>
          </a:xfrm>
          <a:prstGeom prst="can">
            <a:avLst>
              <a:gd name="adj" fmla="val 83472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57" name="AutoShape 17"/>
          <p:cNvSpPr>
            <a:spLocks noChangeArrowheads="1"/>
          </p:cNvSpPr>
          <p:nvPr/>
        </p:nvSpPr>
        <p:spPr bwMode="auto">
          <a:xfrm rot="16990087" flipV="1">
            <a:off x="5014732" y="2637251"/>
            <a:ext cx="506412" cy="1058862"/>
          </a:xfrm>
          <a:prstGeom prst="curvedLeftArrow">
            <a:avLst>
              <a:gd name="adj1" fmla="val 13010"/>
              <a:gd name="adj2" fmla="val 50859"/>
              <a:gd name="adj3" fmla="val 1001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58" name="Text Box 34"/>
          <p:cNvSpPr txBox="1">
            <a:spLocks noChangeArrowheads="1"/>
          </p:cNvSpPr>
          <p:nvPr/>
        </p:nvSpPr>
        <p:spPr bwMode="auto">
          <a:xfrm>
            <a:off x="1540526" y="976319"/>
            <a:ext cx="361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IP</a:t>
            </a:r>
            <a:endParaRPr lang="ru-RU" altLang="ru-RU" sz="1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9" name="Text Box 39"/>
          <p:cNvSpPr txBox="1">
            <a:spLocks noChangeArrowheads="1"/>
          </p:cNvSpPr>
          <p:nvPr/>
        </p:nvSpPr>
        <p:spPr bwMode="auto">
          <a:xfrm>
            <a:off x="3012517" y="2003127"/>
            <a:ext cx="8540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VEPP-3</a:t>
            </a:r>
            <a:endParaRPr lang="ru-RU" altLang="ru-RU" sz="1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60" name="Text Box 40"/>
          <p:cNvSpPr txBox="1">
            <a:spLocks noChangeArrowheads="1"/>
          </p:cNvSpPr>
          <p:nvPr/>
        </p:nvSpPr>
        <p:spPr bwMode="auto">
          <a:xfrm>
            <a:off x="5011381" y="3715161"/>
            <a:ext cx="11897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 </a:t>
            </a:r>
            <a:r>
              <a:rPr lang="el-GR" altLang="ru-RU" sz="1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π</a:t>
            </a:r>
            <a:r>
              <a:rPr lang="en-US" altLang="ru-RU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-solenoid</a:t>
            </a:r>
            <a:endParaRPr lang="ru-RU" altLang="ru-RU" sz="12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61" name="Line 35"/>
          <p:cNvSpPr>
            <a:spLocks noChangeShapeType="1"/>
          </p:cNvSpPr>
          <p:nvPr/>
        </p:nvSpPr>
        <p:spPr bwMode="auto">
          <a:xfrm>
            <a:off x="3159529" y="2597819"/>
            <a:ext cx="879475" cy="350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Дуга 1"/>
          <p:cNvSpPr/>
          <p:nvPr/>
        </p:nvSpPr>
        <p:spPr bwMode="auto">
          <a:xfrm flipH="1" flipV="1">
            <a:off x="4020521" y="2450499"/>
            <a:ext cx="1636713" cy="703263"/>
          </a:xfrm>
          <a:prstGeom prst="arc">
            <a:avLst>
              <a:gd name="adj1" fmla="val 11337633"/>
              <a:gd name="adj2" fmla="val 2034422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Дуга 19"/>
          <p:cNvSpPr/>
          <p:nvPr/>
        </p:nvSpPr>
        <p:spPr bwMode="auto">
          <a:xfrm flipH="1">
            <a:off x="3626723" y="3079752"/>
            <a:ext cx="1227137" cy="860425"/>
          </a:xfrm>
          <a:prstGeom prst="arc">
            <a:avLst>
              <a:gd name="adj1" fmla="val 7691409"/>
              <a:gd name="adj2" fmla="val 1442567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64" name="AutoShape 4"/>
          <p:cNvSpPr>
            <a:spLocks noChangeArrowheads="1"/>
          </p:cNvSpPr>
          <p:nvPr/>
        </p:nvSpPr>
        <p:spPr bwMode="auto">
          <a:xfrm rot="17319220" flipV="1">
            <a:off x="3826259" y="2653285"/>
            <a:ext cx="285750" cy="549275"/>
          </a:xfrm>
          <a:prstGeom prst="can">
            <a:avLst>
              <a:gd name="adj" fmla="val 8364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65" name="AutoShape 21"/>
          <p:cNvSpPr>
            <a:spLocks noChangeArrowheads="1"/>
          </p:cNvSpPr>
          <p:nvPr/>
        </p:nvSpPr>
        <p:spPr bwMode="auto">
          <a:xfrm rot="10800000">
            <a:off x="2874426" y="2505517"/>
            <a:ext cx="360362" cy="793750"/>
          </a:xfrm>
          <a:prstGeom prst="upArrow">
            <a:avLst>
              <a:gd name="adj1" fmla="val 50000"/>
              <a:gd name="adj2" fmla="val 55066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66" name="Text Box 34"/>
          <p:cNvSpPr txBox="1">
            <a:spLocks noChangeArrowheads="1"/>
          </p:cNvSpPr>
          <p:nvPr/>
        </p:nvSpPr>
        <p:spPr bwMode="auto">
          <a:xfrm>
            <a:off x="5362186" y="2582284"/>
            <a:ext cx="3762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altLang="ru-RU" sz="1800" baseline="30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+</a:t>
            </a:r>
            <a:endParaRPr lang="ru-RU" altLang="ru-RU" sz="1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67" name="Text Box 34"/>
          <p:cNvSpPr txBox="1">
            <a:spLocks noChangeArrowheads="1"/>
          </p:cNvSpPr>
          <p:nvPr/>
        </p:nvSpPr>
        <p:spPr bwMode="auto">
          <a:xfrm>
            <a:off x="4417184" y="3509964"/>
            <a:ext cx="3460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altLang="ru-RU" sz="1800" baseline="30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</a:t>
            </a:r>
            <a:endParaRPr lang="ru-RU" altLang="ru-RU" sz="1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68" name="Text Box 40"/>
          <p:cNvSpPr txBox="1">
            <a:spLocks noChangeArrowheads="1"/>
          </p:cNvSpPr>
          <p:nvPr/>
        </p:nvSpPr>
        <p:spPr bwMode="auto">
          <a:xfrm>
            <a:off x="3910475" y="2343419"/>
            <a:ext cx="1270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Pulse </a:t>
            </a:r>
            <a:r>
              <a:rPr lang="en-US" altLang="ru-RU" sz="1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solenoid</a:t>
            </a:r>
          </a:p>
          <a:p>
            <a:r>
              <a:rPr lang="en-US" altLang="ru-RU" sz="1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for spin matching</a:t>
            </a:r>
            <a:endParaRPr lang="ru-RU" altLang="ru-RU" sz="1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69" name="Прямоугольник 3"/>
          <p:cNvSpPr>
            <a:spLocks noChangeArrowheads="1"/>
          </p:cNvSpPr>
          <p:nvPr/>
        </p:nvSpPr>
        <p:spPr bwMode="auto">
          <a:xfrm>
            <a:off x="1747838" y="915989"/>
            <a:ext cx="5905500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2070" name="Text Box 39"/>
          <p:cNvSpPr txBox="1">
            <a:spLocks noChangeArrowheads="1"/>
          </p:cNvSpPr>
          <p:nvPr/>
        </p:nvSpPr>
        <p:spPr bwMode="auto">
          <a:xfrm>
            <a:off x="2998185" y="1043403"/>
            <a:ext cx="10509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n-US" altLang="ru-RU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VEPP-4M</a:t>
            </a:r>
            <a:endParaRPr lang="ru-RU" altLang="ru-RU" sz="1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072" name="Объект 7"/>
          <p:cNvGraphicFramePr>
            <a:graphicFrameLocks noChangeAspect="1"/>
          </p:cNvGraphicFramePr>
          <p:nvPr>
            <p:extLst/>
          </p:nvPr>
        </p:nvGraphicFramePr>
        <p:xfrm>
          <a:off x="7034339" y="842203"/>
          <a:ext cx="2964559" cy="4212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4" name="Формула" r:id="rId3" imgW="2197100" imgH="3124200" progId="Equation.3">
                  <p:embed/>
                </p:oleObj>
              </mc:Choice>
              <mc:Fallback>
                <p:oleObj name="Формула" r:id="rId3" imgW="2197100" imgH="312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4339" y="842203"/>
                        <a:ext cx="2964559" cy="4212906"/>
                      </a:xfrm>
                      <a:prstGeom prst="rect">
                        <a:avLst/>
                      </a:prstGeom>
                      <a:solidFill>
                        <a:srgbClr val="FFFFE2"/>
                      </a:solidFill>
                      <a:ln w="38100">
                        <a:solidFill>
                          <a:schemeClr val="accent6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Дуга 8"/>
          <p:cNvSpPr/>
          <p:nvPr/>
        </p:nvSpPr>
        <p:spPr bwMode="auto">
          <a:xfrm rot="769318" flipV="1">
            <a:off x="5194301" y="2294939"/>
            <a:ext cx="914400" cy="617538"/>
          </a:xfrm>
          <a:prstGeom prst="arc">
            <a:avLst>
              <a:gd name="adj1" fmla="val 16200000"/>
              <a:gd name="adj2" fmla="val 2037119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74" name="TextBox 10"/>
          <p:cNvSpPr txBox="1">
            <a:spLocks noChangeArrowheads="1"/>
          </p:cNvSpPr>
          <p:nvPr/>
        </p:nvSpPr>
        <p:spPr bwMode="auto">
          <a:xfrm>
            <a:off x="5589380" y="2844244"/>
            <a:ext cx="349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defRPr kumimoji="1" sz="28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r>
              <a:rPr lang="el-GR" altLang="ru-RU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π</a:t>
            </a:r>
            <a:r>
              <a:rPr lang="en-US" altLang="ru-RU" sz="1200" dirty="0">
                <a:solidFill>
                  <a:schemeClr val="tx1"/>
                </a:solidFill>
                <a:latin typeface="Symbol" pitchFamily="18" charset="2"/>
                <a:cs typeface="Calibri" pitchFamily="34" charset="0"/>
              </a:rPr>
              <a:t>n</a:t>
            </a:r>
            <a:endParaRPr lang="ru-RU" alt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26494" y="3921499"/>
            <a:ext cx="288548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Siberian Snake (SS) insert with decoupling: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Two 1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45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cm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 ×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71.7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kG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solenoids (1.98 GeV)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Five  20 cm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×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(up to 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3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kG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/cm) 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quads</a:t>
            </a:r>
          </a:p>
          <a:p>
            <a:pPr>
              <a:defRPr/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(1 normal +4 skew)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Insert length=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532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cm</a:t>
            </a: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1200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in the project for VEPP-4) </a:t>
            </a:r>
          </a:p>
        </p:txBody>
      </p:sp>
      <p:graphicFrame>
        <p:nvGraphicFramePr>
          <p:cNvPr id="2076" name="Объект 15"/>
          <p:cNvGraphicFramePr>
            <a:graphicFrameLocks noChangeAspect="1"/>
          </p:cNvGraphicFramePr>
          <p:nvPr>
            <p:extLst/>
          </p:nvPr>
        </p:nvGraphicFramePr>
        <p:xfrm>
          <a:off x="2854725" y="1425566"/>
          <a:ext cx="1549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5" name="Формула" r:id="rId5" imgW="1549080" imgH="457200" progId="Equation.3">
                  <p:embed/>
                </p:oleObj>
              </mc:Choice>
              <mc:Fallback>
                <p:oleObj name="Формула" r:id="rId5" imgW="1549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4725" y="1425566"/>
                        <a:ext cx="1549400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7778" y="5243613"/>
            <a:ext cx="117160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Now, the </a:t>
            </a:r>
            <a:r>
              <a:rPr lang="en-US" dirty="0">
                <a:solidFill>
                  <a:srgbClr val="0000FF"/>
                </a:solidFill>
              </a:rPr>
              <a:t>project "Siberian snake" at VEPP-4M is under consideration in the </a:t>
            </a:r>
            <a:r>
              <a:rPr lang="en-US" dirty="0" smtClean="0">
                <a:solidFill>
                  <a:srgbClr val="0000FF"/>
                </a:solidFill>
              </a:rPr>
              <a:t>form close to that </a:t>
            </a:r>
            <a:r>
              <a:rPr lang="en-US" dirty="0">
                <a:solidFill>
                  <a:srgbClr val="0000FF"/>
                </a:solidFill>
              </a:rPr>
              <a:t>which </a:t>
            </a:r>
            <a:r>
              <a:rPr lang="en-US" dirty="0" smtClean="0">
                <a:solidFill>
                  <a:srgbClr val="0000FF"/>
                </a:solidFill>
              </a:rPr>
              <a:t>was proposed in 1981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VEPP-4. </a:t>
            </a:r>
            <a:r>
              <a:rPr lang="en-US" dirty="0">
                <a:solidFill>
                  <a:srgbClr val="0000FF"/>
                </a:solidFill>
              </a:rPr>
              <a:t>The implementation of the project would make it possible to investigate the features of the </a:t>
            </a:r>
            <a:r>
              <a:rPr lang="en-US" dirty="0" smtClean="0">
                <a:solidFill>
                  <a:srgbClr val="0000FF"/>
                </a:solidFill>
              </a:rPr>
              <a:t>radiative </a:t>
            </a:r>
            <a:r>
              <a:rPr lang="en-US" dirty="0">
                <a:solidFill>
                  <a:srgbClr val="0000FF"/>
                </a:solidFill>
              </a:rPr>
              <a:t>kinetics 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of </a:t>
            </a:r>
            <a:r>
              <a:rPr lang="en-US" dirty="0">
                <a:solidFill>
                  <a:srgbClr val="0000FF"/>
                </a:solidFill>
              </a:rPr>
              <a:t>longitudinal polarization (LP) with the Siberian </a:t>
            </a:r>
            <a:r>
              <a:rPr lang="en-US" dirty="0" smtClean="0">
                <a:solidFill>
                  <a:srgbClr val="0000FF"/>
                </a:solidFill>
              </a:rPr>
              <a:t>Snake. </a:t>
            </a:r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hey </a:t>
            </a:r>
            <a:r>
              <a:rPr lang="en-US" dirty="0">
                <a:solidFill>
                  <a:srgbClr val="0000FF"/>
                </a:solidFill>
              </a:rPr>
              <a:t>have not yet been sufficiently studied experimentally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This is important since three Siberian Snakes  are supposed to be used in the BINP Super </a:t>
            </a:r>
            <a:r>
              <a:rPr lang="ru-RU" dirty="0" smtClean="0">
                <a:solidFill>
                  <a:srgbClr val="0000FF"/>
                </a:solidFill>
              </a:rPr>
              <a:t>С</a:t>
            </a:r>
            <a:r>
              <a:rPr lang="en-US" dirty="0" smtClean="0">
                <a:solidFill>
                  <a:srgbClr val="0000FF"/>
                </a:solidFill>
              </a:rPr>
              <a:t>-Tau factory project.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F0B59-13E4-4A70-86A7-E92663C296AC}" type="slidenum">
              <a:rPr lang="ru-RU" sz="1600" b="1" smtClean="0"/>
              <a:pPr>
                <a:defRPr/>
              </a:pPr>
              <a:t>28</a:t>
            </a:fld>
            <a:endParaRPr lang="ru-RU" sz="1600" b="1" dirty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9435742" y="4040632"/>
            <a:ext cx="711884" cy="993604"/>
          </a:xfrm>
          <a:prstGeom prst="rightBrace">
            <a:avLst>
              <a:gd name="adj1" fmla="val 8333"/>
              <a:gd name="adj2" fmla="val 46367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512460" y="3992160"/>
            <a:ext cx="1164293" cy="1077218"/>
          </a:xfrm>
          <a:prstGeom prst="rect">
            <a:avLst/>
          </a:prstGeom>
          <a:solidFill>
            <a:srgbClr val="FFFF00">
              <a:alpha val="15000"/>
            </a:srgbClr>
          </a:solidFill>
          <a:ln w="3492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Polarization</a:t>
            </a:r>
          </a:p>
          <a:p>
            <a:r>
              <a:rPr lang="en-US" sz="1600" dirty="0"/>
              <a:t>l</a:t>
            </a:r>
            <a:r>
              <a:rPr lang="en-US" sz="1600" dirty="0" smtClean="0"/>
              <a:t>ife time </a:t>
            </a:r>
          </a:p>
          <a:p>
            <a:r>
              <a:rPr lang="en-US" sz="1600" dirty="0" smtClean="0"/>
              <a:t>after </a:t>
            </a:r>
          </a:p>
          <a:p>
            <a:r>
              <a:rPr lang="en-US" sz="1600" dirty="0" smtClean="0"/>
              <a:t>injection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0147626" y="724112"/>
            <a:ext cx="1763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S.A. </a:t>
            </a:r>
            <a:r>
              <a:rPr lang="en-US" sz="1200" dirty="0" err="1" smtClean="0"/>
              <a:t>Nikitin</a:t>
            </a:r>
            <a:r>
              <a:rPr lang="en-US" sz="1200" dirty="0" smtClean="0"/>
              <a:t>, E.L. </a:t>
            </a:r>
            <a:r>
              <a:rPr lang="en-US" sz="1200" dirty="0" err="1" smtClean="0"/>
              <a:t>Saldin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Preprint INP 81-19, 1981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4301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3307" y="2388478"/>
            <a:ext cx="5319409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Thanks for attention!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6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1744" y="180305"/>
            <a:ext cx="3059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4563F9"/>
                </a:solidFill>
              </a:rPr>
              <a:t>Early milestones </a:t>
            </a:r>
            <a:endParaRPr lang="ru-RU" sz="3200" b="1" dirty="0">
              <a:solidFill>
                <a:srgbClr val="4563F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8661" y="765080"/>
            <a:ext cx="1170102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1963. A.A. </a:t>
            </a:r>
            <a:r>
              <a:rPr lang="en-US" sz="2200" dirty="0" err="1" smtClean="0"/>
              <a:t>Sokolov</a:t>
            </a:r>
            <a:r>
              <a:rPr lang="en-US" sz="2200" dirty="0" smtClean="0"/>
              <a:t>, I.M. </a:t>
            </a:r>
            <a:r>
              <a:rPr lang="en-US" sz="2200" dirty="0" err="1" smtClean="0"/>
              <a:t>Ternov</a:t>
            </a:r>
            <a:r>
              <a:rPr lang="en-US" sz="2200" dirty="0" smtClean="0"/>
              <a:t>. Discovery of radiative polarization in theory </a:t>
            </a:r>
          </a:p>
          <a:p>
            <a:r>
              <a:rPr lang="en-US" sz="2200" dirty="0" smtClean="0"/>
              <a:t>1963. Discovery of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 effect in </a:t>
            </a:r>
            <a:r>
              <a:rPr lang="en-US" sz="2200" dirty="0" err="1" smtClean="0"/>
              <a:t>Orsay</a:t>
            </a:r>
            <a:r>
              <a:rPr lang="en-US" sz="2200" dirty="0" smtClean="0"/>
              <a:t> (France) at </a:t>
            </a:r>
            <a:r>
              <a:rPr lang="en-US" sz="2200" dirty="0" err="1" smtClean="0"/>
              <a:t>AdA</a:t>
            </a:r>
            <a:r>
              <a:rPr lang="en-US" sz="2200" dirty="0" smtClean="0"/>
              <a:t> created in INFN (</a:t>
            </a:r>
            <a:r>
              <a:rPr lang="en-US" sz="2200" dirty="0" err="1" smtClean="0"/>
              <a:t>Frascati</a:t>
            </a:r>
            <a:r>
              <a:rPr lang="en-US" sz="2200" dirty="0" smtClean="0"/>
              <a:t>).</a:t>
            </a:r>
            <a:endParaRPr lang="ru-RU" sz="2200" dirty="0" smtClean="0"/>
          </a:p>
          <a:p>
            <a:r>
              <a:rPr lang="ru-RU" sz="2200" dirty="0" smtClean="0"/>
              <a:t>196</a:t>
            </a:r>
            <a:r>
              <a:rPr lang="en-US" sz="2200" dirty="0" smtClean="0"/>
              <a:t>8.</a:t>
            </a:r>
            <a:r>
              <a:rPr lang="ru-RU" sz="2200" dirty="0" smtClean="0"/>
              <a:t> </a:t>
            </a:r>
            <a:r>
              <a:rPr lang="en-US" sz="2200" dirty="0" smtClean="0"/>
              <a:t>V.N. </a:t>
            </a:r>
            <a:r>
              <a:rPr lang="en-US" sz="2200" dirty="0" err="1" smtClean="0"/>
              <a:t>Baier</a:t>
            </a:r>
            <a:r>
              <a:rPr lang="en-US" sz="2200" dirty="0" smtClean="0"/>
              <a:t>,  V.A. </a:t>
            </a:r>
            <a:r>
              <a:rPr lang="en-US" sz="2200" dirty="0" err="1" smtClean="0"/>
              <a:t>Khose</a:t>
            </a:r>
            <a:r>
              <a:rPr lang="en-US" sz="2200" dirty="0" smtClean="0"/>
              <a:t> (INP, Novosibirsk).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 scattering and then (1969) Compton 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      scattering of circularly polarized optical photons proposed for measuring polarization.</a:t>
            </a:r>
          </a:p>
          <a:p>
            <a:r>
              <a:rPr lang="en-US" sz="2200" dirty="0" smtClean="0"/>
              <a:t>1970. First observation of radiative polarization at VEPP-2M, 625 MeV (INP, Novosibirsk).</a:t>
            </a:r>
          </a:p>
          <a:p>
            <a:r>
              <a:rPr lang="en-US" sz="2200" dirty="0" smtClean="0"/>
              <a:t>           First application of Resonant Depolarization (at external resonance). </a:t>
            </a:r>
            <a:r>
              <a:rPr lang="en-US" sz="2200" dirty="0" err="1"/>
              <a:t>Touschek</a:t>
            </a:r>
            <a:r>
              <a:rPr lang="en-US" sz="2200" dirty="0"/>
              <a:t> </a:t>
            </a:r>
            <a:r>
              <a:rPr lang="en-US" sz="2200" dirty="0" smtClean="0"/>
              <a:t>detector used.</a:t>
            </a:r>
          </a:p>
          <a:p>
            <a:r>
              <a:rPr lang="en-US" sz="2200" dirty="0" smtClean="0"/>
              <a:t>1970. First observation of radiative polarization at ACO, 536 MeV in </a:t>
            </a:r>
            <a:r>
              <a:rPr lang="en-US" sz="2200" dirty="0" err="1" smtClean="0"/>
              <a:t>Orsay</a:t>
            </a:r>
            <a:r>
              <a:rPr lang="en-US" sz="2200" dirty="0" smtClean="0"/>
              <a:t> (France). </a:t>
            </a:r>
          </a:p>
          <a:p>
            <a:r>
              <a:rPr lang="en-US" sz="2200" dirty="0" smtClean="0"/>
              <a:t>          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 detector used. Enforced depolarization at </a:t>
            </a:r>
            <a:r>
              <a:rPr lang="en-US" sz="2200" dirty="0" err="1" smtClean="0"/>
              <a:t>betatron</a:t>
            </a:r>
            <a:r>
              <a:rPr lang="en-US" sz="2200" dirty="0" smtClean="0"/>
              <a:t>-frequency-sideband resonances.</a:t>
            </a:r>
          </a:p>
          <a:p>
            <a:pPr marL="457200" indent="-457200">
              <a:buAutoNum type="arabicPeriod" startAt="1970"/>
            </a:pPr>
            <a:r>
              <a:rPr lang="en-US" sz="2200" dirty="0" smtClean="0"/>
              <a:t> With </a:t>
            </a:r>
            <a:r>
              <a:rPr lang="en-US" sz="2200" dirty="0"/>
              <a:t>article on motion of </a:t>
            </a:r>
            <a:r>
              <a:rPr lang="en-US" sz="2200" dirty="0" smtClean="0"/>
              <a:t>spin </a:t>
            </a:r>
            <a:r>
              <a:rPr lang="en-US" sz="2200" dirty="0"/>
              <a:t>in storage ring with arbitrary field </a:t>
            </a:r>
            <a:r>
              <a:rPr lang="en-US" sz="2200" dirty="0" smtClean="0"/>
              <a:t>and polarization direction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      (DAN </a:t>
            </a:r>
            <a:r>
              <a:rPr lang="en-US" sz="2200" dirty="0"/>
              <a:t>USSR</a:t>
            </a:r>
            <a:r>
              <a:rPr lang="en-US" sz="2200" dirty="0" smtClean="0"/>
              <a:t>) the series </a:t>
            </a:r>
            <a:r>
              <a:rPr lang="en-US" sz="2200" dirty="0"/>
              <a:t>of fundamental works by </a:t>
            </a:r>
            <a:r>
              <a:rPr lang="en-US" sz="2200" dirty="0" err="1"/>
              <a:t>Ya.S</a:t>
            </a:r>
            <a:r>
              <a:rPr lang="en-US" sz="2200" dirty="0"/>
              <a:t>. </a:t>
            </a:r>
            <a:r>
              <a:rPr lang="en-US" sz="2200" dirty="0" err="1"/>
              <a:t>Derbenev</a:t>
            </a:r>
            <a:r>
              <a:rPr lang="en-US" sz="2200" dirty="0"/>
              <a:t> and A.M. </a:t>
            </a:r>
            <a:r>
              <a:rPr lang="en-US" sz="2200" dirty="0" smtClean="0"/>
              <a:t>Kondratenko began.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1975. Resonant Depolarization proposed to measure beam energy (INP, Novosibirsk). 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      Used  to measure </a:t>
            </a:r>
            <a:r>
              <a:rPr lang="en-US" sz="2200" dirty="0" smtClean="0">
                <a:sym typeface="Symbol" panose="05050102010706020507" pitchFamily="18" charset="2"/>
              </a:rPr>
              <a:t>-meson mass.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1975. First measurement of polarization using laser </a:t>
            </a:r>
            <a:r>
              <a:rPr lang="en-US" sz="2200" dirty="0" err="1" smtClean="0"/>
              <a:t>polarimeter</a:t>
            </a:r>
            <a:r>
              <a:rPr lang="en-US" sz="2200" dirty="0" smtClean="0"/>
              <a:t> (SPEAR 2.4 GeV at SLAC).</a:t>
            </a:r>
          </a:p>
          <a:p>
            <a:r>
              <a:rPr lang="en-US" sz="2200" dirty="0" smtClean="0"/>
              <a:t>1983. First observation of spin dependence of SR intensity and its application to measure 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      polarization (VEPP-4 at 5 GeV, INP, Novosibirsk). </a:t>
            </a:r>
            <a:endParaRPr lang="ru-RU" sz="2200" dirty="0" smtClean="0"/>
          </a:p>
          <a:p>
            <a:r>
              <a:rPr lang="ru-RU" sz="2200" dirty="0"/>
              <a:t>1994</a:t>
            </a:r>
            <a:r>
              <a:rPr lang="en-US" sz="2200" dirty="0"/>
              <a:t>. First production of longitudinal polarization in high energy electron storage ring </a:t>
            </a:r>
            <a:br>
              <a:rPr lang="en-US" sz="2200" dirty="0"/>
            </a:br>
            <a:r>
              <a:rPr lang="en-US" sz="2200" dirty="0"/>
              <a:t>           HERA 27.5 GeV; spin rotators with transverse magnetic fields used</a:t>
            </a:r>
            <a:r>
              <a:rPr lang="en-US" sz="2200" dirty="0" smtClean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3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093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73479" y="212959"/>
            <a:ext cx="7739565" cy="93503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err="1" smtClean="0">
                <a:solidFill>
                  <a:srgbClr val="5E52F8"/>
                </a:solidFill>
                <a:latin typeface="Arial" charset="0"/>
                <a:cs typeface="Arial" charset="0"/>
              </a:rPr>
              <a:t>Sokolov-Ternov</a:t>
            </a:r>
            <a:r>
              <a:rPr lang="en-US" sz="3200" b="1" dirty="0" smtClean="0">
                <a:solidFill>
                  <a:srgbClr val="5E52F8"/>
                </a:solidFill>
                <a:latin typeface="Arial" charset="0"/>
                <a:cs typeface="Arial" charset="0"/>
              </a:rPr>
              <a:t> polarization time</a:t>
            </a:r>
            <a:endParaRPr lang="ru-RU" sz="32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4256" y="1123950"/>
            <a:ext cx="6118225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2"/>
          <p:cNvSpPr txBox="1">
            <a:spLocks noChangeArrowheads="1"/>
          </p:cNvSpPr>
          <p:nvPr/>
        </p:nvSpPr>
        <p:spPr bwMode="auto">
          <a:xfrm>
            <a:off x="9438339" y="2845977"/>
            <a:ext cx="25098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cs typeface="Arial" charset="0"/>
              </a:rPr>
              <a:t>Long-known tool:</a:t>
            </a:r>
          </a:p>
          <a:p>
            <a:r>
              <a:rPr lang="en-US" sz="2400" dirty="0">
                <a:solidFill>
                  <a:srgbClr val="0000FF"/>
                </a:solidFill>
                <a:cs typeface="Arial" charset="0"/>
              </a:rPr>
              <a:t>special wigglers</a:t>
            </a:r>
          </a:p>
          <a:p>
            <a:r>
              <a:rPr lang="en-US" sz="2400" dirty="0">
                <a:solidFill>
                  <a:srgbClr val="0000FF"/>
                </a:solidFill>
                <a:cs typeface="Arial" charset="0"/>
              </a:rPr>
              <a:t>amplify polarizing </a:t>
            </a:r>
          </a:p>
          <a:p>
            <a:r>
              <a:rPr lang="en-US" sz="2400" dirty="0">
                <a:solidFill>
                  <a:srgbClr val="0000FF"/>
                </a:solidFill>
                <a:cs typeface="Arial" charset="0"/>
              </a:rPr>
              <a:t>effect of storage ring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field</a:t>
            </a:r>
            <a:r>
              <a:rPr lang="en-US" sz="2400" dirty="0">
                <a:solidFill>
                  <a:srgbClr val="0000FF"/>
                </a:solidFill>
                <a:cs typeface="Arial" charset="0"/>
              </a:rPr>
              <a:t>!</a:t>
            </a:r>
          </a:p>
        </p:txBody>
      </p:sp>
      <p:pic>
        <p:nvPicPr>
          <p:cNvPr id="15365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84" y="1273303"/>
            <a:ext cx="3051074" cy="115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1"/>
          <p:cNvSpPr txBox="1">
            <a:spLocks noChangeArrowheads="1"/>
          </p:cNvSpPr>
          <p:nvPr/>
        </p:nvSpPr>
        <p:spPr bwMode="auto">
          <a:xfrm>
            <a:off x="7351713" y="5851525"/>
            <a:ext cx="23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61377" y="371547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CEPC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231607"/>
              </p:ext>
            </p:extLst>
          </p:nvPr>
        </p:nvGraphicFramePr>
        <p:xfrm>
          <a:off x="686180" y="3094127"/>
          <a:ext cx="3677476" cy="2397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7084"/>
                <a:gridCol w="1225505"/>
                <a:gridCol w="1094887"/>
              </a:tblGrid>
              <a:tr h="5423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Energy 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[GeV]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S-T time 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[h]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VEPP-3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1.85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0.55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VEPP-4M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1.85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VEPP-4M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4.73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0.65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LEP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CEPC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FCCee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5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CEPC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4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52135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013" y="825500"/>
            <a:ext cx="5716587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17538" y="231704"/>
            <a:ext cx="11022012" cy="55562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5E52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wigglers to speed up polarization at 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CEPC</a:t>
            </a:r>
            <a:endParaRPr lang="ru-RU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08013" y="3135313"/>
            <a:ext cx="5726112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1175" y="866954"/>
            <a:ext cx="4454526" cy="462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1358900" y="976313"/>
            <a:ext cx="1685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Shifter magnet</a:t>
            </a:r>
            <a:endParaRPr lang="ru-RU"/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674687" y="6075363"/>
            <a:ext cx="5659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5E52F8"/>
                </a:solidFill>
              </a:rPr>
              <a:t>Calculated for </a:t>
            </a:r>
            <a:r>
              <a:rPr lang="en-US" b="1" dirty="0" smtClean="0">
                <a:solidFill>
                  <a:srgbClr val="5E52F8"/>
                </a:solidFill>
              </a:rPr>
              <a:t>a variant of  the CEPC-Z </a:t>
            </a:r>
            <a:r>
              <a:rPr lang="en-US" b="1" dirty="0">
                <a:solidFill>
                  <a:srgbClr val="5E52F8"/>
                </a:solidFill>
              </a:rPr>
              <a:t>magnetic structure</a:t>
            </a:r>
            <a:endParaRPr lang="ru-RU" b="1" dirty="0">
              <a:solidFill>
                <a:srgbClr val="5E52F8"/>
              </a:solidFill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572250" y="5429032"/>
            <a:ext cx="5486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cs typeface="Arial" charset="0"/>
              </a:rPr>
              <a:t>While using laser </a:t>
            </a:r>
            <a:r>
              <a:rPr lang="en-US" sz="2000" dirty="0" err="1">
                <a:solidFill>
                  <a:srgbClr val="FF0000"/>
                </a:solidFill>
                <a:cs typeface="Arial" charset="0"/>
              </a:rPr>
              <a:t>polarimeter</a:t>
            </a:r>
            <a:r>
              <a:rPr lang="en-US" sz="2000" dirty="0">
                <a:solidFill>
                  <a:srgbClr val="FF0000"/>
                </a:solidFill>
                <a:cs typeface="Arial" charset="0"/>
              </a:rPr>
              <a:t> for RD technique it is enough to ensure polarization degree about of 10</a:t>
            </a:r>
            <a:r>
              <a:rPr lang="en-US" sz="2000" dirty="0" smtClean="0">
                <a:solidFill>
                  <a:srgbClr val="FF0000"/>
                </a:solidFill>
                <a:cs typeface="Arial" charset="0"/>
              </a:rPr>
              <a:t>% </a:t>
            </a:r>
            <a:r>
              <a:rPr lang="ru-RU" sz="20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cs typeface="Arial" charset="0"/>
              </a:rPr>
              <a:t>achived</a:t>
            </a:r>
            <a:r>
              <a:rPr lang="en-US" sz="2000" dirty="0" smtClean="0">
                <a:solidFill>
                  <a:srgbClr val="FF0000"/>
                </a:solidFill>
                <a:cs typeface="Arial" charset="0"/>
              </a:rPr>
              <a:t> in a few  hours  with shifter magnets</a:t>
            </a:r>
            <a:endParaRPr lang="ru-RU" sz="2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5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29418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111" y="73900"/>
            <a:ext cx="9937689" cy="72726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63F9"/>
                </a:solidFill>
                <a:latin typeface="+mn-lt"/>
              </a:rPr>
              <a:t>Perfect relation of spin tune and particle energy for RD</a:t>
            </a:r>
            <a:endParaRPr lang="ru-RU" sz="32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6944" y="2331240"/>
            <a:ext cx="6165778" cy="26992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5520" y="1966259"/>
            <a:ext cx="3861840" cy="6940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4779" y="695066"/>
            <a:ext cx="8540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No horizontal and longitudinal  magnetic fields as well as vertical electric fields</a:t>
            </a:r>
            <a:endParaRPr lang="ru-RU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98568" y="1095176"/>
                <a:ext cx="6260625" cy="1781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Perfect case -  strictly flat orbit</a:t>
                </a:r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𝑚𝑐</m:t>
                        </m:r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∮"/>
                            <m:limLoc m:val="undOvr"/>
                            <m:subHide m:val="on"/>
                            <m:sup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den>
                            </m:f>
                          </m:e>
                        </m:nary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nary>
                          <m:naryPr>
                            <m:chr m:val="∮"/>
                            <m:limLoc m:val="undOvr"/>
                            <m:subHide m:val="on"/>
                            <m:sup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e>
                        </m:nary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sz="2000" dirty="0" smtClean="0">
                    <a:latin typeface="+mj-lt"/>
                  </a:rPr>
                  <a:t>=</a:t>
                </a:r>
                <a:r>
                  <a:rPr lang="en-US" sz="2000" dirty="0">
                    <a:latin typeface="+mj-lt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d>
                          <m:dPr>
                            <m:begChr m:val="⟨"/>
                            <m:endChr m:val="⟩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e>
                    </m:d>
                  </m:oMath>
                </a14:m>
                <a:endParaRPr lang="en-US" sz="2000" dirty="0" smtClean="0">
                  <a:latin typeface="+mj-lt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2000" dirty="0" smtClean="0">
                    <a:latin typeface="+mj-lt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𝑒𝑅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nary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568" y="1095176"/>
                <a:ext cx="6260625" cy="1781578"/>
              </a:xfrm>
              <a:prstGeom prst="rect">
                <a:avLst/>
              </a:prstGeom>
              <a:blipFill rotWithShape="0">
                <a:blip r:embed="rId6"/>
                <a:stretch>
                  <a:fillRect l="-1558" t="-27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48144" y="5019125"/>
            <a:ext cx="11078309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ru-RU" sz="2400" dirty="0"/>
              <a:t>To determine </a:t>
            </a:r>
            <a:r>
              <a:rPr lang="en-US" altLang="ru-RU" sz="2400" dirty="0" smtClean="0"/>
              <a:t>the absolute </a:t>
            </a:r>
            <a:r>
              <a:rPr lang="en-US" altLang="ru-RU" sz="2400" dirty="0"/>
              <a:t>beam energy in </a:t>
            </a:r>
            <a:r>
              <a:rPr lang="en-US" altLang="ru-RU" sz="2400" dirty="0" smtClean="0"/>
              <a:t>a storage </a:t>
            </a:r>
            <a:r>
              <a:rPr lang="en-US" altLang="ru-RU" sz="2400" dirty="0"/>
              <a:t>ring with a flat orbit it is enough to measure a ratio between the spin frequency </a:t>
            </a:r>
            <a:r>
              <a:rPr lang="en-US" altLang="ru-RU" sz="2400" dirty="0" smtClean="0"/>
              <a:t>(</a:t>
            </a:r>
            <a:r>
              <a:rPr lang="el-GR" altLang="ru-RU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</a:t>
            </a:r>
            <a:r>
              <a:rPr lang="en-US" altLang="ru-RU" sz="2400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en-US" altLang="ru-RU" sz="2400" dirty="0" smtClean="0"/>
              <a:t>) </a:t>
            </a:r>
            <a:r>
              <a:rPr lang="en-US" altLang="ru-RU" sz="2400" dirty="0"/>
              <a:t>and the revolution one </a:t>
            </a:r>
            <a:r>
              <a:rPr lang="en-US" altLang="ru-RU" sz="2400" dirty="0" smtClean="0"/>
              <a:t>(</a:t>
            </a:r>
            <a:r>
              <a:rPr lang="el-GR" altLang="ru-RU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</a:t>
            </a:r>
            <a:r>
              <a:rPr lang="en-US" altLang="ru-RU" sz="24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en-US" altLang="ru-RU" sz="2400" dirty="0" smtClean="0"/>
              <a:t>) given by the RF frequency</a:t>
            </a:r>
            <a:r>
              <a:rPr lang="ru-RU" altLang="ru-RU" sz="2400" dirty="0" smtClean="0"/>
              <a:t>.</a:t>
            </a:r>
            <a:r>
              <a:rPr lang="en-US" altLang="ru-RU" sz="2400" dirty="0" smtClean="0"/>
              <a:t> The relative accuracy is limited by the uncertainty in the fundamental constant values and equals to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6.1</a:t>
            </a:r>
            <a:r>
              <a:rPr lang="en-US" altLang="ru-RU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10</a:t>
            </a:r>
            <a:r>
              <a:rPr lang="en-US" altLang="ru-RU" sz="2400" b="1" baseline="30000" dirty="0" smtClean="0">
                <a:solidFill>
                  <a:srgbClr val="FF0000"/>
                </a:solidFill>
              </a:rPr>
              <a:t>-9</a:t>
            </a:r>
            <a:r>
              <a:rPr lang="en-US" altLang="ru-RU" sz="2400" dirty="0" smtClean="0"/>
              <a:t>.</a:t>
            </a:r>
            <a:endParaRPr lang="en-US" altLang="ru-RU" dirty="0"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6</a:t>
            </a:fld>
            <a:endParaRPr lang="ru-RU" sz="1600" b="1" dirty="0"/>
          </a:p>
        </p:txBody>
      </p:sp>
      <p:pic>
        <p:nvPicPr>
          <p:cNvPr id="11" name="Рисунок 10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19339" y="2698100"/>
            <a:ext cx="5934075" cy="1897963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204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476802" y="121065"/>
            <a:ext cx="8441066" cy="9810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5E52F8"/>
                </a:solidFill>
                <a:latin typeface="Arial" charset="0"/>
                <a:cs typeface="Arial" charset="0"/>
              </a:rPr>
              <a:t>Radiative polarization in real storage ring</a:t>
            </a:r>
            <a:endParaRPr lang="ru-RU" sz="3200" b="1" dirty="0" smtClean="0">
              <a:solidFill>
                <a:srgbClr val="5E52F8"/>
              </a:solidFill>
              <a:latin typeface="Arial" charset="0"/>
              <a:cs typeface="Arial" charset="0"/>
            </a:endParaRPr>
          </a:p>
        </p:txBody>
      </p:sp>
      <p:sp>
        <p:nvSpPr>
          <p:cNvPr id="17410" name="Text Box 6"/>
          <p:cNvSpPr txBox="1">
            <a:spLocks noChangeArrowheads="1"/>
          </p:cNvSpPr>
          <p:nvPr/>
        </p:nvSpPr>
        <p:spPr bwMode="auto">
          <a:xfrm>
            <a:off x="429088" y="5365465"/>
            <a:ext cx="115661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alibri" pitchFamily="34" charset="0"/>
              </a:rPr>
              <a:t>“Shake” of precession axis  </a:t>
            </a:r>
            <a:r>
              <a:rPr lang="en-US" sz="2400" b="1" i="1" dirty="0" smtClean="0">
                <a:solidFill>
                  <a:srgbClr val="0000FF"/>
                </a:solidFill>
                <a:latin typeface="Calibri" pitchFamily="34" charset="0"/>
              </a:rPr>
              <a:t>n</a:t>
            </a:r>
            <a:r>
              <a:rPr lang="en-US" sz="2400" dirty="0" smtClean="0">
                <a:solidFill>
                  <a:srgbClr val="0000FF"/>
                </a:solidFill>
                <a:latin typeface="Calibri" pitchFamily="34" charset="0"/>
              </a:rPr>
              <a:t> due </a:t>
            </a:r>
            <a:r>
              <a:rPr lang="en-US" sz="2400" dirty="0">
                <a:solidFill>
                  <a:srgbClr val="0000FF"/>
                </a:solidFill>
                <a:latin typeface="Calibri" pitchFamily="34" charset="0"/>
              </a:rPr>
              <a:t>to quantum fluctuations</a:t>
            </a:r>
            <a:r>
              <a:rPr lang="en-US" sz="2400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→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“non-resonant”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spin diffusion </a:t>
            </a:r>
            <a:r>
              <a:rPr lang="en-US" sz="2400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growing nearby spin resonances,  main depolarization factor in storage rings as long as spin tune spread is much less than distance to closest dangerous resonances</a:t>
            </a:r>
          </a:p>
        </p:txBody>
      </p:sp>
      <p:pic>
        <p:nvPicPr>
          <p:cNvPr id="1741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727" y="1541876"/>
            <a:ext cx="6219205" cy="3748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71939" y="3628370"/>
            <a:ext cx="4000062" cy="5616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9088" y="1172544"/>
            <a:ext cx="3620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Derbenev</a:t>
            </a:r>
            <a:r>
              <a:rPr lang="en-US" b="1" dirty="0" smtClean="0">
                <a:solidFill>
                  <a:srgbClr val="FF0000"/>
                </a:solidFill>
              </a:rPr>
              <a:t>-Kondratenko theory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1144" y="1354239"/>
            <a:ext cx="4667793" cy="3773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630932" y="1867989"/>
            <a:ext cx="17362" cy="27387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7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6196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5741" y="359499"/>
            <a:ext cx="9509299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5E52F8"/>
                </a:solidFill>
                <a:latin typeface="+mn-lt"/>
                <a:cs typeface="Arial" panose="020B0604020202020204" pitchFamily="34" charset="0"/>
              </a:rPr>
              <a:t>Depolarization factor with synchrotron modulation</a:t>
            </a:r>
            <a:endParaRPr lang="ru-RU" sz="3200" b="1" dirty="0">
              <a:latin typeface="+mn-lt"/>
            </a:endParaRPr>
          </a:p>
        </p:txBody>
      </p:sp>
      <p:pic>
        <p:nvPicPr>
          <p:cNvPr id="18528" name="Рисунок 3"/>
          <p:cNvPicPr>
            <a:picLocks noChangeAspect="1"/>
          </p:cNvPicPr>
          <p:nvPr/>
        </p:nvPicPr>
        <p:blipFill>
          <a:blip r:embed="rId3">
            <a:lum bright="-44000" contrast="76000"/>
          </a:blip>
          <a:srcRect/>
          <a:stretch>
            <a:fillRect/>
          </a:stretch>
        </p:blipFill>
        <p:spPr bwMode="auto">
          <a:xfrm>
            <a:off x="655638" y="1100138"/>
            <a:ext cx="11153775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526" name="Object 94"/>
          <p:cNvGraphicFramePr>
            <a:graphicFrameLocks noChangeAspect="1"/>
          </p:cNvGraphicFramePr>
          <p:nvPr>
            <p:extLst/>
          </p:nvPr>
        </p:nvGraphicFramePr>
        <p:xfrm>
          <a:off x="7367588" y="4627563"/>
          <a:ext cx="3514725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5" name="Уравнение" r:id="rId4" imgW="1916868" imgH="444307" progId="Equation.3">
                  <p:embed/>
                </p:oleObj>
              </mc:Choice>
              <mc:Fallback>
                <p:oleObj name="Уравнение" r:id="rId4" imgW="1916868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39000" contrast="5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7588" y="4627563"/>
                        <a:ext cx="3514725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262813" y="4527550"/>
            <a:ext cx="3776662" cy="9144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8173" y="2954319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G=P/P</a:t>
            </a:r>
            <a:r>
              <a:rPr lang="en-US" baseline="-25000" dirty="0" smtClean="0"/>
              <a:t>0</a:t>
            </a:r>
            <a:r>
              <a:rPr lang="en-US" dirty="0" smtClean="0"/>
              <a:t>=P/0.92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20233" y="2947918"/>
            <a:ext cx="2076734" cy="3548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8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19873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0063" y="1171575"/>
            <a:ext cx="44894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1"/>
          <p:cNvSpPr txBox="1">
            <a:spLocks noChangeArrowheads="1"/>
          </p:cNvSpPr>
          <p:nvPr/>
        </p:nvSpPr>
        <p:spPr bwMode="auto">
          <a:xfrm rot="-5400000">
            <a:off x="5842000" y="3273425"/>
            <a:ext cx="164623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cs typeface="Arial" charset="0"/>
              </a:rPr>
              <a:t>Polarization (%)</a:t>
            </a:r>
          </a:p>
        </p:txBody>
      </p:sp>
      <p:sp>
        <p:nvSpPr>
          <p:cNvPr id="21507" name="Заголовок 1"/>
          <p:cNvSpPr txBox="1">
            <a:spLocks/>
          </p:cNvSpPr>
          <p:nvPr/>
        </p:nvSpPr>
        <p:spPr bwMode="auto">
          <a:xfrm>
            <a:off x="246185" y="254000"/>
            <a:ext cx="116644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5E52F8"/>
                </a:solidFill>
                <a:cs typeface="Arial" charset="0"/>
              </a:rPr>
              <a:t>Expectations vs </a:t>
            </a:r>
            <a:r>
              <a:rPr lang="en-US" sz="4000" b="1" dirty="0">
                <a:solidFill>
                  <a:srgbClr val="5E52F8"/>
                </a:solidFill>
                <a:cs typeface="Arial" charset="0"/>
              </a:rPr>
              <a:t>observation: </a:t>
            </a:r>
            <a:r>
              <a:rPr lang="en-US" sz="4000" b="1" dirty="0">
                <a:solidFill>
                  <a:srgbClr val="FF0000"/>
                </a:solidFill>
                <a:cs typeface="Arial" charset="0"/>
              </a:rPr>
              <a:t>LEP</a:t>
            </a:r>
            <a:r>
              <a:rPr lang="en-US" sz="4000" b="1" dirty="0">
                <a:solidFill>
                  <a:srgbClr val="5E52F8"/>
                </a:solidFill>
                <a:cs typeface="Arial" charset="0"/>
              </a:rPr>
              <a:t> experience</a:t>
            </a:r>
            <a:endParaRPr lang="ru-RU" sz="4000" b="1" dirty="0">
              <a:solidFill>
                <a:srgbClr val="5E52F8"/>
              </a:solidFill>
              <a:cs typeface="Arial" charset="0"/>
            </a:endParaRPr>
          </a:p>
        </p:txBody>
      </p:sp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830263" y="5389563"/>
            <a:ext cx="10818812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  <a:cs typeface="Arial" charset="0"/>
              </a:rPr>
              <a:t>It is important to reduce the resonant harmonic amplitudes in orbit distortions down to level |w</a:t>
            </a:r>
            <a:r>
              <a:rPr lang="en-US" baseline="-25000">
                <a:solidFill>
                  <a:srgbClr val="0000FF"/>
                </a:solidFill>
                <a:cs typeface="Arial" charset="0"/>
              </a:rPr>
              <a:t>k</a:t>
            </a:r>
            <a:r>
              <a:rPr lang="en-US">
                <a:solidFill>
                  <a:srgbClr val="0000FF"/>
                </a:solidFill>
                <a:cs typeface="Arial" charset="0"/>
              </a:rPr>
              <a:t>|</a:t>
            </a:r>
            <a:r>
              <a:rPr lang="en-US">
                <a:solidFill>
                  <a:srgbClr val="0000FF"/>
                </a:solidFill>
                <a:cs typeface="Arial" charset="0"/>
                <a:sym typeface="Symbol" pitchFamily="18" charset="2"/>
              </a:rPr>
              <a:t></a:t>
            </a:r>
            <a:r>
              <a:rPr lang="en-US">
                <a:solidFill>
                  <a:srgbClr val="0000FF"/>
                </a:solidFill>
                <a:cs typeface="Arial" charset="0"/>
              </a:rPr>
              <a:t>10</a:t>
            </a:r>
            <a:r>
              <a:rPr lang="en-US" baseline="30000">
                <a:solidFill>
                  <a:srgbClr val="0000FF"/>
                </a:solidFill>
                <a:cs typeface="Arial" charset="0"/>
              </a:rPr>
              <a:t>-3 </a:t>
            </a:r>
            <a:r>
              <a:rPr lang="en-US">
                <a:solidFill>
                  <a:srgbClr val="0000FF"/>
                </a:solidFill>
                <a:cs typeface="Arial" charset="0"/>
              </a:rPr>
              <a:t> using special orbit bumps or global correction. There was positive experience of LEP team: polarization </a:t>
            </a:r>
          </a:p>
          <a:p>
            <a:r>
              <a:rPr lang="en-US">
                <a:solidFill>
                  <a:srgbClr val="0000FF"/>
                </a:solidFill>
                <a:cs typeface="Arial" charset="0"/>
              </a:rPr>
              <a:t>was improved to more than 35 % with average around 50%  using Harmonic Spin Matching technique</a:t>
            </a:r>
          </a:p>
          <a:p>
            <a:r>
              <a:rPr lang="en-US">
                <a:cs typeface="Arial" charset="0"/>
              </a:rPr>
              <a:t>(R. Assmann , A.Blondel et.al., CERN SL/94-62 (AP) </a:t>
            </a:r>
            <a:endParaRPr lang="ru-RU">
              <a:cs typeface="Arial" charset="0"/>
            </a:endParaRPr>
          </a:p>
        </p:txBody>
      </p:sp>
      <p:pic>
        <p:nvPicPr>
          <p:cNvPr id="2150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263" y="1223963"/>
            <a:ext cx="5116512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753350" y="2635250"/>
            <a:ext cx="1246188" cy="4175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7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252" y="1223963"/>
            <a:ext cx="5450572" cy="40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66645" y="2192214"/>
            <a:ext cx="621873" cy="1236786"/>
          </a:xfrm>
          <a:prstGeom prst="rect">
            <a:avLst/>
          </a:prstGeom>
          <a:solidFill>
            <a:srgbClr val="FFF2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4">
                <a:tint val="45000"/>
                <a:satMod val="400000"/>
              </a:schemeClr>
            </a:duotone>
            <a:lum bright="-16000" contrast="-1000"/>
          </a:blip>
          <a:stretch>
            <a:fillRect/>
          </a:stretch>
        </p:blipFill>
        <p:spPr>
          <a:xfrm>
            <a:off x="6317945" y="4772647"/>
            <a:ext cx="3429628" cy="6553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7631" y="1267506"/>
            <a:ext cx="505970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45 GeV LEP polarization benefited from Spin Matching techniques </a:t>
            </a:r>
            <a:endParaRPr lang="ru-RU" sz="1400" b="1" dirty="0">
              <a:latin typeface="+mn-lt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03425" y="1559894"/>
            <a:ext cx="29307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16BA-5D9A-4E9A-B507-629CA585AD08}" type="slidenum">
              <a:rPr lang="ru-RU" sz="1600" b="1" smtClean="0"/>
              <a:t>9</a:t>
            </a:fld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14037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9184</TotalTime>
  <Words>3017</Words>
  <Application>Microsoft Office PowerPoint</Application>
  <PresentationFormat>Широкоэкранный</PresentationFormat>
  <Paragraphs>478</Paragraphs>
  <Slides>29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29</vt:i4>
      </vt:variant>
    </vt:vector>
  </HeadingPairs>
  <TitlesOfParts>
    <vt:vector size="48" baseType="lpstr">
      <vt:lpstr>Arial Unicode MS</vt:lpstr>
      <vt:lpstr>Arial</vt:lpstr>
      <vt:lpstr>Arial Cyr</vt:lpstr>
      <vt:lpstr>Calibri</vt:lpstr>
      <vt:lpstr>Calibri Light</vt:lpstr>
      <vt:lpstr>Cambria Math</vt:lpstr>
      <vt:lpstr>Comic Sans MS</vt:lpstr>
      <vt:lpstr>EuroRoman</vt:lpstr>
      <vt:lpstr>Monotype Sorts</vt:lpstr>
      <vt:lpstr>Symath</vt:lpstr>
      <vt:lpstr>Symbol</vt:lpstr>
      <vt:lpstr>SymbolPi</vt:lpstr>
      <vt:lpstr>Times New Roman</vt:lpstr>
      <vt:lpstr>Wingdings</vt:lpstr>
      <vt:lpstr>Тема Office</vt:lpstr>
      <vt:lpstr>Уравнение</vt:lpstr>
      <vt:lpstr>Формула</vt:lpstr>
      <vt:lpstr>Equation</vt:lpstr>
      <vt:lpstr>Точечный рисунок</vt:lpstr>
      <vt:lpstr>On polarization and energy calibration in e+e- colliders</vt:lpstr>
      <vt:lpstr>Презентация PowerPoint</vt:lpstr>
      <vt:lpstr>Презентация PowerPoint</vt:lpstr>
      <vt:lpstr>Sokolov-Ternov polarization time</vt:lpstr>
      <vt:lpstr>Презентация PowerPoint</vt:lpstr>
      <vt:lpstr>Perfect relation of spin tune and particle energy for RD</vt:lpstr>
      <vt:lpstr>Radiative polarization in real storage ring</vt:lpstr>
      <vt:lpstr>Depolarization factor with synchrotron modulation</vt:lpstr>
      <vt:lpstr>Презентация PowerPoint</vt:lpstr>
      <vt:lpstr>Resonant diffusion of polarization due to large spin tune spread</vt:lpstr>
      <vt:lpstr>Презентация PowerPoint</vt:lpstr>
      <vt:lpstr>Methods to measure beam polarization in e+e- storage rings</vt:lpstr>
      <vt:lpstr>Презентация PowerPoint</vt:lpstr>
      <vt:lpstr>Презентация PowerPoint</vt:lpstr>
      <vt:lpstr>Презентация PowerPoint</vt:lpstr>
      <vt:lpstr>Laser polarimeter</vt:lpstr>
      <vt:lpstr>Презентация PowerPoint</vt:lpstr>
      <vt:lpstr>Spin dependence of SR intensity</vt:lpstr>
      <vt:lpstr>Презентация PowerPoint</vt:lpstr>
      <vt:lpstr>Презентация PowerPoint</vt:lpstr>
      <vt:lpstr>Issues on mass measurement accuracy</vt:lpstr>
      <vt:lpstr>Презентация PowerPoint</vt:lpstr>
      <vt:lpstr>Issue of large modulation index in RD technique</vt:lpstr>
      <vt:lpstr>Longitudinal polarization  with minimization of spin-orbit coupling</vt:lpstr>
      <vt:lpstr>Scheme to avoid all main spin resonances in CEPC booster to issue on how to accelerate polarized beam in booster</vt:lpstr>
      <vt:lpstr>Crossing integer spin resonance using Partial Siberian snake at VEPP-4M A.K. Barladyan et al., DOI:10.1103/PRAB 22.112604</vt:lpstr>
      <vt:lpstr>Презентация PowerPoint</vt:lpstr>
      <vt:lpstr>Презентация PowerPoint</vt:lpstr>
      <vt:lpstr>Thanks for attention!</vt:lpstr>
    </vt:vector>
  </TitlesOfParts>
  <Company>BINP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Polarization and energy calibration in e+e- colliders</dc:title>
  <dc:creator>BINP User</dc:creator>
  <cp:lastModifiedBy>BINP User</cp:lastModifiedBy>
  <cp:revision>586</cp:revision>
  <dcterms:created xsi:type="dcterms:W3CDTF">2021-12-10T12:50:15Z</dcterms:created>
  <dcterms:modified xsi:type="dcterms:W3CDTF">2022-01-12T04:18:02Z</dcterms:modified>
</cp:coreProperties>
</file>