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351" r:id="rId3"/>
    <p:sldId id="352" r:id="rId4"/>
    <p:sldId id="377" r:id="rId5"/>
    <p:sldId id="376" r:id="rId6"/>
    <p:sldId id="380" r:id="rId7"/>
    <p:sldId id="367" r:id="rId8"/>
    <p:sldId id="368" r:id="rId9"/>
    <p:sldId id="369" r:id="rId10"/>
    <p:sldId id="353" r:id="rId11"/>
    <p:sldId id="370" r:id="rId12"/>
    <p:sldId id="362" r:id="rId13"/>
    <p:sldId id="363" r:id="rId14"/>
    <p:sldId id="365" r:id="rId15"/>
    <p:sldId id="371" r:id="rId16"/>
    <p:sldId id="354" r:id="rId17"/>
    <p:sldId id="355" r:id="rId18"/>
    <p:sldId id="356" r:id="rId19"/>
    <p:sldId id="357" r:id="rId20"/>
    <p:sldId id="379" r:id="rId21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59" autoAdjust="0"/>
    <p:restoredTop sz="76200" autoAdjust="0"/>
  </p:normalViewPr>
  <p:slideViewPr>
    <p:cSldViewPr>
      <p:cViewPr varScale="1">
        <p:scale>
          <a:sx n="116" d="100"/>
          <a:sy n="116" d="100"/>
        </p:scale>
        <p:origin x="-420" y="-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125" d="100"/>
          <a:sy n="125" d="100"/>
        </p:scale>
        <p:origin x="-757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785A47-0DDC-4C9C-901D-45C3335C74FB}" type="datetimeFigureOut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5BD06-7284-4ECA-B387-E3FC90B00AF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16252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25118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45868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615604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30107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716462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861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65605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7861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27769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86349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975714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55251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3701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36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3653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36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43365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>
                <a:solidFill>
                  <a:prstClr val="black"/>
                </a:solidFill>
              </a:rPr>
              <a:pPr/>
              <a:t>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300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>
                <a:solidFill>
                  <a:prstClr val="black"/>
                </a:solidFill>
              </a:rPr>
              <a:pPr/>
              <a:t>8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30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5BD06-7284-4ECA-B387-E3FC90B00AF1}" type="slidenum">
              <a:rPr lang="zh-CN" altLang="en-US" smtClean="0">
                <a:solidFill>
                  <a:prstClr val="black"/>
                </a:solidFill>
              </a:rPr>
              <a:pPr/>
              <a:t>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1300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3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883C3-F8A0-47DE-B4D9-3E5111DDFE6E}" type="datetime1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2915816" y="4767264"/>
            <a:ext cx="4176464" cy="273844"/>
          </a:xfrm>
        </p:spPr>
        <p:txBody>
          <a:bodyPr/>
          <a:lstStyle/>
          <a:p>
            <a:r>
              <a:rPr lang="en-US" altLang="zh-CN" dirty="0" smtClean="0"/>
              <a:t>IAS mini-workshop on Accelerator Physics, Jan. 13-14, 2022</a:t>
            </a:r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9079F-4F31-4CB8-8C89-3B6D723C34D2}" type="datetime1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mini-workshop on Accelerator Physics, Jan. 13-14, 2022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7CE400-E5BC-4A6F-8268-311A9FAA73E5}" type="datetime1">
              <a:rPr lang="zh-CN" altLang="en-US" smtClean="0"/>
              <a:t>2022/1/14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2555776" y="4767264"/>
            <a:ext cx="4248472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zh-CN" dirty="0" smtClean="0">
                <a:solidFill>
                  <a:srgbClr val="C00000"/>
                </a:solidFill>
              </a:rPr>
              <a:t>IAS mini-workshop on Accelerator Physics, Jan. 13-14, 2022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CEPC collective instabilities studies</a:t>
            </a:r>
            <a:endParaRPr lang="zh-CN" altLang="en-US" sz="3600" dirty="0">
              <a:solidFill>
                <a:srgbClr val="0050A0"/>
              </a:solidFill>
            </a:endParaRPr>
          </a:p>
        </p:txBody>
      </p:sp>
      <p:sp>
        <p:nvSpPr>
          <p:cNvPr id="4" name="副标题 5"/>
          <p:cNvSpPr>
            <a:spLocks noGrp="1"/>
          </p:cNvSpPr>
          <p:nvPr>
            <p:ph type="subTitle" idx="1"/>
          </p:nvPr>
        </p:nvSpPr>
        <p:spPr>
          <a:xfrm>
            <a:off x="1115616" y="2720038"/>
            <a:ext cx="6840760" cy="985838"/>
          </a:xfrm>
        </p:spPr>
        <p:txBody>
          <a:bodyPr>
            <a:normAutofit fontScale="92500"/>
          </a:bodyPr>
          <a:lstStyle/>
          <a:p>
            <a:r>
              <a:rPr lang="en-US" altLang="zh-CN" sz="2300" dirty="0"/>
              <a:t>Na </a:t>
            </a:r>
            <a:r>
              <a:rPr lang="en-US" altLang="zh-CN" sz="2300" dirty="0" smtClean="0"/>
              <a:t>Wang</a:t>
            </a:r>
            <a:r>
              <a:rPr lang="en-US" altLang="zh-CN" sz="2300" dirty="0"/>
              <a:t>, </a:t>
            </a:r>
            <a:r>
              <a:rPr lang="en-US" altLang="zh-CN" sz="2300" dirty="0" err="1"/>
              <a:t>Yudong</a:t>
            </a:r>
            <a:r>
              <a:rPr lang="en-US" altLang="zh-CN" sz="2300" dirty="0"/>
              <a:t> Liu, Yuan </a:t>
            </a:r>
            <a:r>
              <a:rPr lang="en-US" altLang="zh-CN" sz="2300" dirty="0" smtClean="0"/>
              <a:t>Zhang, </a:t>
            </a:r>
            <a:r>
              <a:rPr lang="en-US" altLang="zh-CN" sz="2300" dirty="0" err="1" smtClean="0"/>
              <a:t>Yuting</a:t>
            </a:r>
            <a:r>
              <a:rPr lang="en-US" altLang="zh-CN" sz="2300" dirty="0" smtClean="0"/>
              <a:t> Wang, </a:t>
            </a:r>
            <a:r>
              <a:rPr lang="en-US" altLang="zh-CN" sz="2300" dirty="0" err="1" smtClean="0"/>
              <a:t>Haisheng</a:t>
            </a:r>
            <a:r>
              <a:rPr lang="en-US" altLang="zh-CN" sz="2300" dirty="0" smtClean="0"/>
              <a:t> </a:t>
            </a:r>
            <a:r>
              <a:rPr lang="en-US" altLang="zh-CN" sz="2300" dirty="0" err="1" smtClean="0"/>
              <a:t>Xu</a:t>
            </a:r>
            <a:endParaRPr lang="en-US" altLang="zh-CN" sz="2300" dirty="0" smtClean="0"/>
          </a:p>
          <a:p>
            <a:r>
              <a:rPr lang="en-US" altLang="zh-CN" sz="2300" dirty="0" smtClean="0"/>
              <a:t>1/14/2022</a:t>
            </a:r>
            <a:endParaRPr lang="en-US" altLang="zh-CN" sz="2300" dirty="0"/>
          </a:p>
        </p:txBody>
      </p:sp>
      <p:pic>
        <p:nvPicPr>
          <p:cNvPr id="5" name="Picture 5" descr="logot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96" r="11496"/>
          <a:stretch>
            <a:fillRect/>
          </a:stretch>
        </p:blipFill>
        <p:spPr bwMode="auto">
          <a:xfrm>
            <a:off x="35496" y="50414"/>
            <a:ext cx="1656184" cy="921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88032" y="4515966"/>
            <a:ext cx="6372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dirty="0">
                <a:solidFill>
                  <a:srgbClr val="C00000"/>
                </a:solidFill>
              </a:rPr>
              <a:t>IAS mini-workshop on Accelerator Physics, Jan. </a:t>
            </a:r>
            <a:r>
              <a:rPr lang="en-US" altLang="zh-CN" dirty="0" smtClean="0">
                <a:solidFill>
                  <a:srgbClr val="C00000"/>
                </a:solidFill>
              </a:rPr>
              <a:t>13-14, </a:t>
            </a:r>
            <a:r>
              <a:rPr lang="en-US" altLang="zh-CN" dirty="0">
                <a:solidFill>
                  <a:srgbClr val="C00000"/>
                </a:solidFill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070426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Collective instabilities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mini-workshop on Accelerator Physics, Jan. 13-14, 2022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395536" y="771550"/>
            <a:ext cx="4248472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Instability issues for high luminosity Z are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investigated</a:t>
            </a:r>
            <a:r>
              <a:rPr lang="en-US" altLang="zh-CN" sz="2000" dirty="0" smtClean="0">
                <a:solidFill>
                  <a:prstClr val="black"/>
                </a:solidFill>
              </a:rPr>
              <a:t>.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High beam current and bunch intensity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Low momentum compaction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Short natural bunch length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Slow radiation damping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Large circumference (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</a:t>
            </a:r>
            <a:r>
              <a:rPr lang="en-US" altLang="zh-CN" sz="1600" baseline="-25000" dirty="0" smtClean="0">
                <a:solidFill>
                  <a:prstClr val="black"/>
                </a:solidFill>
                <a:sym typeface="Symbol"/>
              </a:rPr>
              <a:t>0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, </a:t>
            </a:r>
            <a:r>
              <a:rPr lang="en-US" altLang="zh-CN" sz="1600" dirty="0">
                <a:solidFill>
                  <a:prstClr val="black"/>
                </a:solidFill>
                <a:sym typeface="Symbol"/>
              </a:rPr>
              <a:t>RW</a:t>
            </a:r>
            <a:r>
              <a:rPr lang="en-US" altLang="zh-CN" sz="1600" dirty="0" smtClean="0">
                <a:solidFill>
                  <a:prstClr val="black"/>
                </a:solidFill>
                <a:sym typeface="Symbol"/>
              </a:rPr>
              <a:t></a:t>
            </a:r>
            <a:r>
              <a:rPr lang="en-US" altLang="zh-CN" sz="1600" dirty="0" smtClean="0">
                <a:solidFill>
                  <a:prstClr val="black"/>
                </a:solidFill>
              </a:rPr>
              <a:t>)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algn="just">
              <a:spcBef>
                <a:spcPts val="12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solidFill>
                  <a:prstClr val="black"/>
                </a:solidFill>
              </a:rPr>
              <a:t>Key instability issues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Single bunch effects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Transverse resistive wall instability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Electron cloud effect</a:t>
            </a:r>
          </a:p>
          <a:p>
            <a:pPr lvl="1" algn="just">
              <a:spcBef>
                <a:spcPts val="300"/>
              </a:spcBef>
              <a:buSzPct val="70000"/>
              <a:buFont typeface="Wingdings" pitchFamily="2" charset="2"/>
              <a:buChar char=""/>
            </a:pPr>
            <a:r>
              <a:rPr lang="en-US" altLang="zh-CN" sz="1600" dirty="0" smtClean="0">
                <a:solidFill>
                  <a:prstClr val="black"/>
                </a:solidFill>
              </a:rPr>
              <a:t>Beam ion instability</a:t>
            </a:r>
            <a:endParaRPr lang="en-US" altLang="zh-CN" sz="1600" dirty="0">
              <a:solidFill>
                <a:prstClr val="black"/>
              </a:solidFill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2000" dirty="0" smtClean="0">
              <a:solidFill>
                <a:prstClr val="black"/>
              </a:solidFill>
            </a:endParaRPr>
          </a:p>
          <a:p>
            <a:pPr lvl="1" algn="just">
              <a:spcBef>
                <a:spcPts val="600"/>
              </a:spcBef>
              <a:buFont typeface="Arial" pitchFamily="34" charset="0"/>
              <a:buChar char="•"/>
            </a:pPr>
            <a:endParaRPr lang="en-US" altLang="zh-CN" sz="1800" dirty="0" smtClean="0">
              <a:solidFill>
                <a:prstClr val="black"/>
              </a:solidFill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solidFill>
                <a:prstClr val="black"/>
              </a:solidFill>
            </a:endParaRPr>
          </a:p>
        </p:txBody>
      </p:sp>
      <p:graphicFrame>
        <p:nvGraphicFramePr>
          <p:cNvPr id="8" name="内容占位符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9675247"/>
              </p:ext>
            </p:extLst>
          </p:nvPr>
        </p:nvGraphicFramePr>
        <p:xfrm>
          <a:off x="4716016" y="771550"/>
          <a:ext cx="4192508" cy="3962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4345"/>
                <a:gridCol w="1648163"/>
              </a:tblGrid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Parameter [unit]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charset="0"/>
                          <a:cs typeface="宋体" charset="0"/>
                        </a:rPr>
                        <a:t>Z-High </a:t>
                      </a:r>
                      <a:r>
                        <a:rPr kumimoji="0" lang="en-US" altLang="zh-CN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charset="0"/>
                          <a:cs typeface="宋体" charset="0"/>
                        </a:rPr>
                        <a:t>Lumi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energy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GeV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45.5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b="1" i="1" kern="100" dirty="0" err="1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L</a:t>
                      </a:r>
                      <a:r>
                        <a:rPr lang="en-US" altLang="zh-CN" sz="1400" b="1" i="1" kern="100" baseline="-25000" dirty="0" err="1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max</a:t>
                      </a:r>
                      <a:r>
                        <a:rPr lang="en-US" altLang="zh-CN" sz="14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/IP (10</a:t>
                      </a:r>
                      <a:r>
                        <a:rPr lang="en-US" altLang="zh-CN" sz="14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34</a:t>
                      </a:r>
                      <a:r>
                        <a:rPr lang="en-US" altLang="zh-CN" sz="14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cm</a:t>
                      </a:r>
                      <a:r>
                        <a:rPr lang="en-US" altLang="zh-CN" sz="14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altLang="zh-CN" sz="14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US" altLang="zh-CN" sz="1400" b="1" kern="100" baseline="300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altLang="zh-CN" sz="1400" b="1" kern="100" dirty="0" smtClean="0">
                          <a:solidFill>
                            <a:schemeClr val="accent6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  <a:endParaRPr lang="zh-CN" altLang="zh-CN" sz="1400" b="1" kern="100" dirty="0" smtClean="0">
                        <a:solidFill>
                          <a:schemeClr val="accent6"/>
                        </a:solidFill>
                        <a:effectLst/>
                        <a:latin typeface="+mj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105.5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Emittance </a:t>
                      </a:r>
                      <a:r>
                        <a:rPr kumimoji="0" lang="de-DE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(H/V) [nm]</a:t>
                      </a:r>
                      <a:endParaRPr kumimoji="0" lang="de-DE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6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0.27/0.00135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6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Beam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current [mA]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839.9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number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11520</a:t>
                      </a:r>
                      <a:endParaRPr kumimoji="0" lang="en-US" altLang="zh-CN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Population [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4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15.2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Momentum compaction [</a:t>
                      </a: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10</a:t>
                      </a:r>
                      <a:r>
                        <a:rPr kumimoji="0" lang="en-US" altLang="zh-CN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-5</a:t>
                      </a:r>
                      <a:r>
                        <a:rPr kumimoji="0" lang="en-US" altLang="zh-CN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]</a:t>
                      </a:r>
                      <a:endParaRPr kumimoji="0" lang="en-US" altLang="zh-CN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1.43</a:t>
                      </a: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i="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Natural</a:t>
                      </a:r>
                      <a:r>
                        <a:rPr lang="en-US" altLang="zh-CN" sz="1400" i="1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 </a:t>
                      </a:r>
                      <a:r>
                        <a:rPr lang="en-US" altLang="zh-CN" sz="1400" kern="12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+mn-ea"/>
                          <a:cs typeface="Times New Roman" panose="02020603050405020304" pitchFamily="18" charset="0"/>
                        </a:rPr>
                        <a:t>bunch length </a:t>
                      </a:r>
                      <a:r>
                        <a:rPr lang="en-US" altLang="zh-CN" sz="1400" i="1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  <a:sym typeface="Symbol" panose="05050102010706020507"/>
                        </a:rPr>
                        <a:t></a:t>
                      </a:r>
                      <a:r>
                        <a:rPr lang="en-US" altLang="zh-CN" sz="1400" i="1" kern="100" baseline="-250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z</a:t>
                      </a:r>
                      <a:r>
                        <a:rPr lang="en-US" altLang="zh-CN" sz="1400" kern="100" dirty="0" smtClean="0"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panose="02010600030101010101" pitchFamily="2" charset="-122"/>
                          <a:cs typeface="Times New Roman" panose="02020603050405020304" pitchFamily="18" charset="0"/>
                        </a:rPr>
                        <a:t> (mm)</a:t>
                      </a:r>
                      <a:endParaRPr lang="zh-CN" altLang="zh-CN" sz="1400" kern="100" dirty="0" smtClean="0">
                        <a:solidFill>
                          <a:schemeClr val="tx1"/>
                        </a:solidFill>
                        <a:effectLst/>
                        <a:latin typeface="+mj-lt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2.75</a:t>
                      </a: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Natural energy spread</a:t>
                      </a: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  <a:sym typeface="Symbol" charset="0"/>
                        </a:rPr>
                        <a:t>3.78</a:t>
                      </a: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10</a:t>
                      </a:r>
                      <a:r>
                        <a:rPr kumimoji="0" lang="en-US" altLang="zh-CN" sz="1400" b="0" i="0" u="none" strike="noStrike" kern="1200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  <a:sym typeface="Symbol" charset="0"/>
                        </a:rPr>
                        <a:t>-4</a:t>
                      </a:r>
                      <a:endParaRPr kumimoji="0" lang="en-US" altLang="zh-CN" sz="14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  <a:sym typeface="Symbol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Betatron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 tune </a:t>
                      </a:r>
                      <a:r>
                        <a:rPr kumimoji="0" lang="en-US" altLang="zh-CN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x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/</a:t>
                      </a:r>
                      <a:r>
                        <a:rPr kumimoji="0" lang="en-US" altLang="zh-CN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  <a:sym typeface="Symbol" charset="0"/>
                        </a:rPr>
                        <a:t></a:t>
                      </a:r>
                      <a:r>
                        <a:rPr kumimoji="0" lang="en-US" altLang="zh-CN" sz="1400" b="0" i="0" u="none" strike="noStrike" cap="none" normalizeH="0" baseline="-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y</a:t>
                      </a:r>
                      <a:endParaRPr kumimoji="0" lang="en-US" altLang="zh-CN" sz="1400" b="0" i="1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宋体" charset="0"/>
                        <a:cs typeface="宋体" charset="0"/>
                        <a:sym typeface="Symbol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319.10/317.22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Synchrotron tune</a:t>
                      </a: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0.032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  <a:tr h="25479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Radiation damping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849.5/849.5/425.0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1815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MWI instability &amp; bunch lengthening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mini-workshop on Accelerator Physics, Jan. 13-14, 2022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9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Rarely induce beam losses, but may reduce the luminosity due to the deformed beam distribution and increasing of the beam energy spread.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The instability threshold is about half of the design bunch intensity.</a:t>
            </a:r>
            <a:endParaRPr lang="en-US" altLang="zh-CN" sz="2000" dirty="0">
              <a:latin typeface="Calibri" charset="0"/>
              <a:ea typeface="宋体" charset="0"/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graphicFrame>
        <p:nvGraphicFramePr>
          <p:cNvPr id="10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342815"/>
              </p:ext>
            </p:extLst>
          </p:nvPr>
        </p:nvGraphicFramePr>
        <p:xfrm>
          <a:off x="2699792" y="1923678"/>
          <a:ext cx="3338544" cy="622238"/>
        </p:xfrm>
        <a:graphic>
          <a:graphicData uri="http://schemas.openxmlformats.org/drawingml/2006/table">
            <a:tbl>
              <a:tblPr/>
              <a:tblGrid>
                <a:gridCol w="1998992"/>
                <a:gridCol w="1339552"/>
              </a:tblGrid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σ</a:t>
                      </a:r>
                      <a:r>
                        <a:rPr kumimoji="0" lang="en-US" altLang="zh-CN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l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 with ZL [mm] (</a:t>
                      </a:r>
                      <a:r>
                        <a:rPr kumimoji="0" lang="en-US" altLang="zh-CN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σ</a:t>
                      </a:r>
                      <a:r>
                        <a:rPr kumimoji="0" lang="en-US" altLang="zh-CN" sz="14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l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0" i="1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σ</a:t>
                      </a:r>
                      <a:r>
                        <a:rPr kumimoji="0" lang="en-US" altLang="zh-CN" sz="1400" b="0" i="0" u="none" strike="noStrike" cap="none" normalizeH="0" baseline="-2500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l0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-1)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6.5 (140%)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altLang="zh-CN" sz="1400" i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GB" altLang="zh-CN" sz="1400" i="1" baseline="-250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</a:rPr>
                        <a:t>e</a:t>
                      </a:r>
                      <a:r>
                        <a:rPr lang="en-GB" altLang="zh-CN" sz="14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</a:rPr>
                        <a:t>/</a:t>
                      </a:r>
                      <a:r>
                        <a:rPr lang="en-GB" altLang="zh-CN" sz="1400" i="1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  <a:cs typeface="Times New Roman"/>
                          <a:sym typeface="Symbol"/>
                        </a:rPr>
                        <a:t></a:t>
                      </a:r>
                      <a:r>
                        <a:rPr lang="en-GB" altLang="zh-CN" sz="1400" i="1" baseline="-250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</a:rPr>
                        <a:t>e</a:t>
                      </a:r>
                      <a:r>
                        <a:rPr lang="en-GB" altLang="zh-CN" sz="1400" baseline="-25000" dirty="0" smtClean="0">
                          <a:solidFill>
                            <a:srgbClr val="FF0000"/>
                          </a:solidFill>
                          <a:effectLst/>
                          <a:latin typeface="+mj-lt"/>
                          <a:ea typeface="MS Mincho"/>
                        </a:rPr>
                        <a:t>0</a:t>
                      </a: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charset="0"/>
                          <a:cs typeface="宋体" charset="0"/>
                        </a:rPr>
                        <a:t>-1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35%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71750"/>
            <a:ext cx="3593323" cy="2160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576695"/>
            <a:ext cx="3600399" cy="2154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直接连接符 12"/>
          <p:cNvCxnSpPr/>
          <p:nvPr/>
        </p:nvCxnSpPr>
        <p:spPr>
          <a:xfrm flipV="1">
            <a:off x="3574749" y="2571974"/>
            <a:ext cx="0" cy="198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2833051" y="3639436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Design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7300684" y="2571750"/>
            <a:ext cx="0" cy="1980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矩形 15"/>
          <p:cNvSpPr/>
          <p:nvPr/>
        </p:nvSpPr>
        <p:spPr>
          <a:xfrm>
            <a:off x="6588224" y="3723878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Design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7648801" y="24432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Yuan Zhang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59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Influence of impedance on beam-beam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15566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Less stable region obtained with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longitudinal impedance </a:t>
            </a:r>
            <a:r>
              <a:rPr lang="en-US" altLang="zh-CN" sz="2000" dirty="0">
                <a:latin typeface="Calibri" charset="0"/>
                <a:ea typeface="宋体" charset="0"/>
              </a:rPr>
              <a:t>included in the beam-beam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simulation consistently.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The beam-beam interaction gets more unstable with longitudinal impedance due to the X-Z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coupling. </a:t>
            </a: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584" y="2283718"/>
            <a:ext cx="3501251" cy="2245926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60032" y="2283718"/>
            <a:ext cx="3474194" cy="224592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215208" y="4443958"/>
            <a:ext cx="38770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300"/>
              </a:spcBef>
            </a:pP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The stable </a:t>
            </a:r>
            <a:r>
              <a:rPr lang="en-US" altLang="zh-CN" dirty="0">
                <a:solidFill>
                  <a:srgbClr val="0070C0"/>
                </a:solidFill>
                <a:latin typeface="Calibri" charset="0"/>
                <a:ea typeface="宋体" charset="0"/>
              </a:rPr>
              <a:t>region shrunk and shifted</a:t>
            </a:r>
          </a:p>
        </p:txBody>
      </p:sp>
      <p:sp>
        <p:nvSpPr>
          <p:cNvPr id="10" name="矩形 9"/>
          <p:cNvSpPr/>
          <p:nvPr/>
        </p:nvSpPr>
        <p:spPr>
          <a:xfrm>
            <a:off x="5478145" y="1914386"/>
            <a:ext cx="3284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CDR impedance is used in these plots</a:t>
            </a:r>
            <a:endParaRPr lang="en-US" altLang="zh-CN" sz="1600" dirty="0">
              <a:solidFill>
                <a:srgbClr val="FF0000"/>
              </a:solidFill>
              <a:latin typeface="Calibri" charset="0"/>
              <a:ea typeface="宋体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3047" y="2114441"/>
            <a:ext cx="8290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W/O ZL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4644008" y="2093301"/>
            <a:ext cx="689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W/ ZL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7648801" y="24432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Yuan Zhang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13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Influence of impedance on beam-beam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915566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25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With the real/imaginary longitudinal impedance roughly multiplied by a factor, the influence of the impedance on the beam-beam interaction is further investigated.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err="1" smtClean="0">
                <a:latin typeface="Calibri" charset="0"/>
                <a:ea typeface="宋体" charset="0"/>
              </a:rPr>
              <a:t>ReZL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 (0.5</a:t>
            </a:r>
            <a:r>
              <a:rPr lang="en-US" altLang="zh-CN" sz="2000" dirty="0" smtClean="0">
                <a:latin typeface="Calibri" charset="0"/>
                <a:ea typeface="宋体" charset="0"/>
                <a:sym typeface="Symbol"/>
              </a:rPr>
              <a:t>12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), </a:t>
            </a:r>
            <a:r>
              <a:rPr lang="en-US" altLang="zh-CN" sz="2000" dirty="0" err="1" smtClean="0">
                <a:latin typeface="Calibri" charset="0"/>
                <a:ea typeface="宋体" charset="0"/>
              </a:rPr>
              <a:t>ImZL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 (1)</a:t>
            </a: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11709"/>
            <a:ext cx="2912198" cy="1878277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1840" y="2215624"/>
            <a:ext cx="2912198" cy="188261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168" y="2207900"/>
            <a:ext cx="2915816" cy="1898536"/>
          </a:xfrm>
          <a:prstGeom prst="rect">
            <a:avLst/>
          </a:prstGeom>
        </p:spPr>
      </p:pic>
      <p:sp>
        <p:nvSpPr>
          <p:cNvPr id="29" name="矩形 28"/>
          <p:cNvSpPr/>
          <p:nvPr/>
        </p:nvSpPr>
        <p:spPr>
          <a:xfrm>
            <a:off x="539552" y="4155926"/>
            <a:ext cx="8280920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300"/>
              </a:spcBef>
            </a:pP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Distinct influence shown with the real part of the impedance increased by a factor of 2</a:t>
            </a:r>
          </a:p>
          <a:p>
            <a:pPr lvl="0" algn="just">
              <a:spcBef>
                <a:spcPts val="300"/>
              </a:spcBef>
            </a:pP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Locations of the stable regions are mainly fixed.</a:t>
            </a:r>
            <a:endParaRPr lang="en-US" altLang="zh-CN" dirty="0">
              <a:solidFill>
                <a:srgbClr val="0070C0"/>
              </a:solidFill>
              <a:latin typeface="Calibri" charset="0"/>
              <a:ea typeface="宋体" charset="0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78145" y="1914386"/>
            <a:ext cx="3284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CDR impedance is used in these plots</a:t>
            </a:r>
            <a:endParaRPr lang="en-US" altLang="zh-CN" sz="1600" dirty="0">
              <a:solidFill>
                <a:srgbClr val="FF0000"/>
              </a:solidFill>
              <a:latin typeface="Calibri" charset="0"/>
              <a:ea typeface="宋体" charset="0"/>
            </a:endParaRPr>
          </a:p>
        </p:txBody>
      </p:sp>
      <p:sp>
        <p:nvSpPr>
          <p:cNvPr id="31" name="灯片编号占位符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648801" y="24432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Yuan Zhang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4234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Influence of impedance on beam-beam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843558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err="1" smtClean="0">
                <a:latin typeface="Calibri" charset="0"/>
                <a:ea typeface="宋体" charset="0"/>
              </a:rPr>
              <a:t>ReZL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 (1), </a:t>
            </a:r>
            <a:r>
              <a:rPr lang="en-US" altLang="zh-CN" sz="2000" dirty="0" err="1" smtClean="0">
                <a:latin typeface="Calibri" charset="0"/>
                <a:ea typeface="宋体" charset="0"/>
              </a:rPr>
              <a:t>ImZL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 </a:t>
            </a:r>
            <a:r>
              <a:rPr lang="en-US" altLang="zh-CN" sz="2000" dirty="0">
                <a:latin typeface="Calibri" charset="0"/>
                <a:ea typeface="宋体" charset="0"/>
              </a:rPr>
              <a:t>(0.5</a:t>
            </a:r>
            <a:r>
              <a:rPr lang="en-US" altLang="zh-CN" sz="2000" dirty="0">
                <a:latin typeface="Calibri" charset="0"/>
                <a:ea typeface="宋体" charset="0"/>
                <a:sym typeface="Symbol"/>
              </a:rPr>
              <a:t>12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) </a:t>
            </a:r>
          </a:p>
        </p:txBody>
      </p:sp>
      <p:sp>
        <p:nvSpPr>
          <p:cNvPr id="7" name="矩形 6"/>
          <p:cNvSpPr/>
          <p:nvPr/>
        </p:nvSpPr>
        <p:spPr>
          <a:xfrm>
            <a:off x="611560" y="3177718"/>
            <a:ext cx="8136904" cy="15158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300"/>
              </a:spcBef>
            </a:pP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Reasonable large stable region even with the imaginary part of the impedance increased by a factor of 2, only with shift of the stable region.</a:t>
            </a:r>
          </a:p>
          <a:p>
            <a:pPr algn="just">
              <a:spcBef>
                <a:spcPts val="300"/>
              </a:spcBef>
            </a:pP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  <a:sym typeface="Symbol"/>
              </a:rPr>
              <a:t> </a:t>
            </a: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To </a:t>
            </a:r>
            <a:r>
              <a:rPr lang="en-US" altLang="zh-CN" dirty="0">
                <a:solidFill>
                  <a:srgbClr val="0070C0"/>
                </a:solidFill>
                <a:latin typeface="Calibri" charset="0"/>
                <a:ea typeface="宋体" charset="0"/>
              </a:rPr>
              <a:t>optimize the impedance to mitigate this effect, the real part of impedance should be well controlled, while the imaginary part can be more </a:t>
            </a: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relaxed (NEG coating may not be necessarily less than 1</a:t>
            </a: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  <a:sym typeface="Symbol"/>
              </a:rPr>
              <a:t>m</a:t>
            </a:r>
            <a:r>
              <a:rPr lang="en-US" altLang="zh-CN" dirty="0" smtClean="0">
                <a:solidFill>
                  <a:srgbClr val="0070C0"/>
                </a:solidFill>
                <a:latin typeface="Calibri" charset="0"/>
                <a:ea typeface="宋体" charset="0"/>
              </a:rPr>
              <a:t>).</a:t>
            </a:r>
            <a:endParaRPr lang="en-US" altLang="zh-CN" dirty="0">
              <a:solidFill>
                <a:srgbClr val="0070C0"/>
              </a:solidFill>
              <a:latin typeface="Calibri" charset="0"/>
              <a:ea typeface="宋体" charset="0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1320492"/>
            <a:ext cx="2811801" cy="182732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3848" y="1320491"/>
            <a:ext cx="2808312" cy="17833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84168" y="1310585"/>
            <a:ext cx="2808312" cy="1823135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5845887" y="972656"/>
            <a:ext cx="328487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6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CDR impedance is used in these plots</a:t>
            </a:r>
            <a:endParaRPr lang="en-US" altLang="zh-CN" sz="1600" dirty="0">
              <a:solidFill>
                <a:srgbClr val="FF0000"/>
              </a:solidFill>
              <a:latin typeface="Calibri" charset="0"/>
              <a:ea typeface="宋体" charset="0"/>
            </a:endParaRPr>
          </a:p>
        </p:txBody>
      </p:sp>
      <p:sp>
        <p:nvSpPr>
          <p:cNvPr id="12" name="灯片编号占位符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7648801" y="24432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>
                <a:solidFill>
                  <a:schemeClr val="tx1"/>
                </a:solidFill>
              </a:rPr>
              <a:t>Yuan Zhang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3106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15</a:t>
            </a:fld>
            <a:endParaRPr lang="zh-CN" alt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399" y="2444092"/>
            <a:ext cx="3619500" cy="2085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内容占位符 2"/>
          <p:cNvSpPr txBox="1">
            <a:spLocks/>
          </p:cNvSpPr>
          <p:nvPr/>
        </p:nvSpPr>
        <p:spPr>
          <a:xfrm>
            <a:off x="395536" y="771550"/>
            <a:ext cx="8280920" cy="26706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Fast instability, normally with beam losses.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The instability threshold extends from 45</a:t>
            </a:r>
            <a:r>
              <a:rPr lang="en-US" altLang="zh-CN" sz="2000" dirty="0" smtClean="0">
                <a:latin typeface="Calibri" charset="0"/>
                <a:ea typeface="宋体" charset="0"/>
                <a:sym typeface="Symbol"/>
              </a:rPr>
              <a:t>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A to 85uA when considering </a:t>
            </a:r>
            <a:r>
              <a:rPr lang="en-US" altLang="zh-CN" sz="2000" dirty="0">
                <a:latin typeface="Calibri" charset="0"/>
                <a:ea typeface="宋体" charset="0"/>
              </a:rPr>
              <a:t>bunch lengthening due to the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longitudinal impedance.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The instability will be further detuned when considering the bunch lengthening due to the </a:t>
            </a:r>
            <a:r>
              <a:rPr lang="en-US" altLang="zh-CN" sz="2000" dirty="0" err="1" smtClean="0">
                <a:latin typeface="Calibri" charset="0"/>
                <a:ea typeface="宋体" charset="0"/>
              </a:rPr>
              <a:t>beamstrahlung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.</a:t>
            </a:r>
            <a:endParaRPr lang="en-US" altLang="zh-CN" sz="2000" dirty="0">
              <a:latin typeface="Calibri" charset="0"/>
              <a:ea typeface="宋体" charset="0"/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2000" dirty="0" smtClean="0">
              <a:latin typeface="Calibri" charset="0"/>
              <a:ea typeface="宋体" charset="0"/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V="1">
            <a:off x="3974167" y="2607990"/>
            <a:ext cx="0" cy="2124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3113499" y="4393436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Design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831" y="2427734"/>
            <a:ext cx="3713609" cy="2163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1" name="直接连接符 10"/>
          <p:cNvCxnSpPr/>
          <p:nvPr/>
        </p:nvCxnSpPr>
        <p:spPr>
          <a:xfrm flipV="1">
            <a:off x="7892315" y="2571750"/>
            <a:ext cx="0" cy="2124000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矩形 11"/>
          <p:cNvSpPr/>
          <p:nvPr/>
        </p:nvSpPr>
        <p:spPr>
          <a:xfrm>
            <a:off x="7031647" y="4357196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Design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195736" y="2510760"/>
            <a:ext cx="82907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W/O ZL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407223" y="2499742"/>
            <a:ext cx="6896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00" b="1" dirty="0" smtClean="0">
                <a:solidFill>
                  <a:srgbClr val="0000FF"/>
                </a:solidFill>
                <a:latin typeface="Calibri" charset="0"/>
                <a:ea typeface="宋体" charset="0"/>
              </a:rPr>
              <a:t>W/ ZL</a:t>
            </a:r>
            <a:endParaRPr lang="zh-CN" altLang="en-US" b="1" dirty="0">
              <a:solidFill>
                <a:srgbClr val="0000FF"/>
              </a:solidFill>
            </a:endParaRPr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Transverse mode coupling instability</a:t>
            </a:r>
            <a:endParaRPr lang="en-US" altLang="zh-CN" sz="3600" b="1" dirty="0"/>
          </a:p>
        </p:txBody>
      </p:sp>
    </p:spTree>
    <p:extLst>
      <p:ext uri="{BB962C8B-B14F-4D97-AF65-F5344CB8AC3E}">
        <p14:creationId xmlns:p14="http://schemas.microsoft.com/office/powerpoint/2010/main" val="1880419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Transverse resistive wall </a:t>
            </a:r>
            <a:r>
              <a:rPr lang="en-US" altLang="zh-CN" sz="3600" b="1" dirty="0" smtClean="0"/>
              <a:t>instability</a:t>
            </a:r>
            <a:endParaRPr lang="en-US" altLang="zh-CN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The coupled bunch instability can be driven by the resonance at zero frequency of the transverse resistive wall impedance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An efficient bunch by bunch feedback damping </a:t>
            </a:r>
            <a:r>
              <a:rPr lang="en-US" altLang="zh-CN" sz="2000" dirty="0">
                <a:latin typeface="Calibri" charset="0"/>
                <a:ea typeface="宋体" charset="0"/>
              </a:rPr>
              <a:t>of ~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3 </a:t>
            </a:r>
            <a:r>
              <a:rPr lang="en-US" altLang="zh-CN" sz="2000" dirty="0">
                <a:latin typeface="Calibri" charset="0"/>
                <a:ea typeface="宋体" charset="0"/>
              </a:rPr>
              <a:t>turns is required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.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600" dirty="0" smtClean="0">
                <a:latin typeface="Calibri" charset="0"/>
                <a:ea typeface="宋体" charset="0"/>
              </a:rPr>
              <a:t>Multiple of feedback systems around the ring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600" dirty="0" smtClean="0">
                <a:latin typeface="Calibri" charset="0"/>
                <a:ea typeface="宋体" charset="0"/>
              </a:rPr>
              <a:t>Single mode damping specially for the RW is under consideration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600" dirty="0" smtClean="0">
                <a:latin typeface="Calibri" charset="0"/>
                <a:ea typeface="宋体" charset="0"/>
              </a:rPr>
              <a:t>A positive chromaticity tends to provide some extra damping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graphicFrame>
        <p:nvGraphicFramePr>
          <p:cNvPr id="7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8711993"/>
              </p:ext>
            </p:extLst>
          </p:nvPr>
        </p:nvGraphicFramePr>
        <p:xfrm>
          <a:off x="899592" y="3055466"/>
          <a:ext cx="3716425" cy="1244476"/>
        </p:xfrm>
        <a:graphic>
          <a:graphicData uri="http://schemas.openxmlformats.org/drawingml/2006/table">
            <a:tbl>
              <a:tblPr/>
              <a:tblGrid>
                <a:gridCol w="2431808"/>
                <a:gridCol w="1284617"/>
              </a:tblGrid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Z-High 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Lumi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FF"/>
                    </a:solidFill>
                  </a:tcPr>
                </a:tc>
              </a:tr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Instability growth time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宋体" charset="0"/>
                          <a:cs typeface="Calibri" charset="0"/>
                        </a:rPr>
                        <a:t>2.0 (~6 turns)</a:t>
                      </a: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Radiation damping [</a:t>
                      </a:r>
                      <a:r>
                        <a:rPr kumimoji="0" lang="en-US" altLang="zh-CN" sz="140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4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840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anchor="ctr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1111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Bunch by bunch feedback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ms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宋体" charset="0"/>
                        </a:rPr>
                        <a:t>]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宋体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j-lt"/>
                          <a:ea typeface="宋体" charset="0"/>
                          <a:cs typeface="Calibri" charset="0"/>
                        </a:rPr>
                        <a:t>1.0 (~3 turns)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j-lt"/>
                        <a:ea typeface="宋体" charset="0"/>
                        <a:cs typeface="Calibri" charset="0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8" name="矩形 7"/>
          <p:cNvSpPr/>
          <p:nvPr/>
        </p:nvSpPr>
        <p:spPr>
          <a:xfrm>
            <a:off x="611560" y="4352205"/>
            <a:ext cx="44644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</a:pPr>
            <a:r>
              <a:rPr lang="en-US" altLang="zh-CN" sz="1400" dirty="0">
                <a:solidFill>
                  <a:prstClr val="black"/>
                </a:solidFill>
                <a:latin typeface="Calibri" charset="0"/>
                <a:ea typeface="宋体" charset="0"/>
              </a:rPr>
              <a:t>Growth </a:t>
            </a:r>
            <a:r>
              <a:rPr lang="en-US" altLang="zh-CN" sz="1400" dirty="0" smtClean="0">
                <a:solidFill>
                  <a:prstClr val="black"/>
                </a:solidFill>
                <a:latin typeface="Calibri" charset="0"/>
                <a:ea typeface="宋体" charset="0"/>
              </a:rPr>
              <a:t>of </a:t>
            </a:r>
            <a:r>
              <a:rPr lang="en-US" altLang="zh-CN" sz="1400" dirty="0">
                <a:solidFill>
                  <a:prstClr val="black"/>
                </a:solidFill>
                <a:latin typeface="Calibri" charset="0"/>
                <a:ea typeface="宋体" charset="0"/>
              </a:rPr>
              <a:t>the most dangerous mode vs. damping factors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51393"/>
            <a:ext cx="3384376" cy="19085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灯片编号占位符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4672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Beam ion effects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Induce </a:t>
            </a:r>
            <a:r>
              <a:rPr lang="en-US" altLang="zh-CN" sz="2000" dirty="0" err="1">
                <a:latin typeface="Calibri" charset="0"/>
                <a:ea typeface="宋体" charset="0"/>
              </a:rPr>
              <a:t>emittance</a:t>
            </a:r>
            <a:r>
              <a:rPr lang="en-US" altLang="zh-CN" sz="2000" dirty="0">
                <a:latin typeface="Calibri" charset="0"/>
                <a:ea typeface="宋体" charset="0"/>
              </a:rPr>
              <a:t> blow-up and a positive tune shift along the bunch train.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>
                <a:solidFill>
                  <a:srgbClr val="FF0000"/>
                </a:solidFill>
                <a:latin typeface="Calibri" charset="0"/>
                <a:ea typeface="宋体" charset="0"/>
              </a:rPr>
              <a:t>Filling pattern:  </a:t>
            </a:r>
            <a:r>
              <a:rPr lang="en-US" altLang="zh-CN" sz="20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{</a:t>
            </a:r>
            <a:r>
              <a:rPr lang="en-US" altLang="zh-CN" sz="2000" dirty="0" err="1" smtClean="0">
                <a:solidFill>
                  <a:srgbClr val="FF0000"/>
                </a:solidFill>
                <a:latin typeface="Calibri" charset="0"/>
                <a:ea typeface="宋体" charset="0"/>
              </a:rPr>
              <a:t>Ntrain</a:t>
            </a:r>
            <a:r>
              <a:rPr lang="en-US" altLang="zh-CN" sz="20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=144, </a:t>
            </a:r>
            <a:r>
              <a:rPr lang="en-US" altLang="zh-CN" sz="2000" dirty="0">
                <a:solidFill>
                  <a:srgbClr val="FF0000"/>
                </a:solidFill>
                <a:latin typeface="Calibri" charset="0"/>
                <a:ea typeface="宋体" charset="0"/>
              </a:rPr>
              <a:t>Bunch </a:t>
            </a:r>
            <a:r>
              <a:rPr lang="en-US" altLang="zh-CN" sz="20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spacing=23ns</a:t>
            </a:r>
            <a:r>
              <a:rPr lang="en-US" altLang="zh-CN" sz="2000" dirty="0">
                <a:solidFill>
                  <a:srgbClr val="FF0000"/>
                </a:solidFill>
                <a:latin typeface="Calibri" charset="0"/>
                <a:ea typeface="宋体" charset="0"/>
              </a:rPr>
              <a:t>, </a:t>
            </a:r>
            <a:r>
              <a:rPr lang="en-US" altLang="zh-CN" sz="2000" dirty="0" smtClean="0">
                <a:solidFill>
                  <a:srgbClr val="FF0000"/>
                </a:solidFill>
                <a:latin typeface="Calibri" charset="0"/>
                <a:ea typeface="宋体" charset="0"/>
              </a:rPr>
              <a:t>Gap=492ns</a:t>
            </a:r>
            <a:r>
              <a:rPr lang="en-US" altLang="zh-CN" sz="2000" dirty="0">
                <a:solidFill>
                  <a:srgbClr val="FF0000"/>
                </a:solidFill>
                <a:latin typeface="Calibri" charset="0"/>
                <a:ea typeface="宋体" charset="0"/>
              </a:rPr>
              <a:t>}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Beam size increase due </a:t>
            </a:r>
            <a:r>
              <a:rPr lang="en-US" altLang="zh-CN" sz="2000" dirty="0">
                <a:latin typeface="Calibri" charset="0"/>
                <a:ea typeface="宋体" charset="0"/>
              </a:rPr>
              <a:t>to the beam ion interaction are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foreseen.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3529" y="4208188"/>
            <a:ext cx="31683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Build-up of ions along the bunch train</a:t>
            </a:r>
          </a:p>
        </p:txBody>
      </p:sp>
      <p:pic>
        <p:nvPicPr>
          <p:cNvPr id="8" name="Picture 2" descr="D:\New20180222\CEPC\20210903 IARC报告准备\Instabilities\BeamIon\withdecay_z_Lsep=20n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95686"/>
            <a:ext cx="2881463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Group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131344"/>
              </p:ext>
            </p:extLst>
          </p:nvPr>
        </p:nvGraphicFramePr>
        <p:xfrm>
          <a:off x="3248867" y="2120846"/>
          <a:ext cx="1827189" cy="1959894"/>
        </p:xfrm>
        <a:graphic>
          <a:graphicData uri="http://schemas.openxmlformats.org/drawingml/2006/table">
            <a:tbl>
              <a:tblPr/>
              <a:tblGrid>
                <a:gridCol w="1007323"/>
                <a:gridCol w="819866"/>
              </a:tblGrid>
              <a:tr h="32664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Parameters</a:t>
                      </a:r>
                      <a:endParaRPr kumimoji="0" lang="en-US" altLang="zh-CN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+mn-lt"/>
                          <a:ea typeface="宋体" charset="0"/>
                          <a:cs typeface="Calibri"/>
                        </a:rPr>
                        <a:t>Z-30MW</a:t>
                      </a: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80FF"/>
                    </a:solidFill>
                  </a:tcPr>
                </a:tc>
              </a:tr>
              <a:tr h="326649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L</a:t>
                      </a:r>
                      <a:r>
                        <a:rPr kumimoji="0" lang="en-US" altLang="zh-CN" sz="14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sep</a:t>
                      </a:r>
                      <a:r>
                        <a:rPr kumimoji="0" lang="en-US" altLang="zh-CN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ω</a:t>
                      </a:r>
                      <a:r>
                        <a:rPr kumimoji="0" lang="en-US" altLang="zh-CN" sz="14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ion</a:t>
                      </a:r>
                      <a:r>
                        <a:rPr kumimoji="0" lang="en-US" altLang="zh-CN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/</a:t>
                      </a:r>
                      <a:r>
                        <a:rPr kumimoji="0" lang="en-US" altLang="zh-CN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c</a:t>
                      </a:r>
                      <a:r>
                        <a:rPr kumimoji="0" lang="en-US" altLang="zh-CN" sz="1400" b="0" i="0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0</a:t>
                      </a:r>
                      <a:endParaRPr kumimoji="0" lang="en-US" altLang="zh-CN" sz="14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0.8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66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1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ρ</a:t>
                      </a:r>
                      <a:r>
                        <a:rPr kumimoji="0" lang="en-US" altLang="zh-CN" sz="1400" b="0" i="1" u="none" strike="noStrike" kern="1200" cap="none" spc="0" normalizeH="0" baseline="-2500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ion,ave</a:t>
                      </a:r>
                      <a:r>
                        <a:rPr kumimoji="0" lang="en-US" altLang="zh-CN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[m</a:t>
                      </a:r>
                      <a:r>
                        <a:rPr kumimoji="0" lang="en-US" altLang="zh-CN" sz="1400" b="0" i="0" u="none" strike="noStrike" kern="1200" cap="none" spc="0" normalizeH="0" baseline="30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-3</a:t>
                      </a:r>
                      <a:r>
                        <a:rPr kumimoji="0" lang="en-US" altLang="zh-CN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</a:rPr>
                        <a:t>]</a:t>
                      </a:r>
                      <a:endParaRPr kumimoji="0" lang="zh-CN" alt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4.3E11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66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τ</a:t>
                      </a:r>
                      <a:r>
                        <a:rPr kumimoji="0" lang="en-US" altLang="zh-CN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e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ms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]</a:t>
                      </a:r>
                      <a:endParaRPr kumimoji="0" lang="zh-CN" alt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0.1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66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CN" sz="1400" b="0" i="1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τ</a:t>
                      </a:r>
                      <a:r>
                        <a:rPr kumimoji="0" lang="en-US" altLang="zh-CN" sz="1400" b="0" i="1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H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 [</a:t>
                      </a:r>
                      <a:r>
                        <a:rPr kumimoji="0" lang="en-US" altLang="zh-CN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ms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]</a:t>
                      </a:r>
                      <a:endParaRPr kumimoji="0" lang="zh-CN" altLang="en-US" sz="14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4.0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26649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zh-CN" altLang="en-US" sz="1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  <a:sym typeface="Symbol"/>
                        </a:rPr>
                        <a:t></a:t>
                      </a:r>
                      <a:r>
                        <a:rPr kumimoji="0" lang="zh-CN" altLang="en-US" sz="1400" b="0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  <a:sym typeface="Symbol"/>
                        </a:rPr>
                        <a:t></a:t>
                      </a:r>
                      <a:r>
                        <a:rPr kumimoji="0" lang="en-US" altLang="zh-CN" sz="1400" b="0" i="1" u="none" strike="noStrike" kern="1200" cap="none" spc="0" normalizeH="0" baseline="-2500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Calibri"/>
                          <a:ea typeface="宋体" charset="0"/>
                          <a:cs typeface="Calibri"/>
                          <a:sym typeface="Symbol"/>
                        </a:rPr>
                        <a:t>y</a:t>
                      </a:r>
                      <a:endParaRPr kumimoji="0" lang="zh-CN" altLang="en-US" sz="1400" b="0" i="1" u="none" strike="noStrike" kern="1200" cap="none" spc="0" normalizeH="0" baseline="-2500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/>
                          <a:ea typeface="宋体" charset="0"/>
                          <a:cs typeface="Calibri"/>
                        </a:rPr>
                        <a:t>0.016</a:t>
                      </a:r>
                      <a:endParaRPr kumimoji="0" lang="en-US" altLang="zh-CN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/>
                        <a:ea typeface="宋体" charset="0"/>
                        <a:cs typeface="Calibri"/>
                      </a:endParaRPr>
                    </a:p>
                  </a:txBody>
                  <a:tcPr marL="91446" marR="91446" marT="45722" marB="45722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5868144" y="4176091"/>
            <a:ext cx="30243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 smtClean="0"/>
              <a:t>Bunch </a:t>
            </a:r>
            <a:r>
              <a:rPr lang="en-US" altLang="zh-CN" sz="1400" dirty="0"/>
              <a:t>by bunch feedback can be effective on damping this effect</a:t>
            </a:r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47"/>
          <a:stretch/>
        </p:blipFill>
        <p:spPr bwMode="auto">
          <a:xfrm>
            <a:off x="5248437" y="2028274"/>
            <a:ext cx="3255638" cy="2210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矩形 11"/>
          <p:cNvSpPr/>
          <p:nvPr/>
        </p:nvSpPr>
        <p:spPr>
          <a:xfrm>
            <a:off x="6444208" y="3549665"/>
            <a:ext cx="208823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PRAB, 23, 074401 (2020)</a:t>
            </a:r>
            <a:endParaRPr lang="en-US" altLang="zh-CN" sz="10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1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/>
              <a:t>Electron cloud effects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The electron density is increased due to the change of the chamber cross section. The SEY needs to be reduced to &lt;1.2 by introducing NEG coating.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More detailed simulations as well as evaluation of its induced heating are under going.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endParaRPr lang="en-US" altLang="zh-CN" sz="1800" dirty="0" smtClean="0">
              <a:latin typeface="Calibri" charset="0"/>
              <a:ea typeface="宋体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2211710"/>
            <a:ext cx="4008500" cy="252028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79" r="24578"/>
          <a:stretch/>
        </p:blipFill>
        <p:spPr>
          <a:xfrm>
            <a:off x="4354159" y="2597256"/>
            <a:ext cx="2306073" cy="19722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01" r="25212"/>
          <a:stretch/>
        </p:blipFill>
        <p:spPr>
          <a:xfrm>
            <a:off x="6739241" y="2594740"/>
            <a:ext cx="2208945" cy="192880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4639482" y="1995686"/>
            <a:ext cx="346091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/>
              <a:t>Elliptical chamber:  SEY&lt;1.3</a:t>
            </a:r>
          </a:p>
          <a:p>
            <a:r>
              <a:rPr lang="en-US" altLang="zh-CN" dirty="0"/>
              <a:t>Round chamber:     SEY&lt;1.2</a:t>
            </a:r>
          </a:p>
        </p:txBody>
      </p: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7648801" y="24432"/>
            <a:ext cx="1440160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</a:rPr>
              <a:t>Yudong</a:t>
            </a:r>
            <a:r>
              <a:rPr lang="en-US" altLang="zh-CN" dirty="0" smtClean="0">
                <a:solidFill>
                  <a:schemeClr val="tx1"/>
                </a:solidFill>
              </a:rPr>
              <a:t> Liu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193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Summary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7" name="内容占位符 2"/>
          <p:cNvSpPr txBox="1">
            <a:spLocks/>
          </p:cNvSpPr>
          <p:nvPr/>
        </p:nvSpPr>
        <p:spPr>
          <a:xfrm>
            <a:off x="547936" y="771550"/>
            <a:ext cx="8280920" cy="4371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latin typeface="Calibri" charset="0"/>
                <a:ea typeface="宋体" charset="0"/>
              </a:rPr>
              <a:t>Impedance model is updated regarding the change of the chamber cross section (</a:t>
            </a:r>
            <a:r>
              <a:rPr lang="en-US" altLang="zh-CN" sz="2000" dirty="0" err="1">
                <a:latin typeface="Calibri" charset="0"/>
                <a:ea typeface="宋体" charset="0"/>
              </a:rPr>
              <a:t>elliptical</a:t>
            </a:r>
            <a:r>
              <a:rPr lang="en-US" altLang="zh-CN" sz="2000" dirty="0" err="1">
                <a:latin typeface="Calibri" charset="0"/>
                <a:ea typeface="宋体" charset="0"/>
                <a:sym typeface="Symbol"/>
              </a:rPr>
              <a:t>circular</a:t>
            </a:r>
            <a:r>
              <a:rPr lang="en-US" altLang="zh-CN" sz="2000" dirty="0">
                <a:latin typeface="Calibri" charset="0"/>
                <a:ea typeface="宋体" charset="0"/>
              </a:rPr>
              <a:t>), as well as more impedance contributors included </a:t>
            </a:r>
            <a:endParaRPr lang="en-US" altLang="zh-CN" sz="2000" dirty="0" smtClean="0">
              <a:latin typeface="Calibri" charset="0"/>
              <a:ea typeface="宋体" charset="0"/>
            </a:endParaRP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latin typeface="Calibri" charset="0"/>
                <a:ea typeface="宋体" charset="0"/>
              </a:rPr>
              <a:t>Key instability </a:t>
            </a:r>
            <a:r>
              <a:rPr lang="en-US" altLang="zh-CN" sz="2000" dirty="0">
                <a:latin typeface="Calibri" charset="0"/>
                <a:ea typeface="宋体" charset="0"/>
              </a:rPr>
              <a:t>issues for high luminosity Z are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investigated: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800" dirty="0" smtClean="0"/>
              <a:t>Coupling of the longitudinal impedance and the beam </a:t>
            </a:r>
            <a:r>
              <a:rPr lang="en-US" altLang="zh-CN" sz="1800" dirty="0" err="1" smtClean="0"/>
              <a:t>beam</a:t>
            </a:r>
            <a:r>
              <a:rPr lang="en-US" altLang="zh-CN" sz="1800" dirty="0" smtClean="0"/>
              <a:t> effects results in reduce of the stable beam-beam </a:t>
            </a:r>
            <a:r>
              <a:rPr lang="en-US" altLang="zh-CN" sz="1800" dirty="0"/>
              <a:t>interaction region, the real part of </a:t>
            </a:r>
            <a:r>
              <a:rPr lang="en-US" altLang="zh-CN" sz="1800" dirty="0" smtClean="0"/>
              <a:t>the impedance </a:t>
            </a:r>
            <a:r>
              <a:rPr lang="en-US" altLang="zh-CN" sz="1800" dirty="0"/>
              <a:t>should be well controlled.</a:t>
            </a:r>
            <a:endParaRPr lang="en-US" altLang="zh-CN" sz="1800" dirty="0" smtClean="0"/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800" dirty="0" smtClean="0"/>
              <a:t>TMCI is OK considering bunch lengthening induced by longitudinal impedance.</a:t>
            </a:r>
            <a:endParaRPr lang="en-US" altLang="zh-CN" sz="1800" dirty="0"/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800" dirty="0"/>
              <a:t>R</a:t>
            </a:r>
            <a:r>
              <a:rPr lang="en-US" altLang="zh-CN" sz="1800" dirty="0" smtClean="0"/>
              <a:t>esistive </a:t>
            </a:r>
            <a:r>
              <a:rPr lang="en-US" altLang="zh-CN" sz="1800" dirty="0"/>
              <a:t>wall instability needs </a:t>
            </a:r>
            <a:r>
              <a:rPr lang="en-US" altLang="zh-CN" sz="1800" dirty="0" smtClean="0"/>
              <a:t>an efficient </a:t>
            </a:r>
            <a:r>
              <a:rPr lang="en-US" altLang="zh-CN" sz="1800" dirty="0"/>
              <a:t>feedback </a:t>
            </a:r>
            <a:r>
              <a:rPr lang="en-US" altLang="zh-CN" sz="1800" dirty="0" smtClean="0"/>
              <a:t>damping of ~3 turns</a:t>
            </a:r>
            <a:endParaRPr lang="en-US" altLang="zh-CN" sz="1400" dirty="0" smtClean="0"/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800" dirty="0" err="1" smtClean="0"/>
              <a:t>Ecloud</a:t>
            </a:r>
            <a:r>
              <a:rPr lang="en-US" altLang="zh-CN" sz="1800" dirty="0" smtClean="0"/>
              <a:t> requires an SEY of less than 1.2 or adding antechambers.</a:t>
            </a:r>
          </a:p>
          <a:p>
            <a:pPr lvl="1"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1800" dirty="0" smtClean="0"/>
              <a:t>Beam size increase due </a:t>
            </a:r>
            <a:r>
              <a:rPr lang="en-US" altLang="zh-CN" sz="1800" dirty="0"/>
              <a:t>to the beam ion effect are foreseen </a:t>
            </a:r>
            <a:r>
              <a:rPr lang="en-US" altLang="zh-CN" sz="1800" dirty="0">
                <a:sym typeface="Symbol"/>
              </a:rPr>
              <a:t> </a:t>
            </a:r>
            <a:r>
              <a:rPr lang="en-US" altLang="zh-CN" sz="1800" dirty="0" smtClean="0">
                <a:sym typeface="Symbol"/>
              </a:rPr>
              <a:t>feedback system is needed to damp this effect.</a:t>
            </a:r>
            <a:endParaRPr lang="en-US" altLang="zh-CN" sz="2000" dirty="0" smtClean="0">
              <a:latin typeface="Calibri" charset="0"/>
              <a:ea typeface="宋体" charset="0"/>
            </a:endParaRP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endParaRPr lang="en-US" altLang="zh-CN" sz="2000" dirty="0" smtClean="0">
              <a:latin typeface="Calibri" charset="0"/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2512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b="1" dirty="0" smtClean="0"/>
              <a:t>Outlines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Impedance updates</a:t>
            </a:r>
          </a:p>
          <a:p>
            <a:r>
              <a:rPr lang="en-US" altLang="zh-CN" sz="2800" dirty="0" smtClean="0"/>
              <a:t>Single bunch instabilities</a:t>
            </a:r>
          </a:p>
          <a:p>
            <a:r>
              <a:rPr lang="en-US" altLang="zh-CN" sz="2800" dirty="0" smtClean="0"/>
              <a:t>Transverse resistive wall instability</a:t>
            </a:r>
          </a:p>
          <a:p>
            <a:r>
              <a:rPr lang="en-US" altLang="zh-CN" sz="2800" dirty="0" smtClean="0"/>
              <a:t>Beam ion effects</a:t>
            </a:r>
          </a:p>
          <a:p>
            <a:r>
              <a:rPr lang="en-US" altLang="zh-CN" sz="2800" dirty="0" smtClean="0"/>
              <a:t>Electron cloud effects</a:t>
            </a:r>
            <a:endParaRPr lang="zh-CN" altLang="en-US" sz="28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4350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b="1" dirty="0">
                <a:solidFill>
                  <a:srgbClr val="C00000"/>
                </a:solidFill>
              </a:rPr>
              <a:t>Thank you for your attention!</a:t>
            </a:r>
            <a:endParaRPr lang="zh-CN" altLang="en-US" dirty="0">
              <a:solidFill>
                <a:srgbClr val="C00000"/>
              </a:solidFill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21931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Impedance updates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843558"/>
            <a:ext cx="8568952" cy="3888432"/>
          </a:xfrm>
        </p:spPr>
        <p:txBody>
          <a:bodyPr>
            <a:normAutofit/>
          </a:bodyPr>
          <a:lstStyle/>
          <a:p>
            <a:pPr algn="just"/>
            <a:r>
              <a:rPr lang="en-US" altLang="zh-CN" sz="2000" dirty="0">
                <a:latin typeface="Calibri" charset="0"/>
                <a:ea typeface="宋体" charset="0"/>
              </a:rPr>
              <a:t>Impedance model is updated regarding the change of the chamber cross section (</a:t>
            </a:r>
            <a:r>
              <a:rPr lang="en-US" altLang="zh-CN" sz="2000" dirty="0" err="1" smtClean="0">
                <a:latin typeface="Calibri" charset="0"/>
                <a:ea typeface="宋体" charset="0"/>
              </a:rPr>
              <a:t>elliptical</a:t>
            </a:r>
            <a:r>
              <a:rPr lang="en-US" altLang="zh-CN" sz="2000" dirty="0" err="1" smtClean="0">
                <a:latin typeface="Calibri" charset="0"/>
                <a:ea typeface="宋体" charset="0"/>
                <a:sym typeface="Symbol"/>
              </a:rPr>
              <a:t>circular</a:t>
            </a:r>
            <a:r>
              <a:rPr lang="en-US" altLang="zh-CN" sz="2000" dirty="0">
                <a:latin typeface="Calibri" charset="0"/>
                <a:ea typeface="宋体" charset="0"/>
              </a:rPr>
              <a:t>),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as well as more </a:t>
            </a:r>
            <a:r>
              <a:rPr lang="en-US" altLang="zh-CN" sz="2000" dirty="0">
                <a:latin typeface="Calibri" charset="0"/>
                <a:ea typeface="宋体" charset="0"/>
              </a:rPr>
              <a:t>impedance 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contributors </a:t>
            </a:r>
            <a:r>
              <a:rPr lang="en-US" altLang="zh-CN" sz="2000" dirty="0">
                <a:latin typeface="Calibri" charset="0"/>
                <a:ea typeface="宋体" charset="0"/>
              </a:rPr>
              <a:t>included</a:t>
            </a:r>
            <a:r>
              <a:rPr lang="en-US" altLang="zh-CN" sz="2000" dirty="0" smtClean="0">
                <a:latin typeface="Calibri" charset="0"/>
                <a:ea typeface="宋体" charset="0"/>
              </a:rPr>
              <a:t>.</a:t>
            </a:r>
          </a:p>
          <a:p>
            <a:pPr lvl="1" algn="just"/>
            <a:r>
              <a:rPr lang="en-US" altLang="zh-CN" sz="1600" dirty="0">
                <a:latin typeface="Calibri" charset="0"/>
                <a:ea typeface="宋体" charset="0"/>
              </a:rPr>
              <a:t>Main impedance contributions are </a:t>
            </a:r>
            <a:r>
              <a:rPr lang="en-US" altLang="zh-CN" sz="1600" dirty="0" smtClean="0">
                <a:latin typeface="Calibri" charset="0"/>
                <a:ea typeface="宋体" charset="0"/>
              </a:rPr>
              <a:t>considered.</a:t>
            </a:r>
          </a:p>
          <a:p>
            <a:pPr lvl="1" algn="just"/>
            <a:r>
              <a:rPr lang="en-US" altLang="zh-CN" sz="1600" dirty="0">
                <a:latin typeface="Calibri" charset="0"/>
                <a:ea typeface="宋体" charset="0"/>
              </a:rPr>
              <a:t>Possible large contributors, including Inj./ext. elements, feedback kickers, absorbers, masks/collimators around the ring, are not included </a:t>
            </a:r>
            <a:r>
              <a:rPr lang="en-US" altLang="zh-CN" sz="1600" dirty="0" smtClean="0">
                <a:latin typeface="Calibri" charset="0"/>
                <a:ea typeface="宋体" charset="0"/>
              </a:rPr>
              <a:t>yet.</a:t>
            </a:r>
          </a:p>
          <a:p>
            <a:pPr lvl="1" algn="just"/>
            <a:endParaRPr lang="en-US" altLang="zh-CN" sz="1600" dirty="0" smtClean="0">
              <a:latin typeface="Calibri" charset="0"/>
              <a:ea typeface="宋体" charset="0"/>
            </a:endParaRPr>
          </a:p>
          <a:p>
            <a:pPr algn="just"/>
            <a:endParaRPr lang="en-US" altLang="zh-CN" sz="2200" dirty="0" smtClean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715766"/>
            <a:ext cx="2090145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1358279"/>
              </p:ext>
            </p:extLst>
          </p:nvPr>
        </p:nvGraphicFramePr>
        <p:xfrm>
          <a:off x="3307447" y="2378211"/>
          <a:ext cx="5256584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255"/>
                <a:gridCol w="894037"/>
                <a:gridCol w="1734255"/>
                <a:gridCol w="894037"/>
              </a:tblGrid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Number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Element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Number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Resistive wall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/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BPMs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1808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RF cavities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60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IR Collimators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16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Flanges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37714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Electro separators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20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Bellows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15949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IP chambers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2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Gate valves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500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ES Transitions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40</a:t>
                      </a:r>
                      <a:endParaRPr lang="zh-CN" altLang="en-US" sz="1600" dirty="0"/>
                    </a:p>
                  </a:txBody>
                  <a:tcPr/>
                </a:tc>
              </a:tr>
              <a:tr h="324993"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Vacuum</a:t>
                      </a:r>
                      <a:r>
                        <a:rPr lang="en-US" altLang="zh-CN" sz="1600" baseline="0" dirty="0" smtClean="0"/>
                        <a:t> pumps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5316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IP Transitions</a:t>
                      </a:r>
                      <a:endParaRPr lang="zh-CN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sz="1600" dirty="0" smtClean="0"/>
                        <a:t>8</a:t>
                      </a:r>
                      <a:endParaRPr lang="zh-CN" alt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6524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Changes on Resistive </a:t>
            </a:r>
            <a:r>
              <a:rPr lang="en-US" altLang="zh-CN" sz="3600" b="1" dirty="0"/>
              <a:t>W</a:t>
            </a:r>
            <a:r>
              <a:rPr lang="en-US" altLang="zh-CN" sz="3600" b="1" dirty="0" smtClean="0"/>
              <a:t>all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/>
            <a:r>
              <a:rPr lang="en-US" altLang="zh-CN" sz="2200" dirty="0" smtClean="0">
                <a:latin typeface="Calibri" charset="0"/>
                <a:ea typeface="宋体" charset="0"/>
              </a:rPr>
              <a:t>Incoherent tune shift due to the </a:t>
            </a:r>
            <a:r>
              <a:rPr lang="en-US" altLang="zh-CN" sz="2200" dirty="0" err="1" smtClean="0">
                <a:latin typeface="Calibri" charset="0"/>
                <a:ea typeface="宋体" charset="0"/>
              </a:rPr>
              <a:t>quadrupolar</a:t>
            </a:r>
            <a:r>
              <a:rPr lang="en-US" altLang="zh-CN" sz="2200" dirty="0" smtClean="0">
                <a:latin typeface="Calibri" charset="0"/>
                <a:ea typeface="宋体" charset="0"/>
              </a:rPr>
              <a:t> impedance is derived from beam oscillation equations. </a:t>
            </a:r>
          </a:p>
          <a:p>
            <a:pPr lvl="1" algn="just"/>
            <a:endParaRPr lang="en-US" altLang="zh-CN" sz="2200" dirty="0">
              <a:latin typeface="Calibri" charset="0"/>
              <a:ea typeface="宋体" charset="0"/>
            </a:endParaRPr>
          </a:p>
          <a:p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524328" y="195486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</a:rPr>
              <a:t>Yuting</a:t>
            </a:r>
            <a:r>
              <a:rPr lang="en-US" altLang="zh-CN" dirty="0" smtClean="0">
                <a:solidFill>
                  <a:schemeClr val="tx1"/>
                </a:solidFill>
              </a:rPr>
              <a:t> Wang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433" y="1685895"/>
            <a:ext cx="5651751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56" y="2913297"/>
            <a:ext cx="4905987" cy="5945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下箭头 6"/>
          <p:cNvSpPr/>
          <p:nvPr/>
        </p:nvSpPr>
        <p:spPr>
          <a:xfrm>
            <a:off x="3131840" y="2686512"/>
            <a:ext cx="216024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/>
        </p:nvGrpSpPr>
        <p:grpSpPr>
          <a:xfrm>
            <a:off x="5947647" y="2676680"/>
            <a:ext cx="3096344" cy="2059267"/>
            <a:chOff x="5796136" y="2744731"/>
            <a:chExt cx="3096344" cy="2059267"/>
          </a:xfrm>
        </p:grpSpPr>
        <p:pic>
          <p:nvPicPr>
            <p:cNvPr id="17413" name="Picture 5" descr="D:\New20180222\CEPC\20210903 IARC报告准备\Impedance\1_ResistiveWall\Zy_V_MHz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6136" y="2890260"/>
              <a:ext cx="3096344" cy="19137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9" name="直接连接符 8"/>
            <p:cNvCxnSpPr/>
            <p:nvPr/>
          </p:nvCxnSpPr>
          <p:spPr>
            <a:xfrm>
              <a:off x="7312857" y="2993292"/>
              <a:ext cx="0" cy="1548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6444208" y="2991750"/>
              <a:ext cx="0" cy="154800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矩形 9"/>
            <p:cNvSpPr/>
            <p:nvPr/>
          </p:nvSpPr>
          <p:spPr>
            <a:xfrm>
              <a:off x="7023530" y="2744731"/>
              <a:ext cx="62042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>
                  <a:solidFill>
                    <a:prstClr val="black"/>
                  </a:solidFill>
                  <a:latin typeface="Calibri" charset="0"/>
                  <a:ea typeface="宋体" charset="0"/>
                </a:rPr>
                <a:t>[</a:t>
              </a:r>
              <a:r>
                <a:rPr lang="en-US" altLang="zh-CN" sz="1200" i="1" dirty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</a:t>
              </a:r>
              <a:r>
                <a:rPr lang="en-US" altLang="zh-CN" sz="1200" i="1" baseline="-25000" dirty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y</a:t>
              </a:r>
              <a:r>
                <a:rPr lang="en-US" altLang="zh-CN" sz="1200" dirty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]</a:t>
              </a:r>
              <a:r>
                <a:rPr lang="en-US" altLang="zh-CN" sz="1200" dirty="0" smtClean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</a:t>
              </a:r>
              <a:r>
                <a:rPr lang="en-US" altLang="zh-CN" sz="1200" i="1" dirty="0" err="1" smtClean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f</a:t>
              </a:r>
              <a:r>
                <a:rPr lang="en-US" altLang="zh-CN" sz="1200" baseline="-25000" dirty="0" err="1" smtClean="0">
                  <a:solidFill>
                    <a:prstClr val="black"/>
                  </a:solidFill>
                  <a:latin typeface="Calibri" charset="0"/>
                  <a:ea typeface="宋体" charset="0"/>
                  <a:sym typeface="Symbol"/>
                </a:rPr>
                <a:t>rev</a:t>
              </a:r>
              <a:endParaRPr lang="zh-CN" altLang="en-US" sz="1050" baseline="-25000" dirty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163975" y="2744731"/>
              <a:ext cx="53732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200" dirty="0" smtClean="0">
                  <a:solidFill>
                    <a:prstClr val="black"/>
                  </a:solidFill>
                  <a:latin typeface="Calibri" charset="0"/>
                  <a:ea typeface="宋体" charset="0"/>
                </a:rPr>
                <a:t>0.1Hz</a:t>
              </a:r>
              <a:endParaRPr lang="zh-CN" altLang="en-US" sz="1050" baseline="-25000" dirty="0"/>
            </a:p>
          </p:txBody>
        </p:sp>
      </p:grpSp>
      <p:cxnSp>
        <p:nvCxnSpPr>
          <p:cNvPr id="12" name="直接箭头连接符 11"/>
          <p:cNvCxnSpPr/>
          <p:nvPr/>
        </p:nvCxnSpPr>
        <p:spPr>
          <a:xfrm flipH="1">
            <a:off x="4644008" y="3363838"/>
            <a:ext cx="576064" cy="5760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/>
          <p:cNvSpPr/>
          <p:nvPr/>
        </p:nvSpPr>
        <p:spPr>
          <a:xfrm>
            <a:off x="3312176" y="3941643"/>
            <a:ext cx="284400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  <a:latin typeface="Calibri" charset="0"/>
                <a:ea typeface="宋体" charset="0"/>
              </a:rPr>
              <a:t>DC value of the </a:t>
            </a:r>
            <a:r>
              <a:rPr lang="en-US" altLang="zh-CN" dirty="0" err="1" smtClean="0">
                <a:solidFill>
                  <a:prstClr val="black"/>
                </a:solidFill>
                <a:latin typeface="Calibri" charset="0"/>
                <a:ea typeface="宋体" charset="0"/>
              </a:rPr>
              <a:t>quadrupolar</a:t>
            </a:r>
            <a:r>
              <a:rPr lang="en-US" altLang="zh-CN" dirty="0" smtClean="0">
                <a:solidFill>
                  <a:prstClr val="black"/>
                </a:solidFill>
                <a:latin typeface="Calibri" charset="0"/>
                <a:ea typeface="宋体" charset="0"/>
              </a:rPr>
              <a:t> impedance dominates</a:t>
            </a:r>
            <a:endParaRPr lang="zh-CN" altLang="en-US" sz="1400" dirty="0"/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65" y="3975966"/>
            <a:ext cx="2943784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5" name="矩形 24"/>
          <p:cNvSpPr/>
          <p:nvPr/>
        </p:nvSpPr>
        <p:spPr>
          <a:xfrm>
            <a:off x="107504" y="3570570"/>
            <a:ext cx="28440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altLang="zh-CN" dirty="0" smtClean="0">
                <a:solidFill>
                  <a:prstClr val="black"/>
                </a:solidFill>
                <a:latin typeface="Calibri" charset="0"/>
                <a:ea typeface="宋体" charset="0"/>
              </a:rPr>
              <a:t>Incoherent tune slope:</a:t>
            </a:r>
            <a:endParaRPr lang="zh-CN" altLang="en-US" sz="14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0394" y="1166230"/>
            <a:ext cx="2090145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9316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Changes on Resistive </a:t>
            </a:r>
            <a:r>
              <a:rPr lang="en-US" altLang="zh-CN" sz="3600" b="1" dirty="0"/>
              <a:t>W</a:t>
            </a:r>
            <a:r>
              <a:rPr lang="en-US" altLang="zh-CN" sz="3600" b="1" dirty="0" smtClean="0"/>
              <a:t>all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>
              <a:spcBef>
                <a:spcPts val="300"/>
              </a:spcBef>
            </a:pPr>
            <a:r>
              <a:rPr lang="en-US" altLang="zh-CN" sz="2200" dirty="0" smtClean="0">
                <a:latin typeface="Calibri" charset="0"/>
                <a:ea typeface="宋体" charset="0"/>
              </a:rPr>
              <a:t>Resistive wall impedance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800" dirty="0" smtClean="0">
                <a:latin typeface="Calibri" charset="0"/>
                <a:ea typeface="宋体" charset="0"/>
              </a:rPr>
              <a:t>Form factor – Ratio of elliptical and circular chamber (infinite thick wall)</a:t>
            </a:r>
          </a:p>
          <a:p>
            <a:pPr lvl="1" algn="just">
              <a:spcBef>
                <a:spcPts val="300"/>
              </a:spcBef>
            </a:pPr>
            <a:r>
              <a:rPr lang="en-US" altLang="zh-CN" sz="1800" dirty="0">
                <a:latin typeface="Calibri" charset="0"/>
                <a:ea typeface="宋体" charset="0"/>
              </a:rPr>
              <a:t>RW_ </a:t>
            </a:r>
            <a:r>
              <a:rPr lang="en-US" altLang="zh-CN" sz="1800" dirty="0" smtClean="0">
                <a:latin typeface="Calibri" charset="0"/>
                <a:ea typeface="宋体" charset="0"/>
              </a:rPr>
              <a:t>Elliptical multilayer= Form factor * RW_Circular multilayer (</a:t>
            </a:r>
            <a:r>
              <a:rPr lang="en-US" altLang="zh-CN" sz="1800" i="1" dirty="0" smtClean="0">
                <a:latin typeface="Calibri" charset="0"/>
                <a:ea typeface="宋体" charset="0"/>
                <a:sym typeface="Symbol"/>
              </a:rPr>
              <a:t></a:t>
            </a:r>
            <a:r>
              <a:rPr lang="en-US" altLang="zh-CN" sz="1800" dirty="0" smtClean="0">
                <a:latin typeface="Calibri" charset="0"/>
                <a:ea typeface="宋体" charset="0"/>
                <a:sym typeface="Symbol"/>
              </a:rPr>
              <a:t>, </a:t>
            </a:r>
            <a:r>
              <a:rPr lang="en-US" altLang="zh-CN" sz="1800" i="1" dirty="0" smtClean="0">
                <a:latin typeface="Calibri" charset="0"/>
                <a:ea typeface="宋体" charset="0"/>
                <a:sym typeface="Symbol"/>
              </a:rPr>
              <a:t></a:t>
            </a:r>
            <a:r>
              <a:rPr lang="en-US" altLang="zh-CN" sz="1800" dirty="0" smtClean="0">
                <a:latin typeface="Calibri" charset="0"/>
                <a:ea typeface="宋体" charset="0"/>
                <a:sym typeface="Symbol"/>
              </a:rPr>
              <a:t>, </a:t>
            </a:r>
            <a:r>
              <a:rPr lang="en-US" altLang="zh-CN" sz="1800" i="1" dirty="0" err="1" smtClean="0">
                <a:latin typeface="Calibri" charset="0"/>
                <a:ea typeface="宋体" charset="0"/>
                <a:sym typeface="Symbol"/>
              </a:rPr>
              <a:t>dt</a:t>
            </a:r>
            <a:r>
              <a:rPr lang="en-US" altLang="zh-CN" sz="1800" dirty="0" smtClean="0">
                <a:latin typeface="Calibri" charset="0"/>
                <a:ea typeface="宋体" charset="0"/>
              </a:rPr>
              <a:t>)</a:t>
            </a:r>
          </a:p>
          <a:p>
            <a:pPr algn="just">
              <a:spcBef>
                <a:spcPts val="300"/>
              </a:spcBef>
            </a:pPr>
            <a:endParaRPr lang="en-US" altLang="zh-CN" sz="2200" dirty="0">
              <a:latin typeface="Calibri" charset="0"/>
              <a:ea typeface="宋体" charset="0"/>
            </a:endParaRPr>
          </a:p>
          <a:p>
            <a:pPr>
              <a:spcBef>
                <a:spcPts val="300"/>
              </a:spcBef>
            </a:pPr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en-US" altLang="zh-CN" dirty="0" smtClean="0">
              <a:solidFill>
                <a:srgbClr val="C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5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24328" y="195486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</a:rPr>
              <a:t>Yuting</a:t>
            </a:r>
            <a:r>
              <a:rPr lang="en-US" altLang="zh-CN" dirty="0" smtClean="0">
                <a:solidFill>
                  <a:schemeClr val="tx1"/>
                </a:solidFill>
              </a:rPr>
              <a:t> Wang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0695"/>
            <a:ext cx="3631260" cy="23216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矩形 8"/>
          <p:cNvSpPr/>
          <p:nvPr/>
        </p:nvSpPr>
        <p:spPr>
          <a:xfrm>
            <a:off x="746981" y="4333243"/>
            <a:ext cx="2699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/>
              <a:t>Solid lines</a:t>
            </a:r>
            <a:r>
              <a:rPr lang="en-US" altLang="zh-CN" sz="1200" dirty="0"/>
              <a:t>: Based on </a:t>
            </a:r>
            <a:r>
              <a:rPr lang="en-US" altLang="zh-CN" sz="1200" dirty="0" err="1"/>
              <a:t>Lutman’s</a:t>
            </a:r>
            <a:r>
              <a:rPr lang="en-US" altLang="zh-CN" sz="1200" dirty="0"/>
              <a:t> method</a:t>
            </a:r>
          </a:p>
          <a:p>
            <a:r>
              <a:rPr lang="en-US" altLang="zh-CN" sz="1200" b="1" dirty="0"/>
              <a:t>Dashed lines</a:t>
            </a:r>
            <a:r>
              <a:rPr lang="en-US" altLang="zh-CN" sz="1200" dirty="0"/>
              <a:t>: </a:t>
            </a:r>
            <a:r>
              <a:rPr lang="en-US" altLang="zh-CN" sz="1200" dirty="0" err="1"/>
              <a:t>Yokoya</a:t>
            </a:r>
            <a:r>
              <a:rPr lang="en-US" altLang="zh-CN" sz="1200" dirty="0"/>
              <a:t> form factor</a:t>
            </a:r>
          </a:p>
        </p:txBody>
      </p:sp>
      <p:sp>
        <p:nvSpPr>
          <p:cNvPr id="10" name="矩形 9"/>
          <p:cNvSpPr/>
          <p:nvPr/>
        </p:nvSpPr>
        <p:spPr>
          <a:xfrm>
            <a:off x="4104480" y="2027332"/>
            <a:ext cx="4788000" cy="22006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600"/>
              </a:spcBef>
            </a:pPr>
            <a:r>
              <a:rPr lang="en-US" altLang="zh-CN" sz="1600" dirty="0"/>
              <a:t>With </a:t>
            </a:r>
            <a:r>
              <a:rPr lang="en-US" altLang="zh-CN" sz="1600" dirty="0" smtClean="0"/>
              <a:t>frequency decreases, </a:t>
            </a:r>
            <a:r>
              <a:rPr lang="en-US" altLang="zh-CN" sz="1600" dirty="0"/>
              <a:t>the skin depth increases and the background material outside the beam pipe should be considered</a:t>
            </a:r>
            <a:r>
              <a:rPr lang="en-US" altLang="zh-CN" sz="1600" dirty="0" smtClean="0"/>
              <a:t>.</a:t>
            </a:r>
          </a:p>
          <a:p>
            <a:pPr algn="just">
              <a:spcBef>
                <a:spcPts val="600"/>
              </a:spcBef>
            </a:pPr>
            <a:r>
              <a:rPr lang="en-US" altLang="zh-CN" sz="1600" dirty="0" smtClean="0"/>
              <a:t>Two impedance models:</a:t>
            </a:r>
            <a:endParaRPr lang="zh-CN" altLang="en-US" sz="1600" dirty="0"/>
          </a:p>
          <a:p>
            <a:pPr algn="just">
              <a:spcBef>
                <a:spcPts val="600"/>
              </a:spcBef>
            </a:pPr>
            <a:r>
              <a:rPr lang="en-US" altLang="zh-CN" sz="1200" b="1" dirty="0" smtClean="0"/>
              <a:t>Model A</a:t>
            </a:r>
            <a:r>
              <a:rPr lang="en-US" altLang="zh-CN" sz="1200" dirty="0" smtClean="0"/>
              <a:t>: Vacuum outside the chamber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 smtClean="0"/>
              <a:t>                  3mm Cu + Vacuum (Infinite)</a:t>
            </a:r>
          </a:p>
          <a:p>
            <a:pPr algn="just">
              <a:spcBef>
                <a:spcPts val="600"/>
              </a:spcBef>
            </a:pPr>
            <a:r>
              <a:rPr lang="en-US" altLang="zh-CN" sz="1200" b="1" dirty="0" smtClean="0"/>
              <a:t>Model B</a:t>
            </a:r>
            <a:r>
              <a:rPr lang="en-US" altLang="zh-CN" sz="1200" dirty="0" smtClean="0"/>
              <a:t>: Magnet outside the chamber</a:t>
            </a:r>
          </a:p>
          <a:p>
            <a:pPr algn="just">
              <a:spcBef>
                <a:spcPts val="600"/>
              </a:spcBef>
            </a:pPr>
            <a:r>
              <a:rPr lang="en-US" altLang="zh-CN" sz="1200" dirty="0"/>
              <a:t> </a:t>
            </a:r>
            <a:r>
              <a:rPr lang="en-US" altLang="zh-CN" sz="1200" dirty="0" smtClean="0"/>
              <a:t>                 3mm </a:t>
            </a:r>
            <a:r>
              <a:rPr lang="en-US" altLang="zh-CN" sz="1200" dirty="0"/>
              <a:t>Cu + </a:t>
            </a:r>
            <a:r>
              <a:rPr lang="en-US" altLang="zh-CN" sz="1200" dirty="0" smtClean="0"/>
              <a:t>100mm Magnet (</a:t>
            </a:r>
            <a:r>
              <a:rPr lang="en-US" altLang="zh-CN" sz="1200" dirty="0" smtClean="0">
                <a:sym typeface="Symbol"/>
              </a:rPr>
              <a:t>=100</a:t>
            </a:r>
            <a:r>
              <a:rPr lang="en-US" altLang="zh-CN" sz="1200" dirty="0" smtClean="0"/>
              <a:t>) + Vacuum </a:t>
            </a:r>
            <a:r>
              <a:rPr lang="en-US" altLang="zh-CN" sz="1200" dirty="0"/>
              <a:t>(Infinite)</a:t>
            </a:r>
          </a:p>
        </p:txBody>
      </p:sp>
    </p:spTree>
    <p:extLst>
      <p:ext uri="{BB962C8B-B14F-4D97-AF65-F5344CB8AC3E}">
        <p14:creationId xmlns:p14="http://schemas.microsoft.com/office/powerpoint/2010/main" val="129858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23479"/>
            <a:ext cx="8229600" cy="720080"/>
          </a:xfrm>
        </p:spPr>
        <p:txBody>
          <a:bodyPr>
            <a:normAutofit/>
          </a:bodyPr>
          <a:lstStyle/>
          <a:p>
            <a:r>
              <a:rPr lang="en-US" altLang="zh-CN" sz="3600" b="1" dirty="0" smtClean="0"/>
              <a:t>Changes on Resistive </a:t>
            </a:r>
            <a:r>
              <a:rPr lang="en-US" altLang="zh-CN" sz="3600" b="1" dirty="0"/>
              <a:t>W</a:t>
            </a:r>
            <a:r>
              <a:rPr lang="en-US" altLang="zh-CN" sz="3600" b="1" dirty="0" smtClean="0"/>
              <a:t>all</a:t>
            </a:r>
            <a:endParaRPr lang="zh-CN" altLang="en-US" sz="3600" b="1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843558"/>
            <a:ext cx="8568952" cy="3888432"/>
          </a:xfrm>
        </p:spPr>
        <p:txBody>
          <a:bodyPr>
            <a:normAutofit/>
          </a:bodyPr>
          <a:lstStyle/>
          <a:p>
            <a:pPr algn="just">
              <a:spcBef>
                <a:spcPts val="300"/>
              </a:spcBef>
            </a:pPr>
            <a:endParaRPr lang="en-US" altLang="zh-CN" sz="2200" dirty="0">
              <a:latin typeface="Calibri" charset="0"/>
              <a:ea typeface="宋体" charset="0"/>
            </a:endParaRPr>
          </a:p>
          <a:p>
            <a:pPr>
              <a:spcBef>
                <a:spcPts val="300"/>
              </a:spcBef>
            </a:pPr>
            <a:endParaRPr lang="zh-CN" altLang="en-US" sz="2400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dirty="0" smtClean="0">
                <a:solidFill>
                  <a:srgbClr val="C00000"/>
                </a:solidFill>
              </a:rPr>
              <a:t>IAS mini-workshop on Accelerator Physics, Jan. 13-14, 2022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6</a:t>
            </a:fld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524328" y="195486"/>
            <a:ext cx="1440160" cy="36004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err="1" smtClean="0">
                <a:solidFill>
                  <a:schemeClr val="tx1"/>
                </a:solidFill>
              </a:rPr>
              <a:t>Yuting</a:t>
            </a:r>
            <a:r>
              <a:rPr lang="en-US" altLang="zh-CN" dirty="0" smtClean="0">
                <a:solidFill>
                  <a:schemeClr val="tx1"/>
                </a:solidFill>
              </a:rPr>
              <a:t> Wang</a:t>
            </a:r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9552" y="2686149"/>
            <a:ext cx="26997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b="1" dirty="0" smtClean="0"/>
              <a:t>Model A</a:t>
            </a:r>
            <a:r>
              <a:rPr lang="en-US" altLang="zh-CN" sz="1200" dirty="0" smtClean="0"/>
              <a:t>: Vacuum outside the chamber</a:t>
            </a:r>
            <a:endParaRPr lang="en-US" altLang="zh-CN" sz="1200" dirty="0"/>
          </a:p>
          <a:p>
            <a:r>
              <a:rPr lang="en-US" altLang="zh-CN" sz="1200" b="1" dirty="0" smtClean="0"/>
              <a:t>Model B</a:t>
            </a:r>
            <a:r>
              <a:rPr lang="en-US" altLang="zh-CN" sz="1200" dirty="0" smtClean="0"/>
              <a:t>: Magnet outside the chamber</a:t>
            </a:r>
            <a:endParaRPr lang="en-US" altLang="zh-CN" sz="1200" dirty="0"/>
          </a:p>
        </p:txBody>
      </p:sp>
      <p:grpSp>
        <p:nvGrpSpPr>
          <p:cNvPr id="12" name="组合 11"/>
          <p:cNvGrpSpPr/>
          <p:nvPr/>
        </p:nvGrpSpPr>
        <p:grpSpPr>
          <a:xfrm>
            <a:off x="4211960" y="3363838"/>
            <a:ext cx="4493536" cy="1224136"/>
            <a:chOff x="4211960" y="3291830"/>
            <a:chExt cx="4493536" cy="1224136"/>
          </a:xfrm>
        </p:grpSpPr>
        <p:pic>
          <p:nvPicPr>
            <p:cNvPr id="1945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11960" y="3291830"/>
              <a:ext cx="4493536" cy="12241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1" name="矩形 10"/>
            <p:cNvSpPr/>
            <p:nvPr/>
          </p:nvSpPr>
          <p:spPr>
            <a:xfrm>
              <a:off x="4211960" y="4299942"/>
              <a:ext cx="4248472" cy="21602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6743" y="843558"/>
            <a:ext cx="2844316" cy="1780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093" y="824188"/>
            <a:ext cx="2890387" cy="18195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矩形 17"/>
          <p:cNvSpPr/>
          <p:nvPr/>
        </p:nvSpPr>
        <p:spPr>
          <a:xfrm>
            <a:off x="3707904" y="2689059"/>
            <a:ext cx="21602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Dependence on the thickness of the magnets</a:t>
            </a:r>
            <a:endParaRPr lang="en-US" altLang="zh-CN" sz="1200" dirty="0"/>
          </a:p>
        </p:txBody>
      </p:sp>
      <p:sp>
        <p:nvSpPr>
          <p:cNvPr id="19" name="矩形 18"/>
          <p:cNvSpPr/>
          <p:nvPr/>
        </p:nvSpPr>
        <p:spPr>
          <a:xfrm>
            <a:off x="6300192" y="2689059"/>
            <a:ext cx="252336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 smtClean="0"/>
              <a:t>Dependence on the permeability and conductivity of the magnets</a:t>
            </a:r>
            <a:endParaRPr lang="en-US" altLang="zh-CN" sz="1200" dirty="0"/>
          </a:p>
        </p:txBody>
      </p:sp>
      <p:sp>
        <p:nvSpPr>
          <p:cNvPr id="20" name="矩形 19"/>
          <p:cNvSpPr/>
          <p:nvPr/>
        </p:nvSpPr>
        <p:spPr>
          <a:xfrm>
            <a:off x="517348" y="3274987"/>
            <a:ext cx="347858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SzPct val="70000"/>
              <a:buFont typeface="Wingdings" pitchFamily="2" charset="2"/>
              <a:buChar char="l"/>
            </a:pPr>
            <a:r>
              <a:rPr lang="en-US" altLang="zh-CN" sz="1200" dirty="0" smtClean="0"/>
              <a:t>Consider that 80% of the collider is surrounded by the magnets, the tune shifts are 0.26/-0.25 (A</a:t>
            </a:r>
            <a:r>
              <a:rPr lang="en-US" altLang="zh-CN" sz="1200" baseline="30000" dirty="0" smtClean="0"/>
              <a:t>-1</a:t>
            </a:r>
            <a:r>
              <a:rPr lang="en-US" altLang="zh-CN" sz="1200" dirty="0" smtClean="0"/>
              <a:t>)</a:t>
            </a:r>
          </a:p>
          <a:p>
            <a:pPr marL="171450" indent="-171450" algn="just">
              <a:buSzPct val="70000"/>
              <a:buFont typeface="Wingdings" pitchFamily="2" charset="2"/>
              <a:buChar char="l"/>
            </a:pPr>
            <a:r>
              <a:rPr lang="en-US" altLang="zh-CN" sz="1200" dirty="0" smtClean="0"/>
              <a:t>Main different among different methods can be explained by the impedance model and the form factors used</a:t>
            </a:r>
            <a:r>
              <a:rPr lang="en-US" altLang="zh-CN" sz="1200" dirty="0" smtClean="0"/>
              <a:t>. </a:t>
            </a:r>
            <a:endParaRPr lang="en-US" altLang="zh-CN" sz="1200" dirty="0" smtClean="0"/>
          </a:p>
          <a:p>
            <a:pPr marL="171450" indent="-171450" algn="just">
              <a:buSzPct val="70000"/>
              <a:buFont typeface="Wingdings" pitchFamily="2" charset="2"/>
              <a:buChar char="l"/>
            </a:pPr>
            <a:r>
              <a:rPr lang="en-US" altLang="zh-CN" sz="1200" dirty="0" smtClean="0"/>
              <a:t>For circular chamber, unsymmetrical magnets (e.g. dipoles) can also generate incoherent tune shift.</a:t>
            </a:r>
            <a:endParaRPr lang="en-US" altLang="zh-CN" sz="1200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388" y="865123"/>
            <a:ext cx="2808312" cy="17672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矩形 6"/>
          <p:cNvSpPr/>
          <p:nvPr/>
        </p:nvSpPr>
        <p:spPr>
          <a:xfrm>
            <a:off x="4626863" y="3524999"/>
            <a:ext cx="3000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solidFill>
                  <a:prstClr val="black"/>
                </a:solidFill>
              </a:rPr>
              <a:t>[1]</a:t>
            </a:r>
            <a:endParaRPr lang="zh-CN" altLang="en-US" sz="1050" dirty="0"/>
          </a:p>
        </p:txBody>
      </p:sp>
      <p:sp>
        <p:nvSpPr>
          <p:cNvPr id="21" name="矩形 20"/>
          <p:cNvSpPr/>
          <p:nvPr/>
        </p:nvSpPr>
        <p:spPr>
          <a:xfrm>
            <a:off x="4790693" y="3728834"/>
            <a:ext cx="30008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 smtClean="0">
                <a:solidFill>
                  <a:prstClr val="black"/>
                </a:solidFill>
              </a:rPr>
              <a:t>[2]</a:t>
            </a:r>
            <a:endParaRPr lang="zh-CN" altLang="en-US" sz="1050" dirty="0"/>
          </a:p>
        </p:txBody>
      </p:sp>
      <p:sp>
        <p:nvSpPr>
          <p:cNvPr id="22" name="矩形 21"/>
          <p:cNvSpPr/>
          <p:nvPr/>
        </p:nvSpPr>
        <p:spPr>
          <a:xfrm>
            <a:off x="4247860" y="4613616"/>
            <a:ext cx="255550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solidFill>
                  <a:prstClr val="black"/>
                </a:solidFill>
              </a:rPr>
              <a:t>[1</a:t>
            </a:r>
            <a:r>
              <a:rPr lang="en-US" altLang="zh-CN" sz="800" dirty="0" smtClean="0">
                <a:solidFill>
                  <a:prstClr val="black"/>
                </a:solidFill>
              </a:rPr>
              <a:t>]  PRST-AB, 5, 111001 (2002), [2] PRE 66, 056501 (2002)</a:t>
            </a:r>
            <a:endParaRPr lang="zh-CN" altLang="en-US" sz="1050" dirty="0"/>
          </a:p>
        </p:txBody>
      </p:sp>
    </p:spTree>
    <p:extLst>
      <p:ext uri="{BB962C8B-B14F-4D97-AF65-F5344CB8AC3E}">
        <p14:creationId xmlns:p14="http://schemas.microsoft.com/office/powerpoint/2010/main" val="2538019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>
                <a:solidFill>
                  <a:prstClr val="black"/>
                </a:solidFill>
              </a:rPr>
              <a:t>Broadband impedances </a:t>
            </a:r>
            <a:r>
              <a:rPr lang="en-US" altLang="zh-CN" sz="2000" dirty="0" smtClean="0">
                <a:solidFill>
                  <a:prstClr val="black"/>
                </a:solidFill>
              </a:rPr>
              <a:t>are mainly </a:t>
            </a:r>
            <a:r>
              <a:rPr lang="en-US" altLang="zh-CN" sz="2000" dirty="0">
                <a:solidFill>
                  <a:prstClr val="black"/>
                </a:solidFill>
              </a:rPr>
              <a:t>contributed by: resistive wall, f</a:t>
            </a:r>
            <a:r>
              <a:rPr lang="en-US" altLang="zh-CN" sz="2000" dirty="0" smtClean="0">
                <a:solidFill>
                  <a:prstClr val="black"/>
                </a:solidFill>
              </a:rPr>
              <a:t>langes, bellows, RF cavities.</a:t>
            </a:r>
            <a:endParaRPr lang="en-US" altLang="zh-CN" sz="2000" dirty="0">
              <a:solidFill>
                <a:prstClr val="black"/>
              </a:solidFill>
            </a:endParaRP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solidFill>
                  <a:prstClr val="black"/>
                </a:solidFill>
              </a:rPr>
              <a:t>Narrowband impedances need to be further checked.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2000" dirty="0" smtClean="0">
              <a:solidFill>
                <a:prstClr val="black"/>
              </a:solidFill>
            </a:endParaRPr>
          </a:p>
          <a:p>
            <a:pPr lvl="1" algn="just">
              <a:spcBef>
                <a:spcPts val="600"/>
              </a:spcBef>
              <a:buFont typeface="Arial" pitchFamily="34" charset="0"/>
              <a:buChar char="•"/>
            </a:pPr>
            <a:endParaRPr lang="en-US" altLang="zh-CN" sz="1800" dirty="0" smtClean="0">
              <a:solidFill>
                <a:prstClr val="black"/>
              </a:solidFill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zh-CN" altLang="en-US" dirty="0" smtClean="0">
              <a:solidFill>
                <a:srgbClr val="C00000"/>
              </a:solidFill>
            </a:endParaRPr>
          </a:p>
        </p:txBody>
      </p:sp>
      <p:pic>
        <p:nvPicPr>
          <p:cNvPr id="16387" name="Picture 3" descr="D:\New20180222\CEPC\20210903 IARC报告准备\Impedance\TotalImpedance\SumZL\ReZLtotal_sigz3m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62583"/>
            <a:ext cx="3731880" cy="2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8" name="Picture 4" descr="D:\New20180222\CEPC\20210903 IARC报告准备\Impedance\TotalImpedance\SumZL\ImZLtotal_sigz3m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544" y="1851670"/>
            <a:ext cx="3731880" cy="271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457200" y="123479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Ring longitudinal impedance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87735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内容占位符 2"/>
          <p:cNvSpPr txBox="1">
            <a:spLocks/>
          </p:cNvSpPr>
          <p:nvPr/>
        </p:nvSpPr>
        <p:spPr>
          <a:xfrm>
            <a:off x="395536" y="771550"/>
            <a:ext cx="8280920" cy="41044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r>
              <a:rPr lang="en-US" altLang="zh-CN" sz="2000" dirty="0">
                <a:solidFill>
                  <a:prstClr val="black"/>
                </a:solidFill>
              </a:rPr>
              <a:t>Broadband impedances </a:t>
            </a:r>
            <a:r>
              <a:rPr lang="en-US" altLang="zh-CN" sz="2000" dirty="0" smtClean="0">
                <a:solidFill>
                  <a:prstClr val="black"/>
                </a:solidFill>
              </a:rPr>
              <a:t>are mainly </a:t>
            </a:r>
            <a:r>
              <a:rPr lang="en-US" altLang="zh-CN" sz="2000" dirty="0">
                <a:solidFill>
                  <a:prstClr val="black"/>
                </a:solidFill>
              </a:rPr>
              <a:t>contributed by: resistive wall, flanges, </a:t>
            </a:r>
            <a:r>
              <a:rPr lang="en-US" altLang="zh-CN" sz="2000" dirty="0" smtClean="0">
                <a:solidFill>
                  <a:prstClr val="black"/>
                </a:solidFill>
              </a:rPr>
              <a:t>bellows. </a:t>
            </a:r>
          </a:p>
          <a:p>
            <a:pPr algn="just">
              <a:spcBef>
                <a:spcPts val="300"/>
              </a:spcBef>
              <a:buFont typeface="Wingdings" pitchFamily="2" charset="2"/>
              <a:buChar char="p"/>
            </a:pPr>
            <a:r>
              <a:rPr lang="en-US" altLang="zh-CN" sz="2000" dirty="0" smtClean="0">
                <a:solidFill>
                  <a:prstClr val="black"/>
                </a:solidFill>
              </a:rPr>
              <a:t>Narrowband </a:t>
            </a:r>
            <a:r>
              <a:rPr lang="en-US" altLang="zh-CN" sz="2000" dirty="0">
                <a:solidFill>
                  <a:prstClr val="black"/>
                </a:solidFill>
              </a:rPr>
              <a:t>impedances need to be further checked.</a:t>
            </a: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2000" dirty="0">
              <a:solidFill>
                <a:prstClr val="black"/>
              </a:solidFill>
            </a:endParaRPr>
          </a:p>
          <a:p>
            <a:pPr lvl="1" algn="just">
              <a:spcBef>
                <a:spcPts val="600"/>
              </a:spcBef>
              <a:buFont typeface="Arial" pitchFamily="34" charset="0"/>
              <a:buChar char="•"/>
            </a:pPr>
            <a:endParaRPr lang="en-US" altLang="zh-CN" sz="1800" dirty="0" smtClean="0">
              <a:solidFill>
                <a:prstClr val="black"/>
              </a:solidFill>
            </a:endParaRPr>
          </a:p>
          <a:p>
            <a:pPr algn="just">
              <a:spcBef>
                <a:spcPts val="600"/>
              </a:spcBef>
              <a:buFont typeface="Wingdings" pitchFamily="2" charset="2"/>
              <a:buChar char="p"/>
            </a:pPr>
            <a:endParaRPr lang="en-US" altLang="zh-CN" sz="1800" dirty="0" smtClean="0">
              <a:solidFill>
                <a:prstClr val="black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 smtClean="0">
                <a:solidFill>
                  <a:srgbClr val="C00000"/>
                </a:solidFill>
              </a:rPr>
              <a:t>IAS mini-workshop on Accelerator Physics, Jan. 13-14, 2022</a:t>
            </a:r>
            <a:endParaRPr lang="zh-CN" altLang="en-US" dirty="0" smtClean="0">
              <a:solidFill>
                <a:srgbClr val="C00000"/>
              </a:solidFill>
            </a:endParaRPr>
          </a:p>
        </p:txBody>
      </p:sp>
      <p:pic>
        <p:nvPicPr>
          <p:cNvPr id="18434" name="Picture 2" descr="D:\New20180222\CEPC\20210903 IARC报告准备\Impedance\TotalImpedance\SumZY\ReZytotal_sigz3mm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51670"/>
            <a:ext cx="3758782" cy="273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D:\New20180222\CEPC\20210903 IARC报告准备\Impedance\TotalImpedance\SumZY\ImZytotal_sigz3m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211" y="1851671"/>
            <a:ext cx="3758782" cy="27336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标题 1"/>
          <p:cNvSpPr txBox="1">
            <a:spLocks/>
          </p:cNvSpPr>
          <p:nvPr/>
        </p:nvSpPr>
        <p:spPr>
          <a:xfrm>
            <a:off x="457200" y="123479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Ring transverse impedance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306955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040518"/>
              </p:ext>
            </p:extLst>
          </p:nvPr>
        </p:nvGraphicFramePr>
        <p:xfrm>
          <a:off x="184075" y="699542"/>
          <a:ext cx="5972101" cy="4267424"/>
        </p:xfrm>
        <a:graphic>
          <a:graphicData uri="http://schemas.openxmlformats.org/drawingml/2006/table">
            <a:tbl>
              <a:tblPr/>
              <a:tblGrid>
                <a:gridCol w="1637473"/>
                <a:gridCol w="873441"/>
                <a:gridCol w="1154751"/>
                <a:gridCol w="1153218"/>
                <a:gridCol w="1153218"/>
              </a:tblGrid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Components 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Number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Z</a:t>
                      </a:r>
                      <a:r>
                        <a:rPr kumimoji="0" lang="en-US" altLang="zh-CN" sz="1400" b="1" i="0" u="none" strike="noStrike" cap="none" normalizeH="0" baseline="-2500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||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/</a:t>
                      </a:r>
                      <a:r>
                        <a:rPr kumimoji="0" lang="en-US" altLang="zh-CN" sz="1400" b="1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n</a:t>
                      </a: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</a:t>
                      </a:r>
                      <a:r>
                        <a:rPr kumimoji="0" lang="en-US" altLang="zh-CN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mΩ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1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</a:t>
                      </a:r>
                      <a:r>
                        <a:rPr kumimoji="0" lang="en-US" altLang="zh-CN" sz="1400" b="1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loss</a:t>
                      </a: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, V/pC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ky, kV/pC/m</a:t>
                      </a:r>
                      <a:endParaRPr kumimoji="0" lang="zh-CN" alt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36000" marR="36000" marT="45728" marB="45728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Resistive wall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363.7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RF cavities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101.2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Flanges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37714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37.3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BPMs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1808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9.5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Bellows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15949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87.4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</a:t>
                      </a: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.9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Gate Valves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500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Pumping ports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5316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0.2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Collimators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23.4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0.6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IP chambers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0.3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Electro-separators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20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-0.1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34.5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0.1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Taper transitions</a:t>
                      </a:r>
                      <a:endParaRPr kumimoji="0" lang="zh-CN" altLang="en-US" sz="14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48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0.04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2.5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0.09</a:t>
                      </a:r>
                      <a:endParaRPr kumimoji="0" lang="zh-CN" alt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15.3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676.6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22.5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190307"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CDR Total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11.4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786.8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" charset="0"/>
                          <a:ea typeface="宋体" charset="0"/>
                          <a:cs typeface="宋体" charset="0"/>
                        </a:rPr>
                        <a:t>20.2</a:t>
                      </a:r>
                      <a:endParaRPr kumimoji="0" lang="zh-CN" alt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charset="0"/>
                        <a:ea typeface="宋体" charset="0"/>
                        <a:cs typeface="宋体" charset="0"/>
                      </a:endParaRPr>
                    </a:p>
                  </a:txBody>
                  <a:tcPr marL="91439" marR="91439" marT="45728" marB="45728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9" name="文本框 2"/>
          <p:cNvSpPr txBox="1"/>
          <p:nvPr/>
        </p:nvSpPr>
        <p:spPr>
          <a:xfrm>
            <a:off x="6136224" y="1059582"/>
            <a:ext cx="2952000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1200"/>
              </a:spcBef>
              <a:buFont typeface="Arial"/>
              <a:buChar char="•"/>
            </a:pPr>
            <a:r>
              <a:rPr kumimoji="1" lang="en-US" altLang="zh-CN" sz="1700" dirty="0">
                <a:solidFill>
                  <a:srgbClr val="FF0000"/>
                </a:solidFill>
              </a:rPr>
              <a:t>L</a:t>
            </a:r>
            <a:r>
              <a:rPr kumimoji="1" lang="en-US" altLang="zh-CN" sz="1700" dirty="0" smtClean="0">
                <a:solidFill>
                  <a:srgbClr val="FF0000"/>
                </a:solidFill>
              </a:rPr>
              <a:t>ongitudinal and transverse broadband impedances are dominated by the RW, flanges and bellows.</a:t>
            </a:r>
          </a:p>
          <a:p>
            <a:pPr marL="285750" indent="-285750" algn="just">
              <a:spcBef>
                <a:spcPts val="1200"/>
              </a:spcBef>
              <a:buFont typeface="Arial"/>
              <a:buChar char="•"/>
            </a:pPr>
            <a:r>
              <a:rPr kumimoji="1" lang="en-US" altLang="zh-CN" sz="1700" dirty="0">
                <a:solidFill>
                  <a:srgbClr val="FF0000"/>
                </a:solidFill>
              </a:rPr>
              <a:t>The </a:t>
            </a:r>
            <a:r>
              <a:rPr kumimoji="1" lang="en-US" altLang="zh-CN" sz="1700" dirty="0" smtClean="0">
                <a:solidFill>
                  <a:srgbClr val="FF0000"/>
                </a:solidFill>
              </a:rPr>
              <a:t>loss </a:t>
            </a:r>
            <a:r>
              <a:rPr kumimoji="1" lang="en-US" altLang="zh-CN" sz="1700" dirty="0">
                <a:solidFill>
                  <a:srgbClr val="FF0000"/>
                </a:solidFill>
              </a:rPr>
              <a:t>factor is mainly contributed by the resistive </a:t>
            </a:r>
            <a:r>
              <a:rPr kumimoji="1" lang="en-US" altLang="zh-CN" sz="1700" dirty="0" smtClean="0">
                <a:solidFill>
                  <a:srgbClr val="FF0000"/>
                </a:solidFill>
              </a:rPr>
              <a:t>wall, RF cavities and bellows.</a:t>
            </a:r>
          </a:p>
          <a:p>
            <a:pPr marL="285750" indent="-285750" algn="just">
              <a:spcBef>
                <a:spcPts val="1200"/>
              </a:spcBef>
              <a:buFont typeface="Arial"/>
              <a:buChar char="•"/>
            </a:pPr>
            <a:r>
              <a:rPr kumimoji="1" lang="en-US" altLang="zh-CN" sz="1700" dirty="0" smtClean="0">
                <a:solidFill>
                  <a:srgbClr val="FF0000"/>
                </a:solidFill>
              </a:rPr>
              <a:t>Compare to the CDR budget, we have larger Z/n and </a:t>
            </a:r>
            <a:r>
              <a:rPr kumimoji="1" lang="en-US" altLang="zh-CN" sz="1700" dirty="0" err="1" smtClean="0">
                <a:solidFill>
                  <a:srgbClr val="FF0000"/>
                </a:solidFill>
              </a:rPr>
              <a:t>k</a:t>
            </a:r>
            <a:r>
              <a:rPr kumimoji="1" lang="en-US" altLang="zh-CN" sz="1700" baseline="-25000" dirty="0" err="1" smtClean="0">
                <a:solidFill>
                  <a:srgbClr val="FF0000"/>
                </a:solidFill>
              </a:rPr>
              <a:t>y</a:t>
            </a:r>
            <a:r>
              <a:rPr kumimoji="1" lang="en-US" altLang="zh-CN" sz="1700" dirty="0" smtClean="0">
                <a:solidFill>
                  <a:srgbClr val="FF0000"/>
                </a:solidFill>
              </a:rPr>
              <a:t>, but smaller </a:t>
            </a:r>
            <a:r>
              <a:rPr kumimoji="1" lang="en-US" altLang="zh-CN" sz="1700" dirty="0" err="1" smtClean="0">
                <a:solidFill>
                  <a:srgbClr val="FF0000"/>
                </a:solidFill>
              </a:rPr>
              <a:t>k</a:t>
            </a:r>
            <a:r>
              <a:rPr kumimoji="1" lang="en-US" altLang="zh-CN" sz="1700" baseline="-25000" dirty="0" err="1" smtClean="0">
                <a:solidFill>
                  <a:srgbClr val="FF0000"/>
                </a:solidFill>
              </a:rPr>
              <a:t>loss</a:t>
            </a:r>
            <a:r>
              <a:rPr kumimoji="1" lang="en-US" altLang="zh-CN" sz="1700" dirty="0" smtClean="0">
                <a:solidFill>
                  <a:srgbClr val="FF0000"/>
                </a:solidFill>
              </a:rPr>
              <a:t>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标题 1"/>
          <p:cNvSpPr txBox="1">
            <a:spLocks/>
          </p:cNvSpPr>
          <p:nvPr/>
        </p:nvSpPr>
        <p:spPr>
          <a:xfrm>
            <a:off x="457200" y="51470"/>
            <a:ext cx="8229600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3600" b="1" dirty="0" smtClean="0"/>
              <a:t>Impedance budget @</a:t>
            </a:r>
            <a:r>
              <a:rPr lang="en-US" altLang="zh-CN" sz="3600" b="1" i="1" dirty="0" smtClean="0">
                <a:sym typeface="Symbol"/>
              </a:rPr>
              <a:t></a:t>
            </a:r>
            <a:r>
              <a:rPr lang="en-US" altLang="zh-CN" sz="3600" b="1" i="1" baseline="-25000" dirty="0" smtClean="0">
                <a:sym typeface="Symbol"/>
              </a:rPr>
              <a:t>z</a:t>
            </a:r>
            <a:r>
              <a:rPr lang="en-US" altLang="zh-CN" sz="3600" b="1" dirty="0" smtClean="0">
                <a:sym typeface="Symbol"/>
              </a:rPr>
              <a:t>=3mm</a:t>
            </a:r>
            <a:endParaRPr lang="zh-CN" alt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403667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49493</TotalTime>
  <Words>1683</Words>
  <Application>Microsoft Office PowerPoint</Application>
  <PresentationFormat>全屏显示(16:9)</PresentationFormat>
  <Paragraphs>336</Paragraphs>
  <Slides>20</Slides>
  <Notes>20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CEPC collective instabilities studies</vt:lpstr>
      <vt:lpstr>Outlines</vt:lpstr>
      <vt:lpstr>Impedance updates</vt:lpstr>
      <vt:lpstr>Changes on Resistive Wall</vt:lpstr>
      <vt:lpstr>Changes on Resistive Wall</vt:lpstr>
      <vt:lpstr>Changes on Resistive Wall</vt:lpstr>
      <vt:lpstr>PowerPoint 演示文稿</vt:lpstr>
      <vt:lpstr>PowerPoint 演示文稿</vt:lpstr>
      <vt:lpstr>PowerPoint 演示文稿</vt:lpstr>
      <vt:lpstr>Collective instabilities</vt:lpstr>
      <vt:lpstr>MWI instability &amp; bunch lengthening</vt:lpstr>
      <vt:lpstr>Influence of impedance on beam-beam</vt:lpstr>
      <vt:lpstr>Influence of impedance on beam-beam</vt:lpstr>
      <vt:lpstr>Influence of impedance on beam-beam</vt:lpstr>
      <vt:lpstr>Transverse mode coupling instability</vt:lpstr>
      <vt:lpstr>Transverse resistive wall instability</vt:lpstr>
      <vt:lpstr>Beam ion effects</vt:lpstr>
      <vt:lpstr>Electron cloud effects</vt:lpstr>
      <vt:lpstr>Summary</vt:lpstr>
      <vt:lpstr>Thank you for your attention!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CEPC instability studies for high luminosity H and Z</dc:title>
  <dc:creator>WANGN</dc:creator>
  <cp:lastModifiedBy>WANGN</cp:lastModifiedBy>
  <cp:revision>718</cp:revision>
  <dcterms:created xsi:type="dcterms:W3CDTF">2020-03-22T08:32:01Z</dcterms:created>
  <dcterms:modified xsi:type="dcterms:W3CDTF">2022-01-14T03:50:14Z</dcterms:modified>
</cp:coreProperties>
</file>