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2" r:id="rId2"/>
    <p:sldId id="296" r:id="rId3"/>
    <p:sldId id="455" r:id="rId4"/>
    <p:sldId id="453" r:id="rId5"/>
    <p:sldId id="966" r:id="rId6"/>
    <p:sldId id="968" r:id="rId7"/>
    <p:sldId id="969" r:id="rId8"/>
    <p:sldId id="970" r:id="rId9"/>
    <p:sldId id="967" r:id="rId10"/>
    <p:sldId id="971" r:id="rId11"/>
    <p:sldId id="972" r:id="rId12"/>
    <p:sldId id="334" r:id="rId13"/>
    <p:sldId id="942" r:id="rId14"/>
    <p:sldId id="953" r:id="rId15"/>
    <p:sldId id="955" r:id="rId16"/>
    <p:sldId id="954" r:id="rId17"/>
    <p:sldId id="960" r:id="rId18"/>
    <p:sldId id="958" r:id="rId19"/>
    <p:sldId id="961" r:id="rId20"/>
    <p:sldId id="962" r:id="rId21"/>
    <p:sldId id="323" r:id="rId22"/>
    <p:sldId id="964" r:id="rId23"/>
    <p:sldId id="965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79CE"/>
    <a:srgbClr val="0000FF"/>
    <a:srgbClr val="FF9900"/>
    <a:srgbClr val="759E00"/>
    <a:srgbClr val="3366FF"/>
    <a:srgbClr val="4B76FF"/>
    <a:srgbClr val="638600"/>
    <a:srgbClr val="7199C9"/>
    <a:srgbClr val="009644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9" autoAdjust="0"/>
    <p:restoredTop sz="94608" autoAdjust="0"/>
  </p:normalViewPr>
  <p:slideViewPr>
    <p:cSldViewPr>
      <p:cViewPr varScale="1">
        <p:scale>
          <a:sx n="62" d="100"/>
          <a:sy n="62" d="100"/>
        </p:scale>
        <p:origin x="1296" y="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85" d="100"/>
          <a:sy n="85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787CF-DF26-4A86-A01F-7CD7536027AC}" type="datetimeFigureOut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69B33-E269-410F-A93E-DBDAB0AF58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60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0D183-6031-4C32-B44B-14746A336CF0}" type="datetimeFigureOut">
              <a:rPr lang="zh-CN" altLang="en-US" smtClean="0"/>
              <a:pPr/>
              <a:t>2022/1/13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70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高能所图标-单色.tif"/>
          <p:cNvPicPr>
            <a:picLocks noChangeAspect="1"/>
          </p:cNvPicPr>
          <p:nvPr userDrawn="1"/>
        </p:nvPicPr>
        <p:blipFill>
          <a:blip r:embed="rId2" cstate="email">
            <a:lum brigh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348880"/>
            <a:ext cx="5580112" cy="45091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4DD93-4389-43A1-B6A6-324EB326FA98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9144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857357" y="6750024"/>
            <a:ext cx="7286644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9144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29454" y="-2"/>
            <a:ext cx="2214546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84030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 marL="742950" indent="-285750">
              <a:buFont typeface="Wingdings" panose="05000000000000000000" pitchFamily="2" charset="2"/>
              <a:buChar char="Ø"/>
              <a:defRPr sz="20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5C54E-EC9F-49A6-944B-D9C80DF90956}" type="datetime1">
              <a:rPr lang="zh-CN" altLang="en-US" smtClean="0"/>
              <a:t>2022/1/13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9144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1857357" y="6750024"/>
            <a:ext cx="7286644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9144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14282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202F-9DF5-4300-9C6A-D78B92D8844A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17B5-36B9-4733-BD5E-65A0540D282D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307E1-D71C-41BA-A46F-7D59ABA25668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16889-027D-4052-8D72-88A2CBDA31F4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1" r:id="rId3"/>
    <p:sldLayoutId id="2147483652" r:id="rId4"/>
    <p:sldLayoutId id="214748365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 dirty="0"/>
              <a:t>CEPC mechanics design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3933056"/>
            <a:ext cx="7086600" cy="1752600"/>
          </a:xfrm>
        </p:spPr>
        <p:txBody>
          <a:bodyPr>
            <a:normAutofit/>
          </a:bodyPr>
          <a:lstStyle/>
          <a:p>
            <a:r>
              <a:rPr lang="en-US" altLang="zh-CN" dirty="0" err="1"/>
              <a:t>Haijing</a:t>
            </a:r>
            <a:r>
              <a:rPr lang="en-US" altLang="zh-CN" dirty="0"/>
              <a:t> Wang</a:t>
            </a:r>
          </a:p>
          <a:p>
            <a:r>
              <a:rPr lang="en-US" altLang="zh-CN" sz="2000" dirty="0"/>
              <a:t>IAS Mini-workshop: Accelerator Physics - Key Beam Physics and Technologies Issues for Colliders</a:t>
            </a:r>
          </a:p>
          <a:p>
            <a:r>
              <a:rPr lang="en-US" altLang="zh-CN" sz="2000" dirty="0"/>
              <a:t>1.13-1.14, 2022</a:t>
            </a:r>
          </a:p>
        </p:txBody>
      </p:sp>
    </p:spTree>
    <p:extLst>
      <p:ext uri="{BB962C8B-B14F-4D97-AF65-F5344CB8AC3E}">
        <p14:creationId xmlns:p14="http://schemas.microsoft.com/office/powerpoint/2010/main" val="361860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内容占位符 14">
            <a:extLst>
              <a:ext uri="{FF2B5EF4-FFF2-40B4-BE49-F238E27FC236}">
                <a16:creationId xmlns:a16="http://schemas.microsoft.com/office/drawing/2014/main" id="{94E36E60-7822-4E52-914E-4E4A1A1DD4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8" y="1638092"/>
            <a:ext cx="6120000" cy="4322935"/>
          </a:xfr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5F0B123-FF03-4F82-AF06-C5FF527E6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528" y="1124744"/>
            <a:ext cx="3600000" cy="2379927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82E4A99-393F-47A2-BFB7-FCFAABA26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777E7AF2-003D-4BA6-8721-46B324843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MDI mechanics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5AD9DED-7030-49E4-9F9D-E3AF6DA0C22C}"/>
              </a:ext>
            </a:extLst>
          </p:cNvPr>
          <p:cNvSpPr txBox="1"/>
          <p:nvPr/>
        </p:nvSpPr>
        <p:spPr>
          <a:xfrm>
            <a:off x="512004" y="1268760"/>
            <a:ext cx="710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MDI layout: Continue to be updated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9B59A73-9F04-48E2-AE27-A11AF0133EFA}"/>
              </a:ext>
            </a:extLst>
          </p:cNvPr>
          <p:cNvSpPr txBox="1"/>
          <p:nvPr/>
        </p:nvSpPr>
        <p:spPr>
          <a:xfrm>
            <a:off x="2843528" y="280144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Detector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83D0D17-6D4D-4BE1-A554-7202EFA249A8}"/>
              </a:ext>
            </a:extLst>
          </p:cNvPr>
          <p:cNvSpPr txBox="1"/>
          <p:nvPr/>
        </p:nvSpPr>
        <p:spPr>
          <a:xfrm>
            <a:off x="35496" y="3720695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Accelerator devices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7F800AA-0DE1-4A24-9F39-96DB647D8EE6}"/>
              </a:ext>
            </a:extLst>
          </p:cNvPr>
          <p:cNvSpPr txBox="1"/>
          <p:nvPr/>
        </p:nvSpPr>
        <p:spPr>
          <a:xfrm>
            <a:off x="5506360" y="362811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Accelerator devices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3C6E38C-D9F5-4A7C-A705-18607F98953E}"/>
              </a:ext>
            </a:extLst>
          </p:cNvPr>
          <p:cNvSpPr txBox="1"/>
          <p:nvPr/>
        </p:nvSpPr>
        <p:spPr>
          <a:xfrm>
            <a:off x="5140813" y="4274441"/>
            <a:ext cx="3805030" cy="2379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 baseline="0">
                <a:latin typeface="Arial" panose="020B0604020202020204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baseline="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baseline="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baseline="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zh-CN" sz="1800" dirty="0"/>
              <a:t>Collaboration from several systems:</a:t>
            </a:r>
          </a:p>
          <a:p>
            <a:pPr lvl="1"/>
            <a:r>
              <a:rPr lang="en-US" altLang="zh-CN" sz="1600" dirty="0"/>
              <a:t>Accelerator: physics, mechanics, SC magnets, vacuum, cryogenic, instruments…</a:t>
            </a:r>
          </a:p>
          <a:p>
            <a:pPr lvl="1"/>
            <a:r>
              <a:rPr lang="en-US" altLang="zh-CN" sz="1600" dirty="0"/>
              <a:t>Detector:  physics, mechanics, VTX, Yoke, shielding…</a:t>
            </a:r>
          </a:p>
          <a:p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529206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82E4A99-393F-47A2-BFB7-FCFAABA26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777E7AF2-003D-4BA6-8721-46B324843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MDI mechanics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5AD9DED-7030-49E4-9F9D-E3AF6DA0C22C}"/>
              </a:ext>
            </a:extLst>
          </p:cNvPr>
          <p:cNvSpPr txBox="1"/>
          <p:nvPr/>
        </p:nvSpPr>
        <p:spPr>
          <a:xfrm>
            <a:off x="512004" y="1268760"/>
            <a:ext cx="710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MDI layout: Continue to be updated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728A9D89-B5A0-46C6-91B4-A81E1FB38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31" y="1555643"/>
            <a:ext cx="7200000" cy="432871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27674C0-9D1E-498B-82CB-3B159D806942}"/>
              </a:ext>
            </a:extLst>
          </p:cNvPr>
          <p:cNvSpPr txBox="1"/>
          <p:nvPr/>
        </p:nvSpPr>
        <p:spPr>
          <a:xfrm>
            <a:off x="688286" y="5805265"/>
            <a:ext cx="7556122" cy="909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 baseline="0">
                <a:latin typeface="Arial" panose="020B0604020202020204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baseline="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baseline="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baseline="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zh-CN" sz="1800" dirty="0"/>
              <a:t>Tools: Inventor, </a:t>
            </a:r>
            <a:r>
              <a:rPr lang="en-US" altLang="zh-CN" sz="1800" dirty="0" err="1"/>
              <a:t>solidworks</a:t>
            </a:r>
            <a:r>
              <a:rPr lang="en-US" altLang="zh-CN" sz="1800" dirty="0"/>
              <a:t>…</a:t>
            </a:r>
          </a:p>
          <a:p>
            <a:r>
              <a:rPr lang="en-US" altLang="zh-CN" sz="1800" dirty="0"/>
              <a:t>Phased achievements: a workable layout for CDR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420228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:a16="http://schemas.microsoft.com/office/drawing/2014/main" id="{EC9482FD-88A2-4026-898F-791F9F7B93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220" b="7143"/>
          <a:stretch/>
        </p:blipFill>
        <p:spPr>
          <a:xfrm>
            <a:off x="3563888" y="4126807"/>
            <a:ext cx="2520000" cy="18754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MDI mechanics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0C44B33-1E35-41DC-BF43-04A4056DF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343" y="1700808"/>
            <a:ext cx="2160000" cy="194304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A61F182-92F0-488D-9F27-91EEBD6EB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43" y="1386551"/>
            <a:ext cx="2880000" cy="296974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8775A4F-EA64-4AED-89F2-882DD97F36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1301784"/>
            <a:ext cx="2880000" cy="279356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A07BC06-ED5B-4691-8C32-C32CC211AD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160" y="4501379"/>
            <a:ext cx="2520000" cy="1853186"/>
          </a:xfrm>
          <a:prstGeom prst="rect">
            <a:avLst/>
          </a:prstGeom>
        </p:spPr>
      </p:pic>
      <p:sp>
        <p:nvSpPr>
          <p:cNvPr id="36" name="内容占位符 2">
            <a:extLst>
              <a:ext uri="{FF2B5EF4-FFF2-40B4-BE49-F238E27FC236}">
                <a16:creationId xmlns:a16="http://schemas.microsoft.com/office/drawing/2014/main" id="{770BB4EA-0255-4180-A567-16A250DC31FC}"/>
              </a:ext>
            </a:extLst>
          </p:cNvPr>
          <p:cNvSpPr txBox="1">
            <a:spLocks/>
          </p:cNvSpPr>
          <p:nvPr/>
        </p:nvSpPr>
        <p:spPr>
          <a:xfrm>
            <a:off x="277903" y="4365104"/>
            <a:ext cx="4572813" cy="230425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CN" sz="2000" dirty="0"/>
              <a:t>Methods: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Theoretical derivation</a:t>
            </a:r>
            <a:r>
              <a:rPr lang="zh-CN" altLang="en-US" sz="1600" dirty="0"/>
              <a:t> </a:t>
            </a:r>
            <a:endParaRPr lang="en-US" altLang="zh-CN" sz="1600" dirty="0"/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Two layers of edge sealing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Space optimization  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FEA</a:t>
            </a:r>
          </a:p>
          <a:p>
            <a:pPr>
              <a:spcBef>
                <a:spcPts val="0"/>
              </a:spcBef>
            </a:pPr>
            <a:r>
              <a:rPr lang="en-US" altLang="zh-CN" sz="2000" dirty="0"/>
              <a:t>Tools: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Workbench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Inventor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9E9172BA-0840-4299-8A29-4A4B3886BA7D}"/>
              </a:ext>
            </a:extLst>
          </p:cNvPr>
          <p:cNvSpPr txBox="1"/>
          <p:nvPr/>
        </p:nvSpPr>
        <p:spPr>
          <a:xfrm>
            <a:off x="611560" y="1017219"/>
            <a:ext cx="710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Remote vacuum connector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5118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内容占位符 5">
            <a:extLst>
              <a:ext uri="{FF2B5EF4-FFF2-40B4-BE49-F238E27FC236}">
                <a16:creationId xmlns:a16="http://schemas.microsoft.com/office/drawing/2014/main" id="{12C4B3E9-5B1D-47B4-A296-7F3B431753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6580221"/>
              </p:ext>
            </p:extLst>
          </p:nvPr>
        </p:nvGraphicFramePr>
        <p:xfrm>
          <a:off x="611560" y="2194858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85998312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51654300"/>
                    </a:ext>
                  </a:extLst>
                </a:gridCol>
                <a:gridCol w="1441240">
                  <a:extLst>
                    <a:ext uri="{9D8B030D-6E8A-4147-A177-3AD203B41FA5}">
                      <a16:colId xmlns:a16="http://schemas.microsoft.com/office/drawing/2014/main" val="3850671658"/>
                    </a:ext>
                  </a:extLst>
                </a:gridCol>
                <a:gridCol w="2673560">
                  <a:extLst>
                    <a:ext uri="{9D8B030D-6E8A-4147-A177-3AD203B41FA5}">
                      <a16:colId xmlns:a16="http://schemas.microsoft.com/office/drawing/2014/main" val="22594854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Sealing methods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Within detection angle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Leak rate estimation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Remarks 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143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RVC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Successful used in S-KEKB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499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Remote chain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Eliminated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2574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Inflatable seal*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Experience from CSNS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00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Improved inflatable seal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Mainly focused on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839164"/>
                  </a:ext>
                </a:extLst>
              </a:tr>
            </a:tbl>
          </a:graphicData>
        </a:graphic>
      </p:graphicFrame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C343458-029C-419F-AED1-4BA3CFC6D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69D24CCC-A3BE-485D-9888-F165F60C0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142875"/>
            <a:ext cx="8072437" cy="725488"/>
          </a:xfrm>
        </p:spPr>
        <p:txBody>
          <a:bodyPr>
            <a:normAutofit/>
          </a:bodyPr>
          <a:lstStyle/>
          <a:p>
            <a:r>
              <a:rPr lang="en-US" altLang="zh-CN" dirty="0"/>
              <a:t>MDI mechanics</a:t>
            </a:r>
            <a:endParaRPr lang="zh-CN" altLang="en-US" dirty="0"/>
          </a:p>
        </p:txBody>
      </p:sp>
      <p:sp>
        <p:nvSpPr>
          <p:cNvPr id="8" name="星形: 五角 7">
            <a:extLst>
              <a:ext uri="{FF2B5EF4-FFF2-40B4-BE49-F238E27FC236}">
                <a16:creationId xmlns:a16="http://schemas.microsoft.com/office/drawing/2014/main" id="{38997F15-BE58-441F-A033-AF8316AAAE36}"/>
              </a:ext>
            </a:extLst>
          </p:cNvPr>
          <p:cNvSpPr/>
          <p:nvPr/>
        </p:nvSpPr>
        <p:spPr>
          <a:xfrm>
            <a:off x="4799448" y="2968938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星形: 五角 8">
            <a:extLst>
              <a:ext uri="{FF2B5EF4-FFF2-40B4-BE49-F238E27FC236}">
                <a16:creationId xmlns:a16="http://schemas.microsoft.com/office/drawing/2014/main" id="{43912BCD-BB0A-48CF-BC25-8DF663B5B417}"/>
              </a:ext>
            </a:extLst>
          </p:cNvPr>
          <p:cNvSpPr/>
          <p:nvPr/>
        </p:nvSpPr>
        <p:spPr>
          <a:xfrm>
            <a:off x="5049682" y="2977322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星形: 五角 9">
            <a:extLst>
              <a:ext uri="{FF2B5EF4-FFF2-40B4-BE49-F238E27FC236}">
                <a16:creationId xmlns:a16="http://schemas.microsoft.com/office/drawing/2014/main" id="{794DCAE4-CCA4-4377-970F-D57C64430184}"/>
              </a:ext>
            </a:extLst>
          </p:cNvPr>
          <p:cNvSpPr/>
          <p:nvPr/>
        </p:nvSpPr>
        <p:spPr>
          <a:xfrm>
            <a:off x="5299916" y="2968938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星形: 五角 10">
            <a:extLst>
              <a:ext uri="{FF2B5EF4-FFF2-40B4-BE49-F238E27FC236}">
                <a16:creationId xmlns:a16="http://schemas.microsoft.com/office/drawing/2014/main" id="{77B93D18-F441-4AC2-AA4E-AF5289A91B98}"/>
              </a:ext>
            </a:extLst>
          </p:cNvPr>
          <p:cNvSpPr/>
          <p:nvPr/>
        </p:nvSpPr>
        <p:spPr>
          <a:xfrm>
            <a:off x="4799448" y="4159181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星形: 五角 11">
            <a:extLst>
              <a:ext uri="{FF2B5EF4-FFF2-40B4-BE49-F238E27FC236}">
                <a16:creationId xmlns:a16="http://schemas.microsoft.com/office/drawing/2014/main" id="{755A7999-76A4-4DB3-A22C-46C042AA3995}"/>
              </a:ext>
            </a:extLst>
          </p:cNvPr>
          <p:cNvSpPr/>
          <p:nvPr/>
        </p:nvSpPr>
        <p:spPr>
          <a:xfrm>
            <a:off x="5049682" y="4150797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星形: 五角 12">
            <a:extLst>
              <a:ext uri="{FF2B5EF4-FFF2-40B4-BE49-F238E27FC236}">
                <a16:creationId xmlns:a16="http://schemas.microsoft.com/office/drawing/2014/main" id="{1AF12C84-D298-436F-BD65-53C0107FD6D8}"/>
              </a:ext>
            </a:extLst>
          </p:cNvPr>
          <p:cNvSpPr/>
          <p:nvPr/>
        </p:nvSpPr>
        <p:spPr>
          <a:xfrm>
            <a:off x="4799448" y="3319190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星形: 五角 13">
            <a:extLst>
              <a:ext uri="{FF2B5EF4-FFF2-40B4-BE49-F238E27FC236}">
                <a16:creationId xmlns:a16="http://schemas.microsoft.com/office/drawing/2014/main" id="{FDFE1E18-96FC-4C60-8092-B2EB9B9EB847}"/>
              </a:ext>
            </a:extLst>
          </p:cNvPr>
          <p:cNvSpPr/>
          <p:nvPr/>
        </p:nvSpPr>
        <p:spPr>
          <a:xfrm>
            <a:off x="4799448" y="3689018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星形: 五角 14">
            <a:extLst>
              <a:ext uri="{FF2B5EF4-FFF2-40B4-BE49-F238E27FC236}">
                <a16:creationId xmlns:a16="http://schemas.microsoft.com/office/drawing/2014/main" id="{B6661C14-1BB7-448D-917C-5EC211E191AC}"/>
              </a:ext>
            </a:extLst>
          </p:cNvPr>
          <p:cNvSpPr/>
          <p:nvPr/>
        </p:nvSpPr>
        <p:spPr>
          <a:xfrm>
            <a:off x="5550150" y="2977322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星形: 五角 15">
            <a:extLst>
              <a:ext uri="{FF2B5EF4-FFF2-40B4-BE49-F238E27FC236}">
                <a16:creationId xmlns:a16="http://schemas.microsoft.com/office/drawing/2014/main" id="{A6C21B24-EDD5-4423-A952-D1EFA0EB7E19}"/>
              </a:ext>
            </a:extLst>
          </p:cNvPr>
          <p:cNvSpPr/>
          <p:nvPr/>
        </p:nvSpPr>
        <p:spPr>
          <a:xfrm>
            <a:off x="5049682" y="3683759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星形: 五角 16">
            <a:extLst>
              <a:ext uri="{FF2B5EF4-FFF2-40B4-BE49-F238E27FC236}">
                <a16:creationId xmlns:a16="http://schemas.microsoft.com/office/drawing/2014/main" id="{F5C787FD-56D7-4DC9-9E25-F041F194E72E}"/>
              </a:ext>
            </a:extLst>
          </p:cNvPr>
          <p:cNvSpPr/>
          <p:nvPr/>
        </p:nvSpPr>
        <p:spPr>
          <a:xfrm>
            <a:off x="5299916" y="4159181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4534815D-7F01-4E89-AF04-38BA80090F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82"/>
          <a:stretch/>
        </p:blipFill>
        <p:spPr>
          <a:xfrm>
            <a:off x="6084168" y="4587538"/>
            <a:ext cx="2880000" cy="1925562"/>
          </a:xfrm>
          <a:prstGeom prst="rect">
            <a:avLst/>
          </a:prstGeom>
        </p:spPr>
      </p:pic>
      <p:sp>
        <p:nvSpPr>
          <p:cNvPr id="19" name="内容占位符 5">
            <a:extLst>
              <a:ext uri="{FF2B5EF4-FFF2-40B4-BE49-F238E27FC236}">
                <a16:creationId xmlns:a16="http://schemas.microsoft.com/office/drawing/2014/main" id="{BCB3AF15-0656-40D5-B2DC-F9257540FDFD}"/>
              </a:ext>
            </a:extLst>
          </p:cNvPr>
          <p:cNvSpPr txBox="1">
            <a:spLocks/>
          </p:cNvSpPr>
          <p:nvPr/>
        </p:nvSpPr>
        <p:spPr>
          <a:xfrm>
            <a:off x="338865" y="4897684"/>
            <a:ext cx="5861506" cy="1615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Arial" panose="020B0604020202020204" pitchFamily="34" charset="0"/>
              <a:buChar char="•"/>
              <a:defRPr sz="2400" b="0" kern="1200" baseline="0">
                <a:solidFill>
                  <a:schemeClr val="tx1"/>
                </a:solidFill>
                <a:latin typeface="+mj-lt"/>
                <a:ea typeface="微软雅黑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Our experience:</a:t>
            </a:r>
          </a:p>
          <a:p>
            <a:pPr marL="540000" lvl="2"/>
            <a:r>
              <a:rPr lang="en-US" altLang="zh-CN" dirty="0"/>
              <a:t>Single-layer </a:t>
            </a:r>
            <a:r>
              <a:rPr lang="en-US" altLang="zh-CN" dirty="0">
                <a:sym typeface="Wingdings" panose="05000000000000000000" pitchFamily="2" charset="2"/>
              </a:rPr>
              <a:t> double layer, leak rate can be improved from 1e-6 Pa.m3/s to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8.5e-10 Pa.m3/s</a:t>
            </a:r>
            <a:r>
              <a:rPr lang="en-US" altLang="zh-CN" dirty="0">
                <a:sym typeface="Wingdings" panose="05000000000000000000" pitchFamily="2" charset="2"/>
              </a:rPr>
              <a:t>.</a:t>
            </a:r>
            <a:endParaRPr lang="en-US" altLang="zh-CN" dirty="0"/>
          </a:p>
          <a:p>
            <a:pPr marL="540000" lvl="2">
              <a:lnSpc>
                <a:spcPct val="100000"/>
              </a:lnSpc>
            </a:pPr>
            <a:r>
              <a:rPr lang="en-US" altLang="zh-CN" dirty="0"/>
              <a:t>Replace membrane sealing by edge sealing </a:t>
            </a:r>
            <a:endParaRPr lang="zh-CN" altLang="en-US" dirty="0"/>
          </a:p>
        </p:txBody>
      </p:sp>
      <p:sp>
        <p:nvSpPr>
          <p:cNvPr id="20" name="内容占位符 1">
            <a:extLst>
              <a:ext uri="{FF2B5EF4-FFF2-40B4-BE49-F238E27FC236}">
                <a16:creationId xmlns:a16="http://schemas.microsoft.com/office/drawing/2014/main" id="{73EE2DB1-CD09-476B-94F6-9611EF248AD9}"/>
              </a:ext>
            </a:extLst>
          </p:cNvPr>
          <p:cNvSpPr txBox="1">
            <a:spLocks/>
          </p:cNvSpPr>
          <p:nvPr/>
        </p:nvSpPr>
        <p:spPr>
          <a:xfrm>
            <a:off x="457200" y="1395072"/>
            <a:ext cx="8229600" cy="832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Difficulties:</a:t>
            </a:r>
          </a:p>
          <a:p>
            <a:pPr lvl="1"/>
            <a:r>
              <a:rPr lang="en-US" altLang="zh-CN" sz="1800" dirty="0"/>
              <a:t>Space limitation, leak rate, thermal dissipation…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5AB7EE7-EFBC-40D4-84ED-60DFBBE4C8DF}"/>
              </a:ext>
            </a:extLst>
          </p:cNvPr>
          <p:cNvSpPr txBox="1"/>
          <p:nvPr/>
        </p:nvSpPr>
        <p:spPr>
          <a:xfrm>
            <a:off x="500063" y="1029708"/>
            <a:ext cx="710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Remote vacuum connector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8280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D7B5533-7A53-477E-BA10-9AD95AEAB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503" y="1262699"/>
            <a:ext cx="4680000" cy="259403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7CC38F3-4A8F-4236-881E-7B70D8FF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7427168" cy="4840303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4 collimators per IP per ring for background decreasing</a:t>
            </a:r>
          </a:p>
          <a:p>
            <a:r>
              <a:rPr lang="en-US" altLang="zh-CN" sz="2000" dirty="0"/>
              <a:t>Horizontal aperture</a:t>
            </a:r>
          </a:p>
          <a:p>
            <a:pPr lvl="1"/>
            <a:r>
              <a:rPr lang="en-US" altLang="zh-CN" sz="1600" dirty="0"/>
              <a:t>4.4 mm~20 mm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7CA324F-9BBD-4CEB-976E-80F692F4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E695B006-AECC-4BF4-991C-09C4D587A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Collimators and machine protection scheme</a:t>
            </a:r>
            <a:endParaRPr lang="zh-CN" altLang="en-US" sz="2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4751375-7536-4DB6-AD5F-61F6471365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604" b="20036"/>
          <a:stretch/>
        </p:blipFill>
        <p:spPr>
          <a:xfrm>
            <a:off x="4139952" y="3891195"/>
            <a:ext cx="4862551" cy="1870813"/>
          </a:xfrm>
          <a:prstGeom prst="rect">
            <a:avLst/>
          </a:prstGeom>
        </p:spPr>
      </p:pic>
      <p:sp>
        <p:nvSpPr>
          <p:cNvPr id="26" name="内容占位符 2">
            <a:extLst>
              <a:ext uri="{FF2B5EF4-FFF2-40B4-BE49-F238E27FC236}">
                <a16:creationId xmlns:a16="http://schemas.microsoft.com/office/drawing/2014/main" id="{21558C6A-5B93-4EE9-A927-00EA174D29ED}"/>
              </a:ext>
            </a:extLst>
          </p:cNvPr>
          <p:cNvSpPr txBox="1">
            <a:spLocks/>
          </p:cNvSpPr>
          <p:nvPr/>
        </p:nvSpPr>
        <p:spPr>
          <a:xfrm>
            <a:off x="457201" y="2502172"/>
            <a:ext cx="3682752" cy="36008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CN" sz="2000" dirty="0"/>
              <a:t>Methods:</a:t>
            </a:r>
            <a:endParaRPr lang="en-US" altLang="zh-CN" sz="1600" dirty="0"/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FEA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Thermal deposition analysis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Impedance analysis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Kinetic design</a:t>
            </a:r>
          </a:p>
          <a:p>
            <a:pPr>
              <a:spcBef>
                <a:spcPts val="0"/>
              </a:spcBef>
            </a:pPr>
            <a:r>
              <a:rPr lang="en-US" altLang="zh-CN" sz="2000" dirty="0"/>
              <a:t>Tools: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ANSYS/Workbench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Inventor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Geant4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CST</a:t>
            </a:r>
          </a:p>
        </p:txBody>
      </p:sp>
    </p:spTree>
    <p:extLst>
      <p:ext uri="{BB962C8B-B14F-4D97-AF65-F5344CB8AC3E}">
        <p14:creationId xmlns:p14="http://schemas.microsoft.com/office/powerpoint/2010/main" val="3669698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04B23523-696B-4D98-97C7-EA8B234BA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916832"/>
            <a:ext cx="3600000" cy="1446089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7CC38F3-4A8F-4236-881E-7B70D8FF6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4114800" cy="4840303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Particle deposition</a:t>
            </a:r>
          </a:p>
          <a:p>
            <a:pPr lvl="1"/>
            <a:r>
              <a:rPr lang="en-US" altLang="zh-CN" sz="1600" dirty="0"/>
              <a:t>Jaw material: Cu</a:t>
            </a:r>
          </a:p>
          <a:p>
            <a:pPr lvl="1"/>
            <a:r>
              <a:rPr lang="en-US" altLang="zh-CN" sz="1600" dirty="0"/>
              <a:t>Total heat generation:  </a:t>
            </a:r>
            <a:r>
              <a:rPr lang="en-US" altLang="zh-CN" sz="1600" dirty="0">
                <a:solidFill>
                  <a:srgbClr val="FF0000"/>
                </a:solidFill>
              </a:rPr>
              <a:t>91.6 W</a:t>
            </a:r>
            <a:endParaRPr lang="en-US" altLang="zh-CN" sz="1600" dirty="0"/>
          </a:p>
          <a:p>
            <a:pPr lvl="1"/>
            <a:r>
              <a:rPr lang="en-US" altLang="zh-CN" sz="1600" dirty="0"/>
              <a:t>Maximum temperature raise by particle-material reaction: </a:t>
            </a:r>
            <a:r>
              <a:rPr lang="en-US" altLang="zh-CN" sz="1600" dirty="0">
                <a:solidFill>
                  <a:srgbClr val="FF0000"/>
                </a:solidFill>
              </a:rPr>
              <a:t>2</a:t>
            </a:r>
            <a:r>
              <a:rPr lang="zh-CN" altLang="en-US" sz="1600" dirty="0">
                <a:solidFill>
                  <a:srgbClr val="FF0000"/>
                </a:solidFill>
              </a:rPr>
              <a:t>℃</a:t>
            </a:r>
            <a:endParaRPr lang="zh-CN" altLang="en-US" sz="1600" dirty="0"/>
          </a:p>
          <a:p>
            <a:endParaRPr lang="en-US" altLang="zh-CN" sz="2000" dirty="0"/>
          </a:p>
          <a:p>
            <a:endParaRPr lang="zh-CN" altLang="en-US" sz="2000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7CA324F-9BBD-4CEB-976E-80F692F4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160000E-0089-4B16-8F22-2CD13D87649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2597663"/>
            <a:ext cx="3240000" cy="225793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BEFC301-7487-48F7-A6A1-EC43389DA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584" y="4952240"/>
            <a:ext cx="3600000" cy="1706048"/>
          </a:xfrm>
          <a:prstGeom prst="rect">
            <a:avLst/>
          </a:prstGeom>
        </p:spPr>
      </p:pic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633AFF47-C5DD-4DAA-8AD4-BA78359380F0}"/>
              </a:ext>
            </a:extLst>
          </p:cNvPr>
          <p:cNvSpPr txBox="1">
            <a:spLocks/>
          </p:cNvSpPr>
          <p:nvPr/>
        </p:nvSpPr>
        <p:spPr>
          <a:xfrm>
            <a:off x="4457728" y="1052736"/>
            <a:ext cx="4114800" cy="1224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SR load</a:t>
            </a:r>
          </a:p>
          <a:p>
            <a:pPr lvl="1"/>
            <a:r>
              <a:rPr lang="en-US" altLang="zh-CN" sz="1600" dirty="0">
                <a:solidFill>
                  <a:srgbClr val="FF0000"/>
                </a:solidFill>
              </a:rPr>
              <a:t>9.3 kW</a:t>
            </a:r>
            <a:r>
              <a:rPr lang="en-US" altLang="zh-CN" sz="1600" dirty="0"/>
              <a:t>@30 MW, Higgs</a:t>
            </a:r>
          </a:p>
          <a:p>
            <a:pPr lvl="1"/>
            <a:r>
              <a:rPr lang="en-US" altLang="zh-CN" sz="1600" dirty="0"/>
              <a:t>Main power for collimator</a:t>
            </a:r>
          </a:p>
          <a:p>
            <a:endParaRPr lang="en-US" altLang="zh-CN" sz="2000" dirty="0"/>
          </a:p>
          <a:p>
            <a:endParaRPr lang="zh-CN" altLang="en-US" sz="20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0F3B560-D32A-495C-8619-5EE7413BF1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4886" y="3870879"/>
            <a:ext cx="3240000" cy="125086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9C421F4-DAD1-4CCA-B674-B0939ECD45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5002947"/>
            <a:ext cx="3240000" cy="1780183"/>
          </a:xfrm>
          <a:prstGeom prst="rect">
            <a:avLst/>
          </a:prstGeom>
        </p:spPr>
      </p:pic>
      <p:sp>
        <p:nvSpPr>
          <p:cNvPr id="18" name="内容占位符 1">
            <a:extLst>
              <a:ext uri="{FF2B5EF4-FFF2-40B4-BE49-F238E27FC236}">
                <a16:creationId xmlns:a16="http://schemas.microsoft.com/office/drawing/2014/main" id="{95177BCE-B72E-4C39-9A55-24F0265950C2}"/>
              </a:ext>
            </a:extLst>
          </p:cNvPr>
          <p:cNvSpPr txBox="1">
            <a:spLocks/>
          </p:cNvSpPr>
          <p:nvPr/>
        </p:nvSpPr>
        <p:spPr>
          <a:xfrm>
            <a:off x="4457728" y="2998738"/>
            <a:ext cx="4114800" cy="1133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Impedance load</a:t>
            </a:r>
          </a:p>
          <a:p>
            <a:pPr lvl="1"/>
            <a:r>
              <a:rPr lang="en-US" altLang="zh-CN" sz="1600" dirty="0"/>
              <a:t>Loss factor can be optimized with tip offset ~ negligible power</a:t>
            </a:r>
          </a:p>
        </p:txBody>
      </p:sp>
      <p:sp>
        <p:nvSpPr>
          <p:cNvPr id="15" name="标题 3">
            <a:extLst>
              <a:ext uri="{FF2B5EF4-FFF2-40B4-BE49-F238E27FC236}">
                <a16:creationId xmlns:a16="http://schemas.microsoft.com/office/drawing/2014/main" id="{7D1B49AF-3810-49C4-898E-5F73370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725470"/>
          </a:xfrm>
        </p:spPr>
        <p:txBody>
          <a:bodyPr>
            <a:noAutofit/>
          </a:bodyPr>
          <a:lstStyle/>
          <a:p>
            <a:r>
              <a:rPr lang="en-US" altLang="zh-CN" sz="2400" dirty="0"/>
              <a:t>Collimators and machine protection scheme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01458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881D5C8-13E7-4336-AFD9-93051A2AD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Highest temperature in jaws: 183 </a:t>
            </a:r>
            <a:r>
              <a:rPr lang="zh-CN" altLang="en-US" dirty="0"/>
              <a:t>℃</a:t>
            </a:r>
            <a:endParaRPr lang="en-US" altLang="zh-CN" dirty="0"/>
          </a:p>
          <a:p>
            <a:r>
              <a:rPr lang="en-US" altLang="zh-CN" dirty="0"/>
              <a:t>Highest temperature in chamber: 143 </a:t>
            </a:r>
            <a:r>
              <a:rPr lang="zh-CN" altLang="en-US" dirty="0"/>
              <a:t>℃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09D5784-89B5-4F98-98A6-C9B3D9896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541E4B1-55BE-4A7C-8EC4-6BB7204BC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436" y="2131808"/>
            <a:ext cx="3600000" cy="268215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3CB72BE-DDA6-4079-BEA9-F52A84C7E7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006"/>
          <a:stretch/>
        </p:blipFill>
        <p:spPr>
          <a:xfrm>
            <a:off x="5421224" y="2308978"/>
            <a:ext cx="2880000" cy="427362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3E53C21-4D13-4E94-A402-B93C894DB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4800472"/>
            <a:ext cx="3600000" cy="1949265"/>
          </a:xfrm>
          <a:prstGeom prst="rect">
            <a:avLst/>
          </a:prstGeom>
        </p:spPr>
      </p:pic>
      <p:sp>
        <p:nvSpPr>
          <p:cNvPr id="10" name="标题 3">
            <a:extLst>
              <a:ext uri="{FF2B5EF4-FFF2-40B4-BE49-F238E27FC236}">
                <a16:creationId xmlns:a16="http://schemas.microsoft.com/office/drawing/2014/main" id="{47D2F71F-1FF4-4CBF-A2E1-D9E1DBE0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725470"/>
          </a:xfrm>
        </p:spPr>
        <p:txBody>
          <a:bodyPr>
            <a:noAutofit/>
          </a:bodyPr>
          <a:lstStyle/>
          <a:p>
            <a:r>
              <a:rPr lang="en-US" altLang="zh-CN" sz="2400" dirty="0"/>
              <a:t>Collimators and machine protection scheme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90315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26CACBF3-FDFE-4A0C-BEB5-144B005BB0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4608512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600" dirty="0"/>
                  <a:t>If the beam loss happens:</a:t>
                </a:r>
              </a:p>
              <a:p>
                <a:pPr lvl="1"/>
                <a:r>
                  <a:rPr lang="en-US" altLang="zh-CN" dirty="0"/>
                  <a:t>242 bunches, 15e10 particles per bunch, 120 GeV. </a:t>
                </a:r>
                <a:r>
                  <a:rPr lang="en-US" altLang="zh-CN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From CDR.</a:t>
                </a:r>
              </a:p>
              <a:p>
                <a:pPr lvl="1"/>
                <a:r>
                  <a:rPr lang="zh-CN" altLang="en-US" dirty="0"/>
                  <a:t>242*15e10*1.602e-19*120e9 =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697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.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831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kJ</a:t>
                </a:r>
              </a:p>
              <a:p>
                <a:pPr lvl="1"/>
                <a:r>
                  <a:rPr lang="en-US" altLang="zh-CN" dirty="0"/>
                  <a:t>Equal to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~1.7kg copper </a:t>
                </a:r>
                <a:r>
                  <a:rPr lang="en-US" altLang="zh-CN" dirty="0"/>
                  <a:t>from 20</a:t>
                </a:r>
                <a:r>
                  <a:rPr lang="zh-CN" altLang="en-US" dirty="0"/>
                  <a:t> ℃ </a:t>
                </a:r>
                <a:r>
                  <a:rPr lang="en-US" altLang="zh-CN" dirty="0"/>
                  <a:t>to melting point or ~131g copper to gasification point.</a:t>
                </a:r>
              </a:p>
              <a:p>
                <a:pPr lvl="1"/>
                <a:r>
                  <a:rPr lang="en-US" altLang="zh-CN" dirty="0">
                    <a:solidFill>
                      <a:srgbClr val="FF0000"/>
                    </a:solidFill>
                  </a:rPr>
                  <a:t>4.6 m long copper </a:t>
                </a:r>
                <a:r>
                  <a:rPr lang="en-US" altLang="zh-CN" dirty="0"/>
                  <a:t>of the cross section (165, 35.7) um will be gasified.</a:t>
                </a:r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dirty="0"/>
                  <a:t>               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den>
                    </m:f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US" altLang="zh-CN" i="1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>
                    <a:solidFill>
                      <a:srgbClr val="FF0000"/>
                    </a:solidFill>
                  </a:rPr>
                  <a:t>~0.3 bunches </a:t>
                </a:r>
                <a:r>
                  <a:rPr lang="en-US" altLang="zh-CN" dirty="0"/>
                  <a:t>for copper melting</a:t>
                </a:r>
              </a:p>
              <a:p>
                <a:pPr lvl="1"/>
                <a:r>
                  <a:rPr lang="en-US" altLang="zh-CN" dirty="0"/>
                  <a:t>The facility should be protected from the mad beams, especially at IR.</a:t>
                </a: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26CACBF3-FDFE-4A0C-BEB5-144B005BB0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4608512"/>
              </a:xfrm>
              <a:blipFill>
                <a:blip r:embed="rId2"/>
                <a:stretch>
                  <a:fillRect l="-667" t="-1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3C39BDD-53FB-459A-A32A-DEFA02956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79ED0886-8BB6-4FD2-ACBE-0719DA688F32}"/>
              </a:ext>
            </a:extLst>
          </p:cNvPr>
          <p:cNvGrpSpPr/>
          <p:nvPr/>
        </p:nvGrpSpPr>
        <p:grpSpPr>
          <a:xfrm>
            <a:off x="4211960" y="5413614"/>
            <a:ext cx="2592288" cy="864096"/>
            <a:chOff x="6052248" y="4149080"/>
            <a:chExt cx="2592288" cy="864096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E2D940CD-5C9E-4630-8444-255420CCCBB7}"/>
                </a:ext>
              </a:extLst>
            </p:cNvPr>
            <p:cNvSpPr/>
            <p:nvPr/>
          </p:nvSpPr>
          <p:spPr>
            <a:xfrm>
              <a:off x="7348392" y="4149080"/>
              <a:ext cx="144016" cy="86409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732FBF59-78C9-45D5-988D-B95511517E7E}"/>
                </a:ext>
              </a:extLst>
            </p:cNvPr>
            <p:cNvSpPr/>
            <p:nvPr/>
          </p:nvSpPr>
          <p:spPr>
            <a:xfrm>
              <a:off x="8500520" y="4149080"/>
              <a:ext cx="144016" cy="86409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824AF412-2C52-402C-816C-5C35630BBB68}"/>
                </a:ext>
              </a:extLst>
            </p:cNvPr>
            <p:cNvCxnSpPr>
              <a:stCxn id="24" idx="0"/>
              <a:endCxn id="25" idx="0"/>
            </p:cNvCxnSpPr>
            <p:nvPr/>
          </p:nvCxnSpPr>
          <p:spPr>
            <a:xfrm>
              <a:off x="7420400" y="4149080"/>
              <a:ext cx="115212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49B76624-A277-4D2D-9521-782DE08CFBCE}"/>
                </a:ext>
              </a:extLst>
            </p:cNvPr>
            <p:cNvCxnSpPr>
              <a:cxnSpLocks/>
              <a:stCxn id="24" idx="4"/>
              <a:endCxn id="25" idx="4"/>
            </p:cNvCxnSpPr>
            <p:nvPr/>
          </p:nvCxnSpPr>
          <p:spPr>
            <a:xfrm>
              <a:off x="7420400" y="5013176"/>
              <a:ext cx="115212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箭头: 右 27">
              <a:extLst>
                <a:ext uri="{FF2B5EF4-FFF2-40B4-BE49-F238E27FC236}">
                  <a16:creationId xmlns:a16="http://schemas.microsoft.com/office/drawing/2014/main" id="{E24F0144-64C0-4E9F-ADEF-181FB573E8BA}"/>
                </a:ext>
              </a:extLst>
            </p:cNvPr>
            <p:cNvSpPr/>
            <p:nvPr/>
          </p:nvSpPr>
          <p:spPr>
            <a:xfrm>
              <a:off x="6052248" y="4336983"/>
              <a:ext cx="1131863" cy="31615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Beam </a:t>
              </a:r>
              <a:endParaRPr lang="zh-CN" altLang="en-US" dirty="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EE863BB5-5F29-4E5E-82DD-16814611E681}"/>
                </a:ext>
              </a:extLst>
            </p:cNvPr>
            <p:cNvSpPr txBox="1"/>
            <p:nvPr/>
          </p:nvSpPr>
          <p:spPr>
            <a:xfrm>
              <a:off x="7564416" y="4336983"/>
              <a:ext cx="771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Target </a:t>
              </a:r>
              <a:endParaRPr lang="zh-CN" altLang="en-US" dirty="0"/>
            </a:p>
          </p:txBody>
        </p:sp>
      </p:grpSp>
      <p:sp>
        <p:nvSpPr>
          <p:cNvPr id="31" name="箭头: 右 30">
            <a:extLst>
              <a:ext uri="{FF2B5EF4-FFF2-40B4-BE49-F238E27FC236}">
                <a16:creationId xmlns:a16="http://schemas.microsoft.com/office/drawing/2014/main" id="{F1CC0142-45F0-4AEC-BC7E-0310E7D41868}"/>
              </a:ext>
            </a:extLst>
          </p:cNvPr>
          <p:cNvSpPr/>
          <p:nvPr/>
        </p:nvSpPr>
        <p:spPr>
          <a:xfrm>
            <a:off x="3059832" y="3789040"/>
            <a:ext cx="720080" cy="445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标题 3">
            <a:extLst>
              <a:ext uri="{FF2B5EF4-FFF2-40B4-BE49-F238E27FC236}">
                <a16:creationId xmlns:a16="http://schemas.microsoft.com/office/drawing/2014/main" id="{B3E9E98E-8CCC-441D-8649-F270B1722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725470"/>
          </a:xfrm>
        </p:spPr>
        <p:txBody>
          <a:bodyPr>
            <a:noAutofit/>
          </a:bodyPr>
          <a:lstStyle/>
          <a:p>
            <a:r>
              <a:rPr lang="en-US" altLang="zh-CN" sz="2400" dirty="0"/>
              <a:t>Collimators and machine protection scheme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59781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6CACBF3-FDFE-4A0C-BEB5-144B005BB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7"/>
            <a:ext cx="8434363" cy="5616623"/>
          </a:xfrm>
        </p:spPr>
        <p:txBody>
          <a:bodyPr>
            <a:normAutofit/>
          </a:bodyPr>
          <a:lstStyle/>
          <a:p>
            <a:r>
              <a:rPr lang="en-US" altLang="zh-CN" sz="2200" dirty="0"/>
              <a:t>Beam loss failure of CEPC</a:t>
            </a:r>
          </a:p>
          <a:p>
            <a:pPr lvl="1"/>
            <a:r>
              <a:rPr lang="en-US" altLang="zh-CN" sz="1900" dirty="0"/>
              <a:t>If dipoles have powering failure, </a:t>
            </a:r>
            <a:r>
              <a:rPr lang="en-US" altLang="zh-CN" sz="1900" dirty="0">
                <a:solidFill>
                  <a:srgbClr val="FF0000"/>
                </a:solidFill>
                <a:sym typeface="Wingdings" panose="05000000000000000000" pitchFamily="2" charset="2"/>
              </a:rPr>
              <a:t>The beam will be lost in 1 turn</a:t>
            </a:r>
            <a:r>
              <a:rPr lang="en-US" altLang="zh-CN" sz="1900" dirty="0">
                <a:sym typeface="Wingdings" panose="05000000000000000000" pitchFamily="2" charset="2"/>
              </a:rPr>
              <a:t>, on collimators or on vacuum chamber.  From accelerator physics.</a:t>
            </a: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endParaRPr lang="en-US" altLang="zh-CN" sz="1900" dirty="0">
              <a:sym typeface="Wingdings" panose="05000000000000000000" pitchFamily="2" charset="2"/>
            </a:endParaRPr>
          </a:p>
          <a:p>
            <a:pPr lvl="1"/>
            <a:r>
              <a:rPr lang="en-US" altLang="zh-CN" sz="1900" dirty="0">
                <a:sym typeface="Wingdings" panose="05000000000000000000" pitchFamily="2" charset="2"/>
              </a:rPr>
              <a:t>Beam loss failure on vacuum chamber or magnets should be avoided.</a:t>
            </a:r>
          </a:p>
          <a:p>
            <a:pPr lvl="1"/>
            <a:endParaRPr lang="en-US" altLang="zh-CN" sz="1900" dirty="0"/>
          </a:p>
          <a:p>
            <a:pPr marL="457200" lvl="1" indent="0">
              <a:buNone/>
            </a:pPr>
            <a:endParaRPr lang="en-US" altLang="zh-CN" dirty="0"/>
          </a:p>
          <a:p>
            <a:pPr lvl="1"/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</p:txBody>
      </p:sp>
      <p:sp>
        <p:nvSpPr>
          <p:cNvPr id="13" name="灯片编号占位符 2">
            <a:extLst>
              <a:ext uri="{FF2B5EF4-FFF2-40B4-BE49-F238E27FC236}">
                <a16:creationId xmlns:a16="http://schemas.microsoft.com/office/drawing/2014/main" id="{3304CE64-141B-4987-964B-9D2FF767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98B4EB0-06CE-481E-B32B-52DF58230A15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sp>
        <p:nvSpPr>
          <p:cNvPr id="14" name="标题 3">
            <a:extLst>
              <a:ext uri="{FF2B5EF4-FFF2-40B4-BE49-F238E27FC236}">
                <a16:creationId xmlns:a16="http://schemas.microsoft.com/office/drawing/2014/main" id="{EC08607F-5C33-4F4E-AEED-66F457075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725470"/>
          </a:xfrm>
        </p:spPr>
        <p:txBody>
          <a:bodyPr>
            <a:noAutofit/>
          </a:bodyPr>
          <a:lstStyle/>
          <a:p>
            <a:r>
              <a:rPr lang="en-US" altLang="zh-CN" sz="2400" dirty="0"/>
              <a:t>Collimators and machine protection scheme</a:t>
            </a:r>
            <a:endParaRPr lang="zh-CN" altLang="en-US" sz="24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78FB739-B86B-43E5-8220-8E859FABF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847" y="2238215"/>
            <a:ext cx="2520000" cy="166149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272511E-0701-4FD9-B639-E6CD0D86F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2355445"/>
            <a:ext cx="2520000" cy="14270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A088D11-65A4-4570-97A2-0471842F2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879037"/>
            <a:ext cx="7200000" cy="198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71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F7DD001-5761-4C62-9841-86D62254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ED4BA0FC-7883-4C26-93F7-52EAB067B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Preliminary design on machine protection </a:t>
            </a:r>
            <a:endParaRPr lang="zh-CN" altLang="en-US" dirty="0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DD0BA0BD-CF31-49DE-B8CA-131A7D79A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7"/>
            <a:ext cx="8434363" cy="5112567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Machine protection—KEKB</a:t>
            </a:r>
          </a:p>
          <a:p>
            <a:pPr lvl="1"/>
            <a:r>
              <a:rPr lang="en-US" altLang="zh-CN" sz="1800" dirty="0"/>
              <a:t>Beam abort system, to avoid </a:t>
            </a:r>
            <a:r>
              <a:rPr lang="en-US" altLang="zh-CN" sz="1800" dirty="0">
                <a:solidFill>
                  <a:srgbClr val="FF0000"/>
                </a:solidFill>
              </a:rPr>
              <a:t>direct hit on movable collimators</a:t>
            </a:r>
            <a:r>
              <a:rPr lang="en-US" altLang="zh-CN" sz="1800" dirty="0"/>
              <a:t>.</a:t>
            </a:r>
          </a:p>
          <a:p>
            <a:pPr lvl="1"/>
            <a:r>
              <a:rPr lang="en-US" altLang="zh-CN" sz="1800" dirty="0"/>
              <a:t>Response time: </a:t>
            </a:r>
            <a:r>
              <a:rPr lang="en-US" altLang="zh-CN" sz="1800" dirty="0">
                <a:solidFill>
                  <a:srgbClr val="FF0000"/>
                </a:solidFill>
              </a:rPr>
              <a:t>~100 us (~10 turns).</a:t>
            </a:r>
          </a:p>
          <a:p>
            <a:r>
              <a:rPr lang="en-US" altLang="zh-CN" sz="2000" dirty="0"/>
              <a:t>Machine protection —Super KEKB</a:t>
            </a:r>
          </a:p>
          <a:p>
            <a:pPr lvl="1"/>
            <a:r>
              <a:rPr lang="en-US" altLang="zh-CN" sz="1800" dirty="0"/>
              <a:t>Deliver the stored beam into a beam dump and prevent spewing beam </a:t>
            </a:r>
            <a:r>
              <a:rPr lang="en-US" altLang="zh-CN" sz="1800" dirty="0">
                <a:solidFill>
                  <a:srgbClr val="FF0000"/>
                </a:solidFill>
              </a:rPr>
              <a:t>everywhere</a:t>
            </a:r>
            <a:r>
              <a:rPr lang="en-US" altLang="zh-CN" sz="1800" dirty="0"/>
              <a:t> in the ring.</a:t>
            </a:r>
          </a:p>
          <a:p>
            <a:pPr lvl="1"/>
            <a:r>
              <a:rPr lang="en-US" altLang="zh-CN" sz="1800" dirty="0"/>
              <a:t>Response time: less than </a:t>
            </a:r>
            <a:r>
              <a:rPr lang="en-US" altLang="zh-CN" sz="1800" dirty="0">
                <a:solidFill>
                  <a:srgbClr val="FF0000"/>
                </a:solidFill>
              </a:rPr>
              <a:t>20 us. (~2 turns)</a:t>
            </a:r>
          </a:p>
          <a:p>
            <a:r>
              <a:rPr lang="en-US" altLang="zh-CN" sz="2000" dirty="0"/>
              <a:t>Machine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/>
              <a:t>protection-LHC</a:t>
            </a:r>
          </a:p>
          <a:p>
            <a:pPr lvl="1"/>
            <a:r>
              <a:rPr lang="en-US" altLang="zh-CN" sz="1800" dirty="0"/>
              <a:t>Collimators are used for </a:t>
            </a:r>
            <a:r>
              <a:rPr lang="en-US" altLang="zh-CN" sz="1800" dirty="0">
                <a:solidFill>
                  <a:srgbClr val="FF0000"/>
                </a:solidFill>
              </a:rPr>
              <a:t>passive protection</a:t>
            </a:r>
            <a:r>
              <a:rPr lang="en-US" altLang="zh-CN" sz="1800" dirty="0"/>
              <a:t>. 99.99% of the lost protons were intercepted. 100 collimators.</a:t>
            </a:r>
          </a:p>
          <a:p>
            <a:pPr lvl="1"/>
            <a:r>
              <a:rPr lang="en-US" altLang="zh-CN" sz="1800" dirty="0"/>
              <a:t>Dump delay: </a:t>
            </a:r>
            <a:r>
              <a:rPr lang="en-US" altLang="zh-CN" sz="1800" dirty="0">
                <a:solidFill>
                  <a:srgbClr val="FF0000"/>
                </a:solidFill>
              </a:rPr>
              <a:t>270 us (3 turns)</a:t>
            </a:r>
          </a:p>
          <a:p>
            <a:endParaRPr lang="en-US" altLang="zh-CN" sz="2000" dirty="0"/>
          </a:p>
          <a:p>
            <a:pPr marL="457200" lvl="1" indent="0">
              <a:buNone/>
            </a:pPr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marL="457200" lvl="1" indent="0">
              <a:buNone/>
            </a:pPr>
            <a:endParaRPr lang="en-US" altLang="zh-CN" sz="18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171F615-45D1-4642-8124-F2D45961422D}"/>
              </a:ext>
            </a:extLst>
          </p:cNvPr>
          <p:cNvSpPr/>
          <p:nvPr/>
        </p:nvSpPr>
        <p:spPr>
          <a:xfrm>
            <a:off x="616174" y="5517232"/>
            <a:ext cx="7310438" cy="2619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100" dirty="0">
                <a:solidFill>
                  <a:srgbClr val="222222"/>
                </a:solidFill>
              </a:rPr>
              <a:t>Abe, Tetsuo, et al. "</a:t>
            </a:r>
            <a:r>
              <a:rPr lang="en-US" altLang="zh-CN" sz="1100" b="1" dirty="0">
                <a:solidFill>
                  <a:srgbClr val="222222"/>
                </a:solidFill>
              </a:rPr>
              <a:t>Achievements of KEKB</a:t>
            </a:r>
            <a:r>
              <a:rPr lang="en-US" altLang="zh-CN" sz="1100" dirty="0">
                <a:solidFill>
                  <a:srgbClr val="222222"/>
                </a:solidFill>
              </a:rPr>
              <a:t>." </a:t>
            </a:r>
            <a:r>
              <a:rPr lang="en-US" altLang="zh-CN" sz="1100" i="1" dirty="0">
                <a:solidFill>
                  <a:srgbClr val="222222"/>
                </a:solidFill>
              </a:rPr>
              <a:t>Progress of Theoretical and Experimental Physics</a:t>
            </a:r>
            <a:r>
              <a:rPr lang="en-US" altLang="zh-CN" sz="1100" dirty="0">
                <a:solidFill>
                  <a:srgbClr val="222222"/>
                </a:solidFill>
              </a:rPr>
              <a:t> 2013.3 (2013).</a:t>
            </a:r>
            <a:endParaRPr lang="zh-CN" altLang="en-US" sz="11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36453C1-C6F8-4AF0-9861-DA43EBB0F296}"/>
              </a:ext>
            </a:extLst>
          </p:cNvPr>
          <p:cNvSpPr/>
          <p:nvPr/>
        </p:nvSpPr>
        <p:spPr>
          <a:xfrm>
            <a:off x="616173" y="5740636"/>
            <a:ext cx="8063979" cy="41549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dirty="0">
                <a:solidFill>
                  <a:srgbClr val="222222"/>
                </a:solidFill>
              </a:rPr>
              <a:t>Akai, Kazunori, </a:t>
            </a:r>
            <a:r>
              <a:rPr lang="en-US" altLang="zh-CN" sz="1050" dirty="0" err="1">
                <a:solidFill>
                  <a:srgbClr val="222222"/>
                </a:solidFill>
              </a:rPr>
              <a:t>Kazuro</a:t>
            </a:r>
            <a:r>
              <a:rPr lang="en-US" altLang="zh-CN" sz="1050" dirty="0">
                <a:solidFill>
                  <a:srgbClr val="222222"/>
                </a:solidFill>
              </a:rPr>
              <a:t> Furukawa, and </a:t>
            </a:r>
            <a:r>
              <a:rPr lang="en-US" altLang="zh-CN" sz="1050" dirty="0" err="1">
                <a:solidFill>
                  <a:srgbClr val="222222"/>
                </a:solidFill>
              </a:rPr>
              <a:t>Haruyo</a:t>
            </a:r>
            <a:r>
              <a:rPr lang="en-US" altLang="zh-CN" sz="1050" dirty="0">
                <a:solidFill>
                  <a:srgbClr val="222222"/>
                </a:solidFill>
              </a:rPr>
              <a:t> </a:t>
            </a:r>
            <a:r>
              <a:rPr lang="en-US" altLang="zh-CN" sz="1050" dirty="0" err="1">
                <a:solidFill>
                  <a:srgbClr val="222222"/>
                </a:solidFill>
              </a:rPr>
              <a:t>Koiso</a:t>
            </a:r>
            <a:r>
              <a:rPr lang="en-US" altLang="zh-CN" sz="1050" dirty="0">
                <a:solidFill>
                  <a:srgbClr val="222222"/>
                </a:solidFill>
              </a:rPr>
              <a:t>. "</a:t>
            </a:r>
            <a:r>
              <a:rPr lang="en-US" altLang="zh-CN" sz="1050" dirty="0" err="1">
                <a:solidFill>
                  <a:srgbClr val="222222"/>
                </a:solidFill>
              </a:rPr>
              <a:t>SuperKEKB</a:t>
            </a:r>
            <a:r>
              <a:rPr lang="en-US" altLang="zh-CN" sz="1050" dirty="0">
                <a:solidFill>
                  <a:srgbClr val="222222"/>
                </a:solidFill>
              </a:rPr>
              <a:t> collider." </a:t>
            </a:r>
            <a:r>
              <a:rPr lang="en-US" altLang="zh-CN" sz="1050" i="1" dirty="0">
                <a:solidFill>
                  <a:srgbClr val="222222"/>
                </a:solidFill>
              </a:rPr>
              <a:t>Nuclear Instruments and Methods in Physics Research Section A: Accelerators, Spectrometers, Detectors and Associated Equipment</a:t>
            </a:r>
            <a:r>
              <a:rPr lang="en-US" altLang="zh-CN" sz="1050" dirty="0">
                <a:solidFill>
                  <a:srgbClr val="222222"/>
                </a:solidFill>
              </a:rPr>
              <a:t> 907 (2018): 188-199.</a:t>
            </a:r>
            <a:endParaRPr lang="zh-CN" altLang="en-US" sz="105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9483948-145C-4885-82F4-6D2C5E37703D}"/>
              </a:ext>
            </a:extLst>
          </p:cNvPr>
          <p:cNvSpPr/>
          <p:nvPr/>
        </p:nvSpPr>
        <p:spPr>
          <a:xfrm>
            <a:off x="616171" y="6156134"/>
            <a:ext cx="7488835" cy="2616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100" dirty="0" err="1">
                <a:solidFill>
                  <a:srgbClr val="222222"/>
                </a:solidFill>
              </a:rPr>
              <a:t>Mimashi</a:t>
            </a:r>
            <a:r>
              <a:rPr lang="en-US" altLang="zh-CN" sz="1100" dirty="0">
                <a:solidFill>
                  <a:srgbClr val="222222"/>
                </a:solidFill>
              </a:rPr>
              <a:t>, Toshihiro, et al. "</a:t>
            </a:r>
            <a:r>
              <a:rPr lang="en-US" altLang="zh-CN" sz="1100" dirty="0" err="1">
                <a:solidFill>
                  <a:srgbClr val="222222"/>
                </a:solidFill>
              </a:rPr>
              <a:t>SuperKEKB</a:t>
            </a:r>
            <a:r>
              <a:rPr lang="en-US" altLang="zh-CN" sz="1100" dirty="0">
                <a:solidFill>
                  <a:srgbClr val="222222"/>
                </a:solidFill>
              </a:rPr>
              <a:t> beam abort system." </a:t>
            </a:r>
            <a:r>
              <a:rPr lang="en-US" altLang="zh-CN" sz="1100" i="1" dirty="0">
                <a:solidFill>
                  <a:srgbClr val="222222"/>
                </a:solidFill>
              </a:rPr>
              <a:t>Proc. IPAC</a:t>
            </a:r>
            <a:r>
              <a:rPr lang="en-US" altLang="zh-CN" sz="1100" dirty="0">
                <a:solidFill>
                  <a:srgbClr val="222222"/>
                </a:solidFill>
              </a:rPr>
              <a:t> 14 (2014): 116.</a:t>
            </a:r>
            <a:endParaRPr lang="zh-CN" altLang="en-US" sz="11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63387ED-E1EA-4D47-AA35-62FA1208DE68}"/>
              </a:ext>
            </a:extLst>
          </p:cNvPr>
          <p:cNvSpPr/>
          <p:nvPr/>
        </p:nvSpPr>
        <p:spPr>
          <a:xfrm>
            <a:off x="616171" y="6417744"/>
            <a:ext cx="7162800" cy="2762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rgbClr val="222222"/>
                </a:solidFill>
              </a:rPr>
              <a:t>Wenninger, </a:t>
            </a:r>
            <a:r>
              <a:rPr lang="en-US" altLang="zh-CN" sz="1200" dirty="0" err="1">
                <a:solidFill>
                  <a:srgbClr val="222222"/>
                </a:solidFill>
              </a:rPr>
              <a:t>Jörg</a:t>
            </a:r>
            <a:r>
              <a:rPr lang="en-US" altLang="zh-CN" sz="1200" dirty="0">
                <a:solidFill>
                  <a:srgbClr val="222222"/>
                </a:solidFill>
              </a:rPr>
              <a:t>. "Machine protection and operation for LHC." </a:t>
            </a:r>
            <a:r>
              <a:rPr lang="en-US" altLang="zh-CN" sz="1200" i="1" dirty="0" err="1">
                <a:solidFill>
                  <a:srgbClr val="222222"/>
                </a:solidFill>
              </a:rPr>
              <a:t>arXiv</a:t>
            </a:r>
            <a:r>
              <a:rPr lang="en-US" altLang="zh-CN" sz="1200" i="1" dirty="0">
                <a:solidFill>
                  <a:srgbClr val="222222"/>
                </a:solidFill>
              </a:rPr>
              <a:t> preprint arXiv:1608.03113</a:t>
            </a:r>
            <a:r>
              <a:rPr lang="en-US" altLang="zh-CN" sz="1200" dirty="0">
                <a:solidFill>
                  <a:srgbClr val="222222"/>
                </a:solidFill>
              </a:rPr>
              <a:t> (2016).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29151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00034" y="1412776"/>
            <a:ext cx="8229600" cy="4840303"/>
          </a:xfrm>
        </p:spPr>
        <p:txBody>
          <a:bodyPr>
            <a:normAutofit/>
          </a:bodyPr>
          <a:lstStyle/>
          <a:p>
            <a:r>
              <a:rPr lang="en-US" altLang="zh-CN" dirty="0"/>
              <a:t>Magnet supports</a:t>
            </a:r>
          </a:p>
          <a:p>
            <a:r>
              <a:rPr lang="en-US" altLang="zh-CN" dirty="0"/>
              <a:t>MDI mechanics</a:t>
            </a:r>
          </a:p>
          <a:p>
            <a:r>
              <a:rPr lang="en-US" altLang="zh-CN" dirty="0"/>
              <a:t>Collimators and machine protection scheme</a:t>
            </a:r>
          </a:p>
          <a:p>
            <a:r>
              <a:rPr lang="en-US" altLang="zh-CN" dirty="0"/>
              <a:t>Summary 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16421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51A2AD2-4A60-4E79-B73B-E1FFE3F6E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775824"/>
          </a:xfrm>
        </p:spPr>
        <p:txBody>
          <a:bodyPr/>
          <a:lstStyle/>
          <a:p>
            <a:r>
              <a:rPr lang="en-US" altLang="zh-CN" dirty="0"/>
              <a:t>Preliminary scheme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2FEB75E-F8E4-4C47-A68A-0B0B63CC4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82D63D4E-1141-4AD2-A737-AEC040D42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Preliminary design on machine protection </a:t>
            </a:r>
            <a:endParaRPr lang="zh-CN" altLang="en-US" dirty="0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A723A8D0-C0C1-42DD-9CF4-F56E23E511BA}"/>
              </a:ext>
            </a:extLst>
          </p:cNvPr>
          <p:cNvGrpSpPr>
            <a:grpSpLocks noChangeAspect="1"/>
          </p:cNvGrpSpPr>
          <p:nvPr/>
        </p:nvGrpSpPr>
        <p:grpSpPr>
          <a:xfrm>
            <a:off x="216281" y="1799341"/>
            <a:ext cx="8770378" cy="4216071"/>
            <a:chOff x="580687" y="1828561"/>
            <a:chExt cx="8024073" cy="3857309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A48EA8CC-5841-414F-A9CC-B09C40365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1828561"/>
              <a:ext cx="5400000" cy="3525773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EA849616-C56A-4095-A2BD-8C5E14A59016}"/>
                </a:ext>
              </a:extLst>
            </p:cNvPr>
            <p:cNvSpPr txBox="1"/>
            <p:nvPr/>
          </p:nvSpPr>
          <p:spPr>
            <a:xfrm>
              <a:off x="695970" y="4849415"/>
              <a:ext cx="10677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0.27 turns</a:t>
              </a:r>
              <a:endParaRPr lang="zh-CN" altLang="en-US" sz="1400" dirty="0"/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FB9904D6-D8BB-43AE-A0FB-524CDC5A1E2D}"/>
                </a:ext>
              </a:extLst>
            </p:cNvPr>
            <p:cNvSpPr txBox="1"/>
            <p:nvPr/>
          </p:nvSpPr>
          <p:spPr>
            <a:xfrm>
              <a:off x="681708" y="4047801"/>
              <a:ext cx="8656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2.7 turns</a:t>
              </a:r>
              <a:endParaRPr lang="zh-CN" altLang="en-US" sz="1400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BE4BBDF4-CC96-49BC-AB57-5CDA0AFBB519}"/>
                </a:ext>
              </a:extLst>
            </p:cNvPr>
            <p:cNvSpPr txBox="1"/>
            <p:nvPr/>
          </p:nvSpPr>
          <p:spPr>
            <a:xfrm>
              <a:off x="580687" y="2854424"/>
              <a:ext cx="9666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270 turns</a:t>
              </a:r>
              <a:endParaRPr lang="zh-CN" altLang="en-US" sz="1400" dirty="0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D4E313E7-3176-4B58-8152-3E8B08C55D32}"/>
                </a:ext>
              </a:extLst>
            </p:cNvPr>
            <p:cNvSpPr txBox="1"/>
            <p:nvPr/>
          </p:nvSpPr>
          <p:spPr>
            <a:xfrm>
              <a:off x="683568" y="3457401"/>
              <a:ext cx="8656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27 turns</a:t>
              </a:r>
              <a:endParaRPr lang="zh-CN" altLang="en-US" sz="1400" dirty="0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A36BD1A4-5900-47BE-A99F-14EBC079392E}"/>
                </a:ext>
              </a:extLst>
            </p:cNvPr>
            <p:cNvSpPr txBox="1"/>
            <p:nvPr/>
          </p:nvSpPr>
          <p:spPr>
            <a:xfrm>
              <a:off x="580687" y="2359492"/>
              <a:ext cx="9666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2700 turns</a:t>
              </a:r>
              <a:endParaRPr lang="zh-CN" altLang="en-US" sz="1400" dirty="0"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CE497097-2DF1-4569-9BF5-F53F3E9AA0FA}"/>
                </a:ext>
              </a:extLst>
            </p:cNvPr>
            <p:cNvCxnSpPr/>
            <p:nvPr/>
          </p:nvCxnSpPr>
          <p:spPr>
            <a:xfrm>
              <a:off x="2483768" y="4221088"/>
              <a:ext cx="3960440" cy="0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8813AF15-0948-4CF2-9689-41713F873D37}"/>
                </a:ext>
              </a:extLst>
            </p:cNvPr>
            <p:cNvSpPr txBox="1"/>
            <p:nvPr/>
          </p:nvSpPr>
          <p:spPr>
            <a:xfrm>
              <a:off x="6623643" y="2868443"/>
              <a:ext cx="1730951" cy="84476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dirty="0"/>
                <a:t>Beam abort system, to beam dump</a:t>
              </a:r>
              <a:endParaRPr lang="zh-CN" altLang="en-US" dirty="0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02DC7CE8-1F1F-42D3-A329-652E43663737}"/>
                </a:ext>
              </a:extLst>
            </p:cNvPr>
            <p:cNvSpPr txBox="1"/>
            <p:nvPr/>
          </p:nvSpPr>
          <p:spPr>
            <a:xfrm>
              <a:off x="6652717" y="4334254"/>
              <a:ext cx="1952043" cy="135161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dirty="0"/>
                <a:t>Passive protection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Collimators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Reverse switching solenoids</a:t>
              </a:r>
            </a:p>
            <a:p>
              <a:r>
                <a:rPr lang="en-US" altLang="zh-CN" dirty="0"/>
                <a:t>…</a:t>
              </a:r>
              <a:endParaRPr lang="zh-CN" altLang="en-US" dirty="0"/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B85E4DAE-4521-4AB3-A9DA-6BE1B419C8C9}"/>
              </a:ext>
            </a:extLst>
          </p:cNvPr>
          <p:cNvSpPr/>
          <p:nvPr/>
        </p:nvSpPr>
        <p:spPr>
          <a:xfrm>
            <a:off x="755576" y="6324178"/>
            <a:ext cx="7492855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rgbClr val="222222"/>
                </a:solidFill>
              </a:rPr>
              <a:t>Picture from: Wenninger, </a:t>
            </a:r>
            <a:r>
              <a:rPr lang="en-US" altLang="zh-CN" sz="1200" dirty="0" err="1">
                <a:solidFill>
                  <a:srgbClr val="222222"/>
                </a:solidFill>
              </a:rPr>
              <a:t>Jörg</a:t>
            </a:r>
            <a:r>
              <a:rPr lang="en-US" altLang="zh-CN" sz="1200" dirty="0">
                <a:solidFill>
                  <a:srgbClr val="222222"/>
                </a:solidFill>
              </a:rPr>
              <a:t>. "Machine protection and operation for LHC." </a:t>
            </a:r>
            <a:r>
              <a:rPr lang="en-US" altLang="zh-CN" sz="1200" i="1" dirty="0" err="1">
                <a:solidFill>
                  <a:srgbClr val="222222"/>
                </a:solidFill>
              </a:rPr>
              <a:t>arXiv</a:t>
            </a:r>
            <a:r>
              <a:rPr lang="en-US" altLang="zh-CN" sz="1200" i="1" dirty="0">
                <a:solidFill>
                  <a:srgbClr val="222222"/>
                </a:solidFill>
              </a:rPr>
              <a:t> preprint arXiv:1608.03113</a:t>
            </a:r>
            <a:r>
              <a:rPr lang="en-US" altLang="zh-CN" sz="1200" dirty="0">
                <a:solidFill>
                  <a:srgbClr val="222222"/>
                </a:solidFill>
              </a:rPr>
              <a:t> (2016).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41119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6CACBF3-FDFE-4A0C-BEB5-144B005BB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7"/>
            <a:ext cx="8434363" cy="5112567"/>
          </a:xfrm>
        </p:spPr>
        <p:txBody>
          <a:bodyPr>
            <a:normAutofit/>
          </a:bodyPr>
          <a:lstStyle/>
          <a:p>
            <a:r>
              <a:rPr lang="en-US" altLang="zh-CN" dirty="0"/>
              <a:t>Possible method for passive protection</a:t>
            </a:r>
          </a:p>
          <a:p>
            <a:pPr marL="457200" lvl="1" indent="0">
              <a:buNone/>
            </a:pPr>
            <a:endParaRPr lang="en-US" altLang="zh-CN" dirty="0"/>
          </a:p>
        </p:txBody>
      </p:sp>
      <p:sp>
        <p:nvSpPr>
          <p:cNvPr id="13" name="灯片编号占位符 2">
            <a:extLst>
              <a:ext uri="{FF2B5EF4-FFF2-40B4-BE49-F238E27FC236}">
                <a16:creationId xmlns:a16="http://schemas.microsoft.com/office/drawing/2014/main" id="{3304CE64-141B-4987-964B-9D2FF767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98B4EB0-06CE-481E-B32B-52DF58230A15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sp>
        <p:nvSpPr>
          <p:cNvPr id="9" name="标题 3">
            <a:extLst>
              <a:ext uri="{FF2B5EF4-FFF2-40B4-BE49-F238E27FC236}">
                <a16:creationId xmlns:a16="http://schemas.microsoft.com/office/drawing/2014/main" id="{299AC156-E823-4D42-8517-1148D07F0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72547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Preliminary design on machine protection 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2F66640-F608-48A2-8E7B-E449DB211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89040"/>
            <a:ext cx="2880000" cy="14307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ED2A7CF-9D8E-4B5A-83BF-58B1A6674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055" y="3679065"/>
            <a:ext cx="2880000" cy="195139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037761E-EF12-43F5-A8BA-20C86551C8FF}"/>
              </a:ext>
            </a:extLst>
          </p:cNvPr>
          <p:cNvSpPr txBox="1"/>
          <p:nvPr/>
        </p:nvSpPr>
        <p:spPr>
          <a:xfrm>
            <a:off x="107504" y="5498912"/>
            <a:ext cx="314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Temperature in 1 mm diamond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0AA30E2-0975-43B1-B4FC-3382D60E38DF}"/>
              </a:ext>
            </a:extLst>
          </p:cNvPr>
          <p:cNvSpPr txBox="1"/>
          <p:nvPr/>
        </p:nvSpPr>
        <p:spPr>
          <a:xfrm>
            <a:off x="3370143" y="5812806"/>
            <a:ext cx="314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Temperature in graphite</a:t>
            </a:r>
            <a:endParaRPr lang="zh-CN" altLang="en-US" dirty="0"/>
          </a:p>
        </p:txBody>
      </p:sp>
      <p:sp>
        <p:nvSpPr>
          <p:cNvPr id="12" name="内容占位符 1">
            <a:extLst>
              <a:ext uri="{FF2B5EF4-FFF2-40B4-BE49-F238E27FC236}">
                <a16:creationId xmlns:a16="http://schemas.microsoft.com/office/drawing/2014/main" id="{88EAFC25-173B-4088-9C02-5A9EEFF66E97}"/>
              </a:ext>
            </a:extLst>
          </p:cNvPr>
          <p:cNvSpPr txBox="1">
            <a:spLocks/>
          </p:cNvSpPr>
          <p:nvPr/>
        </p:nvSpPr>
        <p:spPr>
          <a:xfrm>
            <a:off x="-241273" y="1484785"/>
            <a:ext cx="5060147" cy="21942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zh-CN" dirty="0"/>
              <a:t>By collimators</a:t>
            </a:r>
          </a:p>
          <a:p>
            <a:pPr lvl="2"/>
            <a:r>
              <a:rPr lang="en-US" altLang="zh-CN" dirty="0"/>
              <a:t>Primary collimator: diamond, </a:t>
            </a:r>
            <a:r>
              <a:rPr lang="en-US" altLang="zh-CN" dirty="0">
                <a:solidFill>
                  <a:srgbClr val="FF0000"/>
                </a:solidFill>
              </a:rPr>
              <a:t>1 mm </a:t>
            </a:r>
            <a:r>
              <a:rPr lang="en-US" altLang="zh-CN" dirty="0"/>
              <a:t>in thickness</a:t>
            </a:r>
          </a:p>
          <a:p>
            <a:pPr lvl="2"/>
            <a:r>
              <a:rPr lang="en-US" altLang="zh-CN" dirty="0"/>
              <a:t>Secondary collimator: graphite, </a:t>
            </a:r>
            <a:r>
              <a:rPr lang="en-US" altLang="zh-CN" dirty="0">
                <a:solidFill>
                  <a:srgbClr val="FF0000"/>
                </a:solidFill>
              </a:rPr>
              <a:t>200 meters </a:t>
            </a:r>
            <a:r>
              <a:rPr lang="en-US" altLang="zh-CN" dirty="0"/>
              <a:t>after</a:t>
            </a:r>
          </a:p>
          <a:p>
            <a:pPr lvl="2"/>
            <a:r>
              <a:rPr lang="en-US" altLang="zh-CN" dirty="0"/>
              <a:t>The collimators can </a:t>
            </a:r>
            <a:r>
              <a:rPr lang="en-US" altLang="zh-CN" dirty="0">
                <a:solidFill>
                  <a:srgbClr val="FF0000"/>
                </a:solidFill>
              </a:rPr>
              <a:t>endure the 242 bunches without melting.</a:t>
            </a:r>
          </a:p>
          <a:p>
            <a:pPr lvl="2"/>
            <a:r>
              <a:rPr lang="en-US" altLang="zh-CN" dirty="0"/>
              <a:t>Collimator distribution and impedances haven’t been studied.</a:t>
            </a: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altLang="zh-CN" dirty="0"/>
          </a:p>
        </p:txBody>
      </p:sp>
      <p:sp>
        <p:nvSpPr>
          <p:cNvPr id="15" name="内容占位符 1">
            <a:extLst>
              <a:ext uri="{FF2B5EF4-FFF2-40B4-BE49-F238E27FC236}">
                <a16:creationId xmlns:a16="http://schemas.microsoft.com/office/drawing/2014/main" id="{3983716D-ED5F-4727-9301-C2AC0C39F5A7}"/>
              </a:ext>
            </a:extLst>
          </p:cNvPr>
          <p:cNvSpPr txBox="1">
            <a:spLocks/>
          </p:cNvSpPr>
          <p:nvPr/>
        </p:nvSpPr>
        <p:spPr>
          <a:xfrm>
            <a:off x="4023126" y="1493516"/>
            <a:ext cx="5060147" cy="21942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zh-CN" dirty="0"/>
              <a:t>By reverse switches</a:t>
            </a:r>
          </a:p>
          <a:p>
            <a:pPr lvl="2"/>
            <a:r>
              <a:rPr lang="en-US" altLang="zh-CN" dirty="0"/>
              <a:t>Scale up the beam size three times larger, the </a:t>
            </a:r>
            <a:r>
              <a:rPr lang="en-US" altLang="zh-CN" dirty="0">
                <a:solidFill>
                  <a:srgbClr val="FF0000"/>
                </a:solidFill>
              </a:rPr>
              <a:t>copper chamber </a:t>
            </a:r>
            <a:r>
              <a:rPr lang="en-US" altLang="zh-CN" dirty="0"/>
              <a:t>will not melt.</a:t>
            </a:r>
          </a:p>
          <a:p>
            <a:pPr lvl="2"/>
            <a:r>
              <a:rPr lang="en-US" altLang="zh-CN" dirty="0">
                <a:solidFill>
                  <a:srgbClr val="FF0000"/>
                </a:solidFill>
              </a:rPr>
              <a:t>Auxiliary solenoids </a:t>
            </a:r>
            <a:r>
              <a:rPr lang="en-US" altLang="zh-CN" dirty="0"/>
              <a:t>on the vacuum chamber </a:t>
            </a:r>
            <a:r>
              <a:rPr lang="en-US" altLang="zh-CN" dirty="0">
                <a:solidFill>
                  <a:srgbClr val="FF0000"/>
                </a:solidFill>
              </a:rPr>
              <a:t>with a reverse switching</a:t>
            </a:r>
            <a:r>
              <a:rPr lang="en-US" altLang="zh-CN" dirty="0"/>
              <a:t> with dipoles may be used to dilute each bunch.</a:t>
            </a:r>
          </a:p>
          <a:p>
            <a:pPr lvl="2"/>
            <a:r>
              <a:rPr lang="en-US" altLang="zh-CN" dirty="0"/>
              <a:t>Response time and technical flexibility should be studied.</a:t>
            </a: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altLang="zh-CN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1F5633F-3483-480F-A45B-98F5A13062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8707" y="3823588"/>
            <a:ext cx="2880000" cy="185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34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BB84F1C-C842-4D62-835B-1A35DE0A58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Theoretical derivation, deformation optimization, topology optimization have been adopted in the magnet girder design, more detailed optimization works are on-going.</a:t>
            </a:r>
          </a:p>
          <a:p>
            <a:r>
              <a:rPr lang="en-US" altLang="zh-CN" dirty="0"/>
              <a:t>We have made a workable MDI layout. Some key devices such as remote vacuum connector are designed.</a:t>
            </a:r>
          </a:p>
          <a:p>
            <a:r>
              <a:rPr lang="en-US" altLang="zh-CN" dirty="0"/>
              <a:t>The collimators for background decreasing are designed. The beam loss failure</a:t>
            </a:r>
            <a:r>
              <a:rPr lang="zh-CN" altLang="en-US" dirty="0"/>
              <a:t> </a:t>
            </a:r>
            <a:r>
              <a:rPr lang="en-US" altLang="zh-CN" dirty="0"/>
              <a:t>has</a:t>
            </a:r>
            <a:r>
              <a:rPr lang="zh-CN" altLang="en-US" dirty="0"/>
              <a:t> </a:t>
            </a:r>
            <a:r>
              <a:rPr lang="en-US" altLang="zh-CN" dirty="0"/>
              <a:t>been considered and preliminary protection scheme with abort system, collimators and reverse switching solenoids are considered.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61E7BDE-D425-42DD-92B0-46C5C8FB4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22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759F0DC3-583A-4344-BA15-E5B8C5668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1631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552E51C-C857-4742-9E54-2225BAD88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CN" sz="5400" dirty="0"/>
          </a:p>
          <a:p>
            <a:pPr marL="0" indent="0">
              <a:buNone/>
            </a:pPr>
            <a:r>
              <a:rPr lang="en-US" altLang="zh-CN" sz="5400"/>
              <a:t>Thanks </a:t>
            </a:r>
            <a:r>
              <a:rPr lang="en-US" altLang="zh-CN" sz="5400" dirty="0"/>
              <a:t>for your attention!</a:t>
            </a:r>
            <a:endParaRPr lang="zh-CN" altLang="en-US" sz="5400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83196D5-4B5F-4AB6-B750-929D99E5A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F482EB43-8267-470E-BA6F-B37A05FF8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488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3" y="142852"/>
            <a:ext cx="8434073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Magnet supports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06148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zh-CN" sz="2000" dirty="0"/>
              <a:t>Over 80% of the length is covered by magnets of about 138 types.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611560" y="1556792"/>
          <a:ext cx="4680520" cy="1359139"/>
        </p:xfrm>
        <a:graphic>
          <a:graphicData uri="http://schemas.openxmlformats.org/drawingml/2006/table">
            <a:tbl>
              <a:tblPr firstRow="1" bandCol="1">
                <a:tableStyleId>{21E4AEA4-8DFA-4A89-87EB-49C32662AFE0}</a:tableStyleId>
              </a:tblPr>
              <a:tblGrid>
                <a:gridCol w="695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8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7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94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 A</a:t>
                      </a:r>
                      <a:r>
                        <a:rPr lang="en-US" altLang="zh-CN" sz="1800" dirty="0">
                          <a:effectLst/>
                        </a:rPr>
                        <a:t>djustment Ranges of</a:t>
                      </a:r>
                      <a:r>
                        <a:rPr lang="en-US" altLang="zh-CN" sz="1800" baseline="0" dirty="0">
                          <a:effectLst/>
                        </a:rPr>
                        <a:t> magnets</a:t>
                      </a:r>
                      <a:endParaRPr lang="zh-CN" alt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X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≥±20 mm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Δθx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≥±10 mrad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≥±30 mm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Δθy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≥±10 </a:t>
                      </a:r>
                      <a:r>
                        <a:rPr lang="en-US" sz="1800" dirty="0" err="1">
                          <a:effectLst/>
                        </a:rPr>
                        <a:t>mrad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Z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≥±20 mm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effectLst/>
                        </a:rPr>
                        <a:t>Δθz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≥±10 </a:t>
                      </a:r>
                      <a:r>
                        <a:rPr lang="en-US" sz="1800" dirty="0" err="1">
                          <a:effectLst/>
                        </a:rPr>
                        <a:t>mrad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5436097" y="1628800"/>
            <a:ext cx="3744416" cy="2664296"/>
            <a:chOff x="3131840" y="4725144"/>
            <a:chExt cx="2989232" cy="185951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31840" y="4725144"/>
              <a:ext cx="2160000" cy="1859516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5405264" y="5209636"/>
              <a:ext cx="667201" cy="236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/>
                  </a:solidFill>
                </a:rPr>
                <a:t>Booster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453871" y="5924019"/>
              <a:ext cx="667201" cy="236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/>
                  </a:solidFill>
                </a:rPr>
                <a:t>Collider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 bwMode="auto">
            <a:xfrm flipV="1">
              <a:off x="4644008" y="5378913"/>
              <a:ext cx="845974" cy="210328"/>
            </a:xfrm>
            <a:prstGeom prst="line">
              <a:avLst/>
            </a:prstGeom>
            <a:solidFill>
              <a:srgbClr val="FF0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 bwMode="auto">
            <a:xfrm>
              <a:off x="4644008" y="6093296"/>
              <a:ext cx="809970" cy="0"/>
            </a:xfrm>
            <a:prstGeom prst="line">
              <a:avLst/>
            </a:prstGeom>
            <a:solidFill>
              <a:srgbClr val="FF0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id="{3080E209-17A5-4D1A-AA6B-70FCB15D2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88" y="2976502"/>
            <a:ext cx="4680000" cy="193113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F33571F-39E8-4B58-B707-248440DC7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429" y="4781744"/>
            <a:ext cx="4320000" cy="19170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C9C8DA6D-7D8E-4DE5-9E3F-0B6616CD1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97" y="4407295"/>
            <a:ext cx="3600000" cy="22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86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56363F9-D919-436F-9A21-A6811C03D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5174561"/>
            <a:ext cx="4680000" cy="157373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DC3C806-0508-4DEB-91F3-2AA285B05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52" y="2658757"/>
            <a:ext cx="4940872" cy="1436055"/>
          </a:xfrm>
          <a:prstGeom prst="rect">
            <a:avLst/>
          </a:prstGeom>
        </p:spPr>
      </p:pic>
      <p:sp>
        <p:nvSpPr>
          <p:cNvPr id="15" name="标题 1">
            <a:extLst>
              <a:ext uri="{FF2B5EF4-FFF2-40B4-BE49-F238E27FC236}">
                <a16:creationId xmlns:a16="http://schemas.microsoft.com/office/drawing/2014/main" id="{E3E96C76-1E9A-451B-B493-248322EB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3" y="142852"/>
            <a:ext cx="8434073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Magnet supports</a:t>
            </a:r>
            <a:endParaRPr lang="zh-CN" altLang="en-US" sz="2800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44CF9813-AA07-4F25-BCF4-47922A9C7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97" y="1485015"/>
            <a:ext cx="4680000" cy="1439273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B4EEE0BA-E72C-4BFC-9C89-6B16DE82AE61}"/>
              </a:ext>
            </a:extLst>
          </p:cNvPr>
          <p:cNvSpPr txBox="1"/>
          <p:nvPr/>
        </p:nvSpPr>
        <p:spPr>
          <a:xfrm>
            <a:off x="1360418" y="114347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Optimization for dipole supports</a:t>
            </a:r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ED0E53E-099E-4596-8B22-6FCAD63F151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-9283" y="3712231"/>
            <a:ext cx="4860000" cy="1080000"/>
          </a:xfrm>
          <a:prstGeom prst="rect">
            <a:avLst/>
          </a:prstGeom>
        </p:spPr>
      </p:pic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B57B289C-A139-4534-905F-5F3267EB79C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76796" y="1289243"/>
          <a:ext cx="316835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180903400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8694858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No. of supports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Max. deformation (um)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65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19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72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7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013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099001"/>
                  </a:ext>
                </a:extLst>
              </a:tr>
            </a:tbl>
          </a:graphicData>
        </a:graphic>
      </p:graphicFrame>
      <p:sp>
        <p:nvSpPr>
          <p:cNvPr id="3" name="矩形: 圆角 2">
            <a:extLst>
              <a:ext uri="{FF2B5EF4-FFF2-40B4-BE49-F238E27FC236}">
                <a16:creationId xmlns:a16="http://schemas.microsoft.com/office/drawing/2014/main" id="{12355CF7-C26B-4E87-9C11-BE1B7734B8B4}"/>
              </a:ext>
            </a:extLst>
          </p:cNvPr>
          <p:cNvSpPr/>
          <p:nvPr/>
        </p:nvSpPr>
        <p:spPr>
          <a:xfrm>
            <a:off x="5652120" y="2248123"/>
            <a:ext cx="3384376" cy="46079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E:\小论文\ipac2017\preliminary design of magnet support system for CEPC\图片\受力图.PNG">
            <a:extLst>
              <a:ext uri="{FF2B5EF4-FFF2-40B4-BE49-F238E27FC236}">
                <a16:creationId xmlns:a16="http://schemas.microsoft.com/office/drawing/2014/main" id="{3EBEAFC4-7C09-4D05-A5E2-377E98DACDCE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509" y="2992497"/>
            <a:ext cx="360000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0E11E85-873A-4F9D-8633-D85BD6705315}"/>
              </a:ext>
            </a:extLst>
          </p:cNvPr>
          <p:cNvSpPr txBox="1">
            <a:spLocks/>
          </p:cNvSpPr>
          <p:nvPr/>
        </p:nvSpPr>
        <p:spPr>
          <a:xfrm>
            <a:off x="277903" y="4696742"/>
            <a:ext cx="4572813" cy="19726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CN" sz="2000" dirty="0"/>
              <a:t>Methods: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Theoretical derivation 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Deformation optimization</a:t>
            </a:r>
          </a:p>
          <a:p>
            <a:pPr>
              <a:spcBef>
                <a:spcPts val="0"/>
              </a:spcBef>
            </a:pPr>
            <a:r>
              <a:rPr lang="en-US" altLang="zh-CN" sz="2000" dirty="0"/>
              <a:t>Tools: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 err="1"/>
              <a:t>Matlab</a:t>
            </a:r>
            <a:endParaRPr lang="en-US" altLang="zh-CN" sz="1600" dirty="0"/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Workbench-Response surface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Inventor 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4267620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>
            <a:extLst>
              <a:ext uri="{FF2B5EF4-FFF2-40B4-BE49-F238E27FC236}">
                <a16:creationId xmlns:a16="http://schemas.microsoft.com/office/drawing/2014/main" id="{E3E96C76-1E9A-451B-B493-248322EB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3" y="142852"/>
            <a:ext cx="8434073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Magnet supports</a:t>
            </a:r>
            <a:endParaRPr lang="zh-CN" altLang="en-US" sz="28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4EEE0BA-E72C-4BFC-9C89-6B16DE82AE61}"/>
              </a:ext>
            </a:extLst>
          </p:cNvPr>
          <p:cNvSpPr txBox="1"/>
          <p:nvPr/>
        </p:nvSpPr>
        <p:spPr>
          <a:xfrm>
            <a:off x="1360418" y="1143477"/>
            <a:ext cx="429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Optimization for dipole supports in Booster</a:t>
            </a:r>
            <a:endParaRPr lang="zh-CN" altLang="en-US" dirty="0"/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0E11E85-873A-4F9D-8633-D85BD6705315}"/>
              </a:ext>
            </a:extLst>
          </p:cNvPr>
          <p:cNvSpPr txBox="1">
            <a:spLocks/>
          </p:cNvSpPr>
          <p:nvPr/>
        </p:nvSpPr>
        <p:spPr>
          <a:xfrm>
            <a:off x="277903" y="3933148"/>
            <a:ext cx="4572813" cy="25201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CN" sz="2000" dirty="0"/>
              <a:t>Methods: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Theoretical derivation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Deformation optimization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Topology optimization</a:t>
            </a:r>
          </a:p>
          <a:p>
            <a:pPr>
              <a:spcBef>
                <a:spcPts val="0"/>
              </a:spcBef>
            </a:pPr>
            <a:r>
              <a:rPr lang="en-US" altLang="zh-CN" sz="2000" dirty="0"/>
              <a:t>Tools: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 err="1"/>
              <a:t>Matlab</a:t>
            </a:r>
            <a:endParaRPr lang="en-US" altLang="zh-CN" sz="1600" dirty="0"/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Workbench-Response surface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ANSYS APDL 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Inventor</a:t>
            </a:r>
            <a:endParaRPr lang="en-US" altLang="zh-CN" sz="1400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0DD09BA6-56A7-4836-945C-88E5E89C35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1"/>
            <a:ext cx="6480000" cy="1543868"/>
          </a:xfrm>
          <a:prstGeom prst="rect">
            <a:avLst/>
          </a:prstGeom>
          <a:noFill/>
        </p:spPr>
      </p:pic>
      <p:pic>
        <p:nvPicPr>
          <p:cNvPr id="19" name="图片 18" descr="H:\CEPC\3D_opt\3D_staticopt\7_percent_toplot_1.bmp">
            <a:extLst>
              <a:ext uri="{FF2B5EF4-FFF2-40B4-BE49-F238E27FC236}">
                <a16:creationId xmlns:a16="http://schemas.microsoft.com/office/drawing/2014/main" id="{AFC7C6DC-7D99-4400-BEA9-E16B3FF0E0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106" y="1628801"/>
            <a:ext cx="2160000" cy="1565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6AFFB52A-7352-4AB1-8CA7-15455C5D17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0716" y="3405264"/>
            <a:ext cx="3240000" cy="1437772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05A16303-DC86-442D-A3F1-4A81E18C664C}"/>
              </a:ext>
            </a:extLst>
          </p:cNvPr>
          <p:cNvSpPr txBox="1"/>
          <p:nvPr/>
        </p:nvSpPr>
        <p:spPr>
          <a:xfrm>
            <a:off x="4818046" y="5204567"/>
            <a:ext cx="429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Topology optimization was first used in girder design by our team on HEPS-TF</a:t>
            </a:r>
            <a:endParaRPr lang="zh-CN" altLang="en-US" dirty="0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8E1C0F42-7919-4925-A82F-24D7C3A145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3" t="13333" r="11800" b="18605"/>
          <a:stretch/>
        </p:blipFill>
        <p:spPr>
          <a:xfrm>
            <a:off x="6624000" y="3550474"/>
            <a:ext cx="2520000" cy="167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94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>
            <a:extLst>
              <a:ext uri="{FF2B5EF4-FFF2-40B4-BE49-F238E27FC236}">
                <a16:creationId xmlns:a16="http://schemas.microsoft.com/office/drawing/2014/main" id="{E3E96C76-1E9A-451B-B493-248322EB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3" y="142852"/>
            <a:ext cx="8434073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Magnet supports</a:t>
            </a:r>
            <a:endParaRPr lang="zh-CN" altLang="en-US" sz="28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4EEE0BA-E72C-4BFC-9C89-6B16DE82AE61}"/>
              </a:ext>
            </a:extLst>
          </p:cNvPr>
          <p:cNvSpPr txBox="1"/>
          <p:nvPr/>
        </p:nvSpPr>
        <p:spPr>
          <a:xfrm>
            <a:off x="1360418" y="1143477"/>
            <a:ext cx="429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Optimization for SC magnet supports</a:t>
            </a:r>
            <a:endParaRPr lang="zh-CN" altLang="en-US" dirty="0"/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0E11E85-873A-4F9D-8633-D85BD6705315}"/>
              </a:ext>
            </a:extLst>
          </p:cNvPr>
          <p:cNvSpPr txBox="1">
            <a:spLocks/>
          </p:cNvSpPr>
          <p:nvPr/>
        </p:nvSpPr>
        <p:spPr>
          <a:xfrm>
            <a:off x="277903" y="4365104"/>
            <a:ext cx="4572813" cy="2304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CN" sz="2000" dirty="0"/>
              <a:t>Methods: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Theoretical derivation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Deformation optimization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Stability optimization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Material optimization</a:t>
            </a:r>
          </a:p>
          <a:p>
            <a:pPr>
              <a:spcBef>
                <a:spcPts val="0"/>
              </a:spcBef>
            </a:pPr>
            <a:r>
              <a:rPr lang="en-US" altLang="zh-CN" sz="2000" dirty="0"/>
              <a:t>Tools: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 err="1"/>
              <a:t>Matlab</a:t>
            </a:r>
            <a:endParaRPr lang="en-US" altLang="zh-CN" sz="1600" dirty="0"/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Workbench 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Inventor</a:t>
            </a:r>
            <a:endParaRPr lang="en-US" altLang="zh-CN" sz="14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F798788-6AAD-4D13-BC31-4A2C97990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84784"/>
            <a:ext cx="4320000" cy="2151717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522C69D1-3187-485F-93BB-649E69873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494" y="1598249"/>
            <a:ext cx="4320000" cy="138528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99C89E5-E5C5-4B09-BAC1-B8DE4292CA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839" y="3356992"/>
            <a:ext cx="5400000" cy="147617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E34C6B88-8AA1-403B-9365-038DEAD893B8}"/>
              </a:ext>
            </a:extLst>
          </p:cNvPr>
          <p:cNvGrpSpPr/>
          <p:nvPr/>
        </p:nvGrpSpPr>
        <p:grpSpPr>
          <a:xfrm>
            <a:off x="3707904" y="5013176"/>
            <a:ext cx="4320000" cy="1321412"/>
            <a:chOff x="4475488" y="3089501"/>
            <a:chExt cx="4320000" cy="1321412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BFFB71CE-9188-4399-9708-7639BCAD4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75488" y="3089501"/>
              <a:ext cx="4320000" cy="1321412"/>
            </a:xfrm>
            <a:prstGeom prst="rect">
              <a:avLst/>
            </a:prstGeom>
          </p:spPr>
        </p:pic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FF42C6D4-27FA-4CF7-A429-DD707F316CD0}"/>
                </a:ext>
              </a:extLst>
            </p:cNvPr>
            <p:cNvCxnSpPr/>
            <p:nvPr/>
          </p:nvCxnSpPr>
          <p:spPr>
            <a:xfrm>
              <a:off x="6444208" y="3645024"/>
              <a:ext cx="0" cy="50405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E9B2F9A7-088E-47D8-B06F-E1E3FC5B375D}"/>
                </a:ext>
              </a:extLst>
            </p:cNvPr>
            <p:cNvCxnSpPr/>
            <p:nvPr/>
          </p:nvCxnSpPr>
          <p:spPr>
            <a:xfrm>
              <a:off x="5148064" y="3750207"/>
              <a:ext cx="36004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8181394-B967-4893-8C1C-830F063D3506}"/>
                </a:ext>
              </a:extLst>
            </p:cNvPr>
            <p:cNvCxnSpPr/>
            <p:nvPr/>
          </p:nvCxnSpPr>
          <p:spPr>
            <a:xfrm>
              <a:off x="6012160" y="3717032"/>
              <a:ext cx="43204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733114DB-D3F7-4127-A9C4-47BFF3272E34}"/>
                </a:ext>
              </a:extLst>
            </p:cNvPr>
            <p:cNvCxnSpPr/>
            <p:nvPr/>
          </p:nvCxnSpPr>
          <p:spPr>
            <a:xfrm>
              <a:off x="6948264" y="3645024"/>
              <a:ext cx="50405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C23672FC-5E65-456F-A495-30E5E04E0225}"/>
                </a:ext>
              </a:extLst>
            </p:cNvPr>
            <p:cNvSpPr txBox="1"/>
            <p:nvPr/>
          </p:nvSpPr>
          <p:spPr>
            <a:xfrm>
              <a:off x="6553200" y="4005064"/>
              <a:ext cx="395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G</a:t>
              </a:r>
              <a:endParaRPr lang="zh-CN" altLang="en-US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A53F0521-D9E2-4699-890A-518486C6C7ED}"/>
                </a:ext>
              </a:extLst>
            </p:cNvPr>
            <p:cNvSpPr txBox="1"/>
            <p:nvPr/>
          </p:nvSpPr>
          <p:spPr>
            <a:xfrm>
              <a:off x="5076056" y="383792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Fz1</a:t>
              </a:r>
              <a:endParaRPr lang="zh-CN" altLang="en-US" dirty="0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2B160A4F-D1EE-4AB0-91A7-0A6A3C0F353F}"/>
                </a:ext>
              </a:extLst>
            </p:cNvPr>
            <p:cNvSpPr txBox="1"/>
            <p:nvPr/>
          </p:nvSpPr>
          <p:spPr>
            <a:xfrm>
              <a:off x="5884498" y="3789041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Fz2</a:t>
              </a:r>
              <a:endParaRPr lang="zh-CN" altLang="en-US" dirty="0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495A2988-96D1-4AFF-A752-04153F616191}"/>
                </a:ext>
              </a:extLst>
            </p:cNvPr>
            <p:cNvSpPr txBox="1"/>
            <p:nvPr/>
          </p:nvSpPr>
          <p:spPr>
            <a:xfrm>
              <a:off x="6972768" y="374568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Fz3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49645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id="{7AF404BC-D87B-4C92-8178-A4BDB5D10465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983750"/>
            <a:ext cx="4320000" cy="1800000"/>
          </a:xfrm>
          <a:prstGeom prst="rect">
            <a:avLst/>
          </a:prstGeom>
        </p:spPr>
      </p:pic>
      <p:sp>
        <p:nvSpPr>
          <p:cNvPr id="15" name="标题 1">
            <a:extLst>
              <a:ext uri="{FF2B5EF4-FFF2-40B4-BE49-F238E27FC236}">
                <a16:creationId xmlns:a16="http://schemas.microsoft.com/office/drawing/2014/main" id="{E3E96C76-1E9A-451B-B493-248322EB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3" y="142852"/>
            <a:ext cx="8434073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Magnet supports</a:t>
            </a:r>
            <a:endParaRPr lang="zh-CN" altLang="en-US" sz="28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4EEE0BA-E72C-4BFC-9C89-6B16DE82AE61}"/>
              </a:ext>
            </a:extLst>
          </p:cNvPr>
          <p:cNvSpPr txBox="1"/>
          <p:nvPr/>
        </p:nvSpPr>
        <p:spPr>
          <a:xfrm>
            <a:off x="1360418" y="1143477"/>
            <a:ext cx="429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Optimization for SC magnet supports</a:t>
            </a:r>
            <a:endParaRPr lang="zh-CN" altLang="en-US" dirty="0"/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0E11E85-873A-4F9D-8633-D85BD6705315}"/>
              </a:ext>
            </a:extLst>
          </p:cNvPr>
          <p:cNvSpPr txBox="1">
            <a:spLocks/>
          </p:cNvSpPr>
          <p:nvPr/>
        </p:nvSpPr>
        <p:spPr>
          <a:xfrm>
            <a:off x="277903" y="4365104"/>
            <a:ext cx="4572813" cy="2304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CN" sz="2000" dirty="0"/>
              <a:t>Methods: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Theoretical derivation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Deformation optimization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Stability optimization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Material optimization</a:t>
            </a:r>
          </a:p>
          <a:p>
            <a:pPr>
              <a:spcBef>
                <a:spcPts val="0"/>
              </a:spcBef>
            </a:pPr>
            <a:r>
              <a:rPr lang="en-US" altLang="zh-CN" sz="2000" dirty="0"/>
              <a:t>Tools: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 err="1"/>
              <a:t>Matlab</a:t>
            </a:r>
            <a:endParaRPr lang="en-US" altLang="zh-CN" sz="1600" dirty="0"/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Workbench 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Inventor</a:t>
            </a:r>
            <a:endParaRPr lang="en-US" altLang="zh-CN" sz="1400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953322F8-3106-4795-8C59-751703F4E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14" y="1571189"/>
            <a:ext cx="2880000" cy="209104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2BC0B85-7BF7-47AB-ADEC-5A8B689A7A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49"/>
          <a:stretch/>
        </p:blipFill>
        <p:spPr>
          <a:xfrm>
            <a:off x="3410716" y="3433621"/>
            <a:ext cx="5400000" cy="166452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41EC4F55-A206-4D6A-8C1A-B5F90AD1C7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716" y="1634236"/>
            <a:ext cx="2880000" cy="2028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A91ABC87-BBB7-4932-8FC6-E27BD1FB0A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7069" y="1415405"/>
            <a:ext cx="2880000" cy="200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85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>
            <a:extLst>
              <a:ext uri="{FF2B5EF4-FFF2-40B4-BE49-F238E27FC236}">
                <a16:creationId xmlns:a16="http://schemas.microsoft.com/office/drawing/2014/main" id="{E3E96C76-1E9A-451B-B493-248322EB9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3" y="142852"/>
            <a:ext cx="8434073" cy="72547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Magnet supports</a:t>
            </a:r>
            <a:endParaRPr lang="zh-CN" altLang="en-US" sz="28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4EEE0BA-E72C-4BFC-9C89-6B16DE82AE61}"/>
              </a:ext>
            </a:extLst>
          </p:cNvPr>
          <p:cNvSpPr txBox="1"/>
          <p:nvPr/>
        </p:nvSpPr>
        <p:spPr>
          <a:xfrm>
            <a:off x="1360418" y="1143477"/>
            <a:ext cx="710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Stiffness study for adjusting joints: very important for stability evaluation</a:t>
            </a:r>
            <a:endParaRPr lang="zh-CN" altLang="en-US" dirty="0"/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20E11E85-873A-4F9D-8633-D85BD6705315}"/>
              </a:ext>
            </a:extLst>
          </p:cNvPr>
          <p:cNvSpPr txBox="1">
            <a:spLocks/>
          </p:cNvSpPr>
          <p:nvPr/>
        </p:nvSpPr>
        <p:spPr>
          <a:xfrm>
            <a:off x="277903" y="4365104"/>
            <a:ext cx="4572813" cy="2304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zh-CN" sz="2000" dirty="0"/>
              <a:t>Methods: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FEA-based hammering method </a:t>
            </a:r>
          </a:p>
          <a:p>
            <a:pPr>
              <a:spcBef>
                <a:spcPts val="0"/>
              </a:spcBef>
            </a:pPr>
            <a:r>
              <a:rPr lang="en-US" altLang="zh-CN" sz="2000" dirty="0"/>
              <a:t>Tools: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ANSYS APDL</a:t>
            </a:r>
          </a:p>
          <a:p>
            <a:pPr lvl="1">
              <a:spcBef>
                <a:spcPts val="0"/>
              </a:spcBef>
            </a:pPr>
            <a:r>
              <a:rPr lang="en-US" altLang="zh-CN" sz="1600" dirty="0" err="1"/>
              <a:t>Matlab</a:t>
            </a:r>
            <a:endParaRPr lang="en-US" altLang="zh-CN" sz="1600" dirty="0"/>
          </a:p>
          <a:p>
            <a:pPr lvl="1">
              <a:spcBef>
                <a:spcPts val="0"/>
              </a:spcBef>
            </a:pPr>
            <a:r>
              <a:rPr lang="en-US" altLang="zh-CN" sz="1600" dirty="0"/>
              <a:t>Test devices</a:t>
            </a:r>
            <a:endParaRPr lang="en-US" altLang="zh-CN" sz="1400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F1C03CB-5929-421A-BC82-88A799C2A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03" y="1648407"/>
            <a:ext cx="2880000" cy="17822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756F2ED-173A-4E2F-B1CB-7FC6B20A0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095" y="1677017"/>
            <a:ext cx="3600000" cy="2248289"/>
          </a:xfrm>
          <a:prstGeom prst="rect">
            <a:avLst/>
          </a:prstGeom>
        </p:spPr>
      </p:pic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8D65F8E3-D69A-483E-A8F4-A16B54CC2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121439"/>
              </p:ext>
            </p:extLst>
          </p:nvPr>
        </p:nvGraphicFramePr>
        <p:xfrm>
          <a:off x="3995936" y="4200896"/>
          <a:ext cx="4800600" cy="2451735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429061995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30932021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26504349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127535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49721825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5677596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43529385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</a:rPr>
                        <a:t>载荷</a:t>
                      </a:r>
                      <a:r>
                        <a:rPr lang="en-US" sz="1400" u="none" strike="noStrike">
                          <a:effectLst/>
                        </a:rPr>
                        <a:t>KG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XX/%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YY/%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ZZ/%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TX/%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TY/%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TZ/%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831965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773434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1000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92753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1500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4225474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2000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9827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2500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991498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3000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6972543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3500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934603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4000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830850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4500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6985509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5000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400" u="none" strike="noStrike" dirty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8708536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62EEC65A-87B7-4E93-A728-DA69ACF83B89}"/>
              </a:ext>
            </a:extLst>
          </p:cNvPr>
          <p:cNvSpPr txBox="1"/>
          <p:nvPr/>
        </p:nvSpPr>
        <p:spPr>
          <a:xfrm>
            <a:off x="7034808" y="1814254"/>
            <a:ext cx="18992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 new method used in HEPS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High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High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Simple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032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4D3FA99-1430-4666-B703-F2D420134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Main parameters obtained in analysis</a:t>
            </a:r>
          </a:p>
          <a:p>
            <a:pPr lvl="1"/>
            <a:r>
              <a:rPr lang="en-US" altLang="zh-CN" dirty="0"/>
              <a:t>Regular dipoles in Collider: 5670 mm long, uneven deformation </a:t>
            </a:r>
            <a:r>
              <a:rPr lang="zh-CN" altLang="en-US" dirty="0"/>
              <a:t>＜</a:t>
            </a:r>
            <a:r>
              <a:rPr lang="en-US" altLang="zh-CN" dirty="0"/>
              <a:t>10um (under gravity )</a:t>
            </a:r>
          </a:p>
          <a:p>
            <a:pPr lvl="1"/>
            <a:r>
              <a:rPr lang="en-US" altLang="zh-CN" dirty="0"/>
              <a:t>QD0: 2000 mm long, uneven deformation </a:t>
            </a:r>
            <a:r>
              <a:rPr lang="zh-CN" altLang="en-US" dirty="0"/>
              <a:t>＜</a:t>
            </a:r>
            <a:r>
              <a:rPr lang="en-US" altLang="zh-CN" dirty="0"/>
              <a:t>30 um (under gravity and Lorentz force in anti-solenoid )</a:t>
            </a:r>
          </a:p>
          <a:p>
            <a:r>
              <a:rPr lang="en-US" altLang="zh-CN" dirty="0"/>
              <a:t>More detailed works are under-going</a:t>
            </a:r>
          </a:p>
          <a:p>
            <a:pPr lvl="1"/>
            <a:r>
              <a:rPr lang="en-US" altLang="zh-CN" dirty="0"/>
              <a:t>Further optimization in SC magnet support</a:t>
            </a:r>
          </a:p>
          <a:p>
            <a:pPr lvl="1"/>
            <a:r>
              <a:rPr lang="en-US" altLang="zh-CN" dirty="0"/>
              <a:t>Common girder design for regular quadrupoles and </a:t>
            </a:r>
            <a:r>
              <a:rPr lang="en-US" altLang="zh-CN" dirty="0" err="1"/>
              <a:t>sextupoles</a:t>
            </a:r>
            <a:r>
              <a:rPr lang="en-US" altLang="zh-CN" dirty="0"/>
              <a:t>, and optimization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A72016D-84DD-461D-B408-3EACC27C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505A64AB-9987-4DAD-8563-63CFC2F2B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 supports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9127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26841</TotalTime>
  <Words>1307</Words>
  <Application>Microsoft Office PowerPoint</Application>
  <PresentationFormat>全屏显示(4:3)</PresentationFormat>
  <Paragraphs>345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MS Mincho</vt:lpstr>
      <vt:lpstr>宋体</vt:lpstr>
      <vt:lpstr>微软雅黑</vt:lpstr>
      <vt:lpstr>Arial</vt:lpstr>
      <vt:lpstr>Arial Black</vt:lpstr>
      <vt:lpstr>Calibri</vt:lpstr>
      <vt:lpstr>Cambria Math</vt:lpstr>
      <vt:lpstr>Times New Roman</vt:lpstr>
      <vt:lpstr>Wingdings</vt:lpstr>
      <vt:lpstr>Office 主题</vt:lpstr>
      <vt:lpstr>CEPC mechanics design</vt:lpstr>
      <vt:lpstr>Outline</vt:lpstr>
      <vt:lpstr>Magnet supports</vt:lpstr>
      <vt:lpstr>Magnet supports</vt:lpstr>
      <vt:lpstr>Magnet supports</vt:lpstr>
      <vt:lpstr>Magnet supports</vt:lpstr>
      <vt:lpstr>Magnet supports</vt:lpstr>
      <vt:lpstr>Magnet supports</vt:lpstr>
      <vt:lpstr>Magnet supports</vt:lpstr>
      <vt:lpstr>MDI mechanics</vt:lpstr>
      <vt:lpstr>MDI mechanics</vt:lpstr>
      <vt:lpstr>MDI mechanics</vt:lpstr>
      <vt:lpstr>MDI mechanics</vt:lpstr>
      <vt:lpstr>Collimators and machine protection scheme</vt:lpstr>
      <vt:lpstr>Collimators and machine protection scheme</vt:lpstr>
      <vt:lpstr>Collimators and machine protection scheme</vt:lpstr>
      <vt:lpstr>Collimators and machine protection scheme</vt:lpstr>
      <vt:lpstr>Collimators and machine protection scheme</vt:lpstr>
      <vt:lpstr>Preliminary design on machine protection </vt:lpstr>
      <vt:lpstr>Preliminary design on machine protection </vt:lpstr>
      <vt:lpstr>Preliminary design on machine protection </vt:lpstr>
      <vt:lpstr>Summary 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wanghaijing@ihep.ac.cn</cp:lastModifiedBy>
  <cp:revision>1953</cp:revision>
  <cp:lastPrinted>2013-10-17T01:59:13Z</cp:lastPrinted>
  <dcterms:created xsi:type="dcterms:W3CDTF">2012-09-04T11:33:36Z</dcterms:created>
  <dcterms:modified xsi:type="dcterms:W3CDTF">2022-01-13T15:05:49Z</dcterms:modified>
</cp:coreProperties>
</file>