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tif" ContentType="image/t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702" r:id="rId1"/>
    <p:sldMasterId id="2147483738" r:id="rId2"/>
    <p:sldMasterId id="2147483823" r:id="rId3"/>
  </p:sldMasterIdLst>
  <p:notesMasterIdLst>
    <p:notesMasterId r:id="rId23"/>
  </p:notesMasterIdLst>
  <p:handoutMasterIdLst>
    <p:handoutMasterId r:id="rId24"/>
  </p:handoutMasterIdLst>
  <p:sldIdLst>
    <p:sldId id="544" r:id="rId4"/>
    <p:sldId id="1199" r:id="rId5"/>
    <p:sldId id="1200" r:id="rId6"/>
    <p:sldId id="1201" r:id="rId7"/>
    <p:sldId id="1202" r:id="rId8"/>
    <p:sldId id="1203" r:id="rId9"/>
    <p:sldId id="1204" r:id="rId10"/>
    <p:sldId id="1205" r:id="rId11"/>
    <p:sldId id="1207" r:id="rId12"/>
    <p:sldId id="1210" r:id="rId13"/>
    <p:sldId id="1211" r:id="rId14"/>
    <p:sldId id="1213" r:id="rId15"/>
    <p:sldId id="1214" r:id="rId16"/>
    <p:sldId id="1215" r:id="rId17"/>
    <p:sldId id="1216" r:id="rId18"/>
    <p:sldId id="1217" r:id="rId19"/>
    <p:sldId id="1218" r:id="rId20"/>
    <p:sldId id="1219" r:id="rId21"/>
    <p:sldId id="704" r:id="rId22"/>
  </p:sldIdLst>
  <p:sldSz cx="9144000" cy="6858000" type="screen4x3"/>
  <p:notesSz cx="7026275" cy="9312275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76ABFED-94D7-4966-820B-C95617D5511A}">
          <p14:sldIdLst>
            <p14:sldId id="544"/>
            <p14:sldId id="1199"/>
            <p14:sldId id="1200"/>
            <p14:sldId id="1201"/>
            <p14:sldId id="1202"/>
            <p14:sldId id="1203"/>
            <p14:sldId id="1204"/>
            <p14:sldId id="1205"/>
            <p14:sldId id="1207"/>
            <p14:sldId id="1210"/>
            <p14:sldId id="1211"/>
            <p14:sldId id="1213"/>
            <p14:sldId id="1214"/>
            <p14:sldId id="1215"/>
            <p14:sldId id="1216"/>
            <p14:sldId id="1217"/>
            <p14:sldId id="1218"/>
            <p14:sldId id="1219"/>
            <p14:sldId id="704"/>
          </p14:sldIdLst>
        </p14:section>
        <p14:section name="Extra" id="{7195E984-0AA6-40E9-A1B7-5D0817138A4C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3">
          <p15:clr>
            <a:srgbClr val="A4A3A4"/>
          </p15:clr>
        </p15:guide>
        <p15:guide id="2" pos="2213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11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1E32"/>
    <a:srgbClr val="0099CC"/>
    <a:srgbClr val="007DA7"/>
    <a:srgbClr val="FFFFFF"/>
    <a:srgbClr val="C75B12"/>
    <a:srgbClr val="E17000"/>
    <a:srgbClr val="5B8F22"/>
    <a:srgbClr val="D2C295"/>
    <a:srgbClr val="A79E70"/>
    <a:srgbClr val="4D4F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14" autoAdjust="0"/>
    <p:restoredTop sz="91734" autoAdjust="0"/>
  </p:normalViewPr>
  <p:slideViewPr>
    <p:cSldViewPr snapToObjects="1" showGuides="1">
      <p:cViewPr varScale="1">
        <p:scale>
          <a:sx n="104" d="100"/>
          <a:sy n="104" d="100"/>
        </p:scale>
        <p:origin x="108" y="252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933"/>
        <p:guide pos="221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commentAuthors" Target="commentAuthor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55" tIns="46678" rIns="93355" bIns="46678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55" tIns="46678" rIns="93355" bIns="46678" rtlCol="0"/>
          <a:lstStyle>
            <a:lvl1pPr algn="r">
              <a:defRPr sz="1300"/>
            </a:lvl1pPr>
          </a:lstStyle>
          <a:p>
            <a:fld id="{4FEBF33E-D9A7-42CC-B598-9AD8356CBB5A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55" tIns="46678" rIns="93355" bIns="46678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55" tIns="46678" rIns="93355" bIns="46678" rtlCol="0" anchor="b"/>
          <a:lstStyle>
            <a:lvl1pPr algn="r">
              <a:defRPr sz="13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8001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4719" cy="465614"/>
          </a:xfrm>
          <a:prstGeom prst="rect">
            <a:avLst/>
          </a:prstGeom>
        </p:spPr>
        <p:txBody>
          <a:bodyPr vert="horz" lIns="93355" tIns="46678" rIns="93355" bIns="46678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9930" y="0"/>
            <a:ext cx="3044719" cy="465614"/>
          </a:xfrm>
          <a:prstGeom prst="rect">
            <a:avLst/>
          </a:prstGeom>
        </p:spPr>
        <p:txBody>
          <a:bodyPr vert="horz" lIns="93355" tIns="46678" rIns="93355" bIns="46678" rtlCol="0"/>
          <a:lstStyle>
            <a:lvl1pPr algn="r">
              <a:defRPr sz="1300"/>
            </a:lvl1pPr>
          </a:lstStyle>
          <a:p>
            <a:fld id="{C3B58700-9FA2-48CE-AC88-D71D45EB490A}" type="datetimeFigureOut">
              <a:rPr lang="en-US" smtClean="0"/>
              <a:pPr/>
              <a:t>1/12/2022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5863" y="698500"/>
            <a:ext cx="4654550" cy="3492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55" tIns="46678" rIns="93355" bIns="46678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628" y="4423331"/>
            <a:ext cx="5621020" cy="4190524"/>
          </a:xfrm>
          <a:prstGeom prst="rect">
            <a:avLst/>
          </a:prstGeom>
        </p:spPr>
        <p:txBody>
          <a:bodyPr vert="horz" lIns="93355" tIns="46678" rIns="93355" bIns="4667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5045"/>
            <a:ext cx="3044719" cy="465614"/>
          </a:xfrm>
          <a:prstGeom prst="rect">
            <a:avLst/>
          </a:prstGeom>
        </p:spPr>
        <p:txBody>
          <a:bodyPr vert="horz" lIns="93355" tIns="46678" rIns="93355" bIns="46678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9930" y="8845045"/>
            <a:ext cx="3044719" cy="465614"/>
          </a:xfrm>
          <a:prstGeom prst="rect">
            <a:avLst/>
          </a:prstGeom>
        </p:spPr>
        <p:txBody>
          <a:bodyPr vert="horz" lIns="93355" tIns="46678" rIns="93355" bIns="46678" rtlCol="0" anchor="b"/>
          <a:lstStyle>
            <a:lvl1pPr algn="r">
              <a:defRPr sz="13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603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The Conclusion of the HG collaboration and the future: Advanced Ultra-High Frequency Acceleration </a:t>
            </a:r>
          </a:p>
        </p:txBody>
      </p:sp>
    </p:spTree>
    <p:extLst>
      <p:ext uri="{BB962C8B-B14F-4D97-AF65-F5344CB8AC3E}">
        <p14:creationId xmlns:p14="http://schemas.microsoft.com/office/powerpoint/2010/main" val="522635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The Conclusion of the HG collaboration and the future: Advanced Ultra-High Frequency Acceleration </a:t>
            </a:r>
          </a:p>
        </p:txBody>
      </p:sp>
    </p:spTree>
    <p:extLst>
      <p:ext uri="{BB962C8B-B14F-4D97-AF65-F5344CB8AC3E}">
        <p14:creationId xmlns:p14="http://schemas.microsoft.com/office/powerpoint/2010/main" val="4240459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3700" y="6370674"/>
            <a:ext cx="6793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The Conclusion of the HG collaboration and the future: Advanced Ultra-High Frequency Acceleration </a:t>
            </a: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365351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The Conclusion of the HG collaboration and the future: Advanced Ultra-High Frequency Acceleration 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878538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4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>
                <a:solidFill>
                  <a:srgbClr val="000000"/>
                </a:solidFill>
              </a:rPr>
              <a:t>The Conclusion of the HG collaboration and the future: Advanced Ultra-High Frequency Acceleration </a:t>
            </a:r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245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The Conclusion of the HG collaboration and the future: Advanced Ultra-High Frequency Acceleration </a:t>
            </a:r>
          </a:p>
        </p:txBody>
      </p:sp>
    </p:spTree>
    <p:extLst>
      <p:ext uri="{BB962C8B-B14F-4D97-AF65-F5344CB8AC3E}">
        <p14:creationId xmlns:p14="http://schemas.microsoft.com/office/powerpoint/2010/main" val="2505043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6806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The Conclusion of the HG collaboration and the future: Advanced Ultra-High Frequency Acceleration 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10895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 b="0"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148165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58400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078146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959F48-7B6F-4AB6-A9A1-56039CCAB9CC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221156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B5389A-1711-45FC-BAEC-D67A6DEAC3B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87762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6119E9-DE57-472D-B244-C6ACA319EB2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8968952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7E3EE2-2D1E-4BC5-AE00-ED1B64EBE5B3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18187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3C0D98-51A2-4B21-9988-4856B445ECC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5399442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53F2CD-EDD5-40F2-9F9E-AF7E8F696785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680504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3A64FC-EFA9-4F80-A923-BAF87AAC86B7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485598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3879259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FC0AA3-362C-4E7B-8CB2-DF8E91C2E396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0798770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DA6A5D-A7D5-422A-8C66-A252EEF9C84B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11266370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D4E80E-F771-48B5-B625-E726DFE0090F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0566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3A4C92-3C18-4BF1-8835-44803F498448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88899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9663" y="493713"/>
            <a:ext cx="7793037" cy="5413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066800" y="15240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FACA28-F829-44D8-A476-FB66202EFC7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0751415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194329"/>
          </a:xfrm>
          <a:prstGeom prst="rect">
            <a:avLst/>
          </a:prstGeom>
          <a:solidFill>
            <a:srgbClr val="AF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9600" y="3733800"/>
            <a:ext cx="7924800" cy="1219200"/>
          </a:xfrm>
        </p:spPr>
        <p:txBody>
          <a:bodyPr anchor="b"/>
          <a:lstStyle>
            <a:lvl1pPr algn="ctr">
              <a:defRPr sz="3600">
                <a:solidFill>
                  <a:srgbClr val="AF0000"/>
                </a:solidFill>
              </a:defRPr>
            </a:lvl1pPr>
          </a:lstStyle>
          <a:p>
            <a:r>
              <a:rPr lang="en-US" dirty="0"/>
              <a:t>Click here to edit Master title style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0400" y="323007"/>
            <a:ext cx="2615812" cy="2105124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19200" y="5134240"/>
            <a:ext cx="6553200" cy="804862"/>
          </a:xfrm>
        </p:spPr>
        <p:txBody>
          <a:bodyPr>
            <a:normAutofit/>
          </a:bodyPr>
          <a:lstStyle>
            <a:lvl1pPr marL="0" indent="0" algn="ctr">
              <a:buNone/>
              <a:defRPr sz="2400" b="1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589279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077200" cy="4335463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6A54-2A6B-4242-B691-C4DE4231F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723900" y="380999"/>
            <a:ext cx="7543800" cy="533401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3555778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subhead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7603597" cy="41148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6A54-2A6B-4242-B691-C4DE4231F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457200" y="1295400"/>
            <a:ext cx="7620000" cy="533400"/>
          </a:xfrm>
        </p:spPr>
        <p:txBody>
          <a:bodyPr/>
          <a:lstStyle>
            <a:lvl1pPr marL="0" indent="0">
              <a:buNone/>
              <a:defRPr b="1" baseline="0">
                <a:solidFill>
                  <a:srgbClr val="AF0000"/>
                </a:solidFill>
              </a:defRPr>
            </a:lvl1pPr>
          </a:lstStyle>
          <a:p>
            <a:pPr lvl="0"/>
            <a:r>
              <a:rPr lang="en-US" dirty="0"/>
              <a:t>Sub-Header Text goes here</a:t>
            </a:r>
          </a:p>
        </p:txBody>
      </p:sp>
    </p:spTree>
    <p:extLst>
      <p:ext uri="{BB962C8B-B14F-4D97-AF65-F5344CB8AC3E}">
        <p14:creationId xmlns:p14="http://schemas.microsoft.com/office/powerpoint/2010/main" val="304100783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6A54-2A6B-4242-B691-C4DE4231F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808244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1"/>
            <a:ext cx="4038600" cy="21335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95401"/>
            <a:ext cx="4038600" cy="21335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6A54-2A6B-4242-B691-C4DE4231F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Content Placeholder 2"/>
          <p:cNvSpPr>
            <a:spLocks noGrp="1"/>
          </p:cNvSpPr>
          <p:nvPr>
            <p:ph sz="half" idx="13"/>
          </p:nvPr>
        </p:nvSpPr>
        <p:spPr>
          <a:xfrm>
            <a:off x="457200" y="3581400"/>
            <a:ext cx="4038600" cy="21335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Content Placeholder 3"/>
          <p:cNvSpPr>
            <a:spLocks noGrp="1"/>
          </p:cNvSpPr>
          <p:nvPr>
            <p:ph sz="half" idx="14"/>
          </p:nvPr>
        </p:nvSpPr>
        <p:spPr>
          <a:xfrm>
            <a:off x="4648200" y="3581400"/>
            <a:ext cx="4038600" cy="213359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03841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83979308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384548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A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58962"/>
            <a:ext cx="384548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6425" y="1219200"/>
            <a:ext cx="38131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rgbClr val="AF000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6425" y="1858962"/>
            <a:ext cx="38131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6A54-2A6B-4242-B691-C4DE4231F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0287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6A54-2A6B-4242-B691-C4DE4231F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70283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6A6A54-2A6B-4242-B691-C4DE4231F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FED1A7-FB98-43FD-AA3D-E7C3EC56B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4480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3_lab of fu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67" t="8601" r="7967" b="18398"/>
          <a:stretch>
            <a:fillRect/>
          </a:stretch>
        </p:blipFill>
        <p:spPr bwMode="auto">
          <a:xfrm>
            <a:off x="69850" y="6430963"/>
            <a:ext cx="534988" cy="388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4" name="image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338" y="6426200"/>
            <a:ext cx="16002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5" name="Shape 120"/>
          <p:cNvSpPr>
            <a:spLocks noChangeShapeType="1"/>
          </p:cNvSpPr>
          <p:nvPr/>
        </p:nvSpPr>
        <p:spPr bwMode="auto">
          <a:xfrm>
            <a:off x="2571750" y="6448425"/>
            <a:ext cx="0" cy="366713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lIns="0" tIns="0" rIns="0" bIns="0"/>
          <a:lstStyle/>
          <a:p>
            <a:pPr defTabSz="457200"/>
            <a:endParaRPr lang="en-US">
              <a:solidFill>
                <a:prstClr val="black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6" name="Shape 121"/>
          <p:cNvSpPr>
            <a:spLocks noChangeArrowheads="1"/>
          </p:cNvSpPr>
          <p:nvPr/>
        </p:nvSpPr>
        <p:spPr bwMode="auto">
          <a:xfrm>
            <a:off x="2595563" y="63896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defTabSz="455613"/>
            <a:r>
              <a:rPr lang="en-US" sz="120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Office of</a:t>
            </a:r>
            <a:br>
              <a:rPr lang="en-US" sz="120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</a:br>
            <a:r>
              <a:rPr lang="en-US" sz="1200">
                <a:solidFill>
                  <a:srgbClr val="FFFFFF"/>
                </a:solidFill>
                <a:latin typeface="Arial" charset="0"/>
                <a:ea typeface="ＭＳ Ｐゴシック" charset="0"/>
                <a:cs typeface="Arial" charset="0"/>
                <a:sym typeface="Arial" charset="0"/>
              </a:rPr>
              <a:t>Science</a:t>
            </a:r>
          </a:p>
        </p:txBody>
      </p:sp>
      <p:sp>
        <p:nvSpPr>
          <p:cNvPr id="7" name="Shape 122"/>
          <p:cNvSpPr>
            <a:spLocks noChangeArrowheads="1"/>
          </p:cNvSpPr>
          <p:nvPr/>
        </p:nvSpPr>
        <p:spPr bwMode="auto">
          <a:xfrm>
            <a:off x="8724900" y="6446838"/>
            <a:ext cx="368300" cy="355600"/>
          </a:xfrm>
          <a:prstGeom prst="roundRect">
            <a:avLst>
              <a:gd name="adj" fmla="val 16667"/>
            </a:avLst>
          </a:prstGeom>
          <a:noFill/>
          <a:ln w="28575">
            <a:solidFill>
              <a:srgbClr val="FF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pPr defTabSz="912813"/>
            <a:endParaRPr lang="en-US" sz="2400">
              <a:solidFill>
                <a:srgbClr val="000000"/>
              </a:solidFill>
              <a:latin typeface="Arial" charset="0"/>
              <a:ea typeface="ＭＳ Ｐゴシック" charset="0"/>
              <a:cs typeface="Arial" charset="0"/>
              <a:sym typeface="Arial" charset="0"/>
            </a:endParaRPr>
          </a:p>
        </p:txBody>
      </p:sp>
      <p:sp>
        <p:nvSpPr>
          <p:cNvPr id="8" name="Shape 123"/>
          <p:cNvSpPr/>
          <p:nvPr/>
        </p:nvSpPr>
        <p:spPr>
          <a:xfrm>
            <a:off x="0" y="-12700"/>
            <a:ext cx="9144000" cy="855663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0" tIns="0" rIns="0" bIns="0"/>
          <a:lstStyle/>
          <a:p>
            <a:pPr defTabSz="914165">
              <a:defRPr sz="2400"/>
            </a:pPr>
            <a:endParaRPr sz="2400" kern="0"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Shape 124"/>
          <p:cNvSpPr/>
          <p:nvPr/>
        </p:nvSpPr>
        <p:spPr>
          <a:xfrm>
            <a:off x="0" y="0"/>
            <a:ext cx="9144000" cy="855663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50800" dist="38100" dir="5400000" rotWithShape="0">
              <a:srgbClr val="000000">
                <a:alpha val="40000"/>
              </a:srgbClr>
            </a:outerShdw>
          </a:effectLst>
        </p:spPr>
        <p:txBody>
          <a:bodyPr lIns="0" tIns="0" rIns="0" bIns="0"/>
          <a:lstStyle/>
          <a:p>
            <a:pPr defTabSz="914165">
              <a:defRPr sz="2400"/>
            </a:pPr>
            <a:endParaRPr sz="2400" kern="0">
              <a:solidFill>
                <a:sysClr val="windowText" lastClr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5" name="Shape 125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55768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ctr">
              <a:lnSpc>
                <a:spcPct val="100000"/>
              </a:lnSpc>
              <a:defRPr sz="2800" b="0">
                <a:solidFill>
                  <a:srgbClr val="FFFFFF"/>
                </a:solidFill>
                <a:latin typeface="Franklin Gothic Medium"/>
                <a:ea typeface="Franklin Gothic Medium"/>
                <a:cs typeface="Franklin Gothic Medium"/>
                <a:sym typeface="Franklin Gothic Medium"/>
              </a:defRPr>
            </a:lvl1pPr>
          </a:lstStyle>
          <a:p>
            <a:pPr lvl="0"/>
            <a:r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497856980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1" name="Footer Placeholder 11"/>
          <p:cNvSpPr>
            <a:spLocks noGrp="1"/>
          </p:cNvSpPr>
          <p:nvPr>
            <p:ph type="ftr" sz="quarter" idx="13"/>
          </p:nvPr>
        </p:nvSpPr>
        <p:spPr>
          <a:xfrm>
            <a:off x="445472" y="6400800"/>
            <a:ext cx="4126528" cy="314326"/>
          </a:xfrm>
          <a:prstGeom prst="rect">
            <a:avLst/>
          </a:prstGeom>
        </p:spPr>
        <p:txBody>
          <a:bodyPr/>
          <a:lstStyle>
            <a:lvl1pPr algn="l">
              <a:defRPr sz="1100" b="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rgbClr val="000000"/>
                </a:solidFill>
              </a:rPr>
              <a:t>The Conclusion of the HG collaboration and the future: Advanced Ultra-High Frequency Acceleration </a:t>
            </a:r>
          </a:p>
        </p:txBody>
      </p:sp>
    </p:spTree>
    <p:extLst>
      <p:ext uri="{BB962C8B-B14F-4D97-AF65-F5344CB8AC3E}">
        <p14:creationId xmlns:p14="http://schemas.microsoft.com/office/powerpoint/2010/main" val="1828012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/>
            </a:r>
            <a:br>
              <a:rPr lang="en-CA" dirty="0"/>
            </a:br>
            <a:r>
              <a:rPr lang="en-CA" dirty="0"/>
              <a:t>***INSTRUCTIONS ON HOW TO APPLY IMAGE MASKING TO SLIDE LAYOUT***</a:t>
            </a:r>
            <a:br>
              <a:rPr lang="en-CA" dirty="0"/>
            </a:br>
            <a:r>
              <a:rPr lang="en-CA" dirty="0"/>
              <a:t>STEP 1: Click icon to insert image</a:t>
            </a:r>
            <a:br>
              <a:rPr lang="en-CA" dirty="0"/>
            </a:br>
            <a:r>
              <a:rPr lang="en-CA" dirty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89757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45472" y="6400800"/>
            <a:ext cx="6564928" cy="31432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The Conclusion of the HG collaboration and the future: Advanced Ultra-High Frequency Acceleration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63186E-374F-466F-A889-85BBC4E7E8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967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38600" cy="2376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219200"/>
            <a:ext cx="4038600" cy="23764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748088"/>
            <a:ext cx="4038600" cy="2378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748088"/>
            <a:ext cx="4038600" cy="23780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295400" y="6324600"/>
            <a:ext cx="13716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628900" y="6324600"/>
            <a:ext cx="3886200" cy="3048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The Conclusion of the HG collaboration and the future: Advanced Ultra-High Frequency Acceleration </a:t>
            </a:r>
            <a:endParaRPr lang="en-US" sz="1400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00800" y="6324600"/>
            <a:ext cx="914400" cy="304800"/>
          </a:xfrm>
        </p:spPr>
        <p:txBody>
          <a:bodyPr/>
          <a:lstStyle>
            <a:lvl1pPr>
              <a:defRPr/>
            </a:lvl1pPr>
          </a:lstStyle>
          <a:p>
            <a:r>
              <a:rPr lang="en-US">
                <a:solidFill>
                  <a:srgbClr val="000000"/>
                </a:solidFill>
              </a:rPr>
              <a:t>Page </a:t>
            </a:r>
            <a:fld id="{B816B304-6988-4123-B92D-B4D1C7B19FF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 sz="14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3235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latin typeface="Comic Sans MS" pitchFamily="66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latin typeface="Comic Sans MS" pitchFamily="66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432916021"/>
      </p:ext>
    </p:extLst>
  </p:cSld>
  <p:clrMapOvr>
    <a:masterClrMapping/>
  </p:clrMapOvr>
  <p:transition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5" Type="http://schemas.openxmlformats.org/officeDocument/2006/relationships/image" Target="../media/image11.jpeg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0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9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3584"/>
            <a:ext cx="8109919" cy="50292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318251"/>
            <a:ext cx="318932" cy="539750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‹#›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90873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3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49" r:id="rId16"/>
    <p:sldLayoutId id="2147483670" r:id="rId17"/>
    <p:sldLayoutId id="2147483674" r:id="rId18"/>
    <p:sldLayoutId id="2147483671" r:id="rId19"/>
    <p:sldLayoutId id="2147483672" r:id="rId20"/>
    <p:sldLayoutId id="2147483673" r:id="rId21"/>
    <p:sldLayoutId id="2147483822" r:id="rId2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0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477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0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90" name="Picture 4" descr="slide header_green_378.jpg"/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14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4691" name="Picture 6" descr="slide footer_green_378.jpg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6327775"/>
            <a:ext cx="9144000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469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title style</a:t>
            </a:r>
          </a:p>
        </p:txBody>
      </p:sp>
      <p:sp>
        <p:nvSpPr>
          <p:cNvPr id="11469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/>
              <a:t>Click to edit Master text styles</a:t>
            </a:r>
          </a:p>
          <a:p>
            <a:pPr lvl="1"/>
            <a:r>
              <a:rPr lang="en-US" altLang="zh-CN"/>
              <a:t>Second level</a:t>
            </a:r>
          </a:p>
          <a:p>
            <a:pPr lvl="2"/>
            <a:r>
              <a:rPr lang="en-US" altLang="zh-CN"/>
              <a:t>Third level</a:t>
            </a:r>
          </a:p>
          <a:p>
            <a:pPr lvl="3"/>
            <a:r>
              <a:rPr lang="en-US" altLang="zh-CN"/>
              <a:t>Fourth level</a:t>
            </a:r>
          </a:p>
          <a:p>
            <a:pPr lvl="4"/>
            <a:r>
              <a:rPr lang="en-US" altLang="zh-CN"/>
              <a:t>Fifth level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zh-CN">
              <a:solidFill>
                <a:srgbClr val="7F7F7F"/>
              </a:solidFill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49287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BFBFBF"/>
                </a:solidFill>
                <a:latin typeface="+mn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6ED0F0D-F1D0-4C75-B1CB-372402836BBB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113608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</p:sldLayoutIdLst>
  <p:hf hdr="0" ftr="0" dt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4B5C29"/>
          </a:solidFill>
          <a:latin typeface="+mj-lt"/>
          <a:ea typeface="+mj-ea"/>
          <a:cs typeface="+mj-cs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4B5C29"/>
          </a:solidFill>
          <a:latin typeface="Trebuchet MS" pitchFamily="34" charset="0"/>
          <a:ea typeface="ＭＳ Ｐゴシック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4B5C29"/>
          </a:solidFill>
          <a:latin typeface="Trebuchet MS" pitchFamily="34" charset="0"/>
          <a:ea typeface="ＭＳ Ｐゴシック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4B5C29"/>
          </a:solidFill>
          <a:latin typeface="Trebuchet MS" pitchFamily="34" charset="0"/>
          <a:ea typeface="ＭＳ Ｐゴシック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4B5C29"/>
          </a:solidFill>
          <a:latin typeface="Trebuchet MS" pitchFamily="34" charset="0"/>
          <a:ea typeface="ＭＳ Ｐゴシック" pitchFamily="34" charset="-128"/>
        </a:defRPr>
      </a:lvl5pPr>
      <a:lvl6pPr marL="457200"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4B5C29"/>
          </a:solidFill>
          <a:latin typeface="Trebuchet MS" pitchFamily="34" charset="0"/>
          <a:ea typeface="ＭＳ Ｐゴシック" pitchFamily="34" charset="-128"/>
        </a:defRPr>
      </a:lvl6pPr>
      <a:lvl7pPr marL="914400"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4B5C29"/>
          </a:solidFill>
          <a:latin typeface="Trebuchet MS" pitchFamily="34" charset="0"/>
          <a:ea typeface="ＭＳ Ｐゴシック" pitchFamily="34" charset="-128"/>
        </a:defRPr>
      </a:lvl7pPr>
      <a:lvl8pPr marL="1371600"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4B5C29"/>
          </a:solidFill>
          <a:latin typeface="Trebuchet MS" pitchFamily="34" charset="0"/>
          <a:ea typeface="ＭＳ Ｐゴシック" pitchFamily="34" charset="-128"/>
        </a:defRPr>
      </a:lvl8pPr>
      <a:lvl9pPr marL="1828800" algn="l" defTabSz="457200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4B5C29"/>
          </a:solidFill>
          <a:latin typeface="Trebuchet MS" pitchFamily="34" charset="0"/>
          <a:ea typeface="ＭＳ Ｐゴシック" pitchFamily="34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Clr>
          <a:srgbClr val="4B5C29"/>
        </a:buClr>
        <a:buFont typeface="Arial" pitchFamily="34" charset="0"/>
        <a:buChar char="•"/>
        <a:defRPr>
          <a:solidFill>
            <a:srgbClr val="7F7F7F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Clr>
          <a:srgbClr val="4B5C29"/>
        </a:buClr>
        <a:buFont typeface="Arial" pitchFamily="34" charset="0"/>
        <a:buChar char="–"/>
        <a:defRPr sz="1600">
          <a:solidFill>
            <a:srgbClr val="7F7F7F"/>
          </a:solidFill>
          <a:latin typeface="+mn-lt"/>
          <a:ea typeface="+mn-ea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4B5C29"/>
        </a:buClr>
        <a:buFont typeface="Arial" pitchFamily="34" charset="0"/>
        <a:buChar char="•"/>
        <a:defRPr sz="1400">
          <a:solidFill>
            <a:srgbClr val="7F7F7F"/>
          </a:solidFill>
          <a:latin typeface="+mn-lt"/>
          <a:ea typeface="+mn-ea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4B5C29"/>
        </a:buClr>
        <a:buFont typeface="Arial" pitchFamily="34" charset="0"/>
        <a:buChar char="–"/>
        <a:defRPr sz="1400">
          <a:solidFill>
            <a:srgbClr val="7F7F7F"/>
          </a:solidFill>
          <a:latin typeface="+mn-lt"/>
          <a:ea typeface="+mn-ea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4B5C29"/>
        </a:buClr>
        <a:buFont typeface="Arial" pitchFamily="34" charset="0"/>
        <a:buChar char="»"/>
        <a:defRPr sz="1400">
          <a:solidFill>
            <a:srgbClr val="7F7F7F"/>
          </a:solidFill>
          <a:latin typeface="+mn-lt"/>
          <a:ea typeface="+mn-ea"/>
        </a:defRPr>
      </a:lvl5pPr>
      <a:lvl6pPr marL="25146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4B5C29"/>
        </a:buClr>
        <a:buFont typeface="Arial" pitchFamily="34" charset="0"/>
        <a:buChar char="»"/>
        <a:defRPr sz="1400">
          <a:solidFill>
            <a:srgbClr val="7F7F7F"/>
          </a:solidFill>
          <a:latin typeface="+mn-lt"/>
          <a:ea typeface="+mn-ea"/>
        </a:defRPr>
      </a:lvl6pPr>
      <a:lvl7pPr marL="29718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4B5C29"/>
        </a:buClr>
        <a:buFont typeface="Arial" pitchFamily="34" charset="0"/>
        <a:buChar char="»"/>
        <a:defRPr sz="1400">
          <a:solidFill>
            <a:srgbClr val="7F7F7F"/>
          </a:solidFill>
          <a:latin typeface="+mn-lt"/>
          <a:ea typeface="+mn-ea"/>
        </a:defRPr>
      </a:lvl7pPr>
      <a:lvl8pPr marL="34290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4B5C29"/>
        </a:buClr>
        <a:buFont typeface="Arial" pitchFamily="34" charset="0"/>
        <a:buChar char="»"/>
        <a:defRPr sz="1400">
          <a:solidFill>
            <a:srgbClr val="7F7F7F"/>
          </a:solidFill>
          <a:latin typeface="+mn-lt"/>
          <a:ea typeface="+mn-ea"/>
        </a:defRPr>
      </a:lvl8pPr>
      <a:lvl9pPr marL="3886200" indent="-228600" algn="l" defTabSz="457200" rtl="0" eaLnBrk="0" fontAlgn="base" hangingPunct="0">
        <a:spcBef>
          <a:spcPct val="20000"/>
        </a:spcBef>
        <a:spcAft>
          <a:spcPct val="0"/>
        </a:spcAft>
        <a:buClr>
          <a:srgbClr val="4B5C29"/>
        </a:buClr>
        <a:buFont typeface="Arial" pitchFamily="34" charset="0"/>
        <a:buChar char="»"/>
        <a:defRPr sz="1400">
          <a:solidFill>
            <a:srgbClr val="7F7F7F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6400800"/>
            <a:ext cx="9144000" cy="457200"/>
          </a:xfrm>
          <a:prstGeom prst="rect">
            <a:avLst/>
          </a:prstGeom>
          <a:solidFill>
            <a:schemeClr val="tx1"/>
          </a:soli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0" y="0"/>
            <a:ext cx="9144000" cy="1219200"/>
          </a:xfrm>
          <a:prstGeom prst="rect">
            <a:avLst/>
          </a:prstGeom>
          <a:solidFill>
            <a:srgbClr val="AF000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543800" cy="990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8229600" cy="4648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6416675"/>
            <a:ext cx="914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6A6A54-2A6B-4242-B691-C4DE4231F394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1/12/2022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008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91400" y="640080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FED1A7-FB98-43FD-AA3D-E7C3EC56B29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97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4" r:id="rId1"/>
    <p:sldLayoutId id="2147483825" r:id="rId2"/>
    <p:sldLayoutId id="2147483826" r:id="rId3"/>
    <p:sldLayoutId id="2147483827" r:id="rId4"/>
    <p:sldLayoutId id="2147483828" r:id="rId5"/>
    <p:sldLayoutId id="2147483829" r:id="rId6"/>
    <p:sldLayoutId id="2147483830" r:id="rId7"/>
    <p:sldLayoutId id="2147483831" r:id="rId8"/>
    <p:sldLayoutId id="2147483832" r:id="rId9"/>
  </p:sldLayoutIdLst>
  <p:txStyles>
    <p:titleStyle>
      <a:lvl1pPr algn="l" defTabSz="914400" rtl="0" eaLnBrk="1" latinLnBrk="0" hangingPunct="1">
        <a:spcBef>
          <a:spcPct val="0"/>
        </a:spcBef>
        <a:buNone/>
        <a:defRPr sz="3600" b="1" kern="1200">
          <a:solidFill>
            <a:schemeClr val="bg1"/>
          </a:solidFill>
          <a:latin typeface="Roboto Slab" pitchFamily="2" charset="0"/>
          <a:ea typeface="Roboto Slab" pitchFamily="2" charset="0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tif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01548/contributions/4635964/attachments/2363439/4034986/CLIC_PM_13_12_2021.pdf" TargetMode="External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0.png"/><Relationship Id="rId3" Type="http://schemas.openxmlformats.org/officeDocument/2006/relationships/image" Target="../media/image43.png"/><Relationship Id="rId7" Type="http://schemas.openxmlformats.org/officeDocument/2006/relationships/image" Target="../media/image55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4" Type="http://schemas.openxmlformats.org/officeDocument/2006/relationships/image" Target="../media/image44.png"/><Relationship Id="rId9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t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7" Type="http://schemas.openxmlformats.org/officeDocument/2006/relationships/image" Target="../media/image59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png"/><Relationship Id="rId5" Type="http://schemas.openxmlformats.org/officeDocument/2006/relationships/image" Target="../media/image57.png"/><Relationship Id="rId4" Type="http://schemas.openxmlformats.org/officeDocument/2006/relationships/image" Target="../media/image5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arxiv.org/abs/2110.1580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tif"/><Relationship Id="rId2" Type="http://schemas.openxmlformats.org/officeDocument/2006/relationships/image" Target="../media/image15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tif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285683" y="1447800"/>
            <a:ext cx="4295553" cy="1787525"/>
          </a:xfrm>
        </p:spPr>
        <p:txBody>
          <a:bodyPr/>
          <a:lstStyle/>
          <a:p>
            <a:r>
              <a:rPr lang="en-US" sz="3600" dirty="0">
                <a:solidFill>
                  <a:schemeClr val="tx1"/>
                </a:solidFill>
              </a:rPr>
              <a:t>C</a:t>
            </a:r>
            <a:r>
              <a:rPr lang="en-US" sz="3600" baseline="30000" dirty="0">
                <a:solidFill>
                  <a:schemeClr val="tx1"/>
                </a:solidFill>
              </a:rPr>
              <a:t>3</a:t>
            </a:r>
            <a:r>
              <a:rPr lang="en-US" sz="3600" dirty="0">
                <a:solidFill>
                  <a:schemeClr val="tx1"/>
                </a:solidFill>
              </a:rPr>
              <a:t> – Cool Copper </a:t>
            </a:r>
            <a:r>
              <a:rPr lang="en-US" sz="3600" dirty="0" smtClean="0">
                <a:solidFill>
                  <a:schemeClr val="tx1"/>
                </a:solidFill>
              </a:rPr>
              <a:t>Collider:</a:t>
            </a:r>
            <a:r>
              <a:rPr lang="en-US" sz="3600" b="0" dirty="0">
                <a:solidFill>
                  <a:schemeClr val="tx1"/>
                </a:solidFill>
              </a:rPr>
              <a:t/>
            </a:r>
            <a:br>
              <a:rPr lang="en-US" sz="3600" b="0" dirty="0">
                <a:solidFill>
                  <a:schemeClr val="tx1"/>
                </a:solidFill>
              </a:rPr>
            </a:br>
            <a:r>
              <a:rPr lang="en-US" sz="3600" b="0" dirty="0" smtClean="0">
                <a:solidFill>
                  <a:schemeClr val="tx1"/>
                </a:solidFill>
              </a:rPr>
              <a:t>A New Approach</a:t>
            </a:r>
            <a:endParaRPr lang="en-CA" sz="3200" dirty="0">
              <a:solidFill>
                <a:schemeClr val="tx1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260498" y="3697132"/>
            <a:ext cx="7989887" cy="1408268"/>
          </a:xfrm>
        </p:spPr>
        <p:txBody>
          <a:bodyPr/>
          <a:lstStyle/>
          <a:p>
            <a:r>
              <a:rPr lang="en-CA" sz="2400" dirty="0" smtClean="0">
                <a:solidFill>
                  <a:schemeClr val="tx1"/>
                </a:solidFill>
              </a:rPr>
              <a:t>Emilio Nanni</a:t>
            </a:r>
            <a:endParaRPr lang="en-CA" sz="2400" dirty="0">
              <a:solidFill>
                <a:schemeClr val="tx1"/>
              </a:solidFill>
            </a:endParaRPr>
          </a:p>
          <a:p>
            <a:r>
              <a:rPr lang="en-CA" sz="2400" dirty="0" smtClean="0">
                <a:solidFill>
                  <a:schemeClr val="tx1"/>
                </a:solidFill>
              </a:rPr>
              <a:t>January 13, 2022</a:t>
            </a:r>
            <a:endParaRPr lang="en-CA" sz="2400" dirty="0">
              <a:solidFill>
                <a:schemeClr val="tx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24102" y="665850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16AB1C0-B6D1-1E4C-BA87-0193B4AF8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1" y="1330779"/>
            <a:ext cx="762000" cy="802821"/>
          </a:xfrm>
          <a:prstGeom prst="rect">
            <a:avLst/>
          </a:prstGeom>
        </p:spPr>
      </p:pic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4DE4AE0C-1618-B047-8D52-B752C4D813E4}"/>
              </a:ext>
            </a:extLst>
          </p:cNvPr>
          <p:cNvSpPr txBox="1">
            <a:spLocks/>
          </p:cNvSpPr>
          <p:nvPr/>
        </p:nvSpPr>
        <p:spPr>
          <a:xfrm>
            <a:off x="4114800" y="6442940"/>
            <a:ext cx="2895600" cy="365125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4200" b="0" kern="1200" baseline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chemeClr val="tx1"/>
                </a:solidFill>
              </a:rPr>
              <a:t>HEP 2022</a:t>
            </a:r>
            <a:endParaRPr lang="en-US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53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10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Cryogenics</a:t>
            </a:r>
          </a:p>
        </p:txBody>
      </p:sp>
      <p:pic>
        <p:nvPicPr>
          <p:cNvPr id="5" name="Content Placeholder 5">
            <a:extLst>
              <a:ext uri="{FF2B5EF4-FFF2-40B4-BE49-F238E27FC236}">
                <a16:creationId xmlns:a16="http://schemas.microsoft.com/office/drawing/2014/main" id="{7A9F67D8-3A9B-F14C-AB62-B918DC5AE2E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3582393"/>
            <a:ext cx="2940208" cy="3177515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029583F-F319-514F-A7C9-38E5E8F1578E}"/>
              </a:ext>
            </a:extLst>
          </p:cNvPr>
          <p:cNvSpPr txBox="1">
            <a:spLocks/>
          </p:cNvSpPr>
          <p:nvPr/>
        </p:nvSpPr>
        <p:spPr>
          <a:xfrm>
            <a:off x="152400" y="1243584"/>
            <a:ext cx="4419600" cy="50655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rgbClr val="981E32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981E3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2000" b="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rgbClr val="981E3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X-band structure demonstrated full average power over short length (0.25 m)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000" dirty="0"/>
              <a:t>Cryomodule design developed for </a:t>
            </a:r>
            <a:r>
              <a:rPr lang="en-US" sz="2000" dirty="0" err="1"/>
              <a:t>cryoplant</a:t>
            </a:r>
            <a:r>
              <a:rPr lang="en-US" sz="2000" dirty="0"/>
              <a:t> layout to cool 1.2 MW/km thermal load at 77K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B0ADD6-D584-8649-B557-6ADC240AF006}"/>
              </a:ext>
            </a:extLst>
          </p:cNvPr>
          <p:cNvSpPr txBox="1"/>
          <p:nvPr/>
        </p:nvSpPr>
        <p:spPr>
          <a:xfrm>
            <a:off x="1949608" y="5873101"/>
            <a:ext cx="2241392" cy="661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Shared nitrogen supply and return</a:t>
            </a:r>
          </a:p>
        </p:txBody>
      </p:sp>
      <p:pic>
        <p:nvPicPr>
          <p:cNvPr id="8" name="Picture 7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2201" y="4298077"/>
            <a:ext cx="4546785" cy="2513386"/>
          </a:xfrm>
          <a:prstGeom prst="rect">
            <a:avLst/>
          </a:prstGeom>
          <a:noFill/>
        </p:spPr>
      </p:pic>
      <p:pic>
        <p:nvPicPr>
          <p:cNvPr id="11" name="Image" descr="Image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1395125"/>
            <a:ext cx="5276044" cy="2187268"/>
          </a:xfrm>
          <a:prstGeom prst="rect">
            <a:avLst/>
          </a:prstGeom>
          <a:ln w="12700">
            <a:miter lim="400000"/>
          </a:ln>
        </p:spPr>
      </p:pic>
      <p:cxnSp>
        <p:nvCxnSpPr>
          <p:cNvPr id="9" name="Straight Arrow Connector 8"/>
          <p:cNvCxnSpPr/>
          <p:nvPr/>
        </p:nvCxnSpPr>
        <p:spPr>
          <a:xfrm flipH="1" flipV="1">
            <a:off x="7296956" y="3353793"/>
            <a:ext cx="228600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953000" y="3776345"/>
            <a:ext cx="3916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Conservative estimate by Air Liquide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0E4143E-3484-064E-A1BB-381E66F77FC9}"/>
              </a:ext>
            </a:extLst>
          </p:cNvPr>
          <p:cNvSpPr txBox="1"/>
          <p:nvPr/>
        </p:nvSpPr>
        <p:spPr>
          <a:xfrm>
            <a:off x="3535563" y="4251539"/>
            <a:ext cx="2668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2 TeV </a:t>
            </a:r>
            <a:r>
              <a:rPr lang="en-US" b="1" dirty="0" err="1"/>
              <a:t>CoM</a:t>
            </a:r>
            <a:r>
              <a:rPr lang="en-US" b="1" dirty="0"/>
              <a:t> Cryogenics</a:t>
            </a:r>
          </a:p>
        </p:txBody>
      </p:sp>
    </p:spTree>
    <p:extLst>
      <p:ext uri="{BB962C8B-B14F-4D97-AF65-F5344CB8AC3E}">
        <p14:creationId xmlns:p14="http://schemas.microsoft.com/office/powerpoint/2010/main" val="409891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ryostat_1.jpg" descr="cryostat_1.jpg"/>
          <p:cNvPicPr>
            <a:picLocks noChangeAspect="1"/>
          </p:cNvPicPr>
          <p:nvPr/>
        </p:nvPicPr>
        <p:blipFill>
          <a:blip r:embed="rId2"/>
          <a:srcRect t="9196" b="18794"/>
          <a:stretch>
            <a:fillRect/>
          </a:stretch>
        </p:blipFill>
        <p:spPr>
          <a:xfrm>
            <a:off x="1458778" y="4343400"/>
            <a:ext cx="7557222" cy="2451850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7550" y="2918269"/>
            <a:ext cx="2767597" cy="171615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11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558800" cy="506552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Main linac will require 5 micron structure alignment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Combination of mechanical and beam based alignment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Pre-alignment warm, cold alignment by wire, followed by beam based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Mechanical motor runs warm or cold – no motion during power failure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Piezo for active alignment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Investigating support and assembly 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Cryomodule Design and Alignment</a:t>
            </a:r>
          </a:p>
        </p:txBody>
      </p:sp>
      <p:sp>
        <p:nvSpPr>
          <p:cNvPr id="6" name="~9m Cryomodule (90% fill factor)"/>
          <p:cNvSpPr txBox="1"/>
          <p:nvPr/>
        </p:nvSpPr>
        <p:spPr>
          <a:xfrm>
            <a:off x="5011674" y="6357207"/>
            <a:ext cx="3499966" cy="3795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50800" tIns="50800" rIns="50800" bIns="50800" anchor="ctr">
            <a:spAutoFit/>
          </a:bodyPr>
          <a:lstStyle/>
          <a:p>
            <a:r>
              <a:rPr dirty="0"/>
              <a:t>~9m Cryomodule (90% fill factor) 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A71F2929-C6D4-DF43-93A4-A1DD5428D705}"/>
              </a:ext>
            </a:extLst>
          </p:cNvPr>
          <p:cNvCxnSpPr>
            <a:cxnSpLocks/>
          </p:cNvCxnSpPr>
          <p:nvPr/>
        </p:nvCxnSpPr>
        <p:spPr>
          <a:xfrm>
            <a:off x="1329499" y="5246132"/>
            <a:ext cx="787194" cy="10629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750BA05-AC41-FC47-BE6E-64A94A479885}"/>
              </a:ext>
            </a:extLst>
          </p:cNvPr>
          <p:cNvSpPr txBox="1"/>
          <p:nvPr/>
        </p:nvSpPr>
        <p:spPr>
          <a:xfrm>
            <a:off x="427241" y="4876800"/>
            <a:ext cx="17877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 m Accelerator</a:t>
            </a:r>
          </a:p>
        </p:txBody>
      </p:sp>
    </p:spTree>
    <p:extLst>
      <p:ext uri="{BB962C8B-B14F-4D97-AF65-F5344CB8AC3E}">
        <p14:creationId xmlns:p14="http://schemas.microsoft.com/office/powerpoint/2010/main" val="41047163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3CC460-56A8-1945-B0B8-A9AF0543C7A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1F2675-868C-9342-83F8-F34B108A09C6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98449" y="1252729"/>
            <a:ext cx="4996574" cy="506552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RF sources and modulators capable of powering CCC-250 commercially available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/>
              <a:t>Plan to leverage significant developments in performance (HEIKA) of high power rf sources – </a:t>
            </a:r>
            <a:r>
              <a:rPr lang="en-US" sz="1800" b="1" i="1" dirty="0"/>
              <a:t>requires industrialization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EA1FFC4-12D9-C24B-AF3A-AFFA4D234C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Sources Available vs. Near Term Industrial Efforts</a:t>
            </a:r>
          </a:p>
        </p:txBody>
      </p:sp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857A299A-E8D9-A94A-B816-07955BA4E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45" y="3048000"/>
            <a:ext cx="1820629" cy="3810000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TextBox 22">
            <a:extLst>
              <a:ext uri="{FF2B5EF4-FFF2-40B4-BE49-F238E27FC236}">
                <a16:creationId xmlns:a16="http://schemas.microsoft.com/office/drawing/2014/main" id="{CC3F6B1A-1E01-5D41-8E6D-2D28310580B5}"/>
              </a:ext>
            </a:extLst>
          </p:cNvPr>
          <p:cNvSpPr txBox="1"/>
          <p:nvPr/>
        </p:nvSpPr>
        <p:spPr>
          <a:xfrm>
            <a:off x="5469240" y="3614021"/>
            <a:ext cx="1653017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34290" bIns="34290">
            <a:spAutoFit/>
          </a:bodyPr>
          <a:lstStyle>
            <a:lvl1pPr defTabSz="1828800">
              <a:defRPr sz="3600">
                <a:solidFill>
                  <a:srgbClr val="0099C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350" dirty="0"/>
              <a:t>Near Term Industry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99334D2-34F1-4240-8148-CAEA64F2CB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9069" y="3891020"/>
            <a:ext cx="1909199" cy="2523463"/>
          </a:xfrm>
          <a:prstGeom prst="rect">
            <a:avLst/>
          </a:prstGeom>
        </p:spPr>
      </p:pic>
      <p:sp>
        <p:nvSpPr>
          <p:cNvPr id="11" name="TextBox 22">
            <a:extLst>
              <a:ext uri="{FF2B5EF4-FFF2-40B4-BE49-F238E27FC236}">
                <a16:creationId xmlns:a16="http://schemas.microsoft.com/office/drawing/2014/main" id="{AEA2CE4B-DB9B-9F44-9A43-F06AE4D123B4}"/>
              </a:ext>
            </a:extLst>
          </p:cNvPr>
          <p:cNvSpPr txBox="1"/>
          <p:nvPr/>
        </p:nvSpPr>
        <p:spPr>
          <a:xfrm>
            <a:off x="2599739" y="3406272"/>
            <a:ext cx="2223686" cy="4847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34290" bIns="34290">
            <a:spAutoFit/>
          </a:bodyPr>
          <a:lstStyle>
            <a:lvl1pPr defTabSz="1828800">
              <a:defRPr sz="3600">
                <a:solidFill>
                  <a:srgbClr val="0099C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sz="1350" dirty="0"/>
              <a:t>BVEI X-band 50 MW 57% </a:t>
            </a:r>
          </a:p>
          <a:p>
            <a:pPr algn="ctr"/>
            <a:r>
              <a:rPr lang="en-US" sz="1350" dirty="0"/>
              <a:t>COM Prototype</a:t>
            </a:r>
            <a:endParaRPr sz="1350" dirty="0"/>
          </a:p>
        </p:txBody>
      </p:sp>
      <p:pic>
        <p:nvPicPr>
          <p:cNvPr id="14" name="Picture 13" descr="Chart&#10;&#10;Description automatically generated with low confidence">
            <a:extLst>
              <a:ext uri="{FF2B5EF4-FFF2-40B4-BE49-F238E27FC236}">
                <a16:creationId xmlns:a16="http://schemas.microsoft.com/office/drawing/2014/main" id="{EF291306-FCC0-C94E-9836-1C1A2ABC1D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4522" y="2101114"/>
            <a:ext cx="3289748" cy="1372939"/>
          </a:xfrm>
          <a:prstGeom prst="rect">
            <a:avLst/>
          </a:prstGeom>
        </p:spPr>
      </p:pic>
      <p:sp>
        <p:nvSpPr>
          <p:cNvPr id="15" name="TextBox 22">
            <a:extLst>
              <a:ext uri="{FF2B5EF4-FFF2-40B4-BE49-F238E27FC236}">
                <a16:creationId xmlns:a16="http://schemas.microsoft.com/office/drawing/2014/main" id="{289AD5AF-DCC4-A143-BE19-A507979F8056}"/>
              </a:ext>
            </a:extLst>
          </p:cNvPr>
          <p:cNvSpPr txBox="1"/>
          <p:nvPr/>
        </p:nvSpPr>
        <p:spPr>
          <a:xfrm>
            <a:off x="5322542" y="1691907"/>
            <a:ext cx="3289747" cy="4847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tIns="34290" bIns="34290">
            <a:spAutoFit/>
          </a:bodyPr>
          <a:lstStyle>
            <a:lvl1pPr defTabSz="1828800">
              <a:defRPr sz="3600">
                <a:solidFill>
                  <a:srgbClr val="0099CC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/>
            <a:r>
              <a:rPr lang="en-US" sz="1350" dirty="0"/>
              <a:t>SLAC BAC Prototype</a:t>
            </a:r>
          </a:p>
          <a:p>
            <a:pPr algn="ctr"/>
            <a:r>
              <a:rPr lang="en-US" sz="1350" dirty="0"/>
              <a:t>S-band Retrofit +10% efficiency, 73 MW </a:t>
            </a:r>
            <a:endParaRPr sz="1350" dirty="0"/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993EF3F4-5449-BA49-9E28-B99BB9F8DB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9239" y="3869096"/>
            <a:ext cx="3590059" cy="2881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25446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308FFD18-3F81-F746-AB28-FEE458A05582}"/>
              </a:ext>
            </a:extLst>
          </p:cNvPr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1B3068-89E1-3140-BFEA-560804CBC39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13</a:t>
            </a:fld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8" name="Content Placeholder 7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FFA8D7E6-EE2C-044B-9C26-A3F96D6F41A8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48642" y="1143000"/>
            <a:ext cx="8846716" cy="4986814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D880801-B476-CC45-BD1F-F0359FB9D9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822" y="129091"/>
            <a:ext cx="8103570" cy="1013908"/>
          </a:xfrm>
        </p:spPr>
        <p:txBody>
          <a:bodyPr/>
          <a:lstStyle/>
          <a:p>
            <a:r>
              <a:rPr lang="en-US" dirty="0"/>
              <a:t>High Efficiency Klystrons </a:t>
            </a:r>
            <a:br>
              <a:rPr lang="en-US" dirty="0"/>
            </a:br>
            <a:r>
              <a:rPr lang="en-US" b="0" i="1" dirty="0"/>
              <a:t>Please See I. </a:t>
            </a:r>
            <a:r>
              <a:rPr lang="en-US" b="0" i="1" dirty="0" err="1"/>
              <a:t>Syratchev’s</a:t>
            </a:r>
            <a:r>
              <a:rPr lang="en-US" b="0" i="1" dirty="0"/>
              <a:t> Talk for Many Great Examples from Designs to Prototypes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68BA032-0204-9E4F-A1DC-6647FBAB6637}"/>
              </a:ext>
            </a:extLst>
          </p:cNvPr>
          <p:cNvSpPr/>
          <p:nvPr/>
        </p:nvSpPr>
        <p:spPr>
          <a:xfrm>
            <a:off x="126871" y="6118928"/>
            <a:ext cx="6477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https://indico.cern.ch/event/1101548/contributions/4635964/attachments/2363439/4034986/CLIC_PM_13_12_2021.pdf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853100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5607294" cy="2195571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Individual cell feeds necessitate adoption of split-block assembly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Perturbation due to joint does not couple to accelerating mode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Exploring gaps in quadrature to damp higher order mode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8433260" cy="753033"/>
          </a:xfrm>
        </p:spPr>
        <p:txBody>
          <a:bodyPr/>
          <a:lstStyle/>
          <a:p>
            <a:r>
              <a:rPr lang="en-US" dirty="0"/>
              <a:t>Distributed Coupling Structures Provide Natural Path to Implement Detuning and Damping of Higher Order Modes  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6201060" y="4343400"/>
            <a:ext cx="3353558" cy="2317126"/>
            <a:chOff x="5650959" y="4507468"/>
            <a:chExt cx="3353558" cy="231712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50959" y="4806777"/>
              <a:ext cx="2590698" cy="1740818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727917" y="6547595"/>
              <a:ext cx="32766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>
                  <a:latin typeface="+mj-lt"/>
                </a:rPr>
                <a:t>Abe et al., PASJ, 2017, WEP039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795993" y="4507468"/>
              <a:ext cx="2300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/>
                <a:t>Quadrant Structure</a:t>
              </a: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30764" y="3505200"/>
            <a:ext cx="5460805" cy="3365561"/>
            <a:chOff x="430764" y="3505200"/>
            <a:chExt cx="5460805" cy="3365561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3"/>
            <a:srcRect l="29288" t="6988" r="26360"/>
            <a:stretch/>
          </p:blipFill>
          <p:spPr>
            <a:xfrm>
              <a:off x="664710" y="3524921"/>
              <a:ext cx="4038600" cy="334584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4"/>
            <a:srcRect l="39698" t="5376" r="40848" b="5986"/>
            <a:stretch/>
          </p:blipFill>
          <p:spPr>
            <a:xfrm>
              <a:off x="3414539" y="3529584"/>
              <a:ext cx="1752600" cy="3154529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4"/>
            <a:srcRect l="19951" t="24976" r="70213" b="22460"/>
            <a:stretch/>
          </p:blipFill>
          <p:spPr>
            <a:xfrm>
              <a:off x="497472" y="4069285"/>
              <a:ext cx="982954" cy="2075125"/>
            </a:xfrm>
            <a:prstGeom prst="rect">
              <a:avLst/>
            </a:prstGeom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1738139" y="3517232"/>
              <a:ext cx="0" cy="3208934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3546896" y="3505200"/>
              <a:ext cx="0" cy="3208934"/>
            </a:xfrm>
            <a:prstGeom prst="line">
              <a:avLst/>
            </a:prstGeom>
            <a:ln w="2540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4648200" y="4191000"/>
              <a:ext cx="221971" cy="881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619758" y="4190999"/>
              <a:ext cx="221971" cy="881663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 flipV="1">
              <a:off x="1778245" y="4069285"/>
              <a:ext cx="775610" cy="284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flipH="1" flipV="1">
              <a:off x="3654195" y="4100813"/>
              <a:ext cx="775610" cy="28495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TextBox 23"/>
                <p:cNvSpPr txBox="1"/>
                <p:nvPr/>
              </p:nvSpPr>
              <p:spPr>
                <a:xfrm>
                  <a:off x="3605787" y="3520910"/>
                  <a:ext cx="1664045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/>
                    <a:t>300 </a:t>
                  </a:r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US" dirty="0"/>
                    <a:t>m gap to</a:t>
                  </a:r>
                </a:p>
                <a:p>
                  <a:pPr algn="ctr"/>
                  <a:r>
                    <a:rPr lang="en-US" dirty="0"/>
                    <a:t>matched load</a:t>
                  </a:r>
                </a:p>
              </p:txBody>
            </p:sp>
          </mc:Choice>
          <mc:Fallback xmlns="">
            <p:sp>
              <p:nvSpPr>
                <p:cNvPr id="24" name="TextBox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05787" y="3520910"/>
                  <a:ext cx="1664045" cy="646331"/>
                </a:xfrm>
                <a:prstGeom prst="rect">
                  <a:avLst/>
                </a:prstGeom>
                <a:blipFill>
                  <a:blip r:embed="rId6"/>
                  <a:stretch>
                    <a:fillRect l="-2941" t="-5660" r="-2941" b="-14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5" name="TextBox 24"/>
                <p:cNvSpPr txBox="1"/>
                <p:nvPr/>
              </p:nvSpPr>
              <p:spPr>
                <a:xfrm>
                  <a:off x="1760906" y="3505200"/>
                  <a:ext cx="1664045" cy="64633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dirty="0"/>
                    <a:t>300 </a:t>
                  </a:r>
                  <a14:m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</m:oMath>
                  </a14:m>
                  <a:r>
                    <a:rPr lang="en-US" dirty="0"/>
                    <a:t>m gap to</a:t>
                  </a:r>
                </a:p>
                <a:p>
                  <a:pPr algn="ctr"/>
                  <a:r>
                    <a:rPr lang="en-US" dirty="0"/>
                    <a:t>matched load</a:t>
                  </a:r>
                </a:p>
              </p:txBody>
            </p:sp>
          </mc:Choice>
          <mc:Fallback xmlns="">
            <p:sp>
              <p:nvSpPr>
                <p:cNvPr id="25" name="TextBox 2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760906" y="3505200"/>
                  <a:ext cx="1664045" cy="646331"/>
                </a:xfrm>
                <a:prstGeom prst="rect">
                  <a:avLst/>
                </a:prstGeom>
                <a:blipFill>
                  <a:blip r:embed="rId7"/>
                  <a:stretch>
                    <a:fillRect l="-2930" t="-4717" r="-2564" b="-1415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8" name="TextBox 27"/>
            <p:cNvSpPr txBox="1"/>
            <p:nvPr/>
          </p:nvSpPr>
          <p:spPr>
            <a:xfrm>
              <a:off x="430764" y="3745728"/>
              <a:ext cx="85151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H-field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705366" y="5973562"/>
              <a:ext cx="1699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Accelerating Mode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/>
                <p:cNvSpPr txBox="1"/>
                <p:nvPr/>
              </p:nvSpPr>
              <p:spPr>
                <a:xfrm>
                  <a:off x="3891033" y="5665694"/>
                  <a:ext cx="200053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600" dirty="0"/>
                    <a:t>Q </a:t>
                  </a:r>
                  <a14:m>
                    <m:oMath xmlns:m="http://schemas.openxmlformats.org/officeDocument/2006/math">
                      <m:r>
                        <a:rPr lang="en-US" sz="16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</m:oMath>
                  </a14:m>
                  <a:r>
                    <a:rPr lang="en-US" sz="1600" dirty="0"/>
                    <a:t> 10</a:t>
                  </a:r>
                  <a:r>
                    <a:rPr lang="en-US" sz="1600" baseline="30000" dirty="0"/>
                    <a:t>3</a:t>
                  </a:r>
                  <a:r>
                    <a:rPr lang="en-US" sz="1600" dirty="0"/>
                    <a:t> (vs 4x10</a:t>
                  </a:r>
                  <a:r>
                    <a:rPr lang="en-US" sz="1600" baseline="30000" dirty="0"/>
                    <a:t>4</a:t>
                  </a:r>
                  <a:r>
                    <a:rPr lang="en-US" sz="1600" dirty="0"/>
                    <a:t>)</a:t>
                  </a:r>
                </a:p>
              </p:txBody>
            </p:sp>
          </mc:Choice>
          <mc:Fallback xmlns="">
            <p:sp>
              <p:nvSpPr>
                <p:cNvPr id="30" name="TextBox 2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891033" y="5665694"/>
                  <a:ext cx="2000536" cy="338554"/>
                </a:xfrm>
                <a:prstGeom prst="rect">
                  <a:avLst/>
                </a:prstGeom>
                <a:blipFill>
                  <a:blip r:embed="rId8"/>
                  <a:stretch>
                    <a:fillRect t="-5357" b="-21429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7" name="TextBox 36"/>
            <p:cNvSpPr txBox="1"/>
            <p:nvPr/>
          </p:nvSpPr>
          <p:spPr>
            <a:xfrm>
              <a:off x="3593629" y="5975351"/>
              <a:ext cx="1699219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Dipole</a:t>
              </a:r>
            </a:p>
            <a:p>
              <a:pPr algn="ctr"/>
              <a:r>
                <a:rPr lang="en-US" b="1" dirty="0"/>
                <a:t>Mode</a:t>
              </a:r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6322031" y="1371600"/>
            <a:ext cx="2338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Design of Detuned Cavities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FB5C2A5C-0257-F548-B0B6-0A25F4B613C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4911" y="2039405"/>
            <a:ext cx="2644335" cy="205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272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57200" y="1439080"/>
            <a:ext cx="6019800" cy="4870026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Need to extend to 40 GHz / Optimize coupling / Modes below 10^4 V/pC/mm/m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 err="1"/>
              <a:t>NiCr</a:t>
            </a:r>
            <a:r>
              <a:rPr lang="en-US" sz="1800" dirty="0"/>
              <a:t> coated damping slots in 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1822" y="129091"/>
            <a:ext cx="3980255" cy="753033"/>
          </a:xfrm>
        </p:spPr>
        <p:txBody>
          <a:bodyPr/>
          <a:lstStyle/>
          <a:p>
            <a:r>
              <a:rPr lang="en-US" dirty="0"/>
              <a:t>Implementation of Slot Damping</a:t>
            </a:r>
          </a:p>
        </p:txBody>
      </p:sp>
      <p:sp>
        <p:nvSpPr>
          <p:cNvPr id="7" name="Rectangle 12"/>
          <p:cNvSpPr txBox="1"/>
          <p:nvPr/>
        </p:nvSpPr>
        <p:spPr>
          <a:xfrm>
            <a:off x="2865764" y="1535778"/>
            <a:ext cx="4678036" cy="67710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/>
          <a:p>
            <a:pPr algn="ctr" defTabSz="1828800">
              <a:defRPr sz="3600" b="1">
                <a:latin typeface="Arial"/>
                <a:ea typeface="Arial"/>
                <a:cs typeface="Arial"/>
                <a:sym typeface="Arial"/>
              </a:defRPr>
            </a:pPr>
            <a:endParaRPr lang="en-US" sz="3200" dirty="0"/>
          </a:p>
        </p:txBody>
      </p:sp>
      <p:pic>
        <p:nvPicPr>
          <p:cNvPr id="8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93100" y="129091"/>
            <a:ext cx="2110977" cy="2286000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3A32E316-FCF2-0046-AF10-16E68456BDD7}"/>
              </a:ext>
            </a:extLst>
          </p:cNvPr>
          <p:cNvSpPr/>
          <p:nvPr/>
        </p:nvSpPr>
        <p:spPr>
          <a:xfrm>
            <a:off x="4191000" y="29478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Slot Damping Prototype </a:t>
            </a:r>
          </a:p>
          <a:p>
            <a:r>
              <a:rPr lang="en-US" dirty="0"/>
              <a:t>Working on </a:t>
            </a:r>
            <a:r>
              <a:rPr lang="en-US" dirty="0" err="1"/>
              <a:t>NiCr</a:t>
            </a:r>
            <a:r>
              <a:rPr lang="en-US" dirty="0"/>
              <a:t> Coating</a:t>
            </a:r>
          </a:p>
          <a:p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A966A0-F2BD-6B49-A2C2-2F63364805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74328" y="2403861"/>
            <a:ext cx="3751781" cy="22207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09907B6-E6B1-1844-B769-62AF15768E1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7717" y="4633379"/>
            <a:ext cx="3639361" cy="215424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13EAFA8-A3D1-0B4F-8E45-AF62A366AE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6084" y="4612114"/>
            <a:ext cx="3639360" cy="2154240"/>
          </a:xfrm>
          <a:prstGeom prst="rect">
            <a:avLst/>
          </a:prstGeom>
        </p:spPr>
      </p:pic>
      <p:pic>
        <p:nvPicPr>
          <p:cNvPr id="13" name="Picture 12" descr="A picture containing icon&#10;&#10;Description automatically generated">
            <a:extLst>
              <a:ext uri="{FF2B5EF4-FFF2-40B4-BE49-F238E27FC236}">
                <a16:creationId xmlns:a16="http://schemas.microsoft.com/office/drawing/2014/main" id="{47347B41-681E-EF46-8FC6-221195355D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891" y="2559677"/>
            <a:ext cx="2547257" cy="119589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27D4B697-39AC-064B-B6C5-9D752D3CD2D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890" y="3923191"/>
            <a:ext cx="4979743" cy="389337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11F2431-76BE-F44C-869D-77650EDA3A5E}"/>
              </a:ext>
            </a:extLst>
          </p:cNvPr>
          <p:cNvCxnSpPr/>
          <p:nvPr/>
        </p:nvCxnSpPr>
        <p:spPr>
          <a:xfrm flipH="1">
            <a:off x="1639664" y="3317171"/>
            <a:ext cx="555172" cy="4166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60CD8CF6-268A-3944-9F18-961DA2A020DB}"/>
              </a:ext>
            </a:extLst>
          </p:cNvPr>
          <p:cNvSpPr txBox="1"/>
          <p:nvPr/>
        </p:nvSpPr>
        <p:spPr>
          <a:xfrm>
            <a:off x="2114948" y="3093216"/>
            <a:ext cx="1335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Tapered slot</a:t>
            </a:r>
          </a:p>
        </p:txBody>
      </p:sp>
    </p:spTree>
    <p:extLst>
      <p:ext uri="{BB962C8B-B14F-4D97-AF65-F5344CB8AC3E}">
        <p14:creationId xmlns:p14="http://schemas.microsoft.com/office/powerpoint/2010/main" val="164633532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166BBFE-5584-9645-BD11-0F5B6DB3ADF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9CA2E3-21B8-2247-9518-1FF630728370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152400" y="1243583"/>
            <a:ext cx="8991600" cy="5614417"/>
          </a:xfrm>
        </p:spPr>
        <p:txBody>
          <a:bodyPr>
            <a:noAutofit/>
          </a:bodyPr>
          <a:lstStyle/>
          <a:p>
            <a:r>
              <a:rPr lang="en-US" sz="1800" dirty="0"/>
              <a:t>C</a:t>
            </a:r>
            <a:r>
              <a:rPr lang="en-US" sz="1800" baseline="30000" dirty="0"/>
              <a:t>3</a:t>
            </a:r>
            <a:r>
              <a:rPr lang="en-US" sz="1800" dirty="0"/>
              <a:t> demonstration facility to advance technology beyond CDR level</a:t>
            </a:r>
          </a:p>
          <a:p>
            <a:r>
              <a:rPr lang="en-US" sz="1800" dirty="0"/>
              <a:t>Minimum requirement for Demo Facility:</a:t>
            </a:r>
          </a:p>
          <a:p>
            <a:pPr lvl="1"/>
            <a:r>
              <a:rPr lang="en-US" sz="1600" b="1" dirty="0"/>
              <a:t>Demonstrate operation of fully engineered and operational cryomodule</a:t>
            </a:r>
            <a:endParaRPr lang="en-US" sz="1600" dirty="0"/>
          </a:p>
          <a:p>
            <a:pPr lvl="2"/>
            <a:r>
              <a:rPr lang="en-US" sz="1600" dirty="0"/>
              <a:t>Simultaneous operations of min. 3 cryomodules</a:t>
            </a:r>
          </a:p>
          <a:p>
            <a:pPr lvl="1"/>
            <a:r>
              <a:rPr lang="en-US" sz="1600" dirty="0"/>
              <a:t>Demonstrate operation during cryogenic flow equivalent to main linac at full liquid/gas flow rate</a:t>
            </a:r>
          </a:p>
          <a:p>
            <a:pPr lvl="1"/>
            <a:r>
              <a:rPr lang="en-US" sz="1600" dirty="0"/>
              <a:t>Operation with a multi-bunch photo injector - high charges bunches to induce wakes, tunable delay witness bunch to measure wakes</a:t>
            </a:r>
          </a:p>
          <a:p>
            <a:pPr lvl="1"/>
            <a:r>
              <a:rPr lang="en-US" sz="1600" dirty="0"/>
              <a:t>Demonstrate full operational gradient 120 MeV/m (and higher &gt; 155 MeV/m) w/ single bunch </a:t>
            </a:r>
          </a:p>
          <a:p>
            <a:pPr lvl="2"/>
            <a:r>
              <a:rPr lang="en-US" sz="1600" dirty="0"/>
              <a:t>Must understand margins for 120 -  targeting power for  (155 + margin) 170 MeV/m</a:t>
            </a:r>
          </a:p>
          <a:p>
            <a:pPr lvl="2"/>
            <a:r>
              <a:rPr lang="en-US" sz="1600" dirty="0"/>
              <a:t>18X 50 MW C-band sources - off the shelf units</a:t>
            </a:r>
          </a:p>
          <a:p>
            <a:pPr lvl="1"/>
            <a:r>
              <a:rPr lang="en-US" sz="1600" b="1" dirty="0"/>
              <a:t>Fully damped-detuned accelerating structure</a:t>
            </a:r>
            <a:endParaRPr lang="en-US" sz="1600" dirty="0"/>
          </a:p>
          <a:p>
            <a:pPr lvl="1"/>
            <a:r>
              <a:rPr lang="en-US" sz="1600" dirty="0"/>
              <a:t>Work with industry to develop C-band source unit optimized for installation with main linac</a:t>
            </a:r>
          </a:p>
          <a:p>
            <a:r>
              <a:rPr lang="en-US" sz="1800" dirty="0"/>
              <a:t>This step is included in our timeline.  The cost is O(100 M$).  </a:t>
            </a:r>
          </a:p>
          <a:p>
            <a:pPr lvl="1"/>
            <a:r>
              <a:rPr lang="en-US" sz="1600" dirty="0"/>
              <a:t>This demonstration directly benefits development of compact FELs for photon science.</a:t>
            </a:r>
          </a:p>
          <a:p>
            <a:r>
              <a:rPr lang="en-US" sz="1800" dirty="0"/>
              <a:t>The other elements needed for a linear collider - the sources, damping rings, and beam delivery system – more advanced from the ILC and CLIC – need C</a:t>
            </a:r>
            <a:r>
              <a:rPr lang="en-US" sz="1800" baseline="30000" dirty="0"/>
              <a:t>3</a:t>
            </a:r>
            <a:r>
              <a:rPr lang="en-US" sz="1800" dirty="0"/>
              <a:t> specific design</a:t>
            </a:r>
          </a:p>
          <a:p>
            <a:pPr lvl="1"/>
            <a:r>
              <a:rPr lang="en-US" sz="1600" dirty="0"/>
              <a:t>Our current baseline uses these directly although we will look for further cost-optimizations for the specific needs of the C</a:t>
            </a:r>
            <a:r>
              <a:rPr lang="en-US" sz="1600" baseline="30000" dirty="0"/>
              <a:t>3</a:t>
            </a:r>
            <a:endParaRPr lang="en-US" sz="1600" dirty="0"/>
          </a:p>
          <a:p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C6618D5-084E-6D4D-B0A9-C1E962C3A9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 Facility</a:t>
            </a:r>
          </a:p>
        </p:txBody>
      </p:sp>
    </p:spTree>
    <p:extLst>
      <p:ext uri="{BB962C8B-B14F-4D97-AF65-F5344CB8AC3E}">
        <p14:creationId xmlns:p14="http://schemas.microsoft.com/office/powerpoint/2010/main" val="1597370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47A1E38-EAAB-4B45-BEE9-E3C7F289FD6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699F31-8391-C049-926E-401243758811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228600" y="1243584"/>
            <a:ext cx="8915400" cy="5614416"/>
          </a:xfrm>
        </p:spPr>
        <p:txBody>
          <a:bodyPr numCol="2">
            <a:normAutofit fontScale="77500" lnSpcReduction="20000"/>
          </a:bodyPr>
          <a:lstStyle/>
          <a:p>
            <a:r>
              <a:rPr lang="en-US" dirty="0"/>
              <a:t>Direct Demonstrator Facility (&gt;=50 m, 120 Hz, 133X 1nC)</a:t>
            </a:r>
          </a:p>
          <a:p>
            <a:pPr lvl="1"/>
            <a:r>
              <a:rPr lang="en-US" dirty="0"/>
              <a:t>Cryomodule Cryogenics and Beamline Design </a:t>
            </a:r>
          </a:p>
          <a:p>
            <a:pPr lvl="1"/>
            <a:r>
              <a:rPr lang="en-US" dirty="0"/>
              <a:t>Cryomodule Assembly </a:t>
            </a:r>
          </a:p>
          <a:p>
            <a:pPr lvl="1"/>
            <a:r>
              <a:rPr lang="en-US" dirty="0"/>
              <a:t>Beam dynamics - </a:t>
            </a:r>
            <a:r>
              <a:rPr lang="en-US" dirty="0" err="1"/>
              <a:t>lianc</a:t>
            </a:r>
            <a:r>
              <a:rPr lang="en-US" dirty="0"/>
              <a:t>, damping rings, bunch compressors</a:t>
            </a:r>
          </a:p>
          <a:p>
            <a:pPr lvl="1"/>
            <a:r>
              <a:rPr lang="en-US" dirty="0"/>
              <a:t>RF High-brightness photo-injector for demonstrator </a:t>
            </a:r>
          </a:p>
          <a:p>
            <a:pPr lvl="1"/>
            <a:r>
              <a:rPr lang="en-US" dirty="0"/>
              <a:t>RF High-brightness polarized photo-injector </a:t>
            </a:r>
          </a:p>
          <a:p>
            <a:pPr lvl="1"/>
            <a:r>
              <a:rPr lang="en-US" dirty="0"/>
              <a:t>DC polarized gun and injector</a:t>
            </a:r>
          </a:p>
          <a:p>
            <a:pPr lvl="1"/>
            <a:r>
              <a:rPr lang="en-US" dirty="0"/>
              <a:t>Low level rf - Klystron controls and rf signal control</a:t>
            </a:r>
          </a:p>
          <a:p>
            <a:pPr lvl="1"/>
            <a:r>
              <a:rPr lang="en-US" dirty="0"/>
              <a:t>Raft alignment:</a:t>
            </a:r>
          </a:p>
          <a:p>
            <a:pPr lvl="2"/>
            <a:r>
              <a:rPr lang="en-US" dirty="0"/>
              <a:t>Warm/cold mechanical/piezoelectric feedback</a:t>
            </a:r>
          </a:p>
          <a:p>
            <a:pPr lvl="1"/>
            <a:r>
              <a:rPr lang="en-US" dirty="0"/>
              <a:t>High Power RF Distribution (waveguide components, loads)</a:t>
            </a:r>
          </a:p>
          <a:p>
            <a:pPr lvl="1"/>
            <a:r>
              <a:rPr lang="en-US" dirty="0"/>
              <a:t>End-to-end simulation</a:t>
            </a:r>
          </a:p>
          <a:p>
            <a:pPr lvl="1"/>
            <a:endParaRPr lang="en-US" dirty="0"/>
          </a:p>
          <a:p>
            <a:r>
              <a:rPr lang="en-US" dirty="0"/>
              <a:t>Parallel R&amp;D</a:t>
            </a:r>
          </a:p>
          <a:p>
            <a:pPr lvl="1"/>
            <a:r>
              <a:rPr lang="en-US" dirty="0"/>
              <a:t>Levitated Positron Target - Radiatively cooled</a:t>
            </a:r>
          </a:p>
          <a:p>
            <a:pPr lvl="1"/>
            <a:r>
              <a:rPr lang="en-US" dirty="0"/>
              <a:t>QD0/QD1 </a:t>
            </a:r>
          </a:p>
          <a:p>
            <a:pPr lvl="1"/>
            <a:r>
              <a:rPr lang="en-US" dirty="0"/>
              <a:t>Advanced RF Source R&amp;D</a:t>
            </a:r>
          </a:p>
          <a:p>
            <a:pPr lvl="1"/>
            <a:r>
              <a:rPr lang="en-US" dirty="0"/>
              <a:t>RF Distribution (pulse compressor) </a:t>
            </a:r>
          </a:p>
          <a:p>
            <a:pPr lvl="1"/>
            <a:r>
              <a:rPr lang="en-US" dirty="0"/>
              <a:t>Site Studies</a:t>
            </a:r>
          </a:p>
          <a:p>
            <a:pPr lvl="1"/>
            <a:r>
              <a:rPr lang="en-US" dirty="0"/>
              <a:t>Error Sensitivity Study </a:t>
            </a:r>
          </a:p>
          <a:p>
            <a:pPr lvl="1"/>
            <a:r>
              <a:rPr lang="en-US" dirty="0"/>
              <a:t>Polarimetry</a:t>
            </a:r>
          </a:p>
          <a:p>
            <a:r>
              <a:rPr lang="en-US" dirty="0"/>
              <a:t>Industrialization</a:t>
            </a:r>
          </a:p>
          <a:p>
            <a:pPr lvl="1"/>
            <a:r>
              <a:rPr lang="en-US" dirty="0"/>
              <a:t>Cryogenics Quads </a:t>
            </a:r>
          </a:p>
          <a:p>
            <a:pPr lvl="1"/>
            <a:r>
              <a:rPr lang="en-US" dirty="0"/>
              <a:t>Linac Fabrication</a:t>
            </a:r>
          </a:p>
          <a:p>
            <a:pPr lvl="1"/>
            <a:r>
              <a:rPr lang="en-US" dirty="0"/>
              <a:t>Cryomodule Cryogenics and Beamline Design </a:t>
            </a:r>
          </a:p>
          <a:p>
            <a:pPr lvl="1"/>
            <a:r>
              <a:rPr lang="en-US" dirty="0"/>
              <a:t>Cryomodule Production </a:t>
            </a:r>
          </a:p>
          <a:p>
            <a:pPr lvl="1"/>
            <a:r>
              <a:rPr lang="en-US" dirty="0"/>
              <a:t>Klystron </a:t>
            </a:r>
          </a:p>
          <a:p>
            <a:pPr lvl="1"/>
            <a:r>
              <a:rPr lang="en-US" dirty="0"/>
              <a:t>Modulator </a:t>
            </a:r>
          </a:p>
          <a:p>
            <a:pPr lvl="1"/>
            <a:r>
              <a:rPr lang="en-US" dirty="0"/>
              <a:t>Tunnel </a:t>
            </a:r>
          </a:p>
          <a:p>
            <a:pPr lvl="1"/>
            <a:r>
              <a:rPr lang="en-US" dirty="0"/>
              <a:t>Pre-Fab Surface Construction </a:t>
            </a:r>
          </a:p>
          <a:p>
            <a:pPr lvl="1"/>
            <a:r>
              <a:rPr lang="en-US" dirty="0"/>
              <a:t>Large scale cryogenics 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FDD20F4-47C7-E54C-B206-9EF4391456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Demonstration Facility R&amp;D Topics</a:t>
            </a:r>
          </a:p>
        </p:txBody>
      </p:sp>
    </p:spTree>
    <p:extLst>
      <p:ext uri="{BB962C8B-B14F-4D97-AF65-F5344CB8AC3E}">
        <p14:creationId xmlns:p14="http://schemas.microsoft.com/office/powerpoint/2010/main" val="38257107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2ADA416-469B-4846-A3D3-18E8590637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8A44F3-F42F-AC4B-A997-DBC2C86F604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7417966" cy="506552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High-brightness polarized rf gun to remove one damping ring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Low-voltage massively parallel rf sources – cost driver for the main linac and whole complex at TeV scale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RF pulse compression – achieve nominal gradient faster and reduce thermal load on cryogenics</a:t>
            </a:r>
          </a:p>
          <a:p>
            <a:pPr marL="800100" lvl="1" indent="-342900"/>
            <a:r>
              <a:rPr lang="en-US" sz="1800" dirty="0"/>
              <a:t>High temperature superconductor possible 10X improvement in Q-factor at LN temperature 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D3CD72B-FF0E-3D4E-ABDF-656DB5CA8D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Cost Reduction </a:t>
            </a:r>
          </a:p>
        </p:txBody>
      </p:sp>
      <p:pic>
        <p:nvPicPr>
          <p:cNvPr id="5" name="Screen Shot 2021-11-22 at 3.26.48 PM.png" descr="Screen Shot 2021-11-22 at 3.26.48 PM.png">
            <a:extLst>
              <a:ext uri="{FF2B5EF4-FFF2-40B4-BE49-F238E27FC236}">
                <a16:creationId xmlns:a16="http://schemas.microsoft.com/office/drawing/2014/main" id="{02E214FB-0335-B54F-8DE7-7D5347EF08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588"/>
          <a:stretch/>
        </p:blipFill>
        <p:spPr>
          <a:xfrm>
            <a:off x="105602" y="4398531"/>
            <a:ext cx="1989448" cy="1309945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PRAB 22, 023403 (2019)">
            <a:extLst>
              <a:ext uri="{FF2B5EF4-FFF2-40B4-BE49-F238E27FC236}">
                <a16:creationId xmlns:a16="http://schemas.microsoft.com/office/drawing/2014/main" id="{779742FF-CC05-3544-B417-011243951B15}"/>
              </a:ext>
            </a:extLst>
          </p:cNvPr>
          <p:cNvSpPr txBox="1"/>
          <p:nvPr/>
        </p:nvSpPr>
        <p:spPr>
          <a:xfrm>
            <a:off x="88582" y="3826531"/>
            <a:ext cx="2415726" cy="5950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35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lang="en-US" sz="1600" b="1" dirty="0">
                <a:latin typeface="+mj-lt"/>
              </a:rPr>
              <a:t>High Brightness Gun</a:t>
            </a:r>
          </a:p>
          <a:p>
            <a:r>
              <a:rPr sz="1600" b="1" dirty="0">
                <a:latin typeface="+mj-lt"/>
              </a:rPr>
              <a:t>PRAB 22, 023403 (2019)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D432693-4785-F04E-A2E9-B5D1A8082F06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2078284" y="4442829"/>
            <a:ext cx="2169490" cy="22607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5BDFA9E-AD93-ED40-8F04-A8E68B7F8A1F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1268833" y="5780663"/>
            <a:ext cx="1094687" cy="9482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8C3D844-1C94-5F43-81B5-165A50B7A6CB}"/>
              </a:ext>
            </a:extLst>
          </p:cNvPr>
          <p:cNvSpPr txBox="1"/>
          <p:nvPr/>
        </p:nvSpPr>
        <p:spPr>
          <a:xfrm>
            <a:off x="2835372" y="3951117"/>
            <a:ext cx="2422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/>
              <a:t>Low-cost “</a:t>
            </a:r>
            <a:r>
              <a:rPr lang="en-US" sz="1400" b="1" dirty="0" err="1"/>
              <a:t>Digikey</a:t>
            </a:r>
            <a:r>
              <a:rPr lang="en-US" sz="1400" b="1" dirty="0"/>
              <a:t> Catalog” Marx Modulator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7BF4A1-1516-224D-B133-C6376F5963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72427" y="4400510"/>
            <a:ext cx="1760330" cy="1908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2">
            <a:extLst>
              <a:ext uri="{FF2B5EF4-FFF2-40B4-BE49-F238E27FC236}">
                <a16:creationId xmlns:a16="http://schemas.microsoft.com/office/drawing/2014/main" id="{31256F7F-3533-E044-B6B2-D2227465643A}"/>
              </a:ext>
            </a:extLst>
          </p:cNvPr>
          <p:cNvSpPr txBox="1"/>
          <p:nvPr/>
        </p:nvSpPr>
        <p:spPr>
          <a:xfrm>
            <a:off x="4107396" y="6318251"/>
            <a:ext cx="2826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dirty="0"/>
              <a:t>Modular Klystron Array operating at extremely low voltages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9030C5A-283C-944D-9C52-5D289B2430C2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9266"/>
          <a:stretch/>
        </p:blipFill>
        <p:spPr>
          <a:xfrm>
            <a:off x="6392092" y="3702840"/>
            <a:ext cx="1483074" cy="226372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F4A4DC97-37D6-E34B-B384-2B10C61D101C}"/>
              </a:ext>
            </a:extLst>
          </p:cNvPr>
          <p:cNvSpPr txBox="1"/>
          <p:nvPr/>
        </p:nvSpPr>
        <p:spPr>
          <a:xfrm>
            <a:off x="6464100" y="5905125"/>
            <a:ext cx="26372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</a:rPr>
              <a:t>From: Jessica </a:t>
            </a:r>
            <a:r>
              <a:rPr lang="en-US" sz="1200" dirty="0" err="1">
                <a:solidFill>
                  <a:srgbClr val="000000"/>
                </a:solidFill>
              </a:rPr>
              <a:t>Golm</a:t>
            </a:r>
            <a:r>
              <a:rPr lang="en-US" sz="1200" dirty="0">
                <a:solidFill>
                  <a:srgbClr val="000000"/>
                </a:solidFill>
              </a:rPr>
              <a:t>, Sergio </a:t>
            </a:r>
            <a:r>
              <a:rPr lang="en-US" sz="1200" dirty="0" err="1">
                <a:solidFill>
                  <a:srgbClr val="000000"/>
                </a:solidFill>
              </a:rPr>
              <a:t>Caltroni</a:t>
            </a:r>
            <a:r>
              <a:rPr lang="en-US" sz="1200" dirty="0">
                <a:solidFill>
                  <a:srgbClr val="000000"/>
                </a:solidFill>
              </a:rPr>
              <a:t>, Walter </a:t>
            </a:r>
            <a:r>
              <a:rPr lang="en-US" sz="1200" dirty="0" err="1">
                <a:solidFill>
                  <a:srgbClr val="000000"/>
                </a:solidFill>
              </a:rPr>
              <a:t>Wuensch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DBDD2155-4DC3-7D49-9A28-911EA94A7850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64201"/>
          <a:stretch/>
        </p:blipFill>
        <p:spPr>
          <a:xfrm>
            <a:off x="7875166" y="3918864"/>
            <a:ext cx="908925" cy="2001070"/>
          </a:xfrm>
          <a:prstGeom prst="rect">
            <a:avLst/>
          </a:prstGeom>
        </p:spPr>
      </p:pic>
      <p:sp>
        <p:nvSpPr>
          <p:cNvPr id="15" name="PRAB 22, 023403 (2019)">
            <a:extLst>
              <a:ext uri="{FF2B5EF4-FFF2-40B4-BE49-F238E27FC236}">
                <a16:creationId xmlns:a16="http://schemas.microsoft.com/office/drawing/2014/main" id="{734CD6DE-87B9-034C-9701-4C1E8A0A3BFA}"/>
              </a:ext>
            </a:extLst>
          </p:cNvPr>
          <p:cNvSpPr txBox="1"/>
          <p:nvPr/>
        </p:nvSpPr>
        <p:spPr>
          <a:xfrm>
            <a:off x="6279904" y="3444183"/>
            <a:ext cx="2786789" cy="3488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defTabSz="457200">
              <a:defRPr sz="35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r>
              <a:rPr lang="en-US" sz="1600" b="1" dirty="0">
                <a:latin typeface="+mj-lt"/>
              </a:rPr>
              <a:t>REBCO Tape Coated Cavity</a:t>
            </a:r>
            <a:endParaRPr sz="16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3320193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19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en-US" sz="8000" dirty="0"/>
              <a:t>Questions?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782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111B08-7145-C44E-A747-AC6B9D390528}"/>
              </a:ext>
            </a:extLst>
          </p:cNvPr>
          <p:cNvSpPr txBox="1"/>
          <p:nvPr/>
        </p:nvSpPr>
        <p:spPr>
          <a:xfrm>
            <a:off x="3610129" y="139977"/>
            <a:ext cx="5264067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More Details See: </a:t>
            </a:r>
            <a:r>
              <a:rPr lang="en-US" sz="2000" dirty="0">
                <a:hlinkClick r:id="rId2"/>
              </a:rPr>
              <a:t>ArXiv 2110.15800 (2021)</a:t>
            </a:r>
            <a:endParaRPr lang="en-US" sz="2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B311976-31FB-CF44-AE3D-82ED18FE5A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2" y="1219199"/>
            <a:ext cx="4696427" cy="560872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B329B5AE-CC16-E24F-8D29-F13314706981}"/>
              </a:ext>
            </a:extLst>
          </p:cNvPr>
          <p:cNvSpPr/>
          <p:nvPr/>
        </p:nvSpPr>
        <p:spPr>
          <a:xfrm>
            <a:off x="6097432" y="2276558"/>
            <a:ext cx="262818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u="sng" dirty="0">
                <a:solidFill>
                  <a:srgbClr val="000000"/>
                </a:solidFill>
                <a:latin typeface="Optima" panose="02000503060000020004" pitchFamily="2" charset="0"/>
              </a:rPr>
              <a:t>Additional Contributors/Proponents:</a:t>
            </a:r>
            <a:endParaRPr lang="en-US" sz="1200" dirty="0">
              <a:solidFill>
                <a:srgbClr val="000000"/>
              </a:solidFill>
              <a:latin typeface="Optima" panose="02000503060000020004" pitchFamily="2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Dennis Palmer</a:t>
            </a: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Emma Snively</a:t>
            </a:r>
          </a:p>
          <a:p>
            <a:r>
              <a:rPr lang="en-US" sz="1200" dirty="0" err="1">
                <a:solidFill>
                  <a:srgbClr val="000000"/>
                </a:solidFill>
                <a:latin typeface="Optima" panose="02000503060000020004" pitchFamily="2" charset="0"/>
              </a:rPr>
              <a:t>Cici</a:t>
            </a:r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 Hanna</a:t>
            </a: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Charlotte </a:t>
            </a:r>
            <a:r>
              <a:rPr lang="en-US" sz="1200" dirty="0" err="1">
                <a:solidFill>
                  <a:srgbClr val="000000"/>
                </a:solidFill>
                <a:latin typeface="Optima" panose="02000503060000020004" pitchFamily="2" charset="0"/>
              </a:rPr>
              <a:t>Whener</a:t>
            </a:r>
            <a:endParaRPr lang="en-US" sz="1200" dirty="0">
              <a:solidFill>
                <a:srgbClr val="000000"/>
              </a:solidFill>
              <a:latin typeface="Optima" panose="02000503060000020004" pitchFamily="2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Annika Gabriel</a:t>
            </a: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Gordon Bowden </a:t>
            </a: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Andy </a:t>
            </a:r>
            <a:r>
              <a:rPr lang="en-US" sz="1200" dirty="0" err="1">
                <a:solidFill>
                  <a:srgbClr val="000000"/>
                </a:solidFill>
                <a:latin typeface="Optima" panose="02000503060000020004" pitchFamily="2" charset="0"/>
              </a:rPr>
              <a:t>Haase</a:t>
            </a:r>
            <a:endParaRPr lang="en-US" sz="1200" dirty="0">
              <a:solidFill>
                <a:srgbClr val="000000"/>
              </a:solidFill>
              <a:latin typeface="Optima" panose="02000503060000020004" pitchFamily="2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Julian Merrick</a:t>
            </a: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Bob Conley</a:t>
            </a: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Mitchell Schneider</a:t>
            </a:r>
          </a:p>
          <a:p>
            <a:r>
              <a:rPr lang="en-US" sz="1200" dirty="0" err="1">
                <a:solidFill>
                  <a:srgbClr val="000000"/>
                </a:solidFill>
                <a:latin typeface="Optima" panose="02000503060000020004" pitchFamily="2" charset="0"/>
              </a:rPr>
              <a:t>Radiabeam</a:t>
            </a:r>
            <a:endParaRPr lang="en-US" sz="1200" dirty="0">
              <a:solidFill>
                <a:srgbClr val="000000"/>
              </a:solidFill>
              <a:latin typeface="Optima" panose="02000503060000020004" pitchFamily="2" charset="0"/>
            </a:endParaRPr>
          </a:p>
          <a:p>
            <a:r>
              <a:rPr lang="en-US" sz="1200" dirty="0">
                <a:solidFill>
                  <a:srgbClr val="000000"/>
                </a:solidFill>
                <a:latin typeface="Optima" panose="02000503060000020004" pitchFamily="2" charset="0"/>
              </a:rPr>
              <a:t>Brandon Weatherford</a:t>
            </a:r>
          </a:p>
        </p:txBody>
      </p:sp>
    </p:spTree>
    <p:extLst>
      <p:ext uri="{BB962C8B-B14F-4D97-AF65-F5344CB8AC3E}">
        <p14:creationId xmlns:p14="http://schemas.microsoft.com/office/powerpoint/2010/main" val="6201803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08360F9-2224-BF4F-B682-37D074DF1E1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3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468D22-B178-AA49-8060-60D691B017D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4495800" cy="3785616"/>
          </a:xfrm>
        </p:spPr>
        <p:txBody>
          <a:bodyPr>
            <a:normAutofit fontScale="850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baseline="30000" dirty="0"/>
              <a:t>3</a:t>
            </a:r>
            <a:r>
              <a:rPr lang="en-US" dirty="0"/>
              <a:t> is based on a new rf technology</a:t>
            </a:r>
          </a:p>
          <a:p>
            <a:pPr lvl="1"/>
            <a:r>
              <a:rPr lang="en-US" dirty="0"/>
              <a:t>Dramatically improving efficiency and breakdown rate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Distributed power to each cavity from a common RF manifold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Operation at cryogenic temperatures (LN2 ~80K)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Robust operations at high gradient: 120 MeV/m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Scalable to multi-TeV operation</a:t>
            </a:r>
          </a:p>
          <a:p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9B67526-6BE1-084B-9050-5506E0FBB5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C3 -     Cool Copper Collider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D9D415-1019-5247-BBCC-F680AEF6C8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22" y="147483"/>
            <a:ext cx="762000" cy="80282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361DC88-393D-7842-8419-1A918D15B0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000" y="1253960"/>
            <a:ext cx="4070350" cy="217504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4A2ED0A-A683-D940-AFB5-0790D0CC4B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5000" y="3429000"/>
            <a:ext cx="3848100" cy="24003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F8A8F0-5371-6144-9879-70EC69ACED3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7801" y="5385833"/>
            <a:ext cx="1905000" cy="142772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8B58F9F-E02F-D944-9DB0-CCBA3177B5FF}"/>
              </a:ext>
            </a:extLst>
          </p:cNvPr>
          <p:cNvSpPr/>
          <p:nvPr/>
        </p:nvSpPr>
        <p:spPr>
          <a:xfrm>
            <a:off x="6656458" y="5868860"/>
            <a:ext cx="23925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First 300 K High Power Test Limited Available RF - Next </a:t>
            </a:r>
            <a:r>
              <a:rPr lang="en-US" sz="1200" dirty="0" err="1"/>
              <a:t>Cryo</a:t>
            </a:r>
            <a:endParaRPr lang="en-US" sz="12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2FA844A-C234-FF43-A3ED-7E1F5B45FC8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7200" y="4572000"/>
            <a:ext cx="4114800" cy="2348089"/>
          </a:xfrm>
          <a:prstGeom prst="rect">
            <a:avLst/>
          </a:prstGeom>
        </p:spPr>
      </p:pic>
      <p:pic>
        <p:nvPicPr>
          <p:cNvPr id="13" name="Image" descr="Image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90823" y="1835047"/>
            <a:ext cx="1258153" cy="1677537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57DD6E6-B205-1D42-AE16-86DD1D0C1B47}"/>
              </a:ext>
            </a:extLst>
          </p:cNvPr>
          <p:cNvSpPr/>
          <p:nvPr/>
        </p:nvSpPr>
        <p:spPr>
          <a:xfrm>
            <a:off x="468755" y="4980801"/>
            <a:ext cx="239251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200" dirty="0"/>
              <a:t>Confirmed with beam</a:t>
            </a:r>
          </a:p>
        </p:txBody>
      </p:sp>
    </p:spTree>
    <p:extLst>
      <p:ext uri="{BB962C8B-B14F-4D97-AF65-F5344CB8AC3E}">
        <p14:creationId xmlns:p14="http://schemas.microsoft.com/office/powerpoint/2010/main" val="2139200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299AD7C-E5D5-DD4A-8130-75220528928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4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580CE57-EDE9-864F-B4D1-7526BE19AB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Higgs at </a:t>
            </a:r>
            <a:r>
              <a:rPr lang="en-US" dirty="0" err="1"/>
              <a:t>e</a:t>
            </a:r>
            <a:r>
              <a:rPr lang="en-US" baseline="31999" dirty="0" err="1"/>
              <a:t>+</a:t>
            </a:r>
            <a:r>
              <a:rPr lang="en-US" dirty="0" err="1"/>
              <a:t>e</a:t>
            </a:r>
            <a:r>
              <a:rPr lang="en-US" baseline="31999" dirty="0"/>
              <a:t>- </a:t>
            </a:r>
            <a:endParaRPr lang="en-US" dirty="0"/>
          </a:p>
        </p:txBody>
      </p:sp>
      <p:sp>
        <p:nvSpPr>
          <p:cNvPr id="5" name="ZH is dominant at 250 GeV…">
            <a:extLst>
              <a:ext uri="{FF2B5EF4-FFF2-40B4-BE49-F238E27FC236}">
                <a16:creationId xmlns:a16="http://schemas.microsoft.com/office/drawing/2014/main" id="{E3B063F5-6C50-2F45-8D65-DFC621261110}"/>
              </a:ext>
            </a:extLst>
          </p:cNvPr>
          <p:cNvSpPr txBox="1">
            <a:spLocks/>
          </p:cNvSpPr>
          <p:nvPr/>
        </p:nvSpPr>
        <p:spPr>
          <a:xfrm>
            <a:off x="5648145" y="2442786"/>
            <a:ext cx="3366266" cy="3234009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0013" indent="-100013">
              <a:defRPr sz="4000"/>
            </a:pPr>
            <a:r>
              <a:rPr lang="en-US" sz="4000"/>
              <a:t>ZH is dominant at</a:t>
            </a:r>
            <a:r>
              <a:rPr lang="en-US" sz="4000" b="1"/>
              <a:t> 250 GeV</a:t>
            </a:r>
          </a:p>
          <a:p>
            <a:pPr marL="100013" indent="-100013">
              <a:defRPr sz="4000"/>
            </a:pPr>
            <a:r>
              <a:rPr lang="en-US" sz="4000"/>
              <a:t>Above </a:t>
            </a:r>
            <a:r>
              <a:rPr lang="en-US" sz="4000" b="1"/>
              <a:t>500 GeV</a:t>
            </a:r>
            <a:r>
              <a:rPr lang="en-US" sz="4000"/>
              <a:t> </a:t>
            </a:r>
          </a:p>
          <a:p>
            <a:pPr marL="257175" lvl="1" indent="-100013">
              <a:defRPr sz="4000"/>
            </a:pPr>
            <a:r>
              <a:rPr lang="en-US" sz="4000"/>
              <a:t>Hvv dominates </a:t>
            </a:r>
          </a:p>
          <a:p>
            <a:pPr marL="257175" lvl="1" indent="-100013">
              <a:defRPr sz="4000"/>
            </a:pPr>
            <a:r>
              <a:rPr lang="en-US" sz="4000"/>
              <a:t>ttH opens up</a:t>
            </a:r>
          </a:p>
          <a:p>
            <a:pPr marL="257175" lvl="1" indent="-100013">
              <a:defRPr sz="4000"/>
            </a:pPr>
            <a:r>
              <a:rPr lang="en-US" sz="4000"/>
              <a:t>HH production accessible with ZHH</a:t>
            </a:r>
          </a:p>
        </p:txBody>
      </p:sp>
      <p:pic>
        <p:nvPicPr>
          <p:cNvPr id="6" name="Screen Shot 2020-10-25 at 11.50.16 AM.png" descr="Screen Shot 2020-10-25 at 11.50.16 AM.png">
            <a:extLst>
              <a:ext uri="{FF2B5EF4-FFF2-40B4-BE49-F238E27FC236}">
                <a16:creationId xmlns:a16="http://schemas.microsoft.com/office/drawing/2014/main" id="{8FE155E9-0376-A945-BEA8-EA25B50CAD1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3901"/>
          <a:stretch>
            <a:fillRect/>
          </a:stretch>
        </p:blipFill>
        <p:spPr>
          <a:xfrm>
            <a:off x="124273" y="2133600"/>
            <a:ext cx="4246388" cy="3895226"/>
          </a:xfrm>
          <a:prstGeom prst="rect">
            <a:avLst/>
          </a:prstGeom>
          <a:ln w="12700">
            <a:miter lim="400000"/>
          </a:ln>
        </p:spPr>
      </p:pic>
      <p:pic>
        <p:nvPicPr>
          <p:cNvPr id="7" name="Screen Shot 2020-10-25 at 11.02.39 PM.png" descr="Screen Shot 2020-10-25 at 11.02.39 PM.png">
            <a:extLst>
              <a:ext uri="{FF2B5EF4-FFF2-40B4-BE49-F238E27FC236}">
                <a16:creationId xmlns:a16="http://schemas.microsoft.com/office/drawing/2014/main" id="{9293A8FF-641E-B147-B7CA-000155031D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985" t="3125" b="3125"/>
          <a:stretch>
            <a:fillRect/>
          </a:stretch>
        </p:blipFill>
        <p:spPr>
          <a:xfrm>
            <a:off x="3953674" y="3223801"/>
            <a:ext cx="1420589" cy="813780"/>
          </a:xfrm>
          <a:prstGeom prst="rect">
            <a:avLst/>
          </a:prstGeom>
          <a:ln w="63500">
            <a:solidFill>
              <a:srgbClr val="FAE390"/>
            </a:solidFill>
            <a:miter lim="400000"/>
          </a:ln>
        </p:spPr>
      </p:pic>
      <p:pic>
        <p:nvPicPr>
          <p:cNvPr id="8" name="Screen Shot 2020-10-25 at 9.37.02 PM.png" descr="Screen Shot 2020-10-25 at 9.37.02 PM.png">
            <a:extLst>
              <a:ext uri="{FF2B5EF4-FFF2-40B4-BE49-F238E27FC236}">
                <a16:creationId xmlns:a16="http://schemas.microsoft.com/office/drawing/2014/main" id="{7084EA0B-7660-2B4B-AE29-D04EA2C804A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77083" t="21968" r="4587" b="43736"/>
          <a:stretch>
            <a:fillRect/>
          </a:stretch>
        </p:blipFill>
        <p:spPr>
          <a:xfrm>
            <a:off x="3986342" y="4517406"/>
            <a:ext cx="1355187" cy="901132"/>
          </a:xfrm>
          <a:prstGeom prst="rect">
            <a:avLst/>
          </a:prstGeom>
          <a:ln w="63500">
            <a:solidFill>
              <a:srgbClr val="B81CF6"/>
            </a:solidFill>
            <a:miter lim="400000"/>
          </a:ln>
        </p:spPr>
      </p:pic>
      <p:pic>
        <p:nvPicPr>
          <p:cNvPr id="9" name="Screen Shot 2021-09-27 at 10.26.21 PM.png" descr="Screen Shot 2021-09-27 at 10.26.21 PM.png">
            <a:extLst>
              <a:ext uri="{FF2B5EF4-FFF2-40B4-BE49-F238E27FC236}">
                <a16:creationId xmlns:a16="http://schemas.microsoft.com/office/drawing/2014/main" id="{B8B20601-76E0-3A4F-9362-A81ACD69F3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6803" y="2145506"/>
            <a:ext cx="1451683" cy="867239"/>
          </a:xfrm>
          <a:prstGeom prst="rect">
            <a:avLst/>
          </a:prstGeom>
          <a:ln w="63500">
            <a:solidFill>
              <a:srgbClr val="EA3C30"/>
            </a:solidFill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DCCA182-5F4A-9F48-B206-A4A1C029E9C8}"/>
              </a:ext>
            </a:extLst>
          </p:cNvPr>
          <p:cNvSpPr txBox="1"/>
          <p:nvPr/>
        </p:nvSpPr>
        <p:spPr>
          <a:xfrm>
            <a:off x="0" y="6488668"/>
            <a:ext cx="1261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C. </a:t>
            </a:r>
            <a:r>
              <a:rPr lang="en-US" i="1" dirty="0" err="1"/>
              <a:t>Vernieri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745667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6760FD-C0B6-EF4F-9C81-92E258D8C2E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5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2C46877-4B0E-8540-A8D0-677230571D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550 GeV?</a:t>
            </a:r>
          </a:p>
        </p:txBody>
      </p:sp>
      <p:sp>
        <p:nvSpPr>
          <p:cNvPr id="5" name="We propose 250 GeV with a relatively inexpensive upgrade to 550 GeV…">
            <a:extLst>
              <a:ext uri="{FF2B5EF4-FFF2-40B4-BE49-F238E27FC236}">
                <a16:creationId xmlns:a16="http://schemas.microsoft.com/office/drawing/2014/main" id="{5E7B7F54-49B5-E549-9FE4-C996F932BD9E}"/>
              </a:ext>
            </a:extLst>
          </p:cNvPr>
          <p:cNvSpPr txBox="1">
            <a:spLocks/>
          </p:cNvSpPr>
          <p:nvPr/>
        </p:nvSpPr>
        <p:spPr>
          <a:xfrm>
            <a:off x="402431" y="1828835"/>
            <a:ext cx="2556435" cy="351472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22001" lvl="1" indent="-237406" defTabSz="294084">
              <a:spcBef>
                <a:spcPts val="225"/>
              </a:spcBef>
              <a:buClr>
                <a:srgbClr val="981E32"/>
              </a:buClr>
              <a:buFont typeface="Helvetica"/>
              <a:buChar char="•"/>
              <a:defRPr sz="3514" b="1" i="1"/>
            </a:pPr>
            <a:endParaRPr lang="en-US" sz="3514" dirty="0"/>
          </a:p>
        </p:txBody>
      </p:sp>
      <p:pic>
        <p:nvPicPr>
          <p:cNvPr id="6" name="Screen Shot 2021-09-27 at 10.31.17 PM.png" descr="Screen Shot 2021-09-27 at 10.31.17 PM.png">
            <a:extLst>
              <a:ext uri="{FF2B5EF4-FFF2-40B4-BE49-F238E27FC236}">
                <a16:creationId xmlns:a16="http://schemas.microsoft.com/office/drawing/2014/main" id="{5F8DD0C5-A95E-BC4A-A867-27862C790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6984" y="1659683"/>
            <a:ext cx="5856192" cy="3538635"/>
          </a:xfrm>
          <a:prstGeom prst="rect">
            <a:avLst/>
          </a:prstGeom>
          <a:ln w="12700">
            <a:miter lim="400000"/>
          </a:ln>
        </p:spPr>
      </p:pic>
      <p:sp>
        <p:nvSpPr>
          <p:cNvPr id="7" name="Rectangle">
            <a:extLst>
              <a:ext uri="{FF2B5EF4-FFF2-40B4-BE49-F238E27FC236}">
                <a16:creationId xmlns:a16="http://schemas.microsoft.com/office/drawing/2014/main" id="{6CF26BB9-2769-114A-ABB7-5CD248C8E10C}"/>
              </a:ext>
            </a:extLst>
          </p:cNvPr>
          <p:cNvSpPr/>
          <p:nvPr/>
        </p:nvSpPr>
        <p:spPr>
          <a:xfrm>
            <a:off x="7339943" y="4372444"/>
            <a:ext cx="1435994" cy="426837"/>
          </a:xfrm>
          <a:prstGeom prst="rect">
            <a:avLst/>
          </a:prstGeom>
          <a:solidFill>
            <a:srgbClr val="FFFB00">
              <a:alpha val="36735"/>
            </a:srgb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Light"/>
              </a:defRPr>
            </a:pPr>
            <a:endParaRPr sz="675"/>
          </a:p>
        </p:txBody>
      </p:sp>
      <p:sp>
        <p:nvSpPr>
          <p:cNvPr id="8" name="Rectangle">
            <a:extLst>
              <a:ext uri="{FF2B5EF4-FFF2-40B4-BE49-F238E27FC236}">
                <a16:creationId xmlns:a16="http://schemas.microsoft.com/office/drawing/2014/main" id="{8DB2923F-D18E-8243-AEB0-1167AD3DEC9D}"/>
              </a:ext>
            </a:extLst>
          </p:cNvPr>
          <p:cNvSpPr/>
          <p:nvPr/>
        </p:nvSpPr>
        <p:spPr>
          <a:xfrm>
            <a:off x="3395744" y="4372444"/>
            <a:ext cx="988742" cy="426837"/>
          </a:xfrm>
          <a:prstGeom prst="rect">
            <a:avLst/>
          </a:prstGeom>
          <a:solidFill>
            <a:srgbClr val="FFFB00">
              <a:alpha val="36735"/>
            </a:srgbClr>
          </a:solidFill>
          <a:ln w="12700">
            <a:miter lim="400000"/>
          </a:ln>
        </p:spPr>
        <p:txBody>
          <a:bodyPr lIns="19050" tIns="19050" rIns="19050" bIns="19050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Light"/>
              </a:defRPr>
            </a:pPr>
            <a:endParaRPr sz="675"/>
          </a:p>
        </p:txBody>
      </p:sp>
      <p:sp>
        <p:nvSpPr>
          <p:cNvPr id="9" name="We propose 250 GeV with a relatively inexpensive upgrade to 550 GeV…">
            <a:extLst>
              <a:ext uri="{FF2B5EF4-FFF2-40B4-BE49-F238E27FC236}">
                <a16:creationId xmlns:a16="http://schemas.microsoft.com/office/drawing/2014/main" id="{9867B8FB-2329-E747-BA17-EED0E1F61BB5}"/>
              </a:ext>
            </a:extLst>
          </p:cNvPr>
          <p:cNvSpPr txBox="1">
            <a:spLocks/>
          </p:cNvSpPr>
          <p:nvPr/>
        </p:nvSpPr>
        <p:spPr>
          <a:xfrm>
            <a:off x="160825" y="1371600"/>
            <a:ext cx="2950442" cy="5181599"/>
          </a:xfrm>
          <a:prstGeom prst="rect">
            <a:avLst/>
          </a:prstGeom>
        </p:spPr>
        <p:txBody>
          <a:bodyPr>
            <a:normAutofit fontScale="47500" lnSpcReduction="20000"/>
          </a:bodyPr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Font typeface="Arial" pitchFamily="34" charset="0"/>
              <a:buNone/>
              <a:defRPr sz="2400" b="0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 defTabSz="294084">
              <a:spcBef>
                <a:spcPts val="225"/>
              </a:spcBef>
              <a:buClr>
                <a:srgbClr val="981E32"/>
              </a:buClr>
              <a:buNone/>
              <a:defRPr sz="3514" b="1" i="1"/>
            </a:pPr>
            <a:endParaRPr lang="en-US" sz="3514" b="1" i="1" dirty="0"/>
          </a:p>
          <a:p>
            <a:pPr marL="238125" indent="-238125" defTabSz="294084">
              <a:spcBef>
                <a:spcPts val="225"/>
              </a:spcBef>
              <a:buFont typeface="Arial" panose="020B0604020202020204" pitchFamily="34" charset="0"/>
              <a:buChar char="•"/>
              <a:defRPr sz="3514"/>
            </a:pPr>
            <a:r>
              <a:rPr lang="en-US" sz="3514" dirty="0"/>
              <a:t>We propose </a:t>
            </a:r>
            <a:r>
              <a:rPr lang="en-US" sz="3514" b="1" dirty="0"/>
              <a:t>250</a:t>
            </a:r>
            <a:r>
              <a:rPr lang="en-US" sz="3514" dirty="0"/>
              <a:t> GeV with a relatively inexpensive upgrade to </a:t>
            </a:r>
            <a:r>
              <a:rPr lang="en-US" sz="3514" b="1" dirty="0"/>
              <a:t>550</a:t>
            </a:r>
            <a:r>
              <a:rPr lang="en-US" sz="3514" dirty="0"/>
              <a:t> GeV </a:t>
            </a:r>
          </a:p>
          <a:p>
            <a:pPr marL="238125" indent="-238125" defTabSz="294084">
              <a:spcBef>
                <a:spcPts val="225"/>
              </a:spcBef>
              <a:buFont typeface="Arial" panose="020B0604020202020204" pitchFamily="34" charset="0"/>
              <a:buChar char="•"/>
              <a:defRPr sz="3514"/>
            </a:pPr>
            <a:r>
              <a:rPr lang="en-US" sz="3514" dirty="0"/>
              <a:t>An </a:t>
            </a:r>
            <a:r>
              <a:rPr lang="en-US" sz="3514" b="1" dirty="0"/>
              <a:t>orthogonal dataset</a:t>
            </a:r>
            <a:r>
              <a:rPr lang="en-US" sz="3514" dirty="0"/>
              <a:t> at 550 GeV to cross-check a deviation from the SM predictions observed at 250 GeV</a:t>
            </a:r>
          </a:p>
          <a:p>
            <a:pPr marL="238125" indent="-238125" defTabSz="294084">
              <a:spcBef>
                <a:spcPts val="225"/>
              </a:spcBef>
              <a:buFont typeface="Arial" panose="020B0604020202020204" pitchFamily="34" charset="0"/>
              <a:buChar char="•"/>
              <a:defRPr sz="3514"/>
            </a:pPr>
            <a:r>
              <a:rPr lang="en-US" sz="3514" dirty="0"/>
              <a:t>From 500 to 550 GeV a factor 2 improvement to the</a:t>
            </a:r>
            <a:r>
              <a:rPr lang="en-US" sz="3514" b="1" dirty="0"/>
              <a:t> top-Yukawa </a:t>
            </a:r>
            <a:r>
              <a:rPr lang="en-US" sz="3514" dirty="0"/>
              <a:t>coupling</a:t>
            </a:r>
          </a:p>
          <a:p>
            <a:pPr marL="238125" indent="-238125" defTabSz="294084">
              <a:spcBef>
                <a:spcPts val="225"/>
              </a:spcBef>
              <a:buFont typeface="Arial" panose="020B0604020202020204" pitchFamily="34" charset="0"/>
              <a:buChar char="•"/>
              <a:defRPr sz="3514"/>
            </a:pPr>
            <a:r>
              <a:rPr lang="en-US" sz="3514" dirty="0"/>
              <a:t>O(20%) precision on the Higgs </a:t>
            </a:r>
            <a:r>
              <a:rPr lang="en-US" sz="3514" b="1" dirty="0"/>
              <a:t>self-coupling</a:t>
            </a:r>
            <a:r>
              <a:rPr lang="en-US" sz="3514" dirty="0"/>
              <a:t> would allow to exclude/demonstrate at 5𝜎 models of electroweak baryogenesis </a:t>
            </a:r>
          </a:p>
        </p:txBody>
      </p:sp>
    </p:spTree>
    <p:extLst>
      <p:ext uri="{BB962C8B-B14F-4D97-AF65-F5344CB8AC3E}">
        <p14:creationId xmlns:p14="http://schemas.microsoft.com/office/powerpoint/2010/main" val="8864041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580C48E-9E6C-CA46-B599-2C81213AEBD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2AB6FFC-323B-9341-8F23-B052E567269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610600" cy="506552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8 km footprint for 250/550 GeV CoM - &gt; 70/120 MeV/m</a:t>
            </a:r>
          </a:p>
          <a:p>
            <a:pPr marL="800100" lvl="1" indent="-342900"/>
            <a:r>
              <a:rPr lang="en-US" sz="1800" b="1" i="1" dirty="0"/>
              <a:t>7 km footprint at 155 MeV/m for 550 GeV CoM – present Fermilab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Large portions of accelerator complex are compatible between LC technologies </a:t>
            </a:r>
          </a:p>
          <a:p>
            <a:pPr lvl="1"/>
            <a:r>
              <a:rPr lang="en-US" sz="2000" dirty="0"/>
              <a:t>Beam delivery and IP modified from ILC (1.5 km for 550 GeV </a:t>
            </a:r>
            <a:r>
              <a:rPr lang="en-US" sz="2000" dirty="0" err="1"/>
              <a:t>CoM</a:t>
            </a:r>
            <a:r>
              <a:rPr lang="en-US" sz="2000" dirty="0"/>
              <a:t>)</a:t>
            </a:r>
          </a:p>
          <a:p>
            <a:pPr lvl="1"/>
            <a:r>
              <a:rPr lang="en-US" sz="2000" dirty="0"/>
              <a:t>Damping rings and injectors to be optimized with CLIC as baseline</a:t>
            </a:r>
          </a:p>
          <a:p>
            <a:pPr lvl="1"/>
            <a:r>
              <a:rPr lang="en-US" sz="2000" dirty="0"/>
              <a:t>Costing studies use LC estimates as inputs</a:t>
            </a:r>
          </a:p>
          <a:p>
            <a:endParaRPr lang="en-US" sz="20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78256AA-76EC-0342-8846-A8D9F618A1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C3 –    Accelerator Complex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BF3F30-24E9-E345-92A0-7876B9F2F7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979263"/>
            <a:ext cx="9204325" cy="27496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F5E96A4-B926-8343-8E83-E2749E8AEE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1822" y="147483"/>
            <a:ext cx="762000" cy="80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88782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B907C1-4907-2842-B1FB-D23223C52D52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7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5CD3F-BEF2-774C-B538-BF7B5FD5AA80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FE122532-857C-C143-8190-791359CBC1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Parameters</a:t>
            </a:r>
          </a:p>
        </p:txBody>
      </p:sp>
      <p:pic>
        <p:nvPicPr>
          <p:cNvPr id="7" name="Content Placeholder 5" descr="A screenshot of a computer&#10;&#10;Description automatically generated with low confidence">
            <a:extLst>
              <a:ext uri="{FF2B5EF4-FFF2-40B4-BE49-F238E27FC236}">
                <a16:creationId xmlns:a16="http://schemas.microsoft.com/office/drawing/2014/main" id="{BB734650-5A25-2E43-A2E6-C063D9810C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1822" y="1243394"/>
            <a:ext cx="8103570" cy="5508150"/>
          </a:xfrm>
          <a:prstGeom prst="rect">
            <a:avLst/>
          </a:prstGeom>
        </p:spPr>
      </p:pic>
      <p:sp>
        <p:nvSpPr>
          <p:cNvPr id="8" name="Rectangle">
            <a:extLst>
              <a:ext uri="{FF2B5EF4-FFF2-40B4-BE49-F238E27FC236}">
                <a16:creationId xmlns:a16="http://schemas.microsoft.com/office/drawing/2014/main" id="{B498D995-8128-2E4D-9159-70B3D7E94CE6}"/>
              </a:ext>
            </a:extLst>
          </p:cNvPr>
          <p:cNvSpPr/>
          <p:nvPr/>
        </p:nvSpPr>
        <p:spPr>
          <a:xfrm>
            <a:off x="685800" y="4572000"/>
            <a:ext cx="7772400" cy="914400"/>
          </a:xfrm>
          <a:prstGeom prst="rect">
            <a:avLst/>
          </a:prstGeom>
          <a:solidFill>
            <a:srgbClr val="FFFB00">
              <a:alpha val="36735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Light"/>
              </a:defRPr>
            </a:pPr>
            <a:endParaRPr/>
          </a:p>
        </p:txBody>
      </p:sp>
      <p:sp>
        <p:nvSpPr>
          <p:cNvPr id="9" name="Rectangle">
            <a:extLst>
              <a:ext uri="{FF2B5EF4-FFF2-40B4-BE49-F238E27FC236}">
                <a16:creationId xmlns:a16="http://schemas.microsoft.com/office/drawing/2014/main" id="{5D041BA9-E8A8-394D-8C34-B68B7BA8B6A0}"/>
              </a:ext>
            </a:extLst>
          </p:cNvPr>
          <p:cNvSpPr/>
          <p:nvPr/>
        </p:nvSpPr>
        <p:spPr>
          <a:xfrm>
            <a:off x="689113" y="6019800"/>
            <a:ext cx="7772400" cy="415636"/>
          </a:xfrm>
          <a:prstGeom prst="rect">
            <a:avLst/>
          </a:prstGeom>
          <a:solidFill>
            <a:srgbClr val="FFFB00">
              <a:alpha val="36735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Light"/>
              </a:defRPr>
            </a:pPr>
            <a:endParaRPr/>
          </a:p>
        </p:txBody>
      </p:sp>
      <p:sp>
        <p:nvSpPr>
          <p:cNvPr id="10" name="Rectangle">
            <a:extLst>
              <a:ext uri="{FF2B5EF4-FFF2-40B4-BE49-F238E27FC236}">
                <a16:creationId xmlns:a16="http://schemas.microsoft.com/office/drawing/2014/main" id="{A015A593-1D80-2640-A03C-9ADE2688417A}"/>
              </a:ext>
            </a:extLst>
          </p:cNvPr>
          <p:cNvSpPr/>
          <p:nvPr/>
        </p:nvSpPr>
        <p:spPr>
          <a:xfrm>
            <a:off x="617407" y="1325880"/>
            <a:ext cx="7772400" cy="502920"/>
          </a:xfrm>
          <a:prstGeom prst="rect">
            <a:avLst/>
          </a:prstGeom>
          <a:solidFill>
            <a:srgbClr val="FFFB00">
              <a:alpha val="36735"/>
            </a:srgb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algn="ctr">
              <a:defRPr>
                <a:solidFill>
                  <a:srgbClr val="FFFFFF"/>
                </a:solidFill>
                <a:latin typeface="+mn-lt"/>
                <a:ea typeface="+mn-ea"/>
                <a:cs typeface="+mn-cs"/>
                <a:sym typeface="Helvetica Neue Light"/>
              </a:defRPr>
            </a:pPr>
            <a:endParaRPr/>
          </a:p>
        </p:txBody>
      </p:sp>
      <p:sp>
        <p:nvSpPr>
          <p:cNvPr id="11" name="Frame 10">
            <a:extLst>
              <a:ext uri="{FF2B5EF4-FFF2-40B4-BE49-F238E27FC236}">
                <a16:creationId xmlns:a16="http://schemas.microsoft.com/office/drawing/2014/main" id="{7977666B-1F86-164C-9CC2-B319F4B2BC36}"/>
              </a:ext>
            </a:extLst>
          </p:cNvPr>
          <p:cNvSpPr/>
          <p:nvPr/>
        </p:nvSpPr>
        <p:spPr>
          <a:xfrm>
            <a:off x="6781800" y="1219200"/>
            <a:ext cx="1708150" cy="5532120"/>
          </a:xfrm>
          <a:prstGeom prst="frame">
            <a:avLst>
              <a:gd name="adj1" fmla="val 2587"/>
            </a:avLst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6108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E510842-8AB5-5546-8C09-AA01B2D434E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8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1D61A0-8934-1542-A55D-F667BC5C850D}"/>
              </a:ext>
            </a:extLst>
          </p:cNvPr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Technically limited timeline following community engagement through the full Snowmass process to define the parameters of the C</a:t>
            </a:r>
            <a:r>
              <a:rPr lang="en-US" baseline="30000" dirty="0"/>
              <a:t>3</a:t>
            </a:r>
            <a:r>
              <a:rPr lang="en-US" dirty="0"/>
              <a:t> proposal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E9F8B68-5011-5A47-9516-C8657F1258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 for C</a:t>
            </a:r>
            <a:r>
              <a:rPr lang="en-US" baseline="30000" dirty="0"/>
              <a:t>3 </a:t>
            </a:r>
            <a:r>
              <a:rPr lang="en-US" dirty="0" smtClean="0"/>
              <a:t>250/550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6159CF7-E9F7-CE4B-A515-4F9804C248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650875"/>
            <a:ext cx="9144000" cy="4130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5118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>
                <a:solidFill>
                  <a:srgbClr val="000000"/>
                </a:solidFill>
              </a:rPr>
              <a:pPr/>
              <a:t>9</a:t>
            </a:fld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8229600" cy="5065522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Need to optimize tunnel layout – first study looked at 9.5 m inner diameter in order to match ILC costing model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Must minimize diameter to reduce cost and construction time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Surface site (cut/cover) provides interesting alternative – concerns with length of site for future upgrade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Tunnel Layout for Main Linac 250/550 GeV CoM</a:t>
            </a:r>
          </a:p>
        </p:txBody>
      </p:sp>
      <p:pic>
        <p:nvPicPr>
          <p:cNvPr id="5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78" y="3340876"/>
            <a:ext cx="5272344" cy="350623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ryomodule unit - 9 m (630 MeV)"/>
          <p:cNvSpPr txBox="1">
            <a:spLocks/>
          </p:cNvSpPr>
          <p:nvPr/>
        </p:nvSpPr>
        <p:spPr>
          <a:xfrm>
            <a:off x="141091" y="3100483"/>
            <a:ext cx="2983109" cy="404717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Clr>
                <a:schemeClr val="tx1"/>
              </a:buClr>
              <a:buSzTx/>
              <a:buFontTx/>
              <a:buNone/>
              <a:defRPr sz="4000" b="1" kern="1200" baseline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bg2"/>
              </a:buClr>
              <a:buSzPct val="100000"/>
              <a:buFont typeface="Arial" pitchFamily="34" charset="0"/>
              <a:buChar char="•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6905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914400" indent="-223838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147763" indent="-233363" algn="l" defTabSz="9144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2"/>
              </a:buClr>
              <a:buSzPct val="100000"/>
              <a:buFont typeface="Arial" pitchFamily="34" charset="0"/>
              <a:buChar char="-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Cryomodule unit - 9 m (630 MeV/1 GeV )</a:t>
            </a:r>
          </a:p>
        </p:txBody>
      </p:sp>
      <p:sp>
        <p:nvSpPr>
          <p:cNvPr id="7" name="Rectangle 12"/>
          <p:cNvSpPr txBox="1"/>
          <p:nvPr/>
        </p:nvSpPr>
        <p:spPr>
          <a:xfrm>
            <a:off x="4465507" y="2586284"/>
            <a:ext cx="5003698" cy="5693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tIns="91439" bIns="91439">
            <a:spAutoFit/>
          </a:bodyPr>
          <a:lstStyle/>
          <a:p>
            <a:pPr algn="ctr" defTabSz="1828800">
              <a:defRPr sz="4000" b="1"/>
            </a:pPr>
            <a:endParaRPr sz="2500" dirty="0"/>
          </a:p>
        </p:txBody>
      </p:sp>
      <p:pic>
        <p:nvPicPr>
          <p:cNvPr id="8" name="RoundTunnel.png" descr="RoundTunnel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5139" y="3707170"/>
            <a:ext cx="3239943" cy="2963396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8552BB83-A6B3-084C-AF3B-D4A634A26532}"/>
              </a:ext>
            </a:extLst>
          </p:cNvPr>
          <p:cNvSpPr/>
          <p:nvPr/>
        </p:nvSpPr>
        <p:spPr>
          <a:xfrm>
            <a:off x="4681356" y="309721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dirty="0"/>
              <a:t>Usable Tunnel Width - 9.5 m</a:t>
            </a:r>
          </a:p>
          <a:p>
            <a:pPr algn="ctr"/>
            <a:r>
              <a:rPr lang="en-US" b="1" dirty="0"/>
              <a:t>(Same tunnel width as ILC)</a:t>
            </a:r>
          </a:p>
          <a:p>
            <a:pPr algn="ctr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35678907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heme/theme1.xml><?xml version="1.0" encoding="utf-8"?>
<a:theme xmlns:a="http://schemas.openxmlformats.org/drawingml/2006/main" name="3_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2009_visual identity">
  <a:themeElements>
    <a:clrScheme name="2_2009_visual identity 1">
      <a:dk1>
        <a:srgbClr val="7F7F7F"/>
      </a:dk1>
      <a:lt1>
        <a:srgbClr val="FFFFFF"/>
      </a:lt1>
      <a:dk2>
        <a:srgbClr val="1F497D"/>
      </a:dk2>
      <a:lt2>
        <a:srgbClr val="EEECE1"/>
      </a:lt2>
      <a:accent1>
        <a:srgbClr val="5C0426"/>
      </a:accent1>
      <a:accent2>
        <a:srgbClr val="9D7D9E"/>
      </a:accent2>
      <a:accent3>
        <a:srgbClr val="FFFFFF"/>
      </a:accent3>
      <a:accent4>
        <a:srgbClr val="6C6C6C"/>
      </a:accent4>
      <a:accent5>
        <a:srgbClr val="B5AAAC"/>
      </a:accent5>
      <a:accent6>
        <a:srgbClr val="8E718F"/>
      </a:accent6>
      <a:hlink>
        <a:srgbClr val="253D51"/>
      </a:hlink>
      <a:folHlink>
        <a:srgbClr val="1B1545"/>
      </a:folHlink>
    </a:clrScheme>
    <a:fontScheme name="2_2009_visual identity">
      <a:majorFont>
        <a:latin typeface="Trebuchet MS"/>
        <a:ea typeface="ＭＳ Ｐゴシック"/>
        <a:cs typeface=""/>
      </a:majorFont>
      <a:minorFont>
        <a:latin typeface="Calibri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2009_visual identity 1">
        <a:dk1>
          <a:srgbClr val="7F7F7F"/>
        </a:dk1>
        <a:lt1>
          <a:srgbClr val="FFFFFF"/>
        </a:lt1>
        <a:dk2>
          <a:srgbClr val="1F497D"/>
        </a:dk2>
        <a:lt2>
          <a:srgbClr val="EEECE1"/>
        </a:lt2>
        <a:accent1>
          <a:srgbClr val="5C0426"/>
        </a:accent1>
        <a:accent2>
          <a:srgbClr val="9D7D9E"/>
        </a:accent2>
        <a:accent3>
          <a:srgbClr val="FFFFFF"/>
        </a:accent3>
        <a:accent4>
          <a:srgbClr val="6C6C6C"/>
        </a:accent4>
        <a:accent5>
          <a:srgbClr val="B5AAAC"/>
        </a:accent5>
        <a:accent6>
          <a:srgbClr val="8E718F"/>
        </a:accent6>
        <a:hlink>
          <a:srgbClr val="253D51"/>
        </a:hlink>
        <a:folHlink>
          <a:srgbClr val="1B154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1154</Words>
  <Application>Microsoft Office PowerPoint</Application>
  <PresentationFormat>On-screen Show (4:3)</PresentationFormat>
  <Paragraphs>184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34" baseType="lpstr">
      <vt:lpstr>ＭＳ Ｐゴシック</vt:lpstr>
      <vt:lpstr>Arial</vt:lpstr>
      <vt:lpstr>Calibri</vt:lpstr>
      <vt:lpstr>Cambria Math</vt:lpstr>
      <vt:lpstr>Comic Sans MS</vt:lpstr>
      <vt:lpstr>Franklin Gothic Medium</vt:lpstr>
      <vt:lpstr>Helvetica</vt:lpstr>
      <vt:lpstr>Helvetica Neue Light</vt:lpstr>
      <vt:lpstr>Optima</vt:lpstr>
      <vt:lpstr>Roboto Slab</vt:lpstr>
      <vt:lpstr>Times Roman</vt:lpstr>
      <vt:lpstr>Trebuchet MS</vt:lpstr>
      <vt:lpstr>3_Blank</vt:lpstr>
      <vt:lpstr>2_2009_visual identity</vt:lpstr>
      <vt:lpstr>1_Office Theme</vt:lpstr>
      <vt:lpstr>C3 – Cool Copper Collider: A New Approach</vt:lpstr>
      <vt:lpstr>Acknowledgements</vt:lpstr>
      <vt:lpstr>C3 -     Cool Copper Collider</vt:lpstr>
      <vt:lpstr>Higgs at e+e- </vt:lpstr>
      <vt:lpstr>Why 550 GeV?</vt:lpstr>
      <vt:lpstr>C3 –    Accelerator Complex</vt:lpstr>
      <vt:lpstr>Table of Parameters</vt:lpstr>
      <vt:lpstr>Timeline for C3 250/550</vt:lpstr>
      <vt:lpstr>Tunnel Layout for Main Linac 250/550 GeV CoM</vt:lpstr>
      <vt:lpstr>Cryogenics</vt:lpstr>
      <vt:lpstr>Cryomodule Design and Alignment</vt:lpstr>
      <vt:lpstr>RF Sources Available vs. Near Term Industrial Efforts</vt:lpstr>
      <vt:lpstr>High Efficiency Klystrons  Please See I. Syratchev’s Talk for Many Great Examples from Designs to Prototypes</vt:lpstr>
      <vt:lpstr>Distributed Coupling Structures Provide Natural Path to Implement Detuning and Damping of Higher Order Modes  </vt:lpstr>
      <vt:lpstr>Implementation of Slot Damping</vt:lpstr>
      <vt:lpstr>Demonstration Facility</vt:lpstr>
      <vt:lpstr>Demonstration Facility R&amp;D Topics</vt:lpstr>
      <vt:lpstr>Additional Cost Reduction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2018-10-24T00:59:51Z</cp:lastPrinted>
  <dcterms:created xsi:type="dcterms:W3CDTF">2012-06-11T23:50:00Z</dcterms:created>
  <dcterms:modified xsi:type="dcterms:W3CDTF">2022-01-12T20:09:02Z</dcterms:modified>
</cp:coreProperties>
</file>