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7" r:id="rId2"/>
    <p:sldMasterId id="2147483736" r:id="rId3"/>
    <p:sldMasterId id="2147483748" r:id="rId4"/>
  </p:sldMasterIdLst>
  <p:notesMasterIdLst>
    <p:notesMasterId r:id="rId39"/>
  </p:notesMasterIdLst>
  <p:handoutMasterIdLst>
    <p:handoutMasterId r:id="rId40"/>
  </p:handoutMasterIdLst>
  <p:sldIdLst>
    <p:sldId id="256" r:id="rId5"/>
    <p:sldId id="765" r:id="rId6"/>
    <p:sldId id="2186" r:id="rId7"/>
    <p:sldId id="257" r:id="rId8"/>
    <p:sldId id="262" r:id="rId9"/>
    <p:sldId id="263" r:id="rId10"/>
    <p:sldId id="795" r:id="rId11"/>
    <p:sldId id="2187" r:id="rId12"/>
    <p:sldId id="2161" r:id="rId13"/>
    <p:sldId id="2185" r:id="rId14"/>
    <p:sldId id="2093" r:id="rId15"/>
    <p:sldId id="2190" r:id="rId16"/>
    <p:sldId id="2153" r:id="rId17"/>
    <p:sldId id="2156" r:id="rId18"/>
    <p:sldId id="2158" r:id="rId19"/>
    <p:sldId id="2191" r:id="rId20"/>
    <p:sldId id="2155" r:id="rId21"/>
    <p:sldId id="2159" r:id="rId22"/>
    <p:sldId id="2178" r:id="rId23"/>
    <p:sldId id="2169" r:id="rId24"/>
    <p:sldId id="2179" r:id="rId25"/>
    <p:sldId id="2171" r:id="rId26"/>
    <p:sldId id="2152" r:id="rId27"/>
    <p:sldId id="2188" r:id="rId28"/>
    <p:sldId id="2192" r:id="rId29"/>
    <p:sldId id="2157" r:id="rId30"/>
    <p:sldId id="2162" r:id="rId31"/>
    <p:sldId id="2184" r:id="rId32"/>
    <p:sldId id="2138" r:id="rId33"/>
    <p:sldId id="2189" r:id="rId34"/>
    <p:sldId id="2139" r:id="rId35"/>
    <p:sldId id="2181" r:id="rId36"/>
    <p:sldId id="2128" r:id="rId37"/>
    <p:sldId id="2177" r:id="rId3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ai" initials="Z" lastIdx="1" clrIdx="0">
    <p:extLst>
      <p:ext uri="{19B8F6BF-5375-455C-9EA6-DF929625EA0E}">
        <p15:presenceInfo xmlns:p15="http://schemas.microsoft.com/office/powerpoint/2012/main" userId="Zha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8958"/>
    <a:srgbClr val="995133"/>
    <a:srgbClr val="5B9BD5"/>
    <a:srgbClr val="57B7D1"/>
    <a:srgbClr val="53CCC5"/>
    <a:srgbClr val="61D2CB"/>
    <a:srgbClr val="3EC297"/>
    <a:srgbClr val="39BB6D"/>
    <a:srgbClr val="3AB94B"/>
    <a:srgbClr val="47B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5" autoAdjust="0"/>
    <p:restoredTop sz="95320" autoAdjust="0"/>
  </p:normalViewPr>
  <p:slideViewPr>
    <p:cSldViewPr snapToGrid="0">
      <p:cViewPr varScale="1">
        <p:scale>
          <a:sx n="118" d="100"/>
          <a:sy n="118" d="100"/>
        </p:scale>
        <p:origin x="567" y="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943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34CD8AC9-4B4A-486B-BB8B-F28CC5C96C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63EA120-72F7-43A6-8FA5-05E43E64A6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0BC009-40F3-4D87-90F4-73F8B6EA5B8E}" type="datetimeFigureOut">
              <a:rPr lang="zh-CN" altLang="en-US" smtClean="0"/>
              <a:t>2022-1-13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9E79223-966F-48F5-8C50-69712E2A40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6C868E2-1D0E-417E-A2E5-59DF0EFC95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E4222-BDB8-4F58-9DD9-9E5BD836C1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096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793DD-4408-48F4-BBBA-BC4C9EA2C80F}" type="datetimeFigureOut">
              <a:rPr lang="zh-CN" altLang="en-US" smtClean="0"/>
              <a:t>2022-1-13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83BDC-27CA-42FB-8B7B-BE3EC115C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795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083BDC-27CA-42FB-8B7B-BE3EC115C9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922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083BDC-27CA-42FB-8B7B-BE3EC115C9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8664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083BDC-27CA-42FB-8B7B-BE3EC115C90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6116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083BDC-27CA-42FB-8B7B-BE3EC115C90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293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F48F89-3204-44D7-8F11-B75486C1BD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1EC6CEE-6CA1-441D-B332-A04DF095C6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0904C7-2480-4DC2-90D6-11AE01EA8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4E3E45-6624-4C07-97B5-F08C3625E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3498063-3CB9-4F99-860E-1C53C0BD5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72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50FF89-AE35-4CD9-BD5E-02212843F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776D564-B42F-4DC3-8F4D-777D4B84C5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E60AC8-CD34-4197-A0B9-6AC5C7CB5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2B6BA1-E04F-4223-A1B4-F7C3B7747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EFE6D9-060C-43EC-8A9E-629A1623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678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2EE080C-D0AE-4C4F-8760-B613CB516D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6FE25D5-CEC7-4ABB-904A-48247682EE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42E31E0-2D2B-4A3B-85AF-B22E113AE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E8114E-160C-417A-987C-C1D2486B0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3C3E01-3205-4080-9A60-9475371BC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896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77C2C8-3506-4486-8EB8-4FDA40566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2FC9F3-1C64-4E8F-8EB0-16BB3F693B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5812FF-48CC-48C1-9D8A-A586D9D9F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851461-A69C-4C89-9B7B-7FF84773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3ADA79-A910-4360-9E37-0935C2897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994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FD686A-F7A7-4EC5-9C89-B146B1819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7F5BDC-A4EC-4040-9847-3EE8D61E3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F230FB-1A3D-490D-A2F7-5AF99B80B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A335116-4575-4DC8-B773-97C9E250D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68610F-9531-4149-9F90-58809380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587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48068-B128-4C4D-BE9B-5B074BAA3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D1ABD4-3C69-45F4-9E75-A40CD0F1F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460228-CF08-4E70-B622-C3F90FDD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CE8CE0-EFAF-41CA-9A1F-92AD4D89F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115758-B374-4AD7-8881-2EAFAC8A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6511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6C8503-3239-4CD7-8121-EE18FCD45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113456-BFEA-48A6-AA30-E03153D93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A3058B-C066-4AB0-B33E-582E492E9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95155D-300F-4D5E-9998-F6B1A585F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9184D56-E759-4512-9861-60B9B63A3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C7B9413-18ED-4B89-866F-BFF5841D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382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FECCF9-8016-49F8-B07C-8C9EF3B74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59D89B-E355-48BB-BB0E-EDD152802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9965BB-BE7F-417A-A561-9179B4EA2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B35F11-B0B4-4178-ADDE-1C326CA19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A89EB4D-8A93-4B65-99D6-DC0A4563F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6B81092-C904-4C67-B90D-0A754C53C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B71692A-EF35-42E6-8B30-5B1C32EF0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6D58F0E-B924-49DB-8B5F-9A57DD4AC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981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B16AF-23EA-4ECE-8FE8-C75DA8BD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3075902-D72F-4559-9F70-F2CFC44E8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8981F6-27F9-4DE8-89F1-C395050E1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616287A-645E-49D2-8F2F-A4569A7A2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8535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D62C84-449B-4543-AF2F-DC3CC5A9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C76DB9A-EB64-44E2-BBCD-BF36D159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254E7D-50F7-4CF4-8D2F-055AEF487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4544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76A921-9781-4E7E-AE23-26F49F3BD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3702C9-E2B4-40D8-A4F4-6DB45380A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2E1979C-3042-441C-AA68-DF2B50BD4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5FBD51-FEE8-47C2-BEB0-201AFE34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4D9186-1748-4A3B-9CBD-32856E57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0599FA-E218-46F6-A8C9-779BE6D5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835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8CCB2D-21BD-4ED5-A0F2-15DF873F7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5B1148A-B6DF-4857-B7ED-3E60957810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600"/>
              </a:spcBef>
              <a:defRPr sz="2400"/>
            </a:lvl1pPr>
            <a:lvl2pPr>
              <a:lnSpc>
                <a:spcPct val="100000"/>
              </a:lnSpc>
              <a:spcBef>
                <a:spcPts val="600"/>
              </a:spcBef>
              <a:defRPr sz="2000"/>
            </a:lvl2pPr>
            <a:lvl3pPr>
              <a:lnSpc>
                <a:spcPct val="100000"/>
              </a:lnSpc>
              <a:spcBef>
                <a:spcPts val="600"/>
              </a:spcBef>
              <a:defRPr sz="1800"/>
            </a:lvl3pPr>
            <a:lvl4pPr>
              <a:lnSpc>
                <a:spcPct val="100000"/>
              </a:lnSpc>
              <a:spcBef>
                <a:spcPts val="600"/>
              </a:spcBef>
              <a:defRPr sz="1600"/>
            </a:lvl4pPr>
            <a:lvl5pPr>
              <a:lnSpc>
                <a:spcPct val="100000"/>
              </a:lnSpc>
              <a:spcBef>
                <a:spcPts val="600"/>
              </a:spcBef>
              <a:defRPr sz="1600"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825C67-BD25-4A4A-9648-3D2A38040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B447CB-B923-4F26-91DE-4A95550F6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F16B4FD-A619-4153-B97E-0C968FEF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99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86DCFD-E1BC-4CE9-BBA6-F7ED140F2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1DE0D96-D1D5-4AF0-A19A-64919B232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07A2CA4-4470-42C4-AC61-FDFE1548C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9D814F-A43B-4AB2-B8E9-23D17FBED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0AAFBE8-E40E-4C4A-8477-2D83E585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519E4D2-E737-460B-B0C7-9A5350003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083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7619A1-4A59-43D0-A5FD-4612C169A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CFCF33-FC5D-45AE-B2C5-1C3D3D31A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1ECA18-C4F6-4625-8295-3C706DD42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0D07FB-8627-4665-9D33-0B924730A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C95CB2-BBFC-4631-AD03-A75C1F29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22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39150F1-EEAD-43CC-B6F9-83CB2AD9F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841EFC1-20B0-4A3F-89B7-01A578995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81484D-2CCA-490E-A6C2-C410B82C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19C548-8B5A-4D79-B55B-A485702E2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F5F457-977F-40B1-AA59-0EEFB964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9753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77C2C8-3506-4486-8EB8-4FDA405668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02FC9F3-1C64-4E8F-8EB0-16BB3F693B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5812FF-48CC-48C1-9D8A-A586D9D9F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B851461-A69C-4C89-9B7B-7FF847736E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3ADA79-A910-4360-9E37-0935C2897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8133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FD686A-F7A7-4EC5-9C89-B146B18195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7F5BDC-A4EC-4040-9847-3EE8D61E3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F230FB-1A3D-490D-A2F7-5AF99B80B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A335116-4575-4DC8-B773-97C9E250D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68610F-9531-4149-9F90-58809380E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97243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748068-B128-4C4D-BE9B-5B074BAA3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D1ABD4-3C69-45F4-9E75-A40CD0F1F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460228-CF08-4E70-B622-C3F90FDD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CE8CE0-EFAF-41CA-9A1F-92AD4D89F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115758-B374-4AD7-8881-2EAFAC8A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6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6C8503-3239-4CD7-8121-EE18FCD45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113456-BFEA-48A6-AA30-E03153D93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7A3058B-C066-4AB0-B33E-582E492E9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795155D-300F-4D5E-9998-F6B1A585F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9184D56-E759-4512-9861-60B9B63A3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C7B9413-18ED-4B89-866F-BFF5841D4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0319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FECCF9-8016-49F8-B07C-8C9EF3B74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559D89B-E355-48BB-BB0E-EDD152802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39965BB-BE7F-417A-A561-9179B4EA22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B35F11-B0B4-4178-ADDE-1C326CA192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A89EB4D-8A93-4B65-99D6-DC0A4563F8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6B81092-C904-4C67-B90D-0A754C53C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B71692A-EF35-42E6-8B30-5B1C32EF0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6D58F0E-B924-49DB-8B5F-9A57DD4AC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21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9B16AF-23EA-4ECE-8FE8-C75DA8BD9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3075902-D72F-4559-9F70-F2CFC44E8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28981F6-27F9-4DE8-89F1-C395050E1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616287A-645E-49D2-8F2F-A4569A7A2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681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BD62C84-449B-4543-AF2F-DC3CC5A9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C76DB9A-EB64-44E2-BBCD-BF36D159E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E254E7D-50F7-4CF4-8D2F-055AEF487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98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7AD8DE-ECD6-4228-B411-8AEAF4CD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249159-B47D-4211-B307-471E30688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857959A-D410-4027-AC49-0E27275B9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8FE8889-E688-438D-B385-8A98766FB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0530793-11E2-4D60-BFD7-5F554F6D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0879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76A921-9781-4E7E-AE23-26F49F3BD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3702C9-E2B4-40D8-A4F4-6DB45380A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2E1979C-3042-441C-AA68-DF2B50BD4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5FBD51-FEE8-47C2-BEB0-201AFE34A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74D9186-1748-4A3B-9CBD-32856E573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40599FA-E218-46F6-A8C9-779BE6D5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7765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86DCFD-E1BC-4CE9-BBA6-F7ED140F2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1DE0D96-D1D5-4AF0-A19A-64919B232C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07A2CA4-4470-42C4-AC61-FDFE1548C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D9D814F-A43B-4AB2-B8E9-23D17FBED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0AAFBE8-E40E-4C4A-8477-2D83E5858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519E4D2-E737-460B-B0C7-9A5350003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8168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7619A1-4A59-43D0-A5FD-4612C169A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2CFCF33-FC5D-45AE-B2C5-1C3D3D31A7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E1ECA18-C4F6-4625-8295-3C706DD42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0D07FB-8627-4665-9D33-0B924730A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BC95CB2-BBFC-4631-AD03-A75C1F29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613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39150F1-EEAD-43CC-B6F9-83CB2AD9F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841EFC1-20B0-4A3F-89B7-01A5789958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81484D-2CCA-490E-A6C2-C410B82C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19C548-8B5A-4D79-B55B-A485702E2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F5F457-977F-40B1-AA59-0EEFB964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869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200" b="1" baseline="0">
                <a:solidFill>
                  <a:srgbClr val="004B85"/>
                </a:solidFill>
                <a:effectLst/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478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95A2CE-3C57-4D6E-A3EA-1F55E9CA0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6A9D020-0194-44C6-B20F-6E8845F20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EB69F9E-4165-49EC-BC33-E9FA5DE05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AF1B432-5155-4C26-A0F4-358DEEA6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EBE352-F5EC-4097-9913-E1F68855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158621B-DCB9-4916-A6BF-83ED2E18D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77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9ED38C-F2C7-4B60-97AC-5A1C0242D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46825CB-F228-4AFF-80FF-24E9098AB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914FE01-4A53-482E-89CF-5D98008880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B1669A2-A948-4770-AF98-B8A45993E4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437EC0E-7394-43F7-BEBE-A573271D75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CD873B4-681E-4F77-B7CD-BE19D369C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9521980-2FA5-449B-A4DF-45B9F5278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1DA5EC5-3E4A-49D1-A70D-E823CE0F1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08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F73282-0DFB-4E85-8C76-0A225DB09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CF01497-5D00-485F-B4A1-4C8327370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B859340-2779-459E-B4DE-9A317A754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170EE3-EB72-4FFB-ADF5-012C66B1E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96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58FA83E-38AC-4EB8-B3B1-ECE342F1A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879CC3F-004B-46BF-BA6A-C2988DED9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40987EE-9BCB-47ED-BDD7-EBA4696C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13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71F18B-FBCF-44E5-8AF6-F5AA2D185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F48DFA8-094B-407F-B61F-3BD51BC58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9A67B4C-F942-4372-A25D-2DC695C3C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3D8191-A3CB-468A-99DC-7909923AE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D20DDA3-2359-4DF2-8D72-33F88F0B0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A8E13FC-52DC-4CD7-87FA-4013BAD4B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5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3711EF-1D08-445E-8825-964EF6DA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C824738-557F-47C1-A473-4E1725EF46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F02553C-8296-478F-BD20-4F929FCA3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67E007-DC2A-4A94-B004-2DB2C194B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295819C-2DA3-47B7-9C31-BCB0DAD42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5EB138-8EFA-4BC7-B2E6-87A6EE0AA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12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0A7F6F2-DF64-4791-8C13-447B07AA9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7F2C0F-6106-491A-A1A2-4E13BC027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372E17-3703-4631-AB83-5EB03FC9E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878AAF-9340-4A1E-8CF3-1CEB0146B9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52607A-7D39-4CF5-843C-9C3969A13D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81A5892-4DC8-4C24-8E36-6364759EFE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9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F7786BC-47DA-46CB-855C-AA5522596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EF5BCE-D770-4920-BA02-A7E3DEA2E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E1B2A-44B2-4258-88AD-0D752C0B9F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84404B-FD7D-4DC4-85E2-FE7496D1D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B8EF00-38A3-4A2D-B0CE-884B1662BE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33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F7786BC-47DA-46CB-855C-AA5522596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EF5BCE-D770-4920-BA02-A7E3DEA2E7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1E1B2A-44B2-4258-88AD-0D752C0B9F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84404B-FD7D-4DC4-85E2-FE7496D1D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AB8EF00-38A3-4A2D-B0CE-884B1662BE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299F9-135B-4EE2-98CB-4517BC3173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2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8 May 2020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1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3.wdp"/><Relationship Id="rId3" Type="http://schemas.openxmlformats.org/officeDocument/2006/relationships/image" Target="../media/image14.jpeg"/><Relationship Id="rId7" Type="http://schemas.microsoft.com/office/2007/relationships/hdphoto" Target="../media/hdphoto1.wdp"/><Relationship Id="rId12" Type="http://schemas.openxmlformats.org/officeDocument/2006/relationships/image" Target="../media/image2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11" Type="http://schemas.openxmlformats.org/officeDocument/2006/relationships/image" Target="../media/image20.png"/><Relationship Id="rId5" Type="http://schemas.openxmlformats.org/officeDocument/2006/relationships/image" Target="../media/image16.jpeg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g"/><Relationship Id="rId9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png"/><Relationship Id="rId7" Type="http://schemas.openxmlformats.org/officeDocument/2006/relationships/image" Target="../media/image52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93.jpeg"/><Relationship Id="rId5" Type="http://schemas.openxmlformats.org/officeDocument/2006/relationships/image" Target="../media/image92.png"/><Relationship Id="rId4" Type="http://schemas.openxmlformats.org/officeDocument/2006/relationships/image" Target="../media/image91.jpeg"/><Relationship Id="rId9" Type="http://schemas.openxmlformats.org/officeDocument/2006/relationships/image" Target="../media/image96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10" Type="http://schemas.openxmlformats.org/officeDocument/2006/relationships/image" Target="../media/image104.jpeg"/><Relationship Id="rId4" Type="http://schemas.openxmlformats.org/officeDocument/2006/relationships/image" Target="../media/image99.jpeg"/><Relationship Id="rId9" Type="http://schemas.openxmlformats.org/officeDocument/2006/relationships/image" Target="../media/image103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BE6A2B-46E8-4E85-ADEF-CAD991F5BF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768475"/>
            <a:ext cx="12192000" cy="152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altLang="zh-CN" sz="4000" dirty="0"/>
              <a:t>CEPC RF System and</a:t>
            </a:r>
            <a:r>
              <a:rPr lang="zh-CN" altLang="en-US" sz="4000" dirty="0"/>
              <a:t> </a:t>
            </a:r>
            <a:r>
              <a:rPr lang="en-US" altLang="zh-CN" sz="4000" dirty="0"/>
              <a:t>R&amp;D</a:t>
            </a:r>
            <a:endParaRPr lang="zh-CN" altLang="en-US" sz="32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C2FC6A8-B1F1-455E-9DC6-27854902C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801070"/>
            <a:ext cx="12192000" cy="167957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Jiyuan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Zhai</a:t>
            </a:r>
          </a:p>
          <a:p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EB17BCA-E83A-474D-90ED-CC5E918B5A7E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587" y="4498647"/>
            <a:ext cx="3552825" cy="67291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648B696-4359-4348-BA53-A6891DC817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4895" y="-1933"/>
            <a:ext cx="5862207" cy="1770408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924FA970-AA2A-4E9E-B6BC-E15F949A9F6B}"/>
              </a:ext>
            </a:extLst>
          </p:cNvPr>
          <p:cNvSpPr/>
          <p:nvPr/>
        </p:nvSpPr>
        <p:spPr>
          <a:xfrm>
            <a:off x="1851025" y="5574784"/>
            <a:ext cx="848995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Mini-workshop - Key Beam Physics and Technologies Issues for Colliders</a:t>
            </a:r>
          </a:p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January 13, 2022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21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>
            <a:extLst>
              <a:ext uri="{FF2B5EF4-FFF2-40B4-BE49-F238E27FC236}">
                <a16:creationId xmlns:a16="http://schemas.microsoft.com/office/drawing/2014/main" id="{2DE128F9-27CD-4798-BA92-698FFE7E93D9}"/>
              </a:ext>
            </a:extLst>
          </p:cNvPr>
          <p:cNvSpPr txBox="1">
            <a:spLocks/>
          </p:cNvSpPr>
          <p:nvPr/>
        </p:nvSpPr>
        <p:spPr>
          <a:xfrm>
            <a:off x="838200" y="501391"/>
            <a:ext cx="10515600" cy="643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ts val="600"/>
              </a:spcBef>
              <a:buNone/>
              <a:defRPr sz="3600">
                <a:effectLst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High Q 650 MHz Cavity </a:t>
            </a:r>
            <a:endParaRPr lang="zh-CN" altLang="en-US" dirty="0"/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C442609E-4146-45F0-B9B1-6325C25883E2}"/>
              </a:ext>
            </a:extLst>
          </p:cNvPr>
          <p:cNvSpPr txBox="1">
            <a:spLocks/>
          </p:cNvSpPr>
          <p:nvPr/>
        </p:nvSpPr>
        <p:spPr>
          <a:xfrm>
            <a:off x="599445" y="1509165"/>
            <a:ext cx="11428359" cy="38551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35560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19138" indent="-349250" algn="l" defTabSz="719138" rtl="0" eaLnBrk="1" latinLnBrk="0" hangingPunct="1">
              <a:lnSpc>
                <a:spcPct val="120000"/>
              </a:lnSpc>
              <a:spcBef>
                <a:spcPts val="375"/>
              </a:spcBef>
              <a:buFont typeface="微软雅黑" panose="020B0503020204020204" pitchFamily="34" charset="-122"/>
              <a:buChar char="‐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marR="0" lvl="0" indent="-35560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After medium-temperature (mid-T) furnace baking, Q reached </a:t>
            </a:r>
            <a:r>
              <a:rPr lang="en-US" altLang="zh-CN" sz="1600" dirty="0">
                <a:solidFill>
                  <a:srgbClr val="C00000"/>
                </a:solidFill>
                <a:ea typeface="等线" panose="02010600030101010101" pitchFamily="2" charset="-122"/>
              </a:rPr>
              <a:t>6.4E10 at 30 MV/m</a:t>
            </a:r>
            <a:r>
              <a:rPr lang="en-US" altLang="zh-CN" sz="16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.</a:t>
            </a:r>
          </a:p>
          <a:p>
            <a:pPr marL="355600" marR="0" lvl="0" indent="-35560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1600" dirty="0">
                <a:solidFill>
                  <a:srgbClr val="C00000"/>
                </a:solidFill>
                <a:ea typeface="等线" panose="02010600030101010101" pitchFamily="2" charset="-122"/>
              </a:rPr>
              <a:t>World record high Q at high gradient for 650 MHz cavity.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等线" panose="02010600030101010101" pitchFamily="2" charset="-122"/>
            </a:endParaRPr>
          </a:p>
        </p:txBody>
      </p:sp>
      <p:sp>
        <p:nvSpPr>
          <p:cNvPr id="6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838200" y="5260486"/>
            <a:ext cx="3926958" cy="52321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Mid-T furnace baking of 650 MHz </a:t>
            </a:r>
          </a:p>
          <a:p>
            <a:pPr algn="ctr"/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single-cell cavity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0772" y="2325604"/>
            <a:ext cx="5566945" cy="359650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641" y="2406308"/>
            <a:ext cx="3672517" cy="2754388"/>
          </a:xfrm>
          <a:prstGeom prst="rect">
            <a:avLst/>
          </a:prstGeom>
        </p:spPr>
      </p:pic>
      <p:sp>
        <p:nvSpPr>
          <p:cNvPr id="10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5974589" y="6033445"/>
            <a:ext cx="4585474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Vertical test results of 650 MHz single-cell cavity 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928688" y="6048834"/>
            <a:ext cx="4939893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Sha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Applied Sciences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 2022; 12(2):546.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276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8B47DB-B1B5-4FB4-8DDB-3F7A82089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18554"/>
            <a:ext cx="12192000" cy="7422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CEPC 650 MHz Test Cryomodule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D151F068-C439-4811-9308-D4C450BD3EF7}"/>
              </a:ext>
            </a:extLst>
          </p:cNvPr>
          <p:cNvSpPr txBox="1"/>
          <p:nvPr/>
        </p:nvSpPr>
        <p:spPr>
          <a:xfrm>
            <a:off x="708105" y="5202188"/>
            <a:ext cx="732096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Cavity string and module assembly. Modul installation in beamline, 2 K cool down test and RT coupler conditioning. Horizontal and beam test soon.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IR laser output to 116 W. Photo-cathode QE to 5 %. DC gun vacuum to 1.5E-10 Pa, voltage to 350 kV. Buncher cavity high power tested.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7AE299F9-135B-4EE2-98CB-4517BC31739C}" type="slidenum">
              <a:rPr lang="zh-CN" altLang="en-US"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30F3E800-73E1-43F5-8E0A-82A5C7863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432" y="1503367"/>
            <a:ext cx="3149018" cy="2106366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9595D63E-5671-4311-A71E-5F9089787B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7194" y="3952321"/>
            <a:ext cx="3149018" cy="236176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85A69BA-4800-4884-933A-A9C197EE03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128" y="1503367"/>
            <a:ext cx="6947322" cy="338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29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8B47DB-B1B5-4FB4-8DDB-3F7A82089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1716"/>
            <a:ext cx="12192000" cy="116291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CEPC 650 MHz Test Cryomodule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图片 1">
            <a:extLst>
              <a:ext uri="{FF2B5EF4-FFF2-40B4-BE49-F238E27FC236}">
                <a16:creationId xmlns:a16="http://schemas.microsoft.com/office/drawing/2014/main" id="{D1F43F92-0105-4A71-AE45-3223FC8FC49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5423" y="5287130"/>
            <a:ext cx="1560068" cy="1151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内容占位符 3">
            <a:extLst>
              <a:ext uri="{FF2B5EF4-FFF2-40B4-BE49-F238E27FC236}">
                <a16:creationId xmlns:a16="http://schemas.microsoft.com/office/drawing/2014/main" id="{FCC30D4D-27EF-4817-881E-3DAEAA6F7B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5303678"/>
            <a:ext cx="2343150" cy="111852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9D088BA8-B84A-4FE8-9306-5286676125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3848783"/>
            <a:ext cx="2343150" cy="134901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DDC7507F-4FC6-49AF-BCE5-F505337D11D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6820" y="3848783"/>
            <a:ext cx="1603390" cy="1325563"/>
          </a:xfrm>
          <a:prstGeom prst="rect">
            <a:avLst/>
          </a:prstGeom>
        </p:spPr>
      </p:pic>
      <p:pic>
        <p:nvPicPr>
          <p:cNvPr id="17" name="Picture 2" descr="E:\工作文件2018\高频平台项目\650MHz高阶模吸收器\平台组元650MHz高阶模吸收器研制照片\IMG_20190114_170545.jpg">
            <a:extLst>
              <a:ext uri="{FF2B5EF4-FFF2-40B4-BE49-F238E27FC236}">
                <a16:creationId xmlns:a16="http://schemas.microsoft.com/office/drawing/2014/main" id="{5D83F2BE-1693-4DF6-ADC6-7E2A55A9C9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51764" y="5300430"/>
            <a:ext cx="1011560" cy="113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72E849E-E182-4073-A455-D9F5AD74866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02" y="1407411"/>
            <a:ext cx="4376949" cy="2208517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D2B84B7A-2AD1-45B8-B7F6-EDA1C5C56633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37879" y="3848783"/>
            <a:ext cx="1125445" cy="1326774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4D507BEE-E86F-4E00-82C8-D92899F3764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153" y="1376144"/>
            <a:ext cx="4953333" cy="2189916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A02C9FB3-1367-4DCB-92C9-E9C2646F8BF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9675" y="3848783"/>
            <a:ext cx="3829450" cy="258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661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060CA9-2C21-4423-B283-BB47B8288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1493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650 MHz 2 x 2-cell Cavity String Assembly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55B65EC-AC04-46DB-B953-A041E422A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D7634A1-CDF6-40FB-B42B-E3C3AC12725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366" y="3843173"/>
            <a:ext cx="3034634" cy="227597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52DEE0B3-008E-402D-B655-3DE6BCC71F0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5252" y="1672695"/>
            <a:ext cx="2192868" cy="164465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7970793-80EF-4098-9FD3-95E96194F36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9258" y="1672696"/>
            <a:ext cx="2192866" cy="164465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25CD21D2-C7FE-4BCC-9C14-9DBFFE6283F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9523" y="1389282"/>
            <a:ext cx="2923821" cy="219286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182E17C-C74E-4EB5-8211-E75D40DE899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184" y="1389282"/>
            <a:ext cx="2923822" cy="219286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67D47BB7-E56C-48B5-B33B-589FE13C5F24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852719" y="1670143"/>
            <a:ext cx="2185150" cy="163886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61325A18-8C29-43B3-9378-50281B76A0F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60063" y="4128375"/>
            <a:ext cx="2281612" cy="171120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45FA28D9-8597-4EE3-BAF5-FCAA6F36EC42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967" y="3833868"/>
            <a:ext cx="3034633" cy="2275975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931BC9BF-BDCF-4119-8CCA-B09FC476E0F2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093" y="3828230"/>
            <a:ext cx="3034633" cy="227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384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150D5F-4CE6-432C-B83D-80CE96BFF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650 MHz Test Cryomodule Assembly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EFC9F517-16E3-4A76-B090-516E0A538D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258" y="1416488"/>
            <a:ext cx="2729442" cy="2047082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C74FA1-866A-4376-B113-3DCC36E9F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14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EF338F8-B557-4A33-8C4E-54D9D21EAAE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634" y="1416487"/>
            <a:ext cx="2729442" cy="204708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629C44E-568D-486A-A51A-0168C68B6BE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40402" y="1693891"/>
            <a:ext cx="2047083" cy="15353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EA0583D-33C2-47D7-942C-5734B8A390D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72126" y="1544082"/>
            <a:ext cx="2047082" cy="179189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C976A18-89F8-4E2A-9EFA-E3F21A299C5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938928" y="1693890"/>
            <a:ext cx="2047083" cy="153531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BBA0633B-782B-4310-AFDB-F9BBDE7DCE4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55885" y="3874945"/>
            <a:ext cx="2238996" cy="167924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61BDC24D-C452-49E0-A40C-B18ADD2A595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45569" y="3874943"/>
            <a:ext cx="2238997" cy="167924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A983999-4678-4AA9-B11E-26415C63B99D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93" y="3595069"/>
            <a:ext cx="2985329" cy="223899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813C6526-31D4-4726-A9CC-F3C84ECEF427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433" y="3874944"/>
            <a:ext cx="2238996" cy="1679247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B2D2484C-C853-447E-A707-44CB07188F0D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5128" y="3595068"/>
            <a:ext cx="3058584" cy="229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451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898FFE-1CF8-4913-812D-D2C247130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60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650 MHz Test Cryomodule Assembly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EA081CFF-ADD8-4056-BED8-E466466A1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250" y="3836987"/>
            <a:ext cx="2861733" cy="2146300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BB752F8-2F5A-4A2E-AACA-96416383C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BA9D75E-C0DE-4435-AAC2-3A2BD4405B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8143" y="1548728"/>
            <a:ext cx="2861733" cy="2146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5255390-C405-49F3-928F-57381B87DE9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818" y="3838476"/>
            <a:ext cx="2861734" cy="214481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EEE75A0-F568-407C-834F-3B34BCB23E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5391" y="3836988"/>
            <a:ext cx="2861732" cy="214629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93802A8-060A-4DDA-840C-7FE9DBA4E2A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616" y="4109242"/>
            <a:ext cx="2178051" cy="163353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FAA467D0-87AA-4D7C-8D8E-2C802586056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887" y="1548728"/>
            <a:ext cx="2861733" cy="21463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16A0F6B-E737-4896-94F8-D889D84C784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409111" y="1815131"/>
            <a:ext cx="2146299" cy="1609724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886BB849-B740-4D58-B6F8-A3E10E64360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921" y="1530174"/>
            <a:ext cx="2911211" cy="218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979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5D7322DD-2631-4597-BEDA-3B3E3D825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0652"/>
            <a:ext cx="12192000" cy="72547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Magnetic Shielding and Compensating 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B56116-F231-4F05-AC7E-CB329D1CD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366823"/>
            <a:ext cx="2056105" cy="269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C7219EA9-4DFA-4170-B6E6-802B84F95DF8}"/>
              </a:ext>
            </a:extLst>
          </p:cNvPr>
          <p:cNvCxnSpPr>
            <a:cxnSpLocks/>
          </p:cNvCxnSpPr>
          <p:nvPr/>
        </p:nvCxnSpPr>
        <p:spPr>
          <a:xfrm flipV="1">
            <a:off x="2298688" y="2962275"/>
            <a:ext cx="3" cy="45740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A8EFC1FC-43BE-4EF3-8C23-1AA53DCEA8C9}"/>
              </a:ext>
            </a:extLst>
          </p:cNvPr>
          <p:cNvSpPr txBox="1"/>
          <p:nvPr/>
        </p:nvSpPr>
        <p:spPr>
          <a:xfrm rot="16200000">
            <a:off x="2137366" y="2456239"/>
            <a:ext cx="461665" cy="7723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North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C7B5FBB-A13B-4D24-88CC-E7AA8DDBE4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878" y="1366823"/>
            <a:ext cx="3275855" cy="185811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5A89F23B-E4DB-43CE-BC73-F89065421D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3246" y="1366823"/>
            <a:ext cx="5107081" cy="285650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EE3BCBE5-191D-4769-B97E-015A44D60CB3}"/>
              </a:ext>
            </a:extLst>
          </p:cNvPr>
          <p:cNvSpPr txBox="1"/>
          <p:nvPr/>
        </p:nvSpPr>
        <p:spPr>
          <a:xfrm>
            <a:off x="2831075" y="3272125"/>
            <a:ext cx="38935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Because of beam direction and larger beam pipe than 1.3 GHz,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altLang="zh-CN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shieldings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can reach the magnetic field requirement of high Q 650 MHz cavity: </a:t>
            </a:r>
            <a:r>
              <a:rPr lang="en-US" altLang="zh-CN" sz="1200" b="1" dirty="0">
                <a:latin typeface="Arial" panose="020B0604020202020204" pitchFamily="34" charset="0"/>
                <a:cs typeface="Arial" panose="020B0604020202020204" pitchFamily="34" charset="0"/>
              </a:rPr>
              <a:t>cavity (2 K local) shield and module (RT global) shield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BAF831D-534A-4327-A41A-B5BD87663B79}"/>
                  </a:ext>
                </a:extLst>
              </p:cNvPr>
              <p:cNvSpPr txBox="1"/>
              <p:nvPr/>
            </p:nvSpPr>
            <p:spPr>
              <a:xfrm>
                <a:off x="1772284" y="4371666"/>
                <a:ext cx="4018917" cy="4370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𝑎𝑔</m:t>
                          </m:r>
                        </m:sub>
                      </m:sSub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l-GR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  <m:r>
                        <a:rPr lang="en-US" altLang="zh-CN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)∙</m:t>
                      </m:r>
                      <m:sSub>
                        <m:sSubPr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ext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tc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ad>
                        <m:radPr>
                          <m:degHide m:val="on"/>
                          <m:ctrlP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altLang="zh-CN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rad>
                    </m:oMath>
                  </m:oMathPara>
                </a14:m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BAF831D-534A-4327-A41A-B5BD87663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284" y="4371666"/>
                <a:ext cx="4018917" cy="437043"/>
              </a:xfrm>
              <a:prstGeom prst="rect">
                <a:avLst/>
              </a:prstGeom>
              <a:blipFill>
                <a:blip r:embed="rId6"/>
                <a:stretch>
                  <a:fillRect b="-69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>
            <a:extLst>
              <a:ext uri="{FF2B5EF4-FFF2-40B4-BE49-F238E27FC236}">
                <a16:creationId xmlns:a16="http://schemas.microsoft.com/office/drawing/2014/main" id="{FC6E93FE-D6EF-4970-AB2A-2DB34A742FE6}"/>
              </a:ext>
            </a:extLst>
          </p:cNvPr>
          <p:cNvSpPr txBox="1"/>
          <p:nvPr/>
        </p:nvSpPr>
        <p:spPr>
          <a:xfrm>
            <a:off x="471001" y="4930820"/>
            <a:ext cx="625364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Flux trapping ratio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: grain size, high-T annealing, fast cold down 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Magnetic sensitivity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: mean free path and other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Remnant magnetic field</a:t>
            </a:r>
            <a:r>
              <a:rPr lang="en-US" altLang="zh-CN" sz="16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:  demagnetization, magnetic shield, magnetic compensation</a:t>
            </a:r>
          </a:p>
          <a:p>
            <a:pPr marL="342900" indent="-342900">
              <a:spcAft>
                <a:spcPts val="600"/>
              </a:spcAft>
              <a:buAutoNum type="arabicPeriod"/>
            </a:pPr>
            <a:r>
              <a:rPr lang="en-US" altLang="zh-CN" sz="1600" dirty="0" err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Thermocurrent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induced magnetic field</a:t>
            </a:r>
          </a:p>
        </p:txBody>
      </p:sp>
      <p:pic>
        <p:nvPicPr>
          <p:cNvPr id="18" name="图片 9">
            <a:extLst>
              <a:ext uri="{FF2B5EF4-FFF2-40B4-BE49-F238E27FC236}">
                <a16:creationId xmlns:a16="http://schemas.microsoft.com/office/drawing/2014/main" id="{EF56998A-2A49-4BD0-BA1D-C345945DD32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56404" y="4363330"/>
            <a:ext cx="2216139" cy="183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57CCE9BD-8E94-4519-8AA8-52A4CB025698}"/>
              </a:ext>
            </a:extLst>
          </p:cNvPr>
          <p:cNvSpPr txBox="1"/>
          <p:nvPr/>
        </p:nvSpPr>
        <p:spPr>
          <a:xfrm>
            <a:off x="6863247" y="6329125"/>
            <a:ext cx="5038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Magnetic compensation with coils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F566652-2510-4746-9A7B-8B3057E3711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46" y="4366396"/>
            <a:ext cx="2475177" cy="18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322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00EFBD6E-B085-42F0-892F-952F80B93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287315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Global Magnetic Shield of the 650 MHz CM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094CF0E-60E7-4F50-98A8-9881C0D5C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264" y="1406722"/>
            <a:ext cx="3345480" cy="21485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9647014-F336-4243-A4C7-5436B5D575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275" y="1406722"/>
            <a:ext cx="3412732" cy="213173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A8A9C44-5EDC-4774-8769-C232F64BD4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5754" y="1406722"/>
            <a:ext cx="3394283" cy="452571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39B13CA-8BDB-47D4-B858-6CFED10FF0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8" r="10017"/>
          <a:stretch/>
        </p:blipFill>
        <p:spPr>
          <a:xfrm>
            <a:off x="572274" y="3718266"/>
            <a:ext cx="3412731" cy="218544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01D6783-9303-4192-B84A-9873017A77D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7264" y="3746992"/>
            <a:ext cx="3451295" cy="213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49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0FED65-9BB1-4F35-9445-103AE5CCC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819127"/>
            <a:ext cx="10763325" cy="7254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650 MHz Test Cryomodule Assembly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CC5F09B-4A7F-4A4D-8868-106A90F9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18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FC16B78-CB02-457F-B0A7-AAFFB7B7A23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046" y="2241548"/>
            <a:ext cx="3732214" cy="316706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137CE79B-9E28-4F50-A251-02F10C64719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736" y="2241548"/>
            <a:ext cx="4222751" cy="316706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C71B387F-0751-4651-839D-46C2C60F5F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3963" y="2241548"/>
            <a:ext cx="2375297" cy="316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171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537C24-4880-45CC-989F-79287C6FE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102" y="16699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3600" b="0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650 MHz Module Transport (IHEP to PAPS 80 km)</a:t>
            </a:r>
            <a:endParaRPr lang="zh-CN" altLang="en-US" sz="3600" b="0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43C4C7-52BB-4A1C-AD40-B342F1DF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01594" y="6348559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A5892-4DC8-4C24-8E36-6364759EFE9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A726DD9-5063-4A6F-A252-038B307C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2556"/>
            <a:ext cx="10515600" cy="4684407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Module transport on</a:t>
            </a:r>
            <a:r>
              <a:rPr lang="zh-CN" altLang="en-US" sz="2000" dirty="0"/>
              <a:t> </a:t>
            </a:r>
            <a:r>
              <a:rPr lang="en-US" altLang="zh-CN" sz="2000" dirty="0"/>
              <a:t>a frame with isolator springs. Three accelerometers attached.</a:t>
            </a:r>
          </a:p>
          <a:p>
            <a:r>
              <a:rPr lang="en-US" altLang="zh-CN" sz="2000" dirty="0"/>
              <a:t>Max acceleration 0.4 g (average 0.1 g) in the whole process (&lt; 1.5 g spec)</a:t>
            </a:r>
            <a:endParaRPr lang="zh-CN" altLang="en-US" sz="2000" dirty="0"/>
          </a:p>
          <a:p>
            <a:r>
              <a:rPr lang="en-US" altLang="zh-CN" sz="2000" dirty="0"/>
              <a:t>Cavity string vacuum monitored with cold gauge (powered by UPS). No leak. 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1D2192EF-FFC8-4329-8A4A-DAF47665B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345" y="3016815"/>
            <a:ext cx="2975262" cy="3403109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801D5165-2C25-43B3-BE56-514C9A8D893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1086" y="3501023"/>
            <a:ext cx="2893477" cy="217010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2F759E2A-27E6-440F-B228-1A967128EF7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1101" y="3501022"/>
            <a:ext cx="2893478" cy="2170108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DA0565B3-EF9A-4C50-847E-59BFE0248D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12801" y="3139338"/>
            <a:ext cx="2110655" cy="289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96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9D1EC-7DF9-4D0C-B478-77738D43E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81" y="285119"/>
            <a:ext cx="11660188" cy="1325563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/>
              <a:t>Outline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9A2896-290D-454E-B556-5DDAEFCB2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578429"/>
            <a:ext cx="9702802" cy="387939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system design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technology R&amp;D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650 MHz SRF for CEPC Collider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1.3 GHz SRF for CEPC Booster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SRF infrastructure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014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F3874C-813F-42E4-9109-48D17F25C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3219"/>
            <a:ext cx="10515600" cy="1325563"/>
          </a:xfrm>
        </p:spPr>
        <p:txBody>
          <a:bodyPr/>
          <a:lstStyle/>
          <a:p>
            <a:r>
              <a:rPr lang="en-US" altLang="zh-CN" dirty="0"/>
              <a:t>650 MHz Module Beamline Installation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12DC89-417E-4950-ABF7-42A14B249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20</a:t>
            </a:fld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92C24977-B1F8-482C-8DE6-BA302C92B1A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220" y="2173746"/>
            <a:ext cx="3558178" cy="266863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EE41D14E-B789-44B9-98BE-E7928387A8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54459" y="2173746"/>
            <a:ext cx="3558178" cy="2668634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DA6B50B0-4C73-44BF-B968-3D31E5105D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38527" y="2173746"/>
            <a:ext cx="3558178" cy="2668634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4C1B8FB7-D0DF-40C0-BB35-81746503C8F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79847" y="2173747"/>
            <a:ext cx="3558179" cy="2668634"/>
          </a:xfrm>
          <a:prstGeom prst="rect">
            <a:avLst/>
          </a:prstGeom>
        </p:spPr>
      </p:pic>
      <p:sp>
        <p:nvSpPr>
          <p:cNvPr id="32" name="文本框 31">
            <a:extLst>
              <a:ext uri="{FF2B5EF4-FFF2-40B4-BE49-F238E27FC236}">
                <a16:creationId xmlns:a16="http://schemas.microsoft.com/office/drawing/2014/main" id="{A40C241A-6AB4-447C-8CB7-9751DBFE4879}"/>
              </a:ext>
            </a:extLst>
          </p:cNvPr>
          <p:cNvSpPr txBox="1"/>
          <p:nvPr/>
        </p:nvSpPr>
        <p:spPr>
          <a:xfrm>
            <a:off x="461620" y="5378183"/>
            <a:ext cx="262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Upstream gate valve</a:t>
            </a:r>
          </a:p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installation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348DC651-1289-401B-A523-38F2DFAA38E8}"/>
              </a:ext>
            </a:extLst>
          </p:cNvPr>
          <p:cNvSpPr txBox="1"/>
          <p:nvPr/>
        </p:nvSpPr>
        <p:spPr>
          <a:xfrm>
            <a:off x="3286706" y="5376586"/>
            <a:ext cx="2745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Downstream HOM absorber, taper, ion pump, gate valve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B5FB309-A760-4B78-B684-771B69092AE6}"/>
              </a:ext>
            </a:extLst>
          </p:cNvPr>
          <p:cNvSpPr txBox="1"/>
          <p:nvPr/>
        </p:nvSpPr>
        <p:spPr>
          <a:xfrm>
            <a:off x="6178979" y="5376586"/>
            <a:ext cx="262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Upstream beamline</a:t>
            </a:r>
          </a:p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connection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C31DD7D1-9AEB-4677-8997-5692673D3F88}"/>
              </a:ext>
            </a:extLst>
          </p:cNvPr>
          <p:cNvSpPr txBox="1"/>
          <p:nvPr/>
        </p:nvSpPr>
        <p:spPr>
          <a:xfrm>
            <a:off x="9025435" y="5376586"/>
            <a:ext cx="26264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Downstream beamline and valve box connection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0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1635D7-39AB-4DDE-9B8F-816137EAA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650 MHz Module Beamline Installation</a:t>
            </a:r>
            <a:endParaRPr lang="zh-CN" altLang="en-US" dirty="0"/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FA8CC722-CF54-4525-8FC2-77ACE1CD81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711" y="1891053"/>
            <a:ext cx="4744237" cy="3558178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73B2A58-E6B2-4CF1-9C46-40A06FE99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0915346-E04A-4CEF-9C74-5CAC4160283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0" y="1891053"/>
            <a:ext cx="4744237" cy="3558178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D916EE72-B5AC-43FA-81AD-740640064DD1}"/>
              </a:ext>
            </a:extLst>
          </p:cNvPr>
          <p:cNvSpPr txBox="1"/>
          <p:nvPr/>
        </p:nvSpPr>
        <p:spPr>
          <a:xfrm>
            <a:off x="1058061" y="5590224"/>
            <a:ext cx="510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Input coupler warm part, doorknob, waveguide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448DB97-639F-4E58-A906-816148F42564}"/>
              </a:ext>
            </a:extLst>
          </p:cNvPr>
          <p:cNvSpPr txBox="1"/>
          <p:nvPr/>
        </p:nvSpPr>
        <p:spPr>
          <a:xfrm>
            <a:off x="6385318" y="5590224"/>
            <a:ext cx="510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Module in the beamline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183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F3874C-813F-42E4-9109-48D17F25C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38" y="95052"/>
            <a:ext cx="10515600" cy="978642"/>
          </a:xfrm>
        </p:spPr>
        <p:txBody>
          <a:bodyPr/>
          <a:lstStyle/>
          <a:p>
            <a:r>
              <a:rPr lang="en-US" altLang="zh-CN" dirty="0"/>
              <a:t>650 MHz Module 2 K Cool Down Test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0C1A74E-4552-487A-BDCD-B7100FEC3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55155"/>
            <a:ext cx="10429875" cy="272054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sz="1600" dirty="0"/>
              <a:t>Cavity vacuum @ 2 K: 6E-7 Pa</a:t>
            </a:r>
          </a:p>
          <a:p>
            <a:pPr>
              <a:lnSpc>
                <a:spcPct val="90000"/>
              </a:lnSpc>
            </a:pPr>
            <a:r>
              <a:rPr lang="en-US" altLang="zh-CN" sz="1600" dirty="0"/>
              <a:t>Cryogenics lines no leak. Most temperatures OK. Input coupler helium gas cooling test (need further optimize). </a:t>
            </a:r>
          </a:p>
          <a:p>
            <a:pPr>
              <a:lnSpc>
                <a:spcPct val="90000"/>
              </a:lnSpc>
            </a:pPr>
            <a:r>
              <a:rPr lang="en-US" altLang="zh-CN" sz="1600" dirty="0"/>
              <a:t>Frequency: CAV#1 649.856 MHz, CAV#2 649.816 </a:t>
            </a:r>
            <a:r>
              <a:rPr lang="en-US" altLang="zh-CN" sz="1600" dirty="0" err="1"/>
              <a:t>MHz.</a:t>
            </a:r>
            <a:r>
              <a:rPr lang="en-US" altLang="zh-CN" sz="1600" dirty="0"/>
              <a:t> Tuners stretch the cavities ~150 kHz to 650 </a:t>
            </a:r>
            <a:r>
              <a:rPr lang="en-US" altLang="zh-CN" sz="1600" dirty="0" err="1"/>
              <a:t>MHz.</a:t>
            </a:r>
            <a:endParaRPr lang="en-US" altLang="zh-CN" sz="1600" dirty="0"/>
          </a:p>
          <a:p>
            <a:pPr>
              <a:lnSpc>
                <a:spcPct val="90000"/>
              </a:lnSpc>
            </a:pPr>
            <a:r>
              <a:rPr lang="en-US" altLang="zh-CN" sz="1600" dirty="0"/>
              <a:t>Input coupler Qin: </a:t>
            </a:r>
          </a:p>
          <a:p>
            <a:pPr lvl="1">
              <a:lnSpc>
                <a:spcPct val="90000"/>
              </a:lnSpc>
            </a:pPr>
            <a:r>
              <a:rPr lang="en-US" altLang="zh-CN" sz="1200" dirty="0"/>
              <a:t>CAV#1: 1.2E6 (HT 35 kW@13 MV/m, Beam Test 49 kW@9.7 MV/m, 10 mA)</a:t>
            </a:r>
          </a:p>
          <a:p>
            <a:pPr lvl="1">
              <a:lnSpc>
                <a:spcPct val="90000"/>
              </a:lnSpc>
            </a:pPr>
            <a:r>
              <a:rPr lang="en-US" altLang="zh-CN" sz="1200" dirty="0"/>
              <a:t>CAV#2: 1.8E6 (HT 35 kW@16 MV/m, Beam Test 76 kW@15 MV/m, 10 mA)</a:t>
            </a:r>
          </a:p>
          <a:p>
            <a:pPr>
              <a:lnSpc>
                <a:spcPct val="90000"/>
              </a:lnSpc>
            </a:pPr>
            <a:r>
              <a:rPr lang="en-US" altLang="zh-CN" sz="1600" dirty="0"/>
              <a:t>HOM couplers fundamental mode </a:t>
            </a:r>
            <a:r>
              <a:rPr lang="en-US" altLang="zh-CN" sz="1600" dirty="0" err="1"/>
              <a:t>Qe</a:t>
            </a:r>
            <a:r>
              <a:rPr lang="en-US" altLang="zh-CN" sz="1600" dirty="0"/>
              <a:t> (double notch, tuning not needed): #1 6.8E13, #2 1.9E13. #3 2.1E12.</a:t>
            </a:r>
          </a:p>
          <a:p>
            <a:pPr>
              <a:lnSpc>
                <a:spcPct val="90000"/>
              </a:lnSpc>
            </a:pPr>
            <a:r>
              <a:rPr lang="en-US" altLang="zh-CN" sz="1600" dirty="0"/>
              <a:t>Flux gates on cavity wall in the helium vessel: &lt; 3 </a:t>
            </a:r>
            <a:r>
              <a:rPr lang="en-US" altLang="zh-CN" sz="1600" dirty="0" err="1"/>
              <a:t>mG</a:t>
            </a:r>
            <a:r>
              <a:rPr lang="en-US" altLang="zh-CN" sz="1600" dirty="0"/>
              <a:t> (with cavity local and vacuum vessel global shields)</a:t>
            </a:r>
          </a:p>
          <a:p>
            <a:pPr>
              <a:lnSpc>
                <a:spcPct val="90000"/>
              </a:lnSpc>
            </a:pPr>
            <a:r>
              <a:rPr lang="en-US" altLang="zh-CN" sz="1600" dirty="0"/>
              <a:t>Warm up for couplers RT conditioning (up to 35 kW full reflection limited by the SSA). </a:t>
            </a:r>
            <a:endParaRPr lang="zh-CN" altLang="en-US" sz="16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12DC89-417E-4950-ABF7-42A14B249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22</a:t>
            </a:fld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2D10F2D-B611-4797-988E-70D69C3F77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1965" y="1232107"/>
            <a:ext cx="4556212" cy="260173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998B59D-FAE9-4CA8-A5CF-B19FD663250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461" y="1232107"/>
            <a:ext cx="4043363" cy="26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918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588195-6FD3-431D-92C5-C7EC5DD52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73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650 MHz HLRF and LLRF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3D970A5-121E-4EDF-9B33-AC8034709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40" y="1625202"/>
            <a:ext cx="3552824" cy="45517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150 kW (total) solid state amplifier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LLRF and timing system for 650 MHz module, laser, DC-Gun and buncher.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EC39388-E16E-4B7C-AEAC-DF236934D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/>
          <a:p>
            <a:fld id="{7AE299F9-135B-4EE2-98CB-4517BC31739C}" type="slidenum">
              <a:rPr lang="zh-CN" altLang="en-US">
                <a:solidFill>
                  <a:prstClr val="black">
                    <a:tint val="75000"/>
                  </a:prstClr>
                </a:solidFill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/>
              <a:t>23</a:t>
            </a:fld>
            <a:endParaRPr lang="zh-CN" altLang="en-US" dirty="0">
              <a:solidFill>
                <a:prstClr val="black">
                  <a:tint val="75000"/>
                </a:prstClr>
              </a:solidFill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1236466-79C6-4E5E-B27C-F007D7EAA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1571821"/>
            <a:ext cx="3206240" cy="436820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9E3EEB2-1E3B-4DEC-87D0-94E9D126EF7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525" y="1571821"/>
            <a:ext cx="4071974" cy="2144972"/>
          </a:xfrm>
          <a:prstGeom prst="rect">
            <a:avLst/>
          </a:prstGeom>
        </p:spPr>
      </p:pic>
      <p:pic>
        <p:nvPicPr>
          <p:cNvPr id="11" name="内容占位符 5">
            <a:extLst>
              <a:ext uri="{FF2B5EF4-FFF2-40B4-BE49-F238E27FC236}">
                <a16:creationId xmlns:a16="http://schemas.microsoft.com/office/drawing/2014/main" id="{DC6808AB-9EF9-4C12-A177-7A5BCD52B17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4073" y="3880130"/>
            <a:ext cx="2746527" cy="205989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B58857A-35A2-427E-8C8A-CC574FE815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9191" y="3880130"/>
            <a:ext cx="4986974" cy="205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82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9D1EC-7DF9-4D0C-B478-77738D43E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81" y="285119"/>
            <a:ext cx="11660188" cy="1325563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/>
              <a:t>Outline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9A2896-290D-454E-B556-5DDAEFCB2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578429"/>
            <a:ext cx="9702802" cy="387939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system design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technology R&amp;D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650 MHz SRF for CEPC Collider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1.3 GHz SRF for CEPC Booster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SRF infrastructure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A5892-4DC8-4C24-8E36-6364759EFE9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181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22A77A-5457-41F9-8834-D6896509F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16632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Word Record high Q 9-cell cavity at high gradient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EA56586-3DAB-4D8A-9AF3-3637BED8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25</a:t>
            </a:fld>
            <a:endParaRPr lang="zh-CN" altLang="en-US"/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112445B-CBDC-4CBA-930E-727028E14987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1679" y="2192941"/>
            <a:ext cx="5539217" cy="377767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C374C61D-C7AA-4C17-A52A-71FEEE1E2F48}"/>
              </a:ext>
            </a:extLst>
          </p:cNvPr>
          <p:cNvSpPr/>
          <p:nvPr/>
        </p:nvSpPr>
        <p:spPr>
          <a:xfrm>
            <a:off x="7009051" y="3356660"/>
            <a:ext cx="470417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1300-N11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Mid-T furnace baked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Bulk EP+900C+oxidation in air +300C+HPR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Test 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Dec 31, 2021 at PAPS VTS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4.5E+10 @ 16 MV/m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4.3E+10 @ 31.3 MV/m</a:t>
            </a:r>
            <a:endParaRPr lang="zh-CN" alt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9980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58F5D1-E0A8-4AA1-BA73-14819B820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61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1.3 GHz High Q Mid-T Cavity Horizontal Test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25CCFD-22A9-4F3C-AA36-773900ECC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438276"/>
            <a:ext cx="11334751" cy="51101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Step 1a: 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test with vertical test antenna (self excitation mode) at IHEP campus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Low Q0 (unknow heat load?) , abnormal HOM notch change (HOM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thermal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anchor?)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Flux gates and thermal sensors on cavity outside wall in helium vessel, double-layer magnetic shield and foils, thermal straps (HOM coupler, beam pipe), fast cool down and flux expulsion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Step 1b: 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test with vertical test antenna (self excitation mode) at PAPS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Successful, similar Q0 as vertical test,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abnormal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frequency and field flatness change (bellow support, overpressure)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Add thermal intercepts for cables, Q0 measurement comparison (mass-flow vs RF), input coupler flange heating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Step 2: 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test with input coupler (self excitation mode) at PAPS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got high Q0 for four 9-cell cavities but unstable for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time at high gradient (sporadic quench), need long-time conditioning, similar to LCLS-II and LCLS-II-HE cavities.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Input coupler thermal sensors, interlocks, thermal straps, RT online conditioning, cavity active pumping 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Step 3: </a:t>
            </a:r>
            <a:r>
              <a:rPr lang="en-US" altLang="zh-CN" sz="2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test with input coupler and tuner (GDR mode) at PAPS</a:t>
            </a:r>
          </a:p>
          <a:p>
            <a:pPr lvl="1">
              <a:lnSpc>
                <a:spcPct val="100000"/>
              </a:lnSpc>
            </a:pP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Tuner, LLRF, microphonics …</a:t>
            </a:r>
          </a:p>
          <a:p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141A53-BECD-4FDB-AA5C-CAB1CB59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1637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38BEA0-882F-4D51-A926-57C8BB229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1.3 GHz High Q Mid-T Cavity Horizontal Test</a:t>
            </a:r>
            <a:endParaRPr lang="zh-CN" altLang="en-US" sz="36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0C87E6-0CEE-471C-BD85-B6A2D0296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27</a:t>
            </a:fld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215D4D3-CDA3-4030-A904-EA4DB867E6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8839" y="1809970"/>
            <a:ext cx="2480071" cy="200051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B2EC10D6-A0FE-4D16-BC3B-67B44BAE84C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893" y="3977424"/>
            <a:ext cx="3764280" cy="215671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0E63CFC-3C96-46B1-B662-24152BF431A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1293" y="1810135"/>
            <a:ext cx="2658667" cy="200051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1D9C1031-014C-4D37-AAB2-9EE3C292C0A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7789" y="1809970"/>
            <a:ext cx="1500384" cy="200051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9F8B0A-86F5-4E99-8B4F-5CE1CFDD77EA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222" y="1809970"/>
            <a:ext cx="3257045" cy="434272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8FA4C1A-8ED4-493D-8F4B-543C643A040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293" y="3977424"/>
            <a:ext cx="2900362" cy="217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6187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298CE2-04B9-4349-8FF8-A62CBBD55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71564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1.3 GHz High Q Mid-T Cavity Horizontal Test</a:t>
            </a:r>
            <a:endParaRPr lang="zh-CN" altLang="en-US" sz="3600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95E7E9-49BC-4792-9263-2C19890E7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8176D65-3814-492D-82BE-FA4E9EE91F66}"/>
              </a:ext>
            </a:extLst>
          </p:cNvPr>
          <p:cNvSpPr/>
          <p:nvPr/>
        </p:nvSpPr>
        <p:spPr>
          <a:xfrm>
            <a:off x="881394" y="1734630"/>
            <a:ext cx="59861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Horizontal test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with high power input coupler (self excitation mode) </a:t>
            </a:r>
            <a:endParaRPr lang="zh-CN" altLang="en-US" sz="1400" b="1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8384C58C-E704-4D89-AF60-1313FA21886C}"/>
              </a:ext>
            </a:extLst>
          </p:cNvPr>
          <p:cNvSpPr txBox="1"/>
          <p:nvPr/>
        </p:nvSpPr>
        <p:spPr>
          <a:xfrm>
            <a:off x="7360075" y="1720807"/>
            <a:ext cx="4301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IHEP 1.3 GHz 9-cell Cavity </a:t>
            </a:r>
            <a:r>
              <a:rPr lang="en-US" altLang="zh-CN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Test</a:t>
            </a:r>
            <a:endParaRPr lang="zh-CN" altLang="en-US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1E5E7042-71ED-4278-97E4-9F32F247013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0799" y="2201839"/>
            <a:ext cx="4928289" cy="3808002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4A97EBEE-E293-4A99-BEBB-41AA4CDC3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81" y="2260385"/>
            <a:ext cx="6198044" cy="369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021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127583-2381-422A-8758-5C6F55830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48" y="293473"/>
            <a:ext cx="10515600" cy="984679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1.3 GHz High Q Cryomodule (8x9-cell)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2034E-1881-40BF-9C8F-D469C3FFEB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490" y="1771650"/>
            <a:ext cx="10552510" cy="430053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CEPC booster 1.3 GHz SRF technology R&amp;D and industrialization in synergy with domestic CW FEL projects. </a:t>
            </a: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F4C785C-5EF4-4057-974C-0BA969CB4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15F42AD-3950-4363-A32D-C97F8FF00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71" y="2834453"/>
            <a:ext cx="5028010" cy="1464944"/>
          </a:xfrm>
          <a:prstGeom prst="rect">
            <a:avLst/>
          </a:prstGeom>
        </p:spPr>
      </p:pic>
      <p:pic>
        <p:nvPicPr>
          <p:cNvPr id="6" name="图片 4">
            <a:extLst>
              <a:ext uri="{FF2B5EF4-FFF2-40B4-BE49-F238E27FC236}">
                <a16:creationId xmlns:a16="http://schemas.microsoft.com/office/drawing/2014/main" id="{7B8F9F16-E5BF-4C7F-BAE2-0F1D242A1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205" y="2645925"/>
            <a:ext cx="6142534" cy="360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C4AD5DFE-BB66-49FF-95F7-2B3DFF45E521}"/>
              </a:ext>
            </a:extLst>
          </p:cNvPr>
          <p:cNvSpPr/>
          <p:nvPr/>
        </p:nvSpPr>
        <p:spPr>
          <a:xfrm>
            <a:off x="380865" y="4462517"/>
            <a:ext cx="5462965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1.3 GHz 8x9-cell high Q cryomodule prototype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Component fabrication in 2021 to mid 2022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Assemble and horizontal test in 2022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Ship to Dalian in 2023</a:t>
            </a:r>
          </a:p>
        </p:txBody>
      </p:sp>
    </p:spTree>
    <p:extLst>
      <p:ext uri="{BB962C8B-B14F-4D97-AF65-F5344CB8AC3E}">
        <p14:creationId xmlns:p14="http://schemas.microsoft.com/office/powerpoint/2010/main" val="111157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51163" y="247619"/>
            <a:ext cx="10089673" cy="590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algn="ctr">
              <a:lnSpc>
                <a:spcPct val="90000"/>
              </a:lnSpc>
              <a:spcBef>
                <a:spcPts val="600"/>
              </a:spcBef>
              <a:buNone/>
              <a:defRPr sz="3600">
                <a:effectLst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r>
              <a:rPr lang="en-US" dirty="0"/>
              <a:t>CEPC Collider </a:t>
            </a:r>
            <a:r>
              <a:rPr lang="en-US" altLang="zh-CN" dirty="0"/>
              <a:t>TDR </a:t>
            </a:r>
            <a:r>
              <a:rPr lang="en-US" dirty="0"/>
              <a:t>Parameters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94265"/>
              </p:ext>
            </p:extLst>
          </p:nvPr>
        </p:nvGraphicFramePr>
        <p:xfrm>
          <a:off x="1832402" y="1086169"/>
          <a:ext cx="8527194" cy="5406655"/>
        </p:xfrm>
        <a:graphic>
          <a:graphicData uri="http://schemas.openxmlformats.org/drawingml/2006/table">
            <a:tbl>
              <a:tblPr firstRow="1" bandRow="1"/>
              <a:tblGrid>
                <a:gridCol w="3175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3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77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0105">
                  <a:extLst>
                    <a:ext uri="{9D8B030D-6E8A-4147-A177-3AD203B41FA5}">
                      <a16:colId xmlns:a16="http://schemas.microsoft.com/office/drawing/2014/main" val="3624536658"/>
                    </a:ext>
                  </a:extLst>
                </a:gridCol>
                <a:gridCol w="1270105">
                  <a:extLst>
                    <a:ext uri="{9D8B030D-6E8A-4147-A177-3AD203B41FA5}">
                      <a16:colId xmlns:a16="http://schemas.microsoft.com/office/drawing/2014/main" val="3438979285"/>
                    </a:ext>
                  </a:extLst>
                </a:gridCol>
              </a:tblGrid>
              <a:tr h="1945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l" fontAlgn="b"/>
                      <a:endParaRPr lang="zh-CN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ttbar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Higgs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Number of IPs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953" marR="5953" marT="5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Circumference [km]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953" marR="5953" marT="5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de-DE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SR power per beam [MW]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953" marR="5953" marT="5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8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Half crossing angle at IP [mrad]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953" marR="5953" marT="5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altLang="zh-CN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Bending radius [km] </a:t>
                      </a:r>
                      <a:endParaRPr lang="en-US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6767" marR="6767" marT="676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altLang="zh-CN" sz="1400" b="0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5953" marR="5953" marT="595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[GeV]</a:t>
                      </a:r>
                      <a:endParaRPr lang="en-US" sz="1200" b="1" u="none" strike="noStrike" kern="12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45.5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7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loss per turn [GeV]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0.357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32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Piwinski angle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5.94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6.08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24.68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41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Bunch number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1297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11951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Bunch</a:t>
                      </a:r>
                      <a:r>
                        <a:rPr lang="en-US" sz="12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spacing [ns]</a:t>
                      </a:r>
                      <a:endParaRPr lang="en-US" sz="1200" b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4524</a:t>
                      </a: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636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257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23 (10% gap)</a:t>
                      </a: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3215218"/>
                  </a:ext>
                </a:extLst>
              </a:tr>
              <a:tr h="88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Bunch population [10</a:t>
                      </a:r>
                      <a:r>
                        <a:rPr lang="en-US" sz="1200" b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13.5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current [mA]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16.7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84.1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803.5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983798"/>
                  </a:ext>
                </a:extLst>
              </a:tr>
              <a:tr h="962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Momentum compaction [10</a:t>
                      </a:r>
                      <a:r>
                        <a:rPr lang="en-US" sz="1200" b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-5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1.43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1.43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Beta functions at IP (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x/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y) [m/mm]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1.04/2.7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0.33/1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.21/1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0.13/0.9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0361073"/>
                  </a:ext>
                </a:extLst>
              </a:tr>
              <a:tr h="914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Emittance (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x/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y) [nm/pm]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1.4/4.7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0.64/1.3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.87/1.7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0.27/1.4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size at IP (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x/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y) [um/nm]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39/113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15/36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13/42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6/35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337561"/>
                  </a:ext>
                </a:extLst>
              </a:tr>
              <a:tr h="932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Bunch length (SR/total) [mm]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2.2/2.9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2.3/3.9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2.5/4.9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2.5/8.7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spread (SR/total) [%]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0.15/0.20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0.10/0.17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.07/</a:t>
                      </a:r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.14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0.04/0.13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401459"/>
                  </a:ext>
                </a:extLst>
              </a:tr>
              <a:tr h="932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Energy acceptance (DA/RF) [%]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2.3/2.6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1.7/2.2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1.2/2.5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1.3/1.7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Beam-beam parameters (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x/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y)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0.071/0.1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0.015/0.11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.012/</a:t>
                      </a:r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.113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0.004/0.127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4676684"/>
                  </a:ext>
                </a:extLst>
              </a:tr>
              <a:tr h="889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RF voltage [GV]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  <a:endParaRPr lang="en-US" altLang="zh-CN" sz="1200" b="1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RF frequency [MHz]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650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215096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Longitudinal</a:t>
                      </a:r>
                      <a:r>
                        <a:rPr lang="en-US" sz="1200" b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tune 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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0.078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0.049</a:t>
                      </a:r>
                      <a:endParaRPr lang="en-US" altLang="zh-CN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0.062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0.035</a:t>
                      </a: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9604730"/>
                  </a:ext>
                </a:extLst>
              </a:tr>
              <a:tr h="1040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lifetime (b</a:t>
                      </a:r>
                      <a:r>
                        <a:rPr lang="en-US" altLang="zh-CN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bha</a:t>
                      </a:r>
                      <a:r>
                        <a:rPr lang="en-US" altLang="zh-CN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/beamstrahlung</a:t>
                      </a:r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)[min]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81/23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39/40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60/700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80/18000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Beam lifetime [min]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15358"/>
                  </a:ext>
                </a:extLst>
              </a:tr>
              <a:tr h="932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Hour glass Factor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0.9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l" defTabSz="914400" rtl="0" eaLnBrk="1" fontAlgn="b" latinLnBrk="0" hangingPunct="1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Luminosity per IP[</a:t>
                      </a:r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200" b="1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</a:t>
                      </a:r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/cm</a:t>
                      </a:r>
                      <a:r>
                        <a:rPr lang="en-US" sz="1200" b="1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/s]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5.0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9023" marR="9023" marT="9023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en-US" altLang="zh-CN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10160" marR="10160" marT="10160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US" altLang="zh-CN" sz="1200" b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115</a:t>
                      </a:r>
                      <a:endParaRPr lang="en-US" altLang="zh-CN" sz="12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7937" marR="7937" marT="7937" marB="0" anchor="b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7164674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BE48EB6E-3597-4D8D-8E37-ED5ABE89E13A}"/>
              </a:ext>
            </a:extLst>
          </p:cNvPr>
          <p:cNvSpPr txBox="1"/>
          <p:nvPr/>
        </p:nvSpPr>
        <p:spPr>
          <a:xfrm>
            <a:off x="9886013" y="0"/>
            <a:ext cx="23059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Dou Wang (IHEP)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2459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9D1EC-7DF9-4D0C-B478-77738D43E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81" y="285119"/>
            <a:ext cx="11660188" cy="1325563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/>
              <a:t>Outline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9A2896-290D-454E-B556-5DDAEFCB2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578429"/>
            <a:ext cx="9702802" cy="387939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system design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technology R&amp;D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650 MHz SRF for CEPC Collider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1.3 GHz SRF for CEPC Booster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SRF infrastructure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1A5892-4DC8-4C24-8E36-6364759EFE9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03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6D2EF29-5DC4-48B1-A71D-9DE47116F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84982"/>
            <a:ext cx="2743200" cy="365125"/>
          </a:xfrm>
        </p:spPr>
        <p:txBody>
          <a:bodyPr/>
          <a:lstStyle/>
          <a:p>
            <a:fld id="{7AE299F9-135B-4EE2-98CB-4517BC31739C}" type="slidenum">
              <a:rPr lang="zh-CN" altLang="en-US" smtClean="0"/>
              <a:t>31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AB6284C-1302-4C54-B2A8-25447711A7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591" y="1520857"/>
            <a:ext cx="3302458" cy="223920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676A3659-D8B3-4D54-B5F9-DCEA9529A4F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5327" y="1515197"/>
            <a:ext cx="3302458" cy="223920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5DE6121-BD44-460D-92ED-D321FAE7A26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8030" y="1508660"/>
            <a:ext cx="2732316" cy="2239203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3D4074A-E3F9-4E98-AD7B-3F55D583B7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997" y="350589"/>
            <a:ext cx="1453334" cy="572368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C53C4D62-7CC6-47B7-954C-EC7C8C73DFA0}"/>
              </a:ext>
            </a:extLst>
          </p:cNvPr>
          <p:cNvSpPr txBox="1">
            <a:spLocks/>
          </p:cNvSpPr>
          <p:nvPr/>
        </p:nvSpPr>
        <p:spPr>
          <a:xfrm>
            <a:off x="1716374" y="72434"/>
            <a:ext cx="104756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New SRF Facility in Full Operation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B0CCB86-8A7A-4D8D-A9D3-96F0F3CB79C6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710" y="4006721"/>
            <a:ext cx="1681743" cy="2243203"/>
          </a:xfrm>
          <a:prstGeom prst="rect">
            <a:avLst/>
          </a:prstGeom>
        </p:spPr>
      </p:pic>
      <p:pic>
        <p:nvPicPr>
          <p:cNvPr id="17" name="内容占位符 13">
            <a:extLst>
              <a:ext uri="{FF2B5EF4-FFF2-40B4-BE49-F238E27FC236}">
                <a16:creationId xmlns:a16="http://schemas.microsoft.com/office/drawing/2014/main" id="{669EF03A-C66F-42DC-98D7-82885DE3F2E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1105" y="4010279"/>
            <a:ext cx="2835531" cy="223920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BEB26BF2-22E1-4D20-A640-0D6CA347059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115751" y="4287452"/>
            <a:ext cx="2242324" cy="168174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D3FA7D4-140E-4E7A-AF85-C23B1461364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368257" y="3749683"/>
            <a:ext cx="2242136" cy="275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9031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BEBC1989-A110-4676-BAD1-5FA6E08B7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6947" y="3923156"/>
            <a:ext cx="3488069" cy="2290910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DC9CAE8-9BEA-4840-898A-685798CBE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AE299F9-135B-4EE2-98CB-4517BC31739C}" type="slidenum">
              <a:rPr lang="zh-CN" altLang="en-US" smtClean="0"/>
              <a:t>32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11A17AE-5A46-4897-8FFE-35A4503957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318" y="1489963"/>
            <a:ext cx="3357562" cy="229091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AEFCBD7A-A252-4A2E-9ABD-F3EAF7DFF9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4676" y="3923157"/>
            <a:ext cx="3711815" cy="229090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A99FBC0-2D7F-48CE-8198-40F84BEAA48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03" y="1482614"/>
            <a:ext cx="1723021" cy="229825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A7DBC7B-E48B-4D85-9882-4D3738E0797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1855" y="1482613"/>
            <a:ext cx="1567886" cy="230572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434B900D-051A-42B9-B254-7314635D8CF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103" y="3923156"/>
            <a:ext cx="3775117" cy="229091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3D82F63-16B1-4144-A249-6C16D0DFDA5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997" y="350589"/>
            <a:ext cx="1453334" cy="572368"/>
          </a:xfrm>
          <a:prstGeom prst="rect">
            <a:avLst/>
          </a:prstGeom>
        </p:spPr>
      </p:pic>
      <p:sp>
        <p:nvSpPr>
          <p:cNvPr id="13" name="标题 1">
            <a:extLst>
              <a:ext uri="{FF2B5EF4-FFF2-40B4-BE49-F238E27FC236}">
                <a16:creationId xmlns:a16="http://schemas.microsoft.com/office/drawing/2014/main" id="{B06F4FF1-F299-4995-A932-059E53D115B5}"/>
              </a:ext>
            </a:extLst>
          </p:cNvPr>
          <p:cNvSpPr txBox="1">
            <a:spLocks/>
          </p:cNvSpPr>
          <p:nvPr/>
        </p:nvSpPr>
        <p:spPr>
          <a:xfrm>
            <a:off x="1716374" y="72434"/>
            <a:ext cx="104756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New SRF Facility in Full Operation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42CA1F8E-0CFE-4329-9D4B-5DF7A552C58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9611" y="1482613"/>
            <a:ext cx="1567886" cy="229091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027E9D3-2635-4D31-A349-FFE6803D1BD2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7228" y="1489963"/>
            <a:ext cx="2597790" cy="229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096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1FA018-9020-4642-8719-D08E4E182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17757"/>
            <a:ext cx="10515600" cy="125333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AD403-95C9-4A9D-BB4B-9BF288385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403" y="1947863"/>
            <a:ext cx="11052597" cy="456644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30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CEPC RF system design and parameters are converging towards TDR. Many challenges in system design and technical R&amp;D.</a:t>
            </a:r>
          </a:p>
          <a:p>
            <a:pPr algn="just">
              <a:lnSpc>
                <a:spcPct val="100000"/>
              </a:lnSpc>
              <a:spcBef>
                <a:spcPts val="30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Achieved high Q and high gradient cavity with mid-T baking.</a:t>
            </a:r>
          </a:p>
          <a:p>
            <a:pPr algn="just">
              <a:lnSpc>
                <a:spcPct val="100000"/>
              </a:lnSpc>
              <a:spcBef>
                <a:spcPts val="30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650 MHz and 1.3 GHz module prototyping in progress.</a:t>
            </a:r>
          </a:p>
          <a:p>
            <a:pPr algn="just">
              <a:lnSpc>
                <a:spcPct val="100000"/>
              </a:lnSpc>
              <a:spcBef>
                <a:spcPts val="3000"/>
              </a:spcBef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New SRF facility PAPS at IHEP </a:t>
            </a:r>
            <a:r>
              <a:rPr lang="en-US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Huairou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 Campus is supporting these R&amp;D as well as the near term cryomodule mass production practice for the domestic projects.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endParaRPr lang="zh-CN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7EE883-8FA1-4991-A343-701724CFF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6646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内容占位符 9">
            <a:extLst>
              <a:ext uri="{FF2B5EF4-FFF2-40B4-BE49-F238E27FC236}">
                <a16:creationId xmlns:a16="http://schemas.microsoft.com/office/drawing/2014/main" id="{BA0F08F6-2BCC-4518-BA7E-A6E01D58A6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</p:spPr>
      </p:pic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658BE53-5282-42CF-8065-05C189609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99F9-135B-4EE2-98CB-4517BC31739C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2B0E0D0-8E53-4E1C-B08E-AECC2734C3A0}"/>
              </a:ext>
            </a:extLst>
          </p:cNvPr>
          <p:cNvSpPr txBox="1"/>
          <p:nvPr/>
        </p:nvSpPr>
        <p:spPr>
          <a:xfrm>
            <a:off x="6250666" y="2098320"/>
            <a:ext cx="3198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1"/>
                </a:solidFill>
                <a:latin typeface="HGHUATI_CNKI" panose="02000500000000000000" pitchFamily="2" charset="-122"/>
                <a:ea typeface="HGHUATI_CNKI" panose="02000500000000000000" pitchFamily="2" charset="-122"/>
                <a:cs typeface="Arial" panose="020B0604020202020204" pitchFamily="34" charset="0"/>
              </a:rPr>
              <a:t>Thank  you</a:t>
            </a:r>
            <a:endParaRPr lang="zh-CN" altLang="en-US" sz="5400" dirty="0">
              <a:solidFill>
                <a:schemeClr val="bg1"/>
              </a:solidFill>
              <a:latin typeface="HGHUATI_CNKI" panose="02000500000000000000" pitchFamily="2" charset="-122"/>
              <a:ea typeface="HGHUATI_CNKI" panose="020005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082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2867" y="168905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en-US" altLang="zh-CN" dirty="0"/>
              <a:t>CEPC Booster TDR Parameters</a:t>
            </a:r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3197" y="2591956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7993" y="1314845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Extraction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963707" y="6149980"/>
            <a:ext cx="82901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*Diameter of beam pipe is 55mm for re-injection with high single bunch current @120GeV.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84805" y="1115908"/>
            <a:ext cx="43022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Injection energy: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GeV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20 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Max energy: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120 GeV  180 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Lower emittance ─ new lattice (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TME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66" y="2646153"/>
            <a:ext cx="5268598" cy="346825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6316" y="1305584"/>
            <a:ext cx="4847144" cy="480882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F80A5EB5-B7E0-43D6-A4FF-41F36CCE6CC3}"/>
              </a:ext>
            </a:extLst>
          </p:cNvPr>
          <p:cNvSpPr txBox="1"/>
          <p:nvPr/>
        </p:nvSpPr>
        <p:spPr>
          <a:xfrm>
            <a:off x="9886013" y="0"/>
            <a:ext cx="23059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Dou Wang (IHEP)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5540FBD1-3B30-4607-A9F0-B9A0BD3750F7}"/>
              </a:ext>
            </a:extLst>
          </p:cNvPr>
          <p:cNvSpPr/>
          <p:nvPr/>
        </p:nvSpPr>
        <p:spPr>
          <a:xfrm>
            <a:off x="7620000" y="1462088"/>
            <a:ext cx="990600" cy="2809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2A170ACF-820C-49CE-AE70-DAD426810089}"/>
              </a:ext>
            </a:extLst>
          </p:cNvPr>
          <p:cNvSpPr/>
          <p:nvPr/>
        </p:nvSpPr>
        <p:spPr>
          <a:xfrm>
            <a:off x="5376725" y="3176588"/>
            <a:ext cx="1152128" cy="175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5C40B244-E2A9-4B58-B4A4-3DDFCCEF7D40}"/>
              </a:ext>
            </a:extLst>
          </p:cNvPr>
          <p:cNvSpPr/>
          <p:nvPr/>
        </p:nvSpPr>
        <p:spPr>
          <a:xfrm>
            <a:off x="5372126" y="2880785"/>
            <a:ext cx="1152128" cy="175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D3443E43-FB10-402B-A716-F95DAE5EF58A}"/>
              </a:ext>
            </a:extLst>
          </p:cNvPr>
          <p:cNvSpPr/>
          <p:nvPr/>
        </p:nvSpPr>
        <p:spPr>
          <a:xfrm>
            <a:off x="5354293" y="5000625"/>
            <a:ext cx="1152128" cy="175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8EB71CF-3FCD-44B7-81A0-E5E90434A52B}"/>
              </a:ext>
            </a:extLst>
          </p:cNvPr>
          <p:cNvSpPr/>
          <p:nvPr/>
        </p:nvSpPr>
        <p:spPr>
          <a:xfrm>
            <a:off x="991820" y="5392457"/>
            <a:ext cx="1152128" cy="1759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id="{3F79FC56-5DBE-4D3A-9ABC-7DB1CC199623}"/>
              </a:ext>
            </a:extLst>
          </p:cNvPr>
          <p:cNvSpPr/>
          <p:nvPr/>
        </p:nvSpPr>
        <p:spPr>
          <a:xfrm>
            <a:off x="5357521" y="5798281"/>
            <a:ext cx="1422600" cy="2060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961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61166"/>
            <a:ext cx="8201278" cy="667594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CEPC TDR RF Parameters (Collider Ring)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629318"/>
              </p:ext>
            </p:extLst>
          </p:nvPr>
        </p:nvGraphicFramePr>
        <p:xfrm>
          <a:off x="302269" y="1063843"/>
          <a:ext cx="7596739" cy="5519120"/>
        </p:xfrm>
        <a:graphic>
          <a:graphicData uri="http://schemas.openxmlformats.org/drawingml/2006/table">
            <a:tbl>
              <a:tblPr/>
              <a:tblGrid>
                <a:gridCol w="3600000">
                  <a:extLst>
                    <a:ext uri="{9D8B030D-6E8A-4147-A177-3AD203B41FA5}">
                      <a16:colId xmlns:a16="http://schemas.microsoft.com/office/drawing/2014/main" val="3582246399"/>
                    </a:ext>
                  </a:extLst>
                </a:gridCol>
                <a:gridCol w="799939">
                  <a:extLst>
                    <a:ext uri="{9D8B030D-6E8A-4147-A177-3AD203B41FA5}">
                      <a16:colId xmlns:a16="http://schemas.microsoft.com/office/drawing/2014/main" val="698364914"/>
                    </a:ext>
                  </a:extLst>
                </a:gridCol>
                <a:gridCol w="799200">
                  <a:extLst>
                    <a:ext uri="{9D8B030D-6E8A-4147-A177-3AD203B41FA5}">
                      <a16:colId xmlns:a16="http://schemas.microsoft.com/office/drawing/2014/main" val="1352313946"/>
                    </a:ext>
                  </a:extLst>
                </a:gridCol>
                <a:gridCol w="799200">
                  <a:extLst>
                    <a:ext uri="{9D8B030D-6E8A-4147-A177-3AD203B41FA5}">
                      <a16:colId xmlns:a16="http://schemas.microsoft.com/office/drawing/2014/main" val="2493278291"/>
                    </a:ext>
                  </a:extLst>
                </a:gridCol>
                <a:gridCol w="799200">
                  <a:extLst>
                    <a:ext uri="{9D8B030D-6E8A-4147-A177-3AD203B41FA5}">
                      <a16:colId xmlns:a16="http://schemas.microsoft.com/office/drawing/2014/main" val="1257527396"/>
                    </a:ext>
                  </a:extLst>
                </a:gridCol>
                <a:gridCol w="799200">
                  <a:extLst>
                    <a:ext uri="{9D8B030D-6E8A-4147-A177-3AD203B41FA5}">
                      <a16:colId xmlns:a16="http://schemas.microsoft.com/office/drawing/2014/main" val="1066339219"/>
                    </a:ext>
                  </a:extLst>
                </a:gridCol>
              </a:tblGrid>
              <a:tr h="368882">
                <a:tc rowSpan="2">
                  <a:txBody>
                    <a:bodyPr/>
                    <a:lstStyle/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Version. 2022.01.12. Machine parameters: 2021.11</a:t>
                      </a:r>
                    </a:p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MW </a:t>
                      </a: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SR power per beam for each mode.</a:t>
                      </a:r>
                      <a:endParaRPr lang="en-US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ttbar and Higgs half fill with common cavities for two rings, W and Z with separate cavities for two rings, Z use high current 1-cell cavity with RF bypass</a:t>
                      </a:r>
                      <a:endParaRPr lang="en-US" sz="14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ttbar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Higgs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W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Z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62191"/>
                  </a:ext>
                </a:extLst>
              </a:tr>
              <a:tr h="573689">
                <a:tc vMerge="1">
                  <a:txBody>
                    <a:bodyPr/>
                    <a:lstStyle/>
                    <a:p>
                      <a:pPr marL="72000"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Additional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5-cell cavities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Existing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2-cell cavities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138857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Luminosity / IP [10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34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cm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-2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s</a:t>
                      </a:r>
                      <a:r>
                        <a:rPr lang="en-US" sz="12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-1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115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1494837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RF voltage [GV]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 (7.8 + 2.2)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3165200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Beam current / beam [mA]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3.4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16.4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803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4845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Bunch charge [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nC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21.6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22.4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5799242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Bunch length [mm]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8.7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223943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650 MHz cavity number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240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240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240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120/ring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30/ring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196639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Cell number / cavity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2032597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Gradient [MV/m]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28.5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12.7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8.7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319748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Q</a:t>
                      </a:r>
                      <a:r>
                        <a:rPr lang="en-US" sz="12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</a:t>
                      </a:r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@ 2 K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at operating gradient (long term)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5E10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2E10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009891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HOM power / cavity [kW]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0.93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1794028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Input power / cavity [kW]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194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56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904034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Optimal Q</a:t>
                      </a:r>
                      <a:r>
                        <a:rPr lang="en-US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1E7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7E6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1.6E6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6.4E5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7.5E4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435630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Optimal detuning [kHz]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0.01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13.3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177032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Cavity number / klystron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864381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Klystron power [kW]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1400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9187561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Klystron number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473383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Cavity number / cryomodule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6473901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Cryomodule number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altLang="zh-CN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30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4213177"/>
                  </a:ext>
                </a:extLst>
              </a:tr>
              <a:tr h="240871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Total cavity wall loss @ 2 K [kW]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9.5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4.7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1.9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0.45</a:t>
                      </a:r>
                    </a:p>
                  </a:txBody>
                  <a:tcPr marL="5476" marR="5476" marT="5476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896726"/>
                  </a:ext>
                </a:extLst>
              </a:tr>
            </a:tbl>
          </a:graphicData>
        </a:graphic>
      </p:graphicFrame>
      <p:sp>
        <p:nvSpPr>
          <p:cNvPr id="3" name="矩形 2">
            <a:extLst>
              <a:ext uri="{FF2B5EF4-FFF2-40B4-BE49-F238E27FC236}">
                <a16:creationId xmlns:a16="http://schemas.microsoft.com/office/drawing/2014/main" id="{A62CA8C6-3865-4D12-86B3-26F6B250013C}"/>
              </a:ext>
            </a:extLst>
          </p:cNvPr>
          <p:cNvSpPr/>
          <p:nvPr/>
        </p:nvSpPr>
        <p:spPr>
          <a:xfrm>
            <a:off x="8076820" y="5004063"/>
            <a:ext cx="3921215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staging and bypass. Seamless mode switching.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Z lower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in Stage 1.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If start from Stage 2: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W~</a:t>
            </a:r>
            <a:r>
              <a:rPr lang="zh-CN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1/2 Lumi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, Z~1/10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Transfer Higgs/ttbar RF power to high </a:t>
            </a:r>
            <a:r>
              <a:rPr lang="en-US" altLang="zh-CN" sz="1200" dirty="0" err="1">
                <a:latin typeface="Arial" panose="020B0604020202020204" pitchFamily="34" charset="0"/>
                <a:cs typeface="Arial" panose="020B0604020202020204" pitchFamily="34" charset="0"/>
              </a:rPr>
              <a:t>lumi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 Z.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Klystron power and HOM handling capacity allow for </a:t>
            </a:r>
            <a:r>
              <a:rPr lang="en-US" altLang="zh-CN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MW upgrade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of ttbar, H, W. Add 30 cavities for Z 50 MW upgrade. 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C42867F-5F62-463D-9FE7-6847B9DDC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109" y="336504"/>
            <a:ext cx="3566172" cy="452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3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34573"/>
              </p:ext>
            </p:extLst>
          </p:nvPr>
        </p:nvGraphicFramePr>
        <p:xfrm>
          <a:off x="332148" y="1381711"/>
          <a:ext cx="6796804" cy="4970591"/>
        </p:xfrm>
        <a:graphic>
          <a:graphicData uri="http://schemas.openxmlformats.org/drawingml/2006/table">
            <a:tbl>
              <a:tblPr/>
              <a:tblGrid>
                <a:gridCol w="3600000">
                  <a:extLst>
                    <a:ext uri="{9D8B030D-6E8A-4147-A177-3AD203B41FA5}">
                      <a16:colId xmlns:a16="http://schemas.microsoft.com/office/drawing/2014/main" val="925020983"/>
                    </a:ext>
                  </a:extLst>
                </a:gridCol>
                <a:gridCol w="799201">
                  <a:extLst>
                    <a:ext uri="{9D8B030D-6E8A-4147-A177-3AD203B41FA5}">
                      <a16:colId xmlns:a16="http://schemas.microsoft.com/office/drawing/2014/main" val="1976252843"/>
                    </a:ext>
                  </a:extLst>
                </a:gridCol>
                <a:gridCol w="799201">
                  <a:extLst>
                    <a:ext uri="{9D8B030D-6E8A-4147-A177-3AD203B41FA5}">
                      <a16:colId xmlns:a16="http://schemas.microsoft.com/office/drawing/2014/main" val="1545338579"/>
                    </a:ext>
                  </a:extLst>
                </a:gridCol>
                <a:gridCol w="799201">
                  <a:extLst>
                    <a:ext uri="{9D8B030D-6E8A-4147-A177-3AD203B41FA5}">
                      <a16:colId xmlns:a16="http://schemas.microsoft.com/office/drawing/2014/main" val="2328239737"/>
                    </a:ext>
                  </a:extLst>
                </a:gridCol>
                <a:gridCol w="799201">
                  <a:extLst>
                    <a:ext uri="{9D8B030D-6E8A-4147-A177-3AD203B41FA5}">
                      <a16:colId xmlns:a16="http://schemas.microsoft.com/office/drawing/2014/main" val="3262748232"/>
                    </a:ext>
                  </a:extLst>
                </a:gridCol>
              </a:tblGrid>
              <a:tr h="746671">
                <a:tc>
                  <a:txBody>
                    <a:bodyPr/>
                    <a:lstStyle/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Version. 2022.01.12. Machine parameters: 2021.11</a:t>
                      </a:r>
                    </a:p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30 MW Collider SR power per beam for each mode.</a:t>
                      </a:r>
                    </a:p>
                    <a:p>
                      <a:pPr marL="72000" marR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20 GeV injection.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ttbar</a:t>
                      </a:r>
                    </a:p>
                  </a:txBody>
                  <a:tcPr marL="5643" marR="5643" marT="564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Higgs</a:t>
                      </a:r>
                    </a:p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off/on-axis</a:t>
                      </a:r>
                    </a:p>
                  </a:txBody>
                  <a:tcPr marL="5643" marR="5643" marT="564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W</a:t>
                      </a:r>
                    </a:p>
                  </a:txBody>
                  <a:tcPr marL="5643" marR="5643" marT="564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Z</a:t>
                      </a:r>
                    </a:p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high current</a:t>
                      </a:r>
                    </a:p>
                  </a:txBody>
                  <a:tcPr marL="5643" marR="5643" marT="5643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91340769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beam energy [GeV]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180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45.5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9144022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average SR power [MW]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0.087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0.004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05277251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Bunch charge [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nC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0.96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0.73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0.83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81398101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Beam current [mA]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0.5/1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14.3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8793725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Injection RF voltage [GV]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0.438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0.197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0.122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0.122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13704281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RF voltage [GV]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2.05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0.59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0.28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16681073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bunch length [mm]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6257400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Cavity number (1.3 GHz 9-cell)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336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96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64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4225062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Extraction </a:t>
                      </a:r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g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radient [MV/m]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26.7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20.6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8.9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17.1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7076971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Q</a:t>
                      </a:r>
                      <a:r>
                        <a:rPr lang="en-US" sz="12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 @ 2 K at operating gradient (long term)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1E10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344553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Q</a:t>
                      </a:r>
                      <a:r>
                        <a:rPr lang="en-US" sz="12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4E7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1E7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4946363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</a:rPr>
                        <a:t>Cavity bandwidth [Hz]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altLang="zh-CN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+mn-cs"/>
                        </a:rPr>
                        <a:t>130</a:t>
                      </a:r>
                      <a:endParaRPr lang="zh-CN" alt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+mn-cs"/>
                      </a:endParaRP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1743309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Peak HOM power per cavity [W]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0.4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1.2/2.3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7.8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33167023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Input peak power per cavity [kW] 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7.5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16/21.4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31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8604033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SSA peak power [kW] (one cavity per SSA)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25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40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32805820"/>
                  </a:ext>
                </a:extLst>
              </a:tr>
              <a:tr h="263995">
                <a:tc>
                  <a:txBody>
                    <a:bodyPr/>
                    <a:lstStyle/>
                    <a:p>
                      <a:pPr marL="72000" algn="l" rtl="0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Cryomodule number (8 cavities per module)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42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12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8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</a:rPr>
                        <a:t>2</a:t>
                      </a:r>
                    </a:p>
                  </a:txBody>
                  <a:tcPr marL="5643" marR="5643" marT="56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0959388"/>
                  </a:ext>
                </a:extLst>
              </a:tr>
            </a:tbl>
          </a:graphicData>
        </a:graphic>
      </p:graphicFrame>
      <p:sp>
        <p:nvSpPr>
          <p:cNvPr id="6" name="标题 1">
            <a:extLst>
              <a:ext uri="{FF2B5EF4-FFF2-40B4-BE49-F238E27FC236}">
                <a16:creationId xmlns:a16="http://schemas.microsoft.com/office/drawing/2014/main" id="{FFA51391-2EDB-4FB1-BD74-3ACF6B3F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22" y="288456"/>
            <a:ext cx="12163678" cy="806785"/>
          </a:xfrm>
        </p:spPr>
        <p:txBody>
          <a:bodyPr>
            <a:noAutofit/>
          </a:bodyPr>
          <a:lstStyle/>
          <a:p>
            <a:pPr algn="ctr"/>
            <a:r>
              <a:rPr lang="en-US" altLang="zh-CN" sz="3200" dirty="0">
                <a:latin typeface="Arial" panose="020B0604020202020204" pitchFamily="34" charset="0"/>
                <a:cs typeface="Arial" panose="020B0604020202020204" pitchFamily="34" charset="0"/>
              </a:rPr>
              <a:t>CEPC TDR RF Parameters (Booster Ring)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CE5F4AF-968C-4485-BF5D-1E226987B7CF}"/>
              </a:ext>
            </a:extLst>
          </p:cNvPr>
          <p:cNvSpPr/>
          <p:nvPr/>
        </p:nvSpPr>
        <p:spPr>
          <a:xfrm>
            <a:off x="7404200" y="2125193"/>
            <a:ext cx="43697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and ttbar half fill for injection timing with Collider ring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Transient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beam loading tolerable.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Transient beam loading of the booster for Higgs on-axis injection tolerable.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Standard quasi-CW TESLA cryomodules for Higgs, W and ttbar.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high current 8x9-cell cryomodules for Z with RF bypass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, as well as more SSAs (or RF power transfer and combine from Higgs SSAs?) even for 50 MW upgrade. Not the limit for booster Z beam current ramp up.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High gradient high Q 9-cell cavities for ttbar. </a:t>
            </a:r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Narrow bandwidth high gradient cavity voltage ramping through the </a:t>
            </a:r>
            <a:r>
              <a:rPr lang="en-US" altLang="zh-CN" sz="1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multipacting</a:t>
            </a:r>
            <a:r>
              <a:rPr lang="en-US" altLang="zh-CN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region to be studied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SR, RF power, HOM power, cryogenic duty factors to be calculated with the real time structures.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altLang="zh-CN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2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64161"/>
            <a:ext cx="10515600" cy="8940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CEPC SRF Hardware Specifications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E488A-81DB-4A5F-B4BA-D0957D335647}" type="slidenum">
              <a:rPr lang="zh-CN" altLang="en-US" smtClean="0"/>
              <a:t>7</a:t>
            </a:fld>
            <a:endParaRPr lang="zh-CN" altLang="en-US"/>
          </a:p>
        </p:txBody>
      </p:sp>
      <p:graphicFrame>
        <p:nvGraphicFramePr>
          <p:cNvPr id="5" name="内容占位符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6410189"/>
              </p:ext>
            </p:extLst>
          </p:nvPr>
        </p:nvGraphicFramePr>
        <p:xfrm>
          <a:off x="643064" y="1408542"/>
          <a:ext cx="10800000" cy="4697506"/>
        </p:xfrm>
        <a:graphic>
          <a:graphicData uri="http://schemas.openxmlformats.org/drawingml/2006/table">
            <a:tbl>
              <a:tblPr firstRow="1" bandRow="1"/>
              <a:tblGrid>
                <a:gridCol w="2894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83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2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252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Suitable for 30/50 MW SR</a:t>
                      </a:r>
                    </a:p>
                    <a:p>
                      <a:pPr algn="ctr"/>
                      <a:r>
                        <a:rPr lang="en-US" altLang="zh-CN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 beam</a:t>
                      </a:r>
                      <a:endParaRPr lang="zh-CN" altLang="en-US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H, W, Z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high gradient &amp; high Q</a:t>
                      </a:r>
                      <a:endParaRPr lang="zh-CN" altLang="en-US" sz="1600" b="0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HL-Z</a:t>
                      </a:r>
                    </a:p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 current &amp; power</a:t>
                      </a:r>
                      <a:endParaRPr lang="zh-CN" altLang="en-US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ttbar</a:t>
                      </a:r>
                    </a:p>
                    <a:p>
                      <a:pPr algn="ctr"/>
                      <a:r>
                        <a:rPr lang="en-US" altLang="zh-CN" sz="1600" b="0" kern="1200" dirty="0">
                          <a:solidFill>
                            <a:schemeClr val="lt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very high gradient &amp; high Q</a:t>
                      </a:r>
                      <a:endParaRPr lang="zh-CN" altLang="en-US" sz="1600" b="0" kern="1200" dirty="0">
                        <a:solidFill>
                          <a:schemeClr val="lt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Collider 650 MHz Cavity</a:t>
                      </a:r>
                    </a:p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2 K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2-cell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 4E10 @ 22 MV/m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 2E10 @ 20 MV/m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 1.5E10 @ 20 MV/m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1-cell</a:t>
                      </a:r>
                    </a:p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1E10 @ 8.7 MV/m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5-cell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</a:t>
                      </a: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6E10 @ 32 MV/m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 5E10 @ 32 MV/m</a:t>
                      </a:r>
                    </a:p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 </a:t>
                      </a: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5E10 @ 28.3 MV/m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Booster 1.3 GHz 9-cell Cavity at 2 K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 3E10 @ 24 MV/m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 3E10 @ 22 MV/m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 1E10 @ 20 MV/m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1E10@17 MV/m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VT </a:t>
                      </a:r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3E10 @ 32 MV/m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HT 2E10 @ 32 MV/m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 1E10 @ 26.7 MV/m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altLang="zh-CN" sz="16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MHz</a:t>
                      </a:r>
                      <a:r>
                        <a:rPr lang="en-US" altLang="zh-CN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Input Coupler variable </a:t>
                      </a:r>
                      <a:endParaRPr lang="zh-CN" altLang="en-US" sz="16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baseline="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300/500 kW variable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 kW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 kW </a:t>
                      </a:r>
                      <a:r>
                        <a:rPr lang="en-US" altLang="zh-CN" sz="16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variable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MHz HOM Coupler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kW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\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kW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MHz HOM Absorber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kW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solidFill>
                            <a:srgbClr val="C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kW</a:t>
                      </a:r>
                      <a:endParaRPr lang="zh-CN" altLang="en-US" sz="1600" dirty="0">
                        <a:solidFill>
                          <a:srgbClr val="C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altLang="zh-CN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\</a:t>
                      </a:r>
                      <a:endParaRPr lang="zh-CN" alt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01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8F9D1EC-7DF9-4D0C-B478-77738D43E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281" y="285119"/>
            <a:ext cx="11660188" cy="1325563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dirty="0"/>
              <a:t>Outline</a:t>
            </a:r>
            <a:endParaRPr lang="zh-CN" altLang="en-US" sz="36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9A2896-290D-454E-B556-5DDAEFCB2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578429"/>
            <a:ext cx="9702802" cy="3879396"/>
          </a:xfrm>
        </p:spPr>
        <p:txBody>
          <a:bodyPr>
            <a:normAutofit/>
          </a:bodyPr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system design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altLang="zh-CN" dirty="0">
                <a:ea typeface="微软雅黑" panose="020B0503020204020204" pitchFamily="34" charset="-122"/>
              </a:rPr>
              <a:t>CEPC SRF technology R&amp;D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solidFill>
                  <a:srgbClr val="FF0000"/>
                </a:solidFill>
                <a:ea typeface="微软雅黑" panose="020B0503020204020204" pitchFamily="34" charset="-122"/>
              </a:rPr>
              <a:t>650 MHz SRF for CEPC Collider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1.3 GHz SRF for CEPC Booster</a:t>
            </a:r>
          </a:p>
          <a:p>
            <a:pPr marL="756000" lvl="1">
              <a:spcBef>
                <a:spcPts val="1200"/>
              </a:spcBef>
            </a:pPr>
            <a:r>
              <a:rPr lang="en-US" altLang="zh-CN" dirty="0">
                <a:ea typeface="微软雅黑" panose="020B0503020204020204" pitchFamily="34" charset="-122"/>
              </a:rPr>
              <a:t>SRF infrastructure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A5892-4DC8-4C24-8E36-6364759EFE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765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">
            <a:extLst>
              <a:ext uri="{FF2B5EF4-FFF2-40B4-BE49-F238E27FC236}">
                <a16:creationId xmlns:a16="http://schemas.microsoft.com/office/drawing/2014/main" id="{2DE128F9-27CD-4798-BA92-698FFE7E93D9}"/>
              </a:ext>
            </a:extLst>
          </p:cNvPr>
          <p:cNvSpPr txBox="1">
            <a:spLocks/>
          </p:cNvSpPr>
          <p:nvPr/>
        </p:nvSpPr>
        <p:spPr>
          <a:xfrm>
            <a:off x="838200" y="515192"/>
            <a:ext cx="10515600" cy="643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ts val="600"/>
              </a:spcBef>
              <a:buNone/>
              <a:defRPr sz="3600">
                <a:effectLst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defRPr>
            </a:lvl1pPr>
          </a:lstStyle>
          <a:p>
            <a:r>
              <a:rPr lang="en-US" altLang="zh-CN" dirty="0"/>
              <a:t>High Gradient 650 MHz Cavity </a:t>
            </a:r>
            <a:endParaRPr lang="zh-CN" altLang="en-US" dirty="0"/>
          </a:p>
        </p:txBody>
      </p:sp>
      <p:sp>
        <p:nvSpPr>
          <p:cNvPr id="19" name="内容占位符 2">
            <a:extLst>
              <a:ext uri="{FF2B5EF4-FFF2-40B4-BE49-F238E27FC236}">
                <a16:creationId xmlns:a16="http://schemas.microsoft.com/office/drawing/2014/main" id="{C442609E-4146-45F0-B9B1-6325C25883E2}"/>
              </a:ext>
            </a:extLst>
          </p:cNvPr>
          <p:cNvSpPr txBox="1">
            <a:spLocks/>
          </p:cNvSpPr>
          <p:nvPr/>
        </p:nvSpPr>
        <p:spPr>
          <a:xfrm>
            <a:off x="754306" y="1748077"/>
            <a:ext cx="4020182" cy="3576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5600" indent="-355600" algn="l" defTabSz="685800" rtl="0" eaLnBrk="1" latinLnBrk="0" hangingPunct="1">
              <a:lnSpc>
                <a:spcPct val="12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19138" indent="-349250" algn="l" defTabSz="719138" rtl="0" eaLnBrk="1" latinLnBrk="0" hangingPunct="1">
              <a:lnSpc>
                <a:spcPct val="120000"/>
              </a:lnSpc>
              <a:spcBef>
                <a:spcPts val="375"/>
              </a:spcBef>
              <a:buFont typeface="微软雅黑" panose="020B0503020204020204" pitchFamily="34" charset="-122"/>
              <a:buChar char="‐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C00000"/>
              </a:buClr>
            </a:pPr>
            <a:r>
              <a:rPr lang="en-US" altLang="zh-CN" sz="1600" dirty="0">
                <a:solidFill>
                  <a:sysClr val="windowText" lastClr="000000"/>
                </a:solidFill>
                <a:ea typeface="等线" panose="02010600030101010101" pitchFamily="2" charset="-122"/>
              </a:rPr>
              <a:t>EP fine grain 1-cell:  </a:t>
            </a:r>
            <a:r>
              <a:rPr lang="en-US" altLang="zh-CN" sz="1600" dirty="0">
                <a:solidFill>
                  <a:srgbClr val="FF0000"/>
                </a:solidFill>
              </a:rPr>
              <a:t>3.9E10@30MV/m,1.5E10@37.5MV/m</a:t>
            </a:r>
            <a:r>
              <a:rPr lang="en-US" altLang="zh-CN" sz="1600" dirty="0"/>
              <a:t>.</a:t>
            </a:r>
          </a:p>
          <a:p>
            <a:pPr>
              <a:buClr>
                <a:srgbClr val="C00000"/>
              </a:buClr>
            </a:pPr>
            <a:r>
              <a:rPr lang="en-US" altLang="zh-CN" sz="1600" dirty="0"/>
              <a:t>State-of-the-art high gradient 650 MHz cavity. </a:t>
            </a:r>
            <a:endParaRPr lang="zh-CN" altLang="en-US" sz="1600" dirty="0"/>
          </a:p>
          <a:p>
            <a:pPr>
              <a:buClr>
                <a:srgbClr val="C00000"/>
              </a:buClr>
            </a:pPr>
            <a:endParaRPr lang="en-US" altLang="zh-CN" sz="2000" dirty="0"/>
          </a:p>
        </p:txBody>
      </p:sp>
      <p:sp>
        <p:nvSpPr>
          <p:cNvPr id="6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4957751" y="5621619"/>
            <a:ext cx="6006841" cy="33855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Vertical test results of 650 MHz single-cell cavities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930329" y="6001485"/>
            <a:ext cx="3697028" cy="30777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et al., </a:t>
            </a:r>
            <a:r>
              <a:rPr lang="en-US" altLang="zh-CN" sz="1400" i="1" dirty="0">
                <a:latin typeface="Arial" panose="020B0604020202020204" pitchFamily="34" charset="0"/>
                <a:cs typeface="Arial" panose="020B0604020202020204" pitchFamily="34" charset="0"/>
              </a:rPr>
              <a:t>Materials,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2021, 14(24), 7654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B95C296-C16E-402A-B55B-0F380A37D80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00" y="3594707"/>
            <a:ext cx="3365060" cy="1804854"/>
          </a:xfrm>
          <a:prstGeom prst="rect">
            <a:avLst/>
          </a:prstGeom>
        </p:spPr>
      </p:pic>
      <p:sp>
        <p:nvSpPr>
          <p:cNvPr id="11" name="文本框 12">
            <a:extLst>
              <a:ext uri="{FF2B5EF4-FFF2-40B4-BE49-F238E27FC236}">
                <a16:creationId xmlns:a16="http://schemas.microsoft.com/office/drawing/2014/main" id="{2F41E1EF-2BAB-4DF5-86FC-582E93C2A0A5}"/>
              </a:ext>
            </a:extLst>
          </p:cNvPr>
          <p:cNvSpPr txBox="1"/>
          <p:nvPr/>
        </p:nvSpPr>
        <p:spPr>
          <a:xfrm>
            <a:off x="672014" y="5494684"/>
            <a:ext cx="3866638" cy="33855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EP of 650 MHz single-cell cavity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07628" y="1760018"/>
            <a:ext cx="6592306" cy="3735742"/>
            <a:chOff x="4036759" y="873710"/>
            <a:chExt cx="8112192" cy="491749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1810FA08-10EC-4E2B-8B43-DE94868716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147" t="3800" r="-273" b="5160"/>
            <a:stretch/>
          </p:blipFill>
          <p:spPr>
            <a:xfrm>
              <a:off x="4036759" y="873710"/>
              <a:ext cx="8112192" cy="4917490"/>
            </a:xfrm>
            <a:prstGeom prst="rect">
              <a:avLst/>
            </a:prstGeom>
          </p:spPr>
        </p:pic>
        <p:sp>
          <p:nvSpPr>
            <p:cNvPr id="12" name="文本框 12">
              <a:extLst>
                <a:ext uri="{FF2B5EF4-FFF2-40B4-BE49-F238E27FC236}">
                  <a16:creationId xmlns:a16="http://schemas.microsoft.com/office/drawing/2014/main" id="{2F41E1EF-2BAB-4DF5-86FC-582E93C2A0A5}"/>
                </a:ext>
              </a:extLst>
            </p:cNvPr>
            <p:cNvSpPr txBox="1"/>
            <p:nvPr/>
          </p:nvSpPr>
          <p:spPr>
            <a:xfrm>
              <a:off x="8885918" y="3945137"/>
              <a:ext cx="877017" cy="3546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38" tIns="45719" rIns="91438" bIns="45719" rtlCol="0">
              <a:spAutoFit/>
            </a:bodyPr>
            <a:lstStyle/>
            <a:p>
              <a:r>
                <a:rPr lang="en-US" altLang="zh-CN" sz="14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2.0 K</a:t>
              </a:r>
              <a:endParaRPr lang="zh-CN" alt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2692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25591</TotalTime>
  <Words>2418</Words>
  <Application>Microsoft Office PowerPoint</Application>
  <PresentationFormat>宽屏</PresentationFormat>
  <Paragraphs>534</Paragraphs>
  <Slides>34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34</vt:i4>
      </vt:variant>
    </vt:vector>
  </HeadingPairs>
  <TitlesOfParts>
    <vt:vector size="51" baseType="lpstr">
      <vt:lpstr>HGHUATI_CNKI</vt:lpstr>
      <vt:lpstr>等线</vt:lpstr>
      <vt:lpstr>等线 Light</vt:lpstr>
      <vt:lpstr>黑体</vt:lpstr>
      <vt:lpstr>宋体</vt:lpstr>
      <vt:lpstr>微软雅黑</vt:lpstr>
      <vt:lpstr>Arial</vt:lpstr>
      <vt:lpstr>Arial Black</vt:lpstr>
      <vt:lpstr>Calibri</vt:lpstr>
      <vt:lpstr>Cambria Math</vt:lpstr>
      <vt:lpstr>Symbol</vt:lpstr>
      <vt:lpstr>Times New Roman</vt:lpstr>
      <vt:lpstr>Wingdings</vt:lpstr>
      <vt:lpstr>Office 主题​​</vt:lpstr>
      <vt:lpstr>2_Office 主题​​</vt:lpstr>
      <vt:lpstr>3_Office 主题​​</vt:lpstr>
      <vt:lpstr>2_Office 主题</vt:lpstr>
      <vt:lpstr>CEPC RF System and R&amp;D</vt:lpstr>
      <vt:lpstr>Outline</vt:lpstr>
      <vt:lpstr>PowerPoint 演示文稿</vt:lpstr>
      <vt:lpstr>CEPC Booster TDR Parameters</vt:lpstr>
      <vt:lpstr>CEPC TDR RF Parameters (Collider Ring)</vt:lpstr>
      <vt:lpstr>CEPC TDR RF Parameters (Booster Ring)</vt:lpstr>
      <vt:lpstr>CEPC SRF Hardware Specifications</vt:lpstr>
      <vt:lpstr>Outline</vt:lpstr>
      <vt:lpstr>PowerPoint 演示文稿</vt:lpstr>
      <vt:lpstr>PowerPoint 演示文稿</vt:lpstr>
      <vt:lpstr>CEPC 650 MHz Test Cryomodule</vt:lpstr>
      <vt:lpstr>CEPC 650 MHz Test Cryomodule</vt:lpstr>
      <vt:lpstr>650 MHz 2 x 2-cell Cavity String Assembly</vt:lpstr>
      <vt:lpstr>650 MHz Test Cryomodule Assembly</vt:lpstr>
      <vt:lpstr>650 MHz Test Cryomodule Assembly</vt:lpstr>
      <vt:lpstr>Magnetic Shielding and Compensating </vt:lpstr>
      <vt:lpstr>Global Magnetic Shield of the 650 MHz CM</vt:lpstr>
      <vt:lpstr>650 MHz Test Cryomodule Assembly</vt:lpstr>
      <vt:lpstr>650 MHz Module Transport (IHEP to PAPS 80 km)</vt:lpstr>
      <vt:lpstr>650 MHz Module Beamline Installation</vt:lpstr>
      <vt:lpstr>650 MHz Module Beamline Installation</vt:lpstr>
      <vt:lpstr>650 MHz Module 2 K Cool Down Test</vt:lpstr>
      <vt:lpstr>650 MHz HLRF and LLRF</vt:lpstr>
      <vt:lpstr>Outline</vt:lpstr>
      <vt:lpstr>Word Record high Q 9-cell cavity at high gradient</vt:lpstr>
      <vt:lpstr>1.3 GHz High Q Mid-T Cavity Horizontal Test</vt:lpstr>
      <vt:lpstr>1.3 GHz High Q Mid-T Cavity Horizontal Test</vt:lpstr>
      <vt:lpstr>1.3 GHz High Q Mid-T Cavity Horizontal Test</vt:lpstr>
      <vt:lpstr>1.3 GHz High Q Cryomodule (8x9-cell)</vt:lpstr>
      <vt:lpstr>Outline</vt:lpstr>
      <vt:lpstr>PowerPoint 演示文稿</vt:lpstr>
      <vt:lpstr>PowerPoint 演示文稿</vt:lpstr>
      <vt:lpstr>Summary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Zhai</dc:creator>
  <cp:lastModifiedBy>User</cp:lastModifiedBy>
  <cp:revision>4551</cp:revision>
  <dcterms:created xsi:type="dcterms:W3CDTF">2019-10-17T08:38:03Z</dcterms:created>
  <dcterms:modified xsi:type="dcterms:W3CDTF">2022-01-13T13:03:00Z</dcterms:modified>
</cp:coreProperties>
</file>