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11" r:id="rId2"/>
    <p:sldId id="562" r:id="rId3"/>
    <p:sldId id="563" r:id="rId4"/>
    <p:sldId id="565" r:id="rId5"/>
    <p:sldId id="681" r:id="rId6"/>
    <p:sldId id="683" r:id="rId7"/>
    <p:sldId id="661" r:id="rId8"/>
    <p:sldId id="665" r:id="rId9"/>
    <p:sldId id="687" r:id="rId10"/>
    <p:sldId id="689" r:id="rId11"/>
    <p:sldId id="684" r:id="rId12"/>
    <p:sldId id="688" r:id="rId13"/>
    <p:sldId id="690" r:id="rId14"/>
    <p:sldId id="691" r:id="rId15"/>
    <p:sldId id="692" r:id="rId16"/>
    <p:sldId id="694" r:id="rId17"/>
    <p:sldId id="600" r:id="rId18"/>
    <p:sldId id="424" r:id="rId19"/>
  </p:sldIdLst>
  <p:sldSz cx="9144000" cy="6858000" type="screen4x3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0000"/>
    <a:srgbClr val="00FF99"/>
    <a:srgbClr val="FF5050"/>
    <a:srgbClr val="CC0066"/>
    <a:srgbClr val="0033CC"/>
    <a:srgbClr val="FF7C8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C0B7772-3FDE-4599-BBE7-C3B3EF54EB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9605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9088" y="514350"/>
            <a:ext cx="3427412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CDBA4F0-EB88-4437-B356-7CB5230959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8402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AAB47-0CBD-4D8C-BAB7-26DCE1524E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305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EAFA5-C6EF-4723-8AF9-2D79F840A1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844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A0289-999C-42D4-8B6A-5A6FF30F11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490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437D1-81F7-4AD7-A431-028721C0C6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86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B6324-C0A6-45EB-8E39-D577356000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353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D2FEC-837B-44C8-8E66-B2C64BD102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064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C8EF8-B90B-4132-A3B0-11241B0FCD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586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94DCC-8531-48DD-AFEF-ABD5B4A307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883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F12ED-F81B-492C-BD23-69A6836982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959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24436-801D-4EC2-B12C-AA49ACBC74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053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00AC5-745F-4837-B80A-88715E95DC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784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F2418F3-7E35-4BD7-8531-BE301A4640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6"/>
          <p:cNvSpPr>
            <a:spLocks noChangeShapeType="1"/>
          </p:cNvSpPr>
          <p:nvPr/>
        </p:nvSpPr>
        <p:spPr bwMode="auto">
          <a:xfrm>
            <a:off x="395288" y="1268760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Text Box 22"/>
          <p:cNvSpPr txBox="1">
            <a:spLocks noChangeArrowheads="1"/>
          </p:cNvSpPr>
          <p:nvPr/>
        </p:nvSpPr>
        <p:spPr bwMode="auto">
          <a:xfrm>
            <a:off x="755576" y="2113692"/>
            <a:ext cx="78470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t-BR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</a:t>
            </a:r>
            <a:r>
              <a:rPr lang="en-US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</a:t>
            </a:r>
            <a:r>
              <a:rPr lang="pt-BR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 Magnet </a:t>
            </a:r>
            <a:r>
              <a:rPr lang="pt-BR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R&amp;D</a:t>
            </a:r>
            <a:endParaRPr lang="en-US" altLang="zh-CN" sz="2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1" name="Rectangle 24"/>
          <p:cNvSpPr>
            <a:spLocks noChangeArrowheads="1"/>
          </p:cNvSpPr>
          <p:nvPr/>
        </p:nvSpPr>
        <p:spPr bwMode="auto">
          <a:xfrm>
            <a:off x="611560" y="3141663"/>
            <a:ext cx="8280919" cy="228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Yingshun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Zhu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Xiangchen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Yang, Ran Liang, Chuang </a:t>
            </a:r>
            <a:r>
              <a:rPr lang="en-US" altLang="zh-CN" sz="20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Shen</a:t>
            </a:r>
            <a:endParaRPr lang="en-US" altLang="zh-CN" sz="20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altLang="zh-CN" sz="18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en-US" altLang="zh-CN" sz="1600" b="1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High Energy Physics, Chinese Academy of Sciences</a:t>
            </a:r>
          </a:p>
          <a:p>
            <a:pPr algn="ctr" eaLnBrk="1" hangingPunct="1">
              <a:buFontTx/>
              <a:buNone/>
            </a:pPr>
            <a:r>
              <a:rPr lang="en-US" altLang="zh-CN" sz="1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Jan. 13, 2022</a:t>
            </a:r>
            <a:endParaRPr lang="en-US" altLang="zh-CN" sz="18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1800" b="1" i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4132"/>
            <a:ext cx="2519362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65" y="222849"/>
            <a:ext cx="3240360" cy="591546"/>
          </a:xfrm>
          <a:prstGeom prst="rect">
            <a:avLst/>
          </a:prstGeom>
        </p:spPr>
      </p:pic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35496" y="6093296"/>
            <a:ext cx="51125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1800" b="1" dirty="0" smtClean="0">
                <a:latin typeface="Times New Roman" panose="02020603050405020304" pitchFamily="18" charset="0"/>
              </a:rPr>
              <a:t>Mini-workshop</a:t>
            </a:r>
            <a:r>
              <a:rPr lang="en-US" altLang="zh-CN" sz="1800" b="1" dirty="0">
                <a:latin typeface="Times New Roman" panose="02020603050405020304" pitchFamily="18" charset="0"/>
              </a:rPr>
              <a:t>: Accelerator Physics - Key Beam Physics and Technologies Issues for Colliders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9705" y="811930"/>
            <a:ext cx="8640763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Magnetic field simulation has been performed.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 magnetic performance meet the requirement: 136T/m,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2000" baseline="-25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/B</a:t>
            </a:r>
            <a:r>
              <a:rPr lang="en-US" altLang="zh-CN" sz="2000" baseline="-25000" dirty="0">
                <a:solidFill>
                  <a:srgbClr val="0033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&lt;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3×10</a:t>
            </a:r>
            <a:r>
              <a:rPr lang="en-US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-4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Excitation current: 2080A.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QD0 short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model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11" y="1901933"/>
            <a:ext cx="4365378" cy="22650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562" y="1901933"/>
            <a:ext cx="4300906" cy="221807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31" y="4236853"/>
            <a:ext cx="4247558" cy="245621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786" y="4197883"/>
            <a:ext cx="3502014" cy="249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922" y="938612"/>
            <a:ext cx="8640763" cy="473089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Research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on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key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technologies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0.5m single aperture QD0 short model has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started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0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, 136T/m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),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collaboration with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HeFei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KEYE Company.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Including: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winding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technology,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fabrication of quadrupole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coil with small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diameter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,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stress </a:t>
            </a:r>
            <a:r>
              <a:rPr lang="en-GB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control,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quadrupole </a:t>
            </a:r>
            <a:r>
              <a:rPr lang="en-GB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magnet assembly, cryogenics vertical test and field measurement technology, etc.</a:t>
            </a: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64061"/>
            <a:ext cx="5337505" cy="177916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Status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QD0 short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model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53927"/>
            <a:ext cx="2465386" cy="24788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0" y="5567510"/>
            <a:ext cx="6390078" cy="649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165" y="5058246"/>
            <a:ext cx="2588331" cy="146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7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2705" y="482728"/>
            <a:ext cx="8424863" cy="6120532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  <a:spcBef>
                <a:spcPts val="600"/>
              </a:spcBef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</a:t>
            </a:r>
          </a:p>
          <a:p>
            <a:pPr marL="0" indent="0" eaLnBrk="1" hangingPunct="1">
              <a:lnSpc>
                <a:spcPct val="105000"/>
              </a:lnSpc>
              <a:spcBef>
                <a:spcPts val="600"/>
              </a:spcBef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Strand and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keystoned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Rutherford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Cable have been fabricated:</a:t>
            </a:r>
            <a:endParaRPr lang="en-US" altLang="zh-CN" sz="20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Strand: </a:t>
            </a:r>
            <a:endParaRPr lang="en-US" altLang="zh-CN" sz="20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05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18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/Cu, 0.5mm in diameter,  </a:t>
            </a:r>
          </a:p>
          <a:p>
            <a:pPr marL="0" indent="0" eaLnBrk="1" hangingPunct="1">
              <a:lnSpc>
                <a:spcPct val="105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Cu/</a:t>
            </a:r>
            <a:r>
              <a:rPr lang="en-US" altLang="zh-CN" sz="18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=1.3,   @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4.2K, Ic≥340A@3T</a:t>
            </a:r>
            <a:r>
              <a:rPr lang="zh-CN" altLang="en-US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Ic≥280A@4T</a:t>
            </a:r>
            <a:r>
              <a:rPr lang="zh-CN" altLang="en-US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Ic≥230A@5T.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Rutherford Cable: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Width: 3mm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mid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thickness: 0.93 mm,   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keystone angle: 1.9 deg, No of stands: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zh-CN" sz="18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05000"/>
              </a:lnSpc>
              <a:spcBef>
                <a:spcPct val="0"/>
              </a:spcBef>
              <a:buNone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63888" y="641870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Rutherford cable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43974"/>
            <a:ext cx="3384376" cy="32514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324" y="3013048"/>
            <a:ext cx="3594297" cy="3210563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r>
              <a:rPr lang="en-US" altLang="zh-CN" sz="2000" b="1" dirty="0" err="1" smtClean="0">
                <a:solidFill>
                  <a:srgbClr val="CC0066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Rutherford cable</a:t>
            </a:r>
            <a:endParaRPr lang="zh-CN" altLang="en-US" sz="2000" b="1" dirty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7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9705" y="930351"/>
            <a:ext cx="8640763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coil winding machine has two rotating shafts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Cable tension range during the winding: 100-200N.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winding machine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mainly composes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brackets, turntables, flip brackets, coil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bobbins.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Fabrication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coil winding machine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has been finished.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err="1" smtClean="0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 coil winding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machine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50300"/>
            <a:ext cx="3706525" cy="26007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457" y="3271581"/>
            <a:ext cx="2993485" cy="275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0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9705" y="930351"/>
            <a:ext cx="8640763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After the winding process,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 coil is heated and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cured under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certain temperature and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pressure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, using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heating and curing system.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curing mold defines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outer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shape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the coil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Fabrication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heating and curing system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has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been finished.        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Coil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heating and curing system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51" y="2981936"/>
            <a:ext cx="2448272" cy="2923114"/>
          </a:xfrm>
          <a:prstGeom prst="rect">
            <a:avLst/>
          </a:prstGeom>
        </p:spPr>
      </p:pic>
      <p:pic>
        <p:nvPicPr>
          <p:cNvPr id="7" name="Picture 2" descr="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021287"/>
            <a:ext cx="3125638" cy="291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841" y="3262999"/>
            <a:ext cx="2990814" cy="242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65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9705" y="858343"/>
            <a:ext cx="8640763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Four coils and collar are assembled together using coils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assembly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system, forming self-supporting structure.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The pre-stress on the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coils is applied during the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assembly, and the keys are inserted to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fix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collar and coil.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Fabrication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assembly system has been finished.        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Coils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assembly system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93849"/>
            <a:ext cx="3126053" cy="25343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076873"/>
            <a:ext cx="237626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78569"/>
            <a:ext cx="8640763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All the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hardware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devices achieved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expected function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Several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NbTi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coils have been wound and cured.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First collared coil has been assembled. Fabrication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0.5m single aperture QD0 short model is in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progress, and will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be completed within half a year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       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Fabrication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0.5m single aperture QD0 short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model</a:t>
            </a: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950" y="4257735"/>
            <a:ext cx="956394" cy="2536643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28" y="2132649"/>
            <a:ext cx="2920490" cy="207499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43" y="4305474"/>
            <a:ext cx="707876" cy="24447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60134"/>
            <a:ext cx="2933540" cy="2047505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332" y="4261363"/>
            <a:ext cx="1899920" cy="25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61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195388"/>
            <a:ext cx="8424863" cy="52578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 are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devices for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CEPC. 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design options are studied.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Despite of limited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crosstalk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between 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apertures in QD0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negligible using iron yoke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and research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key technologies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0.5m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aperture QD0 short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(LTS 136T/m) is in progress,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collaboration with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KEYE Company.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All the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hardware devices have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been fabricated, and development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of 0.5m single aperture QD0 short model is in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progress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95288" y="765175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3796" name="Picture 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237288"/>
            <a:ext cx="2519362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Summary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00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63713" y="2781300"/>
            <a:ext cx="6192837" cy="936625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zh-CN" sz="36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Thanks for your attention!</a:t>
            </a:r>
          </a:p>
        </p:txBody>
      </p:sp>
      <p:pic>
        <p:nvPicPr>
          <p:cNvPr id="34819" name="Picture 3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4263"/>
            <a:ext cx="251936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65" y="222849"/>
            <a:ext cx="3240360" cy="591546"/>
          </a:xfrm>
          <a:prstGeom prst="rect">
            <a:avLst/>
          </a:prstGeom>
        </p:spPr>
      </p:pic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107504" y="6093296"/>
            <a:ext cx="51125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1800" b="1" dirty="0" smtClean="0">
                <a:latin typeface="Times New Roman" panose="02020603050405020304" pitchFamily="18" charset="0"/>
              </a:rPr>
              <a:t>Mini-workshop</a:t>
            </a:r>
            <a:r>
              <a:rPr lang="en-US" altLang="zh-CN" sz="1800" b="1" dirty="0">
                <a:latin typeface="Times New Roman" panose="02020603050405020304" pitchFamily="18" charset="0"/>
              </a:rPr>
              <a:t>: Accelerator Physics - Key Beam Physics and Technologies Issues for Colliders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zh-CN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</a:t>
            </a: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13273" y="1700808"/>
            <a:ext cx="8244408" cy="288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of </a:t>
            </a: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IR superconducting quadrupole magnet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Development status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0.5m single aperture QD0 short </a:t>
            </a: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model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endParaRPr lang="en-US" altLang="zh-CN" sz="24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lang="en-US" altLang="zh-CN" sz="2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zh-CN" sz="2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755576" y="201288"/>
            <a:ext cx="72728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altLang="zh-CN" sz="2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712"/>
            <a:ext cx="8424863" cy="52578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greatly squeeze the beam for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luminosity, compact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gradient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final focus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 magnets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required on both sides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 points. 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CDR requirements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Final Focus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(QD0 and QF1) are based on L* of 2.2 m, beam crossing angle of 33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v"/>
              <a:defRPr/>
            </a:pPr>
            <a:endParaRPr lang="en-US" altLang="zh-CN" sz="2000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v"/>
              <a:defRPr/>
            </a:pPr>
            <a:endParaRPr lang="en-US" altLang="zh-CN" sz="3600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765175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8" name="Text Box 22"/>
          <p:cNvSpPr txBox="1">
            <a:spLocks noChangeArrowheads="1"/>
          </p:cNvSpPr>
          <p:nvPr/>
        </p:nvSpPr>
        <p:spPr bwMode="auto">
          <a:xfrm>
            <a:off x="103048" y="211682"/>
            <a:ext cx="86311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altLang="zh-CN" sz="2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图片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38" y="4198807"/>
            <a:ext cx="2348964" cy="225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47269" y="6429047"/>
            <a:ext cx="29162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Sketch of CEPC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Collider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</a:p>
        </p:txBody>
      </p:sp>
      <p:sp>
        <p:nvSpPr>
          <p:cNvPr id="6152" name="Text Box 7"/>
          <p:cNvSpPr txBox="1">
            <a:spLocks noChangeArrowheads="1"/>
          </p:cNvSpPr>
          <p:nvPr/>
        </p:nvSpPr>
        <p:spPr bwMode="auto">
          <a:xfrm>
            <a:off x="5508104" y="6453336"/>
            <a:ext cx="232163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 MDI layout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063" y="4051507"/>
            <a:ext cx="4042867" cy="2473837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66638" y="2137030"/>
            <a:ext cx="752432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1: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CDR requirements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 quadrupole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 for Higgs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90425"/>
              </p:ext>
            </p:extLst>
          </p:nvPr>
        </p:nvGraphicFramePr>
        <p:xfrm>
          <a:off x="646073" y="2540661"/>
          <a:ext cx="8318415" cy="1577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4868"/>
                <a:gridCol w="1635049"/>
                <a:gridCol w="1313174"/>
                <a:gridCol w="1888799"/>
                <a:gridCol w="2456525"/>
              </a:tblGrid>
              <a:tr h="7417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field gradient (T/m)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 (m)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 GFR (mm)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Minimal distance between two aperture beam lines (mm)</a:t>
                      </a:r>
                      <a:endParaRPr lang="zh-CN" sz="16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973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QD0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19.6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72.6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973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QF1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146.20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QD0 and QF1 magnets are operated inside the field of Detector solenoid magnet with a central field of 3.0 T.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cancel the effect of the </a:t>
            </a:r>
            <a:r>
              <a:rPr lang="en-US" altLang="zh-CN" sz="20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  <a:r>
              <a:rPr lang="en-US" altLang="zh-CN" sz="2000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 field on the </a:t>
            </a:r>
            <a:r>
              <a:rPr lang="en-US" altLang="zh-CN" sz="20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anti-solenoids before QD0, outside QD0 and QF1 are needed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QD0, QF1, and anti-solenoid coils are in the same cryostat.     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</a:t>
            </a:r>
            <a:endParaRPr lang="en-US" altLang="zh-CN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MDI SC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start at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z=1.13m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: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QD0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QF1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anti-solenoid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on each side of the IP point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1719289" y="6102575"/>
            <a:ext cx="50129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layout </a:t>
            </a: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QD0, QF1, and anti-solenoid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517" y="236448"/>
            <a:ext cx="86311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pic>
        <p:nvPicPr>
          <p:cNvPr id="10" name="Picture 2" descr="Fig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13645"/>
            <a:ext cx="4500201" cy="227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115" y="3434460"/>
            <a:ext cx="4687198" cy="11960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39" y="4840472"/>
            <a:ext cx="6062323" cy="113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QD0 CDR: 136T/m,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inner diameter 40mm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, length 2m.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Two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options design: </a:t>
            </a:r>
            <a:r>
              <a:rPr lang="en-US" altLang="zh-CN" sz="2000" dirty="0">
                <a:solidFill>
                  <a:srgbClr val="FF00FF"/>
                </a:solidFill>
                <a:latin typeface="Times New Roman" panose="02020603050405020304" pitchFamily="18" charset="0"/>
              </a:rPr>
              <a:t>1) </a:t>
            </a:r>
            <a:r>
              <a:rPr lang="en-US" altLang="zh-CN" sz="2000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with </a:t>
            </a:r>
            <a:r>
              <a:rPr lang="en-US" altLang="zh-CN" sz="2000" dirty="0">
                <a:solidFill>
                  <a:srgbClr val="FF00FF"/>
                </a:solidFill>
                <a:latin typeface="Times New Roman" panose="02020603050405020304" pitchFamily="18" charset="0"/>
              </a:rPr>
              <a:t>iron, </a:t>
            </a:r>
            <a:r>
              <a:rPr lang="en-US" altLang="zh-CN" sz="2000" dirty="0" smtClean="0">
                <a:solidFill>
                  <a:srgbClr val="FF00FF"/>
                </a:solidFill>
                <a:latin typeface="Times New Roman" panose="02020603050405020304" pitchFamily="18" charset="0"/>
              </a:rPr>
              <a:t>2) iron-free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Inner radius of beam pipe:10 mm</a:t>
            </a:r>
            <a:endParaRPr lang="en-US" altLang="zh-CN" sz="2000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Baseline: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QD0 design with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ron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option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Iron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yoke: enhance 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gradient, reduce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current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shield field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crosstalk.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Not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enough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space.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Iron core in the middle part is shared by 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two apertures.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cos2θ quadrupole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coil. </a:t>
            </a:r>
            <a:r>
              <a:rPr lang="en-US" altLang="zh-CN" sz="1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1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Meet all requirements.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l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587" y="2807722"/>
            <a:ext cx="3024336" cy="19894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87" y="2788239"/>
            <a:ext cx="3406629" cy="1840525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925253" y="154064"/>
            <a:ext cx="7571184" cy="581025"/>
          </a:xfrm>
        </p:spPr>
        <p:txBody>
          <a:bodyPr/>
          <a:lstStyle/>
          <a:p>
            <a:pPr eaLnBrk="1" hangingPunct="1"/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Research of CEPC IR superconducting </a:t>
            </a:r>
            <a:r>
              <a:rPr lang="en-US" altLang="zh-CN" sz="2000" b="1" dirty="0" err="1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 magnet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242793" y="3536826"/>
            <a:ext cx="936104" cy="43204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159" y="4521564"/>
            <a:ext cx="2622666" cy="2268015"/>
          </a:xfrm>
          <a:prstGeom prst="rect">
            <a:avLst/>
          </a:prstGeom>
        </p:spPr>
      </p:pic>
      <p:pic>
        <p:nvPicPr>
          <p:cNvPr id="10" name="Picture 2" descr="coil end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987" y="4684348"/>
            <a:ext cx="3186662" cy="210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86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720"/>
            <a:ext cx="8570913" cy="4249440"/>
          </a:xfrm>
        </p:spPr>
        <p:txBody>
          <a:bodyPr/>
          <a:lstStyle/>
          <a:p>
            <a:pPr eaLnBrk="1" hangingPunct="1">
              <a:spcBef>
                <a:spcPct val="0"/>
              </a:spcBef>
              <a:buSzPct val="80000"/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Since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distance between the two apertures is much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larger,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</a:rPr>
              <a:t>the field cross talk between the two apertures of QF1 </a:t>
            </a:r>
            <a:r>
              <a:rPr lang="en-US" altLang="zh-CN" sz="20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is not a problem using iron yoke.    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optimization,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QF1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consists of four coil blocks in two layers separated by wedges, and there are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turns in each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Current: 2280A.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The field gradient, magnetic 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length, field harmonics </a:t>
            </a:r>
            <a:r>
              <a:rPr lang="en-US" altLang="zh-CN" sz="2000" b="1" dirty="0">
                <a:solidFill>
                  <a:srgbClr val="0033CC"/>
                </a:solidFill>
                <a:latin typeface="Times New Roman" panose="02020603050405020304" pitchFamily="18" charset="0"/>
              </a:rPr>
              <a:t>meet the design requirement</a:t>
            </a:r>
            <a:r>
              <a:rPr lang="en-US" altLang="zh-CN" sz="20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endParaRPr lang="en-US" altLang="zh-CN" sz="2000" b="1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Each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systematic field harmonics is smaller than 1 unit (1×10</a:t>
            </a:r>
            <a:r>
              <a:rPr lang="en-US" altLang="zh-CN" sz="2000" baseline="30000" dirty="0">
                <a:solidFill>
                  <a:srgbClr val="0033CC"/>
                </a:solidFill>
                <a:latin typeface="Times New Roman" panose="02020603050405020304" pitchFamily="18" charset="0"/>
              </a:rPr>
              <a:t>-4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Non-systematic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field harmonics as a result of field cross talk can be neglected. </a:t>
            </a:r>
            <a:endParaRPr lang="en-US" altLang="zh-CN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2000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of superconducting </a:t>
            </a:r>
            <a:r>
              <a:rPr lang="en-US" altLang="zh-CN" sz="2000" b="1" dirty="0" err="1" smtClean="0">
                <a:solidFill>
                  <a:srgbClr val="CC0066"/>
                </a:solidFill>
                <a:latin typeface="Times New Roman" panose="02020603050405020304" pitchFamily="18" charset="0"/>
              </a:rPr>
              <a:t>quadrupole</a:t>
            </a:r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 QF1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772" y="3732291"/>
            <a:ext cx="3417428" cy="1771801"/>
          </a:xfrm>
          <a:prstGeom prst="rect">
            <a:avLst/>
          </a:prstGeom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421519" y="5700104"/>
            <a:ext cx="26388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simulation of QF1</a:t>
            </a:r>
            <a:endParaRPr lang="en-US" altLang="zh-C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732291"/>
            <a:ext cx="2725900" cy="179864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8" y="3653909"/>
            <a:ext cx="2729648" cy="204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56896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1)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Cos2θ option of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Q1a (141T/m, 1.21m)   LTS or HTS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Q1a: two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layers 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quadrupole coil using Rutherford cable with iron yoke.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The inner diameter of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coil: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37mm.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Width of the cable: 2.5mm,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excitation current: 1970A.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Magnetic field cross talk between two apertures is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negligible.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Design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of Q1a for high luminosity (L*=1.9m)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22" y="2514419"/>
            <a:ext cx="2396098" cy="2171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08" y="2544449"/>
            <a:ext cx="2555639" cy="221037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67" y="4686227"/>
            <a:ext cx="2281229" cy="1982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895" y="4754828"/>
            <a:ext cx="2234267" cy="19836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23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807" y="908720"/>
            <a:ext cx="8570913" cy="468119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2) CCT option of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Q1a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(141T/m)   LTS or HTS 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HTS or LTS 0.8mm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round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wire.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Two layers CCT quadrupole coil.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Inner radius of the spar is 18.5mm.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Outer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radius of single aperture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coil: 29mm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Groove on the spar: 2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×3mm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; 6 wires in a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groove.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Conductor canted angle: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 deg.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Excitation current: 1342A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integrated </a:t>
            </a:r>
            <a:r>
              <a:rPr lang="en-US" altLang="zh-CN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in single aperture is smaller than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1×10</a:t>
            </a:r>
            <a:r>
              <a:rPr lang="en-US" altLang="zh-CN" sz="2000" baseline="30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437563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CCT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option of Q1a 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40968"/>
            <a:ext cx="3152073" cy="166746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0968"/>
            <a:ext cx="3798230" cy="166195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50" y="4812805"/>
            <a:ext cx="3430323" cy="1784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986149"/>
            <a:ext cx="3294174" cy="17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9705" y="811930"/>
            <a:ext cx="8640763" cy="473089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So far,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there is no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cos2</a:t>
            </a:r>
            <a:r>
              <a:rPr lang="el-GR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θ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superconducting quadrupole magnet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China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In the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R&amp;D,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the first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step is to develop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a single aperture QD0 short model magnet with 0.5m length.         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The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aim of QD0 short model magnet: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Verify magnet design; Exploring magnet manufacturing technology;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Master cryogenic testing Technology;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Lay the foundation for the development of </a:t>
            </a:r>
            <a:r>
              <a:rPr lang="en-US" altLang="zh-CN" sz="20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next </a:t>
            </a:r>
            <a:r>
              <a:rPr lang="en-US" altLang="zh-CN" sz="2000" dirty="0">
                <a:solidFill>
                  <a:srgbClr val="0033CC"/>
                </a:solidFill>
                <a:latin typeface="Times New Roman" panose="02020603050405020304" pitchFamily="18" charset="0"/>
              </a:rPr>
              <a:t>QD0 prototype.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zh-CN" sz="18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437D1-81F7-4AD7-A431-028721C0C646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95288" y="836613"/>
            <a:ext cx="82073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1" y="115888"/>
            <a:ext cx="7859216" cy="581025"/>
          </a:xfrm>
        </p:spPr>
        <p:txBody>
          <a:bodyPr/>
          <a:lstStyle/>
          <a:p>
            <a:pPr eaLnBrk="1" hangingPunct="1"/>
            <a:r>
              <a:rPr lang="en-US" altLang="zh-CN" sz="20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Development </a:t>
            </a:r>
            <a:r>
              <a:rPr lang="en-US" altLang="zh-CN" sz="2000" b="1" dirty="0">
                <a:solidFill>
                  <a:srgbClr val="CC0066"/>
                </a:solidFill>
                <a:latin typeface="Times New Roman" panose="02020603050405020304" pitchFamily="18" charset="0"/>
              </a:rPr>
              <a:t>status of 0.5m single aperture QD0 short model magnet</a:t>
            </a:r>
            <a:endParaRPr lang="en-US" altLang="zh-CN" sz="2000" b="1" dirty="0" smtClean="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3" y="3536228"/>
            <a:ext cx="3240360" cy="3168352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358" y="3392755"/>
            <a:ext cx="444444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6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22394</TotalTime>
  <Words>1193</Words>
  <Application>Microsoft Office PowerPoint</Application>
  <PresentationFormat>全屏显示(4:3)</PresentationFormat>
  <Paragraphs>140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宋体</vt:lpstr>
      <vt:lpstr>Arial</vt:lpstr>
      <vt:lpstr>Times New Roman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Research of CEPC IR superconducting quadrupole magnet</vt:lpstr>
      <vt:lpstr>Design of superconducting quadrupole QF1</vt:lpstr>
      <vt:lpstr>Design of Q1a for high luminosity (L*=1.9m)</vt:lpstr>
      <vt:lpstr>CCT option of Q1a </vt:lpstr>
      <vt:lpstr>Development status of 0.5m single aperture QD0 short model magnet</vt:lpstr>
      <vt:lpstr>Design of 0.5m single aperture QD0 short model</vt:lpstr>
      <vt:lpstr>Status of 0.5m single aperture QD0 short model</vt:lpstr>
      <vt:lpstr>NbTi Rutherford cable</vt:lpstr>
      <vt:lpstr>Quadrupole coil winding machine</vt:lpstr>
      <vt:lpstr>Coil heating and curing system</vt:lpstr>
      <vt:lpstr>Coils assembly system</vt:lpstr>
      <vt:lpstr>Fabrication of 0.5m single aperture QD0 short model</vt:lpstr>
      <vt:lpstr>Summary</vt:lpstr>
      <vt:lpstr>PowerPoint 演示文稿</vt:lpstr>
    </vt:vector>
  </TitlesOfParts>
  <Company>MC SYSTEM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MC SYSTEM</dc:creator>
  <cp:lastModifiedBy>unknown</cp:lastModifiedBy>
  <cp:revision>2491</cp:revision>
  <dcterms:created xsi:type="dcterms:W3CDTF">2008-05-27T08:38:56Z</dcterms:created>
  <dcterms:modified xsi:type="dcterms:W3CDTF">2022-01-13T12:01:31Z</dcterms:modified>
</cp:coreProperties>
</file>