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2" r:id="rId1"/>
    <p:sldMasterId id="2147483717" r:id="rId2"/>
    <p:sldMasterId id="2147483729" r:id="rId3"/>
  </p:sldMasterIdLst>
  <p:notesMasterIdLst>
    <p:notesMasterId r:id="rId25"/>
  </p:notesMasterIdLst>
  <p:sldIdLst>
    <p:sldId id="257" r:id="rId4"/>
    <p:sldId id="258" r:id="rId5"/>
    <p:sldId id="259" r:id="rId6"/>
    <p:sldId id="260" r:id="rId7"/>
    <p:sldId id="261" r:id="rId8"/>
    <p:sldId id="268" r:id="rId9"/>
    <p:sldId id="269" r:id="rId10"/>
    <p:sldId id="262" r:id="rId11"/>
    <p:sldId id="263" r:id="rId12"/>
    <p:sldId id="265" r:id="rId13"/>
    <p:sldId id="264" r:id="rId14"/>
    <p:sldId id="270" r:id="rId15"/>
    <p:sldId id="266" r:id="rId16"/>
    <p:sldId id="275" r:id="rId17"/>
    <p:sldId id="276" r:id="rId18"/>
    <p:sldId id="271" r:id="rId19"/>
    <p:sldId id="277" r:id="rId20"/>
    <p:sldId id="267" r:id="rId21"/>
    <p:sldId id="272" r:id="rId22"/>
    <p:sldId id="278" r:id="rId23"/>
    <p:sldId id="273"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14" autoAdjust="0"/>
    <p:restoredTop sz="75464" autoAdjust="0"/>
  </p:normalViewPr>
  <p:slideViewPr>
    <p:cSldViewPr snapToGrid="0">
      <p:cViewPr varScale="1">
        <p:scale>
          <a:sx n="120" d="100"/>
          <a:sy n="120" d="100"/>
        </p:scale>
        <p:origin x="178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heme" Target="theme/theme1.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66D729-3FCC-4B1C-82FC-B447A0449E96}" type="datetimeFigureOut">
              <a:rPr lang="en-GB" smtClean="0"/>
              <a:t>13/01/2022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50EBBE0-DD63-4D98-A632-6C2D96036545}" type="slidenum">
              <a:rPr lang="en-GB" smtClean="0"/>
              <a:t>‹#›</a:t>
            </a:fld>
            <a:endParaRPr lang="en-GB"/>
          </a:p>
        </p:txBody>
      </p:sp>
    </p:spTree>
    <p:extLst>
      <p:ext uri="{BB962C8B-B14F-4D97-AF65-F5344CB8AC3E}">
        <p14:creationId xmlns:p14="http://schemas.microsoft.com/office/powerpoint/2010/main" val="17639517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effectLst/>
                <a:latin typeface="Calibri" panose="020F0502020204030204" pitchFamily="34" charset="0"/>
                <a:ea typeface="Calibri" panose="020F0502020204030204" pitchFamily="34" charset="0"/>
                <a:cs typeface="Times New Roman" panose="02020603050405020304" pitchFamily="18" charset="0"/>
              </a:rPr>
              <a:t>Today I will be talking about our ongoing efforts to model the optics of FCC-</a:t>
            </a:r>
            <a:r>
              <a:rPr lang="en-GB" sz="1200" dirty="0" err="1">
                <a:effectLst/>
                <a:latin typeface="Calibri" panose="020F0502020204030204" pitchFamily="34" charset="0"/>
                <a:ea typeface="Calibri" panose="020F0502020204030204" pitchFamily="34" charset="0"/>
                <a:cs typeface="Times New Roman" panose="02020603050405020304" pitchFamily="18" charset="0"/>
              </a:rPr>
              <a:t>ee</a:t>
            </a:r>
            <a:r>
              <a:rPr lang="en-GB" sz="1200" dirty="0">
                <a:effectLst/>
                <a:latin typeface="Calibri" panose="020F0502020204030204" pitchFamily="34" charset="0"/>
                <a:ea typeface="Calibri" panose="020F0502020204030204" pitchFamily="34" charset="0"/>
                <a:cs typeface="Times New Roman" panose="02020603050405020304" pitchFamily="18" charset="0"/>
              </a:rPr>
              <a:t>, in particular, the optics of the experimental insertion regions. None of this work would have been possible without the extensive help and input by experts from both CERN and KEK.</a:t>
            </a:r>
          </a:p>
          <a:p>
            <a:endParaRPr lang="en-GB" dirty="0"/>
          </a:p>
        </p:txBody>
      </p:sp>
      <p:sp>
        <p:nvSpPr>
          <p:cNvPr id="4" name="Slide Number Placeholder 3"/>
          <p:cNvSpPr>
            <a:spLocks noGrp="1"/>
          </p:cNvSpPr>
          <p:nvPr>
            <p:ph type="sldNum" sz="quarter" idx="5"/>
          </p:nvPr>
        </p:nvSpPr>
        <p:spPr/>
        <p:txBody>
          <a:bodyPr/>
          <a:lstStyle/>
          <a:p>
            <a:fld id="{A50EBBE0-DD63-4D98-A632-6C2D96036545}" type="slidenum">
              <a:rPr lang="en-GB" smtClean="0"/>
              <a:t>1</a:t>
            </a:fld>
            <a:endParaRPr lang="en-GB"/>
          </a:p>
        </p:txBody>
      </p:sp>
    </p:spTree>
    <p:extLst>
      <p:ext uri="{BB962C8B-B14F-4D97-AF65-F5344CB8AC3E}">
        <p14:creationId xmlns:p14="http://schemas.microsoft.com/office/powerpoint/2010/main" val="76274193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Since we are looking at a synchrotron, the reference orbit depends on the closed orbit of the beam and the exact coordinate transformations depend on this closed orbit.</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In SAD these transformations are found internally when determining the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twiss</a:t>
            </a:r>
            <a:r>
              <a:rPr lang="en-GB" sz="1800" dirty="0">
                <a:effectLst/>
                <a:latin typeface="Calibri" panose="020F0502020204030204" pitchFamily="34" charset="0"/>
                <a:ea typeface="Calibri" panose="020F0502020204030204" pitchFamily="34" charset="0"/>
                <a:cs typeface="Times New Roman" panose="02020603050405020304" pitchFamily="18" charset="0"/>
              </a:rPr>
              <a:t>. In MADX we can do something similar by matching these transformations using the match module.</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This was implemented in this new translator and we can test the implementation by looking at the optics and orbit in the FCC-</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ee</a:t>
            </a:r>
            <a:r>
              <a:rPr lang="en-GB" sz="1800" dirty="0">
                <a:effectLst/>
                <a:latin typeface="Calibri" panose="020F0502020204030204" pitchFamily="34" charset="0"/>
                <a:ea typeface="Calibri" panose="020F0502020204030204" pitchFamily="34" charset="0"/>
                <a:cs typeface="Times New Roman" panose="02020603050405020304" pitchFamily="18" charset="0"/>
              </a:rPr>
              <a:t> with a tilted solenoid.</a:t>
            </a:r>
          </a:p>
          <a:p>
            <a:endParaRPr lang="en-GB" dirty="0"/>
          </a:p>
        </p:txBody>
      </p:sp>
      <p:sp>
        <p:nvSpPr>
          <p:cNvPr id="4" name="Slide Number Placeholder 3"/>
          <p:cNvSpPr>
            <a:spLocks noGrp="1"/>
          </p:cNvSpPr>
          <p:nvPr>
            <p:ph type="sldNum" sz="quarter" idx="5"/>
          </p:nvPr>
        </p:nvSpPr>
        <p:spPr/>
        <p:txBody>
          <a:bodyPr/>
          <a:lstStyle/>
          <a:p>
            <a:fld id="{2FB954DA-9F51-4A4E-A4CF-FE984C97209E}" type="slidenum">
              <a:rPr lang="en-GB" smtClean="0"/>
              <a:t>11</a:t>
            </a:fld>
            <a:endParaRPr lang="en-GB"/>
          </a:p>
        </p:txBody>
      </p:sp>
    </p:spTree>
    <p:extLst>
      <p:ext uri="{BB962C8B-B14F-4D97-AF65-F5344CB8AC3E}">
        <p14:creationId xmlns:p14="http://schemas.microsoft.com/office/powerpoint/2010/main" val="11563979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We can first check if the transformation are well defined by looking at the optics through a tilted zero field solenoid as this is a trivial transformation only in the horizontal plane.</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On the right we see the beta beating in both planes between MADX and SAD. The beating is very small and there is a very good agreement between the codes.</a:t>
            </a:r>
          </a:p>
          <a:p>
            <a:endParaRPr lang="en-GB" dirty="0"/>
          </a:p>
        </p:txBody>
      </p:sp>
      <p:sp>
        <p:nvSpPr>
          <p:cNvPr id="4" name="Slide Number Placeholder 3"/>
          <p:cNvSpPr>
            <a:spLocks noGrp="1"/>
          </p:cNvSpPr>
          <p:nvPr>
            <p:ph type="sldNum" sz="quarter" idx="5"/>
          </p:nvPr>
        </p:nvSpPr>
        <p:spPr/>
        <p:txBody>
          <a:bodyPr/>
          <a:lstStyle/>
          <a:p>
            <a:fld id="{2FB954DA-9F51-4A4E-A4CF-FE984C97209E}" type="slidenum">
              <a:rPr lang="en-GB" smtClean="0"/>
              <a:t>12</a:t>
            </a:fld>
            <a:endParaRPr lang="en-GB"/>
          </a:p>
        </p:txBody>
      </p:sp>
    </p:spTree>
    <p:extLst>
      <p:ext uri="{BB962C8B-B14F-4D97-AF65-F5344CB8AC3E}">
        <p14:creationId xmlns:p14="http://schemas.microsoft.com/office/powerpoint/2010/main" val="10300549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FB954DA-9F51-4A4E-A4CF-FE984C97209E}" type="slidenum">
              <a:rPr lang="en-GB" smtClean="0"/>
              <a:t>13</a:t>
            </a:fld>
            <a:endParaRPr lang="en-GB"/>
          </a:p>
        </p:txBody>
      </p:sp>
    </p:spTree>
    <p:extLst>
      <p:ext uri="{BB962C8B-B14F-4D97-AF65-F5344CB8AC3E}">
        <p14:creationId xmlns:p14="http://schemas.microsoft.com/office/powerpoint/2010/main" val="27097066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Next, we can turn on a 2T solenoid field and look at the change in optics due to the solenoid in both codes.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We can see that the solenoid has a significant impact on the optics and that both codes are in good agreement about the magnitude of this impact.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effect of the solenoid is largest in the vertical plane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plane</a:t>
            </a:r>
            <a:r>
              <a:rPr lang="en-GB" sz="1800" dirty="0">
                <a:effectLst/>
                <a:latin typeface="Calibri" panose="020F0502020204030204" pitchFamily="34" charset="0"/>
                <a:ea typeface="Calibri" panose="020F0502020204030204" pitchFamily="34" charset="0"/>
                <a:cs typeface="Times New Roman" panose="02020603050405020304" pitchFamily="18" charset="0"/>
              </a:rPr>
              <a:t> because the beta function is squeezed more in this plane within the solenoid.</a:t>
            </a:r>
          </a:p>
          <a:p>
            <a:endParaRPr lang="en-GB" dirty="0"/>
          </a:p>
        </p:txBody>
      </p:sp>
      <p:sp>
        <p:nvSpPr>
          <p:cNvPr id="4" name="Slide Number Placeholder 3"/>
          <p:cNvSpPr>
            <a:spLocks noGrp="1"/>
          </p:cNvSpPr>
          <p:nvPr>
            <p:ph type="sldNum" sz="quarter" idx="5"/>
          </p:nvPr>
        </p:nvSpPr>
        <p:spPr/>
        <p:txBody>
          <a:bodyPr/>
          <a:lstStyle/>
          <a:p>
            <a:fld id="{2FB954DA-9F51-4A4E-A4CF-FE984C97209E}" type="slidenum">
              <a:rPr lang="en-GB" smtClean="0"/>
              <a:t>14</a:t>
            </a:fld>
            <a:endParaRPr lang="en-GB"/>
          </a:p>
        </p:txBody>
      </p:sp>
    </p:spTree>
    <p:extLst>
      <p:ext uri="{BB962C8B-B14F-4D97-AF65-F5344CB8AC3E}">
        <p14:creationId xmlns:p14="http://schemas.microsoft.com/office/powerpoint/2010/main" val="23254368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We can also look at the vertical orbit bump in the solenoid, which I spoke about in the previous slides.</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On the right we see a plot of the vertical orbit in the solenoid around the second interaction point. Note that it is convention to transform back into the beam frame at the IP so we have a zero orbit there.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Again, the agreement between both codes is excellent, indicating that this implementation of the tilted solenoid is correct.</a:t>
            </a:r>
          </a:p>
          <a:p>
            <a:endParaRPr lang="en-GB" dirty="0"/>
          </a:p>
        </p:txBody>
      </p:sp>
      <p:sp>
        <p:nvSpPr>
          <p:cNvPr id="4" name="Slide Number Placeholder 3"/>
          <p:cNvSpPr>
            <a:spLocks noGrp="1"/>
          </p:cNvSpPr>
          <p:nvPr>
            <p:ph type="sldNum" sz="quarter" idx="5"/>
          </p:nvPr>
        </p:nvSpPr>
        <p:spPr/>
        <p:txBody>
          <a:bodyPr/>
          <a:lstStyle/>
          <a:p>
            <a:fld id="{2FB954DA-9F51-4A4E-A4CF-FE984C97209E}" type="slidenum">
              <a:rPr lang="en-GB" smtClean="0"/>
              <a:t>15</a:t>
            </a:fld>
            <a:endParaRPr lang="en-GB"/>
          </a:p>
        </p:txBody>
      </p:sp>
    </p:spTree>
    <p:extLst>
      <p:ext uri="{BB962C8B-B14F-4D97-AF65-F5344CB8AC3E}">
        <p14:creationId xmlns:p14="http://schemas.microsoft.com/office/powerpoint/2010/main" val="213793559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We also expect a dispersion bump in the vertical plane due to the vertical dipole kicks, that is important for the vertical emittance.</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Currently the transformations in MADX cause an unphysical error in the dispersion but we are actively working on this bug and with a fix provided by Tobias Persson we get something that closely resembles this bump.</a:t>
            </a:r>
          </a:p>
          <a:p>
            <a:endParaRPr lang="en-GB" dirty="0"/>
          </a:p>
        </p:txBody>
      </p:sp>
      <p:sp>
        <p:nvSpPr>
          <p:cNvPr id="4" name="Slide Number Placeholder 3"/>
          <p:cNvSpPr>
            <a:spLocks noGrp="1"/>
          </p:cNvSpPr>
          <p:nvPr>
            <p:ph type="sldNum" sz="quarter" idx="5"/>
          </p:nvPr>
        </p:nvSpPr>
        <p:spPr/>
        <p:txBody>
          <a:bodyPr/>
          <a:lstStyle/>
          <a:p>
            <a:fld id="{2FB954DA-9F51-4A4E-A4CF-FE984C97209E}" type="slidenum">
              <a:rPr lang="en-GB" smtClean="0"/>
              <a:t>16</a:t>
            </a:fld>
            <a:endParaRPr lang="en-GB"/>
          </a:p>
        </p:txBody>
      </p:sp>
    </p:spTree>
    <p:extLst>
      <p:ext uri="{BB962C8B-B14F-4D97-AF65-F5344CB8AC3E}">
        <p14:creationId xmlns:p14="http://schemas.microsoft.com/office/powerpoint/2010/main" val="17950044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other feature that is implemented in SAD and required for a full modelling of the interaction regions are thick multipoles, that can overlap with solenoid fields.</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This is important because in the final design the final focus quadrupoles will potentially be overlapping with the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antisolenoid</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In MADX we only have thin multipoles, but it turns out that under the hood the thick multipoles in SAD are in principle a series of thin multipoles with drifts between them.</a:t>
            </a:r>
          </a:p>
          <a:p>
            <a:endParaRPr lang="en-GB" dirty="0"/>
          </a:p>
        </p:txBody>
      </p:sp>
      <p:sp>
        <p:nvSpPr>
          <p:cNvPr id="4" name="Slide Number Placeholder 3"/>
          <p:cNvSpPr>
            <a:spLocks noGrp="1"/>
          </p:cNvSpPr>
          <p:nvPr>
            <p:ph type="sldNum" sz="quarter" idx="5"/>
          </p:nvPr>
        </p:nvSpPr>
        <p:spPr/>
        <p:txBody>
          <a:bodyPr/>
          <a:lstStyle/>
          <a:p>
            <a:fld id="{2FB954DA-9F51-4A4E-A4CF-FE984C97209E}" type="slidenum">
              <a:rPr lang="en-GB" smtClean="0"/>
              <a:t>17</a:t>
            </a:fld>
            <a:endParaRPr lang="en-GB"/>
          </a:p>
        </p:txBody>
      </p:sp>
    </p:spTree>
    <p:extLst>
      <p:ext uri="{BB962C8B-B14F-4D97-AF65-F5344CB8AC3E}">
        <p14:creationId xmlns:p14="http://schemas.microsoft.com/office/powerpoint/2010/main" val="316066885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If the multipoles are in a solenoid, the drifts between the thin slices can be replaced with thick solenoid pieces.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It is possible to spoof this approach in MADX by translating the thick multipoles as a series of thin slices with drifts or solenoids between them.</a:t>
            </a:r>
          </a:p>
          <a:p>
            <a:endParaRPr lang="en-GB" dirty="0"/>
          </a:p>
        </p:txBody>
      </p:sp>
      <p:sp>
        <p:nvSpPr>
          <p:cNvPr id="4" name="Slide Number Placeholder 3"/>
          <p:cNvSpPr>
            <a:spLocks noGrp="1"/>
          </p:cNvSpPr>
          <p:nvPr>
            <p:ph type="sldNum" sz="quarter" idx="5"/>
          </p:nvPr>
        </p:nvSpPr>
        <p:spPr/>
        <p:txBody>
          <a:bodyPr/>
          <a:lstStyle/>
          <a:p>
            <a:fld id="{2FB954DA-9F51-4A4E-A4CF-FE984C97209E}" type="slidenum">
              <a:rPr lang="en-GB" smtClean="0"/>
              <a:t>18</a:t>
            </a:fld>
            <a:endParaRPr lang="en-GB"/>
          </a:p>
        </p:txBody>
      </p:sp>
    </p:spTree>
    <p:extLst>
      <p:ext uri="{BB962C8B-B14F-4D97-AF65-F5344CB8AC3E}">
        <p14:creationId xmlns:p14="http://schemas.microsoft.com/office/powerpoint/2010/main" val="379849011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We can test this by creating a FODO cell in SAD where the quadrupoles are made using thick multipoles and reproduce the optics in MADX using many slices per multipole. Again, we see a very good agreement.</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We can check the overlap of multipoles and solenoids by placing the FODO cells in a solenoid field, where MADX will then place solenoids between the thin multipole slices.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change in optics is significant but again it is identical in both codes showing that this I viable method to simulate thick multipoles and their overlap with solenoid fields.</a:t>
            </a:r>
          </a:p>
          <a:p>
            <a:endParaRPr lang="en-GB" dirty="0"/>
          </a:p>
        </p:txBody>
      </p:sp>
      <p:sp>
        <p:nvSpPr>
          <p:cNvPr id="4" name="Slide Number Placeholder 3"/>
          <p:cNvSpPr>
            <a:spLocks noGrp="1"/>
          </p:cNvSpPr>
          <p:nvPr>
            <p:ph type="sldNum" sz="quarter" idx="5"/>
          </p:nvPr>
        </p:nvSpPr>
        <p:spPr/>
        <p:txBody>
          <a:bodyPr/>
          <a:lstStyle/>
          <a:p>
            <a:fld id="{2FB954DA-9F51-4A4E-A4CF-FE984C97209E}" type="slidenum">
              <a:rPr lang="en-GB" smtClean="0"/>
              <a:t>19</a:t>
            </a:fld>
            <a:endParaRPr lang="en-GB"/>
          </a:p>
        </p:txBody>
      </p:sp>
    </p:spTree>
    <p:extLst>
      <p:ext uri="{BB962C8B-B14F-4D97-AF65-F5344CB8AC3E}">
        <p14:creationId xmlns:p14="http://schemas.microsoft.com/office/powerpoint/2010/main" val="421124519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We can test this by creating a FODO cell in SAD where the quadrupoles are made using thick multipoles and reproduce the optics in MADX using many slices per multipole. Again, we see a very good agreement.</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We can check the overlap of multipoles and solenoids by placing the FODO cells in a solenoid field, where MADX will then place solenoids between the thin multipole slices.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change in optics is significant but again it is identical in both codes showing that this I viable method to simulate thick multipoles and their overlap with solenoid fields.</a:t>
            </a:r>
          </a:p>
          <a:p>
            <a:endParaRPr lang="en-GB" dirty="0"/>
          </a:p>
        </p:txBody>
      </p:sp>
      <p:sp>
        <p:nvSpPr>
          <p:cNvPr id="4" name="Slide Number Placeholder 3"/>
          <p:cNvSpPr>
            <a:spLocks noGrp="1"/>
          </p:cNvSpPr>
          <p:nvPr>
            <p:ph type="sldNum" sz="quarter" idx="5"/>
          </p:nvPr>
        </p:nvSpPr>
        <p:spPr/>
        <p:txBody>
          <a:bodyPr/>
          <a:lstStyle/>
          <a:p>
            <a:fld id="{2FB954DA-9F51-4A4E-A4CF-FE984C97209E}" type="slidenum">
              <a:rPr lang="en-GB" smtClean="0"/>
              <a:t>20</a:t>
            </a:fld>
            <a:endParaRPr lang="en-GB"/>
          </a:p>
        </p:txBody>
      </p:sp>
    </p:spTree>
    <p:extLst>
      <p:ext uri="{BB962C8B-B14F-4D97-AF65-F5344CB8AC3E}">
        <p14:creationId xmlns:p14="http://schemas.microsoft.com/office/powerpoint/2010/main" val="2939830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thought it would be best to start with a quick overview of the FCC-</a:t>
            </a:r>
            <a:r>
              <a:rPr lang="en-US" dirty="0" err="1"/>
              <a:t>ee</a:t>
            </a:r>
            <a:r>
              <a:rPr lang="en-US" dirty="0"/>
              <a:t> and some of the key challenges that we face when trying to simulate its optics.</a:t>
            </a:r>
          </a:p>
          <a:p>
            <a:endParaRPr lang="en-US" dirty="0"/>
          </a:p>
          <a:p>
            <a:r>
              <a:rPr lang="en-GB" dirty="0"/>
              <a:t>The FCC collider is designed to have a beam energy ranging from 45.5 GeV for Z boson production up to 182.5 GeV for top pair production.</a:t>
            </a:r>
          </a:p>
          <a:p>
            <a:r>
              <a:rPr lang="en-GB" dirty="0"/>
              <a:t>Since it is an electron machine, these high energies result in extremely high synchrotron radiation and the radiation power per beam is one of the key limiting design features for the parameter choices.</a:t>
            </a:r>
          </a:p>
          <a:p>
            <a:r>
              <a:rPr lang="en-GB" dirty="0"/>
              <a:t>This high radiation also means that the beam energy varies by up to 1.3% in the 182 GeV case. </a:t>
            </a:r>
          </a:p>
          <a:p>
            <a:r>
              <a:rPr lang="en-GB" dirty="0"/>
              <a:t>This is extremely challenging from an optics point of view because it requires some form of current compensation to ensure the beam stays on the design orbit.</a:t>
            </a:r>
          </a:p>
          <a:p>
            <a:endParaRPr lang="en-GB" dirty="0"/>
          </a:p>
          <a:p>
            <a:r>
              <a:rPr lang="en-US" dirty="0"/>
              <a:t>The FCC also aims to provide a very high luminosity to the experiments, which it will achieve by squeezing the beam to very small sizes at the interaction points.</a:t>
            </a:r>
          </a:p>
          <a:p>
            <a:r>
              <a:rPr lang="en-US" dirty="0"/>
              <a:t>Depending on the beam energy, the optics required for this foresee a sub millimeter beta function at the collision point, which in turn requires very strong magnets and large beta functions in the final focus.</a:t>
            </a:r>
          </a:p>
          <a:p>
            <a:endParaRPr lang="en-US" dirty="0"/>
          </a:p>
          <a:p>
            <a:r>
              <a:rPr lang="en-US" dirty="0"/>
              <a:t>To make things in the IR more complicated, the experiments require a two Tesla solenoid around the interaction point.</a:t>
            </a:r>
          </a:p>
          <a:p>
            <a:r>
              <a:rPr lang="en-US" dirty="0"/>
              <a:t>Because the beams collide at an angle, the solenoid field will be tilted with respect to the beam which leads to a non-zero coupled orbit in the solenoid.</a:t>
            </a:r>
          </a:p>
          <a:p>
            <a:r>
              <a:rPr lang="en-US" dirty="0"/>
              <a:t>A part of this effect can be countered by placing an equal but opposite ant solenoid pair around the experimental solenoid.</a:t>
            </a:r>
          </a:p>
          <a:p>
            <a:r>
              <a:rPr lang="en-US" dirty="0"/>
              <a:t>The design also foresees a potential overlap between the solenoid field and the final focus quadrupoles in order to get them as close to the interaction point as possible.</a:t>
            </a:r>
          </a:p>
        </p:txBody>
      </p:sp>
      <p:sp>
        <p:nvSpPr>
          <p:cNvPr id="4" name="Slide Number Placeholder 3"/>
          <p:cNvSpPr>
            <a:spLocks noGrp="1"/>
          </p:cNvSpPr>
          <p:nvPr>
            <p:ph type="sldNum" sz="quarter" idx="5"/>
          </p:nvPr>
        </p:nvSpPr>
        <p:spPr/>
        <p:txBody>
          <a:bodyPr/>
          <a:lstStyle/>
          <a:p>
            <a:fld id="{A50EBBE0-DD63-4D98-A632-6C2D96036545}" type="slidenum">
              <a:rPr lang="en-GB" smtClean="0"/>
              <a:t>2</a:t>
            </a:fld>
            <a:endParaRPr lang="en-GB"/>
          </a:p>
        </p:txBody>
      </p:sp>
    </p:spTree>
    <p:extLst>
      <p:ext uri="{BB962C8B-B14F-4D97-AF65-F5344CB8AC3E}">
        <p14:creationId xmlns:p14="http://schemas.microsoft.com/office/powerpoint/2010/main" val="405835603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In conclusion, we have presented an extensive study showing how we can simulate the experimental insertion regions of electron-positron colliders using MADX.</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This work complements previous efforts and is highly relevant to both the SKEK-B task force and FCC-</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ee</a:t>
            </a:r>
            <a:r>
              <a:rPr lang="en-GB" sz="1800" dirty="0">
                <a:effectLst/>
                <a:latin typeface="Calibri" panose="020F0502020204030204" pitchFamily="34" charset="0"/>
                <a:ea typeface="Calibri" panose="020F0502020204030204" pitchFamily="34" charset="0"/>
                <a:cs typeface="Times New Roman" panose="02020603050405020304" pitchFamily="18" charset="0"/>
              </a:rPr>
              <a:t> efforts at CERN.</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We have come up with a way to effectively translate key IR features such as the tilted solenoid, thick multipoles, and their overlap with solenoids.</a:t>
            </a:r>
          </a:p>
          <a:p>
            <a:endParaRPr lang="en-GB" dirty="0"/>
          </a:p>
        </p:txBody>
      </p:sp>
      <p:sp>
        <p:nvSpPr>
          <p:cNvPr id="4" name="Slide Number Placeholder 3"/>
          <p:cNvSpPr>
            <a:spLocks noGrp="1"/>
          </p:cNvSpPr>
          <p:nvPr>
            <p:ph type="sldNum" sz="quarter" idx="5"/>
          </p:nvPr>
        </p:nvSpPr>
        <p:spPr/>
        <p:txBody>
          <a:bodyPr/>
          <a:lstStyle/>
          <a:p>
            <a:fld id="{2FB954DA-9F51-4A4E-A4CF-FE984C97209E}" type="slidenum">
              <a:rPr lang="en-GB" smtClean="0"/>
              <a:t>21</a:t>
            </a:fld>
            <a:endParaRPr lang="en-GB"/>
          </a:p>
        </p:txBody>
      </p:sp>
    </p:spTree>
    <p:extLst>
      <p:ext uri="{BB962C8B-B14F-4D97-AF65-F5344CB8AC3E}">
        <p14:creationId xmlns:p14="http://schemas.microsoft.com/office/powerpoint/2010/main" val="20424222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Whilst the lattice is currently largely designed in SAD, at CERN there is an ongoing effort to adjust CERN’s MADX optics simulation software to be able to meet the challenges set by FCC-</a:t>
            </a:r>
            <a:r>
              <a:rPr lang="en-US" dirty="0" err="1"/>
              <a:t>ee</a:t>
            </a:r>
            <a:r>
              <a:rPr lang="en-US" dirty="0"/>
              <a:t>.</a:t>
            </a:r>
          </a:p>
          <a:p>
            <a:r>
              <a:rPr lang="en-US" dirty="0"/>
              <a:t>The motivations for doing this include</a:t>
            </a:r>
            <a:r>
              <a:rPr lang="en-GB" dirty="0"/>
              <a:t> the fact that FCC-</a:t>
            </a:r>
            <a:r>
              <a:rPr lang="en-GB" dirty="0" err="1"/>
              <a:t>ee</a:t>
            </a:r>
            <a:r>
              <a:rPr lang="en-GB" dirty="0"/>
              <a:t> will be a CERN accelerator and therefore work with CERN tools, also because a lot of expertise and tools at CERN rely on MADX.</a:t>
            </a:r>
          </a:p>
          <a:p>
            <a:r>
              <a:rPr lang="en-GB" dirty="0"/>
              <a:t>In the past decade or so however, the MADX development was focused on CERN’s hadron infrastructure and the Large Hadron Collider so many features specific to electron colliders need to be updated and tested.</a:t>
            </a:r>
          </a:p>
          <a:p>
            <a:endParaRPr lang="en-GB" dirty="0"/>
          </a:p>
          <a:p>
            <a:r>
              <a:rPr lang="en-GB" dirty="0"/>
              <a:t>One of the strongest tools when doing this, is to compare MADX results to those created by KEK’s SAD code as its development is driven by the needs of the Super KEKB electron positron collider and the simulations have often been compared to real measurements.</a:t>
            </a:r>
          </a:p>
          <a:p>
            <a:endParaRPr lang="en-GB"/>
          </a:p>
          <a:p>
            <a:endParaRPr lang="en-GB" dirty="0"/>
          </a:p>
        </p:txBody>
      </p:sp>
      <p:sp>
        <p:nvSpPr>
          <p:cNvPr id="4" name="Slide Number Placeholder 3"/>
          <p:cNvSpPr>
            <a:spLocks noGrp="1"/>
          </p:cNvSpPr>
          <p:nvPr>
            <p:ph type="sldNum" sz="quarter" idx="5"/>
          </p:nvPr>
        </p:nvSpPr>
        <p:spPr/>
        <p:txBody>
          <a:bodyPr/>
          <a:lstStyle/>
          <a:p>
            <a:fld id="{A50EBBE0-DD63-4D98-A632-6C2D96036545}" type="slidenum">
              <a:rPr lang="en-GB" smtClean="0"/>
              <a:t>3</a:t>
            </a:fld>
            <a:endParaRPr lang="en-GB"/>
          </a:p>
        </p:txBody>
      </p:sp>
    </p:spTree>
    <p:extLst>
      <p:ext uri="{BB962C8B-B14F-4D97-AF65-F5344CB8AC3E}">
        <p14:creationId xmlns:p14="http://schemas.microsoft.com/office/powerpoint/2010/main" val="29150921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These complex concepts include the tilted solenoid, which defines the machine’s geometry.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Thick or finite multipoles as well as the overlap of solenoids and thick multipoles.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We also aim to make a translator that produces MADX and SAD lattices that meet the norms of the respective institutes and allow for forward and backward translation.</a:t>
            </a:r>
          </a:p>
          <a:p>
            <a:endParaRPr lang="en-GB" dirty="0"/>
          </a:p>
        </p:txBody>
      </p:sp>
      <p:sp>
        <p:nvSpPr>
          <p:cNvPr id="4" name="Slide Number Placeholder 3"/>
          <p:cNvSpPr>
            <a:spLocks noGrp="1"/>
          </p:cNvSpPr>
          <p:nvPr>
            <p:ph type="sldNum" sz="quarter" idx="5"/>
          </p:nvPr>
        </p:nvSpPr>
        <p:spPr/>
        <p:txBody>
          <a:bodyPr/>
          <a:lstStyle/>
          <a:p>
            <a:fld id="{2FB954DA-9F51-4A4E-A4CF-FE984C97209E}" type="slidenum">
              <a:rPr lang="en-GB" smtClean="0"/>
              <a:t>5</a:t>
            </a:fld>
            <a:endParaRPr lang="en-GB"/>
          </a:p>
        </p:txBody>
      </p:sp>
    </p:spTree>
    <p:extLst>
      <p:ext uri="{BB962C8B-B14F-4D97-AF65-F5344CB8AC3E}">
        <p14:creationId xmlns:p14="http://schemas.microsoft.com/office/powerpoint/2010/main" val="392086027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To achieve all of this we have started work on a new code translator that aims to meet all of these requirements.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translator is written in python and takes in files generated using SAD and produces MADX lattice and optics files, like we have for LHC.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It preserves all the dependencies of different elements and also includes a matching script to match the tilted solenoid correctly.</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SAD-MADX translator used for FCC-</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ee</a:t>
            </a:r>
            <a:r>
              <a:rPr lang="en-GB" sz="1800" dirty="0">
                <a:effectLst/>
                <a:latin typeface="Calibri" panose="020F0502020204030204" pitchFamily="34" charset="0"/>
                <a:ea typeface="Calibri" panose="020F0502020204030204" pitchFamily="34" charset="0"/>
                <a:cs typeface="Times New Roman" panose="02020603050405020304" pitchFamily="18" charset="0"/>
              </a:rPr>
              <a:t> is written in SAD, but this translator is written in python which we hope will make it easier to also add a backwards translation feature, which would be very useful for different colleagues that use the different codes for different studies and wish to collaborate.</a:t>
            </a:r>
          </a:p>
          <a:p>
            <a:endParaRPr lang="en-GB" dirty="0"/>
          </a:p>
        </p:txBody>
      </p:sp>
      <p:sp>
        <p:nvSpPr>
          <p:cNvPr id="4" name="Slide Number Placeholder 3"/>
          <p:cNvSpPr>
            <a:spLocks noGrp="1"/>
          </p:cNvSpPr>
          <p:nvPr>
            <p:ph type="sldNum" sz="quarter" idx="5"/>
          </p:nvPr>
        </p:nvSpPr>
        <p:spPr/>
        <p:txBody>
          <a:bodyPr/>
          <a:lstStyle/>
          <a:p>
            <a:fld id="{2FB954DA-9F51-4A4E-A4CF-FE984C97209E}" type="slidenum">
              <a:rPr lang="en-GB" smtClean="0"/>
              <a:t>6</a:t>
            </a:fld>
            <a:endParaRPr lang="en-GB"/>
          </a:p>
        </p:txBody>
      </p:sp>
    </p:spTree>
    <p:extLst>
      <p:ext uri="{BB962C8B-B14F-4D97-AF65-F5344CB8AC3E}">
        <p14:creationId xmlns:p14="http://schemas.microsoft.com/office/powerpoint/2010/main" val="42560775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To explain the concept of the tilted solenoid defining the reference orbit, I first want to remind you that magnets changing coordinate systems is not something outlandish and that it is done for example in dipoles, which bend or transform the coordinate system of the beam.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quadrupoles and other magnets are then placed around and aligned with the reference system defined by the dipoles.</a:t>
            </a:r>
          </a:p>
          <a:p>
            <a:endParaRPr lang="en-GB" dirty="0"/>
          </a:p>
        </p:txBody>
      </p:sp>
      <p:sp>
        <p:nvSpPr>
          <p:cNvPr id="4" name="Slide Number Placeholder 3"/>
          <p:cNvSpPr>
            <a:spLocks noGrp="1"/>
          </p:cNvSpPr>
          <p:nvPr>
            <p:ph type="sldNum" sz="quarter" idx="5"/>
          </p:nvPr>
        </p:nvSpPr>
        <p:spPr/>
        <p:txBody>
          <a:bodyPr/>
          <a:lstStyle/>
          <a:p>
            <a:fld id="{2FB954DA-9F51-4A4E-A4CF-FE984C97209E}" type="slidenum">
              <a:rPr lang="en-GB" smtClean="0"/>
              <a:t>7</a:t>
            </a:fld>
            <a:endParaRPr lang="en-GB"/>
          </a:p>
        </p:txBody>
      </p:sp>
    </p:spTree>
    <p:extLst>
      <p:ext uri="{BB962C8B-B14F-4D97-AF65-F5344CB8AC3E}">
        <p14:creationId xmlns:p14="http://schemas.microsoft.com/office/powerpoint/2010/main" val="9140928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tiled solenoid does something similar.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beam’s reference system is defined in a way that it goes through all the magnets before reaching the solenoid but once in the solenoid we switch to the experiments frame of reference, around which the solenoid is aligned but not the beam.</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 In the example shown here, the two colliding beams are at an angle compared and do not enter at the centre of the solenoid so we have to shift and rotate the coordinate system when we enter. </a:t>
            </a:r>
          </a:p>
          <a:p>
            <a:pPr>
              <a:lnSpc>
                <a:spcPct val="107000"/>
              </a:lnSpc>
              <a:spcAft>
                <a:spcPts val="800"/>
              </a:spcAft>
            </a:pPr>
            <a:r>
              <a:rPr lang="en-GB" sz="1800" dirty="0">
                <a:effectLst/>
                <a:latin typeface="Calibri" panose="020F0502020204030204" pitchFamily="34" charset="0"/>
                <a:ea typeface="Calibri" panose="020F0502020204030204" pitchFamily="34" charset="0"/>
                <a:cs typeface="Times New Roman" panose="02020603050405020304" pitchFamily="18" charset="0"/>
              </a:rPr>
              <a:t>After we pass through the solenoid we then switch back to a reference system based on the location of the beam.</a:t>
            </a:r>
          </a:p>
          <a:p>
            <a:endParaRPr lang="en-GB" dirty="0"/>
          </a:p>
        </p:txBody>
      </p:sp>
      <p:sp>
        <p:nvSpPr>
          <p:cNvPr id="4" name="Slide Number Placeholder 3"/>
          <p:cNvSpPr>
            <a:spLocks noGrp="1"/>
          </p:cNvSpPr>
          <p:nvPr>
            <p:ph type="sldNum" sz="quarter" idx="5"/>
          </p:nvPr>
        </p:nvSpPr>
        <p:spPr/>
        <p:txBody>
          <a:bodyPr/>
          <a:lstStyle/>
          <a:p>
            <a:fld id="{2FB954DA-9F51-4A4E-A4CF-FE984C97209E}" type="slidenum">
              <a:rPr lang="en-GB" smtClean="0"/>
              <a:t>8</a:t>
            </a:fld>
            <a:endParaRPr lang="en-GB"/>
          </a:p>
        </p:txBody>
      </p:sp>
    </p:spTree>
    <p:extLst>
      <p:ext uri="{BB962C8B-B14F-4D97-AF65-F5344CB8AC3E}">
        <p14:creationId xmlns:p14="http://schemas.microsoft.com/office/powerpoint/2010/main" val="32402491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orbit through the solenoid can get quite complicated and it is difficult to measure the fields around it. For example the horizontal tilt through the solenoid sandwiched between two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antisolenoids</a:t>
            </a:r>
            <a:r>
              <a:rPr lang="en-GB" sz="1800" dirty="0">
                <a:effectLst/>
                <a:latin typeface="Calibri" panose="020F0502020204030204" pitchFamily="34" charset="0"/>
                <a:ea typeface="Calibri" panose="020F0502020204030204" pitchFamily="34" charset="0"/>
                <a:cs typeface="Times New Roman" panose="02020603050405020304" pitchFamily="18" charset="0"/>
              </a:rPr>
              <a:t> in FCC-</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ee</a:t>
            </a:r>
            <a:r>
              <a:rPr lang="en-GB" sz="1800" dirty="0">
                <a:effectLst/>
                <a:latin typeface="Calibri" panose="020F0502020204030204" pitchFamily="34" charset="0"/>
                <a:ea typeface="Calibri" panose="020F0502020204030204" pitchFamily="34" charset="0"/>
                <a:cs typeface="Times New Roman" panose="02020603050405020304" pitchFamily="18" charset="0"/>
              </a:rPr>
              <a:t> causes opposing vertical dipole fields, making the orbit look something like this in the vertical plane.</a:t>
            </a:r>
          </a:p>
          <a:p>
            <a:endParaRPr lang="en-GB" dirty="0"/>
          </a:p>
        </p:txBody>
      </p:sp>
      <p:sp>
        <p:nvSpPr>
          <p:cNvPr id="4" name="Slide Number Placeholder 3"/>
          <p:cNvSpPr>
            <a:spLocks noGrp="1"/>
          </p:cNvSpPr>
          <p:nvPr>
            <p:ph type="sldNum" sz="quarter" idx="5"/>
          </p:nvPr>
        </p:nvSpPr>
        <p:spPr/>
        <p:txBody>
          <a:bodyPr/>
          <a:lstStyle/>
          <a:p>
            <a:fld id="{2FB954DA-9F51-4A4E-A4CF-FE984C97209E}" type="slidenum">
              <a:rPr lang="en-GB" smtClean="0"/>
              <a:t>9</a:t>
            </a:fld>
            <a:endParaRPr lang="en-GB"/>
          </a:p>
        </p:txBody>
      </p:sp>
    </p:spTree>
    <p:extLst>
      <p:ext uri="{BB962C8B-B14F-4D97-AF65-F5344CB8AC3E}">
        <p14:creationId xmlns:p14="http://schemas.microsoft.com/office/powerpoint/2010/main" val="19221660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orbit through the solenoid can get quite complicated and it is difficult to measure the fields around it. For example the horizontal tilt through the solenoid sandwiched between two </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antisolenoids</a:t>
            </a:r>
            <a:r>
              <a:rPr lang="en-GB" sz="1800" dirty="0">
                <a:effectLst/>
                <a:latin typeface="Calibri" panose="020F0502020204030204" pitchFamily="34" charset="0"/>
                <a:ea typeface="Calibri" panose="020F0502020204030204" pitchFamily="34" charset="0"/>
                <a:cs typeface="Times New Roman" panose="02020603050405020304" pitchFamily="18" charset="0"/>
              </a:rPr>
              <a:t> in FCC-</a:t>
            </a:r>
            <a:r>
              <a:rPr lang="en-GB" sz="1800" dirty="0" err="1">
                <a:effectLst/>
                <a:latin typeface="Calibri" panose="020F0502020204030204" pitchFamily="34" charset="0"/>
                <a:ea typeface="Calibri" panose="020F0502020204030204" pitchFamily="34" charset="0"/>
                <a:cs typeface="Times New Roman" panose="02020603050405020304" pitchFamily="18" charset="0"/>
              </a:rPr>
              <a:t>ee</a:t>
            </a:r>
            <a:r>
              <a:rPr lang="en-GB" sz="1800" dirty="0">
                <a:effectLst/>
                <a:latin typeface="Calibri" panose="020F0502020204030204" pitchFamily="34" charset="0"/>
                <a:ea typeface="Calibri" panose="020F0502020204030204" pitchFamily="34" charset="0"/>
                <a:cs typeface="Times New Roman" panose="02020603050405020304" pitchFamily="18" charset="0"/>
              </a:rPr>
              <a:t> causes opposing vertical dipole fields, making the orbit look something like this in the vertical plane.</a:t>
            </a:r>
          </a:p>
          <a:p>
            <a:endParaRPr lang="en-GB" dirty="0"/>
          </a:p>
        </p:txBody>
      </p:sp>
      <p:sp>
        <p:nvSpPr>
          <p:cNvPr id="4" name="Slide Number Placeholder 3"/>
          <p:cNvSpPr>
            <a:spLocks noGrp="1"/>
          </p:cNvSpPr>
          <p:nvPr>
            <p:ph type="sldNum" sz="quarter" idx="5"/>
          </p:nvPr>
        </p:nvSpPr>
        <p:spPr/>
        <p:txBody>
          <a:bodyPr/>
          <a:lstStyle/>
          <a:p>
            <a:fld id="{2FB954DA-9F51-4A4E-A4CF-FE984C97209E}" type="slidenum">
              <a:rPr lang="en-GB" smtClean="0"/>
              <a:t>10</a:t>
            </a:fld>
            <a:endParaRPr lang="en-GB"/>
          </a:p>
        </p:txBody>
      </p:sp>
    </p:spTree>
    <p:extLst>
      <p:ext uri="{BB962C8B-B14F-4D97-AF65-F5344CB8AC3E}">
        <p14:creationId xmlns:p14="http://schemas.microsoft.com/office/powerpoint/2010/main" val="149472656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slide - 1">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0" cy="2387600"/>
          </a:xfrm>
        </p:spPr>
        <p:txBody>
          <a:bodyPr anchor="b"/>
          <a:lstStyle>
            <a:lvl1pPr algn="ctr">
              <a:lnSpc>
                <a:spcPts val="4751"/>
              </a:lnSpc>
              <a:defRPr sz="48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0" cy="1655763"/>
          </a:xfrm>
        </p:spPr>
        <p:txBody>
          <a:bodyPr>
            <a:noAutofit/>
          </a:bodyPr>
          <a:lstStyle>
            <a:lvl1pPr marL="0" indent="0" algn="ctr">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399" y="134419"/>
            <a:ext cx="432000"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73934" y="127799"/>
            <a:ext cx="597087" cy="240000"/>
          </a:xfrm>
          <a:prstGeom prst="rect">
            <a:avLst/>
          </a:prstGeom>
        </p:spPr>
      </p:pic>
    </p:spTree>
    <p:extLst>
      <p:ext uri="{BB962C8B-B14F-4D97-AF65-F5344CB8AC3E}">
        <p14:creationId xmlns:p14="http://schemas.microsoft.com/office/powerpoint/2010/main" val="2236305198"/>
      </p:ext>
    </p:extLst>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27328553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41669631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7748240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29078042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2584349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20040265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244785886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28565484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989117"/>
            <a:ext cx="11017800" cy="4001283"/>
          </a:xfrm>
        </p:spPr>
        <p:txBody>
          <a:bodyPr/>
          <a:lstStyle>
            <a:lvl1pPr>
              <a:lnSpc>
                <a:spcPct val="100000"/>
              </a:lnSpc>
              <a:defRPr sz="2400"/>
            </a:lvl1pPr>
            <a:lvl2pPr marL="453589" indent="-453589">
              <a:lnSpc>
                <a:spcPct val="100000"/>
              </a:lnSpc>
              <a:defRPr sz="2400"/>
            </a:lvl2pPr>
            <a:lvl3pPr marL="907177" indent="-453589">
              <a:lnSpc>
                <a:spcPct val="100000"/>
              </a:lnSpc>
              <a:defRPr sz="2400"/>
            </a:lvl3pPr>
            <a:lvl4pPr marL="1360766" indent="-453589">
              <a:lnSpc>
                <a:spcPct val="100000"/>
              </a:lnSpc>
              <a:defRPr sz="2400"/>
            </a:lvl4pPr>
            <a:lvl5pPr marL="1814355" indent="-453589">
              <a:lnSpc>
                <a:spcPct val="100000"/>
              </a:lnSpc>
              <a:defRPr sz="2400"/>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11593298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7916047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slide - 2">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D343D645-9E73-4DF5-987F-AE7051A4FC6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3755741" y="1107340"/>
            <a:ext cx="4716524" cy="4720131"/>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592796"/>
            <a:ext cx="11017800" cy="2387600"/>
          </a:xfrm>
        </p:spPr>
        <p:txBody>
          <a:bodyPr anchor="b"/>
          <a:lstStyle>
            <a:lvl1pPr algn="ctr">
              <a:lnSpc>
                <a:spcPts val="4751"/>
              </a:lnSpc>
              <a:defRPr sz="4800" cap="all" baseline="0">
                <a:solidFill>
                  <a:schemeClr val="tx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4275516"/>
            <a:ext cx="11017800" cy="1655763"/>
          </a:xfrm>
        </p:spPr>
        <p:txBody>
          <a:bodyPr>
            <a:noAutofit/>
          </a:bodyPr>
          <a:lstStyle>
            <a:lvl1pPr marL="0" indent="0" algn="ctr">
              <a:buNone/>
              <a:defRPr sz="1600">
                <a:solidFill>
                  <a:schemeClr val="tx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399" y="105584"/>
            <a:ext cx="432000" cy="226761"/>
          </a:xfrm>
          <a:prstGeom prst="rect">
            <a:avLst/>
          </a:prstGeom>
        </p:spPr>
        <p:txBody>
          <a:bodyPr/>
          <a:lstStyle>
            <a:lvl1pPr>
              <a:defRPr>
                <a:solidFill>
                  <a:schemeClr val="tx2"/>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73932" y="98963"/>
            <a:ext cx="598619" cy="240000"/>
          </a:xfrm>
          <a:prstGeom prst="rect">
            <a:avLst/>
          </a:prstGeom>
        </p:spPr>
      </p:pic>
    </p:spTree>
    <p:extLst>
      <p:ext uri="{BB962C8B-B14F-4D97-AF65-F5344CB8AC3E}">
        <p14:creationId xmlns:p14="http://schemas.microsoft.com/office/powerpoint/2010/main" val="1804277576"/>
      </p:ext>
    </p:extLst>
  </p:cSld>
  <p:clrMapOvr>
    <a:overrideClrMapping bg1="lt1" tx1="dk1" bg2="lt2" tx2="dk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325290385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 2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7" name="Bildplatzhalter 7">
            <a:extLst>
              <a:ext uri="{FF2B5EF4-FFF2-40B4-BE49-F238E27FC236}">
                <a16:creationId xmlns:a16="http://schemas.microsoft.com/office/drawing/2014/main" id="{9B27A2E0-7828-42CC-94F2-52AC0B1B20E9}"/>
              </a:ext>
            </a:extLst>
          </p:cNvPr>
          <p:cNvSpPr>
            <a:spLocks noGrp="1"/>
          </p:cNvSpPr>
          <p:nvPr>
            <p:ph type="pic" sz="quarter" idx="12" hasCustomPrompt="1"/>
          </p:nvPr>
        </p:nvSpPr>
        <p:spPr>
          <a:xfrm>
            <a:off x="623093" y="1904399"/>
            <a:ext cx="5272200" cy="4343400"/>
          </a:xfrm>
        </p:spPr>
        <p:txBody>
          <a:bodyPr/>
          <a:lstStyle/>
          <a:p>
            <a:r>
              <a:rPr lang="en-US" noProof="0" dirty="0"/>
              <a:t>Add Image</a:t>
            </a:r>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4343400"/>
          </a:xfrm>
        </p:spPr>
        <p:txBody>
          <a:bodyPr/>
          <a:lstStyle/>
          <a:p>
            <a:r>
              <a:rPr lang="en-US" noProof="0"/>
              <a:t>Add Image</a:t>
            </a:r>
          </a:p>
        </p:txBody>
      </p:sp>
      <p:sp>
        <p:nvSpPr>
          <p:cNvPr id="5" name="Titel 4">
            <a:extLst>
              <a:ext uri="{FF2B5EF4-FFF2-40B4-BE49-F238E27FC236}">
                <a16:creationId xmlns:a16="http://schemas.microsoft.com/office/drawing/2014/main" id="{FBDA83D7-ED1C-407C-95EF-259295D21892}"/>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Tree>
    <p:extLst>
      <p:ext uri="{BB962C8B-B14F-4D97-AF65-F5344CB8AC3E}">
        <p14:creationId xmlns:p14="http://schemas.microsoft.com/office/powerpoint/2010/main" val="8833663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itle + Text + Image">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87400" y="1904399"/>
            <a:ext cx="5272200" cy="3810855"/>
          </a:xfrm>
        </p:spPr>
        <p:txBody>
          <a:bodyPr/>
          <a:lstStyle>
            <a:lvl1pPr>
              <a:defRPr/>
            </a:lvl1p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a:t>
            </a:r>
            <a:r>
              <a:rPr lang="de-DE" dirty="0" err="1"/>
              <a:t>Subtitle</a:t>
            </a:r>
            <a:endParaRPr lang="de-DE" dirty="0"/>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536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9" name="Textplatzhalter 4">
            <a:extLst>
              <a:ext uri="{FF2B5EF4-FFF2-40B4-BE49-F238E27FC236}">
                <a16:creationId xmlns:a16="http://schemas.microsoft.com/office/drawing/2014/main" id="{4359674F-CF32-4FA5-9124-DD44149261BE}"/>
              </a:ext>
            </a:extLst>
          </p:cNvPr>
          <p:cNvSpPr>
            <a:spLocks noGrp="1"/>
          </p:cNvSpPr>
          <p:nvPr>
            <p:ph type="body" sz="quarter" idx="18" hasCustomPrompt="1"/>
          </p:nvPr>
        </p:nvSpPr>
        <p:spPr>
          <a:xfrm>
            <a:off x="6240016" y="5823266"/>
            <a:ext cx="536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4" name="Titel 3">
            <a:extLst>
              <a:ext uri="{FF2B5EF4-FFF2-40B4-BE49-F238E27FC236}">
                <a16:creationId xmlns:a16="http://schemas.microsoft.com/office/drawing/2014/main" id="{25D6EFE5-C676-44A1-95E3-7BF41C1B224B}"/>
              </a:ext>
            </a:extLst>
          </p:cNvPr>
          <p:cNvSpPr>
            <a:spLocks noGrp="1"/>
          </p:cNvSpPr>
          <p:nvPr>
            <p:ph type="title" hasCustomPrompt="1"/>
          </p:nvPr>
        </p:nvSpPr>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798E3C2C-C457-4971-B195-C7CE1F91188A}"/>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18099234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itle + Imag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622800" y="1904399"/>
            <a:ext cx="5272200" cy="3810855"/>
          </a:xfrm>
        </p:spPr>
        <p:txBody>
          <a:bodyPr/>
          <a:lstStyle/>
          <a:p>
            <a:r>
              <a:rPr lang="en-US" noProof="0"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62496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6249600" y="2327400"/>
            <a:ext cx="5364000" cy="3663000"/>
          </a:xfrm>
        </p:spPr>
        <p:txBody>
          <a:bodyPr/>
          <a:lstStyle>
            <a:lvl1pPr>
              <a:defRPr/>
            </a:lvl1pPr>
            <a:lvl4pPr>
              <a:defRPr/>
            </a:lvl4pPr>
          </a:lstStyle>
          <a:p>
            <a:pPr lvl="0"/>
            <a:r>
              <a:rPr lang="en-US" noProof="0" dirty="0"/>
              <a:t>First Level (Running Text)</a:t>
            </a:r>
          </a:p>
          <a:p>
            <a:pPr lvl="1"/>
            <a:r>
              <a:rPr lang="en-US" noProof="0" dirty="0"/>
              <a:t>Second Level</a:t>
            </a:r>
          </a:p>
          <a:p>
            <a:pPr lvl="2"/>
            <a:r>
              <a:rPr lang="en-US" noProof="0" dirty="0"/>
              <a:t>Third Ebene</a:t>
            </a:r>
          </a:p>
          <a:p>
            <a:pPr lvl="3"/>
            <a:r>
              <a:rPr lang="en-US" noProof="0" dirty="0"/>
              <a:t>Fourth Ebene</a:t>
            </a:r>
          </a:p>
          <a:p>
            <a:pPr lvl="4"/>
            <a:r>
              <a:rPr lang="en-US" noProof="0" dirty="0"/>
              <a:t>Fifth Ebene</a:t>
            </a:r>
          </a:p>
        </p:txBody>
      </p:sp>
      <p:sp>
        <p:nvSpPr>
          <p:cNvPr id="4" name="Titel 3">
            <a:extLst>
              <a:ext uri="{FF2B5EF4-FFF2-40B4-BE49-F238E27FC236}">
                <a16:creationId xmlns:a16="http://schemas.microsoft.com/office/drawing/2014/main" id="{3BB9C48B-306B-4B7C-AF00-BA6C2F3CB515}"/>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10" name="Textplatzhalter 5">
            <a:extLst>
              <a:ext uri="{FF2B5EF4-FFF2-40B4-BE49-F238E27FC236}">
                <a16:creationId xmlns:a16="http://schemas.microsoft.com/office/drawing/2014/main" id="{E54D6B9B-188A-4CB1-80C1-74394219DCF1}"/>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47455871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itle + Text + 2 Images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4404601" y="1904400"/>
            <a:ext cx="3384551" cy="2008800"/>
          </a:xfrm>
        </p:spPr>
        <p:txBody>
          <a:bodyPr/>
          <a:lstStyle>
            <a:lvl1pPr>
              <a:defRPr/>
            </a:lvl1pPr>
          </a:lstStyle>
          <a:p>
            <a:r>
              <a:rPr lang="de-AT" dirty="0"/>
              <a:t>Add Image</a:t>
            </a:r>
          </a:p>
        </p:txBody>
      </p:sp>
      <p:sp>
        <p:nvSpPr>
          <p:cNvPr id="6" name="Textplatzhalter 4">
            <a:extLst>
              <a:ext uri="{FF2B5EF4-FFF2-40B4-BE49-F238E27FC236}">
                <a16:creationId xmlns:a16="http://schemas.microsoft.com/office/drawing/2014/main" id="{0374397B-2532-4487-8D82-80CE5B605516}"/>
              </a:ext>
            </a:extLst>
          </p:cNvPr>
          <p:cNvSpPr>
            <a:spLocks noGrp="1"/>
          </p:cNvSpPr>
          <p:nvPr>
            <p:ph type="body" sz="quarter" idx="11" hasCustomPrompt="1"/>
          </p:nvPr>
        </p:nvSpPr>
        <p:spPr>
          <a:xfrm>
            <a:off x="590400" y="1872797"/>
            <a:ext cx="347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8" name="Textplatzhalter 8">
            <a:extLst>
              <a:ext uri="{FF2B5EF4-FFF2-40B4-BE49-F238E27FC236}">
                <a16:creationId xmlns:a16="http://schemas.microsoft.com/office/drawing/2014/main" id="{49D831AE-EA9C-43ED-94DA-503FA68F90AC}"/>
              </a:ext>
            </a:extLst>
          </p:cNvPr>
          <p:cNvSpPr>
            <a:spLocks noGrp="1"/>
          </p:cNvSpPr>
          <p:nvPr>
            <p:ph type="body" sz="quarter" idx="12" hasCustomPrompt="1"/>
          </p:nvPr>
        </p:nvSpPr>
        <p:spPr>
          <a:xfrm>
            <a:off x="590400" y="2327400"/>
            <a:ext cx="3474000" cy="3663000"/>
          </a:xfrm>
        </p:spPr>
        <p:txBody>
          <a:bodyPr/>
          <a:lstStyle>
            <a:lvl1pPr>
              <a:defRPr/>
            </a:lvl1pPr>
            <a:lvl2pPr>
              <a:defRPr/>
            </a:lvl2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3" name="Textplatzhalter 8">
            <a:extLst>
              <a:ext uri="{FF2B5EF4-FFF2-40B4-BE49-F238E27FC236}">
                <a16:creationId xmlns:a16="http://schemas.microsoft.com/office/drawing/2014/main" id="{304CC4E7-09DC-4998-BCFA-AD280A0B1D97}"/>
              </a:ext>
            </a:extLst>
          </p:cNvPr>
          <p:cNvSpPr>
            <a:spLocks noGrp="1"/>
          </p:cNvSpPr>
          <p:nvPr>
            <p:ph type="body" sz="quarter" idx="19" hasCustomPrompt="1"/>
          </p:nvPr>
        </p:nvSpPr>
        <p:spPr>
          <a:xfrm>
            <a:off x="8127000" y="2327400"/>
            <a:ext cx="3474000" cy="3663000"/>
          </a:xfrm>
        </p:spPr>
        <p:txBody>
          <a:bodyPr/>
          <a:lstStyle>
            <a:lvl1pPr>
              <a:defRPr/>
            </a:lvl1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4" name="Bildplatzhalter 7">
            <a:extLst>
              <a:ext uri="{FF2B5EF4-FFF2-40B4-BE49-F238E27FC236}">
                <a16:creationId xmlns:a16="http://schemas.microsoft.com/office/drawing/2014/main" id="{12AEE0D9-326B-43F0-8F21-F85ED918A673}"/>
              </a:ext>
            </a:extLst>
          </p:cNvPr>
          <p:cNvSpPr>
            <a:spLocks noGrp="1"/>
          </p:cNvSpPr>
          <p:nvPr>
            <p:ph type="pic" sz="quarter" idx="20" hasCustomPrompt="1"/>
          </p:nvPr>
        </p:nvSpPr>
        <p:spPr>
          <a:xfrm>
            <a:off x="4404601" y="4165200"/>
            <a:ext cx="3384551" cy="2008800"/>
          </a:xfrm>
        </p:spPr>
        <p:txBody>
          <a:bodyPr/>
          <a:lstStyle>
            <a:lvl1pPr>
              <a:defRPr/>
            </a:lvl1pPr>
          </a:lstStyle>
          <a:p>
            <a:r>
              <a:rPr lang="de-AT" dirty="0"/>
              <a:t>Add Image</a:t>
            </a:r>
          </a:p>
        </p:txBody>
      </p:sp>
      <p:sp>
        <p:nvSpPr>
          <p:cNvPr id="4" name="Titel 3">
            <a:extLst>
              <a:ext uri="{FF2B5EF4-FFF2-40B4-BE49-F238E27FC236}">
                <a16:creationId xmlns:a16="http://schemas.microsoft.com/office/drawing/2014/main" id="{FA554AB9-2B77-4A5E-8DE0-C5B9338233CD}"/>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9" name="Textplatzhalter 5">
            <a:extLst>
              <a:ext uri="{FF2B5EF4-FFF2-40B4-BE49-F238E27FC236}">
                <a16:creationId xmlns:a16="http://schemas.microsoft.com/office/drawing/2014/main" id="{3135ED04-BF59-4DF8-B4BE-86B8797144EE}"/>
              </a:ext>
            </a:extLst>
          </p:cNvPr>
          <p:cNvSpPr>
            <a:spLocks noGrp="1"/>
          </p:cNvSpPr>
          <p:nvPr>
            <p:ph type="body" sz="quarter" idx="14" hasCustomPrompt="1"/>
          </p:nvPr>
        </p:nvSpPr>
        <p:spPr>
          <a:xfrm>
            <a:off x="590552" y="6165000"/>
            <a:ext cx="3473849" cy="455400"/>
          </a:xfrm>
        </p:spPr>
        <p:txBody>
          <a:bodyPr>
            <a:noAutofit/>
          </a:bodyPr>
          <a:lstStyle>
            <a:lvl1pPr>
              <a:lnSpc>
                <a:spcPts val="1351"/>
              </a:lnSpc>
              <a:defRPr sz="1333"/>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5168498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ull Image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0"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en-US" noProof="0" dirty="0"/>
              <a:t>Insert Background Image </a:t>
            </a:r>
          </a:p>
        </p:txBody>
      </p:sp>
      <p:sp>
        <p:nvSpPr>
          <p:cNvPr id="5" name="Textplatzhalter 4">
            <a:extLst>
              <a:ext uri="{FF2B5EF4-FFF2-40B4-BE49-F238E27FC236}">
                <a16:creationId xmlns:a16="http://schemas.microsoft.com/office/drawing/2014/main" id="{BD79F90D-3491-43D5-A790-90072FE11986}"/>
              </a:ext>
            </a:extLst>
          </p:cNvPr>
          <p:cNvSpPr>
            <a:spLocks noGrp="1"/>
          </p:cNvSpPr>
          <p:nvPr>
            <p:ph type="body" sz="quarter" idx="19" hasCustomPrompt="1"/>
          </p:nvPr>
        </p:nvSpPr>
        <p:spPr>
          <a:xfrm>
            <a:off x="0" y="5124600"/>
            <a:ext cx="12192000" cy="1733400"/>
          </a:xfrm>
          <a:blipFill>
            <a:blip r:embed="rId2"/>
            <a:stretch>
              <a:fillRect/>
            </a:stretch>
          </a:blipFill>
        </p:spPr>
        <p:txBody>
          <a:bodyPr/>
          <a:lstStyle>
            <a:lvl1pPr>
              <a:lnSpc>
                <a:spcPts val="0"/>
              </a:lnSpc>
              <a:defRPr/>
            </a:lvl1pPr>
          </a:lstStyle>
          <a:p>
            <a:pPr lvl="0"/>
            <a:r>
              <a:rPr lang="de-AT" dirty="0"/>
              <a:t>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8" name="Textplatzhalter 4">
            <a:extLst>
              <a:ext uri="{FF2B5EF4-FFF2-40B4-BE49-F238E27FC236}">
                <a16:creationId xmlns:a16="http://schemas.microsoft.com/office/drawing/2014/main" id="{660E39D6-6B5D-455A-A188-1048C3C9BC32}"/>
              </a:ext>
            </a:extLst>
          </p:cNvPr>
          <p:cNvSpPr>
            <a:spLocks noGrp="1"/>
          </p:cNvSpPr>
          <p:nvPr>
            <p:ph type="body" sz="quarter" idx="18" hasCustomPrompt="1"/>
          </p:nvPr>
        </p:nvSpPr>
        <p:spPr>
          <a:xfrm>
            <a:off x="590400" y="6093296"/>
            <a:ext cx="3465000" cy="378341"/>
          </a:xfrm>
        </p:spPr>
        <p:txBody>
          <a:bodyPr wrap="none">
            <a:noAutofit/>
          </a:bodyPr>
          <a:lstStyle>
            <a:lvl1pPr>
              <a:lnSpc>
                <a:spcPts val="1351"/>
              </a:lnSpc>
              <a:defRPr sz="1333" b="1">
                <a:solidFill>
                  <a:schemeClr val="bg1"/>
                </a:solidFill>
              </a:defRPr>
            </a:lvl1pPr>
            <a:lvl2pPr marL="0" indent="0">
              <a:lnSpc>
                <a:spcPts val="1351"/>
              </a:lnSpc>
              <a:buFontTx/>
              <a:buNone/>
              <a:defRPr sz="1333" b="0">
                <a:solidFill>
                  <a:schemeClr val="bg1"/>
                </a:solidFill>
              </a:defRPr>
            </a:lvl2pPr>
            <a:lvl3pPr marL="0" indent="0">
              <a:lnSpc>
                <a:spcPts val="1351"/>
              </a:lnSpc>
              <a:buFontTx/>
              <a:buNone/>
              <a:defRPr sz="1000" b="0">
                <a:solidFill>
                  <a:schemeClr val="bg1"/>
                </a:solidFill>
              </a:defRPr>
            </a:lvl3pPr>
            <a:lvl4pPr marL="0" indent="0">
              <a:lnSpc>
                <a:spcPts val="1351"/>
              </a:lnSpc>
              <a:buFontTx/>
              <a:buNone/>
              <a:defRPr sz="1000" b="0">
                <a:solidFill>
                  <a:schemeClr val="bg1"/>
                </a:solidFill>
              </a:defRPr>
            </a:lvl4pPr>
            <a:lvl5pPr marL="0" indent="0">
              <a:lnSpc>
                <a:spcPts val="1351"/>
              </a:lnSpc>
              <a:buFontTx/>
              <a:buNone/>
              <a:defRPr sz="1000" b="0">
                <a:solidFill>
                  <a:schemeClr val="bg1"/>
                </a:solidFill>
              </a:defRPr>
            </a:lvl5pPr>
            <a:lvl6pPr marL="2285943" indent="0">
              <a:buNone/>
              <a:defRPr/>
            </a:lvl6pPr>
          </a:lstStyle>
          <a:p>
            <a:pPr lvl="0"/>
            <a:r>
              <a:rPr lang="en-US" noProof="0" dirty="0"/>
              <a:t>First Level (Strong)</a:t>
            </a:r>
          </a:p>
          <a:p>
            <a:pPr lvl="1"/>
            <a:r>
              <a:rPr lang="en-US" noProof="0" dirty="0"/>
              <a:t>Second Level (Text)</a:t>
            </a:r>
          </a:p>
        </p:txBody>
      </p:sp>
    </p:spTree>
    <p:extLst>
      <p:ext uri="{BB962C8B-B14F-4D97-AF65-F5344CB8AC3E}">
        <p14:creationId xmlns:p14="http://schemas.microsoft.com/office/powerpoint/2010/main" val="152597391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E621380A-5FB6-4DFB-922D-CC92A7225688}"/>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Tree>
    <p:extLst>
      <p:ext uri="{BB962C8B-B14F-4D97-AF65-F5344CB8AC3E}">
        <p14:creationId xmlns:p14="http://schemas.microsoft.com/office/powerpoint/2010/main" val="11814603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slide - 3">
    <p:bg>
      <p:bgRef idx="1001">
        <a:schemeClr val="bg1"/>
      </p:bgRef>
    </p:bg>
    <p:spTree>
      <p:nvGrpSpPr>
        <p:cNvPr id="1" name=""/>
        <p:cNvGrpSpPr/>
        <p:nvPr/>
      </p:nvGrpSpPr>
      <p:grpSpPr>
        <a:xfrm>
          <a:off x="0" y="0"/>
          <a:ext cx="0" cy="0"/>
          <a:chOff x="0" y="0"/>
          <a:chExt cx="0" cy="0"/>
        </a:xfrm>
      </p:grpSpPr>
      <p:pic>
        <p:nvPicPr>
          <p:cNvPr id="10" name="Grafik 9">
            <a:extLst>
              <a:ext uri="{FF2B5EF4-FFF2-40B4-BE49-F238E27FC236}">
                <a16:creationId xmlns:a16="http://schemas.microsoft.com/office/drawing/2014/main" id="{0B76ECB0-B71D-454C-9911-8489B91E505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pic>
        <p:nvPicPr>
          <p:cNvPr id="12" name="Grafik 11" descr="Ein Bild, das Zeichnung enthält.&#10;&#10;Automatisch generierte Beschreibung">
            <a:extLst>
              <a:ext uri="{FF2B5EF4-FFF2-40B4-BE49-F238E27FC236}">
                <a16:creationId xmlns:a16="http://schemas.microsoft.com/office/drawing/2014/main" id="{A869517B-FA4A-4693-A73F-75823C3FCBFB}"/>
              </a:ext>
            </a:extLst>
          </p:cNvPr>
          <p:cNvPicPr>
            <a:picLocks noChangeAspect="1"/>
          </p:cNvPicPr>
          <p:nvPr userDrawn="1"/>
        </p:nvPicPr>
        <p:blipFill>
          <a:blip r:embed="rId3">
            <a:alphaModFix amt="40000"/>
            <a:extLst>
              <a:ext uri="{28A0092B-C50C-407E-A947-70E740481C1C}">
                <a14:useLocalDpi xmlns:a14="http://schemas.microsoft.com/office/drawing/2010/main" val="0"/>
              </a:ext>
            </a:extLst>
          </a:blip>
          <a:stretch>
            <a:fillRect/>
          </a:stretch>
        </p:blipFill>
        <p:spPr>
          <a:xfrm>
            <a:off x="3506400" y="1132200"/>
            <a:ext cx="5465976" cy="47988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1394775"/>
            <a:ext cx="11017800" cy="2387600"/>
          </a:xfrm>
        </p:spPr>
        <p:txBody>
          <a:bodyPr anchor="b"/>
          <a:lstStyle>
            <a:lvl1pPr algn="ctr">
              <a:lnSpc>
                <a:spcPts val="4751"/>
              </a:lnSpc>
              <a:defRPr sz="4800" cap="all" baseline="0">
                <a:solidFill>
                  <a:schemeClr val="bg1"/>
                </a:solidFill>
              </a:defRPr>
            </a:lvl1pPr>
          </a:lstStyle>
          <a:p>
            <a:r>
              <a:rPr lang="en-US" noProof="0" dirty="0"/>
              <a:t>Add Title</a:t>
            </a:r>
          </a:p>
        </p:txBody>
      </p:sp>
      <p:sp>
        <p:nvSpPr>
          <p:cNvPr id="3" name="Untertitel 2">
            <a:extLst>
              <a:ext uri="{FF2B5EF4-FFF2-40B4-BE49-F238E27FC236}">
                <a16:creationId xmlns:a16="http://schemas.microsoft.com/office/drawing/2014/main" id="{50BC8719-547F-4D8D-A3C6-6842D0F18FC7}"/>
              </a:ext>
            </a:extLst>
          </p:cNvPr>
          <p:cNvSpPr>
            <a:spLocks noGrp="1"/>
          </p:cNvSpPr>
          <p:nvPr>
            <p:ph type="subTitle" idx="1" hasCustomPrompt="1"/>
          </p:nvPr>
        </p:nvSpPr>
        <p:spPr>
          <a:xfrm>
            <a:off x="590400" y="3861048"/>
            <a:ext cx="11017800" cy="1655763"/>
          </a:xfrm>
        </p:spPr>
        <p:txBody>
          <a:bodyPr>
            <a:noAutofit/>
          </a:bodyPr>
          <a:lstStyle>
            <a:lvl1pPr marL="0" indent="0" algn="ctr">
              <a:buNone/>
              <a:defRPr sz="16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Add Subtitle</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399" y="105465"/>
            <a:ext cx="432000"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4">
            <a:extLst>
              <a:ext uri="{28A0092B-C50C-407E-A947-70E740481C1C}">
                <a14:useLocalDpi xmlns:a14="http://schemas.microsoft.com/office/drawing/2010/main" val="0"/>
              </a:ext>
            </a:extLst>
          </a:blip>
          <a:srcRect/>
          <a:stretch/>
        </p:blipFill>
        <p:spPr>
          <a:xfrm>
            <a:off x="173934" y="98844"/>
            <a:ext cx="597087" cy="240000"/>
          </a:xfrm>
          <a:prstGeom prst="rect">
            <a:avLst/>
          </a:prstGeom>
        </p:spPr>
      </p:pic>
    </p:spTree>
    <p:extLst>
      <p:ext uri="{BB962C8B-B14F-4D97-AF65-F5344CB8AC3E}">
        <p14:creationId xmlns:p14="http://schemas.microsoft.com/office/powerpoint/2010/main" val="3186781011"/>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Goodbye Slide">
    <p:bg>
      <p:bgPr>
        <a:solidFill>
          <a:schemeClr val="accent6"/>
        </a:solidFill>
        <a:effectLst/>
      </p:bgPr>
    </p:bg>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FD473FF2-142B-4BBC-8823-BAB28C2F9A4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1963"/>
            <a:ext cx="12192000" cy="6858000"/>
          </a:xfrm>
          <a:prstGeom prst="rect">
            <a:avLst/>
          </a:prstGeom>
        </p:spPr>
      </p:pic>
      <p:sp>
        <p:nvSpPr>
          <p:cNvPr id="2" name="Titel 1">
            <a:extLst>
              <a:ext uri="{FF2B5EF4-FFF2-40B4-BE49-F238E27FC236}">
                <a16:creationId xmlns:a16="http://schemas.microsoft.com/office/drawing/2014/main" id="{78FDEAC5-CB05-410E-9C13-A3BB95AA2B9C}"/>
              </a:ext>
            </a:extLst>
          </p:cNvPr>
          <p:cNvSpPr>
            <a:spLocks noGrp="1"/>
          </p:cNvSpPr>
          <p:nvPr>
            <p:ph type="ctrTitle" hasCustomPrompt="1"/>
          </p:nvPr>
        </p:nvSpPr>
        <p:spPr>
          <a:xfrm>
            <a:off x="590400" y="2384884"/>
            <a:ext cx="11017800" cy="2387600"/>
          </a:xfrm>
        </p:spPr>
        <p:txBody>
          <a:bodyPr anchor="ctr" anchorCtr="0"/>
          <a:lstStyle>
            <a:lvl1pPr algn="ctr">
              <a:lnSpc>
                <a:spcPts val="4751"/>
              </a:lnSpc>
              <a:defRPr sz="4800" cap="none" baseline="0">
                <a:solidFill>
                  <a:schemeClr val="bg1"/>
                </a:solidFill>
              </a:defRPr>
            </a:lvl1pPr>
          </a:lstStyle>
          <a:p>
            <a:r>
              <a:rPr lang="en-US" noProof="0" dirty="0"/>
              <a:t>Add Your Final Greetings</a:t>
            </a:r>
          </a:p>
        </p:txBody>
      </p:sp>
      <p:sp>
        <p:nvSpPr>
          <p:cNvPr id="6" name="Foliennummernplatzhalter 5">
            <a:extLst>
              <a:ext uri="{FF2B5EF4-FFF2-40B4-BE49-F238E27FC236}">
                <a16:creationId xmlns:a16="http://schemas.microsoft.com/office/drawing/2014/main" id="{EAB0140E-32A7-4823-A87C-11F572A9F07B}"/>
              </a:ext>
            </a:extLst>
          </p:cNvPr>
          <p:cNvSpPr>
            <a:spLocks noGrp="1"/>
          </p:cNvSpPr>
          <p:nvPr>
            <p:ph type="sldNum" sz="quarter" idx="12"/>
          </p:nvPr>
        </p:nvSpPr>
        <p:spPr>
          <a:xfrm>
            <a:off x="11660399" y="105465"/>
            <a:ext cx="432000" cy="226761"/>
          </a:xfrm>
          <a:prstGeom prst="rect">
            <a:avLst/>
          </a:prstGeom>
        </p:spPr>
        <p:txBody>
          <a:bodyPr/>
          <a:lstStyle>
            <a:lvl1pPr>
              <a:defRPr>
                <a:solidFill>
                  <a:schemeClr val="bg1"/>
                </a:solidFill>
              </a:defRPr>
            </a:lvl1pPr>
          </a:lstStyle>
          <a:p>
            <a:fld id="{88A1DFE4-5FC5-43BD-BB7E-75EAD82B965F}" type="slidenum">
              <a:rPr lang="en-US" noProof="0" smtClean="0"/>
              <a:pPr/>
              <a:t>‹#›</a:t>
            </a:fld>
            <a:endParaRPr lang="en-US" noProof="0" dirty="0"/>
          </a:p>
        </p:txBody>
      </p:sp>
      <p:pic>
        <p:nvPicPr>
          <p:cNvPr id="16" name="Grafik 15">
            <a:extLst>
              <a:ext uri="{FF2B5EF4-FFF2-40B4-BE49-F238E27FC236}">
                <a16:creationId xmlns:a16="http://schemas.microsoft.com/office/drawing/2014/main" id="{31B0BD8A-D178-4B00-A3F1-5503D969B4CA}"/>
              </a:ext>
            </a:extLst>
          </p:cNvPr>
          <p:cNvPicPr>
            <a:picLocks noChangeAspect="1"/>
          </p:cNvPicPr>
          <p:nvPr userDrawn="1"/>
        </p:nvPicPr>
        <p:blipFill>
          <a:blip r:embed="rId3">
            <a:extLst>
              <a:ext uri="{28A0092B-C50C-407E-A947-70E740481C1C}">
                <a14:useLocalDpi xmlns:a14="http://schemas.microsoft.com/office/drawing/2010/main" val="0"/>
              </a:ext>
            </a:extLst>
          </a:blip>
          <a:srcRect/>
          <a:stretch/>
        </p:blipFill>
        <p:spPr>
          <a:xfrm>
            <a:off x="173934" y="98844"/>
            <a:ext cx="597087" cy="240000"/>
          </a:xfrm>
          <a:prstGeom prst="rect">
            <a:avLst/>
          </a:prstGeom>
        </p:spPr>
      </p:pic>
    </p:spTree>
    <p:extLst>
      <p:ext uri="{BB962C8B-B14F-4D97-AF65-F5344CB8AC3E}">
        <p14:creationId xmlns:p14="http://schemas.microsoft.com/office/powerpoint/2010/main" val="1187682029"/>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able of conten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12" name="Textplatzhalter 8">
            <a:extLst>
              <a:ext uri="{FF2B5EF4-FFF2-40B4-BE49-F238E27FC236}">
                <a16:creationId xmlns:a16="http://schemas.microsoft.com/office/drawing/2014/main" id="{E69F34A5-EA9B-4A0A-A8FB-63CF2456D5B6}"/>
              </a:ext>
            </a:extLst>
          </p:cNvPr>
          <p:cNvSpPr>
            <a:spLocks noGrp="1"/>
          </p:cNvSpPr>
          <p:nvPr>
            <p:ph type="body" sz="quarter" idx="13" hasCustomPrompt="1"/>
          </p:nvPr>
        </p:nvSpPr>
        <p:spPr>
          <a:xfrm>
            <a:off x="6249600" y="1872000"/>
            <a:ext cx="5364000" cy="4118400"/>
          </a:xfrm>
        </p:spPr>
        <p:txBody>
          <a:bodyPr/>
          <a:lstStyle>
            <a:lvl1pPr>
              <a:spcBef>
                <a:spcPts val="1851"/>
              </a:spcBef>
              <a:defRPr sz="1867" b="1"/>
            </a:lvl1pPr>
            <a:lvl2pPr marL="629984" indent="0">
              <a:buNone/>
              <a:tabLst>
                <a:tab pos="5273868" algn="r"/>
              </a:tabLst>
              <a:defRPr/>
            </a:lvl2pPr>
            <a:lvl3pPr marL="1493963" indent="0">
              <a:buFont typeface="Arial" panose="020B0604020202020204" pitchFamily="34" charset="0"/>
              <a:buNone/>
              <a:tabLst>
                <a:tab pos="5273868" algn="r"/>
              </a:tabLst>
              <a:defRPr/>
            </a:lvl3pPr>
            <a:lvl4pPr marL="1493963" indent="0">
              <a:buFont typeface="Arial" panose="020B0604020202020204" pitchFamily="34" charset="0"/>
              <a:buNone/>
              <a:tabLst>
                <a:tab pos="5273868" algn="r"/>
              </a:tabLst>
              <a:defRPr/>
            </a:lvl4pPr>
            <a:lvl5pPr marL="1493963" indent="0">
              <a:buFont typeface="Arial" panose="020B0604020202020204" pitchFamily="34" charset="0"/>
              <a:buNone/>
              <a:tabLst>
                <a:tab pos="5273868" algn="r"/>
              </a:tabLst>
              <a:defRPr/>
            </a:lvl5pPr>
          </a:lstStyle>
          <a:p>
            <a:pPr lvl="0"/>
            <a:r>
              <a:rPr lang="en-US" noProof="0" dirty="0"/>
              <a:t>Chapter Title</a:t>
            </a:r>
          </a:p>
          <a:p>
            <a:pPr lvl="1"/>
            <a:r>
              <a:rPr lang="en-US" noProof="0" dirty="0"/>
              <a:t>Subchapter Level 1	1</a:t>
            </a:r>
          </a:p>
          <a:p>
            <a:pPr lvl="2"/>
            <a:r>
              <a:rPr lang="en-US" noProof="0" dirty="0"/>
              <a:t>Subchapter Level 2	1</a:t>
            </a:r>
          </a:p>
          <a:p>
            <a:pPr lvl="3"/>
            <a:r>
              <a:rPr lang="en-US" noProof="0" dirty="0"/>
              <a:t>Subchapter Level 2	1</a:t>
            </a:r>
          </a:p>
          <a:p>
            <a:pPr lvl="4"/>
            <a:r>
              <a:rPr lang="en-US" noProof="0" dirty="0"/>
              <a:t>Subchapter Level 2	1</a:t>
            </a:r>
          </a:p>
        </p:txBody>
      </p:sp>
      <p:sp>
        <p:nvSpPr>
          <p:cNvPr id="4" name="Titel 3">
            <a:extLst>
              <a:ext uri="{FF2B5EF4-FFF2-40B4-BE49-F238E27FC236}">
                <a16:creationId xmlns:a16="http://schemas.microsoft.com/office/drawing/2014/main" id="{24C33D56-EDA7-4D6B-80CE-52842ECCEC5A}"/>
              </a:ext>
            </a:extLst>
          </p:cNvPr>
          <p:cNvSpPr>
            <a:spLocks noGrp="1"/>
          </p:cNvSpPr>
          <p:nvPr>
            <p:ph type="title" hasCustomPrompt="1"/>
          </p:nvPr>
        </p:nvSpPr>
        <p:spPr>
          <a:xfrm>
            <a:off x="590400" y="770400"/>
            <a:ext cx="11017800" cy="1072088"/>
          </a:xfrm>
          <a:prstGeom prst="rect">
            <a:avLst/>
          </a:prstGeom>
        </p:spPr>
        <p:txBody>
          <a:bodyPr/>
          <a:lstStyle>
            <a:lvl1pPr>
              <a:defRPr/>
            </a:lvl1pPr>
          </a:lstStyle>
          <a:p>
            <a:r>
              <a:rPr lang="en-US" noProof="0" dirty="0"/>
              <a:t>Add Title</a:t>
            </a:r>
          </a:p>
        </p:txBody>
      </p:sp>
    </p:spTree>
    <p:extLst>
      <p:ext uri="{BB962C8B-B14F-4D97-AF65-F5344CB8AC3E}">
        <p14:creationId xmlns:p14="http://schemas.microsoft.com/office/powerpoint/2010/main" val="38198899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hapter Opening Slide">
    <p:spTree>
      <p:nvGrpSpPr>
        <p:cNvPr id="1" name=""/>
        <p:cNvGrpSpPr/>
        <p:nvPr/>
      </p:nvGrpSpPr>
      <p:grpSpPr>
        <a:xfrm>
          <a:off x="0" y="0"/>
          <a:ext cx="0" cy="0"/>
          <a:chOff x="0" y="0"/>
          <a:chExt cx="0" cy="0"/>
        </a:xfrm>
      </p:grpSpPr>
      <p:sp>
        <p:nvSpPr>
          <p:cNvPr id="11" name="Bildplatzhalter 7">
            <a:extLst>
              <a:ext uri="{FF2B5EF4-FFF2-40B4-BE49-F238E27FC236}">
                <a16:creationId xmlns:a16="http://schemas.microsoft.com/office/drawing/2014/main" id="{7B513B95-6E82-47E2-A6D3-36A6144EE181}"/>
              </a:ext>
            </a:extLst>
          </p:cNvPr>
          <p:cNvSpPr>
            <a:spLocks noGrp="1"/>
          </p:cNvSpPr>
          <p:nvPr>
            <p:ph type="pic" sz="quarter" idx="13" hasCustomPrompt="1"/>
          </p:nvPr>
        </p:nvSpPr>
        <p:spPr>
          <a:xfrm>
            <a:off x="5573" y="452669"/>
            <a:ext cx="12192000" cy="6405331"/>
          </a:xfrm>
          <a:solidFill>
            <a:schemeClr val="bg1">
              <a:lumMod val="50000"/>
              <a:alpha val="50000"/>
            </a:schemeClr>
          </a:solidFill>
        </p:spPr>
        <p:txBody>
          <a:bodyPr anchor="t" anchorCtr="0"/>
          <a:lstStyle>
            <a:lvl1pPr algn="ctr">
              <a:lnSpc>
                <a:spcPct val="150000"/>
              </a:lnSpc>
              <a:spcBef>
                <a:spcPts val="0"/>
              </a:spcBef>
              <a:defRPr sz="4000">
                <a:solidFill>
                  <a:schemeClr val="bg1"/>
                </a:solidFill>
              </a:defRPr>
            </a:lvl1pPr>
          </a:lstStyle>
          <a:p>
            <a:r>
              <a:rPr lang="de-AT" dirty="0"/>
              <a:t>Insert </a:t>
            </a:r>
            <a:r>
              <a:rPr lang="en-US" noProof="0" dirty="0"/>
              <a:t>Background</a:t>
            </a:r>
            <a:r>
              <a:rPr lang="de-AT" dirty="0"/>
              <a:t> Image  </a:t>
            </a:r>
          </a:p>
        </p:txBody>
      </p:sp>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9" name="Titel 1">
            <a:extLst>
              <a:ext uri="{FF2B5EF4-FFF2-40B4-BE49-F238E27FC236}">
                <a16:creationId xmlns:a16="http://schemas.microsoft.com/office/drawing/2014/main" id="{0B952560-8B22-4EC2-A520-BB0D9A9A2134}"/>
              </a:ext>
            </a:extLst>
          </p:cNvPr>
          <p:cNvSpPr>
            <a:spLocks noGrp="1"/>
          </p:cNvSpPr>
          <p:nvPr>
            <p:ph type="ctrTitle" hasCustomPrompt="1"/>
          </p:nvPr>
        </p:nvSpPr>
        <p:spPr>
          <a:xfrm>
            <a:off x="590400" y="1394775"/>
            <a:ext cx="11017800" cy="2387600"/>
          </a:xfrm>
          <a:prstGeom prst="rect">
            <a:avLst/>
          </a:prstGeom>
        </p:spPr>
        <p:txBody>
          <a:bodyPr anchor="b"/>
          <a:lstStyle>
            <a:lvl1pPr algn="ctr">
              <a:lnSpc>
                <a:spcPts val="4751"/>
              </a:lnSpc>
              <a:defRPr sz="4500" cap="all" baseline="0">
                <a:solidFill>
                  <a:schemeClr val="bg1"/>
                </a:solidFill>
              </a:defRPr>
            </a:lvl1pPr>
          </a:lstStyle>
          <a:p>
            <a:r>
              <a:rPr lang="en-US" noProof="0" dirty="0"/>
              <a:t>Chapter</a:t>
            </a:r>
            <a:r>
              <a:rPr lang="de-AT" dirty="0"/>
              <a:t> Title</a:t>
            </a:r>
          </a:p>
        </p:txBody>
      </p:sp>
      <p:sp>
        <p:nvSpPr>
          <p:cNvPr id="10" name="Untertitel 2">
            <a:extLst>
              <a:ext uri="{FF2B5EF4-FFF2-40B4-BE49-F238E27FC236}">
                <a16:creationId xmlns:a16="http://schemas.microsoft.com/office/drawing/2014/main" id="{3ADE6088-5D10-4D28-890C-D6F29F2A1C2A}"/>
              </a:ext>
            </a:extLst>
          </p:cNvPr>
          <p:cNvSpPr>
            <a:spLocks noGrp="1"/>
          </p:cNvSpPr>
          <p:nvPr>
            <p:ph type="subTitle" idx="1" hasCustomPrompt="1"/>
          </p:nvPr>
        </p:nvSpPr>
        <p:spPr>
          <a:xfrm>
            <a:off x="590400" y="3843045"/>
            <a:ext cx="11017800" cy="1655763"/>
          </a:xfrm>
        </p:spPr>
        <p:txBody>
          <a:bodyPr>
            <a:noAutofit/>
          </a:bodyPr>
          <a:lstStyle>
            <a:lvl1pPr marL="0" indent="0" algn="ctr">
              <a:buNone/>
              <a:defRPr sz="1500">
                <a:solidFill>
                  <a:schemeClr val="bg1"/>
                </a:solidFill>
              </a:defRPr>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noProof="0" dirty="0"/>
              <a:t>Chapter</a:t>
            </a:r>
            <a:r>
              <a:rPr lang="de-AT" dirty="0"/>
              <a:t> </a:t>
            </a:r>
            <a:r>
              <a:rPr lang="en-US" noProof="0" dirty="0"/>
              <a:t>Subtitle</a:t>
            </a:r>
          </a:p>
        </p:txBody>
      </p:sp>
    </p:spTree>
    <p:extLst>
      <p:ext uri="{BB962C8B-B14F-4D97-AF65-F5344CB8AC3E}">
        <p14:creationId xmlns:p14="http://schemas.microsoft.com/office/powerpoint/2010/main" val="38279072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11017800" cy="3663000"/>
          </a:xfrm>
        </p:spPr>
        <p:txBody>
          <a:bodyPr/>
          <a:lstStyle>
            <a:lvl1pPr>
              <a:lnSpc>
                <a:spcPts val="2600"/>
              </a:lnSpc>
              <a:defRPr sz="2133"/>
            </a:lvl1pPr>
            <a:lvl2pPr marL="453589" indent="-453589">
              <a:lnSpc>
                <a:spcPts val="2600"/>
              </a:lnSpc>
              <a:defRPr sz="2133"/>
            </a:lvl2pPr>
            <a:lvl3pPr marL="907177" indent="-453589">
              <a:lnSpc>
                <a:spcPts val="2600"/>
              </a:lnSpc>
              <a:defRPr sz="2133"/>
            </a:lvl3pPr>
            <a:lvl4pPr marL="1360766" indent="-453589">
              <a:lnSpc>
                <a:spcPts val="2600"/>
              </a:lnSpc>
              <a:defRPr sz="2133"/>
            </a:lvl4pPr>
            <a:lvl5pPr marL="1814355" indent="-453589">
              <a:lnSpc>
                <a:spcPts val="2600"/>
              </a:lnSpc>
              <a:defRPr sz="2133"/>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809325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 Text + Text">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1872797"/>
            <a:ext cx="5364000" cy="283411"/>
          </a:xfrm>
        </p:spPr>
        <p:txBody>
          <a:bodyPr>
            <a:noAutofit/>
          </a:bodyPr>
          <a:lstStyle>
            <a:lvl1pPr>
              <a:defRPr sz="1867" b="1"/>
            </a:lvl1pPr>
            <a:lvl2pPr marL="0" indent="0">
              <a:buFontTx/>
              <a:buNone/>
              <a:defRPr sz="1800" b="1"/>
            </a:lvl2pPr>
            <a:lvl3pPr marL="0" indent="0">
              <a:buFontTx/>
              <a:buNone/>
              <a:defRPr sz="1800" b="1"/>
            </a:lvl3pPr>
            <a:lvl4pPr marL="0" indent="0">
              <a:buFontTx/>
              <a:buNone/>
              <a:defRPr sz="1800" b="1"/>
            </a:lvl4pPr>
            <a:lvl5pPr marL="0" indent="0">
              <a:buFontTx/>
              <a:buNone/>
              <a:defRPr sz="1800" b="1"/>
            </a:lvl5pPr>
          </a:lstStyle>
          <a:p>
            <a:pPr lvl="0"/>
            <a:r>
              <a:rPr lang="en-US" noProof="0" dirty="0"/>
              <a:t>Add Subtitle</a:t>
            </a:r>
          </a:p>
        </p:txBody>
      </p:sp>
      <p:sp>
        <p:nvSpPr>
          <p:cNvPr id="9" name="Textplatzhalter 8">
            <a:extLst>
              <a:ext uri="{FF2B5EF4-FFF2-40B4-BE49-F238E27FC236}">
                <a16:creationId xmlns:a16="http://schemas.microsoft.com/office/drawing/2014/main" id="{D20A4B97-3F05-4D38-BDB5-617887401233}"/>
              </a:ext>
            </a:extLst>
          </p:cNvPr>
          <p:cNvSpPr>
            <a:spLocks noGrp="1"/>
          </p:cNvSpPr>
          <p:nvPr>
            <p:ph type="body" sz="quarter" idx="12" hasCustomPrompt="1"/>
          </p:nvPr>
        </p:nvSpPr>
        <p:spPr>
          <a:xfrm>
            <a:off x="590400" y="2327400"/>
            <a:ext cx="5364000" cy="3663000"/>
          </a:xfrm>
        </p:spPr>
        <p:txBody>
          <a:bodyPr/>
          <a:lstStyle>
            <a:lvl1pPr>
              <a:defRPr/>
            </a:lvl1pPr>
            <a:lvl2pPr>
              <a:defRPr/>
            </a:lvl2pPr>
            <a:lvl5pPr>
              <a:defRPr/>
            </a:lvl5p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10" name="Textplatzhalter 8">
            <a:extLst>
              <a:ext uri="{FF2B5EF4-FFF2-40B4-BE49-F238E27FC236}">
                <a16:creationId xmlns:a16="http://schemas.microsoft.com/office/drawing/2014/main" id="{B620B50C-303A-44DC-8838-2B1CB9466574}"/>
              </a:ext>
            </a:extLst>
          </p:cNvPr>
          <p:cNvSpPr>
            <a:spLocks noGrp="1"/>
          </p:cNvSpPr>
          <p:nvPr>
            <p:ph type="body" sz="quarter" idx="13" hasCustomPrompt="1"/>
          </p:nvPr>
        </p:nvSpPr>
        <p:spPr>
          <a:xfrm>
            <a:off x="6249600" y="2327328"/>
            <a:ext cx="5364000" cy="3663000"/>
          </a:xfrm>
        </p:spPr>
        <p:txBody>
          <a:bodyPr/>
          <a:lstStyle>
            <a:lvl1pPr>
              <a:defRPr/>
            </a:lvl1pPr>
            <a:lvl3pPr>
              <a:defRPr/>
            </a:lvl3pPr>
            <a:lvl5pPr>
              <a:defRPr/>
            </a:lvl5pPr>
          </a:lstStyle>
          <a:p>
            <a:pPr marL="0" marR="0" lvl="0" indent="0" algn="l" defTabSz="914377" rtl="0" eaLnBrk="1" fontAlgn="auto" latinLnBrk="0" hangingPunct="1">
              <a:lnSpc>
                <a:spcPts val="1851"/>
              </a:lnSpc>
              <a:spcBef>
                <a:spcPts val="0"/>
              </a:spcBef>
              <a:spcAft>
                <a:spcPts val="0"/>
              </a:spcAft>
              <a:buClrTx/>
              <a:buSzTx/>
              <a:buFont typeface="Arial" panose="020B0604020202020204" pitchFamily="34" charset="0"/>
              <a:buNone/>
              <a:tabLst/>
              <a:defRPr/>
            </a:pPr>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2" name="Titel 1">
            <a:extLst>
              <a:ext uri="{FF2B5EF4-FFF2-40B4-BE49-F238E27FC236}">
                <a16:creationId xmlns:a16="http://schemas.microsoft.com/office/drawing/2014/main" id="{04946405-6429-4EE3-9329-FF6E5526F371}"/>
              </a:ext>
            </a:extLst>
          </p:cNvPr>
          <p:cNvSpPr>
            <a:spLocks noGrp="1"/>
          </p:cNvSpPr>
          <p:nvPr>
            <p:ph type="title" hasCustomPrompt="1"/>
          </p:nvPr>
        </p:nvSpPr>
        <p:spPr>
          <a:xfrm>
            <a:off x="590400" y="770400"/>
            <a:ext cx="11017800" cy="1072088"/>
          </a:xfrm>
          <a:prstGeom prst="rect">
            <a:avLst/>
          </a:prstGeom>
        </p:spPr>
        <p:txBody>
          <a:bodyPr/>
          <a:lstStyle/>
          <a:p>
            <a:r>
              <a:rPr lang="de-DE" dirty="0"/>
              <a:t>Add Title</a:t>
            </a:r>
            <a:endParaRPr lang="de-AT" dirty="0"/>
          </a:p>
        </p:txBody>
      </p:sp>
      <p:sp>
        <p:nvSpPr>
          <p:cNvPr id="6" name="Textplatzhalter 5">
            <a:extLst>
              <a:ext uri="{FF2B5EF4-FFF2-40B4-BE49-F238E27FC236}">
                <a16:creationId xmlns:a16="http://schemas.microsoft.com/office/drawing/2014/main" id="{6EE0778A-932A-4793-BF0E-632C848BAD25}"/>
              </a:ext>
            </a:extLst>
          </p:cNvPr>
          <p:cNvSpPr>
            <a:spLocks noGrp="1"/>
          </p:cNvSpPr>
          <p:nvPr>
            <p:ph type="body" sz="quarter" idx="14" hasCustomPrompt="1"/>
          </p:nvPr>
        </p:nvSpPr>
        <p:spPr>
          <a:xfrm>
            <a:off x="590551" y="6165000"/>
            <a:ext cx="5364163" cy="455400"/>
          </a:xfrm>
        </p:spPr>
        <p:txBody>
          <a:bodyPr>
            <a:noAutofit/>
          </a:bodyPr>
          <a:lstStyle>
            <a:lvl1pPr>
              <a:lnSpc>
                <a:spcPts val="1351"/>
              </a:lnSpc>
              <a:defRPr sz="1000"/>
            </a:lvl1pPr>
            <a:lvl2pPr marL="0" indent="0">
              <a:lnSpc>
                <a:spcPts val="1351"/>
              </a:lnSpc>
              <a:buNone/>
              <a:defRPr sz="1000"/>
            </a:lvl2pPr>
            <a:lvl3pPr marL="0" indent="0">
              <a:lnSpc>
                <a:spcPts val="1351"/>
              </a:lnSpc>
              <a:buFont typeface="Arial" panose="020B0604020202020204" pitchFamily="34" charset="0"/>
              <a:buNone/>
              <a:defRPr sz="1000"/>
            </a:lvl3pPr>
            <a:lvl4pPr marL="0" indent="0">
              <a:lnSpc>
                <a:spcPts val="1351"/>
              </a:lnSpc>
              <a:buFont typeface="Arial" panose="020B0604020202020204" pitchFamily="34" charset="0"/>
              <a:buNone/>
              <a:defRPr sz="1000"/>
            </a:lvl4pPr>
            <a:lvl5pPr marL="0" indent="0">
              <a:lnSpc>
                <a:spcPts val="1351"/>
              </a:lnSpc>
              <a:buFont typeface="Arial" panose="020B0604020202020204" pitchFamily="34" charset="0"/>
              <a:buNone/>
              <a:defRPr sz="1000"/>
            </a:lvl5pPr>
          </a:lstStyle>
          <a:p>
            <a:pPr lvl="0"/>
            <a:r>
              <a:rPr lang="de-DE" dirty="0" err="1"/>
              <a:t>Footnote</a:t>
            </a:r>
            <a:endParaRPr lang="de-AT" dirty="0"/>
          </a:p>
        </p:txBody>
      </p:sp>
    </p:spTree>
    <p:extLst>
      <p:ext uri="{BB962C8B-B14F-4D97-AF65-F5344CB8AC3E}">
        <p14:creationId xmlns:p14="http://schemas.microsoft.com/office/powerpoint/2010/main" val="25269147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 Images">
    <p:spTree>
      <p:nvGrpSpPr>
        <p:cNvPr id="1" name=""/>
        <p:cNvGrpSpPr/>
        <p:nvPr/>
      </p:nvGrpSpPr>
      <p:grpSpPr>
        <a:xfrm>
          <a:off x="0" y="0"/>
          <a:ext cx="0" cy="0"/>
          <a:chOff x="0" y="0"/>
          <a:chExt cx="0" cy="0"/>
        </a:xfrm>
      </p:grpSpPr>
      <p:sp>
        <p:nvSpPr>
          <p:cNvPr id="3" name="Foliennummernplatzhalter 2">
            <a:extLst>
              <a:ext uri="{FF2B5EF4-FFF2-40B4-BE49-F238E27FC236}">
                <a16:creationId xmlns:a16="http://schemas.microsoft.com/office/drawing/2014/main" id="{2461B2ED-64C5-4FE7-BA91-2546FE3DABB1}"/>
              </a:ext>
            </a:extLst>
          </p:cNvPr>
          <p:cNvSpPr>
            <a:spLocks noGrp="1"/>
          </p:cNvSpPr>
          <p:nvPr>
            <p:ph type="sldNum" sz="quarter" idx="10"/>
          </p:nvPr>
        </p:nvSpPr>
        <p:spPr/>
        <p:txBody>
          <a:bodyPr/>
          <a:lstStyle/>
          <a:p>
            <a:fld id="{88A1DFE4-5FC5-43BD-BB7E-75EAD82B965F}" type="slidenum">
              <a:rPr lang="en-US" noProof="0" smtClean="0"/>
              <a:pPr/>
              <a:t>‹#›</a:t>
            </a:fld>
            <a:endParaRPr lang="en-US" noProof="0" dirty="0"/>
          </a:p>
        </p:txBody>
      </p:sp>
      <p:sp>
        <p:nvSpPr>
          <p:cNvPr id="5" name="Textplatzhalter 4">
            <a:extLst>
              <a:ext uri="{FF2B5EF4-FFF2-40B4-BE49-F238E27FC236}">
                <a16:creationId xmlns:a16="http://schemas.microsoft.com/office/drawing/2014/main" id="{6348C0BB-C58B-4EED-9C60-A6CDED1B5952}"/>
              </a:ext>
            </a:extLst>
          </p:cNvPr>
          <p:cNvSpPr>
            <a:spLocks noGrp="1"/>
          </p:cNvSpPr>
          <p:nvPr>
            <p:ph type="body" sz="quarter" idx="11" hasCustomPrompt="1"/>
          </p:nvPr>
        </p:nvSpPr>
        <p:spPr>
          <a:xfrm>
            <a:off x="5904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8" name="Bildplatzhalter 7">
            <a:extLst>
              <a:ext uri="{FF2B5EF4-FFF2-40B4-BE49-F238E27FC236}">
                <a16:creationId xmlns:a16="http://schemas.microsoft.com/office/drawing/2014/main" id="{E3F97B2E-B3AF-412F-8A5D-31126158717C}"/>
              </a:ext>
            </a:extLst>
          </p:cNvPr>
          <p:cNvSpPr>
            <a:spLocks noGrp="1"/>
          </p:cNvSpPr>
          <p:nvPr>
            <p:ph type="pic" sz="quarter" idx="12" hasCustomPrompt="1"/>
          </p:nvPr>
        </p:nvSpPr>
        <p:spPr>
          <a:xfrm>
            <a:off x="623094" y="1110600"/>
            <a:ext cx="3384551" cy="2313000"/>
          </a:xfrm>
        </p:spPr>
        <p:txBody>
          <a:bodyPr/>
          <a:lstStyle>
            <a:lvl1pPr>
              <a:defRPr/>
            </a:lvl1pPr>
          </a:lstStyle>
          <a:p>
            <a:r>
              <a:rPr lang="en-US" noProof="0" dirty="0"/>
              <a:t>Add Image</a:t>
            </a:r>
          </a:p>
        </p:txBody>
      </p:sp>
      <p:sp>
        <p:nvSpPr>
          <p:cNvPr id="11" name="Bildplatzhalter 7">
            <a:extLst>
              <a:ext uri="{FF2B5EF4-FFF2-40B4-BE49-F238E27FC236}">
                <a16:creationId xmlns:a16="http://schemas.microsoft.com/office/drawing/2014/main" id="{B3619771-C104-4967-8CE8-D32A6A767A69}"/>
              </a:ext>
            </a:extLst>
          </p:cNvPr>
          <p:cNvSpPr>
            <a:spLocks noGrp="1"/>
          </p:cNvSpPr>
          <p:nvPr>
            <p:ph type="pic" sz="quarter" idx="13" hasCustomPrompt="1"/>
          </p:nvPr>
        </p:nvSpPr>
        <p:spPr>
          <a:xfrm>
            <a:off x="4403726" y="1110600"/>
            <a:ext cx="3384551" cy="2313000"/>
          </a:xfrm>
        </p:spPr>
        <p:txBody>
          <a:bodyPr/>
          <a:lstStyle/>
          <a:p>
            <a:r>
              <a:rPr lang="en-US" noProof="0"/>
              <a:t>Add Image</a:t>
            </a:r>
          </a:p>
        </p:txBody>
      </p:sp>
      <p:sp>
        <p:nvSpPr>
          <p:cNvPr id="12" name="Bildplatzhalter 7">
            <a:extLst>
              <a:ext uri="{FF2B5EF4-FFF2-40B4-BE49-F238E27FC236}">
                <a16:creationId xmlns:a16="http://schemas.microsoft.com/office/drawing/2014/main" id="{EAAF7A8C-E9CD-42FC-9131-B1B15A78852D}"/>
              </a:ext>
            </a:extLst>
          </p:cNvPr>
          <p:cNvSpPr>
            <a:spLocks noGrp="1"/>
          </p:cNvSpPr>
          <p:nvPr>
            <p:ph type="pic" sz="quarter" idx="14" hasCustomPrompt="1"/>
          </p:nvPr>
        </p:nvSpPr>
        <p:spPr>
          <a:xfrm>
            <a:off x="8184357" y="1110600"/>
            <a:ext cx="3384551" cy="2313000"/>
          </a:xfrm>
        </p:spPr>
        <p:txBody>
          <a:bodyPr/>
          <a:lstStyle/>
          <a:p>
            <a:r>
              <a:rPr lang="en-US" noProof="0"/>
              <a:t>Add Image</a:t>
            </a:r>
          </a:p>
        </p:txBody>
      </p:sp>
      <p:sp>
        <p:nvSpPr>
          <p:cNvPr id="13" name="Bildplatzhalter 7">
            <a:extLst>
              <a:ext uri="{FF2B5EF4-FFF2-40B4-BE49-F238E27FC236}">
                <a16:creationId xmlns:a16="http://schemas.microsoft.com/office/drawing/2014/main" id="{8EA1D059-7D13-4EEF-9BA9-6012929D6894}"/>
              </a:ext>
            </a:extLst>
          </p:cNvPr>
          <p:cNvSpPr>
            <a:spLocks noGrp="1"/>
          </p:cNvSpPr>
          <p:nvPr>
            <p:ph type="pic" sz="quarter" idx="15" hasCustomPrompt="1"/>
          </p:nvPr>
        </p:nvSpPr>
        <p:spPr>
          <a:xfrm>
            <a:off x="623094" y="3861000"/>
            <a:ext cx="3384551" cy="2313000"/>
          </a:xfrm>
        </p:spPr>
        <p:txBody>
          <a:bodyPr/>
          <a:lstStyle/>
          <a:p>
            <a:r>
              <a:rPr lang="en-US" noProof="0"/>
              <a:t>Add Image</a:t>
            </a:r>
          </a:p>
        </p:txBody>
      </p:sp>
      <p:sp>
        <p:nvSpPr>
          <p:cNvPr id="14" name="Bildplatzhalter 7">
            <a:extLst>
              <a:ext uri="{FF2B5EF4-FFF2-40B4-BE49-F238E27FC236}">
                <a16:creationId xmlns:a16="http://schemas.microsoft.com/office/drawing/2014/main" id="{3F531061-ABBF-4531-8358-93F39A4E83CD}"/>
              </a:ext>
            </a:extLst>
          </p:cNvPr>
          <p:cNvSpPr>
            <a:spLocks noGrp="1"/>
          </p:cNvSpPr>
          <p:nvPr>
            <p:ph type="pic" sz="quarter" idx="16" hasCustomPrompt="1"/>
          </p:nvPr>
        </p:nvSpPr>
        <p:spPr>
          <a:xfrm>
            <a:off x="4403726" y="3861000"/>
            <a:ext cx="3384551" cy="2313000"/>
          </a:xfrm>
        </p:spPr>
        <p:txBody>
          <a:bodyPr/>
          <a:lstStyle/>
          <a:p>
            <a:r>
              <a:rPr lang="en-US" noProof="0"/>
              <a:t>Add Image</a:t>
            </a:r>
          </a:p>
        </p:txBody>
      </p:sp>
      <p:sp>
        <p:nvSpPr>
          <p:cNvPr id="15" name="Bildplatzhalter 7">
            <a:extLst>
              <a:ext uri="{FF2B5EF4-FFF2-40B4-BE49-F238E27FC236}">
                <a16:creationId xmlns:a16="http://schemas.microsoft.com/office/drawing/2014/main" id="{1E2387E5-F9E6-4485-8261-961CB0903140}"/>
              </a:ext>
            </a:extLst>
          </p:cNvPr>
          <p:cNvSpPr>
            <a:spLocks noGrp="1"/>
          </p:cNvSpPr>
          <p:nvPr>
            <p:ph type="pic" sz="quarter" idx="17" hasCustomPrompt="1"/>
          </p:nvPr>
        </p:nvSpPr>
        <p:spPr>
          <a:xfrm>
            <a:off x="8184357" y="3861000"/>
            <a:ext cx="3384551" cy="2313000"/>
          </a:xfrm>
        </p:spPr>
        <p:txBody>
          <a:bodyPr/>
          <a:lstStyle/>
          <a:p>
            <a:r>
              <a:rPr lang="en-US" noProof="0"/>
              <a:t>Add Image</a:t>
            </a:r>
          </a:p>
        </p:txBody>
      </p:sp>
      <p:sp>
        <p:nvSpPr>
          <p:cNvPr id="16" name="Textplatzhalter 4">
            <a:extLst>
              <a:ext uri="{FF2B5EF4-FFF2-40B4-BE49-F238E27FC236}">
                <a16:creationId xmlns:a16="http://schemas.microsoft.com/office/drawing/2014/main" id="{4F13C95D-47FB-4B84-9C64-194B515968FC}"/>
              </a:ext>
            </a:extLst>
          </p:cNvPr>
          <p:cNvSpPr>
            <a:spLocks noGrp="1"/>
          </p:cNvSpPr>
          <p:nvPr>
            <p:ph type="body" sz="quarter" idx="18" hasCustomPrompt="1"/>
          </p:nvPr>
        </p:nvSpPr>
        <p:spPr>
          <a:xfrm>
            <a:off x="5904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7" name="Textplatzhalter 4">
            <a:extLst>
              <a:ext uri="{FF2B5EF4-FFF2-40B4-BE49-F238E27FC236}">
                <a16:creationId xmlns:a16="http://schemas.microsoft.com/office/drawing/2014/main" id="{22B4C4DC-2824-4AA7-A434-E1CB7029143D}"/>
              </a:ext>
            </a:extLst>
          </p:cNvPr>
          <p:cNvSpPr>
            <a:spLocks noGrp="1"/>
          </p:cNvSpPr>
          <p:nvPr>
            <p:ph type="body" sz="quarter" idx="19" hasCustomPrompt="1"/>
          </p:nvPr>
        </p:nvSpPr>
        <p:spPr>
          <a:xfrm>
            <a:off x="43590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dirty="0"/>
              <a:t>Caption</a:t>
            </a:r>
          </a:p>
        </p:txBody>
      </p:sp>
      <p:sp>
        <p:nvSpPr>
          <p:cNvPr id="18" name="Textplatzhalter 4">
            <a:extLst>
              <a:ext uri="{FF2B5EF4-FFF2-40B4-BE49-F238E27FC236}">
                <a16:creationId xmlns:a16="http://schemas.microsoft.com/office/drawing/2014/main" id="{431A6461-DB7D-4C02-BD54-EC13C6C61981}"/>
              </a:ext>
            </a:extLst>
          </p:cNvPr>
          <p:cNvSpPr>
            <a:spLocks noGrp="1"/>
          </p:cNvSpPr>
          <p:nvPr>
            <p:ph type="body" sz="quarter" idx="20" hasCustomPrompt="1"/>
          </p:nvPr>
        </p:nvSpPr>
        <p:spPr>
          <a:xfrm>
            <a:off x="8127600" y="3501008"/>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19" name="Textplatzhalter 4">
            <a:extLst>
              <a:ext uri="{FF2B5EF4-FFF2-40B4-BE49-F238E27FC236}">
                <a16:creationId xmlns:a16="http://schemas.microsoft.com/office/drawing/2014/main" id="{9E186AF5-D057-4662-99A5-C5B72C102263}"/>
              </a:ext>
            </a:extLst>
          </p:cNvPr>
          <p:cNvSpPr>
            <a:spLocks noGrp="1"/>
          </p:cNvSpPr>
          <p:nvPr>
            <p:ph type="body" sz="quarter" idx="21" hasCustomPrompt="1"/>
          </p:nvPr>
        </p:nvSpPr>
        <p:spPr>
          <a:xfrm>
            <a:off x="43590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
        <p:nvSpPr>
          <p:cNvPr id="20" name="Textplatzhalter 4">
            <a:extLst>
              <a:ext uri="{FF2B5EF4-FFF2-40B4-BE49-F238E27FC236}">
                <a16:creationId xmlns:a16="http://schemas.microsoft.com/office/drawing/2014/main" id="{FE28F596-0477-4144-9033-0F83600D5173}"/>
              </a:ext>
            </a:extLst>
          </p:cNvPr>
          <p:cNvSpPr>
            <a:spLocks noGrp="1"/>
          </p:cNvSpPr>
          <p:nvPr>
            <p:ph type="body" sz="quarter" idx="22" hasCustomPrompt="1"/>
          </p:nvPr>
        </p:nvSpPr>
        <p:spPr>
          <a:xfrm>
            <a:off x="8127600" y="6237313"/>
            <a:ext cx="3474000" cy="278063"/>
          </a:xfrm>
        </p:spPr>
        <p:txBody>
          <a:bodyPr wrap="none">
            <a:noAutofit/>
          </a:bodyPr>
          <a:lstStyle>
            <a:lvl1pPr>
              <a:lnSpc>
                <a:spcPts val="1351"/>
              </a:lnSpc>
              <a:defRPr sz="1333" b="0"/>
            </a:lvl1pPr>
            <a:lvl2pPr marL="0" indent="0">
              <a:lnSpc>
                <a:spcPts val="1351"/>
              </a:lnSpc>
              <a:buFontTx/>
              <a:buNone/>
              <a:defRPr sz="1000" b="0"/>
            </a:lvl2pPr>
            <a:lvl3pPr marL="0" indent="0">
              <a:lnSpc>
                <a:spcPts val="1351"/>
              </a:lnSpc>
              <a:buFontTx/>
              <a:buNone/>
              <a:defRPr sz="1000" b="0"/>
            </a:lvl3pPr>
            <a:lvl4pPr marL="0" indent="0">
              <a:lnSpc>
                <a:spcPts val="1351"/>
              </a:lnSpc>
              <a:buFontTx/>
              <a:buNone/>
              <a:defRPr sz="1000" b="0"/>
            </a:lvl4pPr>
            <a:lvl5pPr marL="0" indent="0">
              <a:lnSpc>
                <a:spcPts val="1351"/>
              </a:lnSpc>
              <a:buFontTx/>
              <a:buNone/>
              <a:defRPr sz="1000" b="0"/>
            </a:lvl5pPr>
            <a:lvl6pPr marL="2285943" indent="0">
              <a:buNone/>
              <a:defRPr/>
            </a:lvl6pPr>
          </a:lstStyle>
          <a:p>
            <a:pPr lvl="0"/>
            <a:r>
              <a:rPr lang="en-US" noProof="0"/>
              <a:t>Caption</a:t>
            </a:r>
          </a:p>
        </p:txBody>
      </p:sp>
    </p:spTree>
    <p:extLst>
      <p:ext uri="{BB962C8B-B14F-4D97-AF65-F5344CB8AC3E}">
        <p14:creationId xmlns:p14="http://schemas.microsoft.com/office/powerpoint/2010/main" val="155425054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image" Target="../media/image2.png"/><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image" Target="../media/image2.png"/><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2736"/>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First</a:t>
            </a:r>
            <a:r>
              <a:rPr lang="de-DE" dirty="0"/>
              <a:t> Level</a:t>
            </a:r>
          </a:p>
          <a:p>
            <a:pPr lvl="2"/>
            <a:r>
              <a:rPr lang="en-US" noProof="0" dirty="0"/>
              <a:t>Second</a:t>
            </a:r>
            <a:r>
              <a:rPr lang="de-DE" dirty="0"/>
              <a:t> Level</a:t>
            </a:r>
          </a:p>
          <a:p>
            <a:pPr lvl="3"/>
            <a:r>
              <a:rPr lang="en-US" noProof="0" dirty="0"/>
              <a:t>Third</a:t>
            </a:r>
            <a:r>
              <a:rPr lang="de-DE" dirty="0"/>
              <a:t> Level</a:t>
            </a:r>
          </a:p>
          <a:p>
            <a:pPr lvl="4"/>
            <a:r>
              <a:rPr lang="en-US" noProof="0" dirty="0"/>
              <a:t>Fourth Level</a:t>
            </a:r>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399" y="129898"/>
            <a:ext cx="432000" cy="226761"/>
          </a:xfrm>
          <a:prstGeom prst="rect">
            <a:avLst/>
          </a:prstGeom>
        </p:spPr>
        <p:txBody>
          <a:bodyPr vert="horz" wrap="none" lIns="91440" tIns="45720" rIns="91440" bIns="45720" rtlCol="0" anchor="ctr">
            <a:noAutofit/>
          </a:bodyPr>
          <a:lstStyle>
            <a:lvl1pPr algn="r">
              <a:lnSpc>
                <a:spcPts val="1651"/>
              </a:lnSpc>
              <a:defRPr sz="1067">
                <a:solidFill>
                  <a:schemeClr val="tx2"/>
                </a:solidFill>
              </a:defRPr>
            </a:lvl1pPr>
          </a:lstStyle>
          <a:p>
            <a:r>
              <a:rPr lang="de-AT"/>
              <a:t> </a:t>
            </a:r>
            <a:fld id="{88A1DFE4-5FC5-43BD-BB7E-75EAD82B965F}" type="slidenum">
              <a:rPr lang="en-US" smtClean="0"/>
              <a:pPr/>
              <a:t>‹#›</a:t>
            </a:fld>
            <a:endParaRPr lang="en-US" dirty="0"/>
          </a:p>
        </p:txBody>
      </p:sp>
    </p:spTree>
    <p:extLst>
      <p:ext uri="{BB962C8B-B14F-4D97-AF65-F5344CB8AC3E}">
        <p14:creationId xmlns:p14="http://schemas.microsoft.com/office/powerpoint/2010/main" val="2306976694"/>
      </p:ext>
    </p:extLst>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p:nvPicPr>
        <p:blipFill>
          <a:blip r:embed="rId13">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1182308487"/>
      </p:ext>
    </p:extLst>
  </p:cSld>
  <p:clrMap bg1="lt1" tx1="dk1" bg2="lt2" tx2="dk2" accent1="accent1" accent2="accent2" accent3="accent3" accent4="accent4" accent5="accent5" accent6="accent6" hlink="hlink" folHlink="folHlink"/>
  <p:sldLayoutIdLst>
    <p:sldLayoutId id="2147483718" r:id="rId1"/>
    <p:sldLayoutId id="2147483719" r:id="rId2"/>
    <p:sldLayoutId id="2147483720" r:id="rId3"/>
    <p:sldLayoutId id="2147483721" r:id="rId4"/>
    <p:sldLayoutId id="2147483722" r:id="rId5"/>
    <p:sldLayoutId id="2147483723" r:id="rId6"/>
    <p:sldLayoutId id="2147483724" r:id="rId7"/>
    <p:sldLayoutId id="2147483725" r:id="rId8"/>
    <p:sldLayoutId id="2147483726" r:id="rId9"/>
    <p:sldLayoutId id="2147483727" r:id="rId10"/>
    <p:sldLayoutId id="2147483728" r:id="rId11"/>
  </p:sldLayoutIdLst>
  <p:hf hdr="0" ftr="0" dt="0"/>
  <p:txStyles>
    <p:titleStyle>
      <a:lvl1pPr algn="l" defTabSz="914377" rtl="0" eaLnBrk="1" latinLnBrk="0" hangingPunct="1">
        <a:lnSpc>
          <a:spcPts val="4000"/>
        </a:lnSpc>
        <a:spcBef>
          <a:spcPct val="0"/>
        </a:spcBef>
        <a:buNone/>
        <a:defRPr sz="4000" kern="1200">
          <a:solidFill>
            <a:schemeClr val="tx1"/>
          </a:solidFill>
          <a:latin typeface="+mj-lt"/>
          <a:ea typeface="+mj-ea"/>
          <a:cs typeface="+mj-cs"/>
        </a:defRPr>
      </a:lvl1pPr>
    </p:titleStyle>
    <p:bodyStyle>
      <a:lvl1pPr marL="0" indent="0" algn="l" defTabSz="914377" rtl="0" eaLnBrk="1" latinLnBrk="0" hangingPunct="1">
        <a:lnSpc>
          <a:spcPts val="1851"/>
        </a:lnSpc>
        <a:spcBef>
          <a:spcPts val="0"/>
        </a:spcBef>
        <a:buFont typeface="Arial" panose="020B0604020202020204" pitchFamily="34" charset="0"/>
        <a:buNone/>
        <a:defRPr sz="1600" kern="1200">
          <a:solidFill>
            <a:schemeClr val="tx1"/>
          </a:solidFill>
          <a:latin typeface="+mn-lt"/>
          <a:ea typeface="+mn-ea"/>
          <a:cs typeface="+mn-cs"/>
        </a:defRPr>
      </a:lvl1pPr>
      <a:lvl2pPr marL="323992" indent="-323992" algn="l" defTabSz="914377" rtl="0" eaLnBrk="1" latinLnBrk="0" hangingPunct="1">
        <a:lnSpc>
          <a:spcPts val="1851"/>
        </a:lnSpc>
        <a:spcBef>
          <a:spcPts val="0"/>
        </a:spcBef>
        <a:buFont typeface="Arial" panose="020B0604020202020204" pitchFamily="34" charset="0"/>
        <a:buChar char="•"/>
        <a:defRPr sz="1600" kern="1200">
          <a:solidFill>
            <a:schemeClr val="tx1"/>
          </a:solidFill>
          <a:latin typeface="+mn-lt"/>
          <a:ea typeface="+mn-ea"/>
          <a:cs typeface="+mn-cs"/>
        </a:defRPr>
      </a:lvl2pPr>
      <a:lvl3pPr marL="647984"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3pPr>
      <a:lvl4pPr marL="971976"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4pPr>
      <a:lvl5pPr marL="1295968" indent="-323992" algn="l" defTabSz="914377" rtl="0" eaLnBrk="1" latinLnBrk="0" hangingPunct="1">
        <a:lnSpc>
          <a:spcPts val="1851"/>
        </a:lnSpc>
        <a:spcBef>
          <a:spcPts val="0"/>
        </a:spcBef>
        <a:buSzPct val="100000"/>
        <a:buFont typeface="Arial" panose="020B0604020202020204" pitchFamily="34" charset="0"/>
        <a:buChar char="•"/>
        <a:defRPr sz="16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5FA7415-5972-43C8-8CE9-FFE3FD310CC9}"/>
              </a:ext>
            </a:extLst>
          </p:cNvPr>
          <p:cNvSpPr>
            <a:spLocks noGrp="1"/>
          </p:cNvSpPr>
          <p:nvPr>
            <p:ph type="title"/>
          </p:nvPr>
        </p:nvSpPr>
        <p:spPr>
          <a:xfrm>
            <a:off x="590400" y="770400"/>
            <a:ext cx="11017800" cy="1072088"/>
          </a:xfrm>
          <a:prstGeom prst="rect">
            <a:avLst/>
          </a:prstGeom>
        </p:spPr>
        <p:txBody>
          <a:bodyPr vert="horz" lIns="91440" tIns="45720" rIns="91440" bIns="45720" rtlCol="0" anchor="t" anchorCtr="0">
            <a:noAutofit/>
          </a:bodyPr>
          <a:lstStyle/>
          <a:p>
            <a:r>
              <a:rPr lang="en-US" noProof="0" dirty="0"/>
              <a:t>Add Title</a:t>
            </a:r>
          </a:p>
        </p:txBody>
      </p:sp>
      <p:sp>
        <p:nvSpPr>
          <p:cNvPr id="3" name="Textplatzhalter 2">
            <a:extLst>
              <a:ext uri="{FF2B5EF4-FFF2-40B4-BE49-F238E27FC236}">
                <a16:creationId xmlns:a16="http://schemas.microsoft.com/office/drawing/2014/main" id="{14555103-0B7D-47E0-BAB5-A777A3473340}"/>
              </a:ext>
            </a:extLst>
          </p:cNvPr>
          <p:cNvSpPr>
            <a:spLocks noGrp="1"/>
          </p:cNvSpPr>
          <p:nvPr>
            <p:ph type="body" idx="1"/>
          </p:nvPr>
        </p:nvSpPr>
        <p:spPr>
          <a:xfrm>
            <a:off x="590400" y="2327249"/>
            <a:ext cx="11017800" cy="3663000"/>
          </a:xfrm>
          <a:prstGeom prst="rect">
            <a:avLst/>
          </a:prstGeom>
        </p:spPr>
        <p:txBody>
          <a:bodyPr vert="horz" lIns="91440" tIns="45720" rIns="91440" bIns="45720" rtlCol="0">
            <a:noAutofit/>
          </a:bodyPr>
          <a:lstStyle/>
          <a:p>
            <a:pPr lvl="0"/>
            <a:r>
              <a:rPr lang="en-US" noProof="0" dirty="0"/>
              <a:t>First Level (Running Text)</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Rechteck 3">
            <a:extLst>
              <a:ext uri="{FF2B5EF4-FFF2-40B4-BE49-F238E27FC236}">
                <a16:creationId xmlns:a16="http://schemas.microsoft.com/office/drawing/2014/main" id="{9180CF0C-837C-4BFD-ADEC-CF0F22B3929F}"/>
              </a:ext>
            </a:extLst>
          </p:cNvPr>
          <p:cNvSpPr/>
          <p:nvPr/>
        </p:nvSpPr>
        <p:spPr>
          <a:xfrm>
            <a:off x="0" y="0"/>
            <a:ext cx="12192000" cy="480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sz="675" dirty="0"/>
          </a:p>
        </p:txBody>
      </p:sp>
      <p:sp>
        <p:nvSpPr>
          <p:cNvPr id="6" name="Foliennummernplatzhalter 5">
            <a:extLst>
              <a:ext uri="{FF2B5EF4-FFF2-40B4-BE49-F238E27FC236}">
                <a16:creationId xmlns:a16="http://schemas.microsoft.com/office/drawing/2014/main" id="{92A45E14-11AD-4136-88E8-CBEC7C0819EF}"/>
              </a:ext>
            </a:extLst>
          </p:cNvPr>
          <p:cNvSpPr>
            <a:spLocks noGrp="1"/>
          </p:cNvSpPr>
          <p:nvPr>
            <p:ph type="sldNum" sz="quarter" idx="4"/>
          </p:nvPr>
        </p:nvSpPr>
        <p:spPr>
          <a:xfrm>
            <a:off x="11660401" y="126621"/>
            <a:ext cx="385972" cy="226761"/>
          </a:xfrm>
          <a:prstGeom prst="rect">
            <a:avLst/>
          </a:prstGeom>
        </p:spPr>
        <p:txBody>
          <a:bodyPr vert="horz" wrap="none" lIns="91440" tIns="45720" rIns="91440" bIns="45720" rtlCol="0" anchor="ctr">
            <a:noAutofit/>
          </a:bodyPr>
          <a:lstStyle>
            <a:lvl1pPr algn="r">
              <a:lnSpc>
                <a:spcPts val="1651"/>
              </a:lnSpc>
              <a:defRPr sz="1067">
                <a:solidFill>
                  <a:schemeClr val="bg1"/>
                </a:solidFill>
              </a:defRPr>
            </a:lvl1pPr>
          </a:lstStyle>
          <a:p>
            <a:fld id="{88A1DFE4-5FC5-43BD-BB7E-75EAD82B965F}" type="slidenum">
              <a:rPr lang="en-US" smtClean="0"/>
              <a:pPr/>
              <a:t>‹#›</a:t>
            </a:fld>
            <a:endParaRPr lang="en-US" dirty="0"/>
          </a:p>
        </p:txBody>
      </p:sp>
      <p:pic>
        <p:nvPicPr>
          <p:cNvPr id="17" name="Grafik 16">
            <a:extLst>
              <a:ext uri="{FF2B5EF4-FFF2-40B4-BE49-F238E27FC236}">
                <a16:creationId xmlns:a16="http://schemas.microsoft.com/office/drawing/2014/main" id="{15072D71-1E30-4F23-8B4C-14B3F8F78932}"/>
              </a:ext>
            </a:extLst>
          </p:cNvPr>
          <p:cNvPicPr>
            <a:picLocks noChangeAspect="1"/>
          </p:cNvPicPr>
          <p:nvPr/>
        </p:nvPicPr>
        <p:blipFill>
          <a:blip r:embed="rId13">
            <a:extLst>
              <a:ext uri="{28A0092B-C50C-407E-A947-70E740481C1C}">
                <a14:useLocalDpi xmlns:a14="http://schemas.microsoft.com/office/drawing/2010/main" val="0"/>
              </a:ext>
            </a:extLst>
          </a:blip>
          <a:srcRect/>
          <a:stretch/>
        </p:blipFill>
        <p:spPr>
          <a:xfrm>
            <a:off x="145629" y="120000"/>
            <a:ext cx="597087" cy="240000"/>
          </a:xfrm>
          <a:prstGeom prst="rect">
            <a:avLst/>
          </a:prstGeom>
        </p:spPr>
      </p:pic>
    </p:spTree>
    <p:extLst>
      <p:ext uri="{BB962C8B-B14F-4D97-AF65-F5344CB8AC3E}">
        <p14:creationId xmlns:p14="http://schemas.microsoft.com/office/powerpoint/2010/main" val="1906897582"/>
      </p:ext>
    </p:extLst>
  </p:cSld>
  <p:clrMap bg1="lt1" tx1="dk1" bg2="lt2" tx2="dk2" accent1="accent1" accent2="accent2" accent3="accent3" accent4="accent4" accent5="accent5" accent6="accent6" hlink="hlink" folHlink="folHlink"/>
  <p:sldLayoutIdLst>
    <p:sldLayoutId id="2147483730" r:id="rId1"/>
    <p:sldLayoutId id="2147483731" r:id="rId2"/>
    <p:sldLayoutId id="2147483732" r:id="rId3"/>
    <p:sldLayoutId id="2147483733" r:id="rId4"/>
    <p:sldLayoutId id="2147483734" r:id="rId5"/>
    <p:sldLayoutId id="2147483735" r:id="rId6"/>
    <p:sldLayoutId id="2147483736" r:id="rId7"/>
    <p:sldLayoutId id="2147483737" r:id="rId8"/>
    <p:sldLayoutId id="2147483738" r:id="rId9"/>
    <p:sldLayoutId id="2147483739" r:id="rId10"/>
    <p:sldLayoutId id="2147483740" r:id="rId11"/>
  </p:sldLayoutIdLst>
  <p:hf hdr="0" ftr="0" dt="0"/>
  <p:txStyles>
    <p:titleStyle>
      <a:lvl1pPr algn="l" defTabSz="914377" rtl="0" eaLnBrk="1" latinLnBrk="0" hangingPunct="1">
        <a:lnSpc>
          <a:spcPct val="100000"/>
        </a:lnSpc>
        <a:spcBef>
          <a:spcPct val="0"/>
        </a:spcBef>
        <a:buNone/>
        <a:defRPr sz="4400" kern="1200">
          <a:solidFill>
            <a:schemeClr val="tx1"/>
          </a:solidFill>
          <a:latin typeface="+mj-lt"/>
          <a:ea typeface="+mj-ea"/>
          <a:cs typeface="+mj-cs"/>
        </a:defRPr>
      </a:lvl1pPr>
    </p:titleStyle>
    <p:bodyStyle>
      <a:lvl1pPr marL="0" indent="0" algn="l" defTabSz="914377" rtl="0" eaLnBrk="1" latinLnBrk="0" hangingPunct="1">
        <a:lnSpc>
          <a:spcPct val="100000"/>
        </a:lnSpc>
        <a:spcBef>
          <a:spcPts val="0"/>
        </a:spcBef>
        <a:buFont typeface="Arial" panose="020B0604020202020204" pitchFamily="34" charset="0"/>
        <a:buNone/>
        <a:defRPr sz="2400" kern="1200">
          <a:solidFill>
            <a:schemeClr val="tx1"/>
          </a:solidFill>
          <a:latin typeface="+mn-lt"/>
          <a:ea typeface="+mn-ea"/>
          <a:cs typeface="+mn-cs"/>
        </a:defRPr>
      </a:lvl1pPr>
      <a:lvl2pPr marL="323992" indent="-323992" algn="l" defTabSz="914377" rtl="0" eaLnBrk="1" latinLnBrk="0" hangingPunct="1">
        <a:lnSpc>
          <a:spcPct val="100000"/>
        </a:lnSpc>
        <a:spcBef>
          <a:spcPts val="0"/>
        </a:spcBef>
        <a:buFont typeface="Arial" panose="020B0604020202020204" pitchFamily="34" charset="0"/>
        <a:buChar char="•"/>
        <a:defRPr sz="2400" kern="1200">
          <a:solidFill>
            <a:schemeClr val="tx1"/>
          </a:solidFill>
          <a:latin typeface="+mn-lt"/>
          <a:ea typeface="+mn-ea"/>
          <a:cs typeface="+mn-cs"/>
        </a:defRPr>
      </a:lvl2pPr>
      <a:lvl3pPr marL="647984" indent="-323992" algn="l" defTabSz="914377" rtl="0" eaLnBrk="1" latinLnBrk="0" hangingPunct="1">
        <a:lnSpc>
          <a:spcPct val="100000"/>
        </a:lnSpc>
        <a:spcBef>
          <a:spcPts val="0"/>
        </a:spcBef>
        <a:buSzPct val="100000"/>
        <a:buFont typeface="Arial" panose="020B0604020202020204" pitchFamily="34" charset="0"/>
        <a:buChar char="•"/>
        <a:defRPr sz="2400" kern="1200">
          <a:solidFill>
            <a:schemeClr val="tx1"/>
          </a:solidFill>
          <a:latin typeface="+mn-lt"/>
          <a:ea typeface="+mn-ea"/>
          <a:cs typeface="+mn-cs"/>
        </a:defRPr>
      </a:lvl3pPr>
      <a:lvl4pPr marL="971976" indent="-323992" algn="l" defTabSz="914377" rtl="0" eaLnBrk="1" latinLnBrk="0" hangingPunct="1">
        <a:lnSpc>
          <a:spcPct val="100000"/>
        </a:lnSpc>
        <a:spcBef>
          <a:spcPts val="0"/>
        </a:spcBef>
        <a:buSzPct val="100000"/>
        <a:buFont typeface="Arial" panose="020B0604020202020204" pitchFamily="34" charset="0"/>
        <a:buChar char="•"/>
        <a:defRPr sz="2400" kern="1200">
          <a:solidFill>
            <a:schemeClr val="tx1"/>
          </a:solidFill>
          <a:latin typeface="+mn-lt"/>
          <a:ea typeface="+mn-ea"/>
          <a:cs typeface="+mn-cs"/>
        </a:defRPr>
      </a:lvl4pPr>
      <a:lvl5pPr marL="1295968" indent="-323992" algn="l" defTabSz="914377" rtl="0" eaLnBrk="1" latinLnBrk="0" hangingPunct="1">
        <a:lnSpc>
          <a:spcPct val="100000"/>
        </a:lnSpc>
        <a:spcBef>
          <a:spcPts val="0"/>
        </a:spcBef>
        <a:buSzPct val="100000"/>
        <a:buFont typeface="Arial" panose="020B0604020202020204" pitchFamily="34" charset="0"/>
        <a:buChar char="•"/>
        <a:defRPr sz="24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orient="horz" pos="3117">
          <p15:clr>
            <a:srgbClr val="F26B43"/>
          </p15:clr>
        </p15:guide>
        <p15:guide id="3" pos="90">
          <p15:clr>
            <a:srgbClr val="F26B43"/>
          </p15:clr>
        </p15:guide>
        <p15:guide id="4" pos="294">
          <p15:clr>
            <a:srgbClr val="F26B43"/>
          </p15:clr>
        </p15:guide>
        <p15:guide id="5" pos="1009">
          <p15:clr>
            <a:srgbClr val="F26B43"/>
          </p15:clr>
        </p15:guide>
        <p15:guide id="6" pos="1196">
          <p15:clr>
            <a:srgbClr val="F26B43"/>
          </p15:clr>
        </p15:guide>
        <p15:guide id="7" pos="5670">
          <p15:clr>
            <a:srgbClr val="F26B43"/>
          </p15:clr>
        </p15:guide>
        <p15:guide id="8" pos="5466">
          <p15:clr>
            <a:srgbClr val="F26B43"/>
          </p15:clr>
        </p15:guide>
        <p15:guide id="9" pos="2081">
          <p15:clr>
            <a:srgbClr val="F26B43"/>
          </p15:clr>
        </p15:guide>
        <p15:guide id="10" pos="1893">
          <p15:clr>
            <a:srgbClr val="F26B43"/>
          </p15:clr>
        </p15:guide>
        <p15:guide id="12" pos="2973">
          <p15:clr>
            <a:srgbClr val="F26B43"/>
          </p15:clr>
        </p15:guide>
        <p15:guide id="13" pos="2787">
          <p15:clr>
            <a:srgbClr val="F26B43"/>
          </p15:clr>
        </p15:guide>
        <p15:guide id="14" pos="4751">
          <p15:clr>
            <a:srgbClr val="F26B43"/>
          </p15:clr>
        </p15:guide>
        <p15:guide id="15" pos="4564">
          <p15:clr>
            <a:srgbClr val="F26B43"/>
          </p15:clr>
        </p15:guide>
        <p15:guide id="16" pos="3867">
          <p15:clr>
            <a:srgbClr val="F26B43"/>
          </p15:clr>
        </p15:guide>
        <p15:guide id="17" pos="3680">
          <p15:clr>
            <a:srgbClr val="F26B43"/>
          </p15:clr>
        </p15:guide>
        <p15:guide id="19" orient="horz" pos="123">
          <p15:clr>
            <a:srgbClr val="F26B43"/>
          </p15:clr>
        </p15:guide>
        <p15:guide id="21" orient="horz" pos="200">
          <p15:clr>
            <a:srgbClr val="F26B43"/>
          </p15:clr>
        </p15:guide>
        <p15:guide id="23" orient="horz" pos="387">
          <p15:clr>
            <a:srgbClr val="F26B43"/>
          </p15:clr>
        </p15:guide>
        <p15:guide id="24" orient="horz" pos="2819">
          <p15:clr>
            <a:srgbClr val="F26B43"/>
          </p15:clr>
        </p15:guide>
        <p15:guide id="25" orient="horz" pos="2938">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2.xml"/><Relationship Id="rId5" Type="http://schemas.openxmlformats.org/officeDocument/2006/relationships/image" Target="../media/image120.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22.xml"/><Relationship Id="rId4" Type="http://schemas.openxmlformats.org/officeDocument/2006/relationships/image" Target="../media/image140.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22.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2.xml"/></Relationships>
</file>

<file path=ppt/slides/_rels/slide1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5.xml"/><Relationship Id="rId1" Type="http://schemas.openxmlformats.org/officeDocument/2006/relationships/slideLayout" Target="../slideLayouts/slideLayout22.xml"/></Relationships>
</file>

<file path=ppt/slides/_rels/slide17.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16.xml"/><Relationship Id="rId1" Type="http://schemas.openxmlformats.org/officeDocument/2006/relationships/slideLayout" Target="../slideLayouts/slideLayout18.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 Id="rId9" Type="http://schemas.openxmlformats.org/officeDocument/2006/relationships/image" Target="../media/image30.png"/></Relationships>
</file>

<file path=ppt/slides/_rels/slide18.xml.rels><?xml version="1.0" encoding="UTF-8" standalone="yes"?>
<Relationships xmlns="http://schemas.openxmlformats.org/package/2006/relationships"><Relationship Id="rId8" Type="http://schemas.openxmlformats.org/officeDocument/2006/relationships/image" Target="../media/image230.png"/><Relationship Id="rId13" Type="http://schemas.openxmlformats.org/officeDocument/2006/relationships/image" Target="../media/image280.png"/><Relationship Id="rId3" Type="http://schemas.openxmlformats.org/officeDocument/2006/relationships/image" Target="../media/image180.png"/><Relationship Id="rId7" Type="http://schemas.openxmlformats.org/officeDocument/2006/relationships/image" Target="../media/image220.png"/><Relationship Id="rId12" Type="http://schemas.openxmlformats.org/officeDocument/2006/relationships/image" Target="../media/image270.png"/><Relationship Id="rId2" Type="http://schemas.openxmlformats.org/officeDocument/2006/relationships/notesSlide" Target="../notesSlides/notesSlide17.xml"/><Relationship Id="rId1" Type="http://schemas.openxmlformats.org/officeDocument/2006/relationships/slideLayout" Target="../slideLayouts/slideLayout18.xml"/><Relationship Id="rId6" Type="http://schemas.openxmlformats.org/officeDocument/2006/relationships/image" Target="../media/image210.png"/><Relationship Id="rId11" Type="http://schemas.openxmlformats.org/officeDocument/2006/relationships/image" Target="../media/image260.png"/><Relationship Id="rId5" Type="http://schemas.openxmlformats.org/officeDocument/2006/relationships/image" Target="../media/image200.png"/><Relationship Id="rId15" Type="http://schemas.openxmlformats.org/officeDocument/2006/relationships/image" Target="../media/image300.png"/><Relationship Id="rId10" Type="http://schemas.openxmlformats.org/officeDocument/2006/relationships/image" Target="../media/image250.png"/><Relationship Id="rId4" Type="http://schemas.openxmlformats.org/officeDocument/2006/relationships/image" Target="../media/image190.png"/><Relationship Id="rId9" Type="http://schemas.openxmlformats.org/officeDocument/2006/relationships/image" Target="../media/image240.png"/><Relationship Id="rId14" Type="http://schemas.openxmlformats.org/officeDocument/2006/relationships/image" Target="../media/image290.png"/></Relationships>
</file>

<file path=ppt/slides/_rels/slide1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8.xml"/><Relationship Id="rId1" Type="http://schemas.openxmlformats.org/officeDocument/2006/relationships/slideLayout" Target="../slideLayouts/slideLayout18.xml"/><Relationship Id="rId4" Type="http://schemas.openxmlformats.org/officeDocument/2006/relationships/image" Target="../media/image23.pn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18.xml"/><Relationship Id="rId4" Type="http://schemas.openxmlformats.org/officeDocument/2006/relationships/image" Target="../media/image32.pn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8" Type="http://schemas.openxmlformats.org/officeDocument/2006/relationships/hyperlink" Target="https://indico.cern.ch/event/966434/contributions/4067240/attachments/2136538/3598790/Experience%20with%20FCC-ee%20lattice%20in%20MAD-NG.pdf" TargetMode="External"/><Relationship Id="rId3" Type="http://schemas.openxmlformats.org/officeDocument/2006/relationships/hyperlink" Target="https://indico.cern.ch/event/849999/" TargetMode="External"/><Relationship Id="rId7" Type="http://schemas.openxmlformats.org/officeDocument/2006/relationships/hyperlink" Target="https://indico.cern.ch/event/906368/contributions/3813146/attachments/2021661/3380535/DA_Studies_Using_PTC.pdf" TargetMode="External"/><Relationship Id="rId2" Type="http://schemas.openxmlformats.org/officeDocument/2006/relationships/hyperlink" Target="https://indico.cern.ch/event/847101/" TargetMode="External"/><Relationship Id="rId1" Type="http://schemas.openxmlformats.org/officeDocument/2006/relationships/slideLayout" Target="../slideLayouts/slideLayout18.xml"/><Relationship Id="rId6" Type="http://schemas.openxmlformats.org/officeDocument/2006/relationships/hyperlink" Target="https://indico.cern.ch/event/995850/contributions/4408694/attachments/2272808/3860315/Robust%20Modelling%20of%20FCC-ee%20with%20Analytical%20Equations%20and%20Simulations.pdf" TargetMode="External"/><Relationship Id="rId5" Type="http://schemas.openxmlformats.org/officeDocument/2006/relationships/hyperlink" Target="https://indico.cern.ch/event/923801/contributions/4044071/" TargetMode="External"/><Relationship Id="rId4" Type="http://schemas.openxmlformats.org/officeDocument/2006/relationships/hyperlink" Target="https://indico.cern.ch/event/920297/"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18.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 Id="rId9" Type="http://schemas.openxmlformats.org/officeDocument/2006/relationships/image" Target="../media/image16.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7CF0FD-0938-4D1B-8B47-0E231DB2005A}"/>
              </a:ext>
            </a:extLst>
          </p:cNvPr>
          <p:cNvSpPr>
            <a:spLocks noGrp="1"/>
          </p:cNvSpPr>
          <p:nvPr>
            <p:ph type="ctrTitle"/>
          </p:nvPr>
        </p:nvSpPr>
        <p:spPr/>
        <p:txBody>
          <a:bodyPr/>
          <a:lstStyle/>
          <a:p>
            <a:r>
              <a:rPr lang="en-GB" dirty="0"/>
              <a:t>IR Modelling for FCC-</a:t>
            </a:r>
            <a:r>
              <a:rPr lang="en-GB" dirty="0" err="1"/>
              <a:t>ee</a:t>
            </a:r>
            <a:endParaRPr lang="en-GB" dirty="0"/>
          </a:p>
        </p:txBody>
      </p:sp>
      <p:sp>
        <p:nvSpPr>
          <p:cNvPr id="3" name="Subtitle 2">
            <a:extLst>
              <a:ext uri="{FF2B5EF4-FFF2-40B4-BE49-F238E27FC236}">
                <a16:creationId xmlns:a16="http://schemas.microsoft.com/office/drawing/2014/main" id="{32BCE7BB-17D0-46C4-91E2-E4C2DF4C1B63}"/>
              </a:ext>
            </a:extLst>
          </p:cNvPr>
          <p:cNvSpPr>
            <a:spLocks noGrp="1"/>
          </p:cNvSpPr>
          <p:nvPr>
            <p:ph type="subTitle" idx="1"/>
          </p:nvPr>
        </p:nvSpPr>
        <p:spPr/>
        <p:txBody>
          <a:bodyPr/>
          <a:lstStyle/>
          <a:p>
            <a:r>
              <a:rPr lang="en-GB" b="1" dirty="0"/>
              <a:t>Leon van Riesen-Haupt</a:t>
            </a:r>
          </a:p>
          <a:p>
            <a:endParaRPr lang="en-GB" dirty="0"/>
          </a:p>
          <a:p>
            <a:r>
              <a:rPr lang="en-GB" dirty="0"/>
              <a:t>Many thanks to:</a:t>
            </a:r>
          </a:p>
          <a:p>
            <a:r>
              <a:rPr lang="en-GB" dirty="0"/>
              <a:t>Rogelio Tomas, Tobias Persson, Katsunobu Oide, Helmut Burkhardt, Frank Zimmermann, Michael Hofer</a:t>
            </a:r>
          </a:p>
        </p:txBody>
      </p:sp>
    </p:spTree>
    <p:extLst>
      <p:ext uri="{BB962C8B-B14F-4D97-AF65-F5344CB8AC3E}">
        <p14:creationId xmlns:p14="http://schemas.microsoft.com/office/powerpoint/2010/main" val="42251356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8" name="Connector: Elbow 57">
            <a:extLst>
              <a:ext uri="{FF2B5EF4-FFF2-40B4-BE49-F238E27FC236}">
                <a16:creationId xmlns:a16="http://schemas.microsoft.com/office/drawing/2014/main" id="{D89B601B-E119-4207-BBA2-6FDEACCCD7C2}"/>
              </a:ext>
            </a:extLst>
          </p:cNvPr>
          <p:cNvCxnSpPr>
            <a:cxnSpLocks/>
          </p:cNvCxnSpPr>
          <p:nvPr/>
        </p:nvCxnSpPr>
        <p:spPr>
          <a:xfrm rot="10800000" flipH="1">
            <a:off x="4645284" y="4837728"/>
            <a:ext cx="2873828" cy="12700"/>
          </a:xfrm>
          <a:prstGeom prst="bentConnector5">
            <a:avLst>
              <a:gd name="adj1" fmla="val 662"/>
              <a:gd name="adj2" fmla="val 35709"/>
              <a:gd name="adj3" fmla="val 100000"/>
            </a:avLst>
          </a:prstGeom>
          <a:ln w="38100">
            <a:solidFill>
              <a:srgbClr val="7F7FDD"/>
            </a:solidFill>
            <a:prstDash val="sysDot"/>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5860CF1C-9016-4C61-B7C0-3E3CDA206D95}"/>
              </a:ext>
            </a:extLst>
          </p:cNvPr>
          <p:cNvSpPr>
            <a:spLocks noGrp="1"/>
          </p:cNvSpPr>
          <p:nvPr>
            <p:ph type="sldNum" sz="quarter" idx="10"/>
          </p:nvPr>
        </p:nvSpPr>
        <p:spPr/>
        <p:txBody>
          <a:bodyPr/>
          <a:lstStyle/>
          <a:p>
            <a:fld id="{88A1DFE4-5FC5-43BD-BB7E-75EAD82B965F}" type="slidenum">
              <a:rPr lang="en-US" noProof="0" smtClean="0"/>
              <a:pPr/>
              <a:t>10</a:t>
            </a:fld>
            <a:endParaRPr lang="en-US" noProof="0" dirty="0"/>
          </a:p>
        </p:txBody>
      </p:sp>
      <p:sp>
        <p:nvSpPr>
          <p:cNvPr id="4" name="Title 3">
            <a:extLst>
              <a:ext uri="{FF2B5EF4-FFF2-40B4-BE49-F238E27FC236}">
                <a16:creationId xmlns:a16="http://schemas.microsoft.com/office/drawing/2014/main" id="{078051DB-521C-4E67-979F-CC13141A3968}"/>
              </a:ext>
            </a:extLst>
          </p:cNvPr>
          <p:cNvSpPr>
            <a:spLocks noGrp="1"/>
          </p:cNvSpPr>
          <p:nvPr>
            <p:ph type="title"/>
          </p:nvPr>
        </p:nvSpPr>
        <p:spPr/>
        <p:txBody>
          <a:bodyPr/>
          <a:lstStyle/>
          <a:p>
            <a:r>
              <a:rPr lang="en-GB" dirty="0"/>
              <a:t>Tilted Solenoid</a:t>
            </a:r>
          </a:p>
        </p:txBody>
      </p:sp>
      <p:sp>
        <p:nvSpPr>
          <p:cNvPr id="6" name="Rectangle 5">
            <a:extLst>
              <a:ext uri="{FF2B5EF4-FFF2-40B4-BE49-F238E27FC236}">
                <a16:creationId xmlns:a16="http://schemas.microsoft.com/office/drawing/2014/main" id="{A94895B6-277B-46BA-AA9B-A914EBA19C58}"/>
              </a:ext>
            </a:extLst>
          </p:cNvPr>
          <p:cNvSpPr/>
          <p:nvPr/>
        </p:nvSpPr>
        <p:spPr>
          <a:xfrm>
            <a:off x="5371121" y="3817026"/>
            <a:ext cx="1451254" cy="2117049"/>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a:extLst>
              <a:ext uri="{FF2B5EF4-FFF2-40B4-BE49-F238E27FC236}">
                <a16:creationId xmlns:a16="http://schemas.microsoft.com/office/drawing/2014/main" id="{F268BF12-23E7-420C-AB15-623D66C16F37}"/>
              </a:ext>
            </a:extLst>
          </p:cNvPr>
          <p:cNvCxnSpPr>
            <a:cxnSpLocks/>
          </p:cNvCxnSpPr>
          <p:nvPr/>
        </p:nvCxnSpPr>
        <p:spPr>
          <a:xfrm>
            <a:off x="1050966" y="5434446"/>
            <a:ext cx="3606827" cy="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E7583A1-A517-49DC-BD6F-46D9D40430C3}"/>
              </a:ext>
            </a:extLst>
          </p:cNvPr>
          <p:cNvCxnSpPr>
            <a:cxnSpLocks/>
          </p:cNvCxnSpPr>
          <p:nvPr/>
        </p:nvCxnSpPr>
        <p:spPr>
          <a:xfrm flipV="1">
            <a:off x="7532914" y="5443228"/>
            <a:ext cx="3596244" cy="1169"/>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84DD8622-E2BF-44DA-915E-FC41A46E32A9}"/>
              </a:ext>
            </a:extLst>
          </p:cNvPr>
          <p:cNvSpPr/>
          <p:nvPr/>
        </p:nvSpPr>
        <p:spPr>
          <a:xfrm>
            <a:off x="1062842" y="4863964"/>
            <a:ext cx="734292" cy="1139478"/>
          </a:xfrm>
          <a:prstGeom prst="rect">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795B235F-D3E8-45C9-A1AF-E9376E749DAD}"/>
              </a:ext>
            </a:extLst>
          </p:cNvPr>
          <p:cNvSpPr/>
          <p:nvPr/>
        </p:nvSpPr>
        <p:spPr>
          <a:xfrm>
            <a:off x="10394866" y="4916961"/>
            <a:ext cx="734292" cy="1033484"/>
          </a:xfrm>
          <a:prstGeom prst="rect">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0" name="Group 39">
            <a:extLst>
              <a:ext uri="{FF2B5EF4-FFF2-40B4-BE49-F238E27FC236}">
                <a16:creationId xmlns:a16="http://schemas.microsoft.com/office/drawing/2014/main" id="{AE960C08-F6C9-42BB-87AE-AA719F31EABF}"/>
              </a:ext>
            </a:extLst>
          </p:cNvPr>
          <p:cNvGrpSpPr/>
          <p:nvPr/>
        </p:nvGrpSpPr>
        <p:grpSpPr>
          <a:xfrm>
            <a:off x="5854074" y="3654751"/>
            <a:ext cx="1433533" cy="1380757"/>
            <a:chOff x="5848124" y="2942883"/>
            <a:chExt cx="1433533" cy="1380757"/>
          </a:xfrm>
        </p:grpSpPr>
        <p:grpSp>
          <p:nvGrpSpPr>
            <p:cNvPr id="28" name="Group 27">
              <a:extLst>
                <a:ext uri="{FF2B5EF4-FFF2-40B4-BE49-F238E27FC236}">
                  <a16:creationId xmlns:a16="http://schemas.microsoft.com/office/drawing/2014/main" id="{E30536FC-1B06-4834-B9EB-74B2B2040767}"/>
                </a:ext>
              </a:extLst>
            </p:cNvPr>
            <p:cNvGrpSpPr/>
            <p:nvPr/>
          </p:nvGrpSpPr>
          <p:grpSpPr>
            <a:xfrm>
              <a:off x="6101949" y="3429000"/>
              <a:ext cx="720426" cy="718456"/>
              <a:chOff x="6101948" y="3429000"/>
              <a:chExt cx="744187" cy="718456"/>
            </a:xfrm>
          </p:grpSpPr>
          <p:cxnSp>
            <p:nvCxnSpPr>
              <p:cNvPr id="19" name="Straight Arrow Connector 18">
                <a:extLst>
                  <a:ext uri="{FF2B5EF4-FFF2-40B4-BE49-F238E27FC236}">
                    <a16:creationId xmlns:a16="http://schemas.microsoft.com/office/drawing/2014/main" id="{490FE9D1-B158-4D34-B8AF-674730236801}"/>
                  </a:ext>
                </a:extLst>
              </p:cNvPr>
              <p:cNvCxnSpPr>
                <a:cxnSpLocks/>
              </p:cNvCxnSpPr>
              <p:nvPr/>
            </p:nvCxnSpPr>
            <p:spPr>
              <a:xfrm>
                <a:off x="6101948" y="4147456"/>
                <a:ext cx="74418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41FA2450-9027-46E1-B1F6-A836DA485B3D}"/>
                  </a:ext>
                </a:extLst>
              </p:cNvPr>
              <p:cNvCxnSpPr>
                <a:cxnSpLocks/>
              </p:cNvCxnSpPr>
              <p:nvPr/>
            </p:nvCxnSpPr>
            <p:spPr>
              <a:xfrm flipV="1">
                <a:off x="6101948" y="3429000"/>
                <a:ext cx="0" cy="71845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8" name="TextBox 37">
              <a:extLst>
                <a:ext uri="{FF2B5EF4-FFF2-40B4-BE49-F238E27FC236}">
                  <a16:creationId xmlns:a16="http://schemas.microsoft.com/office/drawing/2014/main" id="{BF953A5C-C47D-4D4C-82DF-E18CE43BD5FE}"/>
                </a:ext>
              </a:extLst>
            </p:cNvPr>
            <p:cNvSpPr txBox="1"/>
            <p:nvPr/>
          </p:nvSpPr>
          <p:spPr>
            <a:xfrm>
              <a:off x="6785905" y="3817026"/>
              <a:ext cx="495752" cy="506614"/>
            </a:xfrm>
            <a:prstGeom prst="rect">
              <a:avLst/>
            </a:prstGeom>
            <a:noFill/>
          </p:spPr>
          <p:txBody>
            <a:bodyPr wrap="square" rtlCol="0">
              <a:spAutoFit/>
            </a:bodyPr>
            <a:lstStyle/>
            <a:p>
              <a:pPr algn="l">
                <a:lnSpc>
                  <a:spcPts val="3700"/>
                </a:lnSpc>
              </a:pPr>
              <a:r>
                <a:rPr lang="en-GB" sz="2000" dirty="0"/>
                <a:t>s</a:t>
              </a:r>
            </a:p>
          </p:txBody>
        </p:sp>
        <p:sp>
          <p:nvSpPr>
            <p:cNvPr id="39" name="TextBox 38">
              <a:extLst>
                <a:ext uri="{FF2B5EF4-FFF2-40B4-BE49-F238E27FC236}">
                  <a16:creationId xmlns:a16="http://schemas.microsoft.com/office/drawing/2014/main" id="{A6E95512-F75C-432E-B77C-E1F3783089DA}"/>
                </a:ext>
              </a:extLst>
            </p:cNvPr>
            <p:cNvSpPr txBox="1"/>
            <p:nvPr/>
          </p:nvSpPr>
          <p:spPr>
            <a:xfrm>
              <a:off x="5848124" y="2942883"/>
              <a:ext cx="495752" cy="506614"/>
            </a:xfrm>
            <a:prstGeom prst="rect">
              <a:avLst/>
            </a:prstGeom>
            <a:noFill/>
          </p:spPr>
          <p:txBody>
            <a:bodyPr wrap="square" rtlCol="0">
              <a:spAutoFit/>
            </a:bodyPr>
            <a:lstStyle/>
            <a:p>
              <a:pPr algn="ctr">
                <a:lnSpc>
                  <a:spcPts val="3700"/>
                </a:lnSpc>
              </a:pPr>
              <a:r>
                <a:rPr lang="en-GB" sz="2000" dirty="0"/>
                <a:t>y</a:t>
              </a:r>
            </a:p>
          </p:txBody>
        </p:sp>
      </p:grpSp>
      <p:grpSp>
        <p:nvGrpSpPr>
          <p:cNvPr id="41" name="Group 40">
            <a:extLst>
              <a:ext uri="{FF2B5EF4-FFF2-40B4-BE49-F238E27FC236}">
                <a16:creationId xmlns:a16="http://schemas.microsoft.com/office/drawing/2014/main" id="{71F19AFA-BADC-4FC6-AF6D-AB2BE044F163}"/>
              </a:ext>
            </a:extLst>
          </p:cNvPr>
          <p:cNvGrpSpPr/>
          <p:nvPr/>
        </p:nvGrpSpPr>
        <p:grpSpPr>
          <a:xfrm>
            <a:off x="8600745" y="4237176"/>
            <a:ext cx="1433533" cy="1380757"/>
            <a:chOff x="5848124" y="2942883"/>
            <a:chExt cx="1433533" cy="1380757"/>
          </a:xfrm>
        </p:grpSpPr>
        <p:grpSp>
          <p:nvGrpSpPr>
            <p:cNvPr id="42" name="Group 41">
              <a:extLst>
                <a:ext uri="{FF2B5EF4-FFF2-40B4-BE49-F238E27FC236}">
                  <a16:creationId xmlns:a16="http://schemas.microsoft.com/office/drawing/2014/main" id="{2274BED1-7AD6-4AB5-B1F6-18E566F5AE23}"/>
                </a:ext>
              </a:extLst>
            </p:cNvPr>
            <p:cNvGrpSpPr/>
            <p:nvPr/>
          </p:nvGrpSpPr>
          <p:grpSpPr>
            <a:xfrm>
              <a:off x="6101949" y="3429000"/>
              <a:ext cx="720426" cy="718456"/>
              <a:chOff x="6101948" y="3429000"/>
              <a:chExt cx="744187" cy="718456"/>
            </a:xfrm>
          </p:grpSpPr>
          <p:cxnSp>
            <p:nvCxnSpPr>
              <p:cNvPr id="45" name="Straight Arrow Connector 44">
                <a:extLst>
                  <a:ext uri="{FF2B5EF4-FFF2-40B4-BE49-F238E27FC236}">
                    <a16:creationId xmlns:a16="http://schemas.microsoft.com/office/drawing/2014/main" id="{B717FBE5-A331-4BFB-8E85-D3E598434567}"/>
                  </a:ext>
                </a:extLst>
              </p:cNvPr>
              <p:cNvCxnSpPr>
                <a:cxnSpLocks/>
              </p:cNvCxnSpPr>
              <p:nvPr/>
            </p:nvCxnSpPr>
            <p:spPr>
              <a:xfrm>
                <a:off x="6101948" y="4147456"/>
                <a:ext cx="74418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62A3AF7D-D148-4290-BA64-A268F9B0605F}"/>
                  </a:ext>
                </a:extLst>
              </p:cNvPr>
              <p:cNvCxnSpPr>
                <a:cxnSpLocks/>
              </p:cNvCxnSpPr>
              <p:nvPr/>
            </p:nvCxnSpPr>
            <p:spPr>
              <a:xfrm flipV="1">
                <a:off x="6101948" y="3429000"/>
                <a:ext cx="0" cy="71845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3" name="TextBox 42">
              <a:extLst>
                <a:ext uri="{FF2B5EF4-FFF2-40B4-BE49-F238E27FC236}">
                  <a16:creationId xmlns:a16="http://schemas.microsoft.com/office/drawing/2014/main" id="{0733CF63-14A6-4ED0-918C-552A71F86731}"/>
                </a:ext>
              </a:extLst>
            </p:cNvPr>
            <p:cNvSpPr txBox="1"/>
            <p:nvPr/>
          </p:nvSpPr>
          <p:spPr>
            <a:xfrm>
              <a:off x="6785905" y="3817026"/>
              <a:ext cx="495752" cy="506614"/>
            </a:xfrm>
            <a:prstGeom prst="rect">
              <a:avLst/>
            </a:prstGeom>
            <a:noFill/>
          </p:spPr>
          <p:txBody>
            <a:bodyPr wrap="square" rtlCol="0">
              <a:spAutoFit/>
            </a:bodyPr>
            <a:lstStyle/>
            <a:p>
              <a:pPr algn="l">
                <a:lnSpc>
                  <a:spcPts val="3700"/>
                </a:lnSpc>
              </a:pPr>
              <a:r>
                <a:rPr lang="en-GB" sz="2000" dirty="0"/>
                <a:t>s</a:t>
              </a:r>
            </a:p>
          </p:txBody>
        </p:sp>
        <p:sp>
          <p:nvSpPr>
            <p:cNvPr id="44" name="TextBox 43">
              <a:extLst>
                <a:ext uri="{FF2B5EF4-FFF2-40B4-BE49-F238E27FC236}">
                  <a16:creationId xmlns:a16="http://schemas.microsoft.com/office/drawing/2014/main" id="{091CB4FF-0628-41CC-9711-47233AD9C42A}"/>
                </a:ext>
              </a:extLst>
            </p:cNvPr>
            <p:cNvSpPr txBox="1"/>
            <p:nvPr/>
          </p:nvSpPr>
          <p:spPr>
            <a:xfrm>
              <a:off x="5848124" y="2942883"/>
              <a:ext cx="495752" cy="506614"/>
            </a:xfrm>
            <a:prstGeom prst="rect">
              <a:avLst/>
            </a:prstGeom>
            <a:noFill/>
          </p:spPr>
          <p:txBody>
            <a:bodyPr wrap="square" rtlCol="0">
              <a:spAutoFit/>
            </a:bodyPr>
            <a:lstStyle/>
            <a:p>
              <a:pPr algn="ctr">
                <a:lnSpc>
                  <a:spcPts val="3700"/>
                </a:lnSpc>
              </a:pPr>
              <a:r>
                <a:rPr lang="en-GB" sz="2000" dirty="0"/>
                <a:t>y</a:t>
              </a:r>
            </a:p>
          </p:txBody>
        </p:sp>
      </p:grpSp>
      <p:grpSp>
        <p:nvGrpSpPr>
          <p:cNvPr id="47" name="Group 46">
            <a:extLst>
              <a:ext uri="{FF2B5EF4-FFF2-40B4-BE49-F238E27FC236}">
                <a16:creationId xmlns:a16="http://schemas.microsoft.com/office/drawing/2014/main" id="{8E63C071-3740-4E5C-9626-D79C1462661F}"/>
              </a:ext>
            </a:extLst>
          </p:cNvPr>
          <p:cNvGrpSpPr/>
          <p:nvPr/>
        </p:nvGrpSpPr>
        <p:grpSpPr>
          <a:xfrm>
            <a:off x="2269405" y="4231281"/>
            <a:ext cx="1433533" cy="1380757"/>
            <a:chOff x="5848124" y="2942883"/>
            <a:chExt cx="1433533" cy="1380757"/>
          </a:xfrm>
        </p:grpSpPr>
        <p:grpSp>
          <p:nvGrpSpPr>
            <p:cNvPr id="48" name="Group 47">
              <a:extLst>
                <a:ext uri="{FF2B5EF4-FFF2-40B4-BE49-F238E27FC236}">
                  <a16:creationId xmlns:a16="http://schemas.microsoft.com/office/drawing/2014/main" id="{619ADE6F-9BE3-4E0F-B8AE-89145E1AA7D4}"/>
                </a:ext>
              </a:extLst>
            </p:cNvPr>
            <p:cNvGrpSpPr/>
            <p:nvPr/>
          </p:nvGrpSpPr>
          <p:grpSpPr>
            <a:xfrm>
              <a:off x="6101949" y="3429000"/>
              <a:ext cx="720426" cy="718456"/>
              <a:chOff x="6101948" y="3429000"/>
              <a:chExt cx="744187" cy="718456"/>
            </a:xfrm>
          </p:grpSpPr>
          <p:cxnSp>
            <p:nvCxnSpPr>
              <p:cNvPr id="51" name="Straight Arrow Connector 50">
                <a:extLst>
                  <a:ext uri="{FF2B5EF4-FFF2-40B4-BE49-F238E27FC236}">
                    <a16:creationId xmlns:a16="http://schemas.microsoft.com/office/drawing/2014/main" id="{D806255E-1C5B-405B-AA31-BAC03E569597}"/>
                  </a:ext>
                </a:extLst>
              </p:cNvPr>
              <p:cNvCxnSpPr>
                <a:cxnSpLocks/>
              </p:cNvCxnSpPr>
              <p:nvPr/>
            </p:nvCxnSpPr>
            <p:spPr>
              <a:xfrm>
                <a:off x="6101948" y="4147456"/>
                <a:ext cx="74418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B8645971-6537-4097-AC01-47B84966ADE2}"/>
                  </a:ext>
                </a:extLst>
              </p:cNvPr>
              <p:cNvCxnSpPr>
                <a:cxnSpLocks/>
              </p:cNvCxnSpPr>
              <p:nvPr/>
            </p:nvCxnSpPr>
            <p:spPr>
              <a:xfrm flipV="1">
                <a:off x="6101948" y="3429000"/>
                <a:ext cx="0" cy="71845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9" name="TextBox 48">
              <a:extLst>
                <a:ext uri="{FF2B5EF4-FFF2-40B4-BE49-F238E27FC236}">
                  <a16:creationId xmlns:a16="http://schemas.microsoft.com/office/drawing/2014/main" id="{1E4FF0D8-007C-46E3-92BE-DD9D015E8FEE}"/>
                </a:ext>
              </a:extLst>
            </p:cNvPr>
            <p:cNvSpPr txBox="1"/>
            <p:nvPr/>
          </p:nvSpPr>
          <p:spPr>
            <a:xfrm>
              <a:off x="6785905" y="3817026"/>
              <a:ext cx="495752" cy="506614"/>
            </a:xfrm>
            <a:prstGeom prst="rect">
              <a:avLst/>
            </a:prstGeom>
            <a:noFill/>
          </p:spPr>
          <p:txBody>
            <a:bodyPr wrap="square" rtlCol="0">
              <a:spAutoFit/>
            </a:bodyPr>
            <a:lstStyle/>
            <a:p>
              <a:pPr algn="l">
                <a:lnSpc>
                  <a:spcPts val="3700"/>
                </a:lnSpc>
              </a:pPr>
              <a:r>
                <a:rPr lang="en-GB" sz="2000" dirty="0"/>
                <a:t>s</a:t>
              </a:r>
            </a:p>
          </p:txBody>
        </p:sp>
        <p:sp>
          <p:nvSpPr>
            <p:cNvPr id="50" name="TextBox 49">
              <a:extLst>
                <a:ext uri="{FF2B5EF4-FFF2-40B4-BE49-F238E27FC236}">
                  <a16:creationId xmlns:a16="http://schemas.microsoft.com/office/drawing/2014/main" id="{C886EFD0-4089-43C5-A391-C52BFF1EC39B}"/>
                </a:ext>
              </a:extLst>
            </p:cNvPr>
            <p:cNvSpPr txBox="1"/>
            <p:nvPr/>
          </p:nvSpPr>
          <p:spPr>
            <a:xfrm>
              <a:off x="5848124" y="2942883"/>
              <a:ext cx="495752" cy="506614"/>
            </a:xfrm>
            <a:prstGeom prst="rect">
              <a:avLst/>
            </a:prstGeom>
            <a:noFill/>
          </p:spPr>
          <p:txBody>
            <a:bodyPr wrap="square" rtlCol="0">
              <a:spAutoFit/>
            </a:bodyPr>
            <a:lstStyle/>
            <a:p>
              <a:pPr algn="ctr">
                <a:lnSpc>
                  <a:spcPts val="3700"/>
                </a:lnSpc>
              </a:pPr>
              <a:r>
                <a:rPr lang="en-GB" sz="2000" dirty="0"/>
                <a:t>y</a:t>
              </a:r>
            </a:p>
          </p:txBody>
        </p:sp>
      </p:grpSp>
      <p:cxnSp>
        <p:nvCxnSpPr>
          <p:cNvPr id="54" name="Connector: Elbow 53">
            <a:extLst>
              <a:ext uri="{FF2B5EF4-FFF2-40B4-BE49-F238E27FC236}">
                <a16:creationId xmlns:a16="http://schemas.microsoft.com/office/drawing/2014/main" id="{F6AD260A-E74D-4731-A8C3-3B22C7110393}"/>
              </a:ext>
            </a:extLst>
          </p:cNvPr>
          <p:cNvCxnSpPr>
            <a:cxnSpLocks/>
          </p:cNvCxnSpPr>
          <p:nvPr/>
        </p:nvCxnSpPr>
        <p:spPr>
          <a:xfrm rot="5400000">
            <a:off x="3038439" y="5030459"/>
            <a:ext cx="3240000" cy="0"/>
          </a:xfrm>
          <a:prstGeom prst="bentConnector3">
            <a:avLst/>
          </a:prstGeom>
          <a:ln w="38100">
            <a:solidFill>
              <a:srgbClr val="0F124A"/>
            </a:solidFill>
            <a:prstDash val="sysDot"/>
          </a:ln>
        </p:spPr>
        <p:style>
          <a:lnRef idx="1">
            <a:schemeClr val="accent1"/>
          </a:lnRef>
          <a:fillRef idx="0">
            <a:schemeClr val="accent1"/>
          </a:fillRef>
          <a:effectRef idx="0">
            <a:schemeClr val="accent1"/>
          </a:effectRef>
          <a:fontRef idx="minor">
            <a:schemeClr val="tx1"/>
          </a:fontRef>
        </p:style>
      </p:cxnSp>
      <p:cxnSp>
        <p:nvCxnSpPr>
          <p:cNvPr id="56" name="Connector: Elbow 55">
            <a:extLst>
              <a:ext uri="{FF2B5EF4-FFF2-40B4-BE49-F238E27FC236}">
                <a16:creationId xmlns:a16="http://schemas.microsoft.com/office/drawing/2014/main" id="{A26C2EAC-986E-4E05-B235-14B9EB9D966D}"/>
              </a:ext>
            </a:extLst>
          </p:cNvPr>
          <p:cNvCxnSpPr>
            <a:cxnSpLocks/>
          </p:cNvCxnSpPr>
          <p:nvPr/>
        </p:nvCxnSpPr>
        <p:spPr>
          <a:xfrm rot="5400000">
            <a:off x="5916490" y="5039641"/>
            <a:ext cx="3240000" cy="0"/>
          </a:xfrm>
          <a:prstGeom prst="bentConnector3">
            <a:avLst/>
          </a:prstGeom>
          <a:ln w="38100">
            <a:solidFill>
              <a:srgbClr val="0F124A"/>
            </a:solidFill>
            <a:prstDash val="sysDot"/>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BDC9E4CE-83B6-4041-AB87-DDC3C73C379A}"/>
              </a:ext>
            </a:extLst>
          </p:cNvPr>
          <p:cNvSpPr txBox="1"/>
          <p:nvPr/>
        </p:nvSpPr>
        <p:spPr>
          <a:xfrm>
            <a:off x="1050966" y="6020869"/>
            <a:ext cx="2892500" cy="535724"/>
          </a:xfrm>
          <a:prstGeom prst="rect">
            <a:avLst/>
          </a:prstGeom>
          <a:noFill/>
        </p:spPr>
        <p:txBody>
          <a:bodyPr wrap="square" rtlCol="0">
            <a:spAutoFit/>
          </a:bodyPr>
          <a:lstStyle/>
          <a:p>
            <a:pPr algn="ctr">
              <a:lnSpc>
                <a:spcPts val="3700"/>
              </a:lnSpc>
            </a:pPr>
            <a:r>
              <a:rPr lang="en-GB" sz="3000" dirty="0">
                <a:solidFill>
                  <a:srgbClr val="FF4A29"/>
                </a:solidFill>
              </a:rPr>
              <a:t>Machine Frame</a:t>
            </a:r>
          </a:p>
        </p:txBody>
      </p:sp>
      <p:sp>
        <p:nvSpPr>
          <p:cNvPr id="36" name="TextBox 35">
            <a:extLst>
              <a:ext uri="{FF2B5EF4-FFF2-40B4-BE49-F238E27FC236}">
                <a16:creationId xmlns:a16="http://schemas.microsoft.com/office/drawing/2014/main" id="{20FAC193-05FF-44AF-9688-A19F8BCACCB6}"/>
              </a:ext>
            </a:extLst>
          </p:cNvPr>
          <p:cNvSpPr txBox="1"/>
          <p:nvPr/>
        </p:nvSpPr>
        <p:spPr>
          <a:xfrm>
            <a:off x="4657793" y="6020869"/>
            <a:ext cx="2892500" cy="535724"/>
          </a:xfrm>
          <a:prstGeom prst="rect">
            <a:avLst/>
          </a:prstGeom>
          <a:noFill/>
        </p:spPr>
        <p:txBody>
          <a:bodyPr wrap="square" rtlCol="0">
            <a:spAutoFit/>
          </a:bodyPr>
          <a:lstStyle/>
          <a:p>
            <a:pPr algn="ctr">
              <a:lnSpc>
                <a:spcPts val="3700"/>
              </a:lnSpc>
            </a:pPr>
            <a:r>
              <a:rPr lang="en-GB" sz="3000" dirty="0">
                <a:solidFill>
                  <a:srgbClr val="0000BC"/>
                </a:solidFill>
              </a:rPr>
              <a:t>Lab Frame</a:t>
            </a:r>
          </a:p>
        </p:txBody>
      </p:sp>
      <p:sp>
        <p:nvSpPr>
          <p:cNvPr id="37" name="TextBox 36">
            <a:extLst>
              <a:ext uri="{FF2B5EF4-FFF2-40B4-BE49-F238E27FC236}">
                <a16:creationId xmlns:a16="http://schemas.microsoft.com/office/drawing/2014/main" id="{81640094-CDA3-4034-9101-282C213D31F2}"/>
              </a:ext>
            </a:extLst>
          </p:cNvPr>
          <p:cNvSpPr txBox="1"/>
          <p:nvPr/>
        </p:nvSpPr>
        <p:spPr>
          <a:xfrm>
            <a:off x="8453396" y="6020869"/>
            <a:ext cx="2892500" cy="535724"/>
          </a:xfrm>
          <a:prstGeom prst="rect">
            <a:avLst/>
          </a:prstGeom>
          <a:noFill/>
        </p:spPr>
        <p:txBody>
          <a:bodyPr wrap="square" rtlCol="0">
            <a:spAutoFit/>
          </a:bodyPr>
          <a:lstStyle/>
          <a:p>
            <a:pPr algn="ctr">
              <a:lnSpc>
                <a:spcPts val="3700"/>
              </a:lnSpc>
            </a:pPr>
            <a:r>
              <a:rPr lang="en-GB" sz="3000" dirty="0">
                <a:solidFill>
                  <a:srgbClr val="FF4A29"/>
                </a:solidFill>
              </a:rPr>
              <a:t>Machine Frame</a:t>
            </a:r>
          </a:p>
        </p:txBody>
      </p:sp>
      <p:sp>
        <p:nvSpPr>
          <p:cNvPr id="53" name="Rectangle 52">
            <a:extLst>
              <a:ext uri="{FF2B5EF4-FFF2-40B4-BE49-F238E27FC236}">
                <a16:creationId xmlns:a16="http://schemas.microsoft.com/office/drawing/2014/main" id="{14C56869-751D-4387-9B1F-ACE7D4F1A330}"/>
              </a:ext>
            </a:extLst>
          </p:cNvPr>
          <p:cNvSpPr/>
          <p:nvPr/>
        </p:nvSpPr>
        <p:spPr>
          <a:xfrm>
            <a:off x="4659086" y="3817026"/>
            <a:ext cx="2873828" cy="2117049"/>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Freeform: Shape 11">
            <a:extLst>
              <a:ext uri="{FF2B5EF4-FFF2-40B4-BE49-F238E27FC236}">
                <a16:creationId xmlns:a16="http://schemas.microsoft.com/office/drawing/2014/main" id="{6B1BF422-07E0-4F7B-8A6A-F5F4947FFC2E}"/>
              </a:ext>
            </a:extLst>
          </p:cNvPr>
          <p:cNvSpPr/>
          <p:nvPr/>
        </p:nvSpPr>
        <p:spPr>
          <a:xfrm flipH="1">
            <a:off x="6096000" y="4866788"/>
            <a:ext cx="1439843" cy="578337"/>
          </a:xfrm>
          <a:custGeom>
            <a:avLst/>
            <a:gdLst>
              <a:gd name="connsiteX0" fmla="*/ 0 w 1444625"/>
              <a:gd name="connsiteY0" fmla="*/ 578337 h 578337"/>
              <a:gd name="connsiteX1" fmla="*/ 371475 w 1444625"/>
              <a:gd name="connsiteY1" fmla="*/ 473562 h 578337"/>
              <a:gd name="connsiteX2" fmla="*/ 723900 w 1444625"/>
              <a:gd name="connsiteY2" fmla="*/ 222737 h 578337"/>
              <a:gd name="connsiteX3" fmla="*/ 1069975 w 1444625"/>
              <a:gd name="connsiteY3" fmla="*/ 51287 h 578337"/>
              <a:gd name="connsiteX4" fmla="*/ 1444625 w 1444625"/>
              <a:gd name="connsiteY4" fmla="*/ 487 h 578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4625" h="578337">
                <a:moveTo>
                  <a:pt x="0" y="578337"/>
                </a:moveTo>
                <a:cubicBezTo>
                  <a:pt x="125412" y="555583"/>
                  <a:pt x="250825" y="532829"/>
                  <a:pt x="371475" y="473562"/>
                </a:cubicBezTo>
                <a:cubicBezTo>
                  <a:pt x="492125" y="414295"/>
                  <a:pt x="607483" y="293116"/>
                  <a:pt x="723900" y="222737"/>
                </a:cubicBezTo>
                <a:cubicBezTo>
                  <a:pt x="840317" y="152358"/>
                  <a:pt x="949854" y="88329"/>
                  <a:pt x="1069975" y="51287"/>
                </a:cubicBezTo>
                <a:cubicBezTo>
                  <a:pt x="1190096" y="14245"/>
                  <a:pt x="1356254" y="-3217"/>
                  <a:pt x="1444625" y="487"/>
                </a:cubicBez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Freeform: Shape 54">
            <a:extLst>
              <a:ext uri="{FF2B5EF4-FFF2-40B4-BE49-F238E27FC236}">
                <a16:creationId xmlns:a16="http://schemas.microsoft.com/office/drawing/2014/main" id="{B1F6F4E4-38A3-4078-B26E-4C7B5EB83AD9}"/>
              </a:ext>
            </a:extLst>
          </p:cNvPr>
          <p:cNvSpPr/>
          <p:nvPr/>
        </p:nvSpPr>
        <p:spPr>
          <a:xfrm>
            <a:off x="4651375" y="4866788"/>
            <a:ext cx="1444625" cy="578337"/>
          </a:xfrm>
          <a:custGeom>
            <a:avLst/>
            <a:gdLst>
              <a:gd name="connsiteX0" fmla="*/ 0 w 1444625"/>
              <a:gd name="connsiteY0" fmla="*/ 578337 h 578337"/>
              <a:gd name="connsiteX1" fmla="*/ 371475 w 1444625"/>
              <a:gd name="connsiteY1" fmla="*/ 473562 h 578337"/>
              <a:gd name="connsiteX2" fmla="*/ 723900 w 1444625"/>
              <a:gd name="connsiteY2" fmla="*/ 222737 h 578337"/>
              <a:gd name="connsiteX3" fmla="*/ 1069975 w 1444625"/>
              <a:gd name="connsiteY3" fmla="*/ 51287 h 578337"/>
              <a:gd name="connsiteX4" fmla="*/ 1444625 w 1444625"/>
              <a:gd name="connsiteY4" fmla="*/ 487 h 578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4625" h="578337">
                <a:moveTo>
                  <a:pt x="0" y="578337"/>
                </a:moveTo>
                <a:cubicBezTo>
                  <a:pt x="125412" y="555583"/>
                  <a:pt x="250825" y="532829"/>
                  <a:pt x="371475" y="473562"/>
                </a:cubicBezTo>
                <a:cubicBezTo>
                  <a:pt x="492125" y="414295"/>
                  <a:pt x="607483" y="293116"/>
                  <a:pt x="723900" y="222737"/>
                </a:cubicBezTo>
                <a:cubicBezTo>
                  <a:pt x="840317" y="152358"/>
                  <a:pt x="949854" y="88329"/>
                  <a:pt x="1069975" y="51287"/>
                </a:cubicBezTo>
                <a:cubicBezTo>
                  <a:pt x="1190096" y="14245"/>
                  <a:pt x="1356254" y="-3217"/>
                  <a:pt x="1444625" y="487"/>
                </a:cubicBezTo>
              </a:path>
            </a:pathLst>
          </a:cu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Text Placeholder 2">
            <a:extLst>
              <a:ext uri="{FF2B5EF4-FFF2-40B4-BE49-F238E27FC236}">
                <a16:creationId xmlns:a16="http://schemas.microsoft.com/office/drawing/2014/main" id="{EFF839D1-C267-466B-A2C8-526E3A1F7F92}"/>
              </a:ext>
            </a:extLst>
          </p:cNvPr>
          <p:cNvSpPr>
            <a:spLocks noGrp="1"/>
          </p:cNvSpPr>
          <p:nvPr>
            <p:ph type="body" sz="quarter" idx="12"/>
          </p:nvPr>
        </p:nvSpPr>
        <p:spPr>
          <a:xfrm>
            <a:off x="590400" y="1989117"/>
            <a:ext cx="11017800" cy="1184065"/>
          </a:xfrm>
        </p:spPr>
        <p:txBody>
          <a:bodyPr/>
          <a:lstStyle/>
          <a:p>
            <a:pPr marL="342900" indent="-342900">
              <a:buFont typeface="Arial" panose="020B0604020202020204" pitchFamily="34" charset="0"/>
              <a:buChar char="•"/>
            </a:pPr>
            <a:r>
              <a:rPr lang="en-GB" dirty="0"/>
              <a:t>More </a:t>
            </a:r>
            <a:r>
              <a:rPr lang="en-GB" b="1" dirty="0"/>
              <a:t>complicated orbits</a:t>
            </a:r>
          </a:p>
          <a:p>
            <a:pPr marL="796489" lvl="1" indent="-342900"/>
            <a:r>
              <a:rPr lang="en-GB" b="1" dirty="0"/>
              <a:t>Difficult </a:t>
            </a:r>
            <a:r>
              <a:rPr lang="en-GB" dirty="0"/>
              <a:t>to measure field around this orbit</a:t>
            </a:r>
          </a:p>
          <a:p>
            <a:pPr marL="342900" indent="-342900">
              <a:buFont typeface="Arial" panose="020B0604020202020204" pitchFamily="34" charset="0"/>
              <a:buChar char="•"/>
            </a:pPr>
            <a:r>
              <a:rPr lang="en-GB" dirty="0"/>
              <a:t>E.g. vertical orbit through anti-solenoid/solenoid/anti-solenoid (FCC-</a:t>
            </a:r>
            <a:r>
              <a:rPr lang="en-GB" dirty="0" err="1"/>
              <a:t>ee</a:t>
            </a:r>
            <a:r>
              <a:rPr lang="en-GB" dirty="0"/>
              <a:t>)</a:t>
            </a:r>
          </a:p>
        </p:txBody>
      </p:sp>
    </p:spTree>
    <p:extLst>
      <p:ext uri="{BB962C8B-B14F-4D97-AF65-F5344CB8AC3E}">
        <p14:creationId xmlns:p14="http://schemas.microsoft.com/office/powerpoint/2010/main" val="360322301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95BCC57-3543-44ED-B031-86C446CEAF6E}"/>
              </a:ext>
            </a:extLst>
          </p:cNvPr>
          <p:cNvSpPr>
            <a:spLocks noGrp="1"/>
          </p:cNvSpPr>
          <p:nvPr>
            <p:ph type="sldNum" sz="quarter" idx="10"/>
          </p:nvPr>
        </p:nvSpPr>
        <p:spPr/>
        <p:txBody>
          <a:bodyPr/>
          <a:lstStyle/>
          <a:p>
            <a:fld id="{88A1DFE4-5FC5-43BD-BB7E-75EAD82B965F}" type="slidenum">
              <a:rPr lang="en-US" noProof="0" smtClean="0"/>
              <a:pPr/>
              <a:t>11</a:t>
            </a:fld>
            <a:endParaRPr lang="en-US" noProof="0" dirty="0"/>
          </a:p>
        </p:txBody>
      </p:sp>
      <p:sp>
        <p:nvSpPr>
          <p:cNvPr id="3" name="Text Placeholder 2">
            <a:extLst>
              <a:ext uri="{FF2B5EF4-FFF2-40B4-BE49-F238E27FC236}">
                <a16:creationId xmlns:a16="http://schemas.microsoft.com/office/drawing/2014/main" id="{3FEB16A1-2367-4B4F-AE05-FD286F19B3A1}"/>
              </a:ext>
            </a:extLst>
          </p:cNvPr>
          <p:cNvSpPr>
            <a:spLocks noGrp="1"/>
          </p:cNvSpPr>
          <p:nvPr>
            <p:ph type="body" sz="quarter" idx="12"/>
          </p:nvPr>
        </p:nvSpPr>
        <p:spPr/>
        <p:txBody>
          <a:bodyPr/>
          <a:lstStyle/>
          <a:p>
            <a:pPr marL="342900" indent="-342900">
              <a:buFont typeface="Arial" panose="020B0604020202020204" pitchFamily="34" charset="0"/>
              <a:buChar char="•"/>
            </a:pPr>
            <a:r>
              <a:rPr lang="en-GB" b="1" dirty="0"/>
              <a:t>Redefine co-ordinate system </a:t>
            </a:r>
            <a:r>
              <a:rPr lang="en-GB" dirty="0"/>
              <a:t>at </a:t>
            </a:r>
            <a:r>
              <a:rPr lang="en-GB" b="1" dirty="0"/>
              <a:t>entrance and exit </a:t>
            </a:r>
            <a:r>
              <a:rPr lang="en-GB" dirty="0"/>
              <a:t>of solenoid region</a:t>
            </a:r>
          </a:p>
          <a:p>
            <a:pPr marL="796489" lvl="1" indent="-342900"/>
            <a:r>
              <a:rPr lang="en-GB" dirty="0"/>
              <a:t>Known “tilt” at entrance</a:t>
            </a:r>
          </a:p>
          <a:p>
            <a:pPr marL="796489" lvl="1" indent="-342900"/>
            <a:r>
              <a:rPr lang="en-GB" dirty="0"/>
              <a:t>Zero orbit at exit</a:t>
            </a:r>
          </a:p>
          <a:p>
            <a:pPr marL="342900" indent="-342900">
              <a:buFont typeface="Arial" panose="020B0604020202020204" pitchFamily="34" charset="0"/>
              <a:buChar char="•"/>
            </a:pPr>
            <a:r>
              <a:rPr lang="en-GB" dirty="0"/>
              <a:t>Exact co-ordinate transformation at solenoid exit </a:t>
            </a:r>
            <a:r>
              <a:rPr lang="en-GB" b="1" dirty="0"/>
              <a:t>dependant on closed orbit</a:t>
            </a:r>
          </a:p>
          <a:p>
            <a:pPr marL="796489" lvl="1" indent="-342900"/>
            <a:r>
              <a:rPr lang="en-GB" b="1" dirty="0"/>
              <a:t>SAD determines this internally </a:t>
            </a:r>
            <a:r>
              <a:rPr lang="en-GB" dirty="0"/>
              <a:t>during closed orbit search</a:t>
            </a:r>
          </a:p>
          <a:p>
            <a:pPr marL="796489" lvl="1" indent="-342900"/>
            <a:r>
              <a:rPr lang="en-GB" dirty="0"/>
              <a:t>In </a:t>
            </a:r>
            <a:r>
              <a:rPr lang="en-GB" b="1" dirty="0"/>
              <a:t>MADX</a:t>
            </a:r>
            <a:r>
              <a:rPr lang="en-GB" dirty="0"/>
              <a:t> this can be achieved by </a:t>
            </a:r>
            <a:r>
              <a:rPr lang="en-GB" b="1" dirty="0"/>
              <a:t>matching transformations</a:t>
            </a:r>
          </a:p>
          <a:p>
            <a:pPr marL="1250077" lvl="2" indent="-342900"/>
            <a:r>
              <a:rPr lang="en-GB" dirty="0"/>
              <a:t>Matching scripts written by translator</a:t>
            </a:r>
          </a:p>
          <a:p>
            <a:pPr marL="342900" indent="-342900">
              <a:buFont typeface="Arial" panose="020B0604020202020204" pitchFamily="34" charset="0"/>
              <a:buChar char="•"/>
            </a:pPr>
            <a:r>
              <a:rPr lang="en-GB" dirty="0"/>
              <a:t>Features to test:</a:t>
            </a:r>
          </a:p>
          <a:p>
            <a:pPr marL="796489" lvl="1" indent="-342900"/>
            <a:r>
              <a:rPr lang="en-GB" dirty="0"/>
              <a:t>Orbit in both planes</a:t>
            </a:r>
          </a:p>
          <a:p>
            <a:pPr marL="796489" lvl="1" indent="-342900"/>
            <a:r>
              <a:rPr lang="en-GB" dirty="0"/>
              <a:t>Optics due to solenoid and due to tilt</a:t>
            </a:r>
          </a:p>
          <a:p>
            <a:pPr marL="796489" lvl="1" indent="-342900"/>
            <a:r>
              <a:rPr lang="en-GB" dirty="0"/>
              <a:t>Vertical dispersion due to tilted solenoid field</a:t>
            </a:r>
          </a:p>
          <a:p>
            <a:pPr marL="796489" lvl="1" indent="-342900"/>
            <a:endParaRPr lang="en-GB" dirty="0"/>
          </a:p>
        </p:txBody>
      </p:sp>
      <p:sp>
        <p:nvSpPr>
          <p:cNvPr id="4" name="Title 3">
            <a:extLst>
              <a:ext uri="{FF2B5EF4-FFF2-40B4-BE49-F238E27FC236}">
                <a16:creationId xmlns:a16="http://schemas.microsoft.com/office/drawing/2014/main" id="{488CD610-9799-4D5C-BF4E-B4913FB19FE9}"/>
              </a:ext>
            </a:extLst>
          </p:cNvPr>
          <p:cNvSpPr>
            <a:spLocks noGrp="1"/>
          </p:cNvSpPr>
          <p:nvPr>
            <p:ph type="title"/>
          </p:nvPr>
        </p:nvSpPr>
        <p:spPr/>
        <p:txBody>
          <a:bodyPr/>
          <a:lstStyle/>
          <a:p>
            <a:r>
              <a:rPr lang="en-GB" sz="4000" dirty="0"/>
              <a:t>Implementation of Tilted Solenoid</a:t>
            </a:r>
          </a:p>
        </p:txBody>
      </p:sp>
      <p:sp>
        <p:nvSpPr>
          <p:cNvPr id="5" name="Text Placeholder 4">
            <a:extLst>
              <a:ext uri="{FF2B5EF4-FFF2-40B4-BE49-F238E27FC236}">
                <a16:creationId xmlns:a16="http://schemas.microsoft.com/office/drawing/2014/main" id="{37440648-CEF4-4E60-9ED1-2100557609AC}"/>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29444012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3AA4B07-84A4-4EB3-A06D-1DD22A8AC768}"/>
              </a:ext>
            </a:extLst>
          </p:cNvPr>
          <p:cNvSpPr>
            <a:spLocks noGrp="1"/>
          </p:cNvSpPr>
          <p:nvPr>
            <p:ph type="sldNum" sz="quarter" idx="10"/>
          </p:nvPr>
        </p:nvSpPr>
        <p:spPr/>
        <p:txBody>
          <a:bodyPr/>
          <a:lstStyle/>
          <a:p>
            <a:fld id="{88A1DFE4-5FC5-43BD-BB7E-75EAD82B965F}" type="slidenum">
              <a:rPr lang="en-US" noProof="0" smtClean="0"/>
              <a:pPr/>
              <a:t>12</a:t>
            </a:fld>
            <a:endParaRPr lang="en-US" noProof="0" dirty="0"/>
          </a:p>
        </p:txBody>
      </p:sp>
      <p:pic>
        <p:nvPicPr>
          <p:cNvPr id="12" name="Picture Placeholder 11" descr="Chart&#10;&#10;Description automatically generated">
            <a:extLst>
              <a:ext uri="{FF2B5EF4-FFF2-40B4-BE49-F238E27FC236}">
                <a16:creationId xmlns:a16="http://schemas.microsoft.com/office/drawing/2014/main" id="{D6A683DF-68BA-40A5-B2CB-F36C0ED6EED6}"/>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1822" b="1822"/>
          <a:stretch>
            <a:fillRect/>
          </a:stretch>
        </p:blipFill>
        <p:spPr>
          <a:xfrm>
            <a:off x="6074097" y="1750219"/>
            <a:ext cx="6107712" cy="4414781"/>
          </a:xfrm>
        </p:spPr>
      </p:pic>
      <mc:AlternateContent xmlns:mc="http://schemas.openxmlformats.org/markup-compatibility/2006" xmlns:a14="http://schemas.microsoft.com/office/drawing/2010/main">
        <mc:Choice Requires="a14">
          <p:sp>
            <p:nvSpPr>
              <p:cNvPr id="7" name="Text Placeholder 6">
                <a:extLst>
                  <a:ext uri="{FF2B5EF4-FFF2-40B4-BE49-F238E27FC236}">
                    <a16:creationId xmlns:a16="http://schemas.microsoft.com/office/drawing/2014/main" id="{F930FED1-1129-4076-9D9C-3E6F35B61231}"/>
                  </a:ext>
                </a:extLst>
              </p:cNvPr>
              <p:cNvSpPr>
                <a:spLocks noGrp="1"/>
              </p:cNvSpPr>
              <p:nvPr>
                <p:ph type="body" sz="quarter" idx="12"/>
              </p:nvPr>
            </p:nvSpPr>
            <p:spPr>
              <a:xfrm>
                <a:off x="590400" y="1993105"/>
                <a:ext cx="5364000" cy="4722019"/>
              </a:xfrm>
            </p:spPr>
            <p:txBody>
              <a:bodyPr/>
              <a:lstStyle/>
              <a:p>
                <a:pPr marL="342900" indent="-342900">
                  <a:buFont typeface="Arial" panose="020B0604020202020204" pitchFamily="34" charset="0"/>
                  <a:buChar char="•"/>
                </a:pPr>
                <a:r>
                  <a:rPr lang="en-GB" b="1" dirty="0"/>
                  <a:t>First check </a:t>
                </a:r>
                <a:r>
                  <a:rPr lang="en-GB" dirty="0"/>
                  <a:t>to ensure conversion and translations work</a:t>
                </a:r>
              </a:p>
              <a:p>
                <a:pPr marL="342900" indent="-342900">
                  <a:buFont typeface="Arial" panose="020B0604020202020204" pitchFamily="34" charset="0"/>
                  <a:buChar char="•"/>
                </a:pPr>
                <a:r>
                  <a:rPr lang="en-GB" dirty="0"/>
                  <a:t>Translate a SAD lattice with a tilted solenoid with </a:t>
                </a:r>
                <a:r>
                  <a:rPr lang="en-GB" b="1" dirty="0"/>
                  <a:t>zero field</a:t>
                </a:r>
              </a:p>
              <a:p>
                <a:pPr marL="666892" lvl="1" indent="-342900"/>
                <a:r>
                  <a:rPr lang="en-GB" b="1" dirty="0"/>
                  <a:t>Trivial</a:t>
                </a:r>
                <a:r>
                  <a:rPr lang="en-GB" dirty="0"/>
                  <a:t> coordinate transformation</a:t>
                </a:r>
              </a:p>
              <a:p>
                <a:pPr marL="342900" indent="-342900">
                  <a:buFont typeface="Arial" panose="020B0604020202020204" pitchFamily="34" charset="0"/>
                  <a:buChar char="•"/>
                </a:pPr>
                <a:r>
                  <a:rPr lang="en-GB" b="1" dirty="0"/>
                  <a:t>Very good </a:t>
                </a:r>
                <a:r>
                  <a:rPr lang="en-GB" dirty="0"/>
                  <a:t>agreement between the two codes</a:t>
                </a:r>
              </a:p>
              <a:p>
                <a:pPr marL="666892" lvl="1" indent="-342900"/>
                <a14:m>
                  <m:oMath xmlns:m="http://schemas.openxmlformats.org/officeDocument/2006/math">
                    <m:r>
                      <a:rPr lang="en-GB" i="1" smtClean="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10</m:t>
                        </m:r>
                      </m:e>
                      <m:sup>
                        <m:r>
                          <a:rPr lang="en-GB" b="0" i="1" smtClean="0">
                            <a:latin typeface="Cambria Math" panose="02040503050406030204" pitchFamily="18" charset="0"/>
                            <a:ea typeface="Cambria Math" panose="02040503050406030204" pitchFamily="18" charset="0"/>
                          </a:rPr>
                          <m:t>−5</m:t>
                        </m:r>
                      </m:sup>
                    </m:sSup>
                  </m:oMath>
                </a14:m>
                <a:r>
                  <a:rPr lang="en-GB" dirty="0"/>
                  <a:t> agreement</a:t>
                </a:r>
              </a:p>
              <a:p>
                <a:pPr marL="990884" lvl="2" indent="-342900"/>
                <a:r>
                  <a:rPr lang="en-GB" dirty="0"/>
                  <a:t>Could be improved with extra optics matching etc.</a:t>
                </a:r>
              </a:p>
              <a:p>
                <a:pPr marL="666892" lvl="1" indent="-342900"/>
                <a:r>
                  <a:rPr lang="en-GB" dirty="0"/>
                  <a:t>Peaks at coordinate transformation due to different implementation</a:t>
                </a:r>
              </a:p>
              <a:p>
                <a:pPr marL="342900" indent="-342900">
                  <a:buFont typeface="Arial" panose="020B0604020202020204" pitchFamily="34" charset="0"/>
                  <a:buChar char="•"/>
                </a:pPr>
                <a:endParaRPr lang="en-GB" dirty="0"/>
              </a:p>
            </p:txBody>
          </p:sp>
        </mc:Choice>
        <mc:Fallback xmlns="">
          <p:sp>
            <p:nvSpPr>
              <p:cNvPr id="7" name="Text Placeholder 6">
                <a:extLst>
                  <a:ext uri="{FF2B5EF4-FFF2-40B4-BE49-F238E27FC236}">
                    <a16:creationId xmlns:a16="http://schemas.microsoft.com/office/drawing/2014/main" id="{F930FED1-1129-4076-9D9C-3E6F35B61231}"/>
                  </a:ext>
                </a:extLst>
              </p:cNvPr>
              <p:cNvSpPr>
                <a:spLocks noGrp="1" noRot="1" noChangeAspect="1" noMove="1" noResize="1" noEditPoints="1" noAdjustHandles="1" noChangeArrowheads="1" noChangeShapeType="1" noTextEdit="1"/>
              </p:cNvSpPr>
              <p:nvPr>
                <p:ph type="body" sz="quarter" idx="12"/>
              </p:nvPr>
            </p:nvSpPr>
            <p:spPr>
              <a:xfrm>
                <a:off x="590400" y="1993105"/>
                <a:ext cx="5364000" cy="4722019"/>
              </a:xfrm>
              <a:blipFill>
                <a:blip r:embed="rId4"/>
                <a:stretch>
                  <a:fillRect l="-1591" t="-903" r="-1818" b="-567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Text Placeholder 9">
                <a:extLst>
                  <a:ext uri="{FF2B5EF4-FFF2-40B4-BE49-F238E27FC236}">
                    <a16:creationId xmlns:a16="http://schemas.microsoft.com/office/drawing/2014/main" id="{286A6019-C149-435F-AC53-D89DC14DAD40}"/>
                  </a:ext>
                </a:extLst>
              </p:cNvPr>
              <p:cNvSpPr>
                <a:spLocks noGrp="1"/>
              </p:cNvSpPr>
              <p:nvPr>
                <p:ph type="body" sz="quarter" idx="18"/>
              </p:nvPr>
            </p:nvSpPr>
            <p:spPr>
              <a:xfrm>
                <a:off x="6296401" y="6253668"/>
                <a:ext cx="5364000" cy="278063"/>
              </a:xfrm>
            </p:spPr>
            <p:txBody>
              <a:bodyPr/>
              <a:lstStyle/>
              <a:p>
                <a14:m>
                  <m:oMath xmlns:m="http://schemas.openxmlformats.org/officeDocument/2006/math">
                    <m:r>
                      <a:rPr lang="en-GB" b="0" i="1" smtClean="0">
                        <a:latin typeface="Cambria Math" panose="02040503050406030204" pitchFamily="18" charset="0"/>
                      </a:rPr>
                      <m:t>𝛽</m:t>
                    </m:r>
                  </m:oMath>
                </a14:m>
                <a:r>
                  <a:rPr lang="en-GB" dirty="0"/>
                  <a:t>-beating between SAD and converted MADX for FCC with tilted drift</a:t>
                </a:r>
              </a:p>
            </p:txBody>
          </p:sp>
        </mc:Choice>
        <mc:Fallback xmlns="">
          <p:sp>
            <p:nvSpPr>
              <p:cNvPr id="10" name="Text Placeholder 9">
                <a:extLst>
                  <a:ext uri="{FF2B5EF4-FFF2-40B4-BE49-F238E27FC236}">
                    <a16:creationId xmlns:a16="http://schemas.microsoft.com/office/drawing/2014/main" id="{286A6019-C149-435F-AC53-D89DC14DAD40}"/>
                  </a:ext>
                </a:extLst>
              </p:cNvPr>
              <p:cNvSpPr>
                <a:spLocks noGrp="1" noRot="1" noChangeAspect="1" noMove="1" noResize="1" noEditPoints="1" noAdjustHandles="1" noChangeArrowheads="1" noChangeShapeType="1" noTextEdit="1"/>
              </p:cNvSpPr>
              <p:nvPr>
                <p:ph type="body" sz="quarter" idx="18"/>
              </p:nvPr>
            </p:nvSpPr>
            <p:spPr>
              <a:xfrm>
                <a:off x="6296401" y="6253668"/>
                <a:ext cx="5364000" cy="278063"/>
              </a:xfrm>
              <a:blipFill>
                <a:blip r:embed="rId5"/>
                <a:stretch>
                  <a:fillRect t="-13333" r="-227" b="-22222"/>
                </a:stretch>
              </a:blipFill>
            </p:spPr>
            <p:txBody>
              <a:bodyPr/>
              <a:lstStyle/>
              <a:p>
                <a:r>
                  <a:rPr lang="en-GB">
                    <a:noFill/>
                  </a:rPr>
                  <a:t> </a:t>
                </a:r>
              </a:p>
            </p:txBody>
          </p:sp>
        </mc:Fallback>
      </mc:AlternateContent>
      <p:sp>
        <p:nvSpPr>
          <p:cNvPr id="4" name="Title 3">
            <a:extLst>
              <a:ext uri="{FF2B5EF4-FFF2-40B4-BE49-F238E27FC236}">
                <a16:creationId xmlns:a16="http://schemas.microsoft.com/office/drawing/2014/main" id="{85FBB8BD-80A6-49F0-93EB-9A5417B50316}"/>
              </a:ext>
            </a:extLst>
          </p:cNvPr>
          <p:cNvSpPr>
            <a:spLocks noGrp="1"/>
          </p:cNvSpPr>
          <p:nvPr>
            <p:ph type="title"/>
          </p:nvPr>
        </p:nvSpPr>
        <p:spPr/>
        <p:txBody>
          <a:bodyPr/>
          <a:lstStyle/>
          <a:p>
            <a:r>
              <a:rPr lang="en-GB" dirty="0"/>
              <a:t>Optics with a “Tilted” Drift (FCC-</a:t>
            </a:r>
            <a:r>
              <a:rPr lang="en-GB" dirty="0" err="1"/>
              <a:t>ee</a:t>
            </a:r>
            <a:r>
              <a:rPr lang="en-GB" dirty="0"/>
              <a:t>)</a:t>
            </a:r>
          </a:p>
        </p:txBody>
      </p:sp>
    </p:spTree>
    <p:extLst>
      <p:ext uri="{BB962C8B-B14F-4D97-AF65-F5344CB8AC3E}">
        <p14:creationId xmlns:p14="http://schemas.microsoft.com/office/powerpoint/2010/main" val="24169683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979D978-773A-4CF6-97D5-FED06CB2A0B6}"/>
              </a:ext>
            </a:extLst>
          </p:cNvPr>
          <p:cNvSpPr>
            <a:spLocks noGrp="1"/>
          </p:cNvSpPr>
          <p:nvPr>
            <p:ph type="sldNum" sz="quarter" idx="10"/>
          </p:nvPr>
        </p:nvSpPr>
        <p:spPr/>
        <p:txBody>
          <a:bodyPr/>
          <a:lstStyle/>
          <a:p>
            <a:fld id="{88A1DFE4-5FC5-43BD-BB7E-75EAD82B965F}" type="slidenum">
              <a:rPr lang="en-US" noProof="0" smtClean="0"/>
              <a:pPr/>
              <a:t>13</a:t>
            </a:fld>
            <a:endParaRPr lang="en-US" noProof="0" dirty="0"/>
          </a:p>
        </p:txBody>
      </p:sp>
      <p:pic>
        <p:nvPicPr>
          <p:cNvPr id="16" name="Picture Placeholder 15" descr="Chart&#10;&#10;Description automatically generated">
            <a:extLst>
              <a:ext uri="{FF2B5EF4-FFF2-40B4-BE49-F238E27FC236}">
                <a16:creationId xmlns:a16="http://schemas.microsoft.com/office/drawing/2014/main" id="{0876AD81-9622-4993-9301-15F0E45A7DED}"/>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1822" b="1822"/>
          <a:stretch>
            <a:fillRect/>
          </a:stretch>
        </p:blipFill>
        <p:spPr>
          <a:xfrm>
            <a:off x="5250656" y="1521061"/>
            <a:ext cx="6931152" cy="5009980"/>
          </a:xfrm>
        </p:spPr>
      </p:pic>
      <p:sp>
        <p:nvSpPr>
          <p:cNvPr id="11" name="Text Placeholder 10">
            <a:extLst>
              <a:ext uri="{FF2B5EF4-FFF2-40B4-BE49-F238E27FC236}">
                <a16:creationId xmlns:a16="http://schemas.microsoft.com/office/drawing/2014/main" id="{FD6BAB72-E142-41EA-92A0-522E6C709D16}"/>
              </a:ext>
            </a:extLst>
          </p:cNvPr>
          <p:cNvSpPr>
            <a:spLocks noGrp="1"/>
          </p:cNvSpPr>
          <p:nvPr>
            <p:ph type="body" sz="quarter" idx="12"/>
          </p:nvPr>
        </p:nvSpPr>
        <p:spPr>
          <a:xfrm>
            <a:off x="590400" y="1978819"/>
            <a:ext cx="4660256" cy="4011581"/>
          </a:xfrm>
        </p:spPr>
        <p:txBody>
          <a:bodyPr/>
          <a:lstStyle/>
          <a:p>
            <a:pPr marL="342900" indent="-342900">
              <a:buFont typeface="Arial" panose="020B0604020202020204" pitchFamily="34" charset="0"/>
              <a:buChar char="•"/>
            </a:pPr>
            <a:r>
              <a:rPr lang="en-GB"/>
              <a:t>Solenoid field </a:t>
            </a:r>
            <a:r>
              <a:rPr lang="en-GB" b="1"/>
              <a:t>turned on to 2T</a:t>
            </a:r>
          </a:p>
          <a:p>
            <a:pPr marL="666892" lvl="1" indent="-342900"/>
            <a:r>
              <a:rPr lang="en-GB"/>
              <a:t>Causes </a:t>
            </a:r>
            <a:r>
              <a:rPr lang="en-GB" b="1"/>
              <a:t>coupling</a:t>
            </a:r>
          </a:p>
          <a:p>
            <a:pPr marL="666892" lvl="1" indent="-342900"/>
            <a:r>
              <a:rPr lang="en-GB" b="1"/>
              <a:t>Change in optics</a:t>
            </a:r>
          </a:p>
          <a:p>
            <a:pPr marL="342900" indent="-342900">
              <a:buFont typeface="Arial" panose="020B0604020202020204" pitchFamily="34" charset="0"/>
              <a:buChar char="•"/>
            </a:pPr>
            <a:r>
              <a:rPr lang="en-GB"/>
              <a:t>Check if change in optics is the </a:t>
            </a:r>
            <a:r>
              <a:rPr lang="en-GB" b="1"/>
              <a:t>same in both codes</a:t>
            </a:r>
          </a:p>
          <a:p>
            <a:pPr marL="342900" indent="-342900">
              <a:buFont typeface="Arial" panose="020B0604020202020204" pitchFamily="34" charset="0"/>
              <a:buChar char="•"/>
            </a:pPr>
            <a:r>
              <a:rPr lang="en-GB" b="1"/>
              <a:t>Very good </a:t>
            </a:r>
            <a:r>
              <a:rPr lang="en-GB"/>
              <a:t>agreement</a:t>
            </a:r>
          </a:p>
          <a:p>
            <a:pPr marL="666892" lvl="1" indent="-342900"/>
            <a:r>
              <a:rPr lang="en-GB"/>
              <a:t>Significantly larger beating than due to conversion (previous slide)</a:t>
            </a:r>
            <a:endParaRPr lang="en-GB" dirty="0"/>
          </a:p>
        </p:txBody>
      </p:sp>
      <mc:AlternateContent xmlns:mc="http://schemas.openxmlformats.org/markup-compatibility/2006" xmlns:a14="http://schemas.microsoft.com/office/drawing/2010/main">
        <mc:Choice Requires="a14">
          <p:sp>
            <p:nvSpPr>
              <p:cNvPr id="14" name="Text Placeholder 13">
                <a:extLst>
                  <a:ext uri="{FF2B5EF4-FFF2-40B4-BE49-F238E27FC236}">
                    <a16:creationId xmlns:a16="http://schemas.microsoft.com/office/drawing/2014/main" id="{7DF0EAB8-E7CE-45D8-81D5-75BC2A90E911}"/>
                  </a:ext>
                </a:extLst>
              </p:cNvPr>
              <p:cNvSpPr>
                <a:spLocks noGrp="1"/>
              </p:cNvSpPr>
              <p:nvPr>
                <p:ph type="body" sz="quarter" idx="18"/>
              </p:nvPr>
            </p:nvSpPr>
            <p:spPr>
              <a:xfrm>
                <a:off x="6237287" y="6549507"/>
                <a:ext cx="5671343" cy="278063"/>
              </a:xfrm>
            </p:spPr>
            <p:txBody>
              <a:bodyPr/>
              <a:lstStyle/>
              <a:p>
                <a14:m>
                  <m:oMath xmlns:m="http://schemas.openxmlformats.org/officeDocument/2006/math">
                    <m:r>
                      <a:rPr lang="en-GB" b="0" i="1" smtClean="0">
                        <a:latin typeface="Cambria Math" panose="02040503050406030204" pitchFamily="18" charset="0"/>
                      </a:rPr>
                      <m:t>𝛽</m:t>
                    </m:r>
                  </m:oMath>
                </a14:m>
                <a:r>
                  <a:rPr lang="en-GB" dirty="0"/>
                  <a:t>-beating due to turning on tilted solenoid obtained using MADX and SAD</a:t>
                </a:r>
              </a:p>
            </p:txBody>
          </p:sp>
        </mc:Choice>
        <mc:Fallback xmlns="">
          <p:sp>
            <p:nvSpPr>
              <p:cNvPr id="14" name="Text Placeholder 13">
                <a:extLst>
                  <a:ext uri="{FF2B5EF4-FFF2-40B4-BE49-F238E27FC236}">
                    <a16:creationId xmlns:a16="http://schemas.microsoft.com/office/drawing/2014/main" id="{7DF0EAB8-E7CE-45D8-81D5-75BC2A90E911}"/>
                  </a:ext>
                </a:extLst>
              </p:cNvPr>
              <p:cNvSpPr>
                <a:spLocks noGrp="1" noRot="1" noChangeAspect="1" noMove="1" noResize="1" noEditPoints="1" noAdjustHandles="1" noChangeArrowheads="1" noChangeShapeType="1" noTextEdit="1"/>
              </p:cNvSpPr>
              <p:nvPr>
                <p:ph type="body" sz="quarter" idx="18"/>
              </p:nvPr>
            </p:nvSpPr>
            <p:spPr>
              <a:xfrm>
                <a:off x="6237287" y="6549507"/>
                <a:ext cx="5671343" cy="278063"/>
              </a:xfrm>
              <a:blipFill>
                <a:blip r:embed="rId4"/>
                <a:stretch>
                  <a:fillRect t="-10870" r="-1074" b="-19565"/>
                </a:stretch>
              </a:blipFill>
            </p:spPr>
            <p:txBody>
              <a:bodyPr/>
              <a:lstStyle/>
              <a:p>
                <a:r>
                  <a:rPr lang="en-GB">
                    <a:noFill/>
                  </a:rPr>
                  <a:t> </a:t>
                </a:r>
              </a:p>
            </p:txBody>
          </p:sp>
        </mc:Fallback>
      </mc:AlternateContent>
      <p:sp>
        <p:nvSpPr>
          <p:cNvPr id="4" name="Title 3">
            <a:extLst>
              <a:ext uri="{FF2B5EF4-FFF2-40B4-BE49-F238E27FC236}">
                <a16:creationId xmlns:a16="http://schemas.microsoft.com/office/drawing/2014/main" id="{F353231A-747D-482F-98BC-213FBBE2CF40}"/>
              </a:ext>
            </a:extLst>
          </p:cNvPr>
          <p:cNvSpPr>
            <a:spLocks noGrp="1"/>
          </p:cNvSpPr>
          <p:nvPr>
            <p:ph type="title"/>
          </p:nvPr>
        </p:nvSpPr>
        <p:spPr/>
        <p:txBody>
          <a:bodyPr/>
          <a:lstStyle/>
          <a:p>
            <a:r>
              <a:rPr lang="en-GB" dirty="0"/>
              <a:t>Change in Optics due to Solenoid (FCC-</a:t>
            </a:r>
            <a:r>
              <a:rPr lang="en-GB" dirty="0" err="1"/>
              <a:t>ee</a:t>
            </a:r>
            <a:r>
              <a:rPr lang="en-GB" dirty="0"/>
              <a:t>)</a:t>
            </a:r>
          </a:p>
        </p:txBody>
      </p:sp>
    </p:spTree>
    <p:extLst>
      <p:ext uri="{BB962C8B-B14F-4D97-AF65-F5344CB8AC3E}">
        <p14:creationId xmlns:p14="http://schemas.microsoft.com/office/powerpoint/2010/main" val="33841771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3979D978-773A-4CF6-97D5-FED06CB2A0B6}"/>
              </a:ext>
            </a:extLst>
          </p:cNvPr>
          <p:cNvSpPr>
            <a:spLocks noGrp="1"/>
          </p:cNvSpPr>
          <p:nvPr>
            <p:ph type="sldNum" sz="quarter" idx="10"/>
          </p:nvPr>
        </p:nvSpPr>
        <p:spPr/>
        <p:txBody>
          <a:bodyPr/>
          <a:lstStyle/>
          <a:p>
            <a:fld id="{88A1DFE4-5FC5-43BD-BB7E-75EAD82B965F}" type="slidenum">
              <a:rPr lang="en-US" noProof="0" smtClean="0"/>
              <a:pPr/>
              <a:t>14</a:t>
            </a:fld>
            <a:endParaRPr lang="en-US" noProof="0" dirty="0"/>
          </a:p>
        </p:txBody>
      </p:sp>
      <mc:AlternateContent xmlns:mc="http://schemas.openxmlformats.org/markup-compatibility/2006" xmlns:a14="http://schemas.microsoft.com/office/drawing/2010/main">
        <mc:Choice Requires="a14">
          <p:sp>
            <p:nvSpPr>
              <p:cNvPr id="14" name="Text Placeholder 13">
                <a:extLst>
                  <a:ext uri="{FF2B5EF4-FFF2-40B4-BE49-F238E27FC236}">
                    <a16:creationId xmlns:a16="http://schemas.microsoft.com/office/drawing/2014/main" id="{7DF0EAB8-E7CE-45D8-81D5-75BC2A90E911}"/>
                  </a:ext>
                </a:extLst>
              </p:cNvPr>
              <p:cNvSpPr>
                <a:spLocks noGrp="1"/>
              </p:cNvSpPr>
              <p:nvPr>
                <p:ph type="body" sz="quarter" idx="18"/>
              </p:nvPr>
            </p:nvSpPr>
            <p:spPr>
              <a:xfrm>
                <a:off x="6237287" y="6549507"/>
                <a:ext cx="5671343" cy="278063"/>
              </a:xfrm>
            </p:spPr>
            <p:txBody>
              <a:bodyPr/>
              <a:lstStyle/>
              <a:p>
                <a14:m>
                  <m:oMath xmlns:m="http://schemas.openxmlformats.org/officeDocument/2006/math">
                    <m:r>
                      <a:rPr lang="en-GB" b="0" i="1" smtClean="0">
                        <a:latin typeface="Cambria Math" panose="02040503050406030204" pitchFamily="18" charset="0"/>
                      </a:rPr>
                      <m:t>𝛽</m:t>
                    </m:r>
                  </m:oMath>
                </a14:m>
                <a:r>
                  <a:rPr lang="en-GB" dirty="0"/>
                  <a:t>-beating due to turning on tilted solenoid obtained using MADX and SAD</a:t>
                </a:r>
              </a:p>
            </p:txBody>
          </p:sp>
        </mc:Choice>
        <mc:Fallback xmlns="">
          <p:sp>
            <p:nvSpPr>
              <p:cNvPr id="14" name="Text Placeholder 13">
                <a:extLst>
                  <a:ext uri="{FF2B5EF4-FFF2-40B4-BE49-F238E27FC236}">
                    <a16:creationId xmlns:a16="http://schemas.microsoft.com/office/drawing/2014/main" id="{7DF0EAB8-E7CE-45D8-81D5-75BC2A90E911}"/>
                  </a:ext>
                </a:extLst>
              </p:cNvPr>
              <p:cNvSpPr>
                <a:spLocks noGrp="1" noRot="1" noChangeAspect="1" noMove="1" noResize="1" noEditPoints="1" noAdjustHandles="1" noChangeArrowheads="1" noChangeShapeType="1" noTextEdit="1"/>
              </p:cNvSpPr>
              <p:nvPr>
                <p:ph type="body" sz="quarter" idx="18"/>
              </p:nvPr>
            </p:nvSpPr>
            <p:spPr>
              <a:xfrm>
                <a:off x="6237287" y="6549507"/>
                <a:ext cx="5671343" cy="278063"/>
              </a:xfrm>
              <a:blipFill>
                <a:blip r:embed="rId3"/>
                <a:stretch>
                  <a:fillRect t="-10870" r="-1074" b="-19565"/>
                </a:stretch>
              </a:blipFill>
            </p:spPr>
            <p:txBody>
              <a:bodyPr/>
              <a:lstStyle/>
              <a:p>
                <a:r>
                  <a:rPr lang="en-GB">
                    <a:noFill/>
                  </a:rPr>
                  <a:t> </a:t>
                </a:r>
              </a:p>
            </p:txBody>
          </p:sp>
        </mc:Fallback>
      </mc:AlternateContent>
      <p:sp>
        <p:nvSpPr>
          <p:cNvPr id="4" name="Title 3">
            <a:extLst>
              <a:ext uri="{FF2B5EF4-FFF2-40B4-BE49-F238E27FC236}">
                <a16:creationId xmlns:a16="http://schemas.microsoft.com/office/drawing/2014/main" id="{F353231A-747D-482F-98BC-213FBBE2CF40}"/>
              </a:ext>
            </a:extLst>
          </p:cNvPr>
          <p:cNvSpPr>
            <a:spLocks noGrp="1"/>
          </p:cNvSpPr>
          <p:nvPr>
            <p:ph type="title"/>
          </p:nvPr>
        </p:nvSpPr>
        <p:spPr/>
        <p:txBody>
          <a:bodyPr/>
          <a:lstStyle/>
          <a:p>
            <a:r>
              <a:rPr lang="en-GB" dirty="0"/>
              <a:t>Change in Optics due to Solenoid (FCC-</a:t>
            </a:r>
            <a:r>
              <a:rPr lang="en-GB" dirty="0" err="1"/>
              <a:t>ee</a:t>
            </a:r>
            <a:r>
              <a:rPr lang="en-GB" dirty="0"/>
              <a:t>)</a:t>
            </a:r>
          </a:p>
        </p:txBody>
      </p:sp>
      <p:pic>
        <p:nvPicPr>
          <p:cNvPr id="9" name="Picture Placeholder 6" descr="Chart&#10;&#10;Description automatically generated">
            <a:extLst>
              <a:ext uri="{FF2B5EF4-FFF2-40B4-BE49-F238E27FC236}">
                <a16:creationId xmlns:a16="http://schemas.microsoft.com/office/drawing/2014/main" id="{9050F3A0-E9DC-4FAC-919E-B1D13BCC1927}"/>
              </a:ext>
            </a:extLst>
          </p:cNvPr>
          <p:cNvPicPr>
            <a:picLocks noGrp="1" noChangeAspect="1"/>
          </p:cNvPicPr>
          <p:nvPr>
            <p:ph type="pic" sz="quarter" idx="13"/>
          </p:nvPr>
        </p:nvPicPr>
        <p:blipFill>
          <a:blip r:embed="rId4">
            <a:extLst>
              <a:ext uri="{28A0092B-C50C-407E-A947-70E740481C1C}">
                <a14:useLocalDpi xmlns:a14="http://schemas.microsoft.com/office/drawing/2010/main" val="0"/>
              </a:ext>
            </a:extLst>
          </a:blip>
          <a:srcRect t="1822" b="1822"/>
          <a:stretch>
            <a:fillRect/>
          </a:stretch>
        </p:blipFill>
        <p:spPr>
          <a:xfrm>
            <a:off x="5063483" y="1396868"/>
            <a:ext cx="7128517" cy="5152639"/>
          </a:xfrm>
        </p:spPr>
      </p:pic>
      <p:sp>
        <p:nvSpPr>
          <p:cNvPr id="11" name="Text Placeholder 10">
            <a:extLst>
              <a:ext uri="{FF2B5EF4-FFF2-40B4-BE49-F238E27FC236}">
                <a16:creationId xmlns:a16="http://schemas.microsoft.com/office/drawing/2014/main" id="{FD6BAB72-E142-41EA-92A0-522E6C709D16}"/>
              </a:ext>
            </a:extLst>
          </p:cNvPr>
          <p:cNvSpPr>
            <a:spLocks noGrp="1"/>
          </p:cNvSpPr>
          <p:nvPr>
            <p:ph type="body" sz="quarter" idx="12"/>
          </p:nvPr>
        </p:nvSpPr>
        <p:spPr>
          <a:xfrm>
            <a:off x="590400" y="1978819"/>
            <a:ext cx="4660256" cy="4011581"/>
          </a:xfrm>
        </p:spPr>
        <p:txBody>
          <a:bodyPr/>
          <a:lstStyle/>
          <a:p>
            <a:pPr marL="342900" indent="-342900">
              <a:buFont typeface="Arial" panose="020B0604020202020204" pitchFamily="34" charset="0"/>
              <a:buChar char="•"/>
            </a:pPr>
            <a:r>
              <a:rPr lang="en-GB" dirty="0"/>
              <a:t>Solenoid field </a:t>
            </a:r>
            <a:r>
              <a:rPr lang="en-GB" b="1" dirty="0"/>
              <a:t>turned on to 2T</a:t>
            </a:r>
          </a:p>
          <a:p>
            <a:pPr marL="666892" lvl="1" indent="-342900"/>
            <a:r>
              <a:rPr lang="en-GB" dirty="0"/>
              <a:t>Causes </a:t>
            </a:r>
            <a:r>
              <a:rPr lang="en-GB" b="1" dirty="0"/>
              <a:t>coupling</a:t>
            </a:r>
          </a:p>
          <a:p>
            <a:pPr marL="666892" lvl="1" indent="-342900"/>
            <a:r>
              <a:rPr lang="en-GB" b="1" dirty="0"/>
              <a:t>Change in optics</a:t>
            </a:r>
          </a:p>
          <a:p>
            <a:pPr marL="342900" indent="-342900">
              <a:buFont typeface="Arial" panose="020B0604020202020204" pitchFamily="34" charset="0"/>
              <a:buChar char="•"/>
            </a:pPr>
            <a:r>
              <a:rPr lang="en-GB" dirty="0"/>
              <a:t>Check if change in optics is the </a:t>
            </a:r>
            <a:r>
              <a:rPr lang="en-GB" b="1" dirty="0"/>
              <a:t>same in both codes</a:t>
            </a:r>
          </a:p>
          <a:p>
            <a:pPr marL="342900" indent="-342900">
              <a:buFont typeface="Arial" panose="020B0604020202020204" pitchFamily="34" charset="0"/>
              <a:buChar char="•"/>
            </a:pPr>
            <a:r>
              <a:rPr lang="en-GB" b="1" dirty="0"/>
              <a:t>Very good </a:t>
            </a:r>
            <a:r>
              <a:rPr lang="en-GB" dirty="0"/>
              <a:t>agreement</a:t>
            </a:r>
          </a:p>
          <a:p>
            <a:pPr marL="666892" lvl="1" indent="-342900"/>
            <a:r>
              <a:rPr lang="en-GB" dirty="0"/>
              <a:t>Significantly larger beating than due to conversion (previous slide)</a:t>
            </a:r>
          </a:p>
          <a:p>
            <a:pPr marL="666892" lvl="1" indent="-342900"/>
            <a:r>
              <a:rPr lang="en-GB" dirty="0"/>
              <a:t>Especially in the </a:t>
            </a:r>
            <a:r>
              <a:rPr lang="en-GB" b="1" dirty="0"/>
              <a:t>y plane</a:t>
            </a:r>
          </a:p>
          <a:p>
            <a:pPr lvl="1" indent="0">
              <a:buNone/>
            </a:pPr>
            <a:endParaRPr lang="en-GB" dirty="0"/>
          </a:p>
          <a:p>
            <a:pPr marL="666892" lvl="1" indent="-342900"/>
            <a:endParaRPr lang="en-GB" dirty="0"/>
          </a:p>
        </p:txBody>
      </p:sp>
    </p:spTree>
    <p:extLst>
      <p:ext uri="{BB962C8B-B14F-4D97-AF65-F5344CB8AC3E}">
        <p14:creationId xmlns:p14="http://schemas.microsoft.com/office/powerpoint/2010/main" val="25634529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1595859-9111-4CEF-9EAF-89589190FAA6}"/>
              </a:ext>
            </a:extLst>
          </p:cNvPr>
          <p:cNvSpPr>
            <a:spLocks noGrp="1"/>
          </p:cNvSpPr>
          <p:nvPr>
            <p:ph type="sldNum" sz="quarter" idx="10"/>
          </p:nvPr>
        </p:nvSpPr>
        <p:spPr/>
        <p:txBody>
          <a:bodyPr/>
          <a:lstStyle/>
          <a:p>
            <a:fld id="{88A1DFE4-5FC5-43BD-BB7E-75EAD82B965F}" type="slidenum">
              <a:rPr lang="en-US" noProof="0" smtClean="0"/>
              <a:pPr/>
              <a:t>15</a:t>
            </a:fld>
            <a:endParaRPr lang="en-US" noProof="0" dirty="0"/>
          </a:p>
        </p:txBody>
      </p:sp>
      <p:pic>
        <p:nvPicPr>
          <p:cNvPr id="14" name="Picture Placeholder 13" descr="Chart&#10;&#10;Description automatically generated">
            <a:extLst>
              <a:ext uri="{FF2B5EF4-FFF2-40B4-BE49-F238E27FC236}">
                <a16:creationId xmlns:a16="http://schemas.microsoft.com/office/drawing/2014/main" id="{F0CF312B-AD6A-48CB-9D49-F29CA3AD1854}"/>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1822" b="1822"/>
          <a:stretch>
            <a:fillRect/>
          </a:stretch>
        </p:blipFill>
        <p:spPr>
          <a:xfrm>
            <a:off x="5091139" y="1493045"/>
            <a:ext cx="7037558" cy="5086892"/>
          </a:xfrm>
        </p:spPr>
      </p:pic>
      <p:sp>
        <p:nvSpPr>
          <p:cNvPr id="9" name="Text Placeholder 8">
            <a:extLst>
              <a:ext uri="{FF2B5EF4-FFF2-40B4-BE49-F238E27FC236}">
                <a16:creationId xmlns:a16="http://schemas.microsoft.com/office/drawing/2014/main" id="{D463A5EF-AA90-410F-A765-C276E6581CBB}"/>
              </a:ext>
            </a:extLst>
          </p:cNvPr>
          <p:cNvSpPr>
            <a:spLocks noGrp="1"/>
          </p:cNvSpPr>
          <p:nvPr>
            <p:ph type="body" sz="quarter" idx="12"/>
          </p:nvPr>
        </p:nvSpPr>
        <p:spPr>
          <a:xfrm>
            <a:off x="590400" y="1904399"/>
            <a:ext cx="4638825" cy="4086001"/>
          </a:xfrm>
        </p:spPr>
        <p:txBody>
          <a:bodyPr/>
          <a:lstStyle/>
          <a:p>
            <a:pPr marL="342900" indent="-342900">
              <a:buFont typeface="Arial" panose="020B0604020202020204" pitchFamily="34" charset="0"/>
              <a:buChar char="•"/>
            </a:pPr>
            <a:r>
              <a:rPr lang="en-GB" dirty="0"/>
              <a:t>Check whether the </a:t>
            </a:r>
            <a:r>
              <a:rPr lang="en-GB" b="1" dirty="0"/>
              <a:t>vertical orbit</a:t>
            </a:r>
            <a:r>
              <a:rPr lang="en-GB" dirty="0"/>
              <a:t> behaves as desired</a:t>
            </a:r>
          </a:p>
          <a:p>
            <a:pPr marL="342900" indent="-342900">
              <a:buFont typeface="Arial" panose="020B0604020202020204" pitchFamily="34" charset="0"/>
              <a:buChar char="•"/>
            </a:pPr>
            <a:r>
              <a:rPr lang="en-GB" dirty="0"/>
              <a:t>Zoomed in plot </a:t>
            </a:r>
            <a:r>
              <a:rPr lang="en-GB" b="1" dirty="0"/>
              <a:t>around the second IP </a:t>
            </a:r>
            <a:r>
              <a:rPr lang="en-GB" dirty="0"/>
              <a:t>(48878 m)</a:t>
            </a:r>
          </a:p>
          <a:p>
            <a:pPr marL="666892" lvl="1" indent="-342900"/>
            <a:r>
              <a:rPr lang="en-GB" b="1" dirty="0"/>
              <a:t>2 m solenoid and two 1 m anti-solenoid</a:t>
            </a:r>
            <a:r>
              <a:rPr lang="en-GB" dirty="0"/>
              <a:t> around IP</a:t>
            </a:r>
          </a:p>
          <a:p>
            <a:pPr marL="342900" indent="-342900">
              <a:buFont typeface="Arial" panose="020B0604020202020204" pitchFamily="34" charset="0"/>
              <a:buChar char="•"/>
            </a:pPr>
            <a:r>
              <a:rPr lang="en-GB" dirty="0"/>
              <a:t>NOTE:</a:t>
            </a:r>
          </a:p>
          <a:p>
            <a:pPr marL="666892" lvl="1" indent="-342900"/>
            <a:r>
              <a:rPr lang="en-GB" dirty="0"/>
              <a:t>Convention is to return to “Machine Frame” at IP</a:t>
            </a:r>
          </a:p>
          <a:p>
            <a:pPr marL="666892" lvl="1" indent="-342900"/>
            <a:r>
              <a:rPr lang="en-GB" dirty="0"/>
              <a:t>Hence </a:t>
            </a:r>
            <a:r>
              <a:rPr lang="en-GB" b="1" dirty="0"/>
              <a:t>zero orbit at IP</a:t>
            </a:r>
          </a:p>
          <a:p>
            <a:pPr marL="342900" indent="-342900">
              <a:buFont typeface="Arial" panose="020B0604020202020204" pitchFamily="34" charset="0"/>
              <a:buChar char="•"/>
            </a:pPr>
            <a:r>
              <a:rPr lang="en-GB" b="1" dirty="0"/>
              <a:t>Very good </a:t>
            </a:r>
            <a:r>
              <a:rPr lang="en-GB" dirty="0"/>
              <a:t>agreement</a:t>
            </a:r>
          </a:p>
        </p:txBody>
      </p:sp>
      <p:sp>
        <p:nvSpPr>
          <p:cNvPr id="12" name="Text Placeholder 11">
            <a:extLst>
              <a:ext uri="{FF2B5EF4-FFF2-40B4-BE49-F238E27FC236}">
                <a16:creationId xmlns:a16="http://schemas.microsoft.com/office/drawing/2014/main" id="{31B072DF-C6E0-4908-88F8-BE4E932C5240}"/>
              </a:ext>
            </a:extLst>
          </p:cNvPr>
          <p:cNvSpPr>
            <a:spLocks noGrp="1"/>
          </p:cNvSpPr>
          <p:nvPr>
            <p:ph type="body" sz="quarter" idx="18"/>
          </p:nvPr>
        </p:nvSpPr>
        <p:spPr>
          <a:xfrm>
            <a:off x="6244200" y="6579937"/>
            <a:ext cx="5364000" cy="278063"/>
          </a:xfrm>
        </p:spPr>
        <p:txBody>
          <a:bodyPr/>
          <a:lstStyle/>
          <a:p>
            <a:r>
              <a:rPr lang="en-GB" dirty="0"/>
              <a:t>Vertical orbit bump due to tilted solenoid in FCC-</a:t>
            </a:r>
            <a:r>
              <a:rPr lang="en-GB" dirty="0" err="1"/>
              <a:t>ee</a:t>
            </a:r>
            <a:endParaRPr lang="en-GB" dirty="0"/>
          </a:p>
        </p:txBody>
      </p:sp>
      <p:sp>
        <p:nvSpPr>
          <p:cNvPr id="4" name="Title 3">
            <a:extLst>
              <a:ext uri="{FF2B5EF4-FFF2-40B4-BE49-F238E27FC236}">
                <a16:creationId xmlns:a16="http://schemas.microsoft.com/office/drawing/2014/main" id="{3ECCCB7F-10CD-4468-A9E7-D97F327C2E3A}"/>
              </a:ext>
            </a:extLst>
          </p:cNvPr>
          <p:cNvSpPr>
            <a:spLocks noGrp="1"/>
          </p:cNvSpPr>
          <p:nvPr>
            <p:ph type="title"/>
          </p:nvPr>
        </p:nvSpPr>
        <p:spPr/>
        <p:txBody>
          <a:bodyPr/>
          <a:lstStyle/>
          <a:p>
            <a:r>
              <a:rPr lang="en-GB" dirty="0"/>
              <a:t>Orbit Bump (FCC-</a:t>
            </a:r>
            <a:r>
              <a:rPr lang="en-GB" dirty="0" err="1"/>
              <a:t>ee</a:t>
            </a:r>
            <a:r>
              <a:rPr lang="en-GB" dirty="0"/>
              <a:t>)</a:t>
            </a:r>
          </a:p>
        </p:txBody>
      </p:sp>
    </p:spTree>
    <p:extLst>
      <p:ext uri="{BB962C8B-B14F-4D97-AF65-F5344CB8AC3E}">
        <p14:creationId xmlns:p14="http://schemas.microsoft.com/office/powerpoint/2010/main" val="38539517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90F9A05-A19F-49ED-843E-29CC437A310E}"/>
              </a:ext>
            </a:extLst>
          </p:cNvPr>
          <p:cNvSpPr>
            <a:spLocks noGrp="1"/>
          </p:cNvSpPr>
          <p:nvPr>
            <p:ph type="sldNum" sz="quarter" idx="10"/>
          </p:nvPr>
        </p:nvSpPr>
        <p:spPr/>
        <p:txBody>
          <a:bodyPr/>
          <a:lstStyle/>
          <a:p>
            <a:fld id="{88A1DFE4-5FC5-43BD-BB7E-75EAD82B965F}" type="slidenum">
              <a:rPr lang="en-US" noProof="0" smtClean="0"/>
              <a:pPr/>
              <a:t>16</a:t>
            </a:fld>
            <a:endParaRPr lang="en-US" noProof="0" dirty="0"/>
          </a:p>
        </p:txBody>
      </p:sp>
      <p:pic>
        <p:nvPicPr>
          <p:cNvPr id="12" name="Picture Placeholder 11" descr="Chart, line chart&#10;&#10;Description automatically generated">
            <a:extLst>
              <a:ext uri="{FF2B5EF4-FFF2-40B4-BE49-F238E27FC236}">
                <a16:creationId xmlns:a16="http://schemas.microsoft.com/office/drawing/2014/main" id="{78377A89-4C52-4ABB-A35A-D3E511CD8F89}"/>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t="1822" b="1822"/>
          <a:stretch>
            <a:fillRect/>
          </a:stretch>
        </p:blipFill>
        <p:spPr>
          <a:xfrm>
            <a:off x="5158005" y="1490729"/>
            <a:ext cx="6973894" cy="5040875"/>
          </a:xfrm>
        </p:spPr>
      </p:pic>
      <p:sp>
        <p:nvSpPr>
          <p:cNvPr id="7" name="Text Placeholder 6">
            <a:extLst>
              <a:ext uri="{FF2B5EF4-FFF2-40B4-BE49-F238E27FC236}">
                <a16:creationId xmlns:a16="http://schemas.microsoft.com/office/drawing/2014/main" id="{1908515A-BD08-4ABA-97D6-6CD9040C74F5}"/>
              </a:ext>
            </a:extLst>
          </p:cNvPr>
          <p:cNvSpPr>
            <a:spLocks noGrp="1"/>
          </p:cNvSpPr>
          <p:nvPr>
            <p:ph type="body" sz="quarter" idx="12"/>
          </p:nvPr>
        </p:nvSpPr>
        <p:spPr>
          <a:xfrm>
            <a:off x="590400" y="1976907"/>
            <a:ext cx="5061100" cy="4282225"/>
          </a:xfrm>
        </p:spPr>
        <p:txBody>
          <a:bodyPr/>
          <a:lstStyle/>
          <a:p>
            <a:pPr marL="342900" indent="-342900">
              <a:buFont typeface="Arial" panose="020B0604020202020204" pitchFamily="34" charset="0"/>
              <a:buChar char="•"/>
            </a:pPr>
            <a:r>
              <a:rPr lang="en-GB" dirty="0"/>
              <a:t>Expect a </a:t>
            </a:r>
            <a:r>
              <a:rPr lang="en-GB" b="1" dirty="0"/>
              <a:t>vertical dispersion </a:t>
            </a:r>
            <a:r>
              <a:rPr lang="en-GB" dirty="0"/>
              <a:t>bump in solenoid</a:t>
            </a:r>
          </a:p>
          <a:p>
            <a:pPr marL="666892" lvl="1" indent="-342900"/>
            <a:r>
              <a:rPr lang="en-GB" dirty="0"/>
              <a:t>Caused by vertical </a:t>
            </a:r>
            <a:r>
              <a:rPr lang="en-GB" b="1" dirty="0"/>
              <a:t>dipolar field</a:t>
            </a:r>
            <a:r>
              <a:rPr lang="en-GB" dirty="0"/>
              <a:t> due to tilt</a:t>
            </a:r>
          </a:p>
          <a:p>
            <a:pPr marL="666892" lvl="1" indent="-342900"/>
            <a:r>
              <a:rPr lang="en-GB" b="1" dirty="0"/>
              <a:t>Cancelled by anti-solenoid</a:t>
            </a:r>
          </a:p>
          <a:p>
            <a:pPr marL="666892" lvl="1" indent="-342900"/>
            <a:r>
              <a:rPr lang="en-GB" dirty="0"/>
              <a:t>Important for </a:t>
            </a:r>
            <a:r>
              <a:rPr lang="en-GB" b="1" dirty="0"/>
              <a:t>vertical emittance</a:t>
            </a:r>
          </a:p>
          <a:p>
            <a:pPr marL="342900" indent="-342900">
              <a:buFont typeface="Arial" panose="020B0604020202020204" pitchFamily="34" charset="0"/>
              <a:buChar char="•"/>
            </a:pPr>
            <a:r>
              <a:rPr lang="en-GB" dirty="0"/>
              <a:t>Currently transformation causes </a:t>
            </a:r>
            <a:r>
              <a:rPr lang="en-GB" b="1" dirty="0"/>
              <a:t>unphysical dispersion </a:t>
            </a:r>
            <a:r>
              <a:rPr lang="en-GB" dirty="0"/>
              <a:t>in MADX</a:t>
            </a:r>
          </a:p>
          <a:p>
            <a:pPr marL="666892" lvl="1" indent="-342900"/>
            <a:r>
              <a:rPr lang="en-GB" b="1" dirty="0"/>
              <a:t>Bug</a:t>
            </a:r>
            <a:r>
              <a:rPr lang="en-GB" dirty="0"/>
              <a:t> under ongoing </a:t>
            </a:r>
            <a:r>
              <a:rPr lang="en-GB" b="1" dirty="0"/>
              <a:t>investigation</a:t>
            </a:r>
            <a:r>
              <a:rPr lang="en-GB" dirty="0"/>
              <a:t> by </a:t>
            </a:r>
            <a:r>
              <a:rPr lang="en-GB" b="1" dirty="0"/>
              <a:t>MADX team</a:t>
            </a:r>
          </a:p>
        </p:txBody>
      </p:sp>
      <p:sp>
        <p:nvSpPr>
          <p:cNvPr id="10" name="Text Placeholder 9">
            <a:extLst>
              <a:ext uri="{FF2B5EF4-FFF2-40B4-BE49-F238E27FC236}">
                <a16:creationId xmlns:a16="http://schemas.microsoft.com/office/drawing/2014/main" id="{27045F51-7BE1-4A3B-BDE7-8025DB3ED003}"/>
              </a:ext>
            </a:extLst>
          </p:cNvPr>
          <p:cNvSpPr>
            <a:spLocks noGrp="1"/>
          </p:cNvSpPr>
          <p:nvPr>
            <p:ph type="body" sz="quarter" idx="18"/>
          </p:nvPr>
        </p:nvSpPr>
        <p:spPr>
          <a:xfrm>
            <a:off x="6144085" y="6531604"/>
            <a:ext cx="5364000" cy="278063"/>
          </a:xfrm>
        </p:spPr>
        <p:txBody>
          <a:bodyPr/>
          <a:lstStyle/>
          <a:p>
            <a:r>
              <a:rPr lang="en-GB" dirty="0"/>
              <a:t>Vertical dispersion due to solenoid/anti-solenoid pair</a:t>
            </a:r>
          </a:p>
        </p:txBody>
      </p:sp>
      <p:sp>
        <p:nvSpPr>
          <p:cNvPr id="4" name="Title 3">
            <a:extLst>
              <a:ext uri="{FF2B5EF4-FFF2-40B4-BE49-F238E27FC236}">
                <a16:creationId xmlns:a16="http://schemas.microsoft.com/office/drawing/2014/main" id="{EF2ABEC1-17F8-4702-AD12-ED28DF9E7BE6}"/>
              </a:ext>
            </a:extLst>
          </p:cNvPr>
          <p:cNvSpPr>
            <a:spLocks noGrp="1"/>
          </p:cNvSpPr>
          <p:nvPr>
            <p:ph type="title"/>
          </p:nvPr>
        </p:nvSpPr>
        <p:spPr/>
        <p:txBody>
          <a:bodyPr/>
          <a:lstStyle/>
          <a:p>
            <a:r>
              <a:rPr lang="en-GB" dirty="0"/>
              <a:t>Vertical Dispersion (FCC-</a:t>
            </a:r>
            <a:r>
              <a:rPr lang="en-GB" dirty="0" err="1"/>
              <a:t>ee</a:t>
            </a:r>
            <a:r>
              <a:rPr lang="en-GB" dirty="0"/>
              <a:t>)</a:t>
            </a:r>
          </a:p>
        </p:txBody>
      </p:sp>
    </p:spTree>
    <p:extLst>
      <p:ext uri="{BB962C8B-B14F-4D97-AF65-F5344CB8AC3E}">
        <p14:creationId xmlns:p14="http://schemas.microsoft.com/office/powerpoint/2010/main" val="38631686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DFAECF7-25ED-4482-9398-1E0C4ABB052B}"/>
              </a:ext>
            </a:extLst>
          </p:cNvPr>
          <p:cNvSpPr>
            <a:spLocks noGrp="1"/>
          </p:cNvSpPr>
          <p:nvPr>
            <p:ph type="sldNum" sz="quarter" idx="10"/>
          </p:nvPr>
        </p:nvSpPr>
        <p:spPr/>
        <p:txBody>
          <a:bodyPr/>
          <a:lstStyle/>
          <a:p>
            <a:fld id="{88A1DFE4-5FC5-43BD-BB7E-75EAD82B965F}" type="slidenum">
              <a:rPr lang="en-US" noProof="0" smtClean="0"/>
              <a:pPr/>
              <a:t>17</a:t>
            </a:fld>
            <a:endParaRPr lang="en-US" noProof="0" dirty="0"/>
          </a:p>
        </p:txBody>
      </p:sp>
      <p:sp>
        <p:nvSpPr>
          <p:cNvPr id="3" name="Text Placeholder 2">
            <a:extLst>
              <a:ext uri="{FF2B5EF4-FFF2-40B4-BE49-F238E27FC236}">
                <a16:creationId xmlns:a16="http://schemas.microsoft.com/office/drawing/2014/main" id="{1C13F1A0-508A-41AD-BDC2-63E25B54DC51}"/>
              </a:ext>
            </a:extLst>
          </p:cNvPr>
          <p:cNvSpPr>
            <a:spLocks noGrp="1"/>
          </p:cNvSpPr>
          <p:nvPr>
            <p:ph type="body" sz="quarter" idx="12"/>
          </p:nvPr>
        </p:nvSpPr>
        <p:spPr>
          <a:xfrm>
            <a:off x="590399" y="1989117"/>
            <a:ext cx="5739565" cy="4778731"/>
          </a:xfrm>
        </p:spPr>
        <p:txBody>
          <a:bodyPr/>
          <a:lstStyle/>
          <a:p>
            <a:pPr marL="342900" indent="-342900">
              <a:buFont typeface="Arial" panose="020B0604020202020204" pitchFamily="34" charset="0"/>
              <a:buChar char="•"/>
            </a:pPr>
            <a:r>
              <a:rPr lang="en-GB" dirty="0"/>
              <a:t>SAD model also features </a:t>
            </a:r>
            <a:r>
              <a:rPr lang="en-GB" b="1" dirty="0"/>
              <a:t>thick multipoles</a:t>
            </a:r>
          </a:p>
          <a:p>
            <a:pPr marL="796489" lvl="1" indent="-342900"/>
            <a:r>
              <a:rPr lang="en-GB" dirty="0"/>
              <a:t>Potentially </a:t>
            </a:r>
            <a:r>
              <a:rPr lang="en-GB" b="1" dirty="0"/>
              <a:t>overlapping</a:t>
            </a:r>
            <a:r>
              <a:rPr lang="en-GB" dirty="0"/>
              <a:t> with solenoid field</a:t>
            </a:r>
          </a:p>
          <a:p>
            <a:pPr marL="342900" indent="-342900">
              <a:buFont typeface="Arial" panose="020B0604020202020204" pitchFamily="34" charset="0"/>
              <a:buChar char="•"/>
            </a:pPr>
            <a:r>
              <a:rPr lang="en-GB" dirty="0"/>
              <a:t>MADX only has </a:t>
            </a:r>
            <a:r>
              <a:rPr lang="en-GB" b="1" dirty="0"/>
              <a:t>thin multipoles</a:t>
            </a:r>
          </a:p>
          <a:p>
            <a:pPr marL="342900" indent="-342900">
              <a:buFont typeface="Arial" panose="020B0604020202020204" pitchFamily="34" charset="0"/>
              <a:buChar char="•"/>
            </a:pPr>
            <a:r>
              <a:rPr lang="en-GB" dirty="0"/>
              <a:t>Thick multipoles “Under the hood”:</a:t>
            </a:r>
          </a:p>
          <a:p>
            <a:pPr marL="796489" lvl="1" indent="-342900"/>
            <a:r>
              <a:rPr lang="en-GB" dirty="0"/>
              <a:t>Several </a:t>
            </a:r>
            <a:r>
              <a:rPr lang="en-GB" b="1" dirty="0"/>
              <a:t>thin multipole </a:t>
            </a:r>
            <a:r>
              <a:rPr lang="en-GB" dirty="0"/>
              <a:t>slices with drifts between them</a:t>
            </a:r>
          </a:p>
          <a:p>
            <a:pPr marL="342900" indent="-342900">
              <a:buFont typeface="Arial" panose="020B0604020202020204" pitchFamily="34" charset="0"/>
              <a:buChar char="•"/>
            </a:pPr>
            <a:endParaRPr lang="en-GB" dirty="0"/>
          </a:p>
        </p:txBody>
      </p:sp>
      <p:sp>
        <p:nvSpPr>
          <p:cNvPr id="4" name="Title 3">
            <a:extLst>
              <a:ext uri="{FF2B5EF4-FFF2-40B4-BE49-F238E27FC236}">
                <a16:creationId xmlns:a16="http://schemas.microsoft.com/office/drawing/2014/main" id="{8E8AEB10-04D6-4FEA-9D02-74BA629567AF}"/>
              </a:ext>
            </a:extLst>
          </p:cNvPr>
          <p:cNvSpPr>
            <a:spLocks noGrp="1"/>
          </p:cNvSpPr>
          <p:nvPr>
            <p:ph type="title"/>
          </p:nvPr>
        </p:nvSpPr>
        <p:spPr/>
        <p:txBody>
          <a:bodyPr/>
          <a:lstStyle/>
          <a:p>
            <a:r>
              <a:rPr lang="en-GB" dirty="0"/>
              <a:t>Thick Multipoles and Overlap</a:t>
            </a:r>
          </a:p>
        </p:txBody>
      </p:sp>
      <p:cxnSp>
        <p:nvCxnSpPr>
          <p:cNvPr id="14" name="Straight Arrow Connector 13">
            <a:extLst>
              <a:ext uri="{FF2B5EF4-FFF2-40B4-BE49-F238E27FC236}">
                <a16:creationId xmlns:a16="http://schemas.microsoft.com/office/drawing/2014/main" id="{30ADB714-D0D0-4D1B-A560-9B3FC6E4A539}"/>
              </a:ext>
            </a:extLst>
          </p:cNvPr>
          <p:cNvCxnSpPr/>
          <p:nvPr/>
        </p:nvCxnSpPr>
        <p:spPr>
          <a:xfrm>
            <a:off x="6458161" y="1989323"/>
            <a:ext cx="5487695" cy="0"/>
          </a:xfrm>
          <a:prstGeom prst="straightConnector1">
            <a:avLst/>
          </a:prstGeom>
          <a:ln w="38100">
            <a:solidFill>
              <a:srgbClr val="0000BC"/>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DF535470-4FEE-4607-B9EC-0F7709901AB5}"/>
              </a:ext>
            </a:extLst>
          </p:cNvPr>
          <p:cNvCxnSpPr>
            <a:cxnSpLocks/>
          </p:cNvCxnSpPr>
          <p:nvPr/>
        </p:nvCxnSpPr>
        <p:spPr>
          <a:xfrm>
            <a:off x="6458161" y="2351990"/>
            <a:ext cx="401454" cy="0"/>
          </a:xfrm>
          <a:prstGeom prst="straightConnector1">
            <a:avLst/>
          </a:prstGeom>
          <a:ln w="38100">
            <a:solidFill>
              <a:srgbClr val="0000BC"/>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749A9011-D416-49F2-B1A6-E68EE0ABB2C6}"/>
              </a:ext>
            </a:extLst>
          </p:cNvPr>
          <p:cNvCxnSpPr>
            <a:cxnSpLocks/>
          </p:cNvCxnSpPr>
          <p:nvPr/>
        </p:nvCxnSpPr>
        <p:spPr>
          <a:xfrm>
            <a:off x="7640413" y="2351990"/>
            <a:ext cx="776144" cy="1082"/>
          </a:xfrm>
          <a:prstGeom prst="straightConnector1">
            <a:avLst/>
          </a:prstGeom>
          <a:ln w="38100">
            <a:solidFill>
              <a:srgbClr val="0000BC"/>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73BCD80B-5758-40AF-8FC6-27E512EB6269}"/>
              </a:ext>
            </a:extLst>
          </p:cNvPr>
          <p:cNvSpPr txBox="1"/>
          <p:nvPr/>
        </p:nvSpPr>
        <p:spPr>
          <a:xfrm>
            <a:off x="9052481" y="1454980"/>
            <a:ext cx="296726" cy="523220"/>
          </a:xfrm>
          <a:prstGeom prst="rect">
            <a:avLst/>
          </a:prstGeom>
          <a:noFill/>
        </p:spPr>
        <p:txBody>
          <a:bodyPr wrap="square" rtlCol="0">
            <a:spAutoFit/>
          </a:bodyPr>
          <a:lstStyle/>
          <a:p>
            <a:pPr algn="ctr"/>
            <a:r>
              <a:rPr lang="en-GB" sz="2800" dirty="0">
                <a:solidFill>
                  <a:srgbClr val="0F124A"/>
                </a:solidFill>
              </a:rPr>
              <a:t>L</a:t>
            </a:r>
          </a:p>
        </p:txBody>
      </p:sp>
      <p:sp>
        <p:nvSpPr>
          <p:cNvPr id="18" name="TextBox 17">
            <a:extLst>
              <a:ext uri="{FF2B5EF4-FFF2-40B4-BE49-F238E27FC236}">
                <a16:creationId xmlns:a16="http://schemas.microsoft.com/office/drawing/2014/main" id="{17DE35F1-7B4E-4AC8-8FEF-BC3A17898F88}"/>
              </a:ext>
            </a:extLst>
          </p:cNvPr>
          <p:cNvSpPr txBox="1"/>
          <p:nvPr/>
        </p:nvSpPr>
        <p:spPr>
          <a:xfrm>
            <a:off x="6136157" y="1999587"/>
            <a:ext cx="1113857" cy="400110"/>
          </a:xfrm>
          <a:prstGeom prst="rect">
            <a:avLst/>
          </a:prstGeom>
          <a:noFill/>
        </p:spPr>
        <p:txBody>
          <a:bodyPr wrap="square" rtlCol="0">
            <a:spAutoFit/>
          </a:bodyPr>
          <a:lstStyle/>
          <a:p>
            <a:pPr algn="ctr"/>
            <a:r>
              <a:rPr lang="en-GB" sz="2000" dirty="0">
                <a:solidFill>
                  <a:srgbClr val="0F124A"/>
                </a:solidFill>
              </a:rPr>
              <a:t>L/2N</a:t>
            </a:r>
          </a:p>
        </p:txBody>
      </p:sp>
      <p:sp>
        <p:nvSpPr>
          <p:cNvPr id="19" name="TextBox 18">
            <a:extLst>
              <a:ext uri="{FF2B5EF4-FFF2-40B4-BE49-F238E27FC236}">
                <a16:creationId xmlns:a16="http://schemas.microsoft.com/office/drawing/2014/main" id="{7FC1A918-8BA6-43E0-90A3-64C8B2A3F751}"/>
              </a:ext>
            </a:extLst>
          </p:cNvPr>
          <p:cNvSpPr txBox="1"/>
          <p:nvPr/>
        </p:nvSpPr>
        <p:spPr>
          <a:xfrm>
            <a:off x="7640413" y="1999587"/>
            <a:ext cx="698656" cy="400110"/>
          </a:xfrm>
          <a:prstGeom prst="rect">
            <a:avLst/>
          </a:prstGeom>
          <a:noFill/>
        </p:spPr>
        <p:txBody>
          <a:bodyPr wrap="square" rtlCol="0">
            <a:spAutoFit/>
          </a:bodyPr>
          <a:lstStyle/>
          <a:p>
            <a:pPr algn="ctr"/>
            <a:r>
              <a:rPr lang="en-GB" sz="2000" dirty="0">
                <a:solidFill>
                  <a:srgbClr val="0F124A"/>
                </a:solidFill>
              </a:rPr>
              <a:t>L/N</a:t>
            </a:r>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B6CD6656-3045-49E6-9A3D-DC8BE7595350}"/>
                  </a:ext>
                </a:extLst>
              </p:cNvPr>
              <p:cNvSpPr txBox="1"/>
              <p:nvPr/>
            </p:nvSpPr>
            <p:spPr>
              <a:xfrm>
                <a:off x="8778446" y="4176685"/>
                <a:ext cx="844797"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600" b="0" i="1" smtClean="0">
                              <a:solidFill>
                                <a:srgbClr val="0F124A"/>
                              </a:solidFill>
                              <a:latin typeface="Cambria Math" panose="02040503050406030204" pitchFamily="18" charset="0"/>
                            </a:rPr>
                          </m:ctrlPr>
                        </m:sSubPr>
                        <m:e>
                          <m:r>
                            <a:rPr lang="en-GB" sz="1600" b="0" i="1" smtClean="0">
                              <a:solidFill>
                                <a:srgbClr val="0F124A"/>
                              </a:solidFill>
                              <a:latin typeface="Cambria Math" panose="02040503050406030204" pitchFamily="18" charset="0"/>
                            </a:rPr>
                            <m:t>𝑘</m:t>
                          </m:r>
                        </m:e>
                        <m:sub>
                          <m:r>
                            <a:rPr lang="en-GB" sz="1600" b="0" i="1" smtClean="0">
                              <a:solidFill>
                                <a:srgbClr val="0F124A"/>
                              </a:solidFill>
                              <a:latin typeface="Cambria Math" panose="02040503050406030204" pitchFamily="18" charset="0"/>
                            </a:rPr>
                            <m:t>𝑛</m:t>
                          </m:r>
                        </m:sub>
                      </m:sSub>
                      <m:r>
                        <a:rPr lang="en-GB" sz="1600" b="0" i="1" smtClean="0">
                          <a:solidFill>
                            <a:srgbClr val="0F124A"/>
                          </a:solidFill>
                          <a:latin typeface="Cambria Math" panose="02040503050406030204" pitchFamily="18" charset="0"/>
                        </a:rPr>
                        <m:t>𝐿</m:t>
                      </m:r>
                      <m:r>
                        <a:rPr lang="en-GB" sz="1600" b="0" i="1" smtClean="0">
                          <a:solidFill>
                            <a:srgbClr val="0F124A"/>
                          </a:solidFill>
                          <a:latin typeface="Cambria Math" panose="02040503050406030204" pitchFamily="18" charset="0"/>
                        </a:rPr>
                        <m:t>/</m:t>
                      </m:r>
                      <m:r>
                        <a:rPr lang="en-GB" sz="1600" b="0" i="1" smtClean="0">
                          <a:solidFill>
                            <a:srgbClr val="0F124A"/>
                          </a:solidFill>
                          <a:latin typeface="Cambria Math" panose="02040503050406030204" pitchFamily="18" charset="0"/>
                        </a:rPr>
                        <m:t>𝑁</m:t>
                      </m:r>
                    </m:oMath>
                  </m:oMathPara>
                </a14:m>
                <a:endParaRPr lang="en-GB" sz="1600" dirty="0">
                  <a:solidFill>
                    <a:srgbClr val="0F124A"/>
                  </a:solidFill>
                </a:endParaRPr>
              </a:p>
            </p:txBody>
          </p:sp>
        </mc:Choice>
        <mc:Fallback xmlns="">
          <p:sp>
            <p:nvSpPr>
              <p:cNvPr id="20" name="TextBox 19">
                <a:extLst>
                  <a:ext uri="{FF2B5EF4-FFF2-40B4-BE49-F238E27FC236}">
                    <a16:creationId xmlns:a16="http://schemas.microsoft.com/office/drawing/2014/main" id="{B6CD6656-3045-49E6-9A3D-DC8BE7595350}"/>
                  </a:ext>
                </a:extLst>
              </p:cNvPr>
              <p:cNvSpPr txBox="1">
                <a:spLocks noRot="1" noChangeAspect="1" noMove="1" noResize="1" noEditPoints="1" noAdjustHandles="1" noChangeArrowheads="1" noChangeShapeType="1" noTextEdit="1"/>
              </p:cNvSpPr>
              <p:nvPr/>
            </p:nvSpPr>
            <p:spPr>
              <a:xfrm>
                <a:off x="8778446" y="4176685"/>
                <a:ext cx="844797" cy="338554"/>
              </a:xfrm>
              <a:prstGeom prst="rect">
                <a:avLst/>
              </a:prstGeom>
              <a:blipFill>
                <a:blip r:embed="rId3"/>
                <a:stretch>
                  <a:fillRect b="-107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31941001-78E4-43D2-B445-13F06B6B836A}"/>
                  </a:ext>
                </a:extLst>
              </p:cNvPr>
              <p:cNvSpPr txBox="1"/>
              <p:nvPr/>
            </p:nvSpPr>
            <p:spPr>
              <a:xfrm>
                <a:off x="7994157" y="4176685"/>
                <a:ext cx="844797"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600" b="0" i="1" smtClean="0">
                              <a:solidFill>
                                <a:srgbClr val="0F124A"/>
                              </a:solidFill>
                              <a:latin typeface="Cambria Math" panose="02040503050406030204" pitchFamily="18" charset="0"/>
                            </a:rPr>
                          </m:ctrlPr>
                        </m:sSubPr>
                        <m:e>
                          <m:r>
                            <a:rPr lang="en-GB" sz="1600" b="0" i="1" smtClean="0">
                              <a:solidFill>
                                <a:srgbClr val="0F124A"/>
                              </a:solidFill>
                              <a:latin typeface="Cambria Math" panose="02040503050406030204" pitchFamily="18" charset="0"/>
                            </a:rPr>
                            <m:t>𝑘</m:t>
                          </m:r>
                        </m:e>
                        <m:sub>
                          <m:r>
                            <a:rPr lang="en-GB" sz="1600" b="0" i="1" smtClean="0">
                              <a:solidFill>
                                <a:srgbClr val="0F124A"/>
                              </a:solidFill>
                              <a:latin typeface="Cambria Math" panose="02040503050406030204" pitchFamily="18" charset="0"/>
                            </a:rPr>
                            <m:t>𝑛</m:t>
                          </m:r>
                        </m:sub>
                      </m:sSub>
                      <m:r>
                        <a:rPr lang="en-GB" sz="1600" b="0" i="1" smtClean="0">
                          <a:solidFill>
                            <a:srgbClr val="0F124A"/>
                          </a:solidFill>
                          <a:latin typeface="Cambria Math" panose="02040503050406030204" pitchFamily="18" charset="0"/>
                        </a:rPr>
                        <m:t>𝐿</m:t>
                      </m:r>
                      <m:r>
                        <a:rPr lang="en-GB" sz="1600" b="0" i="1" smtClean="0">
                          <a:solidFill>
                            <a:srgbClr val="0F124A"/>
                          </a:solidFill>
                          <a:latin typeface="Cambria Math" panose="02040503050406030204" pitchFamily="18" charset="0"/>
                        </a:rPr>
                        <m:t>/</m:t>
                      </m:r>
                      <m:r>
                        <a:rPr lang="en-GB" sz="1600" b="0" i="1" smtClean="0">
                          <a:solidFill>
                            <a:srgbClr val="0F124A"/>
                          </a:solidFill>
                          <a:latin typeface="Cambria Math" panose="02040503050406030204" pitchFamily="18" charset="0"/>
                        </a:rPr>
                        <m:t>𝑁</m:t>
                      </m:r>
                    </m:oMath>
                  </m:oMathPara>
                </a14:m>
                <a:endParaRPr lang="en-GB" sz="1600" dirty="0">
                  <a:solidFill>
                    <a:srgbClr val="0F124A"/>
                  </a:solidFill>
                </a:endParaRPr>
              </a:p>
            </p:txBody>
          </p:sp>
        </mc:Choice>
        <mc:Fallback xmlns="">
          <p:sp>
            <p:nvSpPr>
              <p:cNvPr id="21" name="TextBox 20">
                <a:extLst>
                  <a:ext uri="{FF2B5EF4-FFF2-40B4-BE49-F238E27FC236}">
                    <a16:creationId xmlns:a16="http://schemas.microsoft.com/office/drawing/2014/main" id="{31941001-78E4-43D2-B445-13F06B6B836A}"/>
                  </a:ext>
                </a:extLst>
              </p:cNvPr>
              <p:cNvSpPr txBox="1">
                <a:spLocks noRot="1" noChangeAspect="1" noMove="1" noResize="1" noEditPoints="1" noAdjustHandles="1" noChangeArrowheads="1" noChangeShapeType="1" noTextEdit="1"/>
              </p:cNvSpPr>
              <p:nvPr/>
            </p:nvSpPr>
            <p:spPr>
              <a:xfrm>
                <a:off x="7994157" y="4176685"/>
                <a:ext cx="844797" cy="338554"/>
              </a:xfrm>
              <a:prstGeom prst="rect">
                <a:avLst/>
              </a:prstGeom>
              <a:blipFill>
                <a:blip r:embed="rId4"/>
                <a:stretch>
                  <a:fillRect b="-107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92679D97-A862-42C5-AB10-A59562159435}"/>
                  </a:ext>
                </a:extLst>
              </p:cNvPr>
              <p:cNvSpPr txBox="1"/>
              <p:nvPr/>
            </p:nvSpPr>
            <p:spPr>
              <a:xfrm>
                <a:off x="7209868" y="4176685"/>
                <a:ext cx="844797"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600" b="0" i="1" smtClean="0">
                              <a:solidFill>
                                <a:srgbClr val="0F124A"/>
                              </a:solidFill>
                              <a:latin typeface="Cambria Math" panose="02040503050406030204" pitchFamily="18" charset="0"/>
                            </a:rPr>
                          </m:ctrlPr>
                        </m:sSubPr>
                        <m:e>
                          <m:r>
                            <a:rPr lang="en-GB" sz="1600" b="0" i="1" smtClean="0">
                              <a:solidFill>
                                <a:srgbClr val="0F124A"/>
                              </a:solidFill>
                              <a:latin typeface="Cambria Math" panose="02040503050406030204" pitchFamily="18" charset="0"/>
                            </a:rPr>
                            <m:t>𝑘</m:t>
                          </m:r>
                        </m:e>
                        <m:sub>
                          <m:r>
                            <a:rPr lang="en-GB" sz="1600" b="0" i="1" smtClean="0">
                              <a:solidFill>
                                <a:srgbClr val="0F124A"/>
                              </a:solidFill>
                              <a:latin typeface="Cambria Math" panose="02040503050406030204" pitchFamily="18" charset="0"/>
                            </a:rPr>
                            <m:t>𝑛</m:t>
                          </m:r>
                        </m:sub>
                      </m:sSub>
                      <m:r>
                        <a:rPr lang="en-GB" sz="1600" b="0" i="1" smtClean="0">
                          <a:solidFill>
                            <a:srgbClr val="0F124A"/>
                          </a:solidFill>
                          <a:latin typeface="Cambria Math" panose="02040503050406030204" pitchFamily="18" charset="0"/>
                        </a:rPr>
                        <m:t>𝐿</m:t>
                      </m:r>
                      <m:r>
                        <a:rPr lang="en-GB" sz="1600" b="0" i="1" smtClean="0">
                          <a:solidFill>
                            <a:srgbClr val="0F124A"/>
                          </a:solidFill>
                          <a:latin typeface="Cambria Math" panose="02040503050406030204" pitchFamily="18" charset="0"/>
                        </a:rPr>
                        <m:t>/</m:t>
                      </m:r>
                      <m:r>
                        <a:rPr lang="en-GB" sz="1600" b="0" i="1" smtClean="0">
                          <a:solidFill>
                            <a:srgbClr val="0F124A"/>
                          </a:solidFill>
                          <a:latin typeface="Cambria Math" panose="02040503050406030204" pitchFamily="18" charset="0"/>
                        </a:rPr>
                        <m:t>𝑁</m:t>
                      </m:r>
                    </m:oMath>
                  </m:oMathPara>
                </a14:m>
                <a:endParaRPr lang="en-GB" sz="1600" dirty="0">
                  <a:solidFill>
                    <a:srgbClr val="0F124A"/>
                  </a:solidFill>
                </a:endParaRPr>
              </a:p>
            </p:txBody>
          </p:sp>
        </mc:Choice>
        <mc:Fallback xmlns="">
          <p:sp>
            <p:nvSpPr>
              <p:cNvPr id="22" name="TextBox 21">
                <a:extLst>
                  <a:ext uri="{FF2B5EF4-FFF2-40B4-BE49-F238E27FC236}">
                    <a16:creationId xmlns:a16="http://schemas.microsoft.com/office/drawing/2014/main" id="{92679D97-A862-42C5-AB10-A59562159435}"/>
                  </a:ext>
                </a:extLst>
              </p:cNvPr>
              <p:cNvSpPr txBox="1">
                <a:spLocks noRot="1" noChangeAspect="1" noMove="1" noResize="1" noEditPoints="1" noAdjustHandles="1" noChangeArrowheads="1" noChangeShapeType="1" noTextEdit="1"/>
              </p:cNvSpPr>
              <p:nvPr/>
            </p:nvSpPr>
            <p:spPr>
              <a:xfrm>
                <a:off x="7209868" y="4176685"/>
                <a:ext cx="844797" cy="338554"/>
              </a:xfrm>
              <a:prstGeom prst="rect">
                <a:avLst/>
              </a:prstGeom>
              <a:blipFill>
                <a:blip r:embed="rId5"/>
                <a:stretch>
                  <a:fillRect b="-107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5D5F7057-6B45-4502-B5A0-055ED558B280}"/>
                  </a:ext>
                </a:extLst>
              </p:cNvPr>
              <p:cNvSpPr txBox="1"/>
              <p:nvPr/>
            </p:nvSpPr>
            <p:spPr>
              <a:xfrm>
                <a:off x="6486088" y="4176685"/>
                <a:ext cx="844797"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600" b="0" i="1" smtClean="0">
                              <a:solidFill>
                                <a:srgbClr val="0F124A"/>
                              </a:solidFill>
                              <a:latin typeface="Cambria Math" panose="02040503050406030204" pitchFamily="18" charset="0"/>
                            </a:rPr>
                          </m:ctrlPr>
                        </m:sSubPr>
                        <m:e>
                          <m:r>
                            <a:rPr lang="en-GB" sz="1600" b="0" i="1" smtClean="0">
                              <a:solidFill>
                                <a:srgbClr val="0F124A"/>
                              </a:solidFill>
                              <a:latin typeface="Cambria Math" panose="02040503050406030204" pitchFamily="18" charset="0"/>
                            </a:rPr>
                            <m:t>𝑘</m:t>
                          </m:r>
                        </m:e>
                        <m:sub>
                          <m:r>
                            <a:rPr lang="en-GB" sz="1600" b="0" i="1" smtClean="0">
                              <a:solidFill>
                                <a:srgbClr val="0F124A"/>
                              </a:solidFill>
                              <a:latin typeface="Cambria Math" panose="02040503050406030204" pitchFamily="18" charset="0"/>
                            </a:rPr>
                            <m:t>𝑛</m:t>
                          </m:r>
                        </m:sub>
                      </m:sSub>
                      <m:r>
                        <a:rPr lang="en-GB" sz="1600" b="0" i="1" smtClean="0">
                          <a:solidFill>
                            <a:srgbClr val="0F124A"/>
                          </a:solidFill>
                          <a:latin typeface="Cambria Math" panose="02040503050406030204" pitchFamily="18" charset="0"/>
                        </a:rPr>
                        <m:t>𝐿</m:t>
                      </m:r>
                      <m:r>
                        <a:rPr lang="en-GB" sz="1600" b="0" i="1" smtClean="0">
                          <a:solidFill>
                            <a:srgbClr val="0F124A"/>
                          </a:solidFill>
                          <a:latin typeface="Cambria Math" panose="02040503050406030204" pitchFamily="18" charset="0"/>
                        </a:rPr>
                        <m:t>/</m:t>
                      </m:r>
                      <m:r>
                        <a:rPr lang="en-GB" sz="1600" b="0" i="1" smtClean="0">
                          <a:solidFill>
                            <a:srgbClr val="0F124A"/>
                          </a:solidFill>
                          <a:latin typeface="Cambria Math" panose="02040503050406030204" pitchFamily="18" charset="0"/>
                        </a:rPr>
                        <m:t>𝑁</m:t>
                      </m:r>
                    </m:oMath>
                  </m:oMathPara>
                </a14:m>
                <a:endParaRPr lang="en-GB" sz="1600" dirty="0">
                  <a:solidFill>
                    <a:srgbClr val="0F124A"/>
                  </a:solidFill>
                </a:endParaRPr>
              </a:p>
            </p:txBody>
          </p:sp>
        </mc:Choice>
        <mc:Fallback xmlns="">
          <p:sp>
            <p:nvSpPr>
              <p:cNvPr id="23" name="TextBox 22">
                <a:extLst>
                  <a:ext uri="{FF2B5EF4-FFF2-40B4-BE49-F238E27FC236}">
                    <a16:creationId xmlns:a16="http://schemas.microsoft.com/office/drawing/2014/main" id="{5D5F7057-6B45-4502-B5A0-055ED558B280}"/>
                  </a:ext>
                </a:extLst>
              </p:cNvPr>
              <p:cNvSpPr txBox="1">
                <a:spLocks noRot="1" noChangeAspect="1" noMove="1" noResize="1" noEditPoints="1" noAdjustHandles="1" noChangeArrowheads="1" noChangeShapeType="1" noTextEdit="1"/>
              </p:cNvSpPr>
              <p:nvPr/>
            </p:nvSpPr>
            <p:spPr>
              <a:xfrm>
                <a:off x="6486088" y="4176685"/>
                <a:ext cx="844797" cy="338554"/>
              </a:xfrm>
              <a:prstGeom prst="rect">
                <a:avLst/>
              </a:prstGeom>
              <a:blipFill>
                <a:blip r:embed="rId6"/>
                <a:stretch>
                  <a:fillRect b="-107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82608594-594D-4ABB-9DC0-06849A5626EE}"/>
                  </a:ext>
                </a:extLst>
              </p:cNvPr>
              <p:cNvSpPr txBox="1"/>
              <p:nvPr/>
            </p:nvSpPr>
            <p:spPr>
              <a:xfrm>
                <a:off x="9590662" y="4176685"/>
                <a:ext cx="844797"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600" b="0" i="1" smtClean="0">
                              <a:solidFill>
                                <a:srgbClr val="0F124A"/>
                              </a:solidFill>
                              <a:latin typeface="Cambria Math" panose="02040503050406030204" pitchFamily="18" charset="0"/>
                            </a:rPr>
                          </m:ctrlPr>
                        </m:sSubPr>
                        <m:e>
                          <m:r>
                            <a:rPr lang="en-GB" sz="1600" b="0" i="1" smtClean="0">
                              <a:solidFill>
                                <a:srgbClr val="0F124A"/>
                              </a:solidFill>
                              <a:latin typeface="Cambria Math" panose="02040503050406030204" pitchFamily="18" charset="0"/>
                            </a:rPr>
                            <m:t>𝑘</m:t>
                          </m:r>
                        </m:e>
                        <m:sub>
                          <m:r>
                            <a:rPr lang="en-GB" sz="1600" b="0" i="1" smtClean="0">
                              <a:solidFill>
                                <a:srgbClr val="0F124A"/>
                              </a:solidFill>
                              <a:latin typeface="Cambria Math" panose="02040503050406030204" pitchFamily="18" charset="0"/>
                            </a:rPr>
                            <m:t>𝑛</m:t>
                          </m:r>
                        </m:sub>
                      </m:sSub>
                      <m:r>
                        <a:rPr lang="en-GB" sz="1600" b="0" i="1" smtClean="0">
                          <a:solidFill>
                            <a:srgbClr val="0F124A"/>
                          </a:solidFill>
                          <a:latin typeface="Cambria Math" panose="02040503050406030204" pitchFamily="18" charset="0"/>
                        </a:rPr>
                        <m:t>𝐿</m:t>
                      </m:r>
                      <m:r>
                        <a:rPr lang="en-GB" sz="1600" b="0" i="1" smtClean="0">
                          <a:solidFill>
                            <a:srgbClr val="0F124A"/>
                          </a:solidFill>
                          <a:latin typeface="Cambria Math" panose="02040503050406030204" pitchFamily="18" charset="0"/>
                        </a:rPr>
                        <m:t>/</m:t>
                      </m:r>
                      <m:r>
                        <a:rPr lang="en-GB" sz="1600" b="0" i="1" smtClean="0">
                          <a:solidFill>
                            <a:srgbClr val="0F124A"/>
                          </a:solidFill>
                          <a:latin typeface="Cambria Math" panose="02040503050406030204" pitchFamily="18" charset="0"/>
                        </a:rPr>
                        <m:t>𝑁</m:t>
                      </m:r>
                    </m:oMath>
                  </m:oMathPara>
                </a14:m>
                <a:endParaRPr lang="en-GB" sz="1600" dirty="0">
                  <a:solidFill>
                    <a:srgbClr val="0F124A"/>
                  </a:solidFill>
                </a:endParaRPr>
              </a:p>
            </p:txBody>
          </p:sp>
        </mc:Choice>
        <mc:Fallback xmlns="">
          <p:sp>
            <p:nvSpPr>
              <p:cNvPr id="24" name="TextBox 23">
                <a:extLst>
                  <a:ext uri="{FF2B5EF4-FFF2-40B4-BE49-F238E27FC236}">
                    <a16:creationId xmlns:a16="http://schemas.microsoft.com/office/drawing/2014/main" id="{82608594-594D-4ABB-9DC0-06849A5626EE}"/>
                  </a:ext>
                </a:extLst>
              </p:cNvPr>
              <p:cNvSpPr txBox="1">
                <a:spLocks noRot="1" noChangeAspect="1" noMove="1" noResize="1" noEditPoints="1" noAdjustHandles="1" noChangeArrowheads="1" noChangeShapeType="1" noTextEdit="1"/>
              </p:cNvSpPr>
              <p:nvPr/>
            </p:nvSpPr>
            <p:spPr>
              <a:xfrm>
                <a:off x="9590662" y="4176685"/>
                <a:ext cx="844797" cy="338554"/>
              </a:xfrm>
              <a:prstGeom prst="rect">
                <a:avLst/>
              </a:prstGeom>
              <a:blipFill>
                <a:blip r:embed="rId7"/>
                <a:stretch>
                  <a:fillRect b="-107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DEBF1EA1-DBDE-4089-83EA-6B13E1990D77}"/>
                  </a:ext>
                </a:extLst>
              </p:cNvPr>
              <p:cNvSpPr txBox="1"/>
              <p:nvPr/>
            </p:nvSpPr>
            <p:spPr>
              <a:xfrm>
                <a:off x="10298152" y="4176685"/>
                <a:ext cx="844797"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600" b="0" i="1" smtClean="0">
                              <a:solidFill>
                                <a:srgbClr val="0F124A"/>
                              </a:solidFill>
                              <a:latin typeface="Cambria Math" panose="02040503050406030204" pitchFamily="18" charset="0"/>
                            </a:rPr>
                          </m:ctrlPr>
                        </m:sSubPr>
                        <m:e>
                          <m:r>
                            <a:rPr lang="en-GB" sz="1600" b="0" i="1" smtClean="0">
                              <a:solidFill>
                                <a:srgbClr val="0F124A"/>
                              </a:solidFill>
                              <a:latin typeface="Cambria Math" panose="02040503050406030204" pitchFamily="18" charset="0"/>
                            </a:rPr>
                            <m:t>𝑘</m:t>
                          </m:r>
                        </m:e>
                        <m:sub>
                          <m:r>
                            <a:rPr lang="en-GB" sz="1600" b="0" i="1" smtClean="0">
                              <a:solidFill>
                                <a:srgbClr val="0F124A"/>
                              </a:solidFill>
                              <a:latin typeface="Cambria Math" panose="02040503050406030204" pitchFamily="18" charset="0"/>
                            </a:rPr>
                            <m:t>𝑛</m:t>
                          </m:r>
                        </m:sub>
                      </m:sSub>
                      <m:r>
                        <a:rPr lang="en-GB" sz="1600" b="0" i="1" smtClean="0">
                          <a:solidFill>
                            <a:srgbClr val="0F124A"/>
                          </a:solidFill>
                          <a:latin typeface="Cambria Math" panose="02040503050406030204" pitchFamily="18" charset="0"/>
                        </a:rPr>
                        <m:t>𝐿</m:t>
                      </m:r>
                      <m:r>
                        <a:rPr lang="en-GB" sz="1600" b="0" i="1" smtClean="0">
                          <a:solidFill>
                            <a:srgbClr val="0F124A"/>
                          </a:solidFill>
                          <a:latin typeface="Cambria Math" panose="02040503050406030204" pitchFamily="18" charset="0"/>
                        </a:rPr>
                        <m:t>/</m:t>
                      </m:r>
                      <m:r>
                        <a:rPr lang="en-GB" sz="1600" b="0" i="1" smtClean="0">
                          <a:solidFill>
                            <a:srgbClr val="0F124A"/>
                          </a:solidFill>
                          <a:latin typeface="Cambria Math" panose="02040503050406030204" pitchFamily="18" charset="0"/>
                        </a:rPr>
                        <m:t>𝑁</m:t>
                      </m:r>
                    </m:oMath>
                  </m:oMathPara>
                </a14:m>
                <a:endParaRPr lang="en-GB" sz="1600" dirty="0">
                  <a:solidFill>
                    <a:srgbClr val="0F124A"/>
                  </a:solidFill>
                </a:endParaRPr>
              </a:p>
            </p:txBody>
          </p:sp>
        </mc:Choice>
        <mc:Fallback xmlns="">
          <p:sp>
            <p:nvSpPr>
              <p:cNvPr id="25" name="TextBox 24">
                <a:extLst>
                  <a:ext uri="{FF2B5EF4-FFF2-40B4-BE49-F238E27FC236}">
                    <a16:creationId xmlns:a16="http://schemas.microsoft.com/office/drawing/2014/main" id="{DEBF1EA1-DBDE-4089-83EA-6B13E1990D77}"/>
                  </a:ext>
                </a:extLst>
              </p:cNvPr>
              <p:cNvSpPr txBox="1">
                <a:spLocks noRot="1" noChangeAspect="1" noMove="1" noResize="1" noEditPoints="1" noAdjustHandles="1" noChangeArrowheads="1" noChangeShapeType="1" noTextEdit="1"/>
              </p:cNvSpPr>
              <p:nvPr/>
            </p:nvSpPr>
            <p:spPr>
              <a:xfrm>
                <a:off x="10298152" y="4176685"/>
                <a:ext cx="844797" cy="338554"/>
              </a:xfrm>
              <a:prstGeom prst="rect">
                <a:avLst/>
              </a:prstGeom>
              <a:blipFill>
                <a:blip r:embed="rId8"/>
                <a:stretch>
                  <a:fillRect b="-107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5F1F0973-5DED-4F3D-AA78-CA81BA2C42E2}"/>
                  </a:ext>
                </a:extLst>
              </p:cNvPr>
              <p:cNvSpPr txBox="1"/>
              <p:nvPr/>
            </p:nvSpPr>
            <p:spPr>
              <a:xfrm>
                <a:off x="11119676" y="4176685"/>
                <a:ext cx="844797"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600" b="0" i="1" smtClean="0">
                              <a:solidFill>
                                <a:srgbClr val="0F124A"/>
                              </a:solidFill>
                              <a:latin typeface="Cambria Math" panose="02040503050406030204" pitchFamily="18" charset="0"/>
                            </a:rPr>
                          </m:ctrlPr>
                        </m:sSubPr>
                        <m:e>
                          <m:r>
                            <a:rPr lang="en-GB" sz="1600" b="0" i="1" smtClean="0">
                              <a:solidFill>
                                <a:srgbClr val="0F124A"/>
                              </a:solidFill>
                              <a:latin typeface="Cambria Math" panose="02040503050406030204" pitchFamily="18" charset="0"/>
                            </a:rPr>
                            <m:t>𝑘</m:t>
                          </m:r>
                        </m:e>
                        <m:sub>
                          <m:r>
                            <a:rPr lang="en-GB" sz="1600" b="0" i="1" smtClean="0">
                              <a:solidFill>
                                <a:srgbClr val="0F124A"/>
                              </a:solidFill>
                              <a:latin typeface="Cambria Math" panose="02040503050406030204" pitchFamily="18" charset="0"/>
                            </a:rPr>
                            <m:t>𝑛</m:t>
                          </m:r>
                        </m:sub>
                      </m:sSub>
                      <m:r>
                        <a:rPr lang="en-GB" sz="1600" b="0" i="1" smtClean="0">
                          <a:solidFill>
                            <a:srgbClr val="0F124A"/>
                          </a:solidFill>
                          <a:latin typeface="Cambria Math" panose="02040503050406030204" pitchFamily="18" charset="0"/>
                        </a:rPr>
                        <m:t>𝐿</m:t>
                      </m:r>
                      <m:r>
                        <a:rPr lang="en-GB" sz="1600" b="0" i="1" smtClean="0">
                          <a:solidFill>
                            <a:srgbClr val="0F124A"/>
                          </a:solidFill>
                          <a:latin typeface="Cambria Math" panose="02040503050406030204" pitchFamily="18" charset="0"/>
                        </a:rPr>
                        <m:t>/</m:t>
                      </m:r>
                      <m:r>
                        <a:rPr lang="en-GB" sz="1600" b="0" i="1" smtClean="0">
                          <a:solidFill>
                            <a:srgbClr val="0F124A"/>
                          </a:solidFill>
                          <a:latin typeface="Cambria Math" panose="02040503050406030204" pitchFamily="18" charset="0"/>
                        </a:rPr>
                        <m:t>𝑁</m:t>
                      </m:r>
                    </m:oMath>
                  </m:oMathPara>
                </a14:m>
                <a:endParaRPr lang="en-GB" sz="1600" dirty="0">
                  <a:solidFill>
                    <a:srgbClr val="0F124A"/>
                  </a:solidFill>
                </a:endParaRPr>
              </a:p>
            </p:txBody>
          </p:sp>
        </mc:Choice>
        <mc:Fallback xmlns="">
          <p:sp>
            <p:nvSpPr>
              <p:cNvPr id="26" name="TextBox 25">
                <a:extLst>
                  <a:ext uri="{FF2B5EF4-FFF2-40B4-BE49-F238E27FC236}">
                    <a16:creationId xmlns:a16="http://schemas.microsoft.com/office/drawing/2014/main" id="{5F1F0973-5DED-4F3D-AA78-CA81BA2C42E2}"/>
                  </a:ext>
                </a:extLst>
              </p:cNvPr>
              <p:cNvSpPr txBox="1">
                <a:spLocks noRot="1" noChangeAspect="1" noMove="1" noResize="1" noEditPoints="1" noAdjustHandles="1" noChangeArrowheads="1" noChangeShapeType="1" noTextEdit="1"/>
              </p:cNvSpPr>
              <p:nvPr/>
            </p:nvSpPr>
            <p:spPr>
              <a:xfrm>
                <a:off x="11119676" y="4176685"/>
                <a:ext cx="844797" cy="338554"/>
              </a:xfrm>
              <a:prstGeom prst="rect">
                <a:avLst/>
              </a:prstGeom>
              <a:blipFill>
                <a:blip r:embed="rId9"/>
                <a:stretch>
                  <a:fillRect b="-10714"/>
                </a:stretch>
              </a:blipFill>
            </p:spPr>
            <p:txBody>
              <a:bodyPr/>
              <a:lstStyle/>
              <a:p>
                <a:r>
                  <a:rPr lang="en-GB">
                    <a:noFill/>
                  </a:rPr>
                  <a:t> </a:t>
                </a:r>
              </a:p>
            </p:txBody>
          </p:sp>
        </mc:Fallback>
      </mc:AlternateContent>
      <p:cxnSp>
        <p:nvCxnSpPr>
          <p:cNvPr id="29" name="Straight Connector 28">
            <a:extLst>
              <a:ext uri="{FF2B5EF4-FFF2-40B4-BE49-F238E27FC236}">
                <a16:creationId xmlns:a16="http://schemas.microsoft.com/office/drawing/2014/main" id="{209DE78C-52EB-4CD8-BBDF-35A6E256094A}"/>
              </a:ext>
            </a:extLst>
          </p:cNvPr>
          <p:cNvCxnSpPr>
            <a:cxnSpLocks/>
          </p:cNvCxnSpPr>
          <p:nvPr/>
        </p:nvCxnSpPr>
        <p:spPr>
          <a:xfrm>
            <a:off x="6458161" y="3445940"/>
            <a:ext cx="5487695" cy="0"/>
          </a:xfrm>
          <a:prstGeom prst="line">
            <a:avLst/>
          </a:prstGeom>
          <a:ln w="38100">
            <a:solidFill>
              <a:srgbClr val="FF4A2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FCC9AE9-3DD0-4A5C-AC1E-EF0E2CE84ABE}"/>
              </a:ext>
            </a:extLst>
          </p:cNvPr>
          <p:cNvCxnSpPr>
            <a:cxnSpLocks/>
          </p:cNvCxnSpPr>
          <p:nvPr/>
        </p:nvCxnSpPr>
        <p:spPr>
          <a:xfrm>
            <a:off x="8416556" y="2715196"/>
            <a:ext cx="0" cy="1461489"/>
          </a:xfrm>
          <a:prstGeom prst="line">
            <a:avLst/>
          </a:prstGeom>
          <a:ln w="38100">
            <a:solidFill>
              <a:srgbClr val="0000BC"/>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08075924-A2B2-48BF-A10E-A1F55361F823}"/>
              </a:ext>
            </a:extLst>
          </p:cNvPr>
          <p:cNvCxnSpPr>
            <a:cxnSpLocks/>
          </p:cNvCxnSpPr>
          <p:nvPr/>
        </p:nvCxnSpPr>
        <p:spPr>
          <a:xfrm>
            <a:off x="7640413" y="2715196"/>
            <a:ext cx="0" cy="1461489"/>
          </a:xfrm>
          <a:prstGeom prst="line">
            <a:avLst/>
          </a:prstGeom>
          <a:ln w="38100">
            <a:solidFill>
              <a:srgbClr val="0000BC"/>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D336360-7903-4D7C-BC92-F2C63DA6F92B}"/>
              </a:ext>
            </a:extLst>
          </p:cNvPr>
          <p:cNvCxnSpPr>
            <a:cxnSpLocks/>
          </p:cNvCxnSpPr>
          <p:nvPr/>
        </p:nvCxnSpPr>
        <p:spPr>
          <a:xfrm>
            <a:off x="9200845" y="2715196"/>
            <a:ext cx="0" cy="1461489"/>
          </a:xfrm>
          <a:prstGeom prst="line">
            <a:avLst/>
          </a:prstGeom>
          <a:ln w="38100">
            <a:solidFill>
              <a:srgbClr val="0000BC"/>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6C89EE3E-B1A3-479A-8767-736B1894EE26}"/>
              </a:ext>
            </a:extLst>
          </p:cNvPr>
          <p:cNvCxnSpPr>
            <a:cxnSpLocks/>
          </p:cNvCxnSpPr>
          <p:nvPr/>
        </p:nvCxnSpPr>
        <p:spPr>
          <a:xfrm>
            <a:off x="9980479" y="2715196"/>
            <a:ext cx="0" cy="1461489"/>
          </a:xfrm>
          <a:prstGeom prst="line">
            <a:avLst/>
          </a:prstGeom>
          <a:ln w="38100">
            <a:solidFill>
              <a:srgbClr val="0000BC"/>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C605B883-39D5-4D37-A444-B4A56FEE63B7}"/>
              </a:ext>
            </a:extLst>
          </p:cNvPr>
          <p:cNvCxnSpPr>
            <a:cxnSpLocks/>
          </p:cNvCxnSpPr>
          <p:nvPr/>
        </p:nvCxnSpPr>
        <p:spPr>
          <a:xfrm>
            <a:off x="10762440" y="2715196"/>
            <a:ext cx="0" cy="1461489"/>
          </a:xfrm>
          <a:prstGeom prst="line">
            <a:avLst/>
          </a:prstGeom>
          <a:ln w="38100">
            <a:solidFill>
              <a:srgbClr val="0000BC"/>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EFB429FB-270F-4E67-B52E-FE4FAB209EA6}"/>
              </a:ext>
            </a:extLst>
          </p:cNvPr>
          <p:cNvCxnSpPr>
            <a:cxnSpLocks/>
          </p:cNvCxnSpPr>
          <p:nvPr/>
        </p:nvCxnSpPr>
        <p:spPr>
          <a:xfrm>
            <a:off x="11544402" y="2715196"/>
            <a:ext cx="0" cy="1461489"/>
          </a:xfrm>
          <a:prstGeom prst="line">
            <a:avLst/>
          </a:prstGeom>
          <a:ln w="38100">
            <a:solidFill>
              <a:srgbClr val="0000BC"/>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87DA50D4-F14B-4E15-B7CA-DD3B4EEF58B8}"/>
              </a:ext>
            </a:extLst>
          </p:cNvPr>
          <p:cNvCxnSpPr>
            <a:cxnSpLocks/>
          </p:cNvCxnSpPr>
          <p:nvPr/>
        </p:nvCxnSpPr>
        <p:spPr>
          <a:xfrm>
            <a:off x="6859615" y="2715196"/>
            <a:ext cx="0" cy="1461489"/>
          </a:xfrm>
          <a:prstGeom prst="line">
            <a:avLst/>
          </a:prstGeom>
          <a:ln w="38100">
            <a:solidFill>
              <a:srgbClr val="0000B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9488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DFAECF7-25ED-4482-9398-1E0C4ABB052B}"/>
              </a:ext>
            </a:extLst>
          </p:cNvPr>
          <p:cNvSpPr>
            <a:spLocks noGrp="1"/>
          </p:cNvSpPr>
          <p:nvPr>
            <p:ph type="sldNum" sz="quarter" idx="10"/>
          </p:nvPr>
        </p:nvSpPr>
        <p:spPr/>
        <p:txBody>
          <a:bodyPr/>
          <a:lstStyle/>
          <a:p>
            <a:fld id="{88A1DFE4-5FC5-43BD-BB7E-75EAD82B965F}" type="slidenum">
              <a:rPr lang="en-US" noProof="0" smtClean="0"/>
              <a:pPr/>
              <a:t>18</a:t>
            </a:fld>
            <a:endParaRPr lang="en-US" noProof="0" dirty="0"/>
          </a:p>
        </p:txBody>
      </p:sp>
      <p:sp>
        <p:nvSpPr>
          <p:cNvPr id="3" name="Text Placeholder 2">
            <a:extLst>
              <a:ext uri="{FF2B5EF4-FFF2-40B4-BE49-F238E27FC236}">
                <a16:creationId xmlns:a16="http://schemas.microsoft.com/office/drawing/2014/main" id="{1C13F1A0-508A-41AD-BDC2-63E25B54DC51}"/>
              </a:ext>
            </a:extLst>
          </p:cNvPr>
          <p:cNvSpPr>
            <a:spLocks noGrp="1"/>
          </p:cNvSpPr>
          <p:nvPr>
            <p:ph type="body" sz="quarter" idx="12"/>
          </p:nvPr>
        </p:nvSpPr>
        <p:spPr>
          <a:xfrm>
            <a:off x="590399" y="1989117"/>
            <a:ext cx="5739565" cy="4778731"/>
          </a:xfrm>
        </p:spPr>
        <p:txBody>
          <a:bodyPr/>
          <a:lstStyle/>
          <a:p>
            <a:pPr marL="342900" indent="-342900">
              <a:buFont typeface="Arial" panose="020B0604020202020204" pitchFamily="34" charset="0"/>
              <a:buChar char="•"/>
            </a:pPr>
            <a:r>
              <a:rPr lang="en-GB" sz="2000" dirty="0"/>
              <a:t>SKEKB SAD model also features </a:t>
            </a:r>
            <a:r>
              <a:rPr lang="en-GB" sz="2000" b="1" dirty="0"/>
              <a:t>finite multipoles</a:t>
            </a:r>
          </a:p>
          <a:p>
            <a:pPr marL="796489" lvl="1" indent="-342900"/>
            <a:r>
              <a:rPr lang="en-GB" sz="2000" dirty="0"/>
              <a:t>Potentially </a:t>
            </a:r>
            <a:r>
              <a:rPr lang="en-GB" sz="2000" b="1" dirty="0"/>
              <a:t>overlapping</a:t>
            </a:r>
            <a:r>
              <a:rPr lang="en-GB" sz="2000" dirty="0"/>
              <a:t> with solenoid field</a:t>
            </a:r>
          </a:p>
          <a:p>
            <a:pPr marL="342900" indent="-342900">
              <a:buFont typeface="Arial" panose="020B0604020202020204" pitchFamily="34" charset="0"/>
              <a:buChar char="•"/>
            </a:pPr>
            <a:r>
              <a:rPr lang="en-GB" sz="2000" dirty="0"/>
              <a:t>MADX only has </a:t>
            </a:r>
            <a:r>
              <a:rPr lang="en-GB" sz="2000" b="1" dirty="0"/>
              <a:t>thin multipoles</a:t>
            </a:r>
          </a:p>
          <a:p>
            <a:pPr marL="342900" indent="-342900">
              <a:buFont typeface="Arial" panose="020B0604020202020204" pitchFamily="34" charset="0"/>
              <a:buChar char="•"/>
            </a:pPr>
            <a:r>
              <a:rPr lang="en-GB" sz="2000" dirty="0"/>
              <a:t>Finite multipoles “Under the hood”:</a:t>
            </a:r>
          </a:p>
          <a:p>
            <a:pPr marL="796489" lvl="1" indent="-342900"/>
            <a:r>
              <a:rPr lang="en-GB" sz="2000" dirty="0"/>
              <a:t>Several </a:t>
            </a:r>
            <a:r>
              <a:rPr lang="en-GB" sz="2000" b="1" dirty="0"/>
              <a:t>thin multipole </a:t>
            </a:r>
            <a:r>
              <a:rPr lang="en-GB" sz="2000" dirty="0"/>
              <a:t>slices with drifts between them</a:t>
            </a:r>
          </a:p>
          <a:p>
            <a:pPr marL="796489" lvl="1" indent="-342900"/>
            <a:r>
              <a:rPr lang="en-GB" sz="2000" b="1" dirty="0"/>
              <a:t>Finite quadrupole and solenoids </a:t>
            </a:r>
            <a:r>
              <a:rPr lang="en-GB" sz="2000" dirty="0"/>
              <a:t>instead of drifts if these fields are non-zero</a:t>
            </a:r>
          </a:p>
          <a:p>
            <a:pPr marL="342900" indent="-342900">
              <a:buFont typeface="Arial" panose="020B0604020202020204" pitchFamily="34" charset="0"/>
              <a:buChar char="•"/>
            </a:pPr>
            <a:r>
              <a:rPr lang="en-GB" sz="2000" b="1" dirty="0"/>
              <a:t>Many features </a:t>
            </a:r>
            <a:r>
              <a:rPr lang="en-GB" sz="2000" dirty="0"/>
              <a:t>can be captured using a similar approach in </a:t>
            </a:r>
            <a:r>
              <a:rPr lang="en-GB" sz="2000" b="1" dirty="0"/>
              <a:t>MADX</a:t>
            </a:r>
          </a:p>
          <a:p>
            <a:pPr marL="796489" lvl="1" indent="-342900"/>
            <a:r>
              <a:rPr lang="en-GB" sz="2000" dirty="0"/>
              <a:t>Currently cannot simulate thick simultaneous quadrupole/solenoid</a:t>
            </a:r>
          </a:p>
          <a:p>
            <a:pPr marL="342900" indent="-342900">
              <a:buFont typeface="Arial" panose="020B0604020202020204" pitchFamily="34" charset="0"/>
              <a:buChar char="•"/>
            </a:pPr>
            <a:endParaRPr lang="en-GB" sz="2000" dirty="0"/>
          </a:p>
        </p:txBody>
      </p:sp>
      <p:sp>
        <p:nvSpPr>
          <p:cNvPr id="4" name="Title 3">
            <a:extLst>
              <a:ext uri="{FF2B5EF4-FFF2-40B4-BE49-F238E27FC236}">
                <a16:creationId xmlns:a16="http://schemas.microsoft.com/office/drawing/2014/main" id="{8E8AEB10-04D6-4FEA-9D02-74BA629567AF}"/>
              </a:ext>
            </a:extLst>
          </p:cNvPr>
          <p:cNvSpPr>
            <a:spLocks noGrp="1"/>
          </p:cNvSpPr>
          <p:nvPr>
            <p:ph type="title"/>
          </p:nvPr>
        </p:nvSpPr>
        <p:spPr/>
        <p:txBody>
          <a:bodyPr/>
          <a:lstStyle/>
          <a:p>
            <a:r>
              <a:rPr lang="en-GB"/>
              <a:t>Finite Multipoles and Overlap</a:t>
            </a:r>
            <a:endParaRPr lang="en-GB" dirty="0"/>
          </a:p>
        </p:txBody>
      </p:sp>
      <p:cxnSp>
        <p:nvCxnSpPr>
          <p:cNvPr id="6" name="Straight Connector 5">
            <a:extLst>
              <a:ext uri="{FF2B5EF4-FFF2-40B4-BE49-F238E27FC236}">
                <a16:creationId xmlns:a16="http://schemas.microsoft.com/office/drawing/2014/main" id="{89B72981-316C-40B1-B432-33288FC3E297}"/>
              </a:ext>
            </a:extLst>
          </p:cNvPr>
          <p:cNvCxnSpPr>
            <a:cxnSpLocks/>
          </p:cNvCxnSpPr>
          <p:nvPr/>
        </p:nvCxnSpPr>
        <p:spPr>
          <a:xfrm>
            <a:off x="6458161" y="5390645"/>
            <a:ext cx="5487695" cy="0"/>
          </a:xfrm>
          <a:prstGeom prst="line">
            <a:avLst/>
          </a:prstGeom>
          <a:ln w="38100">
            <a:solidFill>
              <a:srgbClr val="FF4A29"/>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4A3BAA10-7613-44A5-94E4-F201AD80F1B3}"/>
              </a:ext>
            </a:extLst>
          </p:cNvPr>
          <p:cNvCxnSpPr>
            <a:cxnSpLocks/>
          </p:cNvCxnSpPr>
          <p:nvPr/>
        </p:nvCxnSpPr>
        <p:spPr>
          <a:xfrm>
            <a:off x="8416556" y="4659901"/>
            <a:ext cx="0" cy="1461489"/>
          </a:xfrm>
          <a:prstGeom prst="line">
            <a:avLst/>
          </a:prstGeom>
          <a:ln w="38100">
            <a:solidFill>
              <a:srgbClr val="0000BC"/>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2FC94C28-2F7A-4F9A-BD36-054CA629AEB0}"/>
              </a:ext>
            </a:extLst>
          </p:cNvPr>
          <p:cNvCxnSpPr>
            <a:cxnSpLocks/>
          </p:cNvCxnSpPr>
          <p:nvPr/>
        </p:nvCxnSpPr>
        <p:spPr>
          <a:xfrm>
            <a:off x="7640413" y="4659901"/>
            <a:ext cx="0" cy="1461489"/>
          </a:xfrm>
          <a:prstGeom prst="line">
            <a:avLst/>
          </a:prstGeom>
          <a:ln w="38100">
            <a:solidFill>
              <a:srgbClr val="0000BC"/>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397BF255-7D86-4CA8-9C03-886822672934}"/>
              </a:ext>
            </a:extLst>
          </p:cNvPr>
          <p:cNvCxnSpPr>
            <a:cxnSpLocks/>
          </p:cNvCxnSpPr>
          <p:nvPr/>
        </p:nvCxnSpPr>
        <p:spPr>
          <a:xfrm>
            <a:off x="9200845" y="4659901"/>
            <a:ext cx="0" cy="1461489"/>
          </a:xfrm>
          <a:prstGeom prst="line">
            <a:avLst/>
          </a:prstGeom>
          <a:ln w="38100">
            <a:solidFill>
              <a:srgbClr val="0000BC"/>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9AF471C-DD0B-42F7-ABD6-9B44D4440192}"/>
              </a:ext>
            </a:extLst>
          </p:cNvPr>
          <p:cNvCxnSpPr>
            <a:cxnSpLocks/>
          </p:cNvCxnSpPr>
          <p:nvPr/>
        </p:nvCxnSpPr>
        <p:spPr>
          <a:xfrm>
            <a:off x="9980479" y="4659901"/>
            <a:ext cx="0" cy="1461489"/>
          </a:xfrm>
          <a:prstGeom prst="line">
            <a:avLst/>
          </a:prstGeom>
          <a:ln w="38100">
            <a:solidFill>
              <a:srgbClr val="0000BC"/>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E6DEF4F1-2845-43A0-8124-86C74470DC14}"/>
              </a:ext>
            </a:extLst>
          </p:cNvPr>
          <p:cNvCxnSpPr>
            <a:cxnSpLocks/>
          </p:cNvCxnSpPr>
          <p:nvPr/>
        </p:nvCxnSpPr>
        <p:spPr>
          <a:xfrm>
            <a:off x="10762440" y="4659901"/>
            <a:ext cx="0" cy="1461489"/>
          </a:xfrm>
          <a:prstGeom prst="line">
            <a:avLst/>
          </a:prstGeom>
          <a:ln w="38100">
            <a:solidFill>
              <a:srgbClr val="0000BC"/>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264902DA-82BE-4191-9A4C-F0D747944C7F}"/>
              </a:ext>
            </a:extLst>
          </p:cNvPr>
          <p:cNvCxnSpPr>
            <a:cxnSpLocks/>
          </p:cNvCxnSpPr>
          <p:nvPr/>
        </p:nvCxnSpPr>
        <p:spPr>
          <a:xfrm>
            <a:off x="11544402" y="4659901"/>
            <a:ext cx="0" cy="1461489"/>
          </a:xfrm>
          <a:prstGeom prst="line">
            <a:avLst/>
          </a:prstGeom>
          <a:ln w="38100">
            <a:solidFill>
              <a:srgbClr val="0000BC"/>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AE4D919A-8539-400A-8376-3EF4DE6F9EF0}"/>
              </a:ext>
            </a:extLst>
          </p:cNvPr>
          <p:cNvCxnSpPr>
            <a:cxnSpLocks/>
          </p:cNvCxnSpPr>
          <p:nvPr/>
        </p:nvCxnSpPr>
        <p:spPr>
          <a:xfrm>
            <a:off x="6859615" y="4659901"/>
            <a:ext cx="0" cy="1461489"/>
          </a:xfrm>
          <a:prstGeom prst="line">
            <a:avLst/>
          </a:prstGeom>
          <a:ln w="38100">
            <a:solidFill>
              <a:srgbClr val="0000BC"/>
            </a:solidFill>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30ADB714-D0D0-4D1B-A560-9B3FC6E4A539}"/>
              </a:ext>
            </a:extLst>
          </p:cNvPr>
          <p:cNvCxnSpPr/>
          <p:nvPr/>
        </p:nvCxnSpPr>
        <p:spPr>
          <a:xfrm>
            <a:off x="6458161" y="1989323"/>
            <a:ext cx="5487695" cy="0"/>
          </a:xfrm>
          <a:prstGeom prst="straightConnector1">
            <a:avLst/>
          </a:prstGeom>
          <a:ln w="38100">
            <a:solidFill>
              <a:srgbClr val="0000BC"/>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DF535470-4FEE-4607-B9EC-0F7709901AB5}"/>
              </a:ext>
            </a:extLst>
          </p:cNvPr>
          <p:cNvCxnSpPr>
            <a:cxnSpLocks/>
          </p:cNvCxnSpPr>
          <p:nvPr/>
        </p:nvCxnSpPr>
        <p:spPr>
          <a:xfrm>
            <a:off x="6458161" y="2351990"/>
            <a:ext cx="401454" cy="0"/>
          </a:xfrm>
          <a:prstGeom prst="straightConnector1">
            <a:avLst/>
          </a:prstGeom>
          <a:ln w="38100">
            <a:solidFill>
              <a:srgbClr val="0000BC"/>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749A9011-D416-49F2-B1A6-E68EE0ABB2C6}"/>
              </a:ext>
            </a:extLst>
          </p:cNvPr>
          <p:cNvCxnSpPr>
            <a:cxnSpLocks/>
          </p:cNvCxnSpPr>
          <p:nvPr/>
        </p:nvCxnSpPr>
        <p:spPr>
          <a:xfrm>
            <a:off x="7640413" y="2351990"/>
            <a:ext cx="776144" cy="1082"/>
          </a:xfrm>
          <a:prstGeom prst="straightConnector1">
            <a:avLst/>
          </a:prstGeom>
          <a:ln w="38100">
            <a:solidFill>
              <a:srgbClr val="0000BC"/>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73BCD80B-5758-40AF-8FC6-27E512EB6269}"/>
              </a:ext>
            </a:extLst>
          </p:cNvPr>
          <p:cNvSpPr txBox="1"/>
          <p:nvPr/>
        </p:nvSpPr>
        <p:spPr>
          <a:xfrm>
            <a:off x="9052481" y="1454980"/>
            <a:ext cx="296726" cy="523220"/>
          </a:xfrm>
          <a:prstGeom prst="rect">
            <a:avLst/>
          </a:prstGeom>
          <a:noFill/>
        </p:spPr>
        <p:txBody>
          <a:bodyPr wrap="square" rtlCol="0">
            <a:spAutoFit/>
          </a:bodyPr>
          <a:lstStyle/>
          <a:p>
            <a:pPr algn="ctr"/>
            <a:r>
              <a:rPr lang="en-GB" sz="2800" dirty="0">
                <a:solidFill>
                  <a:srgbClr val="0F124A"/>
                </a:solidFill>
              </a:rPr>
              <a:t>L</a:t>
            </a:r>
          </a:p>
        </p:txBody>
      </p:sp>
      <p:sp>
        <p:nvSpPr>
          <p:cNvPr id="18" name="TextBox 17">
            <a:extLst>
              <a:ext uri="{FF2B5EF4-FFF2-40B4-BE49-F238E27FC236}">
                <a16:creationId xmlns:a16="http://schemas.microsoft.com/office/drawing/2014/main" id="{17DE35F1-7B4E-4AC8-8FEF-BC3A17898F88}"/>
              </a:ext>
            </a:extLst>
          </p:cNvPr>
          <p:cNvSpPr txBox="1"/>
          <p:nvPr/>
        </p:nvSpPr>
        <p:spPr>
          <a:xfrm>
            <a:off x="6136157" y="1999587"/>
            <a:ext cx="1113857" cy="400110"/>
          </a:xfrm>
          <a:prstGeom prst="rect">
            <a:avLst/>
          </a:prstGeom>
          <a:noFill/>
        </p:spPr>
        <p:txBody>
          <a:bodyPr wrap="square" rtlCol="0">
            <a:spAutoFit/>
          </a:bodyPr>
          <a:lstStyle/>
          <a:p>
            <a:pPr algn="ctr"/>
            <a:r>
              <a:rPr lang="en-GB" sz="2000" dirty="0">
                <a:solidFill>
                  <a:srgbClr val="0F124A"/>
                </a:solidFill>
              </a:rPr>
              <a:t>L/2N</a:t>
            </a:r>
          </a:p>
        </p:txBody>
      </p:sp>
      <p:sp>
        <p:nvSpPr>
          <p:cNvPr id="19" name="TextBox 18">
            <a:extLst>
              <a:ext uri="{FF2B5EF4-FFF2-40B4-BE49-F238E27FC236}">
                <a16:creationId xmlns:a16="http://schemas.microsoft.com/office/drawing/2014/main" id="{7FC1A918-8BA6-43E0-90A3-64C8B2A3F751}"/>
              </a:ext>
            </a:extLst>
          </p:cNvPr>
          <p:cNvSpPr txBox="1"/>
          <p:nvPr/>
        </p:nvSpPr>
        <p:spPr>
          <a:xfrm>
            <a:off x="7640413" y="1999587"/>
            <a:ext cx="698656" cy="400110"/>
          </a:xfrm>
          <a:prstGeom prst="rect">
            <a:avLst/>
          </a:prstGeom>
          <a:noFill/>
        </p:spPr>
        <p:txBody>
          <a:bodyPr wrap="square" rtlCol="0">
            <a:spAutoFit/>
          </a:bodyPr>
          <a:lstStyle/>
          <a:p>
            <a:pPr algn="ctr"/>
            <a:r>
              <a:rPr lang="en-GB" sz="2000" dirty="0">
                <a:solidFill>
                  <a:srgbClr val="0F124A"/>
                </a:solidFill>
              </a:rPr>
              <a:t>L/N</a:t>
            </a:r>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B6CD6656-3045-49E6-9A3D-DC8BE7595350}"/>
                  </a:ext>
                </a:extLst>
              </p:cNvPr>
              <p:cNvSpPr txBox="1"/>
              <p:nvPr/>
            </p:nvSpPr>
            <p:spPr>
              <a:xfrm>
                <a:off x="8778446" y="4176685"/>
                <a:ext cx="844797"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600" b="0" i="1" smtClean="0">
                              <a:solidFill>
                                <a:srgbClr val="0F124A"/>
                              </a:solidFill>
                              <a:latin typeface="Cambria Math" panose="02040503050406030204" pitchFamily="18" charset="0"/>
                            </a:rPr>
                          </m:ctrlPr>
                        </m:sSubPr>
                        <m:e>
                          <m:r>
                            <a:rPr lang="en-GB" sz="1600" b="0" i="1" smtClean="0">
                              <a:solidFill>
                                <a:srgbClr val="0F124A"/>
                              </a:solidFill>
                              <a:latin typeface="Cambria Math" panose="02040503050406030204" pitchFamily="18" charset="0"/>
                            </a:rPr>
                            <m:t>𝑘</m:t>
                          </m:r>
                        </m:e>
                        <m:sub>
                          <m:r>
                            <a:rPr lang="en-GB" sz="1600" b="0" i="1" smtClean="0">
                              <a:solidFill>
                                <a:srgbClr val="0F124A"/>
                              </a:solidFill>
                              <a:latin typeface="Cambria Math" panose="02040503050406030204" pitchFamily="18" charset="0"/>
                            </a:rPr>
                            <m:t>𝑛</m:t>
                          </m:r>
                        </m:sub>
                      </m:sSub>
                      <m:r>
                        <a:rPr lang="en-GB" sz="1600" b="0" i="1" smtClean="0">
                          <a:solidFill>
                            <a:srgbClr val="0F124A"/>
                          </a:solidFill>
                          <a:latin typeface="Cambria Math" panose="02040503050406030204" pitchFamily="18" charset="0"/>
                        </a:rPr>
                        <m:t>𝐿</m:t>
                      </m:r>
                      <m:r>
                        <a:rPr lang="en-GB" sz="1600" b="0" i="1" smtClean="0">
                          <a:solidFill>
                            <a:srgbClr val="0F124A"/>
                          </a:solidFill>
                          <a:latin typeface="Cambria Math" panose="02040503050406030204" pitchFamily="18" charset="0"/>
                        </a:rPr>
                        <m:t>/</m:t>
                      </m:r>
                      <m:r>
                        <a:rPr lang="en-GB" sz="1600" b="0" i="1" smtClean="0">
                          <a:solidFill>
                            <a:srgbClr val="0F124A"/>
                          </a:solidFill>
                          <a:latin typeface="Cambria Math" panose="02040503050406030204" pitchFamily="18" charset="0"/>
                        </a:rPr>
                        <m:t>𝑁</m:t>
                      </m:r>
                    </m:oMath>
                  </m:oMathPara>
                </a14:m>
                <a:endParaRPr lang="en-GB" sz="1600" dirty="0">
                  <a:solidFill>
                    <a:srgbClr val="0F124A"/>
                  </a:solidFill>
                </a:endParaRPr>
              </a:p>
            </p:txBody>
          </p:sp>
        </mc:Choice>
        <mc:Fallback xmlns="">
          <p:sp>
            <p:nvSpPr>
              <p:cNvPr id="20" name="TextBox 19">
                <a:extLst>
                  <a:ext uri="{FF2B5EF4-FFF2-40B4-BE49-F238E27FC236}">
                    <a16:creationId xmlns:a16="http://schemas.microsoft.com/office/drawing/2014/main" id="{B6CD6656-3045-49E6-9A3D-DC8BE7595350}"/>
                  </a:ext>
                </a:extLst>
              </p:cNvPr>
              <p:cNvSpPr txBox="1">
                <a:spLocks noRot="1" noChangeAspect="1" noMove="1" noResize="1" noEditPoints="1" noAdjustHandles="1" noChangeArrowheads="1" noChangeShapeType="1" noTextEdit="1"/>
              </p:cNvSpPr>
              <p:nvPr/>
            </p:nvSpPr>
            <p:spPr>
              <a:xfrm>
                <a:off x="8778446" y="4176685"/>
                <a:ext cx="844797" cy="338554"/>
              </a:xfrm>
              <a:prstGeom prst="rect">
                <a:avLst/>
              </a:prstGeom>
              <a:blipFill>
                <a:blip r:embed="rId3"/>
                <a:stretch>
                  <a:fillRect b="-107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31941001-78E4-43D2-B445-13F06B6B836A}"/>
                  </a:ext>
                </a:extLst>
              </p:cNvPr>
              <p:cNvSpPr txBox="1"/>
              <p:nvPr/>
            </p:nvSpPr>
            <p:spPr>
              <a:xfrm>
                <a:off x="7994157" y="4176685"/>
                <a:ext cx="844797"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600" b="0" i="1" smtClean="0">
                              <a:solidFill>
                                <a:srgbClr val="0F124A"/>
                              </a:solidFill>
                              <a:latin typeface="Cambria Math" panose="02040503050406030204" pitchFamily="18" charset="0"/>
                            </a:rPr>
                          </m:ctrlPr>
                        </m:sSubPr>
                        <m:e>
                          <m:r>
                            <a:rPr lang="en-GB" sz="1600" b="0" i="1" smtClean="0">
                              <a:solidFill>
                                <a:srgbClr val="0F124A"/>
                              </a:solidFill>
                              <a:latin typeface="Cambria Math" panose="02040503050406030204" pitchFamily="18" charset="0"/>
                            </a:rPr>
                            <m:t>𝑘</m:t>
                          </m:r>
                        </m:e>
                        <m:sub>
                          <m:r>
                            <a:rPr lang="en-GB" sz="1600" b="0" i="1" smtClean="0">
                              <a:solidFill>
                                <a:srgbClr val="0F124A"/>
                              </a:solidFill>
                              <a:latin typeface="Cambria Math" panose="02040503050406030204" pitchFamily="18" charset="0"/>
                            </a:rPr>
                            <m:t>𝑛</m:t>
                          </m:r>
                        </m:sub>
                      </m:sSub>
                      <m:r>
                        <a:rPr lang="en-GB" sz="1600" b="0" i="1" smtClean="0">
                          <a:solidFill>
                            <a:srgbClr val="0F124A"/>
                          </a:solidFill>
                          <a:latin typeface="Cambria Math" panose="02040503050406030204" pitchFamily="18" charset="0"/>
                        </a:rPr>
                        <m:t>𝐿</m:t>
                      </m:r>
                      <m:r>
                        <a:rPr lang="en-GB" sz="1600" b="0" i="1" smtClean="0">
                          <a:solidFill>
                            <a:srgbClr val="0F124A"/>
                          </a:solidFill>
                          <a:latin typeface="Cambria Math" panose="02040503050406030204" pitchFamily="18" charset="0"/>
                        </a:rPr>
                        <m:t>/</m:t>
                      </m:r>
                      <m:r>
                        <a:rPr lang="en-GB" sz="1600" b="0" i="1" smtClean="0">
                          <a:solidFill>
                            <a:srgbClr val="0F124A"/>
                          </a:solidFill>
                          <a:latin typeface="Cambria Math" panose="02040503050406030204" pitchFamily="18" charset="0"/>
                        </a:rPr>
                        <m:t>𝑁</m:t>
                      </m:r>
                    </m:oMath>
                  </m:oMathPara>
                </a14:m>
                <a:endParaRPr lang="en-GB" sz="1600" dirty="0">
                  <a:solidFill>
                    <a:srgbClr val="0F124A"/>
                  </a:solidFill>
                </a:endParaRPr>
              </a:p>
            </p:txBody>
          </p:sp>
        </mc:Choice>
        <mc:Fallback xmlns="">
          <p:sp>
            <p:nvSpPr>
              <p:cNvPr id="21" name="TextBox 20">
                <a:extLst>
                  <a:ext uri="{FF2B5EF4-FFF2-40B4-BE49-F238E27FC236}">
                    <a16:creationId xmlns:a16="http://schemas.microsoft.com/office/drawing/2014/main" id="{31941001-78E4-43D2-B445-13F06B6B836A}"/>
                  </a:ext>
                </a:extLst>
              </p:cNvPr>
              <p:cNvSpPr txBox="1">
                <a:spLocks noRot="1" noChangeAspect="1" noMove="1" noResize="1" noEditPoints="1" noAdjustHandles="1" noChangeArrowheads="1" noChangeShapeType="1" noTextEdit="1"/>
              </p:cNvSpPr>
              <p:nvPr/>
            </p:nvSpPr>
            <p:spPr>
              <a:xfrm>
                <a:off x="7994157" y="4176685"/>
                <a:ext cx="844797" cy="338554"/>
              </a:xfrm>
              <a:prstGeom prst="rect">
                <a:avLst/>
              </a:prstGeom>
              <a:blipFill>
                <a:blip r:embed="rId4"/>
                <a:stretch>
                  <a:fillRect b="-107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92679D97-A862-42C5-AB10-A59562159435}"/>
                  </a:ext>
                </a:extLst>
              </p:cNvPr>
              <p:cNvSpPr txBox="1"/>
              <p:nvPr/>
            </p:nvSpPr>
            <p:spPr>
              <a:xfrm>
                <a:off x="7209868" y="4176685"/>
                <a:ext cx="844797"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600" b="0" i="1" smtClean="0">
                              <a:solidFill>
                                <a:srgbClr val="0F124A"/>
                              </a:solidFill>
                              <a:latin typeface="Cambria Math" panose="02040503050406030204" pitchFamily="18" charset="0"/>
                            </a:rPr>
                          </m:ctrlPr>
                        </m:sSubPr>
                        <m:e>
                          <m:r>
                            <a:rPr lang="en-GB" sz="1600" b="0" i="1" smtClean="0">
                              <a:solidFill>
                                <a:srgbClr val="0F124A"/>
                              </a:solidFill>
                              <a:latin typeface="Cambria Math" panose="02040503050406030204" pitchFamily="18" charset="0"/>
                            </a:rPr>
                            <m:t>𝑘</m:t>
                          </m:r>
                        </m:e>
                        <m:sub>
                          <m:r>
                            <a:rPr lang="en-GB" sz="1600" b="0" i="1" smtClean="0">
                              <a:solidFill>
                                <a:srgbClr val="0F124A"/>
                              </a:solidFill>
                              <a:latin typeface="Cambria Math" panose="02040503050406030204" pitchFamily="18" charset="0"/>
                            </a:rPr>
                            <m:t>𝑛</m:t>
                          </m:r>
                        </m:sub>
                      </m:sSub>
                      <m:r>
                        <a:rPr lang="en-GB" sz="1600" b="0" i="1" smtClean="0">
                          <a:solidFill>
                            <a:srgbClr val="0F124A"/>
                          </a:solidFill>
                          <a:latin typeface="Cambria Math" panose="02040503050406030204" pitchFamily="18" charset="0"/>
                        </a:rPr>
                        <m:t>𝐿</m:t>
                      </m:r>
                      <m:r>
                        <a:rPr lang="en-GB" sz="1600" b="0" i="1" smtClean="0">
                          <a:solidFill>
                            <a:srgbClr val="0F124A"/>
                          </a:solidFill>
                          <a:latin typeface="Cambria Math" panose="02040503050406030204" pitchFamily="18" charset="0"/>
                        </a:rPr>
                        <m:t>/</m:t>
                      </m:r>
                      <m:r>
                        <a:rPr lang="en-GB" sz="1600" b="0" i="1" smtClean="0">
                          <a:solidFill>
                            <a:srgbClr val="0F124A"/>
                          </a:solidFill>
                          <a:latin typeface="Cambria Math" panose="02040503050406030204" pitchFamily="18" charset="0"/>
                        </a:rPr>
                        <m:t>𝑁</m:t>
                      </m:r>
                    </m:oMath>
                  </m:oMathPara>
                </a14:m>
                <a:endParaRPr lang="en-GB" sz="1600" dirty="0">
                  <a:solidFill>
                    <a:srgbClr val="0F124A"/>
                  </a:solidFill>
                </a:endParaRPr>
              </a:p>
            </p:txBody>
          </p:sp>
        </mc:Choice>
        <mc:Fallback xmlns="">
          <p:sp>
            <p:nvSpPr>
              <p:cNvPr id="22" name="TextBox 21">
                <a:extLst>
                  <a:ext uri="{FF2B5EF4-FFF2-40B4-BE49-F238E27FC236}">
                    <a16:creationId xmlns:a16="http://schemas.microsoft.com/office/drawing/2014/main" id="{92679D97-A862-42C5-AB10-A59562159435}"/>
                  </a:ext>
                </a:extLst>
              </p:cNvPr>
              <p:cNvSpPr txBox="1">
                <a:spLocks noRot="1" noChangeAspect="1" noMove="1" noResize="1" noEditPoints="1" noAdjustHandles="1" noChangeArrowheads="1" noChangeShapeType="1" noTextEdit="1"/>
              </p:cNvSpPr>
              <p:nvPr/>
            </p:nvSpPr>
            <p:spPr>
              <a:xfrm>
                <a:off x="7209868" y="4176685"/>
                <a:ext cx="844797" cy="338554"/>
              </a:xfrm>
              <a:prstGeom prst="rect">
                <a:avLst/>
              </a:prstGeom>
              <a:blipFill>
                <a:blip r:embed="rId5"/>
                <a:stretch>
                  <a:fillRect b="-107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5D5F7057-6B45-4502-B5A0-055ED558B280}"/>
                  </a:ext>
                </a:extLst>
              </p:cNvPr>
              <p:cNvSpPr txBox="1"/>
              <p:nvPr/>
            </p:nvSpPr>
            <p:spPr>
              <a:xfrm>
                <a:off x="6486088" y="4176685"/>
                <a:ext cx="844797"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600" b="0" i="1" smtClean="0">
                              <a:solidFill>
                                <a:srgbClr val="0F124A"/>
                              </a:solidFill>
                              <a:latin typeface="Cambria Math" panose="02040503050406030204" pitchFamily="18" charset="0"/>
                            </a:rPr>
                          </m:ctrlPr>
                        </m:sSubPr>
                        <m:e>
                          <m:r>
                            <a:rPr lang="en-GB" sz="1600" b="0" i="1" smtClean="0">
                              <a:solidFill>
                                <a:srgbClr val="0F124A"/>
                              </a:solidFill>
                              <a:latin typeface="Cambria Math" panose="02040503050406030204" pitchFamily="18" charset="0"/>
                            </a:rPr>
                            <m:t>𝑘</m:t>
                          </m:r>
                        </m:e>
                        <m:sub>
                          <m:r>
                            <a:rPr lang="en-GB" sz="1600" b="0" i="1" smtClean="0">
                              <a:solidFill>
                                <a:srgbClr val="0F124A"/>
                              </a:solidFill>
                              <a:latin typeface="Cambria Math" panose="02040503050406030204" pitchFamily="18" charset="0"/>
                            </a:rPr>
                            <m:t>𝑛</m:t>
                          </m:r>
                        </m:sub>
                      </m:sSub>
                      <m:r>
                        <a:rPr lang="en-GB" sz="1600" b="0" i="1" smtClean="0">
                          <a:solidFill>
                            <a:srgbClr val="0F124A"/>
                          </a:solidFill>
                          <a:latin typeface="Cambria Math" panose="02040503050406030204" pitchFamily="18" charset="0"/>
                        </a:rPr>
                        <m:t>𝐿</m:t>
                      </m:r>
                      <m:r>
                        <a:rPr lang="en-GB" sz="1600" b="0" i="1" smtClean="0">
                          <a:solidFill>
                            <a:srgbClr val="0F124A"/>
                          </a:solidFill>
                          <a:latin typeface="Cambria Math" panose="02040503050406030204" pitchFamily="18" charset="0"/>
                        </a:rPr>
                        <m:t>/</m:t>
                      </m:r>
                      <m:r>
                        <a:rPr lang="en-GB" sz="1600" b="0" i="1" smtClean="0">
                          <a:solidFill>
                            <a:srgbClr val="0F124A"/>
                          </a:solidFill>
                          <a:latin typeface="Cambria Math" panose="02040503050406030204" pitchFamily="18" charset="0"/>
                        </a:rPr>
                        <m:t>𝑁</m:t>
                      </m:r>
                    </m:oMath>
                  </m:oMathPara>
                </a14:m>
                <a:endParaRPr lang="en-GB" sz="1600" dirty="0">
                  <a:solidFill>
                    <a:srgbClr val="0F124A"/>
                  </a:solidFill>
                </a:endParaRPr>
              </a:p>
            </p:txBody>
          </p:sp>
        </mc:Choice>
        <mc:Fallback xmlns="">
          <p:sp>
            <p:nvSpPr>
              <p:cNvPr id="23" name="TextBox 22">
                <a:extLst>
                  <a:ext uri="{FF2B5EF4-FFF2-40B4-BE49-F238E27FC236}">
                    <a16:creationId xmlns:a16="http://schemas.microsoft.com/office/drawing/2014/main" id="{5D5F7057-6B45-4502-B5A0-055ED558B280}"/>
                  </a:ext>
                </a:extLst>
              </p:cNvPr>
              <p:cNvSpPr txBox="1">
                <a:spLocks noRot="1" noChangeAspect="1" noMove="1" noResize="1" noEditPoints="1" noAdjustHandles="1" noChangeArrowheads="1" noChangeShapeType="1" noTextEdit="1"/>
              </p:cNvSpPr>
              <p:nvPr/>
            </p:nvSpPr>
            <p:spPr>
              <a:xfrm>
                <a:off x="6486088" y="4176685"/>
                <a:ext cx="844797" cy="338554"/>
              </a:xfrm>
              <a:prstGeom prst="rect">
                <a:avLst/>
              </a:prstGeom>
              <a:blipFill>
                <a:blip r:embed="rId6"/>
                <a:stretch>
                  <a:fillRect b="-107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82608594-594D-4ABB-9DC0-06849A5626EE}"/>
                  </a:ext>
                </a:extLst>
              </p:cNvPr>
              <p:cNvSpPr txBox="1"/>
              <p:nvPr/>
            </p:nvSpPr>
            <p:spPr>
              <a:xfrm>
                <a:off x="9590662" y="4176685"/>
                <a:ext cx="844797"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600" b="0" i="1" smtClean="0">
                              <a:solidFill>
                                <a:srgbClr val="0F124A"/>
                              </a:solidFill>
                              <a:latin typeface="Cambria Math" panose="02040503050406030204" pitchFamily="18" charset="0"/>
                            </a:rPr>
                          </m:ctrlPr>
                        </m:sSubPr>
                        <m:e>
                          <m:r>
                            <a:rPr lang="en-GB" sz="1600" b="0" i="1" smtClean="0">
                              <a:solidFill>
                                <a:srgbClr val="0F124A"/>
                              </a:solidFill>
                              <a:latin typeface="Cambria Math" panose="02040503050406030204" pitchFamily="18" charset="0"/>
                            </a:rPr>
                            <m:t>𝑘</m:t>
                          </m:r>
                        </m:e>
                        <m:sub>
                          <m:r>
                            <a:rPr lang="en-GB" sz="1600" b="0" i="1" smtClean="0">
                              <a:solidFill>
                                <a:srgbClr val="0F124A"/>
                              </a:solidFill>
                              <a:latin typeface="Cambria Math" panose="02040503050406030204" pitchFamily="18" charset="0"/>
                            </a:rPr>
                            <m:t>𝑛</m:t>
                          </m:r>
                        </m:sub>
                      </m:sSub>
                      <m:r>
                        <a:rPr lang="en-GB" sz="1600" b="0" i="1" smtClean="0">
                          <a:solidFill>
                            <a:srgbClr val="0F124A"/>
                          </a:solidFill>
                          <a:latin typeface="Cambria Math" panose="02040503050406030204" pitchFamily="18" charset="0"/>
                        </a:rPr>
                        <m:t>𝐿</m:t>
                      </m:r>
                      <m:r>
                        <a:rPr lang="en-GB" sz="1600" b="0" i="1" smtClean="0">
                          <a:solidFill>
                            <a:srgbClr val="0F124A"/>
                          </a:solidFill>
                          <a:latin typeface="Cambria Math" panose="02040503050406030204" pitchFamily="18" charset="0"/>
                        </a:rPr>
                        <m:t>/</m:t>
                      </m:r>
                      <m:r>
                        <a:rPr lang="en-GB" sz="1600" b="0" i="1" smtClean="0">
                          <a:solidFill>
                            <a:srgbClr val="0F124A"/>
                          </a:solidFill>
                          <a:latin typeface="Cambria Math" panose="02040503050406030204" pitchFamily="18" charset="0"/>
                        </a:rPr>
                        <m:t>𝑁</m:t>
                      </m:r>
                    </m:oMath>
                  </m:oMathPara>
                </a14:m>
                <a:endParaRPr lang="en-GB" sz="1600" dirty="0">
                  <a:solidFill>
                    <a:srgbClr val="0F124A"/>
                  </a:solidFill>
                </a:endParaRPr>
              </a:p>
            </p:txBody>
          </p:sp>
        </mc:Choice>
        <mc:Fallback xmlns="">
          <p:sp>
            <p:nvSpPr>
              <p:cNvPr id="24" name="TextBox 23">
                <a:extLst>
                  <a:ext uri="{FF2B5EF4-FFF2-40B4-BE49-F238E27FC236}">
                    <a16:creationId xmlns:a16="http://schemas.microsoft.com/office/drawing/2014/main" id="{82608594-594D-4ABB-9DC0-06849A5626EE}"/>
                  </a:ext>
                </a:extLst>
              </p:cNvPr>
              <p:cNvSpPr txBox="1">
                <a:spLocks noRot="1" noChangeAspect="1" noMove="1" noResize="1" noEditPoints="1" noAdjustHandles="1" noChangeArrowheads="1" noChangeShapeType="1" noTextEdit="1"/>
              </p:cNvSpPr>
              <p:nvPr/>
            </p:nvSpPr>
            <p:spPr>
              <a:xfrm>
                <a:off x="9590662" y="4176685"/>
                <a:ext cx="844797" cy="338554"/>
              </a:xfrm>
              <a:prstGeom prst="rect">
                <a:avLst/>
              </a:prstGeom>
              <a:blipFill>
                <a:blip r:embed="rId7"/>
                <a:stretch>
                  <a:fillRect b="-107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DEBF1EA1-DBDE-4089-83EA-6B13E1990D77}"/>
                  </a:ext>
                </a:extLst>
              </p:cNvPr>
              <p:cNvSpPr txBox="1"/>
              <p:nvPr/>
            </p:nvSpPr>
            <p:spPr>
              <a:xfrm>
                <a:off x="10298152" y="4176685"/>
                <a:ext cx="844797"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600" b="0" i="1" smtClean="0">
                              <a:solidFill>
                                <a:srgbClr val="0F124A"/>
                              </a:solidFill>
                              <a:latin typeface="Cambria Math" panose="02040503050406030204" pitchFamily="18" charset="0"/>
                            </a:rPr>
                          </m:ctrlPr>
                        </m:sSubPr>
                        <m:e>
                          <m:r>
                            <a:rPr lang="en-GB" sz="1600" b="0" i="1" smtClean="0">
                              <a:solidFill>
                                <a:srgbClr val="0F124A"/>
                              </a:solidFill>
                              <a:latin typeface="Cambria Math" panose="02040503050406030204" pitchFamily="18" charset="0"/>
                            </a:rPr>
                            <m:t>𝑘</m:t>
                          </m:r>
                        </m:e>
                        <m:sub>
                          <m:r>
                            <a:rPr lang="en-GB" sz="1600" b="0" i="1" smtClean="0">
                              <a:solidFill>
                                <a:srgbClr val="0F124A"/>
                              </a:solidFill>
                              <a:latin typeface="Cambria Math" panose="02040503050406030204" pitchFamily="18" charset="0"/>
                            </a:rPr>
                            <m:t>𝑛</m:t>
                          </m:r>
                        </m:sub>
                      </m:sSub>
                      <m:r>
                        <a:rPr lang="en-GB" sz="1600" b="0" i="1" smtClean="0">
                          <a:solidFill>
                            <a:srgbClr val="0F124A"/>
                          </a:solidFill>
                          <a:latin typeface="Cambria Math" panose="02040503050406030204" pitchFamily="18" charset="0"/>
                        </a:rPr>
                        <m:t>𝐿</m:t>
                      </m:r>
                      <m:r>
                        <a:rPr lang="en-GB" sz="1600" b="0" i="1" smtClean="0">
                          <a:solidFill>
                            <a:srgbClr val="0F124A"/>
                          </a:solidFill>
                          <a:latin typeface="Cambria Math" panose="02040503050406030204" pitchFamily="18" charset="0"/>
                        </a:rPr>
                        <m:t>/</m:t>
                      </m:r>
                      <m:r>
                        <a:rPr lang="en-GB" sz="1600" b="0" i="1" smtClean="0">
                          <a:solidFill>
                            <a:srgbClr val="0F124A"/>
                          </a:solidFill>
                          <a:latin typeface="Cambria Math" panose="02040503050406030204" pitchFamily="18" charset="0"/>
                        </a:rPr>
                        <m:t>𝑁</m:t>
                      </m:r>
                    </m:oMath>
                  </m:oMathPara>
                </a14:m>
                <a:endParaRPr lang="en-GB" sz="1600" dirty="0">
                  <a:solidFill>
                    <a:srgbClr val="0F124A"/>
                  </a:solidFill>
                </a:endParaRPr>
              </a:p>
            </p:txBody>
          </p:sp>
        </mc:Choice>
        <mc:Fallback xmlns="">
          <p:sp>
            <p:nvSpPr>
              <p:cNvPr id="25" name="TextBox 24">
                <a:extLst>
                  <a:ext uri="{FF2B5EF4-FFF2-40B4-BE49-F238E27FC236}">
                    <a16:creationId xmlns:a16="http://schemas.microsoft.com/office/drawing/2014/main" id="{DEBF1EA1-DBDE-4089-83EA-6B13E1990D77}"/>
                  </a:ext>
                </a:extLst>
              </p:cNvPr>
              <p:cNvSpPr txBox="1">
                <a:spLocks noRot="1" noChangeAspect="1" noMove="1" noResize="1" noEditPoints="1" noAdjustHandles="1" noChangeArrowheads="1" noChangeShapeType="1" noTextEdit="1"/>
              </p:cNvSpPr>
              <p:nvPr/>
            </p:nvSpPr>
            <p:spPr>
              <a:xfrm>
                <a:off x="10298152" y="4176685"/>
                <a:ext cx="844797" cy="338554"/>
              </a:xfrm>
              <a:prstGeom prst="rect">
                <a:avLst/>
              </a:prstGeom>
              <a:blipFill>
                <a:blip r:embed="rId8"/>
                <a:stretch>
                  <a:fillRect b="-10714"/>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5F1F0973-5DED-4F3D-AA78-CA81BA2C42E2}"/>
                  </a:ext>
                </a:extLst>
              </p:cNvPr>
              <p:cNvSpPr txBox="1"/>
              <p:nvPr/>
            </p:nvSpPr>
            <p:spPr>
              <a:xfrm>
                <a:off x="11119676" y="4176685"/>
                <a:ext cx="844797"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600" b="0" i="1" smtClean="0">
                              <a:solidFill>
                                <a:srgbClr val="0F124A"/>
                              </a:solidFill>
                              <a:latin typeface="Cambria Math" panose="02040503050406030204" pitchFamily="18" charset="0"/>
                            </a:rPr>
                          </m:ctrlPr>
                        </m:sSubPr>
                        <m:e>
                          <m:r>
                            <a:rPr lang="en-GB" sz="1600" b="0" i="1" smtClean="0">
                              <a:solidFill>
                                <a:srgbClr val="0F124A"/>
                              </a:solidFill>
                              <a:latin typeface="Cambria Math" panose="02040503050406030204" pitchFamily="18" charset="0"/>
                            </a:rPr>
                            <m:t>𝑘</m:t>
                          </m:r>
                        </m:e>
                        <m:sub>
                          <m:r>
                            <a:rPr lang="en-GB" sz="1600" b="0" i="1" smtClean="0">
                              <a:solidFill>
                                <a:srgbClr val="0F124A"/>
                              </a:solidFill>
                              <a:latin typeface="Cambria Math" panose="02040503050406030204" pitchFamily="18" charset="0"/>
                            </a:rPr>
                            <m:t>𝑛</m:t>
                          </m:r>
                        </m:sub>
                      </m:sSub>
                      <m:r>
                        <a:rPr lang="en-GB" sz="1600" b="0" i="1" smtClean="0">
                          <a:solidFill>
                            <a:srgbClr val="0F124A"/>
                          </a:solidFill>
                          <a:latin typeface="Cambria Math" panose="02040503050406030204" pitchFamily="18" charset="0"/>
                        </a:rPr>
                        <m:t>𝐿</m:t>
                      </m:r>
                      <m:r>
                        <a:rPr lang="en-GB" sz="1600" b="0" i="1" smtClean="0">
                          <a:solidFill>
                            <a:srgbClr val="0F124A"/>
                          </a:solidFill>
                          <a:latin typeface="Cambria Math" panose="02040503050406030204" pitchFamily="18" charset="0"/>
                        </a:rPr>
                        <m:t>/</m:t>
                      </m:r>
                      <m:r>
                        <a:rPr lang="en-GB" sz="1600" b="0" i="1" smtClean="0">
                          <a:solidFill>
                            <a:srgbClr val="0F124A"/>
                          </a:solidFill>
                          <a:latin typeface="Cambria Math" panose="02040503050406030204" pitchFamily="18" charset="0"/>
                        </a:rPr>
                        <m:t>𝑁</m:t>
                      </m:r>
                    </m:oMath>
                  </m:oMathPara>
                </a14:m>
                <a:endParaRPr lang="en-GB" sz="1600" dirty="0">
                  <a:solidFill>
                    <a:srgbClr val="0F124A"/>
                  </a:solidFill>
                </a:endParaRPr>
              </a:p>
            </p:txBody>
          </p:sp>
        </mc:Choice>
        <mc:Fallback xmlns="">
          <p:sp>
            <p:nvSpPr>
              <p:cNvPr id="26" name="TextBox 25">
                <a:extLst>
                  <a:ext uri="{FF2B5EF4-FFF2-40B4-BE49-F238E27FC236}">
                    <a16:creationId xmlns:a16="http://schemas.microsoft.com/office/drawing/2014/main" id="{5F1F0973-5DED-4F3D-AA78-CA81BA2C42E2}"/>
                  </a:ext>
                </a:extLst>
              </p:cNvPr>
              <p:cNvSpPr txBox="1">
                <a:spLocks noRot="1" noChangeAspect="1" noMove="1" noResize="1" noEditPoints="1" noAdjustHandles="1" noChangeArrowheads="1" noChangeShapeType="1" noTextEdit="1"/>
              </p:cNvSpPr>
              <p:nvPr/>
            </p:nvSpPr>
            <p:spPr>
              <a:xfrm>
                <a:off x="11119676" y="4176685"/>
                <a:ext cx="844797" cy="338554"/>
              </a:xfrm>
              <a:prstGeom prst="rect">
                <a:avLst/>
              </a:prstGeom>
              <a:blipFill>
                <a:blip r:embed="rId9"/>
                <a:stretch>
                  <a:fillRect b="-10714"/>
                </a:stretch>
              </a:blipFill>
            </p:spPr>
            <p:txBody>
              <a:bodyPr/>
              <a:lstStyle/>
              <a:p>
                <a:r>
                  <a:rPr lang="en-GB">
                    <a:noFill/>
                  </a:rPr>
                  <a:t> </a:t>
                </a:r>
              </a:p>
            </p:txBody>
          </p:sp>
        </mc:Fallback>
      </mc:AlternateContent>
      <p:cxnSp>
        <p:nvCxnSpPr>
          <p:cNvPr id="29" name="Straight Connector 28">
            <a:extLst>
              <a:ext uri="{FF2B5EF4-FFF2-40B4-BE49-F238E27FC236}">
                <a16:creationId xmlns:a16="http://schemas.microsoft.com/office/drawing/2014/main" id="{209DE78C-52EB-4CD8-BBDF-35A6E256094A}"/>
              </a:ext>
            </a:extLst>
          </p:cNvPr>
          <p:cNvCxnSpPr>
            <a:cxnSpLocks/>
          </p:cNvCxnSpPr>
          <p:nvPr/>
        </p:nvCxnSpPr>
        <p:spPr>
          <a:xfrm>
            <a:off x="6458161" y="3445940"/>
            <a:ext cx="5487695" cy="0"/>
          </a:xfrm>
          <a:prstGeom prst="line">
            <a:avLst/>
          </a:prstGeom>
          <a:ln w="38100">
            <a:solidFill>
              <a:srgbClr val="FF4A29"/>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5FCC9AE9-3DD0-4A5C-AC1E-EF0E2CE84ABE}"/>
              </a:ext>
            </a:extLst>
          </p:cNvPr>
          <p:cNvCxnSpPr>
            <a:cxnSpLocks/>
          </p:cNvCxnSpPr>
          <p:nvPr/>
        </p:nvCxnSpPr>
        <p:spPr>
          <a:xfrm>
            <a:off x="8416556" y="2715196"/>
            <a:ext cx="0" cy="1461489"/>
          </a:xfrm>
          <a:prstGeom prst="line">
            <a:avLst/>
          </a:prstGeom>
          <a:ln w="38100">
            <a:solidFill>
              <a:srgbClr val="0000BC"/>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08075924-A2B2-48BF-A10E-A1F55361F823}"/>
              </a:ext>
            </a:extLst>
          </p:cNvPr>
          <p:cNvCxnSpPr>
            <a:cxnSpLocks/>
          </p:cNvCxnSpPr>
          <p:nvPr/>
        </p:nvCxnSpPr>
        <p:spPr>
          <a:xfrm>
            <a:off x="7640413" y="2715196"/>
            <a:ext cx="0" cy="1461489"/>
          </a:xfrm>
          <a:prstGeom prst="line">
            <a:avLst/>
          </a:prstGeom>
          <a:ln w="38100">
            <a:solidFill>
              <a:srgbClr val="0000BC"/>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8D336360-7903-4D7C-BC92-F2C63DA6F92B}"/>
              </a:ext>
            </a:extLst>
          </p:cNvPr>
          <p:cNvCxnSpPr>
            <a:cxnSpLocks/>
          </p:cNvCxnSpPr>
          <p:nvPr/>
        </p:nvCxnSpPr>
        <p:spPr>
          <a:xfrm>
            <a:off x="9200845" y="2715196"/>
            <a:ext cx="0" cy="1461489"/>
          </a:xfrm>
          <a:prstGeom prst="line">
            <a:avLst/>
          </a:prstGeom>
          <a:ln w="38100">
            <a:solidFill>
              <a:srgbClr val="0000BC"/>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6C89EE3E-B1A3-479A-8767-736B1894EE26}"/>
              </a:ext>
            </a:extLst>
          </p:cNvPr>
          <p:cNvCxnSpPr>
            <a:cxnSpLocks/>
          </p:cNvCxnSpPr>
          <p:nvPr/>
        </p:nvCxnSpPr>
        <p:spPr>
          <a:xfrm>
            <a:off x="9980479" y="2715196"/>
            <a:ext cx="0" cy="1461489"/>
          </a:xfrm>
          <a:prstGeom prst="line">
            <a:avLst/>
          </a:prstGeom>
          <a:ln w="38100">
            <a:solidFill>
              <a:srgbClr val="0000BC"/>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C605B883-39D5-4D37-A444-B4A56FEE63B7}"/>
              </a:ext>
            </a:extLst>
          </p:cNvPr>
          <p:cNvCxnSpPr>
            <a:cxnSpLocks/>
          </p:cNvCxnSpPr>
          <p:nvPr/>
        </p:nvCxnSpPr>
        <p:spPr>
          <a:xfrm>
            <a:off x="10762440" y="2715196"/>
            <a:ext cx="0" cy="1461489"/>
          </a:xfrm>
          <a:prstGeom prst="line">
            <a:avLst/>
          </a:prstGeom>
          <a:ln w="38100">
            <a:solidFill>
              <a:srgbClr val="0000BC"/>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EFB429FB-270F-4E67-B52E-FE4FAB209EA6}"/>
              </a:ext>
            </a:extLst>
          </p:cNvPr>
          <p:cNvCxnSpPr>
            <a:cxnSpLocks/>
          </p:cNvCxnSpPr>
          <p:nvPr/>
        </p:nvCxnSpPr>
        <p:spPr>
          <a:xfrm>
            <a:off x="11544402" y="2715196"/>
            <a:ext cx="0" cy="1461489"/>
          </a:xfrm>
          <a:prstGeom prst="line">
            <a:avLst/>
          </a:prstGeom>
          <a:ln w="38100">
            <a:solidFill>
              <a:srgbClr val="0000BC"/>
            </a:solidFill>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87DA50D4-F14B-4E15-B7CA-DD3B4EEF58B8}"/>
              </a:ext>
            </a:extLst>
          </p:cNvPr>
          <p:cNvCxnSpPr>
            <a:cxnSpLocks/>
          </p:cNvCxnSpPr>
          <p:nvPr/>
        </p:nvCxnSpPr>
        <p:spPr>
          <a:xfrm>
            <a:off x="6859615" y="2715196"/>
            <a:ext cx="0" cy="1461489"/>
          </a:xfrm>
          <a:prstGeom prst="line">
            <a:avLst/>
          </a:prstGeom>
          <a:ln w="38100">
            <a:solidFill>
              <a:srgbClr val="0000BC"/>
            </a:solidFill>
          </a:ln>
        </p:spPr>
        <p:style>
          <a:lnRef idx="1">
            <a:schemeClr val="accent1"/>
          </a:lnRef>
          <a:fillRef idx="0">
            <a:schemeClr val="accent1"/>
          </a:fillRef>
          <a:effectRef idx="0">
            <a:schemeClr val="accent1"/>
          </a:effectRef>
          <a:fontRef idx="minor">
            <a:schemeClr val="tx1"/>
          </a:fontRef>
        </p:style>
      </p:cxnSp>
      <p:sp>
        <p:nvSpPr>
          <p:cNvPr id="37" name="Rectangle 36">
            <a:extLst>
              <a:ext uri="{FF2B5EF4-FFF2-40B4-BE49-F238E27FC236}">
                <a16:creationId xmlns:a16="http://schemas.microsoft.com/office/drawing/2014/main" id="{BE82D447-A59A-4CEB-A7CD-73604A6A8ED1}"/>
              </a:ext>
            </a:extLst>
          </p:cNvPr>
          <p:cNvSpPr/>
          <p:nvPr/>
        </p:nvSpPr>
        <p:spPr>
          <a:xfrm>
            <a:off x="10761892" y="4659901"/>
            <a:ext cx="772648" cy="1461489"/>
          </a:xfrm>
          <a:prstGeom prst="rect">
            <a:avLst/>
          </a:prstGeom>
          <a:noFill/>
          <a:ln w="38100" cap="rnd">
            <a:solidFill>
              <a:srgbClr val="FF4A29"/>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extLst>
              <a:ext uri="{FF2B5EF4-FFF2-40B4-BE49-F238E27FC236}">
                <a16:creationId xmlns:a16="http://schemas.microsoft.com/office/drawing/2014/main" id="{77594209-483F-48CA-8D1A-D1B8712D1FBF}"/>
              </a:ext>
            </a:extLst>
          </p:cNvPr>
          <p:cNvSpPr/>
          <p:nvPr/>
        </p:nvSpPr>
        <p:spPr>
          <a:xfrm>
            <a:off x="9982721" y="4659901"/>
            <a:ext cx="772648" cy="1461489"/>
          </a:xfrm>
          <a:prstGeom prst="rect">
            <a:avLst/>
          </a:prstGeom>
          <a:noFill/>
          <a:ln w="38100" cap="rnd">
            <a:solidFill>
              <a:srgbClr val="FF4A29"/>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extLst>
              <a:ext uri="{FF2B5EF4-FFF2-40B4-BE49-F238E27FC236}">
                <a16:creationId xmlns:a16="http://schemas.microsoft.com/office/drawing/2014/main" id="{AFDCCFC0-8753-4EC3-87F1-FEE884C8DECC}"/>
              </a:ext>
            </a:extLst>
          </p:cNvPr>
          <p:cNvSpPr/>
          <p:nvPr/>
        </p:nvSpPr>
        <p:spPr>
          <a:xfrm>
            <a:off x="9197111" y="4659901"/>
            <a:ext cx="772648" cy="1461489"/>
          </a:xfrm>
          <a:prstGeom prst="rect">
            <a:avLst/>
          </a:prstGeom>
          <a:noFill/>
          <a:ln w="38100" cap="rnd">
            <a:solidFill>
              <a:srgbClr val="FF4A29"/>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extLst>
              <a:ext uri="{FF2B5EF4-FFF2-40B4-BE49-F238E27FC236}">
                <a16:creationId xmlns:a16="http://schemas.microsoft.com/office/drawing/2014/main" id="{BD10E531-7AF8-47C8-B3DC-190252101145}"/>
              </a:ext>
            </a:extLst>
          </p:cNvPr>
          <p:cNvSpPr/>
          <p:nvPr/>
        </p:nvSpPr>
        <p:spPr>
          <a:xfrm>
            <a:off x="8411506" y="4659901"/>
            <a:ext cx="772648" cy="1461489"/>
          </a:xfrm>
          <a:prstGeom prst="rect">
            <a:avLst/>
          </a:prstGeom>
          <a:noFill/>
          <a:ln w="38100" cap="rnd">
            <a:solidFill>
              <a:srgbClr val="FF4A29"/>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06AAA67C-982D-4CC0-9F8F-6BABE3D45D3D}"/>
              </a:ext>
            </a:extLst>
          </p:cNvPr>
          <p:cNvSpPr/>
          <p:nvPr/>
        </p:nvSpPr>
        <p:spPr>
          <a:xfrm>
            <a:off x="7645226" y="4659901"/>
            <a:ext cx="772648" cy="1461489"/>
          </a:xfrm>
          <a:prstGeom prst="rect">
            <a:avLst/>
          </a:prstGeom>
          <a:noFill/>
          <a:ln w="38100" cap="rnd">
            <a:solidFill>
              <a:srgbClr val="FF4A29"/>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88D578AE-F444-440C-A610-5775CDC906AF}"/>
              </a:ext>
            </a:extLst>
          </p:cNvPr>
          <p:cNvSpPr/>
          <p:nvPr/>
        </p:nvSpPr>
        <p:spPr>
          <a:xfrm>
            <a:off x="6859615" y="4659901"/>
            <a:ext cx="772648" cy="1461489"/>
          </a:xfrm>
          <a:prstGeom prst="rect">
            <a:avLst/>
          </a:prstGeom>
          <a:noFill/>
          <a:ln w="38100" cap="rnd">
            <a:solidFill>
              <a:srgbClr val="FF4A29"/>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4EB992E7-EA24-41B1-94B5-42E1D5FDBF66}"/>
                  </a:ext>
                </a:extLst>
              </p:cNvPr>
              <p:cNvSpPr txBox="1"/>
              <p:nvPr/>
            </p:nvSpPr>
            <p:spPr>
              <a:xfrm>
                <a:off x="10758189" y="6148208"/>
                <a:ext cx="826731" cy="57913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GB" sz="1600" b="0" i="1" smtClean="0">
                              <a:solidFill>
                                <a:srgbClr val="0F124A"/>
                              </a:solidFill>
                              <a:latin typeface="Cambria Math" panose="02040503050406030204" pitchFamily="18" charset="0"/>
                            </a:rPr>
                          </m:ctrlPr>
                        </m:fPr>
                        <m:num>
                          <m:sSub>
                            <m:sSubPr>
                              <m:ctrlPr>
                                <a:rPr lang="en-GB" sz="1600" b="0" i="1" smtClean="0">
                                  <a:solidFill>
                                    <a:srgbClr val="0F124A"/>
                                  </a:solidFill>
                                  <a:latin typeface="Cambria Math" panose="02040503050406030204" pitchFamily="18" charset="0"/>
                                </a:rPr>
                              </m:ctrlPr>
                            </m:sSubPr>
                            <m:e>
                              <m:r>
                                <a:rPr lang="en-GB" sz="1600" b="0" i="1" smtClean="0">
                                  <a:solidFill>
                                    <a:srgbClr val="0F124A"/>
                                  </a:solidFill>
                                  <a:latin typeface="Cambria Math" panose="02040503050406030204" pitchFamily="18" charset="0"/>
                                </a:rPr>
                                <m:t>𝑘</m:t>
                              </m:r>
                            </m:e>
                            <m:sub>
                              <m:r>
                                <a:rPr lang="en-GB" sz="1600" b="0" i="1" smtClean="0">
                                  <a:solidFill>
                                    <a:srgbClr val="0F124A"/>
                                  </a:solidFill>
                                  <a:latin typeface="Cambria Math" panose="02040503050406030204" pitchFamily="18" charset="0"/>
                                </a:rPr>
                                <m:t>𝑠𝑜𝑙</m:t>
                              </m:r>
                            </m:sub>
                          </m:sSub>
                          <m:r>
                            <a:rPr lang="en-GB" sz="1600" b="0" i="1" smtClean="0">
                              <a:solidFill>
                                <a:srgbClr val="0F124A"/>
                              </a:solidFill>
                              <a:latin typeface="Cambria Math" panose="02040503050406030204" pitchFamily="18" charset="0"/>
                            </a:rPr>
                            <m:t>𝐿</m:t>
                          </m:r>
                        </m:num>
                        <m:den>
                          <m:r>
                            <a:rPr lang="en-GB" sz="1600" b="0" i="1" smtClean="0">
                              <a:solidFill>
                                <a:srgbClr val="0F124A"/>
                              </a:solidFill>
                              <a:latin typeface="Cambria Math" panose="02040503050406030204" pitchFamily="18" charset="0"/>
                            </a:rPr>
                            <m:t>𝑁</m:t>
                          </m:r>
                        </m:den>
                      </m:f>
                    </m:oMath>
                  </m:oMathPara>
                </a14:m>
                <a:endParaRPr lang="en-GB" sz="1600" dirty="0">
                  <a:solidFill>
                    <a:srgbClr val="0F124A"/>
                  </a:solidFill>
                </a:endParaRPr>
              </a:p>
            </p:txBody>
          </p:sp>
        </mc:Choice>
        <mc:Fallback xmlns="">
          <p:sp>
            <p:nvSpPr>
              <p:cNvPr id="43" name="TextBox 42">
                <a:extLst>
                  <a:ext uri="{FF2B5EF4-FFF2-40B4-BE49-F238E27FC236}">
                    <a16:creationId xmlns:a16="http://schemas.microsoft.com/office/drawing/2014/main" id="{4EB992E7-EA24-41B1-94B5-42E1D5FDBF66}"/>
                  </a:ext>
                </a:extLst>
              </p:cNvPr>
              <p:cNvSpPr txBox="1">
                <a:spLocks noRot="1" noChangeAspect="1" noMove="1" noResize="1" noEditPoints="1" noAdjustHandles="1" noChangeArrowheads="1" noChangeShapeType="1" noTextEdit="1"/>
              </p:cNvSpPr>
              <p:nvPr/>
            </p:nvSpPr>
            <p:spPr>
              <a:xfrm>
                <a:off x="10758189" y="6148208"/>
                <a:ext cx="826731" cy="579133"/>
              </a:xfrm>
              <a:prstGeom prst="rect">
                <a:avLst/>
              </a:prstGeom>
              <a:blipFill>
                <a:blip r:embed="rId10"/>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CFB775DC-11A7-49A7-914E-64D1071A9B8E}"/>
                  </a:ext>
                </a:extLst>
              </p:cNvPr>
              <p:cNvSpPr txBox="1"/>
              <p:nvPr/>
            </p:nvSpPr>
            <p:spPr>
              <a:xfrm>
                <a:off x="9972366" y="6148208"/>
                <a:ext cx="826731" cy="57913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GB" sz="1600" b="0" i="1" smtClean="0">
                              <a:solidFill>
                                <a:srgbClr val="0F124A"/>
                              </a:solidFill>
                              <a:latin typeface="Cambria Math" panose="02040503050406030204" pitchFamily="18" charset="0"/>
                            </a:rPr>
                          </m:ctrlPr>
                        </m:fPr>
                        <m:num>
                          <m:sSub>
                            <m:sSubPr>
                              <m:ctrlPr>
                                <a:rPr lang="en-GB" sz="1600" b="0" i="1" smtClean="0">
                                  <a:solidFill>
                                    <a:srgbClr val="0F124A"/>
                                  </a:solidFill>
                                  <a:latin typeface="Cambria Math" panose="02040503050406030204" pitchFamily="18" charset="0"/>
                                </a:rPr>
                              </m:ctrlPr>
                            </m:sSubPr>
                            <m:e>
                              <m:r>
                                <a:rPr lang="en-GB" sz="1600" b="0" i="1" smtClean="0">
                                  <a:solidFill>
                                    <a:srgbClr val="0F124A"/>
                                  </a:solidFill>
                                  <a:latin typeface="Cambria Math" panose="02040503050406030204" pitchFamily="18" charset="0"/>
                                </a:rPr>
                                <m:t>𝑘</m:t>
                              </m:r>
                            </m:e>
                            <m:sub>
                              <m:r>
                                <a:rPr lang="en-GB" sz="1600" b="0" i="1" smtClean="0">
                                  <a:solidFill>
                                    <a:srgbClr val="0F124A"/>
                                  </a:solidFill>
                                  <a:latin typeface="Cambria Math" panose="02040503050406030204" pitchFamily="18" charset="0"/>
                                </a:rPr>
                                <m:t>𝑠𝑜𝑙</m:t>
                              </m:r>
                            </m:sub>
                          </m:sSub>
                          <m:r>
                            <a:rPr lang="en-GB" sz="1600" b="0" i="1" smtClean="0">
                              <a:solidFill>
                                <a:srgbClr val="0F124A"/>
                              </a:solidFill>
                              <a:latin typeface="Cambria Math" panose="02040503050406030204" pitchFamily="18" charset="0"/>
                            </a:rPr>
                            <m:t>𝐿</m:t>
                          </m:r>
                        </m:num>
                        <m:den>
                          <m:r>
                            <a:rPr lang="en-GB" sz="1600" b="0" i="1" smtClean="0">
                              <a:solidFill>
                                <a:srgbClr val="0F124A"/>
                              </a:solidFill>
                              <a:latin typeface="Cambria Math" panose="02040503050406030204" pitchFamily="18" charset="0"/>
                            </a:rPr>
                            <m:t>𝑁</m:t>
                          </m:r>
                        </m:den>
                      </m:f>
                    </m:oMath>
                  </m:oMathPara>
                </a14:m>
                <a:endParaRPr lang="en-GB" sz="1600" dirty="0">
                  <a:solidFill>
                    <a:srgbClr val="0F124A"/>
                  </a:solidFill>
                </a:endParaRPr>
              </a:p>
            </p:txBody>
          </p:sp>
        </mc:Choice>
        <mc:Fallback xmlns="">
          <p:sp>
            <p:nvSpPr>
              <p:cNvPr id="44" name="TextBox 43">
                <a:extLst>
                  <a:ext uri="{FF2B5EF4-FFF2-40B4-BE49-F238E27FC236}">
                    <a16:creationId xmlns:a16="http://schemas.microsoft.com/office/drawing/2014/main" id="{CFB775DC-11A7-49A7-914E-64D1071A9B8E}"/>
                  </a:ext>
                </a:extLst>
              </p:cNvPr>
              <p:cNvSpPr txBox="1">
                <a:spLocks noRot="1" noChangeAspect="1" noMove="1" noResize="1" noEditPoints="1" noAdjustHandles="1" noChangeArrowheads="1" noChangeShapeType="1" noTextEdit="1"/>
              </p:cNvSpPr>
              <p:nvPr/>
            </p:nvSpPr>
            <p:spPr>
              <a:xfrm>
                <a:off x="9972366" y="6148208"/>
                <a:ext cx="826731" cy="579133"/>
              </a:xfrm>
              <a:prstGeom prst="rect">
                <a:avLst/>
              </a:prstGeom>
              <a:blipFill>
                <a:blip r:embed="rId11"/>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0775208E-ADA3-45C9-92E3-B11224585044}"/>
                  </a:ext>
                </a:extLst>
              </p:cNvPr>
              <p:cNvSpPr txBox="1"/>
              <p:nvPr/>
            </p:nvSpPr>
            <p:spPr>
              <a:xfrm>
                <a:off x="9186552" y="6148208"/>
                <a:ext cx="826731" cy="57913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GB" sz="1600" b="0" i="1" smtClean="0">
                              <a:solidFill>
                                <a:srgbClr val="0F124A"/>
                              </a:solidFill>
                              <a:latin typeface="Cambria Math" panose="02040503050406030204" pitchFamily="18" charset="0"/>
                            </a:rPr>
                          </m:ctrlPr>
                        </m:fPr>
                        <m:num>
                          <m:sSub>
                            <m:sSubPr>
                              <m:ctrlPr>
                                <a:rPr lang="en-GB" sz="1600" b="0" i="1" smtClean="0">
                                  <a:solidFill>
                                    <a:srgbClr val="0F124A"/>
                                  </a:solidFill>
                                  <a:latin typeface="Cambria Math" panose="02040503050406030204" pitchFamily="18" charset="0"/>
                                </a:rPr>
                              </m:ctrlPr>
                            </m:sSubPr>
                            <m:e>
                              <m:r>
                                <a:rPr lang="en-GB" sz="1600" b="0" i="1" smtClean="0">
                                  <a:solidFill>
                                    <a:srgbClr val="0F124A"/>
                                  </a:solidFill>
                                  <a:latin typeface="Cambria Math" panose="02040503050406030204" pitchFamily="18" charset="0"/>
                                </a:rPr>
                                <m:t>𝑘</m:t>
                              </m:r>
                            </m:e>
                            <m:sub>
                              <m:r>
                                <a:rPr lang="en-GB" sz="1600" b="0" i="1" smtClean="0">
                                  <a:solidFill>
                                    <a:srgbClr val="0F124A"/>
                                  </a:solidFill>
                                  <a:latin typeface="Cambria Math" panose="02040503050406030204" pitchFamily="18" charset="0"/>
                                </a:rPr>
                                <m:t>𝑠𝑜𝑙</m:t>
                              </m:r>
                            </m:sub>
                          </m:sSub>
                          <m:r>
                            <a:rPr lang="en-GB" sz="1600" b="0" i="1" smtClean="0">
                              <a:solidFill>
                                <a:srgbClr val="0F124A"/>
                              </a:solidFill>
                              <a:latin typeface="Cambria Math" panose="02040503050406030204" pitchFamily="18" charset="0"/>
                            </a:rPr>
                            <m:t>𝐿</m:t>
                          </m:r>
                        </m:num>
                        <m:den>
                          <m:r>
                            <a:rPr lang="en-GB" sz="1600" b="0" i="1" smtClean="0">
                              <a:solidFill>
                                <a:srgbClr val="0F124A"/>
                              </a:solidFill>
                              <a:latin typeface="Cambria Math" panose="02040503050406030204" pitchFamily="18" charset="0"/>
                            </a:rPr>
                            <m:t>𝑁</m:t>
                          </m:r>
                        </m:den>
                      </m:f>
                    </m:oMath>
                  </m:oMathPara>
                </a14:m>
                <a:endParaRPr lang="en-GB" sz="1600" dirty="0">
                  <a:solidFill>
                    <a:srgbClr val="0F124A"/>
                  </a:solidFill>
                </a:endParaRPr>
              </a:p>
            </p:txBody>
          </p:sp>
        </mc:Choice>
        <mc:Fallback xmlns="">
          <p:sp>
            <p:nvSpPr>
              <p:cNvPr id="45" name="TextBox 44">
                <a:extLst>
                  <a:ext uri="{FF2B5EF4-FFF2-40B4-BE49-F238E27FC236}">
                    <a16:creationId xmlns:a16="http://schemas.microsoft.com/office/drawing/2014/main" id="{0775208E-ADA3-45C9-92E3-B11224585044}"/>
                  </a:ext>
                </a:extLst>
              </p:cNvPr>
              <p:cNvSpPr txBox="1">
                <a:spLocks noRot="1" noChangeAspect="1" noMove="1" noResize="1" noEditPoints="1" noAdjustHandles="1" noChangeArrowheads="1" noChangeShapeType="1" noTextEdit="1"/>
              </p:cNvSpPr>
              <p:nvPr/>
            </p:nvSpPr>
            <p:spPr>
              <a:xfrm>
                <a:off x="9186552" y="6148208"/>
                <a:ext cx="826731" cy="579133"/>
              </a:xfrm>
              <a:prstGeom prst="rect">
                <a:avLst/>
              </a:prstGeom>
              <a:blipFill>
                <a:blip r:embed="rId1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6" name="TextBox 45">
                <a:extLst>
                  <a:ext uri="{FF2B5EF4-FFF2-40B4-BE49-F238E27FC236}">
                    <a16:creationId xmlns:a16="http://schemas.microsoft.com/office/drawing/2014/main" id="{F87AD48C-AAB5-4C21-AA57-1454B6267A76}"/>
                  </a:ext>
                </a:extLst>
              </p:cNvPr>
              <p:cNvSpPr txBox="1"/>
              <p:nvPr/>
            </p:nvSpPr>
            <p:spPr>
              <a:xfrm>
                <a:off x="8400730" y="6148208"/>
                <a:ext cx="826731" cy="57913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GB" sz="1600" b="0" i="1" smtClean="0">
                              <a:solidFill>
                                <a:srgbClr val="0F124A"/>
                              </a:solidFill>
                              <a:latin typeface="Cambria Math" panose="02040503050406030204" pitchFamily="18" charset="0"/>
                            </a:rPr>
                          </m:ctrlPr>
                        </m:fPr>
                        <m:num>
                          <m:sSub>
                            <m:sSubPr>
                              <m:ctrlPr>
                                <a:rPr lang="en-GB" sz="1600" b="0" i="1" smtClean="0">
                                  <a:solidFill>
                                    <a:srgbClr val="0F124A"/>
                                  </a:solidFill>
                                  <a:latin typeface="Cambria Math" panose="02040503050406030204" pitchFamily="18" charset="0"/>
                                </a:rPr>
                              </m:ctrlPr>
                            </m:sSubPr>
                            <m:e>
                              <m:r>
                                <a:rPr lang="en-GB" sz="1600" b="0" i="1" smtClean="0">
                                  <a:solidFill>
                                    <a:srgbClr val="0F124A"/>
                                  </a:solidFill>
                                  <a:latin typeface="Cambria Math" panose="02040503050406030204" pitchFamily="18" charset="0"/>
                                </a:rPr>
                                <m:t>𝑘</m:t>
                              </m:r>
                            </m:e>
                            <m:sub>
                              <m:r>
                                <a:rPr lang="en-GB" sz="1600" b="0" i="1" smtClean="0">
                                  <a:solidFill>
                                    <a:srgbClr val="0F124A"/>
                                  </a:solidFill>
                                  <a:latin typeface="Cambria Math" panose="02040503050406030204" pitchFamily="18" charset="0"/>
                                </a:rPr>
                                <m:t>𝑠𝑜𝑙</m:t>
                              </m:r>
                            </m:sub>
                          </m:sSub>
                          <m:r>
                            <a:rPr lang="en-GB" sz="1600" b="0" i="1" smtClean="0">
                              <a:solidFill>
                                <a:srgbClr val="0F124A"/>
                              </a:solidFill>
                              <a:latin typeface="Cambria Math" panose="02040503050406030204" pitchFamily="18" charset="0"/>
                            </a:rPr>
                            <m:t>𝐿</m:t>
                          </m:r>
                        </m:num>
                        <m:den>
                          <m:r>
                            <a:rPr lang="en-GB" sz="1600" b="0" i="1" smtClean="0">
                              <a:solidFill>
                                <a:srgbClr val="0F124A"/>
                              </a:solidFill>
                              <a:latin typeface="Cambria Math" panose="02040503050406030204" pitchFamily="18" charset="0"/>
                            </a:rPr>
                            <m:t>𝑁</m:t>
                          </m:r>
                        </m:den>
                      </m:f>
                    </m:oMath>
                  </m:oMathPara>
                </a14:m>
                <a:endParaRPr lang="en-GB" sz="1600" dirty="0">
                  <a:solidFill>
                    <a:srgbClr val="0F124A"/>
                  </a:solidFill>
                </a:endParaRPr>
              </a:p>
            </p:txBody>
          </p:sp>
        </mc:Choice>
        <mc:Fallback xmlns="">
          <p:sp>
            <p:nvSpPr>
              <p:cNvPr id="46" name="TextBox 45">
                <a:extLst>
                  <a:ext uri="{FF2B5EF4-FFF2-40B4-BE49-F238E27FC236}">
                    <a16:creationId xmlns:a16="http://schemas.microsoft.com/office/drawing/2014/main" id="{F87AD48C-AAB5-4C21-AA57-1454B6267A76}"/>
                  </a:ext>
                </a:extLst>
              </p:cNvPr>
              <p:cNvSpPr txBox="1">
                <a:spLocks noRot="1" noChangeAspect="1" noMove="1" noResize="1" noEditPoints="1" noAdjustHandles="1" noChangeArrowheads="1" noChangeShapeType="1" noTextEdit="1"/>
              </p:cNvSpPr>
              <p:nvPr/>
            </p:nvSpPr>
            <p:spPr>
              <a:xfrm>
                <a:off x="8400730" y="6148208"/>
                <a:ext cx="826731" cy="579133"/>
              </a:xfrm>
              <a:prstGeom prst="rect">
                <a:avLst/>
              </a:prstGeom>
              <a:blipFill>
                <a:blip r:embed="rId1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909EDD75-AFFD-49FD-86CB-E2C2F868D955}"/>
                  </a:ext>
                </a:extLst>
              </p:cNvPr>
              <p:cNvSpPr txBox="1"/>
              <p:nvPr/>
            </p:nvSpPr>
            <p:spPr>
              <a:xfrm>
                <a:off x="7607770" y="6148208"/>
                <a:ext cx="826731" cy="57913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GB" sz="1600" b="0" i="1" smtClean="0">
                              <a:solidFill>
                                <a:srgbClr val="0F124A"/>
                              </a:solidFill>
                              <a:latin typeface="Cambria Math" panose="02040503050406030204" pitchFamily="18" charset="0"/>
                            </a:rPr>
                          </m:ctrlPr>
                        </m:fPr>
                        <m:num>
                          <m:sSub>
                            <m:sSubPr>
                              <m:ctrlPr>
                                <a:rPr lang="en-GB" sz="1600" b="0" i="1" smtClean="0">
                                  <a:solidFill>
                                    <a:srgbClr val="0F124A"/>
                                  </a:solidFill>
                                  <a:latin typeface="Cambria Math" panose="02040503050406030204" pitchFamily="18" charset="0"/>
                                </a:rPr>
                              </m:ctrlPr>
                            </m:sSubPr>
                            <m:e>
                              <m:r>
                                <a:rPr lang="en-GB" sz="1600" b="0" i="1" smtClean="0">
                                  <a:solidFill>
                                    <a:srgbClr val="0F124A"/>
                                  </a:solidFill>
                                  <a:latin typeface="Cambria Math" panose="02040503050406030204" pitchFamily="18" charset="0"/>
                                </a:rPr>
                                <m:t>𝑘</m:t>
                              </m:r>
                            </m:e>
                            <m:sub>
                              <m:r>
                                <a:rPr lang="en-GB" sz="1600" b="0" i="1" smtClean="0">
                                  <a:solidFill>
                                    <a:srgbClr val="0F124A"/>
                                  </a:solidFill>
                                  <a:latin typeface="Cambria Math" panose="02040503050406030204" pitchFamily="18" charset="0"/>
                                </a:rPr>
                                <m:t>𝑠𝑜𝑙</m:t>
                              </m:r>
                            </m:sub>
                          </m:sSub>
                          <m:r>
                            <a:rPr lang="en-GB" sz="1600" b="0" i="1" smtClean="0">
                              <a:solidFill>
                                <a:srgbClr val="0F124A"/>
                              </a:solidFill>
                              <a:latin typeface="Cambria Math" panose="02040503050406030204" pitchFamily="18" charset="0"/>
                            </a:rPr>
                            <m:t>𝐿</m:t>
                          </m:r>
                        </m:num>
                        <m:den>
                          <m:r>
                            <a:rPr lang="en-GB" sz="1600" b="0" i="1" smtClean="0">
                              <a:solidFill>
                                <a:srgbClr val="0F124A"/>
                              </a:solidFill>
                              <a:latin typeface="Cambria Math" panose="02040503050406030204" pitchFamily="18" charset="0"/>
                            </a:rPr>
                            <m:t>𝑁</m:t>
                          </m:r>
                        </m:den>
                      </m:f>
                    </m:oMath>
                  </m:oMathPara>
                </a14:m>
                <a:endParaRPr lang="en-GB" sz="1600" dirty="0">
                  <a:solidFill>
                    <a:srgbClr val="0F124A"/>
                  </a:solidFill>
                </a:endParaRPr>
              </a:p>
            </p:txBody>
          </p:sp>
        </mc:Choice>
        <mc:Fallback xmlns="">
          <p:sp>
            <p:nvSpPr>
              <p:cNvPr id="47" name="TextBox 46">
                <a:extLst>
                  <a:ext uri="{FF2B5EF4-FFF2-40B4-BE49-F238E27FC236}">
                    <a16:creationId xmlns:a16="http://schemas.microsoft.com/office/drawing/2014/main" id="{909EDD75-AFFD-49FD-86CB-E2C2F868D955}"/>
                  </a:ext>
                </a:extLst>
              </p:cNvPr>
              <p:cNvSpPr txBox="1">
                <a:spLocks noRot="1" noChangeAspect="1" noMove="1" noResize="1" noEditPoints="1" noAdjustHandles="1" noChangeArrowheads="1" noChangeShapeType="1" noTextEdit="1"/>
              </p:cNvSpPr>
              <p:nvPr/>
            </p:nvSpPr>
            <p:spPr>
              <a:xfrm>
                <a:off x="7607770" y="6148208"/>
                <a:ext cx="826731" cy="579133"/>
              </a:xfrm>
              <a:prstGeom prst="rect">
                <a:avLst/>
              </a:prstGeom>
              <a:blipFill>
                <a:blip r:embed="rId1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8" name="TextBox 47">
                <a:extLst>
                  <a:ext uri="{FF2B5EF4-FFF2-40B4-BE49-F238E27FC236}">
                    <a16:creationId xmlns:a16="http://schemas.microsoft.com/office/drawing/2014/main" id="{71BAF443-55FB-4587-B0C4-BA27E2894890}"/>
                  </a:ext>
                </a:extLst>
              </p:cNvPr>
              <p:cNvSpPr txBox="1"/>
              <p:nvPr/>
            </p:nvSpPr>
            <p:spPr>
              <a:xfrm>
                <a:off x="6871962" y="6148208"/>
                <a:ext cx="826731" cy="57913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GB" sz="1600" b="0" i="1" smtClean="0">
                              <a:solidFill>
                                <a:srgbClr val="0F124A"/>
                              </a:solidFill>
                              <a:latin typeface="Cambria Math" panose="02040503050406030204" pitchFamily="18" charset="0"/>
                            </a:rPr>
                          </m:ctrlPr>
                        </m:fPr>
                        <m:num>
                          <m:sSub>
                            <m:sSubPr>
                              <m:ctrlPr>
                                <a:rPr lang="en-GB" sz="1600" b="0" i="1" smtClean="0">
                                  <a:solidFill>
                                    <a:srgbClr val="0F124A"/>
                                  </a:solidFill>
                                  <a:latin typeface="Cambria Math" panose="02040503050406030204" pitchFamily="18" charset="0"/>
                                </a:rPr>
                              </m:ctrlPr>
                            </m:sSubPr>
                            <m:e>
                              <m:r>
                                <a:rPr lang="en-GB" sz="1600" b="0" i="1" smtClean="0">
                                  <a:solidFill>
                                    <a:srgbClr val="0F124A"/>
                                  </a:solidFill>
                                  <a:latin typeface="Cambria Math" panose="02040503050406030204" pitchFamily="18" charset="0"/>
                                </a:rPr>
                                <m:t>𝑘</m:t>
                              </m:r>
                            </m:e>
                            <m:sub>
                              <m:r>
                                <a:rPr lang="en-GB" sz="1600" b="0" i="1" smtClean="0">
                                  <a:solidFill>
                                    <a:srgbClr val="0F124A"/>
                                  </a:solidFill>
                                  <a:latin typeface="Cambria Math" panose="02040503050406030204" pitchFamily="18" charset="0"/>
                                </a:rPr>
                                <m:t>𝑠𝑜𝑙</m:t>
                              </m:r>
                            </m:sub>
                          </m:sSub>
                          <m:r>
                            <a:rPr lang="en-GB" sz="1600" b="0" i="1" smtClean="0">
                              <a:solidFill>
                                <a:srgbClr val="0F124A"/>
                              </a:solidFill>
                              <a:latin typeface="Cambria Math" panose="02040503050406030204" pitchFamily="18" charset="0"/>
                            </a:rPr>
                            <m:t>𝐿</m:t>
                          </m:r>
                        </m:num>
                        <m:den>
                          <m:r>
                            <a:rPr lang="en-GB" sz="1600" b="0" i="1" smtClean="0">
                              <a:solidFill>
                                <a:srgbClr val="0F124A"/>
                              </a:solidFill>
                              <a:latin typeface="Cambria Math" panose="02040503050406030204" pitchFamily="18" charset="0"/>
                            </a:rPr>
                            <m:t>𝑁</m:t>
                          </m:r>
                        </m:den>
                      </m:f>
                    </m:oMath>
                  </m:oMathPara>
                </a14:m>
                <a:endParaRPr lang="en-GB" sz="1600" dirty="0">
                  <a:solidFill>
                    <a:srgbClr val="0F124A"/>
                  </a:solidFill>
                </a:endParaRPr>
              </a:p>
            </p:txBody>
          </p:sp>
        </mc:Choice>
        <mc:Fallback xmlns="">
          <p:sp>
            <p:nvSpPr>
              <p:cNvPr id="48" name="TextBox 47">
                <a:extLst>
                  <a:ext uri="{FF2B5EF4-FFF2-40B4-BE49-F238E27FC236}">
                    <a16:creationId xmlns:a16="http://schemas.microsoft.com/office/drawing/2014/main" id="{71BAF443-55FB-4587-B0C4-BA27E2894890}"/>
                  </a:ext>
                </a:extLst>
              </p:cNvPr>
              <p:cNvSpPr txBox="1">
                <a:spLocks noRot="1" noChangeAspect="1" noMove="1" noResize="1" noEditPoints="1" noAdjustHandles="1" noChangeArrowheads="1" noChangeShapeType="1" noTextEdit="1"/>
              </p:cNvSpPr>
              <p:nvPr/>
            </p:nvSpPr>
            <p:spPr>
              <a:xfrm>
                <a:off x="6871962" y="6148208"/>
                <a:ext cx="826731" cy="579133"/>
              </a:xfrm>
              <a:prstGeom prst="rect">
                <a:avLst/>
              </a:prstGeom>
              <a:blipFill>
                <a:blip r:embed="rId1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23478881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2880D3C-BD4C-4ED5-8979-CF0DD829EDD6}"/>
              </a:ext>
            </a:extLst>
          </p:cNvPr>
          <p:cNvSpPr>
            <a:spLocks noGrp="1"/>
          </p:cNvSpPr>
          <p:nvPr>
            <p:ph type="sldNum" sz="quarter" idx="10"/>
          </p:nvPr>
        </p:nvSpPr>
        <p:spPr/>
        <p:txBody>
          <a:bodyPr/>
          <a:lstStyle/>
          <a:p>
            <a:fld id="{88A1DFE4-5FC5-43BD-BB7E-75EAD82B965F}" type="slidenum">
              <a:rPr lang="en-US" noProof="0" smtClean="0"/>
              <a:pPr/>
              <a:t>19</a:t>
            </a:fld>
            <a:endParaRPr lang="en-US" noProof="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9D739C98-85F8-4676-A9B1-CBB522395CAE}"/>
                  </a:ext>
                </a:extLst>
              </p:cNvPr>
              <p:cNvSpPr>
                <a:spLocks noGrp="1"/>
              </p:cNvSpPr>
              <p:nvPr>
                <p:ph type="body" sz="quarter" idx="12"/>
              </p:nvPr>
            </p:nvSpPr>
            <p:spPr>
              <a:xfrm>
                <a:off x="590400" y="1989117"/>
                <a:ext cx="5689750" cy="4684733"/>
              </a:xfrm>
            </p:spPr>
            <p:txBody>
              <a:bodyPr/>
              <a:lstStyle/>
              <a:p>
                <a:pPr marL="342900" indent="-342900">
                  <a:buFont typeface="Arial" panose="020B0604020202020204" pitchFamily="34" charset="0"/>
                  <a:buChar char="•"/>
                </a:pPr>
                <a:r>
                  <a:rPr lang="en-GB" dirty="0"/>
                  <a:t>Test this by creating </a:t>
                </a:r>
                <a:r>
                  <a:rPr lang="en-GB" b="1" dirty="0"/>
                  <a:t>three FODO cells </a:t>
                </a:r>
                <a:r>
                  <a:rPr lang="en-GB" dirty="0"/>
                  <a:t>in SAD using thick </a:t>
                </a:r>
                <a:r>
                  <a:rPr lang="en-GB" b="1" dirty="0"/>
                  <a:t>multipoles</a:t>
                </a:r>
              </a:p>
              <a:p>
                <a:pPr marL="796489" lvl="1" indent="-342900"/>
                <a:r>
                  <a:rPr lang="en-GB" dirty="0"/>
                  <a:t>About 200 slices in MADX translation</a:t>
                </a:r>
              </a:p>
              <a:p>
                <a:pPr marL="796489" lvl="1" indent="-342900"/>
                <a:r>
                  <a:rPr lang="en-GB" dirty="0"/>
                  <a:t>Agreement between</a:t>
                </a:r>
                <a:r>
                  <a:rPr lang="en-GB" b="1" dirty="0"/>
                  <a:t> </a:t>
                </a:r>
                <a14:m>
                  <m:oMath xmlns:m="http://schemas.openxmlformats.org/officeDocument/2006/math">
                    <m:r>
                      <a:rPr lang="en-GB" b="1" i="1" smtClean="0">
                        <a:latin typeface="Cambria Math" panose="02040503050406030204" pitchFamily="18" charset="0"/>
                        <a:ea typeface="Cambria Math" panose="02040503050406030204" pitchFamily="18" charset="0"/>
                      </a:rPr>
                      <m:t>~</m:t>
                    </m:r>
                    <m:sSup>
                      <m:sSupPr>
                        <m:ctrlPr>
                          <a:rPr lang="en-GB" b="1" i="1" smtClean="0">
                            <a:latin typeface="Cambria Math" panose="02040503050406030204" pitchFamily="18" charset="0"/>
                            <a:ea typeface="Cambria Math" panose="02040503050406030204" pitchFamily="18" charset="0"/>
                          </a:rPr>
                        </m:ctrlPr>
                      </m:sSupPr>
                      <m:e>
                        <m:r>
                          <a:rPr lang="en-GB" b="1" i="1" smtClean="0">
                            <a:latin typeface="Cambria Math" panose="02040503050406030204" pitchFamily="18" charset="0"/>
                            <a:ea typeface="Cambria Math" panose="02040503050406030204" pitchFamily="18" charset="0"/>
                          </a:rPr>
                          <m:t>𝟏𝟎</m:t>
                        </m:r>
                      </m:e>
                      <m:sup>
                        <m:r>
                          <a:rPr lang="en-GB" b="1" i="1" smtClean="0">
                            <a:latin typeface="Cambria Math" panose="02040503050406030204" pitchFamily="18" charset="0"/>
                            <a:ea typeface="Cambria Math" panose="02040503050406030204" pitchFamily="18" charset="0"/>
                          </a:rPr>
                          <m:t>−</m:t>
                        </m:r>
                        <m:r>
                          <a:rPr lang="en-GB" b="1" i="1" smtClean="0">
                            <a:latin typeface="Cambria Math" panose="02040503050406030204" pitchFamily="18" charset="0"/>
                            <a:ea typeface="Cambria Math" panose="02040503050406030204" pitchFamily="18" charset="0"/>
                          </a:rPr>
                          <m:t>𝟓</m:t>
                        </m:r>
                      </m:sup>
                    </m:sSup>
                  </m:oMath>
                </a14:m>
                <a:endParaRPr lang="en-GB" b="1" dirty="0"/>
              </a:p>
              <a:p>
                <a:pPr marL="342900" indent="-342900">
                  <a:buFont typeface="Arial" panose="020B0604020202020204" pitchFamily="34" charset="0"/>
                  <a:buChar char="•"/>
                </a:pPr>
                <a:r>
                  <a:rPr lang="en-GB" dirty="0"/>
                  <a:t>Then place FODO cells </a:t>
                </a:r>
                <a:r>
                  <a:rPr lang="en-GB" b="1" dirty="0"/>
                  <a:t>into a 5 T solenoid</a:t>
                </a:r>
              </a:p>
              <a:p>
                <a:pPr marL="796489" lvl="1" indent="-342900"/>
                <a14:m>
                  <m:oMath xmlns:m="http://schemas.openxmlformats.org/officeDocument/2006/math">
                    <m:r>
                      <a:rPr lang="en-GB" b="1" i="1" smtClean="0">
                        <a:latin typeface="Cambria Math" panose="02040503050406030204" pitchFamily="18" charset="0"/>
                      </a:rPr>
                      <m:t>𝜷</m:t>
                    </m:r>
                  </m:oMath>
                </a14:m>
                <a:r>
                  <a:rPr lang="en-GB" b="1" dirty="0"/>
                  <a:t>-beating due to solenoid</a:t>
                </a:r>
              </a:p>
              <a:p>
                <a:pPr marL="796489" lvl="1" indent="-342900"/>
                <a:r>
                  <a:rPr lang="en-GB" dirty="0"/>
                  <a:t>Again </a:t>
                </a:r>
                <a14:m>
                  <m:oMath xmlns:m="http://schemas.openxmlformats.org/officeDocument/2006/math">
                    <m:r>
                      <a:rPr lang="en-GB" i="1" smtClean="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10</m:t>
                        </m:r>
                      </m:e>
                      <m:sup>
                        <m:r>
                          <a:rPr lang="en-GB" b="0" i="1" smtClean="0">
                            <a:latin typeface="Cambria Math" panose="02040503050406030204" pitchFamily="18" charset="0"/>
                            <a:ea typeface="Cambria Math" panose="02040503050406030204" pitchFamily="18" charset="0"/>
                          </a:rPr>
                          <m:t>−5</m:t>
                        </m:r>
                      </m:sup>
                    </m:sSup>
                  </m:oMath>
                </a14:m>
                <a:r>
                  <a:rPr lang="en-GB" dirty="0"/>
                  <a:t> agreement between codes</a:t>
                </a:r>
              </a:p>
            </p:txBody>
          </p:sp>
        </mc:Choice>
        <mc:Fallback xmlns="">
          <p:sp>
            <p:nvSpPr>
              <p:cNvPr id="3" name="Text Placeholder 2">
                <a:extLst>
                  <a:ext uri="{FF2B5EF4-FFF2-40B4-BE49-F238E27FC236}">
                    <a16:creationId xmlns:a16="http://schemas.microsoft.com/office/drawing/2014/main" id="{9D739C98-85F8-4676-A9B1-CBB522395CAE}"/>
                  </a:ext>
                </a:extLst>
              </p:cNvPr>
              <p:cNvSpPr>
                <a:spLocks noGrp="1" noRot="1" noChangeAspect="1" noMove="1" noResize="1" noEditPoints="1" noAdjustHandles="1" noChangeArrowheads="1" noChangeShapeType="1" noTextEdit="1"/>
              </p:cNvSpPr>
              <p:nvPr>
                <p:ph type="body" sz="quarter" idx="12"/>
              </p:nvPr>
            </p:nvSpPr>
            <p:spPr>
              <a:xfrm>
                <a:off x="590400" y="1989117"/>
                <a:ext cx="5689750" cy="4684733"/>
              </a:xfrm>
              <a:blipFill>
                <a:blip r:embed="rId3"/>
                <a:stretch>
                  <a:fillRect l="-1501" t="-910"/>
                </a:stretch>
              </a:blipFill>
            </p:spPr>
            <p:txBody>
              <a:bodyPr/>
              <a:lstStyle/>
              <a:p>
                <a:r>
                  <a:rPr lang="en-GB">
                    <a:noFill/>
                  </a:rPr>
                  <a:t> </a:t>
                </a:r>
              </a:p>
            </p:txBody>
          </p:sp>
        </mc:Fallback>
      </mc:AlternateContent>
      <p:sp>
        <p:nvSpPr>
          <p:cNvPr id="4" name="Title 3">
            <a:extLst>
              <a:ext uri="{FF2B5EF4-FFF2-40B4-BE49-F238E27FC236}">
                <a16:creationId xmlns:a16="http://schemas.microsoft.com/office/drawing/2014/main" id="{A7F61083-31F7-4F27-B5F1-79089C5BDCFB}"/>
              </a:ext>
            </a:extLst>
          </p:cNvPr>
          <p:cNvSpPr>
            <a:spLocks noGrp="1"/>
          </p:cNvSpPr>
          <p:nvPr>
            <p:ph type="title"/>
          </p:nvPr>
        </p:nvSpPr>
        <p:spPr/>
        <p:txBody>
          <a:bodyPr/>
          <a:lstStyle/>
          <a:p>
            <a:r>
              <a:rPr lang="en-GB" dirty="0"/>
              <a:t>FODO in Solenoid</a:t>
            </a:r>
          </a:p>
        </p:txBody>
      </p:sp>
      <p:pic>
        <p:nvPicPr>
          <p:cNvPr id="8" name="Picture 7" descr="Chart&#10;&#10;Description automatically generated">
            <a:extLst>
              <a:ext uri="{FF2B5EF4-FFF2-40B4-BE49-F238E27FC236}">
                <a16:creationId xmlns:a16="http://schemas.microsoft.com/office/drawing/2014/main" id="{B31EEF41-D5C4-425B-BC6C-CBF5B90FAF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96000" y="1369065"/>
            <a:ext cx="6096000" cy="4572000"/>
          </a:xfrm>
          <a:prstGeom prst="rect">
            <a:avLst/>
          </a:prstGeom>
        </p:spPr>
      </p:pic>
    </p:spTree>
    <p:extLst>
      <p:ext uri="{BB962C8B-B14F-4D97-AF65-F5344CB8AC3E}">
        <p14:creationId xmlns:p14="http://schemas.microsoft.com/office/powerpoint/2010/main" val="12684621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BBC154E-D092-485A-98AA-03BBAB59FB73}"/>
              </a:ext>
            </a:extLst>
          </p:cNvPr>
          <p:cNvSpPr>
            <a:spLocks noGrp="1"/>
          </p:cNvSpPr>
          <p:nvPr>
            <p:ph type="sldNum" sz="quarter" idx="10"/>
          </p:nvPr>
        </p:nvSpPr>
        <p:spPr/>
        <p:txBody>
          <a:bodyPr/>
          <a:lstStyle/>
          <a:p>
            <a:pPr marL="0" marR="0" lvl="0" indent="0" algn="r" defTabSz="685727" rtl="0" eaLnBrk="1" fontAlgn="auto" latinLnBrk="0" hangingPunct="1">
              <a:lnSpc>
                <a:spcPts val="1651"/>
              </a:lnSpc>
              <a:spcBef>
                <a:spcPts val="0"/>
              </a:spcBef>
              <a:spcAft>
                <a:spcPts val="0"/>
              </a:spcAft>
              <a:buClrTx/>
              <a:buSzTx/>
              <a:buFontTx/>
              <a:buNone/>
              <a:tabLst/>
              <a:defRPr/>
            </a:pPr>
            <a:fld id="{88A1DFE4-5FC5-43BD-BB7E-75EAD82B965F}" type="slidenum">
              <a:rPr kumimoji="0" lang="en-US" sz="1067" b="0" i="0" u="none" strike="noStrike" kern="1200" cap="none" spc="0" normalizeH="0" baseline="0" noProof="0" smtClean="0">
                <a:ln>
                  <a:noFill/>
                </a:ln>
                <a:solidFill>
                  <a:srgbClr val="FFFFFF"/>
                </a:solidFill>
                <a:effectLst/>
                <a:uLnTx/>
                <a:uFillTx/>
                <a:latin typeface="Arial"/>
                <a:ea typeface="+mn-ea"/>
                <a:cs typeface="+mn-cs"/>
              </a:rPr>
              <a:pPr marL="0" marR="0" lvl="0" indent="0" algn="r" defTabSz="685727" rtl="0" eaLnBrk="1" fontAlgn="auto" latinLnBrk="0" hangingPunct="1">
                <a:lnSpc>
                  <a:spcPts val="1651"/>
                </a:lnSpc>
                <a:spcBef>
                  <a:spcPts val="0"/>
                </a:spcBef>
                <a:spcAft>
                  <a:spcPts val="0"/>
                </a:spcAft>
                <a:buClrTx/>
                <a:buSzTx/>
                <a:buFontTx/>
                <a:buNone/>
                <a:tabLst/>
                <a:defRPr/>
              </a:pPr>
              <a:t>2</a:t>
            </a:fld>
            <a:endParaRPr kumimoji="0" lang="en-US" sz="1067" b="0" i="0" u="none" strike="noStrike" kern="1200" cap="none" spc="0" normalizeH="0" baseline="0" noProof="0" dirty="0">
              <a:ln>
                <a:noFill/>
              </a:ln>
              <a:solidFill>
                <a:srgbClr val="FFFFFF"/>
              </a:solidFill>
              <a:effectLst/>
              <a:uLnTx/>
              <a:uFillTx/>
              <a:latin typeface="Arial"/>
              <a:ea typeface="+mn-ea"/>
              <a:cs typeface="+mn-cs"/>
            </a:endParaRPr>
          </a:p>
        </p:txBody>
      </p:sp>
      <mc:AlternateContent xmlns:mc="http://schemas.openxmlformats.org/markup-compatibility/2006">
        <mc:Choice xmlns:a14="http://schemas.microsoft.com/office/drawing/2010/main" Requires="a14">
          <p:sp>
            <p:nvSpPr>
              <p:cNvPr id="3" name="Text Placeholder 2">
                <a:extLst>
                  <a:ext uri="{FF2B5EF4-FFF2-40B4-BE49-F238E27FC236}">
                    <a16:creationId xmlns:a16="http://schemas.microsoft.com/office/drawing/2014/main" id="{7D5BEF2C-041F-42AE-9D4C-8AA4EC59D43B}"/>
                  </a:ext>
                </a:extLst>
              </p:cNvPr>
              <p:cNvSpPr>
                <a:spLocks noGrp="1"/>
              </p:cNvSpPr>
              <p:nvPr>
                <p:ph type="body" sz="quarter" idx="12"/>
              </p:nvPr>
            </p:nvSpPr>
            <p:spPr/>
            <p:txBody>
              <a:bodyPr/>
              <a:lstStyle/>
              <a:p>
                <a:pPr marL="342900" indent="-342900">
                  <a:buFont typeface="Arial" panose="020B0604020202020204" pitchFamily="34" charset="0"/>
                  <a:buChar char="•"/>
                </a:pPr>
                <a:r>
                  <a:rPr lang="en-US" sz="2000" dirty="0"/>
                  <a:t>Design energy range </a:t>
                </a:r>
                <a:r>
                  <a:rPr lang="en-US" sz="2000" b="1" dirty="0"/>
                  <a:t>45.5 GeV – 182.5 GeV</a:t>
                </a:r>
              </a:p>
              <a:p>
                <a:pPr marL="796489" lvl="1" indent="-342900"/>
                <a:r>
                  <a:rPr lang="en-GB" sz="2000" dirty="0"/>
                  <a:t>Limited by </a:t>
                </a:r>
                <a:r>
                  <a:rPr lang="en-GB" sz="2000" b="1" dirty="0"/>
                  <a:t>synchrotron radiation</a:t>
                </a:r>
              </a:p>
              <a:p>
                <a:pPr marL="1250077" lvl="2" indent="-342900"/>
                <a:r>
                  <a:rPr lang="en-GB" sz="2000" dirty="0"/>
                  <a:t>Radiation power limited to </a:t>
                </a:r>
                <a:r>
                  <a:rPr lang="en-GB" sz="2000" b="1" dirty="0"/>
                  <a:t>50 MW/beam</a:t>
                </a:r>
              </a:p>
              <a:p>
                <a:pPr marL="796489" lvl="1" indent="-342900"/>
                <a:r>
                  <a:rPr lang="en-GB" sz="2000" dirty="0"/>
                  <a:t>Large </a:t>
                </a:r>
                <a:r>
                  <a:rPr lang="en-GB" sz="2000" b="1" dirty="0"/>
                  <a:t>variation in local beam</a:t>
                </a:r>
                <a:r>
                  <a:rPr lang="en-GB" sz="2000" dirty="0"/>
                  <a:t> </a:t>
                </a:r>
                <a:r>
                  <a:rPr lang="en-GB" sz="2000" b="1" dirty="0"/>
                  <a:t>energy</a:t>
                </a:r>
                <a:r>
                  <a:rPr lang="en-GB" sz="2000" dirty="0"/>
                  <a:t> around ring</a:t>
                </a:r>
              </a:p>
              <a:p>
                <a:pPr marL="1250077" lvl="2" indent="-342900"/>
                <a:r>
                  <a:rPr lang="en-GB" sz="2000" b="0" dirty="0"/>
                  <a:t>U</a:t>
                </a:r>
                <a:r>
                  <a:rPr lang="en-GB" sz="2000" dirty="0"/>
                  <a:t>p to </a:t>
                </a:r>
                <a14:m>
                  <m:oMath xmlns:m="http://schemas.openxmlformats.org/officeDocument/2006/math">
                    <m:r>
                      <a:rPr lang="en-US" sz="2000" b="0" i="1" smtClean="0">
                        <a:latin typeface="Cambria Math" panose="02040503050406030204" pitchFamily="18" charset="0"/>
                      </a:rPr>
                      <m:t>± 1.3 %</m:t>
                    </m:r>
                  </m:oMath>
                </a14:m>
                <a:endParaRPr lang="en-GB" sz="2000" dirty="0"/>
              </a:p>
              <a:p>
                <a:pPr marL="342900" indent="-342900">
                  <a:buFont typeface="Arial" panose="020B0604020202020204" pitchFamily="34" charset="0"/>
                  <a:buChar char="•"/>
                </a:pPr>
                <a:r>
                  <a:rPr lang="en-GB" sz="2000" b="1" dirty="0"/>
                  <a:t>High Luminosities </a:t>
                </a:r>
                <a:r>
                  <a:rPr lang="en-GB" sz="2000" dirty="0"/>
                  <a:t>of up to</a:t>
                </a:r>
                <a14:m>
                  <m:oMath xmlns:m="http://schemas.openxmlformats.org/officeDocument/2006/math">
                    <m:r>
                      <a:rPr lang="en-US" sz="2000" b="0" i="1" smtClean="0">
                        <a:latin typeface="Cambria Math" panose="02040503050406030204" pitchFamily="18" charset="0"/>
                      </a:rPr>
                      <m:t> </m:t>
                    </m:r>
                    <m:r>
                      <a:rPr lang="en-US" sz="2000" b="1" i="1" smtClean="0">
                        <a:latin typeface="Cambria Math" panose="02040503050406030204" pitchFamily="18" charset="0"/>
                      </a:rPr>
                      <m:t>𝟐𝟑𝟎</m:t>
                    </m:r>
                    <m:r>
                      <a:rPr lang="en-US" sz="2000" b="1" i="1" smtClean="0">
                        <a:latin typeface="Cambria Math" panose="02040503050406030204" pitchFamily="18" charset="0"/>
                      </a:rPr>
                      <m:t>×</m:t>
                    </m:r>
                    <m:r>
                      <a:rPr lang="en-US" sz="2000" b="1" i="1" smtClean="0">
                        <a:latin typeface="Cambria Math" panose="02040503050406030204" pitchFamily="18" charset="0"/>
                      </a:rPr>
                      <m:t>𝟏</m:t>
                    </m:r>
                    <m:sSup>
                      <m:sSupPr>
                        <m:ctrlPr>
                          <a:rPr lang="en-US" sz="2000" b="1" i="1" smtClean="0">
                            <a:latin typeface="Cambria Math" panose="02040503050406030204" pitchFamily="18" charset="0"/>
                          </a:rPr>
                        </m:ctrlPr>
                      </m:sSupPr>
                      <m:e>
                        <m:r>
                          <a:rPr lang="en-US" sz="2000" b="1" i="1" smtClean="0">
                            <a:latin typeface="Cambria Math" panose="02040503050406030204" pitchFamily="18" charset="0"/>
                          </a:rPr>
                          <m:t>𝟎</m:t>
                        </m:r>
                      </m:e>
                      <m:sup>
                        <m:r>
                          <a:rPr lang="en-US" sz="2000" b="1" i="1" smtClean="0">
                            <a:latin typeface="Cambria Math" panose="02040503050406030204" pitchFamily="18" charset="0"/>
                          </a:rPr>
                          <m:t>−</m:t>
                        </m:r>
                        <m:r>
                          <a:rPr lang="en-US" sz="2000" b="1" i="1" smtClean="0">
                            <a:latin typeface="Cambria Math" panose="02040503050406030204" pitchFamily="18" charset="0"/>
                          </a:rPr>
                          <m:t>𝟑𝟒</m:t>
                        </m:r>
                      </m:sup>
                    </m:sSup>
                    <m:r>
                      <a:rPr lang="en-US" sz="2000" b="1" i="0" smtClean="0">
                        <a:latin typeface="Cambria Math" panose="02040503050406030204" pitchFamily="18" charset="0"/>
                      </a:rPr>
                      <m:t>𝐜</m:t>
                    </m:r>
                    <m:sSup>
                      <m:sSupPr>
                        <m:ctrlPr>
                          <a:rPr lang="en-US" sz="2000" b="1" i="1" smtClean="0">
                            <a:latin typeface="Cambria Math" panose="02040503050406030204" pitchFamily="18" charset="0"/>
                          </a:rPr>
                        </m:ctrlPr>
                      </m:sSupPr>
                      <m:e>
                        <m:r>
                          <a:rPr lang="en-US" sz="2000" b="1" i="0" smtClean="0">
                            <a:latin typeface="Cambria Math" panose="02040503050406030204" pitchFamily="18" charset="0"/>
                          </a:rPr>
                          <m:t>𝐦</m:t>
                        </m:r>
                      </m:e>
                      <m:sup>
                        <m:r>
                          <a:rPr lang="en-US" sz="2000" b="1" i="0" smtClean="0">
                            <a:latin typeface="Cambria Math" panose="02040503050406030204" pitchFamily="18" charset="0"/>
                          </a:rPr>
                          <m:t>𝟐</m:t>
                        </m:r>
                      </m:sup>
                    </m:sSup>
                    <m:r>
                      <a:rPr lang="en-US" sz="2000" b="1" i="0" smtClean="0">
                        <a:latin typeface="Cambria Math" panose="02040503050406030204" pitchFamily="18" charset="0"/>
                      </a:rPr>
                      <m:t>𝐬</m:t>
                    </m:r>
                  </m:oMath>
                </a14:m>
                <a:endParaRPr lang="en-US" sz="2000" b="1" dirty="0"/>
              </a:p>
              <a:p>
                <a:pPr marL="796489" lvl="1" indent="-342900"/>
                <a:r>
                  <a:rPr lang="en-GB" sz="2000" dirty="0"/>
                  <a:t>Vertical </a:t>
                </a:r>
                <a:r>
                  <a:rPr lang="en-GB" sz="2000" b="1" dirty="0"/>
                  <a:t>beam size </a:t>
                </a:r>
                <a:r>
                  <a:rPr lang="en-GB" sz="2000" dirty="0"/>
                  <a:t>at IP around </a:t>
                </a:r>
                <a14:m>
                  <m:oMath xmlns:m="http://schemas.openxmlformats.org/officeDocument/2006/math">
                    <m:r>
                      <a:rPr lang="en-US" sz="2000" b="1" i="1" smtClean="0">
                        <a:latin typeface="Cambria Math" panose="02040503050406030204" pitchFamily="18" charset="0"/>
                      </a:rPr>
                      <m:t>𝟐𝟖</m:t>
                    </m:r>
                    <m:r>
                      <a:rPr lang="en-US" sz="2000" b="1" i="1" smtClean="0">
                        <a:latin typeface="Cambria Math" panose="02040503050406030204" pitchFamily="18" charset="0"/>
                      </a:rPr>
                      <m:t> </m:t>
                    </m:r>
                    <m:r>
                      <a:rPr lang="en-US" sz="2000" b="1" i="0" smtClean="0">
                        <a:latin typeface="Cambria Math" panose="02040503050406030204" pitchFamily="18" charset="0"/>
                      </a:rPr>
                      <m:t>𝛍</m:t>
                    </m:r>
                    <m:r>
                      <a:rPr lang="en-US" sz="2000" b="1" i="0" smtClean="0">
                        <a:latin typeface="Cambria Math" panose="02040503050406030204" pitchFamily="18" charset="0"/>
                      </a:rPr>
                      <m:t>𝐦</m:t>
                    </m:r>
                  </m:oMath>
                </a14:m>
                <a:endParaRPr lang="en-GB" sz="2000" b="1" dirty="0"/>
              </a:p>
              <a:p>
                <a:pPr marL="1250077" lvl="2" indent="-342900"/>
                <a:r>
                  <a:rPr lang="en-GB" sz="2000" b="1" dirty="0"/>
                  <a:t>Extremely squeezed optics </a:t>
                </a:r>
                <a:r>
                  <a:rPr lang="en-GB" sz="2000" dirty="0"/>
                  <a:t>with </a:t>
                </a:r>
                <a14:m>
                  <m:oMath xmlns:m="http://schemas.openxmlformats.org/officeDocument/2006/math">
                    <m:sSubSup>
                      <m:sSubSupPr>
                        <m:ctrlPr>
                          <a:rPr lang="en-US" sz="2000" i="1" smtClean="0">
                            <a:latin typeface="Cambria Math" panose="02040503050406030204" pitchFamily="18" charset="0"/>
                          </a:rPr>
                        </m:ctrlPr>
                      </m:sSubSupPr>
                      <m:e>
                        <m:r>
                          <a:rPr lang="en-US" sz="2000" b="0" i="1" smtClean="0">
                            <a:latin typeface="Cambria Math" panose="02040503050406030204" pitchFamily="18" charset="0"/>
                          </a:rPr>
                          <m:t>𝛽</m:t>
                        </m:r>
                      </m:e>
                      <m:sub>
                        <m:r>
                          <a:rPr lang="en-US" sz="2000" b="0" i="1" smtClean="0">
                            <a:latin typeface="Cambria Math" panose="02040503050406030204" pitchFamily="18" charset="0"/>
                          </a:rPr>
                          <m:t>𝑦</m:t>
                        </m:r>
                      </m:sub>
                      <m:sup>
                        <m:r>
                          <a:rPr lang="en-US" sz="2000" b="0" i="1" smtClean="0">
                            <a:latin typeface="Cambria Math" panose="02040503050406030204" pitchFamily="18" charset="0"/>
                          </a:rPr>
                          <m:t>∗</m:t>
                        </m:r>
                      </m:sup>
                    </m:sSubSup>
                    <m:r>
                      <a:rPr lang="en-US" sz="2000" b="0" i="1" smtClean="0">
                        <a:latin typeface="Cambria Math" panose="02040503050406030204" pitchFamily="18" charset="0"/>
                      </a:rPr>
                      <m:t>=0.8</m:t>
                    </m:r>
                    <m:r>
                      <a:rPr lang="en-US" sz="2000" b="0" i="0" smtClean="0">
                        <a:latin typeface="Cambria Math" panose="02040503050406030204" pitchFamily="18" charset="0"/>
                      </a:rPr>
                      <m:t> </m:t>
                    </m:r>
                    <m:r>
                      <m:rPr>
                        <m:sty m:val="p"/>
                      </m:rPr>
                      <a:rPr lang="en-US" sz="2000" b="0" i="0" smtClean="0">
                        <a:latin typeface="Cambria Math" panose="02040503050406030204" pitchFamily="18" charset="0"/>
                      </a:rPr>
                      <m:t>mm</m:t>
                    </m:r>
                  </m:oMath>
                </a14:m>
                <a:endParaRPr lang="en-GB" sz="2000" dirty="0"/>
              </a:p>
              <a:p>
                <a:pPr marL="342900" indent="-342900">
                  <a:buFont typeface="Arial" panose="020B0604020202020204" pitchFamily="34" charset="0"/>
                  <a:buChar char="•"/>
                </a:pPr>
                <a:r>
                  <a:rPr lang="en-GB" sz="2000" dirty="0"/>
                  <a:t>2 T </a:t>
                </a:r>
                <a:r>
                  <a:rPr lang="en-GB" sz="2000" b="1" dirty="0"/>
                  <a:t>Experimental Solenoid </a:t>
                </a:r>
                <a:r>
                  <a:rPr lang="en-GB" sz="2000" dirty="0"/>
                  <a:t>around IP</a:t>
                </a:r>
              </a:p>
              <a:p>
                <a:pPr marL="796489" lvl="1" indent="-342900"/>
                <a:r>
                  <a:rPr lang="en-GB" sz="2000" dirty="0"/>
                  <a:t>Solenoid </a:t>
                </a:r>
                <a:r>
                  <a:rPr lang="en-GB" sz="2000" b="1" dirty="0"/>
                  <a:t>field tilted </a:t>
                </a:r>
                <a:r>
                  <a:rPr lang="en-GB" sz="2000" dirty="0"/>
                  <a:t>with respect to beam</a:t>
                </a:r>
              </a:p>
              <a:p>
                <a:pPr marL="1250077" lvl="2" indent="-342900"/>
                <a:r>
                  <a:rPr lang="en-GB" sz="2000" dirty="0"/>
                  <a:t>Due to </a:t>
                </a:r>
                <a:r>
                  <a:rPr lang="en-GB" sz="2000" b="1" dirty="0"/>
                  <a:t>30 </a:t>
                </a:r>
                <a:r>
                  <a:rPr lang="en-GB" sz="2000" b="1" dirty="0" err="1"/>
                  <a:t>mrad</a:t>
                </a:r>
                <a:r>
                  <a:rPr lang="en-GB" sz="2000" b="1" dirty="0"/>
                  <a:t> crossing angle</a:t>
                </a:r>
              </a:p>
              <a:p>
                <a:pPr marL="1250077" lvl="2" indent="-342900"/>
                <a:r>
                  <a:rPr lang="en-GB" sz="2000" dirty="0"/>
                  <a:t>Strong </a:t>
                </a:r>
                <a:r>
                  <a:rPr lang="en-GB" sz="2000" b="1" dirty="0"/>
                  <a:t>vertical dipole field</a:t>
                </a:r>
              </a:p>
              <a:p>
                <a:pPr marL="796489" lvl="1" indent="-342900"/>
                <a:r>
                  <a:rPr lang="en-GB" sz="2000" dirty="0"/>
                  <a:t>Corrected locally by </a:t>
                </a:r>
                <a:r>
                  <a:rPr lang="en-GB" sz="2000" b="1" dirty="0"/>
                  <a:t>compensation solenoids</a:t>
                </a:r>
              </a:p>
              <a:p>
                <a:pPr marL="796489" lvl="1" indent="-342900"/>
                <a:r>
                  <a:rPr lang="en-GB" sz="2000" dirty="0"/>
                  <a:t>Potential </a:t>
                </a:r>
                <a:r>
                  <a:rPr lang="en-GB" sz="2000" b="1" dirty="0"/>
                  <a:t>overlap</a:t>
                </a:r>
                <a:r>
                  <a:rPr lang="en-GB" sz="2000" dirty="0"/>
                  <a:t> with final focus </a:t>
                </a:r>
                <a:r>
                  <a:rPr lang="en-GB" sz="2000" b="1" dirty="0"/>
                  <a:t>quadrupoles</a:t>
                </a:r>
              </a:p>
            </p:txBody>
          </p:sp>
        </mc:Choice>
        <mc:Fallback>
          <p:sp>
            <p:nvSpPr>
              <p:cNvPr id="3" name="Text Placeholder 2">
                <a:extLst>
                  <a:ext uri="{FF2B5EF4-FFF2-40B4-BE49-F238E27FC236}">
                    <a16:creationId xmlns:a16="http://schemas.microsoft.com/office/drawing/2014/main" id="{7D5BEF2C-041F-42AE-9D4C-8AA4EC59D43B}"/>
                  </a:ext>
                </a:extLst>
              </p:cNvPr>
              <p:cNvSpPr>
                <a:spLocks noGrp="1" noRot="1" noChangeAspect="1" noMove="1" noResize="1" noEditPoints="1" noAdjustHandles="1" noChangeArrowheads="1" noChangeShapeType="1" noTextEdit="1"/>
              </p:cNvSpPr>
              <p:nvPr>
                <p:ph type="body" sz="quarter" idx="12"/>
              </p:nvPr>
            </p:nvSpPr>
            <p:spPr>
              <a:blipFill>
                <a:blip r:embed="rId3"/>
                <a:stretch>
                  <a:fillRect l="-498" t="-609" b="-12481"/>
                </a:stretch>
              </a:blipFill>
            </p:spPr>
            <p:txBody>
              <a:bodyPr/>
              <a:lstStyle/>
              <a:p>
                <a:r>
                  <a:rPr lang="en-GB">
                    <a:noFill/>
                  </a:rPr>
                  <a:t> </a:t>
                </a:r>
              </a:p>
            </p:txBody>
          </p:sp>
        </mc:Fallback>
      </mc:AlternateContent>
      <p:sp>
        <p:nvSpPr>
          <p:cNvPr id="4" name="Title 3">
            <a:extLst>
              <a:ext uri="{FF2B5EF4-FFF2-40B4-BE49-F238E27FC236}">
                <a16:creationId xmlns:a16="http://schemas.microsoft.com/office/drawing/2014/main" id="{A0FE7B8F-EF2B-4AAD-B522-D402FA846D9B}"/>
              </a:ext>
            </a:extLst>
          </p:cNvPr>
          <p:cNvSpPr>
            <a:spLocks noGrp="1"/>
          </p:cNvSpPr>
          <p:nvPr>
            <p:ph type="title"/>
          </p:nvPr>
        </p:nvSpPr>
        <p:spPr/>
        <p:txBody>
          <a:bodyPr/>
          <a:lstStyle/>
          <a:p>
            <a:r>
              <a:rPr lang="en-GB" dirty="0"/>
              <a:t>Overview of FCC-</a:t>
            </a:r>
            <a:r>
              <a:rPr lang="en-GB" dirty="0" err="1"/>
              <a:t>ee</a:t>
            </a:r>
            <a:r>
              <a:rPr lang="en-GB" dirty="0"/>
              <a:t> Optics Challenges</a:t>
            </a:r>
          </a:p>
        </p:txBody>
      </p:sp>
    </p:spTree>
    <p:extLst>
      <p:ext uri="{BB962C8B-B14F-4D97-AF65-F5344CB8AC3E}">
        <p14:creationId xmlns:p14="http://schemas.microsoft.com/office/powerpoint/2010/main" val="31024011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2880D3C-BD4C-4ED5-8979-CF0DD829EDD6}"/>
              </a:ext>
            </a:extLst>
          </p:cNvPr>
          <p:cNvSpPr>
            <a:spLocks noGrp="1"/>
          </p:cNvSpPr>
          <p:nvPr>
            <p:ph type="sldNum" sz="quarter" idx="10"/>
          </p:nvPr>
        </p:nvSpPr>
        <p:spPr/>
        <p:txBody>
          <a:bodyPr/>
          <a:lstStyle/>
          <a:p>
            <a:fld id="{88A1DFE4-5FC5-43BD-BB7E-75EAD82B965F}" type="slidenum">
              <a:rPr lang="en-US" noProof="0" smtClean="0"/>
              <a:pPr/>
              <a:t>20</a:t>
            </a:fld>
            <a:endParaRPr lang="en-US" noProof="0" dirty="0"/>
          </a:p>
        </p:txBody>
      </p:sp>
      <mc:AlternateContent xmlns:mc="http://schemas.openxmlformats.org/markup-compatibility/2006" xmlns:a14="http://schemas.microsoft.com/office/drawing/2010/main">
        <mc:Choice Requires="a14">
          <p:sp>
            <p:nvSpPr>
              <p:cNvPr id="3" name="Text Placeholder 2">
                <a:extLst>
                  <a:ext uri="{FF2B5EF4-FFF2-40B4-BE49-F238E27FC236}">
                    <a16:creationId xmlns:a16="http://schemas.microsoft.com/office/drawing/2014/main" id="{9D739C98-85F8-4676-A9B1-CBB522395CAE}"/>
                  </a:ext>
                </a:extLst>
              </p:cNvPr>
              <p:cNvSpPr>
                <a:spLocks noGrp="1"/>
              </p:cNvSpPr>
              <p:nvPr>
                <p:ph type="body" sz="quarter" idx="12"/>
              </p:nvPr>
            </p:nvSpPr>
            <p:spPr>
              <a:xfrm>
                <a:off x="590400" y="1989117"/>
                <a:ext cx="5689750" cy="4684733"/>
              </a:xfrm>
            </p:spPr>
            <p:txBody>
              <a:bodyPr/>
              <a:lstStyle/>
              <a:p>
                <a:pPr marL="342900" indent="-342900">
                  <a:buFont typeface="Arial" panose="020B0604020202020204" pitchFamily="34" charset="0"/>
                  <a:buChar char="•"/>
                </a:pPr>
                <a:r>
                  <a:rPr lang="en-GB" dirty="0"/>
                  <a:t>Test this by creating </a:t>
                </a:r>
                <a:r>
                  <a:rPr lang="en-GB" b="1" dirty="0"/>
                  <a:t>three FODO cells </a:t>
                </a:r>
                <a:r>
                  <a:rPr lang="en-GB" dirty="0"/>
                  <a:t>in SAD using thick </a:t>
                </a:r>
                <a:r>
                  <a:rPr lang="en-GB" b="1" dirty="0"/>
                  <a:t>multipoles</a:t>
                </a:r>
              </a:p>
              <a:p>
                <a:pPr marL="796489" lvl="1" indent="-342900"/>
                <a:r>
                  <a:rPr lang="en-GB" dirty="0"/>
                  <a:t>About 200 slices in MADX translation</a:t>
                </a:r>
              </a:p>
              <a:p>
                <a:pPr marL="796489" lvl="1" indent="-342900"/>
                <a:r>
                  <a:rPr lang="en-GB" dirty="0"/>
                  <a:t>Agreement between</a:t>
                </a:r>
                <a:r>
                  <a:rPr lang="en-GB" b="1" dirty="0"/>
                  <a:t> </a:t>
                </a:r>
                <a14:m>
                  <m:oMath xmlns:m="http://schemas.openxmlformats.org/officeDocument/2006/math">
                    <m:r>
                      <a:rPr lang="en-GB" b="1" i="1" smtClean="0">
                        <a:latin typeface="Cambria Math" panose="02040503050406030204" pitchFamily="18" charset="0"/>
                        <a:ea typeface="Cambria Math" panose="02040503050406030204" pitchFamily="18" charset="0"/>
                      </a:rPr>
                      <m:t>~</m:t>
                    </m:r>
                    <m:sSup>
                      <m:sSupPr>
                        <m:ctrlPr>
                          <a:rPr lang="en-GB" b="1" i="1" smtClean="0">
                            <a:latin typeface="Cambria Math" panose="02040503050406030204" pitchFamily="18" charset="0"/>
                            <a:ea typeface="Cambria Math" panose="02040503050406030204" pitchFamily="18" charset="0"/>
                          </a:rPr>
                        </m:ctrlPr>
                      </m:sSupPr>
                      <m:e>
                        <m:r>
                          <a:rPr lang="en-GB" b="1" i="1" smtClean="0">
                            <a:latin typeface="Cambria Math" panose="02040503050406030204" pitchFamily="18" charset="0"/>
                            <a:ea typeface="Cambria Math" panose="02040503050406030204" pitchFamily="18" charset="0"/>
                          </a:rPr>
                          <m:t>𝟏𝟎</m:t>
                        </m:r>
                      </m:e>
                      <m:sup>
                        <m:r>
                          <a:rPr lang="en-GB" b="1" i="1" smtClean="0">
                            <a:latin typeface="Cambria Math" panose="02040503050406030204" pitchFamily="18" charset="0"/>
                            <a:ea typeface="Cambria Math" panose="02040503050406030204" pitchFamily="18" charset="0"/>
                          </a:rPr>
                          <m:t>−</m:t>
                        </m:r>
                        <m:r>
                          <a:rPr lang="en-GB" b="1" i="1" smtClean="0">
                            <a:latin typeface="Cambria Math" panose="02040503050406030204" pitchFamily="18" charset="0"/>
                            <a:ea typeface="Cambria Math" panose="02040503050406030204" pitchFamily="18" charset="0"/>
                          </a:rPr>
                          <m:t>𝟓</m:t>
                        </m:r>
                      </m:sup>
                    </m:sSup>
                  </m:oMath>
                </a14:m>
                <a:endParaRPr lang="en-GB" b="1" dirty="0"/>
              </a:p>
              <a:p>
                <a:pPr marL="342900" indent="-342900">
                  <a:buFont typeface="Arial" panose="020B0604020202020204" pitchFamily="34" charset="0"/>
                  <a:buChar char="•"/>
                </a:pPr>
                <a:r>
                  <a:rPr lang="en-GB" dirty="0"/>
                  <a:t>Then place FODO cells </a:t>
                </a:r>
                <a:r>
                  <a:rPr lang="en-GB" b="1" dirty="0"/>
                  <a:t>into a 5 T solenoid</a:t>
                </a:r>
              </a:p>
              <a:p>
                <a:pPr marL="796489" lvl="1" indent="-342900"/>
                <a14:m>
                  <m:oMath xmlns:m="http://schemas.openxmlformats.org/officeDocument/2006/math">
                    <m:r>
                      <a:rPr lang="en-GB" b="1" i="1" smtClean="0">
                        <a:latin typeface="Cambria Math" panose="02040503050406030204" pitchFamily="18" charset="0"/>
                      </a:rPr>
                      <m:t>𝜷</m:t>
                    </m:r>
                  </m:oMath>
                </a14:m>
                <a:r>
                  <a:rPr lang="en-GB" b="1" dirty="0"/>
                  <a:t>-beating due to solenoid</a:t>
                </a:r>
              </a:p>
              <a:p>
                <a:pPr marL="796489" lvl="1" indent="-342900"/>
                <a:r>
                  <a:rPr lang="en-GB" dirty="0"/>
                  <a:t>Again </a:t>
                </a:r>
                <a14:m>
                  <m:oMath xmlns:m="http://schemas.openxmlformats.org/officeDocument/2006/math">
                    <m:r>
                      <a:rPr lang="en-GB" i="1" smtClean="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10</m:t>
                        </m:r>
                      </m:e>
                      <m:sup>
                        <m:r>
                          <a:rPr lang="en-GB" b="0" i="1" smtClean="0">
                            <a:latin typeface="Cambria Math" panose="02040503050406030204" pitchFamily="18" charset="0"/>
                            <a:ea typeface="Cambria Math" panose="02040503050406030204" pitchFamily="18" charset="0"/>
                          </a:rPr>
                          <m:t>−5</m:t>
                        </m:r>
                      </m:sup>
                    </m:sSup>
                  </m:oMath>
                </a14:m>
                <a:r>
                  <a:rPr lang="en-GB" dirty="0"/>
                  <a:t> agreement between codes</a:t>
                </a:r>
              </a:p>
            </p:txBody>
          </p:sp>
        </mc:Choice>
        <mc:Fallback xmlns="">
          <p:sp>
            <p:nvSpPr>
              <p:cNvPr id="3" name="Text Placeholder 2">
                <a:extLst>
                  <a:ext uri="{FF2B5EF4-FFF2-40B4-BE49-F238E27FC236}">
                    <a16:creationId xmlns:a16="http://schemas.microsoft.com/office/drawing/2014/main" id="{9D739C98-85F8-4676-A9B1-CBB522395CAE}"/>
                  </a:ext>
                </a:extLst>
              </p:cNvPr>
              <p:cNvSpPr>
                <a:spLocks noGrp="1" noRot="1" noChangeAspect="1" noMove="1" noResize="1" noEditPoints="1" noAdjustHandles="1" noChangeArrowheads="1" noChangeShapeType="1" noTextEdit="1"/>
              </p:cNvSpPr>
              <p:nvPr>
                <p:ph type="body" sz="quarter" idx="12"/>
              </p:nvPr>
            </p:nvSpPr>
            <p:spPr>
              <a:xfrm>
                <a:off x="590400" y="1989117"/>
                <a:ext cx="5689750" cy="4684733"/>
              </a:xfrm>
              <a:blipFill>
                <a:blip r:embed="rId3"/>
                <a:stretch>
                  <a:fillRect l="-1501" t="-910"/>
                </a:stretch>
              </a:blipFill>
            </p:spPr>
            <p:txBody>
              <a:bodyPr/>
              <a:lstStyle/>
              <a:p>
                <a:r>
                  <a:rPr lang="en-GB">
                    <a:noFill/>
                  </a:rPr>
                  <a:t> </a:t>
                </a:r>
              </a:p>
            </p:txBody>
          </p:sp>
        </mc:Fallback>
      </mc:AlternateContent>
      <p:sp>
        <p:nvSpPr>
          <p:cNvPr id="4" name="Title 3">
            <a:extLst>
              <a:ext uri="{FF2B5EF4-FFF2-40B4-BE49-F238E27FC236}">
                <a16:creationId xmlns:a16="http://schemas.microsoft.com/office/drawing/2014/main" id="{A7F61083-31F7-4F27-B5F1-79089C5BDCFB}"/>
              </a:ext>
            </a:extLst>
          </p:cNvPr>
          <p:cNvSpPr>
            <a:spLocks noGrp="1"/>
          </p:cNvSpPr>
          <p:nvPr>
            <p:ph type="title"/>
          </p:nvPr>
        </p:nvSpPr>
        <p:spPr/>
        <p:txBody>
          <a:bodyPr/>
          <a:lstStyle/>
          <a:p>
            <a:r>
              <a:rPr lang="en-GB" dirty="0"/>
              <a:t>FODO in Solenoid</a:t>
            </a:r>
          </a:p>
        </p:txBody>
      </p:sp>
      <p:pic>
        <p:nvPicPr>
          <p:cNvPr id="8" name="Picture 7" descr="A picture containing text, scale&#10;&#10;Description automatically generated">
            <a:extLst>
              <a:ext uri="{FF2B5EF4-FFF2-40B4-BE49-F238E27FC236}">
                <a16:creationId xmlns:a16="http://schemas.microsoft.com/office/drawing/2014/main" id="{9B7E8DE9-2811-4D2C-A37A-C2EE146C626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03822" y="1402867"/>
            <a:ext cx="6088178" cy="4566133"/>
          </a:xfrm>
          <a:prstGeom prst="rect">
            <a:avLst/>
          </a:prstGeom>
        </p:spPr>
      </p:pic>
    </p:spTree>
    <p:extLst>
      <p:ext uri="{BB962C8B-B14F-4D97-AF65-F5344CB8AC3E}">
        <p14:creationId xmlns:p14="http://schemas.microsoft.com/office/powerpoint/2010/main" val="427783210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EC97ABF-D8C4-4485-810E-606D682EA6DA}"/>
              </a:ext>
            </a:extLst>
          </p:cNvPr>
          <p:cNvSpPr>
            <a:spLocks noGrp="1"/>
          </p:cNvSpPr>
          <p:nvPr>
            <p:ph type="sldNum" sz="quarter" idx="10"/>
          </p:nvPr>
        </p:nvSpPr>
        <p:spPr/>
        <p:txBody>
          <a:bodyPr/>
          <a:lstStyle/>
          <a:p>
            <a:fld id="{88A1DFE4-5FC5-43BD-BB7E-75EAD82B965F}" type="slidenum">
              <a:rPr lang="en-US" noProof="0" smtClean="0"/>
              <a:pPr/>
              <a:t>21</a:t>
            </a:fld>
            <a:endParaRPr lang="en-US" noProof="0" dirty="0"/>
          </a:p>
        </p:txBody>
      </p:sp>
      <p:sp>
        <p:nvSpPr>
          <p:cNvPr id="3" name="Text Placeholder 2">
            <a:extLst>
              <a:ext uri="{FF2B5EF4-FFF2-40B4-BE49-F238E27FC236}">
                <a16:creationId xmlns:a16="http://schemas.microsoft.com/office/drawing/2014/main" id="{5DFC1C32-3907-44D5-BFCB-77D17758D0AC}"/>
              </a:ext>
            </a:extLst>
          </p:cNvPr>
          <p:cNvSpPr>
            <a:spLocks noGrp="1"/>
          </p:cNvSpPr>
          <p:nvPr>
            <p:ph type="body" sz="quarter" idx="12"/>
          </p:nvPr>
        </p:nvSpPr>
        <p:spPr>
          <a:xfrm>
            <a:off x="590400" y="1989117"/>
            <a:ext cx="11017800" cy="4773633"/>
          </a:xfrm>
        </p:spPr>
        <p:txBody>
          <a:bodyPr/>
          <a:lstStyle/>
          <a:p>
            <a:pPr marL="342900" indent="-342900">
              <a:buFont typeface="Arial" panose="020B0604020202020204" pitchFamily="34" charset="0"/>
              <a:buChar char="•"/>
            </a:pPr>
            <a:r>
              <a:rPr lang="en-GB" dirty="0"/>
              <a:t>Extensive study to enable the simulation </a:t>
            </a:r>
            <a:r>
              <a:rPr lang="en-GB" b="1" dirty="0"/>
              <a:t>electron-positron </a:t>
            </a:r>
            <a:r>
              <a:rPr lang="en-GB" dirty="0"/>
              <a:t>collider experimental </a:t>
            </a:r>
            <a:r>
              <a:rPr lang="en-GB" b="1" dirty="0"/>
              <a:t>insertions regions </a:t>
            </a:r>
            <a:r>
              <a:rPr lang="en-GB" dirty="0"/>
              <a:t>using </a:t>
            </a:r>
            <a:r>
              <a:rPr lang="en-GB" b="1" dirty="0"/>
              <a:t>CERN tools</a:t>
            </a:r>
          </a:p>
          <a:p>
            <a:pPr marL="796489" lvl="1" indent="-342900"/>
            <a:r>
              <a:rPr lang="en-GB" b="1" dirty="0"/>
              <a:t>Complementary</a:t>
            </a:r>
            <a:r>
              <a:rPr lang="en-GB" dirty="0"/>
              <a:t> to previous studies and efforts</a:t>
            </a:r>
          </a:p>
          <a:p>
            <a:pPr marL="796489" lvl="1" indent="-342900"/>
            <a:r>
              <a:rPr lang="en-GB" dirty="0"/>
              <a:t>Important for </a:t>
            </a:r>
            <a:r>
              <a:rPr lang="en-GB" b="1" dirty="0"/>
              <a:t>FCC-</a:t>
            </a:r>
            <a:r>
              <a:rPr lang="en-GB" b="1" dirty="0" err="1"/>
              <a:t>ee</a:t>
            </a:r>
            <a:r>
              <a:rPr lang="en-GB" dirty="0"/>
              <a:t> optics simulations at CERN</a:t>
            </a:r>
          </a:p>
          <a:p>
            <a:pPr marL="342900" indent="-342900">
              <a:buFont typeface="Arial" panose="020B0604020202020204" pitchFamily="34" charset="0"/>
              <a:buChar char="•"/>
            </a:pPr>
            <a:r>
              <a:rPr lang="en-GB" dirty="0"/>
              <a:t>New </a:t>
            </a:r>
            <a:r>
              <a:rPr lang="en-GB" b="1" dirty="0"/>
              <a:t>translator</a:t>
            </a:r>
            <a:r>
              <a:rPr lang="en-GB" dirty="0"/>
              <a:t> written in python</a:t>
            </a:r>
          </a:p>
          <a:p>
            <a:pPr marL="342900" indent="-342900">
              <a:buFont typeface="Arial" panose="020B0604020202020204" pitchFamily="34" charset="0"/>
              <a:buChar char="•"/>
            </a:pPr>
            <a:r>
              <a:rPr lang="en-GB" dirty="0"/>
              <a:t>Effective method to implement </a:t>
            </a:r>
            <a:r>
              <a:rPr lang="en-GB" b="1" dirty="0"/>
              <a:t>SAD-like tilted solenoid</a:t>
            </a:r>
            <a:r>
              <a:rPr lang="en-GB" dirty="0"/>
              <a:t> in MADX</a:t>
            </a:r>
          </a:p>
          <a:p>
            <a:pPr marL="796489" lvl="1" indent="-342900"/>
            <a:r>
              <a:rPr lang="en-GB" dirty="0"/>
              <a:t>Achieves correct optics and orbits</a:t>
            </a:r>
          </a:p>
          <a:p>
            <a:pPr marL="342900" indent="-342900">
              <a:buFont typeface="Arial" panose="020B0604020202020204" pitchFamily="34" charset="0"/>
              <a:buChar char="•"/>
            </a:pPr>
            <a:r>
              <a:rPr lang="en-GB" dirty="0"/>
              <a:t>Strategy for </a:t>
            </a:r>
            <a:r>
              <a:rPr lang="en-GB" b="1" dirty="0"/>
              <a:t>thick multipoles and overlap </a:t>
            </a:r>
            <a:r>
              <a:rPr lang="en-GB" dirty="0"/>
              <a:t>in MADX</a:t>
            </a:r>
            <a:endParaRPr lang="en-GB" b="1" dirty="0"/>
          </a:p>
          <a:p>
            <a:pPr marL="796489" lvl="1" indent="-342900"/>
            <a:r>
              <a:rPr lang="en-GB" dirty="0"/>
              <a:t>Demonstrated to work for </a:t>
            </a:r>
            <a:r>
              <a:rPr lang="en-GB" b="1" dirty="0"/>
              <a:t>FODO cells in solenoids</a:t>
            </a:r>
            <a:endParaRPr lang="en-GB" dirty="0"/>
          </a:p>
          <a:p>
            <a:pPr marL="796489" lvl="1" indent="-342900"/>
            <a:endParaRPr lang="en-GB" dirty="0"/>
          </a:p>
          <a:p>
            <a:pPr marL="342900" indent="-342900">
              <a:buFont typeface="Arial" panose="020B0604020202020204" pitchFamily="34" charset="0"/>
              <a:buChar char="•"/>
            </a:pPr>
            <a:endParaRPr lang="en-GB" dirty="0"/>
          </a:p>
        </p:txBody>
      </p:sp>
      <p:sp>
        <p:nvSpPr>
          <p:cNvPr id="4" name="Title 3">
            <a:extLst>
              <a:ext uri="{FF2B5EF4-FFF2-40B4-BE49-F238E27FC236}">
                <a16:creationId xmlns:a16="http://schemas.microsoft.com/office/drawing/2014/main" id="{3E8D6269-17F7-4B69-8582-781C419A7A3C}"/>
              </a:ext>
            </a:extLst>
          </p:cNvPr>
          <p:cNvSpPr>
            <a:spLocks noGrp="1"/>
          </p:cNvSpPr>
          <p:nvPr>
            <p:ph type="title"/>
          </p:nvPr>
        </p:nvSpPr>
        <p:spPr/>
        <p:txBody>
          <a:bodyPr/>
          <a:lstStyle/>
          <a:p>
            <a:r>
              <a:rPr lang="en-GB" dirty="0"/>
              <a:t>Conclusions</a:t>
            </a:r>
          </a:p>
        </p:txBody>
      </p:sp>
    </p:spTree>
    <p:extLst>
      <p:ext uri="{BB962C8B-B14F-4D97-AF65-F5344CB8AC3E}">
        <p14:creationId xmlns:p14="http://schemas.microsoft.com/office/powerpoint/2010/main" val="18229253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857C8E4B-9749-4677-823E-0ABB9643190D}"/>
              </a:ext>
            </a:extLst>
          </p:cNvPr>
          <p:cNvSpPr>
            <a:spLocks noGrp="1"/>
          </p:cNvSpPr>
          <p:nvPr>
            <p:ph type="sldNum" sz="quarter" idx="10"/>
          </p:nvPr>
        </p:nvSpPr>
        <p:spPr/>
        <p:txBody>
          <a:bodyPr/>
          <a:lstStyle/>
          <a:p>
            <a:fld id="{88A1DFE4-5FC5-43BD-BB7E-75EAD82B965F}" type="slidenum">
              <a:rPr lang="en-US" noProof="0" smtClean="0"/>
              <a:pPr/>
              <a:t>3</a:t>
            </a:fld>
            <a:endParaRPr lang="en-US" noProof="0" dirty="0"/>
          </a:p>
        </p:txBody>
      </p:sp>
      <p:sp>
        <p:nvSpPr>
          <p:cNvPr id="3" name="Text Placeholder 2">
            <a:extLst>
              <a:ext uri="{FF2B5EF4-FFF2-40B4-BE49-F238E27FC236}">
                <a16:creationId xmlns:a16="http://schemas.microsoft.com/office/drawing/2014/main" id="{B8E5A488-6E6E-4E9C-A097-1ECC27D3234E}"/>
              </a:ext>
            </a:extLst>
          </p:cNvPr>
          <p:cNvSpPr>
            <a:spLocks noGrp="1"/>
          </p:cNvSpPr>
          <p:nvPr>
            <p:ph type="body" sz="quarter" idx="12"/>
          </p:nvPr>
        </p:nvSpPr>
        <p:spPr/>
        <p:txBody>
          <a:bodyPr/>
          <a:lstStyle/>
          <a:p>
            <a:pPr marL="342900" indent="-342900">
              <a:buFont typeface="Arial" panose="020B0604020202020204" pitchFamily="34" charset="0"/>
              <a:buChar char="•"/>
            </a:pPr>
            <a:r>
              <a:rPr lang="en-GB" dirty="0"/>
              <a:t>Adjust CERN simulation tools to </a:t>
            </a:r>
            <a:r>
              <a:rPr lang="en-GB" b="1" dirty="0"/>
              <a:t>meet FCC-</a:t>
            </a:r>
            <a:r>
              <a:rPr lang="en-GB" b="1" dirty="0" err="1"/>
              <a:t>ee</a:t>
            </a:r>
            <a:r>
              <a:rPr lang="en-GB" b="1" dirty="0"/>
              <a:t> demands</a:t>
            </a:r>
          </a:p>
          <a:p>
            <a:pPr marL="796489" lvl="1" indent="-342900"/>
            <a:r>
              <a:rPr lang="en-GB" dirty="0"/>
              <a:t>FCC-</a:t>
            </a:r>
            <a:r>
              <a:rPr lang="en-GB" dirty="0" err="1"/>
              <a:t>ee</a:t>
            </a:r>
            <a:r>
              <a:rPr lang="en-GB" dirty="0"/>
              <a:t> is a CERN </a:t>
            </a:r>
            <a:r>
              <a:rPr lang="en-GB" b="1" dirty="0"/>
              <a:t>accelerator</a:t>
            </a:r>
          </a:p>
          <a:p>
            <a:pPr marL="796489" lvl="1" indent="-342900"/>
            <a:r>
              <a:rPr lang="en-GB" dirty="0"/>
              <a:t>A lot of </a:t>
            </a:r>
            <a:r>
              <a:rPr lang="en-GB" b="1" dirty="0"/>
              <a:t>expertise and tools </a:t>
            </a:r>
            <a:r>
              <a:rPr lang="en-GB" dirty="0"/>
              <a:t>rely on </a:t>
            </a:r>
            <a:r>
              <a:rPr lang="en-GB" b="1" dirty="0"/>
              <a:t>MADX</a:t>
            </a:r>
          </a:p>
          <a:p>
            <a:pPr marL="796489" lvl="1" indent="-342900"/>
            <a:r>
              <a:rPr lang="en-GB" dirty="0"/>
              <a:t>Past development often driven by </a:t>
            </a:r>
            <a:r>
              <a:rPr lang="en-GB" b="1" dirty="0"/>
              <a:t>CERN hadron infrastructure</a:t>
            </a:r>
          </a:p>
          <a:p>
            <a:pPr marL="342900" indent="-342900">
              <a:buFont typeface="Arial" panose="020B0604020202020204" pitchFamily="34" charset="0"/>
              <a:buChar char="•"/>
            </a:pPr>
            <a:r>
              <a:rPr lang="en-GB" b="1" dirty="0"/>
              <a:t>Learn from KEK’s SAD </a:t>
            </a:r>
            <a:r>
              <a:rPr lang="en-GB" dirty="0"/>
              <a:t>codes</a:t>
            </a:r>
          </a:p>
          <a:p>
            <a:pPr marL="796489" lvl="1" indent="-342900"/>
            <a:r>
              <a:rPr lang="en-GB" dirty="0"/>
              <a:t>Driven by </a:t>
            </a:r>
            <a:r>
              <a:rPr lang="en-GB" b="1" dirty="0"/>
              <a:t>electron-positron collider </a:t>
            </a:r>
            <a:r>
              <a:rPr lang="en-GB" dirty="0"/>
              <a:t>needs</a:t>
            </a:r>
          </a:p>
          <a:p>
            <a:pPr marL="796489" lvl="1" indent="-342900"/>
            <a:r>
              <a:rPr lang="en-GB" dirty="0"/>
              <a:t>Simulations often </a:t>
            </a:r>
            <a:r>
              <a:rPr lang="en-GB" b="1" dirty="0"/>
              <a:t>compared to experiment</a:t>
            </a:r>
          </a:p>
          <a:p>
            <a:pPr marL="342900" indent="-342900">
              <a:buFont typeface="Arial" panose="020B0604020202020204" pitchFamily="34" charset="0"/>
              <a:buChar char="•"/>
            </a:pPr>
            <a:r>
              <a:rPr lang="en-GB" dirty="0"/>
              <a:t>FCC-</a:t>
            </a:r>
            <a:r>
              <a:rPr lang="en-GB" dirty="0" err="1"/>
              <a:t>ee</a:t>
            </a:r>
            <a:r>
              <a:rPr lang="en-GB" dirty="0"/>
              <a:t> optics largely </a:t>
            </a:r>
            <a:r>
              <a:rPr lang="en-GB" b="1" dirty="0"/>
              <a:t>designed using SAD </a:t>
            </a:r>
            <a:r>
              <a:rPr lang="en-GB" dirty="0"/>
              <a:t>(K. Oide)</a:t>
            </a:r>
          </a:p>
          <a:p>
            <a:pPr marL="796489" lvl="1" indent="-342900"/>
            <a:r>
              <a:rPr lang="en-GB" dirty="0"/>
              <a:t>Previous MADX </a:t>
            </a:r>
            <a:r>
              <a:rPr lang="en-GB" b="1" dirty="0"/>
              <a:t>translation does not capture all features</a:t>
            </a:r>
            <a:endParaRPr lang="en-GB" dirty="0"/>
          </a:p>
        </p:txBody>
      </p:sp>
      <p:sp>
        <p:nvSpPr>
          <p:cNvPr id="4" name="Title 3">
            <a:extLst>
              <a:ext uri="{FF2B5EF4-FFF2-40B4-BE49-F238E27FC236}">
                <a16:creationId xmlns:a16="http://schemas.microsoft.com/office/drawing/2014/main" id="{D071A96D-07B3-4041-A0D0-70049085331D}"/>
              </a:ext>
            </a:extLst>
          </p:cNvPr>
          <p:cNvSpPr>
            <a:spLocks noGrp="1"/>
          </p:cNvSpPr>
          <p:nvPr>
            <p:ph type="title"/>
          </p:nvPr>
        </p:nvSpPr>
        <p:spPr/>
        <p:txBody>
          <a:bodyPr/>
          <a:lstStyle/>
          <a:p>
            <a:r>
              <a:rPr lang="en-US" dirty="0"/>
              <a:t>Optics Simulations in MADX</a:t>
            </a:r>
            <a:endParaRPr lang="en-GB" dirty="0"/>
          </a:p>
        </p:txBody>
      </p:sp>
      <p:sp>
        <p:nvSpPr>
          <p:cNvPr id="5" name="Text Placeholder 4">
            <a:extLst>
              <a:ext uri="{FF2B5EF4-FFF2-40B4-BE49-F238E27FC236}">
                <a16:creationId xmlns:a16="http://schemas.microsoft.com/office/drawing/2014/main" id="{24F43C65-FEF9-40EB-8E74-3B0078084BBB}"/>
              </a:ext>
            </a:extLst>
          </p:cNvPr>
          <p:cNvSpPr>
            <a:spLocks noGrp="1"/>
          </p:cNvSpPr>
          <p:nvPr>
            <p:ph type="body" sz="quarter" idx="14"/>
          </p:nvPr>
        </p:nvSpPr>
        <p:spPr/>
        <p:txBody>
          <a:bodyPr/>
          <a:lstStyle/>
          <a:p>
            <a:endParaRPr lang="en-GB"/>
          </a:p>
        </p:txBody>
      </p:sp>
    </p:spTree>
    <p:extLst>
      <p:ext uri="{BB962C8B-B14F-4D97-AF65-F5344CB8AC3E}">
        <p14:creationId xmlns:p14="http://schemas.microsoft.com/office/powerpoint/2010/main" val="25788495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D95C71C-73AE-4BA6-904B-D99C5BF7B1C0}"/>
              </a:ext>
            </a:extLst>
          </p:cNvPr>
          <p:cNvSpPr>
            <a:spLocks noGrp="1"/>
          </p:cNvSpPr>
          <p:nvPr>
            <p:ph type="sldNum" sz="quarter" idx="10"/>
          </p:nvPr>
        </p:nvSpPr>
        <p:spPr/>
        <p:txBody>
          <a:bodyPr/>
          <a:lstStyle/>
          <a:p>
            <a:fld id="{88A1DFE4-5FC5-43BD-BB7E-75EAD82B965F}" type="slidenum">
              <a:rPr lang="en-US" noProof="0" smtClean="0"/>
              <a:pPr/>
              <a:t>4</a:t>
            </a:fld>
            <a:endParaRPr lang="en-US" noProof="0" dirty="0"/>
          </a:p>
        </p:txBody>
      </p:sp>
      <p:sp>
        <p:nvSpPr>
          <p:cNvPr id="3" name="Text Placeholder 2">
            <a:extLst>
              <a:ext uri="{FF2B5EF4-FFF2-40B4-BE49-F238E27FC236}">
                <a16:creationId xmlns:a16="http://schemas.microsoft.com/office/drawing/2014/main" id="{55ABF0D9-C1DA-4044-B284-2B3816E16C32}"/>
              </a:ext>
            </a:extLst>
          </p:cNvPr>
          <p:cNvSpPr>
            <a:spLocks noGrp="1"/>
          </p:cNvSpPr>
          <p:nvPr>
            <p:ph type="body" sz="quarter" idx="12"/>
          </p:nvPr>
        </p:nvSpPr>
        <p:spPr/>
        <p:txBody>
          <a:bodyPr/>
          <a:lstStyle/>
          <a:p>
            <a:pPr marL="342900" marR="0" lvl="0" indent="-342900" algn="l" defTabSz="914377" rtl="0" eaLnBrk="1" fontAlgn="auto" latinLnBrk="0" hangingPunct="1">
              <a:lnSpc>
                <a:spcPts val="1851"/>
              </a:lnSpc>
              <a:spcBef>
                <a:spcPts val="1851"/>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F124A"/>
                </a:solidFill>
                <a:effectLst/>
                <a:uLnTx/>
                <a:uFillTx/>
                <a:latin typeface="Arial"/>
                <a:ea typeface="+mn-ea"/>
                <a:cs typeface="+mn-cs"/>
              </a:rPr>
              <a:t>Extensive comparisons between MADX and SAD</a:t>
            </a:r>
          </a:p>
          <a:p>
            <a:pPr marL="972884" marR="0" lvl="1" indent="-342900" algn="l" defTabSz="914377" rtl="0" eaLnBrk="1" fontAlgn="auto" latinLnBrk="0" hangingPunct="1">
              <a:lnSpc>
                <a:spcPts val="1851"/>
              </a:lnSpc>
              <a:spcBef>
                <a:spcPts val="0"/>
              </a:spcBef>
              <a:spcAft>
                <a:spcPts val="0"/>
              </a:spcAft>
              <a:buClrTx/>
              <a:buSzTx/>
              <a:buFont typeface="Arial" panose="020B0604020202020204" pitchFamily="34" charset="0"/>
              <a:buChar char="•"/>
              <a:tabLst>
                <a:tab pos="5273868" algn="r"/>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Linear optics, amplitude and momentum detuning (</a:t>
            </a:r>
            <a:r>
              <a:rPr kumimoji="0" lang="en-US" sz="1400" b="0" i="0" u="none" strike="noStrike" kern="1200" cap="none" spc="0" normalizeH="0" baseline="0" noProof="0" dirty="0">
                <a:ln>
                  <a:noFill/>
                </a:ln>
                <a:solidFill>
                  <a:srgbClr val="0F124A"/>
                </a:solidFill>
                <a:effectLst/>
                <a:uLnTx/>
                <a:uFillTx/>
                <a:latin typeface="Arial"/>
                <a:ea typeface="+mn-ea"/>
                <a:cs typeface="+mn-cs"/>
                <a:hlinkClick r:id="rId2"/>
              </a:rPr>
              <a:t>presentation</a:t>
            </a:r>
            <a:r>
              <a:rPr kumimoji="0" lang="en-GB" sz="1400" b="0" i="0" u="none" strike="noStrike" kern="1200" cap="none" spc="0" normalizeH="0" baseline="0" noProof="0" dirty="0">
                <a:ln>
                  <a:noFill/>
                </a:ln>
                <a:solidFill>
                  <a:srgbClr val="0F124A"/>
                </a:solidFill>
                <a:effectLst/>
                <a:uLnTx/>
                <a:uFillTx/>
                <a:latin typeface="Arial"/>
                <a:ea typeface="+mn-ea"/>
                <a:cs typeface="+mn-cs"/>
              </a:rPr>
              <a:t>)</a:t>
            </a:r>
          </a:p>
          <a:p>
            <a:pPr marL="972884" marR="0" lvl="1" indent="-342900" algn="l" defTabSz="914377" rtl="0" eaLnBrk="1" fontAlgn="auto" latinLnBrk="0" hangingPunct="1">
              <a:lnSpc>
                <a:spcPts val="1851"/>
              </a:lnSpc>
              <a:spcBef>
                <a:spcPts val="0"/>
              </a:spcBef>
              <a:spcAft>
                <a:spcPts val="0"/>
              </a:spcAft>
              <a:buClrTx/>
              <a:buSzTx/>
              <a:buFont typeface="Arial" panose="020B0604020202020204" pitchFamily="34" charset="0"/>
              <a:buChar char="•"/>
              <a:tabLst>
                <a:tab pos="5273868" algn="r"/>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Emittance (</a:t>
            </a:r>
            <a:r>
              <a:rPr kumimoji="0" lang="en-GB" sz="1400" b="0" i="0" u="none" strike="noStrike" kern="1200" cap="none" spc="0" normalizeH="0" baseline="0" noProof="0" dirty="0">
                <a:ln>
                  <a:noFill/>
                </a:ln>
                <a:solidFill>
                  <a:srgbClr val="0F124A"/>
                </a:solidFill>
                <a:effectLst/>
                <a:uLnTx/>
                <a:uFillTx/>
                <a:latin typeface="Arial"/>
                <a:ea typeface="+mn-ea"/>
                <a:cs typeface="+mn-cs"/>
                <a:hlinkClick r:id="rId3"/>
              </a:rPr>
              <a:t>presentation</a:t>
            </a:r>
            <a:r>
              <a:rPr kumimoji="0" lang="en-GB" sz="1400" b="0" i="0" u="none" strike="noStrike" kern="1200" cap="none" spc="0" normalizeH="0" baseline="0" noProof="0" dirty="0">
                <a:ln>
                  <a:noFill/>
                </a:ln>
                <a:solidFill>
                  <a:srgbClr val="0F124A"/>
                </a:solidFill>
                <a:effectLst/>
                <a:uLnTx/>
                <a:uFillTx/>
                <a:latin typeface="Arial"/>
                <a:ea typeface="+mn-ea"/>
                <a:cs typeface="+mn-cs"/>
              </a:rPr>
              <a:t>) and radiation integrals (</a:t>
            </a:r>
            <a:r>
              <a:rPr kumimoji="0" lang="en-GB" sz="1400" b="0" i="0" u="none" strike="noStrike" kern="1200" cap="none" spc="0" normalizeH="0" baseline="0" noProof="0" dirty="0">
                <a:ln>
                  <a:noFill/>
                </a:ln>
                <a:solidFill>
                  <a:srgbClr val="0F124A"/>
                </a:solidFill>
                <a:effectLst/>
                <a:uLnTx/>
                <a:uFillTx/>
                <a:latin typeface="Arial"/>
                <a:ea typeface="+mn-ea"/>
                <a:cs typeface="+mn-cs"/>
                <a:hlinkClick r:id="rId4"/>
              </a:rPr>
              <a:t>presentation</a:t>
            </a:r>
            <a:r>
              <a:rPr kumimoji="0" lang="en-GB" sz="1400" b="0" i="0" u="none" strike="noStrike" kern="1200" cap="none" spc="0" normalizeH="0" baseline="0" noProof="0" dirty="0">
                <a:ln>
                  <a:noFill/>
                </a:ln>
                <a:solidFill>
                  <a:srgbClr val="0F124A"/>
                </a:solidFill>
                <a:effectLst/>
                <a:uLnTx/>
                <a:uFillTx/>
                <a:latin typeface="Arial"/>
                <a:ea typeface="+mn-ea"/>
                <a:cs typeface="+mn-cs"/>
              </a:rPr>
              <a:t>)</a:t>
            </a:r>
          </a:p>
          <a:p>
            <a:pPr marL="972884" marR="0" lvl="1" indent="-342900" algn="l" defTabSz="914377" rtl="0" eaLnBrk="1" fontAlgn="auto" latinLnBrk="0" hangingPunct="1">
              <a:lnSpc>
                <a:spcPts val="1851"/>
              </a:lnSpc>
              <a:spcBef>
                <a:spcPts val="0"/>
              </a:spcBef>
              <a:spcAft>
                <a:spcPts val="0"/>
              </a:spcAft>
              <a:buClrTx/>
              <a:buSzTx/>
              <a:buFont typeface="Arial" panose="020B0604020202020204" pitchFamily="34" charset="0"/>
              <a:buChar char="•"/>
              <a:tabLst>
                <a:tab pos="5273868" algn="r"/>
              </a:tabLst>
              <a:defRPr/>
            </a:pPr>
            <a:r>
              <a:rPr kumimoji="0" lang="en-GB" sz="1400" b="1" i="0" u="none" strike="noStrike" kern="1200" cap="none" spc="0" normalizeH="0" baseline="0" noProof="0" dirty="0">
                <a:ln>
                  <a:noFill/>
                </a:ln>
                <a:solidFill>
                  <a:schemeClr val="tx2"/>
                </a:solidFill>
                <a:effectLst/>
                <a:uLnTx/>
                <a:uFillTx/>
                <a:latin typeface="Arial"/>
                <a:ea typeface="+mn-ea"/>
                <a:cs typeface="+mn-cs"/>
              </a:rPr>
              <a:t>On axis and tilted solenoid</a:t>
            </a:r>
          </a:p>
          <a:p>
            <a:pPr marL="342900" marR="0" lvl="0" indent="-342900" algn="l" defTabSz="914377" rtl="0" eaLnBrk="1" fontAlgn="auto" latinLnBrk="0" hangingPunct="1">
              <a:lnSpc>
                <a:spcPts val="1851"/>
              </a:lnSpc>
              <a:spcBef>
                <a:spcPts val="1851"/>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F124A"/>
                </a:solidFill>
                <a:effectLst/>
                <a:uLnTx/>
                <a:uFillTx/>
                <a:latin typeface="Arial"/>
                <a:ea typeface="+mn-ea"/>
                <a:cs typeface="+mn-cs"/>
              </a:rPr>
              <a:t>Tapering Implementation in MADX</a:t>
            </a:r>
          </a:p>
          <a:p>
            <a:pPr marL="972884" marR="0" lvl="1" indent="-342900" algn="l" defTabSz="914377" rtl="0" eaLnBrk="1" fontAlgn="auto" latinLnBrk="0" hangingPunct="1">
              <a:lnSpc>
                <a:spcPts val="1851"/>
              </a:lnSpc>
              <a:spcBef>
                <a:spcPts val="0"/>
              </a:spcBef>
              <a:spcAft>
                <a:spcPts val="0"/>
              </a:spcAft>
              <a:buClrTx/>
              <a:buSzTx/>
              <a:buFont typeface="Arial" panose="020B0604020202020204" pitchFamily="34" charset="0"/>
              <a:buChar char="•"/>
              <a:tabLst>
                <a:tab pos="5273868" algn="r"/>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Presented during FCC November Week 2020 (</a:t>
            </a:r>
            <a:r>
              <a:rPr kumimoji="0" lang="en-GB" sz="1400" b="0" i="0" u="none" strike="noStrike" kern="1200" cap="none" spc="0" normalizeH="0" baseline="0" noProof="0" dirty="0">
                <a:ln>
                  <a:noFill/>
                </a:ln>
                <a:solidFill>
                  <a:srgbClr val="0F124A"/>
                </a:solidFill>
                <a:effectLst/>
                <a:uLnTx/>
                <a:uFillTx/>
                <a:latin typeface="Arial"/>
                <a:ea typeface="+mn-ea"/>
                <a:cs typeface="+mn-cs"/>
                <a:hlinkClick r:id="rId5"/>
              </a:rPr>
              <a:t>presentation</a:t>
            </a:r>
            <a:r>
              <a:rPr kumimoji="0" lang="en-GB" sz="1400" b="0" i="0" u="none" strike="noStrike" kern="1200" cap="none" spc="0" normalizeH="0" baseline="0" noProof="0" dirty="0">
                <a:ln>
                  <a:noFill/>
                </a:ln>
                <a:solidFill>
                  <a:srgbClr val="0F124A"/>
                </a:solidFill>
                <a:effectLst/>
                <a:uLnTx/>
                <a:uFillTx/>
                <a:latin typeface="Arial"/>
                <a:ea typeface="+mn-ea"/>
                <a:cs typeface="+mn-cs"/>
              </a:rPr>
              <a:t>)</a:t>
            </a:r>
          </a:p>
          <a:p>
            <a:pPr marL="972884" marR="0" lvl="1" indent="-342900" algn="l" defTabSz="914377" rtl="0" eaLnBrk="1" fontAlgn="auto" latinLnBrk="0" hangingPunct="1">
              <a:lnSpc>
                <a:spcPts val="1851"/>
              </a:lnSpc>
              <a:spcBef>
                <a:spcPts val="0"/>
              </a:spcBef>
              <a:spcAft>
                <a:spcPts val="0"/>
              </a:spcAft>
              <a:buClrTx/>
              <a:buSzTx/>
              <a:buFont typeface="Arial" panose="020B0604020202020204" pitchFamily="34" charset="0"/>
              <a:buChar char="•"/>
              <a:tabLst>
                <a:tab pos="5273868" algn="r"/>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Optics in good agreement with SAD results</a:t>
            </a:r>
          </a:p>
          <a:p>
            <a:pPr marL="972884" marR="0" lvl="1" indent="-342900" algn="l" defTabSz="914377" rtl="0" eaLnBrk="1" fontAlgn="auto" latinLnBrk="0" hangingPunct="1">
              <a:lnSpc>
                <a:spcPts val="1851"/>
              </a:lnSpc>
              <a:spcBef>
                <a:spcPts val="0"/>
              </a:spcBef>
              <a:spcAft>
                <a:spcPts val="0"/>
              </a:spcAft>
              <a:buClrTx/>
              <a:buSzTx/>
              <a:buFont typeface="Arial" panose="020B0604020202020204" pitchFamily="34" charset="0"/>
              <a:buChar char="•"/>
              <a:tabLst>
                <a:tab pos="5273868" algn="r"/>
              </a:tabLst>
              <a:defRPr/>
            </a:pPr>
            <a:r>
              <a:rPr kumimoji="0" lang="en-GB" sz="1400" b="0" i="0" u="none" strike="noStrike" kern="1200" cap="none" spc="0" normalizeH="0" baseline="0" noProof="0" dirty="0">
                <a:ln>
                  <a:noFill/>
                </a:ln>
                <a:solidFill>
                  <a:srgbClr val="0F124A"/>
                </a:solidFill>
                <a:effectLst/>
                <a:uLnTx/>
                <a:uFillTx/>
                <a:latin typeface="Arial"/>
                <a:ea typeface="+mn-ea"/>
                <a:cs typeface="+mn-cs"/>
              </a:rPr>
              <a:t>Able to get correct emittance from tracking</a:t>
            </a:r>
          </a:p>
          <a:p>
            <a:pPr marL="342900" marR="0" lvl="0" indent="-342900" algn="l" defTabSz="914377" rtl="0" eaLnBrk="1" fontAlgn="auto" latinLnBrk="0" hangingPunct="1">
              <a:lnSpc>
                <a:spcPts val="1851"/>
              </a:lnSpc>
              <a:spcBef>
                <a:spcPts val="1851"/>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solidFill>
                  <a:srgbClr val="0F124A"/>
                </a:solidFill>
                <a:effectLst/>
                <a:uLnTx/>
                <a:uFillTx/>
                <a:latin typeface="Arial"/>
                <a:ea typeface="+mn-ea"/>
                <a:cs typeface="+mn-cs"/>
              </a:rPr>
              <a:t>Analytical equations for emittance estimate</a:t>
            </a:r>
          </a:p>
          <a:p>
            <a:pPr marL="972884" marR="0" lvl="1" indent="-342900" algn="l" defTabSz="914377" rtl="0" eaLnBrk="1" fontAlgn="auto" latinLnBrk="0" hangingPunct="1">
              <a:lnSpc>
                <a:spcPts val="1851"/>
              </a:lnSpc>
              <a:spcBef>
                <a:spcPts val="0"/>
              </a:spcBef>
              <a:spcAft>
                <a:spcPts val="0"/>
              </a:spcAft>
              <a:buClrTx/>
              <a:buSzTx/>
              <a:buFont typeface="Arial" panose="020B0604020202020204" pitchFamily="34" charset="0"/>
              <a:buChar char="•"/>
              <a:tabLst>
                <a:tab pos="5273868" algn="r"/>
              </a:tabLst>
              <a:defRPr/>
            </a:pPr>
            <a:r>
              <a:rPr kumimoji="0" lang="en-GB" sz="1400" b="0" i="0" u="none" strike="noStrike" kern="1200" cap="none" spc="0" normalizeH="0" baseline="0" noProof="0" dirty="0">
                <a:ln>
                  <a:noFill/>
                </a:ln>
                <a:effectLst/>
                <a:uLnTx/>
                <a:uFillTx/>
                <a:latin typeface="Arial"/>
                <a:ea typeface="+mn-ea"/>
                <a:cs typeface="+mn-cs"/>
              </a:rPr>
              <a:t>Quadrupole roll errors and </a:t>
            </a:r>
            <a:r>
              <a:rPr kumimoji="0" lang="en-GB" sz="1400" b="0" i="0" u="none" strike="noStrike" kern="1200" cap="none" spc="0" normalizeH="0" baseline="0" noProof="0" dirty="0" err="1">
                <a:ln>
                  <a:noFill/>
                </a:ln>
                <a:effectLst/>
                <a:uLnTx/>
                <a:uFillTx/>
                <a:latin typeface="Arial"/>
                <a:ea typeface="+mn-ea"/>
                <a:cs typeface="+mn-cs"/>
              </a:rPr>
              <a:t>sextupole</a:t>
            </a:r>
            <a:r>
              <a:rPr kumimoji="0" lang="en-GB" sz="1400" b="0" i="0" u="none" strike="noStrike" kern="1200" cap="none" spc="0" normalizeH="0" baseline="0" noProof="0" dirty="0">
                <a:ln>
                  <a:noFill/>
                </a:ln>
                <a:effectLst/>
                <a:uLnTx/>
                <a:uFillTx/>
                <a:latin typeface="Arial"/>
                <a:ea typeface="+mn-ea"/>
                <a:cs typeface="+mn-cs"/>
              </a:rPr>
              <a:t> misalignments (</a:t>
            </a:r>
            <a:r>
              <a:rPr kumimoji="0" lang="en-GB" sz="1400" b="0" i="0" u="none" strike="noStrike" kern="1200" cap="none" spc="0" normalizeH="0" baseline="0" noProof="0" dirty="0">
                <a:ln>
                  <a:noFill/>
                </a:ln>
                <a:effectLst/>
                <a:uLnTx/>
                <a:uFillTx/>
                <a:latin typeface="Arial"/>
                <a:ea typeface="+mn-ea"/>
                <a:cs typeface="+mn-cs"/>
                <a:hlinkClick r:id="rId6"/>
              </a:rPr>
              <a:t>presentation</a:t>
            </a:r>
            <a:r>
              <a:rPr kumimoji="0" lang="en-GB" sz="1400" b="0" i="0" u="none" strike="noStrike" kern="1200" cap="none" spc="0" normalizeH="0" baseline="0" noProof="0" dirty="0">
                <a:ln>
                  <a:noFill/>
                </a:ln>
                <a:effectLst/>
                <a:uLnTx/>
                <a:uFillTx/>
                <a:latin typeface="Arial"/>
                <a:ea typeface="+mn-ea"/>
                <a:cs typeface="+mn-cs"/>
              </a:rPr>
              <a:t>)</a:t>
            </a:r>
          </a:p>
          <a:p>
            <a:pPr marL="342900" marR="0" lvl="0" indent="-342900" algn="l" defTabSz="914377" rtl="0" eaLnBrk="1" fontAlgn="auto" latinLnBrk="0" hangingPunct="1">
              <a:lnSpc>
                <a:spcPts val="1851"/>
              </a:lnSpc>
              <a:spcBef>
                <a:spcPts val="1851"/>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effectLst/>
                <a:uLnTx/>
                <a:uFillTx/>
                <a:latin typeface="Arial"/>
                <a:ea typeface="+mn-ea"/>
                <a:cs typeface="+mn-cs"/>
              </a:rPr>
              <a:t>Dynamic Aperture Studies</a:t>
            </a:r>
          </a:p>
          <a:p>
            <a:pPr marL="972884" marR="0" lvl="1" indent="-342900" algn="l" defTabSz="914377" rtl="0" eaLnBrk="1" fontAlgn="auto" latinLnBrk="0" hangingPunct="1">
              <a:lnSpc>
                <a:spcPts val="1851"/>
              </a:lnSpc>
              <a:spcBef>
                <a:spcPts val="0"/>
              </a:spcBef>
              <a:spcAft>
                <a:spcPts val="0"/>
              </a:spcAft>
              <a:buClrTx/>
              <a:buSzTx/>
              <a:buFont typeface="Arial" panose="020B0604020202020204" pitchFamily="34" charset="0"/>
              <a:buChar char="•"/>
              <a:tabLst>
                <a:tab pos="5273868" algn="r"/>
              </a:tabLst>
              <a:defRPr/>
            </a:pPr>
            <a:r>
              <a:rPr kumimoji="0" lang="en-GB" sz="1400" b="0" i="0" u="none" strike="noStrike" kern="1200" cap="none" spc="0" normalizeH="0" baseline="0" noProof="0" dirty="0">
                <a:ln>
                  <a:noFill/>
                </a:ln>
                <a:effectLst/>
                <a:uLnTx/>
                <a:uFillTx/>
                <a:latin typeface="Arial"/>
                <a:ea typeface="+mn-ea"/>
                <a:cs typeface="+mn-cs"/>
              </a:rPr>
              <a:t>Computation of dynamic aperture without radiation in PTC (</a:t>
            </a:r>
            <a:r>
              <a:rPr kumimoji="0" lang="en-GB" sz="1400" b="0" i="0" u="none" strike="noStrike" kern="1200" cap="none" spc="0" normalizeH="0" baseline="0" noProof="0" dirty="0">
                <a:ln>
                  <a:noFill/>
                </a:ln>
                <a:effectLst/>
                <a:uLnTx/>
                <a:uFillTx/>
                <a:latin typeface="Arial"/>
                <a:ea typeface="+mn-ea"/>
                <a:cs typeface="+mn-cs"/>
                <a:hlinkClick r:id="rId7">
                  <a:extLst>
                    <a:ext uri="{A12FA001-AC4F-418D-AE19-62706E023703}">
                      <ahyp:hlinkClr xmlns:ahyp="http://schemas.microsoft.com/office/drawing/2018/hyperlinkcolor" val="tx"/>
                    </a:ext>
                  </a:extLst>
                </a:hlinkClick>
              </a:rPr>
              <a:t>presentation</a:t>
            </a:r>
            <a:r>
              <a:rPr kumimoji="0" lang="en-GB" sz="1400" b="0" i="0" u="none" strike="noStrike" kern="1200" cap="none" spc="0" normalizeH="0" baseline="0" noProof="0" dirty="0">
                <a:ln>
                  <a:noFill/>
                </a:ln>
                <a:effectLst/>
                <a:uLnTx/>
                <a:uFillTx/>
                <a:latin typeface="Arial"/>
                <a:ea typeface="+mn-ea"/>
                <a:cs typeface="+mn-cs"/>
              </a:rPr>
              <a:t>)</a:t>
            </a:r>
          </a:p>
          <a:p>
            <a:pPr marL="342900" marR="0" lvl="0" indent="-342900" algn="l" defTabSz="914377" rtl="0" eaLnBrk="1" fontAlgn="auto" latinLnBrk="0" hangingPunct="1">
              <a:lnSpc>
                <a:spcPts val="1851"/>
              </a:lnSpc>
              <a:spcBef>
                <a:spcPts val="1851"/>
              </a:spcBef>
              <a:spcAft>
                <a:spcPts val="0"/>
              </a:spcAft>
              <a:buClrTx/>
              <a:buSzTx/>
              <a:buFont typeface="Arial" panose="020B0604020202020204" pitchFamily="34" charset="0"/>
              <a:buChar char="•"/>
              <a:tabLst/>
              <a:defRPr/>
            </a:pPr>
            <a:r>
              <a:rPr kumimoji="0" lang="en-GB" sz="1800" b="1" i="0" u="none" strike="noStrike" kern="1200" cap="none" spc="0" normalizeH="0" baseline="0" noProof="0" dirty="0">
                <a:ln>
                  <a:noFill/>
                </a:ln>
                <a:effectLst/>
                <a:uLnTx/>
                <a:uFillTx/>
                <a:latin typeface="Arial"/>
                <a:ea typeface="+mn-ea"/>
                <a:cs typeface="+mn-cs"/>
              </a:rPr>
              <a:t>Input for future code development at CERN</a:t>
            </a:r>
          </a:p>
          <a:p>
            <a:pPr marL="972884" marR="0" lvl="1" indent="-342900" algn="l" defTabSz="914377" rtl="0" eaLnBrk="1" fontAlgn="auto" latinLnBrk="0" hangingPunct="1">
              <a:lnSpc>
                <a:spcPts val="1851"/>
              </a:lnSpc>
              <a:spcBef>
                <a:spcPts val="0"/>
              </a:spcBef>
              <a:spcAft>
                <a:spcPts val="0"/>
              </a:spcAft>
              <a:buClrTx/>
              <a:buSzTx/>
              <a:buFont typeface="Arial" panose="020B0604020202020204" pitchFamily="34" charset="0"/>
              <a:buChar char="•"/>
              <a:tabLst>
                <a:tab pos="5273868" algn="r"/>
              </a:tabLst>
              <a:defRPr/>
            </a:pPr>
            <a:r>
              <a:rPr kumimoji="0" lang="en-GB" sz="1400" b="0" i="0" u="none" strike="noStrike" kern="1200" cap="none" spc="0" normalizeH="0" baseline="0" noProof="0" dirty="0">
                <a:ln>
                  <a:noFill/>
                </a:ln>
                <a:effectLst/>
                <a:uLnTx/>
                <a:uFillTx/>
                <a:latin typeface="Arial"/>
                <a:ea typeface="+mn-ea"/>
                <a:cs typeface="+mn-cs"/>
              </a:rPr>
              <a:t>Input for MAD-NG development (</a:t>
            </a:r>
            <a:r>
              <a:rPr kumimoji="0" lang="en-GB" sz="1400" b="0" i="0" u="none" strike="noStrike" kern="1200" cap="none" spc="0" normalizeH="0" baseline="0" noProof="0" dirty="0">
                <a:ln>
                  <a:noFill/>
                </a:ln>
                <a:effectLst/>
                <a:uLnTx/>
                <a:uFillTx/>
                <a:latin typeface="Arial"/>
                <a:ea typeface="+mn-ea"/>
                <a:cs typeface="+mn-cs"/>
                <a:hlinkClick r:id="rId8">
                  <a:extLst>
                    <a:ext uri="{A12FA001-AC4F-418D-AE19-62706E023703}">
                      <ahyp:hlinkClr xmlns:ahyp="http://schemas.microsoft.com/office/drawing/2018/hyperlinkcolor" val="tx"/>
                    </a:ext>
                  </a:extLst>
                </a:hlinkClick>
              </a:rPr>
              <a:t>presentation</a:t>
            </a:r>
            <a:r>
              <a:rPr kumimoji="0" lang="en-GB" sz="1400" b="0" i="0" u="none" strike="noStrike" kern="1200" cap="none" spc="0" normalizeH="0" baseline="0" noProof="0" dirty="0">
                <a:ln>
                  <a:noFill/>
                </a:ln>
                <a:effectLst/>
                <a:uLnTx/>
                <a:uFillTx/>
                <a:latin typeface="Arial"/>
                <a:ea typeface="+mn-ea"/>
                <a:cs typeface="+mn-cs"/>
              </a:rPr>
              <a:t>)</a:t>
            </a:r>
          </a:p>
          <a:p>
            <a:endParaRPr lang="en-GB" sz="2000" dirty="0"/>
          </a:p>
        </p:txBody>
      </p:sp>
      <p:sp>
        <p:nvSpPr>
          <p:cNvPr id="4" name="Title 3">
            <a:extLst>
              <a:ext uri="{FF2B5EF4-FFF2-40B4-BE49-F238E27FC236}">
                <a16:creationId xmlns:a16="http://schemas.microsoft.com/office/drawing/2014/main" id="{4C6552CA-8467-4593-97B2-BB32D9B57F9F}"/>
              </a:ext>
            </a:extLst>
          </p:cNvPr>
          <p:cNvSpPr>
            <a:spLocks noGrp="1"/>
          </p:cNvSpPr>
          <p:nvPr>
            <p:ph type="title"/>
          </p:nvPr>
        </p:nvSpPr>
        <p:spPr/>
        <p:txBody>
          <a:bodyPr/>
          <a:lstStyle/>
          <a:p>
            <a:r>
              <a:rPr lang="en-US" dirty="0"/>
              <a:t>Overview of Ongoing CERN Efforts</a:t>
            </a:r>
            <a:endParaRPr lang="en-GB" dirty="0"/>
          </a:p>
        </p:txBody>
      </p:sp>
    </p:spTree>
    <p:extLst>
      <p:ext uri="{BB962C8B-B14F-4D97-AF65-F5344CB8AC3E}">
        <p14:creationId xmlns:p14="http://schemas.microsoft.com/office/powerpoint/2010/main" val="1143938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AA792C6-CE5B-4814-8E31-83AE251A4F36}"/>
              </a:ext>
            </a:extLst>
          </p:cNvPr>
          <p:cNvSpPr>
            <a:spLocks noGrp="1"/>
          </p:cNvSpPr>
          <p:nvPr>
            <p:ph type="sldNum" sz="quarter" idx="10"/>
          </p:nvPr>
        </p:nvSpPr>
        <p:spPr/>
        <p:txBody>
          <a:bodyPr/>
          <a:lstStyle/>
          <a:p>
            <a:fld id="{88A1DFE4-5FC5-43BD-BB7E-75EAD82B965F}" type="slidenum">
              <a:rPr lang="en-US" noProof="0" smtClean="0"/>
              <a:pPr/>
              <a:t>5</a:t>
            </a:fld>
            <a:endParaRPr lang="en-US" noProof="0" dirty="0"/>
          </a:p>
        </p:txBody>
      </p:sp>
      <p:sp>
        <p:nvSpPr>
          <p:cNvPr id="3" name="Text Placeholder 2">
            <a:extLst>
              <a:ext uri="{FF2B5EF4-FFF2-40B4-BE49-F238E27FC236}">
                <a16:creationId xmlns:a16="http://schemas.microsoft.com/office/drawing/2014/main" id="{6D10E2C8-97B7-4E88-AA2D-89FA94382B04}"/>
              </a:ext>
            </a:extLst>
          </p:cNvPr>
          <p:cNvSpPr>
            <a:spLocks noGrp="1"/>
          </p:cNvSpPr>
          <p:nvPr>
            <p:ph type="body" sz="quarter" idx="12"/>
          </p:nvPr>
        </p:nvSpPr>
        <p:spPr>
          <a:xfrm>
            <a:off x="590400" y="1989117"/>
            <a:ext cx="5664350" cy="4684733"/>
          </a:xfrm>
        </p:spPr>
        <p:txBody>
          <a:bodyPr/>
          <a:lstStyle/>
          <a:p>
            <a:pPr marL="342900" indent="-342900">
              <a:buFont typeface="Arial" panose="020B0604020202020204" pitchFamily="34" charset="0"/>
              <a:buChar char="•"/>
            </a:pPr>
            <a:r>
              <a:rPr lang="en-GB" b="1" dirty="0"/>
              <a:t>Tilted Solenoid</a:t>
            </a:r>
          </a:p>
          <a:p>
            <a:pPr marL="796489" lvl="1" indent="-342900"/>
            <a:r>
              <a:rPr lang="en-GB" dirty="0"/>
              <a:t>Machine geometry defined by beam’s path through solenoid</a:t>
            </a:r>
          </a:p>
          <a:p>
            <a:pPr marL="796489" lvl="1" indent="-342900"/>
            <a:r>
              <a:rPr lang="en-GB" dirty="0"/>
              <a:t>Correct optics behaviour whilst passing through solenoid</a:t>
            </a:r>
          </a:p>
          <a:p>
            <a:pPr marL="342900" indent="-342900">
              <a:buFont typeface="Arial" panose="020B0604020202020204" pitchFamily="34" charset="0"/>
              <a:buChar char="•"/>
            </a:pPr>
            <a:r>
              <a:rPr lang="en-GB" b="1" dirty="0"/>
              <a:t>Finite/thick multipoles</a:t>
            </a:r>
          </a:p>
          <a:p>
            <a:pPr marL="796489" lvl="1" indent="-342900"/>
            <a:r>
              <a:rPr lang="en-GB" dirty="0"/>
              <a:t>Including fringe fields</a:t>
            </a:r>
          </a:p>
          <a:p>
            <a:pPr marL="342900" indent="-342900">
              <a:buFont typeface="Arial" panose="020B0604020202020204" pitchFamily="34" charset="0"/>
              <a:buChar char="•"/>
            </a:pPr>
            <a:r>
              <a:rPr lang="en-GB" b="1" dirty="0"/>
              <a:t>Overlapping</a:t>
            </a:r>
            <a:r>
              <a:rPr lang="en-GB" dirty="0"/>
              <a:t> of solenoid and other elements</a:t>
            </a:r>
          </a:p>
          <a:p>
            <a:pPr marL="342900" indent="-342900">
              <a:buFont typeface="Arial" panose="020B0604020202020204" pitchFamily="34" charset="0"/>
              <a:buChar char="•"/>
            </a:pPr>
            <a:r>
              <a:rPr lang="en-GB" dirty="0"/>
              <a:t>SAD↔MADX converter that produces</a:t>
            </a:r>
          </a:p>
          <a:p>
            <a:pPr marL="796489" lvl="1" indent="-342900"/>
            <a:r>
              <a:rPr lang="en-GB" dirty="0"/>
              <a:t>“Standard” CERN/KEK </a:t>
            </a:r>
            <a:r>
              <a:rPr lang="en-GB" b="1" dirty="0"/>
              <a:t>format</a:t>
            </a:r>
          </a:p>
          <a:p>
            <a:pPr marL="796489" lvl="1" indent="-342900"/>
            <a:r>
              <a:rPr lang="en-GB" b="1" dirty="0"/>
              <a:t>Forward/Backward </a:t>
            </a:r>
            <a:r>
              <a:rPr lang="en-GB" dirty="0"/>
              <a:t>translation</a:t>
            </a:r>
          </a:p>
        </p:txBody>
      </p:sp>
      <p:sp>
        <p:nvSpPr>
          <p:cNvPr id="4" name="Title 3">
            <a:extLst>
              <a:ext uri="{FF2B5EF4-FFF2-40B4-BE49-F238E27FC236}">
                <a16:creationId xmlns:a16="http://schemas.microsoft.com/office/drawing/2014/main" id="{A6B4B327-F10A-4B9B-9EAD-328AF6CCBB65}"/>
              </a:ext>
            </a:extLst>
          </p:cNvPr>
          <p:cNvSpPr>
            <a:spLocks noGrp="1"/>
          </p:cNvSpPr>
          <p:nvPr>
            <p:ph type="title"/>
          </p:nvPr>
        </p:nvSpPr>
        <p:spPr/>
        <p:txBody>
          <a:bodyPr/>
          <a:lstStyle/>
          <a:p>
            <a:r>
              <a:rPr lang="en-GB" dirty="0"/>
              <a:t>Features Required for IR Modelling</a:t>
            </a:r>
          </a:p>
        </p:txBody>
      </p:sp>
      <p:cxnSp>
        <p:nvCxnSpPr>
          <p:cNvPr id="5" name="Connector: Elbow 4">
            <a:extLst>
              <a:ext uri="{FF2B5EF4-FFF2-40B4-BE49-F238E27FC236}">
                <a16:creationId xmlns:a16="http://schemas.microsoft.com/office/drawing/2014/main" id="{4320A6B3-2828-4F38-A00B-9EA64BDA950F}"/>
              </a:ext>
            </a:extLst>
          </p:cNvPr>
          <p:cNvCxnSpPr>
            <a:cxnSpLocks/>
            <a:stCxn id="6" idx="1"/>
            <a:endCxn id="6" idx="3"/>
          </p:cNvCxnSpPr>
          <p:nvPr/>
        </p:nvCxnSpPr>
        <p:spPr>
          <a:xfrm rot="10800000" flipH="1">
            <a:off x="8192090" y="3019803"/>
            <a:ext cx="1585740" cy="6524"/>
          </a:xfrm>
          <a:prstGeom prst="bentConnector5">
            <a:avLst>
              <a:gd name="adj1" fmla="val 662"/>
              <a:gd name="adj2" fmla="val 35709"/>
              <a:gd name="adj3" fmla="val 100000"/>
            </a:avLst>
          </a:prstGeom>
          <a:ln w="38100">
            <a:solidFill>
              <a:srgbClr val="7F7FDD"/>
            </a:solidFill>
            <a:prstDash val="sysDot"/>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2F970A70-2626-4F51-B65C-4AD847AFE885}"/>
              </a:ext>
            </a:extLst>
          </p:cNvPr>
          <p:cNvCxnSpPr>
            <a:cxnSpLocks/>
          </p:cNvCxnSpPr>
          <p:nvPr/>
        </p:nvCxnSpPr>
        <p:spPr>
          <a:xfrm flipV="1">
            <a:off x="6201177" y="3125031"/>
            <a:ext cx="1990913" cy="262309"/>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BB175083-E0B9-41E1-8E0B-6B1DA01FD966}"/>
              </a:ext>
            </a:extLst>
          </p:cNvPr>
          <p:cNvCxnSpPr>
            <a:cxnSpLocks/>
          </p:cNvCxnSpPr>
          <p:nvPr/>
        </p:nvCxnSpPr>
        <p:spPr>
          <a:xfrm flipV="1">
            <a:off x="8192090" y="2917625"/>
            <a:ext cx="1585740" cy="207406"/>
          </a:xfrm>
          <a:prstGeom prst="line">
            <a:avLst/>
          </a:prstGeom>
          <a:ln w="38100">
            <a:solidFill>
              <a:srgbClr val="0000BC"/>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3791991-5B3B-47D8-BDCD-AB0FDF286284}"/>
              </a:ext>
            </a:extLst>
          </p:cNvPr>
          <p:cNvCxnSpPr>
            <a:cxnSpLocks/>
          </p:cNvCxnSpPr>
          <p:nvPr/>
        </p:nvCxnSpPr>
        <p:spPr>
          <a:xfrm flipV="1">
            <a:off x="9777830" y="2650742"/>
            <a:ext cx="1983268" cy="266882"/>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0" name="Rectangle 9">
            <a:extLst>
              <a:ext uri="{FF2B5EF4-FFF2-40B4-BE49-F238E27FC236}">
                <a16:creationId xmlns:a16="http://schemas.microsoft.com/office/drawing/2014/main" id="{8BF42D82-44F5-42C0-A9BF-45BC65D70C29}"/>
              </a:ext>
            </a:extLst>
          </p:cNvPr>
          <p:cNvSpPr/>
          <p:nvPr/>
        </p:nvSpPr>
        <p:spPr>
          <a:xfrm rot="21126017">
            <a:off x="6207730" y="3064934"/>
            <a:ext cx="405173" cy="585334"/>
          </a:xfrm>
          <a:prstGeom prst="rect">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10">
            <a:extLst>
              <a:ext uri="{FF2B5EF4-FFF2-40B4-BE49-F238E27FC236}">
                <a16:creationId xmlns:a16="http://schemas.microsoft.com/office/drawing/2014/main" id="{5DDA09CA-CB9C-40C5-97FA-4FFBD32A852F}"/>
              </a:ext>
            </a:extLst>
          </p:cNvPr>
          <p:cNvSpPr/>
          <p:nvPr/>
        </p:nvSpPr>
        <p:spPr>
          <a:xfrm rot="21126017">
            <a:off x="11355984" y="2410970"/>
            <a:ext cx="405173" cy="530886"/>
          </a:xfrm>
          <a:prstGeom prst="rect">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2" name="Straight Connector 11">
            <a:extLst>
              <a:ext uri="{FF2B5EF4-FFF2-40B4-BE49-F238E27FC236}">
                <a16:creationId xmlns:a16="http://schemas.microsoft.com/office/drawing/2014/main" id="{23B127DC-6FDB-4A58-B3CA-FDC276258B76}"/>
              </a:ext>
            </a:extLst>
          </p:cNvPr>
          <p:cNvCxnSpPr>
            <a:cxnSpLocks/>
          </p:cNvCxnSpPr>
          <p:nvPr/>
        </p:nvCxnSpPr>
        <p:spPr>
          <a:xfrm rot="991099" flipV="1">
            <a:off x="6205936" y="2601032"/>
            <a:ext cx="1990913" cy="262309"/>
          </a:xfrm>
          <a:prstGeom prst="line">
            <a:avLst/>
          </a:prstGeom>
          <a:ln w="38100">
            <a:solidFill>
              <a:srgbClr val="FF4A29">
                <a:alpha val="50196"/>
              </a:srgbClr>
            </a:solidFill>
            <a:prstDash val="solid"/>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639E5F0-6DE7-4500-9082-77ADADB6EFFF}"/>
              </a:ext>
            </a:extLst>
          </p:cNvPr>
          <p:cNvCxnSpPr>
            <a:cxnSpLocks/>
          </p:cNvCxnSpPr>
          <p:nvPr/>
        </p:nvCxnSpPr>
        <p:spPr>
          <a:xfrm rot="991099" flipV="1">
            <a:off x="8194771" y="2917944"/>
            <a:ext cx="1585740" cy="207406"/>
          </a:xfrm>
          <a:prstGeom prst="line">
            <a:avLst/>
          </a:prstGeom>
          <a:ln w="38100">
            <a:solidFill>
              <a:srgbClr val="0000BC">
                <a:alpha val="50196"/>
              </a:srgbClr>
            </a:solidFill>
            <a:prstDash val="solid"/>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83A64ADB-984E-4BFF-BAB1-995861939E34}"/>
              </a:ext>
            </a:extLst>
          </p:cNvPr>
          <p:cNvCxnSpPr>
            <a:cxnSpLocks/>
          </p:cNvCxnSpPr>
          <p:nvPr/>
        </p:nvCxnSpPr>
        <p:spPr>
          <a:xfrm rot="991099" flipV="1">
            <a:off x="9779289" y="3174464"/>
            <a:ext cx="1983268" cy="266882"/>
          </a:xfrm>
          <a:prstGeom prst="line">
            <a:avLst/>
          </a:prstGeom>
          <a:ln w="38100">
            <a:solidFill>
              <a:srgbClr val="FF4A29">
                <a:alpha val="50196"/>
              </a:srgbClr>
            </a:solidFill>
            <a:prstDash val="solid"/>
          </a:ln>
        </p:spPr>
        <p:style>
          <a:lnRef idx="1">
            <a:schemeClr val="accent1"/>
          </a:lnRef>
          <a:fillRef idx="0">
            <a:schemeClr val="accent1"/>
          </a:fillRef>
          <a:effectRef idx="0">
            <a:schemeClr val="accent1"/>
          </a:effectRef>
          <a:fontRef idx="minor">
            <a:schemeClr val="tx1"/>
          </a:fontRef>
        </p:style>
      </p:cxnSp>
      <p:sp>
        <p:nvSpPr>
          <p:cNvPr id="15" name="Rectangle 14">
            <a:extLst>
              <a:ext uri="{FF2B5EF4-FFF2-40B4-BE49-F238E27FC236}">
                <a16:creationId xmlns:a16="http://schemas.microsoft.com/office/drawing/2014/main" id="{85B36B9C-6ADD-4F1F-B373-071D847C9D04}"/>
              </a:ext>
            </a:extLst>
          </p:cNvPr>
          <p:cNvSpPr/>
          <p:nvPr/>
        </p:nvSpPr>
        <p:spPr>
          <a:xfrm rot="517116">
            <a:off x="6213968" y="2328619"/>
            <a:ext cx="405173" cy="585334"/>
          </a:xfrm>
          <a:prstGeom prst="rect">
            <a:avLst/>
          </a:prstGeom>
          <a:noFill/>
          <a:ln w="38100">
            <a:solidFill>
              <a:srgbClr val="FF4A29">
                <a:alpha val="50196"/>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5EDB2B40-AB7C-44F5-BC46-7176870EBDA4}"/>
              </a:ext>
            </a:extLst>
          </p:cNvPr>
          <p:cNvSpPr/>
          <p:nvPr/>
        </p:nvSpPr>
        <p:spPr>
          <a:xfrm rot="517116">
            <a:off x="11357790" y="3148007"/>
            <a:ext cx="405173" cy="530886"/>
          </a:xfrm>
          <a:prstGeom prst="rect">
            <a:avLst/>
          </a:prstGeom>
          <a:noFill/>
          <a:ln w="38100">
            <a:solidFill>
              <a:srgbClr val="FF4A29">
                <a:alpha val="50196"/>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5">
            <a:extLst>
              <a:ext uri="{FF2B5EF4-FFF2-40B4-BE49-F238E27FC236}">
                <a16:creationId xmlns:a16="http://schemas.microsoft.com/office/drawing/2014/main" id="{AFF12DC2-3116-4549-BB5E-82BBFB898A91}"/>
              </a:ext>
            </a:extLst>
          </p:cNvPr>
          <p:cNvSpPr/>
          <p:nvPr/>
        </p:nvSpPr>
        <p:spPr>
          <a:xfrm>
            <a:off x="8192090" y="2466211"/>
            <a:ext cx="1585740" cy="1107183"/>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37" name="Straight Arrow Connector 36">
            <a:extLst>
              <a:ext uri="{FF2B5EF4-FFF2-40B4-BE49-F238E27FC236}">
                <a16:creationId xmlns:a16="http://schemas.microsoft.com/office/drawing/2014/main" id="{11A62B6B-74DF-4EE9-9701-C06C07BF7488}"/>
              </a:ext>
            </a:extLst>
          </p:cNvPr>
          <p:cNvCxnSpPr/>
          <p:nvPr/>
        </p:nvCxnSpPr>
        <p:spPr>
          <a:xfrm>
            <a:off x="6308022" y="4266571"/>
            <a:ext cx="5487695" cy="0"/>
          </a:xfrm>
          <a:prstGeom prst="straightConnector1">
            <a:avLst/>
          </a:prstGeom>
          <a:ln w="38100">
            <a:solidFill>
              <a:srgbClr val="0000BC"/>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8" name="Straight Arrow Connector 37">
            <a:extLst>
              <a:ext uri="{FF2B5EF4-FFF2-40B4-BE49-F238E27FC236}">
                <a16:creationId xmlns:a16="http://schemas.microsoft.com/office/drawing/2014/main" id="{832303C4-0B6A-49F8-815E-CCBABE8093F3}"/>
              </a:ext>
            </a:extLst>
          </p:cNvPr>
          <p:cNvCxnSpPr>
            <a:cxnSpLocks/>
          </p:cNvCxnSpPr>
          <p:nvPr/>
        </p:nvCxnSpPr>
        <p:spPr>
          <a:xfrm>
            <a:off x="6308022" y="4629238"/>
            <a:ext cx="401454" cy="0"/>
          </a:xfrm>
          <a:prstGeom prst="straightConnector1">
            <a:avLst/>
          </a:prstGeom>
          <a:ln w="38100">
            <a:solidFill>
              <a:srgbClr val="0000BC"/>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6678C5F3-C017-42E9-ABBF-4ACE4E127D5B}"/>
              </a:ext>
            </a:extLst>
          </p:cNvPr>
          <p:cNvCxnSpPr>
            <a:cxnSpLocks/>
          </p:cNvCxnSpPr>
          <p:nvPr/>
        </p:nvCxnSpPr>
        <p:spPr>
          <a:xfrm>
            <a:off x="7490274" y="4629238"/>
            <a:ext cx="776144" cy="1082"/>
          </a:xfrm>
          <a:prstGeom prst="straightConnector1">
            <a:avLst/>
          </a:prstGeom>
          <a:ln w="38100">
            <a:solidFill>
              <a:srgbClr val="0000BC"/>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6ED1FAFD-F871-4C06-975C-28059CBF06D0}"/>
              </a:ext>
            </a:extLst>
          </p:cNvPr>
          <p:cNvSpPr txBox="1"/>
          <p:nvPr/>
        </p:nvSpPr>
        <p:spPr>
          <a:xfrm>
            <a:off x="8902342" y="3732228"/>
            <a:ext cx="296726" cy="523220"/>
          </a:xfrm>
          <a:prstGeom prst="rect">
            <a:avLst/>
          </a:prstGeom>
          <a:noFill/>
        </p:spPr>
        <p:txBody>
          <a:bodyPr wrap="square" rtlCol="0">
            <a:spAutoFit/>
          </a:bodyPr>
          <a:lstStyle/>
          <a:p>
            <a:pPr algn="ctr"/>
            <a:r>
              <a:rPr lang="en-GB" sz="2800" dirty="0">
                <a:solidFill>
                  <a:srgbClr val="0F124A"/>
                </a:solidFill>
              </a:rPr>
              <a:t>L</a:t>
            </a:r>
          </a:p>
        </p:txBody>
      </p:sp>
      <p:sp>
        <p:nvSpPr>
          <p:cNvPr id="41" name="TextBox 40">
            <a:extLst>
              <a:ext uri="{FF2B5EF4-FFF2-40B4-BE49-F238E27FC236}">
                <a16:creationId xmlns:a16="http://schemas.microsoft.com/office/drawing/2014/main" id="{3E37EB77-E92D-4DBF-A554-1C7D022E02E3}"/>
              </a:ext>
            </a:extLst>
          </p:cNvPr>
          <p:cNvSpPr txBox="1"/>
          <p:nvPr/>
        </p:nvSpPr>
        <p:spPr>
          <a:xfrm>
            <a:off x="7490274" y="4276835"/>
            <a:ext cx="698656" cy="400110"/>
          </a:xfrm>
          <a:prstGeom prst="rect">
            <a:avLst/>
          </a:prstGeom>
          <a:noFill/>
        </p:spPr>
        <p:txBody>
          <a:bodyPr wrap="square" rtlCol="0">
            <a:spAutoFit/>
          </a:bodyPr>
          <a:lstStyle/>
          <a:p>
            <a:pPr algn="ctr"/>
            <a:r>
              <a:rPr lang="en-GB" sz="2000" dirty="0">
                <a:solidFill>
                  <a:srgbClr val="0F124A"/>
                </a:solidFill>
              </a:rPr>
              <a:t>L/N</a:t>
            </a:r>
          </a:p>
        </p:txBody>
      </p:sp>
      <mc:AlternateContent xmlns:mc="http://schemas.openxmlformats.org/markup-compatibility/2006" xmlns:a14="http://schemas.microsoft.com/office/drawing/2010/main">
        <mc:Choice Requires="a14">
          <p:sp>
            <p:nvSpPr>
              <p:cNvPr id="42" name="TextBox 41">
                <a:extLst>
                  <a:ext uri="{FF2B5EF4-FFF2-40B4-BE49-F238E27FC236}">
                    <a16:creationId xmlns:a16="http://schemas.microsoft.com/office/drawing/2014/main" id="{7071C821-7A90-435F-BA71-57EBB825E4AB}"/>
                  </a:ext>
                </a:extLst>
              </p:cNvPr>
              <p:cNvSpPr txBox="1"/>
              <p:nvPr/>
            </p:nvSpPr>
            <p:spPr>
              <a:xfrm>
                <a:off x="8628307" y="6453933"/>
                <a:ext cx="844797"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600" b="0" i="1" smtClean="0">
                              <a:solidFill>
                                <a:srgbClr val="0F124A"/>
                              </a:solidFill>
                              <a:latin typeface="Cambria Math" panose="02040503050406030204" pitchFamily="18" charset="0"/>
                            </a:rPr>
                          </m:ctrlPr>
                        </m:sSubPr>
                        <m:e>
                          <m:r>
                            <a:rPr lang="en-GB" sz="1600" b="0" i="1" smtClean="0">
                              <a:solidFill>
                                <a:srgbClr val="0F124A"/>
                              </a:solidFill>
                              <a:latin typeface="Cambria Math" panose="02040503050406030204" pitchFamily="18" charset="0"/>
                            </a:rPr>
                            <m:t>𝑘</m:t>
                          </m:r>
                        </m:e>
                        <m:sub>
                          <m:r>
                            <a:rPr lang="en-GB" sz="1600" b="0" i="1" smtClean="0">
                              <a:solidFill>
                                <a:srgbClr val="0F124A"/>
                              </a:solidFill>
                              <a:latin typeface="Cambria Math" panose="02040503050406030204" pitchFamily="18" charset="0"/>
                            </a:rPr>
                            <m:t>𝑛</m:t>
                          </m:r>
                        </m:sub>
                      </m:sSub>
                      <m:r>
                        <a:rPr lang="en-GB" sz="1600" b="0" i="1" smtClean="0">
                          <a:solidFill>
                            <a:srgbClr val="0F124A"/>
                          </a:solidFill>
                          <a:latin typeface="Cambria Math" panose="02040503050406030204" pitchFamily="18" charset="0"/>
                        </a:rPr>
                        <m:t>𝐿</m:t>
                      </m:r>
                      <m:r>
                        <a:rPr lang="en-GB" sz="1600" b="0" i="1" smtClean="0">
                          <a:solidFill>
                            <a:srgbClr val="0F124A"/>
                          </a:solidFill>
                          <a:latin typeface="Cambria Math" panose="02040503050406030204" pitchFamily="18" charset="0"/>
                        </a:rPr>
                        <m:t>/</m:t>
                      </m:r>
                      <m:r>
                        <a:rPr lang="en-GB" sz="1600" b="0" i="1" smtClean="0">
                          <a:solidFill>
                            <a:srgbClr val="0F124A"/>
                          </a:solidFill>
                          <a:latin typeface="Cambria Math" panose="02040503050406030204" pitchFamily="18" charset="0"/>
                        </a:rPr>
                        <m:t>𝑁</m:t>
                      </m:r>
                    </m:oMath>
                  </m:oMathPara>
                </a14:m>
                <a:endParaRPr lang="en-GB" sz="1600" dirty="0">
                  <a:solidFill>
                    <a:srgbClr val="0F124A"/>
                  </a:solidFill>
                </a:endParaRPr>
              </a:p>
            </p:txBody>
          </p:sp>
        </mc:Choice>
        <mc:Fallback xmlns="">
          <p:sp>
            <p:nvSpPr>
              <p:cNvPr id="42" name="TextBox 41">
                <a:extLst>
                  <a:ext uri="{FF2B5EF4-FFF2-40B4-BE49-F238E27FC236}">
                    <a16:creationId xmlns:a16="http://schemas.microsoft.com/office/drawing/2014/main" id="{7071C821-7A90-435F-BA71-57EBB825E4AB}"/>
                  </a:ext>
                </a:extLst>
              </p:cNvPr>
              <p:cNvSpPr txBox="1">
                <a:spLocks noRot="1" noChangeAspect="1" noMove="1" noResize="1" noEditPoints="1" noAdjustHandles="1" noChangeArrowheads="1" noChangeShapeType="1" noTextEdit="1"/>
              </p:cNvSpPr>
              <p:nvPr/>
            </p:nvSpPr>
            <p:spPr>
              <a:xfrm>
                <a:off x="8628307" y="6453933"/>
                <a:ext cx="844797" cy="338554"/>
              </a:xfrm>
              <a:prstGeom prst="rect">
                <a:avLst/>
              </a:prstGeom>
              <a:blipFill>
                <a:blip r:embed="rId3"/>
                <a:stretch>
                  <a:fillRect b="-1272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3" name="TextBox 42">
                <a:extLst>
                  <a:ext uri="{FF2B5EF4-FFF2-40B4-BE49-F238E27FC236}">
                    <a16:creationId xmlns:a16="http://schemas.microsoft.com/office/drawing/2014/main" id="{CA76FDA1-4185-4F22-ADF6-9858CB3FEFDB}"/>
                  </a:ext>
                </a:extLst>
              </p:cNvPr>
              <p:cNvSpPr txBox="1"/>
              <p:nvPr/>
            </p:nvSpPr>
            <p:spPr>
              <a:xfrm>
                <a:off x="7844018" y="6453933"/>
                <a:ext cx="844797"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600" b="0" i="1" smtClean="0">
                              <a:solidFill>
                                <a:srgbClr val="0F124A"/>
                              </a:solidFill>
                              <a:latin typeface="Cambria Math" panose="02040503050406030204" pitchFamily="18" charset="0"/>
                            </a:rPr>
                          </m:ctrlPr>
                        </m:sSubPr>
                        <m:e>
                          <m:r>
                            <a:rPr lang="en-GB" sz="1600" b="0" i="1" smtClean="0">
                              <a:solidFill>
                                <a:srgbClr val="0F124A"/>
                              </a:solidFill>
                              <a:latin typeface="Cambria Math" panose="02040503050406030204" pitchFamily="18" charset="0"/>
                            </a:rPr>
                            <m:t>𝑘</m:t>
                          </m:r>
                        </m:e>
                        <m:sub>
                          <m:r>
                            <a:rPr lang="en-GB" sz="1600" b="0" i="1" smtClean="0">
                              <a:solidFill>
                                <a:srgbClr val="0F124A"/>
                              </a:solidFill>
                              <a:latin typeface="Cambria Math" panose="02040503050406030204" pitchFamily="18" charset="0"/>
                            </a:rPr>
                            <m:t>𝑛</m:t>
                          </m:r>
                        </m:sub>
                      </m:sSub>
                      <m:r>
                        <a:rPr lang="en-GB" sz="1600" b="0" i="1" smtClean="0">
                          <a:solidFill>
                            <a:srgbClr val="0F124A"/>
                          </a:solidFill>
                          <a:latin typeface="Cambria Math" panose="02040503050406030204" pitchFamily="18" charset="0"/>
                        </a:rPr>
                        <m:t>𝐿</m:t>
                      </m:r>
                      <m:r>
                        <a:rPr lang="en-GB" sz="1600" b="0" i="1" smtClean="0">
                          <a:solidFill>
                            <a:srgbClr val="0F124A"/>
                          </a:solidFill>
                          <a:latin typeface="Cambria Math" panose="02040503050406030204" pitchFamily="18" charset="0"/>
                        </a:rPr>
                        <m:t>/</m:t>
                      </m:r>
                      <m:r>
                        <a:rPr lang="en-GB" sz="1600" b="0" i="1" smtClean="0">
                          <a:solidFill>
                            <a:srgbClr val="0F124A"/>
                          </a:solidFill>
                          <a:latin typeface="Cambria Math" panose="02040503050406030204" pitchFamily="18" charset="0"/>
                        </a:rPr>
                        <m:t>𝑁</m:t>
                      </m:r>
                    </m:oMath>
                  </m:oMathPara>
                </a14:m>
                <a:endParaRPr lang="en-GB" sz="1600" dirty="0">
                  <a:solidFill>
                    <a:srgbClr val="0F124A"/>
                  </a:solidFill>
                </a:endParaRPr>
              </a:p>
            </p:txBody>
          </p:sp>
        </mc:Choice>
        <mc:Fallback xmlns="">
          <p:sp>
            <p:nvSpPr>
              <p:cNvPr id="43" name="TextBox 42">
                <a:extLst>
                  <a:ext uri="{FF2B5EF4-FFF2-40B4-BE49-F238E27FC236}">
                    <a16:creationId xmlns:a16="http://schemas.microsoft.com/office/drawing/2014/main" id="{CA76FDA1-4185-4F22-ADF6-9858CB3FEFDB}"/>
                  </a:ext>
                </a:extLst>
              </p:cNvPr>
              <p:cNvSpPr txBox="1">
                <a:spLocks noRot="1" noChangeAspect="1" noMove="1" noResize="1" noEditPoints="1" noAdjustHandles="1" noChangeArrowheads="1" noChangeShapeType="1" noTextEdit="1"/>
              </p:cNvSpPr>
              <p:nvPr/>
            </p:nvSpPr>
            <p:spPr>
              <a:xfrm>
                <a:off x="7844018" y="6453933"/>
                <a:ext cx="844797" cy="338554"/>
              </a:xfrm>
              <a:prstGeom prst="rect">
                <a:avLst/>
              </a:prstGeom>
              <a:blipFill>
                <a:blip r:embed="rId4"/>
                <a:stretch>
                  <a:fillRect b="-1272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44615213-C47C-43F9-B786-2144ED8A2A20}"/>
                  </a:ext>
                </a:extLst>
              </p:cNvPr>
              <p:cNvSpPr txBox="1"/>
              <p:nvPr/>
            </p:nvSpPr>
            <p:spPr>
              <a:xfrm>
                <a:off x="7059729" y="6453933"/>
                <a:ext cx="844797"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600" b="0" i="1" smtClean="0">
                              <a:solidFill>
                                <a:srgbClr val="0F124A"/>
                              </a:solidFill>
                              <a:latin typeface="Cambria Math" panose="02040503050406030204" pitchFamily="18" charset="0"/>
                            </a:rPr>
                          </m:ctrlPr>
                        </m:sSubPr>
                        <m:e>
                          <m:r>
                            <a:rPr lang="en-GB" sz="1600" b="0" i="1" smtClean="0">
                              <a:solidFill>
                                <a:srgbClr val="0F124A"/>
                              </a:solidFill>
                              <a:latin typeface="Cambria Math" panose="02040503050406030204" pitchFamily="18" charset="0"/>
                            </a:rPr>
                            <m:t>𝑘</m:t>
                          </m:r>
                        </m:e>
                        <m:sub>
                          <m:r>
                            <a:rPr lang="en-GB" sz="1600" b="0" i="1" smtClean="0">
                              <a:solidFill>
                                <a:srgbClr val="0F124A"/>
                              </a:solidFill>
                              <a:latin typeface="Cambria Math" panose="02040503050406030204" pitchFamily="18" charset="0"/>
                            </a:rPr>
                            <m:t>𝑛</m:t>
                          </m:r>
                        </m:sub>
                      </m:sSub>
                      <m:r>
                        <a:rPr lang="en-GB" sz="1600" b="0" i="1" smtClean="0">
                          <a:solidFill>
                            <a:srgbClr val="0F124A"/>
                          </a:solidFill>
                          <a:latin typeface="Cambria Math" panose="02040503050406030204" pitchFamily="18" charset="0"/>
                        </a:rPr>
                        <m:t>𝐿</m:t>
                      </m:r>
                      <m:r>
                        <a:rPr lang="en-GB" sz="1600" b="0" i="1" smtClean="0">
                          <a:solidFill>
                            <a:srgbClr val="0F124A"/>
                          </a:solidFill>
                          <a:latin typeface="Cambria Math" panose="02040503050406030204" pitchFamily="18" charset="0"/>
                        </a:rPr>
                        <m:t>/</m:t>
                      </m:r>
                      <m:r>
                        <a:rPr lang="en-GB" sz="1600" b="0" i="1" smtClean="0">
                          <a:solidFill>
                            <a:srgbClr val="0F124A"/>
                          </a:solidFill>
                          <a:latin typeface="Cambria Math" panose="02040503050406030204" pitchFamily="18" charset="0"/>
                        </a:rPr>
                        <m:t>𝑁</m:t>
                      </m:r>
                    </m:oMath>
                  </m:oMathPara>
                </a14:m>
                <a:endParaRPr lang="en-GB" sz="1600" dirty="0">
                  <a:solidFill>
                    <a:srgbClr val="0F124A"/>
                  </a:solidFill>
                </a:endParaRPr>
              </a:p>
            </p:txBody>
          </p:sp>
        </mc:Choice>
        <mc:Fallback xmlns="">
          <p:sp>
            <p:nvSpPr>
              <p:cNvPr id="44" name="TextBox 43">
                <a:extLst>
                  <a:ext uri="{FF2B5EF4-FFF2-40B4-BE49-F238E27FC236}">
                    <a16:creationId xmlns:a16="http://schemas.microsoft.com/office/drawing/2014/main" id="{44615213-C47C-43F9-B786-2144ED8A2A20}"/>
                  </a:ext>
                </a:extLst>
              </p:cNvPr>
              <p:cNvSpPr txBox="1">
                <a:spLocks noRot="1" noChangeAspect="1" noMove="1" noResize="1" noEditPoints="1" noAdjustHandles="1" noChangeArrowheads="1" noChangeShapeType="1" noTextEdit="1"/>
              </p:cNvSpPr>
              <p:nvPr/>
            </p:nvSpPr>
            <p:spPr>
              <a:xfrm>
                <a:off x="7059729" y="6453933"/>
                <a:ext cx="844797" cy="338554"/>
              </a:xfrm>
              <a:prstGeom prst="rect">
                <a:avLst/>
              </a:prstGeom>
              <a:blipFill>
                <a:blip r:embed="rId5"/>
                <a:stretch>
                  <a:fillRect b="-1272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5" name="TextBox 44">
                <a:extLst>
                  <a:ext uri="{FF2B5EF4-FFF2-40B4-BE49-F238E27FC236}">
                    <a16:creationId xmlns:a16="http://schemas.microsoft.com/office/drawing/2014/main" id="{40803F41-E905-43AC-93AD-3A6B8C103C79}"/>
                  </a:ext>
                </a:extLst>
              </p:cNvPr>
              <p:cNvSpPr txBox="1"/>
              <p:nvPr/>
            </p:nvSpPr>
            <p:spPr>
              <a:xfrm>
                <a:off x="6335949" y="6453933"/>
                <a:ext cx="844797"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600" b="0" i="1" smtClean="0">
                              <a:solidFill>
                                <a:srgbClr val="0F124A"/>
                              </a:solidFill>
                              <a:latin typeface="Cambria Math" panose="02040503050406030204" pitchFamily="18" charset="0"/>
                            </a:rPr>
                          </m:ctrlPr>
                        </m:sSubPr>
                        <m:e>
                          <m:r>
                            <a:rPr lang="en-GB" sz="1600" b="0" i="1" smtClean="0">
                              <a:solidFill>
                                <a:srgbClr val="0F124A"/>
                              </a:solidFill>
                              <a:latin typeface="Cambria Math" panose="02040503050406030204" pitchFamily="18" charset="0"/>
                            </a:rPr>
                            <m:t>𝑘</m:t>
                          </m:r>
                        </m:e>
                        <m:sub>
                          <m:r>
                            <a:rPr lang="en-GB" sz="1600" b="0" i="1" smtClean="0">
                              <a:solidFill>
                                <a:srgbClr val="0F124A"/>
                              </a:solidFill>
                              <a:latin typeface="Cambria Math" panose="02040503050406030204" pitchFamily="18" charset="0"/>
                            </a:rPr>
                            <m:t>𝑛</m:t>
                          </m:r>
                        </m:sub>
                      </m:sSub>
                      <m:r>
                        <a:rPr lang="en-GB" sz="1600" b="0" i="1" smtClean="0">
                          <a:solidFill>
                            <a:srgbClr val="0F124A"/>
                          </a:solidFill>
                          <a:latin typeface="Cambria Math" panose="02040503050406030204" pitchFamily="18" charset="0"/>
                        </a:rPr>
                        <m:t>𝐿</m:t>
                      </m:r>
                      <m:r>
                        <a:rPr lang="en-GB" sz="1600" b="0" i="1" smtClean="0">
                          <a:solidFill>
                            <a:srgbClr val="0F124A"/>
                          </a:solidFill>
                          <a:latin typeface="Cambria Math" panose="02040503050406030204" pitchFamily="18" charset="0"/>
                        </a:rPr>
                        <m:t>/</m:t>
                      </m:r>
                      <m:r>
                        <a:rPr lang="en-GB" sz="1600" b="0" i="1" smtClean="0">
                          <a:solidFill>
                            <a:srgbClr val="0F124A"/>
                          </a:solidFill>
                          <a:latin typeface="Cambria Math" panose="02040503050406030204" pitchFamily="18" charset="0"/>
                        </a:rPr>
                        <m:t>𝑁</m:t>
                      </m:r>
                    </m:oMath>
                  </m:oMathPara>
                </a14:m>
                <a:endParaRPr lang="en-GB" sz="1600" dirty="0">
                  <a:solidFill>
                    <a:srgbClr val="0F124A"/>
                  </a:solidFill>
                </a:endParaRPr>
              </a:p>
            </p:txBody>
          </p:sp>
        </mc:Choice>
        <mc:Fallback xmlns="">
          <p:sp>
            <p:nvSpPr>
              <p:cNvPr id="45" name="TextBox 44">
                <a:extLst>
                  <a:ext uri="{FF2B5EF4-FFF2-40B4-BE49-F238E27FC236}">
                    <a16:creationId xmlns:a16="http://schemas.microsoft.com/office/drawing/2014/main" id="{40803F41-E905-43AC-93AD-3A6B8C103C79}"/>
                  </a:ext>
                </a:extLst>
              </p:cNvPr>
              <p:cNvSpPr txBox="1">
                <a:spLocks noRot="1" noChangeAspect="1" noMove="1" noResize="1" noEditPoints="1" noAdjustHandles="1" noChangeArrowheads="1" noChangeShapeType="1" noTextEdit="1"/>
              </p:cNvSpPr>
              <p:nvPr/>
            </p:nvSpPr>
            <p:spPr>
              <a:xfrm>
                <a:off x="6335949" y="6453933"/>
                <a:ext cx="844797" cy="338554"/>
              </a:xfrm>
              <a:prstGeom prst="rect">
                <a:avLst/>
              </a:prstGeom>
              <a:blipFill>
                <a:blip r:embed="rId6"/>
                <a:stretch>
                  <a:fillRect b="-1272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6" name="TextBox 45">
                <a:extLst>
                  <a:ext uri="{FF2B5EF4-FFF2-40B4-BE49-F238E27FC236}">
                    <a16:creationId xmlns:a16="http://schemas.microsoft.com/office/drawing/2014/main" id="{D54F78CF-20E6-40AD-AF70-C1A689803724}"/>
                  </a:ext>
                </a:extLst>
              </p:cNvPr>
              <p:cNvSpPr txBox="1"/>
              <p:nvPr/>
            </p:nvSpPr>
            <p:spPr>
              <a:xfrm>
                <a:off x="9440523" y="6453933"/>
                <a:ext cx="844797"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600" b="0" i="1" smtClean="0">
                              <a:solidFill>
                                <a:srgbClr val="0F124A"/>
                              </a:solidFill>
                              <a:latin typeface="Cambria Math" panose="02040503050406030204" pitchFamily="18" charset="0"/>
                            </a:rPr>
                          </m:ctrlPr>
                        </m:sSubPr>
                        <m:e>
                          <m:r>
                            <a:rPr lang="en-GB" sz="1600" b="0" i="1" smtClean="0">
                              <a:solidFill>
                                <a:srgbClr val="0F124A"/>
                              </a:solidFill>
                              <a:latin typeface="Cambria Math" panose="02040503050406030204" pitchFamily="18" charset="0"/>
                            </a:rPr>
                            <m:t>𝑘</m:t>
                          </m:r>
                        </m:e>
                        <m:sub>
                          <m:r>
                            <a:rPr lang="en-GB" sz="1600" b="0" i="1" smtClean="0">
                              <a:solidFill>
                                <a:srgbClr val="0F124A"/>
                              </a:solidFill>
                              <a:latin typeface="Cambria Math" panose="02040503050406030204" pitchFamily="18" charset="0"/>
                            </a:rPr>
                            <m:t>𝑛</m:t>
                          </m:r>
                        </m:sub>
                      </m:sSub>
                      <m:r>
                        <a:rPr lang="en-GB" sz="1600" b="0" i="1" smtClean="0">
                          <a:solidFill>
                            <a:srgbClr val="0F124A"/>
                          </a:solidFill>
                          <a:latin typeface="Cambria Math" panose="02040503050406030204" pitchFamily="18" charset="0"/>
                        </a:rPr>
                        <m:t>𝐿</m:t>
                      </m:r>
                      <m:r>
                        <a:rPr lang="en-GB" sz="1600" b="0" i="1" smtClean="0">
                          <a:solidFill>
                            <a:srgbClr val="0F124A"/>
                          </a:solidFill>
                          <a:latin typeface="Cambria Math" panose="02040503050406030204" pitchFamily="18" charset="0"/>
                        </a:rPr>
                        <m:t>/</m:t>
                      </m:r>
                      <m:r>
                        <a:rPr lang="en-GB" sz="1600" b="0" i="1" smtClean="0">
                          <a:solidFill>
                            <a:srgbClr val="0F124A"/>
                          </a:solidFill>
                          <a:latin typeface="Cambria Math" panose="02040503050406030204" pitchFamily="18" charset="0"/>
                        </a:rPr>
                        <m:t>𝑁</m:t>
                      </m:r>
                    </m:oMath>
                  </m:oMathPara>
                </a14:m>
                <a:endParaRPr lang="en-GB" sz="1600" dirty="0">
                  <a:solidFill>
                    <a:srgbClr val="0F124A"/>
                  </a:solidFill>
                </a:endParaRPr>
              </a:p>
            </p:txBody>
          </p:sp>
        </mc:Choice>
        <mc:Fallback xmlns="">
          <p:sp>
            <p:nvSpPr>
              <p:cNvPr id="46" name="TextBox 45">
                <a:extLst>
                  <a:ext uri="{FF2B5EF4-FFF2-40B4-BE49-F238E27FC236}">
                    <a16:creationId xmlns:a16="http://schemas.microsoft.com/office/drawing/2014/main" id="{D54F78CF-20E6-40AD-AF70-C1A689803724}"/>
                  </a:ext>
                </a:extLst>
              </p:cNvPr>
              <p:cNvSpPr txBox="1">
                <a:spLocks noRot="1" noChangeAspect="1" noMove="1" noResize="1" noEditPoints="1" noAdjustHandles="1" noChangeArrowheads="1" noChangeShapeType="1" noTextEdit="1"/>
              </p:cNvSpPr>
              <p:nvPr/>
            </p:nvSpPr>
            <p:spPr>
              <a:xfrm>
                <a:off x="9440523" y="6453933"/>
                <a:ext cx="844797" cy="338554"/>
              </a:xfrm>
              <a:prstGeom prst="rect">
                <a:avLst/>
              </a:prstGeom>
              <a:blipFill>
                <a:blip r:embed="rId7"/>
                <a:stretch>
                  <a:fillRect b="-1272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31B05FD0-B7F2-4E0D-984A-213C0412769F}"/>
                  </a:ext>
                </a:extLst>
              </p:cNvPr>
              <p:cNvSpPr txBox="1"/>
              <p:nvPr/>
            </p:nvSpPr>
            <p:spPr>
              <a:xfrm>
                <a:off x="10148013" y="6453933"/>
                <a:ext cx="844797"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600" b="0" i="1" smtClean="0">
                              <a:solidFill>
                                <a:srgbClr val="0F124A"/>
                              </a:solidFill>
                              <a:latin typeface="Cambria Math" panose="02040503050406030204" pitchFamily="18" charset="0"/>
                            </a:rPr>
                          </m:ctrlPr>
                        </m:sSubPr>
                        <m:e>
                          <m:r>
                            <a:rPr lang="en-GB" sz="1600" b="0" i="1" smtClean="0">
                              <a:solidFill>
                                <a:srgbClr val="0F124A"/>
                              </a:solidFill>
                              <a:latin typeface="Cambria Math" panose="02040503050406030204" pitchFamily="18" charset="0"/>
                            </a:rPr>
                            <m:t>𝑘</m:t>
                          </m:r>
                        </m:e>
                        <m:sub>
                          <m:r>
                            <a:rPr lang="en-GB" sz="1600" b="0" i="1" smtClean="0">
                              <a:solidFill>
                                <a:srgbClr val="0F124A"/>
                              </a:solidFill>
                              <a:latin typeface="Cambria Math" panose="02040503050406030204" pitchFamily="18" charset="0"/>
                            </a:rPr>
                            <m:t>𝑛</m:t>
                          </m:r>
                        </m:sub>
                      </m:sSub>
                      <m:r>
                        <a:rPr lang="en-GB" sz="1600" b="0" i="1" smtClean="0">
                          <a:solidFill>
                            <a:srgbClr val="0F124A"/>
                          </a:solidFill>
                          <a:latin typeface="Cambria Math" panose="02040503050406030204" pitchFamily="18" charset="0"/>
                        </a:rPr>
                        <m:t>𝐿</m:t>
                      </m:r>
                      <m:r>
                        <a:rPr lang="en-GB" sz="1600" b="0" i="1" smtClean="0">
                          <a:solidFill>
                            <a:srgbClr val="0F124A"/>
                          </a:solidFill>
                          <a:latin typeface="Cambria Math" panose="02040503050406030204" pitchFamily="18" charset="0"/>
                        </a:rPr>
                        <m:t>/</m:t>
                      </m:r>
                      <m:r>
                        <a:rPr lang="en-GB" sz="1600" b="0" i="1" smtClean="0">
                          <a:solidFill>
                            <a:srgbClr val="0F124A"/>
                          </a:solidFill>
                          <a:latin typeface="Cambria Math" panose="02040503050406030204" pitchFamily="18" charset="0"/>
                        </a:rPr>
                        <m:t>𝑁</m:t>
                      </m:r>
                    </m:oMath>
                  </m:oMathPara>
                </a14:m>
                <a:endParaRPr lang="en-GB" sz="1600" dirty="0">
                  <a:solidFill>
                    <a:srgbClr val="0F124A"/>
                  </a:solidFill>
                </a:endParaRPr>
              </a:p>
            </p:txBody>
          </p:sp>
        </mc:Choice>
        <mc:Fallback xmlns="">
          <p:sp>
            <p:nvSpPr>
              <p:cNvPr id="47" name="TextBox 46">
                <a:extLst>
                  <a:ext uri="{FF2B5EF4-FFF2-40B4-BE49-F238E27FC236}">
                    <a16:creationId xmlns:a16="http://schemas.microsoft.com/office/drawing/2014/main" id="{31B05FD0-B7F2-4E0D-984A-213C0412769F}"/>
                  </a:ext>
                </a:extLst>
              </p:cNvPr>
              <p:cNvSpPr txBox="1">
                <a:spLocks noRot="1" noChangeAspect="1" noMove="1" noResize="1" noEditPoints="1" noAdjustHandles="1" noChangeArrowheads="1" noChangeShapeType="1" noTextEdit="1"/>
              </p:cNvSpPr>
              <p:nvPr/>
            </p:nvSpPr>
            <p:spPr>
              <a:xfrm>
                <a:off x="10148013" y="6453933"/>
                <a:ext cx="844797" cy="338554"/>
              </a:xfrm>
              <a:prstGeom prst="rect">
                <a:avLst/>
              </a:prstGeom>
              <a:blipFill>
                <a:blip r:embed="rId8"/>
                <a:stretch>
                  <a:fillRect b="-12727"/>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8" name="TextBox 47">
                <a:extLst>
                  <a:ext uri="{FF2B5EF4-FFF2-40B4-BE49-F238E27FC236}">
                    <a16:creationId xmlns:a16="http://schemas.microsoft.com/office/drawing/2014/main" id="{8EA2ABEB-A198-45D3-861E-6DDCDD31BAF0}"/>
                  </a:ext>
                </a:extLst>
              </p:cNvPr>
              <p:cNvSpPr txBox="1"/>
              <p:nvPr/>
            </p:nvSpPr>
            <p:spPr>
              <a:xfrm>
                <a:off x="10969537" y="6453933"/>
                <a:ext cx="844797" cy="3385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600" b="0" i="1" smtClean="0">
                              <a:solidFill>
                                <a:srgbClr val="0F124A"/>
                              </a:solidFill>
                              <a:latin typeface="Cambria Math" panose="02040503050406030204" pitchFamily="18" charset="0"/>
                            </a:rPr>
                          </m:ctrlPr>
                        </m:sSubPr>
                        <m:e>
                          <m:r>
                            <a:rPr lang="en-GB" sz="1600" b="0" i="1" smtClean="0">
                              <a:solidFill>
                                <a:srgbClr val="0F124A"/>
                              </a:solidFill>
                              <a:latin typeface="Cambria Math" panose="02040503050406030204" pitchFamily="18" charset="0"/>
                            </a:rPr>
                            <m:t>𝑘</m:t>
                          </m:r>
                        </m:e>
                        <m:sub>
                          <m:r>
                            <a:rPr lang="en-GB" sz="1600" b="0" i="1" smtClean="0">
                              <a:solidFill>
                                <a:srgbClr val="0F124A"/>
                              </a:solidFill>
                              <a:latin typeface="Cambria Math" panose="02040503050406030204" pitchFamily="18" charset="0"/>
                            </a:rPr>
                            <m:t>𝑛</m:t>
                          </m:r>
                        </m:sub>
                      </m:sSub>
                      <m:r>
                        <a:rPr lang="en-GB" sz="1600" b="0" i="1" smtClean="0">
                          <a:solidFill>
                            <a:srgbClr val="0F124A"/>
                          </a:solidFill>
                          <a:latin typeface="Cambria Math" panose="02040503050406030204" pitchFamily="18" charset="0"/>
                        </a:rPr>
                        <m:t>𝐿</m:t>
                      </m:r>
                      <m:r>
                        <a:rPr lang="en-GB" sz="1600" b="0" i="1" smtClean="0">
                          <a:solidFill>
                            <a:srgbClr val="0F124A"/>
                          </a:solidFill>
                          <a:latin typeface="Cambria Math" panose="02040503050406030204" pitchFamily="18" charset="0"/>
                        </a:rPr>
                        <m:t>/</m:t>
                      </m:r>
                      <m:r>
                        <a:rPr lang="en-GB" sz="1600" b="0" i="1" smtClean="0">
                          <a:solidFill>
                            <a:srgbClr val="0F124A"/>
                          </a:solidFill>
                          <a:latin typeface="Cambria Math" panose="02040503050406030204" pitchFamily="18" charset="0"/>
                        </a:rPr>
                        <m:t>𝑁</m:t>
                      </m:r>
                    </m:oMath>
                  </m:oMathPara>
                </a14:m>
                <a:endParaRPr lang="en-GB" sz="1600" dirty="0">
                  <a:solidFill>
                    <a:srgbClr val="0F124A"/>
                  </a:solidFill>
                </a:endParaRPr>
              </a:p>
            </p:txBody>
          </p:sp>
        </mc:Choice>
        <mc:Fallback xmlns="">
          <p:sp>
            <p:nvSpPr>
              <p:cNvPr id="48" name="TextBox 47">
                <a:extLst>
                  <a:ext uri="{FF2B5EF4-FFF2-40B4-BE49-F238E27FC236}">
                    <a16:creationId xmlns:a16="http://schemas.microsoft.com/office/drawing/2014/main" id="{8EA2ABEB-A198-45D3-861E-6DDCDD31BAF0}"/>
                  </a:ext>
                </a:extLst>
              </p:cNvPr>
              <p:cNvSpPr txBox="1">
                <a:spLocks noRot="1" noChangeAspect="1" noMove="1" noResize="1" noEditPoints="1" noAdjustHandles="1" noChangeArrowheads="1" noChangeShapeType="1" noTextEdit="1"/>
              </p:cNvSpPr>
              <p:nvPr/>
            </p:nvSpPr>
            <p:spPr>
              <a:xfrm>
                <a:off x="10969537" y="6453933"/>
                <a:ext cx="844797" cy="338554"/>
              </a:xfrm>
              <a:prstGeom prst="rect">
                <a:avLst/>
              </a:prstGeom>
              <a:blipFill>
                <a:blip r:embed="rId9"/>
                <a:stretch>
                  <a:fillRect b="-12727"/>
                </a:stretch>
              </a:blipFill>
            </p:spPr>
            <p:txBody>
              <a:bodyPr/>
              <a:lstStyle/>
              <a:p>
                <a:r>
                  <a:rPr lang="en-GB">
                    <a:noFill/>
                  </a:rPr>
                  <a:t> </a:t>
                </a:r>
              </a:p>
            </p:txBody>
          </p:sp>
        </mc:Fallback>
      </mc:AlternateContent>
      <p:cxnSp>
        <p:nvCxnSpPr>
          <p:cNvPr id="49" name="Straight Connector 48">
            <a:extLst>
              <a:ext uri="{FF2B5EF4-FFF2-40B4-BE49-F238E27FC236}">
                <a16:creationId xmlns:a16="http://schemas.microsoft.com/office/drawing/2014/main" id="{71B3C2BC-325A-4F66-9EAF-FFD1719FB851}"/>
              </a:ext>
            </a:extLst>
          </p:cNvPr>
          <p:cNvCxnSpPr>
            <a:cxnSpLocks/>
          </p:cNvCxnSpPr>
          <p:nvPr/>
        </p:nvCxnSpPr>
        <p:spPr>
          <a:xfrm>
            <a:off x="6308022" y="5723188"/>
            <a:ext cx="5487695" cy="0"/>
          </a:xfrm>
          <a:prstGeom prst="line">
            <a:avLst/>
          </a:prstGeom>
          <a:ln w="38100">
            <a:solidFill>
              <a:srgbClr val="FF4A29"/>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BC9C5A90-D867-48E8-879E-F72590B71CEC}"/>
              </a:ext>
            </a:extLst>
          </p:cNvPr>
          <p:cNvCxnSpPr>
            <a:cxnSpLocks/>
          </p:cNvCxnSpPr>
          <p:nvPr/>
        </p:nvCxnSpPr>
        <p:spPr>
          <a:xfrm>
            <a:off x="8266417" y="4992444"/>
            <a:ext cx="0" cy="1461489"/>
          </a:xfrm>
          <a:prstGeom prst="line">
            <a:avLst/>
          </a:prstGeom>
          <a:ln w="38100">
            <a:solidFill>
              <a:srgbClr val="0000BC"/>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F17E4B46-1D46-4093-8702-E960C49391C1}"/>
              </a:ext>
            </a:extLst>
          </p:cNvPr>
          <p:cNvCxnSpPr>
            <a:cxnSpLocks/>
          </p:cNvCxnSpPr>
          <p:nvPr/>
        </p:nvCxnSpPr>
        <p:spPr>
          <a:xfrm>
            <a:off x="7490274" y="4992444"/>
            <a:ext cx="0" cy="1461489"/>
          </a:xfrm>
          <a:prstGeom prst="line">
            <a:avLst/>
          </a:prstGeom>
          <a:ln w="38100">
            <a:solidFill>
              <a:srgbClr val="0000BC"/>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4A200F07-E483-43D6-9FC7-E79EA1E0BE0A}"/>
              </a:ext>
            </a:extLst>
          </p:cNvPr>
          <p:cNvCxnSpPr>
            <a:cxnSpLocks/>
          </p:cNvCxnSpPr>
          <p:nvPr/>
        </p:nvCxnSpPr>
        <p:spPr>
          <a:xfrm>
            <a:off x="9050706" y="4992444"/>
            <a:ext cx="0" cy="1461489"/>
          </a:xfrm>
          <a:prstGeom prst="line">
            <a:avLst/>
          </a:prstGeom>
          <a:ln w="38100">
            <a:solidFill>
              <a:srgbClr val="0000BC"/>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EB92D110-DF13-419B-9212-83DF605AA7D8}"/>
              </a:ext>
            </a:extLst>
          </p:cNvPr>
          <p:cNvCxnSpPr>
            <a:cxnSpLocks/>
          </p:cNvCxnSpPr>
          <p:nvPr/>
        </p:nvCxnSpPr>
        <p:spPr>
          <a:xfrm>
            <a:off x="9830340" y="4992444"/>
            <a:ext cx="0" cy="1461489"/>
          </a:xfrm>
          <a:prstGeom prst="line">
            <a:avLst/>
          </a:prstGeom>
          <a:ln w="38100">
            <a:solidFill>
              <a:srgbClr val="0000BC"/>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76A95F9D-6E34-46D2-8CAB-5EE283C60158}"/>
              </a:ext>
            </a:extLst>
          </p:cNvPr>
          <p:cNvCxnSpPr>
            <a:cxnSpLocks/>
          </p:cNvCxnSpPr>
          <p:nvPr/>
        </p:nvCxnSpPr>
        <p:spPr>
          <a:xfrm>
            <a:off x="10612301" y="4992444"/>
            <a:ext cx="0" cy="1461489"/>
          </a:xfrm>
          <a:prstGeom prst="line">
            <a:avLst/>
          </a:prstGeom>
          <a:ln w="38100">
            <a:solidFill>
              <a:srgbClr val="0000BC"/>
            </a:solidFill>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408CEB01-D3B9-416F-BDB2-34CA300FBC25}"/>
              </a:ext>
            </a:extLst>
          </p:cNvPr>
          <p:cNvCxnSpPr>
            <a:cxnSpLocks/>
          </p:cNvCxnSpPr>
          <p:nvPr/>
        </p:nvCxnSpPr>
        <p:spPr>
          <a:xfrm>
            <a:off x="11394263" y="4992444"/>
            <a:ext cx="0" cy="1461489"/>
          </a:xfrm>
          <a:prstGeom prst="line">
            <a:avLst/>
          </a:prstGeom>
          <a:ln w="38100">
            <a:solidFill>
              <a:srgbClr val="0000BC"/>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795F2EEC-89E4-4E84-9A81-74F2D7DCA5E0}"/>
              </a:ext>
            </a:extLst>
          </p:cNvPr>
          <p:cNvCxnSpPr>
            <a:cxnSpLocks/>
          </p:cNvCxnSpPr>
          <p:nvPr/>
        </p:nvCxnSpPr>
        <p:spPr>
          <a:xfrm>
            <a:off x="6709476" y="4992444"/>
            <a:ext cx="0" cy="1461489"/>
          </a:xfrm>
          <a:prstGeom prst="line">
            <a:avLst/>
          </a:prstGeom>
          <a:ln w="38100">
            <a:solidFill>
              <a:srgbClr val="0000BC"/>
            </a:solidFill>
          </a:ln>
        </p:spPr>
        <p:style>
          <a:lnRef idx="1">
            <a:schemeClr val="accent1"/>
          </a:lnRef>
          <a:fillRef idx="0">
            <a:schemeClr val="accent1"/>
          </a:fillRef>
          <a:effectRef idx="0">
            <a:schemeClr val="accent1"/>
          </a:effectRef>
          <a:fontRef idx="minor">
            <a:schemeClr val="tx1"/>
          </a:fontRef>
        </p:style>
      </p:cxnSp>
      <p:sp>
        <p:nvSpPr>
          <p:cNvPr id="57" name="TextBox 56">
            <a:extLst>
              <a:ext uri="{FF2B5EF4-FFF2-40B4-BE49-F238E27FC236}">
                <a16:creationId xmlns:a16="http://schemas.microsoft.com/office/drawing/2014/main" id="{69761A8F-46B9-428C-996B-76E3D5ECD73B}"/>
              </a:ext>
            </a:extLst>
          </p:cNvPr>
          <p:cNvSpPr txBox="1"/>
          <p:nvPr/>
        </p:nvSpPr>
        <p:spPr>
          <a:xfrm>
            <a:off x="5981942" y="4248127"/>
            <a:ext cx="1113857" cy="400110"/>
          </a:xfrm>
          <a:prstGeom prst="rect">
            <a:avLst/>
          </a:prstGeom>
          <a:noFill/>
        </p:spPr>
        <p:txBody>
          <a:bodyPr wrap="square" rtlCol="0">
            <a:spAutoFit/>
          </a:bodyPr>
          <a:lstStyle/>
          <a:p>
            <a:pPr algn="ctr"/>
            <a:r>
              <a:rPr lang="en-GB" sz="2000" dirty="0">
                <a:solidFill>
                  <a:srgbClr val="0F124A"/>
                </a:solidFill>
              </a:rPr>
              <a:t>L/2N</a:t>
            </a:r>
          </a:p>
        </p:txBody>
      </p:sp>
    </p:spTree>
    <p:extLst>
      <p:ext uri="{BB962C8B-B14F-4D97-AF65-F5344CB8AC3E}">
        <p14:creationId xmlns:p14="http://schemas.microsoft.com/office/powerpoint/2010/main" val="33510631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281E455D-0526-42A7-A425-1FB7C724F363}"/>
              </a:ext>
            </a:extLst>
          </p:cNvPr>
          <p:cNvSpPr>
            <a:spLocks noGrp="1"/>
          </p:cNvSpPr>
          <p:nvPr>
            <p:ph type="sldNum" sz="quarter" idx="10"/>
          </p:nvPr>
        </p:nvSpPr>
        <p:spPr/>
        <p:txBody>
          <a:bodyPr/>
          <a:lstStyle/>
          <a:p>
            <a:fld id="{88A1DFE4-5FC5-43BD-BB7E-75EAD82B965F}" type="slidenum">
              <a:rPr lang="en-US" noProof="0" smtClean="0"/>
              <a:pPr/>
              <a:t>6</a:t>
            </a:fld>
            <a:endParaRPr lang="en-US" noProof="0" dirty="0"/>
          </a:p>
        </p:txBody>
      </p:sp>
      <p:sp>
        <p:nvSpPr>
          <p:cNvPr id="3" name="Text Placeholder 2">
            <a:extLst>
              <a:ext uri="{FF2B5EF4-FFF2-40B4-BE49-F238E27FC236}">
                <a16:creationId xmlns:a16="http://schemas.microsoft.com/office/drawing/2014/main" id="{19EEDCF7-9FC2-44FE-BBDC-D3EAB59C738E}"/>
              </a:ext>
            </a:extLst>
          </p:cNvPr>
          <p:cNvSpPr>
            <a:spLocks noGrp="1"/>
          </p:cNvSpPr>
          <p:nvPr>
            <p:ph type="body" sz="quarter" idx="12"/>
          </p:nvPr>
        </p:nvSpPr>
        <p:spPr/>
        <p:txBody>
          <a:bodyPr/>
          <a:lstStyle/>
          <a:p>
            <a:pPr marL="342900" indent="-342900">
              <a:buFont typeface="Arial" panose="020B0604020202020204" pitchFamily="34" charset="0"/>
              <a:buChar char="•"/>
            </a:pPr>
            <a:r>
              <a:rPr lang="en-GB" b="1" dirty="0"/>
              <a:t>New translator </a:t>
            </a:r>
            <a:r>
              <a:rPr lang="en-GB" dirty="0"/>
              <a:t>written that can tackle these requirements</a:t>
            </a:r>
          </a:p>
          <a:p>
            <a:pPr marL="796489" lvl="1" indent="-342900"/>
            <a:r>
              <a:rPr lang="en-GB" dirty="0"/>
              <a:t>Written using </a:t>
            </a:r>
            <a:r>
              <a:rPr lang="en-GB" b="1" dirty="0"/>
              <a:t>python</a:t>
            </a:r>
          </a:p>
          <a:p>
            <a:pPr marL="796489" lvl="1" indent="-342900"/>
            <a:r>
              <a:rPr lang="en-GB" dirty="0"/>
              <a:t>Takes in file produced using SAD</a:t>
            </a:r>
          </a:p>
          <a:p>
            <a:pPr marL="796489" lvl="1" indent="-342900"/>
            <a:r>
              <a:rPr lang="en-GB" dirty="0"/>
              <a:t>Creates MADX files</a:t>
            </a:r>
          </a:p>
          <a:p>
            <a:pPr marL="1250077" lvl="2" indent="-342900"/>
            <a:r>
              <a:rPr lang="en-GB" b="1" dirty="0"/>
              <a:t>CERN/LHC style </a:t>
            </a:r>
            <a:r>
              <a:rPr lang="en-GB" dirty="0"/>
              <a:t>“sequence”, “optics” files as well as solenoid </a:t>
            </a:r>
            <a:r>
              <a:rPr lang="en-GB" b="1" dirty="0"/>
              <a:t>matching script</a:t>
            </a:r>
          </a:p>
          <a:p>
            <a:pPr marL="1250077" lvl="2" indent="-342900"/>
            <a:r>
              <a:rPr lang="en-GB" dirty="0"/>
              <a:t>Preserves </a:t>
            </a:r>
            <a:r>
              <a:rPr lang="en-GB" b="1" dirty="0"/>
              <a:t>dependencies and definitions</a:t>
            </a:r>
          </a:p>
          <a:p>
            <a:pPr marL="1250077" lvl="2" indent="-342900"/>
            <a:r>
              <a:rPr lang="en-GB" dirty="0"/>
              <a:t>Aims to be </a:t>
            </a:r>
            <a:r>
              <a:rPr lang="en-GB" b="1" dirty="0"/>
              <a:t>easily readable</a:t>
            </a:r>
          </a:p>
          <a:p>
            <a:pPr marL="342900" indent="-342900">
              <a:buFont typeface="Arial" panose="020B0604020202020204" pitchFamily="34" charset="0"/>
              <a:buChar char="•"/>
            </a:pPr>
            <a:r>
              <a:rPr lang="en-GB" dirty="0"/>
              <a:t>Aims to make it easy to achieve </a:t>
            </a:r>
            <a:r>
              <a:rPr lang="en-GB" b="1" dirty="0"/>
              <a:t>backward translation </a:t>
            </a:r>
            <a:r>
              <a:rPr lang="en-GB" dirty="0"/>
              <a:t>from MADX to SAD</a:t>
            </a:r>
          </a:p>
          <a:p>
            <a:pPr marL="796489" lvl="1" indent="-342900"/>
            <a:r>
              <a:rPr lang="en-GB" dirty="0"/>
              <a:t>Would be very useful for </a:t>
            </a:r>
            <a:r>
              <a:rPr lang="en-GB" b="1" dirty="0"/>
              <a:t>switching between codes </a:t>
            </a:r>
            <a:r>
              <a:rPr lang="en-GB" dirty="0"/>
              <a:t>for different types of studies and optimisations</a:t>
            </a:r>
          </a:p>
          <a:p>
            <a:pPr marL="342900" indent="-342900">
              <a:buFont typeface="Arial" panose="020B0604020202020204" pitchFamily="34" charset="0"/>
              <a:buChar char="•"/>
            </a:pPr>
            <a:endParaRPr lang="en-GB" dirty="0"/>
          </a:p>
          <a:p>
            <a:pPr marL="342900" indent="-342900">
              <a:buFont typeface="Arial" panose="020B0604020202020204" pitchFamily="34" charset="0"/>
              <a:buChar char="•"/>
            </a:pPr>
            <a:endParaRPr lang="en-GB" dirty="0"/>
          </a:p>
        </p:txBody>
      </p:sp>
      <p:sp>
        <p:nvSpPr>
          <p:cNvPr id="4" name="Title 3">
            <a:extLst>
              <a:ext uri="{FF2B5EF4-FFF2-40B4-BE49-F238E27FC236}">
                <a16:creationId xmlns:a16="http://schemas.microsoft.com/office/drawing/2014/main" id="{FAD1FDEA-FD95-4498-B8DE-D033E61E43A6}"/>
              </a:ext>
            </a:extLst>
          </p:cNvPr>
          <p:cNvSpPr>
            <a:spLocks noGrp="1"/>
          </p:cNvSpPr>
          <p:nvPr>
            <p:ph type="title"/>
          </p:nvPr>
        </p:nvSpPr>
        <p:spPr/>
        <p:txBody>
          <a:bodyPr/>
          <a:lstStyle/>
          <a:p>
            <a:r>
              <a:rPr lang="en-GB" dirty="0"/>
              <a:t>Translator</a:t>
            </a:r>
          </a:p>
        </p:txBody>
      </p:sp>
    </p:spTree>
    <p:extLst>
      <p:ext uri="{BB962C8B-B14F-4D97-AF65-F5344CB8AC3E}">
        <p14:creationId xmlns:p14="http://schemas.microsoft.com/office/powerpoint/2010/main" val="17919731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5" name="Connector: Elbow 54">
            <a:extLst>
              <a:ext uri="{FF2B5EF4-FFF2-40B4-BE49-F238E27FC236}">
                <a16:creationId xmlns:a16="http://schemas.microsoft.com/office/drawing/2014/main" id="{E346DE37-D4EE-49AD-A62B-53BA954E0961}"/>
              </a:ext>
            </a:extLst>
          </p:cNvPr>
          <p:cNvCxnSpPr>
            <a:cxnSpLocks/>
          </p:cNvCxnSpPr>
          <p:nvPr/>
        </p:nvCxnSpPr>
        <p:spPr>
          <a:xfrm rot="10800000" flipH="1">
            <a:off x="4674737" y="4496045"/>
            <a:ext cx="2873828" cy="12700"/>
          </a:xfrm>
          <a:prstGeom prst="bentConnector5">
            <a:avLst>
              <a:gd name="adj1" fmla="val 662"/>
              <a:gd name="adj2" fmla="val 35709"/>
              <a:gd name="adj3" fmla="val 100000"/>
            </a:avLst>
          </a:prstGeom>
          <a:ln w="38100">
            <a:solidFill>
              <a:srgbClr val="7F7FDD"/>
            </a:solidFill>
            <a:prstDash val="sysDot"/>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5860CF1C-9016-4C61-B7C0-3E3CDA206D95}"/>
              </a:ext>
            </a:extLst>
          </p:cNvPr>
          <p:cNvSpPr>
            <a:spLocks noGrp="1"/>
          </p:cNvSpPr>
          <p:nvPr>
            <p:ph type="sldNum" sz="quarter" idx="10"/>
          </p:nvPr>
        </p:nvSpPr>
        <p:spPr/>
        <p:txBody>
          <a:bodyPr/>
          <a:lstStyle/>
          <a:p>
            <a:fld id="{88A1DFE4-5FC5-43BD-BB7E-75EAD82B965F}" type="slidenum">
              <a:rPr lang="en-US" noProof="0" smtClean="0"/>
              <a:pPr/>
              <a:t>7</a:t>
            </a:fld>
            <a:endParaRPr lang="en-US" noProof="0" dirty="0"/>
          </a:p>
        </p:txBody>
      </p:sp>
      <p:sp>
        <p:nvSpPr>
          <p:cNvPr id="4" name="Title 3">
            <a:extLst>
              <a:ext uri="{FF2B5EF4-FFF2-40B4-BE49-F238E27FC236}">
                <a16:creationId xmlns:a16="http://schemas.microsoft.com/office/drawing/2014/main" id="{078051DB-521C-4E67-979F-CC13141A3968}"/>
              </a:ext>
            </a:extLst>
          </p:cNvPr>
          <p:cNvSpPr>
            <a:spLocks noGrp="1"/>
          </p:cNvSpPr>
          <p:nvPr>
            <p:ph type="title"/>
          </p:nvPr>
        </p:nvSpPr>
        <p:spPr/>
        <p:txBody>
          <a:bodyPr/>
          <a:lstStyle/>
          <a:p>
            <a:r>
              <a:rPr lang="en-GB" dirty="0"/>
              <a:t>Reference Orbit in Dipole</a:t>
            </a:r>
          </a:p>
        </p:txBody>
      </p:sp>
      <p:sp>
        <p:nvSpPr>
          <p:cNvPr id="6" name="Rectangle 5">
            <a:extLst>
              <a:ext uri="{FF2B5EF4-FFF2-40B4-BE49-F238E27FC236}">
                <a16:creationId xmlns:a16="http://schemas.microsoft.com/office/drawing/2014/main" id="{A94895B6-277B-46BA-AA9B-A914EBA19C58}"/>
              </a:ext>
            </a:extLst>
          </p:cNvPr>
          <p:cNvSpPr/>
          <p:nvPr/>
        </p:nvSpPr>
        <p:spPr>
          <a:xfrm>
            <a:off x="4659086" y="3524250"/>
            <a:ext cx="2873828" cy="1853214"/>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a:extLst>
              <a:ext uri="{FF2B5EF4-FFF2-40B4-BE49-F238E27FC236}">
                <a16:creationId xmlns:a16="http://schemas.microsoft.com/office/drawing/2014/main" id="{F268BF12-23E7-420C-AB15-623D66C16F37}"/>
              </a:ext>
            </a:extLst>
          </p:cNvPr>
          <p:cNvCxnSpPr>
            <a:cxnSpLocks/>
          </p:cNvCxnSpPr>
          <p:nvPr/>
        </p:nvCxnSpPr>
        <p:spPr>
          <a:xfrm flipV="1">
            <a:off x="1050966" y="4714256"/>
            <a:ext cx="3608120" cy="51064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84DD8622-E2BF-44DA-915E-FC41A46E32A9}"/>
              </a:ext>
            </a:extLst>
          </p:cNvPr>
          <p:cNvSpPr/>
          <p:nvPr/>
        </p:nvSpPr>
        <p:spPr>
          <a:xfrm rot="21126017">
            <a:off x="1062842" y="4597264"/>
            <a:ext cx="734292" cy="1139478"/>
          </a:xfrm>
          <a:prstGeom prst="rect">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1" name="Straight Connector 30">
            <a:extLst>
              <a:ext uri="{FF2B5EF4-FFF2-40B4-BE49-F238E27FC236}">
                <a16:creationId xmlns:a16="http://schemas.microsoft.com/office/drawing/2014/main" id="{2E3CD947-F51A-4A9A-BFD6-8B1E7F2E5D9B}"/>
              </a:ext>
            </a:extLst>
          </p:cNvPr>
          <p:cNvCxnSpPr>
            <a:cxnSpLocks/>
          </p:cNvCxnSpPr>
          <p:nvPr/>
        </p:nvCxnSpPr>
        <p:spPr>
          <a:xfrm rot="991099" flipV="1">
            <a:off x="7535558" y="4730136"/>
            <a:ext cx="3594265" cy="519544"/>
          </a:xfrm>
          <a:prstGeom prst="line">
            <a:avLst/>
          </a:prstGeom>
          <a:ln w="38100">
            <a:solidFill>
              <a:srgbClr val="FF4A29"/>
            </a:solidFill>
            <a:prstDash val="solid"/>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0263B4C2-BE1E-4DBC-B564-0B687947DFE2}"/>
              </a:ext>
            </a:extLst>
          </p:cNvPr>
          <p:cNvSpPr/>
          <p:nvPr/>
        </p:nvSpPr>
        <p:spPr>
          <a:xfrm rot="517116">
            <a:off x="10396268" y="4678633"/>
            <a:ext cx="734292" cy="1033484"/>
          </a:xfrm>
          <a:prstGeom prst="rect">
            <a:avLst/>
          </a:prstGeom>
          <a:noFill/>
          <a:ln w="38100">
            <a:solidFill>
              <a:srgbClr val="FF4A29"/>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0" name="Group 39">
            <a:extLst>
              <a:ext uri="{FF2B5EF4-FFF2-40B4-BE49-F238E27FC236}">
                <a16:creationId xmlns:a16="http://schemas.microsoft.com/office/drawing/2014/main" id="{AE960C08-F6C9-42BB-87AE-AA719F31EABF}"/>
              </a:ext>
            </a:extLst>
          </p:cNvPr>
          <p:cNvGrpSpPr/>
          <p:nvPr/>
        </p:nvGrpSpPr>
        <p:grpSpPr>
          <a:xfrm>
            <a:off x="5848124" y="3304833"/>
            <a:ext cx="1433533" cy="1380757"/>
            <a:chOff x="5848124" y="2942883"/>
            <a:chExt cx="1433533" cy="1380757"/>
          </a:xfrm>
        </p:grpSpPr>
        <p:grpSp>
          <p:nvGrpSpPr>
            <p:cNvPr id="28" name="Group 27">
              <a:extLst>
                <a:ext uri="{FF2B5EF4-FFF2-40B4-BE49-F238E27FC236}">
                  <a16:creationId xmlns:a16="http://schemas.microsoft.com/office/drawing/2014/main" id="{E30536FC-1B06-4834-B9EB-74B2B2040767}"/>
                </a:ext>
              </a:extLst>
            </p:cNvPr>
            <p:cNvGrpSpPr/>
            <p:nvPr/>
          </p:nvGrpSpPr>
          <p:grpSpPr>
            <a:xfrm>
              <a:off x="6101949" y="3429000"/>
              <a:ext cx="720426" cy="718456"/>
              <a:chOff x="6101948" y="3429000"/>
              <a:chExt cx="744187" cy="718456"/>
            </a:xfrm>
          </p:grpSpPr>
          <p:cxnSp>
            <p:nvCxnSpPr>
              <p:cNvPr id="19" name="Straight Arrow Connector 18">
                <a:extLst>
                  <a:ext uri="{FF2B5EF4-FFF2-40B4-BE49-F238E27FC236}">
                    <a16:creationId xmlns:a16="http://schemas.microsoft.com/office/drawing/2014/main" id="{490FE9D1-B158-4D34-B8AF-674730236801}"/>
                  </a:ext>
                </a:extLst>
              </p:cNvPr>
              <p:cNvCxnSpPr>
                <a:cxnSpLocks/>
              </p:cNvCxnSpPr>
              <p:nvPr/>
            </p:nvCxnSpPr>
            <p:spPr>
              <a:xfrm>
                <a:off x="6101948" y="4147456"/>
                <a:ext cx="74418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41FA2450-9027-46E1-B1F6-A836DA485B3D}"/>
                  </a:ext>
                </a:extLst>
              </p:cNvPr>
              <p:cNvCxnSpPr>
                <a:cxnSpLocks/>
              </p:cNvCxnSpPr>
              <p:nvPr/>
            </p:nvCxnSpPr>
            <p:spPr>
              <a:xfrm flipV="1">
                <a:off x="6101948" y="3429000"/>
                <a:ext cx="0" cy="71845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8" name="TextBox 37">
              <a:extLst>
                <a:ext uri="{FF2B5EF4-FFF2-40B4-BE49-F238E27FC236}">
                  <a16:creationId xmlns:a16="http://schemas.microsoft.com/office/drawing/2014/main" id="{BF953A5C-C47D-4D4C-82DF-E18CE43BD5FE}"/>
                </a:ext>
              </a:extLst>
            </p:cNvPr>
            <p:cNvSpPr txBox="1"/>
            <p:nvPr/>
          </p:nvSpPr>
          <p:spPr>
            <a:xfrm>
              <a:off x="6785905" y="3817026"/>
              <a:ext cx="495752" cy="506614"/>
            </a:xfrm>
            <a:prstGeom prst="rect">
              <a:avLst/>
            </a:prstGeom>
            <a:noFill/>
          </p:spPr>
          <p:txBody>
            <a:bodyPr wrap="square" rtlCol="0">
              <a:spAutoFit/>
            </a:bodyPr>
            <a:lstStyle/>
            <a:p>
              <a:pPr algn="l">
                <a:lnSpc>
                  <a:spcPts val="3700"/>
                </a:lnSpc>
              </a:pPr>
              <a:r>
                <a:rPr lang="en-GB" sz="2000" dirty="0"/>
                <a:t>s</a:t>
              </a:r>
            </a:p>
          </p:txBody>
        </p:sp>
        <p:sp>
          <p:nvSpPr>
            <p:cNvPr id="39" name="TextBox 38">
              <a:extLst>
                <a:ext uri="{FF2B5EF4-FFF2-40B4-BE49-F238E27FC236}">
                  <a16:creationId xmlns:a16="http://schemas.microsoft.com/office/drawing/2014/main" id="{A6E95512-F75C-432E-B77C-E1F3783089DA}"/>
                </a:ext>
              </a:extLst>
            </p:cNvPr>
            <p:cNvSpPr txBox="1"/>
            <p:nvPr/>
          </p:nvSpPr>
          <p:spPr>
            <a:xfrm>
              <a:off x="5848124" y="2942883"/>
              <a:ext cx="495752" cy="506614"/>
            </a:xfrm>
            <a:prstGeom prst="rect">
              <a:avLst/>
            </a:prstGeom>
            <a:noFill/>
          </p:spPr>
          <p:txBody>
            <a:bodyPr wrap="square" rtlCol="0">
              <a:spAutoFit/>
            </a:bodyPr>
            <a:lstStyle/>
            <a:p>
              <a:pPr algn="ctr">
                <a:lnSpc>
                  <a:spcPts val="3700"/>
                </a:lnSpc>
              </a:pPr>
              <a:r>
                <a:rPr lang="en-GB" sz="2000" dirty="0"/>
                <a:t>x</a:t>
              </a:r>
            </a:p>
          </p:txBody>
        </p:sp>
      </p:grpSp>
      <p:grpSp>
        <p:nvGrpSpPr>
          <p:cNvPr id="41" name="Group 40">
            <a:extLst>
              <a:ext uri="{FF2B5EF4-FFF2-40B4-BE49-F238E27FC236}">
                <a16:creationId xmlns:a16="http://schemas.microsoft.com/office/drawing/2014/main" id="{71F19AFA-BADC-4FC6-AF6D-AB2BE044F163}"/>
              </a:ext>
            </a:extLst>
          </p:cNvPr>
          <p:cNvGrpSpPr/>
          <p:nvPr/>
        </p:nvGrpSpPr>
        <p:grpSpPr>
          <a:xfrm rot="465490">
            <a:off x="8530451" y="3760478"/>
            <a:ext cx="1433533" cy="1380757"/>
            <a:chOff x="5848124" y="2942883"/>
            <a:chExt cx="1433533" cy="1380757"/>
          </a:xfrm>
        </p:grpSpPr>
        <p:grpSp>
          <p:nvGrpSpPr>
            <p:cNvPr id="42" name="Group 41">
              <a:extLst>
                <a:ext uri="{FF2B5EF4-FFF2-40B4-BE49-F238E27FC236}">
                  <a16:creationId xmlns:a16="http://schemas.microsoft.com/office/drawing/2014/main" id="{2274BED1-7AD6-4AB5-B1F6-18E566F5AE23}"/>
                </a:ext>
              </a:extLst>
            </p:cNvPr>
            <p:cNvGrpSpPr/>
            <p:nvPr/>
          </p:nvGrpSpPr>
          <p:grpSpPr>
            <a:xfrm>
              <a:off x="6101949" y="3429000"/>
              <a:ext cx="720426" cy="718456"/>
              <a:chOff x="6101948" y="3429000"/>
              <a:chExt cx="744187" cy="718456"/>
            </a:xfrm>
          </p:grpSpPr>
          <p:cxnSp>
            <p:nvCxnSpPr>
              <p:cNvPr id="45" name="Straight Arrow Connector 44">
                <a:extLst>
                  <a:ext uri="{FF2B5EF4-FFF2-40B4-BE49-F238E27FC236}">
                    <a16:creationId xmlns:a16="http://schemas.microsoft.com/office/drawing/2014/main" id="{B717FBE5-A331-4BFB-8E85-D3E598434567}"/>
                  </a:ext>
                </a:extLst>
              </p:cNvPr>
              <p:cNvCxnSpPr>
                <a:cxnSpLocks/>
              </p:cNvCxnSpPr>
              <p:nvPr/>
            </p:nvCxnSpPr>
            <p:spPr>
              <a:xfrm>
                <a:off x="6101948" y="4147456"/>
                <a:ext cx="74418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62A3AF7D-D148-4290-BA64-A268F9B0605F}"/>
                  </a:ext>
                </a:extLst>
              </p:cNvPr>
              <p:cNvCxnSpPr>
                <a:cxnSpLocks/>
              </p:cNvCxnSpPr>
              <p:nvPr/>
            </p:nvCxnSpPr>
            <p:spPr>
              <a:xfrm flipV="1">
                <a:off x="6101948" y="3429000"/>
                <a:ext cx="0" cy="71845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3" name="TextBox 42">
              <a:extLst>
                <a:ext uri="{FF2B5EF4-FFF2-40B4-BE49-F238E27FC236}">
                  <a16:creationId xmlns:a16="http://schemas.microsoft.com/office/drawing/2014/main" id="{0733CF63-14A6-4ED0-918C-552A71F86731}"/>
                </a:ext>
              </a:extLst>
            </p:cNvPr>
            <p:cNvSpPr txBox="1"/>
            <p:nvPr/>
          </p:nvSpPr>
          <p:spPr>
            <a:xfrm>
              <a:off x="6785905" y="3817026"/>
              <a:ext cx="495752" cy="506614"/>
            </a:xfrm>
            <a:prstGeom prst="rect">
              <a:avLst/>
            </a:prstGeom>
            <a:noFill/>
          </p:spPr>
          <p:txBody>
            <a:bodyPr wrap="square" rtlCol="0">
              <a:spAutoFit/>
            </a:bodyPr>
            <a:lstStyle/>
            <a:p>
              <a:pPr algn="l">
                <a:lnSpc>
                  <a:spcPts val="3700"/>
                </a:lnSpc>
              </a:pPr>
              <a:r>
                <a:rPr lang="en-GB" sz="2000" dirty="0"/>
                <a:t>s</a:t>
              </a:r>
            </a:p>
          </p:txBody>
        </p:sp>
        <p:sp>
          <p:nvSpPr>
            <p:cNvPr id="44" name="TextBox 43">
              <a:extLst>
                <a:ext uri="{FF2B5EF4-FFF2-40B4-BE49-F238E27FC236}">
                  <a16:creationId xmlns:a16="http://schemas.microsoft.com/office/drawing/2014/main" id="{091CB4FF-0628-41CC-9711-47233AD9C42A}"/>
                </a:ext>
              </a:extLst>
            </p:cNvPr>
            <p:cNvSpPr txBox="1"/>
            <p:nvPr/>
          </p:nvSpPr>
          <p:spPr>
            <a:xfrm>
              <a:off x="5848124" y="2942883"/>
              <a:ext cx="495752" cy="506614"/>
            </a:xfrm>
            <a:prstGeom prst="rect">
              <a:avLst/>
            </a:prstGeom>
            <a:noFill/>
          </p:spPr>
          <p:txBody>
            <a:bodyPr wrap="square" rtlCol="0">
              <a:spAutoFit/>
            </a:bodyPr>
            <a:lstStyle/>
            <a:p>
              <a:pPr algn="ctr">
                <a:lnSpc>
                  <a:spcPts val="3700"/>
                </a:lnSpc>
              </a:pPr>
              <a:r>
                <a:rPr lang="en-GB" sz="2000" dirty="0"/>
                <a:t>x</a:t>
              </a:r>
            </a:p>
          </p:txBody>
        </p:sp>
      </p:grpSp>
      <p:grpSp>
        <p:nvGrpSpPr>
          <p:cNvPr id="47" name="Group 46">
            <a:extLst>
              <a:ext uri="{FF2B5EF4-FFF2-40B4-BE49-F238E27FC236}">
                <a16:creationId xmlns:a16="http://schemas.microsoft.com/office/drawing/2014/main" id="{8E63C071-3740-4E5C-9626-D79C1462661F}"/>
              </a:ext>
            </a:extLst>
          </p:cNvPr>
          <p:cNvGrpSpPr/>
          <p:nvPr/>
        </p:nvGrpSpPr>
        <p:grpSpPr>
          <a:xfrm rot="21149023">
            <a:off x="2293501" y="3734388"/>
            <a:ext cx="1433533" cy="1380757"/>
            <a:chOff x="5848124" y="2942883"/>
            <a:chExt cx="1433533" cy="1380757"/>
          </a:xfrm>
        </p:grpSpPr>
        <p:grpSp>
          <p:nvGrpSpPr>
            <p:cNvPr id="48" name="Group 47">
              <a:extLst>
                <a:ext uri="{FF2B5EF4-FFF2-40B4-BE49-F238E27FC236}">
                  <a16:creationId xmlns:a16="http://schemas.microsoft.com/office/drawing/2014/main" id="{619ADE6F-9BE3-4E0F-B8AE-89145E1AA7D4}"/>
                </a:ext>
              </a:extLst>
            </p:cNvPr>
            <p:cNvGrpSpPr/>
            <p:nvPr/>
          </p:nvGrpSpPr>
          <p:grpSpPr>
            <a:xfrm>
              <a:off x="6101949" y="3429000"/>
              <a:ext cx="720426" cy="718456"/>
              <a:chOff x="6101948" y="3429000"/>
              <a:chExt cx="744187" cy="718456"/>
            </a:xfrm>
          </p:grpSpPr>
          <p:cxnSp>
            <p:nvCxnSpPr>
              <p:cNvPr id="51" name="Straight Arrow Connector 50">
                <a:extLst>
                  <a:ext uri="{FF2B5EF4-FFF2-40B4-BE49-F238E27FC236}">
                    <a16:creationId xmlns:a16="http://schemas.microsoft.com/office/drawing/2014/main" id="{D806255E-1C5B-405B-AA31-BAC03E569597}"/>
                  </a:ext>
                </a:extLst>
              </p:cNvPr>
              <p:cNvCxnSpPr>
                <a:cxnSpLocks/>
              </p:cNvCxnSpPr>
              <p:nvPr/>
            </p:nvCxnSpPr>
            <p:spPr>
              <a:xfrm>
                <a:off x="6101948" y="4147456"/>
                <a:ext cx="74418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B8645971-6537-4097-AC01-47B84966ADE2}"/>
                  </a:ext>
                </a:extLst>
              </p:cNvPr>
              <p:cNvCxnSpPr>
                <a:cxnSpLocks/>
              </p:cNvCxnSpPr>
              <p:nvPr/>
            </p:nvCxnSpPr>
            <p:spPr>
              <a:xfrm flipV="1">
                <a:off x="6101948" y="3429000"/>
                <a:ext cx="0" cy="71845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9" name="TextBox 48">
              <a:extLst>
                <a:ext uri="{FF2B5EF4-FFF2-40B4-BE49-F238E27FC236}">
                  <a16:creationId xmlns:a16="http://schemas.microsoft.com/office/drawing/2014/main" id="{1E4FF0D8-007C-46E3-92BE-DD9D015E8FEE}"/>
                </a:ext>
              </a:extLst>
            </p:cNvPr>
            <p:cNvSpPr txBox="1"/>
            <p:nvPr/>
          </p:nvSpPr>
          <p:spPr>
            <a:xfrm>
              <a:off x="6785905" y="3817026"/>
              <a:ext cx="495752" cy="506614"/>
            </a:xfrm>
            <a:prstGeom prst="rect">
              <a:avLst/>
            </a:prstGeom>
            <a:noFill/>
          </p:spPr>
          <p:txBody>
            <a:bodyPr wrap="square" rtlCol="0">
              <a:spAutoFit/>
            </a:bodyPr>
            <a:lstStyle/>
            <a:p>
              <a:pPr algn="l">
                <a:lnSpc>
                  <a:spcPts val="3700"/>
                </a:lnSpc>
              </a:pPr>
              <a:r>
                <a:rPr lang="en-GB" sz="2000" dirty="0"/>
                <a:t>s</a:t>
              </a:r>
            </a:p>
          </p:txBody>
        </p:sp>
        <p:sp>
          <p:nvSpPr>
            <p:cNvPr id="50" name="TextBox 49">
              <a:extLst>
                <a:ext uri="{FF2B5EF4-FFF2-40B4-BE49-F238E27FC236}">
                  <a16:creationId xmlns:a16="http://schemas.microsoft.com/office/drawing/2014/main" id="{C886EFD0-4089-43C5-A391-C52BFF1EC39B}"/>
                </a:ext>
              </a:extLst>
            </p:cNvPr>
            <p:cNvSpPr txBox="1"/>
            <p:nvPr/>
          </p:nvSpPr>
          <p:spPr>
            <a:xfrm>
              <a:off x="5848124" y="2942883"/>
              <a:ext cx="495752" cy="506614"/>
            </a:xfrm>
            <a:prstGeom prst="rect">
              <a:avLst/>
            </a:prstGeom>
            <a:noFill/>
          </p:spPr>
          <p:txBody>
            <a:bodyPr wrap="square" rtlCol="0">
              <a:spAutoFit/>
            </a:bodyPr>
            <a:lstStyle/>
            <a:p>
              <a:pPr algn="ctr">
                <a:lnSpc>
                  <a:spcPts val="3700"/>
                </a:lnSpc>
              </a:pPr>
              <a:r>
                <a:rPr lang="en-GB" sz="2000" dirty="0"/>
                <a:t>x</a:t>
              </a:r>
            </a:p>
          </p:txBody>
        </p:sp>
      </p:grpSp>
      <p:cxnSp>
        <p:nvCxnSpPr>
          <p:cNvPr id="54" name="Connector: Elbow 53">
            <a:extLst>
              <a:ext uri="{FF2B5EF4-FFF2-40B4-BE49-F238E27FC236}">
                <a16:creationId xmlns:a16="http://schemas.microsoft.com/office/drawing/2014/main" id="{F6AD260A-E74D-4731-A8C3-3B22C7110393}"/>
              </a:ext>
            </a:extLst>
          </p:cNvPr>
          <p:cNvCxnSpPr>
            <a:cxnSpLocks/>
          </p:cNvCxnSpPr>
          <p:nvPr/>
        </p:nvCxnSpPr>
        <p:spPr>
          <a:xfrm rot="5400000">
            <a:off x="2855264" y="5009925"/>
            <a:ext cx="3600000" cy="0"/>
          </a:xfrm>
          <a:prstGeom prst="bentConnector3">
            <a:avLst/>
          </a:prstGeom>
          <a:ln w="38100">
            <a:solidFill>
              <a:srgbClr val="0F124A"/>
            </a:solidFill>
            <a:prstDash val="sysDot"/>
          </a:ln>
        </p:spPr>
        <p:style>
          <a:lnRef idx="1">
            <a:schemeClr val="accent1"/>
          </a:lnRef>
          <a:fillRef idx="0">
            <a:schemeClr val="accent1"/>
          </a:fillRef>
          <a:effectRef idx="0">
            <a:schemeClr val="accent1"/>
          </a:effectRef>
          <a:fontRef idx="minor">
            <a:schemeClr val="tx1"/>
          </a:fontRef>
        </p:style>
      </p:cxnSp>
      <p:cxnSp>
        <p:nvCxnSpPr>
          <p:cNvPr id="56" name="Connector: Elbow 55">
            <a:extLst>
              <a:ext uri="{FF2B5EF4-FFF2-40B4-BE49-F238E27FC236}">
                <a16:creationId xmlns:a16="http://schemas.microsoft.com/office/drawing/2014/main" id="{A26C2EAC-986E-4E05-B235-14B9EB9D966D}"/>
              </a:ext>
            </a:extLst>
          </p:cNvPr>
          <p:cNvCxnSpPr>
            <a:cxnSpLocks/>
          </p:cNvCxnSpPr>
          <p:nvPr/>
        </p:nvCxnSpPr>
        <p:spPr>
          <a:xfrm rot="16200000" flipH="1">
            <a:off x="5720217" y="5038083"/>
            <a:ext cx="3600000" cy="0"/>
          </a:xfrm>
          <a:prstGeom prst="bentConnector3">
            <a:avLst>
              <a:gd name="adj1" fmla="val 50000"/>
            </a:avLst>
          </a:prstGeom>
          <a:ln w="38100">
            <a:solidFill>
              <a:srgbClr val="0F124A"/>
            </a:solidFill>
            <a:prstDash val="sysDot"/>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BDC9E4CE-83B6-4041-AB87-DDC3C73C379A}"/>
              </a:ext>
            </a:extLst>
          </p:cNvPr>
          <p:cNvSpPr txBox="1"/>
          <p:nvPr/>
        </p:nvSpPr>
        <p:spPr>
          <a:xfrm>
            <a:off x="1050966" y="6020869"/>
            <a:ext cx="2892500" cy="535724"/>
          </a:xfrm>
          <a:prstGeom prst="rect">
            <a:avLst/>
          </a:prstGeom>
          <a:noFill/>
        </p:spPr>
        <p:txBody>
          <a:bodyPr wrap="square" rtlCol="0">
            <a:spAutoFit/>
          </a:bodyPr>
          <a:lstStyle/>
          <a:p>
            <a:pPr algn="ctr">
              <a:lnSpc>
                <a:spcPts val="3700"/>
              </a:lnSpc>
            </a:pPr>
            <a:r>
              <a:rPr lang="en-GB" sz="3000" dirty="0">
                <a:solidFill>
                  <a:srgbClr val="FF4A29"/>
                </a:solidFill>
              </a:rPr>
              <a:t>Machine Frame</a:t>
            </a:r>
          </a:p>
        </p:txBody>
      </p:sp>
      <p:sp>
        <p:nvSpPr>
          <p:cNvPr id="36" name="TextBox 35">
            <a:extLst>
              <a:ext uri="{FF2B5EF4-FFF2-40B4-BE49-F238E27FC236}">
                <a16:creationId xmlns:a16="http://schemas.microsoft.com/office/drawing/2014/main" id="{20FAC193-05FF-44AF-9688-A19F8BCACCB6}"/>
              </a:ext>
            </a:extLst>
          </p:cNvPr>
          <p:cNvSpPr txBox="1"/>
          <p:nvPr/>
        </p:nvSpPr>
        <p:spPr>
          <a:xfrm>
            <a:off x="4657793" y="6020869"/>
            <a:ext cx="2892500" cy="535724"/>
          </a:xfrm>
          <a:prstGeom prst="rect">
            <a:avLst/>
          </a:prstGeom>
          <a:noFill/>
        </p:spPr>
        <p:txBody>
          <a:bodyPr wrap="square" rtlCol="0">
            <a:spAutoFit/>
          </a:bodyPr>
          <a:lstStyle/>
          <a:p>
            <a:pPr algn="ctr">
              <a:lnSpc>
                <a:spcPts val="3700"/>
              </a:lnSpc>
            </a:pPr>
            <a:r>
              <a:rPr lang="en-GB" sz="3000" dirty="0">
                <a:solidFill>
                  <a:srgbClr val="0000BC"/>
                </a:solidFill>
              </a:rPr>
              <a:t>Dipole Frame</a:t>
            </a:r>
          </a:p>
        </p:txBody>
      </p:sp>
      <p:sp>
        <p:nvSpPr>
          <p:cNvPr id="37" name="TextBox 36">
            <a:extLst>
              <a:ext uri="{FF2B5EF4-FFF2-40B4-BE49-F238E27FC236}">
                <a16:creationId xmlns:a16="http://schemas.microsoft.com/office/drawing/2014/main" id="{81640094-CDA3-4034-9101-282C213D31F2}"/>
              </a:ext>
            </a:extLst>
          </p:cNvPr>
          <p:cNvSpPr txBox="1"/>
          <p:nvPr/>
        </p:nvSpPr>
        <p:spPr>
          <a:xfrm>
            <a:off x="8453396" y="6020869"/>
            <a:ext cx="2892500" cy="535724"/>
          </a:xfrm>
          <a:prstGeom prst="rect">
            <a:avLst/>
          </a:prstGeom>
          <a:noFill/>
        </p:spPr>
        <p:txBody>
          <a:bodyPr wrap="square" rtlCol="0">
            <a:spAutoFit/>
          </a:bodyPr>
          <a:lstStyle/>
          <a:p>
            <a:pPr algn="ctr">
              <a:lnSpc>
                <a:spcPts val="3700"/>
              </a:lnSpc>
            </a:pPr>
            <a:r>
              <a:rPr lang="en-GB" sz="3000" dirty="0">
                <a:solidFill>
                  <a:srgbClr val="FF4A29"/>
                </a:solidFill>
              </a:rPr>
              <a:t>Machine Frame</a:t>
            </a:r>
          </a:p>
        </p:txBody>
      </p:sp>
      <p:sp>
        <p:nvSpPr>
          <p:cNvPr id="15" name="Freeform: Shape 14">
            <a:extLst>
              <a:ext uri="{FF2B5EF4-FFF2-40B4-BE49-F238E27FC236}">
                <a16:creationId xmlns:a16="http://schemas.microsoft.com/office/drawing/2014/main" id="{8DD242EF-59EE-4F42-B400-E3E3BC52E25A}"/>
              </a:ext>
            </a:extLst>
          </p:cNvPr>
          <p:cNvSpPr/>
          <p:nvPr/>
        </p:nvSpPr>
        <p:spPr>
          <a:xfrm>
            <a:off x="4648200" y="4502145"/>
            <a:ext cx="2876550" cy="215905"/>
          </a:xfrm>
          <a:custGeom>
            <a:avLst/>
            <a:gdLst>
              <a:gd name="connsiteX0" fmla="*/ 0 w 2876550"/>
              <a:gd name="connsiteY0" fmla="*/ 215905 h 215905"/>
              <a:gd name="connsiteX1" fmla="*/ 1454150 w 2876550"/>
              <a:gd name="connsiteY1" fmla="*/ 5 h 215905"/>
              <a:gd name="connsiteX2" fmla="*/ 2876550 w 2876550"/>
              <a:gd name="connsiteY2" fmla="*/ 209555 h 215905"/>
            </a:gdLst>
            <a:ahLst/>
            <a:cxnLst>
              <a:cxn ang="0">
                <a:pos x="connsiteX0" y="connsiteY0"/>
              </a:cxn>
              <a:cxn ang="0">
                <a:pos x="connsiteX1" y="connsiteY1"/>
              </a:cxn>
              <a:cxn ang="0">
                <a:pos x="connsiteX2" y="connsiteY2"/>
              </a:cxn>
            </a:cxnLst>
            <a:rect l="l" t="t" r="r" b="b"/>
            <a:pathLst>
              <a:path w="2876550" h="215905">
                <a:moveTo>
                  <a:pt x="0" y="215905"/>
                </a:moveTo>
                <a:cubicBezTo>
                  <a:pt x="487362" y="108484"/>
                  <a:pt x="974725" y="1063"/>
                  <a:pt x="1454150" y="5"/>
                </a:cubicBezTo>
                <a:cubicBezTo>
                  <a:pt x="1933575" y="-1053"/>
                  <a:pt x="2619375" y="160872"/>
                  <a:pt x="2876550" y="209555"/>
                </a:cubicBezTo>
              </a:path>
            </a:pathLst>
          </a:custGeom>
          <a:noFill/>
          <a:ln w="38100">
            <a:solidFill>
              <a:srgbClr val="0000B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Text Placeholder 2">
            <a:extLst>
              <a:ext uri="{FF2B5EF4-FFF2-40B4-BE49-F238E27FC236}">
                <a16:creationId xmlns:a16="http://schemas.microsoft.com/office/drawing/2014/main" id="{7C034052-CBC7-4AB6-9BFF-CE016A957ABA}"/>
              </a:ext>
            </a:extLst>
          </p:cNvPr>
          <p:cNvSpPr>
            <a:spLocks noGrp="1"/>
          </p:cNvSpPr>
          <p:nvPr>
            <p:ph type="body" sz="quarter" idx="12"/>
          </p:nvPr>
        </p:nvSpPr>
        <p:spPr>
          <a:xfrm>
            <a:off x="590400" y="1989117"/>
            <a:ext cx="11017800" cy="1184065"/>
          </a:xfrm>
        </p:spPr>
        <p:txBody>
          <a:bodyPr/>
          <a:lstStyle/>
          <a:p>
            <a:pPr marL="342900" indent="-342900">
              <a:buFont typeface="Arial" panose="020B0604020202020204" pitchFamily="34" charset="0"/>
              <a:buChar char="•"/>
            </a:pPr>
            <a:r>
              <a:rPr lang="en-GB" b="1" dirty="0"/>
              <a:t>Reference</a:t>
            </a:r>
            <a:r>
              <a:rPr lang="en-GB" dirty="0"/>
              <a:t> orbit </a:t>
            </a:r>
            <a:r>
              <a:rPr lang="en-GB" b="1" dirty="0"/>
              <a:t>defined by orbit </a:t>
            </a:r>
            <a:r>
              <a:rPr lang="en-GB" dirty="0"/>
              <a:t>through magnet nothing new</a:t>
            </a:r>
          </a:p>
          <a:p>
            <a:pPr marL="796489" lvl="1" indent="-342900"/>
            <a:r>
              <a:rPr lang="en-GB" dirty="0"/>
              <a:t>Common in arc </a:t>
            </a:r>
            <a:r>
              <a:rPr lang="en-GB" b="1" dirty="0"/>
              <a:t>dipole magnets </a:t>
            </a:r>
          </a:p>
        </p:txBody>
      </p:sp>
    </p:spTree>
    <p:extLst>
      <p:ext uri="{BB962C8B-B14F-4D97-AF65-F5344CB8AC3E}">
        <p14:creationId xmlns:p14="http://schemas.microsoft.com/office/powerpoint/2010/main" val="207910980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5" name="Connector: Elbow 54">
            <a:extLst>
              <a:ext uri="{FF2B5EF4-FFF2-40B4-BE49-F238E27FC236}">
                <a16:creationId xmlns:a16="http://schemas.microsoft.com/office/drawing/2014/main" id="{5033DCBD-8E37-4ED1-951F-D57ABBBE2430}"/>
              </a:ext>
            </a:extLst>
          </p:cNvPr>
          <p:cNvCxnSpPr>
            <a:cxnSpLocks/>
            <a:stCxn id="6" idx="1"/>
            <a:endCxn id="6" idx="3"/>
          </p:cNvCxnSpPr>
          <p:nvPr/>
        </p:nvCxnSpPr>
        <p:spPr>
          <a:xfrm rot="10800000" flipH="1">
            <a:off x="4659086" y="4147456"/>
            <a:ext cx="2873828" cy="12700"/>
          </a:xfrm>
          <a:prstGeom prst="bentConnector5">
            <a:avLst>
              <a:gd name="adj1" fmla="val 662"/>
              <a:gd name="adj2" fmla="val 35709"/>
              <a:gd name="adj3" fmla="val 100000"/>
            </a:avLst>
          </a:prstGeom>
          <a:ln w="38100">
            <a:solidFill>
              <a:srgbClr val="7F7FDD"/>
            </a:solidFill>
            <a:prstDash val="sysDot"/>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5860CF1C-9016-4C61-B7C0-3E3CDA206D95}"/>
              </a:ext>
            </a:extLst>
          </p:cNvPr>
          <p:cNvSpPr>
            <a:spLocks noGrp="1"/>
          </p:cNvSpPr>
          <p:nvPr>
            <p:ph type="sldNum" sz="quarter" idx="10"/>
          </p:nvPr>
        </p:nvSpPr>
        <p:spPr/>
        <p:txBody>
          <a:bodyPr/>
          <a:lstStyle/>
          <a:p>
            <a:fld id="{88A1DFE4-5FC5-43BD-BB7E-75EAD82B965F}" type="slidenum">
              <a:rPr lang="en-US" noProof="0" smtClean="0"/>
              <a:pPr/>
              <a:t>8</a:t>
            </a:fld>
            <a:endParaRPr lang="en-US" noProof="0" dirty="0"/>
          </a:p>
        </p:txBody>
      </p:sp>
      <p:sp>
        <p:nvSpPr>
          <p:cNvPr id="4" name="Title 3">
            <a:extLst>
              <a:ext uri="{FF2B5EF4-FFF2-40B4-BE49-F238E27FC236}">
                <a16:creationId xmlns:a16="http://schemas.microsoft.com/office/drawing/2014/main" id="{078051DB-521C-4E67-979F-CC13141A3968}"/>
              </a:ext>
            </a:extLst>
          </p:cNvPr>
          <p:cNvSpPr>
            <a:spLocks noGrp="1"/>
          </p:cNvSpPr>
          <p:nvPr>
            <p:ph type="title"/>
          </p:nvPr>
        </p:nvSpPr>
        <p:spPr/>
        <p:txBody>
          <a:bodyPr/>
          <a:lstStyle/>
          <a:p>
            <a:r>
              <a:rPr lang="en-GB" dirty="0"/>
              <a:t>Tilted Solenoid</a:t>
            </a:r>
          </a:p>
        </p:txBody>
      </p:sp>
      <p:sp>
        <p:nvSpPr>
          <p:cNvPr id="6" name="Rectangle 5">
            <a:extLst>
              <a:ext uri="{FF2B5EF4-FFF2-40B4-BE49-F238E27FC236}">
                <a16:creationId xmlns:a16="http://schemas.microsoft.com/office/drawing/2014/main" id="{A94895B6-277B-46BA-AA9B-A914EBA19C58}"/>
              </a:ext>
            </a:extLst>
          </p:cNvPr>
          <p:cNvSpPr/>
          <p:nvPr/>
        </p:nvSpPr>
        <p:spPr>
          <a:xfrm>
            <a:off x="4659086" y="3069771"/>
            <a:ext cx="2873828" cy="2155370"/>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a:extLst>
              <a:ext uri="{FF2B5EF4-FFF2-40B4-BE49-F238E27FC236}">
                <a16:creationId xmlns:a16="http://schemas.microsoft.com/office/drawing/2014/main" id="{F268BF12-23E7-420C-AB15-623D66C16F37}"/>
              </a:ext>
            </a:extLst>
          </p:cNvPr>
          <p:cNvCxnSpPr>
            <a:cxnSpLocks/>
          </p:cNvCxnSpPr>
          <p:nvPr/>
        </p:nvCxnSpPr>
        <p:spPr>
          <a:xfrm flipV="1">
            <a:off x="1050966" y="4352306"/>
            <a:ext cx="3608120" cy="51064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80727AD-F128-4080-BC19-C5CEF05E3DFE}"/>
              </a:ext>
            </a:extLst>
          </p:cNvPr>
          <p:cNvCxnSpPr>
            <a:cxnSpLocks/>
          </p:cNvCxnSpPr>
          <p:nvPr/>
        </p:nvCxnSpPr>
        <p:spPr>
          <a:xfrm flipV="1">
            <a:off x="4659086" y="3948545"/>
            <a:ext cx="2873828" cy="403761"/>
          </a:xfrm>
          <a:prstGeom prst="line">
            <a:avLst/>
          </a:prstGeom>
          <a:ln w="38100">
            <a:solidFill>
              <a:srgbClr val="0000BC"/>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9E7583A1-A517-49DC-BD6F-46D9D40430C3}"/>
              </a:ext>
            </a:extLst>
          </p:cNvPr>
          <p:cNvCxnSpPr>
            <a:cxnSpLocks/>
          </p:cNvCxnSpPr>
          <p:nvPr/>
        </p:nvCxnSpPr>
        <p:spPr>
          <a:xfrm flipV="1">
            <a:off x="7532914" y="3429001"/>
            <a:ext cx="3594265" cy="519544"/>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sp>
        <p:nvSpPr>
          <p:cNvPr id="16" name="Rectangle 15">
            <a:extLst>
              <a:ext uri="{FF2B5EF4-FFF2-40B4-BE49-F238E27FC236}">
                <a16:creationId xmlns:a16="http://schemas.microsoft.com/office/drawing/2014/main" id="{84DD8622-E2BF-44DA-915E-FC41A46E32A9}"/>
              </a:ext>
            </a:extLst>
          </p:cNvPr>
          <p:cNvSpPr/>
          <p:nvPr/>
        </p:nvSpPr>
        <p:spPr>
          <a:xfrm rot="21126017">
            <a:off x="1062842" y="4235314"/>
            <a:ext cx="734292" cy="1139478"/>
          </a:xfrm>
          <a:prstGeom prst="rect">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Rectangle 16">
            <a:extLst>
              <a:ext uri="{FF2B5EF4-FFF2-40B4-BE49-F238E27FC236}">
                <a16:creationId xmlns:a16="http://schemas.microsoft.com/office/drawing/2014/main" id="{795B235F-D3E8-45C9-A1AF-E9376E749DAD}"/>
              </a:ext>
            </a:extLst>
          </p:cNvPr>
          <p:cNvSpPr/>
          <p:nvPr/>
        </p:nvSpPr>
        <p:spPr>
          <a:xfrm rot="21126017">
            <a:off x="10392995" y="2962233"/>
            <a:ext cx="734292" cy="1033484"/>
          </a:xfrm>
          <a:prstGeom prst="rect">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9" name="Straight Connector 28">
            <a:extLst>
              <a:ext uri="{FF2B5EF4-FFF2-40B4-BE49-F238E27FC236}">
                <a16:creationId xmlns:a16="http://schemas.microsoft.com/office/drawing/2014/main" id="{B99F22D6-A59A-472A-A3D8-88DB38C842CD}"/>
              </a:ext>
            </a:extLst>
          </p:cNvPr>
          <p:cNvCxnSpPr>
            <a:cxnSpLocks/>
          </p:cNvCxnSpPr>
          <p:nvPr/>
        </p:nvCxnSpPr>
        <p:spPr>
          <a:xfrm rot="991099" flipV="1">
            <a:off x="1059591" y="3412579"/>
            <a:ext cx="3608120" cy="510640"/>
          </a:xfrm>
          <a:prstGeom prst="line">
            <a:avLst/>
          </a:prstGeom>
          <a:ln w="38100">
            <a:solidFill>
              <a:srgbClr val="FF4A29">
                <a:alpha val="50196"/>
              </a:srgbClr>
            </a:solidFill>
            <a:prstDash val="solid"/>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7B56A2DA-3FB7-48F2-A0BC-816B4DBD7983}"/>
              </a:ext>
            </a:extLst>
          </p:cNvPr>
          <p:cNvCxnSpPr>
            <a:cxnSpLocks/>
          </p:cNvCxnSpPr>
          <p:nvPr/>
        </p:nvCxnSpPr>
        <p:spPr>
          <a:xfrm rot="991099" flipV="1">
            <a:off x="4663945" y="3949167"/>
            <a:ext cx="2873828" cy="403761"/>
          </a:xfrm>
          <a:prstGeom prst="line">
            <a:avLst/>
          </a:prstGeom>
          <a:ln w="38100">
            <a:solidFill>
              <a:srgbClr val="0000BC">
                <a:alpha val="50196"/>
              </a:srgbClr>
            </a:solidFill>
            <a:prstDash val="solid"/>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2E3CD947-F51A-4A9A-BFD6-8B1E7F2E5D9B}"/>
              </a:ext>
            </a:extLst>
          </p:cNvPr>
          <p:cNvCxnSpPr>
            <a:cxnSpLocks/>
          </p:cNvCxnSpPr>
          <p:nvPr/>
        </p:nvCxnSpPr>
        <p:spPr>
          <a:xfrm rot="991099" flipV="1">
            <a:off x="7535558" y="4368186"/>
            <a:ext cx="3594265" cy="519544"/>
          </a:xfrm>
          <a:prstGeom prst="line">
            <a:avLst/>
          </a:prstGeom>
          <a:ln w="38100">
            <a:solidFill>
              <a:srgbClr val="FF4A29">
                <a:alpha val="50196"/>
              </a:srgbClr>
            </a:solidFill>
            <a:prstDash val="solid"/>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FCAA6E52-73A9-411A-9927-D0798EE1CE21}"/>
              </a:ext>
            </a:extLst>
          </p:cNvPr>
          <p:cNvSpPr/>
          <p:nvPr/>
        </p:nvSpPr>
        <p:spPr>
          <a:xfrm rot="517116">
            <a:off x="1074147" y="2882269"/>
            <a:ext cx="734292" cy="1139478"/>
          </a:xfrm>
          <a:prstGeom prst="rect">
            <a:avLst/>
          </a:prstGeom>
          <a:noFill/>
          <a:ln w="38100">
            <a:solidFill>
              <a:srgbClr val="FF4A29">
                <a:alpha val="50196"/>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extLst>
              <a:ext uri="{FF2B5EF4-FFF2-40B4-BE49-F238E27FC236}">
                <a16:creationId xmlns:a16="http://schemas.microsoft.com/office/drawing/2014/main" id="{0263B4C2-BE1E-4DBC-B564-0B687947DFE2}"/>
              </a:ext>
            </a:extLst>
          </p:cNvPr>
          <p:cNvSpPr/>
          <p:nvPr/>
        </p:nvSpPr>
        <p:spPr>
          <a:xfrm rot="517116">
            <a:off x="10396268" y="4316683"/>
            <a:ext cx="734292" cy="1033484"/>
          </a:xfrm>
          <a:prstGeom prst="rect">
            <a:avLst/>
          </a:prstGeom>
          <a:noFill/>
          <a:ln w="38100">
            <a:solidFill>
              <a:srgbClr val="FF4A29">
                <a:alpha val="50196"/>
              </a:srgb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0" name="Group 39">
            <a:extLst>
              <a:ext uri="{FF2B5EF4-FFF2-40B4-BE49-F238E27FC236}">
                <a16:creationId xmlns:a16="http://schemas.microsoft.com/office/drawing/2014/main" id="{AE960C08-F6C9-42BB-87AE-AA719F31EABF}"/>
              </a:ext>
            </a:extLst>
          </p:cNvPr>
          <p:cNvGrpSpPr/>
          <p:nvPr/>
        </p:nvGrpSpPr>
        <p:grpSpPr>
          <a:xfrm>
            <a:off x="5848124" y="2942883"/>
            <a:ext cx="1433533" cy="1380757"/>
            <a:chOff x="5848124" y="2942883"/>
            <a:chExt cx="1433533" cy="1380757"/>
          </a:xfrm>
        </p:grpSpPr>
        <p:grpSp>
          <p:nvGrpSpPr>
            <p:cNvPr id="28" name="Group 27">
              <a:extLst>
                <a:ext uri="{FF2B5EF4-FFF2-40B4-BE49-F238E27FC236}">
                  <a16:creationId xmlns:a16="http://schemas.microsoft.com/office/drawing/2014/main" id="{E30536FC-1B06-4834-B9EB-74B2B2040767}"/>
                </a:ext>
              </a:extLst>
            </p:cNvPr>
            <p:cNvGrpSpPr/>
            <p:nvPr/>
          </p:nvGrpSpPr>
          <p:grpSpPr>
            <a:xfrm>
              <a:off x="6101949" y="3429000"/>
              <a:ext cx="720426" cy="718456"/>
              <a:chOff x="6101948" y="3429000"/>
              <a:chExt cx="744187" cy="718456"/>
            </a:xfrm>
          </p:grpSpPr>
          <p:cxnSp>
            <p:nvCxnSpPr>
              <p:cNvPr id="19" name="Straight Arrow Connector 18">
                <a:extLst>
                  <a:ext uri="{FF2B5EF4-FFF2-40B4-BE49-F238E27FC236}">
                    <a16:creationId xmlns:a16="http://schemas.microsoft.com/office/drawing/2014/main" id="{490FE9D1-B158-4D34-B8AF-674730236801}"/>
                  </a:ext>
                </a:extLst>
              </p:cNvPr>
              <p:cNvCxnSpPr>
                <a:cxnSpLocks/>
              </p:cNvCxnSpPr>
              <p:nvPr/>
            </p:nvCxnSpPr>
            <p:spPr>
              <a:xfrm>
                <a:off x="6101948" y="4147456"/>
                <a:ext cx="74418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41FA2450-9027-46E1-B1F6-A836DA485B3D}"/>
                  </a:ext>
                </a:extLst>
              </p:cNvPr>
              <p:cNvCxnSpPr>
                <a:cxnSpLocks/>
              </p:cNvCxnSpPr>
              <p:nvPr/>
            </p:nvCxnSpPr>
            <p:spPr>
              <a:xfrm flipV="1">
                <a:off x="6101948" y="3429000"/>
                <a:ext cx="0" cy="71845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8" name="TextBox 37">
              <a:extLst>
                <a:ext uri="{FF2B5EF4-FFF2-40B4-BE49-F238E27FC236}">
                  <a16:creationId xmlns:a16="http://schemas.microsoft.com/office/drawing/2014/main" id="{BF953A5C-C47D-4D4C-82DF-E18CE43BD5FE}"/>
                </a:ext>
              </a:extLst>
            </p:cNvPr>
            <p:cNvSpPr txBox="1"/>
            <p:nvPr/>
          </p:nvSpPr>
          <p:spPr>
            <a:xfrm>
              <a:off x="6785905" y="3817026"/>
              <a:ext cx="495752" cy="506614"/>
            </a:xfrm>
            <a:prstGeom prst="rect">
              <a:avLst/>
            </a:prstGeom>
            <a:noFill/>
          </p:spPr>
          <p:txBody>
            <a:bodyPr wrap="square" rtlCol="0">
              <a:spAutoFit/>
            </a:bodyPr>
            <a:lstStyle/>
            <a:p>
              <a:pPr algn="l">
                <a:lnSpc>
                  <a:spcPts val="3700"/>
                </a:lnSpc>
              </a:pPr>
              <a:r>
                <a:rPr lang="en-GB" sz="2000" dirty="0"/>
                <a:t>s</a:t>
              </a:r>
            </a:p>
          </p:txBody>
        </p:sp>
        <p:sp>
          <p:nvSpPr>
            <p:cNvPr id="39" name="TextBox 38">
              <a:extLst>
                <a:ext uri="{FF2B5EF4-FFF2-40B4-BE49-F238E27FC236}">
                  <a16:creationId xmlns:a16="http://schemas.microsoft.com/office/drawing/2014/main" id="{A6E95512-F75C-432E-B77C-E1F3783089DA}"/>
                </a:ext>
              </a:extLst>
            </p:cNvPr>
            <p:cNvSpPr txBox="1"/>
            <p:nvPr/>
          </p:nvSpPr>
          <p:spPr>
            <a:xfrm>
              <a:off x="5848124" y="2942883"/>
              <a:ext cx="495752" cy="506614"/>
            </a:xfrm>
            <a:prstGeom prst="rect">
              <a:avLst/>
            </a:prstGeom>
            <a:noFill/>
          </p:spPr>
          <p:txBody>
            <a:bodyPr wrap="square" rtlCol="0">
              <a:spAutoFit/>
            </a:bodyPr>
            <a:lstStyle/>
            <a:p>
              <a:pPr algn="ctr">
                <a:lnSpc>
                  <a:spcPts val="3700"/>
                </a:lnSpc>
              </a:pPr>
              <a:r>
                <a:rPr lang="en-GB" sz="2000" dirty="0"/>
                <a:t>x</a:t>
              </a:r>
            </a:p>
          </p:txBody>
        </p:sp>
      </p:grpSp>
      <p:grpSp>
        <p:nvGrpSpPr>
          <p:cNvPr id="41" name="Group 40">
            <a:extLst>
              <a:ext uri="{FF2B5EF4-FFF2-40B4-BE49-F238E27FC236}">
                <a16:creationId xmlns:a16="http://schemas.microsoft.com/office/drawing/2014/main" id="{71F19AFA-BADC-4FC6-AF6D-AB2BE044F163}"/>
              </a:ext>
            </a:extLst>
          </p:cNvPr>
          <p:cNvGrpSpPr/>
          <p:nvPr/>
        </p:nvGrpSpPr>
        <p:grpSpPr>
          <a:xfrm rot="21149023">
            <a:off x="8537545" y="2493308"/>
            <a:ext cx="1433533" cy="1380757"/>
            <a:chOff x="5848124" y="2942883"/>
            <a:chExt cx="1433533" cy="1380757"/>
          </a:xfrm>
        </p:grpSpPr>
        <p:grpSp>
          <p:nvGrpSpPr>
            <p:cNvPr id="42" name="Group 41">
              <a:extLst>
                <a:ext uri="{FF2B5EF4-FFF2-40B4-BE49-F238E27FC236}">
                  <a16:creationId xmlns:a16="http://schemas.microsoft.com/office/drawing/2014/main" id="{2274BED1-7AD6-4AB5-B1F6-18E566F5AE23}"/>
                </a:ext>
              </a:extLst>
            </p:cNvPr>
            <p:cNvGrpSpPr/>
            <p:nvPr/>
          </p:nvGrpSpPr>
          <p:grpSpPr>
            <a:xfrm>
              <a:off x="6101949" y="3429000"/>
              <a:ext cx="720426" cy="718456"/>
              <a:chOff x="6101948" y="3429000"/>
              <a:chExt cx="744187" cy="718456"/>
            </a:xfrm>
          </p:grpSpPr>
          <p:cxnSp>
            <p:nvCxnSpPr>
              <p:cNvPr id="45" name="Straight Arrow Connector 44">
                <a:extLst>
                  <a:ext uri="{FF2B5EF4-FFF2-40B4-BE49-F238E27FC236}">
                    <a16:creationId xmlns:a16="http://schemas.microsoft.com/office/drawing/2014/main" id="{B717FBE5-A331-4BFB-8E85-D3E598434567}"/>
                  </a:ext>
                </a:extLst>
              </p:cNvPr>
              <p:cNvCxnSpPr>
                <a:cxnSpLocks/>
              </p:cNvCxnSpPr>
              <p:nvPr/>
            </p:nvCxnSpPr>
            <p:spPr>
              <a:xfrm>
                <a:off x="6101948" y="4147456"/>
                <a:ext cx="74418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6" name="Straight Arrow Connector 45">
                <a:extLst>
                  <a:ext uri="{FF2B5EF4-FFF2-40B4-BE49-F238E27FC236}">
                    <a16:creationId xmlns:a16="http://schemas.microsoft.com/office/drawing/2014/main" id="{62A3AF7D-D148-4290-BA64-A268F9B0605F}"/>
                  </a:ext>
                </a:extLst>
              </p:cNvPr>
              <p:cNvCxnSpPr>
                <a:cxnSpLocks/>
              </p:cNvCxnSpPr>
              <p:nvPr/>
            </p:nvCxnSpPr>
            <p:spPr>
              <a:xfrm flipV="1">
                <a:off x="6101948" y="3429000"/>
                <a:ext cx="0" cy="71845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3" name="TextBox 42">
              <a:extLst>
                <a:ext uri="{FF2B5EF4-FFF2-40B4-BE49-F238E27FC236}">
                  <a16:creationId xmlns:a16="http://schemas.microsoft.com/office/drawing/2014/main" id="{0733CF63-14A6-4ED0-918C-552A71F86731}"/>
                </a:ext>
              </a:extLst>
            </p:cNvPr>
            <p:cNvSpPr txBox="1"/>
            <p:nvPr/>
          </p:nvSpPr>
          <p:spPr>
            <a:xfrm>
              <a:off x="6785905" y="3817026"/>
              <a:ext cx="495752" cy="506614"/>
            </a:xfrm>
            <a:prstGeom prst="rect">
              <a:avLst/>
            </a:prstGeom>
            <a:noFill/>
          </p:spPr>
          <p:txBody>
            <a:bodyPr wrap="square" rtlCol="0">
              <a:spAutoFit/>
            </a:bodyPr>
            <a:lstStyle/>
            <a:p>
              <a:pPr algn="l">
                <a:lnSpc>
                  <a:spcPts val="3700"/>
                </a:lnSpc>
              </a:pPr>
              <a:r>
                <a:rPr lang="en-GB" sz="2000" dirty="0"/>
                <a:t>s</a:t>
              </a:r>
            </a:p>
          </p:txBody>
        </p:sp>
        <p:sp>
          <p:nvSpPr>
            <p:cNvPr id="44" name="TextBox 43">
              <a:extLst>
                <a:ext uri="{FF2B5EF4-FFF2-40B4-BE49-F238E27FC236}">
                  <a16:creationId xmlns:a16="http://schemas.microsoft.com/office/drawing/2014/main" id="{091CB4FF-0628-41CC-9711-47233AD9C42A}"/>
                </a:ext>
              </a:extLst>
            </p:cNvPr>
            <p:cNvSpPr txBox="1"/>
            <p:nvPr/>
          </p:nvSpPr>
          <p:spPr>
            <a:xfrm>
              <a:off x="5848124" y="2942883"/>
              <a:ext cx="495752" cy="506614"/>
            </a:xfrm>
            <a:prstGeom prst="rect">
              <a:avLst/>
            </a:prstGeom>
            <a:noFill/>
          </p:spPr>
          <p:txBody>
            <a:bodyPr wrap="square" rtlCol="0">
              <a:spAutoFit/>
            </a:bodyPr>
            <a:lstStyle/>
            <a:p>
              <a:pPr algn="ctr">
                <a:lnSpc>
                  <a:spcPts val="3700"/>
                </a:lnSpc>
              </a:pPr>
              <a:r>
                <a:rPr lang="en-GB" sz="2000" dirty="0"/>
                <a:t>x</a:t>
              </a:r>
            </a:p>
          </p:txBody>
        </p:sp>
      </p:grpSp>
      <p:grpSp>
        <p:nvGrpSpPr>
          <p:cNvPr id="47" name="Group 46">
            <a:extLst>
              <a:ext uri="{FF2B5EF4-FFF2-40B4-BE49-F238E27FC236}">
                <a16:creationId xmlns:a16="http://schemas.microsoft.com/office/drawing/2014/main" id="{8E63C071-3740-4E5C-9626-D79C1462661F}"/>
              </a:ext>
            </a:extLst>
          </p:cNvPr>
          <p:cNvGrpSpPr/>
          <p:nvPr/>
        </p:nvGrpSpPr>
        <p:grpSpPr>
          <a:xfrm rot="21149023">
            <a:off x="2293501" y="3372438"/>
            <a:ext cx="1433533" cy="1380757"/>
            <a:chOff x="5848124" y="2942883"/>
            <a:chExt cx="1433533" cy="1380757"/>
          </a:xfrm>
        </p:grpSpPr>
        <p:grpSp>
          <p:nvGrpSpPr>
            <p:cNvPr id="48" name="Group 47">
              <a:extLst>
                <a:ext uri="{FF2B5EF4-FFF2-40B4-BE49-F238E27FC236}">
                  <a16:creationId xmlns:a16="http://schemas.microsoft.com/office/drawing/2014/main" id="{619ADE6F-9BE3-4E0F-B8AE-89145E1AA7D4}"/>
                </a:ext>
              </a:extLst>
            </p:cNvPr>
            <p:cNvGrpSpPr/>
            <p:nvPr/>
          </p:nvGrpSpPr>
          <p:grpSpPr>
            <a:xfrm>
              <a:off x="6101949" y="3429000"/>
              <a:ext cx="720426" cy="718456"/>
              <a:chOff x="6101948" y="3429000"/>
              <a:chExt cx="744187" cy="718456"/>
            </a:xfrm>
          </p:grpSpPr>
          <p:cxnSp>
            <p:nvCxnSpPr>
              <p:cNvPr id="51" name="Straight Arrow Connector 50">
                <a:extLst>
                  <a:ext uri="{FF2B5EF4-FFF2-40B4-BE49-F238E27FC236}">
                    <a16:creationId xmlns:a16="http://schemas.microsoft.com/office/drawing/2014/main" id="{D806255E-1C5B-405B-AA31-BAC03E569597}"/>
                  </a:ext>
                </a:extLst>
              </p:cNvPr>
              <p:cNvCxnSpPr>
                <a:cxnSpLocks/>
              </p:cNvCxnSpPr>
              <p:nvPr/>
            </p:nvCxnSpPr>
            <p:spPr>
              <a:xfrm>
                <a:off x="6101948" y="4147456"/>
                <a:ext cx="74418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a:extLst>
                  <a:ext uri="{FF2B5EF4-FFF2-40B4-BE49-F238E27FC236}">
                    <a16:creationId xmlns:a16="http://schemas.microsoft.com/office/drawing/2014/main" id="{B8645971-6537-4097-AC01-47B84966ADE2}"/>
                  </a:ext>
                </a:extLst>
              </p:cNvPr>
              <p:cNvCxnSpPr>
                <a:cxnSpLocks/>
              </p:cNvCxnSpPr>
              <p:nvPr/>
            </p:nvCxnSpPr>
            <p:spPr>
              <a:xfrm flipV="1">
                <a:off x="6101948" y="3429000"/>
                <a:ext cx="0" cy="71845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49" name="TextBox 48">
              <a:extLst>
                <a:ext uri="{FF2B5EF4-FFF2-40B4-BE49-F238E27FC236}">
                  <a16:creationId xmlns:a16="http://schemas.microsoft.com/office/drawing/2014/main" id="{1E4FF0D8-007C-46E3-92BE-DD9D015E8FEE}"/>
                </a:ext>
              </a:extLst>
            </p:cNvPr>
            <p:cNvSpPr txBox="1"/>
            <p:nvPr/>
          </p:nvSpPr>
          <p:spPr>
            <a:xfrm>
              <a:off x="6785905" y="3817026"/>
              <a:ext cx="495752" cy="506614"/>
            </a:xfrm>
            <a:prstGeom prst="rect">
              <a:avLst/>
            </a:prstGeom>
            <a:noFill/>
          </p:spPr>
          <p:txBody>
            <a:bodyPr wrap="square" rtlCol="0">
              <a:spAutoFit/>
            </a:bodyPr>
            <a:lstStyle/>
            <a:p>
              <a:pPr algn="l">
                <a:lnSpc>
                  <a:spcPts val="3700"/>
                </a:lnSpc>
              </a:pPr>
              <a:r>
                <a:rPr lang="en-GB" sz="2000" dirty="0"/>
                <a:t>s</a:t>
              </a:r>
            </a:p>
          </p:txBody>
        </p:sp>
        <p:sp>
          <p:nvSpPr>
            <p:cNvPr id="50" name="TextBox 49">
              <a:extLst>
                <a:ext uri="{FF2B5EF4-FFF2-40B4-BE49-F238E27FC236}">
                  <a16:creationId xmlns:a16="http://schemas.microsoft.com/office/drawing/2014/main" id="{C886EFD0-4089-43C5-A391-C52BFF1EC39B}"/>
                </a:ext>
              </a:extLst>
            </p:cNvPr>
            <p:cNvSpPr txBox="1"/>
            <p:nvPr/>
          </p:nvSpPr>
          <p:spPr>
            <a:xfrm>
              <a:off x="5848124" y="2942883"/>
              <a:ext cx="495752" cy="506614"/>
            </a:xfrm>
            <a:prstGeom prst="rect">
              <a:avLst/>
            </a:prstGeom>
            <a:noFill/>
          </p:spPr>
          <p:txBody>
            <a:bodyPr wrap="square" rtlCol="0">
              <a:spAutoFit/>
            </a:bodyPr>
            <a:lstStyle/>
            <a:p>
              <a:pPr algn="ctr">
                <a:lnSpc>
                  <a:spcPts val="3700"/>
                </a:lnSpc>
              </a:pPr>
              <a:r>
                <a:rPr lang="en-GB" sz="2000" dirty="0"/>
                <a:t>x</a:t>
              </a:r>
            </a:p>
          </p:txBody>
        </p:sp>
      </p:grpSp>
      <p:cxnSp>
        <p:nvCxnSpPr>
          <p:cNvPr id="54" name="Connector: Elbow 53">
            <a:extLst>
              <a:ext uri="{FF2B5EF4-FFF2-40B4-BE49-F238E27FC236}">
                <a16:creationId xmlns:a16="http://schemas.microsoft.com/office/drawing/2014/main" id="{F6AD260A-E74D-4731-A8C3-3B22C7110393}"/>
              </a:ext>
            </a:extLst>
          </p:cNvPr>
          <p:cNvCxnSpPr>
            <a:cxnSpLocks/>
          </p:cNvCxnSpPr>
          <p:nvPr/>
        </p:nvCxnSpPr>
        <p:spPr>
          <a:xfrm rot="5400000">
            <a:off x="2118646" y="4261152"/>
            <a:ext cx="5079587" cy="0"/>
          </a:xfrm>
          <a:prstGeom prst="bentConnector3">
            <a:avLst/>
          </a:prstGeom>
          <a:ln w="38100">
            <a:solidFill>
              <a:srgbClr val="0F124A"/>
            </a:solidFill>
            <a:prstDash val="sysDot"/>
          </a:ln>
        </p:spPr>
        <p:style>
          <a:lnRef idx="1">
            <a:schemeClr val="accent1"/>
          </a:lnRef>
          <a:fillRef idx="0">
            <a:schemeClr val="accent1"/>
          </a:fillRef>
          <a:effectRef idx="0">
            <a:schemeClr val="accent1"/>
          </a:effectRef>
          <a:fontRef idx="minor">
            <a:schemeClr val="tx1"/>
          </a:fontRef>
        </p:style>
      </p:cxnSp>
      <p:cxnSp>
        <p:nvCxnSpPr>
          <p:cNvPr id="56" name="Connector: Elbow 55">
            <a:extLst>
              <a:ext uri="{FF2B5EF4-FFF2-40B4-BE49-F238E27FC236}">
                <a16:creationId xmlns:a16="http://schemas.microsoft.com/office/drawing/2014/main" id="{A26C2EAC-986E-4E05-B235-14B9EB9D966D}"/>
              </a:ext>
            </a:extLst>
          </p:cNvPr>
          <p:cNvCxnSpPr>
            <a:cxnSpLocks/>
          </p:cNvCxnSpPr>
          <p:nvPr/>
        </p:nvCxnSpPr>
        <p:spPr>
          <a:xfrm rot="5400000">
            <a:off x="4996697" y="4270334"/>
            <a:ext cx="5079587" cy="0"/>
          </a:xfrm>
          <a:prstGeom prst="bentConnector3">
            <a:avLst/>
          </a:prstGeom>
          <a:ln w="38100">
            <a:solidFill>
              <a:srgbClr val="0F124A"/>
            </a:solidFill>
            <a:prstDash val="sysDot"/>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BDC9E4CE-83B6-4041-AB87-DDC3C73C379A}"/>
              </a:ext>
            </a:extLst>
          </p:cNvPr>
          <p:cNvSpPr txBox="1"/>
          <p:nvPr/>
        </p:nvSpPr>
        <p:spPr>
          <a:xfrm>
            <a:off x="1050966" y="6020869"/>
            <a:ext cx="2892500" cy="535724"/>
          </a:xfrm>
          <a:prstGeom prst="rect">
            <a:avLst/>
          </a:prstGeom>
          <a:noFill/>
        </p:spPr>
        <p:txBody>
          <a:bodyPr wrap="square" rtlCol="0">
            <a:spAutoFit/>
          </a:bodyPr>
          <a:lstStyle/>
          <a:p>
            <a:pPr algn="ctr">
              <a:lnSpc>
                <a:spcPts val="3700"/>
              </a:lnSpc>
            </a:pPr>
            <a:r>
              <a:rPr lang="en-GB" sz="3000" dirty="0">
                <a:solidFill>
                  <a:srgbClr val="FF4A29"/>
                </a:solidFill>
              </a:rPr>
              <a:t>Machine Frame</a:t>
            </a:r>
          </a:p>
        </p:txBody>
      </p:sp>
      <p:sp>
        <p:nvSpPr>
          <p:cNvPr id="36" name="TextBox 35">
            <a:extLst>
              <a:ext uri="{FF2B5EF4-FFF2-40B4-BE49-F238E27FC236}">
                <a16:creationId xmlns:a16="http://schemas.microsoft.com/office/drawing/2014/main" id="{20FAC193-05FF-44AF-9688-A19F8BCACCB6}"/>
              </a:ext>
            </a:extLst>
          </p:cNvPr>
          <p:cNvSpPr txBox="1"/>
          <p:nvPr/>
        </p:nvSpPr>
        <p:spPr>
          <a:xfrm>
            <a:off x="4657793" y="6020869"/>
            <a:ext cx="2892500" cy="535724"/>
          </a:xfrm>
          <a:prstGeom prst="rect">
            <a:avLst/>
          </a:prstGeom>
          <a:noFill/>
        </p:spPr>
        <p:txBody>
          <a:bodyPr wrap="square" rtlCol="0">
            <a:spAutoFit/>
          </a:bodyPr>
          <a:lstStyle/>
          <a:p>
            <a:pPr algn="ctr">
              <a:lnSpc>
                <a:spcPts val="3700"/>
              </a:lnSpc>
            </a:pPr>
            <a:r>
              <a:rPr lang="en-GB" sz="3000" dirty="0">
                <a:solidFill>
                  <a:srgbClr val="0000BC"/>
                </a:solidFill>
              </a:rPr>
              <a:t>Lab Frame</a:t>
            </a:r>
          </a:p>
        </p:txBody>
      </p:sp>
      <p:sp>
        <p:nvSpPr>
          <p:cNvPr id="37" name="TextBox 36">
            <a:extLst>
              <a:ext uri="{FF2B5EF4-FFF2-40B4-BE49-F238E27FC236}">
                <a16:creationId xmlns:a16="http://schemas.microsoft.com/office/drawing/2014/main" id="{81640094-CDA3-4034-9101-282C213D31F2}"/>
              </a:ext>
            </a:extLst>
          </p:cNvPr>
          <p:cNvSpPr txBox="1"/>
          <p:nvPr/>
        </p:nvSpPr>
        <p:spPr>
          <a:xfrm>
            <a:off x="8453396" y="6020869"/>
            <a:ext cx="2892500" cy="535724"/>
          </a:xfrm>
          <a:prstGeom prst="rect">
            <a:avLst/>
          </a:prstGeom>
          <a:noFill/>
        </p:spPr>
        <p:txBody>
          <a:bodyPr wrap="square" rtlCol="0">
            <a:spAutoFit/>
          </a:bodyPr>
          <a:lstStyle/>
          <a:p>
            <a:pPr algn="ctr">
              <a:lnSpc>
                <a:spcPts val="3700"/>
              </a:lnSpc>
            </a:pPr>
            <a:r>
              <a:rPr lang="en-GB" sz="3000" dirty="0">
                <a:solidFill>
                  <a:srgbClr val="FF4A29"/>
                </a:solidFill>
              </a:rPr>
              <a:t>Machine Frame</a:t>
            </a:r>
          </a:p>
        </p:txBody>
      </p:sp>
    </p:spTree>
    <p:extLst>
      <p:ext uri="{BB962C8B-B14F-4D97-AF65-F5344CB8AC3E}">
        <p14:creationId xmlns:p14="http://schemas.microsoft.com/office/powerpoint/2010/main" val="27984010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8" name="Connector: Elbow 57">
            <a:extLst>
              <a:ext uri="{FF2B5EF4-FFF2-40B4-BE49-F238E27FC236}">
                <a16:creationId xmlns:a16="http://schemas.microsoft.com/office/drawing/2014/main" id="{D89B601B-E119-4207-BBA2-6FDEACCCD7C2}"/>
              </a:ext>
            </a:extLst>
          </p:cNvPr>
          <p:cNvCxnSpPr>
            <a:cxnSpLocks/>
          </p:cNvCxnSpPr>
          <p:nvPr/>
        </p:nvCxnSpPr>
        <p:spPr>
          <a:xfrm rot="10800000" flipH="1">
            <a:off x="4645284" y="4837728"/>
            <a:ext cx="2873828" cy="12700"/>
          </a:xfrm>
          <a:prstGeom prst="bentConnector5">
            <a:avLst>
              <a:gd name="adj1" fmla="val 662"/>
              <a:gd name="adj2" fmla="val 35709"/>
              <a:gd name="adj3" fmla="val 100000"/>
            </a:avLst>
          </a:prstGeom>
          <a:ln w="38100">
            <a:solidFill>
              <a:srgbClr val="7F7FDD"/>
            </a:solidFill>
            <a:prstDash val="sysDot"/>
          </a:ln>
        </p:spPr>
        <p:style>
          <a:lnRef idx="1">
            <a:schemeClr val="accent1"/>
          </a:lnRef>
          <a:fillRef idx="0">
            <a:schemeClr val="accent1"/>
          </a:fillRef>
          <a:effectRef idx="0">
            <a:schemeClr val="accent1"/>
          </a:effectRef>
          <a:fontRef idx="minor">
            <a:schemeClr val="tx1"/>
          </a:fontRef>
        </p:style>
      </p:cxnSp>
      <p:sp>
        <p:nvSpPr>
          <p:cNvPr id="2" name="Slide Number Placeholder 1">
            <a:extLst>
              <a:ext uri="{FF2B5EF4-FFF2-40B4-BE49-F238E27FC236}">
                <a16:creationId xmlns:a16="http://schemas.microsoft.com/office/drawing/2014/main" id="{5860CF1C-9016-4C61-B7C0-3E3CDA206D95}"/>
              </a:ext>
            </a:extLst>
          </p:cNvPr>
          <p:cNvSpPr>
            <a:spLocks noGrp="1"/>
          </p:cNvSpPr>
          <p:nvPr>
            <p:ph type="sldNum" sz="quarter" idx="10"/>
          </p:nvPr>
        </p:nvSpPr>
        <p:spPr/>
        <p:txBody>
          <a:bodyPr/>
          <a:lstStyle/>
          <a:p>
            <a:fld id="{88A1DFE4-5FC5-43BD-BB7E-75EAD82B965F}" type="slidenum">
              <a:rPr lang="en-US" noProof="0" smtClean="0"/>
              <a:pPr/>
              <a:t>9</a:t>
            </a:fld>
            <a:endParaRPr lang="en-US" noProof="0" dirty="0"/>
          </a:p>
        </p:txBody>
      </p:sp>
      <p:sp>
        <p:nvSpPr>
          <p:cNvPr id="4" name="Title 3">
            <a:extLst>
              <a:ext uri="{FF2B5EF4-FFF2-40B4-BE49-F238E27FC236}">
                <a16:creationId xmlns:a16="http://schemas.microsoft.com/office/drawing/2014/main" id="{078051DB-521C-4E67-979F-CC13141A3968}"/>
              </a:ext>
            </a:extLst>
          </p:cNvPr>
          <p:cNvSpPr>
            <a:spLocks noGrp="1"/>
          </p:cNvSpPr>
          <p:nvPr>
            <p:ph type="title"/>
          </p:nvPr>
        </p:nvSpPr>
        <p:spPr/>
        <p:txBody>
          <a:bodyPr/>
          <a:lstStyle/>
          <a:p>
            <a:r>
              <a:rPr lang="en-GB" dirty="0"/>
              <a:t>Tilted Solenoid</a:t>
            </a:r>
          </a:p>
        </p:txBody>
      </p:sp>
      <p:sp>
        <p:nvSpPr>
          <p:cNvPr id="6" name="Rectangle 5">
            <a:extLst>
              <a:ext uri="{FF2B5EF4-FFF2-40B4-BE49-F238E27FC236}">
                <a16:creationId xmlns:a16="http://schemas.microsoft.com/office/drawing/2014/main" id="{A94895B6-277B-46BA-AA9B-A914EBA19C58}"/>
              </a:ext>
            </a:extLst>
          </p:cNvPr>
          <p:cNvSpPr/>
          <p:nvPr/>
        </p:nvSpPr>
        <p:spPr>
          <a:xfrm>
            <a:off x="5371121" y="3817026"/>
            <a:ext cx="1451254" cy="2117049"/>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40" name="Group 39">
            <a:extLst>
              <a:ext uri="{FF2B5EF4-FFF2-40B4-BE49-F238E27FC236}">
                <a16:creationId xmlns:a16="http://schemas.microsoft.com/office/drawing/2014/main" id="{AE960C08-F6C9-42BB-87AE-AA719F31EABF}"/>
              </a:ext>
            </a:extLst>
          </p:cNvPr>
          <p:cNvGrpSpPr/>
          <p:nvPr/>
        </p:nvGrpSpPr>
        <p:grpSpPr>
          <a:xfrm>
            <a:off x="5854074" y="3654751"/>
            <a:ext cx="1433533" cy="1380757"/>
            <a:chOff x="5848124" y="2942883"/>
            <a:chExt cx="1433533" cy="1380757"/>
          </a:xfrm>
        </p:grpSpPr>
        <p:grpSp>
          <p:nvGrpSpPr>
            <p:cNvPr id="28" name="Group 27">
              <a:extLst>
                <a:ext uri="{FF2B5EF4-FFF2-40B4-BE49-F238E27FC236}">
                  <a16:creationId xmlns:a16="http://schemas.microsoft.com/office/drawing/2014/main" id="{E30536FC-1B06-4834-B9EB-74B2B2040767}"/>
                </a:ext>
              </a:extLst>
            </p:cNvPr>
            <p:cNvGrpSpPr/>
            <p:nvPr/>
          </p:nvGrpSpPr>
          <p:grpSpPr>
            <a:xfrm>
              <a:off x="6101949" y="3429000"/>
              <a:ext cx="720426" cy="718456"/>
              <a:chOff x="6101948" y="3429000"/>
              <a:chExt cx="744187" cy="718456"/>
            </a:xfrm>
          </p:grpSpPr>
          <p:cxnSp>
            <p:nvCxnSpPr>
              <p:cNvPr id="19" name="Straight Arrow Connector 18">
                <a:extLst>
                  <a:ext uri="{FF2B5EF4-FFF2-40B4-BE49-F238E27FC236}">
                    <a16:creationId xmlns:a16="http://schemas.microsoft.com/office/drawing/2014/main" id="{490FE9D1-B158-4D34-B8AF-674730236801}"/>
                  </a:ext>
                </a:extLst>
              </p:cNvPr>
              <p:cNvCxnSpPr>
                <a:cxnSpLocks/>
              </p:cNvCxnSpPr>
              <p:nvPr/>
            </p:nvCxnSpPr>
            <p:spPr>
              <a:xfrm>
                <a:off x="6101948" y="4147456"/>
                <a:ext cx="74418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41FA2450-9027-46E1-B1F6-A836DA485B3D}"/>
                  </a:ext>
                </a:extLst>
              </p:cNvPr>
              <p:cNvCxnSpPr>
                <a:cxnSpLocks/>
              </p:cNvCxnSpPr>
              <p:nvPr/>
            </p:nvCxnSpPr>
            <p:spPr>
              <a:xfrm flipV="1">
                <a:off x="6101948" y="3429000"/>
                <a:ext cx="0" cy="71845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38" name="TextBox 37">
              <a:extLst>
                <a:ext uri="{FF2B5EF4-FFF2-40B4-BE49-F238E27FC236}">
                  <a16:creationId xmlns:a16="http://schemas.microsoft.com/office/drawing/2014/main" id="{BF953A5C-C47D-4D4C-82DF-E18CE43BD5FE}"/>
                </a:ext>
              </a:extLst>
            </p:cNvPr>
            <p:cNvSpPr txBox="1"/>
            <p:nvPr/>
          </p:nvSpPr>
          <p:spPr>
            <a:xfrm>
              <a:off x="6785905" y="3817026"/>
              <a:ext cx="495752" cy="506614"/>
            </a:xfrm>
            <a:prstGeom prst="rect">
              <a:avLst/>
            </a:prstGeom>
            <a:noFill/>
          </p:spPr>
          <p:txBody>
            <a:bodyPr wrap="square" rtlCol="0">
              <a:spAutoFit/>
            </a:bodyPr>
            <a:lstStyle/>
            <a:p>
              <a:pPr algn="l">
                <a:lnSpc>
                  <a:spcPts val="3700"/>
                </a:lnSpc>
              </a:pPr>
              <a:r>
                <a:rPr lang="en-GB" sz="2000" dirty="0"/>
                <a:t>s</a:t>
              </a:r>
            </a:p>
          </p:txBody>
        </p:sp>
        <p:sp>
          <p:nvSpPr>
            <p:cNvPr id="39" name="TextBox 38">
              <a:extLst>
                <a:ext uri="{FF2B5EF4-FFF2-40B4-BE49-F238E27FC236}">
                  <a16:creationId xmlns:a16="http://schemas.microsoft.com/office/drawing/2014/main" id="{A6E95512-F75C-432E-B77C-E1F3783089DA}"/>
                </a:ext>
              </a:extLst>
            </p:cNvPr>
            <p:cNvSpPr txBox="1"/>
            <p:nvPr/>
          </p:nvSpPr>
          <p:spPr>
            <a:xfrm>
              <a:off x="5848124" y="2942883"/>
              <a:ext cx="495752" cy="506614"/>
            </a:xfrm>
            <a:prstGeom prst="rect">
              <a:avLst/>
            </a:prstGeom>
            <a:noFill/>
          </p:spPr>
          <p:txBody>
            <a:bodyPr wrap="square" rtlCol="0">
              <a:spAutoFit/>
            </a:bodyPr>
            <a:lstStyle/>
            <a:p>
              <a:pPr algn="ctr">
                <a:lnSpc>
                  <a:spcPts val="3700"/>
                </a:lnSpc>
              </a:pPr>
              <a:r>
                <a:rPr lang="en-GB" sz="2000" dirty="0"/>
                <a:t>x</a:t>
              </a:r>
            </a:p>
          </p:txBody>
        </p:sp>
      </p:grpSp>
      <p:cxnSp>
        <p:nvCxnSpPr>
          <p:cNvPr id="54" name="Connector: Elbow 53">
            <a:extLst>
              <a:ext uri="{FF2B5EF4-FFF2-40B4-BE49-F238E27FC236}">
                <a16:creationId xmlns:a16="http://schemas.microsoft.com/office/drawing/2014/main" id="{F6AD260A-E74D-4731-A8C3-3B22C7110393}"/>
              </a:ext>
            </a:extLst>
          </p:cNvPr>
          <p:cNvCxnSpPr>
            <a:cxnSpLocks/>
          </p:cNvCxnSpPr>
          <p:nvPr/>
        </p:nvCxnSpPr>
        <p:spPr>
          <a:xfrm rot="5400000">
            <a:off x="3038439" y="5030459"/>
            <a:ext cx="3240000" cy="0"/>
          </a:xfrm>
          <a:prstGeom prst="bentConnector3">
            <a:avLst/>
          </a:prstGeom>
          <a:ln w="38100">
            <a:solidFill>
              <a:srgbClr val="0F124A"/>
            </a:solidFill>
            <a:prstDash val="sysDot"/>
          </a:ln>
        </p:spPr>
        <p:style>
          <a:lnRef idx="1">
            <a:schemeClr val="accent1"/>
          </a:lnRef>
          <a:fillRef idx="0">
            <a:schemeClr val="accent1"/>
          </a:fillRef>
          <a:effectRef idx="0">
            <a:schemeClr val="accent1"/>
          </a:effectRef>
          <a:fontRef idx="minor">
            <a:schemeClr val="tx1"/>
          </a:fontRef>
        </p:style>
      </p:cxnSp>
      <p:cxnSp>
        <p:nvCxnSpPr>
          <p:cNvPr id="56" name="Connector: Elbow 55">
            <a:extLst>
              <a:ext uri="{FF2B5EF4-FFF2-40B4-BE49-F238E27FC236}">
                <a16:creationId xmlns:a16="http://schemas.microsoft.com/office/drawing/2014/main" id="{A26C2EAC-986E-4E05-B235-14B9EB9D966D}"/>
              </a:ext>
            </a:extLst>
          </p:cNvPr>
          <p:cNvCxnSpPr>
            <a:cxnSpLocks/>
          </p:cNvCxnSpPr>
          <p:nvPr/>
        </p:nvCxnSpPr>
        <p:spPr>
          <a:xfrm rot="5400000">
            <a:off x="5916490" y="5039641"/>
            <a:ext cx="3240000" cy="0"/>
          </a:xfrm>
          <a:prstGeom prst="bentConnector3">
            <a:avLst/>
          </a:prstGeom>
          <a:ln w="38100">
            <a:solidFill>
              <a:srgbClr val="0F124A"/>
            </a:solidFill>
            <a:prstDash val="sysDot"/>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BDC9E4CE-83B6-4041-AB87-DDC3C73C379A}"/>
              </a:ext>
            </a:extLst>
          </p:cNvPr>
          <p:cNvSpPr txBox="1"/>
          <p:nvPr/>
        </p:nvSpPr>
        <p:spPr>
          <a:xfrm>
            <a:off x="1050966" y="6020869"/>
            <a:ext cx="2892500" cy="535724"/>
          </a:xfrm>
          <a:prstGeom prst="rect">
            <a:avLst/>
          </a:prstGeom>
          <a:noFill/>
        </p:spPr>
        <p:txBody>
          <a:bodyPr wrap="square" rtlCol="0">
            <a:spAutoFit/>
          </a:bodyPr>
          <a:lstStyle/>
          <a:p>
            <a:pPr algn="ctr">
              <a:lnSpc>
                <a:spcPts val="3700"/>
              </a:lnSpc>
            </a:pPr>
            <a:r>
              <a:rPr lang="en-GB" sz="3000" dirty="0">
                <a:solidFill>
                  <a:srgbClr val="FF4A29"/>
                </a:solidFill>
              </a:rPr>
              <a:t>Machine Frame</a:t>
            </a:r>
          </a:p>
        </p:txBody>
      </p:sp>
      <p:sp>
        <p:nvSpPr>
          <p:cNvPr id="36" name="TextBox 35">
            <a:extLst>
              <a:ext uri="{FF2B5EF4-FFF2-40B4-BE49-F238E27FC236}">
                <a16:creationId xmlns:a16="http://schemas.microsoft.com/office/drawing/2014/main" id="{20FAC193-05FF-44AF-9688-A19F8BCACCB6}"/>
              </a:ext>
            </a:extLst>
          </p:cNvPr>
          <p:cNvSpPr txBox="1"/>
          <p:nvPr/>
        </p:nvSpPr>
        <p:spPr>
          <a:xfrm>
            <a:off x="4657793" y="6020869"/>
            <a:ext cx="2892500" cy="535724"/>
          </a:xfrm>
          <a:prstGeom prst="rect">
            <a:avLst/>
          </a:prstGeom>
          <a:noFill/>
        </p:spPr>
        <p:txBody>
          <a:bodyPr wrap="square" rtlCol="0">
            <a:spAutoFit/>
          </a:bodyPr>
          <a:lstStyle/>
          <a:p>
            <a:pPr algn="ctr">
              <a:lnSpc>
                <a:spcPts val="3700"/>
              </a:lnSpc>
            </a:pPr>
            <a:r>
              <a:rPr lang="en-GB" sz="3000" dirty="0">
                <a:solidFill>
                  <a:srgbClr val="0000BC"/>
                </a:solidFill>
              </a:rPr>
              <a:t>Lab Frame</a:t>
            </a:r>
          </a:p>
        </p:txBody>
      </p:sp>
      <p:sp>
        <p:nvSpPr>
          <p:cNvPr id="37" name="TextBox 36">
            <a:extLst>
              <a:ext uri="{FF2B5EF4-FFF2-40B4-BE49-F238E27FC236}">
                <a16:creationId xmlns:a16="http://schemas.microsoft.com/office/drawing/2014/main" id="{81640094-CDA3-4034-9101-282C213D31F2}"/>
              </a:ext>
            </a:extLst>
          </p:cNvPr>
          <p:cNvSpPr txBox="1"/>
          <p:nvPr/>
        </p:nvSpPr>
        <p:spPr>
          <a:xfrm>
            <a:off x="8453396" y="6020869"/>
            <a:ext cx="2892500" cy="535724"/>
          </a:xfrm>
          <a:prstGeom prst="rect">
            <a:avLst/>
          </a:prstGeom>
          <a:noFill/>
        </p:spPr>
        <p:txBody>
          <a:bodyPr wrap="square" rtlCol="0">
            <a:spAutoFit/>
          </a:bodyPr>
          <a:lstStyle/>
          <a:p>
            <a:pPr algn="ctr">
              <a:lnSpc>
                <a:spcPts val="3700"/>
              </a:lnSpc>
            </a:pPr>
            <a:r>
              <a:rPr lang="en-GB" sz="3000" dirty="0">
                <a:solidFill>
                  <a:srgbClr val="FF4A29"/>
                </a:solidFill>
              </a:rPr>
              <a:t>Machine Frame</a:t>
            </a:r>
          </a:p>
        </p:txBody>
      </p:sp>
      <p:sp>
        <p:nvSpPr>
          <p:cNvPr id="53" name="Rectangle 52">
            <a:extLst>
              <a:ext uri="{FF2B5EF4-FFF2-40B4-BE49-F238E27FC236}">
                <a16:creationId xmlns:a16="http://schemas.microsoft.com/office/drawing/2014/main" id="{14C56869-751D-4387-9B1F-ACE7D4F1A330}"/>
              </a:ext>
            </a:extLst>
          </p:cNvPr>
          <p:cNvSpPr/>
          <p:nvPr/>
        </p:nvSpPr>
        <p:spPr>
          <a:xfrm>
            <a:off x="4659086" y="3817026"/>
            <a:ext cx="2873828" cy="2117049"/>
          </a:xfrm>
          <a:prstGeom prst="rect">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Text Placeholder 2">
            <a:extLst>
              <a:ext uri="{FF2B5EF4-FFF2-40B4-BE49-F238E27FC236}">
                <a16:creationId xmlns:a16="http://schemas.microsoft.com/office/drawing/2014/main" id="{EFF839D1-C267-466B-A2C8-526E3A1F7F92}"/>
              </a:ext>
            </a:extLst>
          </p:cNvPr>
          <p:cNvSpPr>
            <a:spLocks noGrp="1"/>
          </p:cNvSpPr>
          <p:nvPr>
            <p:ph type="body" sz="quarter" idx="12"/>
          </p:nvPr>
        </p:nvSpPr>
        <p:spPr>
          <a:xfrm>
            <a:off x="590400" y="1989117"/>
            <a:ext cx="11017800" cy="1184065"/>
          </a:xfrm>
        </p:spPr>
        <p:txBody>
          <a:bodyPr/>
          <a:lstStyle/>
          <a:p>
            <a:pPr marL="342900" indent="-342900">
              <a:buFont typeface="Arial" panose="020B0604020202020204" pitchFamily="34" charset="0"/>
              <a:buChar char="•"/>
            </a:pPr>
            <a:r>
              <a:rPr lang="en-GB" dirty="0"/>
              <a:t>More </a:t>
            </a:r>
            <a:r>
              <a:rPr lang="en-GB" b="1" dirty="0"/>
              <a:t>complicated orbits</a:t>
            </a:r>
          </a:p>
          <a:p>
            <a:pPr marL="796489" lvl="1" indent="-342900"/>
            <a:r>
              <a:rPr lang="en-GB" b="1" dirty="0"/>
              <a:t>Difficult </a:t>
            </a:r>
            <a:r>
              <a:rPr lang="en-GB" dirty="0"/>
              <a:t>to measure field around this orbit</a:t>
            </a:r>
          </a:p>
          <a:p>
            <a:pPr marL="342900" indent="-342900">
              <a:buFont typeface="Arial" panose="020B0604020202020204" pitchFamily="34" charset="0"/>
              <a:buChar char="•"/>
            </a:pPr>
            <a:r>
              <a:rPr lang="en-GB" dirty="0"/>
              <a:t>E.g. vertical orbit through anti-solenoid/solenoid/anti-solenoid (FCC-</a:t>
            </a:r>
            <a:r>
              <a:rPr lang="en-GB" dirty="0" err="1"/>
              <a:t>ee</a:t>
            </a:r>
            <a:r>
              <a:rPr lang="en-GB" dirty="0"/>
              <a:t>)</a:t>
            </a:r>
          </a:p>
        </p:txBody>
      </p:sp>
      <p:cxnSp>
        <p:nvCxnSpPr>
          <p:cNvPr id="59" name="Straight Connector 58">
            <a:extLst>
              <a:ext uri="{FF2B5EF4-FFF2-40B4-BE49-F238E27FC236}">
                <a16:creationId xmlns:a16="http://schemas.microsoft.com/office/drawing/2014/main" id="{4597E274-747E-45E7-8A95-E4D31E7ADAD9}"/>
              </a:ext>
            </a:extLst>
          </p:cNvPr>
          <p:cNvCxnSpPr>
            <a:cxnSpLocks/>
          </p:cNvCxnSpPr>
          <p:nvPr/>
        </p:nvCxnSpPr>
        <p:spPr>
          <a:xfrm flipV="1">
            <a:off x="1050966" y="5044456"/>
            <a:ext cx="3608120" cy="510640"/>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10E7A64B-D316-487D-8808-E58F9B93957E}"/>
              </a:ext>
            </a:extLst>
          </p:cNvPr>
          <p:cNvCxnSpPr>
            <a:cxnSpLocks/>
          </p:cNvCxnSpPr>
          <p:nvPr/>
        </p:nvCxnSpPr>
        <p:spPr>
          <a:xfrm flipV="1">
            <a:off x="4659086" y="4640695"/>
            <a:ext cx="2873828" cy="403761"/>
          </a:xfrm>
          <a:prstGeom prst="line">
            <a:avLst/>
          </a:prstGeom>
          <a:ln w="38100">
            <a:solidFill>
              <a:srgbClr val="0000BC"/>
            </a:solidFill>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308EB6B4-1858-4AEA-9985-41D02C752DF7}"/>
              </a:ext>
            </a:extLst>
          </p:cNvPr>
          <p:cNvCxnSpPr>
            <a:cxnSpLocks/>
          </p:cNvCxnSpPr>
          <p:nvPr/>
        </p:nvCxnSpPr>
        <p:spPr>
          <a:xfrm flipV="1">
            <a:off x="7532914" y="4121151"/>
            <a:ext cx="3594265" cy="519544"/>
          </a:xfrm>
          <a:prstGeom prst="line">
            <a:avLst/>
          </a:prstGeom>
          <a:ln w="38100">
            <a:solidFill>
              <a:schemeClr val="accent5"/>
            </a:solidFill>
          </a:ln>
        </p:spPr>
        <p:style>
          <a:lnRef idx="1">
            <a:schemeClr val="accent1"/>
          </a:lnRef>
          <a:fillRef idx="0">
            <a:schemeClr val="accent1"/>
          </a:fillRef>
          <a:effectRef idx="0">
            <a:schemeClr val="accent1"/>
          </a:effectRef>
          <a:fontRef idx="minor">
            <a:schemeClr val="tx1"/>
          </a:fontRef>
        </p:style>
      </p:cxnSp>
      <p:sp>
        <p:nvSpPr>
          <p:cNvPr id="62" name="Rectangle 61">
            <a:extLst>
              <a:ext uri="{FF2B5EF4-FFF2-40B4-BE49-F238E27FC236}">
                <a16:creationId xmlns:a16="http://schemas.microsoft.com/office/drawing/2014/main" id="{37252FB6-4255-493E-8F40-1AE3CE5E3E84}"/>
              </a:ext>
            </a:extLst>
          </p:cNvPr>
          <p:cNvSpPr/>
          <p:nvPr/>
        </p:nvSpPr>
        <p:spPr>
          <a:xfrm rot="21126017">
            <a:off x="1062842" y="4927464"/>
            <a:ext cx="734292" cy="1139478"/>
          </a:xfrm>
          <a:prstGeom prst="rect">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Rectangle 62">
            <a:extLst>
              <a:ext uri="{FF2B5EF4-FFF2-40B4-BE49-F238E27FC236}">
                <a16:creationId xmlns:a16="http://schemas.microsoft.com/office/drawing/2014/main" id="{9E45B7F8-A79A-4C3F-97DD-1F7B3DF809BF}"/>
              </a:ext>
            </a:extLst>
          </p:cNvPr>
          <p:cNvSpPr/>
          <p:nvPr/>
        </p:nvSpPr>
        <p:spPr>
          <a:xfrm rot="21126017">
            <a:off x="10392995" y="3654383"/>
            <a:ext cx="734292" cy="1033484"/>
          </a:xfrm>
          <a:prstGeom prst="rect">
            <a:avLst/>
          </a:prstGeom>
          <a:noFill/>
          <a:ln w="381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4" name="Group 63">
            <a:extLst>
              <a:ext uri="{FF2B5EF4-FFF2-40B4-BE49-F238E27FC236}">
                <a16:creationId xmlns:a16="http://schemas.microsoft.com/office/drawing/2014/main" id="{329BC167-5827-4FAA-AA9A-E69B52F8F3E5}"/>
              </a:ext>
            </a:extLst>
          </p:cNvPr>
          <p:cNvGrpSpPr/>
          <p:nvPr/>
        </p:nvGrpSpPr>
        <p:grpSpPr>
          <a:xfrm rot="21149023">
            <a:off x="8537545" y="3185458"/>
            <a:ext cx="1433533" cy="1380757"/>
            <a:chOff x="5848124" y="2942883"/>
            <a:chExt cx="1433533" cy="1380757"/>
          </a:xfrm>
        </p:grpSpPr>
        <p:grpSp>
          <p:nvGrpSpPr>
            <p:cNvPr id="65" name="Group 64">
              <a:extLst>
                <a:ext uri="{FF2B5EF4-FFF2-40B4-BE49-F238E27FC236}">
                  <a16:creationId xmlns:a16="http://schemas.microsoft.com/office/drawing/2014/main" id="{94FA5621-3CD0-4C15-889C-4BD036073761}"/>
                </a:ext>
              </a:extLst>
            </p:cNvPr>
            <p:cNvGrpSpPr/>
            <p:nvPr/>
          </p:nvGrpSpPr>
          <p:grpSpPr>
            <a:xfrm>
              <a:off x="6101949" y="3429000"/>
              <a:ext cx="720426" cy="718456"/>
              <a:chOff x="6101948" y="3429000"/>
              <a:chExt cx="744187" cy="718456"/>
            </a:xfrm>
          </p:grpSpPr>
          <p:cxnSp>
            <p:nvCxnSpPr>
              <p:cNvPr id="68" name="Straight Arrow Connector 67">
                <a:extLst>
                  <a:ext uri="{FF2B5EF4-FFF2-40B4-BE49-F238E27FC236}">
                    <a16:creationId xmlns:a16="http://schemas.microsoft.com/office/drawing/2014/main" id="{CCB0725E-4D66-4393-9DA1-06FE895EC621}"/>
                  </a:ext>
                </a:extLst>
              </p:cNvPr>
              <p:cNvCxnSpPr>
                <a:cxnSpLocks/>
              </p:cNvCxnSpPr>
              <p:nvPr/>
            </p:nvCxnSpPr>
            <p:spPr>
              <a:xfrm>
                <a:off x="6101948" y="4147456"/>
                <a:ext cx="74418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69" name="Straight Arrow Connector 68">
                <a:extLst>
                  <a:ext uri="{FF2B5EF4-FFF2-40B4-BE49-F238E27FC236}">
                    <a16:creationId xmlns:a16="http://schemas.microsoft.com/office/drawing/2014/main" id="{5BE2E348-2FF8-4725-94E1-2BF0AC48543C}"/>
                  </a:ext>
                </a:extLst>
              </p:cNvPr>
              <p:cNvCxnSpPr>
                <a:cxnSpLocks/>
              </p:cNvCxnSpPr>
              <p:nvPr/>
            </p:nvCxnSpPr>
            <p:spPr>
              <a:xfrm flipV="1">
                <a:off x="6101948" y="3429000"/>
                <a:ext cx="0" cy="71845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66" name="TextBox 65">
              <a:extLst>
                <a:ext uri="{FF2B5EF4-FFF2-40B4-BE49-F238E27FC236}">
                  <a16:creationId xmlns:a16="http://schemas.microsoft.com/office/drawing/2014/main" id="{9C87759A-27E2-417D-99DC-F49A250EA402}"/>
                </a:ext>
              </a:extLst>
            </p:cNvPr>
            <p:cNvSpPr txBox="1"/>
            <p:nvPr/>
          </p:nvSpPr>
          <p:spPr>
            <a:xfrm>
              <a:off x="6785905" y="3817026"/>
              <a:ext cx="495752" cy="506614"/>
            </a:xfrm>
            <a:prstGeom prst="rect">
              <a:avLst/>
            </a:prstGeom>
            <a:noFill/>
          </p:spPr>
          <p:txBody>
            <a:bodyPr wrap="square" rtlCol="0">
              <a:spAutoFit/>
            </a:bodyPr>
            <a:lstStyle/>
            <a:p>
              <a:pPr algn="l">
                <a:lnSpc>
                  <a:spcPts val="3700"/>
                </a:lnSpc>
              </a:pPr>
              <a:r>
                <a:rPr lang="en-GB" sz="2000" dirty="0"/>
                <a:t>s</a:t>
              </a:r>
            </a:p>
          </p:txBody>
        </p:sp>
        <p:sp>
          <p:nvSpPr>
            <p:cNvPr id="67" name="TextBox 66">
              <a:extLst>
                <a:ext uri="{FF2B5EF4-FFF2-40B4-BE49-F238E27FC236}">
                  <a16:creationId xmlns:a16="http://schemas.microsoft.com/office/drawing/2014/main" id="{4C25F90A-C2C2-436C-8187-8FD0AB341E49}"/>
                </a:ext>
              </a:extLst>
            </p:cNvPr>
            <p:cNvSpPr txBox="1"/>
            <p:nvPr/>
          </p:nvSpPr>
          <p:spPr>
            <a:xfrm>
              <a:off x="5848124" y="2942883"/>
              <a:ext cx="495752" cy="506614"/>
            </a:xfrm>
            <a:prstGeom prst="rect">
              <a:avLst/>
            </a:prstGeom>
            <a:noFill/>
          </p:spPr>
          <p:txBody>
            <a:bodyPr wrap="square" rtlCol="0">
              <a:spAutoFit/>
            </a:bodyPr>
            <a:lstStyle/>
            <a:p>
              <a:pPr algn="ctr">
                <a:lnSpc>
                  <a:spcPts val="3700"/>
                </a:lnSpc>
              </a:pPr>
              <a:r>
                <a:rPr lang="en-GB" sz="2000" dirty="0"/>
                <a:t>x</a:t>
              </a:r>
            </a:p>
          </p:txBody>
        </p:sp>
      </p:grpSp>
      <p:grpSp>
        <p:nvGrpSpPr>
          <p:cNvPr id="70" name="Group 69">
            <a:extLst>
              <a:ext uri="{FF2B5EF4-FFF2-40B4-BE49-F238E27FC236}">
                <a16:creationId xmlns:a16="http://schemas.microsoft.com/office/drawing/2014/main" id="{CD001FFB-6100-4FA0-A547-FBC3DE085905}"/>
              </a:ext>
            </a:extLst>
          </p:cNvPr>
          <p:cNvGrpSpPr/>
          <p:nvPr/>
        </p:nvGrpSpPr>
        <p:grpSpPr>
          <a:xfrm rot="21149023">
            <a:off x="2293501" y="4064588"/>
            <a:ext cx="1433533" cy="1380757"/>
            <a:chOff x="5848124" y="2942883"/>
            <a:chExt cx="1433533" cy="1380757"/>
          </a:xfrm>
        </p:grpSpPr>
        <p:grpSp>
          <p:nvGrpSpPr>
            <p:cNvPr id="71" name="Group 70">
              <a:extLst>
                <a:ext uri="{FF2B5EF4-FFF2-40B4-BE49-F238E27FC236}">
                  <a16:creationId xmlns:a16="http://schemas.microsoft.com/office/drawing/2014/main" id="{5052838F-A156-48D9-839B-B9643FED8B32}"/>
                </a:ext>
              </a:extLst>
            </p:cNvPr>
            <p:cNvGrpSpPr/>
            <p:nvPr/>
          </p:nvGrpSpPr>
          <p:grpSpPr>
            <a:xfrm>
              <a:off x="6101949" y="3429000"/>
              <a:ext cx="720426" cy="718456"/>
              <a:chOff x="6101948" y="3429000"/>
              <a:chExt cx="744187" cy="718456"/>
            </a:xfrm>
          </p:grpSpPr>
          <p:cxnSp>
            <p:nvCxnSpPr>
              <p:cNvPr id="74" name="Straight Arrow Connector 73">
                <a:extLst>
                  <a:ext uri="{FF2B5EF4-FFF2-40B4-BE49-F238E27FC236}">
                    <a16:creationId xmlns:a16="http://schemas.microsoft.com/office/drawing/2014/main" id="{9835DAA8-7EE7-47DC-89A9-447FE0BBB10F}"/>
                  </a:ext>
                </a:extLst>
              </p:cNvPr>
              <p:cNvCxnSpPr>
                <a:cxnSpLocks/>
              </p:cNvCxnSpPr>
              <p:nvPr/>
            </p:nvCxnSpPr>
            <p:spPr>
              <a:xfrm>
                <a:off x="6101948" y="4147456"/>
                <a:ext cx="74418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Straight Arrow Connector 74">
                <a:extLst>
                  <a:ext uri="{FF2B5EF4-FFF2-40B4-BE49-F238E27FC236}">
                    <a16:creationId xmlns:a16="http://schemas.microsoft.com/office/drawing/2014/main" id="{04A905AA-0F90-4342-AD9E-62A3734F835F}"/>
                  </a:ext>
                </a:extLst>
              </p:cNvPr>
              <p:cNvCxnSpPr>
                <a:cxnSpLocks/>
              </p:cNvCxnSpPr>
              <p:nvPr/>
            </p:nvCxnSpPr>
            <p:spPr>
              <a:xfrm flipV="1">
                <a:off x="6101948" y="3429000"/>
                <a:ext cx="0" cy="71845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72" name="TextBox 71">
              <a:extLst>
                <a:ext uri="{FF2B5EF4-FFF2-40B4-BE49-F238E27FC236}">
                  <a16:creationId xmlns:a16="http://schemas.microsoft.com/office/drawing/2014/main" id="{6B71FB6C-608D-42D1-8D60-87F6B000273B}"/>
                </a:ext>
              </a:extLst>
            </p:cNvPr>
            <p:cNvSpPr txBox="1"/>
            <p:nvPr/>
          </p:nvSpPr>
          <p:spPr>
            <a:xfrm>
              <a:off x="6785905" y="3817026"/>
              <a:ext cx="495752" cy="506614"/>
            </a:xfrm>
            <a:prstGeom prst="rect">
              <a:avLst/>
            </a:prstGeom>
            <a:noFill/>
          </p:spPr>
          <p:txBody>
            <a:bodyPr wrap="square" rtlCol="0">
              <a:spAutoFit/>
            </a:bodyPr>
            <a:lstStyle/>
            <a:p>
              <a:pPr algn="l">
                <a:lnSpc>
                  <a:spcPts val="3700"/>
                </a:lnSpc>
              </a:pPr>
              <a:r>
                <a:rPr lang="en-GB" sz="2000" dirty="0"/>
                <a:t>s</a:t>
              </a:r>
            </a:p>
          </p:txBody>
        </p:sp>
        <p:sp>
          <p:nvSpPr>
            <p:cNvPr id="73" name="TextBox 72">
              <a:extLst>
                <a:ext uri="{FF2B5EF4-FFF2-40B4-BE49-F238E27FC236}">
                  <a16:creationId xmlns:a16="http://schemas.microsoft.com/office/drawing/2014/main" id="{B339969F-F31F-49B2-82E4-226551DA8045}"/>
                </a:ext>
              </a:extLst>
            </p:cNvPr>
            <p:cNvSpPr txBox="1"/>
            <p:nvPr/>
          </p:nvSpPr>
          <p:spPr>
            <a:xfrm>
              <a:off x="5848124" y="2942883"/>
              <a:ext cx="495752" cy="506614"/>
            </a:xfrm>
            <a:prstGeom prst="rect">
              <a:avLst/>
            </a:prstGeom>
            <a:noFill/>
          </p:spPr>
          <p:txBody>
            <a:bodyPr wrap="square" rtlCol="0">
              <a:spAutoFit/>
            </a:bodyPr>
            <a:lstStyle/>
            <a:p>
              <a:pPr algn="ctr">
                <a:lnSpc>
                  <a:spcPts val="3700"/>
                </a:lnSpc>
              </a:pPr>
              <a:r>
                <a:rPr lang="en-GB" sz="2000" dirty="0"/>
                <a:t>x</a:t>
              </a:r>
            </a:p>
          </p:txBody>
        </p:sp>
      </p:grpSp>
      <p:cxnSp>
        <p:nvCxnSpPr>
          <p:cNvPr id="15" name="Straight Arrow Connector 14">
            <a:extLst>
              <a:ext uri="{FF2B5EF4-FFF2-40B4-BE49-F238E27FC236}">
                <a16:creationId xmlns:a16="http://schemas.microsoft.com/office/drawing/2014/main" id="{D7DF78B3-649D-4CD4-9CA4-6234AB5D0E24}"/>
              </a:ext>
            </a:extLst>
          </p:cNvPr>
          <p:cNvCxnSpPr>
            <a:cxnSpLocks/>
          </p:cNvCxnSpPr>
          <p:nvPr/>
        </p:nvCxnSpPr>
        <p:spPr>
          <a:xfrm flipH="1">
            <a:off x="6972299" y="5362245"/>
            <a:ext cx="360000" cy="0"/>
          </a:xfrm>
          <a:prstGeom prst="straightConnector1">
            <a:avLst/>
          </a:prstGeom>
          <a:ln w="38100">
            <a:solidFill>
              <a:srgbClr val="0000BC"/>
            </a:solidFill>
            <a:tailEnd type="triangle"/>
          </a:ln>
        </p:spPr>
        <p:style>
          <a:lnRef idx="1">
            <a:schemeClr val="accent1"/>
          </a:lnRef>
          <a:fillRef idx="0">
            <a:schemeClr val="accent1"/>
          </a:fillRef>
          <a:effectRef idx="0">
            <a:schemeClr val="accent1"/>
          </a:effectRef>
          <a:fontRef idx="minor">
            <a:schemeClr val="tx1"/>
          </a:fontRef>
        </p:style>
      </p:cxnSp>
      <p:cxnSp>
        <p:nvCxnSpPr>
          <p:cNvPr id="77" name="Straight Arrow Connector 76">
            <a:extLst>
              <a:ext uri="{FF2B5EF4-FFF2-40B4-BE49-F238E27FC236}">
                <a16:creationId xmlns:a16="http://schemas.microsoft.com/office/drawing/2014/main" id="{25C740A8-7DB1-48F8-AEFE-E0720D5A4E3A}"/>
              </a:ext>
            </a:extLst>
          </p:cNvPr>
          <p:cNvCxnSpPr>
            <a:cxnSpLocks/>
          </p:cNvCxnSpPr>
          <p:nvPr/>
        </p:nvCxnSpPr>
        <p:spPr>
          <a:xfrm>
            <a:off x="5946776" y="5362245"/>
            <a:ext cx="360000" cy="0"/>
          </a:xfrm>
          <a:prstGeom prst="straightConnector1">
            <a:avLst/>
          </a:prstGeom>
          <a:ln w="38100">
            <a:solidFill>
              <a:srgbClr val="0000BC"/>
            </a:solidFill>
            <a:tailEnd type="triangle"/>
          </a:ln>
        </p:spPr>
        <p:style>
          <a:lnRef idx="1">
            <a:schemeClr val="accent1"/>
          </a:lnRef>
          <a:fillRef idx="0">
            <a:schemeClr val="accent1"/>
          </a:fillRef>
          <a:effectRef idx="0">
            <a:schemeClr val="accent1"/>
          </a:effectRef>
          <a:fontRef idx="minor">
            <a:schemeClr val="tx1"/>
          </a:fontRef>
        </p:style>
      </p:cxnSp>
      <p:cxnSp>
        <p:nvCxnSpPr>
          <p:cNvPr id="78" name="Straight Arrow Connector 77">
            <a:extLst>
              <a:ext uri="{FF2B5EF4-FFF2-40B4-BE49-F238E27FC236}">
                <a16:creationId xmlns:a16="http://schemas.microsoft.com/office/drawing/2014/main" id="{D0C27F9A-B5A4-4AAB-99F7-131FAF8C7037}"/>
              </a:ext>
            </a:extLst>
          </p:cNvPr>
          <p:cNvCxnSpPr>
            <a:cxnSpLocks/>
          </p:cNvCxnSpPr>
          <p:nvPr/>
        </p:nvCxnSpPr>
        <p:spPr>
          <a:xfrm flipH="1">
            <a:off x="4838699" y="5362245"/>
            <a:ext cx="360000" cy="0"/>
          </a:xfrm>
          <a:prstGeom prst="straightConnector1">
            <a:avLst/>
          </a:prstGeom>
          <a:ln w="38100">
            <a:solidFill>
              <a:srgbClr val="0000BC"/>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id="{CC024580-6334-41AE-B331-71AB799238CB}"/>
              </a:ext>
            </a:extLst>
          </p:cNvPr>
          <p:cNvSpPr txBox="1"/>
          <p:nvPr/>
        </p:nvSpPr>
        <p:spPr>
          <a:xfrm>
            <a:off x="6861981" y="5420438"/>
            <a:ext cx="633047" cy="535724"/>
          </a:xfrm>
          <a:prstGeom prst="rect">
            <a:avLst/>
          </a:prstGeom>
          <a:noFill/>
        </p:spPr>
        <p:txBody>
          <a:bodyPr wrap="square" rtlCol="0">
            <a:spAutoFit/>
          </a:bodyPr>
          <a:lstStyle/>
          <a:p>
            <a:pPr algn="ctr">
              <a:lnSpc>
                <a:spcPts val="3700"/>
              </a:lnSpc>
            </a:pPr>
            <a:r>
              <a:rPr lang="en-GB" sz="3000" dirty="0">
                <a:solidFill>
                  <a:srgbClr val="0000BC"/>
                </a:solidFill>
              </a:rPr>
              <a:t>-B</a:t>
            </a:r>
          </a:p>
        </p:txBody>
      </p:sp>
      <p:sp>
        <p:nvSpPr>
          <p:cNvPr id="79" name="TextBox 78">
            <a:extLst>
              <a:ext uri="{FF2B5EF4-FFF2-40B4-BE49-F238E27FC236}">
                <a16:creationId xmlns:a16="http://schemas.microsoft.com/office/drawing/2014/main" id="{939EAADD-7F88-4641-BA7B-E96D48338589}"/>
              </a:ext>
            </a:extLst>
          </p:cNvPr>
          <p:cNvSpPr txBox="1"/>
          <p:nvPr/>
        </p:nvSpPr>
        <p:spPr>
          <a:xfrm>
            <a:off x="5788831" y="5420438"/>
            <a:ext cx="633047" cy="535724"/>
          </a:xfrm>
          <a:prstGeom prst="rect">
            <a:avLst/>
          </a:prstGeom>
          <a:noFill/>
        </p:spPr>
        <p:txBody>
          <a:bodyPr wrap="square" rtlCol="0">
            <a:spAutoFit/>
          </a:bodyPr>
          <a:lstStyle/>
          <a:p>
            <a:pPr algn="ctr">
              <a:lnSpc>
                <a:spcPts val="3700"/>
              </a:lnSpc>
            </a:pPr>
            <a:r>
              <a:rPr lang="en-GB" sz="3000" dirty="0">
                <a:solidFill>
                  <a:srgbClr val="0000BC"/>
                </a:solidFill>
              </a:rPr>
              <a:t>B</a:t>
            </a:r>
          </a:p>
        </p:txBody>
      </p:sp>
      <p:sp>
        <p:nvSpPr>
          <p:cNvPr id="80" name="TextBox 79">
            <a:extLst>
              <a:ext uri="{FF2B5EF4-FFF2-40B4-BE49-F238E27FC236}">
                <a16:creationId xmlns:a16="http://schemas.microsoft.com/office/drawing/2014/main" id="{16316098-27AB-4149-91B4-F4E316207869}"/>
              </a:ext>
            </a:extLst>
          </p:cNvPr>
          <p:cNvSpPr txBox="1"/>
          <p:nvPr/>
        </p:nvSpPr>
        <p:spPr>
          <a:xfrm>
            <a:off x="4722031" y="5420438"/>
            <a:ext cx="633047" cy="535724"/>
          </a:xfrm>
          <a:prstGeom prst="rect">
            <a:avLst/>
          </a:prstGeom>
          <a:noFill/>
        </p:spPr>
        <p:txBody>
          <a:bodyPr wrap="square" rtlCol="0">
            <a:spAutoFit/>
          </a:bodyPr>
          <a:lstStyle/>
          <a:p>
            <a:pPr algn="ctr">
              <a:lnSpc>
                <a:spcPts val="3700"/>
              </a:lnSpc>
            </a:pPr>
            <a:r>
              <a:rPr lang="en-GB" sz="3000" dirty="0">
                <a:solidFill>
                  <a:srgbClr val="0000BC"/>
                </a:solidFill>
              </a:rPr>
              <a:t>-B</a:t>
            </a:r>
          </a:p>
        </p:txBody>
      </p:sp>
    </p:spTree>
    <p:extLst>
      <p:ext uri="{BB962C8B-B14F-4D97-AF65-F5344CB8AC3E}">
        <p14:creationId xmlns:p14="http://schemas.microsoft.com/office/powerpoint/2010/main" val="2734951826"/>
      </p:ext>
    </p:extLst>
  </p:cSld>
  <p:clrMapOvr>
    <a:masterClrMapping/>
  </p:clrMapOvr>
</p:sld>
</file>

<file path=ppt/theme/theme1.xml><?xml version="1.0" encoding="utf-8"?>
<a:theme xmlns:a="http://schemas.openxmlformats.org/drawingml/2006/main" name="Titleslides, Conclusion">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CC-2011110001-BLEED_FCC_PresentationTemplate_16x9_onscreen" id="{793AB792-361D-0145-88B4-1694BCC907D6}" vid="{72BB91BA-D48B-374C-B02D-B1939E895556}"/>
    </a:ext>
  </a:extLst>
</a:theme>
</file>

<file path=ppt/theme/theme2.xml><?xml version="1.0" encoding="utf-8"?>
<a:theme xmlns:a="http://schemas.openxmlformats.org/drawingml/2006/main" name="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3.xml><?xml version="1.0" encoding="utf-8"?>
<a:theme xmlns:a="http://schemas.openxmlformats.org/drawingml/2006/main" name="1_Content Slides - Deep Blue">
  <a:themeElements>
    <a:clrScheme name="FFC">
      <a:dk1>
        <a:srgbClr val="0F124A"/>
      </a:dk1>
      <a:lt1>
        <a:srgbClr val="FFFFFF"/>
      </a:lt1>
      <a:dk2>
        <a:srgbClr val="0000FF"/>
      </a:dk2>
      <a:lt2>
        <a:srgbClr val="FFFFFF"/>
      </a:lt2>
      <a:accent1>
        <a:srgbClr val="0000FF"/>
      </a:accent1>
      <a:accent2>
        <a:srgbClr val="E8FF2E"/>
      </a:accent2>
      <a:accent3>
        <a:srgbClr val="8F3DFF"/>
      </a:accent3>
      <a:accent4>
        <a:srgbClr val="40C245"/>
      </a:accent4>
      <a:accent5>
        <a:srgbClr val="FF4A29"/>
      </a:accent5>
      <a:accent6>
        <a:srgbClr val="0F124A"/>
      </a:accent6>
      <a:hlink>
        <a:srgbClr val="000000"/>
      </a:hlink>
      <a:folHlink>
        <a:srgbClr val="000000"/>
      </a:folHlink>
    </a:clrScheme>
    <a:fontScheme name="FC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ts val="3700"/>
          </a:lnSpc>
          <a:defRPr sz="3000" dirty="0"/>
        </a:defPPr>
      </a:lstStyle>
    </a:txDef>
  </a:objectDefaults>
  <a:extraClrSchemeLst/>
  <a:extLst>
    <a:ext uri="{05A4C25C-085E-4340-85A3-A5531E510DB2}">
      <thm15:themeFamily xmlns:thm15="http://schemas.microsoft.com/office/thememl/2012/main" name="PPT-FCC-template.potx" id="{61BC17D5-F2D1-4022-BE42-46346C78B90B}" vid="{3E267973-3E95-4F95-9FE4-94A439BD0280}"/>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425</TotalTime>
  <Words>3123</Words>
  <Application>Microsoft Office PowerPoint</Application>
  <PresentationFormat>Widescreen</PresentationFormat>
  <Paragraphs>347</Paragraphs>
  <Slides>21</Slides>
  <Notes>20</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21</vt:i4>
      </vt:variant>
    </vt:vector>
  </HeadingPairs>
  <TitlesOfParts>
    <vt:vector size="27" baseType="lpstr">
      <vt:lpstr>Arial</vt:lpstr>
      <vt:lpstr>Calibri</vt:lpstr>
      <vt:lpstr>Cambria Math</vt:lpstr>
      <vt:lpstr>Titleslides, Conclusion</vt:lpstr>
      <vt:lpstr>Content Slides - Deep Blue</vt:lpstr>
      <vt:lpstr>1_Content Slides - Deep Blue</vt:lpstr>
      <vt:lpstr>IR Modelling for FCC-ee</vt:lpstr>
      <vt:lpstr>Overview of FCC-ee Optics Challenges</vt:lpstr>
      <vt:lpstr>Optics Simulations in MADX</vt:lpstr>
      <vt:lpstr>Overview of Ongoing CERN Efforts</vt:lpstr>
      <vt:lpstr>Features Required for IR Modelling</vt:lpstr>
      <vt:lpstr>Translator</vt:lpstr>
      <vt:lpstr>Reference Orbit in Dipole</vt:lpstr>
      <vt:lpstr>Tilted Solenoid</vt:lpstr>
      <vt:lpstr>Tilted Solenoid</vt:lpstr>
      <vt:lpstr>Tilted Solenoid</vt:lpstr>
      <vt:lpstr>Implementation of Tilted Solenoid</vt:lpstr>
      <vt:lpstr>Optics with a “Tilted” Drift (FCC-ee)</vt:lpstr>
      <vt:lpstr>Change in Optics due to Solenoid (FCC-ee)</vt:lpstr>
      <vt:lpstr>Change in Optics due to Solenoid (FCC-ee)</vt:lpstr>
      <vt:lpstr>Orbit Bump (FCC-ee)</vt:lpstr>
      <vt:lpstr>Vertical Dispersion (FCC-ee)</vt:lpstr>
      <vt:lpstr>Thick Multipoles and Overlap</vt:lpstr>
      <vt:lpstr>Finite Multipoles and Overlap</vt:lpstr>
      <vt:lpstr>FODO in Solenoid</vt:lpstr>
      <vt:lpstr>FODO in Solenoid</vt:lpstr>
      <vt:lpstr>Conclusions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IR Modelling for FCC-ee</dc:title>
  <dc:creator>Léon van Riesen-Haupt</dc:creator>
  <cp:lastModifiedBy>Léon van Riesen-Haupt</cp:lastModifiedBy>
  <cp:revision>3</cp:revision>
  <dcterms:created xsi:type="dcterms:W3CDTF">2022-01-12T08:16:29Z</dcterms:created>
  <dcterms:modified xsi:type="dcterms:W3CDTF">2022-01-13T11:03:54Z</dcterms:modified>
</cp:coreProperties>
</file>