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78" r:id="rId3"/>
    <p:sldId id="279" r:id="rId4"/>
    <p:sldId id="280" r:id="rId5"/>
    <p:sldId id="258" r:id="rId6"/>
    <p:sldId id="276" r:id="rId7"/>
    <p:sldId id="284" r:id="rId8"/>
    <p:sldId id="282" r:id="rId9"/>
    <p:sldId id="285" r:id="rId10"/>
    <p:sldId id="269" r:id="rId11"/>
    <p:sldId id="322" r:id="rId12"/>
    <p:sldId id="308" r:id="rId13"/>
    <p:sldId id="325" r:id="rId14"/>
    <p:sldId id="307" r:id="rId15"/>
    <p:sldId id="317" r:id="rId16"/>
    <p:sldId id="314" r:id="rId17"/>
    <p:sldId id="316" r:id="rId18"/>
    <p:sldId id="302" r:id="rId19"/>
    <p:sldId id="313" r:id="rId20"/>
    <p:sldId id="297" r:id="rId21"/>
    <p:sldId id="298" r:id="rId22"/>
    <p:sldId id="299" r:id="rId23"/>
    <p:sldId id="311" r:id="rId24"/>
    <p:sldId id="312" r:id="rId25"/>
    <p:sldId id="289" r:id="rId26"/>
    <p:sldId id="288" r:id="rId27"/>
    <p:sldId id="306" r:id="rId28"/>
    <p:sldId id="319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1048" y="-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5A588-1B90-714D-AC27-407C225759EB}" type="datetimeFigureOut">
              <a:rPr lang="en-US" smtClean="0"/>
              <a:t>13.01.22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66BD2-835F-C743-A198-CF1B42451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353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87703-F8ED-0645-922E-06B8E81F4632}" type="datetimeFigureOut">
              <a:rPr lang="en-US" smtClean="0"/>
              <a:t>13.01.22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0AEC9-1B63-BE4A-8BA9-7C937DEB6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6297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4FD9E0-EF26-5449-BD1D-9953BBC183ED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6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4FD9E0-EF26-5449-BD1D-9953BBC183ED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7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4FD9E0-EF26-5449-BD1D-9953BBC183ED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8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4FD9E0-EF26-5449-BD1D-9953BBC183ED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9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66DF-7347-0244-A3D2-15E7F10D60AE}" type="datetime1">
              <a:rPr lang="en-US" smtClean="0"/>
              <a:t>13.01.22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31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DB24-2E11-9940-ADAC-0DDBFDA9C2A1}" type="datetime1">
              <a:rPr lang="en-US" smtClean="0"/>
              <a:t>13.01.22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6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8A37C-9778-184E-9AEF-ABE3A49AC600}" type="datetime1">
              <a:rPr lang="en-US" smtClean="0"/>
              <a:t>13.01.22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480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ED07-7CB2-8642-94C0-E403B6BC4B73}" type="datetime1">
              <a:rPr lang="en-US" smtClean="0"/>
              <a:t>13.01.22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6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2FF99-B39B-3847-ACD9-5FE467D1EA50}" type="datetime1">
              <a:rPr lang="en-US" smtClean="0"/>
              <a:t>13.01.22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86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C8280-10CC-3F4F-9B21-5ADA010160D1}" type="datetime1">
              <a:rPr lang="en-US" smtClean="0"/>
              <a:t>13.01.22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153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39DC-BBA0-B74A-A48D-6106567B6EA9}" type="datetime1">
              <a:rPr lang="en-US" smtClean="0"/>
              <a:t>13.01.22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36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3E1D-446D-F445-B040-925E74DBE932}" type="datetime1">
              <a:rPr lang="en-US" smtClean="0"/>
              <a:t>13.01.22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203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BC3E3-C442-A647-BEBE-88DC0343EE3C}" type="datetime1">
              <a:rPr lang="en-US" smtClean="0"/>
              <a:t>13.01.22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39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08C8D-15C8-D546-9C56-0E0DD6951DCD}" type="datetime1">
              <a:rPr lang="en-US" smtClean="0"/>
              <a:t>13.01.22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28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6574-9B04-EF41-902E-4C63E7626A89}" type="datetime1">
              <a:rPr lang="en-US" smtClean="0"/>
              <a:t>13.01.22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185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DA0B2-7C2F-D548-B0EB-746C7793F19A}" type="datetime1">
              <a:rPr lang="en-US" smtClean="0"/>
              <a:t>13.01.22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AA40D-38D1-044F-9D51-D9A710F54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0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://www.chart.ch" TargetMode="Externa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epfl.ch/labs/lpap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410.3326.pdf" TargetMode="External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hyperlink" Target="https://arxiv.org/pdf/1006.1207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16/03/P03040/pdf" TargetMode="External"/><Relationship Id="rId4" Type="http://schemas.openxmlformats.org/officeDocument/2006/relationships/hyperlink" Target="https://journals.aps.org/prl/abstract/10.1103/PhysRevLett.99.244801" TargetMode="External"/><Relationship Id="rId5" Type="http://schemas.openxmlformats.org/officeDocument/2006/relationships/hyperlink" Target="https://cds.cern.ch/record/1955812/files/27-36%20-%20Funakoshi.pdf" TargetMode="External"/><Relationship Id="rId6" Type="http://schemas.openxmlformats.org/officeDocument/2006/relationships/hyperlink" Target="https://journals.aps.org/prab/pdf/10.1103/PhysRevAccelBeams.24.062001" TargetMode="External"/><Relationship Id="rId7" Type="http://schemas.openxmlformats.org/officeDocument/2006/relationships/hyperlink" Target="https://arxiv.org/ftp/arxiv/papers/0803/0803.1544.pdf" TargetMode="External"/><Relationship Id="rId8" Type="http://schemas.openxmlformats.org/officeDocument/2006/relationships/hyperlink" Target="http://cds.cern.ch/record/692058/files/project-note-223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006.1207.pdf" TargetMode="External"/><Relationship Id="rId4" Type="http://schemas.openxmlformats.org/officeDocument/2006/relationships/image" Target="../media/image28.png"/><Relationship Id="rId5" Type="http://schemas.openxmlformats.org/officeDocument/2006/relationships/hyperlink" Target="https://www.researchgate.net/publication/324280481_DYNAMIC_BETA_AND_BETA-BEATING_EFFECTS_IN_THE_PRESENCE_OF_THE_BEAM-BEAM_INTERACTIONS" TargetMode="External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hyperlink" Target="https://arxiv.org/pdf/physics/0702033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16.emf"/><Relationship Id="rId5" Type="http://schemas.openxmlformats.org/officeDocument/2006/relationships/image" Target="../media/image34.emf"/><Relationship Id="rId6" Type="http://schemas.openxmlformats.org/officeDocument/2006/relationships/image" Target="../media/image35.jpg"/><Relationship Id="rId7" Type="http://schemas.openxmlformats.org/officeDocument/2006/relationships/image" Target="../media/image36.emf"/><Relationship Id="rId8" Type="http://schemas.openxmlformats.org/officeDocument/2006/relationships/image" Target="../media/image37.emf"/><Relationship Id="rId9" Type="http://schemas.openxmlformats.org/officeDocument/2006/relationships/image" Target="../media/image38.emf"/><Relationship Id="rId10" Type="http://schemas.openxmlformats.org/officeDocument/2006/relationships/image" Target="../media/image39.emf"/><Relationship Id="rId11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jpeg"/><Relationship Id="rId5" Type="http://schemas.openxmlformats.org/officeDocument/2006/relationships/image" Target="../media/image44.emf"/><Relationship Id="rId6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ccelconf.web.cern.ch/eefact2018/papers/moyba01.pdf" TargetMode="External"/><Relationship Id="rId3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hyperlink" Target="https://journals.aps.org/prab/pdf/10.1103/PhysRevSTAB.17.041002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ournals.aps.org/prl/pdf/10.1103/PhysRevLett.119.134801" TargetMode="External"/><Relationship Id="rId3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l/pdf/10.1103/PhysRevLett.119.134801" TargetMode="External"/><Relationship Id="rId4" Type="http://schemas.openxmlformats.org/officeDocument/2006/relationships/hyperlink" Target="https://journals.aps.org/prab/pdf/10.1103/PhysRevAccelBeams.23.104402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9.png"/><Relationship Id="rId7" Type="http://schemas.openxmlformats.org/officeDocument/2006/relationships/image" Target="../media/image57.png"/><Relationship Id="rId8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jpeg"/><Relationship Id="rId5" Type="http://schemas.openxmlformats.org/officeDocument/2006/relationships/image" Target="../media/image7.gif"/><Relationship Id="rId6" Type="http://schemas.openxmlformats.org/officeDocument/2006/relationships/image" Target="../media/image8.gif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emf"/><Relationship Id="rId5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9.jpeg"/><Relationship Id="rId5" Type="http://schemas.openxmlformats.org/officeDocument/2006/relationships/image" Target="../media/image5.gif"/><Relationship Id="rId6" Type="http://schemas.openxmlformats.org/officeDocument/2006/relationships/image" Target="../media/image20.jpg"/><Relationship Id="rId7" Type="http://schemas.openxmlformats.org/officeDocument/2006/relationships/image" Target="../media/image7.gif"/><Relationship Id="rId8" Type="http://schemas.openxmlformats.org/officeDocument/2006/relationships/image" Target="../media/image8.gi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Beam-Beam Effects: an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949" y="3352817"/>
            <a:ext cx="8800821" cy="1752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T. </a:t>
            </a:r>
            <a:r>
              <a:rPr lang="en-US" sz="2200" dirty="0" err="1" smtClean="0"/>
              <a:t>Pieloni</a:t>
            </a:r>
            <a:r>
              <a:rPr lang="en-US" sz="2200" dirty="0" smtClean="0"/>
              <a:t> </a:t>
            </a:r>
          </a:p>
          <a:p>
            <a:r>
              <a:rPr lang="en-US" sz="2200" dirty="0" smtClean="0"/>
              <a:t>EPFL Laboratory of Particle Accelerator Physics</a:t>
            </a:r>
            <a:endParaRPr lang="en-US" sz="2200" dirty="0"/>
          </a:p>
        </p:txBody>
      </p:sp>
      <p:pic>
        <p:nvPicPr>
          <p:cNvPr id="4" name="Image 8">
            <a:hlinkClick r:id="rId2"/>
            <a:extLst>
              <a:ext uri="{FF2B5EF4-FFF2-40B4-BE49-F238E27FC236}">
                <a16:creationId xmlns:lc="http://schemas.openxmlformats.org/drawingml/2006/lockedCanvas" xmlns=""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99495" cy="1081749"/>
          </a:xfrm>
          <a:prstGeom prst="rect">
            <a:avLst/>
          </a:prstGeom>
        </p:spPr>
      </p:pic>
      <p:pic>
        <p:nvPicPr>
          <p:cNvPr id="5" name="Picture 4" descr="logo_no_background_chart_bigger.png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202" y="0"/>
            <a:ext cx="1795798" cy="17957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3949" y="5105417"/>
            <a:ext cx="89900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Acknowledgements and material from</a:t>
            </a:r>
            <a:r>
              <a:rPr lang="en-US" dirty="0" smtClean="0"/>
              <a:t>: W. Herr, D. </a:t>
            </a:r>
            <a:r>
              <a:rPr lang="en-US" dirty="0" err="1" smtClean="0"/>
              <a:t>Shatilov</a:t>
            </a:r>
            <a:r>
              <a:rPr lang="en-US" dirty="0" smtClean="0"/>
              <a:t>, </a:t>
            </a:r>
            <a:r>
              <a:rPr lang="en-US" dirty="0"/>
              <a:t>X. </a:t>
            </a:r>
            <a:r>
              <a:rPr lang="en-US" dirty="0" err="1"/>
              <a:t>Buffat</a:t>
            </a:r>
            <a:r>
              <a:rPr lang="en-US" dirty="0"/>
              <a:t>, </a:t>
            </a:r>
            <a:r>
              <a:rPr lang="en-US" dirty="0" smtClean="0"/>
              <a:t>K. </a:t>
            </a:r>
            <a:r>
              <a:rPr lang="en-US" dirty="0" err="1" smtClean="0"/>
              <a:t>Ohmi</a:t>
            </a:r>
            <a:r>
              <a:rPr lang="en-US" dirty="0" smtClean="0"/>
              <a:t>, W. Fisher, S. White, V. </a:t>
            </a:r>
            <a:r>
              <a:rPr lang="en-US" dirty="0" err="1" smtClean="0"/>
              <a:t>Schilzev</a:t>
            </a:r>
            <a:r>
              <a:rPr lang="en-US" dirty="0" smtClean="0"/>
              <a:t>, Y. </a:t>
            </a:r>
            <a:r>
              <a:rPr lang="en-US" dirty="0" err="1" smtClean="0"/>
              <a:t>Alexahin</a:t>
            </a:r>
            <a:r>
              <a:rPr lang="en-US" dirty="0" smtClean="0"/>
              <a:t>, A. </a:t>
            </a:r>
            <a:r>
              <a:rPr lang="en-US" dirty="0" err="1" smtClean="0"/>
              <a:t>Valishev</a:t>
            </a:r>
            <a:r>
              <a:rPr lang="en-US" dirty="0" smtClean="0"/>
              <a:t>, </a:t>
            </a:r>
            <a:r>
              <a:rPr lang="en-US" dirty="0" err="1" smtClean="0"/>
              <a:t>Seemann</a:t>
            </a:r>
            <a:r>
              <a:rPr lang="en-US" dirty="0" smtClean="0"/>
              <a:t>, A. Chao, D. Sagan, </a:t>
            </a:r>
            <a:r>
              <a:rPr lang="en-US" dirty="0"/>
              <a:t>D. Zhou</a:t>
            </a:r>
            <a:r>
              <a:rPr lang="en-US" dirty="0" smtClean="0"/>
              <a:t>, F</a:t>
            </a:r>
            <a:r>
              <a:rPr lang="en-US" dirty="0"/>
              <a:t>. </a:t>
            </a:r>
            <a:r>
              <a:rPr lang="en-US" dirty="0" smtClean="0"/>
              <a:t>Zimmermann, W. </a:t>
            </a:r>
            <a:r>
              <a:rPr lang="en-US" dirty="0" err="1" smtClean="0"/>
              <a:t>Kozanecki</a:t>
            </a:r>
            <a:r>
              <a:rPr lang="en-US" dirty="0" smtClean="0"/>
              <a:t>, M. </a:t>
            </a:r>
            <a:r>
              <a:rPr lang="en-US" dirty="0" err="1" smtClean="0"/>
              <a:t>Zobov</a:t>
            </a:r>
            <a:r>
              <a:rPr lang="en-US" dirty="0" smtClean="0"/>
              <a:t>, P. Raimondi, K. </a:t>
            </a:r>
            <a:r>
              <a:rPr lang="en-US" dirty="0" err="1" smtClean="0"/>
              <a:t>Oide</a:t>
            </a:r>
            <a:r>
              <a:rPr lang="en-US" dirty="0" smtClean="0"/>
              <a:t>, </a:t>
            </a:r>
            <a:r>
              <a:rPr lang="en-US" dirty="0"/>
              <a:t>Yuan </a:t>
            </a:r>
            <a:r>
              <a:rPr lang="en-US" dirty="0" smtClean="0"/>
              <a:t>Zhang, G. </a:t>
            </a:r>
            <a:r>
              <a:rPr lang="en-US" dirty="0" err="1" smtClean="0"/>
              <a:t>Sterbini</a:t>
            </a:r>
            <a:r>
              <a:rPr lang="en-US" dirty="0" smtClean="0"/>
              <a:t>, several beam-beam colleagues worldwide.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972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Incoherent effects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79610" y="1307645"/>
            <a:ext cx="850719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Incoherent Effects: </a:t>
            </a:r>
            <a:r>
              <a:rPr lang="en-US" sz="2200" dirty="0" smtClean="0"/>
              <a:t>the single particle dynamics is changed due to the force of the opposing beam. </a:t>
            </a:r>
          </a:p>
          <a:p>
            <a:r>
              <a:rPr lang="en-US" sz="2200" dirty="0" smtClean="0"/>
              <a:t>The change depends on the test particle amplitude in the force.</a:t>
            </a:r>
          </a:p>
          <a:p>
            <a:r>
              <a:rPr lang="en-US" sz="2200" dirty="0" smtClean="0"/>
              <a:t>These effects could lead to: </a:t>
            </a:r>
            <a:r>
              <a:rPr lang="en-US" sz="2200" dirty="0" err="1" smtClean="0"/>
              <a:t>emittance</a:t>
            </a:r>
            <a:r>
              <a:rPr lang="en-US" sz="2200" dirty="0" smtClean="0"/>
              <a:t> blow-up, particle diffusion, bad lifetimes.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189313" y="3259202"/>
            <a:ext cx="4790577" cy="3416280"/>
            <a:chOff x="1828358" y="909842"/>
            <a:chExt cx="6613240" cy="4716067"/>
          </a:xfrm>
        </p:grpSpPr>
        <p:pic>
          <p:nvPicPr>
            <p:cNvPr id="12" name="Picture 11" descr="Intensity_B1_2750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28358" y="909842"/>
              <a:ext cx="6613240" cy="4716067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65058" y="1595651"/>
              <a:ext cx="533302" cy="346178"/>
            </a:xfrm>
            <a:prstGeom prst="rect">
              <a:avLst/>
            </a:prstGeom>
            <a:solidFill>
              <a:srgbClr val="FFFF00">
                <a:alpha val="60000"/>
              </a:srgbClr>
            </a:solidFill>
            <a:ln>
              <a:noFill/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4066851" y="2360293"/>
              <a:ext cx="1503628" cy="50985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b="1" kern="1200" dirty="0" err="1" smtClean="0"/>
                <a:t>d</a:t>
              </a:r>
              <a:r>
                <a:rPr lang="en-US" b="1" kern="1200" baseline="-25000" dirty="0" err="1" smtClean="0"/>
                <a:t>sep</a:t>
              </a:r>
              <a:r>
                <a:rPr lang="en-US" b="1" kern="1200" dirty="0" smtClean="0"/>
                <a:t> = 6 </a:t>
              </a:r>
              <a:r>
                <a:rPr lang="en-US" b="1" kern="1200" dirty="0" smtClean="0">
                  <a:latin typeface="Symbol" charset="2"/>
                  <a:cs typeface="Symbol" charset="2"/>
                </a:rPr>
                <a:t>s</a:t>
              </a:r>
              <a:endParaRPr lang="en-US" b="1" kern="1200" dirty="0">
                <a:latin typeface="Symbol" charset="2"/>
                <a:cs typeface="Symbol" charset="2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4592847" y="2052429"/>
              <a:ext cx="218097" cy="3078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3058964" y="5719910"/>
            <a:ext cx="5291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d</a:t>
            </a:r>
            <a:r>
              <a:rPr lang="en-US" b="1" kern="1200" baseline="-25000" dirty="0" err="1" smtClean="0"/>
              <a:t>sep</a:t>
            </a:r>
            <a:r>
              <a:rPr lang="en-US" b="1" kern="1200" baseline="-25000" dirty="0" smtClean="0"/>
              <a:t> </a:t>
            </a:r>
            <a:r>
              <a:rPr lang="en-US" b="1" kern="1200" dirty="0" smtClean="0"/>
              <a:t>Beam-Beam separation at Long range encounters</a:t>
            </a:r>
            <a:endParaRPr lang="en-US" b="1" kern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5606356" y="3453380"/>
            <a:ext cx="3412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 losses as a function of the beam-beam long range separation and number of encounters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03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9091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tune shift and tune-spread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5662" y="936975"/>
            <a:ext cx="85071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Tune shift and Tune spread</a:t>
            </a:r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The opposite beam represents a non-linear electromagnetic lens to any charge. This will result in a tune shift and spread since the </a:t>
            </a:r>
            <a:r>
              <a:rPr lang="en-US" sz="2000" dirty="0" err="1" smtClean="0">
                <a:solidFill>
                  <a:srgbClr val="000000"/>
                </a:solidFill>
              </a:rPr>
              <a:t>quadrupolar</a:t>
            </a:r>
            <a:r>
              <a:rPr lang="en-US" sz="2000" dirty="0" smtClean="0">
                <a:solidFill>
                  <a:srgbClr val="000000"/>
                </a:solidFill>
              </a:rPr>
              <a:t> component will depend on the particle amplitude.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Has been derived analytically for simplified cases.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Numerical simulations are used for complex interactions</a:t>
            </a:r>
          </a:p>
        </p:txBody>
      </p:sp>
      <p:pic>
        <p:nvPicPr>
          <p:cNvPr id="4" name="Picture 10" descr="Tevatron-tune-foot-print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78399" y="2393550"/>
            <a:ext cx="3104662" cy="2714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6760979" y="2624381"/>
            <a:ext cx="1064824" cy="4286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err="1" smtClean="0">
                <a:hlinkClick r:id="rId3"/>
              </a:rPr>
              <a:t>Tevatron</a:t>
            </a:r>
            <a:endParaRPr lang="en-US" sz="2000" b="1" dirty="0" smtClean="0">
              <a:hlinkClick r:id="rId3"/>
            </a:endParaRPr>
          </a:p>
          <a:p>
            <a:r>
              <a:rPr lang="en-US" sz="2000" b="1" dirty="0" smtClean="0">
                <a:hlinkClick r:id="rId3"/>
              </a:rPr>
              <a:t>Footprints</a:t>
            </a:r>
            <a:endParaRPr lang="en-US" sz="2000" b="1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3078451" y="3036323"/>
            <a:ext cx="3220679" cy="2680431"/>
            <a:chOff x="4550879" y="1536592"/>
            <a:chExt cx="4360209" cy="3628813"/>
          </a:xfrm>
        </p:grpSpPr>
        <p:pic>
          <p:nvPicPr>
            <p:cNvPr id="8" name="Picture 7" descr="Screenshot-9 (copy)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50879" y="1536592"/>
              <a:ext cx="3926000" cy="3628813"/>
            </a:xfrm>
            <a:prstGeom prst="rect">
              <a:avLst/>
            </a:prstGeom>
          </p:spPr>
        </p:pic>
        <p:sp>
          <p:nvSpPr>
            <p:cNvPr id="9" name="Rectangle 4"/>
            <p:cNvSpPr txBox="1">
              <a:spLocks noChangeArrowheads="1"/>
            </p:cNvSpPr>
            <p:nvPr/>
          </p:nvSpPr>
          <p:spPr>
            <a:xfrm>
              <a:off x="7460828" y="3337373"/>
              <a:ext cx="1450260" cy="77809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vert="horz" lIns="91440" tIns="45720" rIns="91440" bIns="45720" rtlCol="0" anchor="ctr">
              <a:normAutofit fontScale="77500" lnSpcReduction="200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b="1" dirty="0" smtClean="0">
                  <a:solidFill>
                    <a:srgbClr val="000000"/>
                  </a:solidFill>
                </a:rPr>
                <a:t>LHC 2012</a:t>
              </a:r>
            </a:p>
            <a:p>
              <a:r>
                <a:rPr lang="en-US" sz="2000" b="1" dirty="0" smtClean="0">
                  <a:solidFill>
                    <a:srgbClr val="000000"/>
                  </a:solidFill>
                </a:rPr>
                <a:t>Footprints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18671" y="5773123"/>
            <a:ext cx="8964390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Well understood and </a:t>
            </a:r>
            <a:r>
              <a:rPr lang="en-US" b="1" dirty="0" smtClean="0"/>
              <a:t>reproduced </a:t>
            </a:r>
            <a:r>
              <a:rPr lang="en-US" b="1" smtClean="0"/>
              <a:t>several references. </a:t>
            </a:r>
            <a:endParaRPr lang="en-US" b="1" dirty="0" smtClean="0"/>
          </a:p>
          <a:p>
            <a:pPr algn="ctr"/>
            <a:r>
              <a:rPr lang="en-US" b="1" dirty="0" smtClean="0"/>
              <a:t>Overlapping with resonances can lead to several effects: </a:t>
            </a:r>
            <a:r>
              <a:rPr lang="en-US" b="1" dirty="0" err="1" smtClean="0"/>
              <a:t>emittance</a:t>
            </a:r>
            <a:r>
              <a:rPr lang="en-US" b="1" dirty="0" smtClean="0"/>
              <a:t> blow up, bad lifetime and particle diffusion.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79610" y="3349176"/>
            <a:ext cx="2421508" cy="2290616"/>
            <a:chOff x="179610" y="3349176"/>
            <a:chExt cx="2421508" cy="2290616"/>
          </a:xfrm>
        </p:grpSpPr>
        <p:pic>
          <p:nvPicPr>
            <p:cNvPr id="17" name="Picture 16" descr="Screen Shot 2022-01-12 at 09.48.5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610" y="3349176"/>
              <a:ext cx="2421508" cy="2290616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79610" y="3911120"/>
              <a:ext cx="967032" cy="5847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hlinkClick r:id="rId6"/>
                </a:rPr>
                <a:t>DAFNE </a:t>
              </a:r>
            </a:p>
            <a:p>
              <a:pPr algn="ctr"/>
              <a:r>
                <a:rPr lang="en-US" sz="1600" dirty="0" smtClean="0">
                  <a:hlinkClick r:id="rId6"/>
                </a:rPr>
                <a:t>Footprint</a:t>
              </a:r>
              <a:endParaRPr lang="en-US" sz="1600" dirty="0"/>
            </a:p>
          </p:txBody>
        </p:sp>
      </p:grp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78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creen Shot 2022-01-12 at 12.32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631" y="2254332"/>
            <a:ext cx="5529378" cy="31288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Compensation schemes active and passive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79610" y="986953"/>
            <a:ext cx="85071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Tune shift and Tune spread suppression</a:t>
            </a: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>
          <a:xfrm>
            <a:off x="7710337" y="3394268"/>
            <a:ext cx="866965" cy="5053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rgbClr val="000000"/>
                </a:solidFill>
                <a:hlinkClick r:id="rId3"/>
              </a:rPr>
              <a:t>RHIC</a:t>
            </a:r>
            <a:endParaRPr lang="en-US" sz="2000" b="1" dirty="0" smtClean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807" y="5283392"/>
            <a:ext cx="8964390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Active and passive compensators have been proved successful in several colliders (</a:t>
            </a:r>
            <a:r>
              <a:rPr lang="en-US" dirty="0" smtClean="0">
                <a:hlinkClick r:id="rId4"/>
              </a:rPr>
              <a:t>electron lenses</a:t>
            </a:r>
            <a:r>
              <a:rPr lang="en-US" dirty="0" smtClean="0"/>
              <a:t> </a:t>
            </a:r>
            <a:r>
              <a:rPr lang="en-US" dirty="0" err="1" smtClean="0"/>
              <a:t>Tevatron</a:t>
            </a:r>
            <a:r>
              <a:rPr lang="en-US" dirty="0" smtClean="0"/>
              <a:t> and RHIC, crab cavities </a:t>
            </a:r>
            <a:r>
              <a:rPr lang="en-US" dirty="0" smtClean="0">
                <a:hlinkClick r:id="rId5"/>
              </a:rPr>
              <a:t>KEKB</a:t>
            </a:r>
            <a:r>
              <a:rPr lang="en-US" dirty="0" smtClean="0"/>
              <a:t> and </a:t>
            </a:r>
            <a:r>
              <a:rPr lang="en-US" dirty="0" err="1" smtClean="0">
                <a:hlinkClick r:id="rId6"/>
              </a:rPr>
              <a:t>LHC</a:t>
            </a:r>
            <a:r>
              <a:rPr lang="en-US" dirty="0" err="1" smtClean="0"/>
              <a:t>,</a:t>
            </a:r>
            <a:r>
              <a:rPr lang="en-US" dirty="0" err="1" smtClean="0"/>
              <a:t>passive</a:t>
            </a:r>
            <a:r>
              <a:rPr lang="en-US" dirty="0" smtClean="0"/>
              <a:t> compensation schemes LHC) </a:t>
            </a:r>
            <a:r>
              <a:rPr lang="en-US" dirty="0" smtClean="0"/>
              <a:t>others like wires have been at </a:t>
            </a:r>
            <a:r>
              <a:rPr lang="en-US" dirty="0" smtClean="0">
                <a:hlinkClick r:id="rId7"/>
              </a:rPr>
              <a:t>DAFNE</a:t>
            </a:r>
            <a:r>
              <a:rPr lang="en-US" dirty="0" smtClean="0"/>
              <a:t> and are still under </a:t>
            </a:r>
            <a:r>
              <a:rPr lang="en-US" dirty="0" smtClean="0"/>
              <a:t>study </a:t>
            </a:r>
            <a:r>
              <a:rPr lang="en-US" dirty="0" smtClean="0">
                <a:hlinkClick r:id="rId8"/>
              </a:rPr>
              <a:t>at LHC</a:t>
            </a:r>
            <a:r>
              <a:rPr lang="en-US" dirty="0" smtClean="0"/>
              <a:t> </a:t>
            </a:r>
            <a:r>
              <a:rPr lang="en-US" dirty="0" smtClean="0"/>
              <a:t>together with the suppression of beam-beam or lattice resonances </a:t>
            </a:r>
            <a:r>
              <a:rPr lang="en-US" dirty="0" smtClean="0">
                <a:sym typeface="Wingdings"/>
              </a:rPr>
              <a:t> improve performances!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2636" y="2254332"/>
            <a:ext cx="366914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Corrections or reduction of tune shift and spread have triggered development of several </a:t>
            </a:r>
            <a:r>
              <a:rPr lang="en-US" dirty="0" smtClean="0"/>
              <a:t>active devises </a:t>
            </a:r>
            <a:r>
              <a:rPr lang="en-US" dirty="0"/>
              <a:t>and </a:t>
            </a:r>
            <a:r>
              <a:rPr lang="en-US" dirty="0" smtClean="0"/>
              <a:t>passive schemes to compensate. </a:t>
            </a:r>
          </a:p>
          <a:p>
            <a:r>
              <a:rPr lang="en-US" dirty="0" smtClean="0"/>
              <a:t>Compensating tune shifts and spread is not the whole story.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01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dynamic beta and beta-spread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79610" y="614933"/>
            <a:ext cx="8507190" cy="543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200" dirty="0" smtClean="0">
                <a:solidFill>
                  <a:srgbClr val="FF0000"/>
                </a:solidFill>
              </a:rPr>
              <a:t>Dynamic </a:t>
            </a:r>
            <a:r>
              <a:rPr lang="en-US" sz="22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sz="2200" dirty="0" smtClean="0">
                <a:solidFill>
                  <a:srgbClr val="FF0000"/>
                </a:solidFill>
              </a:rPr>
              <a:t> and </a:t>
            </a:r>
            <a:r>
              <a:rPr lang="en-US" sz="22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sz="2200" dirty="0" smtClean="0">
                <a:solidFill>
                  <a:srgbClr val="FF0000"/>
                </a:solidFill>
              </a:rPr>
              <a:t> spread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492263" y="1143000"/>
            <a:ext cx="3561933" cy="2073274"/>
            <a:chOff x="5492263" y="1143000"/>
            <a:chExt cx="3561933" cy="2073274"/>
          </a:xfrm>
        </p:grpSpPr>
        <p:pic>
          <p:nvPicPr>
            <p:cNvPr id="4" name="Picture 3" descr="Screen Shot 2022-01-12 at 09.54.39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2263" y="1143000"/>
              <a:ext cx="3561933" cy="2073274"/>
            </a:xfrm>
            <a:prstGeom prst="rect">
              <a:avLst/>
            </a:prstGeom>
          </p:spPr>
        </p:pic>
        <p:sp>
          <p:nvSpPr>
            <p:cNvPr id="5" name="TextBox 4">
              <a:hlinkClick r:id="rId3"/>
            </p:cNvPr>
            <p:cNvSpPr txBox="1"/>
            <p:nvPr/>
          </p:nvSpPr>
          <p:spPr>
            <a:xfrm>
              <a:off x="6465909" y="1143000"/>
              <a:ext cx="1834644" cy="3693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hlinkClick r:id="rId3"/>
                </a:rPr>
                <a:t>LEP dynamic beta </a:t>
              </a:r>
              <a:endParaRPr lang="en-US" dirty="0" smtClean="0"/>
            </a:p>
          </p:txBody>
        </p:sp>
      </p:grpSp>
      <p:pic>
        <p:nvPicPr>
          <p:cNvPr id="6" name="Picture 5" descr="Screen Shot 2022-01-12 at 11.28.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787" y="2825966"/>
            <a:ext cx="3177668" cy="27604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03702" y="4452734"/>
            <a:ext cx="556563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5"/>
              </a:rPr>
              <a:t>LHC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6154415" y="3014498"/>
            <a:ext cx="2744161" cy="2636086"/>
            <a:chOff x="6154415" y="3014498"/>
            <a:chExt cx="2744161" cy="2636086"/>
          </a:xfrm>
        </p:grpSpPr>
        <p:pic>
          <p:nvPicPr>
            <p:cNvPr id="10" name="Picture 9" descr="Screen Shot 2022-01-12 at 11.33.01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4415" y="3014498"/>
              <a:ext cx="2744161" cy="2636086"/>
            </a:xfrm>
            <a:prstGeom prst="rect">
              <a:avLst/>
            </a:prstGeom>
          </p:spPr>
        </p:pic>
        <p:sp>
          <p:nvSpPr>
            <p:cNvPr id="11" name="TextBox 10">
              <a:hlinkClick r:id="rId3"/>
            </p:cNvPr>
            <p:cNvSpPr txBox="1"/>
            <p:nvPr/>
          </p:nvSpPr>
          <p:spPr>
            <a:xfrm>
              <a:off x="6674256" y="3967185"/>
              <a:ext cx="646331" cy="3693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CSRS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9807" y="5599272"/>
            <a:ext cx="8964389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Can have positive effects enhancing Luminosity or reducing it, needs good phase between IPs.</a:t>
            </a:r>
          </a:p>
          <a:p>
            <a:pPr algn="ctr"/>
            <a:r>
              <a:rPr lang="en-US" dirty="0" smtClean="0"/>
              <a:t>Changes the beam aperture since it results in a beta-beating along the accelerator.</a:t>
            </a:r>
          </a:p>
          <a:p>
            <a:pPr algn="ctr"/>
            <a:r>
              <a:rPr lang="en-US" dirty="0" smtClean="0"/>
              <a:t>It is a bias to the visible cross section during luminosity calibration measurements in H colliders.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9807" y="1176657"/>
            <a:ext cx="52869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As for the tune shift and spread, each particle going through the opposite beam fills a different focusing term that depends on the interaction and the relative position of the particle in the force. The beta function is distorted.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79610" y="3637126"/>
            <a:ext cx="25711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effects depends on the beam-beam force strength and the phase between interactions.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58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and resonances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79610" y="986953"/>
            <a:ext cx="85071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solidFill>
                  <a:srgbClr val="FF0000"/>
                </a:solidFill>
              </a:rPr>
              <a:t>Betatron</a:t>
            </a:r>
            <a:r>
              <a:rPr lang="en-US" sz="2200" dirty="0" smtClean="0">
                <a:solidFill>
                  <a:srgbClr val="FF0000"/>
                </a:solidFill>
              </a:rPr>
              <a:t> and synchrotron </a:t>
            </a:r>
            <a:r>
              <a:rPr lang="en-US" sz="2200" dirty="0" err="1" smtClean="0">
                <a:solidFill>
                  <a:srgbClr val="FF0000"/>
                </a:solidFill>
              </a:rPr>
              <a:t>betatron</a:t>
            </a:r>
            <a:r>
              <a:rPr lang="en-US" sz="2200" dirty="0" smtClean="0">
                <a:solidFill>
                  <a:srgbClr val="FF0000"/>
                </a:solidFill>
              </a:rPr>
              <a:t> resonances (due to </a:t>
            </a:r>
            <a:r>
              <a:rPr lang="en-US" sz="2200" dirty="0" err="1" smtClean="0">
                <a:solidFill>
                  <a:srgbClr val="FF0000"/>
                </a:solidFill>
              </a:rPr>
              <a:t>Piwinski</a:t>
            </a:r>
            <a:r>
              <a:rPr lang="en-US" sz="2200" dirty="0" smtClean="0">
                <a:solidFill>
                  <a:srgbClr val="FF0000"/>
                </a:solidFill>
              </a:rPr>
              <a:t> angle, lattice non </a:t>
            </a:r>
            <a:r>
              <a:rPr lang="en-US" sz="2200" dirty="0" err="1" smtClean="0">
                <a:solidFill>
                  <a:srgbClr val="FF0000"/>
                </a:solidFill>
              </a:rPr>
              <a:t>linearities</a:t>
            </a:r>
            <a:r>
              <a:rPr lang="en-US" sz="2200" dirty="0" smtClean="0">
                <a:solidFill>
                  <a:srgbClr val="FF0000"/>
                </a:solidFill>
              </a:rPr>
              <a:t>,</a:t>
            </a:r>
            <a:r>
              <a:rPr lang="mr-IN" sz="2200" dirty="0" smtClean="0">
                <a:solidFill>
                  <a:srgbClr val="FF0000"/>
                </a:solidFill>
              </a:rPr>
              <a:t>…</a:t>
            </a:r>
            <a:r>
              <a:rPr lang="en-US" sz="2200" dirty="0" smtClean="0">
                <a:solidFill>
                  <a:srgbClr val="FF0000"/>
                </a:solidFill>
              </a:rPr>
              <a:t>) </a:t>
            </a:r>
            <a:r>
              <a:rPr lang="en-US" sz="2400" dirty="0" smtClean="0"/>
              <a:t>coherent </a:t>
            </a:r>
            <a:r>
              <a:rPr lang="en-US" sz="2400" dirty="0"/>
              <a:t>buildup of these perturbations can lead to the instability of beam motion, resonant condition </a:t>
            </a:r>
          </a:p>
        </p:txBody>
      </p:sp>
      <p:pic>
        <p:nvPicPr>
          <p:cNvPr id="4" name="Picture 3" descr="Screen Shot 2022-01-12 at 15.37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096" y="2789129"/>
            <a:ext cx="5526167" cy="26176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85958" y="5359002"/>
            <a:ext cx="1680623" cy="5539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hlinkClick r:id="rId3"/>
              </a:rPr>
              <a:t>DAFNE </a:t>
            </a:r>
          </a:p>
          <a:p>
            <a:pPr algn="ctr"/>
            <a:r>
              <a:rPr lang="en-US" sz="1500" dirty="0" smtClean="0">
                <a:hlinkClick r:id="rId3"/>
              </a:rPr>
              <a:t>Crab Waist Scheme</a:t>
            </a:r>
            <a:endParaRPr lang="en-US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179610" y="2789129"/>
            <a:ext cx="403187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Crab Waist Scheme: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for </a:t>
            </a:r>
            <a:r>
              <a:rPr lang="en-US" dirty="0"/>
              <a:t>a collider with two flat beams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collision, one can use </a:t>
            </a:r>
            <a:r>
              <a:rPr lang="en-US" b="1" dirty="0"/>
              <a:t>large horizontal </a:t>
            </a:r>
            <a:endParaRPr lang="en-US" b="1" dirty="0" smtClean="0"/>
          </a:p>
          <a:p>
            <a:r>
              <a:rPr lang="en-US" b="1" dirty="0" smtClean="0"/>
              <a:t>crossing </a:t>
            </a:r>
            <a:r>
              <a:rPr lang="en-US" b="1" dirty="0"/>
              <a:t>angle </a:t>
            </a:r>
            <a:r>
              <a:rPr lang="en-US" dirty="0"/>
              <a:t>to reduce parasitic </a:t>
            </a:r>
            <a:endParaRPr lang="en-US" dirty="0" smtClean="0"/>
          </a:p>
          <a:p>
            <a:r>
              <a:rPr lang="en-US" dirty="0" smtClean="0"/>
              <a:t>collision </a:t>
            </a:r>
            <a:r>
              <a:rPr lang="en-US" dirty="0"/>
              <a:t>as well as beam-beam tune </a:t>
            </a:r>
            <a:r>
              <a:rPr lang="en-US" dirty="0" smtClean="0"/>
              <a:t>shift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 </a:t>
            </a:r>
            <a:r>
              <a:rPr lang="en-US" dirty="0" err="1"/>
              <a:t>sextupole</a:t>
            </a:r>
            <a:r>
              <a:rPr lang="en-US" dirty="0"/>
              <a:t> on either </a:t>
            </a:r>
            <a:r>
              <a:rPr lang="en-US" dirty="0" smtClean="0"/>
              <a:t>side </a:t>
            </a:r>
            <a:r>
              <a:rPr lang="en-US" dirty="0"/>
              <a:t>of the </a:t>
            </a:r>
            <a:endParaRPr lang="en-US" dirty="0" smtClean="0"/>
          </a:p>
          <a:p>
            <a:r>
              <a:rPr lang="en-US" dirty="0" smtClean="0"/>
              <a:t>collision </a:t>
            </a:r>
            <a:r>
              <a:rPr lang="en-US" dirty="0"/>
              <a:t>point </a:t>
            </a:r>
            <a:r>
              <a:rPr lang="en-US" b="1" dirty="0" smtClean="0"/>
              <a:t>re</a:t>
            </a:r>
            <a:r>
              <a:rPr lang="en-US" b="1" dirty="0"/>
              <a:t>-</a:t>
            </a:r>
            <a:r>
              <a:rPr lang="en-US" b="1" dirty="0" smtClean="0"/>
              <a:t>distributes </a:t>
            </a:r>
            <a:r>
              <a:rPr lang="en-US" b="1" dirty="0"/>
              <a:t>the beta </a:t>
            </a:r>
            <a:endParaRPr lang="en-US" b="1" dirty="0" smtClean="0"/>
          </a:p>
          <a:p>
            <a:r>
              <a:rPr lang="en-US" b="1" dirty="0" smtClean="0"/>
              <a:t>squeeze </a:t>
            </a:r>
            <a:r>
              <a:rPr lang="en-US" b="1" dirty="0"/>
              <a:t>waist </a:t>
            </a:r>
            <a:r>
              <a:rPr lang="en-US" dirty="0" smtClean="0"/>
              <a:t>in </a:t>
            </a:r>
            <a:r>
              <a:rPr lang="en-US" dirty="0"/>
              <a:t>the overlap </a:t>
            </a:r>
            <a:r>
              <a:rPr lang="en-US" dirty="0" smtClean="0"/>
              <a:t>area</a:t>
            </a:r>
          </a:p>
          <a:p>
            <a:r>
              <a:rPr lang="en-US" dirty="0" smtClean="0"/>
              <a:t>The </a:t>
            </a:r>
            <a:r>
              <a:rPr lang="en-US" dirty="0"/>
              <a:t>beta function at the waist </a:t>
            </a:r>
            <a:r>
              <a:rPr lang="en-US" dirty="0" smtClean="0"/>
              <a:t>becomes</a:t>
            </a:r>
            <a:endParaRPr lang="en-US" dirty="0"/>
          </a:p>
          <a:p>
            <a:r>
              <a:rPr lang="en-US" dirty="0"/>
              <a:t>β(s) = β∗ + (s − x/</a:t>
            </a:r>
            <a:r>
              <a:rPr lang="en-US" dirty="0" err="1"/>
              <a:t>θ</a:t>
            </a:r>
            <a:r>
              <a:rPr lang="en-US" dirty="0"/>
              <a:t>)2 β</a:t>
            </a:r>
            <a:r>
              <a:rPr lang="en-US" dirty="0" smtClean="0"/>
              <a:t>∗</a:t>
            </a:r>
          </a:p>
          <a:p>
            <a:r>
              <a:rPr lang="en-US" dirty="0" smtClean="0"/>
              <a:t>Suppression of resonances!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699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and resonances</a:t>
            </a:r>
            <a:endParaRPr lang="en-US" sz="3600" dirty="0"/>
          </a:p>
        </p:txBody>
      </p:sp>
      <p:pic>
        <p:nvPicPr>
          <p:cNvPr id="8" name="Picture 7" descr="Untitled 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8213"/>
            <a:ext cx="3485830" cy="20502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6335" y="3091454"/>
            <a:ext cx="218867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HL-LHC Crab Crossing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61922" y="3091454"/>
            <a:ext cx="46313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Crab Crossing scheme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Suppresses crossing angle and reduces long-range interaction effects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Suppresses synchrotron-</a:t>
            </a:r>
            <a:r>
              <a:rPr lang="en-US" dirty="0" err="1" smtClean="0"/>
              <a:t>betatron</a:t>
            </a:r>
            <a:r>
              <a:rPr lang="en-US" dirty="0" smtClean="0"/>
              <a:t> resonances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Operationally used in KEKB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Baseline for the HL-LHC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9610" y="986953"/>
            <a:ext cx="85071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solidFill>
                  <a:srgbClr val="FF0000"/>
                </a:solidFill>
              </a:rPr>
              <a:t>Betatron</a:t>
            </a:r>
            <a:r>
              <a:rPr lang="en-US" sz="2200" dirty="0" smtClean="0">
                <a:solidFill>
                  <a:srgbClr val="FF0000"/>
                </a:solidFill>
              </a:rPr>
              <a:t> and synchrotron </a:t>
            </a:r>
            <a:r>
              <a:rPr lang="en-US" sz="2200" dirty="0" err="1" smtClean="0">
                <a:solidFill>
                  <a:srgbClr val="FF0000"/>
                </a:solidFill>
              </a:rPr>
              <a:t>betatron</a:t>
            </a:r>
            <a:r>
              <a:rPr lang="en-US" sz="2200" dirty="0" smtClean="0">
                <a:solidFill>
                  <a:srgbClr val="FF0000"/>
                </a:solidFill>
              </a:rPr>
              <a:t> resonances (due to </a:t>
            </a:r>
            <a:r>
              <a:rPr lang="en-US" sz="2200" dirty="0" err="1" smtClean="0">
                <a:solidFill>
                  <a:srgbClr val="FF0000"/>
                </a:solidFill>
              </a:rPr>
              <a:t>Piwinski</a:t>
            </a:r>
            <a:r>
              <a:rPr lang="en-US" sz="2200" dirty="0" smtClean="0">
                <a:solidFill>
                  <a:srgbClr val="FF0000"/>
                </a:solidFill>
              </a:rPr>
              <a:t> angle, lattice non </a:t>
            </a:r>
            <a:r>
              <a:rPr lang="en-US" sz="2200" dirty="0" err="1" smtClean="0">
                <a:solidFill>
                  <a:srgbClr val="FF0000"/>
                </a:solidFill>
              </a:rPr>
              <a:t>linearities</a:t>
            </a:r>
            <a:r>
              <a:rPr lang="en-US" sz="2200" dirty="0" smtClean="0">
                <a:solidFill>
                  <a:srgbClr val="FF0000"/>
                </a:solidFill>
              </a:rPr>
              <a:t>,</a:t>
            </a:r>
            <a:r>
              <a:rPr lang="mr-IN" sz="2200" dirty="0" smtClean="0">
                <a:solidFill>
                  <a:srgbClr val="FF0000"/>
                </a:solidFill>
              </a:rPr>
              <a:t>…</a:t>
            </a:r>
            <a:r>
              <a:rPr lang="en-US" sz="2200" dirty="0" smtClean="0">
                <a:solidFill>
                  <a:srgbClr val="FF0000"/>
                </a:solidFill>
              </a:rPr>
              <a:t>) </a:t>
            </a:r>
            <a:r>
              <a:rPr lang="en-US" sz="2400" dirty="0" smtClean="0"/>
              <a:t>coherent </a:t>
            </a:r>
            <a:r>
              <a:rPr lang="en-US" sz="2400" dirty="0"/>
              <a:t>buildup of these perturbations can lead to the instability of beam motion, resonant condition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00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608" y="2850533"/>
            <a:ext cx="8762332" cy="255454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Beam-beam interactions, lattice non-</a:t>
            </a:r>
            <a:r>
              <a:rPr lang="en-US" sz="2000" dirty="0" err="1" smtClean="0"/>
              <a:t>linearities</a:t>
            </a:r>
            <a:r>
              <a:rPr lang="en-US" sz="2000" dirty="0" smtClean="0"/>
              <a:t> and other elements in accelerator can excite resonances . </a:t>
            </a:r>
          </a:p>
          <a:p>
            <a:r>
              <a:rPr lang="en-US" sz="2000" dirty="0" smtClean="0"/>
              <a:t>Resonances can drive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blow up and particle losses. </a:t>
            </a:r>
          </a:p>
          <a:p>
            <a:r>
              <a:rPr lang="en-US" sz="2000" dirty="0" smtClean="0"/>
              <a:t>Several devices have been developed to suppress BB induced resonances: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Crab Waist scheme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Electron lenses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Crab cavities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Compensating wires</a:t>
            </a:r>
            <a:r>
              <a:rPr lang="mr-IN" sz="2000" dirty="0" smtClean="0"/>
              <a:t>…</a:t>
            </a:r>
            <a:endParaRPr lang="en-US" sz="20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and resonances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79610" y="986953"/>
            <a:ext cx="85071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solidFill>
                  <a:srgbClr val="FF0000"/>
                </a:solidFill>
              </a:rPr>
              <a:t>Betatron</a:t>
            </a:r>
            <a:r>
              <a:rPr lang="en-US" sz="2200" dirty="0" smtClean="0">
                <a:solidFill>
                  <a:srgbClr val="FF0000"/>
                </a:solidFill>
              </a:rPr>
              <a:t> and synchrotron </a:t>
            </a:r>
            <a:r>
              <a:rPr lang="en-US" sz="2200" dirty="0" err="1" smtClean="0">
                <a:solidFill>
                  <a:srgbClr val="FF0000"/>
                </a:solidFill>
              </a:rPr>
              <a:t>betatron</a:t>
            </a:r>
            <a:r>
              <a:rPr lang="en-US" sz="2200" dirty="0" smtClean="0">
                <a:solidFill>
                  <a:srgbClr val="FF0000"/>
                </a:solidFill>
              </a:rPr>
              <a:t> resonances (due to </a:t>
            </a:r>
            <a:r>
              <a:rPr lang="en-US" sz="2200" dirty="0" err="1" smtClean="0">
                <a:solidFill>
                  <a:srgbClr val="FF0000"/>
                </a:solidFill>
              </a:rPr>
              <a:t>Piwinski</a:t>
            </a:r>
            <a:r>
              <a:rPr lang="en-US" sz="2200" dirty="0" smtClean="0">
                <a:solidFill>
                  <a:srgbClr val="FF0000"/>
                </a:solidFill>
              </a:rPr>
              <a:t> angle, lattice non </a:t>
            </a:r>
            <a:r>
              <a:rPr lang="en-US" sz="2200" dirty="0" err="1" smtClean="0">
                <a:solidFill>
                  <a:srgbClr val="FF0000"/>
                </a:solidFill>
              </a:rPr>
              <a:t>linearities</a:t>
            </a:r>
            <a:r>
              <a:rPr lang="en-US" sz="2200" dirty="0" smtClean="0">
                <a:solidFill>
                  <a:srgbClr val="FF0000"/>
                </a:solidFill>
              </a:rPr>
              <a:t>,</a:t>
            </a:r>
            <a:r>
              <a:rPr lang="mr-IN" sz="2200" dirty="0" smtClean="0">
                <a:solidFill>
                  <a:srgbClr val="FF0000"/>
                </a:solidFill>
              </a:rPr>
              <a:t>…</a:t>
            </a:r>
            <a:r>
              <a:rPr lang="en-US" sz="2200" dirty="0" smtClean="0">
                <a:solidFill>
                  <a:srgbClr val="FF0000"/>
                </a:solidFill>
              </a:rPr>
              <a:t>) </a:t>
            </a:r>
            <a:r>
              <a:rPr lang="en-US" sz="2400" dirty="0" smtClean="0"/>
              <a:t>coherent </a:t>
            </a:r>
            <a:r>
              <a:rPr lang="en-US" sz="2400" dirty="0"/>
              <a:t>buildup of these perturbations can lead to the instability of beam motion, resonant condition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63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227" y="2327648"/>
            <a:ext cx="2936005" cy="6858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387" y="3769153"/>
            <a:ext cx="1669137" cy="580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158" y="2327648"/>
            <a:ext cx="1479562" cy="6935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6473" y="3699524"/>
            <a:ext cx="1558296" cy="554206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1821073" y="3682768"/>
            <a:ext cx="456142" cy="73243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3779" y="3150853"/>
            <a:ext cx="2976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Lepton colliders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x</a:t>
            </a:r>
            <a:r>
              <a:rPr lang="en-US" dirty="0" smtClean="0"/>
              <a:t> &gt;&gt;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y</a:t>
            </a:r>
            <a:endParaRPr lang="en-US" baseline="-250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5381972" y="2418515"/>
            <a:ext cx="3762028" cy="3216766"/>
            <a:chOff x="5436096" y="3733569"/>
            <a:chExt cx="3502187" cy="2994586"/>
          </a:xfrm>
        </p:grpSpPr>
        <p:pic>
          <p:nvPicPr>
            <p:cNvPr id="24" name="Picture 23" descr="bb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096" y="3733569"/>
              <a:ext cx="3270364" cy="2994586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646364" y="3769295"/>
              <a:ext cx="1467895" cy="30777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Beam-beam limit</a:t>
              </a:r>
              <a:endParaRPr lang="en-US" sz="1400" b="1" dirty="0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7380312" y="4077072"/>
              <a:ext cx="0" cy="230425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854170" y="5085184"/>
              <a:ext cx="1084113" cy="241728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9211736">
              <a:off x="5987290" y="5513899"/>
              <a:ext cx="694620" cy="236314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9496782">
              <a:off x="6516893" y="5942310"/>
              <a:ext cx="799159" cy="225404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20082728">
              <a:off x="7728204" y="4519764"/>
              <a:ext cx="753698" cy="190254"/>
            </a:xfrm>
            <a:prstGeom prst="rect">
              <a:avLst/>
            </a:prstGeom>
          </p:spPr>
        </p:pic>
      </p:grpSp>
      <p:sp>
        <p:nvSpPr>
          <p:cNvPr id="31" name="Oval 30"/>
          <p:cNvSpPr/>
          <p:nvPr/>
        </p:nvSpPr>
        <p:spPr>
          <a:xfrm>
            <a:off x="4109337" y="3601644"/>
            <a:ext cx="456142" cy="711806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43755" y="6294352"/>
            <a:ext cx="8711016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Beam-beam H to V coupling defines the beam-beam limit.</a:t>
            </a:r>
            <a:r>
              <a:rPr lang="en-US" sz="2400" b="1" dirty="0" smtClean="0"/>
              <a:t>  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limit</a:t>
            </a:r>
            <a:endParaRPr lang="en-US" sz="3600" dirty="0"/>
          </a:p>
        </p:txBody>
      </p:sp>
      <p:sp>
        <p:nvSpPr>
          <p:cNvPr id="33" name="TextBox 32"/>
          <p:cNvSpPr txBox="1"/>
          <p:nvPr/>
        </p:nvSpPr>
        <p:spPr>
          <a:xfrm>
            <a:off x="151427" y="1229899"/>
            <a:ext cx="85071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Beam-beam limit in lepton colliders. </a:t>
            </a:r>
            <a:r>
              <a:rPr lang="en-US" sz="2200" dirty="0" smtClean="0"/>
              <a:t>Vertical growth is observed due to H-V coupling of the beam-beam force. This will reduce the luminosity increase. Has a threshold effect.</a:t>
            </a:r>
            <a:endParaRPr lang="en-US" sz="2200" dirty="0"/>
          </a:p>
        </p:txBody>
      </p:sp>
      <p:grpSp>
        <p:nvGrpSpPr>
          <p:cNvPr id="2" name="Group 1"/>
          <p:cNvGrpSpPr/>
          <p:nvPr/>
        </p:nvGrpSpPr>
        <p:grpSpPr>
          <a:xfrm>
            <a:off x="170778" y="4671759"/>
            <a:ext cx="5551044" cy="1314721"/>
            <a:chOff x="170778" y="4671759"/>
            <a:chExt cx="5551044" cy="1314721"/>
          </a:xfrm>
        </p:grpSpPr>
        <p:pic>
          <p:nvPicPr>
            <p:cNvPr id="5" name="Picture 4" descr="Screen Shot 2022-01-12 at 23.34.32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78" y="4671759"/>
              <a:ext cx="5551044" cy="1314721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4526409" y="5518256"/>
              <a:ext cx="1067758" cy="3693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VEP 2000 </a:t>
              </a: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641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Coherent effects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79610" y="1307645"/>
            <a:ext cx="850719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C</a:t>
            </a:r>
            <a:r>
              <a:rPr lang="en-US" sz="2200" dirty="0" smtClean="0">
                <a:solidFill>
                  <a:srgbClr val="FF0000"/>
                </a:solidFill>
              </a:rPr>
              <a:t>oherent Effects: </a:t>
            </a:r>
            <a:r>
              <a:rPr lang="en-US" sz="2200" dirty="0" smtClean="0"/>
              <a:t>particles organize a collective motion. The whole bunch dynamics is modified.</a:t>
            </a:r>
            <a:r>
              <a:rPr lang="en-US" sz="2200" dirty="0"/>
              <a:t> </a:t>
            </a:r>
            <a:r>
              <a:rPr lang="en-US" sz="2200" dirty="0" smtClean="0"/>
              <a:t>A collective motion is organized as a result.</a:t>
            </a:r>
          </a:p>
          <a:p>
            <a:r>
              <a:rPr lang="en-US" sz="2200" dirty="0"/>
              <a:t>These effects could lead to: </a:t>
            </a:r>
            <a:r>
              <a:rPr lang="en-US" sz="2200" dirty="0" smtClean="0"/>
              <a:t>coherent oscillations, dipolar or head-tail type, </a:t>
            </a:r>
            <a:r>
              <a:rPr lang="en-US" sz="2200" dirty="0" err="1" smtClean="0"/>
              <a:t>emittance</a:t>
            </a:r>
            <a:r>
              <a:rPr lang="en-US" sz="2200" dirty="0" smtClean="0"/>
              <a:t> </a:t>
            </a:r>
            <a:r>
              <a:rPr lang="en-US" sz="2200" dirty="0"/>
              <a:t>blow-</a:t>
            </a:r>
            <a:r>
              <a:rPr lang="en-US" sz="2200" dirty="0" smtClean="0"/>
              <a:t>up</a:t>
            </a:r>
            <a:r>
              <a:rPr lang="en-US" sz="2200" dirty="0"/>
              <a:t> </a:t>
            </a:r>
            <a:r>
              <a:rPr lang="en-US" sz="2200" dirty="0" smtClean="0"/>
              <a:t>and sudden intensity or luminosity loss.</a:t>
            </a:r>
            <a:endParaRPr lang="en-US" sz="2200" dirty="0"/>
          </a:p>
          <a:p>
            <a:endParaRPr lang="en-US" sz="22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84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976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Orbit effects</a:t>
            </a:r>
            <a:endParaRPr lang="en-US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5570" y="382314"/>
            <a:ext cx="3014217" cy="42199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51973" y="685100"/>
            <a:ext cx="116360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Tevatron</a:t>
            </a:r>
            <a:endParaRPr lang="en-US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4941549" y="4026974"/>
            <a:ext cx="4038238" cy="2856682"/>
            <a:chOff x="4941549" y="4026974"/>
            <a:chExt cx="4038238" cy="2856682"/>
          </a:xfrm>
        </p:grpSpPr>
        <p:pic>
          <p:nvPicPr>
            <p:cNvPr id="13" name="Picture 12" descr="f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1549" y="4237296"/>
              <a:ext cx="4038238" cy="264636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541275" y="4026974"/>
              <a:ext cx="612083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LHC</a:t>
              </a:r>
              <a:endParaRPr lang="en-US" b="1" dirty="0"/>
            </a:p>
          </p:txBody>
        </p:sp>
      </p:grpSp>
      <p:pic>
        <p:nvPicPr>
          <p:cNvPr id="15" name="Picture 14" descr="latex-image-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560" y="1167736"/>
            <a:ext cx="4044950" cy="59594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8470" y="3438850"/>
            <a:ext cx="2219250" cy="5845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610" y="4871728"/>
            <a:ext cx="4580017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Orbit effects can deteriorate beam overlap. Need to be self-consistently computed and reduced. Particularly complex for multi bunch colliders</a:t>
            </a:r>
            <a:endParaRPr lang="en-US" sz="2000" dirty="0"/>
          </a:p>
        </p:txBody>
      </p:sp>
      <p:pic>
        <p:nvPicPr>
          <p:cNvPr id="11" name="Picture 8" descr="emittancef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5605" y="1977848"/>
            <a:ext cx="3395229" cy="133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192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068"/>
            <a:ext cx="8229600" cy="5767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Colliders and Beam-Beam Effects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36" y="1850548"/>
            <a:ext cx="4157812" cy="26877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2928" y="2478000"/>
            <a:ext cx="313266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Anello</a:t>
            </a:r>
            <a:r>
              <a:rPr lang="en-US" sz="2400" b="1" dirty="0" smtClean="0"/>
              <a:t> di </a:t>
            </a:r>
            <a:r>
              <a:rPr lang="en-US" sz="2400" b="1" dirty="0" err="1" smtClean="0"/>
              <a:t>Accumulazione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AdA</a:t>
            </a:r>
            <a:r>
              <a:rPr lang="en-US" sz="2400" b="1" dirty="0" smtClean="0"/>
              <a:t> </a:t>
            </a:r>
          </a:p>
          <a:p>
            <a:r>
              <a:rPr lang="en-US" sz="2400" b="1" dirty="0" smtClean="0"/>
              <a:t>B. </a:t>
            </a:r>
            <a:r>
              <a:rPr lang="en-US" sz="2400" b="1" dirty="0" err="1" smtClean="0"/>
              <a:t>Touschek</a:t>
            </a:r>
            <a:r>
              <a:rPr lang="en-US" sz="2400" b="1" dirty="0" smtClean="0"/>
              <a:t> 1960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4713" y="1018843"/>
            <a:ext cx="9049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Since the very first Collider where particle beams are accelerated and smashing one against each other</a:t>
            </a:r>
            <a:r>
              <a:rPr lang="mr-IN" sz="2200" dirty="0" smtClean="0"/>
              <a:t>…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82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Coherent modes</a:t>
            </a:r>
            <a:endParaRPr lang="en-US" sz="3600" dirty="0"/>
          </a:p>
        </p:txBody>
      </p:sp>
      <p:grpSp>
        <p:nvGrpSpPr>
          <p:cNvPr id="7" name="Group 6"/>
          <p:cNvGrpSpPr/>
          <p:nvPr/>
        </p:nvGrpSpPr>
        <p:grpSpPr>
          <a:xfrm>
            <a:off x="4785551" y="1693254"/>
            <a:ext cx="4358449" cy="1632090"/>
            <a:chOff x="4785551" y="1693254"/>
            <a:chExt cx="4358449" cy="1632090"/>
          </a:xfrm>
        </p:grpSpPr>
        <p:pic>
          <p:nvPicPr>
            <p:cNvPr id="6" name="Picture 7" descr="RHICf8nH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551" y="1693254"/>
              <a:ext cx="4358449" cy="1632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8128216" y="1813260"/>
              <a:ext cx="646331" cy="3693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RHIC</a:t>
              </a:r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143826" y="3503824"/>
            <a:ext cx="5007241" cy="2332653"/>
            <a:chOff x="4143826" y="3503824"/>
            <a:chExt cx="5007241" cy="2332653"/>
          </a:xfrm>
        </p:grpSpPr>
        <p:pic>
          <p:nvPicPr>
            <p:cNvPr id="10" name="Picture 9" descr="BBQFill5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3826" y="3554316"/>
              <a:ext cx="5007241" cy="228216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571653" y="3503824"/>
              <a:ext cx="556563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LHC</a:t>
              </a:r>
              <a:endParaRPr lang="en-US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84041" y="5606359"/>
            <a:ext cx="8909216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Coherent beam-beam modes have been measured and studied extensively in several colliders. Measurements agree well with expectations. The two beams are locked together in a coherent motion.</a:t>
            </a:r>
          </a:p>
        </p:txBody>
      </p:sp>
      <p:pic>
        <p:nvPicPr>
          <p:cNvPr id="5" name="Picture 4" descr="Screen Shot 2022-01-12 at 10.53.3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5" y="3199090"/>
            <a:ext cx="3861583" cy="211854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36686" y="3639771"/>
            <a:ext cx="78800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PETRA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13551" y="1196703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/>
              <a:t>Coherent kick of separated beams can excite </a:t>
            </a:r>
            <a:r>
              <a:rPr lang="en-US" sz="2000" dirty="0">
                <a:solidFill>
                  <a:srgbClr val="FF0000"/>
                </a:solidFill>
              </a:rPr>
              <a:t>coherent dipolar oscillations</a:t>
            </a:r>
          </a:p>
          <a:p>
            <a:r>
              <a:rPr lang="en-US" sz="2000" dirty="0"/>
              <a:t>All bunches couple because each bunch </a:t>
            </a:r>
            <a:r>
              <a:rPr lang="en-US" sz="2000" dirty="0" smtClean="0"/>
              <a:t>interacts with </a:t>
            </a:r>
            <a:r>
              <a:rPr lang="en-US" sz="2000" dirty="0"/>
              <a:t>many opposing </a:t>
            </a:r>
            <a:r>
              <a:rPr lang="en-US" sz="2000" dirty="0" smtClean="0"/>
              <a:t>bunches: </a:t>
            </a:r>
            <a:r>
              <a:rPr lang="en-US" sz="2000" dirty="0"/>
              <a:t>many coherent modes possible!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14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Flip-Flop effect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89075" y="5554387"/>
            <a:ext cx="8561715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3D Flip-Flop effects triggered by non-</a:t>
            </a:r>
            <a:r>
              <a:rPr lang="en-US" dirty="0" err="1" smtClean="0"/>
              <a:t>linearities</a:t>
            </a:r>
            <a:r>
              <a:rPr lang="en-US" dirty="0" smtClean="0"/>
              <a:t> of lattice. 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dirty="0" smtClean="0"/>
              <a:t>-mode on 1/5 resonance. The effect have shown a strong sensitivity to X-Y coupling, beta unbalance and bunch length </a:t>
            </a:r>
            <a:r>
              <a:rPr lang="en-US" dirty="0" smtClean="0">
                <a:sym typeface="Wingdings"/>
              </a:rPr>
              <a:t> main limitation in VEPP 2000.</a:t>
            </a:r>
          </a:p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ym typeface="Wingdings"/>
                <a:hlinkClick r:id="rId2"/>
              </a:rPr>
              <a:t>Round beam operation to enhance the beam-beam limit proved to be succesfull!</a:t>
            </a:r>
            <a:endParaRPr lang="en-US" dirty="0"/>
          </a:p>
        </p:txBody>
      </p:sp>
      <p:pic>
        <p:nvPicPr>
          <p:cNvPr id="6" name="Picture 5" descr="Screen Shot 2022-01-12 at 10.39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950" y="1927180"/>
            <a:ext cx="5423537" cy="36272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39751" y="3709552"/>
            <a:ext cx="1111039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VEP 2000 </a:t>
            </a:r>
          </a:p>
          <a:p>
            <a:pPr algn="ctr"/>
            <a:r>
              <a:rPr lang="en-US" dirty="0" smtClean="0"/>
              <a:t>FLIP-FLOP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7562" y="1309762"/>
            <a:ext cx="8256787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3D Flip-flop effects</a:t>
            </a:r>
            <a:r>
              <a:rPr lang="en-US" sz="2000" dirty="0" smtClean="0"/>
              <a:t> have been observed in several colliders (PEPII, VEP2000, )</a:t>
            </a:r>
          </a:p>
          <a:p>
            <a:r>
              <a:rPr lang="en-US" sz="2000" dirty="0"/>
              <a:t>The instability mechanism </a:t>
            </a:r>
            <a:r>
              <a:rPr lang="en-US" sz="2000" dirty="0" smtClean="0"/>
              <a:t>develops due to several ingredients:</a:t>
            </a:r>
          </a:p>
          <a:p>
            <a:endParaRPr lang="en-US" sz="2000" dirty="0" smtClean="0"/>
          </a:p>
          <a:p>
            <a:r>
              <a:rPr lang="en-US" sz="2000" dirty="0" smtClean="0"/>
              <a:t>Ingredients </a:t>
            </a:r>
            <a:r>
              <a:rPr lang="en-US" sz="2000" dirty="0"/>
              <a:t>include: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asymmetry </a:t>
            </a:r>
            <a:r>
              <a:rPr lang="en-US" sz="2000" dirty="0"/>
              <a:t>in beam intensities </a:t>
            </a: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err="1" smtClean="0"/>
              <a:t>beamstrahlung</a:t>
            </a:r>
            <a:r>
              <a:rPr lang="en-US" sz="2000" dirty="0" smtClean="0"/>
              <a:t> 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crossing beams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x-y coupling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This flip-flop instability has a beam </a:t>
            </a:r>
            <a:endParaRPr lang="en-US" sz="2000" dirty="0" smtClean="0"/>
          </a:p>
          <a:p>
            <a:r>
              <a:rPr lang="en-US" sz="2000" dirty="0" smtClean="0"/>
              <a:t>intensity </a:t>
            </a:r>
            <a:r>
              <a:rPr lang="en-US" sz="2000" dirty="0"/>
              <a:t>threshold. </a:t>
            </a:r>
            <a:endParaRPr lang="en-US" sz="2000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437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773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driven coherent instabilities</a:t>
            </a:r>
            <a:endParaRPr lang="en-US" sz="3600" dirty="0"/>
          </a:p>
        </p:txBody>
      </p:sp>
      <p:pic>
        <p:nvPicPr>
          <p:cNvPr id="3" name="Picture 2" descr="Screen Shot 2022-01-12 at 16.22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515" y="1942387"/>
            <a:ext cx="4992145" cy="3509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78060" y="4515344"/>
            <a:ext cx="146252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/>
              </a:rPr>
              <a:t>LHC case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635" y="5702237"/>
            <a:ext cx="8967595" cy="11079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The interplay of beam-beam coherent modes with other effects i.e. the machine impedance drives coherent instabilities. </a:t>
            </a:r>
          </a:p>
          <a:p>
            <a:pPr algn="ctr"/>
            <a:r>
              <a:rPr lang="en-US" sz="2200" dirty="0" smtClean="0"/>
              <a:t>Dipolar type are easy to suppress by transverse damper.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407348"/>
            <a:ext cx="52086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Coherent beam beam modes can couple to the transverse impedance modes</a:t>
            </a:r>
          </a:p>
          <a:p>
            <a:endParaRPr lang="en-US" sz="2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2635" y="1171007"/>
            <a:ext cx="5208647" cy="1017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200" dirty="0" smtClean="0">
                <a:solidFill>
                  <a:srgbClr val="FF0000"/>
                </a:solidFill>
              </a:rPr>
              <a:t>Beam-beam instabilities</a:t>
            </a:r>
          </a:p>
          <a:p>
            <a:pPr marL="800100" lvl="1" indent="-342900">
              <a:lnSpc>
                <a:spcPct val="140000"/>
              </a:lnSpc>
              <a:buFontTx/>
              <a:buChar char="-"/>
            </a:pPr>
            <a:r>
              <a:rPr lang="en-US" sz="2200" dirty="0" smtClean="0"/>
              <a:t>BB and impedance mode coupling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437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X-Z Instability with CW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28293" y="5670431"/>
            <a:ext cx="8967595" cy="7694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The </a:t>
            </a:r>
            <a:r>
              <a:rPr lang="en-US" sz="2200" dirty="0"/>
              <a:t>head-tail </a:t>
            </a:r>
            <a:r>
              <a:rPr lang="en-US" sz="2200" dirty="0" err="1" smtClean="0"/>
              <a:t>σ</a:t>
            </a:r>
            <a:r>
              <a:rPr lang="en-US" sz="2200" dirty="0" smtClean="0"/>
              <a:t>-mode is excited. Two beams oscillate in phase. To avoid instabilities modify machine set-up.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285120"/>
            <a:ext cx="5208647" cy="149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200" dirty="0" smtClean="0">
                <a:solidFill>
                  <a:srgbClr val="FF0000"/>
                </a:solidFill>
              </a:rPr>
              <a:t>Beam-beam instabilities</a:t>
            </a:r>
          </a:p>
          <a:p>
            <a:pPr marL="800100" lvl="1" indent="-342900">
              <a:lnSpc>
                <a:spcPct val="140000"/>
              </a:lnSpc>
              <a:buFontTx/>
              <a:buChar char="-"/>
            </a:pPr>
            <a:r>
              <a:rPr lang="en-US" sz="2200" dirty="0" smtClean="0"/>
              <a:t>BB and impedance mode coupling</a:t>
            </a:r>
          </a:p>
          <a:p>
            <a:pPr marL="800100" lvl="1" indent="-342900">
              <a:lnSpc>
                <a:spcPct val="140000"/>
              </a:lnSpc>
              <a:buFontTx/>
              <a:buChar char="-"/>
            </a:pPr>
            <a:r>
              <a:rPr lang="en-US" sz="2200" dirty="0" smtClean="0"/>
              <a:t>BB </a:t>
            </a:r>
            <a:r>
              <a:rPr lang="en-US" sz="2200" dirty="0" smtClean="0">
                <a:hlinkClick r:id="rId2"/>
              </a:rPr>
              <a:t>X-Z instability</a:t>
            </a:r>
            <a:endParaRPr lang="en-US" sz="2200" dirty="0" smtClean="0"/>
          </a:p>
        </p:txBody>
      </p:sp>
      <p:pic>
        <p:nvPicPr>
          <p:cNvPr id="4" name="Picture 3" descr="Screen Shot 2022-01-13 at 01.06.4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247" y="2899056"/>
            <a:ext cx="5955753" cy="21532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294" y="3181266"/>
            <a:ext cx="34125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Beam-beam driven head-tail type of instability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It depends on </a:t>
            </a:r>
            <a:r>
              <a:rPr lang="en-US" dirty="0" err="1" smtClean="0"/>
              <a:t>Piwinski</a:t>
            </a:r>
            <a:r>
              <a:rPr lang="en-US" dirty="0" smtClean="0"/>
              <a:t> angle and Crab Waist scheme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Experimental observation possible at </a:t>
            </a:r>
            <a:r>
              <a:rPr lang="en-US" dirty="0" err="1" smtClean="0"/>
              <a:t>SuperKEKB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88258" y="2592144"/>
            <a:ext cx="2524099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SuperKEKB</a:t>
            </a:r>
            <a:r>
              <a:rPr lang="en-US" dirty="0" smtClean="0"/>
              <a:t> X-Z instability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174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22-01-12 at 17.10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538" y="1910598"/>
            <a:ext cx="5053825" cy="3208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Beam-Beam + longitudinal coupling impedance and </a:t>
            </a:r>
            <a:r>
              <a:rPr lang="en-US" sz="3400" dirty="0" err="1" smtClean="0"/>
              <a:t>beamstrahlung</a:t>
            </a:r>
            <a:endParaRPr lang="en-US" sz="3400" dirty="0"/>
          </a:p>
        </p:txBody>
      </p:sp>
      <p:sp>
        <p:nvSpPr>
          <p:cNvPr id="6" name="TextBox 5"/>
          <p:cNvSpPr txBox="1"/>
          <p:nvPr/>
        </p:nvSpPr>
        <p:spPr>
          <a:xfrm>
            <a:off x="102635" y="5696088"/>
            <a:ext cx="8967595" cy="11079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The interplay of beam-beam with longitudinal machine impedance drives coherent instabilities. </a:t>
            </a:r>
          </a:p>
          <a:p>
            <a:pPr algn="ctr"/>
            <a:r>
              <a:rPr lang="en-US" sz="2200" dirty="0" smtClean="0"/>
              <a:t>Several observations for different machines in simulation. 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" y="1285120"/>
            <a:ext cx="5029040" cy="2439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200" dirty="0" smtClean="0">
                <a:solidFill>
                  <a:srgbClr val="FF0000"/>
                </a:solidFill>
              </a:rPr>
              <a:t>Beam-beam instabilities</a:t>
            </a:r>
          </a:p>
          <a:p>
            <a:pPr marL="800100" lvl="1" indent="-342900">
              <a:lnSpc>
                <a:spcPct val="140000"/>
              </a:lnSpc>
              <a:buFontTx/>
              <a:buChar char="-"/>
            </a:pPr>
            <a:r>
              <a:rPr lang="en-US" sz="2200" dirty="0" smtClean="0"/>
              <a:t>BB and impedance mode coupling</a:t>
            </a:r>
          </a:p>
          <a:p>
            <a:pPr marL="800100" lvl="1" indent="-342900">
              <a:lnSpc>
                <a:spcPct val="140000"/>
              </a:lnSpc>
              <a:buFontTx/>
              <a:buChar char="-"/>
            </a:pPr>
            <a:r>
              <a:rPr lang="en-US" sz="2200" dirty="0" smtClean="0"/>
              <a:t>BB and CW schemes : </a:t>
            </a:r>
            <a:r>
              <a:rPr lang="en-US" sz="2200" dirty="0" smtClean="0">
                <a:hlinkClick r:id="rId3"/>
              </a:rPr>
              <a:t>X-Z instability</a:t>
            </a:r>
            <a:endParaRPr lang="en-US" sz="2200" dirty="0" smtClean="0"/>
          </a:p>
          <a:p>
            <a:pPr marL="800100" lvl="1" indent="-342900">
              <a:lnSpc>
                <a:spcPct val="140000"/>
              </a:lnSpc>
              <a:buFontTx/>
              <a:buChar char="-"/>
            </a:pPr>
            <a:r>
              <a:rPr lang="en-US" sz="2200" dirty="0" smtClean="0">
                <a:hlinkClick r:id="rId4"/>
              </a:rPr>
              <a:t>BB, </a:t>
            </a:r>
            <a:r>
              <a:rPr lang="en-US" sz="2200" dirty="0">
                <a:hlinkClick r:id="rId4"/>
              </a:rPr>
              <a:t>b</a:t>
            </a:r>
            <a:r>
              <a:rPr lang="en-US" sz="2200" dirty="0" smtClean="0">
                <a:hlinkClick r:id="rId4"/>
              </a:rPr>
              <a:t>eamstrahlung and longitudinal coupling impedance</a:t>
            </a:r>
            <a:endParaRPr lang="en-US" sz="2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479414" y="1731723"/>
            <a:ext cx="140294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CEPC studies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919768"/>
            <a:ext cx="90028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Large </a:t>
            </a:r>
            <a:r>
              <a:rPr lang="en-US" sz="2000" dirty="0" err="1" smtClean="0"/>
              <a:t>Piwinski</a:t>
            </a:r>
            <a:r>
              <a:rPr lang="en-US" sz="2000" dirty="0" smtClean="0"/>
              <a:t> angle operation might </a:t>
            </a:r>
          </a:p>
          <a:p>
            <a:r>
              <a:rPr lang="en-US" sz="2000" dirty="0" smtClean="0"/>
              <a:t>suffer of Head</a:t>
            </a:r>
            <a:r>
              <a:rPr lang="en-US" sz="2000" dirty="0"/>
              <a:t>-tail like horizontal-</a:t>
            </a:r>
            <a:r>
              <a:rPr lang="en-US" sz="2000" dirty="0" smtClean="0"/>
              <a:t>synchrotron</a:t>
            </a:r>
          </a:p>
          <a:p>
            <a:r>
              <a:rPr lang="en-US" sz="2000" dirty="0" smtClean="0"/>
              <a:t>(</a:t>
            </a:r>
            <a:r>
              <a:rPr lang="en-US" sz="2000" dirty="0"/>
              <a:t>X-Z) </a:t>
            </a:r>
            <a:r>
              <a:rPr lang="en-US" sz="2000" dirty="0" smtClean="0"/>
              <a:t>coherent instability. 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horizontal oscillation will be affected by the longitudinal dynamics due to the beam-beam force. </a:t>
            </a:r>
          </a:p>
          <a:p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071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68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9609" y="1307645"/>
            <a:ext cx="513167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Incoherent Effects:</a:t>
            </a:r>
          </a:p>
          <a:p>
            <a:pPr marL="342900" indent="-342900">
              <a:buFontTx/>
              <a:buChar char="-"/>
            </a:pPr>
            <a:r>
              <a:rPr lang="en-US" sz="2200" dirty="0"/>
              <a:t>Tune shift and Tune spread</a:t>
            </a:r>
          </a:p>
          <a:p>
            <a:pPr marL="342900" indent="-342900">
              <a:buFontTx/>
              <a:buChar char="-"/>
            </a:pPr>
            <a:r>
              <a:rPr lang="en-US" sz="2200" dirty="0">
                <a:latin typeface="Symbol" charset="2"/>
                <a:cs typeface="Symbol" charset="2"/>
              </a:rPr>
              <a:t>b</a:t>
            </a:r>
            <a:r>
              <a:rPr lang="en-US" sz="2200" dirty="0"/>
              <a:t>-change and </a:t>
            </a:r>
            <a:r>
              <a:rPr lang="en-US" sz="2200" dirty="0">
                <a:latin typeface="Symbol" charset="2"/>
                <a:cs typeface="Symbol" charset="2"/>
              </a:rPr>
              <a:t>b</a:t>
            </a:r>
            <a:r>
              <a:rPr lang="en-US" sz="2200" dirty="0"/>
              <a:t> spread</a:t>
            </a:r>
          </a:p>
          <a:p>
            <a:pPr marL="342900" indent="-342900">
              <a:buFontTx/>
              <a:buChar char="-"/>
            </a:pPr>
            <a:r>
              <a:rPr lang="en-US" sz="2200" dirty="0" err="1" smtClean="0"/>
              <a:t>Betatron</a:t>
            </a:r>
            <a:r>
              <a:rPr lang="en-US" sz="2200" dirty="0" smtClean="0"/>
              <a:t> </a:t>
            </a:r>
            <a:r>
              <a:rPr lang="en-US" sz="2200" dirty="0"/>
              <a:t>and synchrotron </a:t>
            </a:r>
            <a:r>
              <a:rPr lang="en-US" sz="2200" dirty="0" err="1" smtClean="0"/>
              <a:t>betatron</a:t>
            </a:r>
            <a:r>
              <a:rPr lang="en-US" sz="2200" dirty="0" smtClean="0"/>
              <a:t> </a:t>
            </a:r>
            <a:r>
              <a:rPr lang="en-US" sz="2200" dirty="0"/>
              <a:t>resonances (due to angles, </a:t>
            </a:r>
            <a:r>
              <a:rPr lang="en-US" sz="2200" dirty="0" smtClean="0"/>
              <a:t>BB, lattice)</a:t>
            </a:r>
          </a:p>
          <a:p>
            <a:pPr marL="342900" indent="-342900">
              <a:buFontTx/>
              <a:buChar char="-"/>
            </a:pPr>
            <a:r>
              <a:rPr lang="en-US" sz="2200" dirty="0" smtClean="0"/>
              <a:t>Beam-beam limit</a:t>
            </a:r>
          </a:p>
          <a:p>
            <a:pPr marL="342900" indent="-342900">
              <a:buFontTx/>
              <a:buChar char="-"/>
            </a:pP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Noise</a:t>
            </a:r>
          </a:p>
          <a:p>
            <a:pPr marL="342900" indent="-342900">
              <a:buFontTx/>
              <a:buChar char="-"/>
            </a:pP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Landau damping</a:t>
            </a:r>
          </a:p>
          <a:p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Pinch effects  + </a:t>
            </a:r>
            <a:r>
              <a:rPr lang="en-US" sz="2200" dirty="0" err="1" smtClean="0">
                <a:solidFill>
                  <a:schemeClr val="bg1">
                    <a:lumMod val="50000"/>
                  </a:schemeClr>
                </a:solidFill>
              </a:rPr>
              <a:t>beamstruhlung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 in linear colliders</a:t>
            </a:r>
            <a:endParaRPr lang="en-US" sz="2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608" y="5529126"/>
            <a:ext cx="8736673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These effects impact and interplay with machine set-up and other effects gives the real picture of what is happening!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64895" y="1313127"/>
            <a:ext cx="429777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 smtClean="0">
                <a:solidFill>
                  <a:srgbClr val="FF0000"/>
                </a:solidFill>
              </a:rPr>
              <a:t>Cooherent</a:t>
            </a:r>
            <a:r>
              <a:rPr lang="en-US" sz="2200" b="1" dirty="0" smtClean="0">
                <a:solidFill>
                  <a:srgbClr val="FF0000"/>
                </a:solidFill>
              </a:rPr>
              <a:t> Effects:</a:t>
            </a:r>
          </a:p>
          <a:p>
            <a:pPr marL="342900" indent="-342900">
              <a:buFontTx/>
              <a:buChar char="-"/>
            </a:pPr>
            <a:r>
              <a:rPr lang="en-US" sz="2200" dirty="0" smtClean="0"/>
              <a:t>Orbit Effects</a:t>
            </a:r>
          </a:p>
          <a:p>
            <a:pPr marL="342900" indent="-342900">
              <a:buFontTx/>
              <a:buChar char="-"/>
            </a:pPr>
            <a:r>
              <a:rPr lang="en-US" sz="2200" dirty="0" smtClean="0"/>
              <a:t>Coherent </a:t>
            </a:r>
            <a:r>
              <a:rPr lang="en-US" sz="2200" dirty="0"/>
              <a:t>beam-beam modes</a:t>
            </a:r>
          </a:p>
          <a:p>
            <a:pPr marL="342900" indent="-342900">
              <a:buFontTx/>
              <a:buChar char="-"/>
            </a:pPr>
            <a:r>
              <a:rPr lang="en-US" sz="2200" dirty="0"/>
              <a:t>Flip-Flop effects</a:t>
            </a:r>
          </a:p>
          <a:p>
            <a:pPr marL="342900" indent="-342900">
              <a:buFontTx/>
              <a:buChar char="-"/>
            </a:pPr>
            <a:r>
              <a:rPr lang="en-US" sz="2200" dirty="0"/>
              <a:t>Beam-beam Mode coupling instabilities</a:t>
            </a:r>
          </a:p>
          <a:p>
            <a:pPr marL="342900" indent="-342900">
              <a:buFontTx/>
              <a:buChar char="-"/>
            </a:pPr>
            <a:r>
              <a:rPr lang="en-US" sz="2200" dirty="0"/>
              <a:t>Beam-beam X-Z </a:t>
            </a:r>
            <a:r>
              <a:rPr lang="en-US" sz="2200" dirty="0" smtClean="0"/>
              <a:t>instability with CW schemes</a:t>
            </a:r>
          </a:p>
          <a:p>
            <a:pPr marL="342900" indent="-342900">
              <a:buFontTx/>
              <a:buChar char="-"/>
            </a:pPr>
            <a:r>
              <a:rPr lang="en-US" sz="2200" dirty="0" smtClean="0"/>
              <a:t>BB X-Z instability longitudinal coupling impedance and </a:t>
            </a:r>
            <a:r>
              <a:rPr lang="en-US" sz="2200" dirty="0" err="1" smtClean="0"/>
              <a:t>beamstruhlung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60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127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Beam-beam studies in the future?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63" y="1064701"/>
            <a:ext cx="8977221" cy="577245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From the very first collider it was clear </a:t>
            </a:r>
            <a:r>
              <a:rPr lang="en-US" sz="2000" dirty="0" smtClean="0">
                <a:solidFill>
                  <a:srgbClr val="FF0000"/>
                </a:solidFill>
              </a:rPr>
              <a:t>beam-beam effects play an important role</a:t>
            </a:r>
            <a:r>
              <a:rPr lang="en-US" sz="2000" dirty="0" smtClean="0"/>
              <a:t> in the beam dynamics and performance success of colliders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The </a:t>
            </a:r>
            <a:r>
              <a:rPr lang="en-US" sz="2000" dirty="0"/>
              <a:t>key in pushing collider performances is always </a:t>
            </a:r>
            <a:r>
              <a:rPr lang="en-US" sz="2000" dirty="0">
                <a:solidFill>
                  <a:srgbClr val="FF0000"/>
                </a:solidFill>
              </a:rPr>
              <a:t>understanding the </a:t>
            </a:r>
            <a:r>
              <a:rPr lang="en-US" sz="2000" dirty="0" smtClean="0">
                <a:solidFill>
                  <a:srgbClr val="FF0000"/>
                </a:solidFill>
              </a:rPr>
              <a:t>limitations,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interplay of beam-beam effects with other ingredients</a:t>
            </a:r>
            <a:r>
              <a:rPr lang="en-US" sz="2000" dirty="0" smtClean="0"/>
              <a:t> is the correct way to address problems. 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Future colliders should profit of a </a:t>
            </a:r>
            <a:r>
              <a:rPr lang="en-US" sz="2000" dirty="0">
                <a:solidFill>
                  <a:srgbClr val="FF0000"/>
                </a:solidFill>
              </a:rPr>
              <a:t>wide pool of expertise </a:t>
            </a:r>
            <a:r>
              <a:rPr lang="en-US" sz="2000" dirty="0"/>
              <a:t>coming from past and present machines all around the </a:t>
            </a:r>
            <a:r>
              <a:rPr lang="en-US" sz="2000" dirty="0" smtClean="0"/>
              <a:t>world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Today </a:t>
            </a:r>
            <a:r>
              <a:rPr lang="en-US" sz="2000" dirty="0">
                <a:solidFill>
                  <a:srgbClr val="FF0000"/>
                </a:solidFill>
              </a:rPr>
              <a:t>tools</a:t>
            </a:r>
            <a:r>
              <a:rPr lang="en-US" sz="2000" dirty="0"/>
              <a:t> (collaborative software packages) and </a:t>
            </a:r>
            <a:r>
              <a:rPr lang="en-US" sz="2000" dirty="0">
                <a:solidFill>
                  <a:srgbClr val="FF0000"/>
                </a:solidFill>
              </a:rPr>
              <a:t>technology</a:t>
            </a:r>
            <a:r>
              <a:rPr lang="en-US" sz="2000" dirty="0"/>
              <a:t> (GPU, parallel processing) allow the </a:t>
            </a:r>
            <a:r>
              <a:rPr lang="en-US" sz="2000" dirty="0" err="1">
                <a:solidFill>
                  <a:srgbClr val="FF0000"/>
                </a:solidFill>
              </a:rPr>
              <a:t>modelling</a:t>
            </a:r>
            <a:r>
              <a:rPr lang="en-US" sz="2000" dirty="0"/>
              <a:t> of complex operational scenario </a:t>
            </a: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Benchmarks to operating colliders are fundamental </a:t>
            </a:r>
            <a:r>
              <a:rPr lang="en-US" sz="2000" dirty="0" smtClean="0"/>
              <a:t>to define models limitations and understand the details of beam-beam effects</a:t>
            </a: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Globalization helps! </a:t>
            </a:r>
            <a:r>
              <a:rPr lang="en-US" sz="2000" dirty="0" smtClean="0"/>
              <a:t>Sharing experts knowledge from hadron to lepton communities, linear to circular machines, CW,CC, e-lenses, impedances helps pushing forward knowledge</a:t>
            </a:r>
            <a:r>
              <a:rPr lang="mr-IN" sz="2000" dirty="0" smtClean="0"/>
              <a:t>…</a:t>
            </a:r>
            <a:endParaRPr lang="en-US" sz="2000" dirty="0" smtClean="0"/>
          </a:p>
          <a:p>
            <a:pPr>
              <a:lnSpc>
                <a:spcPct val="120000"/>
              </a:lnSpc>
            </a:pPr>
            <a:endParaRPr lang="en-US" sz="20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mr-IN" sz="2000" dirty="0" smtClean="0"/>
              <a:t>…</a:t>
            </a:r>
            <a:r>
              <a:rPr lang="en-US" sz="2000" dirty="0" smtClean="0"/>
              <a:t>and certainly </a:t>
            </a:r>
            <a:r>
              <a:rPr lang="en-US" sz="2000" dirty="0" smtClean="0">
                <a:solidFill>
                  <a:srgbClr val="FF0000"/>
                </a:solidFill>
              </a:rPr>
              <a:t>more powerful colliders to come</a:t>
            </a:r>
            <a:r>
              <a:rPr lang="en-US" sz="2000" dirty="0" smtClean="0"/>
              <a:t>!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819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22-01-13 at 02.13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385" y="2926651"/>
            <a:ext cx="2729415" cy="1989986"/>
          </a:xfrm>
          <a:prstGeom prst="rect">
            <a:avLst/>
          </a:prstGeom>
        </p:spPr>
      </p:pic>
      <p:pic>
        <p:nvPicPr>
          <p:cNvPr id="17" name="Picture 16" descr="Screen Shot 2022-01-13 at 02.14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143" y="775281"/>
            <a:ext cx="2660076" cy="2584182"/>
          </a:xfrm>
          <a:prstGeom prst="rect">
            <a:avLst/>
          </a:prstGeom>
        </p:spPr>
      </p:pic>
      <p:pic>
        <p:nvPicPr>
          <p:cNvPr id="15" name="Picture 14" descr="Screen Shot 2022-01-13 at 02.11.3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2" y="891258"/>
            <a:ext cx="2610510" cy="33688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84143" y="2837587"/>
            <a:ext cx="53497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FCC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51993" y="1822669"/>
            <a:ext cx="48098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EIC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56047" y="6356350"/>
            <a:ext cx="58817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CLIC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03385" y="6358330"/>
            <a:ext cx="46599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ILC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120673" y="5987018"/>
            <a:ext cx="154892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Muon</a:t>
            </a:r>
            <a:r>
              <a:rPr lang="en-US" b="1" dirty="0" smtClean="0"/>
              <a:t> Collider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812879" y="2926651"/>
            <a:ext cx="863976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HL-LHC</a:t>
            </a:r>
            <a:endParaRPr lang="en-US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27</a:t>
            </a:fld>
            <a:endParaRPr lang="en-US"/>
          </a:p>
        </p:txBody>
      </p:sp>
      <p:pic>
        <p:nvPicPr>
          <p:cNvPr id="13" name="Picture 12" descr="Screen Shot 2022-01-13 at 02.08.1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274638"/>
            <a:ext cx="2250504" cy="2353502"/>
          </a:xfrm>
          <a:prstGeom prst="rect">
            <a:avLst/>
          </a:prstGeom>
        </p:spPr>
      </p:pic>
      <p:pic>
        <p:nvPicPr>
          <p:cNvPr id="14" name="Picture 13" descr="Screen Shot 2022-01-12 at 18.00.3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01" y="4397242"/>
            <a:ext cx="2418868" cy="23242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33283" y="248588"/>
            <a:ext cx="664477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CEPC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43487" y="-18165"/>
            <a:ext cx="8229600" cy="5335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Future beam-beam studies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302" y="4397242"/>
            <a:ext cx="130490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Super-KEKB</a:t>
            </a:r>
            <a:endParaRPr lang="en-US" b="1" dirty="0"/>
          </a:p>
        </p:txBody>
      </p:sp>
      <p:pic>
        <p:nvPicPr>
          <p:cNvPr id="18" name="Picture 17" descr="Screen Shot 2022-01-13 at 02.14.5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129" y="3359974"/>
            <a:ext cx="2752420" cy="2403575"/>
          </a:xfrm>
          <a:prstGeom prst="rect">
            <a:avLst/>
          </a:prstGeom>
        </p:spPr>
      </p:pic>
      <p:pic>
        <p:nvPicPr>
          <p:cNvPr id="19" name="Picture 18" descr="Screen Shot 2022-01-13 at 02.18.0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385" y="5069625"/>
            <a:ext cx="2571408" cy="138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464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28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13673" y="2851631"/>
            <a:ext cx="36922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Questions?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064758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068"/>
            <a:ext cx="8229600" cy="5767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Colliders and Beam-Beam Effects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4019" y="1018843"/>
            <a:ext cx="28476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To today large colliders </a:t>
            </a:r>
            <a:endParaRPr lang="en-US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1228038" y="3210053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75785" y="2419647"/>
            <a:ext cx="4060719" cy="2942953"/>
            <a:chOff x="1177708" y="1185333"/>
            <a:chExt cx="6939345" cy="5029200"/>
          </a:xfrm>
        </p:grpSpPr>
        <p:pic>
          <p:nvPicPr>
            <p:cNvPr id="8" name="Picture 7" descr="0807031_01-A4-at-144-dpi.jpg"/>
            <p:cNvPicPr>
              <a:picLocks noChangeAspect="1"/>
            </p:cNvPicPr>
            <p:nvPr/>
          </p:nvPicPr>
          <p:blipFill>
            <a:blip r:embed="rId2">
              <a:lum bright="-2000" contrast="2000"/>
            </a:blip>
            <a:stretch>
              <a:fillRect/>
            </a:stretch>
          </p:blipFill>
          <p:spPr>
            <a:xfrm>
              <a:off x="1411453" y="1185333"/>
              <a:ext cx="6705600" cy="5029200"/>
            </a:xfrm>
            <a:prstGeom prst="rect">
              <a:avLst/>
            </a:prstGeom>
          </p:spPr>
        </p:pic>
        <p:pic>
          <p:nvPicPr>
            <p:cNvPr id="9" name="Picture 8" descr="AliceDet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07402" y="3863976"/>
              <a:ext cx="909651" cy="636900"/>
            </a:xfrm>
            <a:prstGeom prst="rect">
              <a:avLst/>
            </a:prstGeom>
          </p:spPr>
        </p:pic>
        <p:pic>
          <p:nvPicPr>
            <p:cNvPr id="10" name="Picture 9" descr="atlasdetector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85809" y="2812802"/>
              <a:ext cx="1031665" cy="722042"/>
            </a:xfrm>
            <a:prstGeom prst="rect">
              <a:avLst/>
            </a:prstGeom>
          </p:spPr>
        </p:pic>
        <p:pic>
          <p:nvPicPr>
            <p:cNvPr id="11" name="Picture 10" descr="cms.gif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7708" y="3475472"/>
              <a:ext cx="981809" cy="706954"/>
            </a:xfrm>
            <a:prstGeom prst="rect">
              <a:avLst/>
            </a:prstGeom>
          </p:spPr>
        </p:pic>
        <p:pic>
          <p:nvPicPr>
            <p:cNvPr id="12" name="Picture 11" descr="LHCbExperiment.gif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58359" y="2679121"/>
              <a:ext cx="938161" cy="705184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962894" y="2050315"/>
            <a:ext cx="2260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Large Hadron Collider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20009" y="1249905"/>
            <a:ext cx="1234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SuperKEKB</a:t>
            </a:r>
            <a:endParaRPr lang="en-US" b="1" dirty="0"/>
          </a:p>
        </p:txBody>
      </p:sp>
      <p:pic>
        <p:nvPicPr>
          <p:cNvPr id="16" name="Picture 15" descr="Screen Shot 2022-01-12 at 18.00.3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491" y="1706465"/>
            <a:ext cx="3895780" cy="3743363"/>
          </a:xfrm>
          <a:prstGeom prst="rect">
            <a:avLst/>
          </a:prstGeom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372723" y="6105977"/>
            <a:ext cx="6385432" cy="4308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200" dirty="0" smtClean="0"/>
              <a:t>Beam-beam effects have always shown to be present!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93493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068"/>
            <a:ext cx="8229600" cy="5767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Colliders and Beam-Beam Effects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312" y="1791325"/>
            <a:ext cx="899968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Every time the two beams collide or get closer to each other in a common beam pipe they electromagnetically interact!</a:t>
            </a:r>
          </a:p>
          <a:p>
            <a:endParaRPr lang="en-US" sz="2200" dirty="0" smtClean="0"/>
          </a:p>
          <a:p>
            <a:r>
              <a:rPr lang="en-US" sz="2200" b="1" dirty="0" smtClean="0">
                <a:solidFill>
                  <a:srgbClr val="FF0000"/>
                </a:solidFill>
              </a:rPr>
              <a:t>Beam-beam interaction is the electromagnetic interactions of the two beams!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4312" y="5849474"/>
            <a:ext cx="875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In linear colliders this occurs once at the collision region. </a:t>
            </a:r>
          </a:p>
          <a:p>
            <a:pPr algn="ctr"/>
            <a:r>
              <a:rPr lang="en-US" sz="2200" dirty="0" smtClean="0"/>
              <a:t>In circular colliders this happens at every turn and at different locations !</a:t>
            </a:r>
            <a:endParaRPr lang="en-US" sz="2200" dirty="0"/>
          </a:p>
        </p:txBody>
      </p:sp>
      <p:pic>
        <p:nvPicPr>
          <p:cNvPr id="21" name="Picture 20" descr="Force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70" y="4050432"/>
            <a:ext cx="3526432" cy="1273248"/>
          </a:xfrm>
          <a:prstGeom prst="rect">
            <a:avLst/>
          </a:prstGeom>
        </p:spPr>
      </p:pic>
      <p:grpSp>
        <p:nvGrpSpPr>
          <p:cNvPr id="22" name="Group 31"/>
          <p:cNvGrpSpPr>
            <a:grpSpLocks/>
          </p:cNvGrpSpPr>
          <p:nvPr/>
        </p:nvGrpSpPr>
        <p:grpSpPr bwMode="auto">
          <a:xfrm>
            <a:off x="5798791" y="3737062"/>
            <a:ext cx="2651326" cy="2043175"/>
            <a:chOff x="3888" y="1296"/>
            <a:chExt cx="1776" cy="1392"/>
          </a:xfrm>
        </p:grpSpPr>
        <p:grpSp>
          <p:nvGrpSpPr>
            <p:cNvPr id="23" name="Group 28"/>
            <p:cNvGrpSpPr>
              <a:grpSpLocks/>
            </p:cNvGrpSpPr>
            <p:nvPr/>
          </p:nvGrpSpPr>
          <p:grpSpPr bwMode="auto">
            <a:xfrm>
              <a:off x="4032" y="1296"/>
              <a:ext cx="1632" cy="1392"/>
              <a:chOff x="3984" y="528"/>
              <a:chExt cx="1632" cy="1392"/>
            </a:xfrm>
          </p:grpSpPr>
          <p:sp>
            <p:nvSpPr>
              <p:cNvPr id="25" name="Oval 15"/>
              <p:cNvSpPr>
                <a:spLocks noChangeArrowheads="1"/>
              </p:cNvSpPr>
              <p:nvPr/>
            </p:nvSpPr>
            <p:spPr bwMode="auto">
              <a:xfrm>
                <a:off x="4224" y="576"/>
                <a:ext cx="576" cy="10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Oval 16"/>
              <p:cNvSpPr>
                <a:spLocks noChangeArrowheads="1"/>
              </p:cNvSpPr>
              <p:nvPr/>
            </p:nvSpPr>
            <p:spPr bwMode="auto">
              <a:xfrm>
                <a:off x="4656" y="864"/>
                <a:ext cx="576" cy="10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Oval 18"/>
              <p:cNvSpPr>
                <a:spLocks noChangeArrowheads="1"/>
              </p:cNvSpPr>
              <p:nvPr/>
            </p:nvSpPr>
            <p:spPr bwMode="auto">
              <a:xfrm>
                <a:off x="4944" y="139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Oval 19"/>
              <p:cNvSpPr>
                <a:spLocks noChangeArrowheads="1"/>
              </p:cNvSpPr>
              <p:nvPr/>
            </p:nvSpPr>
            <p:spPr bwMode="auto">
              <a:xfrm>
                <a:off x="4512" y="110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0"/>
              <p:cNvSpPr>
                <a:spLocks/>
              </p:cNvSpPr>
              <p:nvPr/>
            </p:nvSpPr>
            <p:spPr bwMode="auto">
              <a:xfrm>
                <a:off x="4560" y="720"/>
                <a:ext cx="384" cy="144"/>
              </a:xfrm>
              <a:custGeom>
                <a:avLst/>
                <a:gdLst>
                  <a:gd name="T0" fmla="*/ 0 w 1824"/>
                  <a:gd name="T1" fmla="*/ 0 h 1056"/>
                  <a:gd name="T2" fmla="*/ 0 w 1824"/>
                  <a:gd name="T3" fmla="*/ 0 h 1056"/>
                  <a:gd name="T4" fmla="*/ 0 w 1824"/>
                  <a:gd name="T5" fmla="*/ 0 h 1056"/>
                  <a:gd name="T6" fmla="*/ 0 60000 65536"/>
                  <a:gd name="T7" fmla="*/ 0 60000 65536"/>
                  <a:gd name="T8" fmla="*/ 0 60000 65536"/>
                  <a:gd name="T9" fmla="*/ 0 w 1824"/>
                  <a:gd name="T10" fmla="*/ 0 h 1056"/>
                  <a:gd name="T11" fmla="*/ 1824 w 1824"/>
                  <a:gd name="T12" fmla="*/ 1056 h 10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4" h="1056">
                    <a:moveTo>
                      <a:pt x="0" y="0"/>
                    </a:moveTo>
                    <a:cubicBezTo>
                      <a:pt x="376" y="32"/>
                      <a:pt x="752" y="64"/>
                      <a:pt x="1056" y="240"/>
                    </a:cubicBezTo>
                    <a:cubicBezTo>
                      <a:pt x="1360" y="416"/>
                      <a:pt x="1592" y="736"/>
                      <a:pt x="1824" y="1056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dashDot"/>
                <a:round/>
                <a:headEnd type="stealth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4512" y="1584"/>
                <a:ext cx="624" cy="288"/>
              </a:xfrm>
              <a:custGeom>
                <a:avLst/>
                <a:gdLst>
                  <a:gd name="T0" fmla="*/ 0 w 576"/>
                  <a:gd name="T1" fmla="*/ 2 h 392"/>
                  <a:gd name="T2" fmla="*/ 581 w 576"/>
                  <a:gd name="T3" fmla="*/ 2 h 392"/>
                  <a:gd name="T4" fmla="*/ 1390 w 576"/>
                  <a:gd name="T5" fmla="*/ 13 h 392"/>
                  <a:gd name="T6" fmla="*/ 0 60000 65536"/>
                  <a:gd name="T7" fmla="*/ 0 60000 65536"/>
                  <a:gd name="T8" fmla="*/ 0 60000 65536"/>
                  <a:gd name="T9" fmla="*/ 0 w 576"/>
                  <a:gd name="T10" fmla="*/ 0 h 392"/>
                  <a:gd name="T11" fmla="*/ 576 w 576"/>
                  <a:gd name="T12" fmla="*/ 392 h 3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76" h="392">
                    <a:moveTo>
                      <a:pt x="0" y="56"/>
                    </a:moveTo>
                    <a:cubicBezTo>
                      <a:pt x="72" y="28"/>
                      <a:pt x="144" y="0"/>
                      <a:pt x="240" y="56"/>
                    </a:cubicBezTo>
                    <a:cubicBezTo>
                      <a:pt x="336" y="112"/>
                      <a:pt x="456" y="252"/>
                      <a:pt x="576" y="392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prstDash val="dashDot"/>
                <a:round/>
                <a:headEnd/>
                <a:tailEnd type="stealth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2"/>
              <p:cNvSpPr>
                <a:spLocks/>
              </p:cNvSpPr>
              <p:nvPr/>
            </p:nvSpPr>
            <p:spPr bwMode="auto">
              <a:xfrm>
                <a:off x="4416" y="1776"/>
                <a:ext cx="480" cy="144"/>
              </a:xfrm>
              <a:custGeom>
                <a:avLst/>
                <a:gdLst>
                  <a:gd name="T0" fmla="*/ 0 w 1824"/>
                  <a:gd name="T1" fmla="*/ 0 h 1056"/>
                  <a:gd name="T2" fmla="*/ 0 w 1824"/>
                  <a:gd name="T3" fmla="*/ 0 h 1056"/>
                  <a:gd name="T4" fmla="*/ 0 w 1824"/>
                  <a:gd name="T5" fmla="*/ 0 h 1056"/>
                  <a:gd name="T6" fmla="*/ 0 60000 65536"/>
                  <a:gd name="T7" fmla="*/ 0 60000 65536"/>
                  <a:gd name="T8" fmla="*/ 0 60000 65536"/>
                  <a:gd name="T9" fmla="*/ 0 w 1824"/>
                  <a:gd name="T10" fmla="*/ 0 h 1056"/>
                  <a:gd name="T11" fmla="*/ 1824 w 1824"/>
                  <a:gd name="T12" fmla="*/ 1056 h 10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4" h="1056">
                    <a:moveTo>
                      <a:pt x="0" y="0"/>
                    </a:moveTo>
                    <a:cubicBezTo>
                      <a:pt x="376" y="32"/>
                      <a:pt x="752" y="64"/>
                      <a:pt x="1056" y="240"/>
                    </a:cubicBezTo>
                    <a:cubicBezTo>
                      <a:pt x="1360" y="416"/>
                      <a:pt x="1592" y="736"/>
                      <a:pt x="1824" y="1056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dashDot"/>
                <a:round/>
                <a:headEnd type="stealth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3"/>
              <p:cNvSpPr>
                <a:spLocks/>
              </p:cNvSpPr>
              <p:nvPr/>
            </p:nvSpPr>
            <p:spPr bwMode="auto">
              <a:xfrm>
                <a:off x="4512" y="528"/>
                <a:ext cx="624" cy="288"/>
              </a:xfrm>
              <a:custGeom>
                <a:avLst/>
                <a:gdLst>
                  <a:gd name="T0" fmla="*/ 0 w 576"/>
                  <a:gd name="T1" fmla="*/ 2 h 392"/>
                  <a:gd name="T2" fmla="*/ 581 w 576"/>
                  <a:gd name="T3" fmla="*/ 2 h 392"/>
                  <a:gd name="T4" fmla="*/ 1390 w 576"/>
                  <a:gd name="T5" fmla="*/ 13 h 392"/>
                  <a:gd name="T6" fmla="*/ 0 60000 65536"/>
                  <a:gd name="T7" fmla="*/ 0 60000 65536"/>
                  <a:gd name="T8" fmla="*/ 0 60000 65536"/>
                  <a:gd name="T9" fmla="*/ 0 w 576"/>
                  <a:gd name="T10" fmla="*/ 0 h 392"/>
                  <a:gd name="T11" fmla="*/ 576 w 576"/>
                  <a:gd name="T12" fmla="*/ 392 h 3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76" h="392">
                    <a:moveTo>
                      <a:pt x="0" y="56"/>
                    </a:moveTo>
                    <a:cubicBezTo>
                      <a:pt x="72" y="28"/>
                      <a:pt x="144" y="0"/>
                      <a:pt x="240" y="56"/>
                    </a:cubicBezTo>
                    <a:cubicBezTo>
                      <a:pt x="336" y="112"/>
                      <a:pt x="456" y="252"/>
                      <a:pt x="576" y="392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prstDash val="dashDot"/>
                <a:round/>
                <a:headEnd/>
                <a:tailEnd type="stealth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33" name="Picture 25" descr="latex-image-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984" y="912"/>
                <a:ext cx="528" cy="1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26" descr="latex-image-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088" y="1200"/>
                <a:ext cx="528" cy="1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3888" y="1872"/>
              <a:ext cx="1680" cy="768"/>
            </a:xfrm>
            <a:custGeom>
              <a:avLst/>
              <a:gdLst>
                <a:gd name="T0" fmla="*/ 0 w 1824"/>
                <a:gd name="T1" fmla="*/ 0 h 1056"/>
                <a:gd name="T2" fmla="*/ 427 w 1824"/>
                <a:gd name="T3" fmla="*/ 7 h 1056"/>
                <a:gd name="T4" fmla="*/ 738 w 1824"/>
                <a:gd name="T5" fmla="*/ 32 h 1056"/>
                <a:gd name="T6" fmla="*/ 0 60000 65536"/>
                <a:gd name="T7" fmla="*/ 0 60000 65536"/>
                <a:gd name="T8" fmla="*/ 0 60000 65536"/>
                <a:gd name="T9" fmla="*/ 0 w 1824"/>
                <a:gd name="T10" fmla="*/ 0 h 1056"/>
                <a:gd name="T11" fmla="*/ 1824 w 1824"/>
                <a:gd name="T12" fmla="*/ 1056 h 10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4" h="1056">
                  <a:moveTo>
                    <a:pt x="0" y="0"/>
                  </a:moveTo>
                  <a:cubicBezTo>
                    <a:pt x="376" y="32"/>
                    <a:pt x="752" y="64"/>
                    <a:pt x="1056" y="240"/>
                  </a:cubicBezTo>
                  <a:cubicBezTo>
                    <a:pt x="1360" y="416"/>
                    <a:pt x="1592" y="736"/>
                    <a:pt x="1824" y="105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66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814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Beam-Beam Force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686800" cy="53368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 smtClean="0"/>
              <a:t>The </a:t>
            </a:r>
            <a:r>
              <a:rPr lang="en-US" sz="2200" dirty="0" smtClean="0">
                <a:solidFill>
                  <a:srgbClr val="FF0000"/>
                </a:solidFill>
              </a:rPr>
              <a:t>electromagnetic force </a:t>
            </a:r>
            <a:r>
              <a:rPr lang="en-US" sz="2200" dirty="0" smtClean="0"/>
              <a:t>produced by a bunch of charged particles can be expressed with some assumptions (Gaussian particle distributions and             )  as: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  <a:p>
            <a:pPr lvl="1"/>
            <a:r>
              <a:rPr lang="en-US" sz="2000" dirty="0" err="1" smtClean="0"/>
              <a:t>N</a:t>
            </a:r>
            <a:r>
              <a:rPr lang="en-US" sz="2000" baseline="-25000" dirty="0" err="1" smtClean="0"/>
              <a:t>p</a:t>
            </a:r>
            <a:r>
              <a:rPr lang="en-US" sz="2000" dirty="0" smtClean="0"/>
              <a:t> intensity particles per bunch</a:t>
            </a:r>
          </a:p>
          <a:p>
            <a:pPr lvl="1"/>
            <a:r>
              <a:rPr lang="en-US" sz="2000" dirty="0" smtClean="0">
                <a:latin typeface="Symbol" charset="2"/>
                <a:cs typeface="Symbol" charset="2"/>
              </a:rPr>
              <a:t>s</a:t>
            </a:r>
            <a:r>
              <a:rPr lang="en-US" sz="2000" dirty="0" smtClean="0"/>
              <a:t> transverse beam size</a:t>
            </a:r>
          </a:p>
          <a:p>
            <a:pPr lvl="1"/>
            <a:r>
              <a:rPr lang="en-US" sz="2000" dirty="0"/>
              <a:t>r</a:t>
            </a:r>
            <a:r>
              <a:rPr lang="en-US" sz="2000" dirty="0" smtClean="0"/>
              <a:t> the distance respect to </a:t>
            </a:r>
          </a:p>
          <a:p>
            <a:pPr marL="457200" lvl="1" indent="0">
              <a:buNone/>
            </a:pPr>
            <a:r>
              <a:rPr lang="en-US" sz="2000" dirty="0" smtClean="0"/>
              <a:t>the distribution center</a:t>
            </a:r>
          </a:p>
          <a:p>
            <a:pPr lvl="1">
              <a:buFont typeface="Wingdings" charset="0"/>
              <a:buChar char="à"/>
            </a:pPr>
            <a:r>
              <a:rPr lang="en-US" sz="2000" b="1" dirty="0" smtClean="0">
                <a:sym typeface="Wingdings"/>
              </a:rPr>
              <a:t>Non-linear force</a:t>
            </a:r>
          </a:p>
          <a:p>
            <a:pPr lvl="1"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Pushing for higher luminosity</a:t>
            </a:r>
          </a:p>
          <a:p>
            <a:pPr marL="457200" lvl="1" indent="0">
              <a:buNone/>
            </a:pPr>
            <a:r>
              <a:rPr lang="en-US" sz="2000" dirty="0" smtClean="0">
                <a:sym typeface="Wingdings"/>
              </a:rPr>
              <a:t> means making the force stronger</a:t>
            </a:r>
          </a:p>
          <a:p>
            <a:pPr marL="457200" lvl="1" indent="0">
              <a:buNone/>
            </a:pPr>
            <a:r>
              <a:rPr lang="en-US" sz="2000" b="1" dirty="0">
                <a:solidFill>
                  <a:srgbClr val="FF0000"/>
                </a:solidFill>
                <a:sym typeface="Wingdings"/>
              </a:rPr>
              <a:t>Cannot be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avoided!</a:t>
            </a:r>
            <a:endParaRPr lang="en-US" sz="2000" b="1" dirty="0">
              <a:solidFill>
                <a:srgbClr val="FF0000"/>
              </a:solidFill>
              <a:sym typeface="Wingdings"/>
            </a:endParaRPr>
          </a:p>
          <a:p>
            <a:pPr marL="457200" lvl="1" indent="0">
              <a:buNone/>
            </a:pP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41" y="1930580"/>
            <a:ext cx="653709" cy="253793"/>
          </a:xfrm>
          <a:prstGeom prst="rect">
            <a:avLst/>
          </a:prstGeom>
        </p:spPr>
      </p:pic>
      <p:pic>
        <p:nvPicPr>
          <p:cNvPr id="9" name="Picture 18" descr="pastedGraphic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635" y="2493876"/>
            <a:ext cx="3438293" cy="66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BBforce_Tat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939" y="2535832"/>
            <a:ext cx="5241038" cy="3439161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5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0158" y="6133080"/>
            <a:ext cx="1479562" cy="69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206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400" dirty="0" smtClean="0"/>
              <a:t>Head-on interactions</a:t>
            </a:r>
            <a:endParaRPr lang="en-US" sz="3400" baseline="0" dirty="0"/>
          </a:p>
        </p:txBody>
      </p:sp>
      <p:grpSp>
        <p:nvGrpSpPr>
          <p:cNvPr id="10" name="Group 17"/>
          <p:cNvGrpSpPr>
            <a:grpSpLocks/>
          </p:cNvGrpSpPr>
          <p:nvPr/>
        </p:nvGrpSpPr>
        <p:grpSpPr bwMode="auto">
          <a:xfrm>
            <a:off x="107504" y="980728"/>
            <a:ext cx="4019352" cy="4039344"/>
            <a:chOff x="2286000" y="838200"/>
            <a:chExt cx="4106862" cy="3581400"/>
          </a:xfrm>
        </p:grpSpPr>
        <p:sp>
          <p:nvSpPr>
            <p:cNvPr id="11" name="Rectangle 37"/>
            <p:cNvSpPr>
              <a:spLocks noChangeArrowheads="1"/>
            </p:cNvSpPr>
            <p:nvPr/>
          </p:nvSpPr>
          <p:spPr bwMode="auto">
            <a:xfrm>
              <a:off x="2971800" y="838200"/>
              <a:ext cx="327025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 algn="ctr">
                <a:lnSpc>
                  <a:spcPct val="90000"/>
                </a:lnSpc>
                <a:buClr>
                  <a:srgbClr val="FF0000"/>
                </a:buClr>
                <a:buFont typeface="Wingdings" charset="0"/>
                <a:buNone/>
              </a:pPr>
              <a:r>
                <a:rPr lang="en-US" sz="2000" baseline="0">
                  <a:solidFill>
                    <a:schemeClr val="accent2"/>
                  </a:solidFill>
                </a:rPr>
                <a:t> Beam-beam force</a:t>
              </a:r>
            </a:p>
          </p:txBody>
        </p:sp>
        <p:pic>
          <p:nvPicPr>
            <p:cNvPr id="12" name="Picture 40" descr="ForceBBnew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1217613"/>
              <a:ext cx="4106862" cy="3201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Oval 22"/>
          <p:cNvSpPr/>
          <p:nvPr/>
        </p:nvSpPr>
        <p:spPr>
          <a:xfrm>
            <a:off x="1376189" y="2909039"/>
            <a:ext cx="1886571" cy="287868"/>
          </a:xfrm>
          <a:prstGeom prst="ellipse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544" y="5147900"/>
            <a:ext cx="3508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Second beam passing in the center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HEAD-ON</a:t>
            </a:r>
            <a:r>
              <a:rPr lang="en-US" b="1" dirty="0" smtClean="0"/>
              <a:t> beam-beam interaction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89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Screen Shot 2022-01-12 at 18.00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0" y="3687109"/>
            <a:ext cx="3088626" cy="2967788"/>
          </a:xfrm>
          <a:prstGeom prst="rect">
            <a:avLst/>
          </a:prstGeom>
        </p:spPr>
      </p:pic>
      <p:sp>
        <p:nvSpPr>
          <p:cNvPr id="23555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400" dirty="0" smtClean="0"/>
              <a:t>Head-on interactions</a:t>
            </a:r>
            <a:endParaRPr lang="en-US" sz="3400" baseline="0" dirty="0"/>
          </a:p>
        </p:txBody>
      </p:sp>
      <p:grpSp>
        <p:nvGrpSpPr>
          <p:cNvPr id="10" name="Group 17"/>
          <p:cNvGrpSpPr>
            <a:grpSpLocks/>
          </p:cNvGrpSpPr>
          <p:nvPr/>
        </p:nvGrpSpPr>
        <p:grpSpPr bwMode="auto">
          <a:xfrm>
            <a:off x="107504" y="980728"/>
            <a:ext cx="4019352" cy="4039344"/>
            <a:chOff x="2286000" y="838200"/>
            <a:chExt cx="4106862" cy="3581400"/>
          </a:xfrm>
        </p:grpSpPr>
        <p:sp>
          <p:nvSpPr>
            <p:cNvPr id="11" name="Rectangle 37"/>
            <p:cNvSpPr>
              <a:spLocks noChangeArrowheads="1"/>
            </p:cNvSpPr>
            <p:nvPr/>
          </p:nvSpPr>
          <p:spPr bwMode="auto">
            <a:xfrm>
              <a:off x="2971800" y="838200"/>
              <a:ext cx="327025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 algn="ctr">
                <a:lnSpc>
                  <a:spcPct val="90000"/>
                </a:lnSpc>
                <a:buClr>
                  <a:srgbClr val="FF0000"/>
                </a:buClr>
                <a:buFont typeface="Wingdings" charset="0"/>
                <a:buNone/>
              </a:pPr>
              <a:r>
                <a:rPr lang="en-US" sz="2000" baseline="0">
                  <a:solidFill>
                    <a:schemeClr val="accent2"/>
                  </a:solidFill>
                </a:rPr>
                <a:t> Beam-beam force</a:t>
              </a:r>
            </a:p>
          </p:txBody>
        </p:sp>
        <p:pic>
          <p:nvPicPr>
            <p:cNvPr id="12" name="Picture 40" descr="ForceBBnew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1217613"/>
              <a:ext cx="4106862" cy="3201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Oval 22"/>
          <p:cNvSpPr/>
          <p:nvPr/>
        </p:nvSpPr>
        <p:spPr>
          <a:xfrm>
            <a:off x="1376189" y="2909039"/>
            <a:ext cx="1886571" cy="287868"/>
          </a:xfrm>
          <a:prstGeom prst="ellipse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544" y="5147900"/>
            <a:ext cx="3508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Second beam passing in the center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HEAD-ON</a:t>
            </a:r>
            <a:r>
              <a:rPr lang="en-US" b="1" dirty="0" smtClean="0"/>
              <a:t> beam-beam interaction</a:t>
            </a:r>
            <a:endParaRPr lang="en-US" dirty="0"/>
          </a:p>
        </p:txBody>
      </p:sp>
      <p:pic>
        <p:nvPicPr>
          <p:cNvPr id="8" name="Picture 7" descr="RHIC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4725" y="966559"/>
            <a:ext cx="3425994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xplosion 2 8"/>
          <p:cNvSpPr/>
          <p:nvPr/>
        </p:nvSpPr>
        <p:spPr>
          <a:xfrm>
            <a:off x="6821288" y="806428"/>
            <a:ext cx="273300" cy="332840"/>
          </a:xfrm>
          <a:prstGeom prst="irregularSeal2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xplosion 2 12"/>
          <p:cNvSpPr/>
          <p:nvPr/>
        </p:nvSpPr>
        <p:spPr>
          <a:xfrm>
            <a:off x="7814086" y="958828"/>
            <a:ext cx="273300" cy="332840"/>
          </a:xfrm>
          <a:prstGeom prst="irregularSeal2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610700" y="6113727"/>
            <a:ext cx="12105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SuperKEKB</a:t>
            </a:r>
            <a:endParaRPr lang="en-US" dirty="0"/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279698" y="3196907"/>
            <a:ext cx="3110588" cy="346249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b="1" baseline="0" dirty="0" smtClean="0">
                <a:solidFill>
                  <a:srgbClr val="000000"/>
                </a:solidFill>
              </a:rPr>
              <a:t>Relativistic Heavy Ion Collider</a:t>
            </a:r>
            <a:endParaRPr lang="en-US" b="1" baseline="300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567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400" dirty="0" smtClean="0"/>
              <a:t>Long range interactions</a:t>
            </a:r>
            <a:endParaRPr lang="en-US" sz="3400" baseline="0" dirty="0"/>
          </a:p>
        </p:txBody>
      </p:sp>
      <p:sp>
        <p:nvSpPr>
          <p:cNvPr id="15" name="Rectangle 35"/>
          <p:cNvSpPr>
            <a:spLocks noChangeArrowheads="1"/>
          </p:cNvSpPr>
          <p:nvPr/>
        </p:nvSpPr>
        <p:spPr bwMode="auto">
          <a:xfrm>
            <a:off x="76200" y="6248925"/>
            <a:ext cx="9067800" cy="49244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10000"/>
              </a:lnSpc>
              <a:buClr>
                <a:srgbClr val="FF0000"/>
              </a:buClr>
              <a:buFont typeface="Wingdings" pitchFamily="-65" charset="2"/>
              <a:buNone/>
            </a:pPr>
            <a:r>
              <a:rPr lang="en-US" sz="2400" b="1" baseline="0" dirty="0" smtClean="0"/>
              <a:t>Different particles will see different parts of the force!</a:t>
            </a:r>
            <a:endParaRPr lang="en-US" sz="2400" b="1" dirty="0" smtClean="0"/>
          </a:p>
        </p:txBody>
      </p:sp>
      <p:grpSp>
        <p:nvGrpSpPr>
          <p:cNvPr id="17" name="Group 17"/>
          <p:cNvGrpSpPr>
            <a:grpSpLocks/>
          </p:cNvGrpSpPr>
          <p:nvPr/>
        </p:nvGrpSpPr>
        <p:grpSpPr bwMode="auto">
          <a:xfrm>
            <a:off x="4801120" y="973832"/>
            <a:ext cx="4019352" cy="4039344"/>
            <a:chOff x="2286000" y="838200"/>
            <a:chExt cx="4106862" cy="3581400"/>
          </a:xfrm>
        </p:grpSpPr>
        <p:sp>
          <p:nvSpPr>
            <p:cNvPr id="20" name="Rectangle 37"/>
            <p:cNvSpPr>
              <a:spLocks noChangeArrowheads="1"/>
            </p:cNvSpPr>
            <p:nvPr/>
          </p:nvSpPr>
          <p:spPr bwMode="auto">
            <a:xfrm>
              <a:off x="2971800" y="838200"/>
              <a:ext cx="327025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 algn="ctr">
                <a:lnSpc>
                  <a:spcPct val="90000"/>
                </a:lnSpc>
                <a:buClr>
                  <a:srgbClr val="FF0000"/>
                </a:buClr>
                <a:buFont typeface="Wingdings" charset="0"/>
                <a:buNone/>
              </a:pPr>
              <a:r>
                <a:rPr lang="en-US" sz="2000" baseline="0">
                  <a:solidFill>
                    <a:schemeClr val="accent2"/>
                  </a:solidFill>
                </a:rPr>
                <a:t> Beam-beam force</a:t>
              </a:r>
            </a:p>
          </p:txBody>
        </p:sp>
        <p:pic>
          <p:nvPicPr>
            <p:cNvPr id="22" name="Picture 40" descr="ForceBBnew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1217613"/>
              <a:ext cx="4106862" cy="3201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Oval 18"/>
          <p:cNvSpPr/>
          <p:nvPr/>
        </p:nvSpPr>
        <p:spPr>
          <a:xfrm>
            <a:off x="6876256" y="2902143"/>
            <a:ext cx="1886571" cy="287868"/>
          </a:xfrm>
          <a:prstGeom prst="ellipse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239721" y="5157192"/>
            <a:ext cx="38008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Second beam displaced offset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LONG-RANGE</a:t>
            </a:r>
            <a:r>
              <a:rPr lang="en-US" b="1" dirty="0" smtClean="0"/>
              <a:t> beam-beam interaction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007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400" dirty="0" smtClean="0"/>
              <a:t>Long range interactions</a:t>
            </a:r>
            <a:endParaRPr lang="en-US" sz="3400" baseline="0" dirty="0"/>
          </a:p>
        </p:txBody>
      </p:sp>
      <p:sp>
        <p:nvSpPr>
          <p:cNvPr id="15" name="Rectangle 35"/>
          <p:cNvSpPr>
            <a:spLocks noChangeArrowheads="1"/>
          </p:cNvSpPr>
          <p:nvPr/>
        </p:nvSpPr>
        <p:spPr bwMode="auto">
          <a:xfrm>
            <a:off x="76200" y="6248925"/>
            <a:ext cx="9067800" cy="49244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10000"/>
              </a:lnSpc>
              <a:buClr>
                <a:srgbClr val="FF0000"/>
              </a:buClr>
              <a:buFont typeface="Wingdings" pitchFamily="-65" charset="2"/>
              <a:buNone/>
            </a:pPr>
            <a:r>
              <a:rPr lang="en-US" sz="2400" b="1" baseline="0" dirty="0" smtClean="0"/>
              <a:t>Different particles will see different parts of the force!</a:t>
            </a:r>
            <a:endParaRPr lang="en-US" sz="2400" b="1" dirty="0" smtClean="0"/>
          </a:p>
        </p:txBody>
      </p:sp>
      <p:grpSp>
        <p:nvGrpSpPr>
          <p:cNvPr id="17" name="Group 17"/>
          <p:cNvGrpSpPr>
            <a:grpSpLocks/>
          </p:cNvGrpSpPr>
          <p:nvPr/>
        </p:nvGrpSpPr>
        <p:grpSpPr bwMode="auto">
          <a:xfrm>
            <a:off x="4801120" y="973832"/>
            <a:ext cx="4019352" cy="4039344"/>
            <a:chOff x="2286000" y="838200"/>
            <a:chExt cx="4106862" cy="3581400"/>
          </a:xfrm>
        </p:grpSpPr>
        <p:sp>
          <p:nvSpPr>
            <p:cNvPr id="20" name="Rectangle 37"/>
            <p:cNvSpPr>
              <a:spLocks noChangeArrowheads="1"/>
            </p:cNvSpPr>
            <p:nvPr/>
          </p:nvSpPr>
          <p:spPr bwMode="auto">
            <a:xfrm>
              <a:off x="2971800" y="838200"/>
              <a:ext cx="327025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 algn="ctr">
                <a:lnSpc>
                  <a:spcPct val="90000"/>
                </a:lnSpc>
                <a:buClr>
                  <a:srgbClr val="FF0000"/>
                </a:buClr>
                <a:buFont typeface="Wingdings" charset="0"/>
                <a:buNone/>
              </a:pPr>
              <a:r>
                <a:rPr lang="en-US" sz="2000" baseline="0">
                  <a:solidFill>
                    <a:schemeClr val="accent2"/>
                  </a:solidFill>
                </a:rPr>
                <a:t> Beam-beam force</a:t>
              </a:r>
            </a:p>
          </p:txBody>
        </p:sp>
        <p:pic>
          <p:nvPicPr>
            <p:cNvPr id="22" name="Picture 40" descr="ForceBBnew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1217613"/>
              <a:ext cx="4106862" cy="3201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Oval 18"/>
          <p:cNvSpPr/>
          <p:nvPr/>
        </p:nvSpPr>
        <p:spPr>
          <a:xfrm>
            <a:off x="6876256" y="2902143"/>
            <a:ext cx="1886571" cy="287868"/>
          </a:xfrm>
          <a:prstGeom prst="ellipse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239721" y="5157192"/>
            <a:ext cx="38008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Second beam displaced offset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LONG-RANGE</a:t>
            </a:r>
            <a:r>
              <a:rPr lang="en-US" b="1" dirty="0" smtClean="0"/>
              <a:t> beam-beam interaction </a:t>
            </a:r>
            <a:endParaRPr lang="en-US" dirty="0"/>
          </a:p>
        </p:txBody>
      </p:sp>
      <p:pic>
        <p:nvPicPr>
          <p:cNvPr id="9" name="Picture 8" descr="Slide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606" y="623026"/>
            <a:ext cx="3963010" cy="297225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0" y="3552334"/>
            <a:ext cx="4938222" cy="2647810"/>
            <a:chOff x="251520" y="380961"/>
            <a:chExt cx="6408712" cy="3436268"/>
          </a:xfrm>
        </p:grpSpPr>
        <p:grpSp>
          <p:nvGrpSpPr>
            <p:cNvPr id="11" name="Group 10"/>
            <p:cNvGrpSpPr/>
            <p:nvPr/>
          </p:nvGrpSpPr>
          <p:grpSpPr>
            <a:xfrm>
              <a:off x="2933823" y="2556536"/>
              <a:ext cx="3726409" cy="1260693"/>
              <a:chOff x="3297677" y="479760"/>
              <a:chExt cx="5245416" cy="1766138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>
                <a:off x="5228437" y="1648098"/>
                <a:ext cx="3314656" cy="806"/>
              </a:xfrm>
              <a:prstGeom prst="line">
                <a:avLst/>
              </a:prstGeom>
              <a:ln w="25400" cap="flat" cmpd="sng" algn="ctr">
                <a:solidFill>
                  <a:schemeClr val="accent1"/>
                </a:solidFill>
                <a:prstDash val="dot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5533420" y="1146507"/>
                <a:ext cx="2791581" cy="10047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10800000" flipV="1">
                <a:off x="5533421" y="1146507"/>
                <a:ext cx="2791580" cy="10047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Oval 29"/>
              <p:cNvSpPr/>
              <p:nvPr/>
            </p:nvSpPr>
            <p:spPr>
              <a:xfrm rot="1315116">
                <a:off x="6775034" y="1598618"/>
                <a:ext cx="287576" cy="84931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 rot="20191812">
                <a:off x="6802392" y="1594041"/>
                <a:ext cx="287575" cy="84931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 rot="1315116">
                <a:off x="7384098" y="1832360"/>
                <a:ext cx="279342" cy="8249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 rot="1315116">
                <a:off x="6162782" y="1382949"/>
                <a:ext cx="279342" cy="8249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 rot="1165909">
                <a:off x="8030449" y="2054283"/>
                <a:ext cx="414237" cy="122337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 rot="1315116">
                <a:off x="5239238" y="1056004"/>
                <a:ext cx="414237" cy="122337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 rot="20191812">
                <a:off x="7299176" y="1385479"/>
                <a:ext cx="405035" cy="11962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 rot="20191812">
                <a:off x="6110590" y="1810584"/>
                <a:ext cx="405035" cy="11962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 rot="20191812">
                <a:off x="5281354" y="2068513"/>
                <a:ext cx="600626" cy="177385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 rot="20630471">
                <a:off x="7926472" y="1101116"/>
                <a:ext cx="600626" cy="177385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055363" y="479760"/>
                <a:ext cx="896472" cy="283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/>
                  <a:t>Head-On</a:t>
                </a:r>
                <a:endParaRPr lang="en-US" b="1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297677" y="1306965"/>
                <a:ext cx="1115250" cy="283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/>
                  <a:t>Long Range</a:t>
                </a:r>
                <a:endParaRPr lang="en-US" b="1" dirty="0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 rot="16200000" flipH="1">
                <a:off x="5185781" y="1657201"/>
                <a:ext cx="782771" cy="589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sysDash"/>
                <a:headEnd type="arrow" w="med" len="sm"/>
                <a:tailEnd type="arrow" w="med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Connector 11"/>
            <p:cNvCxnSpPr/>
            <p:nvPr/>
          </p:nvCxnSpPr>
          <p:spPr>
            <a:xfrm>
              <a:off x="2852943" y="2513750"/>
              <a:ext cx="430509" cy="799999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185949" y="2403794"/>
              <a:ext cx="1995063" cy="20560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/>
            <p:cNvGrpSpPr/>
            <p:nvPr/>
          </p:nvGrpSpPr>
          <p:grpSpPr>
            <a:xfrm>
              <a:off x="251520" y="380961"/>
              <a:ext cx="2895212" cy="2875957"/>
              <a:chOff x="6357308" y="2053450"/>
              <a:chExt cx="2895212" cy="2875957"/>
            </a:xfrm>
          </p:grpSpPr>
          <p:sp>
            <p:nvSpPr>
              <p:cNvPr id="18" name="Oval 18"/>
              <p:cNvSpPr>
                <a:spLocks noChangeArrowheads="1"/>
              </p:cNvSpPr>
              <p:nvPr/>
            </p:nvSpPr>
            <p:spPr bwMode="auto">
              <a:xfrm>
                <a:off x="6593905" y="2406927"/>
                <a:ext cx="2358091" cy="224072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1" name="Picture 20" descr="AliceDet.gi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7308" y="3656196"/>
                <a:ext cx="909651" cy="636900"/>
              </a:xfrm>
              <a:prstGeom prst="rect">
                <a:avLst/>
              </a:prstGeom>
            </p:spPr>
          </p:pic>
          <p:pic>
            <p:nvPicPr>
              <p:cNvPr id="23" name="Picture 22" descr="atlasdetector.jp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23540" y="4207365"/>
                <a:ext cx="1031665" cy="722042"/>
              </a:xfrm>
              <a:prstGeom prst="rect">
                <a:avLst/>
              </a:prstGeom>
            </p:spPr>
          </p:pic>
          <p:pic>
            <p:nvPicPr>
              <p:cNvPr id="25" name="Picture 24" descr="cms.gi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4086" y="2053450"/>
                <a:ext cx="981809" cy="706954"/>
              </a:xfrm>
              <a:prstGeom prst="rect">
                <a:avLst/>
              </a:prstGeom>
            </p:spPr>
          </p:pic>
          <p:pic>
            <p:nvPicPr>
              <p:cNvPr id="26" name="Picture 25" descr="LHCbExperiment.gi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14359" y="3622037"/>
                <a:ext cx="938161" cy="705184"/>
              </a:xfrm>
              <a:prstGeom prst="rect">
                <a:avLst/>
              </a:prstGeom>
            </p:spPr>
          </p:pic>
        </p:grpSp>
      </p:grpSp>
      <p:cxnSp>
        <p:nvCxnSpPr>
          <p:cNvPr id="4" name="Straight Arrow Connector 3"/>
          <p:cNvCxnSpPr>
            <a:endCxn id="30" idx="0"/>
          </p:cNvCxnSpPr>
          <p:nvPr/>
        </p:nvCxnSpPr>
        <p:spPr>
          <a:xfrm flipH="1">
            <a:off x="4057803" y="5505778"/>
            <a:ext cx="9352" cy="3400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10"/>
          <p:cNvSpPr>
            <a:spLocks noChangeArrowheads="1"/>
          </p:cNvSpPr>
          <p:nvPr/>
        </p:nvSpPr>
        <p:spPr bwMode="auto">
          <a:xfrm>
            <a:off x="182309" y="1991378"/>
            <a:ext cx="1325694" cy="346249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b="1" baseline="0" dirty="0" err="1" smtClean="0">
                <a:solidFill>
                  <a:srgbClr val="000000"/>
                </a:solidFill>
              </a:rPr>
              <a:t>Tevatron</a:t>
            </a:r>
            <a:endParaRPr lang="en-US" b="1" baseline="3000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AA40D-38D1-044F-9D51-D9A710F547F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793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28432</TotalTime>
  <Words>1989</Words>
  <Application>Microsoft Macintosh PowerPoint</Application>
  <PresentationFormat>On-screen Show (4:3)</PresentationFormat>
  <Paragraphs>257</Paragraphs>
  <Slides>28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Beam-Beam Effects: an Overview</vt:lpstr>
      <vt:lpstr>Colliders and Beam-Beam Effects</vt:lpstr>
      <vt:lpstr>Colliders and Beam-Beam Effects</vt:lpstr>
      <vt:lpstr>Colliders and Beam-Beam Effects</vt:lpstr>
      <vt:lpstr>Beam-Beam Force</vt:lpstr>
      <vt:lpstr>PowerPoint Presentation</vt:lpstr>
      <vt:lpstr>PowerPoint Presentation</vt:lpstr>
      <vt:lpstr>PowerPoint Presentation</vt:lpstr>
      <vt:lpstr>PowerPoint Presentation</vt:lpstr>
      <vt:lpstr>Beam-Beam Incoherent effects</vt:lpstr>
      <vt:lpstr>Beam-Beam tune shift and tune-spread</vt:lpstr>
      <vt:lpstr>Compensation schemes active and passive</vt:lpstr>
      <vt:lpstr>Beam-Beam dynamic beta and beta-spread</vt:lpstr>
      <vt:lpstr>Beam-Beam and resonances</vt:lpstr>
      <vt:lpstr>Beam-Beam and resonances</vt:lpstr>
      <vt:lpstr>Beam-Beam and resonances</vt:lpstr>
      <vt:lpstr>Beam-Beam limit</vt:lpstr>
      <vt:lpstr>Beam-Beam Coherent effects</vt:lpstr>
      <vt:lpstr>Orbit effects</vt:lpstr>
      <vt:lpstr>Beam-Beam Coherent modes</vt:lpstr>
      <vt:lpstr>Beam-Beam Flip-Flop effect</vt:lpstr>
      <vt:lpstr>Beam-Beam driven coherent instabilities</vt:lpstr>
      <vt:lpstr>X-Z Instability with CW</vt:lpstr>
      <vt:lpstr>Beam-Beam + longitudinal coupling impedance and beamstrahlung</vt:lpstr>
      <vt:lpstr>Beam-Beam effects</vt:lpstr>
      <vt:lpstr>Beam-beam studies in the future?</vt:lpstr>
      <vt:lpstr>Future beam-beam studies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</dc:creator>
  <cp:lastModifiedBy>Tatiana Pieloni</cp:lastModifiedBy>
  <cp:revision>478</cp:revision>
  <cp:lastPrinted>2022-01-13T07:35:55Z</cp:lastPrinted>
  <dcterms:created xsi:type="dcterms:W3CDTF">2021-12-23T09:08:05Z</dcterms:created>
  <dcterms:modified xsi:type="dcterms:W3CDTF">2022-01-13T11:48:00Z</dcterms:modified>
</cp:coreProperties>
</file>