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28"/>
  </p:notesMasterIdLst>
  <p:handoutMasterIdLst>
    <p:handoutMasterId r:id="rId29"/>
  </p:handoutMasterIdLst>
  <p:sldIdLst>
    <p:sldId id="921" r:id="rId5"/>
    <p:sldId id="1011" r:id="rId6"/>
    <p:sldId id="1008" r:id="rId7"/>
    <p:sldId id="1209" r:id="rId8"/>
    <p:sldId id="1210" r:id="rId9"/>
    <p:sldId id="1226" r:id="rId10"/>
    <p:sldId id="1211" r:id="rId11"/>
    <p:sldId id="1198" r:id="rId12"/>
    <p:sldId id="266" r:id="rId13"/>
    <p:sldId id="1224" r:id="rId14"/>
    <p:sldId id="1225" r:id="rId15"/>
    <p:sldId id="1206" r:id="rId16"/>
    <p:sldId id="1221" r:id="rId17"/>
    <p:sldId id="1223" r:id="rId18"/>
    <p:sldId id="1222" r:id="rId19"/>
    <p:sldId id="1212" r:id="rId20"/>
    <p:sldId id="1213" r:id="rId21"/>
    <p:sldId id="1214" r:id="rId22"/>
    <p:sldId id="1215" r:id="rId23"/>
    <p:sldId id="1216" r:id="rId24"/>
    <p:sldId id="1218" r:id="rId25"/>
    <p:sldId id="1217" r:id="rId26"/>
    <p:sldId id="1219" r:id="rId27"/>
  </p:sldIdLst>
  <p:sldSz cx="9144000" cy="6858000" type="screen4x3"/>
  <p:notesSz cx="7099300" cy="10234613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00"/>
    <a:srgbClr val="FAFCB9"/>
    <a:srgbClr val="009900"/>
    <a:srgbClr val="FF6161"/>
    <a:srgbClr val="653AFF"/>
    <a:srgbClr val="FF66EF"/>
    <a:srgbClr val="81A9FD"/>
    <a:srgbClr val="7BD2FD"/>
    <a:srgbClr val="80FFF0"/>
    <a:srgbClr val="FFB3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間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7" autoAdjust="0"/>
    <p:restoredTop sz="50000" autoAdjust="0"/>
  </p:normalViewPr>
  <p:slideViewPr>
    <p:cSldViewPr snapToGrid="0" snapToObjects="1">
      <p:cViewPr varScale="1">
        <p:scale>
          <a:sx n="97" d="100"/>
          <a:sy n="97" d="100"/>
        </p:scale>
        <p:origin x="36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692CE832-F27E-8B44-90D5-BE5049F10003}" type="datetimeFigureOut">
              <a:rPr lang="ja-JP" altLang="en-US" smtClean="0"/>
              <a:pPr/>
              <a:t>2022/1/11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23694B4-A296-3248-9BA1-279B61F7098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0B7F73A-59D5-6545-927C-A41DCFD4780A}" type="datetimeFigureOut">
              <a:rPr lang="ja-JP" altLang="en-US" smtClean="0"/>
              <a:pPr/>
              <a:t>2022/1/11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D6C264B-4881-734E-B2FE-D17F4931CA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6C264B-4881-734E-B2FE-D17F4931CA05}" type="slidenum">
              <a:rPr lang="ja-JP" altLang="en-US" smtClean="0"/>
              <a:pPr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47320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24238" y="6576886"/>
            <a:ext cx="7635907" cy="256599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Osaka"/>
                <a:ea typeface="Osaka"/>
                <a:cs typeface="Osaka"/>
              </a:defRPr>
            </a:lvl1pPr>
          </a:lstStyle>
          <a:p>
            <a:r>
              <a:rPr lang="ja-JP" altLang="en-US" dirty="0"/>
              <a:t>末次・飛山</a:t>
            </a:r>
            <a:r>
              <a:rPr lang="en-US" altLang="ja-JP" dirty="0"/>
              <a:t>[</a:t>
            </a:r>
            <a:r>
              <a:rPr lang="en-US" altLang="ja-JP" dirty="0" err="1"/>
              <a:t>SueprKEKB</a:t>
            </a:r>
            <a:r>
              <a:rPr lang="ja-JP" altLang="en-US" dirty="0"/>
              <a:t>報告」</a:t>
            </a: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5</a:t>
            </a:r>
            <a:r>
              <a:rPr lang="ja-JP" altLang="en-US" dirty="0"/>
              <a:t>月</a:t>
            </a:r>
            <a:r>
              <a:rPr lang="en-US" altLang="ja-JP" dirty="0"/>
              <a:t>31</a:t>
            </a:r>
            <a:r>
              <a:rPr lang="ja-JP" altLang="en-US" dirty="0"/>
              <a:t>日 </a:t>
            </a:r>
            <a:r>
              <a:rPr lang="en-US" altLang="ja-JP" dirty="0"/>
              <a:t>@</a:t>
            </a:r>
            <a:r>
              <a:rPr lang="ja-JP" altLang="en-US" dirty="0"/>
              <a:t>素粒子原子核研究所運営会議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SuperKEKB_logo_b.png" descr="SuperKEKB_logo_b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2" y="19050"/>
            <a:ext cx="675432" cy="444500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タイトルテキスト"/>
          <p:cNvSpPr>
            <a:spLocks noGrp="1"/>
          </p:cNvSpPr>
          <p:nvPr>
            <p:ph type="title"/>
          </p:nvPr>
        </p:nvSpPr>
        <p:spPr>
          <a:xfrm>
            <a:off x="885825" y="0"/>
            <a:ext cx="8258361" cy="663898"/>
          </a:xfrm>
          <a:prstGeom prst="rect">
            <a:avLst/>
          </a:prstGeom>
          <a:solidFill>
            <a:srgbClr val="0433FF"/>
          </a:solidFill>
        </p:spPr>
        <p:txBody>
          <a:bodyPr lIns="267890" tIns="267890" rIns="267890" bIns="267890">
            <a:noAutofit/>
          </a:bodyPr>
          <a:lstStyle>
            <a:lvl1pPr algn="r" defTabSz="308074">
              <a:defRPr sz="1650" b="1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34" name="スライド番号"/>
          <p:cNvSpPr>
            <a:spLocks noGrp="1"/>
          </p:cNvSpPr>
          <p:nvPr>
            <p:ph type="sldNum" sz="quarter" idx="2"/>
          </p:nvPr>
        </p:nvSpPr>
        <p:spPr>
          <a:xfrm>
            <a:off x="4495154" y="6584950"/>
            <a:ext cx="153693" cy="211138"/>
          </a:xfrm>
          <a:prstGeom prst="rect">
            <a:avLst/>
          </a:prstGeom>
        </p:spPr>
        <p:txBody>
          <a:bodyPr lIns="71437" tIns="71437" rIns="71437" bIns="71437"/>
          <a:lstStyle>
            <a:lvl1pPr defTabSz="308074">
              <a:defRPr sz="675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217075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3" y="3886203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5829" indent="0" algn="ctr">
              <a:buNone/>
              <a:defRPr/>
            </a:lvl2pPr>
            <a:lvl3pPr marL="851656" indent="0" algn="ctr">
              <a:buNone/>
              <a:defRPr/>
            </a:lvl3pPr>
            <a:lvl4pPr marL="1277485" indent="0" algn="ctr">
              <a:buNone/>
              <a:defRPr/>
            </a:lvl4pPr>
            <a:lvl5pPr marL="1703313" indent="0" algn="ctr">
              <a:buNone/>
              <a:defRPr/>
            </a:lvl5pPr>
            <a:lvl6pPr marL="2129141" indent="0" algn="ctr">
              <a:buNone/>
              <a:defRPr/>
            </a:lvl6pPr>
            <a:lvl7pPr marL="2554970" indent="0" algn="ctr">
              <a:buNone/>
              <a:defRPr/>
            </a:lvl7pPr>
            <a:lvl8pPr marL="2980797" indent="0" algn="ctr">
              <a:buNone/>
              <a:defRPr/>
            </a:lvl8pPr>
            <a:lvl9pPr marL="3406626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53FE9-5C6C-6548-957D-1A4EE3A3B61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50353914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39884" y="997606"/>
            <a:ext cx="9087569" cy="558544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21721-5FDC-D445-9F85-7F3CCA7B1AE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1650347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438" y="4406903"/>
            <a:ext cx="7772400" cy="1362075"/>
          </a:xfrm>
        </p:spPr>
        <p:txBody>
          <a:bodyPr anchor="t"/>
          <a:lstStyle>
            <a:lvl1pPr algn="l">
              <a:defRPr sz="3764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438" y="2906714"/>
            <a:ext cx="7772400" cy="1500187"/>
          </a:xfrm>
        </p:spPr>
        <p:txBody>
          <a:bodyPr anchor="b"/>
          <a:lstStyle>
            <a:lvl1pPr marL="0" indent="0">
              <a:buNone/>
              <a:defRPr sz="1882"/>
            </a:lvl1pPr>
            <a:lvl2pPr marL="425829" indent="0">
              <a:buNone/>
              <a:defRPr sz="1711"/>
            </a:lvl2pPr>
            <a:lvl3pPr marL="851656" indent="0">
              <a:buNone/>
              <a:defRPr sz="1454"/>
            </a:lvl3pPr>
            <a:lvl4pPr marL="1277485" indent="0">
              <a:buNone/>
              <a:defRPr sz="1283"/>
            </a:lvl4pPr>
            <a:lvl5pPr marL="1703313" indent="0">
              <a:buNone/>
              <a:defRPr sz="1283"/>
            </a:lvl5pPr>
            <a:lvl6pPr marL="2129141" indent="0">
              <a:buNone/>
              <a:defRPr sz="1283"/>
            </a:lvl6pPr>
            <a:lvl7pPr marL="2554970" indent="0">
              <a:buNone/>
              <a:defRPr sz="1283"/>
            </a:lvl7pPr>
            <a:lvl8pPr marL="2980797" indent="0">
              <a:buNone/>
              <a:defRPr sz="1283"/>
            </a:lvl8pPr>
            <a:lvl9pPr marL="3406626" indent="0">
              <a:buNone/>
              <a:defRPr sz="128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B4DE4-18C0-CA4C-B6F1-505553AAF7C8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03175695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52400" y="1143001"/>
            <a:ext cx="4311162" cy="5334000"/>
          </a:xfrm>
        </p:spPr>
        <p:txBody>
          <a:bodyPr/>
          <a:lstStyle>
            <a:lvl1pPr>
              <a:defRPr sz="2567"/>
            </a:lvl1pPr>
            <a:lvl2pPr>
              <a:defRPr sz="2224"/>
            </a:lvl2pPr>
            <a:lvl3pPr>
              <a:defRPr sz="1882"/>
            </a:lvl3pPr>
            <a:lvl4pPr>
              <a:defRPr sz="1711"/>
            </a:lvl4pPr>
            <a:lvl5pPr>
              <a:defRPr sz="1711"/>
            </a:lvl5pPr>
            <a:lvl6pPr>
              <a:defRPr sz="1711"/>
            </a:lvl6pPr>
            <a:lvl7pPr>
              <a:defRPr sz="1711"/>
            </a:lvl7pPr>
            <a:lvl8pPr>
              <a:defRPr sz="1711"/>
            </a:lvl8pPr>
            <a:lvl9pPr>
              <a:defRPr sz="17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04239" y="1143001"/>
            <a:ext cx="4311162" cy="5334000"/>
          </a:xfrm>
        </p:spPr>
        <p:txBody>
          <a:bodyPr/>
          <a:lstStyle>
            <a:lvl1pPr>
              <a:defRPr sz="2567"/>
            </a:lvl1pPr>
            <a:lvl2pPr>
              <a:defRPr sz="2224"/>
            </a:lvl2pPr>
            <a:lvl3pPr>
              <a:defRPr sz="1882"/>
            </a:lvl3pPr>
            <a:lvl4pPr>
              <a:defRPr sz="1711"/>
            </a:lvl4pPr>
            <a:lvl5pPr>
              <a:defRPr sz="1711"/>
            </a:lvl5pPr>
            <a:lvl6pPr>
              <a:defRPr sz="1711"/>
            </a:lvl6pPr>
            <a:lvl7pPr>
              <a:defRPr sz="1711"/>
            </a:lvl7pPr>
            <a:lvl8pPr>
              <a:defRPr sz="1711"/>
            </a:lvl8pPr>
            <a:lvl9pPr>
              <a:defRPr sz="17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40019-2845-704D-8DB1-1F79568350A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03207506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6"/>
            <a:ext cx="4040066" cy="639762"/>
          </a:xfrm>
        </p:spPr>
        <p:txBody>
          <a:bodyPr anchor="b"/>
          <a:lstStyle>
            <a:lvl1pPr marL="0" indent="0">
              <a:buNone/>
              <a:defRPr sz="2224" b="1"/>
            </a:lvl1pPr>
            <a:lvl2pPr marL="425829" indent="0">
              <a:buNone/>
              <a:defRPr sz="1882" b="1"/>
            </a:lvl2pPr>
            <a:lvl3pPr marL="851656" indent="0">
              <a:buNone/>
              <a:defRPr sz="1711" b="1"/>
            </a:lvl3pPr>
            <a:lvl4pPr marL="1277485" indent="0">
              <a:buNone/>
              <a:defRPr sz="1454" b="1"/>
            </a:lvl4pPr>
            <a:lvl5pPr marL="1703313" indent="0">
              <a:buNone/>
              <a:defRPr sz="1454" b="1"/>
            </a:lvl5pPr>
            <a:lvl6pPr marL="2129141" indent="0">
              <a:buNone/>
              <a:defRPr sz="1454" b="1"/>
            </a:lvl6pPr>
            <a:lvl7pPr marL="2554970" indent="0">
              <a:buNone/>
              <a:defRPr sz="1454" b="1"/>
            </a:lvl7pPr>
            <a:lvl8pPr marL="2980797" indent="0">
              <a:buNone/>
              <a:defRPr sz="1454" b="1"/>
            </a:lvl8pPr>
            <a:lvl9pPr marL="3406626" indent="0">
              <a:buNone/>
              <a:defRPr sz="1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6"/>
            <a:ext cx="4040066" cy="3951288"/>
          </a:xfrm>
        </p:spPr>
        <p:txBody>
          <a:bodyPr/>
          <a:lstStyle>
            <a:lvl1pPr>
              <a:defRPr sz="2224"/>
            </a:lvl1pPr>
            <a:lvl2pPr>
              <a:defRPr sz="1882"/>
            </a:lvl2pPr>
            <a:lvl3pPr>
              <a:defRPr sz="1711"/>
            </a:lvl3pPr>
            <a:lvl4pPr>
              <a:defRPr sz="1454"/>
            </a:lvl4pPr>
            <a:lvl5pPr>
              <a:defRPr sz="1454"/>
            </a:lvl5pPr>
            <a:lvl6pPr>
              <a:defRPr sz="1454"/>
            </a:lvl6pPr>
            <a:lvl7pPr>
              <a:defRPr sz="1454"/>
            </a:lvl7pPr>
            <a:lvl8pPr>
              <a:defRPr sz="1454"/>
            </a:lvl8pPr>
            <a:lvl9pPr>
              <a:defRPr sz="14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273" y="1535116"/>
            <a:ext cx="4041531" cy="639762"/>
          </a:xfrm>
        </p:spPr>
        <p:txBody>
          <a:bodyPr anchor="b"/>
          <a:lstStyle>
            <a:lvl1pPr marL="0" indent="0">
              <a:buNone/>
              <a:defRPr sz="2224" b="1"/>
            </a:lvl1pPr>
            <a:lvl2pPr marL="425829" indent="0">
              <a:buNone/>
              <a:defRPr sz="1882" b="1"/>
            </a:lvl2pPr>
            <a:lvl3pPr marL="851656" indent="0">
              <a:buNone/>
              <a:defRPr sz="1711" b="1"/>
            </a:lvl3pPr>
            <a:lvl4pPr marL="1277485" indent="0">
              <a:buNone/>
              <a:defRPr sz="1454" b="1"/>
            </a:lvl4pPr>
            <a:lvl5pPr marL="1703313" indent="0">
              <a:buNone/>
              <a:defRPr sz="1454" b="1"/>
            </a:lvl5pPr>
            <a:lvl6pPr marL="2129141" indent="0">
              <a:buNone/>
              <a:defRPr sz="1454" b="1"/>
            </a:lvl6pPr>
            <a:lvl7pPr marL="2554970" indent="0">
              <a:buNone/>
              <a:defRPr sz="1454" b="1"/>
            </a:lvl7pPr>
            <a:lvl8pPr marL="2980797" indent="0">
              <a:buNone/>
              <a:defRPr sz="1454" b="1"/>
            </a:lvl8pPr>
            <a:lvl9pPr marL="3406626" indent="0">
              <a:buNone/>
              <a:defRPr sz="1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273" y="2174876"/>
            <a:ext cx="4041531" cy="3951288"/>
          </a:xfrm>
        </p:spPr>
        <p:txBody>
          <a:bodyPr/>
          <a:lstStyle>
            <a:lvl1pPr>
              <a:defRPr sz="2224"/>
            </a:lvl1pPr>
            <a:lvl2pPr>
              <a:defRPr sz="1882"/>
            </a:lvl2pPr>
            <a:lvl3pPr>
              <a:defRPr sz="1711"/>
            </a:lvl3pPr>
            <a:lvl4pPr>
              <a:defRPr sz="1454"/>
            </a:lvl4pPr>
            <a:lvl5pPr>
              <a:defRPr sz="1454"/>
            </a:lvl5pPr>
            <a:lvl6pPr>
              <a:defRPr sz="1454"/>
            </a:lvl6pPr>
            <a:lvl7pPr>
              <a:defRPr sz="1454"/>
            </a:lvl7pPr>
            <a:lvl8pPr>
              <a:defRPr sz="1454"/>
            </a:lvl8pPr>
            <a:lvl9pPr>
              <a:defRPr sz="14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22B60-6276-D242-83CB-B0C8473716D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13337906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83661-B5AA-2C4C-AEB0-47E793563D5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74623555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13FF4-2407-AE4D-838C-76990F38DDA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9346977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3"/>
            <a:ext cx="3008435" cy="1162050"/>
          </a:xfrm>
        </p:spPr>
        <p:txBody>
          <a:bodyPr anchor="b"/>
          <a:lstStyle>
            <a:lvl1pPr algn="l">
              <a:defRPr sz="188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541" y="273054"/>
            <a:ext cx="5111262" cy="5853113"/>
          </a:xfrm>
        </p:spPr>
        <p:txBody>
          <a:bodyPr/>
          <a:lstStyle>
            <a:lvl1pPr>
              <a:defRPr sz="2994"/>
            </a:lvl1pPr>
            <a:lvl2pPr>
              <a:defRPr sz="2567"/>
            </a:lvl2pPr>
            <a:lvl3pPr>
              <a:defRPr sz="2224"/>
            </a:lvl3pPr>
            <a:lvl4pPr>
              <a:defRPr sz="1882"/>
            </a:lvl4pPr>
            <a:lvl5pPr>
              <a:defRPr sz="1882"/>
            </a:lvl5pPr>
            <a:lvl6pPr>
              <a:defRPr sz="1882"/>
            </a:lvl6pPr>
            <a:lvl7pPr>
              <a:defRPr sz="1882"/>
            </a:lvl7pPr>
            <a:lvl8pPr>
              <a:defRPr sz="1882"/>
            </a:lvl8pPr>
            <a:lvl9pPr>
              <a:defRPr sz="18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435" cy="4691063"/>
          </a:xfrm>
        </p:spPr>
        <p:txBody>
          <a:bodyPr/>
          <a:lstStyle>
            <a:lvl1pPr marL="0" indent="0">
              <a:buNone/>
              <a:defRPr sz="1283"/>
            </a:lvl1pPr>
            <a:lvl2pPr marL="425829" indent="0">
              <a:buNone/>
              <a:defRPr sz="1112"/>
            </a:lvl2pPr>
            <a:lvl3pPr marL="851656" indent="0">
              <a:buNone/>
              <a:defRPr sz="941"/>
            </a:lvl3pPr>
            <a:lvl4pPr marL="1277485" indent="0">
              <a:buNone/>
              <a:defRPr sz="856"/>
            </a:lvl4pPr>
            <a:lvl5pPr marL="1703313" indent="0">
              <a:buNone/>
              <a:defRPr sz="856"/>
            </a:lvl5pPr>
            <a:lvl6pPr marL="2129141" indent="0">
              <a:buNone/>
              <a:defRPr sz="856"/>
            </a:lvl6pPr>
            <a:lvl7pPr marL="2554970" indent="0">
              <a:buNone/>
              <a:defRPr sz="856"/>
            </a:lvl7pPr>
            <a:lvl8pPr marL="2980797" indent="0">
              <a:buNone/>
              <a:defRPr sz="856"/>
            </a:lvl8pPr>
            <a:lvl9pPr marL="3406626" indent="0">
              <a:buNone/>
              <a:defRPr sz="85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C998A-891B-BF4D-9808-29A40A5F591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70212767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169" y="4800600"/>
            <a:ext cx="5486400" cy="566738"/>
          </a:xfrm>
        </p:spPr>
        <p:txBody>
          <a:bodyPr anchor="b"/>
          <a:lstStyle>
            <a:lvl1pPr algn="l">
              <a:defRPr sz="188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169" y="612775"/>
            <a:ext cx="5486400" cy="4114800"/>
          </a:xfrm>
        </p:spPr>
        <p:txBody>
          <a:bodyPr/>
          <a:lstStyle>
            <a:lvl1pPr marL="0" indent="0">
              <a:buNone/>
              <a:defRPr sz="2994"/>
            </a:lvl1pPr>
            <a:lvl2pPr marL="425829" indent="0">
              <a:buNone/>
              <a:defRPr sz="2567"/>
            </a:lvl2pPr>
            <a:lvl3pPr marL="851656" indent="0">
              <a:buNone/>
              <a:defRPr sz="2224"/>
            </a:lvl3pPr>
            <a:lvl4pPr marL="1277485" indent="0">
              <a:buNone/>
              <a:defRPr sz="1882"/>
            </a:lvl4pPr>
            <a:lvl5pPr marL="1703313" indent="0">
              <a:buNone/>
              <a:defRPr sz="1882"/>
            </a:lvl5pPr>
            <a:lvl6pPr marL="2129141" indent="0">
              <a:buNone/>
              <a:defRPr sz="1882"/>
            </a:lvl6pPr>
            <a:lvl7pPr marL="2554970" indent="0">
              <a:buNone/>
              <a:defRPr sz="1882"/>
            </a:lvl7pPr>
            <a:lvl8pPr marL="2980797" indent="0">
              <a:buNone/>
              <a:defRPr sz="1882"/>
            </a:lvl8pPr>
            <a:lvl9pPr marL="3406626" indent="0">
              <a:buNone/>
              <a:defRPr sz="1882"/>
            </a:lvl9pPr>
          </a:lstStyle>
          <a:p>
            <a:pPr lvl="0"/>
            <a:r>
              <a:rPr lang="ja-JP" altLang="en-US" noProof="0"/>
              <a:t>プレースホルダーまでドラッグするかアイコンをクリックして図を追加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169" y="5367338"/>
            <a:ext cx="5486400" cy="804862"/>
          </a:xfrm>
        </p:spPr>
        <p:txBody>
          <a:bodyPr/>
          <a:lstStyle>
            <a:lvl1pPr marL="0" indent="0">
              <a:buNone/>
              <a:defRPr sz="1283"/>
            </a:lvl1pPr>
            <a:lvl2pPr marL="425829" indent="0">
              <a:buNone/>
              <a:defRPr sz="1112"/>
            </a:lvl2pPr>
            <a:lvl3pPr marL="851656" indent="0">
              <a:buNone/>
              <a:defRPr sz="941"/>
            </a:lvl3pPr>
            <a:lvl4pPr marL="1277485" indent="0">
              <a:buNone/>
              <a:defRPr sz="856"/>
            </a:lvl4pPr>
            <a:lvl5pPr marL="1703313" indent="0">
              <a:buNone/>
              <a:defRPr sz="856"/>
            </a:lvl5pPr>
            <a:lvl6pPr marL="2129141" indent="0">
              <a:buNone/>
              <a:defRPr sz="856"/>
            </a:lvl6pPr>
            <a:lvl7pPr marL="2554970" indent="0">
              <a:buNone/>
              <a:defRPr sz="856"/>
            </a:lvl7pPr>
            <a:lvl8pPr marL="2980797" indent="0">
              <a:buNone/>
              <a:defRPr sz="856"/>
            </a:lvl8pPr>
            <a:lvl9pPr marL="3406626" indent="0">
              <a:buNone/>
              <a:defRPr sz="85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32A45-E3B9-EF40-9F67-1D5373393C6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38432921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4E322-4B46-D54A-9D81-82D8D585480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18986660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7662" y="419100"/>
            <a:ext cx="2215661" cy="60579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40678" y="419100"/>
            <a:ext cx="6506308" cy="60579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0852C-B4CE-6044-A8A3-AE7569FA2C5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78695627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3" y="3886203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5829" indent="0" algn="ctr">
              <a:buNone/>
              <a:defRPr/>
            </a:lvl2pPr>
            <a:lvl3pPr marL="851656" indent="0" algn="ctr">
              <a:buNone/>
              <a:defRPr/>
            </a:lvl3pPr>
            <a:lvl4pPr marL="1277485" indent="0" algn="ctr">
              <a:buNone/>
              <a:defRPr/>
            </a:lvl4pPr>
            <a:lvl5pPr marL="1703313" indent="0" algn="ctr">
              <a:buNone/>
              <a:defRPr/>
            </a:lvl5pPr>
            <a:lvl6pPr marL="2129141" indent="0" algn="ctr">
              <a:buNone/>
              <a:defRPr/>
            </a:lvl6pPr>
            <a:lvl7pPr marL="2554970" indent="0" algn="ctr">
              <a:buNone/>
              <a:defRPr/>
            </a:lvl7pPr>
            <a:lvl8pPr marL="2980797" indent="0" algn="ctr">
              <a:buNone/>
              <a:defRPr/>
            </a:lvl8pPr>
            <a:lvl9pPr marL="3406626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53FE9-5C6C-6548-957D-1A4EE3A3B61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26842816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39884" y="997606"/>
            <a:ext cx="9087569" cy="558544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21721-5FDC-D445-9F85-7F3CCA7B1AE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48853868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438" y="4406903"/>
            <a:ext cx="7772400" cy="1362075"/>
          </a:xfrm>
        </p:spPr>
        <p:txBody>
          <a:bodyPr anchor="t"/>
          <a:lstStyle>
            <a:lvl1pPr algn="l">
              <a:defRPr sz="3764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438" y="2906714"/>
            <a:ext cx="7772400" cy="1500187"/>
          </a:xfrm>
        </p:spPr>
        <p:txBody>
          <a:bodyPr anchor="b"/>
          <a:lstStyle>
            <a:lvl1pPr marL="0" indent="0">
              <a:buNone/>
              <a:defRPr sz="1882"/>
            </a:lvl1pPr>
            <a:lvl2pPr marL="425829" indent="0">
              <a:buNone/>
              <a:defRPr sz="1711"/>
            </a:lvl2pPr>
            <a:lvl3pPr marL="851656" indent="0">
              <a:buNone/>
              <a:defRPr sz="1454"/>
            </a:lvl3pPr>
            <a:lvl4pPr marL="1277485" indent="0">
              <a:buNone/>
              <a:defRPr sz="1283"/>
            </a:lvl4pPr>
            <a:lvl5pPr marL="1703313" indent="0">
              <a:buNone/>
              <a:defRPr sz="1283"/>
            </a:lvl5pPr>
            <a:lvl6pPr marL="2129141" indent="0">
              <a:buNone/>
              <a:defRPr sz="1283"/>
            </a:lvl6pPr>
            <a:lvl7pPr marL="2554970" indent="0">
              <a:buNone/>
              <a:defRPr sz="1283"/>
            </a:lvl7pPr>
            <a:lvl8pPr marL="2980797" indent="0">
              <a:buNone/>
              <a:defRPr sz="1283"/>
            </a:lvl8pPr>
            <a:lvl9pPr marL="3406626" indent="0">
              <a:buNone/>
              <a:defRPr sz="128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B4DE4-18C0-CA4C-B6F1-505553AAF7C8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38922717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52400" y="1143001"/>
            <a:ext cx="4311162" cy="5334000"/>
          </a:xfrm>
        </p:spPr>
        <p:txBody>
          <a:bodyPr/>
          <a:lstStyle>
            <a:lvl1pPr>
              <a:defRPr sz="2567"/>
            </a:lvl1pPr>
            <a:lvl2pPr>
              <a:defRPr sz="2224"/>
            </a:lvl2pPr>
            <a:lvl3pPr>
              <a:defRPr sz="1882"/>
            </a:lvl3pPr>
            <a:lvl4pPr>
              <a:defRPr sz="1711"/>
            </a:lvl4pPr>
            <a:lvl5pPr>
              <a:defRPr sz="1711"/>
            </a:lvl5pPr>
            <a:lvl6pPr>
              <a:defRPr sz="1711"/>
            </a:lvl6pPr>
            <a:lvl7pPr>
              <a:defRPr sz="1711"/>
            </a:lvl7pPr>
            <a:lvl8pPr>
              <a:defRPr sz="1711"/>
            </a:lvl8pPr>
            <a:lvl9pPr>
              <a:defRPr sz="17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04239" y="1143001"/>
            <a:ext cx="4311162" cy="5334000"/>
          </a:xfrm>
        </p:spPr>
        <p:txBody>
          <a:bodyPr/>
          <a:lstStyle>
            <a:lvl1pPr>
              <a:defRPr sz="2567"/>
            </a:lvl1pPr>
            <a:lvl2pPr>
              <a:defRPr sz="2224"/>
            </a:lvl2pPr>
            <a:lvl3pPr>
              <a:defRPr sz="1882"/>
            </a:lvl3pPr>
            <a:lvl4pPr>
              <a:defRPr sz="1711"/>
            </a:lvl4pPr>
            <a:lvl5pPr>
              <a:defRPr sz="1711"/>
            </a:lvl5pPr>
            <a:lvl6pPr>
              <a:defRPr sz="1711"/>
            </a:lvl6pPr>
            <a:lvl7pPr>
              <a:defRPr sz="1711"/>
            </a:lvl7pPr>
            <a:lvl8pPr>
              <a:defRPr sz="1711"/>
            </a:lvl8pPr>
            <a:lvl9pPr>
              <a:defRPr sz="17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40019-2845-704D-8DB1-1F79568350A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3084064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6"/>
            <a:ext cx="4040066" cy="639762"/>
          </a:xfrm>
        </p:spPr>
        <p:txBody>
          <a:bodyPr anchor="b"/>
          <a:lstStyle>
            <a:lvl1pPr marL="0" indent="0">
              <a:buNone/>
              <a:defRPr sz="2224" b="1"/>
            </a:lvl1pPr>
            <a:lvl2pPr marL="425829" indent="0">
              <a:buNone/>
              <a:defRPr sz="1882" b="1"/>
            </a:lvl2pPr>
            <a:lvl3pPr marL="851656" indent="0">
              <a:buNone/>
              <a:defRPr sz="1711" b="1"/>
            </a:lvl3pPr>
            <a:lvl4pPr marL="1277485" indent="0">
              <a:buNone/>
              <a:defRPr sz="1454" b="1"/>
            </a:lvl4pPr>
            <a:lvl5pPr marL="1703313" indent="0">
              <a:buNone/>
              <a:defRPr sz="1454" b="1"/>
            </a:lvl5pPr>
            <a:lvl6pPr marL="2129141" indent="0">
              <a:buNone/>
              <a:defRPr sz="1454" b="1"/>
            </a:lvl6pPr>
            <a:lvl7pPr marL="2554970" indent="0">
              <a:buNone/>
              <a:defRPr sz="1454" b="1"/>
            </a:lvl7pPr>
            <a:lvl8pPr marL="2980797" indent="0">
              <a:buNone/>
              <a:defRPr sz="1454" b="1"/>
            </a:lvl8pPr>
            <a:lvl9pPr marL="3406626" indent="0">
              <a:buNone/>
              <a:defRPr sz="1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6"/>
            <a:ext cx="4040066" cy="3951288"/>
          </a:xfrm>
        </p:spPr>
        <p:txBody>
          <a:bodyPr/>
          <a:lstStyle>
            <a:lvl1pPr>
              <a:defRPr sz="2224"/>
            </a:lvl1pPr>
            <a:lvl2pPr>
              <a:defRPr sz="1882"/>
            </a:lvl2pPr>
            <a:lvl3pPr>
              <a:defRPr sz="1711"/>
            </a:lvl3pPr>
            <a:lvl4pPr>
              <a:defRPr sz="1454"/>
            </a:lvl4pPr>
            <a:lvl5pPr>
              <a:defRPr sz="1454"/>
            </a:lvl5pPr>
            <a:lvl6pPr>
              <a:defRPr sz="1454"/>
            </a:lvl6pPr>
            <a:lvl7pPr>
              <a:defRPr sz="1454"/>
            </a:lvl7pPr>
            <a:lvl8pPr>
              <a:defRPr sz="1454"/>
            </a:lvl8pPr>
            <a:lvl9pPr>
              <a:defRPr sz="14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273" y="1535116"/>
            <a:ext cx="4041531" cy="639762"/>
          </a:xfrm>
        </p:spPr>
        <p:txBody>
          <a:bodyPr anchor="b"/>
          <a:lstStyle>
            <a:lvl1pPr marL="0" indent="0">
              <a:buNone/>
              <a:defRPr sz="2224" b="1"/>
            </a:lvl1pPr>
            <a:lvl2pPr marL="425829" indent="0">
              <a:buNone/>
              <a:defRPr sz="1882" b="1"/>
            </a:lvl2pPr>
            <a:lvl3pPr marL="851656" indent="0">
              <a:buNone/>
              <a:defRPr sz="1711" b="1"/>
            </a:lvl3pPr>
            <a:lvl4pPr marL="1277485" indent="0">
              <a:buNone/>
              <a:defRPr sz="1454" b="1"/>
            </a:lvl4pPr>
            <a:lvl5pPr marL="1703313" indent="0">
              <a:buNone/>
              <a:defRPr sz="1454" b="1"/>
            </a:lvl5pPr>
            <a:lvl6pPr marL="2129141" indent="0">
              <a:buNone/>
              <a:defRPr sz="1454" b="1"/>
            </a:lvl6pPr>
            <a:lvl7pPr marL="2554970" indent="0">
              <a:buNone/>
              <a:defRPr sz="1454" b="1"/>
            </a:lvl7pPr>
            <a:lvl8pPr marL="2980797" indent="0">
              <a:buNone/>
              <a:defRPr sz="1454" b="1"/>
            </a:lvl8pPr>
            <a:lvl9pPr marL="3406626" indent="0">
              <a:buNone/>
              <a:defRPr sz="1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273" y="2174876"/>
            <a:ext cx="4041531" cy="3951288"/>
          </a:xfrm>
        </p:spPr>
        <p:txBody>
          <a:bodyPr/>
          <a:lstStyle>
            <a:lvl1pPr>
              <a:defRPr sz="2224"/>
            </a:lvl1pPr>
            <a:lvl2pPr>
              <a:defRPr sz="1882"/>
            </a:lvl2pPr>
            <a:lvl3pPr>
              <a:defRPr sz="1711"/>
            </a:lvl3pPr>
            <a:lvl4pPr>
              <a:defRPr sz="1454"/>
            </a:lvl4pPr>
            <a:lvl5pPr>
              <a:defRPr sz="1454"/>
            </a:lvl5pPr>
            <a:lvl6pPr>
              <a:defRPr sz="1454"/>
            </a:lvl6pPr>
            <a:lvl7pPr>
              <a:defRPr sz="1454"/>
            </a:lvl7pPr>
            <a:lvl8pPr>
              <a:defRPr sz="1454"/>
            </a:lvl8pPr>
            <a:lvl9pPr>
              <a:defRPr sz="14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22B60-6276-D242-83CB-B0C8473716D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2130879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83661-B5AA-2C4C-AEB0-47E793563D5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9480807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13FF4-2407-AE4D-838C-76990F38DDA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54619903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3"/>
            <a:ext cx="3008435" cy="1162050"/>
          </a:xfrm>
        </p:spPr>
        <p:txBody>
          <a:bodyPr anchor="b"/>
          <a:lstStyle>
            <a:lvl1pPr algn="l">
              <a:defRPr sz="188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541" y="273054"/>
            <a:ext cx="5111262" cy="5853113"/>
          </a:xfrm>
        </p:spPr>
        <p:txBody>
          <a:bodyPr/>
          <a:lstStyle>
            <a:lvl1pPr>
              <a:defRPr sz="2994"/>
            </a:lvl1pPr>
            <a:lvl2pPr>
              <a:defRPr sz="2567"/>
            </a:lvl2pPr>
            <a:lvl3pPr>
              <a:defRPr sz="2224"/>
            </a:lvl3pPr>
            <a:lvl4pPr>
              <a:defRPr sz="1882"/>
            </a:lvl4pPr>
            <a:lvl5pPr>
              <a:defRPr sz="1882"/>
            </a:lvl5pPr>
            <a:lvl6pPr>
              <a:defRPr sz="1882"/>
            </a:lvl6pPr>
            <a:lvl7pPr>
              <a:defRPr sz="1882"/>
            </a:lvl7pPr>
            <a:lvl8pPr>
              <a:defRPr sz="1882"/>
            </a:lvl8pPr>
            <a:lvl9pPr>
              <a:defRPr sz="18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435" cy="4691063"/>
          </a:xfrm>
        </p:spPr>
        <p:txBody>
          <a:bodyPr/>
          <a:lstStyle>
            <a:lvl1pPr marL="0" indent="0">
              <a:buNone/>
              <a:defRPr sz="1283"/>
            </a:lvl1pPr>
            <a:lvl2pPr marL="425829" indent="0">
              <a:buNone/>
              <a:defRPr sz="1112"/>
            </a:lvl2pPr>
            <a:lvl3pPr marL="851656" indent="0">
              <a:buNone/>
              <a:defRPr sz="941"/>
            </a:lvl3pPr>
            <a:lvl4pPr marL="1277485" indent="0">
              <a:buNone/>
              <a:defRPr sz="856"/>
            </a:lvl4pPr>
            <a:lvl5pPr marL="1703313" indent="0">
              <a:buNone/>
              <a:defRPr sz="856"/>
            </a:lvl5pPr>
            <a:lvl6pPr marL="2129141" indent="0">
              <a:buNone/>
              <a:defRPr sz="856"/>
            </a:lvl6pPr>
            <a:lvl7pPr marL="2554970" indent="0">
              <a:buNone/>
              <a:defRPr sz="856"/>
            </a:lvl7pPr>
            <a:lvl8pPr marL="2980797" indent="0">
              <a:buNone/>
              <a:defRPr sz="856"/>
            </a:lvl8pPr>
            <a:lvl9pPr marL="3406626" indent="0">
              <a:buNone/>
              <a:defRPr sz="85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C998A-891B-BF4D-9808-29A40A5F591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58886222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169" y="4800600"/>
            <a:ext cx="5486400" cy="566738"/>
          </a:xfrm>
        </p:spPr>
        <p:txBody>
          <a:bodyPr anchor="b"/>
          <a:lstStyle>
            <a:lvl1pPr algn="l">
              <a:defRPr sz="188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169" y="612775"/>
            <a:ext cx="5486400" cy="4114800"/>
          </a:xfrm>
        </p:spPr>
        <p:txBody>
          <a:bodyPr/>
          <a:lstStyle>
            <a:lvl1pPr marL="0" indent="0">
              <a:buNone/>
              <a:defRPr sz="2994"/>
            </a:lvl1pPr>
            <a:lvl2pPr marL="425829" indent="0">
              <a:buNone/>
              <a:defRPr sz="2567"/>
            </a:lvl2pPr>
            <a:lvl3pPr marL="851656" indent="0">
              <a:buNone/>
              <a:defRPr sz="2224"/>
            </a:lvl3pPr>
            <a:lvl4pPr marL="1277485" indent="0">
              <a:buNone/>
              <a:defRPr sz="1882"/>
            </a:lvl4pPr>
            <a:lvl5pPr marL="1703313" indent="0">
              <a:buNone/>
              <a:defRPr sz="1882"/>
            </a:lvl5pPr>
            <a:lvl6pPr marL="2129141" indent="0">
              <a:buNone/>
              <a:defRPr sz="1882"/>
            </a:lvl6pPr>
            <a:lvl7pPr marL="2554970" indent="0">
              <a:buNone/>
              <a:defRPr sz="1882"/>
            </a:lvl7pPr>
            <a:lvl8pPr marL="2980797" indent="0">
              <a:buNone/>
              <a:defRPr sz="1882"/>
            </a:lvl8pPr>
            <a:lvl9pPr marL="3406626" indent="0">
              <a:buNone/>
              <a:defRPr sz="1882"/>
            </a:lvl9pPr>
          </a:lstStyle>
          <a:p>
            <a:pPr lvl="0"/>
            <a:r>
              <a:rPr lang="ja-JP" altLang="en-US" noProof="0"/>
              <a:t>プレースホルダーまでドラッグするかアイコンをクリックして図を追加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169" y="5367338"/>
            <a:ext cx="5486400" cy="804862"/>
          </a:xfrm>
        </p:spPr>
        <p:txBody>
          <a:bodyPr/>
          <a:lstStyle>
            <a:lvl1pPr marL="0" indent="0">
              <a:buNone/>
              <a:defRPr sz="1283"/>
            </a:lvl1pPr>
            <a:lvl2pPr marL="425829" indent="0">
              <a:buNone/>
              <a:defRPr sz="1112"/>
            </a:lvl2pPr>
            <a:lvl3pPr marL="851656" indent="0">
              <a:buNone/>
              <a:defRPr sz="941"/>
            </a:lvl3pPr>
            <a:lvl4pPr marL="1277485" indent="0">
              <a:buNone/>
              <a:defRPr sz="856"/>
            </a:lvl4pPr>
            <a:lvl5pPr marL="1703313" indent="0">
              <a:buNone/>
              <a:defRPr sz="856"/>
            </a:lvl5pPr>
            <a:lvl6pPr marL="2129141" indent="0">
              <a:buNone/>
              <a:defRPr sz="856"/>
            </a:lvl6pPr>
            <a:lvl7pPr marL="2554970" indent="0">
              <a:buNone/>
              <a:defRPr sz="856"/>
            </a:lvl7pPr>
            <a:lvl8pPr marL="2980797" indent="0">
              <a:buNone/>
              <a:defRPr sz="856"/>
            </a:lvl8pPr>
            <a:lvl9pPr marL="3406626" indent="0">
              <a:buNone/>
              <a:defRPr sz="85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32A45-E3B9-EF40-9F67-1D5373393C6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17759808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4E322-4B46-D54A-9D81-82D8D585480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02351385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7662" y="419100"/>
            <a:ext cx="2215661" cy="60579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40678" y="419100"/>
            <a:ext cx="6506308" cy="60579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0852C-B4CE-6044-A8A3-AE7569FA2C5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28506627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3" y="3886203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5829" indent="0" algn="ctr">
              <a:buNone/>
              <a:defRPr/>
            </a:lvl2pPr>
            <a:lvl3pPr marL="851656" indent="0" algn="ctr">
              <a:buNone/>
              <a:defRPr/>
            </a:lvl3pPr>
            <a:lvl4pPr marL="1277485" indent="0" algn="ctr">
              <a:buNone/>
              <a:defRPr/>
            </a:lvl4pPr>
            <a:lvl5pPr marL="1703313" indent="0" algn="ctr">
              <a:buNone/>
              <a:defRPr/>
            </a:lvl5pPr>
            <a:lvl6pPr marL="2129141" indent="0" algn="ctr">
              <a:buNone/>
              <a:defRPr/>
            </a:lvl6pPr>
            <a:lvl7pPr marL="2554970" indent="0" algn="ctr">
              <a:buNone/>
              <a:defRPr/>
            </a:lvl7pPr>
            <a:lvl8pPr marL="2980797" indent="0" algn="ctr">
              <a:buNone/>
              <a:defRPr/>
            </a:lvl8pPr>
            <a:lvl9pPr marL="3406626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53FE9-5C6C-6548-957D-1A4EE3A3B61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11228453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39884" y="997606"/>
            <a:ext cx="9087569" cy="558544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21721-5FDC-D445-9F85-7F3CCA7B1AE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34641509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438" y="4406903"/>
            <a:ext cx="7772400" cy="1362075"/>
          </a:xfrm>
        </p:spPr>
        <p:txBody>
          <a:bodyPr anchor="t"/>
          <a:lstStyle>
            <a:lvl1pPr algn="l">
              <a:defRPr sz="3764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438" y="2906714"/>
            <a:ext cx="7772400" cy="1500187"/>
          </a:xfrm>
        </p:spPr>
        <p:txBody>
          <a:bodyPr anchor="b"/>
          <a:lstStyle>
            <a:lvl1pPr marL="0" indent="0">
              <a:buNone/>
              <a:defRPr sz="1882"/>
            </a:lvl1pPr>
            <a:lvl2pPr marL="425829" indent="0">
              <a:buNone/>
              <a:defRPr sz="1711"/>
            </a:lvl2pPr>
            <a:lvl3pPr marL="851656" indent="0">
              <a:buNone/>
              <a:defRPr sz="1454"/>
            </a:lvl3pPr>
            <a:lvl4pPr marL="1277485" indent="0">
              <a:buNone/>
              <a:defRPr sz="1283"/>
            </a:lvl4pPr>
            <a:lvl5pPr marL="1703313" indent="0">
              <a:buNone/>
              <a:defRPr sz="1283"/>
            </a:lvl5pPr>
            <a:lvl6pPr marL="2129141" indent="0">
              <a:buNone/>
              <a:defRPr sz="1283"/>
            </a:lvl6pPr>
            <a:lvl7pPr marL="2554970" indent="0">
              <a:buNone/>
              <a:defRPr sz="1283"/>
            </a:lvl7pPr>
            <a:lvl8pPr marL="2980797" indent="0">
              <a:buNone/>
              <a:defRPr sz="1283"/>
            </a:lvl8pPr>
            <a:lvl9pPr marL="3406626" indent="0">
              <a:buNone/>
              <a:defRPr sz="128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B4DE4-18C0-CA4C-B6F1-505553AAF7C8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93884275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52400" y="1143001"/>
            <a:ext cx="4311162" cy="5334000"/>
          </a:xfrm>
        </p:spPr>
        <p:txBody>
          <a:bodyPr/>
          <a:lstStyle>
            <a:lvl1pPr>
              <a:defRPr sz="2567"/>
            </a:lvl1pPr>
            <a:lvl2pPr>
              <a:defRPr sz="2224"/>
            </a:lvl2pPr>
            <a:lvl3pPr>
              <a:defRPr sz="1882"/>
            </a:lvl3pPr>
            <a:lvl4pPr>
              <a:defRPr sz="1711"/>
            </a:lvl4pPr>
            <a:lvl5pPr>
              <a:defRPr sz="1711"/>
            </a:lvl5pPr>
            <a:lvl6pPr>
              <a:defRPr sz="1711"/>
            </a:lvl6pPr>
            <a:lvl7pPr>
              <a:defRPr sz="1711"/>
            </a:lvl7pPr>
            <a:lvl8pPr>
              <a:defRPr sz="1711"/>
            </a:lvl8pPr>
            <a:lvl9pPr>
              <a:defRPr sz="17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04239" y="1143001"/>
            <a:ext cx="4311162" cy="5334000"/>
          </a:xfrm>
        </p:spPr>
        <p:txBody>
          <a:bodyPr/>
          <a:lstStyle>
            <a:lvl1pPr>
              <a:defRPr sz="2567"/>
            </a:lvl1pPr>
            <a:lvl2pPr>
              <a:defRPr sz="2224"/>
            </a:lvl2pPr>
            <a:lvl3pPr>
              <a:defRPr sz="1882"/>
            </a:lvl3pPr>
            <a:lvl4pPr>
              <a:defRPr sz="1711"/>
            </a:lvl4pPr>
            <a:lvl5pPr>
              <a:defRPr sz="1711"/>
            </a:lvl5pPr>
            <a:lvl6pPr>
              <a:defRPr sz="1711"/>
            </a:lvl6pPr>
            <a:lvl7pPr>
              <a:defRPr sz="1711"/>
            </a:lvl7pPr>
            <a:lvl8pPr>
              <a:defRPr sz="1711"/>
            </a:lvl8pPr>
            <a:lvl9pPr>
              <a:defRPr sz="17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40019-2845-704D-8DB1-1F79568350A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74759827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6"/>
            <a:ext cx="4040066" cy="639762"/>
          </a:xfrm>
        </p:spPr>
        <p:txBody>
          <a:bodyPr anchor="b"/>
          <a:lstStyle>
            <a:lvl1pPr marL="0" indent="0">
              <a:buNone/>
              <a:defRPr sz="2224" b="1"/>
            </a:lvl1pPr>
            <a:lvl2pPr marL="425829" indent="0">
              <a:buNone/>
              <a:defRPr sz="1882" b="1"/>
            </a:lvl2pPr>
            <a:lvl3pPr marL="851656" indent="0">
              <a:buNone/>
              <a:defRPr sz="1711" b="1"/>
            </a:lvl3pPr>
            <a:lvl4pPr marL="1277485" indent="0">
              <a:buNone/>
              <a:defRPr sz="1454" b="1"/>
            </a:lvl4pPr>
            <a:lvl5pPr marL="1703313" indent="0">
              <a:buNone/>
              <a:defRPr sz="1454" b="1"/>
            </a:lvl5pPr>
            <a:lvl6pPr marL="2129141" indent="0">
              <a:buNone/>
              <a:defRPr sz="1454" b="1"/>
            </a:lvl6pPr>
            <a:lvl7pPr marL="2554970" indent="0">
              <a:buNone/>
              <a:defRPr sz="1454" b="1"/>
            </a:lvl7pPr>
            <a:lvl8pPr marL="2980797" indent="0">
              <a:buNone/>
              <a:defRPr sz="1454" b="1"/>
            </a:lvl8pPr>
            <a:lvl9pPr marL="3406626" indent="0">
              <a:buNone/>
              <a:defRPr sz="1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6"/>
            <a:ext cx="4040066" cy="3951288"/>
          </a:xfrm>
        </p:spPr>
        <p:txBody>
          <a:bodyPr/>
          <a:lstStyle>
            <a:lvl1pPr>
              <a:defRPr sz="2224"/>
            </a:lvl1pPr>
            <a:lvl2pPr>
              <a:defRPr sz="1882"/>
            </a:lvl2pPr>
            <a:lvl3pPr>
              <a:defRPr sz="1711"/>
            </a:lvl3pPr>
            <a:lvl4pPr>
              <a:defRPr sz="1454"/>
            </a:lvl4pPr>
            <a:lvl5pPr>
              <a:defRPr sz="1454"/>
            </a:lvl5pPr>
            <a:lvl6pPr>
              <a:defRPr sz="1454"/>
            </a:lvl6pPr>
            <a:lvl7pPr>
              <a:defRPr sz="1454"/>
            </a:lvl7pPr>
            <a:lvl8pPr>
              <a:defRPr sz="1454"/>
            </a:lvl8pPr>
            <a:lvl9pPr>
              <a:defRPr sz="14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273" y="1535116"/>
            <a:ext cx="4041531" cy="639762"/>
          </a:xfrm>
        </p:spPr>
        <p:txBody>
          <a:bodyPr anchor="b"/>
          <a:lstStyle>
            <a:lvl1pPr marL="0" indent="0">
              <a:buNone/>
              <a:defRPr sz="2224" b="1"/>
            </a:lvl1pPr>
            <a:lvl2pPr marL="425829" indent="0">
              <a:buNone/>
              <a:defRPr sz="1882" b="1"/>
            </a:lvl2pPr>
            <a:lvl3pPr marL="851656" indent="0">
              <a:buNone/>
              <a:defRPr sz="1711" b="1"/>
            </a:lvl3pPr>
            <a:lvl4pPr marL="1277485" indent="0">
              <a:buNone/>
              <a:defRPr sz="1454" b="1"/>
            </a:lvl4pPr>
            <a:lvl5pPr marL="1703313" indent="0">
              <a:buNone/>
              <a:defRPr sz="1454" b="1"/>
            </a:lvl5pPr>
            <a:lvl6pPr marL="2129141" indent="0">
              <a:buNone/>
              <a:defRPr sz="1454" b="1"/>
            </a:lvl6pPr>
            <a:lvl7pPr marL="2554970" indent="0">
              <a:buNone/>
              <a:defRPr sz="1454" b="1"/>
            </a:lvl7pPr>
            <a:lvl8pPr marL="2980797" indent="0">
              <a:buNone/>
              <a:defRPr sz="1454" b="1"/>
            </a:lvl8pPr>
            <a:lvl9pPr marL="3406626" indent="0">
              <a:buNone/>
              <a:defRPr sz="1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273" y="2174876"/>
            <a:ext cx="4041531" cy="3951288"/>
          </a:xfrm>
        </p:spPr>
        <p:txBody>
          <a:bodyPr/>
          <a:lstStyle>
            <a:lvl1pPr>
              <a:defRPr sz="2224"/>
            </a:lvl1pPr>
            <a:lvl2pPr>
              <a:defRPr sz="1882"/>
            </a:lvl2pPr>
            <a:lvl3pPr>
              <a:defRPr sz="1711"/>
            </a:lvl3pPr>
            <a:lvl4pPr>
              <a:defRPr sz="1454"/>
            </a:lvl4pPr>
            <a:lvl5pPr>
              <a:defRPr sz="1454"/>
            </a:lvl5pPr>
            <a:lvl6pPr>
              <a:defRPr sz="1454"/>
            </a:lvl6pPr>
            <a:lvl7pPr>
              <a:defRPr sz="1454"/>
            </a:lvl7pPr>
            <a:lvl8pPr>
              <a:defRPr sz="1454"/>
            </a:lvl8pPr>
            <a:lvl9pPr>
              <a:defRPr sz="14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22B60-6276-D242-83CB-B0C8473716D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0803163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83661-B5AA-2C4C-AEB0-47E793563D5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5769084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13FF4-2407-AE4D-838C-76990F38DDA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62720976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3"/>
            <a:ext cx="3008435" cy="1162050"/>
          </a:xfrm>
        </p:spPr>
        <p:txBody>
          <a:bodyPr anchor="b"/>
          <a:lstStyle>
            <a:lvl1pPr algn="l">
              <a:defRPr sz="188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541" y="273054"/>
            <a:ext cx="5111262" cy="5853113"/>
          </a:xfrm>
        </p:spPr>
        <p:txBody>
          <a:bodyPr/>
          <a:lstStyle>
            <a:lvl1pPr>
              <a:defRPr sz="2994"/>
            </a:lvl1pPr>
            <a:lvl2pPr>
              <a:defRPr sz="2567"/>
            </a:lvl2pPr>
            <a:lvl3pPr>
              <a:defRPr sz="2224"/>
            </a:lvl3pPr>
            <a:lvl4pPr>
              <a:defRPr sz="1882"/>
            </a:lvl4pPr>
            <a:lvl5pPr>
              <a:defRPr sz="1882"/>
            </a:lvl5pPr>
            <a:lvl6pPr>
              <a:defRPr sz="1882"/>
            </a:lvl6pPr>
            <a:lvl7pPr>
              <a:defRPr sz="1882"/>
            </a:lvl7pPr>
            <a:lvl8pPr>
              <a:defRPr sz="1882"/>
            </a:lvl8pPr>
            <a:lvl9pPr>
              <a:defRPr sz="18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435" cy="4691063"/>
          </a:xfrm>
        </p:spPr>
        <p:txBody>
          <a:bodyPr/>
          <a:lstStyle>
            <a:lvl1pPr marL="0" indent="0">
              <a:buNone/>
              <a:defRPr sz="1283"/>
            </a:lvl1pPr>
            <a:lvl2pPr marL="425829" indent="0">
              <a:buNone/>
              <a:defRPr sz="1112"/>
            </a:lvl2pPr>
            <a:lvl3pPr marL="851656" indent="0">
              <a:buNone/>
              <a:defRPr sz="941"/>
            </a:lvl3pPr>
            <a:lvl4pPr marL="1277485" indent="0">
              <a:buNone/>
              <a:defRPr sz="856"/>
            </a:lvl4pPr>
            <a:lvl5pPr marL="1703313" indent="0">
              <a:buNone/>
              <a:defRPr sz="856"/>
            </a:lvl5pPr>
            <a:lvl6pPr marL="2129141" indent="0">
              <a:buNone/>
              <a:defRPr sz="856"/>
            </a:lvl6pPr>
            <a:lvl7pPr marL="2554970" indent="0">
              <a:buNone/>
              <a:defRPr sz="856"/>
            </a:lvl7pPr>
            <a:lvl8pPr marL="2980797" indent="0">
              <a:buNone/>
              <a:defRPr sz="856"/>
            </a:lvl8pPr>
            <a:lvl9pPr marL="3406626" indent="0">
              <a:buNone/>
              <a:defRPr sz="85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C998A-891B-BF4D-9808-29A40A5F591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71288682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169" y="4800600"/>
            <a:ext cx="5486400" cy="566738"/>
          </a:xfrm>
        </p:spPr>
        <p:txBody>
          <a:bodyPr anchor="b"/>
          <a:lstStyle>
            <a:lvl1pPr algn="l">
              <a:defRPr sz="188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169" y="612775"/>
            <a:ext cx="5486400" cy="4114800"/>
          </a:xfrm>
        </p:spPr>
        <p:txBody>
          <a:bodyPr/>
          <a:lstStyle>
            <a:lvl1pPr marL="0" indent="0">
              <a:buNone/>
              <a:defRPr sz="2994"/>
            </a:lvl1pPr>
            <a:lvl2pPr marL="425829" indent="0">
              <a:buNone/>
              <a:defRPr sz="2567"/>
            </a:lvl2pPr>
            <a:lvl3pPr marL="851656" indent="0">
              <a:buNone/>
              <a:defRPr sz="2224"/>
            </a:lvl3pPr>
            <a:lvl4pPr marL="1277485" indent="0">
              <a:buNone/>
              <a:defRPr sz="1882"/>
            </a:lvl4pPr>
            <a:lvl5pPr marL="1703313" indent="0">
              <a:buNone/>
              <a:defRPr sz="1882"/>
            </a:lvl5pPr>
            <a:lvl6pPr marL="2129141" indent="0">
              <a:buNone/>
              <a:defRPr sz="1882"/>
            </a:lvl6pPr>
            <a:lvl7pPr marL="2554970" indent="0">
              <a:buNone/>
              <a:defRPr sz="1882"/>
            </a:lvl7pPr>
            <a:lvl8pPr marL="2980797" indent="0">
              <a:buNone/>
              <a:defRPr sz="1882"/>
            </a:lvl8pPr>
            <a:lvl9pPr marL="3406626" indent="0">
              <a:buNone/>
              <a:defRPr sz="1882"/>
            </a:lvl9pPr>
          </a:lstStyle>
          <a:p>
            <a:pPr lvl="0"/>
            <a:r>
              <a:rPr lang="ja-JP" altLang="en-US" noProof="0"/>
              <a:t>プレースホルダーまでドラッグするかアイコンをクリックして図を追加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169" y="5367338"/>
            <a:ext cx="5486400" cy="804862"/>
          </a:xfrm>
        </p:spPr>
        <p:txBody>
          <a:bodyPr/>
          <a:lstStyle>
            <a:lvl1pPr marL="0" indent="0">
              <a:buNone/>
              <a:defRPr sz="1283"/>
            </a:lvl1pPr>
            <a:lvl2pPr marL="425829" indent="0">
              <a:buNone/>
              <a:defRPr sz="1112"/>
            </a:lvl2pPr>
            <a:lvl3pPr marL="851656" indent="0">
              <a:buNone/>
              <a:defRPr sz="941"/>
            </a:lvl3pPr>
            <a:lvl4pPr marL="1277485" indent="0">
              <a:buNone/>
              <a:defRPr sz="856"/>
            </a:lvl4pPr>
            <a:lvl5pPr marL="1703313" indent="0">
              <a:buNone/>
              <a:defRPr sz="856"/>
            </a:lvl5pPr>
            <a:lvl6pPr marL="2129141" indent="0">
              <a:buNone/>
              <a:defRPr sz="856"/>
            </a:lvl6pPr>
            <a:lvl7pPr marL="2554970" indent="0">
              <a:buNone/>
              <a:defRPr sz="856"/>
            </a:lvl7pPr>
            <a:lvl8pPr marL="2980797" indent="0">
              <a:buNone/>
              <a:defRPr sz="856"/>
            </a:lvl8pPr>
            <a:lvl9pPr marL="3406626" indent="0">
              <a:buNone/>
              <a:defRPr sz="85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32A45-E3B9-EF40-9F67-1D5373393C6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778279166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4E322-4B46-D54A-9D81-82D8D585480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27066161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7662" y="419100"/>
            <a:ext cx="2215661" cy="60579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40678" y="419100"/>
            <a:ext cx="6506308" cy="60579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0852C-B4CE-6044-A8A3-AE7569FA2C5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1966839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6.emf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6.emf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924438" y="96892"/>
            <a:ext cx="7255343" cy="734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15812" y="989887"/>
            <a:ext cx="8682757" cy="5586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179781" y="6576886"/>
            <a:ext cx="718788" cy="2565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0000FF"/>
                </a:solidFill>
                <a:latin typeface="Osaka"/>
                <a:ea typeface="Osaka"/>
                <a:cs typeface="Osaka"/>
              </a:defRPr>
            </a:lvl1pPr>
          </a:lstStyle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7" name="図 6" descr="SuperKEKB_logo.gif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08" y="133530"/>
            <a:ext cx="1295359" cy="697551"/>
          </a:xfrm>
          <a:prstGeom prst="rect">
            <a:avLst/>
          </a:prstGeom>
        </p:spPr>
      </p:pic>
      <p:pic>
        <p:nvPicPr>
          <p:cNvPr id="8" name="図 7" descr="keklogo-c.jp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9759" y="150130"/>
            <a:ext cx="996364" cy="62967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96" r:id="rId12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kumimoji="1" sz="3600" i="1" kern="1200">
          <a:solidFill>
            <a:schemeClr val="tx1"/>
          </a:solidFill>
          <a:latin typeface="Osaka"/>
          <a:ea typeface="Osaka"/>
          <a:cs typeface="Osak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Wingdings" charset="2"/>
        <a:buChar char="n"/>
        <a:defRPr kumimoji="1" sz="2400" kern="1200">
          <a:solidFill>
            <a:srgbClr val="0000FF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kumimoji="1" sz="18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1600" kern="1200">
          <a:solidFill>
            <a:srgbClr val="008000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12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12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ChangeArrowheads="1"/>
          </p:cNvSpPr>
          <p:nvPr userDrawn="1"/>
        </p:nvSpPr>
        <p:spPr bwMode="auto">
          <a:xfrm>
            <a:off x="85369" y="256915"/>
            <a:ext cx="8976955" cy="6316730"/>
          </a:xfrm>
          <a:prstGeom prst="rect">
            <a:avLst/>
          </a:prstGeom>
          <a:solidFill>
            <a:srgbClr val="FFFDF5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5165" tIns="42582" rIns="85165" bIns="42582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 sz="1540" dirty="0">
              <a:latin typeface="+mn-lt"/>
              <a:ea typeface="ヒラギノ丸ゴ Pro W4"/>
              <a:cs typeface="ヒラギノ丸ゴ Pro W4"/>
            </a:endParaRPr>
          </a:p>
        </p:txBody>
      </p:sp>
      <p:sp>
        <p:nvSpPr>
          <p:cNvPr id="13" name="Line 6"/>
          <p:cNvSpPr>
            <a:spLocks noChangeShapeType="1"/>
          </p:cNvSpPr>
          <p:nvPr userDrawn="1"/>
        </p:nvSpPr>
        <p:spPr bwMode="auto">
          <a:xfrm>
            <a:off x="88279" y="266317"/>
            <a:ext cx="8970164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85165" tIns="42582" rIns="85165" bIns="42582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 sz="1540" dirty="0">
              <a:latin typeface="Times" pitchFamily="-112" charset="0"/>
              <a:ea typeface="ヒラギノ丸ゴ Pro W4"/>
              <a:cs typeface="ヒラギノ丸ゴ Pro W4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1241" y="349813"/>
            <a:ext cx="8861518" cy="647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538" tIns="49769" rIns="99538" bIns="497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タイトルの書式設定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9883" y="997606"/>
            <a:ext cx="9079587" cy="5585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538" tIns="49769" rIns="99538" bIns="497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テキストの書式設定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 2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 3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 4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 5 </a:t>
            </a:r>
            <a:r>
              <a:rPr lang="ja-JP" altLang="en-US" dirty="0"/>
              <a:t>レベル</a:t>
            </a:r>
          </a:p>
        </p:txBody>
      </p:sp>
      <p:sp>
        <p:nvSpPr>
          <p:cNvPr id="11470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165" y="6578731"/>
            <a:ext cx="533729" cy="2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538" tIns="49769" rIns="99538" bIns="49769" numCol="1" anchor="t" anchorCtr="0" compatLnSpc="1">
            <a:prstTxWarp prst="textNoShape">
              <a:avLst/>
            </a:prstTxWarp>
          </a:bodyPr>
          <a:lstStyle>
            <a:lvl1pPr algn="r">
              <a:defRPr sz="941">
                <a:latin typeface="Arial Rounded MT Bold"/>
                <a:ea typeface="ヒラギノ丸ゴ Pro W4"/>
                <a:cs typeface="ヒラギノ丸ゴ Pro W4"/>
              </a:defRPr>
            </a:lvl1pPr>
          </a:lstStyle>
          <a:p>
            <a:pPr>
              <a:defRPr/>
            </a:pPr>
            <a:fld id="{39DCC287-FB41-514C-BF81-F04C64726B38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pic>
        <p:nvPicPr>
          <p:cNvPr id="1033" name="図 11" descr="keklogo-a.gif"/>
          <p:cNvPicPr>
            <a:picLocks noChangeAspect="1"/>
          </p:cNvPicPr>
          <p:nvPr/>
        </p:nvPicPr>
        <p:blipFill>
          <a:blip r:embed="rId13" cstate="email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108" y="97889"/>
            <a:ext cx="582619" cy="359887"/>
          </a:xfrm>
          <a:prstGeom prst="rect">
            <a:avLst/>
          </a:prstGeom>
          <a:solidFill>
            <a:schemeClr val="bg1">
              <a:alpha val="70195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1034" name="図 12" descr="SuperKEKBlogo25.png"/>
          <p:cNvPicPr>
            <a:picLocks noChangeAspect="1"/>
          </p:cNvPicPr>
          <p:nvPr/>
        </p:nvPicPr>
        <p:blipFill>
          <a:blip r:embed="rId14" cstate="email">
            <a:alphaModFix amt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2606" y="112285"/>
            <a:ext cx="676327" cy="331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1099827" y="6574413"/>
            <a:ext cx="1858831" cy="257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5154" tIns="42577" rIns="85154" bIns="4257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ja-JP" sz="1112" i="1" baseline="0" dirty="0">
                <a:solidFill>
                  <a:srgbClr val="000090"/>
                </a:solidFill>
                <a:latin typeface="Arial Rounded MT Bold"/>
                <a:ea typeface="ヒラギノ丸ゴ Pro W4"/>
                <a:cs typeface="ヒラギノ丸ゴ Pro W4"/>
              </a:rPr>
              <a:t>Injector linac plan</a:t>
            </a:r>
            <a:endParaRPr lang="en-US" altLang="ja-JP" sz="1112" i="1" dirty="0">
              <a:solidFill>
                <a:srgbClr val="000090"/>
              </a:solidFill>
              <a:latin typeface="Arial Rounded MT Bold"/>
              <a:ea typeface="ヒラギノ丸ゴ Pro W4"/>
              <a:cs typeface="ヒラギノ丸ゴ Pro W4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 userDrawn="1"/>
        </p:nvSpPr>
        <p:spPr bwMode="auto">
          <a:xfrm rot="1234296">
            <a:off x="271617" y="3298005"/>
            <a:ext cx="8861518" cy="647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5154" tIns="42577" rIns="85154" bIns="42577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5pPr>
            <a:lvl6pPr marL="49775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6pPr>
            <a:lvl7pPr marL="995507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7pPr>
            <a:lvl8pPr marL="1493261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8pPr>
            <a:lvl9pPr marL="199101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9pPr>
          </a:lstStyle>
          <a:p>
            <a:endParaRPr lang="ja-JP" altLang="en-US" sz="5133" dirty="0">
              <a:solidFill>
                <a:srgbClr val="CCFFCC"/>
              </a:solidFill>
            </a:endParaRPr>
          </a:p>
        </p:txBody>
      </p:sp>
      <p:sp>
        <p:nvSpPr>
          <p:cNvPr id="10" name="Line 7"/>
          <p:cNvSpPr>
            <a:spLocks noChangeShapeType="1"/>
          </p:cNvSpPr>
          <p:nvPr userDrawn="1"/>
        </p:nvSpPr>
        <p:spPr bwMode="auto">
          <a:xfrm>
            <a:off x="58401" y="6578728"/>
            <a:ext cx="899189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85165" tIns="42582" rIns="85165" bIns="42582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 sz="1540" dirty="0">
              <a:latin typeface="Times" pitchFamily="-112" charset="0"/>
              <a:ea typeface="ヒラギノ丸ゴ Pro W4"/>
              <a:cs typeface="ヒラギノ丸ゴ Pro W4"/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 userDrawn="1"/>
        </p:nvSpPr>
        <p:spPr bwMode="auto">
          <a:xfrm>
            <a:off x="3171133" y="6574413"/>
            <a:ext cx="5477165" cy="257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5154" tIns="42577" rIns="85154" bIns="42577"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altLang="ja-JP" sz="1112" i="1" baseline="0" dirty="0">
                <a:solidFill>
                  <a:srgbClr val="000090"/>
                </a:solidFill>
                <a:latin typeface="Arial Rounded MT Bold"/>
                <a:ea typeface="ヒラギノ丸ゴ Pro W4"/>
                <a:cs typeface="ヒラギノ丸ゴ Pro W4"/>
              </a:rPr>
              <a:t>K.Furukawa, Mar.2021</a:t>
            </a:r>
            <a:endParaRPr lang="en-US" altLang="ja-JP" sz="1112" i="1" dirty="0">
              <a:solidFill>
                <a:srgbClr val="000090"/>
              </a:solidFill>
              <a:latin typeface="Arial Rounded MT Bold"/>
              <a:ea typeface="ヒラギノ丸ゴ Pro W4"/>
              <a:cs typeface="ヒラギノ丸ゴ Pro W4"/>
            </a:endParaRPr>
          </a:p>
        </p:txBody>
      </p:sp>
      <p:pic>
        <p:nvPicPr>
          <p:cNvPr id="17" name="図 10">
            <a:extLst>
              <a:ext uri="{FF2B5EF4-FFF2-40B4-BE49-F238E27FC236}">
                <a16:creationId xmlns:a16="http://schemas.microsoft.com/office/drawing/2014/main" id="{2EA81EF0-A7A4-334C-9E09-91555408EA5F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494" y="6354834"/>
            <a:ext cx="467182" cy="43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31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5pPr>
      <a:lvl6pPr marL="425829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6pPr>
      <a:lvl7pPr marL="851656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7pPr>
      <a:lvl8pPr marL="1277485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8pPr>
      <a:lvl9pPr marL="1703313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9pPr>
    </p:titleStyle>
    <p:bodyStyle>
      <a:lvl1pPr marL="319155" indent="-319155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Wingdings" charset="2"/>
        <a:buChar char="u"/>
        <a:defRPr kumimoji="1" sz="2994" b="1">
          <a:solidFill>
            <a:srgbClr val="000060"/>
          </a:solidFill>
          <a:latin typeface="+mn-lt"/>
          <a:ea typeface="+mn-ea"/>
          <a:cs typeface="+mn-cs"/>
        </a:defRPr>
      </a:lvl1pPr>
      <a:lvl2pPr marL="463115" indent="-230878" algn="l" rtl="0" eaLnBrk="1" fontAlgn="base" hangingPunct="1">
        <a:spcBef>
          <a:spcPct val="20000"/>
        </a:spcBef>
        <a:spcAft>
          <a:spcPct val="0"/>
        </a:spcAft>
        <a:buClr>
          <a:srgbClr val="FF3F00"/>
        </a:buClr>
        <a:buFont typeface="Wingdings" charset="2"/>
        <a:buChar char="v"/>
        <a:tabLst/>
        <a:defRPr kumimoji="1" sz="2567" b="1">
          <a:solidFill>
            <a:srgbClr val="600000"/>
          </a:solidFill>
          <a:latin typeface="+mn-lt"/>
          <a:ea typeface="+mn-ea"/>
          <a:cs typeface="+mn-cs"/>
        </a:defRPr>
      </a:lvl2pPr>
      <a:lvl3pPr marL="615223" indent="-230878" algn="l" rtl="0" eaLnBrk="1" fontAlgn="base" hangingPunct="1">
        <a:spcBef>
          <a:spcPct val="20000"/>
        </a:spcBef>
        <a:spcAft>
          <a:spcPct val="0"/>
        </a:spcAft>
        <a:buClr>
          <a:srgbClr val="FF7F00"/>
        </a:buClr>
        <a:buFont typeface="Wingdings" charset="2"/>
        <a:buChar char="³"/>
        <a:defRPr kumimoji="1" sz="2224" b="1">
          <a:solidFill>
            <a:srgbClr val="004000"/>
          </a:solidFill>
          <a:latin typeface="+mn-lt"/>
          <a:ea typeface="+mn-ea"/>
          <a:cs typeface="+mn-cs"/>
        </a:defRPr>
      </a:lvl3pPr>
      <a:lvl4pPr marL="688560" indent="-152108" algn="l" rtl="0" eaLnBrk="1" fontAlgn="base" hangingPunct="1">
        <a:spcBef>
          <a:spcPct val="20000"/>
        </a:spcBef>
        <a:spcAft>
          <a:spcPct val="0"/>
        </a:spcAft>
        <a:buClr>
          <a:srgbClr val="FFBF00"/>
        </a:buClr>
        <a:buFont typeface="Wingdings" charset="2"/>
        <a:buChar char="w"/>
        <a:defRPr kumimoji="1" sz="1882" b="1">
          <a:solidFill>
            <a:srgbClr val="400040"/>
          </a:solidFill>
          <a:latin typeface="+mn-lt"/>
          <a:ea typeface="+mn-ea"/>
          <a:cs typeface="+mn-cs"/>
        </a:defRPr>
      </a:lvl4pPr>
      <a:lvl5pPr marL="840668" indent="-152108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5pPr>
      <a:lvl6pPr marL="1135542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6pPr>
      <a:lvl7pPr marL="1561370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7pPr>
      <a:lvl8pPr marL="1987198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8pPr>
      <a:lvl9pPr marL="2413027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1pPr>
      <a:lvl2pPr marL="425829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2pPr>
      <a:lvl3pPr marL="851656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3pPr>
      <a:lvl4pPr marL="1277485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4pPr>
      <a:lvl5pPr marL="1703313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5pPr>
      <a:lvl6pPr marL="2129141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6pPr>
      <a:lvl7pPr marL="2554970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7pPr>
      <a:lvl8pPr marL="2980797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8pPr>
      <a:lvl9pPr marL="3406626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ChangeArrowheads="1"/>
          </p:cNvSpPr>
          <p:nvPr userDrawn="1"/>
        </p:nvSpPr>
        <p:spPr bwMode="auto">
          <a:xfrm>
            <a:off x="85369" y="256915"/>
            <a:ext cx="8976955" cy="6316730"/>
          </a:xfrm>
          <a:prstGeom prst="rect">
            <a:avLst/>
          </a:prstGeom>
          <a:solidFill>
            <a:srgbClr val="FFFDF5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5165" tIns="42582" rIns="85165" bIns="42582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 sz="1540" dirty="0">
              <a:latin typeface="+mn-lt"/>
              <a:ea typeface="ヒラギノ丸ゴ Pro W4"/>
              <a:cs typeface="ヒラギノ丸ゴ Pro W4"/>
            </a:endParaRPr>
          </a:p>
        </p:txBody>
      </p:sp>
      <p:sp>
        <p:nvSpPr>
          <p:cNvPr id="13" name="Line 6"/>
          <p:cNvSpPr>
            <a:spLocks noChangeShapeType="1"/>
          </p:cNvSpPr>
          <p:nvPr userDrawn="1"/>
        </p:nvSpPr>
        <p:spPr bwMode="auto">
          <a:xfrm>
            <a:off x="88279" y="266317"/>
            <a:ext cx="8970164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85165" tIns="42582" rIns="85165" bIns="42582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 sz="1540" dirty="0">
              <a:latin typeface="Times" pitchFamily="-112" charset="0"/>
              <a:ea typeface="ヒラギノ丸ゴ Pro W4"/>
              <a:cs typeface="ヒラギノ丸ゴ Pro W4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1241" y="349813"/>
            <a:ext cx="8861518" cy="647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538" tIns="49769" rIns="99538" bIns="497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タイトルの書式設定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9883" y="997606"/>
            <a:ext cx="9079587" cy="5585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538" tIns="49769" rIns="99538" bIns="497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テキストの書式設定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 2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 3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 4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 5 </a:t>
            </a:r>
            <a:r>
              <a:rPr lang="ja-JP" altLang="en-US" dirty="0"/>
              <a:t>レベル</a:t>
            </a:r>
          </a:p>
        </p:txBody>
      </p:sp>
      <p:sp>
        <p:nvSpPr>
          <p:cNvPr id="11470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165" y="6578731"/>
            <a:ext cx="533729" cy="2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538" tIns="49769" rIns="99538" bIns="49769" numCol="1" anchor="t" anchorCtr="0" compatLnSpc="1">
            <a:prstTxWarp prst="textNoShape">
              <a:avLst/>
            </a:prstTxWarp>
          </a:bodyPr>
          <a:lstStyle>
            <a:lvl1pPr algn="r">
              <a:defRPr sz="941">
                <a:latin typeface="Arial Rounded MT Bold"/>
                <a:ea typeface="ヒラギノ丸ゴ Pro W4"/>
                <a:cs typeface="ヒラギノ丸ゴ Pro W4"/>
              </a:defRPr>
            </a:lvl1pPr>
          </a:lstStyle>
          <a:p>
            <a:pPr>
              <a:defRPr/>
            </a:pPr>
            <a:fld id="{39DCC287-FB41-514C-BF81-F04C64726B38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pic>
        <p:nvPicPr>
          <p:cNvPr id="1033" name="図 11" descr="keklogo-a.gif"/>
          <p:cNvPicPr>
            <a:picLocks noChangeAspect="1"/>
          </p:cNvPicPr>
          <p:nvPr/>
        </p:nvPicPr>
        <p:blipFill>
          <a:blip r:embed="rId13" cstate="email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108" y="97889"/>
            <a:ext cx="582619" cy="359887"/>
          </a:xfrm>
          <a:prstGeom prst="rect">
            <a:avLst/>
          </a:prstGeom>
          <a:solidFill>
            <a:schemeClr val="bg1">
              <a:alpha val="70195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1034" name="図 12" descr="SuperKEKBlogo25.png"/>
          <p:cNvPicPr>
            <a:picLocks noChangeAspect="1"/>
          </p:cNvPicPr>
          <p:nvPr/>
        </p:nvPicPr>
        <p:blipFill>
          <a:blip r:embed="rId14" cstate="email">
            <a:alphaModFix amt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2606" y="112285"/>
            <a:ext cx="676327" cy="331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823923" y="6574413"/>
            <a:ext cx="2134736" cy="257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5154" tIns="42577" rIns="85154" bIns="4257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ja-JP" sz="1112" i="1" baseline="0" dirty="0">
                <a:solidFill>
                  <a:srgbClr val="000090"/>
                </a:solidFill>
                <a:latin typeface="Arial Rounded MT Bold"/>
                <a:ea typeface="ヒラギノ丸ゴ Pro W4"/>
                <a:cs typeface="ヒラギノ丸ゴ Pro W4"/>
              </a:rPr>
              <a:t>Injector status</a:t>
            </a:r>
            <a:endParaRPr lang="en-US" altLang="ja-JP" sz="1112" i="1" dirty="0">
              <a:solidFill>
                <a:srgbClr val="000090"/>
              </a:solidFill>
              <a:latin typeface="Arial Rounded MT Bold"/>
              <a:ea typeface="ヒラギノ丸ゴ Pro W4"/>
              <a:cs typeface="ヒラギノ丸ゴ Pro W4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 userDrawn="1"/>
        </p:nvSpPr>
        <p:spPr bwMode="auto">
          <a:xfrm rot="1234296">
            <a:off x="271617" y="3298005"/>
            <a:ext cx="8861518" cy="647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5154" tIns="42577" rIns="85154" bIns="42577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5pPr>
            <a:lvl6pPr marL="49775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6pPr>
            <a:lvl7pPr marL="995507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7pPr>
            <a:lvl8pPr marL="1493261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8pPr>
            <a:lvl9pPr marL="199101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9pPr>
          </a:lstStyle>
          <a:p>
            <a:endParaRPr lang="ja-JP" altLang="en-US" sz="5133" dirty="0">
              <a:solidFill>
                <a:srgbClr val="CCFFCC"/>
              </a:solidFill>
            </a:endParaRPr>
          </a:p>
        </p:txBody>
      </p:sp>
      <p:sp>
        <p:nvSpPr>
          <p:cNvPr id="10" name="Line 7"/>
          <p:cNvSpPr>
            <a:spLocks noChangeShapeType="1"/>
          </p:cNvSpPr>
          <p:nvPr userDrawn="1"/>
        </p:nvSpPr>
        <p:spPr bwMode="auto">
          <a:xfrm>
            <a:off x="58401" y="6578728"/>
            <a:ext cx="899189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85165" tIns="42582" rIns="85165" bIns="42582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 sz="1540" dirty="0">
              <a:latin typeface="Times" pitchFamily="-112" charset="0"/>
              <a:ea typeface="ヒラギノ丸ゴ Pro W4"/>
              <a:cs typeface="ヒラギノ丸ゴ Pro W4"/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 userDrawn="1"/>
        </p:nvSpPr>
        <p:spPr bwMode="auto">
          <a:xfrm>
            <a:off x="3171133" y="6574413"/>
            <a:ext cx="5477165" cy="257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5154" tIns="42577" rIns="85154" bIns="42577"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altLang="ja-JP" sz="1112" i="1" baseline="0" dirty="0">
                <a:solidFill>
                  <a:srgbClr val="000090"/>
                </a:solidFill>
                <a:latin typeface="Arial Rounded MT Bold"/>
                <a:ea typeface="ヒラギノ丸ゴ Pro W4"/>
                <a:cs typeface="ヒラギノ丸ゴ Pro W4"/>
              </a:rPr>
              <a:t>K.Furukawa, May.2021</a:t>
            </a:r>
            <a:endParaRPr lang="en-US" altLang="ja-JP" sz="1112" i="1" dirty="0">
              <a:solidFill>
                <a:srgbClr val="000090"/>
              </a:solidFill>
              <a:latin typeface="Arial Rounded MT Bold"/>
              <a:ea typeface="ヒラギノ丸ゴ Pro W4"/>
              <a:cs typeface="ヒラギノ丸ゴ Pro W4"/>
            </a:endParaRPr>
          </a:p>
        </p:txBody>
      </p:sp>
      <p:pic>
        <p:nvPicPr>
          <p:cNvPr id="17" name="図 10">
            <a:extLst>
              <a:ext uri="{FF2B5EF4-FFF2-40B4-BE49-F238E27FC236}">
                <a16:creationId xmlns:a16="http://schemas.microsoft.com/office/drawing/2014/main" id="{2EA81EF0-A7A4-334C-9E09-91555408EA5F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12" y="6354834"/>
            <a:ext cx="467182" cy="43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553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5pPr>
      <a:lvl6pPr marL="425829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6pPr>
      <a:lvl7pPr marL="851656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7pPr>
      <a:lvl8pPr marL="1277485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8pPr>
      <a:lvl9pPr marL="1703313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9pPr>
    </p:titleStyle>
    <p:bodyStyle>
      <a:lvl1pPr marL="319155" indent="-319155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Wingdings" charset="2"/>
        <a:buChar char="u"/>
        <a:defRPr kumimoji="1" sz="2994" b="1">
          <a:solidFill>
            <a:srgbClr val="000060"/>
          </a:solidFill>
          <a:latin typeface="+mn-lt"/>
          <a:ea typeface="+mn-ea"/>
          <a:cs typeface="+mn-cs"/>
        </a:defRPr>
      </a:lvl1pPr>
      <a:lvl2pPr marL="463115" indent="-230878" algn="l" rtl="0" eaLnBrk="1" fontAlgn="base" hangingPunct="1">
        <a:spcBef>
          <a:spcPct val="20000"/>
        </a:spcBef>
        <a:spcAft>
          <a:spcPct val="0"/>
        </a:spcAft>
        <a:buClr>
          <a:srgbClr val="FF3F00"/>
        </a:buClr>
        <a:buFont typeface="Wingdings" charset="2"/>
        <a:buChar char="v"/>
        <a:tabLst/>
        <a:defRPr kumimoji="1" sz="2567" b="1">
          <a:solidFill>
            <a:srgbClr val="600000"/>
          </a:solidFill>
          <a:latin typeface="+mn-lt"/>
          <a:ea typeface="+mn-ea"/>
          <a:cs typeface="+mn-cs"/>
        </a:defRPr>
      </a:lvl2pPr>
      <a:lvl3pPr marL="615223" indent="-230878" algn="l" rtl="0" eaLnBrk="1" fontAlgn="base" hangingPunct="1">
        <a:spcBef>
          <a:spcPct val="20000"/>
        </a:spcBef>
        <a:spcAft>
          <a:spcPct val="0"/>
        </a:spcAft>
        <a:buClr>
          <a:srgbClr val="FF7F00"/>
        </a:buClr>
        <a:buFont typeface="Wingdings" charset="2"/>
        <a:buChar char="³"/>
        <a:defRPr kumimoji="1" sz="2224" b="1">
          <a:solidFill>
            <a:srgbClr val="004000"/>
          </a:solidFill>
          <a:latin typeface="+mn-lt"/>
          <a:ea typeface="+mn-ea"/>
          <a:cs typeface="+mn-cs"/>
        </a:defRPr>
      </a:lvl3pPr>
      <a:lvl4pPr marL="688560" indent="-152108" algn="l" rtl="0" eaLnBrk="1" fontAlgn="base" hangingPunct="1">
        <a:spcBef>
          <a:spcPct val="20000"/>
        </a:spcBef>
        <a:spcAft>
          <a:spcPct val="0"/>
        </a:spcAft>
        <a:buClr>
          <a:srgbClr val="FFBF00"/>
        </a:buClr>
        <a:buFont typeface="Wingdings" charset="2"/>
        <a:buChar char="w"/>
        <a:defRPr kumimoji="1" sz="1882" b="1">
          <a:solidFill>
            <a:srgbClr val="400040"/>
          </a:solidFill>
          <a:latin typeface="+mn-lt"/>
          <a:ea typeface="+mn-ea"/>
          <a:cs typeface="+mn-cs"/>
        </a:defRPr>
      </a:lvl4pPr>
      <a:lvl5pPr marL="840668" indent="-152108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5pPr>
      <a:lvl6pPr marL="1135542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6pPr>
      <a:lvl7pPr marL="1561370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7pPr>
      <a:lvl8pPr marL="1987198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8pPr>
      <a:lvl9pPr marL="2413027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1pPr>
      <a:lvl2pPr marL="425829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2pPr>
      <a:lvl3pPr marL="851656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3pPr>
      <a:lvl4pPr marL="1277485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4pPr>
      <a:lvl5pPr marL="1703313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5pPr>
      <a:lvl6pPr marL="2129141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6pPr>
      <a:lvl7pPr marL="2554970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7pPr>
      <a:lvl8pPr marL="2980797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8pPr>
      <a:lvl9pPr marL="3406626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1241" y="349813"/>
            <a:ext cx="8861518" cy="647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538" tIns="49769" rIns="99538" bIns="497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タイトルの書式設定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9883" y="997606"/>
            <a:ext cx="9079587" cy="5585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538" tIns="49769" rIns="99538" bIns="497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テキストの書式設定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 2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 3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 4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 5 </a:t>
            </a:r>
            <a:r>
              <a:rPr lang="ja-JP" altLang="en-US" dirty="0"/>
              <a:t>レベル</a:t>
            </a:r>
          </a:p>
        </p:txBody>
      </p:sp>
      <p:sp>
        <p:nvSpPr>
          <p:cNvPr id="11470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165" y="6578731"/>
            <a:ext cx="533729" cy="2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538" tIns="49769" rIns="99538" bIns="49769" numCol="1" anchor="t" anchorCtr="0" compatLnSpc="1">
            <a:prstTxWarp prst="textNoShape">
              <a:avLst/>
            </a:prstTxWarp>
          </a:bodyPr>
          <a:lstStyle>
            <a:lvl1pPr algn="r">
              <a:defRPr sz="941">
                <a:latin typeface="Arial Rounded MT Bold"/>
                <a:ea typeface="ヒラギノ丸ゴ Pro W4"/>
                <a:cs typeface="ヒラギノ丸ゴ Pro W4"/>
              </a:defRPr>
            </a:lvl1pPr>
          </a:lstStyle>
          <a:p>
            <a:pPr>
              <a:defRPr/>
            </a:pPr>
            <a:fld id="{39DCC287-FB41-514C-BF81-F04C64726B38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2" name="Rectangle 3"/>
          <p:cNvSpPr txBox="1">
            <a:spLocks noChangeArrowheads="1"/>
          </p:cNvSpPr>
          <p:nvPr userDrawn="1"/>
        </p:nvSpPr>
        <p:spPr bwMode="auto">
          <a:xfrm rot="1234296">
            <a:off x="271617" y="3298005"/>
            <a:ext cx="8861518" cy="647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5154" tIns="42577" rIns="85154" bIns="42577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5pPr>
            <a:lvl6pPr marL="49775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6pPr>
            <a:lvl7pPr marL="995507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7pPr>
            <a:lvl8pPr marL="1493261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8pPr>
            <a:lvl9pPr marL="199101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9pPr>
          </a:lstStyle>
          <a:p>
            <a:endParaRPr lang="ja-JP" altLang="en-US" sz="5133" dirty="0">
              <a:solidFill>
                <a:srgbClr val="CC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861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5pPr>
      <a:lvl6pPr marL="425829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6pPr>
      <a:lvl7pPr marL="851656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7pPr>
      <a:lvl8pPr marL="1277485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8pPr>
      <a:lvl9pPr marL="1703313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9pPr>
    </p:titleStyle>
    <p:bodyStyle>
      <a:lvl1pPr marL="319155" indent="-319155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Wingdings" charset="2"/>
        <a:buChar char="u"/>
        <a:defRPr kumimoji="1" sz="2994" b="1">
          <a:solidFill>
            <a:srgbClr val="000060"/>
          </a:solidFill>
          <a:latin typeface="+mn-lt"/>
          <a:ea typeface="+mn-ea"/>
          <a:cs typeface="+mn-cs"/>
        </a:defRPr>
      </a:lvl1pPr>
      <a:lvl2pPr marL="463115" indent="-230878" algn="l" rtl="0" eaLnBrk="1" fontAlgn="base" hangingPunct="1">
        <a:spcBef>
          <a:spcPct val="20000"/>
        </a:spcBef>
        <a:spcAft>
          <a:spcPct val="0"/>
        </a:spcAft>
        <a:buClr>
          <a:srgbClr val="FF3F00"/>
        </a:buClr>
        <a:buFont typeface="Wingdings" charset="2"/>
        <a:buChar char="v"/>
        <a:tabLst/>
        <a:defRPr kumimoji="1" sz="2567" b="1">
          <a:solidFill>
            <a:srgbClr val="600000"/>
          </a:solidFill>
          <a:latin typeface="+mn-lt"/>
          <a:ea typeface="+mn-ea"/>
          <a:cs typeface="+mn-cs"/>
        </a:defRPr>
      </a:lvl2pPr>
      <a:lvl3pPr marL="615223" indent="-230878" algn="l" rtl="0" eaLnBrk="1" fontAlgn="base" hangingPunct="1">
        <a:spcBef>
          <a:spcPct val="20000"/>
        </a:spcBef>
        <a:spcAft>
          <a:spcPct val="0"/>
        </a:spcAft>
        <a:buClr>
          <a:srgbClr val="FF7F00"/>
        </a:buClr>
        <a:buFont typeface="Wingdings" charset="2"/>
        <a:buChar char="³"/>
        <a:defRPr kumimoji="1" sz="2224" b="1">
          <a:solidFill>
            <a:srgbClr val="004000"/>
          </a:solidFill>
          <a:latin typeface="+mn-lt"/>
          <a:ea typeface="+mn-ea"/>
          <a:cs typeface="+mn-cs"/>
        </a:defRPr>
      </a:lvl3pPr>
      <a:lvl4pPr marL="688560" indent="-152108" algn="l" rtl="0" eaLnBrk="1" fontAlgn="base" hangingPunct="1">
        <a:spcBef>
          <a:spcPct val="20000"/>
        </a:spcBef>
        <a:spcAft>
          <a:spcPct val="0"/>
        </a:spcAft>
        <a:buClr>
          <a:srgbClr val="FFBF00"/>
        </a:buClr>
        <a:buFont typeface="Wingdings" charset="2"/>
        <a:buChar char="w"/>
        <a:defRPr kumimoji="1" sz="1882" b="1">
          <a:solidFill>
            <a:srgbClr val="400040"/>
          </a:solidFill>
          <a:latin typeface="+mn-lt"/>
          <a:ea typeface="+mn-ea"/>
          <a:cs typeface="+mn-cs"/>
        </a:defRPr>
      </a:lvl4pPr>
      <a:lvl5pPr marL="840668" indent="-152108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5pPr>
      <a:lvl6pPr marL="1135542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6pPr>
      <a:lvl7pPr marL="1561370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7pPr>
      <a:lvl8pPr marL="1987198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8pPr>
      <a:lvl9pPr marL="2413027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1pPr>
      <a:lvl2pPr marL="425829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2pPr>
      <a:lvl3pPr marL="851656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3pPr>
      <a:lvl4pPr marL="1277485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4pPr>
      <a:lvl5pPr marL="1703313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5pPr>
      <a:lvl6pPr marL="2129141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6pPr>
      <a:lvl7pPr marL="2554970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7pPr>
      <a:lvl8pPr marL="2980797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8pPr>
      <a:lvl9pPr marL="3406626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4400" dirty="0" err="1"/>
              <a:t>SuperKEKB</a:t>
            </a:r>
            <a:r>
              <a:rPr lang="en-US" altLang="ja-JP" sz="4400" dirty="0"/>
              <a:t> Accelerators</a:t>
            </a:r>
            <a:br>
              <a:rPr lang="en-US" altLang="ja-JP" sz="4400" dirty="0"/>
            </a:br>
            <a:r>
              <a:rPr lang="en-US" altLang="ja-JP" sz="4400" dirty="0"/>
              <a:t>Current status and Lessons learned </a:t>
            </a:r>
            <a:endParaRPr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73792"/>
            <a:ext cx="6400800" cy="1788680"/>
          </a:xfrm>
        </p:spPr>
        <p:txBody>
          <a:bodyPr>
            <a:normAutofit/>
          </a:bodyPr>
          <a:lstStyle/>
          <a:p>
            <a:pPr algn="r"/>
            <a:r>
              <a:rPr lang="en-US" altLang="ja-JP" sz="1800" dirty="0"/>
              <a:t>Makoto</a:t>
            </a:r>
            <a:r>
              <a:rPr lang="ja-JP" altLang="en-US" sz="1800" dirty="0"/>
              <a:t> </a:t>
            </a:r>
            <a:r>
              <a:rPr lang="en-US" altLang="ja-JP" sz="1800" dirty="0"/>
              <a:t>Tobiyama </a:t>
            </a:r>
          </a:p>
          <a:p>
            <a:pPr algn="r"/>
            <a:endParaRPr lang="en-US" altLang="ja-JP" sz="1800" dirty="0"/>
          </a:p>
          <a:p>
            <a:pPr algn="r"/>
            <a:r>
              <a:rPr lang="en-US" altLang="ja-JP" sz="1800" dirty="0"/>
              <a:t>KEK Accelerator Laboratory</a:t>
            </a:r>
          </a:p>
          <a:p>
            <a:pPr algn="r"/>
            <a:r>
              <a:rPr lang="en-US" altLang="ja-JP" sz="1800" dirty="0"/>
              <a:t>HKUST IAS Mini Workshop of Accelerator, 13/Jan/2022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</a:t>
            </a:fld>
            <a:endParaRPr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C758FC-98B8-4A90-AF29-141F0118E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Challenges (1)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D373916-8B56-41F9-BB78-10EEE92C05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LER QC1 without anti-solenoid nor magnetic shield</a:t>
            </a:r>
          </a:p>
          <a:p>
            <a:pPr lvl="1"/>
            <a:r>
              <a:rPr kumimoji="1" lang="en-US" altLang="ja-JP" dirty="0"/>
              <a:t>Introduces chromatic coupling which might work worse on the point of beam-beam interaction</a:t>
            </a:r>
          </a:p>
          <a:p>
            <a:pPr lvl="2"/>
            <a:r>
              <a:rPr kumimoji="1" lang="en-US" altLang="ja-JP" dirty="0"/>
              <a:t>Larger stopband on the resonance line</a:t>
            </a:r>
          </a:p>
          <a:p>
            <a:pPr lvl="2"/>
            <a:r>
              <a:rPr lang="en-US" altLang="ja-JP" dirty="0"/>
              <a:t>Increase vertical beam size</a:t>
            </a:r>
          </a:p>
          <a:p>
            <a:pPr lvl="2"/>
            <a:r>
              <a:rPr lang="en-US" altLang="ja-JP" dirty="0"/>
              <a:t>Smaller dynamic aperture</a:t>
            </a:r>
          </a:p>
          <a:p>
            <a:pPr lvl="1"/>
            <a:r>
              <a:rPr lang="en-US" altLang="ja-JP" dirty="0"/>
              <a:t>Rotatable </a:t>
            </a:r>
            <a:r>
              <a:rPr lang="en-US" altLang="ja-JP" dirty="0" err="1"/>
              <a:t>sextupole</a:t>
            </a:r>
            <a:r>
              <a:rPr lang="en-US" altLang="ja-JP" dirty="0"/>
              <a:t> (to cancel skew </a:t>
            </a:r>
            <a:r>
              <a:rPr lang="en-US" altLang="ja-JP" dirty="0" err="1"/>
              <a:t>sextupole</a:t>
            </a:r>
            <a:r>
              <a:rPr lang="en-US" altLang="ja-JP" dirty="0"/>
              <a:t> components) might help to cancel the effect.</a:t>
            </a:r>
          </a:p>
          <a:p>
            <a:pPr lvl="2"/>
            <a:r>
              <a:rPr kumimoji="1" lang="en-US" altLang="ja-JP" dirty="0"/>
              <a:t>Found better settings on the single beam study on 2021c runs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ACE15CB-289B-4A69-AD2D-E0CA6272B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993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027241-31DA-4E5F-A61D-BC5C96AC8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Challenges (2)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CA14CE-DBD4-4C8D-B219-C3C9EF0057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Extremely smaller dynamic (and physical) aperture on LER</a:t>
            </a:r>
          </a:p>
          <a:p>
            <a:pPr lvl="1"/>
            <a:r>
              <a:rPr kumimoji="1" lang="en-US" altLang="ja-JP" dirty="0"/>
              <a:t>Beam lifetime is strongly limited by the dynamic aperture</a:t>
            </a:r>
          </a:p>
          <a:p>
            <a:pPr lvl="2"/>
            <a:r>
              <a:rPr lang="en-US" altLang="ja-JP" dirty="0"/>
              <a:t>Tried several new settings of </a:t>
            </a:r>
            <a:r>
              <a:rPr lang="en-US" altLang="ja-JP" dirty="0" err="1"/>
              <a:t>sextupoles</a:t>
            </a:r>
            <a:r>
              <a:rPr lang="en-US" altLang="ja-JP" dirty="0"/>
              <a:t> but not successful up to now.</a:t>
            </a:r>
          </a:p>
          <a:p>
            <a:pPr lvl="3"/>
            <a:r>
              <a:rPr lang="en-US" altLang="ja-JP" dirty="0"/>
              <a:t>Still trying to find better </a:t>
            </a:r>
            <a:r>
              <a:rPr lang="en-US" altLang="ja-JP" dirty="0" err="1"/>
              <a:t>sextupole</a:t>
            </a:r>
            <a:r>
              <a:rPr lang="en-US" altLang="ja-JP" dirty="0"/>
              <a:t> sets under the international task force, of course.</a:t>
            </a:r>
          </a:p>
          <a:p>
            <a:pPr lvl="2"/>
            <a:r>
              <a:rPr kumimoji="1" lang="en-US" altLang="ja-JP" dirty="0"/>
              <a:t>Physical aperture (vertical) in the QCS limits the physical aperture in some degree</a:t>
            </a:r>
          </a:p>
          <a:p>
            <a:pPr lvl="2"/>
            <a:r>
              <a:rPr lang="en-US" altLang="ja-JP" dirty="0"/>
              <a:t>Very narrow setting of vertical collimators to suppress the beam background (especially in the injection background) also limit the physical aperture (and beam life time).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06786B9-C419-4295-860C-628EBCACE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36731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FC9625-3E6C-4A11-AB36-FBB292285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Challenges (3)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2CD640-FD4F-4B94-AFC5-7BEB7E4E72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Beam background and beam aborts due to (extremely fast) beam loss.</a:t>
            </a:r>
          </a:p>
          <a:p>
            <a:pPr lvl="1"/>
            <a:r>
              <a:rPr lang="en-US" altLang="ja-JP" dirty="0"/>
              <a:t>Serious radiation dose at collimators, severe damage at collimators, damage on Belle II detector.</a:t>
            </a:r>
          </a:p>
          <a:p>
            <a:pPr lvl="1"/>
            <a:r>
              <a:rPr kumimoji="1" lang="en-US" altLang="ja-JP" dirty="0"/>
              <a:t>Large risks fo</a:t>
            </a:r>
            <a:r>
              <a:rPr lang="en-US" altLang="ja-JP" dirty="0"/>
              <a:t>r increasing beam currents (to achieve higher luminosity).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E61FD67-DA10-429D-83EA-E8B028D07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12</a:t>
            </a:fld>
            <a:endParaRPr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D4C2235-6907-4A3F-879F-6D23A4148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812" y="2899053"/>
            <a:ext cx="8640000" cy="3519027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9F12704-3BA0-4AFC-901F-42047766027C}"/>
              </a:ext>
            </a:extLst>
          </p:cNvPr>
          <p:cNvSpPr txBox="1"/>
          <p:nvPr/>
        </p:nvSpPr>
        <p:spPr>
          <a:xfrm>
            <a:off x="5111586" y="6391776"/>
            <a:ext cx="3744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T. Ishibashi, KEKB Accelerator Review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90276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7E8D46-931A-44F1-87A6-0EE6DA7F2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44FD8488-2259-4609-852D-0CDA8F22F8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900" y="1394285"/>
            <a:ext cx="8682038" cy="4779043"/>
          </a:xfr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F3082B9-6C1A-4085-8D55-10E7C5623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13</a:t>
            </a:fld>
            <a:endParaRPr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F065CAA-1F7E-46E2-B0DE-1855C827C07F}"/>
              </a:ext>
            </a:extLst>
          </p:cNvPr>
          <p:cNvSpPr txBox="1"/>
          <p:nvPr/>
        </p:nvSpPr>
        <p:spPr>
          <a:xfrm>
            <a:off x="5071621" y="6410227"/>
            <a:ext cx="3108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By </a:t>
            </a:r>
            <a:r>
              <a:rPr lang="en-US" altLang="ja-JP" dirty="0"/>
              <a:t>H</a:t>
            </a:r>
            <a:r>
              <a:rPr kumimoji="1" lang="en-US" altLang="ja-JP" dirty="0"/>
              <a:t>. Nakayama (MDI meeting)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36436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3A675B-E390-486A-B4C1-E54A518BA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035A4F6-0D9B-414F-B569-BFF18DB80E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0" y="1269000"/>
            <a:ext cx="3848727" cy="4320000"/>
          </a:xfr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6C065D8-6D26-4E88-AFF4-09DBECB6A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14</a:t>
            </a:fld>
            <a:endParaRPr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5826A2A-42EA-47D5-A635-8EADF13CBD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864" y="1483506"/>
            <a:ext cx="4283575" cy="432000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72340B0-6987-456D-A110-45927B3043FD}"/>
              </a:ext>
            </a:extLst>
          </p:cNvPr>
          <p:cNvSpPr txBox="1"/>
          <p:nvPr/>
        </p:nvSpPr>
        <p:spPr>
          <a:xfrm>
            <a:off x="1299411" y="5967663"/>
            <a:ext cx="2714324" cy="375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LER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492A282-14CD-4A11-9645-C354F44E54F9}"/>
              </a:ext>
            </a:extLst>
          </p:cNvPr>
          <p:cNvSpPr txBox="1"/>
          <p:nvPr/>
        </p:nvSpPr>
        <p:spPr>
          <a:xfrm>
            <a:off x="5706403" y="5967663"/>
            <a:ext cx="2714324" cy="375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HER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712414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B41564-5680-483A-BC08-671931973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コンテンツ プレースホルダー 5" descr="グラフィカル ユーザー インターフェイス, アプリケーション, テーブル&#10;&#10;自動的に生成された説明">
            <a:extLst>
              <a:ext uri="{FF2B5EF4-FFF2-40B4-BE49-F238E27FC236}">
                <a16:creationId xmlns:a16="http://schemas.microsoft.com/office/drawing/2014/main" id="{5160FC65-6FB0-499E-B293-7EB4E5325B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0483" y="990600"/>
            <a:ext cx="8332871" cy="5586413"/>
          </a:xfr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9DD2F4-F0FC-4F38-94AB-1F9326999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70039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8A4713-FC1D-43E2-B0EE-96CB69A92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Collimator damage</a:t>
            </a:r>
            <a:endParaRPr kumimoji="1" lang="ja-JP" altLang="en-US" dirty="0"/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5226099B-42C5-487B-9EE9-F72F41F44D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900" y="1137255"/>
            <a:ext cx="8682038" cy="2556518"/>
          </a:xfr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0EBF9AE-3B6A-4C8B-84DE-93DACF913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16</a:t>
            </a:fld>
            <a:endParaRPr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90A3ED3-9E2F-4DC5-816C-7E4A13FBEF95}"/>
              </a:ext>
            </a:extLst>
          </p:cNvPr>
          <p:cNvSpPr txBox="1"/>
          <p:nvPr/>
        </p:nvSpPr>
        <p:spPr>
          <a:xfrm>
            <a:off x="5148902" y="3810681"/>
            <a:ext cx="3744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T. Ishibashi, KEKB Accelerator Review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880317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0D5C6D-C4C9-4C83-BFB5-22A808FFA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Challenges (4)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D7B86B-872E-4949-BD4B-DBCF617BB1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Collimator transverse impedance (TMCI threshold)</a:t>
            </a:r>
          </a:p>
          <a:p>
            <a:pPr lvl="1"/>
            <a:r>
              <a:rPr lang="en-US" altLang="ja-JP" dirty="0"/>
              <a:t>Fairly narrow aperture to reduce beam background to Belle II detector.</a:t>
            </a:r>
          </a:p>
          <a:p>
            <a:pPr lvl="2"/>
            <a:r>
              <a:rPr lang="en-US" altLang="ja-JP" dirty="0"/>
              <a:t>Shorter beam lifetime (especially in LER)</a:t>
            </a:r>
          </a:p>
          <a:p>
            <a:pPr lvl="2"/>
            <a:r>
              <a:rPr lang="en-US" altLang="ja-JP" dirty="0"/>
              <a:t>Limit the maximum bunch current due to lower TMCI threshold</a:t>
            </a:r>
          </a:p>
          <a:p>
            <a:pPr lvl="2"/>
            <a:r>
              <a:rPr lang="en-US" altLang="ja-JP" dirty="0"/>
              <a:t>Increasing risks to damage the beam collimators (including residual radiation).</a:t>
            </a:r>
          </a:p>
          <a:p>
            <a:pPr lvl="2"/>
            <a:endParaRPr lang="en-US" altLang="ja-JP" dirty="0"/>
          </a:p>
          <a:p>
            <a:pPr lvl="2"/>
            <a:endParaRPr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C15B832-92DC-4604-8758-A6FA8AB2B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17</a:t>
            </a:fld>
            <a:endParaRPr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90DE7976-40FF-457E-8367-60A2A2633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391" y="2814412"/>
            <a:ext cx="494911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373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2DAF4D-166A-4D0E-955C-CCD80D46B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Challenges (5)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ABAD3A-10BD-4123-B72D-542EA97FF4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Beam-beam blowup (in vertical plane)</a:t>
            </a:r>
          </a:p>
          <a:p>
            <a:pPr lvl="1"/>
            <a:r>
              <a:rPr lang="en-US" altLang="ja-JP" dirty="0"/>
              <a:t>Source of the blowup : Chromatic X-Y coupling?? or other?</a:t>
            </a:r>
          </a:p>
          <a:p>
            <a:pPr lvl="1"/>
            <a:r>
              <a:rPr kumimoji="1" lang="en-US" altLang="ja-JP" dirty="0"/>
              <a:t>Single bunch blowup or multi bunch effect?</a:t>
            </a:r>
          </a:p>
          <a:p>
            <a:pPr lvl="1"/>
            <a:r>
              <a:rPr lang="en-US" altLang="ja-JP" dirty="0"/>
              <a:t>Contribution from (broadband noise in) transverse bunch-by-bunch feedback?</a:t>
            </a:r>
          </a:p>
          <a:p>
            <a:pPr lvl="1"/>
            <a:r>
              <a:rPr lang="en-US" altLang="ja-JP" dirty="0"/>
              <a:t>Beam-beam head-tail instability?</a:t>
            </a:r>
          </a:p>
          <a:p>
            <a:pPr lvl="1"/>
            <a:r>
              <a:rPr lang="en-US" altLang="ja-JP" dirty="0"/>
              <a:t>Could be cured by the optimization of crab waist?</a:t>
            </a:r>
          </a:p>
          <a:p>
            <a:pPr lvl="1"/>
            <a:endParaRPr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36C661-CB21-4F84-872A-A52CDAE2F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439069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ED772C-A23E-401D-AA9C-3B672DF66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Challenges (6)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001029-9BCC-49B0-AAE4-5669DE30BA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Quality and amount of the injection beam from </a:t>
            </a:r>
            <a:r>
              <a:rPr kumimoji="1" lang="en-US" altLang="ja-JP" dirty="0" err="1"/>
              <a:t>Linac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Larger emittance than expected</a:t>
            </a:r>
          </a:p>
          <a:p>
            <a:pPr lvl="1"/>
            <a:r>
              <a:rPr lang="en-US" altLang="ja-JP" dirty="0"/>
              <a:t>Emittance blowup in the beam transport line (due to CSR??)</a:t>
            </a:r>
          </a:p>
          <a:p>
            <a:pPr lvl="1"/>
            <a:r>
              <a:rPr lang="en-US" altLang="ja-JP" dirty="0"/>
              <a:t>Stability of the injector </a:t>
            </a:r>
            <a:r>
              <a:rPr lang="en-US" altLang="ja-JP" dirty="0" err="1"/>
              <a:t>Linac</a:t>
            </a:r>
            <a:endParaRPr lang="en-US" altLang="ja-JP" dirty="0"/>
          </a:p>
          <a:p>
            <a:pPr lvl="2"/>
            <a:r>
              <a:rPr kumimoji="1" lang="en-US" altLang="ja-JP" dirty="0"/>
              <a:t>Orbit fluctuation</a:t>
            </a:r>
          </a:p>
          <a:p>
            <a:pPr lvl="2"/>
            <a:r>
              <a:rPr lang="en-US" altLang="ja-JP" dirty="0"/>
              <a:t>Change of energy spread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136684F-317D-49BF-99B5-EEF9247F5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3391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Design of SuperKEKB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SuperKEKB</a:t>
            </a:r>
            <a:r>
              <a:rPr lang="en-US" altLang="ja-JP" dirty="0"/>
              <a:t> Accelerators</a:t>
            </a:r>
            <a:r>
              <a:rPr dirty="0"/>
              <a:t> </a:t>
            </a:r>
          </a:p>
        </p:txBody>
      </p:sp>
      <p:sp>
        <p:nvSpPr>
          <p:cNvPr id="320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6182706" y="4602277"/>
            <a:ext cx="173124" cy="25404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defTabSz="410751" eaLnBrk="1" fontAlgn="auto">
              <a:spcBef>
                <a:spcPts val="0"/>
              </a:spcBef>
              <a:spcAft>
                <a:spcPts val="0"/>
              </a:spcAft>
            </a:pPr>
            <a:fld id="{86CB4B4D-7CA3-9044-876B-883B54F8677D}" type="slidenum">
              <a:rPr kumimoji="0" kern="0">
                <a:solidFill>
                  <a:srgbClr val="000000"/>
                </a:solidFill>
                <a:latin typeface="Helvetica"/>
                <a:cs typeface="Helvetica"/>
              </a:rPr>
              <a:pPr defTabSz="410751" eaLnBrk="1" fontAlgn="auto">
                <a:spcBef>
                  <a:spcPts val="0"/>
                </a:spcBef>
                <a:spcAft>
                  <a:spcPts val="0"/>
                </a:spcAft>
              </a:pPr>
              <a:t>2</a:t>
            </a:fld>
            <a:endParaRPr kumimoji="0" kern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pic>
        <p:nvPicPr>
          <p:cNvPr id="321" name="droppedImage.pdf" descr="dropped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8" y="1098352"/>
            <a:ext cx="8994658" cy="5732859"/>
          </a:xfrm>
          <a:prstGeom prst="rect">
            <a:avLst/>
          </a:prstGeom>
          <a:ln w="12700">
            <a:miter lim="400000"/>
          </a:ln>
        </p:spPr>
      </p:pic>
      <p:sp>
        <p:nvSpPr>
          <p:cNvPr id="322" name="線"/>
          <p:cNvSpPr/>
          <p:nvPr/>
        </p:nvSpPr>
        <p:spPr>
          <a:xfrm flipH="1">
            <a:off x="1502804" y="2572133"/>
            <a:ext cx="3071813" cy="2884290"/>
          </a:xfrm>
          <a:prstGeom prst="line">
            <a:avLst/>
          </a:prstGeom>
          <a:ln w="38100">
            <a:solidFill>
              <a:srgbClr val="FFFFFF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defTabSz="321457" eaLnBrk="1" fontAlgn="auto">
              <a:spcBef>
                <a:spcPts val="0"/>
              </a:spcBef>
              <a:spcAft>
                <a:spcPts val="0"/>
              </a:spcAft>
              <a:defRPr sz="12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  <a:endParaRPr kumimoji="0" sz="844" kern="0">
              <a:solidFill>
                <a:srgbClr val="000000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323" name="SuperKEKB…"/>
          <p:cNvSpPr txBox="1"/>
          <p:nvPr/>
        </p:nvSpPr>
        <p:spPr>
          <a:xfrm>
            <a:off x="3202007" y="3588745"/>
            <a:ext cx="1912383" cy="85106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 defTabSz="410751" eaLnBrk="1" fontAlgn="auto">
              <a:spcBef>
                <a:spcPts val="0"/>
              </a:spcBef>
              <a:spcAft>
                <a:spcPts val="0"/>
              </a:spcAft>
              <a:defRPr sz="3600" b="1">
                <a:effectLst>
                  <a:outerShdw blurRad="101600" dist="63500" dir="27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Helvetica"/>
              </a:defRPr>
            </a:pPr>
            <a:r>
              <a:rPr kumimoji="0" sz="2531" b="1" kern="0">
                <a:solidFill>
                  <a:srgbClr val="000000"/>
                </a:solidFill>
                <a:effectLst>
                  <a:outerShdw blurRad="101600" dist="63500" dir="2700000" rotWithShape="0">
                    <a:srgbClr val="000000">
                      <a:alpha val="50000"/>
                    </a:srgbClr>
                  </a:outerShdw>
                </a:effectLst>
                <a:latin typeface="Helvetica"/>
                <a:cs typeface="Helvetica"/>
                <a:sym typeface="Helvetica"/>
              </a:rPr>
              <a:t>SuperKEKB</a:t>
            </a:r>
          </a:p>
          <a:p>
            <a:pPr algn="ctr" defTabSz="410751" eaLnBrk="1" fontAlgn="auto">
              <a:spcBef>
                <a:spcPts val="0"/>
              </a:spcBef>
              <a:spcAft>
                <a:spcPts val="0"/>
              </a:spcAft>
              <a:defRPr sz="3600" b="1">
                <a:effectLst>
                  <a:outerShdw blurRad="101600" dist="63500" dir="27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Helvetica"/>
              </a:defRPr>
            </a:pPr>
            <a:r>
              <a:rPr kumimoji="0" sz="2531" b="1" kern="0">
                <a:solidFill>
                  <a:srgbClr val="000000"/>
                </a:solidFill>
                <a:effectLst>
                  <a:outerShdw blurRad="101600" dist="63500" dir="2700000" rotWithShape="0">
                    <a:srgbClr val="000000">
                      <a:alpha val="50000"/>
                    </a:srgbClr>
                  </a:outerShdw>
                </a:effectLst>
                <a:latin typeface="Helvetica"/>
                <a:cs typeface="Helvetica"/>
                <a:sym typeface="Helvetica"/>
              </a:rPr>
              <a:t>3 km</a:t>
            </a:r>
          </a:p>
        </p:txBody>
      </p:sp>
      <p:sp>
        <p:nvSpPr>
          <p:cNvPr id="324" name="900 m"/>
          <p:cNvSpPr txBox="1"/>
          <p:nvPr/>
        </p:nvSpPr>
        <p:spPr>
          <a:xfrm>
            <a:off x="2245011" y="3732550"/>
            <a:ext cx="790282" cy="375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ctr">
              <a:defRPr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10751" eaLnBrk="1" fontAlgn="auto">
              <a:spcBef>
                <a:spcPts val="0"/>
              </a:spcBef>
              <a:spcAft>
                <a:spcPts val="0"/>
              </a:spcAft>
            </a:pPr>
            <a:r>
              <a:rPr kumimoji="0" sz="1969" kern="0">
                <a:latin typeface="Helvetica"/>
                <a:cs typeface="Helvetica"/>
              </a:rPr>
              <a:t>900 m</a:t>
            </a:r>
          </a:p>
        </p:txBody>
      </p:sp>
      <p:sp>
        <p:nvSpPr>
          <p:cNvPr id="325" name="IP"/>
          <p:cNvSpPr txBox="1"/>
          <p:nvPr/>
        </p:nvSpPr>
        <p:spPr>
          <a:xfrm>
            <a:off x="1645269" y="2348448"/>
            <a:ext cx="310984" cy="375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ctr">
              <a:defRPr b="1">
                <a:solidFill>
                  <a:srgbClr val="FF2F92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10751" eaLnBrk="1" fontAlgn="auto">
              <a:spcBef>
                <a:spcPts val="0"/>
              </a:spcBef>
              <a:spcAft>
                <a:spcPts val="0"/>
              </a:spcAft>
            </a:pPr>
            <a:r>
              <a:rPr kumimoji="0" sz="1969" kern="0">
                <a:latin typeface="Helvetica"/>
                <a:cs typeface="Helvetica"/>
              </a:rPr>
              <a:t>IP</a:t>
            </a:r>
          </a:p>
        </p:txBody>
      </p:sp>
      <p:sp>
        <p:nvSpPr>
          <p:cNvPr id="326" name="Target Luminosity: 8 x 1035 cm-2 s-1"/>
          <p:cNvSpPr txBox="1"/>
          <p:nvPr/>
        </p:nvSpPr>
        <p:spPr>
          <a:xfrm>
            <a:off x="4532861" y="714697"/>
            <a:ext cx="72199" cy="3029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 defTabSz="410751" eaLnBrk="1" fontAlgn="auto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FF260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 kumimoji="0" sz="2250" b="1" kern="0" baseline="31999" dirty="0">
              <a:solidFill>
                <a:srgbClr val="FF2600"/>
              </a:solidFill>
              <a:latin typeface="Helvetica"/>
              <a:cs typeface="Helvetica"/>
              <a:sym typeface="Helvetica"/>
            </a:endParaRPr>
          </a:p>
        </p:txBody>
      </p:sp>
      <p:sp>
        <p:nvSpPr>
          <p:cNvPr id="327" name="HER…"/>
          <p:cNvSpPr/>
          <p:nvPr/>
        </p:nvSpPr>
        <p:spPr>
          <a:xfrm>
            <a:off x="4884539" y="1669852"/>
            <a:ext cx="2428875" cy="794742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9" tIns="35719" rIns="35719" bIns="35719" anchor="ctr"/>
          <a:lstStyle/>
          <a:p>
            <a:pPr algn="ctr" defTabSz="410751" eaLnBrk="1" fontAlgn="auto">
              <a:spcBef>
                <a:spcPts val="0"/>
              </a:spcBef>
              <a:spcAft>
                <a:spcPts val="0"/>
              </a:spcAft>
              <a:defRPr sz="2400">
                <a:solidFill>
                  <a:srgbClr val="0433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pPr>
            <a:r>
              <a:rPr kumimoji="0" sz="1687" kern="0">
                <a:solidFill>
                  <a:srgbClr val="0433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ヒラギノ角ゴ Pro W3"/>
                <a:sym typeface="ヒラギノ角ゴ Pro W3"/>
              </a:rPr>
              <a:t>HER</a:t>
            </a:r>
          </a:p>
          <a:p>
            <a:pPr algn="ctr" defTabSz="410751" eaLnBrk="1" fontAlgn="auto">
              <a:spcBef>
                <a:spcPts val="0"/>
              </a:spcBef>
              <a:spcAft>
                <a:spcPts val="0"/>
              </a:spcAft>
              <a:defRPr sz="2400">
                <a:solidFill>
                  <a:srgbClr val="0433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pPr>
            <a:r>
              <a:rPr kumimoji="0" sz="1687" kern="0">
                <a:solidFill>
                  <a:srgbClr val="0433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ヒラギノ角ゴ Pro W3"/>
                <a:sym typeface="ヒラギノ角ゴ Pro W3"/>
              </a:rPr>
              <a:t>7 GeV, 2.6 A</a:t>
            </a:r>
          </a:p>
        </p:txBody>
      </p:sp>
      <p:sp>
        <p:nvSpPr>
          <p:cNvPr id="328" name="LER…"/>
          <p:cNvSpPr/>
          <p:nvPr/>
        </p:nvSpPr>
        <p:spPr>
          <a:xfrm>
            <a:off x="5509617" y="2687836"/>
            <a:ext cx="2366367" cy="794742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9" tIns="35719" rIns="35719" bIns="35719" anchor="ctr"/>
          <a:lstStyle/>
          <a:p>
            <a:pPr algn="ctr" defTabSz="410751" eaLnBrk="1" fontAlgn="auto">
              <a:spcBef>
                <a:spcPts val="0"/>
              </a:spcBef>
              <a:spcAft>
                <a:spcPts val="0"/>
              </a:spcAft>
              <a:defRPr sz="2400">
                <a:solidFill>
                  <a:srgbClr val="FF2600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pPr>
            <a:r>
              <a:rPr kumimoji="0" sz="1687" kern="0">
                <a:solidFill>
                  <a:srgbClr val="FF2600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ヒラギノ角ゴ Pro W3"/>
                <a:sym typeface="ヒラギノ角ゴ Pro W3"/>
              </a:rPr>
              <a:t>LER</a:t>
            </a:r>
          </a:p>
          <a:p>
            <a:pPr algn="ctr" defTabSz="410751" eaLnBrk="1" fontAlgn="auto">
              <a:spcBef>
                <a:spcPts val="0"/>
              </a:spcBef>
              <a:spcAft>
                <a:spcPts val="0"/>
              </a:spcAft>
              <a:defRPr sz="2400">
                <a:solidFill>
                  <a:srgbClr val="FF2600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pPr>
            <a:r>
              <a:rPr kumimoji="0" sz="1687" kern="0">
                <a:solidFill>
                  <a:srgbClr val="FF2600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ヒラギノ角ゴ Pro W3"/>
                <a:sym typeface="ヒラギノ角ゴ Pro W3"/>
              </a:rPr>
              <a:t>4 GeV, 3.6 A</a:t>
            </a:r>
          </a:p>
        </p:txBody>
      </p:sp>
      <p:sp>
        <p:nvSpPr>
          <p:cNvPr id="329" name="Linac Injector"/>
          <p:cNvSpPr/>
          <p:nvPr/>
        </p:nvSpPr>
        <p:spPr>
          <a:xfrm>
            <a:off x="5679281" y="4089797"/>
            <a:ext cx="2009180" cy="500063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9" tIns="35719" rIns="35719" bIns="35719" anchor="ctr"/>
          <a:lstStyle>
            <a:lvl1pPr algn="ctr">
              <a:defRPr sz="2400">
                <a:solidFill>
                  <a:srgbClr val="45A7DE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1pPr>
          </a:lstStyle>
          <a:p>
            <a:pPr defTabSz="410751" eaLnBrk="1" fontAlgn="auto">
              <a:spcBef>
                <a:spcPts val="0"/>
              </a:spcBef>
              <a:spcAft>
                <a:spcPts val="0"/>
              </a:spcAft>
            </a:pPr>
            <a:r>
              <a:rPr kumimoji="0" sz="1687" kern="0"/>
              <a:t>Linac Injector</a:t>
            </a:r>
          </a:p>
        </p:txBody>
      </p:sp>
      <p:sp>
        <p:nvSpPr>
          <p:cNvPr id="330" name="Positron Damping Ring (1.1 GeV)"/>
          <p:cNvSpPr/>
          <p:nvPr/>
        </p:nvSpPr>
        <p:spPr>
          <a:xfrm>
            <a:off x="6411516" y="5348883"/>
            <a:ext cx="2428875" cy="794742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9" tIns="35719" rIns="35719" bIns="35719" anchor="ctr"/>
          <a:lstStyle>
            <a:lvl1pPr algn="ctr">
              <a:defRPr sz="2400">
                <a:solidFill>
                  <a:srgbClr val="FF2600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1pPr>
          </a:lstStyle>
          <a:p>
            <a:pPr defTabSz="410751" eaLnBrk="1" fontAlgn="auto">
              <a:spcBef>
                <a:spcPts val="0"/>
              </a:spcBef>
              <a:spcAft>
                <a:spcPts val="0"/>
              </a:spcAft>
            </a:pPr>
            <a:r>
              <a:rPr kumimoji="0" sz="1687" kern="0"/>
              <a:t>Positron Damping Ring (1.1 GeV)</a:t>
            </a:r>
          </a:p>
        </p:txBody>
      </p:sp>
      <p:sp>
        <p:nvSpPr>
          <p:cNvPr id="331" name="IP"/>
          <p:cNvSpPr txBox="1"/>
          <p:nvPr/>
        </p:nvSpPr>
        <p:spPr>
          <a:xfrm>
            <a:off x="859457" y="1884105"/>
            <a:ext cx="310984" cy="375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ctr">
              <a:defRPr b="1">
                <a:solidFill>
                  <a:srgbClr val="FFFB00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defTabSz="410751" eaLnBrk="1" fontAlgn="auto">
              <a:spcBef>
                <a:spcPts val="0"/>
              </a:spcBef>
              <a:spcAft>
                <a:spcPts val="0"/>
              </a:spcAft>
            </a:pPr>
            <a:r>
              <a:rPr kumimoji="0" sz="1969" kern="0">
                <a:latin typeface="Helvetica"/>
                <a:cs typeface="Helvetica"/>
              </a:rPr>
              <a:t>IP</a:t>
            </a:r>
          </a:p>
        </p:txBody>
      </p:sp>
      <p:sp>
        <p:nvSpPr>
          <p:cNvPr id="332" name="四角形"/>
          <p:cNvSpPr/>
          <p:nvPr/>
        </p:nvSpPr>
        <p:spPr>
          <a:xfrm rot="180000">
            <a:off x="4604635" y="4706290"/>
            <a:ext cx="274058" cy="117232"/>
          </a:xfrm>
          <a:prstGeom prst="rect">
            <a:avLst/>
          </a:prstGeom>
          <a:solidFill>
            <a:srgbClr val="FFFB00"/>
          </a:solidFill>
          <a:ln w="25400">
            <a:solidFill>
              <a:srgbClr val="8EFA00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751" eaLnBrk="1" fontAlgn="auto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pPr>
            <a:endParaRPr kumimoji="0" sz="2812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ヒラギノ角ゴ Pro W3"/>
              <a:sym typeface="ヒラギノ角ゴ Pro W3"/>
            </a:endParaRPr>
          </a:p>
        </p:txBody>
      </p:sp>
      <p:sp>
        <p:nvSpPr>
          <p:cNvPr id="333" name="Control room"/>
          <p:cNvSpPr txBox="1"/>
          <p:nvPr/>
        </p:nvSpPr>
        <p:spPr>
          <a:xfrm>
            <a:off x="4110246" y="4430165"/>
            <a:ext cx="1053173" cy="288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">
                <a:solidFill>
                  <a:srgbClr val="FFFFFF"/>
                </a:solidFill>
              </a:defRPr>
            </a:lvl1pPr>
          </a:lstStyle>
          <a:p>
            <a:pPr defTabSz="410751" eaLnBrk="1" fontAlgn="auto">
              <a:spcBef>
                <a:spcPts val="0"/>
              </a:spcBef>
              <a:spcAft>
                <a:spcPts val="0"/>
              </a:spcAft>
            </a:pPr>
            <a:r>
              <a:rPr kumimoji="0" sz="1406" kern="0">
                <a:latin typeface="Cochin"/>
                <a:sym typeface="Cochin"/>
              </a:rPr>
              <a:t>Control room</a:t>
            </a:r>
          </a:p>
        </p:txBody>
      </p:sp>
      <p:pic>
        <p:nvPicPr>
          <p:cNvPr id="334" name="イメージ" descr="イメージ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4832" y="6045401"/>
            <a:ext cx="789318" cy="785810"/>
          </a:xfrm>
          <a:prstGeom prst="rect">
            <a:avLst/>
          </a:prstGeom>
          <a:ln w="12700">
            <a:miter lim="400000"/>
          </a:ln>
        </p:spPr>
      </p:pic>
      <p:pic>
        <p:nvPicPr>
          <p:cNvPr id="335" name="イメージ" descr="イメージ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6531" y="2678906"/>
            <a:ext cx="1867851" cy="106949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768252337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2F0E04-5675-4887-BFE3-CD2E1A3D5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Many challenges remains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EB4A56-E533-4C26-BD5B-002413B4B1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Bunch feedback (noise) effect to vertical beam size </a:t>
            </a:r>
          </a:p>
          <a:p>
            <a:r>
              <a:rPr lang="en-US" altLang="ja-JP" dirty="0"/>
              <a:t>Optimization of crab waist</a:t>
            </a:r>
          </a:p>
          <a:p>
            <a:r>
              <a:rPr kumimoji="1" lang="en-US" altLang="ja-JP" dirty="0"/>
              <a:t>Impedance (bunch lengthening: longitudinal and transverse)</a:t>
            </a:r>
          </a:p>
          <a:p>
            <a:r>
              <a:rPr kumimoji="1" lang="en-US" altLang="ja-JP" dirty="0"/>
              <a:t>Machine stability (mechanical</a:t>
            </a:r>
            <a:r>
              <a:rPr lang="en-US" altLang="ja-JP" dirty="0"/>
              <a:t>, power supplies)</a:t>
            </a:r>
          </a:p>
          <a:p>
            <a:r>
              <a:rPr kumimoji="1" lang="en-US" altLang="ja-JP" dirty="0"/>
              <a:t>Machine protection</a:t>
            </a:r>
          </a:p>
          <a:p>
            <a:r>
              <a:rPr kumimoji="1" lang="en-US" altLang="ja-JP" dirty="0"/>
              <a:t>RF beam loading, HOM</a:t>
            </a:r>
          </a:p>
          <a:p>
            <a:r>
              <a:rPr lang="en-US" altLang="ja-JP" dirty="0"/>
              <a:t>Aging of the infrastructures, including buildings. 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8F57E59-30D8-4DF9-A7AC-04F1DD3BA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20</a:t>
            </a:fld>
            <a:endParaRPr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3DC7571-72B3-4660-B35D-F555B05B71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31" y="4305692"/>
            <a:ext cx="8774999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4282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F39ACF-CF47-464E-B833-4F4A38D6A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International Task force for </a:t>
            </a:r>
            <a:r>
              <a:rPr kumimoji="1" lang="en-US" altLang="ja-JP" dirty="0" err="1"/>
              <a:t>SuperKEKB</a:t>
            </a:r>
            <a:r>
              <a:rPr kumimoji="1" lang="en-US" altLang="ja-JP" dirty="0"/>
              <a:t> upgrade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5C011B-E8C0-4E9A-97D6-267BF4671F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Members</a:t>
            </a:r>
          </a:p>
          <a:p>
            <a:pPr lvl="1"/>
            <a:r>
              <a:rPr kumimoji="1" lang="en-US" altLang="ja-JP" dirty="0"/>
              <a:t>ARC members prepared a list of possible candidates in June, 2021</a:t>
            </a:r>
          </a:p>
          <a:p>
            <a:pPr lvl="1"/>
            <a:r>
              <a:rPr kumimoji="1" lang="en-US" altLang="ja-JP" dirty="0"/>
              <a:t>Initial members have been identified. More members who have required expertise and strong interest are welcome.</a:t>
            </a:r>
          </a:p>
          <a:p>
            <a:pPr lvl="1"/>
            <a:r>
              <a:rPr kumimoji="1" lang="en-US" altLang="ja-JP" dirty="0"/>
              <a:t>Should work in close collaboration with KEKB commissioning team.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39C4B32-1055-4F13-8D2C-3B70D8C8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21</a:t>
            </a:fld>
            <a:endParaRPr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16EA703C-53E5-49BE-9B75-7A1A747563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61765"/>
            <a:ext cx="9144000" cy="215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3242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600294-DE18-410B-86BC-6EB74997B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International Task Force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B3EF63-CDF9-4653-A436-38C1711D5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Charges</a:t>
            </a:r>
          </a:p>
          <a:p>
            <a:pPr lvl="1"/>
            <a:r>
              <a:rPr kumimoji="1" lang="en-US" altLang="ja-JP" dirty="0">
                <a:solidFill>
                  <a:srgbClr val="FF0000"/>
                </a:solidFill>
              </a:rPr>
              <a:t>Consider effective ideas to realize luminosity of ~6x10</a:t>
            </a:r>
            <a:r>
              <a:rPr kumimoji="1" lang="en-US" altLang="ja-JP" baseline="30000" dirty="0">
                <a:solidFill>
                  <a:srgbClr val="FF0000"/>
                </a:solidFill>
              </a:rPr>
              <a:t>35</a:t>
            </a:r>
            <a:r>
              <a:rPr kumimoji="1" lang="en-US" altLang="ja-JP" dirty="0">
                <a:solidFill>
                  <a:srgbClr val="FF0000"/>
                </a:solidFill>
              </a:rPr>
              <a:t> cm</a:t>
            </a:r>
            <a:r>
              <a:rPr kumimoji="1" lang="en-US" altLang="ja-JP" baseline="30000" dirty="0">
                <a:solidFill>
                  <a:srgbClr val="FF0000"/>
                </a:solidFill>
              </a:rPr>
              <a:t>-2</a:t>
            </a:r>
            <a:r>
              <a:rPr kumimoji="1" lang="en-US" altLang="ja-JP" dirty="0">
                <a:solidFill>
                  <a:srgbClr val="FF0000"/>
                </a:solidFill>
              </a:rPr>
              <a:t> s</a:t>
            </a:r>
            <a:r>
              <a:rPr kumimoji="1" lang="en-US" altLang="ja-JP" baseline="30000" dirty="0">
                <a:solidFill>
                  <a:srgbClr val="FF0000"/>
                </a:solidFill>
              </a:rPr>
              <a:t>-1</a:t>
            </a:r>
            <a:r>
              <a:rPr kumimoji="1" lang="en-US" altLang="ja-JP" dirty="0">
                <a:solidFill>
                  <a:srgbClr val="FF0000"/>
                </a:solidFill>
              </a:rPr>
              <a:t> as a result of an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kumimoji="1" lang="en-US" altLang="ja-JP" dirty="0">
                <a:solidFill>
                  <a:srgbClr val="FF0000"/>
                </a:solidFill>
              </a:rPr>
              <a:t>intermediate upgrade around 2026, which could include modifications of IR, final focus systems, injectors, but without changing the boundary to the Belle II detectors.</a:t>
            </a:r>
          </a:p>
          <a:p>
            <a:pPr lvl="1"/>
            <a:r>
              <a:rPr kumimoji="1" lang="en-US" altLang="ja-JP" dirty="0"/>
              <a:t>Find a realistic way before long shutdown 1 (LS1) scheduled to start Jul/2022 in order to achieve luminosity of the order of 10</a:t>
            </a:r>
            <a:r>
              <a:rPr kumimoji="1" lang="en-US" altLang="ja-JP" baseline="30000" dirty="0"/>
              <a:t>35</a:t>
            </a:r>
            <a:r>
              <a:rPr kumimoji="1" lang="en-US" altLang="ja-JP" dirty="0"/>
              <a:t> cm</a:t>
            </a:r>
            <a:r>
              <a:rPr kumimoji="1" lang="en-US" altLang="ja-JP" baseline="30000" dirty="0"/>
              <a:t>-2</a:t>
            </a:r>
            <a:r>
              <a:rPr kumimoji="1" lang="en-US" altLang="ja-JP" dirty="0"/>
              <a:t> s</a:t>
            </a:r>
            <a:r>
              <a:rPr kumimoji="1" lang="en-US" altLang="ja-JP" baseline="30000" dirty="0"/>
              <a:t>-1</a:t>
            </a:r>
            <a:r>
              <a:rPr kumimoji="1" lang="en-US" altLang="ja-JP" dirty="0"/>
              <a:t> without large modification of accelerator components.</a:t>
            </a:r>
          </a:p>
          <a:p>
            <a:pPr lvl="1"/>
            <a:r>
              <a:rPr kumimoji="1" lang="en-US" altLang="ja-JP" dirty="0"/>
              <a:t>Consider longer-term alternative idea to achieve ~6x10</a:t>
            </a:r>
            <a:r>
              <a:rPr kumimoji="1" lang="en-US" altLang="ja-JP" baseline="30000" dirty="0"/>
              <a:t>35</a:t>
            </a:r>
            <a:r>
              <a:rPr kumimoji="1" lang="en-US" altLang="ja-JP" dirty="0"/>
              <a:t> cm</a:t>
            </a:r>
            <a:r>
              <a:rPr kumimoji="1" lang="en-US" altLang="ja-JP" baseline="30000" dirty="0"/>
              <a:t>-2</a:t>
            </a:r>
            <a:r>
              <a:rPr kumimoji="1" lang="en-US" altLang="ja-JP" dirty="0"/>
              <a:t> s</a:t>
            </a:r>
            <a:r>
              <a:rPr kumimoji="1" lang="en-US" altLang="ja-JP" baseline="30000" dirty="0"/>
              <a:t>-1</a:t>
            </a:r>
            <a:r>
              <a:rPr kumimoji="1" lang="en-US" altLang="ja-JP" dirty="0"/>
              <a:t> or more, even by largely modifying the IR and the Belle II detector</a:t>
            </a:r>
          </a:p>
          <a:p>
            <a:r>
              <a:rPr lang="en-US" altLang="ja-JP" dirty="0"/>
              <a:t>Four working groups (sub-groups) organized and their indico sites created</a:t>
            </a:r>
          </a:p>
          <a:p>
            <a:pPr lvl="1"/>
            <a:r>
              <a:rPr kumimoji="1" lang="en-US" altLang="ja-JP" dirty="0"/>
              <a:t>Optics			(contact person: Akio Morita)</a:t>
            </a:r>
          </a:p>
          <a:p>
            <a:pPr lvl="1"/>
            <a:r>
              <a:rPr lang="en-US" altLang="ja-JP" dirty="0"/>
              <a:t>Beam-beam	(contact person: Demin Zhou)</a:t>
            </a:r>
          </a:p>
          <a:p>
            <a:pPr lvl="1"/>
            <a:r>
              <a:rPr kumimoji="1" lang="en-US" altLang="ja-JP" dirty="0"/>
              <a:t>TMCI			(contact person: Mauro </a:t>
            </a:r>
            <a:r>
              <a:rPr kumimoji="1" lang="en-US" altLang="ja-JP" dirty="0" err="1"/>
              <a:t>Migiliorati</a:t>
            </a:r>
            <a:r>
              <a:rPr kumimoji="1" lang="en-US" altLang="ja-JP" dirty="0"/>
              <a:t>)</a:t>
            </a:r>
          </a:p>
          <a:p>
            <a:pPr lvl="1"/>
            <a:r>
              <a:rPr lang="en-US" altLang="ja-JP" dirty="0" err="1"/>
              <a:t>Linac</a:t>
            </a:r>
            <a:r>
              <a:rPr lang="en-US" altLang="ja-JP" dirty="0"/>
              <a:t>			(contact person: Masanori Satoh)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0E4D7DC-24A9-4991-B71E-69DE22965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22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472156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A64D7A-6489-4D73-AFCF-23CF12F2E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Please join the sub-group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F15247-46D2-4375-8537-7A30773AC9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Anyone can join the group-mail-list by sending an email to {group-name}-request AT ml.post.kek.jp with a subject of “subscribe”</a:t>
            </a:r>
          </a:p>
          <a:p>
            <a:r>
              <a:rPr lang="en-US" altLang="ja-JP" dirty="0"/>
              <a:t>Sub-group</a:t>
            </a:r>
          </a:p>
          <a:p>
            <a:pPr lvl="1"/>
            <a:r>
              <a:rPr lang="en-US" altLang="ja-JP" dirty="0" err="1"/>
              <a:t>skb</a:t>
            </a:r>
            <a:r>
              <a:rPr lang="en-US" altLang="ja-JP" dirty="0"/>
              <a:t>-</a:t>
            </a:r>
            <a:r>
              <a:rPr lang="en-US" altLang="ja-JP" dirty="0" err="1"/>
              <a:t>itf</a:t>
            </a:r>
            <a:r>
              <a:rPr lang="en-US" altLang="ja-JP" dirty="0"/>
              <a:t>-bb AT ml.post.kek.jp: for Beam-beam</a:t>
            </a:r>
          </a:p>
          <a:p>
            <a:pPr lvl="1"/>
            <a:r>
              <a:rPr lang="en-US" altLang="ja-JP" dirty="0" err="1"/>
              <a:t>skb</a:t>
            </a:r>
            <a:r>
              <a:rPr lang="en-US" altLang="ja-JP" dirty="0"/>
              <a:t>-</a:t>
            </a:r>
            <a:r>
              <a:rPr lang="en-US" altLang="ja-JP" dirty="0" err="1"/>
              <a:t>itf</a:t>
            </a:r>
            <a:r>
              <a:rPr lang="en-US" altLang="ja-JP" dirty="0"/>
              <a:t>-opt AT ml.post.kek.jp: for Optics</a:t>
            </a:r>
          </a:p>
          <a:p>
            <a:pPr lvl="1"/>
            <a:r>
              <a:rPr lang="en-US" altLang="ja-JP" dirty="0" err="1"/>
              <a:t>skb-itf-tmci</a:t>
            </a:r>
            <a:r>
              <a:rPr lang="en-US" altLang="ja-JP" dirty="0"/>
              <a:t> AT ml.post.kek.jp: for TMCI</a:t>
            </a:r>
          </a:p>
          <a:p>
            <a:pPr lvl="1"/>
            <a:r>
              <a:rPr lang="en-US" altLang="ja-JP" dirty="0" err="1"/>
              <a:t>skb-itf-linac</a:t>
            </a:r>
            <a:r>
              <a:rPr lang="en-US" altLang="ja-JP" dirty="0"/>
              <a:t> AT ml.post.kek.jp: for Injector </a:t>
            </a:r>
            <a:r>
              <a:rPr lang="en-US" altLang="ja-JP" dirty="0" err="1"/>
              <a:t>Linac</a:t>
            </a:r>
            <a:endParaRPr lang="en-US" altLang="ja-JP" dirty="0"/>
          </a:p>
          <a:p>
            <a:r>
              <a:rPr lang="en-US" altLang="ja-JP" dirty="0"/>
              <a:t>We look forward to your participation!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704D730-3F64-4554-85B4-E1AFEA635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23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55846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図 9">
            <a:extLst>
              <a:ext uri="{FF2B5EF4-FFF2-40B4-BE49-F238E27FC236}">
                <a16:creationId xmlns:a16="http://schemas.microsoft.com/office/drawing/2014/main" id="{9301753C-3DCC-4198-8C9E-409122CFA0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9213" y="1073150"/>
            <a:ext cx="9144001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003" name="テキスト ボックス 2">
            <a:extLst>
              <a:ext uri="{FF2B5EF4-FFF2-40B4-BE49-F238E27FC236}">
                <a16:creationId xmlns:a16="http://schemas.microsoft.com/office/drawing/2014/main" id="{E572813E-9AB2-4C92-887E-76562AE13C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1513" y="6223000"/>
            <a:ext cx="704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000">
                <a:latin typeface="ＭＳ Ｐゴシック" panose="020B0600070205080204" pitchFamily="50" charset="-128"/>
              </a:rPr>
              <a:t>1970</a:t>
            </a:r>
            <a:endParaRPr lang="ja-JP" altLang="en-US" sz="2000">
              <a:latin typeface="ＭＳ Ｐゴシック" panose="020B0600070205080204" pitchFamily="50" charset="-128"/>
            </a:endParaRPr>
          </a:p>
        </p:txBody>
      </p:sp>
      <p:sp>
        <p:nvSpPr>
          <p:cNvPr id="128004" name="テキスト ボックス 3">
            <a:extLst>
              <a:ext uri="{FF2B5EF4-FFF2-40B4-BE49-F238E27FC236}">
                <a16:creationId xmlns:a16="http://schemas.microsoft.com/office/drawing/2014/main" id="{60096A11-D3F3-472F-8B42-5954AF4410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8763" y="6223000"/>
            <a:ext cx="704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000">
                <a:latin typeface="ＭＳ Ｐゴシック" panose="020B0600070205080204" pitchFamily="50" charset="-128"/>
              </a:rPr>
              <a:t>2000</a:t>
            </a:r>
            <a:endParaRPr lang="ja-JP" altLang="en-US" sz="2000">
              <a:latin typeface="ＭＳ Ｐゴシック" panose="020B0600070205080204" pitchFamily="50" charset="-128"/>
            </a:endParaRPr>
          </a:p>
        </p:txBody>
      </p:sp>
      <p:sp>
        <p:nvSpPr>
          <p:cNvPr id="128005" name="テキスト ボックス 4">
            <a:extLst>
              <a:ext uri="{FF2B5EF4-FFF2-40B4-BE49-F238E27FC236}">
                <a16:creationId xmlns:a16="http://schemas.microsoft.com/office/drawing/2014/main" id="{EB2F8BF3-11F4-4F10-A293-9BCDE2C1D9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0225" y="6223000"/>
            <a:ext cx="704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000">
                <a:latin typeface="ＭＳ Ｐゴシック" panose="020B0600070205080204" pitchFamily="50" charset="-128"/>
              </a:rPr>
              <a:t>1980</a:t>
            </a:r>
            <a:endParaRPr lang="ja-JP" altLang="en-US" sz="2000">
              <a:latin typeface="ＭＳ Ｐゴシック" panose="020B0600070205080204" pitchFamily="50" charset="-128"/>
            </a:endParaRPr>
          </a:p>
        </p:txBody>
      </p:sp>
      <p:sp>
        <p:nvSpPr>
          <p:cNvPr id="128006" name="テキスト ボックス 5">
            <a:extLst>
              <a:ext uri="{FF2B5EF4-FFF2-40B4-BE49-F238E27FC236}">
                <a16:creationId xmlns:a16="http://schemas.microsoft.com/office/drawing/2014/main" id="{7AF3A15B-0323-460D-942A-12A68E5364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2113" y="6223000"/>
            <a:ext cx="704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000">
                <a:latin typeface="ＭＳ Ｐゴシック" panose="020B0600070205080204" pitchFamily="50" charset="-128"/>
              </a:rPr>
              <a:t>1990</a:t>
            </a:r>
            <a:endParaRPr lang="ja-JP" altLang="en-US" sz="2000">
              <a:latin typeface="ＭＳ Ｐゴシック" panose="020B0600070205080204" pitchFamily="50" charset="-128"/>
            </a:endParaRPr>
          </a:p>
        </p:txBody>
      </p:sp>
      <p:sp>
        <p:nvSpPr>
          <p:cNvPr id="128007" name="テキスト ボックス 6">
            <a:extLst>
              <a:ext uri="{FF2B5EF4-FFF2-40B4-BE49-F238E27FC236}">
                <a16:creationId xmlns:a16="http://schemas.microsoft.com/office/drawing/2014/main" id="{DDA1A90D-D2AE-4A14-B805-0C8C650DD4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1288" y="6223000"/>
            <a:ext cx="704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000">
                <a:latin typeface="ＭＳ Ｐゴシック" panose="020B0600070205080204" pitchFamily="50" charset="-128"/>
              </a:rPr>
              <a:t>2010</a:t>
            </a:r>
            <a:endParaRPr lang="ja-JP" altLang="en-US" sz="2000">
              <a:latin typeface="ＭＳ Ｐゴシック" panose="020B0600070205080204" pitchFamily="50" charset="-128"/>
            </a:endParaRPr>
          </a:p>
        </p:txBody>
      </p:sp>
      <p:sp>
        <p:nvSpPr>
          <p:cNvPr id="128008" name="テキスト ボックス 7">
            <a:extLst>
              <a:ext uri="{FF2B5EF4-FFF2-40B4-BE49-F238E27FC236}">
                <a16:creationId xmlns:a16="http://schemas.microsoft.com/office/drawing/2014/main" id="{F464A0C2-1241-42CF-A814-25C435883E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6350" y="6223000"/>
            <a:ext cx="704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000">
                <a:latin typeface="ＭＳ Ｐゴシック" panose="020B0600070205080204" pitchFamily="50" charset="-128"/>
              </a:rPr>
              <a:t>2020</a:t>
            </a:r>
            <a:endParaRPr lang="ja-JP" altLang="en-US" sz="2000">
              <a:latin typeface="ＭＳ Ｐゴシック" panose="020B0600070205080204" pitchFamily="50" charset="-128"/>
            </a:endParaRPr>
          </a:p>
        </p:txBody>
      </p:sp>
      <p:sp>
        <p:nvSpPr>
          <p:cNvPr id="128009" name="テキスト ボックス 8">
            <a:extLst>
              <a:ext uri="{FF2B5EF4-FFF2-40B4-BE49-F238E27FC236}">
                <a16:creationId xmlns:a16="http://schemas.microsoft.com/office/drawing/2014/main" id="{82D3BE91-C6EF-41C2-B145-0FEE70B434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5938" y="922338"/>
            <a:ext cx="5553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400">
                <a:latin typeface="ＭＳ Ｐゴシック" panose="020B0600070205080204" pitchFamily="50" charset="-128"/>
              </a:rPr>
              <a:t>History</a:t>
            </a:r>
            <a:r>
              <a:rPr lang="ja-JP" altLang="en-US" sz="2400">
                <a:latin typeface="ＭＳ Ｐゴシック" panose="020B0600070205080204" pitchFamily="50" charset="-128"/>
              </a:rPr>
              <a:t> </a:t>
            </a:r>
            <a:r>
              <a:rPr lang="en-US" altLang="ja-JP" sz="2400">
                <a:latin typeface="ＭＳ Ｐゴシック" panose="020B0600070205080204" pitchFamily="50" charset="-128"/>
              </a:rPr>
              <a:t>of</a:t>
            </a:r>
            <a:r>
              <a:rPr lang="ja-JP" altLang="en-US" sz="2400">
                <a:latin typeface="ＭＳ Ｐゴシック" panose="020B0600070205080204" pitchFamily="50" charset="-128"/>
              </a:rPr>
              <a:t> </a:t>
            </a:r>
            <a:r>
              <a:rPr lang="en-US" altLang="ja-JP" sz="2400">
                <a:latin typeface="ＭＳ Ｐゴシック" panose="020B0600070205080204" pitchFamily="50" charset="-128"/>
              </a:rPr>
              <a:t>Peak</a:t>
            </a:r>
            <a:r>
              <a:rPr lang="ja-JP" altLang="en-US" sz="2400">
                <a:latin typeface="ＭＳ Ｐゴシック" panose="020B0600070205080204" pitchFamily="50" charset="-128"/>
              </a:rPr>
              <a:t> </a:t>
            </a:r>
            <a:r>
              <a:rPr lang="en-US" altLang="ja-JP" sz="2400">
                <a:latin typeface="ＭＳ Ｐゴシック" panose="020B0600070205080204" pitchFamily="50" charset="-128"/>
              </a:rPr>
              <a:t>Luminosity</a:t>
            </a:r>
            <a:r>
              <a:rPr lang="ja-JP" altLang="en-US" sz="2400">
                <a:latin typeface="ＭＳ Ｐゴシック" panose="020B0600070205080204" pitchFamily="50" charset="-128"/>
              </a:rPr>
              <a:t> </a:t>
            </a:r>
            <a:r>
              <a:rPr lang="en-US" altLang="ja-JP" sz="2400">
                <a:latin typeface="ＭＳ Ｐゴシック" panose="020B0600070205080204" pitchFamily="50" charset="-128"/>
              </a:rPr>
              <a:t>(e+/e-</a:t>
            </a:r>
            <a:r>
              <a:rPr lang="ja-JP" altLang="en-US" sz="2400">
                <a:latin typeface="ＭＳ Ｐゴシック" panose="020B0600070205080204" pitchFamily="50" charset="-128"/>
              </a:rPr>
              <a:t> </a:t>
            </a:r>
            <a:r>
              <a:rPr lang="en-US" altLang="ja-JP" sz="2400">
                <a:latin typeface="ＭＳ Ｐゴシック" panose="020B0600070205080204" pitchFamily="50" charset="-128"/>
              </a:rPr>
              <a:t>colliders)</a:t>
            </a:r>
            <a:endParaRPr lang="ja-JP" altLang="en-US" sz="2400">
              <a:latin typeface="ＭＳ Ｐゴシック" panose="020B0600070205080204" pitchFamily="50" charset="-128"/>
            </a:endParaRP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5591E97D-BCFE-4166-A0D8-EC373CF04384}"/>
              </a:ext>
            </a:extLst>
          </p:cNvPr>
          <p:cNvCxnSpPr/>
          <p:nvPr/>
        </p:nvCxnSpPr>
        <p:spPr>
          <a:xfrm flipV="1">
            <a:off x="6927850" y="1606550"/>
            <a:ext cx="1211263" cy="1022350"/>
          </a:xfrm>
          <a:prstGeom prst="straightConnector1">
            <a:avLst/>
          </a:prstGeom>
          <a:ln w="50800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011" name="テキスト ボックス 11">
            <a:extLst>
              <a:ext uri="{FF2B5EF4-FFF2-40B4-BE49-F238E27FC236}">
                <a16:creationId xmlns:a16="http://schemas.microsoft.com/office/drawing/2014/main" id="{C2D6533A-D4CC-4A7D-986C-D80BFF2088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7038" y="2117725"/>
            <a:ext cx="1073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800">
                <a:latin typeface="ＭＳ Ｐゴシック" panose="020B0600070205080204" pitchFamily="50" charset="-128"/>
              </a:rPr>
              <a:t>2.1 x 10</a:t>
            </a:r>
            <a:r>
              <a:rPr lang="en-US" altLang="ja-JP" sz="1800" baseline="30000">
                <a:latin typeface="ＭＳ Ｐゴシック" panose="020B0600070205080204" pitchFamily="50" charset="-128"/>
              </a:rPr>
              <a:t>34</a:t>
            </a:r>
          </a:p>
        </p:txBody>
      </p:sp>
      <p:sp>
        <p:nvSpPr>
          <p:cNvPr id="128012" name="テキスト ボックス 12">
            <a:extLst>
              <a:ext uri="{FF2B5EF4-FFF2-40B4-BE49-F238E27FC236}">
                <a16:creationId xmlns:a16="http://schemas.microsoft.com/office/drawing/2014/main" id="{AE7E35A2-D8FE-49A7-A781-18C60B1B97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4625" y="738188"/>
            <a:ext cx="898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800">
                <a:latin typeface="ＭＳ Ｐゴシック" panose="020B0600070205080204" pitchFamily="50" charset="-128"/>
              </a:rPr>
              <a:t>8 x 10</a:t>
            </a:r>
            <a:r>
              <a:rPr lang="en-US" altLang="ja-JP" sz="1800" baseline="30000">
                <a:latin typeface="ＭＳ Ｐゴシック" panose="020B0600070205080204" pitchFamily="50" charset="-128"/>
              </a:rPr>
              <a:t>35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F1E613C-FCAD-4587-B4E5-76E927B1BF27}"/>
              </a:ext>
            </a:extLst>
          </p:cNvPr>
          <p:cNvSpPr txBox="1"/>
          <p:nvPr/>
        </p:nvSpPr>
        <p:spPr>
          <a:xfrm>
            <a:off x="7339013" y="2301875"/>
            <a:ext cx="1549400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ja-JP" sz="3200" dirty="0"/>
              <a:t>x few</a:t>
            </a:r>
            <a:r>
              <a:rPr lang="ja-JP" altLang="en-US" sz="3200" dirty="0"/>
              <a:t> </a:t>
            </a:r>
            <a:r>
              <a:rPr lang="en-US" altLang="ja-JP" sz="3200" dirty="0"/>
              <a:t>10 !!</a:t>
            </a:r>
            <a:endParaRPr lang="ja-JP" altLang="en-US" sz="3200" dirty="0"/>
          </a:p>
        </p:txBody>
      </p:sp>
      <p:sp>
        <p:nvSpPr>
          <p:cNvPr id="128014" name="タイトル 1">
            <a:extLst>
              <a:ext uri="{FF2B5EF4-FFF2-40B4-BE49-F238E27FC236}">
                <a16:creationId xmlns:a16="http://schemas.microsoft.com/office/drawing/2014/main" id="{7B256492-A1BB-482A-A2B2-077616C01325}"/>
              </a:ext>
            </a:extLst>
          </p:cNvPr>
          <p:cNvSpPr txBox="1">
            <a:spLocks/>
          </p:cNvSpPr>
          <p:nvPr/>
        </p:nvSpPr>
        <p:spPr bwMode="auto">
          <a:xfrm>
            <a:off x="457200" y="444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4400" dirty="0">
                <a:solidFill>
                  <a:srgbClr val="000090"/>
                </a:solidFill>
                <a:latin typeface="Marker Felt"/>
                <a:ea typeface="Marker Felt"/>
                <a:cs typeface="Marker Felt"/>
              </a:rPr>
              <a:t>SuperKEKB Luminosity Target</a:t>
            </a:r>
            <a:endParaRPr lang="ja-JP" altLang="en-US" sz="4400" dirty="0">
              <a:solidFill>
                <a:srgbClr val="000090"/>
              </a:solidFill>
              <a:latin typeface="Marker Felt"/>
              <a:ea typeface="Marker Felt"/>
              <a:cs typeface="Marker Felt"/>
            </a:endParaRPr>
          </a:p>
        </p:txBody>
      </p:sp>
      <p:sp>
        <p:nvSpPr>
          <p:cNvPr id="128015" name="テキスト ボックス 16">
            <a:extLst>
              <a:ext uri="{FF2B5EF4-FFF2-40B4-BE49-F238E27FC236}">
                <a16:creationId xmlns:a16="http://schemas.microsoft.com/office/drawing/2014/main" id="{60F0FB6D-C7EC-4F69-86CB-51426F7BEF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4975" y="1500188"/>
            <a:ext cx="38020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800">
                <a:latin typeface="ＭＳ Ｐゴシック" panose="020B0600070205080204" pitchFamily="50" charset="-128"/>
              </a:rPr>
              <a:t>Target integrated luminosity is 50 ab</a:t>
            </a:r>
            <a:r>
              <a:rPr lang="en-US" altLang="ja-JP" sz="1800" baseline="30000">
                <a:latin typeface="ＭＳ Ｐゴシック" panose="020B0600070205080204" pitchFamily="50" charset="-128"/>
              </a:rPr>
              <a:t>-1</a:t>
            </a:r>
            <a:r>
              <a:rPr lang="en-US" altLang="ja-JP" sz="1800">
                <a:latin typeface="ＭＳ Ｐゴシック" panose="020B0600070205080204" pitchFamily="50" charset="-128"/>
              </a:rPr>
              <a:t>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ja-JP" sz="1800">
                <a:latin typeface="ＭＳ Ｐゴシック" panose="020B0600070205080204" pitchFamily="50" charset="-128"/>
              </a:rPr>
              <a:t> (~10 year operation)</a:t>
            </a:r>
            <a:endParaRPr lang="ja-JP" altLang="en-US" sz="1800">
              <a:latin typeface="ＭＳ Ｐゴシック" panose="020B060007020508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4027C54-2CA2-4EDD-B56D-F6B60C342706}"/>
              </a:ext>
            </a:extLst>
          </p:cNvPr>
          <p:cNvSpPr txBox="1"/>
          <p:nvPr/>
        </p:nvSpPr>
        <p:spPr>
          <a:xfrm>
            <a:off x="7156450" y="6515100"/>
            <a:ext cx="17272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kern="0" dirty="0">
                <a:solidFill>
                  <a:sysClr val="windowText" lastClr="000000"/>
                </a:solidFill>
              </a:rPr>
              <a:t>By Y. Funakoshi</a:t>
            </a:r>
            <a:endParaRPr lang="ja-JP" alt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47AE3CA-DA07-4DB0-8BBE-81EE5647D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B3C065-EA4B-4745-B1F8-B4FA79B1C20A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6118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5D3498-2116-45C1-89F4-A8291C3E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Ｌｕｍｉｎｏｓｉｔｙ　Ｈｉｓｔｏｒｙ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6461782-8DA1-4CB3-A3D5-71B350FD5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CBE1A1E-FBDB-4A51-A8BF-6F9A47D62941}"/>
              </a:ext>
            </a:extLst>
          </p:cNvPr>
          <p:cNvSpPr txBox="1"/>
          <p:nvPr/>
        </p:nvSpPr>
        <p:spPr>
          <a:xfrm>
            <a:off x="4204355" y="6249971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Y. Ohnishi, KEKB Accelerator Review</a:t>
            </a:r>
            <a:endParaRPr kumimoji="1" lang="ja-JP" altLang="en-US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C484C9F-5666-4F79-89D5-FB49881E3DD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09" y="990600"/>
            <a:ext cx="8379619" cy="558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4A32BC0-EDD0-4181-A7DD-E177DD0A609D}"/>
              </a:ext>
            </a:extLst>
          </p:cNvPr>
          <p:cNvSpPr txBox="1"/>
          <p:nvPr/>
        </p:nvSpPr>
        <p:spPr>
          <a:xfrm>
            <a:off x="7352653" y="6032437"/>
            <a:ext cx="1336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by Y. </a:t>
            </a:r>
            <a:r>
              <a:rPr lang="en-US" altLang="ja-JP" dirty="0" err="1"/>
              <a:t>Onishi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0610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6EC23D-55F1-4B58-84F2-3FF2CB231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Machine Parameters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A564468-89D5-468D-AB90-136A29EBC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5</a:t>
            </a:fld>
            <a:endParaRPr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1D5BB40-DC2B-4D12-BF1B-456C80CF0AB8}"/>
              </a:ext>
            </a:extLst>
          </p:cNvPr>
          <p:cNvSpPr txBox="1"/>
          <p:nvPr/>
        </p:nvSpPr>
        <p:spPr>
          <a:xfrm>
            <a:off x="7076509" y="6345324"/>
            <a:ext cx="1328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Y. </a:t>
            </a:r>
            <a:r>
              <a:rPr kumimoji="1" lang="en-US" altLang="ja-JP" dirty="0" err="1"/>
              <a:t>Onishi</a:t>
            </a:r>
            <a:endParaRPr kumimoji="1" lang="ja-JP" altLang="en-US" dirty="0"/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D05B44A3-D5C2-4A19-853A-9E5C54529F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900" y="1362566"/>
            <a:ext cx="8682038" cy="4842481"/>
          </a:xfrm>
        </p:spPr>
      </p:pic>
    </p:spTree>
    <p:extLst>
      <p:ext uri="{BB962C8B-B14F-4D97-AF65-F5344CB8AC3E}">
        <p14:creationId xmlns:p14="http://schemas.microsoft.com/office/powerpoint/2010/main" val="4115610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930174-050D-4D87-B6BE-90E35D915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Luminosity records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4ED5A1-8707-46E0-9052-C5CFAB2AA4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Peak luminosity 		3.81x10</a:t>
            </a:r>
            <a:r>
              <a:rPr kumimoji="1" lang="en-US" altLang="ja-JP" baseline="30000" dirty="0"/>
              <a:t>34</a:t>
            </a:r>
            <a:r>
              <a:rPr kumimoji="1" lang="en-US" altLang="ja-JP" dirty="0"/>
              <a:t> cm</a:t>
            </a:r>
            <a:r>
              <a:rPr kumimoji="1" lang="en-US" altLang="ja-JP" baseline="30000" dirty="0"/>
              <a:t>-2</a:t>
            </a:r>
            <a:r>
              <a:rPr kumimoji="1" lang="en-US" altLang="ja-JP" dirty="0"/>
              <a:t>s</a:t>
            </a:r>
            <a:r>
              <a:rPr kumimoji="1" lang="en-US" altLang="ja-JP" baseline="30000" dirty="0"/>
              <a:t>-1</a:t>
            </a:r>
          </a:p>
          <a:p>
            <a:r>
              <a:rPr lang="en-US" altLang="ja-JP" dirty="0"/>
              <a:t>Integrated luminosity	874.7 pb</a:t>
            </a:r>
            <a:r>
              <a:rPr lang="en-US" altLang="ja-JP" baseline="30000" dirty="0"/>
              <a:t>-1</a:t>
            </a:r>
            <a:r>
              <a:rPr lang="en-US" altLang="ja-JP" dirty="0"/>
              <a:t> / shift</a:t>
            </a:r>
          </a:p>
          <a:p>
            <a:pPr marL="0" indent="0">
              <a:buNone/>
            </a:pPr>
            <a:r>
              <a:rPr kumimoji="1" lang="en-US" altLang="ja-JP" dirty="0"/>
              <a:t>							2215.1 pb</a:t>
            </a:r>
            <a:r>
              <a:rPr kumimoji="1" lang="en-US" altLang="ja-JP" baseline="30000" dirty="0"/>
              <a:t>-1</a:t>
            </a:r>
            <a:r>
              <a:rPr kumimoji="1" lang="en-US" altLang="ja-JP" dirty="0"/>
              <a:t> /day</a:t>
            </a:r>
          </a:p>
          <a:p>
            <a:pPr marL="0" indent="0">
              <a:buNone/>
            </a:pPr>
            <a:r>
              <a:rPr lang="en-US" altLang="ja-JP" dirty="0"/>
              <a:t>							12.62 fb</a:t>
            </a:r>
            <a:r>
              <a:rPr lang="en-US" altLang="ja-JP" baseline="30000" dirty="0"/>
              <a:t>-1</a:t>
            </a:r>
            <a:r>
              <a:rPr lang="en-US" altLang="ja-JP" dirty="0"/>
              <a:t> /7 days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60F6405-66DF-4860-91F0-0C3EAA84B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5630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C8A97F-ED80-4CB6-8718-BFFD478AC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Specific Luminosity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F90B519-299D-4B4B-B7D7-E6D51A15A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7</a:t>
            </a:fld>
            <a:endParaRPr lang="ja-JP" alt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A11E99F-61B0-4754-85C4-FDDFBE16222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09" y="990600"/>
            <a:ext cx="8379619" cy="558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27EBB7A-A5CE-4043-8707-11E4D2E321E1}"/>
              </a:ext>
            </a:extLst>
          </p:cNvPr>
          <p:cNvSpPr txBox="1"/>
          <p:nvPr/>
        </p:nvSpPr>
        <p:spPr>
          <a:xfrm>
            <a:off x="6263148" y="6213987"/>
            <a:ext cx="2231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by Y. </a:t>
            </a:r>
            <a:r>
              <a:rPr kumimoji="1" lang="en-US" altLang="ja-JP" dirty="0" err="1"/>
              <a:t>Onishi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096B90-0BE6-4083-9339-42AE556C83EB}"/>
              </a:ext>
            </a:extLst>
          </p:cNvPr>
          <p:cNvSpPr txBox="1"/>
          <p:nvPr/>
        </p:nvSpPr>
        <p:spPr>
          <a:xfrm>
            <a:off x="7686510" y="1469185"/>
            <a:ext cx="1375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Physics run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6F545B1-25F9-4E22-8E15-6510423660D6}"/>
              </a:ext>
            </a:extLst>
          </p:cNvPr>
          <p:cNvSpPr txBox="1"/>
          <p:nvPr/>
        </p:nvSpPr>
        <p:spPr>
          <a:xfrm>
            <a:off x="5879690" y="2526890"/>
            <a:ext cx="3018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HBC:High</a:t>
            </a:r>
            <a:r>
              <a:rPr kumimoji="1" lang="en-US" altLang="ja-JP" dirty="0"/>
              <a:t> bunch current study</a:t>
            </a:r>
          </a:p>
          <a:p>
            <a:r>
              <a:rPr kumimoji="1" lang="en-US" altLang="ja-JP" dirty="0"/>
              <a:t>w/o Belle II data taking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6759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535C31-BF5B-4D0E-A805-0D14147C0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Almost around the baseline plan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48D197F-AB28-4EF1-9356-56192C51D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8</a:t>
            </a:fld>
            <a:endParaRPr lang="ja-JP" alt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F91BE1F-7B75-42C9-B9A6-B0F25BEC26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2" y="990600"/>
            <a:ext cx="5586413" cy="558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2648447-976B-4C0C-B6CD-069D363348F1}"/>
              </a:ext>
            </a:extLst>
          </p:cNvPr>
          <p:cNvSpPr txBox="1"/>
          <p:nvPr/>
        </p:nvSpPr>
        <p:spPr>
          <a:xfrm>
            <a:off x="6440128" y="6391776"/>
            <a:ext cx="2231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by Y. </a:t>
            </a:r>
            <a:r>
              <a:rPr kumimoji="1" lang="en-US" altLang="ja-JP" dirty="0" err="1"/>
              <a:t>Onishi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9164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6DB3EC-EE7A-4F77-9959-E7F8BB746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Challenges (1)  LER QC1</a:t>
            </a:r>
            <a:endParaRPr kumimoji="1" lang="ja-JP" altLang="en-US" dirty="0"/>
          </a:p>
        </p:txBody>
      </p:sp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87FBDB08-149C-4CAA-8B37-A033907A3E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0388" y="1412875"/>
            <a:ext cx="7376249" cy="4897438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09D60F8-B9B2-402E-9301-DC16268F92B2}"/>
              </a:ext>
            </a:extLst>
          </p:cNvPr>
          <p:cNvSpPr txBox="1"/>
          <p:nvPr/>
        </p:nvSpPr>
        <p:spPr>
          <a:xfrm>
            <a:off x="596900" y="6310313"/>
            <a:ext cx="795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Totally 54 SC magnets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6142220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akai_160701">
  <a:themeElements>
    <a:clrScheme name="テーマ色_120201">
      <a:dk1>
        <a:sysClr val="windowText" lastClr="000000"/>
      </a:dk1>
      <a:lt1>
        <a:sysClr val="window" lastClr="FFFFFF"/>
      </a:lt1>
      <a:dk2>
        <a:srgbClr val="062DFF"/>
      </a:dk2>
      <a:lt2>
        <a:srgbClr val="63EE8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inac-furukawa-jun2016">
  <a:themeElements>
    <a:clrScheme name="java-jca-caj-furukaw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va-jca-caj-furukawa">
      <a:majorFont>
        <a:latin typeface="Arial Rounded MT Bold"/>
        <a:ea typeface="ヒラギノ丸ゴ Pro W4"/>
        <a:cs typeface="ヒラギノ丸ゴ Pro W4"/>
      </a:majorFont>
      <a:minorFont>
        <a:latin typeface="Arial Rounded MT Bold"/>
        <a:ea typeface="ヒラギノ丸ゴ Pro W4"/>
        <a:cs typeface="ヒラギノ丸ゴ Pro W4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java-jca-caj-furukaw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va-jca-caj-furukaw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linac-furukawa-jun2016">
  <a:themeElements>
    <a:clrScheme name="java-jca-caj-furukaw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va-jca-caj-furukawa">
      <a:majorFont>
        <a:latin typeface="Arial Rounded MT Bold"/>
        <a:ea typeface="ヒラギノ丸ゴ Pro W4"/>
        <a:cs typeface="ヒラギノ丸ゴ Pro W4"/>
      </a:majorFont>
      <a:minorFont>
        <a:latin typeface="Arial Rounded MT Bold"/>
        <a:ea typeface="ヒラギノ丸ゴ Pro W4"/>
        <a:cs typeface="ヒラギノ丸ゴ Pro W4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java-jca-caj-furukaw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va-jca-caj-furukaw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linac-furukawa-jun2016">
  <a:themeElements>
    <a:clrScheme name="java-jca-caj-furukaw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va-jca-caj-furukawa">
      <a:majorFont>
        <a:latin typeface="Arial Rounded MT Bold"/>
        <a:ea typeface="ヒラギノ丸ゴ Pro W4"/>
        <a:cs typeface="ヒラギノ丸ゴ Pro W4"/>
      </a:majorFont>
      <a:minorFont>
        <a:latin typeface="Arial Rounded MT Bold"/>
        <a:ea typeface="ヒラギノ丸ゴ Pro W4"/>
        <a:cs typeface="ヒラギノ丸ゴ Pro W4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java-jca-caj-furukaw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va-jca-caj-furukaw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template_akai_160701.potx</Template>
  <TotalTime>7266</TotalTime>
  <Words>953</Words>
  <Application>Microsoft Office PowerPoint</Application>
  <PresentationFormat>画面に合わせる (4:3)</PresentationFormat>
  <Paragraphs>150</Paragraphs>
  <Slides>23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23</vt:i4>
      </vt:variant>
    </vt:vector>
  </HeadingPairs>
  <TitlesOfParts>
    <vt:vector size="40" baseType="lpstr">
      <vt:lpstr>Cochin</vt:lpstr>
      <vt:lpstr>Gill Sans</vt:lpstr>
      <vt:lpstr>Marker Felt</vt:lpstr>
      <vt:lpstr>ＭＳ Ｐゴシック</vt:lpstr>
      <vt:lpstr>Osaka</vt:lpstr>
      <vt:lpstr>ヒラギノ角ゴ Pro W3</vt:lpstr>
      <vt:lpstr>ヒラギノ角ゴ ProN W3</vt:lpstr>
      <vt:lpstr>Arial</vt:lpstr>
      <vt:lpstr>Arial Rounded MT Bold</vt:lpstr>
      <vt:lpstr>Calibri</vt:lpstr>
      <vt:lpstr>Helvetica</vt:lpstr>
      <vt:lpstr>Times</vt:lpstr>
      <vt:lpstr>Wingdings</vt:lpstr>
      <vt:lpstr>template_akai_160701</vt:lpstr>
      <vt:lpstr>linac-furukawa-jun2016</vt:lpstr>
      <vt:lpstr>1_linac-furukawa-jun2016</vt:lpstr>
      <vt:lpstr>2_linac-furukawa-jun2016</vt:lpstr>
      <vt:lpstr>SuperKEKB Accelerators Current status and Lessons learned </vt:lpstr>
      <vt:lpstr>SuperKEKB Accelerators </vt:lpstr>
      <vt:lpstr>PowerPoint プレゼンテーション</vt:lpstr>
      <vt:lpstr>Ｌｕｍｉｎｏｓｉｔｙ　Ｈｉｓｔｏｒｙ</vt:lpstr>
      <vt:lpstr>Machine Parameters</vt:lpstr>
      <vt:lpstr>Luminosity records</vt:lpstr>
      <vt:lpstr>Specific Luminosity</vt:lpstr>
      <vt:lpstr>Almost around the baseline plan</vt:lpstr>
      <vt:lpstr>Challenges (1)  LER QC1</vt:lpstr>
      <vt:lpstr>Challenges (1)</vt:lpstr>
      <vt:lpstr>Challenges (2)</vt:lpstr>
      <vt:lpstr>Challenges (3)</vt:lpstr>
      <vt:lpstr>PowerPoint プレゼンテーション</vt:lpstr>
      <vt:lpstr>PowerPoint プレゼンテーション</vt:lpstr>
      <vt:lpstr>PowerPoint プレゼンテーション</vt:lpstr>
      <vt:lpstr>Collimator damage</vt:lpstr>
      <vt:lpstr>Challenges (4)</vt:lpstr>
      <vt:lpstr>Challenges (5)</vt:lpstr>
      <vt:lpstr>Challenges (6)</vt:lpstr>
      <vt:lpstr>Many challenges remains</vt:lpstr>
      <vt:lpstr>International Task force for SuperKEKB upgrade</vt:lpstr>
      <vt:lpstr>International Task Force</vt:lpstr>
      <vt:lpstr>Please join the sub-group</vt:lpstr>
    </vt:vector>
  </TitlesOfParts>
  <Company>高エネルギー加速器研究機構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2 に向けて</dc:title>
  <dc:creator>赤井 和憲</dc:creator>
  <cp:lastModifiedBy>飛山 真理</cp:lastModifiedBy>
  <cp:revision>402</cp:revision>
  <cp:lastPrinted>2021-10-05T09:36:17Z</cp:lastPrinted>
  <dcterms:created xsi:type="dcterms:W3CDTF">2017-11-22T00:29:49Z</dcterms:created>
  <dcterms:modified xsi:type="dcterms:W3CDTF">2022-01-11T10:50:48Z</dcterms:modified>
</cp:coreProperties>
</file>