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00" r:id="rId2"/>
    <p:sldId id="363" r:id="rId3"/>
    <p:sldId id="364" r:id="rId4"/>
    <p:sldId id="349" r:id="rId5"/>
    <p:sldId id="362" r:id="rId6"/>
    <p:sldId id="365" r:id="rId7"/>
    <p:sldId id="361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3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99"/>
    <p:restoredTop sz="92710" autoAdjust="0"/>
  </p:normalViewPr>
  <p:slideViewPr>
    <p:cSldViewPr snapToGrid="0" snapToObjects="1">
      <p:cViewPr varScale="1">
        <p:scale>
          <a:sx n="106" d="100"/>
          <a:sy n="106" d="100"/>
        </p:scale>
        <p:origin x="184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14835-4F92-8E4A-A68D-B77D74129E4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3E40D-E0DB-094D-AA79-57A1AAEA9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74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08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63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36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361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352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340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6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742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502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4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823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9D489-DB0D-7249-AA75-3FA37013F80B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F8D77-C3FE-2542-BC49-0352EF566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61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2254831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800" dirty="0">
                <a:solidFill>
                  <a:srgbClr val="800000"/>
                </a:solidFill>
              </a:rPr>
              <a:t>ILC Political Status</a:t>
            </a:r>
            <a:endParaRPr kumimoji="1" lang="ja-JP" altLang="en-US" sz="4800" dirty="0">
              <a:solidFill>
                <a:srgbClr val="80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40AFE4-508D-394F-847F-DC17E5A64C29}"/>
              </a:ext>
            </a:extLst>
          </p:cNvPr>
          <p:cNvSpPr txBox="1"/>
          <p:nvPr/>
        </p:nvSpPr>
        <p:spPr>
          <a:xfrm>
            <a:off x="3447393" y="4172608"/>
            <a:ext cx="2082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ES" dirty="0"/>
              <a:t>Hitoshi Yamamoto</a:t>
            </a:r>
          </a:p>
          <a:p>
            <a:pPr algn="ctr"/>
            <a:r>
              <a:rPr lang="en-US" altLang="ja-ES" dirty="0"/>
              <a:t>IAS Panel Discussion</a:t>
            </a:r>
          </a:p>
          <a:p>
            <a:pPr algn="ctr"/>
            <a:r>
              <a:rPr kumimoji="1" lang="en-US" altLang="ja-ES" dirty="0"/>
              <a:t>Jan 21, 2021</a:t>
            </a:r>
            <a:endParaRPr kumimoji="1" lang="ja-ES" altLang="en-US" dirty="0"/>
          </a:p>
        </p:txBody>
      </p:sp>
    </p:spTree>
    <p:extLst>
      <p:ext uri="{BB962C8B-B14F-4D97-AF65-F5344CB8AC3E}">
        <p14:creationId xmlns:p14="http://schemas.microsoft.com/office/powerpoint/2010/main" val="27038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C8E7684-E1B1-0A4B-ADEA-88206966F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0" y="965713"/>
            <a:ext cx="9144000" cy="5576281"/>
          </a:xfrm>
          <a:prstGeom prst="rect">
            <a:avLst/>
          </a:prstGeom>
        </p:spPr>
      </p:pic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62315DD-17D8-4845-B21A-7D3F3A0F2CF1}"/>
              </a:ext>
            </a:extLst>
          </p:cNvPr>
          <p:cNvGrpSpPr/>
          <p:nvPr/>
        </p:nvGrpSpPr>
        <p:grpSpPr>
          <a:xfrm>
            <a:off x="4034499" y="4981905"/>
            <a:ext cx="3415743" cy="1327318"/>
            <a:chOff x="4034499" y="4981905"/>
            <a:chExt cx="3415743" cy="1327318"/>
          </a:xfrm>
        </p:grpSpPr>
        <p:sp>
          <p:nvSpPr>
            <p:cNvPr id="7" name="円/楕円 6">
              <a:extLst>
                <a:ext uri="{FF2B5EF4-FFF2-40B4-BE49-F238E27FC236}">
                  <a16:creationId xmlns:a16="http://schemas.microsoft.com/office/drawing/2014/main" id="{94D0D516-E662-2648-A025-58BD18B9C6D3}"/>
                </a:ext>
              </a:extLst>
            </p:cNvPr>
            <p:cNvSpPr/>
            <p:nvPr/>
          </p:nvSpPr>
          <p:spPr>
            <a:xfrm>
              <a:off x="4130567" y="4981905"/>
              <a:ext cx="2543502" cy="97746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ES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9E06E744-B48C-FE45-8B5D-213B40C5BEDC}"/>
                </a:ext>
              </a:extLst>
            </p:cNvPr>
            <p:cNvSpPr txBox="1"/>
            <p:nvPr/>
          </p:nvSpPr>
          <p:spPr>
            <a:xfrm>
              <a:off x="4034499" y="5939891"/>
              <a:ext cx="3415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ES" dirty="0">
                  <a:solidFill>
                    <a:srgbClr val="FF0000"/>
                  </a:solidFill>
                </a:rPr>
                <a:t>Direct contact with the PM’s office</a:t>
              </a:r>
              <a:endParaRPr kumimoji="1" lang="ja-ES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38F3671-E693-ED4A-92B6-66E1E6C6EECB}"/>
              </a:ext>
            </a:extLst>
          </p:cNvPr>
          <p:cNvSpPr txBox="1"/>
          <p:nvPr/>
        </p:nvSpPr>
        <p:spPr>
          <a:xfrm>
            <a:off x="1990909" y="316006"/>
            <a:ext cx="5629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ES" sz="2400" dirty="0">
                <a:solidFill>
                  <a:srgbClr val="002060"/>
                </a:solidFill>
              </a:rPr>
              <a:t>Active Organizations in Japan Promoting ILC</a:t>
            </a:r>
            <a:endParaRPr kumimoji="1" lang="ja-ES" altLang="en-US" sz="2400" dirty="0">
              <a:solidFill>
                <a:srgbClr val="002060"/>
              </a:solidFill>
            </a:endParaRPr>
          </a:p>
        </p:txBody>
      </p:sp>
      <p:sp>
        <p:nvSpPr>
          <p:cNvPr id="8" name="円/楕円 7">
            <a:extLst>
              <a:ext uri="{FF2B5EF4-FFF2-40B4-BE49-F238E27FC236}">
                <a16:creationId xmlns:a16="http://schemas.microsoft.com/office/drawing/2014/main" id="{35B41305-F30C-3B4F-A3ED-73C445A49859}"/>
              </a:ext>
            </a:extLst>
          </p:cNvPr>
          <p:cNvSpPr/>
          <p:nvPr/>
        </p:nvSpPr>
        <p:spPr>
          <a:xfrm>
            <a:off x="2359577" y="2748456"/>
            <a:ext cx="4209391" cy="5728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ES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C0DCF7-F230-1A42-A56F-61F303652BE6}"/>
              </a:ext>
            </a:extLst>
          </p:cNvPr>
          <p:cNvGrpSpPr/>
          <p:nvPr/>
        </p:nvGrpSpPr>
        <p:grpSpPr>
          <a:xfrm>
            <a:off x="635461" y="4981905"/>
            <a:ext cx="3484595" cy="1311151"/>
            <a:chOff x="635461" y="4981905"/>
            <a:chExt cx="3484595" cy="1311151"/>
          </a:xfrm>
        </p:grpSpPr>
        <p:sp>
          <p:nvSpPr>
            <p:cNvPr id="6" name="円/楕円 5">
              <a:extLst>
                <a:ext uri="{FF2B5EF4-FFF2-40B4-BE49-F238E27FC236}">
                  <a16:creationId xmlns:a16="http://schemas.microsoft.com/office/drawing/2014/main" id="{388140F9-FDD0-3447-B80C-FE2371371090}"/>
                </a:ext>
              </a:extLst>
            </p:cNvPr>
            <p:cNvSpPr/>
            <p:nvPr/>
          </p:nvSpPr>
          <p:spPr>
            <a:xfrm>
              <a:off x="2123091" y="4981905"/>
              <a:ext cx="1996965" cy="97746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ES" altLang="en-US"/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9561698-8E3A-8C47-9CB7-E6052A01CBB5}"/>
                </a:ext>
              </a:extLst>
            </p:cNvPr>
            <p:cNvSpPr txBox="1"/>
            <p:nvPr/>
          </p:nvSpPr>
          <p:spPr>
            <a:xfrm>
              <a:off x="635461" y="5923724"/>
              <a:ext cx="3146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ES" dirty="0">
                  <a:solidFill>
                    <a:srgbClr val="FF0000"/>
                  </a:solidFill>
                </a:rPr>
                <a:t>~100 diet members of 700 total</a:t>
              </a:r>
              <a:endParaRPr kumimoji="1" lang="ja-ES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354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8D97A4A-7E09-5542-8C1B-B011C97D3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566" y="1219598"/>
            <a:ext cx="4887310" cy="255326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3B45A5-5B88-274E-B854-B9901D4C56F1}"/>
              </a:ext>
            </a:extLst>
          </p:cNvPr>
          <p:cNvSpPr txBox="1"/>
          <p:nvPr/>
        </p:nvSpPr>
        <p:spPr>
          <a:xfrm>
            <a:off x="2913115" y="282526"/>
            <a:ext cx="31549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ES" sz="3200" dirty="0">
                <a:solidFill>
                  <a:srgbClr val="C00000"/>
                </a:solidFill>
              </a:rPr>
              <a:t>ILC Steering Panel</a:t>
            </a:r>
          </a:p>
          <a:p>
            <a:pPr algn="ctr"/>
            <a:r>
              <a:rPr lang="en-US" altLang="ja-ES" sz="2400" dirty="0">
                <a:solidFill>
                  <a:srgbClr val="C00000"/>
                </a:solidFill>
              </a:rPr>
              <a:t>Established fall 2020</a:t>
            </a:r>
            <a:endParaRPr kumimoji="1" lang="ja-ES" altLang="en-US" sz="2400" dirty="0">
              <a:solidFill>
                <a:srgbClr val="C0000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36BD4B7-0808-974B-8D60-993A945F7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330" y="3976763"/>
            <a:ext cx="7231117" cy="2067792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437F2AE-3861-C04A-88FD-630F71147FA8}"/>
              </a:ext>
            </a:extLst>
          </p:cNvPr>
          <p:cNvSpPr/>
          <p:nvPr/>
        </p:nvSpPr>
        <p:spPr>
          <a:xfrm>
            <a:off x="814552" y="3840830"/>
            <a:ext cx="7514896" cy="23595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ES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DAC0F99-9CF3-994E-B269-62A1F9390FF5}"/>
              </a:ext>
            </a:extLst>
          </p:cNvPr>
          <p:cNvSpPr/>
          <p:nvPr/>
        </p:nvSpPr>
        <p:spPr>
          <a:xfrm>
            <a:off x="2795752" y="629429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ES" altLang="en-US" sz="1400" dirty="0"/>
              <a:t>http://jahep-ilc.org/files/ILC_JP_update_20210116_E.pdf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C36195-F8D1-0845-AB62-7C36086E2DBF}"/>
              </a:ext>
            </a:extLst>
          </p:cNvPr>
          <p:cNvSpPr txBox="1"/>
          <p:nvPr/>
        </p:nvSpPr>
        <p:spPr>
          <a:xfrm>
            <a:off x="6505903" y="1193672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ES" dirty="0">
                <a:solidFill>
                  <a:srgbClr val="0070C0"/>
                </a:solidFill>
              </a:rPr>
              <a:t>LHC</a:t>
            </a:r>
            <a:endParaRPr kumimoji="1" lang="ja-ES" altLang="en-US" dirty="0">
              <a:solidFill>
                <a:srgbClr val="0070C0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38551BF-71F1-E544-A722-9638F6992CF7}"/>
              </a:ext>
            </a:extLst>
          </p:cNvPr>
          <p:cNvCxnSpPr>
            <a:stCxn id="10" idx="1"/>
          </p:cNvCxnSpPr>
          <p:nvPr/>
        </p:nvCxnSpPr>
        <p:spPr>
          <a:xfrm flipH="1">
            <a:off x="5050221" y="1378338"/>
            <a:ext cx="1455682" cy="1666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A125E55-91A2-5245-AD39-B7AC27616350}"/>
              </a:ext>
            </a:extLst>
          </p:cNvPr>
          <p:cNvSpPr txBox="1"/>
          <p:nvPr/>
        </p:nvSpPr>
        <p:spPr>
          <a:xfrm>
            <a:off x="6505903" y="1622025"/>
            <a:ext cx="55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ES" dirty="0">
                <a:solidFill>
                  <a:srgbClr val="0070C0"/>
                </a:solidFill>
              </a:rPr>
              <a:t>LHC</a:t>
            </a:r>
            <a:endParaRPr kumimoji="1" lang="ja-ES" altLang="en-US" dirty="0">
              <a:solidFill>
                <a:srgbClr val="0070C0"/>
              </a:solidFill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6F646503-48D0-4943-AC21-9C3625982117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4708634" y="1747670"/>
            <a:ext cx="1797269" cy="590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33AF035-D6C1-1747-9DAF-1B6B6F5BC653}"/>
              </a:ext>
            </a:extLst>
          </p:cNvPr>
          <p:cNvSpPr txBox="1"/>
          <p:nvPr/>
        </p:nvSpPr>
        <p:spPr>
          <a:xfrm>
            <a:off x="6780979" y="2071462"/>
            <a:ext cx="712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ES" dirty="0">
                <a:solidFill>
                  <a:srgbClr val="0070C0"/>
                </a:solidFill>
              </a:rPr>
              <a:t>Belle</a:t>
            </a:r>
            <a:endParaRPr kumimoji="1" lang="ja-ES" altLang="en-US" dirty="0">
              <a:solidFill>
                <a:srgbClr val="0070C0"/>
              </a:solidFill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1263A035-F171-4241-8990-6D290504B519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4960885" y="1942624"/>
            <a:ext cx="1820094" cy="3135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085188D-556F-C34D-B61B-5619F7835CA8}"/>
              </a:ext>
            </a:extLst>
          </p:cNvPr>
          <p:cNvSpPr txBox="1"/>
          <p:nvPr/>
        </p:nvSpPr>
        <p:spPr>
          <a:xfrm>
            <a:off x="6699605" y="3107992"/>
            <a:ext cx="712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ES" dirty="0">
                <a:solidFill>
                  <a:srgbClr val="0070C0"/>
                </a:solidFill>
              </a:rPr>
              <a:t>Belle</a:t>
            </a:r>
            <a:endParaRPr kumimoji="1" lang="ja-ES" altLang="en-US" dirty="0">
              <a:solidFill>
                <a:srgbClr val="0070C0"/>
              </a:solidFill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5598E84-B346-8149-B601-ACD04E510DFA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4498428" y="3174124"/>
            <a:ext cx="2201177" cy="118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256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DBD3-6B77-9647-AD3E-B02F35DDD76D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6" name="コンテンツ プレースホルダ 4"/>
          <p:cNvSpPr>
            <a:spLocks noGrp="1"/>
          </p:cNvSpPr>
          <p:nvPr>
            <p:ph idx="1"/>
          </p:nvPr>
        </p:nvSpPr>
        <p:spPr>
          <a:xfrm>
            <a:off x="533400" y="1051090"/>
            <a:ext cx="8331200" cy="580691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l"/>
            </a:pPr>
            <a:r>
              <a:rPr lang="en-US" altLang="ja-JP" sz="2400" dirty="0">
                <a:solidFill>
                  <a:srgbClr val="008000"/>
                </a:solidFill>
              </a:rPr>
              <a:t>Established Sep 18,2018 </a:t>
            </a:r>
          </a:p>
          <a:p>
            <a:pPr lvl="1">
              <a:buFont typeface="Arial"/>
              <a:buChar char="•"/>
            </a:pPr>
            <a:r>
              <a:rPr lang="en-US" altLang="ja-JP" sz="2000" dirty="0">
                <a:solidFill>
                  <a:srgbClr val="800000"/>
                </a:solidFill>
              </a:rPr>
              <a:t>Goal: realize ILC as a national project addressing cross-policy issues</a:t>
            </a:r>
          </a:p>
          <a:p>
            <a:pPr marL="914400" lvl="2" indent="0">
              <a:buNone/>
            </a:pPr>
            <a:r>
              <a:rPr lang="en-US" altLang="ja-JP" sz="1600" dirty="0">
                <a:solidFill>
                  <a:srgbClr val="800000"/>
                </a:solidFill>
              </a:rPr>
              <a:t>Resolutions: ILC budget to be outside of ordinary ‘science’ budget</a:t>
            </a:r>
          </a:p>
          <a:p>
            <a:pPr marL="914400" lvl="2" indent="0">
              <a:buNone/>
            </a:pPr>
            <a:r>
              <a:rPr lang="ja-JP" altLang="en-US" sz="1600">
                <a:solidFill>
                  <a:srgbClr val="800000"/>
                </a:solidFill>
              </a:rPr>
              <a:t>　　　　　　　　</a:t>
            </a:r>
            <a:r>
              <a:rPr lang="en-US" altLang="ja-JP" sz="1600" dirty="0">
                <a:solidFill>
                  <a:srgbClr val="800000"/>
                </a:solidFill>
              </a:rPr>
              <a:t>Roughly ½ from overseas</a:t>
            </a:r>
          </a:p>
          <a:p>
            <a:pPr lvl="1">
              <a:buFont typeface="Arial"/>
              <a:buChar char="•"/>
            </a:pPr>
            <a:r>
              <a:rPr lang="en-US" altLang="ja-JP" sz="2000" dirty="0">
                <a:solidFill>
                  <a:srgbClr val="800000"/>
                </a:solidFill>
              </a:rPr>
              <a:t>Key members of the LDP are in the group</a:t>
            </a:r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927100" y="182488"/>
            <a:ext cx="7340600" cy="740606"/>
          </a:xfrm>
        </p:spPr>
        <p:txBody>
          <a:bodyPr>
            <a:noAutofit/>
          </a:bodyPr>
          <a:lstStyle/>
          <a:p>
            <a:r>
              <a:rPr lang="en-US" altLang="ja-JP" sz="2800" dirty="0"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Ruling Party</a:t>
            </a:r>
            <a:r>
              <a:rPr lang="ja-JP" altLang="en-US" sz="2800" dirty="0"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（</a:t>
            </a:r>
            <a:r>
              <a:rPr lang="en-US" altLang="ja-JP" sz="2800" dirty="0"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LDP</a:t>
            </a:r>
            <a:r>
              <a:rPr lang="ja-JP" altLang="en-US" sz="2800" dirty="0"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）</a:t>
            </a:r>
            <a:r>
              <a:rPr lang="en-US" altLang="ja-JP" sz="2800" dirty="0"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’s </a:t>
            </a:r>
            <a:r>
              <a:rPr lang="en-US" altLang="ja-JP" sz="2800" dirty="0" err="1"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Coodination</a:t>
            </a:r>
            <a:r>
              <a:rPr lang="en-US" altLang="ja-JP" sz="2800" dirty="0"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 Council</a:t>
            </a:r>
            <a:br>
              <a:rPr lang="en-US" altLang="ja-JP" sz="2800" dirty="0"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</a:br>
            <a:r>
              <a:rPr lang="en-US" altLang="ja-JP" sz="2800" dirty="0">
                <a:solidFill>
                  <a:srgbClr val="80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 for Realization of ILC</a:t>
            </a:r>
            <a:endParaRPr lang="ja-JP" altLang="en-US" sz="2000" dirty="0">
              <a:solidFill>
                <a:srgbClr val="21596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  <p:pic>
        <p:nvPicPr>
          <p:cNvPr id="2" name="図 1" descr="自民党執行部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793" y="3105307"/>
            <a:ext cx="2526838" cy="182125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773567" y="4976532"/>
            <a:ext cx="1672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8000"/>
                </a:solidFill>
              </a:rPr>
              <a:t> LDP Leadership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23209" y="3683000"/>
            <a:ext cx="1612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Amari</a:t>
            </a:r>
            <a:r>
              <a:rPr lang="en-US" altLang="ja-JP" dirty="0"/>
              <a:t>: election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98896" y="2327588"/>
            <a:ext cx="2395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>
                <a:solidFill>
                  <a:srgbClr val="000000"/>
                </a:solidFill>
              </a:rPr>
              <a:t>Nikai</a:t>
            </a:r>
            <a:r>
              <a:rPr lang="en-US" altLang="ja-JP" dirty="0">
                <a:solidFill>
                  <a:srgbClr val="000000"/>
                </a:solidFill>
              </a:rPr>
              <a:t>: general secretary</a:t>
            </a:r>
            <a:r>
              <a:rPr kumimoji="1" lang="en-US" altLang="ja-JP" dirty="0">
                <a:solidFill>
                  <a:srgbClr val="000000"/>
                </a:solidFill>
              </a:rPr>
              <a:t>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11" name="直線矢印コネクタ 10"/>
          <p:cNvCxnSpPr>
            <a:cxnSpLocks/>
            <a:stCxn id="19" idx="2"/>
          </p:cNvCxnSpPr>
          <p:nvPr/>
        </p:nvCxnSpPr>
        <p:spPr>
          <a:xfrm>
            <a:off x="5881269" y="3168734"/>
            <a:ext cx="587498" cy="158575"/>
          </a:xfrm>
          <a:prstGeom prst="straightConnector1">
            <a:avLst/>
          </a:prstGeom>
          <a:ln w="9525" cmpd="sng"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cxnSpLocks/>
            <a:stCxn id="9" idx="2"/>
          </p:cNvCxnSpPr>
          <p:nvPr/>
        </p:nvCxnSpPr>
        <p:spPr>
          <a:xfrm>
            <a:off x="7896813" y="2696920"/>
            <a:ext cx="370887" cy="783202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5194300" y="4033129"/>
            <a:ext cx="88900" cy="322971"/>
          </a:xfrm>
          <a:prstGeom prst="straightConnector1">
            <a:avLst/>
          </a:prstGeom>
          <a:ln w="952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図 9">
            <a:extLst>
              <a:ext uri="{FF2B5EF4-FFF2-40B4-BE49-F238E27FC236}">
                <a16:creationId xmlns:a16="http://schemas.microsoft.com/office/drawing/2014/main" id="{8AC7FE55-27F4-C340-A3A2-F63DA5172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78" y="3069263"/>
            <a:ext cx="6011917" cy="349755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4EBD663-45E7-7540-84C0-A8F15A21EBC4}"/>
              </a:ext>
            </a:extLst>
          </p:cNvPr>
          <p:cNvSpPr txBox="1"/>
          <p:nvPr/>
        </p:nvSpPr>
        <p:spPr>
          <a:xfrm>
            <a:off x="4683352" y="2799402"/>
            <a:ext cx="2395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0000"/>
                </a:solidFill>
              </a:rPr>
              <a:t>Amari: election</a:t>
            </a:r>
            <a:r>
              <a:rPr kumimoji="1" lang="en-US" altLang="ja-JP" dirty="0">
                <a:solidFill>
                  <a:srgbClr val="000000"/>
                </a:solidFill>
              </a:rPr>
              <a:t>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0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3D349A-9401-E549-AE25-C73C56422646}"/>
              </a:ext>
            </a:extLst>
          </p:cNvPr>
          <p:cNvSpPr txBox="1"/>
          <p:nvPr/>
        </p:nvSpPr>
        <p:spPr>
          <a:xfrm>
            <a:off x="432526" y="1143077"/>
            <a:ext cx="7006855" cy="4495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On the US stance toward the ILC:</a:t>
            </a:r>
          </a:p>
          <a:p>
            <a:endParaRPr lang="en-US" altLang="ja-JP" sz="2400" dirty="0"/>
          </a:p>
          <a:p>
            <a:endParaRPr lang="en-US" altLang="ja-JP" sz="2400" dirty="0"/>
          </a:p>
          <a:p>
            <a:r>
              <a:rPr lang="en-US" altLang="ja-JP" sz="1600" dirty="0">
                <a:solidFill>
                  <a:schemeClr val="accent6">
                    <a:lumMod val="75000"/>
                  </a:schemeClr>
                </a:solidFill>
              </a:rPr>
              <a:t>Address at LCWS2019 by Melinda M. </a:t>
            </a:r>
            <a:r>
              <a:rPr lang="en-US" altLang="ja-JP" sz="1600" dirty="0" err="1">
                <a:solidFill>
                  <a:schemeClr val="accent6">
                    <a:lumMod val="75000"/>
                  </a:schemeClr>
                </a:solidFill>
              </a:rPr>
              <a:t>Pavek</a:t>
            </a:r>
            <a:r>
              <a:rPr lang="en-US" altLang="ja-JP" sz="1600" dirty="0">
                <a:solidFill>
                  <a:schemeClr val="accent6">
                    <a:lumMod val="75000"/>
                  </a:schemeClr>
                </a:solidFill>
              </a:rPr>
              <a:t> : </a:t>
            </a:r>
          </a:p>
          <a:p>
            <a:r>
              <a:rPr lang="en-US" altLang="ja-JP" sz="1600" dirty="0">
                <a:solidFill>
                  <a:schemeClr val="accent6">
                    <a:lumMod val="75000"/>
                  </a:schemeClr>
                </a:solidFill>
              </a:rPr>
              <a:t>Embassy of the USA,  Economic and Scientific Affairs, </a:t>
            </a:r>
          </a:p>
          <a:p>
            <a:r>
              <a:rPr lang="en-US" altLang="ja-JP" sz="1600" dirty="0">
                <a:solidFill>
                  <a:schemeClr val="accent6">
                    <a:lumMod val="75000"/>
                  </a:schemeClr>
                </a:solidFill>
              </a:rPr>
              <a:t>Director,  Science, Innovation and Development Unit.</a:t>
            </a:r>
            <a:endParaRPr lang="en-US" altLang="ja-JP" sz="1600" dirty="0"/>
          </a:p>
          <a:p>
            <a:endParaRPr lang="en-US" altLang="ja-JP" sz="1846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altLang="ja-JP" sz="1846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ja-JP" sz="1846" dirty="0">
                <a:solidFill>
                  <a:schemeClr val="accent2">
                    <a:lumMod val="75000"/>
                  </a:schemeClr>
                </a:solidFill>
              </a:rPr>
              <a:t>… the U.S. Department of State </a:t>
            </a:r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has done our initial due diligence, </a:t>
            </a:r>
          </a:p>
          <a:p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US" altLang="ja-JP" sz="1846" dirty="0">
                <a:solidFill>
                  <a:schemeClr val="accent2">
                    <a:lumMod val="75000"/>
                  </a:schemeClr>
                </a:solidFill>
              </a:rPr>
              <a:t>we are ready to assist our partner agencies in moving forward</a:t>
            </a:r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with the next major particle physics facility in Japan—the International </a:t>
            </a:r>
          </a:p>
          <a:p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Linear Collider, also known as the ILC. To be clear, the United States is </a:t>
            </a:r>
          </a:p>
          <a:p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not looking for an immediate decision on building, or hosting, the ILC. </a:t>
            </a:r>
          </a:p>
          <a:p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Instead, </a:t>
            </a:r>
            <a:r>
              <a:rPr lang="en-US" altLang="ja-JP" sz="1846" dirty="0">
                <a:solidFill>
                  <a:schemeClr val="accent2">
                    <a:lumMod val="75000"/>
                  </a:schemeClr>
                </a:solidFill>
              </a:rPr>
              <a:t>the United States is looking for Japan to signal an intent to</a:t>
            </a:r>
          </a:p>
          <a:p>
            <a:r>
              <a:rPr lang="en-US" altLang="ja-JP" sz="1846" dirty="0">
                <a:solidFill>
                  <a:schemeClr val="accent2">
                    <a:lumMod val="75000"/>
                  </a:schemeClr>
                </a:solidFill>
              </a:rPr>
              <a:t>explore hosting the ILC</a:t>
            </a:r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altLang="ja-JP" sz="1846" dirty="0">
              <a:solidFill>
                <a:srgbClr val="002060"/>
              </a:solidFill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5F9AAE1-7E5B-2E4C-A635-12E4C82E5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839" y="962745"/>
            <a:ext cx="3232289" cy="244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37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C4A917-0A87-E34E-9ADF-BF1103EBC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5072"/>
          </a:xfrm>
        </p:spPr>
        <p:txBody>
          <a:bodyPr>
            <a:noAutofit/>
          </a:bodyPr>
          <a:lstStyle/>
          <a:p>
            <a:br>
              <a:rPr lang="es-ES" altLang="ja-ES" sz="2800" dirty="0">
                <a:solidFill>
                  <a:srgbClr val="C00000"/>
                </a:solidFill>
              </a:rPr>
            </a:br>
            <a:r>
              <a:rPr lang="es-ES" altLang="ja-ES" sz="2800" dirty="0" err="1">
                <a:solidFill>
                  <a:srgbClr val="C00000"/>
                </a:solidFill>
              </a:rPr>
              <a:t>The</a:t>
            </a:r>
            <a:r>
              <a:rPr lang="es-ES" altLang="ja-ES" sz="2800" dirty="0">
                <a:solidFill>
                  <a:srgbClr val="C00000"/>
                </a:solidFill>
              </a:rPr>
              <a:t> </a:t>
            </a:r>
            <a:r>
              <a:rPr lang="es-ES" altLang="ja-ES" sz="2800" dirty="0" err="1">
                <a:solidFill>
                  <a:srgbClr val="C00000"/>
                </a:solidFill>
              </a:rPr>
              <a:t>National</a:t>
            </a:r>
            <a:r>
              <a:rPr lang="es-ES" altLang="ja-ES" sz="2800" dirty="0">
                <a:solidFill>
                  <a:srgbClr val="C00000"/>
                </a:solidFill>
              </a:rPr>
              <a:t> </a:t>
            </a:r>
            <a:r>
              <a:rPr lang="es-ES" altLang="ja-ES" sz="2800" dirty="0" err="1">
                <a:solidFill>
                  <a:srgbClr val="C00000"/>
                </a:solidFill>
              </a:rPr>
              <a:t>Diet</a:t>
            </a:r>
            <a:r>
              <a:rPr lang="es-ES" altLang="ja-ES" sz="2800" dirty="0">
                <a:solidFill>
                  <a:srgbClr val="C00000"/>
                </a:solidFill>
              </a:rPr>
              <a:t> of </a:t>
            </a:r>
            <a:r>
              <a:rPr lang="es-ES" altLang="ja-ES" sz="2800" dirty="0" err="1">
                <a:solidFill>
                  <a:srgbClr val="C00000"/>
                </a:solidFill>
              </a:rPr>
              <a:t>Japan</a:t>
            </a:r>
            <a:r>
              <a:rPr lang="es-ES" altLang="ja-ES" sz="2800" dirty="0">
                <a:solidFill>
                  <a:srgbClr val="C00000"/>
                </a:solidFill>
              </a:rPr>
              <a:t> </a:t>
            </a:r>
            <a:r>
              <a:rPr lang="es-ES" altLang="ja-ES" sz="2800" dirty="0" err="1">
                <a:solidFill>
                  <a:srgbClr val="C00000"/>
                </a:solidFill>
              </a:rPr>
              <a:t>passed</a:t>
            </a:r>
            <a:r>
              <a:rPr lang="es-ES" altLang="ja-ES" sz="2800" dirty="0">
                <a:solidFill>
                  <a:srgbClr val="C00000"/>
                </a:solidFill>
              </a:rPr>
              <a:t> a </a:t>
            </a:r>
            <a:r>
              <a:rPr lang="es-ES" altLang="ja-ES" sz="2800" dirty="0" err="1">
                <a:solidFill>
                  <a:srgbClr val="C00000"/>
                </a:solidFill>
              </a:rPr>
              <a:t>bill</a:t>
            </a:r>
            <a:r>
              <a:rPr lang="es-ES" altLang="ja-ES" sz="2800" dirty="0">
                <a:solidFill>
                  <a:srgbClr val="C00000"/>
                </a:solidFill>
              </a:rPr>
              <a:t> to </a:t>
            </a:r>
            <a:r>
              <a:rPr lang="es-ES" altLang="ja-ES" sz="2800" dirty="0" err="1">
                <a:solidFill>
                  <a:srgbClr val="C00000"/>
                </a:solidFill>
              </a:rPr>
              <a:t>extend</a:t>
            </a:r>
            <a:r>
              <a:rPr lang="es-ES" altLang="ja-ES" sz="2800" dirty="0">
                <a:solidFill>
                  <a:srgbClr val="C00000"/>
                </a:solidFill>
              </a:rPr>
              <a:t> </a:t>
            </a:r>
            <a:r>
              <a:rPr lang="es-ES" altLang="ja-ES" sz="2800" dirty="0" err="1">
                <a:solidFill>
                  <a:srgbClr val="C00000"/>
                </a:solidFill>
              </a:rPr>
              <a:t>the</a:t>
            </a:r>
            <a:r>
              <a:rPr lang="es-ES" altLang="ja-ES" sz="2800" dirty="0">
                <a:solidFill>
                  <a:srgbClr val="C00000"/>
                </a:solidFill>
              </a:rPr>
              <a:t> </a:t>
            </a:r>
            <a:r>
              <a:rPr lang="es-ES" altLang="ja-ES" sz="2800" dirty="0" err="1">
                <a:solidFill>
                  <a:srgbClr val="C00000"/>
                </a:solidFill>
              </a:rPr>
              <a:t>Reconstruction</a:t>
            </a:r>
            <a:r>
              <a:rPr lang="es-ES" altLang="ja-ES" sz="2800" dirty="0">
                <a:solidFill>
                  <a:srgbClr val="C00000"/>
                </a:solidFill>
              </a:rPr>
              <a:t> Agency</a:t>
            </a:r>
            <a:r>
              <a:rPr lang="es-ES" altLang="ja-ES" sz="2000" dirty="0">
                <a:solidFill>
                  <a:srgbClr val="C00000"/>
                </a:solidFill>
              </a:rPr>
              <a:t> (June 5, 2020)</a:t>
            </a:r>
            <a:br>
              <a:rPr lang="es-ES" altLang="ja-ES" sz="2000" dirty="0">
                <a:solidFill>
                  <a:srgbClr val="C00000"/>
                </a:solidFill>
              </a:rPr>
            </a:br>
            <a:endParaRPr kumimoji="1" lang="ja-ES" altLang="en-US" sz="2800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AA6CB4-5DBD-5A49-B439-FF30E06FC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ES" altLang="ja-ES" dirty="0" err="1">
                <a:solidFill>
                  <a:srgbClr val="C00000"/>
                </a:solidFill>
              </a:rPr>
              <a:t>Supplementary</a:t>
            </a:r>
            <a:r>
              <a:rPr lang="es-ES" altLang="ja-ES" dirty="0">
                <a:solidFill>
                  <a:srgbClr val="C00000"/>
                </a:solidFill>
              </a:rPr>
              <a:t> </a:t>
            </a:r>
            <a:r>
              <a:rPr lang="es-ES" altLang="ja-ES" dirty="0" err="1">
                <a:solidFill>
                  <a:srgbClr val="C00000"/>
                </a:solidFill>
              </a:rPr>
              <a:t>Resolution</a:t>
            </a:r>
            <a:r>
              <a:rPr lang="es-ES" altLang="ja-ES" dirty="0">
                <a:solidFill>
                  <a:srgbClr val="C00000"/>
                </a:solidFill>
              </a:rPr>
              <a:t> #5 </a:t>
            </a:r>
            <a:r>
              <a:rPr lang="es-ES" altLang="ja-ES" dirty="0" err="1"/>
              <a:t>by</a:t>
            </a:r>
            <a:r>
              <a:rPr lang="es-ES" altLang="ja-ES" dirty="0"/>
              <a:t> </a:t>
            </a:r>
            <a:r>
              <a:rPr lang="es-ES" altLang="ja-ES" dirty="0" err="1"/>
              <a:t>the</a:t>
            </a:r>
            <a:r>
              <a:rPr lang="es-ES" altLang="ja-ES" dirty="0"/>
              <a:t> </a:t>
            </a:r>
            <a:r>
              <a:rPr lang="es-ES" altLang="ja-ES" dirty="0" err="1"/>
              <a:t>House</a:t>
            </a:r>
            <a:r>
              <a:rPr lang="es-ES" altLang="ja-ES" dirty="0"/>
              <a:t> of </a:t>
            </a:r>
            <a:r>
              <a:rPr lang="es-ES" altLang="ja-ES" dirty="0" err="1"/>
              <a:t>Representatives</a:t>
            </a:r>
            <a:r>
              <a:rPr lang="es-ES" altLang="ja-ES" dirty="0"/>
              <a:t> (</a:t>
            </a:r>
            <a:r>
              <a:rPr lang="es-ES" altLang="ja-ES" dirty="0" err="1"/>
              <a:t>unofficial</a:t>
            </a:r>
            <a:r>
              <a:rPr lang="es-ES" altLang="ja-ES" dirty="0"/>
              <a:t> </a:t>
            </a:r>
            <a:r>
              <a:rPr lang="es-ES" altLang="ja-ES" dirty="0" err="1"/>
              <a:t>translation</a:t>
            </a:r>
            <a:r>
              <a:rPr lang="es-ES" altLang="ja-ES" dirty="0"/>
              <a:t>)</a:t>
            </a:r>
          </a:p>
          <a:p>
            <a:r>
              <a:rPr lang="es-ES" altLang="ja-ES" dirty="0"/>
              <a:t>In cases </a:t>
            </a:r>
            <a:r>
              <a:rPr lang="es-ES" altLang="ja-ES" dirty="0" err="1"/>
              <a:t>where</a:t>
            </a:r>
            <a:r>
              <a:rPr lang="es-ES" altLang="ja-ES" dirty="0"/>
              <a:t> </a:t>
            </a:r>
            <a:r>
              <a:rPr lang="es-ES" altLang="ja-ES" dirty="0" err="1"/>
              <a:t>international</a:t>
            </a:r>
            <a:r>
              <a:rPr lang="es-ES" altLang="ja-ES" dirty="0"/>
              <a:t> </a:t>
            </a:r>
            <a:r>
              <a:rPr lang="es-ES" altLang="ja-ES" dirty="0" err="1"/>
              <a:t>research</a:t>
            </a:r>
            <a:r>
              <a:rPr lang="es-ES" altLang="ja-ES" dirty="0"/>
              <a:t> and </a:t>
            </a:r>
            <a:r>
              <a:rPr lang="es-ES" altLang="ja-ES" dirty="0" err="1"/>
              <a:t>development</a:t>
            </a:r>
            <a:r>
              <a:rPr lang="es-ES" altLang="ja-ES" dirty="0"/>
              <a:t> </a:t>
            </a:r>
            <a:r>
              <a:rPr lang="es-ES" altLang="ja-ES" dirty="0" err="1"/>
              <a:t>projects</a:t>
            </a:r>
            <a:r>
              <a:rPr lang="es-ES" altLang="ja-ES" dirty="0"/>
              <a:t>, </a:t>
            </a:r>
            <a:r>
              <a:rPr lang="es-ES" altLang="ja-ES" dirty="0" err="1">
                <a:solidFill>
                  <a:srgbClr val="0070C0"/>
                </a:solidFill>
              </a:rPr>
              <a:t>such</a:t>
            </a:r>
            <a:r>
              <a:rPr lang="es-ES" altLang="ja-ES" dirty="0">
                <a:solidFill>
                  <a:srgbClr val="0070C0"/>
                </a:solidFill>
              </a:rPr>
              <a:t> as </a:t>
            </a:r>
            <a:r>
              <a:rPr lang="es-ES" altLang="ja-ES" dirty="0" err="1">
                <a:solidFill>
                  <a:srgbClr val="0070C0"/>
                </a:solidFill>
              </a:rPr>
              <a:t>the</a:t>
            </a:r>
            <a:r>
              <a:rPr lang="es-ES" altLang="ja-ES" dirty="0">
                <a:solidFill>
                  <a:srgbClr val="0070C0"/>
                </a:solidFill>
              </a:rPr>
              <a:t> International Linear </a:t>
            </a:r>
            <a:r>
              <a:rPr lang="es-ES" altLang="ja-ES" dirty="0" err="1">
                <a:solidFill>
                  <a:srgbClr val="0070C0"/>
                </a:solidFill>
              </a:rPr>
              <a:t>Collider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/>
              <a:t>which</a:t>
            </a:r>
            <a:r>
              <a:rPr lang="es-ES" altLang="ja-ES" dirty="0"/>
              <a:t> </a:t>
            </a:r>
            <a:r>
              <a:rPr lang="es-ES" altLang="ja-ES" dirty="0" err="1"/>
              <a:t>will</a:t>
            </a:r>
            <a:r>
              <a:rPr lang="es-ES" altLang="ja-ES" dirty="0"/>
              <a:t> </a:t>
            </a:r>
            <a:r>
              <a:rPr lang="es-ES" altLang="ja-ES" dirty="0" err="1"/>
              <a:t>contribute</a:t>
            </a:r>
            <a:r>
              <a:rPr lang="es-ES" altLang="ja-ES" dirty="0"/>
              <a:t> to </a:t>
            </a:r>
            <a:r>
              <a:rPr lang="es-ES" altLang="ja-ES" dirty="0" err="1"/>
              <a:t>the</a:t>
            </a:r>
            <a:r>
              <a:rPr lang="es-ES" altLang="ja-ES" dirty="0"/>
              <a:t> </a:t>
            </a:r>
            <a:r>
              <a:rPr lang="es-ES" altLang="ja-ES" dirty="0" err="1"/>
              <a:t>creation</a:t>
            </a:r>
            <a:r>
              <a:rPr lang="es-ES" altLang="ja-ES" dirty="0"/>
              <a:t> of a “New </a:t>
            </a:r>
            <a:r>
              <a:rPr lang="es-ES" altLang="ja-ES" dirty="0" err="1"/>
              <a:t>Tohoku</a:t>
            </a:r>
            <a:r>
              <a:rPr lang="es-ES" altLang="ja-ES" dirty="0"/>
              <a:t>”, are to be </a:t>
            </a:r>
            <a:r>
              <a:rPr lang="es-ES" altLang="ja-ES" dirty="0" err="1"/>
              <a:t>implemented</a:t>
            </a:r>
            <a:r>
              <a:rPr lang="es-ES" altLang="ja-ES" dirty="0"/>
              <a:t> in </a:t>
            </a:r>
            <a:r>
              <a:rPr lang="es-ES" altLang="ja-ES" dirty="0" err="1"/>
              <a:t>Japan</a:t>
            </a:r>
            <a:r>
              <a:rPr lang="es-ES" altLang="ja-ES" dirty="0"/>
              <a:t>, </a:t>
            </a:r>
            <a:r>
              <a:rPr lang="es-ES" altLang="ja-ES" dirty="0" err="1">
                <a:solidFill>
                  <a:srgbClr val="0070C0"/>
                </a:solidFill>
              </a:rPr>
              <a:t>coordination</a:t>
            </a:r>
            <a:r>
              <a:rPr lang="es-ES" altLang="ja-ES" dirty="0">
                <a:solidFill>
                  <a:srgbClr val="0070C0"/>
                </a:solidFill>
              </a:rPr>
              <a:t> and </a:t>
            </a:r>
            <a:r>
              <a:rPr lang="es-ES" altLang="ja-ES" dirty="0" err="1">
                <a:solidFill>
                  <a:srgbClr val="0070C0"/>
                </a:solidFill>
              </a:rPr>
              <a:t>cooperation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should</a:t>
            </a:r>
            <a:r>
              <a:rPr lang="es-ES" altLang="ja-ES" dirty="0">
                <a:solidFill>
                  <a:srgbClr val="0070C0"/>
                </a:solidFill>
              </a:rPr>
              <a:t> be done </a:t>
            </a:r>
            <a:r>
              <a:rPr lang="es-ES" altLang="ja-ES" dirty="0" err="1">
                <a:solidFill>
                  <a:srgbClr val="0070C0"/>
                </a:solidFill>
              </a:rPr>
              <a:t>with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relevant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organizations</a:t>
            </a:r>
            <a:r>
              <a:rPr lang="es-ES" altLang="ja-ES" dirty="0">
                <a:solidFill>
                  <a:srgbClr val="0070C0"/>
                </a:solidFill>
              </a:rPr>
              <a:t> so </a:t>
            </a:r>
            <a:r>
              <a:rPr lang="es-ES" altLang="ja-ES" dirty="0" err="1">
                <a:solidFill>
                  <a:srgbClr val="0070C0"/>
                </a:solidFill>
              </a:rPr>
              <a:t>that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the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projects</a:t>
            </a:r>
            <a:r>
              <a:rPr lang="es-ES" altLang="ja-ES" dirty="0">
                <a:solidFill>
                  <a:srgbClr val="0070C0"/>
                </a:solidFill>
              </a:rPr>
              <a:t> can be </a:t>
            </a:r>
            <a:r>
              <a:rPr lang="es-ES" altLang="ja-ES" dirty="0" err="1">
                <a:solidFill>
                  <a:srgbClr val="0070C0"/>
                </a:solidFill>
              </a:rPr>
              <a:t>hosted</a:t>
            </a:r>
            <a:r>
              <a:rPr lang="es-ES" altLang="ja-ES" dirty="0">
                <a:solidFill>
                  <a:srgbClr val="0070C0"/>
                </a:solidFill>
              </a:rPr>
              <a:t> in </a:t>
            </a:r>
            <a:r>
              <a:rPr lang="es-ES" altLang="ja-ES" dirty="0" err="1">
                <a:solidFill>
                  <a:srgbClr val="0070C0"/>
                </a:solidFill>
              </a:rPr>
              <a:t>the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disaster-stricken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areas</a:t>
            </a:r>
            <a:r>
              <a:rPr lang="es-ES" altLang="ja-ES" dirty="0">
                <a:solidFill>
                  <a:srgbClr val="0070C0"/>
                </a:solidFill>
              </a:rPr>
              <a:t>.</a:t>
            </a:r>
          </a:p>
          <a:p>
            <a:endParaRPr lang="es-ES" altLang="ja-ES" dirty="0"/>
          </a:p>
          <a:p>
            <a:pPr marL="0" indent="0">
              <a:buNone/>
            </a:pPr>
            <a:r>
              <a:rPr lang="es-ES" altLang="ja-ES" dirty="0" err="1">
                <a:solidFill>
                  <a:srgbClr val="C00000"/>
                </a:solidFill>
              </a:rPr>
              <a:t>Supplementary</a:t>
            </a:r>
            <a:r>
              <a:rPr lang="es-ES" altLang="ja-ES" dirty="0">
                <a:solidFill>
                  <a:srgbClr val="C00000"/>
                </a:solidFill>
              </a:rPr>
              <a:t> </a:t>
            </a:r>
            <a:r>
              <a:rPr lang="es-ES" altLang="ja-ES" dirty="0" err="1">
                <a:solidFill>
                  <a:srgbClr val="C00000"/>
                </a:solidFill>
              </a:rPr>
              <a:t>Resolution</a:t>
            </a:r>
            <a:r>
              <a:rPr lang="es-ES" altLang="ja-ES" dirty="0">
                <a:solidFill>
                  <a:srgbClr val="C00000"/>
                </a:solidFill>
              </a:rPr>
              <a:t> #26</a:t>
            </a:r>
            <a:r>
              <a:rPr lang="es-ES" altLang="ja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altLang="ja-ES" dirty="0" err="1"/>
              <a:t>by</a:t>
            </a:r>
            <a:r>
              <a:rPr lang="es-ES" altLang="ja-ES" dirty="0"/>
              <a:t> </a:t>
            </a:r>
            <a:r>
              <a:rPr lang="es-ES" altLang="ja-ES" dirty="0" err="1"/>
              <a:t>the</a:t>
            </a:r>
            <a:r>
              <a:rPr lang="es-ES" altLang="ja-ES" dirty="0"/>
              <a:t> </a:t>
            </a:r>
            <a:r>
              <a:rPr lang="es-ES" altLang="ja-ES" dirty="0" err="1"/>
              <a:t>House</a:t>
            </a:r>
            <a:r>
              <a:rPr lang="es-ES" altLang="ja-ES" dirty="0"/>
              <a:t> of </a:t>
            </a:r>
            <a:r>
              <a:rPr lang="es-ES" altLang="ja-ES" dirty="0" err="1"/>
              <a:t>Councillors</a:t>
            </a:r>
            <a:r>
              <a:rPr lang="es-ES" altLang="ja-ES" dirty="0"/>
              <a:t> (</a:t>
            </a:r>
            <a:r>
              <a:rPr lang="es-ES" altLang="ja-ES" dirty="0" err="1"/>
              <a:t>unofficial</a:t>
            </a:r>
            <a:r>
              <a:rPr lang="es-ES" altLang="ja-ES" dirty="0"/>
              <a:t> </a:t>
            </a:r>
            <a:r>
              <a:rPr lang="es-ES" altLang="ja-ES" dirty="0" err="1"/>
              <a:t>translation</a:t>
            </a:r>
            <a:r>
              <a:rPr lang="es-ES" altLang="ja-ES" dirty="0"/>
              <a:t>)</a:t>
            </a:r>
          </a:p>
          <a:p>
            <a:r>
              <a:rPr lang="es-ES" altLang="ja-ES" dirty="0" err="1"/>
              <a:t>Since</a:t>
            </a:r>
            <a:r>
              <a:rPr lang="es-ES" altLang="ja-ES" dirty="0"/>
              <a:t> </a:t>
            </a:r>
            <a:r>
              <a:rPr lang="es-ES" altLang="ja-ES" dirty="0" err="1"/>
              <a:t>the</a:t>
            </a:r>
            <a:r>
              <a:rPr lang="es-ES" altLang="ja-ES" dirty="0"/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Tohoku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area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is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the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world’s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candidate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site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for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the</a:t>
            </a:r>
            <a:r>
              <a:rPr lang="es-ES" altLang="ja-ES" dirty="0">
                <a:solidFill>
                  <a:srgbClr val="0070C0"/>
                </a:solidFill>
              </a:rPr>
              <a:t> International Linear </a:t>
            </a:r>
            <a:r>
              <a:rPr lang="es-ES" altLang="ja-ES" dirty="0" err="1">
                <a:solidFill>
                  <a:srgbClr val="0070C0"/>
                </a:solidFill>
              </a:rPr>
              <a:t>Collider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project</a:t>
            </a:r>
            <a:r>
              <a:rPr lang="es-ES" altLang="ja-ES" dirty="0"/>
              <a:t>, </a:t>
            </a:r>
            <a:r>
              <a:rPr lang="es-ES" altLang="ja-ES" dirty="0" err="1"/>
              <a:t>its</a:t>
            </a:r>
            <a:r>
              <a:rPr lang="es-ES" altLang="ja-ES" dirty="0"/>
              <a:t> </a:t>
            </a:r>
            <a:r>
              <a:rPr lang="es-ES" altLang="ja-ES" dirty="0" err="1"/>
              <a:t>implementation</a:t>
            </a:r>
            <a:r>
              <a:rPr lang="es-ES" altLang="ja-ES" dirty="0"/>
              <a:t> </a:t>
            </a:r>
            <a:r>
              <a:rPr lang="es-ES" altLang="ja-ES" dirty="0" err="1"/>
              <a:t>will</a:t>
            </a:r>
            <a:r>
              <a:rPr lang="es-ES" altLang="ja-ES" dirty="0"/>
              <a:t> </a:t>
            </a:r>
            <a:r>
              <a:rPr lang="es-ES" altLang="ja-ES" dirty="0" err="1"/>
              <a:t>contribute</a:t>
            </a:r>
            <a:r>
              <a:rPr lang="es-ES" altLang="ja-ES" dirty="0"/>
              <a:t>, </a:t>
            </a:r>
            <a:r>
              <a:rPr lang="es-ES" altLang="ja-ES" dirty="0" err="1"/>
              <a:t>alongside</a:t>
            </a:r>
            <a:r>
              <a:rPr lang="es-ES" altLang="ja-ES" dirty="0"/>
              <a:t> </a:t>
            </a:r>
            <a:r>
              <a:rPr lang="es-ES" altLang="ja-ES" dirty="0" err="1"/>
              <a:t>the</a:t>
            </a:r>
            <a:r>
              <a:rPr lang="es-ES" altLang="ja-ES" dirty="0"/>
              <a:t> Fukushima </a:t>
            </a:r>
            <a:r>
              <a:rPr lang="es-ES" altLang="ja-ES" dirty="0" err="1"/>
              <a:t>Innovation</a:t>
            </a:r>
            <a:r>
              <a:rPr lang="es-ES" altLang="ja-ES" dirty="0"/>
              <a:t> </a:t>
            </a:r>
            <a:r>
              <a:rPr lang="es-ES" altLang="ja-ES" dirty="0" err="1"/>
              <a:t>Coast</a:t>
            </a:r>
            <a:r>
              <a:rPr lang="es-ES" altLang="ja-ES" dirty="0"/>
              <a:t> Framework, to </a:t>
            </a:r>
            <a:r>
              <a:rPr lang="es-ES" altLang="ja-ES" dirty="0" err="1"/>
              <a:t>the</a:t>
            </a:r>
            <a:r>
              <a:rPr lang="es-ES" altLang="ja-ES" dirty="0"/>
              <a:t> </a:t>
            </a:r>
            <a:r>
              <a:rPr lang="es-ES" altLang="ja-ES" dirty="0" err="1"/>
              <a:t>creation</a:t>
            </a:r>
            <a:r>
              <a:rPr lang="es-ES" altLang="ja-ES" dirty="0"/>
              <a:t> of a “New </a:t>
            </a:r>
            <a:r>
              <a:rPr lang="es-ES" altLang="ja-ES" dirty="0" err="1"/>
              <a:t>Tohoku</a:t>
            </a:r>
            <a:r>
              <a:rPr lang="es-ES" altLang="ja-ES" dirty="0"/>
              <a:t>” </a:t>
            </a:r>
            <a:r>
              <a:rPr lang="es-ES" altLang="ja-ES" dirty="0" err="1"/>
              <a:t>by</a:t>
            </a:r>
            <a:r>
              <a:rPr lang="es-ES" altLang="ja-ES" dirty="0"/>
              <a:t> </a:t>
            </a:r>
            <a:r>
              <a:rPr lang="es-ES" altLang="ja-ES" dirty="0" err="1"/>
              <a:t>becoming</a:t>
            </a:r>
            <a:r>
              <a:rPr lang="es-ES" altLang="ja-ES" dirty="0"/>
              <a:t> a </a:t>
            </a:r>
            <a:r>
              <a:rPr lang="es-ES" altLang="ja-ES" dirty="0" err="1"/>
              <a:t>breeding</a:t>
            </a:r>
            <a:r>
              <a:rPr lang="es-ES" altLang="ja-ES" dirty="0"/>
              <a:t> </a:t>
            </a:r>
            <a:r>
              <a:rPr lang="es-ES" altLang="ja-ES" dirty="0" err="1"/>
              <a:t>ground</a:t>
            </a:r>
            <a:r>
              <a:rPr lang="es-ES" altLang="ja-ES" dirty="0"/>
              <a:t> </a:t>
            </a:r>
            <a:r>
              <a:rPr lang="es-ES" altLang="ja-ES" dirty="0" err="1"/>
              <a:t>for</a:t>
            </a:r>
            <a:r>
              <a:rPr lang="es-ES" altLang="ja-ES" dirty="0"/>
              <a:t> </a:t>
            </a:r>
            <a:r>
              <a:rPr lang="es-ES" altLang="ja-ES" dirty="0" err="1"/>
              <a:t>scientific</a:t>
            </a:r>
            <a:r>
              <a:rPr lang="es-ES" altLang="ja-ES" dirty="0"/>
              <a:t> </a:t>
            </a:r>
            <a:r>
              <a:rPr lang="es-ES" altLang="ja-ES" dirty="0" err="1"/>
              <a:t>innovation</a:t>
            </a:r>
            <a:r>
              <a:rPr lang="es-ES" altLang="ja-ES" dirty="0"/>
              <a:t>. </a:t>
            </a:r>
            <a:r>
              <a:rPr lang="es-ES" altLang="ja-ES" dirty="0" err="1"/>
              <a:t>Therefore</a:t>
            </a:r>
            <a:r>
              <a:rPr lang="es-ES" altLang="ja-ES" dirty="0"/>
              <a:t>, </a:t>
            </a:r>
            <a:r>
              <a:rPr lang="es-ES" altLang="ja-ES" dirty="0" err="1">
                <a:solidFill>
                  <a:srgbClr val="0070C0"/>
                </a:solidFill>
              </a:rPr>
              <a:t>the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discussions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need</a:t>
            </a:r>
            <a:r>
              <a:rPr lang="es-ES" altLang="ja-ES" dirty="0">
                <a:solidFill>
                  <a:srgbClr val="0070C0"/>
                </a:solidFill>
              </a:rPr>
              <a:t> to be </a:t>
            </a:r>
            <a:r>
              <a:rPr lang="es-ES" altLang="ja-ES" dirty="0" err="1">
                <a:solidFill>
                  <a:srgbClr val="0070C0"/>
                </a:solidFill>
              </a:rPr>
              <a:t>pushed</a:t>
            </a:r>
            <a:r>
              <a:rPr lang="es-ES" altLang="ja-ES" dirty="0">
                <a:solidFill>
                  <a:srgbClr val="0070C0"/>
                </a:solidFill>
              </a:rPr>
              <a:t> forward in </a:t>
            </a:r>
            <a:r>
              <a:rPr lang="es-ES" altLang="ja-ES" dirty="0" err="1">
                <a:solidFill>
                  <a:srgbClr val="0070C0"/>
                </a:solidFill>
              </a:rPr>
              <a:t>close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coordination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with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the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relevant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organizations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toward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realizing</a:t>
            </a:r>
            <a:r>
              <a:rPr lang="es-ES" altLang="ja-ES" dirty="0">
                <a:solidFill>
                  <a:srgbClr val="0070C0"/>
                </a:solidFill>
              </a:rPr>
              <a:t> </a:t>
            </a:r>
            <a:r>
              <a:rPr lang="es-ES" altLang="ja-ES" dirty="0" err="1">
                <a:solidFill>
                  <a:srgbClr val="0070C0"/>
                </a:solidFill>
              </a:rPr>
              <a:t>the</a:t>
            </a:r>
            <a:r>
              <a:rPr lang="es-ES" altLang="ja-ES" dirty="0">
                <a:solidFill>
                  <a:srgbClr val="0070C0"/>
                </a:solidFill>
              </a:rPr>
              <a:t> ILC in </a:t>
            </a:r>
            <a:r>
              <a:rPr lang="es-ES" altLang="ja-ES" dirty="0" err="1">
                <a:solidFill>
                  <a:srgbClr val="0070C0"/>
                </a:solidFill>
              </a:rPr>
              <a:t>Japan</a:t>
            </a:r>
            <a:r>
              <a:rPr lang="es-ES" altLang="ja-ES" dirty="0">
                <a:solidFill>
                  <a:srgbClr val="0070C0"/>
                </a:solidFill>
              </a:rPr>
              <a:t>.</a:t>
            </a:r>
            <a:endParaRPr kumimoji="1" lang="ja-ES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423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B89A9B0-AF9E-3E49-963D-565B9A8BC6AD}"/>
              </a:ext>
            </a:extLst>
          </p:cNvPr>
          <p:cNvSpPr txBox="1"/>
          <p:nvPr/>
        </p:nvSpPr>
        <p:spPr>
          <a:xfrm>
            <a:off x="884961" y="792946"/>
            <a:ext cx="7692555" cy="2388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1846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altLang="ja-JP" sz="2000" dirty="0"/>
              <a:t>On what is happening within Japanese government and legislative body</a:t>
            </a:r>
            <a:r>
              <a:rPr lang="en-US" altLang="ja-JP" sz="1846" dirty="0"/>
              <a:t>:</a:t>
            </a:r>
          </a:p>
          <a:p>
            <a:endParaRPr lang="en-US" altLang="ja-JP" sz="1846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altLang="ja-JP" sz="1846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’In parallel with the administrative process by the government, we, </a:t>
            </a:r>
          </a:p>
          <a:p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as politicians in the legislative branch, </a:t>
            </a:r>
            <a:r>
              <a:rPr lang="en-US" altLang="ja-JP" sz="1846" dirty="0">
                <a:solidFill>
                  <a:schemeClr val="accent2">
                    <a:lumMod val="75000"/>
                  </a:schemeClr>
                </a:solidFill>
              </a:rPr>
              <a:t>will make actions in earnest </a:t>
            </a:r>
          </a:p>
          <a:p>
            <a:r>
              <a:rPr lang="en-US" altLang="ja-JP" sz="1846" dirty="0">
                <a:solidFill>
                  <a:schemeClr val="accent2">
                    <a:lumMod val="75000"/>
                  </a:schemeClr>
                </a:solidFill>
              </a:rPr>
              <a:t>toward implementing the preparatory budget and discussing the </a:t>
            </a:r>
          </a:p>
          <a:p>
            <a:r>
              <a:rPr lang="en-US" altLang="ja-JP" sz="1846" dirty="0">
                <a:solidFill>
                  <a:schemeClr val="accent2">
                    <a:lumMod val="75000"/>
                  </a:schemeClr>
                </a:solidFill>
              </a:rPr>
              <a:t>financial resources for the construction</a:t>
            </a:r>
            <a:r>
              <a:rPr lang="en-US" altLang="ja-JP" sz="1846" dirty="0">
                <a:solidFill>
                  <a:schemeClr val="accent1">
                    <a:lumMod val="75000"/>
                  </a:schemeClr>
                </a:solidFill>
              </a:rPr>
              <a:t>.’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DD2BEE-8CA8-A946-8893-E589ED2FF2BD}"/>
              </a:ext>
            </a:extLst>
          </p:cNvPr>
          <p:cNvSpPr txBox="1"/>
          <p:nvPr/>
        </p:nvSpPr>
        <p:spPr>
          <a:xfrm>
            <a:off x="1024489" y="3181420"/>
            <a:ext cx="6684843" cy="859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2" dirty="0">
                <a:solidFill>
                  <a:schemeClr val="accent6">
                    <a:lumMod val="75000"/>
                  </a:schemeClr>
                </a:solidFill>
              </a:rPr>
              <a:t>Address  at LCWS2019 by Hon. </a:t>
            </a:r>
            <a:r>
              <a:rPr lang="en-US" altLang="ja-JP" sz="1662" dirty="0" err="1">
                <a:solidFill>
                  <a:schemeClr val="accent6">
                    <a:lumMod val="75000"/>
                  </a:schemeClr>
                </a:solidFill>
              </a:rPr>
              <a:t>Shionoya</a:t>
            </a:r>
            <a:r>
              <a:rPr lang="en-US" altLang="ja-JP" sz="1662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r>
              <a:rPr lang="en-US" altLang="ja-JP" sz="1662" dirty="0">
                <a:solidFill>
                  <a:schemeClr val="accent6">
                    <a:lumMod val="75000"/>
                  </a:schemeClr>
                </a:solidFill>
              </a:rPr>
              <a:t>The Director-General of the Federation of Diet Members supporting the ILC</a:t>
            </a:r>
          </a:p>
          <a:p>
            <a:r>
              <a:rPr lang="en-US" altLang="ja-JP" sz="1662" dirty="0">
                <a:solidFill>
                  <a:schemeClr val="accent6">
                    <a:lumMod val="75000"/>
                  </a:schemeClr>
                </a:solidFill>
              </a:rPr>
              <a:t>and ex-MEXT minister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F77B2F-3E3B-3C48-9D47-03F34FA537CB}"/>
              </a:ext>
            </a:extLst>
          </p:cNvPr>
          <p:cNvSpPr txBox="1"/>
          <p:nvPr/>
        </p:nvSpPr>
        <p:spPr>
          <a:xfrm>
            <a:off x="1732921" y="436393"/>
            <a:ext cx="5678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accent2">
                    <a:lumMod val="75000"/>
                  </a:schemeClr>
                </a:solidFill>
                <a:latin typeface="Helvetica" pitchFamily="2" charset="0"/>
              </a:rPr>
              <a:t>From Key-note Speeches at LCWS2019</a:t>
            </a:r>
            <a:endParaRPr kumimoji="1" lang="ja-JP" altLang="en-US" sz="2400">
              <a:solidFill>
                <a:schemeClr val="accent2">
                  <a:lumMod val="75000"/>
                </a:schemeClr>
              </a:solidFill>
              <a:latin typeface="Helvetica" pitchFamily="2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B3C23B-3E68-3D40-BA34-42E734798D63}"/>
              </a:ext>
            </a:extLst>
          </p:cNvPr>
          <p:cNvSpPr txBox="1"/>
          <p:nvPr/>
        </p:nvSpPr>
        <p:spPr>
          <a:xfrm>
            <a:off x="1732921" y="1526726"/>
            <a:ext cx="5267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http://</a:t>
            </a:r>
            <a:r>
              <a:rPr lang="en-US" altLang="ja-JP" dirty="0" err="1">
                <a:solidFill>
                  <a:schemeClr val="accent5">
                    <a:lumMod val="50000"/>
                  </a:schemeClr>
                </a:solidFill>
              </a:rPr>
              <a:t>epx.phys.tohoku.ac.jp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/LCWS2019/</a:t>
            </a:r>
            <a:r>
              <a:rPr lang="en-US" altLang="ja-JP" dirty="0" err="1">
                <a:solidFill>
                  <a:schemeClr val="accent5">
                    <a:lumMod val="50000"/>
                  </a:schemeClr>
                </a:solidFill>
              </a:rPr>
              <a:t>keynote.html</a:t>
            </a:r>
            <a:endParaRPr lang="ja-JP" altLang="en-US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7801862-8AD1-424E-BD7B-3B639948A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383" y="3837866"/>
            <a:ext cx="3205423" cy="289098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720427A-1105-5F42-AF5E-D51A32E55276}"/>
              </a:ext>
            </a:extLst>
          </p:cNvPr>
          <p:cNvSpPr txBox="1"/>
          <p:nvPr/>
        </p:nvSpPr>
        <p:spPr>
          <a:xfrm>
            <a:off x="884961" y="5061797"/>
            <a:ext cx="3412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ES" dirty="0">
                <a:solidFill>
                  <a:srgbClr val="0070C0"/>
                </a:solidFill>
              </a:rPr>
              <a:t>Now intensely working toward the</a:t>
            </a:r>
          </a:p>
          <a:p>
            <a:r>
              <a:rPr lang="en-US" altLang="ja-ES" dirty="0">
                <a:solidFill>
                  <a:srgbClr val="0070C0"/>
                </a:solidFill>
              </a:rPr>
              <a:t>budget for Pre-LAB. </a:t>
            </a:r>
          </a:p>
        </p:txBody>
      </p:sp>
    </p:spTree>
    <p:extLst>
      <p:ext uri="{BB962C8B-B14F-4D97-AF65-F5344CB8AC3E}">
        <p14:creationId xmlns:p14="http://schemas.microsoft.com/office/powerpoint/2010/main" val="338048826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</TotalTime>
  <Words>536</Words>
  <Application>Microsoft Macintosh PowerPoint</Application>
  <PresentationFormat>画面に合わせる (4:3)</PresentationFormat>
  <Paragraphs>61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游ゴシック</vt:lpstr>
      <vt:lpstr>Arial</vt:lpstr>
      <vt:lpstr>Calibri</vt:lpstr>
      <vt:lpstr>Helvetica</vt:lpstr>
      <vt:lpstr>Wingdings</vt:lpstr>
      <vt:lpstr>ホワイト</vt:lpstr>
      <vt:lpstr>ILC Political Status</vt:lpstr>
      <vt:lpstr>PowerPoint プレゼンテーション</vt:lpstr>
      <vt:lpstr>PowerPoint プレゼンテーション</vt:lpstr>
      <vt:lpstr>Ruling Party（LDP）’s Coodination Council  for Realization of ILC</vt:lpstr>
      <vt:lpstr>PowerPoint プレゼンテーション</vt:lpstr>
      <vt:lpstr> The National Diet of Japan passed a bill to extend the Reconstruction Agency (June 5, 2020) 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on Top at LC 2017 June 7-9, CERN</dc:title>
  <dc:creator>山本 均</dc:creator>
  <cp:lastModifiedBy>山本 均</cp:lastModifiedBy>
  <cp:revision>171</cp:revision>
  <dcterms:created xsi:type="dcterms:W3CDTF">2017-06-15T15:26:52Z</dcterms:created>
  <dcterms:modified xsi:type="dcterms:W3CDTF">2021-01-21T14:12:57Z</dcterms:modified>
</cp:coreProperties>
</file>