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4"/>
  </p:sldMasterIdLst>
  <p:notesMasterIdLst>
    <p:notesMasterId r:id="rId50"/>
  </p:notesMasterIdLst>
  <p:sldIdLst>
    <p:sldId id="258" r:id="rId5"/>
    <p:sldId id="1820" r:id="rId6"/>
    <p:sldId id="1779" r:id="rId7"/>
    <p:sldId id="395" r:id="rId8"/>
    <p:sldId id="393" r:id="rId9"/>
    <p:sldId id="707" r:id="rId10"/>
    <p:sldId id="699" r:id="rId11"/>
    <p:sldId id="1415" r:id="rId12"/>
    <p:sldId id="1413" r:id="rId13"/>
    <p:sldId id="1416" r:id="rId14"/>
    <p:sldId id="1418" r:id="rId15"/>
    <p:sldId id="1420" r:id="rId16"/>
    <p:sldId id="1421" r:id="rId17"/>
    <p:sldId id="1423" r:id="rId18"/>
    <p:sldId id="1429" r:id="rId19"/>
    <p:sldId id="1430" r:id="rId20"/>
    <p:sldId id="1417" r:id="rId21"/>
    <p:sldId id="1437" r:id="rId22"/>
    <p:sldId id="1424" r:id="rId23"/>
    <p:sldId id="1376" r:id="rId24"/>
    <p:sldId id="1377" r:id="rId25"/>
    <p:sldId id="1378" r:id="rId26"/>
    <p:sldId id="261" r:id="rId27"/>
    <p:sldId id="489" r:id="rId28"/>
    <p:sldId id="481" r:id="rId29"/>
    <p:sldId id="1356" r:id="rId30"/>
    <p:sldId id="299" r:id="rId31"/>
    <p:sldId id="1823" r:id="rId32"/>
    <p:sldId id="1390" r:id="rId33"/>
    <p:sldId id="1358" r:id="rId34"/>
    <p:sldId id="302" r:id="rId35"/>
    <p:sldId id="304" r:id="rId36"/>
    <p:sldId id="303" r:id="rId37"/>
    <p:sldId id="499" r:id="rId38"/>
    <p:sldId id="1357" r:id="rId39"/>
    <p:sldId id="1407" r:id="rId40"/>
    <p:sldId id="1428" r:id="rId41"/>
    <p:sldId id="1822" r:id="rId42"/>
    <p:sldId id="1406" r:id="rId43"/>
    <p:sldId id="1412" r:id="rId44"/>
    <p:sldId id="1810" r:id="rId45"/>
    <p:sldId id="1821" r:id="rId46"/>
    <p:sldId id="1816" r:id="rId47"/>
    <p:sldId id="1800" r:id="rId48"/>
    <p:sldId id="487"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519D"/>
    <a:srgbClr val="24407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23" autoAdjust="0"/>
    <p:restoredTop sz="96381"/>
  </p:normalViewPr>
  <p:slideViewPr>
    <p:cSldViewPr snapToGrid="0" snapToObjects="1">
      <p:cViewPr varScale="1">
        <p:scale>
          <a:sx n="129" d="100"/>
          <a:sy n="129" d="100"/>
        </p:scale>
        <p:origin x="1048" y="192"/>
      </p:cViewPr>
      <p:guideLst/>
    </p:cSldViewPr>
  </p:slideViewPr>
  <p:notesTextViewPr>
    <p:cViewPr>
      <p:scale>
        <a:sx n="1" d="1"/>
        <a:sy n="1" d="1"/>
      </p:scale>
      <p:origin x="0" y="0"/>
    </p:cViewPr>
  </p:notesTextViewPr>
  <p:sorterViewPr>
    <p:cViewPr>
      <p:scale>
        <a:sx n="130" d="100"/>
        <a:sy n="130" d="100"/>
      </p:scale>
      <p:origin x="0" y="-530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s>
</file>

<file path=ppt/charts/_rels/chart1.xml.rels><?xml version="1.0" encoding="UTF-8" standalone="yes"?>
<Relationships xmlns="http://schemas.openxmlformats.org/package/2006/relationships"><Relationship Id="rId1" Type="http://schemas.openxmlformats.org/officeDocument/2006/relationships/oleObject" Target="file:////bnl\c-adnas\willeke\e-RHIC\Design-Documents\Copy%20of%20erhic_lumi_energyOptimizedb.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347362923070777"/>
          <c:y val="2.8524640844641593E-2"/>
          <c:w val="0.85317364276833796"/>
          <c:h val="0.81127156198498396"/>
        </c:manualLayout>
      </c:layout>
      <c:scatterChart>
        <c:scatterStyle val="lineMarker"/>
        <c:varyColors val="0"/>
        <c:ser>
          <c:idx val="1"/>
          <c:order val="1"/>
          <c:tx>
            <c:v>Full Scope -HD</c:v>
          </c:tx>
          <c:spPr>
            <a:ln w="60325">
              <a:solidFill>
                <a:srgbClr val="0070C0"/>
              </a:solidFill>
            </a:ln>
          </c:spPr>
          <c:marker>
            <c:symbol val="circle"/>
            <c:size val="7"/>
            <c:spPr>
              <a:solidFill>
                <a:srgbClr val="0070C0"/>
              </a:solidFill>
              <a:ln w="3175">
                <a:solidFill>
                  <a:srgbClr val="000000"/>
                </a:solidFill>
              </a:ln>
            </c:spPr>
          </c:marker>
          <c:xVal>
            <c:numRef>
              <c:f>Combined!$C$3:$C$7</c:f>
              <c:numCache>
                <c:formatCode>General</c:formatCode>
                <c:ptCount val="5"/>
                <c:pt idx="0">
                  <c:v>20.248456731316587</c:v>
                </c:pt>
                <c:pt idx="1">
                  <c:v>44.721359549995796</c:v>
                </c:pt>
                <c:pt idx="2">
                  <c:v>63.245553203367585</c:v>
                </c:pt>
                <c:pt idx="3">
                  <c:v>104.88088481701516</c:v>
                </c:pt>
                <c:pt idx="4">
                  <c:v>140.71247279470288</c:v>
                </c:pt>
              </c:numCache>
            </c:numRef>
          </c:xVal>
          <c:yVal>
            <c:numRef>
              <c:f>Combined!$D$3:$D$7</c:f>
              <c:numCache>
                <c:formatCode>General</c:formatCode>
                <c:ptCount val="5"/>
                <c:pt idx="0">
                  <c:v>0.44</c:v>
                </c:pt>
                <c:pt idx="1">
                  <c:v>3.16</c:v>
                </c:pt>
                <c:pt idx="2">
                  <c:v>4.3499999999999996</c:v>
                </c:pt>
                <c:pt idx="3">
                  <c:v>10.050000000000001</c:v>
                </c:pt>
                <c:pt idx="4">
                  <c:v>1.93</c:v>
                </c:pt>
              </c:numCache>
            </c:numRef>
          </c:yVal>
          <c:smooth val="0"/>
          <c:extLst>
            <c:ext xmlns:c16="http://schemas.microsoft.com/office/drawing/2014/chart" uri="{C3380CC4-5D6E-409C-BE32-E72D297353CC}">
              <c16:uniqueId val="{00000000-345F-45E9-9332-3E2E6FEFDE81}"/>
            </c:ext>
          </c:extLst>
        </c:ser>
        <c:ser>
          <c:idx val="2"/>
          <c:order val="2"/>
          <c:tx>
            <c:v>Low energy optimized</c:v>
          </c:tx>
          <c:spPr>
            <a:ln w="60325">
              <a:solidFill>
                <a:srgbClr val="C00000"/>
              </a:solidFill>
            </a:ln>
          </c:spPr>
          <c:marker>
            <c:symbol val="circle"/>
            <c:size val="8"/>
            <c:spPr>
              <a:solidFill>
                <a:srgbClr val="C00000"/>
              </a:solidFill>
              <a:ln>
                <a:solidFill>
                  <a:srgbClr val="000000"/>
                </a:solidFill>
              </a:ln>
            </c:spPr>
          </c:marker>
          <c:xVal>
            <c:numRef>
              <c:f>Combined!$C$14:$C$20</c:f>
              <c:numCache>
                <c:formatCode>General</c:formatCode>
                <c:ptCount val="7"/>
                <c:pt idx="0">
                  <c:v>20.248456731316587</c:v>
                </c:pt>
                <c:pt idx="1">
                  <c:v>44.721359549995796</c:v>
                </c:pt>
                <c:pt idx="2">
                  <c:v>63.245553203367585</c:v>
                </c:pt>
                <c:pt idx="3">
                  <c:v>80</c:v>
                </c:pt>
                <c:pt idx="4">
                  <c:v>101.9803902718557</c:v>
                </c:pt>
                <c:pt idx="5">
                  <c:v>120</c:v>
                </c:pt>
                <c:pt idx="6">
                  <c:v>140.71247279470288</c:v>
                </c:pt>
              </c:numCache>
            </c:numRef>
          </c:xVal>
          <c:yVal>
            <c:numRef>
              <c:f>Combined!$D$14:$D$20</c:f>
              <c:numCache>
                <c:formatCode>General</c:formatCode>
                <c:ptCount val="7"/>
                <c:pt idx="0">
                  <c:v>1.27</c:v>
                </c:pt>
                <c:pt idx="1">
                  <c:v>10.34</c:v>
                </c:pt>
                <c:pt idx="2">
                  <c:v>12.4</c:v>
                </c:pt>
                <c:pt idx="3">
                  <c:v>10.78</c:v>
                </c:pt>
                <c:pt idx="4">
                  <c:v>5.4</c:v>
                </c:pt>
                <c:pt idx="5">
                  <c:v>1.1100000000000001</c:v>
                </c:pt>
                <c:pt idx="6">
                  <c:v>0.1</c:v>
                </c:pt>
              </c:numCache>
            </c:numRef>
          </c:yVal>
          <c:smooth val="0"/>
          <c:extLst>
            <c:ext xmlns:c16="http://schemas.microsoft.com/office/drawing/2014/chart" uri="{C3380CC4-5D6E-409C-BE32-E72D297353CC}">
              <c16:uniqueId val="{00000001-345F-45E9-9332-3E2E6FEFDE81}"/>
            </c:ext>
          </c:extLst>
        </c:ser>
        <c:dLbls>
          <c:showLegendKey val="0"/>
          <c:showVal val="0"/>
          <c:showCatName val="0"/>
          <c:showSerName val="0"/>
          <c:showPercent val="0"/>
          <c:showBubbleSize val="0"/>
        </c:dLbls>
        <c:axId val="-2110380552"/>
        <c:axId val="-2110371448"/>
        <c:extLst>
          <c:ext xmlns:c15="http://schemas.microsoft.com/office/drawing/2012/chart" uri="{02D57815-91ED-43cb-92C2-25804820EDAC}">
            <c15:filteredScatterSeries>
              <c15:ser>
                <c:idx val="3"/>
                <c:order val="3"/>
                <c:tx>
                  <c:v>Combined</c:v>
                </c:tx>
                <c:spPr>
                  <a:ln w="44450">
                    <a:solidFill>
                      <a:srgbClr val="00B050"/>
                    </a:solidFill>
                    <a:prstDash val="sysDash"/>
                  </a:ln>
                </c:spPr>
                <c:xVal>
                  <c:numRef>
                    <c:extLst>
                      <c:ext uri="{02D57815-91ED-43cb-92C2-25804820EDAC}">
                        <c15:formulaRef>
                          <c15:sqref>Combined!$C$25:$C$30</c15:sqref>
                        </c15:formulaRef>
                      </c:ext>
                    </c:extLst>
                    <c:numCache>
                      <c:formatCode>General</c:formatCode>
                      <c:ptCount val="6"/>
                      <c:pt idx="0">
                        <c:v>20.248456731316587</c:v>
                      </c:pt>
                      <c:pt idx="1">
                        <c:v>44.721359549995796</c:v>
                      </c:pt>
                      <c:pt idx="2">
                        <c:v>63.245553203367585</c:v>
                      </c:pt>
                      <c:pt idx="3">
                        <c:v>80</c:v>
                      </c:pt>
                      <c:pt idx="4">
                        <c:v>104.88088481701516</c:v>
                      </c:pt>
                      <c:pt idx="5">
                        <c:v>140.71247279470288</c:v>
                      </c:pt>
                    </c:numCache>
                  </c:numRef>
                </c:xVal>
                <c:yVal>
                  <c:numRef>
                    <c:extLst>
                      <c:ext uri="{02D57815-91ED-43cb-92C2-25804820EDAC}">
                        <c15:formulaRef>
                          <c15:sqref>Combined!$D$25:$D$30</c15:sqref>
                        </c15:formulaRef>
                      </c:ext>
                    </c:extLst>
                    <c:numCache>
                      <c:formatCode>General</c:formatCode>
                      <c:ptCount val="6"/>
                      <c:pt idx="0">
                        <c:v>1.27</c:v>
                      </c:pt>
                      <c:pt idx="1">
                        <c:v>10.34</c:v>
                      </c:pt>
                      <c:pt idx="2">
                        <c:v>12.4</c:v>
                      </c:pt>
                      <c:pt idx="3">
                        <c:v>10.78</c:v>
                      </c:pt>
                      <c:pt idx="4">
                        <c:v>10.050000000000001</c:v>
                      </c:pt>
                      <c:pt idx="5">
                        <c:v>1.93</c:v>
                      </c:pt>
                    </c:numCache>
                  </c:numRef>
                </c:yVal>
                <c:smooth val="0"/>
                <c:extLst>
                  <c:ext xmlns:c16="http://schemas.microsoft.com/office/drawing/2014/chart" uri="{C3380CC4-5D6E-409C-BE32-E72D297353CC}">
                    <c16:uniqueId val="{00000003-345F-45E9-9332-3E2E6FEFDE81}"/>
                  </c:ext>
                </c:extLst>
              </c15:ser>
            </c15:filteredScatterSeries>
          </c:ext>
        </c:extLst>
      </c:scatterChart>
      <c:scatterChart>
        <c:scatterStyle val="lineMarker"/>
        <c:varyColors val="0"/>
        <c:ser>
          <c:idx val="0"/>
          <c:order val="0"/>
          <c:spPr>
            <a:ln w="25400">
              <a:solidFill>
                <a:schemeClr val="tx1"/>
              </a:solidFill>
            </a:ln>
          </c:spPr>
          <c:marker>
            <c:spPr>
              <a:noFill/>
              <a:ln w="25400">
                <a:noFill/>
              </a:ln>
            </c:spPr>
          </c:marker>
          <c:xVal>
            <c:numRef>
              <c:f>#REF!</c:f>
            </c:numRef>
          </c:xVal>
          <c:yVal>
            <c:numRef>
              <c:f>#REF!</c:f>
              <c:numCache>
                <c:formatCode>General</c:formatCode>
                <c:ptCount val="1"/>
                <c:pt idx="0">
                  <c:v>1</c:v>
                </c:pt>
              </c:numCache>
            </c:numRef>
          </c:yVal>
          <c:smooth val="0"/>
          <c:extLst>
            <c:ext xmlns:c16="http://schemas.microsoft.com/office/drawing/2014/chart" uri="{C3380CC4-5D6E-409C-BE32-E72D297353CC}">
              <c16:uniqueId val="{00000002-345F-45E9-9332-3E2E6FEFDE81}"/>
            </c:ext>
          </c:extLst>
        </c:ser>
        <c:dLbls>
          <c:showLegendKey val="0"/>
          <c:showVal val="0"/>
          <c:showCatName val="0"/>
          <c:showSerName val="0"/>
          <c:showPercent val="0"/>
          <c:showBubbleSize val="0"/>
        </c:dLbls>
        <c:axId val="440829328"/>
        <c:axId val="436983152"/>
      </c:scatterChart>
      <c:valAx>
        <c:axId val="-2110380552"/>
        <c:scaling>
          <c:orientation val="minMax"/>
          <c:max val="150"/>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2000" b="0" i="0" u="none" strike="noStrike" kern="1200" baseline="0">
                    <a:solidFill>
                      <a:schemeClr val="tx1">
                        <a:lumMod val="95000"/>
                        <a:lumOff val="5000"/>
                      </a:schemeClr>
                    </a:solidFill>
                    <a:latin typeface="+mn-lt"/>
                    <a:ea typeface="+mn-ea"/>
                    <a:cs typeface="+mn-cs"/>
                  </a:defRPr>
                </a:pPr>
                <a:r>
                  <a:rPr lang="en-US" sz="2000" b="0">
                    <a:solidFill>
                      <a:srgbClr val="0D0D0D"/>
                    </a:solidFill>
                  </a:rPr>
                  <a:t>Center</a:t>
                </a:r>
                <a:r>
                  <a:rPr lang="en-US" sz="2000" b="0" baseline="0">
                    <a:solidFill>
                      <a:srgbClr val="0D0D0D"/>
                    </a:solidFill>
                  </a:rPr>
                  <a:t> </a:t>
                </a:r>
                <a:r>
                  <a:rPr lang="en-US" sz="2000" b="0">
                    <a:solidFill>
                      <a:srgbClr val="0D0D0D"/>
                    </a:solidFill>
                  </a:rPr>
                  <a:t>of</a:t>
                </a:r>
                <a:r>
                  <a:rPr lang="en-US" sz="2000" b="0" baseline="0">
                    <a:solidFill>
                      <a:srgbClr val="0D0D0D"/>
                    </a:solidFill>
                  </a:rPr>
                  <a:t> </a:t>
                </a:r>
                <a:r>
                  <a:rPr lang="en-US" sz="2000" b="0">
                    <a:solidFill>
                      <a:srgbClr val="0D0D0D"/>
                    </a:solidFill>
                  </a:rPr>
                  <a:t>Mass Energy</a:t>
                </a:r>
                <a:r>
                  <a:rPr lang="en-US" sz="2000" b="0" baseline="0">
                    <a:solidFill>
                      <a:srgbClr val="0D0D0D"/>
                    </a:solidFill>
                  </a:rPr>
                  <a:t> [</a:t>
                </a:r>
                <a:r>
                  <a:rPr lang="en-US" sz="2000" b="0">
                    <a:solidFill>
                      <a:srgbClr val="0D0D0D"/>
                    </a:solidFill>
                  </a:rPr>
                  <a:t>GeV]</a:t>
                </a:r>
              </a:p>
            </c:rich>
          </c:tx>
          <c:layout>
            <c:manualLayout>
              <c:xMode val="edge"/>
              <c:yMode val="edge"/>
              <c:x val="0.3188608983387361"/>
              <c:y val="0.91525774791728931"/>
            </c:manualLayout>
          </c:layout>
          <c:overlay val="0"/>
          <c:spPr>
            <a:noFill/>
            <a:ln>
              <a:noFill/>
            </a:ln>
            <a:effectLst/>
          </c:spPr>
        </c:title>
        <c:numFmt formatCode="General" sourceLinked="1"/>
        <c:majorTickMark val="in"/>
        <c:minorTickMark val="in"/>
        <c:tickLblPos val="nextTo"/>
        <c:spPr>
          <a:noFill/>
          <a:ln w="25400"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rgbClr val="0D0D0D"/>
                </a:solidFill>
                <a:latin typeface="+mn-lt"/>
                <a:ea typeface="+mn-ea"/>
                <a:cs typeface="+mn-cs"/>
              </a:defRPr>
            </a:pPr>
            <a:endParaRPr lang="en-US"/>
          </a:p>
        </c:txPr>
        <c:crossAx val="-2110371448"/>
        <c:crossesAt val="0.01"/>
        <c:crossBetween val="midCat"/>
        <c:majorUnit val="40"/>
        <c:minorUnit val="10"/>
      </c:valAx>
      <c:valAx>
        <c:axId val="-2110371448"/>
        <c:scaling>
          <c:logBase val="10"/>
          <c:orientation val="minMax"/>
          <c:max val="100"/>
          <c:min val="1.0000000000000002E-2"/>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 sourceLinked="0"/>
        <c:majorTickMark val="in"/>
        <c:minorTickMark val="in"/>
        <c:tickLblPos val="nextTo"/>
        <c:spPr>
          <a:noFill/>
          <a:ln w="25400"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rgbClr val="0D0D0D"/>
                </a:solidFill>
                <a:latin typeface="+mn-lt"/>
                <a:ea typeface="+mn-ea"/>
                <a:cs typeface="+mn-cs"/>
              </a:defRPr>
            </a:pPr>
            <a:endParaRPr lang="en-US"/>
          </a:p>
        </c:txPr>
        <c:crossAx val="-2110380552"/>
        <c:crosses val="autoZero"/>
        <c:crossBetween val="midCat"/>
        <c:majorUnit val="10"/>
      </c:valAx>
      <c:valAx>
        <c:axId val="436983152"/>
        <c:scaling>
          <c:logBase val="10"/>
          <c:orientation val="minMax"/>
          <c:max val="20"/>
          <c:min val="0.1"/>
        </c:scaling>
        <c:delete val="0"/>
        <c:axPos val="r"/>
        <c:numFmt formatCode="General" sourceLinked="1"/>
        <c:majorTickMark val="out"/>
        <c:minorTickMark val="none"/>
        <c:tickLblPos val="none"/>
        <c:crossAx val="440829328"/>
        <c:crosses val="max"/>
        <c:crossBetween val="midCat"/>
      </c:valAx>
      <c:valAx>
        <c:axId val="440829328"/>
        <c:scaling>
          <c:orientation val="minMax"/>
        </c:scaling>
        <c:delete val="1"/>
        <c:axPos val="b"/>
        <c:numFmt formatCode="General" sourceLinked="1"/>
        <c:majorTickMark val="out"/>
        <c:minorTickMark val="none"/>
        <c:tickLblPos val="nextTo"/>
        <c:crossAx val="436983152"/>
        <c:crosses val="autoZero"/>
        <c:crossBetween val="midCat"/>
      </c:valAx>
      <c:spPr>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92255C-AFDB-4D22-8373-2F4CFC10746D}" type="datetimeFigureOut">
              <a:rPr lang="en-US" smtClean="0"/>
              <a:t>1/18/21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3E146D-72E3-4D17-8794-005420F3EB37}" type="slidenum">
              <a:rPr lang="en-US" smtClean="0"/>
              <a:t>‹#›</a:t>
            </a:fld>
            <a:endParaRPr lang="en-US"/>
          </a:p>
        </p:txBody>
      </p:sp>
    </p:spTree>
    <p:extLst>
      <p:ext uri="{BB962C8B-B14F-4D97-AF65-F5344CB8AC3E}">
        <p14:creationId xmlns:p14="http://schemas.microsoft.com/office/powerpoint/2010/main" val="958571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396381A-F256-4FCC-A8A9-171E310B2DB3}" type="slidenum">
              <a:rPr lang="en-US" smtClean="0"/>
              <a:pPr/>
              <a:t>3</a:t>
            </a:fld>
            <a:endParaRPr lang="en-US" dirty="0"/>
          </a:p>
        </p:txBody>
      </p:sp>
    </p:spTree>
    <p:extLst>
      <p:ext uri="{BB962C8B-B14F-4D97-AF65-F5344CB8AC3E}">
        <p14:creationId xmlns:p14="http://schemas.microsoft.com/office/powerpoint/2010/main" val="28295987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4B7A38-86DD-4622-844E-2813CF5B6E06}" type="slidenum">
              <a:rPr lang="en-US" smtClean="0"/>
              <a:t>19</a:t>
            </a:fld>
            <a:endParaRPr lang="en-US"/>
          </a:p>
        </p:txBody>
      </p:sp>
    </p:spTree>
    <p:extLst>
      <p:ext uri="{BB962C8B-B14F-4D97-AF65-F5344CB8AC3E}">
        <p14:creationId xmlns:p14="http://schemas.microsoft.com/office/powerpoint/2010/main" val="5611767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23E146D-72E3-4D17-8794-005420F3EB37}" type="slidenum">
              <a:rPr lang="en-US" smtClean="0"/>
              <a:t>21</a:t>
            </a:fld>
            <a:endParaRPr lang="en-US"/>
          </a:p>
        </p:txBody>
      </p:sp>
    </p:spTree>
    <p:extLst>
      <p:ext uri="{BB962C8B-B14F-4D97-AF65-F5344CB8AC3E}">
        <p14:creationId xmlns:p14="http://schemas.microsoft.com/office/powerpoint/2010/main" val="34053561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18C55E-B25D-49F7-AC7B-3685D67F1C3C}" type="slidenum">
              <a:rPr lang="en-US" smtClean="0"/>
              <a:t>22</a:t>
            </a:fld>
            <a:endParaRPr lang="en-US" dirty="0"/>
          </a:p>
        </p:txBody>
      </p:sp>
    </p:spTree>
    <p:extLst>
      <p:ext uri="{BB962C8B-B14F-4D97-AF65-F5344CB8AC3E}">
        <p14:creationId xmlns:p14="http://schemas.microsoft.com/office/powerpoint/2010/main" val="26562240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18C55E-B25D-49F7-AC7B-3685D67F1C3C}" type="slidenum">
              <a:rPr lang="en-US" smtClean="0"/>
              <a:t>23</a:t>
            </a:fld>
            <a:endParaRPr lang="en-US"/>
          </a:p>
        </p:txBody>
      </p:sp>
    </p:spTree>
    <p:extLst>
      <p:ext uri="{BB962C8B-B14F-4D97-AF65-F5344CB8AC3E}">
        <p14:creationId xmlns:p14="http://schemas.microsoft.com/office/powerpoint/2010/main" val="21953208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23E146D-72E3-4D17-8794-005420F3EB37}" type="slidenum">
              <a:rPr lang="en-US" smtClean="0"/>
              <a:t>24</a:t>
            </a:fld>
            <a:endParaRPr lang="en-US"/>
          </a:p>
        </p:txBody>
      </p:sp>
    </p:spTree>
    <p:extLst>
      <p:ext uri="{BB962C8B-B14F-4D97-AF65-F5344CB8AC3E}">
        <p14:creationId xmlns:p14="http://schemas.microsoft.com/office/powerpoint/2010/main" val="28008930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spcBef>
                <a:spcPts val="0"/>
              </a:spcBef>
            </a:pPr>
            <a:endParaRPr lang="en-US" sz="1200" dirty="0"/>
          </a:p>
        </p:txBody>
      </p:sp>
      <p:sp>
        <p:nvSpPr>
          <p:cNvPr id="4" name="Slide Number Placeholder 3"/>
          <p:cNvSpPr>
            <a:spLocks noGrp="1"/>
          </p:cNvSpPr>
          <p:nvPr>
            <p:ph type="sldNum" sz="quarter" idx="5"/>
          </p:nvPr>
        </p:nvSpPr>
        <p:spPr/>
        <p:txBody>
          <a:bodyPr/>
          <a:lstStyle/>
          <a:p>
            <a:fld id="{123E146D-72E3-4D17-8794-005420F3EB37}" type="slidenum">
              <a:rPr lang="en-US" smtClean="0"/>
              <a:t>29</a:t>
            </a:fld>
            <a:endParaRPr lang="en-US"/>
          </a:p>
        </p:txBody>
      </p:sp>
    </p:spTree>
    <p:extLst>
      <p:ext uri="{BB962C8B-B14F-4D97-AF65-F5344CB8AC3E}">
        <p14:creationId xmlns:p14="http://schemas.microsoft.com/office/powerpoint/2010/main" val="37337353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18C55E-B25D-49F7-AC7B-3685D67F1C3C}" type="slidenum">
              <a:rPr lang="en-US" smtClean="0"/>
              <a:t>33</a:t>
            </a:fld>
            <a:endParaRPr lang="en-US"/>
          </a:p>
        </p:txBody>
      </p:sp>
    </p:spTree>
    <p:extLst>
      <p:ext uri="{BB962C8B-B14F-4D97-AF65-F5344CB8AC3E}">
        <p14:creationId xmlns:p14="http://schemas.microsoft.com/office/powerpoint/2010/main" val="5956001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23E146D-72E3-4D17-8794-005420F3EB37}" type="slidenum">
              <a:rPr lang="en-US" smtClean="0"/>
              <a:t>36</a:t>
            </a:fld>
            <a:endParaRPr lang="en-US"/>
          </a:p>
        </p:txBody>
      </p:sp>
    </p:spTree>
    <p:extLst>
      <p:ext uri="{BB962C8B-B14F-4D97-AF65-F5344CB8AC3E}">
        <p14:creationId xmlns:p14="http://schemas.microsoft.com/office/powerpoint/2010/main" val="35863981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4B7A38-86DD-4622-844E-2813CF5B6E06}" type="slidenum">
              <a:rPr lang="en-US" smtClean="0"/>
              <a:t>37</a:t>
            </a:fld>
            <a:endParaRPr lang="en-US"/>
          </a:p>
        </p:txBody>
      </p:sp>
    </p:spTree>
    <p:extLst>
      <p:ext uri="{BB962C8B-B14F-4D97-AF65-F5344CB8AC3E}">
        <p14:creationId xmlns:p14="http://schemas.microsoft.com/office/powerpoint/2010/main" val="2476768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dirty="0"/>
              <a:t>230</a:t>
            </a:r>
          </a:p>
        </p:txBody>
      </p:sp>
      <p:sp>
        <p:nvSpPr>
          <p:cNvPr id="4" name="Slide Number Placeholder 3"/>
          <p:cNvSpPr>
            <a:spLocks noGrp="1"/>
          </p:cNvSpPr>
          <p:nvPr>
            <p:ph type="sldNum" sz="quarter" idx="5"/>
          </p:nvPr>
        </p:nvSpPr>
        <p:spPr/>
        <p:txBody>
          <a:bodyPr/>
          <a:lstStyle/>
          <a:p>
            <a:fld id="{8D4B7A38-86DD-4622-844E-2813CF5B6E06}" type="slidenum">
              <a:rPr lang="en-US" smtClean="0"/>
              <a:t>8</a:t>
            </a:fld>
            <a:endParaRPr lang="en-US"/>
          </a:p>
        </p:txBody>
      </p:sp>
    </p:spTree>
    <p:extLst>
      <p:ext uri="{BB962C8B-B14F-4D97-AF65-F5344CB8AC3E}">
        <p14:creationId xmlns:p14="http://schemas.microsoft.com/office/powerpoint/2010/main" val="19557400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4B7A38-86DD-4622-844E-2813CF5B6E06}" type="slidenum">
              <a:rPr lang="en-US" smtClean="0"/>
              <a:t>9</a:t>
            </a:fld>
            <a:endParaRPr lang="en-US"/>
          </a:p>
        </p:txBody>
      </p:sp>
    </p:spTree>
    <p:extLst>
      <p:ext uri="{BB962C8B-B14F-4D97-AF65-F5344CB8AC3E}">
        <p14:creationId xmlns:p14="http://schemas.microsoft.com/office/powerpoint/2010/main" val="8517402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23E146D-72E3-4D17-8794-005420F3EB37}" type="slidenum">
              <a:rPr lang="en-US" smtClean="0"/>
              <a:t>10</a:t>
            </a:fld>
            <a:endParaRPr lang="en-US" dirty="0"/>
          </a:p>
        </p:txBody>
      </p:sp>
    </p:spTree>
    <p:extLst>
      <p:ext uri="{BB962C8B-B14F-4D97-AF65-F5344CB8AC3E}">
        <p14:creationId xmlns:p14="http://schemas.microsoft.com/office/powerpoint/2010/main" val="15510582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D0E0C38-9FB4-4EC1-B7CF-103E9C085DFB}" type="slidenum">
              <a:rPr lang="en-US" smtClean="0"/>
              <a:t>11</a:t>
            </a:fld>
            <a:endParaRPr lang="en-US" dirty="0"/>
          </a:p>
        </p:txBody>
      </p:sp>
    </p:spTree>
    <p:extLst>
      <p:ext uri="{BB962C8B-B14F-4D97-AF65-F5344CB8AC3E}">
        <p14:creationId xmlns:p14="http://schemas.microsoft.com/office/powerpoint/2010/main" val="31987772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4B7A38-86DD-4622-844E-2813CF5B6E06}" type="slidenum">
              <a:rPr lang="en-US" smtClean="0"/>
              <a:t>12</a:t>
            </a:fld>
            <a:endParaRPr lang="en-US"/>
          </a:p>
        </p:txBody>
      </p:sp>
    </p:spTree>
    <p:extLst>
      <p:ext uri="{BB962C8B-B14F-4D97-AF65-F5344CB8AC3E}">
        <p14:creationId xmlns:p14="http://schemas.microsoft.com/office/powerpoint/2010/main" val="42125875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4B7A38-86DD-4622-844E-2813CF5B6E06}" type="slidenum">
              <a:rPr lang="en-US" smtClean="0"/>
              <a:t>16</a:t>
            </a:fld>
            <a:endParaRPr lang="en-US"/>
          </a:p>
        </p:txBody>
      </p:sp>
    </p:spTree>
    <p:extLst>
      <p:ext uri="{BB962C8B-B14F-4D97-AF65-F5344CB8AC3E}">
        <p14:creationId xmlns:p14="http://schemas.microsoft.com/office/powerpoint/2010/main" val="23525891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4B7A38-86DD-4622-844E-2813CF5B6E06}" type="slidenum">
              <a:rPr lang="en-US" smtClean="0"/>
              <a:t>17</a:t>
            </a:fld>
            <a:endParaRPr lang="en-US"/>
          </a:p>
        </p:txBody>
      </p:sp>
    </p:spTree>
    <p:extLst>
      <p:ext uri="{BB962C8B-B14F-4D97-AF65-F5344CB8AC3E}">
        <p14:creationId xmlns:p14="http://schemas.microsoft.com/office/powerpoint/2010/main" val="24575851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010FB5-4D6F-42F5-A809-7A1093A9D77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08361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srcRect/>
          <a:stretch/>
        </p:blipFill>
        <p:spPr>
          <a:xfrm>
            <a:off x="0" y="0"/>
            <a:ext cx="9144000" cy="6858000"/>
          </a:xfrm>
          <a:prstGeom prst="rect">
            <a:avLst/>
          </a:prstGeom>
        </p:spPr>
      </p:pic>
      <p:sp>
        <p:nvSpPr>
          <p:cNvPr id="2" name="Title 1"/>
          <p:cNvSpPr>
            <a:spLocks noGrp="1"/>
          </p:cNvSpPr>
          <p:nvPr>
            <p:ph type="ctrTitle"/>
          </p:nvPr>
        </p:nvSpPr>
        <p:spPr>
          <a:xfrm>
            <a:off x="4056185" y="2790092"/>
            <a:ext cx="4741984" cy="1774948"/>
          </a:xfrm>
        </p:spPr>
        <p:txBody>
          <a:bodyPr anchor="b">
            <a:normAutofit/>
          </a:bodyPr>
          <a:lstStyle>
            <a:lvl1pPr algn="r">
              <a:defRPr sz="4400" b="0" i="0">
                <a:solidFill>
                  <a:schemeClr val="bg1"/>
                </a:solidFill>
                <a:latin typeface="Arial" charset="0"/>
                <a:ea typeface="Arial" charset="0"/>
                <a:cs typeface="Arial" charset="0"/>
              </a:defRPr>
            </a:lvl1pPr>
          </a:lstStyle>
          <a:p>
            <a:r>
              <a:rPr lang="en-US"/>
              <a:t>Click to edit Master title style</a:t>
            </a:r>
            <a:endParaRPr lang="en-US" dirty="0"/>
          </a:p>
        </p:txBody>
      </p:sp>
      <p:sp>
        <p:nvSpPr>
          <p:cNvPr id="3" name="Subtitle 2"/>
          <p:cNvSpPr>
            <a:spLocks noGrp="1"/>
          </p:cNvSpPr>
          <p:nvPr>
            <p:ph type="subTitle" idx="1"/>
          </p:nvPr>
        </p:nvSpPr>
        <p:spPr>
          <a:xfrm>
            <a:off x="4056185" y="4642339"/>
            <a:ext cx="4741984" cy="580292"/>
          </a:xfrm>
        </p:spPr>
        <p:txBody>
          <a:bodyPr/>
          <a:lstStyle>
            <a:lvl1pPr marL="0" indent="0" algn="r">
              <a:buNone/>
              <a:defRPr sz="2400">
                <a:solidFill>
                  <a:schemeClr val="bg1"/>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3543300" y="6400192"/>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3543300" y="6362006"/>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OE bottom - blank - not bo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Slide Number Placeholder 2"/>
          <p:cNvSpPr>
            <a:spLocks noGrp="1"/>
          </p:cNvSpPr>
          <p:nvPr>
            <p:ph type="sldNum" sz="quarter" idx="10"/>
          </p:nvPr>
        </p:nvSpPr>
        <p:spPr/>
        <p:txBody>
          <a:bodyPr/>
          <a:lstStyle/>
          <a:p>
            <a:pPr>
              <a:defRPr/>
            </a:pPr>
            <a:fld id="{1F8A97BA-DB9B-4291-87AE-AF89EA7F18B7}" type="slidenum">
              <a:rPr lang="en-US" smtClean="0"/>
              <a:pPr>
                <a:defRPr/>
              </a:pPr>
              <a:t>‹#›</a:t>
            </a:fld>
            <a:endParaRPr lang="en-US" dirty="0"/>
          </a:p>
        </p:txBody>
      </p:sp>
    </p:spTree>
    <p:extLst>
      <p:ext uri="{BB962C8B-B14F-4D97-AF65-F5344CB8AC3E}">
        <p14:creationId xmlns:p14="http://schemas.microsoft.com/office/powerpoint/2010/main" val="349592982"/>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OE bottom - box - bo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2425" y="866775"/>
            <a:ext cx="8410575" cy="5259388"/>
          </a:xfrm>
          <a:prstGeom prst="rect">
            <a:avLst/>
          </a:prstGeom>
        </p:spPr>
        <p:txBody>
          <a:bodyPr/>
          <a:lstStyle>
            <a:lvl1pPr>
              <a:defRPr b="0" baseline="0"/>
            </a:lvl1pPr>
            <a:lvl2pPr algn="l">
              <a:buNone/>
              <a:defRPr b="0" baseline="0"/>
            </a:lvl2pPr>
          </a:lstStyle>
          <a:p>
            <a:pPr lvl="1"/>
            <a:endParaRPr lang="en-US" dirty="0"/>
          </a:p>
          <a:p>
            <a:pPr lvl="0"/>
            <a:endParaRPr lang="en-US" dirty="0"/>
          </a:p>
        </p:txBody>
      </p:sp>
      <p:sp>
        <p:nvSpPr>
          <p:cNvPr id="6" name="Title 5"/>
          <p:cNvSpPr>
            <a:spLocks noGrp="1"/>
          </p:cNvSpPr>
          <p:nvPr>
            <p:ph type="title"/>
          </p:nvPr>
        </p:nvSpPr>
        <p:spPr/>
        <p:txBody>
          <a:bodyPr/>
          <a:lstStyle>
            <a:lvl1pPr>
              <a:defRPr b="1" i="0" baseline="0"/>
            </a:lvl1pPr>
          </a:lstStyle>
          <a:p>
            <a:r>
              <a:rPr lang="en-US" dirty="0"/>
              <a:t>Click to edit Master title style</a:t>
            </a:r>
          </a:p>
        </p:txBody>
      </p:sp>
      <p:sp>
        <p:nvSpPr>
          <p:cNvPr id="4" name="Rectangle 6"/>
          <p:cNvSpPr>
            <a:spLocks noGrp="1" noChangeArrowheads="1"/>
          </p:cNvSpPr>
          <p:nvPr>
            <p:ph type="sldNum" sz="quarter" idx="10"/>
          </p:nvPr>
        </p:nvSpPr>
        <p:spPr>
          <a:xfrm>
            <a:off x="8763000" y="6492875"/>
            <a:ext cx="381000" cy="365125"/>
          </a:xfrm>
          <a:ln/>
        </p:spPr>
        <p:txBody>
          <a:bodyPr/>
          <a:lstStyle>
            <a:lvl1pPr>
              <a:defRPr/>
            </a:lvl1pPr>
          </a:lstStyle>
          <a:p>
            <a:pPr>
              <a:defRPr/>
            </a:pPr>
            <a:fld id="{0E35970C-66DA-42B4-8591-6E363A3B576E}" type="slidenum">
              <a:rPr lang="en-US"/>
              <a:pPr>
                <a:defRPr/>
              </a:pPr>
              <a:t>‹#›</a:t>
            </a:fld>
            <a:endParaRPr lang="en-US"/>
          </a:p>
        </p:txBody>
      </p:sp>
    </p:spTree>
    <p:extLst>
      <p:ext uri="{BB962C8B-B14F-4D97-AF65-F5344CB8AC3E}">
        <p14:creationId xmlns:p14="http://schemas.microsoft.com/office/powerpoint/2010/main" val="2245207435"/>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3124200" y="6356350"/>
            <a:ext cx="5334000" cy="365125"/>
          </a:xfrm>
          <a:prstGeom prst="rect">
            <a:avLst/>
          </a:prstGeom>
        </p:spPr>
        <p:txBody>
          <a:bodyPr/>
          <a:lstStyle/>
          <a:p>
            <a:pPr>
              <a:defRPr/>
            </a:pPr>
            <a:r>
              <a:rPr lang="en-US" dirty="0"/>
              <a:t>                                                                     </a:t>
            </a:r>
          </a:p>
          <a:p>
            <a:pPr>
              <a:defRPr/>
            </a:pPr>
            <a:r>
              <a:rPr lang="en-US" b="1" i="1" dirty="0"/>
              <a:t>Latifa Elouadrhiri                                                               NP COV FY 2020</a:t>
            </a:r>
          </a:p>
        </p:txBody>
      </p:sp>
      <p:sp>
        <p:nvSpPr>
          <p:cNvPr id="4" name="Slide Number Placeholder 3"/>
          <p:cNvSpPr>
            <a:spLocks noGrp="1"/>
          </p:cNvSpPr>
          <p:nvPr>
            <p:ph type="sldNum" sz="quarter" idx="11"/>
          </p:nvPr>
        </p:nvSpPr>
        <p:spPr/>
        <p:txBody>
          <a:bodyPr/>
          <a:lstStyle/>
          <a:p>
            <a:pPr>
              <a:defRPr/>
            </a:pPr>
            <a:fld id="{D1C3E240-9EB6-4604-A43D-9910B3F588EA}" type="slidenum">
              <a:rPr lang="en-US" b="0" u="none" smtClean="0"/>
              <a:pPr>
                <a:defRPr/>
              </a:pPr>
              <a:t>‹#›</a:t>
            </a:fld>
            <a:endParaRPr lang="en-US" b="0" u="none" dirty="0"/>
          </a:p>
        </p:txBody>
      </p:sp>
    </p:spTree>
    <p:extLst>
      <p:ext uri="{BB962C8B-B14F-4D97-AF65-F5344CB8AC3E}">
        <p14:creationId xmlns:p14="http://schemas.microsoft.com/office/powerpoint/2010/main" val="33239992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30519D"/>
                </a:solidFill>
                <a:latin typeface="Arial" charset="0"/>
                <a:ea typeface="Arial" charset="0"/>
                <a:cs typeface="Arial"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3543300" y="6362006"/>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a:xfrm>
            <a:off x="3538538" y="6356351"/>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a:xfrm>
            <a:off x="3543300" y="6356351"/>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a:xfrm>
            <a:off x="3543300" y="6349480"/>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Slide Number Placeholder 4"/>
          <p:cNvSpPr>
            <a:spLocks noGrp="1"/>
          </p:cNvSpPr>
          <p:nvPr>
            <p:ph type="sldNum" sz="quarter" idx="12"/>
          </p:nvPr>
        </p:nvSpPr>
        <p:spPr>
          <a:xfrm>
            <a:off x="3543300" y="6310311"/>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43300" y="6356351"/>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p:cNvSpPr>
            <a:spLocks noGrp="1"/>
          </p:cNvSpPr>
          <p:nvPr>
            <p:ph type="sldNum" sz="quarter" idx="12"/>
          </p:nvPr>
        </p:nvSpPr>
        <p:spPr>
          <a:xfrm>
            <a:off x="3543300" y="6330691"/>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p:cNvSpPr>
            <a:spLocks noGrp="1"/>
          </p:cNvSpPr>
          <p:nvPr>
            <p:ph type="sldNum" sz="quarter" idx="12"/>
          </p:nvPr>
        </p:nvSpPr>
        <p:spPr>
          <a:xfrm>
            <a:off x="3543300" y="6336954"/>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g"/><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0" y="8548"/>
            <a:ext cx="9144000"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bg1"/>
                </a:solidFill>
                <a:latin typeface="Arial" charset="0"/>
                <a:ea typeface="Arial" charset="0"/>
                <a:cs typeface="Arial" charset="0"/>
              </a:defRPr>
            </a:lvl1pPr>
          </a:lstStyle>
          <a:p>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bg1"/>
                </a:solidFill>
                <a:latin typeface="Arial" charset="0"/>
                <a:ea typeface="Arial" charset="0"/>
                <a:cs typeface="Arial" charset="0"/>
              </a:defRPr>
            </a:lvl1pPr>
          </a:lstStyle>
          <a:p>
            <a:endParaRPr lang="en-US" dirty="0"/>
          </a:p>
        </p:txBody>
      </p:sp>
      <p:sp>
        <p:nvSpPr>
          <p:cNvPr id="6" name="Slide Number Placeholder 5"/>
          <p:cNvSpPr>
            <a:spLocks noGrp="1"/>
          </p:cNvSpPr>
          <p:nvPr>
            <p:ph type="sldNum" sz="quarter" idx="4"/>
          </p:nvPr>
        </p:nvSpPr>
        <p:spPr>
          <a:xfrm>
            <a:off x="6997212" y="6356351"/>
            <a:ext cx="2057400" cy="365125"/>
          </a:xfrm>
          <a:prstGeom prst="rect">
            <a:avLst/>
          </a:prstGeom>
        </p:spPr>
        <p:txBody>
          <a:bodyPr vert="horz" lIns="91440" tIns="45720" rIns="91440" bIns="45720" rtlCol="0" anchor="ctr"/>
          <a:lstStyle>
            <a:lvl1pPr algn="r">
              <a:defRPr sz="1200">
                <a:solidFill>
                  <a:schemeClr val="bg1"/>
                </a:solidFill>
                <a:latin typeface="Arial" charset="0"/>
                <a:ea typeface="Arial" charset="0"/>
                <a:cs typeface="Arial" charset="0"/>
              </a:defRPr>
            </a:lvl1pPr>
          </a:lstStyle>
          <a:p>
            <a:fld id="{893C5830-40F3-F04E-B2E3-10E6672BA8FF}" type="slidenum">
              <a:rPr lang="en-US" smtClean="0"/>
              <a:pPr/>
              <a:t>‹#›</a:t>
            </a:fld>
            <a:endParaRPr lang="en-US"/>
          </a:p>
        </p:txBody>
      </p:sp>
      <p:pic>
        <p:nvPicPr>
          <p:cNvPr id="8" name="Picture 7"/>
          <p:cNvPicPr>
            <a:picLocks noChangeAspect="1"/>
          </p:cNvPicPr>
          <p:nvPr userDrawn="1"/>
        </p:nvPicPr>
        <p:blipFill>
          <a:blip r:embed="rId17"/>
          <a:srcRect/>
          <a:stretch/>
        </p:blipFill>
        <p:spPr>
          <a:xfrm>
            <a:off x="0" y="0"/>
            <a:ext cx="9144000" cy="6858000"/>
          </a:xfrm>
          <a:prstGeom prst="rect">
            <a:avLst/>
          </a:prstGeom>
        </p:spPr>
      </p:pic>
    </p:spTree>
    <p:extLst>
      <p:ext uri="{BB962C8B-B14F-4D97-AF65-F5344CB8AC3E}">
        <p14:creationId xmlns:p14="http://schemas.microsoft.com/office/powerpoint/2010/main" val="10923609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 id="2147483677" r:id="rId13"/>
    <p:sldLayoutId id="2147483678" r:id="rId14"/>
  </p:sldLayoutIdLst>
  <p:hf hdr="0" ftr="0" dt="0"/>
  <p:txStyles>
    <p:title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hyperlink" Target="https://www.bnl.gov/eic/EOI.php" TargetMode="Externa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2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png"/><Relationship Id="rId7" Type="http://schemas.openxmlformats.org/officeDocument/2006/relationships/image" Target="../media/image53.tiff"/><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urldefense.proofpoint.com/v2/url?u=https-3A__www.bnl.gov_eic_EOI.php&amp;d=DwMFaQ&amp;c=CJqEzB1piLOyyvZjb8YUQw&amp;r=wlj-HLgGB5Tro-f5lyrlkQ&amp;m=CwhlhAexbmiW7mbMQMHqrFqOFkfr0d5GsPHLBvCF-3Q&amp;s=5z0l6GkF_D0661Sz3cEcnjrSPxVgY5ru_hvFyu3fwZk&amp;e=" TargetMode="External"/><Relationship Id="rId2" Type="http://schemas.openxmlformats.org/officeDocument/2006/relationships/image" Target="../media/image64.png"/><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hyperlink" Target="https://indico.bnl.gov/event/8552/" TargetMode="External"/><Relationship Id="rId4" Type="http://schemas.openxmlformats.org/officeDocument/2006/relationships/hyperlink" Target="https://www.bnl.gov/eic/EOI.php"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wmf"/><Relationship Id="rId7" Type="http://schemas.openxmlformats.org/officeDocument/2006/relationships/image" Target="../media/image11.emf"/><Relationship Id="rId2" Type="http://schemas.openxmlformats.org/officeDocument/2006/relationships/image" Target="../media/image6.jpeg"/><Relationship Id="rId1" Type="http://schemas.openxmlformats.org/officeDocument/2006/relationships/slideLayout" Target="../slideLayouts/slideLayout12.xml"/><Relationship Id="rId6" Type="http://schemas.openxmlformats.org/officeDocument/2006/relationships/image" Target="../media/image10.png"/><Relationship Id="rId5" Type="http://schemas.openxmlformats.org/officeDocument/2006/relationships/image" Target="../media/image9.emf"/><Relationship Id="rId4" Type="http://schemas.openxmlformats.org/officeDocument/2006/relationships/image" Target="../media/image8.png"/><Relationship Id="rId9" Type="http://schemas.openxmlformats.org/officeDocument/2006/relationships/image" Target="../media/image13.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 Id="rId6" Type="http://schemas.openxmlformats.org/officeDocument/2006/relationships/hyperlink" Target="https://indico.cern.ch/event/949203/" TargetMode="External"/><Relationship Id="rId5" Type="http://schemas.openxmlformats.org/officeDocument/2006/relationships/hyperlink" Target="https://www.cockcroft.ac.uk/events/eic20/" TargetMode="External"/><Relationship Id="rId4" Type="http://schemas.openxmlformats.org/officeDocument/2006/relationships/image" Target="../media/image68.png"/></Relationships>
</file>

<file path=ppt/slides/_rels/slide42.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emf"/><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 Id="rId5" Type="http://schemas.openxmlformats.org/officeDocument/2006/relationships/image" Target="../media/image21.pn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33540" y="1293454"/>
            <a:ext cx="6501742" cy="1799770"/>
          </a:xfrm>
        </p:spPr>
        <p:txBody>
          <a:bodyPr>
            <a:normAutofit/>
          </a:bodyPr>
          <a:lstStyle/>
          <a:p>
            <a:r>
              <a:rPr lang="en-US" sz="5400" dirty="0"/>
              <a:t>Electron-Ion Collider Status</a:t>
            </a:r>
          </a:p>
        </p:txBody>
      </p:sp>
      <p:sp>
        <p:nvSpPr>
          <p:cNvPr id="3" name="Subtitle 2"/>
          <p:cNvSpPr>
            <a:spLocks noGrp="1"/>
          </p:cNvSpPr>
          <p:nvPr>
            <p:ph type="subTitle" idx="1"/>
          </p:nvPr>
        </p:nvSpPr>
        <p:spPr>
          <a:xfrm>
            <a:off x="3608551" y="4796971"/>
            <a:ext cx="5295966" cy="1328996"/>
          </a:xfrm>
        </p:spPr>
        <p:txBody>
          <a:bodyPr>
            <a:noAutofit/>
          </a:bodyPr>
          <a:lstStyle/>
          <a:p>
            <a:r>
              <a:rPr lang="en-US" sz="2000" dirty="0"/>
              <a:t>Institute for Advanced Study, HEP 2021</a:t>
            </a:r>
            <a:endParaRPr lang="en-US" sz="2000" i="1" dirty="0"/>
          </a:p>
          <a:p>
            <a:r>
              <a:rPr lang="en-US" sz="2000" dirty="0"/>
              <a:t>19 January 2021</a:t>
            </a: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a:ext>
            </a:extLst>
          </a:blip>
          <a:srcRect l="13746" t="42804" r="31578" b="42693"/>
          <a:stretch/>
        </p:blipFill>
        <p:spPr>
          <a:xfrm>
            <a:off x="7291756" y="6247856"/>
            <a:ext cx="1289538" cy="264316"/>
          </a:xfrm>
          <a:prstGeom prst="rect">
            <a:avLst/>
          </a:prstGeom>
        </p:spPr>
      </p:pic>
      <p:sp>
        <p:nvSpPr>
          <p:cNvPr id="5" name="Subtitle 2">
            <a:extLst>
              <a:ext uri="{FF2B5EF4-FFF2-40B4-BE49-F238E27FC236}">
                <a16:creationId xmlns:a16="http://schemas.microsoft.com/office/drawing/2014/main" id="{3FFCA15A-006A-49FF-8DE6-43C1805EDB92}"/>
              </a:ext>
            </a:extLst>
          </p:cNvPr>
          <p:cNvSpPr txBox="1">
            <a:spLocks/>
          </p:cNvSpPr>
          <p:nvPr/>
        </p:nvSpPr>
        <p:spPr>
          <a:xfrm>
            <a:off x="2989943" y="3143283"/>
            <a:ext cx="5945339" cy="1553570"/>
          </a:xfrm>
          <a:prstGeom prst="rect">
            <a:avLst/>
          </a:prstGeom>
        </p:spPr>
        <p:txBody>
          <a:bodyPr vert="horz" lIns="91440" tIns="45720" rIns="91440" bIns="45720" rtlCol="0">
            <a:noAutofit/>
          </a:bodyPr>
          <a:lstStyle>
            <a:lvl1pPr marL="0" indent="0" algn="r" defTabSz="914400" rtl="0" eaLnBrk="1" latinLnBrk="0" hangingPunct="1">
              <a:lnSpc>
                <a:spcPct val="90000"/>
              </a:lnSpc>
              <a:spcBef>
                <a:spcPts val="1000"/>
              </a:spcBef>
              <a:buFont typeface="Arial" panose="020B0604020202020204" pitchFamily="34" charset="0"/>
              <a:buNone/>
              <a:defRPr sz="2400" kern="1200">
                <a:solidFill>
                  <a:schemeClr val="bg1"/>
                </a:solidFill>
                <a:latin typeface="Arial" charset="0"/>
                <a:ea typeface="Arial" charset="0"/>
                <a:cs typeface="Arial"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Arial" charset="0"/>
                <a:ea typeface="Arial" charset="0"/>
                <a:cs typeface="Arial"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Arial" charset="0"/>
                <a:ea typeface="Arial" charset="0"/>
                <a:cs typeface="Arial"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Arial" charset="0"/>
                <a:ea typeface="Arial" charset="0"/>
                <a:cs typeface="Arial"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Arial" charset="0"/>
                <a:ea typeface="Arial" charset="0"/>
                <a:cs typeface="Arial"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000" dirty="0"/>
              <a:t>On behalf of EIC project team:</a:t>
            </a:r>
          </a:p>
          <a:p>
            <a:r>
              <a:rPr lang="en-US" sz="2000" dirty="0"/>
              <a:t>Andrei Seryi, Jefferson Lab</a:t>
            </a:r>
          </a:p>
          <a:p>
            <a:r>
              <a:rPr lang="en-US" sz="2000" dirty="0"/>
              <a:t>EIC Associate Director for Accelerator Systems and International Partnership </a:t>
            </a:r>
          </a:p>
        </p:txBody>
      </p:sp>
    </p:spTree>
    <p:extLst>
      <p:ext uri="{BB962C8B-B14F-4D97-AF65-F5344CB8AC3E}">
        <p14:creationId xmlns:p14="http://schemas.microsoft.com/office/powerpoint/2010/main" val="32224245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92474-BDCB-4AB5-9EE7-00E9CE99FB2A}"/>
              </a:ext>
            </a:extLst>
          </p:cNvPr>
          <p:cNvSpPr>
            <a:spLocks noGrp="1"/>
          </p:cNvSpPr>
          <p:nvPr>
            <p:ph type="title"/>
          </p:nvPr>
        </p:nvSpPr>
        <p:spPr>
          <a:xfrm>
            <a:off x="427068" y="180976"/>
            <a:ext cx="5820937" cy="1069391"/>
          </a:xfrm>
        </p:spPr>
        <p:txBody>
          <a:bodyPr/>
          <a:lstStyle/>
          <a:p>
            <a:r>
              <a:rPr lang="en-US" dirty="0"/>
              <a:t>Project Requirements</a:t>
            </a:r>
          </a:p>
        </p:txBody>
      </p:sp>
      <p:sp>
        <p:nvSpPr>
          <p:cNvPr id="3" name="Content Placeholder 2">
            <a:extLst>
              <a:ext uri="{FF2B5EF4-FFF2-40B4-BE49-F238E27FC236}">
                <a16:creationId xmlns:a16="http://schemas.microsoft.com/office/drawing/2014/main" id="{30D59CAD-CD6D-4406-A92A-8FE4489FBFEA}"/>
              </a:ext>
            </a:extLst>
          </p:cNvPr>
          <p:cNvSpPr>
            <a:spLocks noGrp="1"/>
          </p:cNvSpPr>
          <p:nvPr>
            <p:ph idx="1"/>
          </p:nvPr>
        </p:nvSpPr>
        <p:spPr>
          <a:xfrm>
            <a:off x="427068" y="1429679"/>
            <a:ext cx="6728569" cy="4882220"/>
          </a:xfrm>
        </p:spPr>
        <p:txBody>
          <a:bodyPr>
            <a:normAutofit/>
          </a:bodyPr>
          <a:lstStyle/>
          <a:p>
            <a:pPr marL="0" indent="0">
              <a:buNone/>
            </a:pPr>
            <a:r>
              <a:rPr lang="en-US" sz="2000" dirty="0"/>
              <a:t>Project Design Goals</a:t>
            </a:r>
          </a:p>
          <a:p>
            <a:pPr>
              <a:tabLst>
                <a:tab pos="6454775" algn="r"/>
              </a:tabLst>
            </a:pPr>
            <a:r>
              <a:rPr lang="en-US" sz="1800" dirty="0"/>
              <a:t>High Luminosity:  	L= 10</a:t>
            </a:r>
            <a:r>
              <a:rPr lang="en-US" sz="1800" baseline="30000" dirty="0"/>
              <a:t>33</a:t>
            </a:r>
            <a:r>
              <a:rPr lang="en-US" sz="1800" dirty="0"/>
              <a:t> – 10</a:t>
            </a:r>
            <a:r>
              <a:rPr lang="en-US" sz="1800" baseline="30000" dirty="0"/>
              <a:t>34</a:t>
            </a:r>
            <a:r>
              <a:rPr lang="en-US" sz="1800" dirty="0"/>
              <a:t>cm</a:t>
            </a:r>
            <a:r>
              <a:rPr lang="en-US" sz="1800" baseline="30000" dirty="0"/>
              <a:t>-2</a:t>
            </a:r>
            <a:r>
              <a:rPr lang="en-US" sz="1800" dirty="0"/>
              <a:t>sec</a:t>
            </a:r>
            <a:r>
              <a:rPr lang="en-US" sz="1800" baseline="30000" dirty="0"/>
              <a:t>-1</a:t>
            </a:r>
            <a:r>
              <a:rPr lang="en-US" sz="1800" dirty="0"/>
              <a:t>, 10 – 100 fb</a:t>
            </a:r>
            <a:r>
              <a:rPr lang="en-US" sz="1800" baseline="30000" dirty="0"/>
              <a:t>-1</a:t>
            </a:r>
            <a:r>
              <a:rPr lang="en-US" sz="1800" dirty="0"/>
              <a:t>/year</a:t>
            </a:r>
          </a:p>
          <a:p>
            <a:pPr>
              <a:tabLst>
                <a:tab pos="6454775" algn="r"/>
              </a:tabLst>
            </a:pPr>
            <a:r>
              <a:rPr lang="en-US" sz="1800" dirty="0"/>
              <a:t>Highly Polarized Beams:	70%</a:t>
            </a:r>
          </a:p>
          <a:p>
            <a:pPr>
              <a:tabLst>
                <a:tab pos="6454775" algn="r"/>
              </a:tabLst>
            </a:pPr>
            <a:r>
              <a:rPr lang="en-US" sz="1800" dirty="0"/>
              <a:t>Large Center of Mass Energy Range:	</a:t>
            </a:r>
            <a:r>
              <a:rPr lang="en-US" sz="1800" dirty="0" err="1"/>
              <a:t>E</a:t>
            </a:r>
            <a:r>
              <a:rPr lang="en-US" sz="1800" baseline="-25000" dirty="0" err="1"/>
              <a:t>cm</a:t>
            </a:r>
            <a:r>
              <a:rPr lang="en-US" sz="1800" dirty="0"/>
              <a:t> = 20 – 140 GeV</a:t>
            </a:r>
          </a:p>
          <a:p>
            <a:pPr>
              <a:tabLst>
                <a:tab pos="6454775" algn="r"/>
              </a:tabLst>
            </a:pPr>
            <a:r>
              <a:rPr lang="en-US" sz="1800" dirty="0"/>
              <a:t>Large Ion Species Range:  	protons – Uranium</a:t>
            </a:r>
          </a:p>
          <a:p>
            <a:pPr>
              <a:tabLst>
                <a:tab pos="6454775" algn="r"/>
              </a:tabLst>
            </a:pPr>
            <a:r>
              <a:rPr lang="en-US" sz="1800" dirty="0"/>
              <a:t>Large Detector Acceptance and</a:t>
            </a:r>
            <a:br>
              <a:rPr lang="en-US" sz="1800" dirty="0"/>
            </a:br>
            <a:r>
              <a:rPr lang="en-US" sz="1800" dirty="0"/>
              <a:t>Good Background Conditions</a:t>
            </a:r>
          </a:p>
          <a:p>
            <a:pPr>
              <a:tabLst>
                <a:tab pos="6454775" algn="r"/>
              </a:tabLst>
            </a:pPr>
            <a:r>
              <a:rPr lang="en-US" sz="1800" dirty="0"/>
              <a:t>Accommodate a Second Interaction Region (IR)</a:t>
            </a:r>
          </a:p>
          <a:p>
            <a:pPr marL="0" indent="0">
              <a:buNone/>
            </a:pPr>
            <a:endParaRPr lang="en-US" sz="1800" dirty="0"/>
          </a:p>
          <a:p>
            <a:pPr marL="0" indent="0">
              <a:buNone/>
            </a:pPr>
            <a:r>
              <a:rPr lang="en-US" sz="2000" dirty="0"/>
              <a:t>Conceptual design scope and expected performance meets or exceed NSAC Long Range Plan (2015) and the EIC White Paper requirements endorsed by NAS (2018)</a:t>
            </a:r>
          </a:p>
        </p:txBody>
      </p:sp>
      <p:sp>
        <p:nvSpPr>
          <p:cNvPr id="4" name="Slide Number Placeholder 3">
            <a:extLst>
              <a:ext uri="{FF2B5EF4-FFF2-40B4-BE49-F238E27FC236}">
                <a16:creationId xmlns:a16="http://schemas.microsoft.com/office/drawing/2014/main" id="{1E510081-424D-4B32-B391-A2DF3BE2E335}"/>
              </a:ext>
            </a:extLst>
          </p:cNvPr>
          <p:cNvSpPr>
            <a:spLocks noGrp="1"/>
          </p:cNvSpPr>
          <p:nvPr>
            <p:ph type="sldNum" sz="quarter" idx="12"/>
          </p:nvPr>
        </p:nvSpPr>
        <p:spPr/>
        <p:txBody>
          <a:bodyPr/>
          <a:lstStyle/>
          <a:p>
            <a:fld id="{893C5830-40F3-F04E-B2E3-10E6672BA8FF}" type="slidenum">
              <a:rPr lang="en-US" smtClean="0"/>
              <a:pPr/>
              <a:t>10</a:t>
            </a:fld>
            <a:endParaRPr lang="en-US" dirty="0"/>
          </a:p>
        </p:txBody>
      </p:sp>
      <p:pic>
        <p:nvPicPr>
          <p:cNvPr id="5" name="Picture 4">
            <a:extLst>
              <a:ext uri="{FF2B5EF4-FFF2-40B4-BE49-F238E27FC236}">
                <a16:creationId xmlns:a16="http://schemas.microsoft.com/office/drawing/2014/main" id="{2903C379-7B6B-4A6B-B4FF-BC78A9B6BDE7}"/>
              </a:ext>
            </a:extLst>
          </p:cNvPr>
          <p:cNvPicPr>
            <a:picLocks noChangeAspect="1"/>
          </p:cNvPicPr>
          <p:nvPr/>
        </p:nvPicPr>
        <p:blipFill>
          <a:blip r:embed="rId3"/>
          <a:stretch>
            <a:fillRect/>
          </a:stretch>
        </p:blipFill>
        <p:spPr>
          <a:xfrm>
            <a:off x="7130266" y="28546"/>
            <a:ext cx="2014454" cy="2020824"/>
          </a:xfrm>
          <a:prstGeom prst="rect">
            <a:avLst/>
          </a:prstGeom>
          <a:ln>
            <a:noFill/>
          </a:ln>
          <a:effectLst>
            <a:softEdge rad="112500"/>
          </a:effectLst>
        </p:spPr>
      </p:pic>
      <p:pic>
        <p:nvPicPr>
          <p:cNvPr id="6" name="Picture 5">
            <a:extLst>
              <a:ext uri="{FF2B5EF4-FFF2-40B4-BE49-F238E27FC236}">
                <a16:creationId xmlns:a16="http://schemas.microsoft.com/office/drawing/2014/main" id="{5E511349-5D5B-4638-9735-720B689D6733}"/>
              </a:ext>
            </a:extLst>
          </p:cNvPr>
          <p:cNvPicPr>
            <a:picLocks noChangeAspect="1"/>
          </p:cNvPicPr>
          <p:nvPr/>
        </p:nvPicPr>
        <p:blipFill rotWithShape="1">
          <a:blip r:embed="rId4"/>
          <a:srcRect t="4402" b="5563"/>
          <a:stretch/>
        </p:blipFill>
        <p:spPr>
          <a:xfrm>
            <a:off x="7130266" y="2229492"/>
            <a:ext cx="2013734" cy="2020824"/>
          </a:xfrm>
          <a:prstGeom prst="rect">
            <a:avLst/>
          </a:prstGeom>
          <a:ln>
            <a:noFill/>
          </a:ln>
          <a:effectLst>
            <a:softEdge rad="112500"/>
          </a:effectLst>
        </p:spPr>
      </p:pic>
      <p:pic>
        <p:nvPicPr>
          <p:cNvPr id="8" name="Picture 7">
            <a:extLst>
              <a:ext uri="{FF2B5EF4-FFF2-40B4-BE49-F238E27FC236}">
                <a16:creationId xmlns:a16="http://schemas.microsoft.com/office/drawing/2014/main" id="{BA487172-0F49-4921-B2BC-7F8317839822}"/>
              </a:ext>
            </a:extLst>
          </p:cNvPr>
          <p:cNvPicPr>
            <a:picLocks noChangeAspect="1"/>
          </p:cNvPicPr>
          <p:nvPr/>
        </p:nvPicPr>
        <p:blipFill rotWithShape="1">
          <a:blip r:embed="rId5"/>
          <a:srcRect b="18716"/>
          <a:stretch/>
        </p:blipFill>
        <p:spPr>
          <a:xfrm>
            <a:off x="7130266" y="4371854"/>
            <a:ext cx="2013734" cy="2020824"/>
          </a:xfrm>
          <a:prstGeom prst="rect">
            <a:avLst/>
          </a:prstGeom>
          <a:ln>
            <a:noFill/>
          </a:ln>
          <a:effectLst>
            <a:softEdge rad="112500"/>
          </a:effectLst>
        </p:spPr>
      </p:pic>
    </p:spTree>
    <p:extLst>
      <p:ext uri="{BB962C8B-B14F-4D97-AF65-F5344CB8AC3E}">
        <p14:creationId xmlns:p14="http://schemas.microsoft.com/office/powerpoint/2010/main" val="17389173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531D721-6555-413A-8CA6-5205014248D2}"/>
              </a:ext>
            </a:extLst>
          </p:cNvPr>
          <p:cNvGrpSpPr/>
          <p:nvPr/>
        </p:nvGrpSpPr>
        <p:grpSpPr>
          <a:xfrm>
            <a:off x="4559314" y="1298514"/>
            <a:ext cx="4195469" cy="3151751"/>
            <a:chOff x="470593" y="1838953"/>
            <a:chExt cx="4498465" cy="3257585"/>
          </a:xfrm>
        </p:grpSpPr>
        <p:pic>
          <p:nvPicPr>
            <p:cNvPr id="18" name="Picture 17">
              <a:extLst>
                <a:ext uri="{FF2B5EF4-FFF2-40B4-BE49-F238E27FC236}">
                  <a16:creationId xmlns:a16="http://schemas.microsoft.com/office/drawing/2014/main" id="{F8D94478-AF3B-42CF-8E15-9BA045876C5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0977" y="1838953"/>
              <a:ext cx="4498081" cy="3257585"/>
            </a:xfrm>
            <a:prstGeom prst="rect">
              <a:avLst/>
            </a:prstGeom>
            <a:ln>
              <a:solidFill>
                <a:schemeClr val="tx1"/>
              </a:solidFill>
            </a:ln>
          </p:spPr>
        </p:pic>
        <p:sp>
          <p:nvSpPr>
            <p:cNvPr id="19" name="TextBox 18">
              <a:extLst>
                <a:ext uri="{FF2B5EF4-FFF2-40B4-BE49-F238E27FC236}">
                  <a16:creationId xmlns:a16="http://schemas.microsoft.com/office/drawing/2014/main" id="{FD0DF958-FD5F-46BB-B98D-D73A283E26D2}"/>
                </a:ext>
              </a:extLst>
            </p:cNvPr>
            <p:cNvSpPr txBox="1"/>
            <p:nvPr/>
          </p:nvSpPr>
          <p:spPr>
            <a:xfrm>
              <a:off x="470593" y="4718388"/>
              <a:ext cx="4489704" cy="372409"/>
            </a:xfrm>
            <a:prstGeom prst="rect">
              <a:avLst/>
            </a:prstGeom>
            <a:solidFill>
              <a:schemeClr val="accent5"/>
            </a:solidFill>
            <a:ln>
              <a:solidFill>
                <a:schemeClr val="tx1"/>
              </a:solidFill>
            </a:ln>
          </p:spPr>
          <p:txBody>
            <a:bodyPr wrap="square" rtlCol="0">
              <a:spAutoFit/>
            </a:bodyPr>
            <a:lstStyle/>
            <a:p>
              <a:pPr algn="ctr"/>
              <a:r>
                <a:rPr lang="en-US" sz="1600" b="1" dirty="0">
                  <a:solidFill>
                    <a:schemeClr val="bg1"/>
                  </a:solidFill>
                </a:rPr>
                <a:t>BNL Visit to TJNAF – Feb 28, 2020</a:t>
              </a:r>
            </a:p>
          </p:txBody>
        </p:sp>
      </p:grpSp>
      <p:sp>
        <p:nvSpPr>
          <p:cNvPr id="2" name="Title 1">
            <a:extLst>
              <a:ext uri="{FF2B5EF4-FFF2-40B4-BE49-F238E27FC236}">
                <a16:creationId xmlns:a16="http://schemas.microsoft.com/office/drawing/2014/main" id="{6BAB0F00-CAB5-45E6-95F2-677E052A51CA}"/>
              </a:ext>
            </a:extLst>
          </p:cNvPr>
          <p:cNvSpPr>
            <a:spLocks noGrp="1"/>
          </p:cNvSpPr>
          <p:nvPr>
            <p:ph type="title"/>
          </p:nvPr>
        </p:nvSpPr>
        <p:spPr>
          <a:xfrm>
            <a:off x="495313" y="246601"/>
            <a:ext cx="8328991" cy="847447"/>
          </a:xfrm>
        </p:spPr>
        <p:txBody>
          <a:bodyPr>
            <a:normAutofit/>
          </a:bodyPr>
          <a:lstStyle/>
          <a:p>
            <a:r>
              <a:rPr lang="en-US" sz="4000" dirty="0"/>
              <a:t>BNL TJNAF Partnership</a:t>
            </a:r>
          </a:p>
        </p:txBody>
      </p:sp>
      <p:sp>
        <p:nvSpPr>
          <p:cNvPr id="7" name="TextBox 6">
            <a:extLst>
              <a:ext uri="{FF2B5EF4-FFF2-40B4-BE49-F238E27FC236}">
                <a16:creationId xmlns:a16="http://schemas.microsoft.com/office/drawing/2014/main" id="{6DA1B7E6-4482-4850-8D7C-1C6C57BC4B7A}"/>
              </a:ext>
            </a:extLst>
          </p:cNvPr>
          <p:cNvSpPr txBox="1"/>
          <p:nvPr/>
        </p:nvSpPr>
        <p:spPr>
          <a:xfrm>
            <a:off x="450509" y="1295051"/>
            <a:ext cx="3788901" cy="4801314"/>
          </a:xfrm>
          <a:prstGeom prst="rect">
            <a:avLst/>
          </a:prstGeom>
          <a:solidFill>
            <a:schemeClr val="accent5"/>
          </a:solidFill>
          <a:ln>
            <a:solidFill>
              <a:schemeClr val="tx1"/>
            </a:solidFill>
          </a:ln>
        </p:spPr>
        <p:txBody>
          <a:bodyPr wrap="square" rtlCol="0">
            <a:spAutoFit/>
          </a:bodyPr>
          <a:lstStyle/>
          <a:p>
            <a:pPr marL="285750" indent="-285750">
              <a:buFont typeface="Arial" panose="020B0604020202020204" pitchFamily="34" charset="0"/>
              <a:buChar char="•"/>
            </a:pPr>
            <a:r>
              <a:rPr lang="en-US" sz="1700" dirty="0">
                <a:solidFill>
                  <a:schemeClr val="bg1"/>
                </a:solidFill>
              </a:rPr>
              <a:t>BNL-TJNAF Partnering Agreement Approved- May 7, 2020</a:t>
            </a:r>
          </a:p>
          <a:p>
            <a:pPr marL="285750" indent="-285750">
              <a:buFont typeface="Arial" panose="020B0604020202020204" pitchFamily="34" charset="0"/>
              <a:buChar char="•"/>
            </a:pPr>
            <a:endParaRPr lang="en-US" sz="1700" dirty="0">
              <a:solidFill>
                <a:schemeClr val="bg1"/>
              </a:solidFill>
            </a:endParaRPr>
          </a:p>
          <a:p>
            <a:pPr marL="285750" indent="-285750">
              <a:buFont typeface="Arial" panose="020B0604020202020204" pitchFamily="34" charset="0"/>
              <a:buChar char="•"/>
            </a:pPr>
            <a:r>
              <a:rPr lang="en-US" sz="1700" dirty="0">
                <a:solidFill>
                  <a:schemeClr val="bg1"/>
                </a:solidFill>
              </a:rPr>
              <a:t>The EIC Project Leadership Team captures project delivery experience from BNL and TJNAF</a:t>
            </a:r>
          </a:p>
          <a:p>
            <a:endParaRPr lang="en-US" sz="1700" dirty="0">
              <a:solidFill>
                <a:schemeClr val="bg1"/>
              </a:solidFill>
            </a:endParaRPr>
          </a:p>
          <a:p>
            <a:pPr marL="285750" indent="-285750">
              <a:buFont typeface="Arial" panose="020B0604020202020204" pitchFamily="34" charset="0"/>
              <a:buChar char="•"/>
            </a:pPr>
            <a:r>
              <a:rPr lang="en-US" sz="1700" dirty="0">
                <a:solidFill>
                  <a:schemeClr val="bg1"/>
                </a:solidFill>
              </a:rPr>
              <a:t>EIC Project Executive Management Team (EMT) Established:</a:t>
            </a:r>
          </a:p>
          <a:p>
            <a:pPr marL="460375"/>
            <a:r>
              <a:rPr lang="en-US" sz="1700" dirty="0">
                <a:solidFill>
                  <a:schemeClr val="bg1"/>
                </a:solidFill>
              </a:rPr>
              <a:t>Elke  Aschenauer, Rolf Ent, Diane Hatton, Allison Lung, Andrei Seryi, Ferdinand Willeke, and Jim </a:t>
            </a:r>
            <a:r>
              <a:rPr lang="en-US" sz="1700" dirty="0" err="1">
                <a:solidFill>
                  <a:schemeClr val="bg1"/>
                </a:solidFill>
              </a:rPr>
              <a:t>Yeck</a:t>
            </a:r>
            <a:endParaRPr lang="en-US" sz="1700" dirty="0">
              <a:solidFill>
                <a:schemeClr val="bg1"/>
              </a:solidFill>
            </a:endParaRPr>
          </a:p>
          <a:p>
            <a:pPr marL="285750" indent="-285750">
              <a:buFont typeface="Arial" panose="020B0604020202020204" pitchFamily="34" charset="0"/>
              <a:buChar char="•"/>
            </a:pPr>
            <a:endParaRPr lang="en-US" sz="1700" dirty="0">
              <a:solidFill>
                <a:schemeClr val="bg1"/>
              </a:solidFill>
            </a:endParaRPr>
          </a:p>
          <a:p>
            <a:pPr marL="285750" indent="-285750">
              <a:buFont typeface="Arial" panose="020B0604020202020204" pitchFamily="34" charset="0"/>
              <a:buChar char="•"/>
            </a:pPr>
            <a:r>
              <a:rPr lang="en-US" sz="1700" dirty="0">
                <a:solidFill>
                  <a:schemeClr val="bg1"/>
                </a:solidFill>
              </a:rPr>
              <a:t>Abhay Deshpande, EIC Science Director,  participates in the EMT meeting as an ex-officio member, providing an additional connection to the User community. </a:t>
            </a:r>
          </a:p>
        </p:txBody>
      </p:sp>
      <p:pic>
        <p:nvPicPr>
          <p:cNvPr id="8" name="Picture 7" descr="A screenshot of a cell phone&#10;&#10;Description automatically generated">
            <a:extLst>
              <a:ext uri="{FF2B5EF4-FFF2-40B4-BE49-F238E27FC236}">
                <a16:creationId xmlns:a16="http://schemas.microsoft.com/office/drawing/2014/main" id="{D80BBBAE-1F94-684A-B680-2B509FBD1EC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559314" y="4437481"/>
            <a:ext cx="4195469" cy="1628038"/>
          </a:xfrm>
          <a:prstGeom prst="rect">
            <a:avLst/>
          </a:prstGeom>
          <a:ln>
            <a:solidFill>
              <a:schemeClr val="tx1"/>
            </a:solidFill>
          </a:ln>
        </p:spPr>
      </p:pic>
      <p:sp>
        <p:nvSpPr>
          <p:cNvPr id="3" name="Rectangle 2">
            <a:extLst>
              <a:ext uri="{FF2B5EF4-FFF2-40B4-BE49-F238E27FC236}">
                <a16:creationId xmlns:a16="http://schemas.microsoft.com/office/drawing/2014/main" id="{ADBF1419-313D-41B6-89D2-DE4C281C5849}"/>
              </a:ext>
            </a:extLst>
          </p:cNvPr>
          <p:cNvSpPr/>
          <p:nvPr/>
        </p:nvSpPr>
        <p:spPr>
          <a:xfrm>
            <a:off x="4422243" y="3456207"/>
            <a:ext cx="237566" cy="369332"/>
          </a:xfrm>
          <a:prstGeom prst="rect">
            <a:avLst/>
          </a:prstGeom>
        </p:spPr>
        <p:txBody>
          <a:bodyPr wrap="none">
            <a:spAutoFit/>
          </a:bodyPr>
          <a:lstStyle/>
          <a:p>
            <a:r>
              <a:rPr lang="en-US" dirty="0"/>
              <a:t> </a:t>
            </a:r>
          </a:p>
        </p:txBody>
      </p:sp>
      <p:sp>
        <p:nvSpPr>
          <p:cNvPr id="5" name="Rectangle 4">
            <a:extLst>
              <a:ext uri="{FF2B5EF4-FFF2-40B4-BE49-F238E27FC236}">
                <a16:creationId xmlns:a16="http://schemas.microsoft.com/office/drawing/2014/main" id="{ED83F548-B548-4A35-9B17-CB64B9B5437C}"/>
              </a:ext>
            </a:extLst>
          </p:cNvPr>
          <p:cNvSpPr/>
          <p:nvPr/>
        </p:nvSpPr>
        <p:spPr>
          <a:xfrm>
            <a:off x="4422243" y="3456207"/>
            <a:ext cx="237566" cy="369332"/>
          </a:xfrm>
          <a:prstGeom prst="rect">
            <a:avLst/>
          </a:prstGeom>
        </p:spPr>
        <p:txBody>
          <a:bodyPr wrap="none">
            <a:spAutoFit/>
          </a:bodyPr>
          <a:lstStyle/>
          <a:p>
            <a:r>
              <a:rPr lang="en-US" dirty="0"/>
              <a:t> </a:t>
            </a:r>
          </a:p>
        </p:txBody>
      </p:sp>
      <p:sp>
        <p:nvSpPr>
          <p:cNvPr id="6" name="Rectangle 5">
            <a:extLst>
              <a:ext uri="{FF2B5EF4-FFF2-40B4-BE49-F238E27FC236}">
                <a16:creationId xmlns:a16="http://schemas.microsoft.com/office/drawing/2014/main" id="{3EA62334-1C2B-4441-8335-C207E5FF8D63}"/>
              </a:ext>
            </a:extLst>
          </p:cNvPr>
          <p:cNvSpPr/>
          <p:nvPr/>
        </p:nvSpPr>
        <p:spPr>
          <a:xfrm>
            <a:off x="4422243" y="3456207"/>
            <a:ext cx="237566" cy="369332"/>
          </a:xfrm>
          <a:prstGeom prst="rect">
            <a:avLst/>
          </a:prstGeom>
        </p:spPr>
        <p:txBody>
          <a:bodyPr wrap="none">
            <a:spAutoFit/>
          </a:bodyPr>
          <a:lstStyle/>
          <a:p>
            <a:r>
              <a:rPr lang="en-US" dirty="0"/>
              <a:t> </a:t>
            </a:r>
          </a:p>
        </p:txBody>
      </p:sp>
      <p:sp>
        <p:nvSpPr>
          <p:cNvPr id="9" name="Slide Number Placeholder 8"/>
          <p:cNvSpPr>
            <a:spLocks noGrp="1"/>
          </p:cNvSpPr>
          <p:nvPr>
            <p:ph type="sldNum" sz="quarter" idx="12"/>
          </p:nvPr>
        </p:nvSpPr>
        <p:spPr/>
        <p:txBody>
          <a:bodyPr/>
          <a:lstStyle/>
          <a:p>
            <a:fld id="{893C5830-40F3-F04E-B2E3-10E6672BA8FF}" type="slidenum">
              <a:rPr lang="en-US" smtClean="0"/>
              <a:pPr/>
              <a:t>11</a:t>
            </a:fld>
            <a:endParaRPr lang="en-US" dirty="0"/>
          </a:p>
        </p:txBody>
      </p:sp>
    </p:spTree>
    <p:extLst>
      <p:ext uri="{BB962C8B-B14F-4D97-AF65-F5344CB8AC3E}">
        <p14:creationId xmlns:p14="http://schemas.microsoft.com/office/powerpoint/2010/main" val="42888266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DA526-4BEA-4C3F-AD7B-4A87F18419BE}"/>
              </a:ext>
            </a:extLst>
          </p:cNvPr>
          <p:cNvSpPr>
            <a:spLocks noGrp="1"/>
          </p:cNvSpPr>
          <p:nvPr>
            <p:ph type="title"/>
          </p:nvPr>
        </p:nvSpPr>
        <p:spPr>
          <a:xfrm>
            <a:off x="628650" y="147412"/>
            <a:ext cx="7886700" cy="1325563"/>
          </a:xfrm>
        </p:spPr>
        <p:txBody>
          <a:bodyPr>
            <a:normAutofit/>
          </a:bodyPr>
          <a:lstStyle/>
          <a:p>
            <a:r>
              <a:rPr lang="en-US" sz="4000" dirty="0"/>
              <a:t>Project Leadership, Committees, and Users</a:t>
            </a:r>
          </a:p>
        </p:txBody>
      </p:sp>
      <p:pic>
        <p:nvPicPr>
          <p:cNvPr id="4" name="Picture 3">
            <a:extLst>
              <a:ext uri="{FF2B5EF4-FFF2-40B4-BE49-F238E27FC236}">
                <a16:creationId xmlns:a16="http://schemas.microsoft.com/office/drawing/2014/main" id="{B57BE695-0D45-410C-ADA3-450F8E5AD163}"/>
              </a:ext>
            </a:extLst>
          </p:cNvPr>
          <p:cNvPicPr>
            <a:picLocks noChangeAspect="1"/>
          </p:cNvPicPr>
          <p:nvPr/>
        </p:nvPicPr>
        <p:blipFill>
          <a:blip r:embed="rId3"/>
          <a:stretch>
            <a:fillRect/>
          </a:stretch>
        </p:blipFill>
        <p:spPr>
          <a:xfrm>
            <a:off x="0" y="1551213"/>
            <a:ext cx="9186375" cy="3755574"/>
          </a:xfrm>
          <a:prstGeom prst="rect">
            <a:avLst/>
          </a:prstGeom>
        </p:spPr>
      </p:pic>
      <p:sp>
        <p:nvSpPr>
          <p:cNvPr id="5" name="Slide Number Placeholder 5">
            <a:extLst>
              <a:ext uri="{FF2B5EF4-FFF2-40B4-BE49-F238E27FC236}">
                <a16:creationId xmlns:a16="http://schemas.microsoft.com/office/drawing/2014/main" id="{CFFCC397-2095-AC4E-9537-4A123AF3F950}"/>
              </a:ext>
            </a:extLst>
          </p:cNvPr>
          <p:cNvSpPr>
            <a:spLocks noGrp="1"/>
          </p:cNvSpPr>
          <p:nvPr>
            <p:ph type="sldNum" sz="quarter" idx="12"/>
          </p:nvPr>
        </p:nvSpPr>
        <p:spPr>
          <a:xfrm>
            <a:off x="3486150" y="6337069"/>
            <a:ext cx="2057400" cy="365125"/>
          </a:xfrm>
        </p:spPr>
        <p:txBody>
          <a:bodyPr/>
          <a:lstStyle/>
          <a:p>
            <a:fld id="{893C5830-40F3-F04E-B2E3-10E6672BA8FF}" type="slidenum">
              <a:rPr lang="en-US" smtClean="0"/>
              <a:pPr/>
              <a:t>12</a:t>
            </a:fld>
            <a:endParaRPr lang="en-US" dirty="0"/>
          </a:p>
        </p:txBody>
      </p:sp>
    </p:spTree>
    <p:extLst>
      <p:ext uri="{BB962C8B-B14F-4D97-AF65-F5344CB8AC3E}">
        <p14:creationId xmlns:p14="http://schemas.microsoft.com/office/powerpoint/2010/main" val="35697146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3A59F2F-1910-45D6-AA91-4C7D3DFE4C20}"/>
              </a:ext>
            </a:extLst>
          </p:cNvPr>
          <p:cNvPicPr>
            <a:picLocks noChangeAspect="1"/>
          </p:cNvPicPr>
          <p:nvPr/>
        </p:nvPicPr>
        <p:blipFill>
          <a:blip r:embed="rId2"/>
          <a:stretch>
            <a:fillRect/>
          </a:stretch>
        </p:blipFill>
        <p:spPr>
          <a:xfrm>
            <a:off x="1" y="804813"/>
            <a:ext cx="9144000" cy="6071139"/>
          </a:xfrm>
          <a:prstGeom prst="rect">
            <a:avLst/>
          </a:prstGeom>
        </p:spPr>
      </p:pic>
      <p:sp>
        <p:nvSpPr>
          <p:cNvPr id="2" name="Title 1">
            <a:extLst>
              <a:ext uri="{FF2B5EF4-FFF2-40B4-BE49-F238E27FC236}">
                <a16:creationId xmlns:a16="http://schemas.microsoft.com/office/drawing/2014/main" id="{FEFADF9F-F277-492B-910C-6D4664695023}"/>
              </a:ext>
            </a:extLst>
          </p:cNvPr>
          <p:cNvSpPr>
            <a:spLocks noGrp="1"/>
          </p:cNvSpPr>
          <p:nvPr>
            <p:ph type="title"/>
          </p:nvPr>
        </p:nvSpPr>
        <p:spPr>
          <a:xfrm>
            <a:off x="734649" y="173067"/>
            <a:ext cx="7886700" cy="851278"/>
          </a:xfrm>
        </p:spPr>
        <p:txBody>
          <a:bodyPr>
            <a:normAutofit/>
          </a:bodyPr>
          <a:lstStyle/>
          <a:p>
            <a:pPr algn="ctr"/>
            <a:r>
              <a:rPr lang="en-US" sz="4000" dirty="0"/>
              <a:t>EIC Project Organization</a:t>
            </a:r>
          </a:p>
        </p:txBody>
      </p:sp>
      <p:sp>
        <p:nvSpPr>
          <p:cNvPr id="6" name="Slide Number Placeholder 5">
            <a:extLst>
              <a:ext uri="{FF2B5EF4-FFF2-40B4-BE49-F238E27FC236}">
                <a16:creationId xmlns:a16="http://schemas.microsoft.com/office/drawing/2014/main" id="{FD828D82-BDB3-444F-9306-F7A3D12FA711}"/>
              </a:ext>
            </a:extLst>
          </p:cNvPr>
          <p:cNvSpPr>
            <a:spLocks noGrp="1"/>
          </p:cNvSpPr>
          <p:nvPr>
            <p:ph type="sldNum" sz="quarter" idx="12"/>
          </p:nvPr>
        </p:nvSpPr>
        <p:spPr/>
        <p:txBody>
          <a:bodyPr/>
          <a:lstStyle/>
          <a:p>
            <a:fld id="{893C5830-40F3-F04E-B2E3-10E6672BA8FF}" type="slidenum">
              <a:rPr lang="en-US" smtClean="0"/>
              <a:pPr/>
              <a:t>13</a:t>
            </a:fld>
            <a:endParaRPr lang="en-US" dirty="0"/>
          </a:p>
        </p:txBody>
      </p:sp>
      <p:sp>
        <p:nvSpPr>
          <p:cNvPr id="3" name="Rectangle 2">
            <a:extLst>
              <a:ext uri="{FF2B5EF4-FFF2-40B4-BE49-F238E27FC236}">
                <a16:creationId xmlns:a16="http://schemas.microsoft.com/office/drawing/2014/main" id="{CAE73242-87EE-D945-90C8-9507BFEA1937}"/>
              </a:ext>
            </a:extLst>
          </p:cNvPr>
          <p:cNvSpPr/>
          <p:nvPr/>
        </p:nvSpPr>
        <p:spPr>
          <a:xfrm>
            <a:off x="4844254" y="4650259"/>
            <a:ext cx="2434856" cy="10526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Slide Number Placeholder 3">
            <a:extLst>
              <a:ext uri="{FF2B5EF4-FFF2-40B4-BE49-F238E27FC236}">
                <a16:creationId xmlns:a16="http://schemas.microsoft.com/office/drawing/2014/main" id="{72A40AF2-6595-48C4-9B2F-F98FBA5292C0}"/>
              </a:ext>
            </a:extLst>
          </p:cNvPr>
          <p:cNvSpPr txBox="1">
            <a:spLocks/>
          </p:cNvSpPr>
          <p:nvPr/>
        </p:nvSpPr>
        <p:spPr>
          <a:xfrm>
            <a:off x="3405516" y="6237572"/>
            <a:ext cx="2057400" cy="365125"/>
          </a:xfrm>
          <a:prstGeom prst="rect">
            <a:avLst/>
          </a:prstGeom>
        </p:spPr>
        <p:txBody>
          <a:bodyPr vert="horz" lIns="91440" tIns="45720" rIns="91440" bIns="45720" rtlCol="0" anchor="b" anchorCtr="0"/>
          <a:lstStyle>
            <a:defPPr>
              <a:defRPr lang="en-US"/>
            </a:defPPr>
            <a:lvl1pPr marL="0" algn="ct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10864441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62A5E-F1CA-41CC-873B-FBFDAFB834BB}"/>
              </a:ext>
            </a:extLst>
          </p:cNvPr>
          <p:cNvSpPr>
            <a:spLocks noGrp="1"/>
          </p:cNvSpPr>
          <p:nvPr>
            <p:ph type="title"/>
          </p:nvPr>
        </p:nvSpPr>
        <p:spPr>
          <a:xfrm>
            <a:off x="569927" y="47057"/>
            <a:ext cx="7886700" cy="1325563"/>
          </a:xfrm>
        </p:spPr>
        <p:txBody>
          <a:bodyPr>
            <a:normAutofit/>
          </a:bodyPr>
          <a:lstStyle/>
          <a:p>
            <a:r>
              <a:rPr lang="en-US" sz="4000" dirty="0"/>
              <a:t>EIC Partnership Plans</a:t>
            </a:r>
          </a:p>
        </p:txBody>
      </p:sp>
      <p:sp>
        <p:nvSpPr>
          <p:cNvPr id="3" name="Content Placeholder 2">
            <a:extLst>
              <a:ext uri="{FF2B5EF4-FFF2-40B4-BE49-F238E27FC236}">
                <a16:creationId xmlns:a16="http://schemas.microsoft.com/office/drawing/2014/main" id="{E6F01225-5D6A-4F5B-981F-BCDF037919B4}"/>
              </a:ext>
            </a:extLst>
          </p:cNvPr>
          <p:cNvSpPr>
            <a:spLocks noGrp="1"/>
          </p:cNvSpPr>
          <p:nvPr>
            <p:ph sz="half" idx="1"/>
          </p:nvPr>
        </p:nvSpPr>
        <p:spPr>
          <a:xfrm>
            <a:off x="449768" y="1261916"/>
            <a:ext cx="8244464" cy="4699407"/>
          </a:xfrm>
        </p:spPr>
        <p:txBody>
          <a:bodyPr>
            <a:normAutofit lnSpcReduction="10000"/>
          </a:bodyPr>
          <a:lstStyle/>
          <a:p>
            <a:pPr>
              <a:lnSpc>
                <a:spcPct val="100000"/>
              </a:lnSpc>
            </a:pPr>
            <a:r>
              <a:rPr lang="en-US" sz="1800" dirty="0"/>
              <a:t>Actively promoting a culture of interdisciplinary and multi-institutional collaboration for both the accelerator and experimental program</a:t>
            </a:r>
          </a:p>
          <a:p>
            <a:pPr>
              <a:lnSpc>
                <a:spcPct val="100000"/>
              </a:lnSpc>
            </a:pPr>
            <a:r>
              <a:rPr lang="en-US" sz="1800" dirty="0"/>
              <a:t>International and domestic </a:t>
            </a:r>
            <a:r>
              <a:rPr lang="en-US" sz="1800"/>
              <a:t>partnership is </a:t>
            </a:r>
            <a:r>
              <a:rPr lang="en-US" sz="1800" dirty="0"/>
              <a:t>being pursued and bi-lateral meetings with potential partners are well underway to discuss opportunities in the accelerator and experimental areas</a:t>
            </a:r>
          </a:p>
          <a:p>
            <a:r>
              <a:rPr lang="en-US" sz="1800" dirty="0"/>
              <a:t>Accelerator Partnership Activities (Assumption of ~5-10% In-kind)</a:t>
            </a:r>
          </a:p>
          <a:p>
            <a:pPr lvl="1"/>
            <a:r>
              <a:rPr lang="en-US" sz="1600" dirty="0"/>
              <a:t>Workshop October 7-9 Hosted by Cockcroft Institute, UK – </a:t>
            </a:r>
            <a:r>
              <a:rPr lang="en-US" sz="1600" i="1" dirty="0"/>
              <a:t>Promoting Collaboration on the Electron-Ion Collider </a:t>
            </a:r>
            <a:endParaRPr lang="en-US" sz="1600" dirty="0"/>
          </a:p>
          <a:p>
            <a:pPr lvl="1"/>
            <a:r>
              <a:rPr lang="en-US" sz="1600" dirty="0"/>
              <a:t>In-kind contributions to the accelerator design and hardware are being pursued</a:t>
            </a:r>
          </a:p>
          <a:p>
            <a:r>
              <a:rPr lang="en-US" sz="1800" dirty="0"/>
              <a:t>Detector Partnership Activities (Assumption of ~30% In-kind)</a:t>
            </a:r>
          </a:p>
          <a:p>
            <a:pPr lvl="1">
              <a:lnSpc>
                <a:spcPct val="120000"/>
              </a:lnSpc>
            </a:pPr>
            <a:r>
              <a:rPr lang="en-US" sz="1600" dirty="0"/>
              <a:t>Expressions of Interest (</a:t>
            </a:r>
            <a:r>
              <a:rPr lang="en-US" sz="1600" dirty="0" err="1"/>
              <a:t>EoI</a:t>
            </a:r>
            <a:r>
              <a:rPr lang="en-US" sz="1600" dirty="0"/>
              <a:t>) for potential cooperation on EIC experimental equipment submitted following a call in May: </a:t>
            </a:r>
            <a:r>
              <a:rPr lang="en-US" sz="1600" u="sng" dirty="0">
                <a:hlinkClick r:id="rId2">
                  <a:extLst>
                    <a:ext uri="{A12FA001-AC4F-418D-AE19-62706E023703}">
                      <ahyp:hlinkClr xmlns:ahyp="http://schemas.microsoft.com/office/drawing/2018/hyperlinkcolor" val="tx"/>
                    </a:ext>
                  </a:extLst>
                </a:hlinkClick>
              </a:rPr>
              <a:t>https://www.bnl.gov/eic/EOI.php</a:t>
            </a:r>
            <a:endParaRPr lang="en-US" sz="1600" u="sng" dirty="0"/>
          </a:p>
          <a:p>
            <a:pPr lvl="1">
              <a:lnSpc>
                <a:spcPct val="120000"/>
              </a:lnSpc>
            </a:pPr>
            <a:r>
              <a:rPr lang="en-US" sz="1600" dirty="0"/>
              <a:t>Call for proposals for detector(s) planned for March 2021</a:t>
            </a:r>
          </a:p>
          <a:p>
            <a:r>
              <a:rPr lang="en-US" sz="1800" dirty="0"/>
              <a:t>DOE Office of Nuclear Physics organizes regular meetings with international funding agencies (next meeting late February).</a:t>
            </a:r>
          </a:p>
          <a:p>
            <a:endParaRPr lang="en-US" sz="3200" dirty="0"/>
          </a:p>
        </p:txBody>
      </p:sp>
      <p:sp>
        <p:nvSpPr>
          <p:cNvPr id="6" name="Slide Number Placeholder 5">
            <a:extLst>
              <a:ext uri="{FF2B5EF4-FFF2-40B4-BE49-F238E27FC236}">
                <a16:creationId xmlns:a16="http://schemas.microsoft.com/office/drawing/2014/main" id="{23524BC8-0F14-4F49-934C-EE7F737E7C47}"/>
              </a:ext>
            </a:extLst>
          </p:cNvPr>
          <p:cNvSpPr>
            <a:spLocks noGrp="1"/>
          </p:cNvSpPr>
          <p:nvPr>
            <p:ph type="sldNum" sz="quarter" idx="12"/>
          </p:nvPr>
        </p:nvSpPr>
        <p:spPr/>
        <p:txBody>
          <a:bodyPr/>
          <a:lstStyle/>
          <a:p>
            <a:fld id="{893C5830-40F3-F04E-B2E3-10E6672BA8FF}" type="slidenum">
              <a:rPr lang="en-US" smtClean="0"/>
              <a:pPr/>
              <a:t>14</a:t>
            </a:fld>
            <a:endParaRPr lang="en-US"/>
          </a:p>
        </p:txBody>
      </p:sp>
    </p:spTree>
    <p:extLst>
      <p:ext uri="{BB962C8B-B14F-4D97-AF65-F5344CB8AC3E}">
        <p14:creationId xmlns:p14="http://schemas.microsoft.com/office/powerpoint/2010/main" val="30013095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CB7D1CD-CFB0-4546-8F64-DB1D1272C75D}"/>
              </a:ext>
            </a:extLst>
          </p:cNvPr>
          <p:cNvPicPr>
            <a:picLocks noChangeAspect="1"/>
          </p:cNvPicPr>
          <p:nvPr/>
        </p:nvPicPr>
        <p:blipFill>
          <a:blip r:embed="rId2"/>
          <a:stretch>
            <a:fillRect/>
          </a:stretch>
        </p:blipFill>
        <p:spPr>
          <a:xfrm>
            <a:off x="534981" y="860185"/>
            <a:ext cx="7971595" cy="5556064"/>
          </a:xfrm>
          <a:prstGeom prst="rect">
            <a:avLst/>
          </a:prstGeom>
        </p:spPr>
      </p:pic>
      <p:sp>
        <p:nvSpPr>
          <p:cNvPr id="2" name="Title 1">
            <a:extLst>
              <a:ext uri="{FF2B5EF4-FFF2-40B4-BE49-F238E27FC236}">
                <a16:creationId xmlns:a16="http://schemas.microsoft.com/office/drawing/2014/main" id="{E8C0A505-EB17-4E51-9F75-3FEB99F6B516}"/>
              </a:ext>
            </a:extLst>
          </p:cNvPr>
          <p:cNvSpPr>
            <a:spLocks noGrp="1"/>
          </p:cNvSpPr>
          <p:nvPr>
            <p:ph type="title"/>
          </p:nvPr>
        </p:nvSpPr>
        <p:spPr>
          <a:xfrm>
            <a:off x="346928" y="83154"/>
            <a:ext cx="7886700" cy="807078"/>
          </a:xfrm>
        </p:spPr>
        <p:txBody>
          <a:bodyPr/>
          <a:lstStyle/>
          <a:p>
            <a:r>
              <a:rPr lang="en-US" dirty="0"/>
              <a:t>Schedule</a:t>
            </a:r>
          </a:p>
        </p:txBody>
      </p:sp>
      <p:cxnSp>
        <p:nvCxnSpPr>
          <p:cNvPr id="5" name="Straight Connector 4">
            <a:extLst>
              <a:ext uri="{FF2B5EF4-FFF2-40B4-BE49-F238E27FC236}">
                <a16:creationId xmlns:a16="http://schemas.microsoft.com/office/drawing/2014/main" id="{ABBF4BBC-FEAA-45A5-ADAB-9F494C7FB2C0}"/>
              </a:ext>
            </a:extLst>
          </p:cNvPr>
          <p:cNvCxnSpPr>
            <a:cxnSpLocks/>
          </p:cNvCxnSpPr>
          <p:nvPr/>
        </p:nvCxnSpPr>
        <p:spPr>
          <a:xfrm>
            <a:off x="2636963" y="2871899"/>
            <a:ext cx="0" cy="65290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FF69D07-6598-497A-B980-8561985968E0}"/>
              </a:ext>
            </a:extLst>
          </p:cNvPr>
          <p:cNvCxnSpPr>
            <a:cxnSpLocks/>
          </p:cNvCxnSpPr>
          <p:nvPr/>
        </p:nvCxnSpPr>
        <p:spPr>
          <a:xfrm>
            <a:off x="5497783" y="4631225"/>
            <a:ext cx="0" cy="75652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35B7D51-150B-4F4B-814C-DD3915F84B88}"/>
              </a:ext>
            </a:extLst>
          </p:cNvPr>
          <p:cNvCxnSpPr>
            <a:cxnSpLocks/>
          </p:cNvCxnSpPr>
          <p:nvPr/>
        </p:nvCxnSpPr>
        <p:spPr>
          <a:xfrm>
            <a:off x="3681413" y="4631225"/>
            <a:ext cx="1816370" cy="527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EEFFB01B-CC7D-457E-84B0-B6BDEC768B4B}"/>
              </a:ext>
            </a:extLst>
          </p:cNvPr>
          <p:cNvCxnSpPr>
            <a:cxnSpLocks/>
          </p:cNvCxnSpPr>
          <p:nvPr/>
        </p:nvCxnSpPr>
        <p:spPr>
          <a:xfrm>
            <a:off x="2636963" y="3513185"/>
            <a:ext cx="104445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70EF8BC-1846-4663-B37A-3A5DA4ECA56E}"/>
              </a:ext>
            </a:extLst>
          </p:cNvPr>
          <p:cNvCxnSpPr>
            <a:cxnSpLocks/>
          </p:cNvCxnSpPr>
          <p:nvPr/>
        </p:nvCxnSpPr>
        <p:spPr>
          <a:xfrm>
            <a:off x="2164551" y="2878238"/>
            <a:ext cx="47241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D197776-1E2D-445A-91D4-6113DAB44B74}"/>
              </a:ext>
            </a:extLst>
          </p:cNvPr>
          <p:cNvCxnSpPr>
            <a:cxnSpLocks/>
          </p:cNvCxnSpPr>
          <p:nvPr/>
        </p:nvCxnSpPr>
        <p:spPr>
          <a:xfrm flipH="1">
            <a:off x="5497783" y="5387751"/>
            <a:ext cx="188571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Slide Number Placeholder 3">
            <a:extLst>
              <a:ext uri="{FF2B5EF4-FFF2-40B4-BE49-F238E27FC236}">
                <a16:creationId xmlns:a16="http://schemas.microsoft.com/office/drawing/2014/main" id="{C11B673A-01E6-457A-803D-4817C946EB9D}"/>
              </a:ext>
            </a:extLst>
          </p:cNvPr>
          <p:cNvSpPr>
            <a:spLocks noGrp="1"/>
          </p:cNvSpPr>
          <p:nvPr>
            <p:ph type="sldNum" sz="quarter" idx="12"/>
          </p:nvPr>
        </p:nvSpPr>
        <p:spPr>
          <a:xfrm>
            <a:off x="6773133" y="6393484"/>
            <a:ext cx="2057400" cy="365125"/>
          </a:xfrm>
        </p:spPr>
        <p:txBody>
          <a:bodyPr/>
          <a:lstStyle/>
          <a:p>
            <a:fld id="{893C5830-40F3-F04E-B2E3-10E6672BA8FF}" type="slidenum">
              <a:rPr lang="en-US" smtClean="0"/>
              <a:t>15</a:t>
            </a:fld>
            <a:endParaRPr lang="en-US" dirty="0"/>
          </a:p>
        </p:txBody>
      </p:sp>
      <p:cxnSp>
        <p:nvCxnSpPr>
          <p:cNvPr id="36" name="Straight Connector 35">
            <a:extLst>
              <a:ext uri="{FF2B5EF4-FFF2-40B4-BE49-F238E27FC236}">
                <a16:creationId xmlns:a16="http://schemas.microsoft.com/office/drawing/2014/main" id="{09199CD6-3236-420F-8204-E437B372FE97}"/>
              </a:ext>
            </a:extLst>
          </p:cNvPr>
          <p:cNvCxnSpPr>
            <a:cxnSpLocks/>
          </p:cNvCxnSpPr>
          <p:nvPr/>
        </p:nvCxnSpPr>
        <p:spPr>
          <a:xfrm>
            <a:off x="3681414" y="3501568"/>
            <a:ext cx="2931" cy="113493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C008D797-D8CB-457F-A97C-276F605B15A1}"/>
              </a:ext>
            </a:extLst>
          </p:cNvPr>
          <p:cNvCxnSpPr>
            <a:cxnSpLocks/>
          </p:cNvCxnSpPr>
          <p:nvPr/>
        </p:nvCxnSpPr>
        <p:spPr>
          <a:xfrm>
            <a:off x="2481499" y="1183665"/>
            <a:ext cx="0" cy="4621447"/>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2A635FF8-272E-47A3-A628-F7D97534C560}"/>
              </a:ext>
            </a:extLst>
          </p:cNvPr>
          <p:cNvSpPr txBox="1"/>
          <p:nvPr/>
        </p:nvSpPr>
        <p:spPr>
          <a:xfrm>
            <a:off x="2152814" y="1870381"/>
            <a:ext cx="328683" cy="242981"/>
          </a:xfrm>
          <a:prstGeom prst="rect">
            <a:avLst/>
          </a:prstGeom>
          <a:solidFill>
            <a:srgbClr val="008E40">
              <a:alpha val="70000"/>
            </a:srgbClr>
          </a:solidFill>
        </p:spPr>
        <p:txBody>
          <a:bodyPr wrap="square" rtlCol="0">
            <a:spAutoFit/>
          </a:bodyPr>
          <a:lstStyle/>
          <a:p>
            <a:endParaRPr lang="en-US" dirty="0"/>
          </a:p>
        </p:txBody>
      </p:sp>
      <p:sp>
        <p:nvSpPr>
          <p:cNvPr id="34" name="TextBox 33">
            <a:extLst>
              <a:ext uri="{FF2B5EF4-FFF2-40B4-BE49-F238E27FC236}">
                <a16:creationId xmlns:a16="http://schemas.microsoft.com/office/drawing/2014/main" id="{F3A87FFB-FA7D-4DB5-942F-27A6D0120416}"/>
              </a:ext>
            </a:extLst>
          </p:cNvPr>
          <p:cNvSpPr txBox="1"/>
          <p:nvPr/>
        </p:nvSpPr>
        <p:spPr>
          <a:xfrm>
            <a:off x="2137014" y="2187853"/>
            <a:ext cx="328683" cy="242981"/>
          </a:xfrm>
          <a:prstGeom prst="rect">
            <a:avLst/>
          </a:prstGeom>
          <a:solidFill>
            <a:srgbClr val="008E40">
              <a:alpha val="70000"/>
            </a:srgbClr>
          </a:solidFill>
        </p:spPr>
        <p:txBody>
          <a:bodyPr wrap="square" rtlCol="0">
            <a:spAutoFit/>
          </a:bodyPr>
          <a:lstStyle/>
          <a:p>
            <a:endParaRPr lang="en-US" dirty="0"/>
          </a:p>
        </p:txBody>
      </p:sp>
      <p:sp>
        <p:nvSpPr>
          <p:cNvPr id="35" name="TextBox 34">
            <a:extLst>
              <a:ext uri="{FF2B5EF4-FFF2-40B4-BE49-F238E27FC236}">
                <a16:creationId xmlns:a16="http://schemas.microsoft.com/office/drawing/2014/main" id="{F950A8E9-E340-4E8A-88A6-354B01A75E31}"/>
              </a:ext>
            </a:extLst>
          </p:cNvPr>
          <p:cNvSpPr txBox="1"/>
          <p:nvPr/>
        </p:nvSpPr>
        <p:spPr>
          <a:xfrm>
            <a:off x="2148664" y="2627298"/>
            <a:ext cx="328683" cy="242981"/>
          </a:xfrm>
          <a:prstGeom prst="rect">
            <a:avLst/>
          </a:prstGeom>
          <a:solidFill>
            <a:srgbClr val="008E40">
              <a:alpha val="70000"/>
            </a:srgbClr>
          </a:solidFill>
        </p:spPr>
        <p:txBody>
          <a:bodyPr wrap="square" rtlCol="0">
            <a:spAutoFit/>
          </a:bodyPr>
          <a:lstStyle/>
          <a:p>
            <a:endParaRPr lang="en-US" dirty="0"/>
          </a:p>
        </p:txBody>
      </p:sp>
    </p:spTree>
    <p:extLst>
      <p:ext uri="{BB962C8B-B14F-4D97-AF65-F5344CB8AC3E}">
        <p14:creationId xmlns:p14="http://schemas.microsoft.com/office/powerpoint/2010/main" val="35216603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2F4D4-E74E-4F11-9559-4C3810F48B02}"/>
              </a:ext>
            </a:extLst>
          </p:cNvPr>
          <p:cNvSpPr>
            <a:spLocks noGrp="1"/>
          </p:cNvSpPr>
          <p:nvPr>
            <p:ph type="title"/>
          </p:nvPr>
        </p:nvSpPr>
        <p:spPr>
          <a:xfrm>
            <a:off x="686921" y="0"/>
            <a:ext cx="7886700" cy="1325563"/>
          </a:xfrm>
        </p:spPr>
        <p:txBody>
          <a:bodyPr>
            <a:normAutofit/>
          </a:bodyPr>
          <a:lstStyle/>
          <a:p>
            <a:r>
              <a:rPr lang="en-US" sz="4000" dirty="0"/>
              <a:t>Reference Funding Profile</a:t>
            </a:r>
          </a:p>
        </p:txBody>
      </p:sp>
      <p:pic>
        <p:nvPicPr>
          <p:cNvPr id="5" name="Picture 4">
            <a:extLst>
              <a:ext uri="{FF2B5EF4-FFF2-40B4-BE49-F238E27FC236}">
                <a16:creationId xmlns:a16="http://schemas.microsoft.com/office/drawing/2014/main" id="{417B700E-0E4B-41DF-84A3-B16E70DE14A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2083" y="952213"/>
            <a:ext cx="6598522" cy="3948460"/>
          </a:xfrm>
          <a:prstGeom prst="rect">
            <a:avLst/>
          </a:prstGeom>
          <a:effectLst>
            <a:outerShdw blurRad="50800" dist="38100" dir="2700000" algn="tl" rotWithShape="0">
              <a:prstClr val="black">
                <a:alpha val="40000"/>
              </a:prstClr>
            </a:outerShdw>
          </a:effectLst>
        </p:spPr>
      </p:pic>
      <p:sp>
        <p:nvSpPr>
          <p:cNvPr id="7" name="Slide Number Placeholder 5">
            <a:extLst>
              <a:ext uri="{FF2B5EF4-FFF2-40B4-BE49-F238E27FC236}">
                <a16:creationId xmlns:a16="http://schemas.microsoft.com/office/drawing/2014/main" id="{B5C7A226-0743-4C9C-B6F2-A1F27C912FFA}"/>
              </a:ext>
            </a:extLst>
          </p:cNvPr>
          <p:cNvSpPr txBox="1">
            <a:spLocks/>
          </p:cNvSpPr>
          <p:nvPr/>
        </p:nvSpPr>
        <p:spPr>
          <a:xfrm>
            <a:off x="3543300" y="6311899"/>
            <a:ext cx="20574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893C5830-40F3-F04E-B2E3-10E6672BA8FF}" type="slidenum">
              <a:rPr lang="en-US" smtClean="0">
                <a:solidFill>
                  <a:prstClr val="white"/>
                </a:solidFill>
              </a:rPr>
              <a:pPr>
                <a:defRPr/>
              </a:pPr>
              <a:t>16</a:t>
            </a:fld>
            <a:endParaRPr lang="en-US" dirty="0">
              <a:solidFill>
                <a:prstClr val="white"/>
              </a:solidFill>
            </a:endParaRPr>
          </a:p>
        </p:txBody>
      </p:sp>
      <p:sp>
        <p:nvSpPr>
          <p:cNvPr id="8" name="TextBox 7">
            <a:extLst>
              <a:ext uri="{FF2B5EF4-FFF2-40B4-BE49-F238E27FC236}">
                <a16:creationId xmlns:a16="http://schemas.microsoft.com/office/drawing/2014/main" id="{D805CEA3-F6BA-D84F-8407-9E2DDA81F19D}"/>
              </a:ext>
            </a:extLst>
          </p:cNvPr>
          <p:cNvSpPr txBox="1"/>
          <p:nvPr/>
        </p:nvSpPr>
        <p:spPr>
          <a:xfrm>
            <a:off x="686920" y="4900673"/>
            <a:ext cx="7666105" cy="1200329"/>
          </a:xfrm>
          <a:prstGeom prst="rect">
            <a:avLst/>
          </a:prstGeom>
          <a:noFill/>
        </p:spPr>
        <p:txBody>
          <a:bodyPr wrap="square" rtlCol="0">
            <a:spAutoFit/>
          </a:bodyPr>
          <a:lstStyle/>
          <a:p>
            <a:pPr marL="285750" indent="-285750">
              <a:buFont typeface="Arial" panose="020B0604020202020204" pitchFamily="34" charset="0"/>
              <a:buChar char="•"/>
            </a:pPr>
            <a:r>
              <a:rPr lang="en-US" dirty="0"/>
              <a:t>Reprioritized and New Funding</a:t>
            </a:r>
          </a:p>
          <a:p>
            <a:pPr marL="285750" indent="-285750">
              <a:buFont typeface="Arial" panose="020B0604020202020204" pitchFamily="34" charset="0"/>
              <a:buChar char="•"/>
            </a:pPr>
            <a:r>
              <a:rPr lang="en-US" dirty="0"/>
              <a:t>FY2021 Budget of $30M supports schedule for CD-1</a:t>
            </a:r>
          </a:p>
          <a:p>
            <a:pPr marL="285750" indent="-285750">
              <a:buFont typeface="Arial" panose="020B0604020202020204" pitchFamily="34" charset="0"/>
              <a:buChar char="•"/>
            </a:pPr>
            <a:r>
              <a:rPr lang="en-US" dirty="0"/>
              <a:t>Funding Profile Set prior to CD-2</a:t>
            </a:r>
          </a:p>
          <a:p>
            <a:pPr marL="285750" indent="-285750">
              <a:buFont typeface="Arial" panose="020B0604020202020204" pitchFamily="34" charset="0"/>
              <a:buChar char="•"/>
            </a:pPr>
            <a:r>
              <a:rPr lang="en-US" dirty="0"/>
              <a:t>$100M Investment by New York State for Conventional Construction</a:t>
            </a:r>
          </a:p>
        </p:txBody>
      </p:sp>
    </p:spTree>
    <p:extLst>
      <p:ext uri="{BB962C8B-B14F-4D97-AF65-F5344CB8AC3E}">
        <p14:creationId xmlns:p14="http://schemas.microsoft.com/office/powerpoint/2010/main" val="40735826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D61B9-9040-44C4-94EC-5D195008DF89}"/>
              </a:ext>
            </a:extLst>
          </p:cNvPr>
          <p:cNvSpPr>
            <a:spLocks noGrp="1"/>
          </p:cNvSpPr>
          <p:nvPr>
            <p:ph type="title"/>
          </p:nvPr>
        </p:nvSpPr>
        <p:spPr>
          <a:xfrm>
            <a:off x="379268" y="0"/>
            <a:ext cx="7886700" cy="1325563"/>
          </a:xfrm>
        </p:spPr>
        <p:txBody>
          <a:bodyPr>
            <a:normAutofit/>
          </a:bodyPr>
          <a:lstStyle/>
          <a:p>
            <a:r>
              <a:rPr lang="en-US" sz="4000" dirty="0"/>
              <a:t>EIC Project - Recent Milestones </a:t>
            </a:r>
          </a:p>
        </p:txBody>
      </p:sp>
      <p:sp>
        <p:nvSpPr>
          <p:cNvPr id="6" name="Slide Number Placeholder 5">
            <a:extLst>
              <a:ext uri="{FF2B5EF4-FFF2-40B4-BE49-F238E27FC236}">
                <a16:creationId xmlns:a16="http://schemas.microsoft.com/office/drawing/2014/main" id="{9D06D79E-E78E-4DD7-A6BA-DB89B96BEFBF}"/>
              </a:ext>
            </a:extLst>
          </p:cNvPr>
          <p:cNvSpPr>
            <a:spLocks noGrp="1"/>
          </p:cNvSpPr>
          <p:nvPr>
            <p:ph type="sldNum" sz="quarter" idx="12"/>
          </p:nvPr>
        </p:nvSpPr>
        <p:spPr/>
        <p:txBody>
          <a:bodyPr/>
          <a:lstStyle/>
          <a:p>
            <a:fld id="{893C5830-40F3-F04E-B2E3-10E6672BA8FF}" type="slidenum">
              <a:rPr lang="en-US" smtClean="0"/>
              <a:pPr/>
              <a:t>17</a:t>
            </a:fld>
            <a:endParaRPr lang="en-US" dirty="0"/>
          </a:p>
        </p:txBody>
      </p:sp>
      <p:graphicFrame>
        <p:nvGraphicFramePr>
          <p:cNvPr id="3" name="Table 3">
            <a:extLst>
              <a:ext uri="{FF2B5EF4-FFF2-40B4-BE49-F238E27FC236}">
                <a16:creationId xmlns:a16="http://schemas.microsoft.com/office/drawing/2014/main" id="{ADDF2A46-B187-3E47-87C7-54CAEA4894A5}"/>
              </a:ext>
            </a:extLst>
          </p:cNvPr>
          <p:cNvGraphicFramePr>
            <a:graphicFrameLocks noGrp="1"/>
          </p:cNvGraphicFramePr>
          <p:nvPr>
            <p:extLst>
              <p:ext uri="{D42A27DB-BD31-4B8C-83A1-F6EECF244321}">
                <p14:modId xmlns:p14="http://schemas.microsoft.com/office/powerpoint/2010/main" val="534096634"/>
              </p:ext>
            </p:extLst>
          </p:nvPr>
        </p:nvGraphicFramePr>
        <p:xfrm>
          <a:off x="507970" y="1246104"/>
          <a:ext cx="8128059" cy="4754880"/>
        </p:xfrm>
        <a:graphic>
          <a:graphicData uri="http://schemas.openxmlformats.org/drawingml/2006/table">
            <a:tbl>
              <a:tblPr firstRow="1" bandRow="1">
                <a:tableStyleId>{5C22544A-7EE6-4342-B048-85BDC9FD1C3A}</a:tableStyleId>
              </a:tblPr>
              <a:tblGrid>
                <a:gridCol w="5145202">
                  <a:extLst>
                    <a:ext uri="{9D8B030D-6E8A-4147-A177-3AD203B41FA5}">
                      <a16:colId xmlns:a16="http://schemas.microsoft.com/office/drawing/2014/main" val="2476933501"/>
                    </a:ext>
                  </a:extLst>
                </a:gridCol>
                <a:gridCol w="2982857">
                  <a:extLst>
                    <a:ext uri="{9D8B030D-6E8A-4147-A177-3AD203B41FA5}">
                      <a16:colId xmlns:a16="http://schemas.microsoft.com/office/drawing/2014/main" val="1548912746"/>
                    </a:ext>
                  </a:extLst>
                </a:gridCol>
              </a:tblGrid>
              <a:tr h="370840">
                <a:tc>
                  <a:txBody>
                    <a:bodyPr/>
                    <a:lstStyle/>
                    <a:p>
                      <a:r>
                        <a:rPr lang="en-US" sz="2000" dirty="0"/>
                        <a:t>Event</a:t>
                      </a:r>
                    </a:p>
                  </a:txBody>
                  <a:tcPr/>
                </a:tc>
                <a:tc>
                  <a:txBody>
                    <a:bodyPr/>
                    <a:lstStyle/>
                    <a:p>
                      <a:pPr algn="r"/>
                      <a:r>
                        <a:rPr lang="en-US" sz="2000" dirty="0"/>
                        <a:t>Date</a:t>
                      </a:r>
                    </a:p>
                  </a:txBody>
                  <a:tcPr/>
                </a:tc>
                <a:extLst>
                  <a:ext uri="{0D108BD9-81ED-4DB2-BD59-A6C34878D82A}">
                    <a16:rowId xmlns:a16="http://schemas.microsoft.com/office/drawing/2014/main" val="1584777378"/>
                  </a:ext>
                </a:extLst>
              </a:tr>
              <a:tr h="370840">
                <a:tc>
                  <a:txBody>
                    <a:bodyPr/>
                    <a:lstStyle/>
                    <a:p>
                      <a:r>
                        <a:rPr lang="en-US" sz="2000" dirty="0"/>
                        <a:t>DOE Mission Need Statement Approved</a:t>
                      </a:r>
                    </a:p>
                  </a:txBody>
                  <a:tcPr/>
                </a:tc>
                <a:tc>
                  <a:txBody>
                    <a:bodyPr/>
                    <a:lstStyle/>
                    <a:p>
                      <a:pPr algn="r"/>
                      <a:r>
                        <a:rPr lang="en-US" sz="2000" dirty="0"/>
                        <a:t>January 22, 2019</a:t>
                      </a:r>
                    </a:p>
                  </a:txBody>
                  <a:tcPr/>
                </a:tc>
                <a:extLst>
                  <a:ext uri="{0D108BD9-81ED-4DB2-BD59-A6C34878D82A}">
                    <a16:rowId xmlns:a16="http://schemas.microsoft.com/office/drawing/2014/main" val="558937971"/>
                  </a:ext>
                </a:extLst>
              </a:tr>
              <a:tr h="370840">
                <a:tc>
                  <a:txBody>
                    <a:bodyPr/>
                    <a:lstStyle/>
                    <a:p>
                      <a:r>
                        <a:rPr lang="en-US" sz="2000" dirty="0"/>
                        <a:t>DOE Independent Cost Review</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2000" dirty="0"/>
                        <a:t>July 2019</a:t>
                      </a:r>
                    </a:p>
                  </a:txBody>
                  <a:tcPr/>
                </a:tc>
                <a:extLst>
                  <a:ext uri="{0D108BD9-81ED-4DB2-BD59-A6C34878D82A}">
                    <a16:rowId xmlns:a16="http://schemas.microsoft.com/office/drawing/2014/main" val="106747756"/>
                  </a:ext>
                </a:extLst>
              </a:tr>
              <a:tr h="370840">
                <a:tc>
                  <a:txBody>
                    <a:bodyPr/>
                    <a:lstStyle/>
                    <a:p>
                      <a:r>
                        <a:rPr lang="en-US" sz="2000" dirty="0"/>
                        <a:t>DOE Electron Ion Collider Site Assessment</a:t>
                      </a:r>
                    </a:p>
                  </a:txBody>
                  <a:tcPr/>
                </a:tc>
                <a:tc>
                  <a:txBody>
                    <a:bodyPr/>
                    <a:lstStyle/>
                    <a:p>
                      <a:pPr algn="r"/>
                      <a:r>
                        <a:rPr lang="en-US" sz="2000" dirty="0"/>
                        <a:t>October 2019</a:t>
                      </a:r>
                    </a:p>
                  </a:txBody>
                  <a:tcPr/>
                </a:tc>
                <a:extLst>
                  <a:ext uri="{0D108BD9-81ED-4DB2-BD59-A6C34878D82A}">
                    <a16:rowId xmlns:a16="http://schemas.microsoft.com/office/drawing/2014/main" val="207666139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Critical Decision – 0 (CD-0) Approved</a:t>
                      </a:r>
                    </a:p>
                  </a:txBody>
                  <a:tcPr/>
                </a:tc>
                <a:tc>
                  <a:txBody>
                    <a:bodyPr/>
                    <a:lstStyle/>
                    <a:p>
                      <a:pPr algn="r"/>
                      <a:r>
                        <a:rPr lang="en-US" sz="2000" dirty="0"/>
                        <a:t>December 19, 2019</a:t>
                      </a:r>
                    </a:p>
                  </a:txBody>
                  <a:tcPr/>
                </a:tc>
                <a:extLst>
                  <a:ext uri="{0D108BD9-81ED-4DB2-BD59-A6C34878D82A}">
                    <a16:rowId xmlns:a16="http://schemas.microsoft.com/office/drawing/2014/main" val="59214342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0" dirty="0"/>
                        <a:t>DOE Site Selection Announced</a:t>
                      </a:r>
                    </a:p>
                  </a:txBody>
                  <a:tcPr/>
                </a:tc>
                <a:tc>
                  <a:txBody>
                    <a:bodyPr/>
                    <a:lstStyle/>
                    <a:p>
                      <a:pPr algn="r"/>
                      <a:r>
                        <a:rPr lang="en-US" sz="2000" b="0" i="0" dirty="0"/>
                        <a:t>January 9, 2020</a:t>
                      </a:r>
                    </a:p>
                  </a:txBody>
                  <a:tcPr/>
                </a:tc>
                <a:extLst>
                  <a:ext uri="{0D108BD9-81ED-4DB2-BD59-A6C34878D82A}">
                    <a16:rowId xmlns:a16="http://schemas.microsoft.com/office/drawing/2014/main" val="107119396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BNL TJNAF Partnership Agreement</a:t>
                      </a:r>
                    </a:p>
                  </a:txBody>
                  <a:tcPr/>
                </a:tc>
                <a:tc>
                  <a:txBody>
                    <a:bodyPr/>
                    <a:lstStyle/>
                    <a:p>
                      <a:pPr algn="r"/>
                      <a:r>
                        <a:rPr lang="en-US" sz="2000" dirty="0"/>
                        <a:t>May 7, 2020</a:t>
                      </a:r>
                    </a:p>
                  </a:txBody>
                  <a:tcPr/>
                </a:tc>
                <a:extLst>
                  <a:ext uri="{0D108BD9-81ED-4DB2-BD59-A6C34878D82A}">
                    <a16:rowId xmlns:a16="http://schemas.microsoft.com/office/drawing/2014/main" val="195357986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DOE Office of Science Status Review</a:t>
                      </a:r>
                    </a:p>
                  </a:txBody>
                  <a:tcPr/>
                </a:tc>
                <a:tc>
                  <a:txBody>
                    <a:bodyPr/>
                    <a:lstStyle/>
                    <a:p>
                      <a:pPr algn="r"/>
                      <a:r>
                        <a:rPr lang="en-US" sz="2000" dirty="0"/>
                        <a:t>September 9-11, 2020</a:t>
                      </a:r>
                    </a:p>
                  </a:txBody>
                  <a:tcPr/>
                </a:tc>
                <a:extLst>
                  <a:ext uri="{0D108BD9-81ED-4DB2-BD59-A6C34878D82A}">
                    <a16:rowId xmlns:a16="http://schemas.microsoft.com/office/drawing/2014/main" val="20009528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Independent EIC Conceptual Design Review</a:t>
                      </a:r>
                    </a:p>
                  </a:txBody>
                  <a:tcPr/>
                </a:tc>
                <a:tc>
                  <a:txBody>
                    <a:bodyPr/>
                    <a:lstStyle/>
                    <a:p>
                      <a:pPr algn="r"/>
                      <a:r>
                        <a:rPr lang="en-US" sz="2000" dirty="0"/>
                        <a:t>November 16-18,  2020</a:t>
                      </a:r>
                    </a:p>
                  </a:txBody>
                  <a:tcPr/>
                </a:tc>
                <a:extLst>
                  <a:ext uri="{0D108BD9-81ED-4DB2-BD59-A6C34878D82A}">
                    <a16:rowId xmlns:a16="http://schemas.microsoft.com/office/drawing/2014/main" val="6821618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BNL Director’s Review</a:t>
                      </a:r>
                    </a:p>
                  </a:txBody>
                  <a:tcPr/>
                </a:tc>
                <a:tc>
                  <a:txBody>
                    <a:bodyPr/>
                    <a:lstStyle/>
                    <a:p>
                      <a:pPr algn="r"/>
                      <a:r>
                        <a:rPr lang="en-US" sz="2000" dirty="0"/>
                        <a:t>December 8-10, 2020</a:t>
                      </a:r>
                    </a:p>
                  </a:txBody>
                  <a:tcPr/>
                </a:tc>
                <a:extLst>
                  <a:ext uri="{0D108BD9-81ED-4DB2-BD59-A6C34878D82A}">
                    <a16:rowId xmlns:a16="http://schemas.microsoft.com/office/drawing/2014/main" val="385269264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i="1" dirty="0"/>
                        <a:t>DOE OPA CD-1 Review</a:t>
                      </a:r>
                    </a:p>
                  </a:txBody>
                  <a:tcPr/>
                </a:tc>
                <a:tc>
                  <a:txBody>
                    <a:bodyPr/>
                    <a:lstStyle/>
                    <a:p>
                      <a:pPr algn="r"/>
                      <a:r>
                        <a:rPr lang="en-US" sz="2000" b="1" i="1" dirty="0"/>
                        <a:t>January 26-29, 2021</a:t>
                      </a:r>
                    </a:p>
                  </a:txBody>
                  <a:tcPr/>
                </a:tc>
                <a:extLst>
                  <a:ext uri="{0D108BD9-81ED-4DB2-BD59-A6C34878D82A}">
                    <a16:rowId xmlns:a16="http://schemas.microsoft.com/office/drawing/2014/main" val="141225115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i="1" dirty="0"/>
                        <a:t>CD-1 Approval Target Date</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2000" i="1" dirty="0"/>
                        <a:t>April 2021</a:t>
                      </a:r>
                    </a:p>
                  </a:txBody>
                  <a:tcPr/>
                </a:tc>
                <a:extLst>
                  <a:ext uri="{0D108BD9-81ED-4DB2-BD59-A6C34878D82A}">
                    <a16:rowId xmlns:a16="http://schemas.microsoft.com/office/drawing/2014/main" val="1602212932"/>
                  </a:ext>
                </a:extLst>
              </a:tr>
            </a:tbl>
          </a:graphicData>
        </a:graphic>
      </p:graphicFrame>
    </p:spTree>
    <p:extLst>
      <p:ext uri="{BB962C8B-B14F-4D97-AF65-F5344CB8AC3E}">
        <p14:creationId xmlns:p14="http://schemas.microsoft.com/office/powerpoint/2010/main" val="9091393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DCBBDB-F428-8341-A0BE-E76BB40512AD}"/>
              </a:ext>
            </a:extLst>
          </p:cNvPr>
          <p:cNvSpPr>
            <a:spLocks noGrp="1"/>
          </p:cNvSpPr>
          <p:nvPr>
            <p:ph type="title"/>
          </p:nvPr>
        </p:nvSpPr>
        <p:spPr>
          <a:xfrm>
            <a:off x="468085" y="36372"/>
            <a:ext cx="8186057" cy="1325563"/>
          </a:xfrm>
        </p:spPr>
        <p:txBody>
          <a:bodyPr>
            <a:normAutofit/>
          </a:bodyPr>
          <a:lstStyle/>
          <a:p>
            <a:r>
              <a:rPr lang="en-US" sz="4000" dirty="0"/>
              <a:t>Post CD-1 Project Milestones</a:t>
            </a:r>
          </a:p>
        </p:txBody>
      </p:sp>
      <p:sp>
        <p:nvSpPr>
          <p:cNvPr id="4" name="Slide Number Placeholder 3">
            <a:extLst>
              <a:ext uri="{FF2B5EF4-FFF2-40B4-BE49-F238E27FC236}">
                <a16:creationId xmlns:a16="http://schemas.microsoft.com/office/drawing/2014/main" id="{E285036D-5529-A44D-9A16-7A3915F549BB}"/>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93C5830-40F3-F04E-B2E3-10E6672BA8FF}" type="slidenum">
              <a:rPr kumimoji="0" lang="en-US" sz="1200" b="0" i="0" u="none" strike="noStrike" kern="1200" cap="none" spc="0" normalizeH="0" baseline="0" noProof="0" smtClean="0">
                <a:ln>
                  <a:noFill/>
                </a:ln>
                <a:solidFill>
                  <a:prstClr val="white"/>
                </a:solidFill>
                <a:effectLst/>
                <a:uLnTx/>
                <a:uFillTx/>
                <a:latin typeface="Arial" charset="0"/>
                <a:cs typeface="Arial" charset="0"/>
              </a:rPr>
              <a:pPr marL="0" marR="0" lvl="0" indent="0" algn="ct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white"/>
              </a:solidFill>
              <a:effectLst/>
              <a:uLnTx/>
              <a:uFillTx/>
              <a:latin typeface="Arial" charset="0"/>
              <a:cs typeface="Arial" charset="0"/>
            </a:endParaRPr>
          </a:p>
        </p:txBody>
      </p:sp>
      <p:graphicFrame>
        <p:nvGraphicFramePr>
          <p:cNvPr id="5" name="Table 6">
            <a:extLst>
              <a:ext uri="{FF2B5EF4-FFF2-40B4-BE49-F238E27FC236}">
                <a16:creationId xmlns:a16="http://schemas.microsoft.com/office/drawing/2014/main" id="{412B5F77-0C61-2843-979A-AF33EA8E7A1F}"/>
              </a:ext>
            </a:extLst>
          </p:cNvPr>
          <p:cNvGraphicFramePr>
            <a:graphicFrameLocks noGrp="1"/>
          </p:cNvGraphicFramePr>
          <p:nvPr>
            <p:extLst>
              <p:ext uri="{D42A27DB-BD31-4B8C-83A1-F6EECF244321}">
                <p14:modId xmlns:p14="http://schemas.microsoft.com/office/powerpoint/2010/main" val="663355814"/>
              </p:ext>
            </p:extLst>
          </p:nvPr>
        </p:nvGraphicFramePr>
        <p:xfrm>
          <a:off x="561778" y="1397000"/>
          <a:ext cx="8186057" cy="4064000"/>
        </p:xfrm>
        <a:graphic>
          <a:graphicData uri="http://schemas.openxmlformats.org/drawingml/2006/table">
            <a:tbl>
              <a:tblPr firstRow="1" bandRow="1">
                <a:tableStyleId>{5C22544A-7EE6-4342-B048-85BDC9FD1C3A}</a:tableStyleId>
              </a:tblPr>
              <a:tblGrid>
                <a:gridCol w="5345862">
                  <a:extLst>
                    <a:ext uri="{9D8B030D-6E8A-4147-A177-3AD203B41FA5}">
                      <a16:colId xmlns:a16="http://schemas.microsoft.com/office/drawing/2014/main" val="4088100529"/>
                    </a:ext>
                  </a:extLst>
                </a:gridCol>
                <a:gridCol w="2840195">
                  <a:extLst>
                    <a:ext uri="{9D8B030D-6E8A-4147-A177-3AD203B41FA5}">
                      <a16:colId xmlns:a16="http://schemas.microsoft.com/office/drawing/2014/main" val="4000952207"/>
                    </a:ext>
                  </a:extLst>
                </a:gridCol>
              </a:tblGrid>
              <a:tr h="508000">
                <a:tc>
                  <a:txBody>
                    <a:bodyPr/>
                    <a:lstStyle/>
                    <a:p>
                      <a:r>
                        <a:rPr lang="en-US" sz="2200" b="0" dirty="0">
                          <a:solidFill>
                            <a:schemeClr val="tx1"/>
                          </a:solidFill>
                          <a:latin typeface="Arial" panose="020B0604020202020204" pitchFamily="34" charset="0"/>
                          <a:cs typeface="Arial" panose="020B0604020202020204" pitchFamily="34" charset="0"/>
                        </a:rPr>
                        <a:t>Accelerator Technical Reviews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US" sz="2200" b="0" dirty="0">
                          <a:solidFill>
                            <a:schemeClr val="tx1"/>
                          </a:solidFill>
                          <a:latin typeface="Arial" panose="020B0604020202020204" pitchFamily="34" charset="0"/>
                          <a:cs typeface="Arial" panose="020B0604020202020204" pitchFamily="34" charset="0"/>
                        </a:rPr>
                        <a:t>Spring/Summer 2021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34755421"/>
                  </a:ext>
                </a:extLst>
              </a:tr>
              <a:tr h="508000">
                <a:tc>
                  <a:txBody>
                    <a:bodyPr/>
                    <a:lstStyle/>
                    <a:p>
                      <a:r>
                        <a:rPr lang="en-US" sz="2200" b="0" dirty="0">
                          <a:solidFill>
                            <a:schemeClr val="tx1"/>
                          </a:solidFill>
                          <a:latin typeface="Arial" panose="020B0604020202020204" pitchFamily="34" charset="0"/>
                          <a:cs typeface="Arial" panose="020B0604020202020204" pitchFamily="34" charset="0"/>
                        </a:rPr>
                        <a:t>Call for Detector Proposals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US" sz="2200" b="0" dirty="0">
                          <a:solidFill>
                            <a:schemeClr val="tx1"/>
                          </a:solidFill>
                          <a:latin typeface="Arial" panose="020B0604020202020204" pitchFamily="34" charset="0"/>
                          <a:cs typeface="Arial" panose="020B0604020202020204" pitchFamily="34" charset="0"/>
                        </a:rPr>
                        <a:t>March 2021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10039509"/>
                  </a:ext>
                </a:extLst>
              </a:tr>
              <a:tr h="508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Start Preliminary Design</a:t>
                      </a:r>
                      <a:endParaRPr lang="en-US" sz="22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April 2021</a:t>
                      </a:r>
                      <a:endParaRPr lang="en-US" sz="22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0854427"/>
                  </a:ext>
                </a:extLst>
              </a:tr>
              <a:tr h="508000">
                <a:tc>
                  <a:txBody>
                    <a:bodyPr/>
                    <a:lstStyle/>
                    <a:p>
                      <a:r>
                        <a:rPr lang="en-US" sz="2200" b="0" dirty="0">
                          <a:solidFill>
                            <a:schemeClr val="tx1"/>
                          </a:solidFill>
                          <a:latin typeface="Arial" panose="020B0604020202020204" pitchFamily="34" charset="0"/>
                          <a:cs typeface="Arial" panose="020B0604020202020204" pitchFamily="34" charset="0"/>
                        </a:rPr>
                        <a:t>Detector Proposals Submitted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US" sz="2200" b="0" dirty="0">
                          <a:solidFill>
                            <a:schemeClr val="tx1"/>
                          </a:solidFill>
                          <a:latin typeface="Arial" panose="020B0604020202020204" pitchFamily="34" charset="0"/>
                          <a:cs typeface="Arial" panose="020B0604020202020204" pitchFamily="34" charset="0"/>
                        </a:rPr>
                        <a:t>December 2021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1768719"/>
                  </a:ext>
                </a:extLst>
              </a:tr>
              <a:tr h="50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b="0" dirty="0">
                          <a:solidFill>
                            <a:schemeClr val="tx1"/>
                          </a:solidFill>
                          <a:latin typeface="Arial" panose="020B0604020202020204" pitchFamily="34" charset="0"/>
                          <a:cs typeface="Arial" panose="020B0604020202020204" pitchFamily="34" charset="0"/>
                        </a:rPr>
                        <a:t>Selection of Project Detector</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2200" b="0" dirty="0">
                          <a:solidFill>
                            <a:schemeClr val="tx1"/>
                          </a:solidFill>
                          <a:latin typeface="Arial" panose="020B0604020202020204" pitchFamily="34" charset="0"/>
                          <a:cs typeface="Arial" panose="020B0604020202020204" pitchFamily="34" charset="0"/>
                        </a:rPr>
                        <a:t>March 2022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2838946"/>
                  </a:ext>
                </a:extLst>
              </a:tr>
              <a:tr h="508000">
                <a:tc>
                  <a:txBody>
                    <a:bodyPr/>
                    <a:lstStyle/>
                    <a:p>
                      <a:r>
                        <a:rPr lang="en-US" sz="2200" b="0" dirty="0">
                          <a:solidFill>
                            <a:schemeClr val="tx1"/>
                          </a:solidFill>
                          <a:latin typeface="Arial" panose="020B0604020202020204" pitchFamily="34" charset="0"/>
                          <a:cs typeface="Arial" panose="020B0604020202020204" pitchFamily="34" charset="0"/>
                        </a:rPr>
                        <a:t>In-kind Deliverables - Agreements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US" sz="2200" b="0" dirty="0">
                          <a:solidFill>
                            <a:schemeClr val="tx1"/>
                          </a:solidFill>
                          <a:latin typeface="Arial" panose="020B0604020202020204" pitchFamily="34" charset="0"/>
                          <a:cs typeface="Arial" panose="020B0604020202020204" pitchFamily="34" charset="0"/>
                        </a:rPr>
                        <a:t>Summer/Fall 2022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41752137"/>
                  </a:ext>
                </a:extLst>
              </a:tr>
              <a:tr h="50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latin typeface="Arial" panose="020B0604020202020204" pitchFamily="34" charset="0"/>
                          <a:cs typeface="Arial" panose="020B0604020202020204" pitchFamily="34" charset="0"/>
                        </a:rPr>
                        <a:t>Goal for CD-2 Approval</a:t>
                      </a:r>
                      <a:endParaRPr lang="en-US" sz="22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2200" dirty="0">
                          <a:latin typeface="Arial" panose="020B0604020202020204" pitchFamily="34" charset="0"/>
                          <a:cs typeface="Arial" panose="020B0604020202020204" pitchFamily="34" charset="0"/>
                        </a:rPr>
                        <a:t>Q1FY2023</a:t>
                      </a:r>
                      <a:endParaRPr lang="en-US" sz="2200" b="0"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26265322"/>
                  </a:ext>
                </a:extLst>
              </a:tr>
              <a:tr h="50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latin typeface="Arial" panose="020B0604020202020204" pitchFamily="34" charset="0"/>
                          <a:cs typeface="Arial" panose="020B0604020202020204" pitchFamily="34" charset="0"/>
                        </a:rPr>
                        <a:t>Goal for CD-3 Approval</a:t>
                      </a:r>
                      <a:endParaRPr lang="en-US" sz="2200" b="1"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en-US" sz="2200" dirty="0">
                          <a:latin typeface="Arial" panose="020B0604020202020204" pitchFamily="34" charset="0"/>
                          <a:cs typeface="Arial" panose="020B0604020202020204" pitchFamily="34" charset="0"/>
                        </a:rPr>
                        <a:t>Q4FY2023</a:t>
                      </a:r>
                      <a:endParaRPr lang="en-US" sz="2200" b="1" dirty="0">
                        <a:solidFill>
                          <a:schemeClr val="tx1"/>
                        </a:solidFill>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29058071"/>
                  </a:ext>
                </a:extLst>
              </a:tr>
            </a:tbl>
          </a:graphicData>
        </a:graphic>
      </p:graphicFrame>
    </p:spTree>
    <p:extLst>
      <p:ext uri="{BB962C8B-B14F-4D97-AF65-F5344CB8AC3E}">
        <p14:creationId xmlns:p14="http://schemas.microsoft.com/office/powerpoint/2010/main" val="33432398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864536-34B2-624A-9138-7ADC66D92B94}"/>
              </a:ext>
            </a:extLst>
          </p:cNvPr>
          <p:cNvSpPr>
            <a:spLocks noGrp="1"/>
          </p:cNvSpPr>
          <p:nvPr>
            <p:ph type="sldNum" sz="quarter" idx="12"/>
          </p:nvPr>
        </p:nvSpPr>
        <p:spPr/>
        <p:txBody>
          <a:bodyPr/>
          <a:lstStyle/>
          <a:p>
            <a:fld id="{893C5830-40F3-F04E-B2E3-10E6672BA8FF}" type="slidenum">
              <a:rPr lang="en-US" smtClean="0"/>
              <a:pPr/>
              <a:t>19</a:t>
            </a:fld>
            <a:endParaRPr lang="en-US" dirty="0"/>
          </a:p>
        </p:txBody>
      </p:sp>
      <p:pic>
        <p:nvPicPr>
          <p:cNvPr id="14" name="Picture 2">
            <a:extLst>
              <a:ext uri="{FF2B5EF4-FFF2-40B4-BE49-F238E27FC236}">
                <a16:creationId xmlns:a16="http://schemas.microsoft.com/office/drawing/2014/main" id="{D8B431A7-483C-7E49-8A77-14368447CBB3}"/>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871903"/>
            <a:ext cx="9174848" cy="541949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3">
            <a:extLst>
              <a:ext uri="{FF2B5EF4-FFF2-40B4-BE49-F238E27FC236}">
                <a16:creationId xmlns:a16="http://schemas.microsoft.com/office/drawing/2014/main" id="{A833D963-8D25-3A4E-A903-4F3D6936510C}"/>
              </a:ext>
            </a:extLst>
          </p:cNvPr>
          <p:cNvSpPr>
            <a:spLocks noGrp="1"/>
          </p:cNvSpPr>
          <p:nvPr>
            <p:ph type="title"/>
          </p:nvPr>
        </p:nvSpPr>
        <p:spPr>
          <a:xfrm>
            <a:off x="183081" y="56033"/>
            <a:ext cx="8777837" cy="691793"/>
          </a:xfrm>
        </p:spPr>
        <p:txBody>
          <a:bodyPr>
            <a:normAutofit/>
          </a:bodyPr>
          <a:lstStyle/>
          <a:p>
            <a:r>
              <a:rPr lang="en-US" sz="3200" dirty="0"/>
              <a:t>EIC Design Overview</a:t>
            </a:r>
          </a:p>
        </p:txBody>
      </p:sp>
    </p:spTree>
    <p:extLst>
      <p:ext uri="{BB962C8B-B14F-4D97-AF65-F5344CB8AC3E}">
        <p14:creationId xmlns:p14="http://schemas.microsoft.com/office/powerpoint/2010/main" val="2647587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DFDFE5-2366-C348-AF80-8148C94C956F}"/>
              </a:ext>
            </a:extLst>
          </p:cNvPr>
          <p:cNvSpPr>
            <a:spLocks noGrp="1"/>
          </p:cNvSpPr>
          <p:nvPr>
            <p:ph type="title"/>
          </p:nvPr>
        </p:nvSpPr>
        <p:spPr>
          <a:xfrm>
            <a:off x="628650" y="365126"/>
            <a:ext cx="7886700" cy="659443"/>
          </a:xfrm>
        </p:spPr>
        <p:txBody>
          <a:bodyPr>
            <a:normAutofit fontScale="90000"/>
          </a:bodyPr>
          <a:lstStyle/>
          <a:p>
            <a:r>
              <a:rPr lang="en-US" dirty="0"/>
              <a:t>Outline</a:t>
            </a:r>
          </a:p>
        </p:txBody>
      </p:sp>
      <p:sp>
        <p:nvSpPr>
          <p:cNvPr id="3" name="Content Placeholder 2">
            <a:extLst>
              <a:ext uri="{FF2B5EF4-FFF2-40B4-BE49-F238E27FC236}">
                <a16:creationId xmlns:a16="http://schemas.microsoft.com/office/drawing/2014/main" id="{E28E929C-303F-0D4E-A192-0B665C29E1BC}"/>
              </a:ext>
            </a:extLst>
          </p:cNvPr>
          <p:cNvSpPr>
            <a:spLocks noGrp="1"/>
          </p:cNvSpPr>
          <p:nvPr>
            <p:ph idx="1"/>
          </p:nvPr>
        </p:nvSpPr>
        <p:spPr>
          <a:xfrm>
            <a:off x="628650" y="1024570"/>
            <a:ext cx="7886700" cy="3922004"/>
          </a:xfrm>
        </p:spPr>
        <p:txBody>
          <a:bodyPr>
            <a:normAutofit/>
          </a:bodyPr>
          <a:lstStyle/>
          <a:p>
            <a:r>
              <a:rPr lang="en-US" dirty="0"/>
              <a:t>Science case &amp; path to project approval</a:t>
            </a:r>
          </a:p>
          <a:p>
            <a:r>
              <a:rPr lang="en-US" dirty="0"/>
              <a:t>Project – brief overview</a:t>
            </a:r>
          </a:p>
          <a:p>
            <a:r>
              <a:rPr lang="en-US" dirty="0"/>
              <a:t>Design overview</a:t>
            </a:r>
          </a:p>
          <a:p>
            <a:pPr lvl="1"/>
            <a:r>
              <a:rPr lang="en-US" dirty="0"/>
              <a:t>Technical scope</a:t>
            </a:r>
          </a:p>
          <a:p>
            <a:pPr lvl="1"/>
            <a:r>
              <a:rPr lang="en-US" dirty="0"/>
              <a:t>Energy, Luminosity, Polarization, 2 IRs</a:t>
            </a:r>
          </a:p>
          <a:p>
            <a:r>
              <a:rPr lang="en-US" dirty="0"/>
              <a:t>Collaboration opportunities</a:t>
            </a:r>
          </a:p>
          <a:p>
            <a:r>
              <a:rPr lang="en-US" dirty="0"/>
              <a:t>Summary </a:t>
            </a:r>
          </a:p>
          <a:p>
            <a:endParaRPr lang="en-US" dirty="0"/>
          </a:p>
        </p:txBody>
      </p:sp>
      <p:sp>
        <p:nvSpPr>
          <p:cNvPr id="4" name="Slide Number Placeholder 3">
            <a:extLst>
              <a:ext uri="{FF2B5EF4-FFF2-40B4-BE49-F238E27FC236}">
                <a16:creationId xmlns:a16="http://schemas.microsoft.com/office/drawing/2014/main" id="{E0187653-6BF6-AA40-8F28-59998CA2EF41}"/>
              </a:ext>
            </a:extLst>
          </p:cNvPr>
          <p:cNvSpPr>
            <a:spLocks noGrp="1"/>
          </p:cNvSpPr>
          <p:nvPr>
            <p:ph type="sldNum" sz="quarter" idx="12"/>
          </p:nvPr>
        </p:nvSpPr>
        <p:spPr/>
        <p:txBody>
          <a:bodyPr/>
          <a:lstStyle/>
          <a:p>
            <a:fld id="{893C5830-40F3-F04E-B2E3-10E6672BA8FF}" type="slidenum">
              <a:rPr lang="en-US" smtClean="0"/>
              <a:pPr/>
              <a:t>2</a:t>
            </a:fld>
            <a:endParaRPr lang="en-US"/>
          </a:p>
        </p:txBody>
      </p:sp>
      <p:sp>
        <p:nvSpPr>
          <p:cNvPr id="5" name="TextBox 4">
            <a:extLst>
              <a:ext uri="{FF2B5EF4-FFF2-40B4-BE49-F238E27FC236}">
                <a16:creationId xmlns:a16="http://schemas.microsoft.com/office/drawing/2014/main" id="{095DE682-1FBD-6745-8540-20BB7EE4BA57}"/>
              </a:ext>
            </a:extLst>
          </p:cNvPr>
          <p:cNvSpPr txBox="1"/>
          <p:nvPr/>
        </p:nvSpPr>
        <p:spPr>
          <a:xfrm>
            <a:off x="441362" y="4649110"/>
            <a:ext cx="8350097" cy="1477328"/>
          </a:xfrm>
          <a:prstGeom prst="rect">
            <a:avLst/>
          </a:prstGeom>
          <a:noFill/>
        </p:spPr>
        <p:txBody>
          <a:bodyPr wrap="square" rtlCol="0">
            <a:spAutoFit/>
          </a:bodyPr>
          <a:lstStyle/>
          <a:p>
            <a:r>
              <a:rPr lang="en-US" dirty="0"/>
              <a:t>Acknowledgement: this talk includes materials from presentations of Tim Hallman (Associate Director of the DOE Office of Science for Nuclear Physics), Jim </a:t>
            </a:r>
            <a:r>
              <a:rPr lang="en-US" dirty="0" err="1"/>
              <a:t>Yeck</a:t>
            </a:r>
            <a:r>
              <a:rPr lang="en-US" dirty="0"/>
              <a:t> (EIC Project Director), Ferdinand </a:t>
            </a:r>
            <a:r>
              <a:rPr lang="en-US" dirty="0" err="1"/>
              <a:t>Willeke</a:t>
            </a:r>
            <a:r>
              <a:rPr lang="en-US" dirty="0"/>
              <a:t> (EIC Deputy Project Director and Technical Director), Elke </a:t>
            </a:r>
            <a:r>
              <a:rPr lang="en-US" dirty="0" err="1"/>
              <a:t>Aschenauer</a:t>
            </a:r>
            <a:r>
              <a:rPr lang="en-US" dirty="0"/>
              <a:t> and Rolf Ent (Co-Associate Directors for the Experimental Program)  and many other members of EIC project team</a:t>
            </a:r>
          </a:p>
        </p:txBody>
      </p:sp>
    </p:spTree>
    <p:extLst>
      <p:ext uri="{BB962C8B-B14F-4D97-AF65-F5344CB8AC3E}">
        <p14:creationId xmlns:p14="http://schemas.microsoft.com/office/powerpoint/2010/main" val="34717320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03F26-970E-44AC-8BB6-70850BF21C82}"/>
              </a:ext>
            </a:extLst>
          </p:cNvPr>
          <p:cNvSpPr>
            <a:spLocks noGrp="1"/>
          </p:cNvSpPr>
          <p:nvPr>
            <p:ph type="title"/>
          </p:nvPr>
        </p:nvSpPr>
        <p:spPr>
          <a:xfrm>
            <a:off x="241365" y="799899"/>
            <a:ext cx="8842294" cy="484291"/>
          </a:xfrm>
        </p:spPr>
        <p:txBody>
          <a:bodyPr>
            <a:noAutofit/>
          </a:bodyPr>
          <a:lstStyle/>
          <a:p>
            <a:pPr algn="ctr"/>
            <a:r>
              <a:rPr lang="en-US" sz="3200" dirty="0"/>
              <a:t>EIC designed to meet NSAC and NAS Requirements</a:t>
            </a:r>
          </a:p>
        </p:txBody>
      </p:sp>
      <p:sp>
        <p:nvSpPr>
          <p:cNvPr id="3" name="Content Placeholder 2">
            <a:extLst>
              <a:ext uri="{FF2B5EF4-FFF2-40B4-BE49-F238E27FC236}">
                <a16:creationId xmlns:a16="http://schemas.microsoft.com/office/drawing/2014/main" id="{F4B6F6CC-FCDC-4E92-8539-5242A7286E37}"/>
              </a:ext>
            </a:extLst>
          </p:cNvPr>
          <p:cNvSpPr>
            <a:spLocks noGrp="1"/>
          </p:cNvSpPr>
          <p:nvPr>
            <p:ph idx="1"/>
          </p:nvPr>
        </p:nvSpPr>
        <p:spPr>
          <a:xfrm>
            <a:off x="294743" y="2195580"/>
            <a:ext cx="8554513" cy="3620375"/>
          </a:xfrm>
        </p:spPr>
        <p:txBody>
          <a:bodyPr/>
          <a:lstStyle/>
          <a:p>
            <a:r>
              <a:rPr lang="en-US" sz="2600" dirty="0"/>
              <a:t>Center of Mass Energies    		20 GeV – 140 GeV</a:t>
            </a:r>
          </a:p>
          <a:p>
            <a:r>
              <a:rPr lang="en-US" sz="2600" dirty="0"/>
              <a:t>Maximum Luminosity			10</a:t>
            </a:r>
            <a:r>
              <a:rPr lang="en-US" sz="2600" baseline="30000" dirty="0"/>
              <a:t>34 </a:t>
            </a:r>
            <a:r>
              <a:rPr lang="en-US" sz="2600" dirty="0"/>
              <a:t>cm</a:t>
            </a:r>
            <a:r>
              <a:rPr lang="en-US" sz="2600" baseline="30000" dirty="0"/>
              <a:t>-2</a:t>
            </a:r>
            <a:r>
              <a:rPr lang="en-US" sz="2600" dirty="0"/>
              <a:t>s</a:t>
            </a:r>
            <a:r>
              <a:rPr lang="en-US" sz="2600" baseline="30000" dirty="0"/>
              <a:t>-1</a:t>
            </a:r>
          </a:p>
          <a:p>
            <a:r>
              <a:rPr lang="en-US" sz="2600" dirty="0"/>
              <a:t>Hadron Beam Polarization		&gt;70%</a:t>
            </a:r>
          </a:p>
          <a:p>
            <a:r>
              <a:rPr lang="en-US" sz="2600" dirty="0"/>
              <a:t>Electron Beam Polarization		&gt;70%</a:t>
            </a:r>
          </a:p>
          <a:p>
            <a:r>
              <a:rPr lang="en-US" sz="2600" dirty="0"/>
              <a:t>Ion Species Range			p to Uranium</a:t>
            </a:r>
          </a:p>
          <a:p>
            <a:r>
              <a:rPr lang="en-US" sz="2600" dirty="0"/>
              <a:t>Number of interaction regions		up to two</a:t>
            </a:r>
          </a:p>
          <a:p>
            <a:pPr marL="0" indent="0">
              <a:buNone/>
            </a:pPr>
            <a:endParaRPr lang="en-US" dirty="0"/>
          </a:p>
        </p:txBody>
      </p:sp>
      <p:sp>
        <p:nvSpPr>
          <p:cNvPr id="4" name="Slide Number Placeholder 4">
            <a:extLst>
              <a:ext uri="{FF2B5EF4-FFF2-40B4-BE49-F238E27FC236}">
                <a16:creationId xmlns:a16="http://schemas.microsoft.com/office/drawing/2014/main" id="{33D61281-A624-6A46-B181-14BD8493C159}"/>
              </a:ext>
            </a:extLst>
          </p:cNvPr>
          <p:cNvSpPr>
            <a:spLocks noGrp="1"/>
          </p:cNvSpPr>
          <p:nvPr>
            <p:ph type="sldNum" sz="quarter" idx="12"/>
          </p:nvPr>
        </p:nvSpPr>
        <p:spPr>
          <a:xfrm>
            <a:off x="3543300" y="6362006"/>
            <a:ext cx="2057400" cy="365125"/>
          </a:xfrm>
        </p:spPr>
        <p:txBody>
          <a:bodyPr/>
          <a:lstStyle/>
          <a:p>
            <a:fld id="{893C5830-40F3-F04E-B2E3-10E6672BA8FF}" type="slidenum">
              <a:rPr lang="en-US" smtClean="0"/>
              <a:pPr/>
              <a:t>20</a:t>
            </a:fld>
            <a:endParaRPr lang="en-US" dirty="0"/>
          </a:p>
        </p:txBody>
      </p:sp>
      <p:sp>
        <p:nvSpPr>
          <p:cNvPr id="5" name="TextBox 4"/>
          <p:cNvSpPr txBox="1"/>
          <p:nvPr/>
        </p:nvSpPr>
        <p:spPr>
          <a:xfrm>
            <a:off x="898202" y="5608087"/>
            <a:ext cx="6452023" cy="646331"/>
          </a:xfrm>
          <a:prstGeom prst="rect">
            <a:avLst/>
          </a:prstGeom>
          <a:noFill/>
        </p:spPr>
        <p:txBody>
          <a:bodyPr wrap="none" rtlCol="0">
            <a:spAutoFit/>
          </a:bodyPr>
          <a:lstStyle/>
          <a:p>
            <a:r>
              <a:rPr lang="en-US" i="1" dirty="0"/>
              <a:t>NSAC - Department of Energy Nuclear Science Advisory Committee</a:t>
            </a:r>
          </a:p>
          <a:p>
            <a:r>
              <a:rPr lang="en-US" i="1" dirty="0"/>
              <a:t>NAS - National Academies of Sciences, Engineering, and Medicine</a:t>
            </a:r>
          </a:p>
        </p:txBody>
      </p:sp>
    </p:spTree>
    <p:extLst>
      <p:ext uri="{BB962C8B-B14F-4D97-AF65-F5344CB8AC3E}">
        <p14:creationId xmlns:p14="http://schemas.microsoft.com/office/powerpoint/2010/main" val="9837719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15C960-2099-4EE9-95C6-8AD89BB7F694}"/>
              </a:ext>
            </a:extLst>
          </p:cNvPr>
          <p:cNvPicPr>
            <a:picLocks noChangeAspect="1"/>
          </p:cNvPicPr>
          <p:nvPr/>
        </p:nvPicPr>
        <p:blipFill>
          <a:blip r:embed="rId3"/>
          <a:stretch>
            <a:fillRect/>
          </a:stretch>
        </p:blipFill>
        <p:spPr>
          <a:xfrm>
            <a:off x="5642781" y="3704221"/>
            <a:ext cx="3391586" cy="2249240"/>
          </a:xfrm>
          <a:prstGeom prst="rect">
            <a:avLst/>
          </a:prstGeom>
          <a:effectLst>
            <a:outerShdw blurRad="50800" dist="38100" dir="2700000" algn="tl" rotWithShape="0">
              <a:prstClr val="black">
                <a:alpha val="40000"/>
              </a:prstClr>
            </a:outerShdw>
          </a:effectLst>
        </p:spPr>
      </p:pic>
      <p:sp>
        <p:nvSpPr>
          <p:cNvPr id="4" name="Title 3">
            <a:extLst>
              <a:ext uri="{FF2B5EF4-FFF2-40B4-BE49-F238E27FC236}">
                <a16:creationId xmlns:a16="http://schemas.microsoft.com/office/drawing/2014/main" id="{C01ED010-D392-194E-BD30-086D3A9E3CA2}"/>
              </a:ext>
            </a:extLst>
          </p:cNvPr>
          <p:cNvSpPr>
            <a:spLocks noGrp="1"/>
          </p:cNvSpPr>
          <p:nvPr>
            <p:ph type="title"/>
          </p:nvPr>
        </p:nvSpPr>
        <p:spPr>
          <a:xfrm>
            <a:off x="183081" y="56033"/>
            <a:ext cx="8777837" cy="691793"/>
          </a:xfrm>
        </p:spPr>
        <p:txBody>
          <a:bodyPr>
            <a:normAutofit/>
          </a:bodyPr>
          <a:lstStyle/>
          <a:p>
            <a:r>
              <a:rPr lang="en-US" sz="3200" dirty="0"/>
              <a:t>Electron-Ion Collider Concept</a:t>
            </a:r>
          </a:p>
        </p:txBody>
      </p:sp>
      <p:sp>
        <p:nvSpPr>
          <p:cNvPr id="3" name="Content Placeholder 2">
            <a:extLst>
              <a:ext uri="{FF2B5EF4-FFF2-40B4-BE49-F238E27FC236}">
                <a16:creationId xmlns:a16="http://schemas.microsoft.com/office/drawing/2014/main" id="{AAD80EC5-67EB-4E01-B5A8-1DE1C09D7F55}"/>
              </a:ext>
            </a:extLst>
          </p:cNvPr>
          <p:cNvSpPr>
            <a:spLocks noGrp="1"/>
          </p:cNvSpPr>
          <p:nvPr>
            <p:ph idx="1"/>
          </p:nvPr>
        </p:nvSpPr>
        <p:spPr>
          <a:xfrm>
            <a:off x="46416" y="984565"/>
            <a:ext cx="8587450" cy="5287812"/>
          </a:xfrm>
          <a:noFill/>
        </p:spPr>
        <p:txBody>
          <a:bodyPr>
            <a:normAutofit fontScale="77500" lnSpcReduction="20000"/>
          </a:bodyPr>
          <a:lstStyle/>
          <a:p>
            <a:pPr marL="0" indent="0">
              <a:lnSpc>
                <a:spcPct val="100000"/>
              </a:lnSpc>
              <a:spcBef>
                <a:spcPts val="0"/>
              </a:spcBef>
              <a:buNone/>
            </a:pPr>
            <a:r>
              <a:rPr lang="en-US" sz="2400" dirty="0"/>
              <a:t>Design based on </a:t>
            </a:r>
            <a:r>
              <a:rPr lang="en-US" sz="2400" b="1" dirty="0"/>
              <a:t>existing</a:t>
            </a:r>
            <a:r>
              <a:rPr lang="en-US" sz="2400" dirty="0"/>
              <a:t> RHIC, </a:t>
            </a:r>
          </a:p>
          <a:p>
            <a:pPr marL="0" indent="0">
              <a:lnSpc>
                <a:spcPct val="100000"/>
              </a:lnSpc>
              <a:spcBef>
                <a:spcPts val="0"/>
              </a:spcBef>
              <a:buNone/>
            </a:pPr>
            <a:r>
              <a:rPr lang="en-US" sz="2400" dirty="0"/>
              <a:t>RHIC is well maintained, operating at its peak</a:t>
            </a:r>
          </a:p>
          <a:p>
            <a:pPr marL="0" indent="0">
              <a:buNone/>
            </a:pPr>
            <a:endParaRPr lang="en-US" sz="400" dirty="0"/>
          </a:p>
          <a:p>
            <a:r>
              <a:rPr lang="en-US" sz="2000" b="1" dirty="0"/>
              <a:t>Hadron storage ring</a:t>
            </a:r>
            <a:r>
              <a:rPr lang="en-US" sz="2000" dirty="0"/>
              <a:t> </a:t>
            </a:r>
            <a:r>
              <a:rPr lang="en-US" sz="2000" b="1" dirty="0"/>
              <a:t>40-275 GeV </a:t>
            </a:r>
            <a:r>
              <a:rPr lang="en-US" sz="2000" dirty="0"/>
              <a:t>(</a:t>
            </a:r>
            <a:r>
              <a:rPr lang="en-US" sz="2000" dirty="0">
                <a:highlight>
                  <a:srgbClr val="CCFF99"/>
                </a:highlight>
              </a:rPr>
              <a:t>existing)</a:t>
            </a:r>
            <a:r>
              <a:rPr lang="en-US" sz="2000" dirty="0"/>
              <a:t> </a:t>
            </a:r>
          </a:p>
          <a:p>
            <a:pPr lvl="1">
              <a:buFont typeface="Courier New" panose="02070309020205020404" pitchFamily="49" charset="0"/>
              <a:buChar char="o"/>
            </a:pPr>
            <a:r>
              <a:rPr lang="en-US" sz="2000" dirty="0"/>
              <a:t>Many bunches </a:t>
            </a:r>
          </a:p>
          <a:p>
            <a:pPr lvl="1">
              <a:buFont typeface="Courier New" panose="02070309020205020404" pitchFamily="49" charset="0"/>
              <a:buChar char="o"/>
            </a:pPr>
            <a:r>
              <a:rPr lang="en-US" sz="2000" dirty="0"/>
              <a:t>Bright beam emittance </a:t>
            </a:r>
          </a:p>
          <a:p>
            <a:pPr lvl="1">
              <a:buFont typeface="Courier New" panose="02070309020205020404" pitchFamily="49" charset="0"/>
              <a:buChar char="o"/>
            </a:pPr>
            <a:r>
              <a:rPr lang="en-US" sz="2000" dirty="0"/>
              <a:t>Need strong cooling </a:t>
            </a:r>
            <a:r>
              <a:rPr lang="en-US" sz="2000" b="1" dirty="0"/>
              <a:t>or</a:t>
            </a:r>
            <a:r>
              <a:rPr lang="en-US" sz="2000" dirty="0"/>
              <a:t> frequent injections</a:t>
            </a:r>
          </a:p>
          <a:p>
            <a:pPr marL="0" indent="0">
              <a:buNone/>
            </a:pPr>
            <a:r>
              <a:rPr lang="en-US" sz="900" dirty="0"/>
              <a:t>  </a:t>
            </a:r>
          </a:p>
          <a:p>
            <a:r>
              <a:rPr lang="en-US" sz="2000" b="1" dirty="0"/>
              <a:t>Electron storage ring (2.5–18 GeV </a:t>
            </a:r>
            <a:r>
              <a:rPr lang="en-US" sz="2000" dirty="0"/>
              <a:t>(</a:t>
            </a:r>
            <a:r>
              <a:rPr lang="en-US" sz="2000" dirty="0">
                <a:highlight>
                  <a:srgbClr val="CCFF99"/>
                </a:highlight>
              </a:rPr>
              <a:t>new</a:t>
            </a:r>
            <a:r>
              <a:rPr lang="en-US" sz="2400" dirty="0"/>
              <a:t>))</a:t>
            </a:r>
          </a:p>
          <a:p>
            <a:pPr lvl="1">
              <a:buFont typeface="Courier New" panose="02070309020205020404" pitchFamily="49" charset="0"/>
              <a:buChar char="o"/>
            </a:pPr>
            <a:r>
              <a:rPr lang="en-US" sz="2000" dirty="0"/>
              <a:t>Many bunches, </a:t>
            </a:r>
          </a:p>
          <a:p>
            <a:pPr lvl="1">
              <a:buFont typeface="Courier New" panose="02070309020205020404" pitchFamily="49" charset="0"/>
              <a:buChar char="o"/>
            </a:pPr>
            <a:r>
              <a:rPr lang="en-US" sz="2000" dirty="0"/>
              <a:t>Large beam current (2.5 A) </a:t>
            </a:r>
            <a:r>
              <a:rPr lang="en-US" sz="2000" dirty="0">
                <a:sym typeface="Wingdings" panose="05000000000000000000" pitchFamily="2" charset="2"/>
              </a:rPr>
              <a:t> 10 MW S.R. power</a:t>
            </a:r>
            <a:endParaRPr lang="en-US" sz="2000" dirty="0"/>
          </a:p>
          <a:p>
            <a:r>
              <a:rPr lang="en-US" sz="2000" b="1" dirty="0"/>
              <a:t>Electron rapid cycling synchrotron </a:t>
            </a:r>
            <a:r>
              <a:rPr lang="en-US" sz="2000" dirty="0"/>
              <a:t>(</a:t>
            </a:r>
            <a:r>
              <a:rPr lang="en-US" sz="2000" dirty="0">
                <a:highlight>
                  <a:srgbClr val="CCFF99"/>
                </a:highlight>
              </a:rPr>
              <a:t>new</a:t>
            </a:r>
            <a:r>
              <a:rPr lang="en-US" sz="2000" dirty="0"/>
              <a:t>)</a:t>
            </a:r>
          </a:p>
          <a:p>
            <a:pPr lvl="1">
              <a:buFont typeface="Courier New" panose="02070309020205020404" pitchFamily="49" charset="0"/>
              <a:buChar char="o"/>
            </a:pPr>
            <a:r>
              <a:rPr lang="en-US" sz="2000" b="1" dirty="0"/>
              <a:t> </a:t>
            </a:r>
            <a:r>
              <a:rPr lang="en-US" sz="2000" dirty="0"/>
              <a:t>1-2 Hz </a:t>
            </a:r>
          </a:p>
          <a:p>
            <a:pPr lvl="1">
              <a:buFont typeface="Courier New" panose="02070309020205020404" pitchFamily="49" charset="0"/>
              <a:buChar char="o"/>
            </a:pPr>
            <a:r>
              <a:rPr lang="en-US" sz="2000" dirty="0"/>
              <a:t>Spin transparent due to high periodicity</a:t>
            </a:r>
          </a:p>
          <a:p>
            <a:pPr marL="0" indent="0">
              <a:buNone/>
            </a:pPr>
            <a:r>
              <a:rPr lang="en-US" sz="900" dirty="0"/>
              <a:t>  </a:t>
            </a:r>
          </a:p>
          <a:p>
            <a:r>
              <a:rPr lang="en-US" sz="2000" b="1" dirty="0"/>
              <a:t>High luminosity interaction region(s) </a:t>
            </a:r>
            <a:r>
              <a:rPr lang="en-US" sz="2400" dirty="0"/>
              <a:t>(</a:t>
            </a:r>
            <a:r>
              <a:rPr lang="en-US" sz="2400" dirty="0">
                <a:highlight>
                  <a:srgbClr val="CCFF99"/>
                </a:highlight>
              </a:rPr>
              <a:t>new</a:t>
            </a:r>
            <a:r>
              <a:rPr lang="en-US" sz="2400" dirty="0"/>
              <a:t>)</a:t>
            </a:r>
          </a:p>
          <a:p>
            <a:pPr lvl="1">
              <a:buFont typeface="Courier New" panose="02070309020205020404" pitchFamily="49" charset="0"/>
              <a:buChar char="o"/>
            </a:pPr>
            <a:r>
              <a:rPr lang="en-US" sz="2000" dirty="0"/>
              <a:t>L = 10</a:t>
            </a:r>
            <a:r>
              <a:rPr lang="en-US" sz="2000" baseline="30000" dirty="0"/>
              <a:t>34</a:t>
            </a:r>
            <a:r>
              <a:rPr lang="en-US" sz="2000" dirty="0"/>
              <a:t>cm</a:t>
            </a:r>
            <a:r>
              <a:rPr lang="en-US" sz="2000" baseline="30000" dirty="0"/>
              <a:t>-2</a:t>
            </a:r>
            <a:r>
              <a:rPr lang="en-US" sz="2000" dirty="0"/>
              <a:t>s</a:t>
            </a:r>
            <a:r>
              <a:rPr lang="en-US" sz="2000" baseline="30000" dirty="0"/>
              <a:t>-1</a:t>
            </a:r>
          </a:p>
          <a:p>
            <a:pPr lvl="1">
              <a:buFont typeface="Courier New" panose="02070309020205020404" pitchFamily="49" charset="0"/>
              <a:buChar char="o"/>
            </a:pPr>
            <a:r>
              <a:rPr lang="en-US" sz="2000" dirty="0"/>
              <a:t>Superconducting magnets</a:t>
            </a:r>
          </a:p>
          <a:p>
            <a:pPr lvl="1">
              <a:buFont typeface="Courier New" panose="02070309020205020404" pitchFamily="49" charset="0"/>
              <a:buChar char="o"/>
            </a:pPr>
            <a:r>
              <a:rPr lang="en-US" sz="2000" dirty="0"/>
              <a:t>25 mrad Crossing angle with crab cavities</a:t>
            </a:r>
          </a:p>
          <a:p>
            <a:pPr lvl="1">
              <a:buFont typeface="Courier New" panose="02070309020205020404" pitchFamily="49" charset="0"/>
              <a:buChar char="o"/>
            </a:pPr>
            <a:r>
              <a:rPr lang="en-US" sz="2000" dirty="0"/>
              <a:t>Spin Rotators (longitudinal spin)</a:t>
            </a:r>
          </a:p>
          <a:p>
            <a:pPr lvl="1">
              <a:buFont typeface="Courier New" panose="02070309020205020404" pitchFamily="49" charset="0"/>
              <a:buChar char="o"/>
            </a:pPr>
            <a:r>
              <a:rPr lang="en-US" sz="2000" dirty="0"/>
              <a:t>Forward hadron instrumentation</a:t>
            </a:r>
          </a:p>
          <a:p>
            <a:pPr lvl="1">
              <a:buFont typeface="Courier New" panose="02070309020205020404" pitchFamily="49" charset="0"/>
              <a:buChar char="o"/>
            </a:pPr>
            <a:endParaRPr lang="en-US" sz="2000" dirty="0"/>
          </a:p>
        </p:txBody>
      </p:sp>
      <p:pic>
        <p:nvPicPr>
          <p:cNvPr id="8" name="Picture 7">
            <a:extLst>
              <a:ext uri="{FF2B5EF4-FFF2-40B4-BE49-F238E27FC236}">
                <a16:creationId xmlns:a16="http://schemas.microsoft.com/office/drawing/2014/main" id="{AA31FC24-658D-484E-9B3F-5AB82C1CD6BA}"/>
              </a:ext>
            </a:extLst>
          </p:cNvPr>
          <p:cNvPicPr>
            <a:picLocks noChangeAspect="1"/>
          </p:cNvPicPr>
          <p:nvPr/>
        </p:nvPicPr>
        <p:blipFill>
          <a:blip r:embed="rId4"/>
          <a:stretch>
            <a:fillRect/>
          </a:stretch>
        </p:blipFill>
        <p:spPr>
          <a:xfrm>
            <a:off x="5592541" y="1027834"/>
            <a:ext cx="3367939" cy="2372732"/>
          </a:xfrm>
          <a:prstGeom prst="rect">
            <a:avLst/>
          </a:prstGeom>
          <a:effectLst>
            <a:outerShdw blurRad="50800" dist="38100" dir="2700000" algn="tl" rotWithShape="0">
              <a:prstClr val="black">
                <a:alpha val="40000"/>
              </a:prstClr>
            </a:outerShdw>
          </a:effectLst>
        </p:spPr>
      </p:pic>
      <p:sp>
        <p:nvSpPr>
          <p:cNvPr id="9" name="TextBox 8">
            <a:extLst>
              <a:ext uri="{FF2B5EF4-FFF2-40B4-BE49-F238E27FC236}">
                <a16:creationId xmlns:a16="http://schemas.microsoft.com/office/drawing/2014/main" id="{6C169733-634F-453A-A92A-595881FB1383}"/>
              </a:ext>
            </a:extLst>
          </p:cNvPr>
          <p:cNvSpPr txBox="1"/>
          <p:nvPr/>
        </p:nvSpPr>
        <p:spPr>
          <a:xfrm>
            <a:off x="7083392" y="4235132"/>
            <a:ext cx="520504" cy="276999"/>
          </a:xfrm>
          <a:prstGeom prst="rect">
            <a:avLst/>
          </a:prstGeom>
          <a:solidFill>
            <a:schemeClr val="bg1"/>
          </a:solidFill>
        </p:spPr>
        <p:txBody>
          <a:bodyPr wrap="square" lIns="0" tIns="0" rIns="0" bIns="0" rtlCol="0">
            <a:spAutoFit/>
          </a:bodyPr>
          <a:lstStyle/>
          <a:p>
            <a:pPr algn="ctr"/>
            <a:r>
              <a:rPr lang="en-US" dirty="0"/>
              <a:t>EIC</a:t>
            </a:r>
          </a:p>
        </p:txBody>
      </p:sp>
      <p:sp>
        <p:nvSpPr>
          <p:cNvPr id="2" name="Arrow: Down 1">
            <a:extLst>
              <a:ext uri="{FF2B5EF4-FFF2-40B4-BE49-F238E27FC236}">
                <a16:creationId xmlns:a16="http://schemas.microsoft.com/office/drawing/2014/main" id="{04419A2A-591D-4136-9983-42A98F67FF2C}"/>
              </a:ext>
            </a:extLst>
          </p:cNvPr>
          <p:cNvSpPr/>
          <p:nvPr/>
        </p:nvSpPr>
        <p:spPr>
          <a:xfrm>
            <a:off x="7115776" y="3334888"/>
            <a:ext cx="520504" cy="369333"/>
          </a:xfrm>
          <a:prstGeom prst="downArrow">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Slide Number Placeholder 4">
            <a:extLst>
              <a:ext uri="{FF2B5EF4-FFF2-40B4-BE49-F238E27FC236}">
                <a16:creationId xmlns:a16="http://schemas.microsoft.com/office/drawing/2014/main" id="{7773A66D-AB4D-7943-9066-348F13604200}"/>
              </a:ext>
            </a:extLst>
          </p:cNvPr>
          <p:cNvSpPr>
            <a:spLocks noGrp="1"/>
          </p:cNvSpPr>
          <p:nvPr>
            <p:ph type="sldNum" sz="quarter" idx="12"/>
          </p:nvPr>
        </p:nvSpPr>
        <p:spPr>
          <a:xfrm>
            <a:off x="3543300" y="6362006"/>
            <a:ext cx="2057400" cy="365125"/>
          </a:xfrm>
        </p:spPr>
        <p:txBody>
          <a:bodyPr/>
          <a:lstStyle/>
          <a:p>
            <a:fld id="{893C5830-40F3-F04E-B2E3-10E6672BA8FF}" type="slidenum">
              <a:rPr lang="en-US" smtClean="0"/>
              <a:pPr/>
              <a:t>21</a:t>
            </a:fld>
            <a:endParaRPr lang="en-US" dirty="0"/>
          </a:p>
        </p:txBody>
      </p:sp>
    </p:spTree>
    <p:extLst>
      <p:ext uri="{BB962C8B-B14F-4D97-AF65-F5344CB8AC3E}">
        <p14:creationId xmlns:p14="http://schemas.microsoft.com/office/powerpoint/2010/main" val="1164651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7CA8FEF-902B-48CC-BCB6-A9822E406407}"/>
              </a:ext>
            </a:extLst>
          </p:cNvPr>
          <p:cNvPicPr>
            <a:picLocks noChangeAspect="1"/>
          </p:cNvPicPr>
          <p:nvPr/>
        </p:nvPicPr>
        <p:blipFill>
          <a:blip r:embed="rId3"/>
          <a:stretch>
            <a:fillRect/>
          </a:stretch>
        </p:blipFill>
        <p:spPr>
          <a:xfrm>
            <a:off x="153224" y="1073322"/>
            <a:ext cx="4025787" cy="5246275"/>
          </a:xfrm>
          <a:prstGeom prst="rect">
            <a:avLst/>
          </a:prstGeom>
        </p:spPr>
      </p:pic>
      <p:grpSp>
        <p:nvGrpSpPr>
          <p:cNvPr id="5" name="Group 4">
            <a:extLst>
              <a:ext uri="{FF2B5EF4-FFF2-40B4-BE49-F238E27FC236}">
                <a16:creationId xmlns:a16="http://schemas.microsoft.com/office/drawing/2014/main" id="{44DB25BF-E885-1547-87ED-440A3720E5CE}"/>
              </a:ext>
            </a:extLst>
          </p:cNvPr>
          <p:cNvGrpSpPr/>
          <p:nvPr/>
        </p:nvGrpSpPr>
        <p:grpSpPr>
          <a:xfrm>
            <a:off x="5511763" y="4452497"/>
            <a:ext cx="3793405" cy="1754326"/>
            <a:chOff x="5160155" y="1193501"/>
            <a:chExt cx="3793405" cy="1754326"/>
          </a:xfrm>
        </p:grpSpPr>
        <p:cxnSp>
          <p:nvCxnSpPr>
            <p:cNvPr id="23" name="Straight Connector 22">
              <a:extLst>
                <a:ext uri="{FF2B5EF4-FFF2-40B4-BE49-F238E27FC236}">
                  <a16:creationId xmlns:a16="http://schemas.microsoft.com/office/drawing/2014/main" id="{8E2E4ACC-29F9-4E42-83A0-5FF32B1F0E67}"/>
                </a:ext>
              </a:extLst>
            </p:cNvPr>
            <p:cNvCxnSpPr/>
            <p:nvPr/>
          </p:nvCxnSpPr>
          <p:spPr>
            <a:xfrm>
              <a:off x="5164751" y="1367467"/>
              <a:ext cx="528422" cy="0"/>
            </a:xfrm>
            <a:prstGeom prst="line">
              <a:avLst/>
            </a:prstGeom>
            <a:ln w="76200">
              <a:solidFill>
                <a:srgbClr val="A6A2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97D772F-B492-41D7-B760-01338D7283D0}"/>
                </a:ext>
              </a:extLst>
            </p:cNvPr>
            <p:cNvCxnSpPr/>
            <p:nvPr/>
          </p:nvCxnSpPr>
          <p:spPr>
            <a:xfrm>
              <a:off x="5164751" y="1367467"/>
              <a:ext cx="528422"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4073C75-28B2-475E-8AD1-0121DDB2093A}"/>
                </a:ext>
              </a:extLst>
            </p:cNvPr>
            <p:cNvCxnSpPr>
              <a:cxnSpLocks/>
            </p:cNvCxnSpPr>
            <p:nvPr/>
          </p:nvCxnSpPr>
          <p:spPr>
            <a:xfrm>
              <a:off x="5164751" y="1648526"/>
              <a:ext cx="528422" cy="0"/>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4947241-0517-4859-A111-EB118CF1BFC2}"/>
                </a:ext>
              </a:extLst>
            </p:cNvPr>
            <p:cNvCxnSpPr>
              <a:cxnSpLocks/>
            </p:cNvCxnSpPr>
            <p:nvPr/>
          </p:nvCxnSpPr>
          <p:spPr>
            <a:xfrm>
              <a:off x="5164751" y="1648526"/>
              <a:ext cx="519232" cy="1"/>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AB091C82-4153-49B5-8399-608B9BDA6DED}"/>
                </a:ext>
              </a:extLst>
            </p:cNvPr>
            <p:cNvCxnSpPr>
              <a:cxnSpLocks/>
            </p:cNvCxnSpPr>
            <p:nvPr/>
          </p:nvCxnSpPr>
          <p:spPr>
            <a:xfrm>
              <a:off x="5173941" y="1925759"/>
              <a:ext cx="528422" cy="0"/>
            </a:xfrm>
            <a:prstGeom prst="line">
              <a:avLst/>
            </a:prstGeom>
            <a:ln w="57150">
              <a:solidFill>
                <a:srgbClr val="A8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83B6BD81-8104-485B-8383-DE1A70A80712}"/>
                </a:ext>
              </a:extLst>
            </p:cNvPr>
            <p:cNvCxnSpPr/>
            <p:nvPr/>
          </p:nvCxnSpPr>
          <p:spPr>
            <a:xfrm>
              <a:off x="5173942" y="1928053"/>
              <a:ext cx="528422"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DF62290E-CE5D-411A-B3D6-96EBFDBE6DEE}"/>
                </a:ext>
              </a:extLst>
            </p:cNvPr>
            <p:cNvCxnSpPr>
              <a:cxnSpLocks/>
            </p:cNvCxnSpPr>
            <p:nvPr/>
          </p:nvCxnSpPr>
          <p:spPr>
            <a:xfrm>
              <a:off x="5177003" y="2202223"/>
              <a:ext cx="528422" cy="0"/>
            </a:xfrm>
            <a:prstGeom prst="line">
              <a:avLst/>
            </a:prstGeom>
            <a:ln w="571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06A0902C-D074-467D-BF05-D8A0674AB893}"/>
                </a:ext>
              </a:extLst>
            </p:cNvPr>
            <p:cNvCxnSpPr>
              <a:cxnSpLocks/>
            </p:cNvCxnSpPr>
            <p:nvPr/>
          </p:nvCxnSpPr>
          <p:spPr>
            <a:xfrm>
              <a:off x="5181598" y="2198397"/>
              <a:ext cx="519233" cy="612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75CE9F24-90EF-4C99-97E0-8A668751073C}"/>
                </a:ext>
              </a:extLst>
            </p:cNvPr>
            <p:cNvCxnSpPr>
              <a:cxnSpLocks/>
            </p:cNvCxnSpPr>
            <p:nvPr/>
          </p:nvCxnSpPr>
          <p:spPr>
            <a:xfrm>
              <a:off x="5160155" y="2712197"/>
              <a:ext cx="528422" cy="0"/>
            </a:xfrm>
            <a:prstGeom prst="line">
              <a:avLst/>
            </a:prstGeom>
            <a:ln w="571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668B5E45-EA78-4525-B0E4-81A04F11D223}"/>
                </a:ext>
              </a:extLst>
            </p:cNvPr>
            <p:cNvCxnSpPr>
              <a:cxnSpLocks/>
            </p:cNvCxnSpPr>
            <p:nvPr/>
          </p:nvCxnSpPr>
          <p:spPr>
            <a:xfrm>
              <a:off x="5164750" y="2708372"/>
              <a:ext cx="523827" cy="3825"/>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D2D83B05-D3A1-4892-ABAE-4E4D5F1CEB04}"/>
                </a:ext>
              </a:extLst>
            </p:cNvPr>
            <p:cNvSpPr txBox="1"/>
            <p:nvPr/>
          </p:nvSpPr>
          <p:spPr>
            <a:xfrm>
              <a:off x="5337410" y="1193501"/>
              <a:ext cx="3616150" cy="1754326"/>
            </a:xfrm>
            <a:prstGeom prst="rect">
              <a:avLst/>
            </a:prstGeom>
            <a:noFill/>
          </p:spPr>
          <p:txBody>
            <a:bodyPr wrap="square" rtlCol="0">
              <a:spAutoFit/>
            </a:bodyPr>
            <a:lstStyle/>
            <a:p>
              <a:r>
                <a:rPr lang="en-US" dirty="0"/>
                <a:t>          Hadron Storage Ring</a:t>
              </a:r>
            </a:p>
            <a:p>
              <a:r>
                <a:rPr lang="en-US" dirty="0"/>
                <a:t>          Electron Storage Ring</a:t>
              </a:r>
            </a:p>
            <a:p>
              <a:r>
                <a:rPr lang="en-US" dirty="0"/>
                <a:t>          Electron Injector Synchrotron</a:t>
              </a:r>
            </a:p>
            <a:p>
              <a:r>
                <a:rPr lang="en-US" dirty="0"/>
                <a:t>          Possible on-energy Hadron </a:t>
              </a:r>
            </a:p>
            <a:p>
              <a:r>
                <a:rPr lang="en-US" dirty="0"/>
                <a:t>          injector ring</a:t>
              </a:r>
            </a:p>
            <a:p>
              <a:r>
                <a:rPr lang="en-US" dirty="0"/>
                <a:t>          Hadron injector complex</a:t>
              </a:r>
            </a:p>
          </p:txBody>
        </p:sp>
      </p:grpSp>
      <p:sp>
        <p:nvSpPr>
          <p:cNvPr id="3" name="TextBox 2">
            <a:extLst>
              <a:ext uri="{FF2B5EF4-FFF2-40B4-BE49-F238E27FC236}">
                <a16:creationId xmlns:a16="http://schemas.microsoft.com/office/drawing/2014/main" id="{1122D4F7-6E09-4D6B-9747-9285B2748B1B}"/>
              </a:ext>
            </a:extLst>
          </p:cNvPr>
          <p:cNvSpPr txBox="1"/>
          <p:nvPr/>
        </p:nvSpPr>
        <p:spPr>
          <a:xfrm>
            <a:off x="140294" y="36365"/>
            <a:ext cx="8733986" cy="646331"/>
          </a:xfrm>
          <a:prstGeom prst="rect">
            <a:avLst/>
          </a:prstGeom>
          <a:noFill/>
        </p:spPr>
        <p:txBody>
          <a:bodyPr wrap="square" rtlCol="0">
            <a:spAutoFit/>
          </a:bodyPr>
          <a:lstStyle/>
          <a:p>
            <a:r>
              <a:rPr lang="en-US" sz="3600" dirty="0">
                <a:solidFill>
                  <a:srgbClr val="0070C0"/>
                </a:solidFill>
              </a:rPr>
              <a:t>From RHIC to the EIC</a:t>
            </a:r>
          </a:p>
        </p:txBody>
      </p:sp>
      <p:pic>
        <p:nvPicPr>
          <p:cNvPr id="8" name="Picture 7">
            <a:extLst>
              <a:ext uri="{FF2B5EF4-FFF2-40B4-BE49-F238E27FC236}">
                <a16:creationId xmlns:a16="http://schemas.microsoft.com/office/drawing/2014/main" id="{E9F15EA3-0109-42D9-99D2-33CFCF67DC0F}"/>
              </a:ext>
            </a:extLst>
          </p:cNvPr>
          <p:cNvPicPr>
            <a:picLocks noChangeAspect="1"/>
          </p:cNvPicPr>
          <p:nvPr/>
        </p:nvPicPr>
        <p:blipFill>
          <a:blip r:embed="rId4"/>
          <a:stretch>
            <a:fillRect/>
          </a:stretch>
        </p:blipFill>
        <p:spPr>
          <a:xfrm>
            <a:off x="78823" y="994285"/>
            <a:ext cx="4025786" cy="5115022"/>
          </a:xfrm>
          <a:prstGeom prst="rect">
            <a:avLst/>
          </a:prstGeom>
        </p:spPr>
      </p:pic>
      <p:pic>
        <p:nvPicPr>
          <p:cNvPr id="9" name="Picture 8">
            <a:extLst>
              <a:ext uri="{FF2B5EF4-FFF2-40B4-BE49-F238E27FC236}">
                <a16:creationId xmlns:a16="http://schemas.microsoft.com/office/drawing/2014/main" id="{999DEA57-2DAF-466C-9436-C83281884380}"/>
              </a:ext>
            </a:extLst>
          </p:cNvPr>
          <p:cNvPicPr>
            <a:picLocks noChangeAspect="1"/>
          </p:cNvPicPr>
          <p:nvPr/>
        </p:nvPicPr>
        <p:blipFill>
          <a:blip r:embed="rId5"/>
          <a:stretch>
            <a:fillRect/>
          </a:stretch>
        </p:blipFill>
        <p:spPr>
          <a:xfrm>
            <a:off x="174350" y="904806"/>
            <a:ext cx="4766358" cy="5522787"/>
          </a:xfrm>
          <a:prstGeom prst="rect">
            <a:avLst/>
          </a:prstGeom>
        </p:spPr>
      </p:pic>
      <p:pic>
        <p:nvPicPr>
          <p:cNvPr id="12" name="Picture 11">
            <a:extLst>
              <a:ext uri="{FF2B5EF4-FFF2-40B4-BE49-F238E27FC236}">
                <a16:creationId xmlns:a16="http://schemas.microsoft.com/office/drawing/2014/main" id="{04F9FF82-937E-495E-8DC9-7835AF4306F7}"/>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33948" y="931217"/>
            <a:ext cx="5146157" cy="5522787"/>
          </a:xfrm>
          <a:prstGeom prst="rect">
            <a:avLst/>
          </a:prstGeom>
          <a:effectLst>
            <a:outerShdw blurRad="50800" dist="38100" dir="2700000" algn="tl" rotWithShape="0">
              <a:prstClr val="black">
                <a:alpha val="40000"/>
              </a:prstClr>
            </a:outerShdw>
          </a:effectLst>
        </p:spPr>
      </p:pic>
      <p:sp>
        <p:nvSpPr>
          <p:cNvPr id="14" name="TextBox 13">
            <a:extLst>
              <a:ext uri="{FF2B5EF4-FFF2-40B4-BE49-F238E27FC236}">
                <a16:creationId xmlns:a16="http://schemas.microsoft.com/office/drawing/2014/main" id="{B1790E0C-FE5E-4FEF-B36E-98F5FAF536C1}"/>
              </a:ext>
            </a:extLst>
          </p:cNvPr>
          <p:cNvSpPr txBox="1"/>
          <p:nvPr/>
        </p:nvSpPr>
        <p:spPr>
          <a:xfrm>
            <a:off x="2220650" y="2456567"/>
            <a:ext cx="1111623" cy="523220"/>
          </a:xfrm>
          <a:prstGeom prst="rect">
            <a:avLst/>
          </a:prstGeom>
          <a:noFill/>
        </p:spPr>
        <p:txBody>
          <a:bodyPr wrap="square" rtlCol="0">
            <a:spAutoFit/>
          </a:bodyPr>
          <a:lstStyle/>
          <a:p>
            <a:r>
              <a:rPr lang="en-US" sz="2800" b="1" dirty="0"/>
              <a:t>EIC</a:t>
            </a:r>
          </a:p>
        </p:txBody>
      </p:sp>
      <p:sp>
        <p:nvSpPr>
          <p:cNvPr id="2" name="TextBox 1">
            <a:extLst>
              <a:ext uri="{FF2B5EF4-FFF2-40B4-BE49-F238E27FC236}">
                <a16:creationId xmlns:a16="http://schemas.microsoft.com/office/drawing/2014/main" id="{525CA880-0BA7-47F5-8B7A-D02887800231}"/>
              </a:ext>
            </a:extLst>
          </p:cNvPr>
          <p:cNvSpPr txBox="1"/>
          <p:nvPr/>
        </p:nvSpPr>
        <p:spPr>
          <a:xfrm>
            <a:off x="6151695" y="3018127"/>
            <a:ext cx="2690796" cy="1200329"/>
          </a:xfrm>
          <a:prstGeom prst="rect">
            <a:avLst/>
          </a:prstGeom>
          <a:solidFill>
            <a:schemeClr val="bg1"/>
          </a:solidFill>
        </p:spPr>
        <p:txBody>
          <a:bodyPr wrap="square" rtlCol="0">
            <a:spAutoFit/>
          </a:bodyPr>
          <a:lstStyle/>
          <a:p>
            <a:r>
              <a:rPr lang="en-US" sz="2400" b="1" dirty="0"/>
              <a:t>Existing RHIC with </a:t>
            </a:r>
          </a:p>
          <a:p>
            <a:r>
              <a:rPr lang="en-US" sz="2400" b="1" dirty="0"/>
              <a:t>Blue and Yellow ring</a:t>
            </a:r>
          </a:p>
        </p:txBody>
      </p:sp>
      <p:sp>
        <p:nvSpPr>
          <p:cNvPr id="24" name="TextBox 23">
            <a:extLst>
              <a:ext uri="{FF2B5EF4-FFF2-40B4-BE49-F238E27FC236}">
                <a16:creationId xmlns:a16="http://schemas.microsoft.com/office/drawing/2014/main" id="{00AA4C50-08AB-4343-ACB2-20079C901917}"/>
              </a:ext>
            </a:extLst>
          </p:cNvPr>
          <p:cNvSpPr txBox="1"/>
          <p:nvPr/>
        </p:nvSpPr>
        <p:spPr>
          <a:xfrm>
            <a:off x="6015173" y="2456567"/>
            <a:ext cx="2803945" cy="1938992"/>
          </a:xfrm>
          <a:prstGeom prst="rect">
            <a:avLst/>
          </a:prstGeom>
          <a:solidFill>
            <a:schemeClr val="bg1"/>
          </a:solidFill>
        </p:spPr>
        <p:txBody>
          <a:bodyPr wrap="square" rtlCol="0">
            <a:spAutoFit/>
          </a:bodyPr>
          <a:lstStyle/>
          <a:p>
            <a:r>
              <a:rPr lang="en-US" sz="2400" b="1" dirty="0"/>
              <a:t>Add electron storage ring</a:t>
            </a:r>
          </a:p>
          <a:p>
            <a:r>
              <a:rPr lang="en-US" sz="2400" b="1" dirty="0"/>
              <a:t>Which holds the electrons which collide with hadrons</a:t>
            </a:r>
          </a:p>
        </p:txBody>
      </p:sp>
      <p:sp>
        <p:nvSpPr>
          <p:cNvPr id="6" name="TextBox 5">
            <a:extLst>
              <a:ext uri="{FF2B5EF4-FFF2-40B4-BE49-F238E27FC236}">
                <a16:creationId xmlns:a16="http://schemas.microsoft.com/office/drawing/2014/main" id="{61BDC832-E995-4588-8FEC-14F38FE7CB4A}"/>
              </a:ext>
            </a:extLst>
          </p:cNvPr>
          <p:cNvSpPr txBox="1"/>
          <p:nvPr/>
        </p:nvSpPr>
        <p:spPr>
          <a:xfrm>
            <a:off x="5758532" y="2533038"/>
            <a:ext cx="3067802" cy="1938992"/>
          </a:xfrm>
          <a:prstGeom prst="rect">
            <a:avLst/>
          </a:prstGeom>
          <a:solidFill>
            <a:schemeClr val="bg1"/>
          </a:solidFill>
        </p:spPr>
        <p:txBody>
          <a:bodyPr wrap="square" rtlCol="0">
            <a:spAutoFit/>
          </a:bodyPr>
          <a:lstStyle/>
          <a:p>
            <a:r>
              <a:rPr lang="en-US" sz="2400" b="1" dirty="0"/>
              <a:t>We add an electron </a:t>
            </a:r>
          </a:p>
          <a:p>
            <a:r>
              <a:rPr lang="en-US" sz="2400" b="1" dirty="0"/>
              <a:t>Injector complex which delivers full energy electrons to the storage ring</a:t>
            </a:r>
          </a:p>
        </p:txBody>
      </p:sp>
      <p:sp>
        <p:nvSpPr>
          <p:cNvPr id="28" name="TextBox 27">
            <a:extLst>
              <a:ext uri="{FF2B5EF4-FFF2-40B4-BE49-F238E27FC236}">
                <a16:creationId xmlns:a16="http://schemas.microsoft.com/office/drawing/2014/main" id="{B7C5BA29-321B-4432-BFAB-030B2DECFCDC}"/>
              </a:ext>
            </a:extLst>
          </p:cNvPr>
          <p:cNvSpPr txBox="1"/>
          <p:nvPr/>
        </p:nvSpPr>
        <p:spPr>
          <a:xfrm>
            <a:off x="5754529" y="2633896"/>
            <a:ext cx="2902734" cy="1754326"/>
          </a:xfrm>
          <a:prstGeom prst="rect">
            <a:avLst/>
          </a:prstGeom>
          <a:solidFill>
            <a:schemeClr val="bg1"/>
          </a:solidFill>
        </p:spPr>
        <p:txBody>
          <a:bodyPr wrap="square" rtlCol="0">
            <a:spAutoFit/>
          </a:bodyPr>
          <a:lstStyle/>
          <a:p>
            <a:r>
              <a:rPr lang="en-US" sz="2400" b="1" dirty="0"/>
              <a:t>The strong hadron cooling facility completes the facility</a:t>
            </a:r>
          </a:p>
          <a:p>
            <a:endParaRPr lang="en-US" dirty="0"/>
          </a:p>
          <a:p>
            <a:endParaRPr lang="en-US" dirty="0"/>
          </a:p>
        </p:txBody>
      </p:sp>
      <p:pic>
        <p:nvPicPr>
          <p:cNvPr id="10" name="Picture 9">
            <a:extLst>
              <a:ext uri="{FF2B5EF4-FFF2-40B4-BE49-F238E27FC236}">
                <a16:creationId xmlns:a16="http://schemas.microsoft.com/office/drawing/2014/main" id="{3E203F54-E04B-4291-8CE7-70EBC6A9F250}"/>
              </a:ext>
            </a:extLst>
          </p:cNvPr>
          <p:cNvPicPr>
            <a:picLocks noChangeAspect="1"/>
          </p:cNvPicPr>
          <p:nvPr/>
        </p:nvPicPr>
        <p:blipFill>
          <a:blip r:embed="rId7"/>
          <a:stretch>
            <a:fillRect/>
          </a:stretch>
        </p:blipFill>
        <p:spPr>
          <a:xfrm>
            <a:off x="5689017" y="1009587"/>
            <a:ext cx="2766301" cy="1516113"/>
          </a:xfrm>
          <a:prstGeom prst="rect">
            <a:avLst/>
          </a:prstGeom>
        </p:spPr>
      </p:pic>
      <p:sp>
        <p:nvSpPr>
          <p:cNvPr id="29" name="Slide Number Placeholder 4">
            <a:extLst>
              <a:ext uri="{FF2B5EF4-FFF2-40B4-BE49-F238E27FC236}">
                <a16:creationId xmlns:a16="http://schemas.microsoft.com/office/drawing/2014/main" id="{28FD7A17-4DA1-3340-9ABD-1DF07EA33F86}"/>
              </a:ext>
            </a:extLst>
          </p:cNvPr>
          <p:cNvSpPr>
            <a:spLocks noGrp="1"/>
          </p:cNvSpPr>
          <p:nvPr>
            <p:ph type="sldNum" sz="quarter" idx="12"/>
          </p:nvPr>
        </p:nvSpPr>
        <p:spPr>
          <a:xfrm>
            <a:off x="3543300" y="6362006"/>
            <a:ext cx="2057400" cy="365125"/>
          </a:xfrm>
        </p:spPr>
        <p:txBody>
          <a:bodyPr/>
          <a:lstStyle/>
          <a:p>
            <a:fld id="{893C5830-40F3-F04E-B2E3-10E6672BA8FF}" type="slidenum">
              <a:rPr lang="en-US" smtClean="0"/>
              <a:pPr/>
              <a:t>22</a:t>
            </a:fld>
            <a:endParaRPr lang="en-US" dirty="0"/>
          </a:p>
        </p:txBody>
      </p:sp>
    </p:spTree>
    <p:extLst>
      <p:ext uri="{BB962C8B-B14F-4D97-AF65-F5344CB8AC3E}">
        <p14:creationId xmlns:p14="http://schemas.microsoft.com/office/powerpoint/2010/main" val="142281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6" grpId="0" animBg="1"/>
      <p:bldP spid="2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744" y="427426"/>
            <a:ext cx="8802511" cy="899076"/>
          </a:xfrm>
        </p:spPr>
        <p:txBody>
          <a:bodyPr>
            <a:noAutofit/>
          </a:bodyPr>
          <a:lstStyle/>
          <a:p>
            <a:pPr algn="ctr"/>
            <a:r>
              <a:rPr lang="en-US" sz="3200" dirty="0"/>
              <a:t>EIC covers full center of mass energy range of 20 GeV – 140 GeV</a:t>
            </a:r>
          </a:p>
        </p:txBody>
      </p:sp>
      <p:sp>
        <p:nvSpPr>
          <p:cNvPr id="4" name="Slide Number Placeholder 3"/>
          <p:cNvSpPr>
            <a:spLocks noGrp="1"/>
          </p:cNvSpPr>
          <p:nvPr>
            <p:ph type="sldNum" sz="quarter" idx="12"/>
          </p:nvPr>
        </p:nvSpPr>
        <p:spPr/>
        <p:txBody>
          <a:bodyPr/>
          <a:lstStyle/>
          <a:p>
            <a:fld id="{893C5830-40F3-F04E-B2E3-10E6672BA8FF}" type="slidenum">
              <a:rPr lang="en-US" smtClean="0"/>
              <a:pPr/>
              <a:t>23</a:t>
            </a:fld>
            <a:endParaRPr lang="en-US" dirty="0"/>
          </a:p>
        </p:txBody>
      </p:sp>
      <p:sp>
        <p:nvSpPr>
          <p:cNvPr id="3" name="Content Placeholder 2"/>
          <p:cNvSpPr>
            <a:spLocks noGrp="1"/>
          </p:cNvSpPr>
          <p:nvPr>
            <p:ph idx="1"/>
          </p:nvPr>
        </p:nvSpPr>
        <p:spPr>
          <a:xfrm>
            <a:off x="204645" y="1813633"/>
            <a:ext cx="8849967" cy="4588438"/>
          </a:xfrm>
        </p:spPr>
        <p:txBody>
          <a:bodyPr>
            <a:noAutofit/>
          </a:bodyPr>
          <a:lstStyle/>
          <a:p>
            <a:pPr marL="0" indent="0">
              <a:lnSpc>
                <a:spcPct val="100000"/>
              </a:lnSpc>
              <a:spcBef>
                <a:spcPts val="0"/>
              </a:spcBef>
              <a:buNone/>
            </a:pPr>
            <a:r>
              <a:rPr lang="en-US" sz="2400" b="1" dirty="0"/>
              <a:t>Protons up to 275 GeV:</a:t>
            </a:r>
          </a:p>
          <a:p>
            <a:pPr marL="0" indent="0">
              <a:lnSpc>
                <a:spcPct val="100000"/>
              </a:lnSpc>
              <a:spcBef>
                <a:spcPts val="0"/>
              </a:spcBef>
              <a:buNone/>
            </a:pPr>
            <a:r>
              <a:rPr lang="en-US" sz="800" b="1" dirty="0"/>
              <a:t>     </a:t>
            </a:r>
          </a:p>
          <a:p>
            <a:pPr lvl="1">
              <a:lnSpc>
                <a:spcPct val="100000"/>
              </a:lnSpc>
              <a:spcBef>
                <a:spcPts val="0"/>
              </a:spcBef>
            </a:pPr>
            <a:r>
              <a:rPr lang="en-US" sz="2000" dirty="0"/>
              <a:t>Existing RHIC with superconducting magnets allow up to</a:t>
            </a:r>
            <a:r>
              <a:rPr lang="en-US" sz="2000" b="1" dirty="0">
                <a:sym typeface="Wingdings" panose="05000000000000000000" pitchFamily="2" charset="2"/>
              </a:rPr>
              <a:t>                     E</a:t>
            </a:r>
            <a:r>
              <a:rPr lang="en-US" sz="2000" b="1" baseline="-25000" dirty="0">
                <a:sym typeface="Wingdings" panose="05000000000000000000" pitchFamily="2" charset="2"/>
              </a:rPr>
              <a:t>p</a:t>
            </a:r>
            <a:r>
              <a:rPr lang="en-US" sz="2000" b="1" dirty="0">
                <a:sym typeface="Wingdings" panose="05000000000000000000" pitchFamily="2" charset="2"/>
              </a:rPr>
              <a:t> = 275 GeV </a:t>
            </a:r>
            <a:r>
              <a:rPr lang="en-US" sz="2000" dirty="0">
                <a:sym typeface="Wingdings" panose="05000000000000000000" pitchFamily="2" charset="2"/>
              </a:rPr>
              <a:t>and down to </a:t>
            </a:r>
            <a:r>
              <a:rPr lang="en-US" sz="2000" b="1" dirty="0">
                <a:sym typeface="Wingdings" panose="05000000000000000000" pitchFamily="2" charset="2"/>
              </a:rPr>
              <a:t>E</a:t>
            </a:r>
            <a:r>
              <a:rPr lang="en-US" sz="2000" b="1" baseline="-25000" dirty="0">
                <a:sym typeface="Wingdings" panose="05000000000000000000" pitchFamily="2" charset="2"/>
              </a:rPr>
              <a:t>p</a:t>
            </a:r>
            <a:r>
              <a:rPr lang="en-US" sz="2000" b="1" dirty="0">
                <a:sym typeface="Wingdings" panose="05000000000000000000" pitchFamily="2" charset="2"/>
              </a:rPr>
              <a:t> = 41 GeV  </a:t>
            </a:r>
          </a:p>
          <a:p>
            <a:pPr lvl="1">
              <a:lnSpc>
                <a:spcPct val="100000"/>
              </a:lnSpc>
              <a:spcBef>
                <a:spcPts val="0"/>
              </a:spcBef>
            </a:pPr>
            <a:r>
              <a:rPr lang="en-US" sz="2000" dirty="0"/>
              <a:t>RHIC beam parameters are close to what is required for EIC</a:t>
            </a:r>
          </a:p>
          <a:p>
            <a:pPr marL="0" indent="0">
              <a:lnSpc>
                <a:spcPct val="100000"/>
              </a:lnSpc>
              <a:spcBef>
                <a:spcPts val="0"/>
              </a:spcBef>
              <a:buNone/>
            </a:pPr>
            <a:endParaRPr lang="en-US" sz="1800" dirty="0"/>
          </a:p>
          <a:p>
            <a:pPr marL="0" indent="0">
              <a:lnSpc>
                <a:spcPct val="100000"/>
              </a:lnSpc>
              <a:spcBef>
                <a:spcPts val="0"/>
              </a:spcBef>
              <a:buNone/>
            </a:pPr>
            <a:r>
              <a:rPr lang="en-US" sz="2400" b="1" dirty="0"/>
              <a:t>Electrons up to 18 GeV:</a:t>
            </a:r>
          </a:p>
          <a:p>
            <a:pPr marL="0" indent="0">
              <a:lnSpc>
                <a:spcPct val="100000"/>
              </a:lnSpc>
              <a:spcBef>
                <a:spcPts val="0"/>
              </a:spcBef>
              <a:buNone/>
            </a:pPr>
            <a:r>
              <a:rPr lang="en-US" sz="800" b="1" dirty="0"/>
              <a:t>       </a:t>
            </a:r>
          </a:p>
          <a:p>
            <a:pPr marL="0" indent="0">
              <a:lnSpc>
                <a:spcPct val="100000"/>
              </a:lnSpc>
              <a:spcBef>
                <a:spcPts val="0"/>
              </a:spcBef>
              <a:spcAft>
                <a:spcPts val="600"/>
              </a:spcAft>
              <a:buNone/>
            </a:pPr>
            <a:r>
              <a:rPr lang="en-US" sz="1800" dirty="0"/>
              <a:t>        </a:t>
            </a:r>
            <a:r>
              <a:rPr lang="en-US" sz="2000" dirty="0"/>
              <a:t>Electron storage ring with up to </a:t>
            </a:r>
            <a:r>
              <a:rPr lang="en-US" sz="2000" b="1" dirty="0"/>
              <a:t>18 GeV </a:t>
            </a:r>
            <a:r>
              <a:rPr lang="en-US" sz="2000" dirty="0"/>
              <a:t>installed </a:t>
            </a:r>
            <a:r>
              <a:rPr lang="en-US" sz="2000" dirty="0">
                <a:sym typeface="Wingdings" panose="05000000000000000000" pitchFamily="2" charset="2"/>
              </a:rPr>
              <a:t> RHIC tunnel</a:t>
            </a:r>
            <a:r>
              <a:rPr lang="en-US" sz="2000" dirty="0"/>
              <a:t>, </a:t>
            </a:r>
          </a:p>
          <a:p>
            <a:pPr marL="0" indent="0">
              <a:lnSpc>
                <a:spcPct val="100000"/>
              </a:lnSpc>
              <a:spcBef>
                <a:spcPts val="0"/>
              </a:spcBef>
              <a:spcAft>
                <a:spcPts val="600"/>
              </a:spcAft>
              <a:buNone/>
            </a:pPr>
            <a:r>
              <a:rPr lang="en-US" sz="2000" dirty="0"/>
              <a:t>        readily achievable with  </a:t>
            </a:r>
          </a:p>
          <a:p>
            <a:pPr lvl="2">
              <a:lnSpc>
                <a:spcPct val="100000"/>
              </a:lnSpc>
              <a:spcBef>
                <a:spcPts val="0"/>
              </a:spcBef>
              <a:spcAft>
                <a:spcPts val="600"/>
              </a:spcAft>
            </a:pPr>
            <a:r>
              <a:rPr lang="en-US" sz="1800" dirty="0"/>
              <a:t>large circumference of 3870 m and </a:t>
            </a:r>
          </a:p>
          <a:p>
            <a:pPr lvl="2">
              <a:lnSpc>
                <a:spcPct val="100000"/>
              </a:lnSpc>
              <a:spcBef>
                <a:spcPts val="0"/>
              </a:spcBef>
              <a:spcAft>
                <a:spcPts val="600"/>
              </a:spcAft>
            </a:pPr>
            <a:r>
              <a:rPr lang="en-US" sz="1800" dirty="0"/>
              <a:t>available superconducting RF technology </a:t>
            </a:r>
            <a:r>
              <a:rPr lang="en-US" sz="1800" dirty="0">
                <a:sym typeface="Wingdings" panose="05000000000000000000" pitchFamily="2" charset="2"/>
              </a:rPr>
              <a:t></a:t>
            </a:r>
            <a:r>
              <a:rPr lang="en-US" sz="1800" dirty="0"/>
              <a:t> </a:t>
            </a:r>
            <a:r>
              <a:rPr lang="en-US" sz="1800" dirty="0" err="1"/>
              <a:t>U</a:t>
            </a:r>
            <a:r>
              <a:rPr lang="en-US" sz="1800" baseline="-25000" dirty="0" err="1"/>
              <a:t>rf</a:t>
            </a:r>
            <a:r>
              <a:rPr lang="en-US" sz="1800" dirty="0"/>
              <a:t> = 62 MV</a:t>
            </a:r>
          </a:p>
          <a:p>
            <a:pPr marL="0" indent="0">
              <a:lnSpc>
                <a:spcPct val="100000"/>
              </a:lnSpc>
              <a:spcBef>
                <a:spcPts val="0"/>
              </a:spcBef>
              <a:spcAft>
                <a:spcPts val="600"/>
              </a:spcAft>
              <a:buNone/>
            </a:pPr>
            <a:r>
              <a:rPr lang="en-US" sz="1800" dirty="0">
                <a:sym typeface="Wingdings" panose="05000000000000000000" pitchFamily="2" charset="2"/>
              </a:rPr>
              <a:t>         </a:t>
            </a:r>
            <a:r>
              <a:rPr lang="en-US" sz="2000" dirty="0">
                <a:sym typeface="Wingdings" panose="05000000000000000000" pitchFamily="2" charset="2"/>
              </a:rPr>
              <a:t>low electron energy of </a:t>
            </a:r>
            <a:r>
              <a:rPr lang="en-US" sz="2000" b="1" dirty="0">
                <a:sym typeface="Wingdings" panose="05000000000000000000" pitchFamily="2" charset="2"/>
              </a:rPr>
              <a:t>2.5 GeV </a:t>
            </a:r>
            <a:r>
              <a:rPr lang="en-US" sz="2000" dirty="0">
                <a:sym typeface="Wingdings" panose="05000000000000000000" pitchFamily="2" charset="2"/>
              </a:rPr>
              <a:t>is easily obtainable</a:t>
            </a:r>
          </a:p>
        </p:txBody>
      </p:sp>
    </p:spTree>
    <p:extLst>
      <p:ext uri="{BB962C8B-B14F-4D97-AF65-F5344CB8AC3E}">
        <p14:creationId xmlns:p14="http://schemas.microsoft.com/office/powerpoint/2010/main" val="30423843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591751-BA96-473A-8B29-5302939F8391}"/>
              </a:ext>
            </a:extLst>
          </p:cNvPr>
          <p:cNvSpPr>
            <a:spLocks noGrp="1"/>
          </p:cNvSpPr>
          <p:nvPr>
            <p:ph type="title"/>
          </p:nvPr>
        </p:nvSpPr>
        <p:spPr>
          <a:xfrm>
            <a:off x="125982" y="101106"/>
            <a:ext cx="8515350" cy="1159283"/>
          </a:xfrm>
        </p:spPr>
        <p:txBody>
          <a:bodyPr>
            <a:normAutofit/>
          </a:bodyPr>
          <a:lstStyle/>
          <a:p>
            <a:r>
              <a:rPr lang="en-US" sz="3600" dirty="0"/>
              <a:t>EIC achieves high luminosity                  L = 10</a:t>
            </a:r>
            <a:r>
              <a:rPr lang="en-US" sz="3600" baseline="30000" dirty="0"/>
              <a:t>34 </a:t>
            </a:r>
            <a:r>
              <a:rPr lang="en-US" sz="3600" dirty="0"/>
              <a:t>cm</a:t>
            </a:r>
            <a:r>
              <a:rPr lang="en-US" sz="3600" baseline="30000" dirty="0"/>
              <a:t>-2</a:t>
            </a:r>
            <a:r>
              <a:rPr lang="en-US" sz="3600" dirty="0"/>
              <a:t>s</a:t>
            </a:r>
            <a:r>
              <a:rPr lang="en-US" sz="3600" baseline="30000" dirty="0"/>
              <a:t>-1</a:t>
            </a:r>
          </a:p>
        </p:txBody>
      </p:sp>
      <p:sp>
        <p:nvSpPr>
          <p:cNvPr id="3" name="Content Placeholder 2">
            <a:extLst>
              <a:ext uri="{FF2B5EF4-FFF2-40B4-BE49-F238E27FC236}">
                <a16:creationId xmlns:a16="http://schemas.microsoft.com/office/drawing/2014/main" id="{EF2E0304-C40F-4B56-B036-B6E7D3937D2E}"/>
              </a:ext>
            </a:extLst>
          </p:cNvPr>
          <p:cNvSpPr>
            <a:spLocks noGrp="1"/>
          </p:cNvSpPr>
          <p:nvPr>
            <p:ph idx="1"/>
          </p:nvPr>
        </p:nvSpPr>
        <p:spPr>
          <a:xfrm>
            <a:off x="89387" y="1386059"/>
            <a:ext cx="8066071" cy="4711297"/>
          </a:xfrm>
        </p:spPr>
        <p:txBody>
          <a:bodyPr>
            <a:normAutofit fontScale="92500" lnSpcReduction="10000"/>
          </a:bodyPr>
          <a:lstStyle/>
          <a:p>
            <a:r>
              <a:rPr lang="en-US" sz="2000" b="1" dirty="0"/>
              <a:t>Large bunch charges  </a:t>
            </a:r>
            <a:r>
              <a:rPr lang="en-US" sz="2000" dirty="0"/>
              <a:t>N</a:t>
            </a:r>
            <a:r>
              <a:rPr lang="en-US" sz="2000" baseline="-25000" dirty="0"/>
              <a:t>e</a:t>
            </a:r>
            <a:r>
              <a:rPr lang="en-US" sz="2000" dirty="0"/>
              <a:t> ≤ 1.7·10</a:t>
            </a:r>
            <a:r>
              <a:rPr lang="en-US" sz="2000" baseline="30000" dirty="0"/>
              <a:t>11</a:t>
            </a:r>
            <a:r>
              <a:rPr lang="en-US" sz="2000" dirty="0"/>
              <a:t>, N</a:t>
            </a:r>
            <a:r>
              <a:rPr lang="en-US" sz="2000" baseline="-25000" dirty="0"/>
              <a:t>p</a:t>
            </a:r>
            <a:r>
              <a:rPr lang="en-US" sz="2000" dirty="0"/>
              <a:t> ≤ 0.69·10</a:t>
            </a:r>
            <a:r>
              <a:rPr lang="en-US" sz="2000" baseline="30000" dirty="0"/>
              <a:t>11</a:t>
            </a:r>
            <a:endParaRPr lang="en-US" sz="2000" dirty="0"/>
          </a:p>
          <a:p>
            <a:pPr marL="0" indent="0">
              <a:buNone/>
            </a:pPr>
            <a:r>
              <a:rPr lang="en-US" sz="800" dirty="0"/>
              <a:t>   </a:t>
            </a:r>
          </a:p>
          <a:p>
            <a:r>
              <a:rPr lang="en-US" sz="2000" b="1" dirty="0"/>
              <a:t>Many bunches, </a:t>
            </a:r>
            <a:r>
              <a:rPr lang="en-US" sz="2000" dirty="0" err="1"/>
              <a:t>n</a:t>
            </a:r>
            <a:r>
              <a:rPr lang="en-US" sz="2000" baseline="-25000" dirty="0" err="1"/>
              <a:t>b</a:t>
            </a:r>
            <a:r>
              <a:rPr lang="en-US" sz="2000" dirty="0"/>
              <a:t>=1160</a:t>
            </a:r>
          </a:p>
          <a:p>
            <a:pPr lvl="1">
              <a:buFont typeface="Courier New" panose="02070309020205020404" pitchFamily="49" charset="0"/>
              <a:buChar char="o"/>
            </a:pPr>
            <a:r>
              <a:rPr lang="en-US" sz="1800" dirty="0">
                <a:sym typeface="Wingdings" panose="05000000000000000000" pitchFamily="2" charset="2"/>
              </a:rPr>
              <a:t>crossing angle collision geometry</a:t>
            </a:r>
          </a:p>
          <a:p>
            <a:pPr lvl="1">
              <a:buFont typeface="Courier New" panose="02070309020205020404" pitchFamily="49" charset="0"/>
              <a:buChar char="o"/>
            </a:pPr>
            <a:r>
              <a:rPr lang="en-US" sz="1800" dirty="0">
                <a:sym typeface="Wingdings" panose="05000000000000000000" pitchFamily="2" charset="2"/>
              </a:rPr>
              <a:t>large total beam currents </a:t>
            </a:r>
          </a:p>
          <a:p>
            <a:pPr lvl="1">
              <a:buFont typeface="Courier New" panose="02070309020205020404" pitchFamily="49" charset="0"/>
              <a:buChar char="o"/>
            </a:pPr>
            <a:r>
              <a:rPr lang="en-US" sz="1800" dirty="0">
                <a:sym typeface="Wingdings" panose="05000000000000000000" pitchFamily="2" charset="2"/>
              </a:rPr>
              <a:t>limited by installed RF power of 10 MW</a:t>
            </a:r>
          </a:p>
          <a:p>
            <a:pPr marL="457200" lvl="1" indent="0">
              <a:buNone/>
            </a:pPr>
            <a:endParaRPr lang="en-US" sz="1500" dirty="0">
              <a:sym typeface="Wingdings" panose="05000000000000000000" pitchFamily="2" charset="2"/>
            </a:endParaRPr>
          </a:p>
          <a:p>
            <a:r>
              <a:rPr lang="en-US" sz="2000" b="1" dirty="0">
                <a:sym typeface="Wingdings" panose="05000000000000000000" pitchFamily="2" charset="2"/>
              </a:rPr>
              <a:t>Small beam size </a:t>
            </a:r>
            <a:r>
              <a:rPr lang="en-US" sz="2000" dirty="0">
                <a:sym typeface="Wingdings" panose="05000000000000000000" pitchFamily="2" charset="2"/>
              </a:rPr>
              <a:t>at collision point achieved by </a:t>
            </a:r>
          </a:p>
          <a:p>
            <a:pPr lvl="1">
              <a:buFont typeface="Courier New" panose="02070309020205020404" pitchFamily="49" charset="0"/>
              <a:buChar char="o"/>
            </a:pPr>
            <a:r>
              <a:rPr lang="en-US" sz="1800" dirty="0">
                <a:sym typeface="Wingdings" panose="05000000000000000000" pitchFamily="2" charset="2"/>
              </a:rPr>
              <a:t>small emittance,</a:t>
            </a:r>
            <a:r>
              <a:rPr lang="en-US" sz="1800" dirty="0">
                <a:solidFill>
                  <a:srgbClr val="FF0000"/>
                </a:solidFill>
                <a:sym typeface="Wingdings" panose="05000000000000000000" pitchFamily="2" charset="2"/>
              </a:rPr>
              <a:t> </a:t>
            </a:r>
            <a:r>
              <a:rPr lang="en-US" sz="1800" dirty="0">
                <a:sym typeface="Wingdings" panose="05000000000000000000" pitchFamily="2" charset="2"/>
              </a:rPr>
              <a:t>requiring either: </a:t>
            </a:r>
          </a:p>
          <a:p>
            <a:pPr marL="0" indent="0">
              <a:lnSpc>
                <a:spcPct val="100000"/>
              </a:lnSpc>
              <a:spcBef>
                <a:spcPts val="0"/>
              </a:spcBef>
              <a:buNone/>
            </a:pPr>
            <a:r>
              <a:rPr lang="en-US" sz="1800" dirty="0">
                <a:sym typeface="Wingdings" panose="05000000000000000000" pitchFamily="2" charset="2"/>
              </a:rPr>
              <a:t>           - strong hadron cooling to prevent emittance growth </a:t>
            </a:r>
            <a:r>
              <a:rPr lang="en-US" sz="1800" b="1" dirty="0">
                <a:sym typeface="Wingdings" panose="05000000000000000000" pitchFamily="2" charset="2"/>
              </a:rPr>
              <a:t>or</a:t>
            </a:r>
            <a:r>
              <a:rPr lang="en-US" sz="1800" i="1" dirty="0">
                <a:sym typeface="Wingdings" panose="05000000000000000000" pitchFamily="2" charset="2"/>
              </a:rPr>
              <a:t> </a:t>
            </a:r>
          </a:p>
          <a:p>
            <a:pPr marL="457200" lvl="1" indent="0">
              <a:lnSpc>
                <a:spcPct val="100000"/>
              </a:lnSpc>
              <a:spcBef>
                <a:spcPts val="0"/>
              </a:spcBef>
              <a:buNone/>
            </a:pPr>
            <a:r>
              <a:rPr lang="en-US" sz="1800" dirty="0">
                <a:sym typeface="Wingdings" panose="05000000000000000000" pitchFamily="2" charset="2"/>
              </a:rPr>
              <a:t>    -  frequent hadron injection </a:t>
            </a:r>
          </a:p>
          <a:p>
            <a:pPr lvl="1">
              <a:lnSpc>
                <a:spcPct val="100000"/>
              </a:lnSpc>
              <a:spcBef>
                <a:spcPts val="0"/>
              </a:spcBef>
              <a:buFont typeface="Courier New" panose="02070309020205020404" pitchFamily="49" charset="0"/>
              <a:buChar char="o"/>
            </a:pPr>
            <a:r>
              <a:rPr lang="en-US" sz="1800" dirty="0">
                <a:sym typeface="Wingdings" panose="05000000000000000000" pitchFamily="2" charset="2"/>
              </a:rPr>
              <a:t>and strong focusing at interaction point (small </a:t>
            </a:r>
            <a:r>
              <a:rPr lang="en-US" sz="1800" dirty="0">
                <a:latin typeface="Symbol" panose="05050102010706020507" pitchFamily="18" charset="2"/>
                <a:sym typeface="Wingdings" panose="05000000000000000000" pitchFamily="2" charset="2"/>
              </a:rPr>
              <a:t>b</a:t>
            </a:r>
            <a:r>
              <a:rPr lang="en-US" sz="1800" baseline="-25000" dirty="0">
                <a:latin typeface="Arial" panose="020B0604020202020204" pitchFamily="34" charset="0"/>
                <a:cs typeface="Arial" panose="020B0604020202020204" pitchFamily="34" charset="0"/>
                <a:sym typeface="Wingdings" panose="05000000000000000000" pitchFamily="2" charset="2"/>
              </a:rPr>
              <a:t>y</a:t>
            </a:r>
            <a:r>
              <a:rPr lang="en-US" sz="1800" dirty="0">
                <a:sym typeface="Wingdings" panose="05000000000000000000" pitchFamily="2" charset="2"/>
              </a:rPr>
              <a:t>)</a:t>
            </a:r>
          </a:p>
          <a:p>
            <a:pPr lvl="1">
              <a:lnSpc>
                <a:spcPct val="100000"/>
              </a:lnSpc>
              <a:spcBef>
                <a:spcPts val="0"/>
              </a:spcBef>
              <a:buFont typeface="Courier New" panose="02070309020205020404" pitchFamily="49" charset="0"/>
              <a:buChar char="o"/>
            </a:pPr>
            <a:r>
              <a:rPr lang="en-US" sz="1800" dirty="0">
                <a:sym typeface="Wingdings" panose="05000000000000000000" pitchFamily="2" charset="2"/>
              </a:rPr>
              <a:t>flat beams </a:t>
            </a:r>
            <a:r>
              <a:rPr lang="en-US" sz="1800" dirty="0" err="1">
                <a:latin typeface="Symbol" panose="05050102010706020507" pitchFamily="18" charset="2"/>
                <a:sym typeface="Wingdings" panose="05000000000000000000" pitchFamily="2" charset="2"/>
              </a:rPr>
              <a:t>s</a:t>
            </a:r>
            <a:r>
              <a:rPr lang="en-US" sz="1800" baseline="-25000" dirty="0" err="1">
                <a:sym typeface="Wingdings" panose="05000000000000000000" pitchFamily="2" charset="2"/>
              </a:rPr>
              <a:t>x</a:t>
            </a:r>
            <a:r>
              <a:rPr lang="en-US" sz="1800" dirty="0">
                <a:sym typeface="Wingdings" panose="05000000000000000000" pitchFamily="2" charset="2"/>
              </a:rPr>
              <a:t>/</a:t>
            </a:r>
            <a:r>
              <a:rPr lang="en-US" sz="1800" dirty="0" err="1">
                <a:latin typeface="Symbol" panose="05050102010706020507" pitchFamily="18" charset="2"/>
                <a:sym typeface="Wingdings" panose="05000000000000000000" pitchFamily="2" charset="2"/>
              </a:rPr>
              <a:t>s</a:t>
            </a:r>
            <a:r>
              <a:rPr lang="en-US" sz="1800" baseline="-25000" dirty="0" err="1">
                <a:sym typeface="Wingdings" panose="05000000000000000000" pitchFamily="2" charset="2"/>
              </a:rPr>
              <a:t>y</a:t>
            </a:r>
            <a:r>
              <a:rPr lang="en-US" sz="1800" dirty="0">
                <a:sym typeface="Wingdings" panose="05000000000000000000" pitchFamily="2" charset="2"/>
              </a:rPr>
              <a:t> ≈ 10</a:t>
            </a:r>
          </a:p>
          <a:p>
            <a:pPr marL="457200" lvl="1" indent="0">
              <a:lnSpc>
                <a:spcPct val="100000"/>
              </a:lnSpc>
              <a:spcBef>
                <a:spcPts val="0"/>
              </a:spcBef>
              <a:buNone/>
            </a:pPr>
            <a:endParaRPr lang="en-US" sz="1500" dirty="0">
              <a:sym typeface="Wingdings" panose="05000000000000000000" pitchFamily="2" charset="2"/>
            </a:endParaRPr>
          </a:p>
          <a:p>
            <a:pPr>
              <a:lnSpc>
                <a:spcPct val="100000"/>
              </a:lnSpc>
              <a:spcBef>
                <a:spcPts val="0"/>
              </a:spcBef>
            </a:pPr>
            <a:r>
              <a:rPr lang="en-US" sz="2000" b="1" dirty="0">
                <a:sym typeface="Wingdings" panose="05000000000000000000" pitchFamily="2" charset="2"/>
              </a:rPr>
              <a:t>Strong, but previously demonstrated beam-beam interaction</a:t>
            </a:r>
          </a:p>
          <a:p>
            <a:pPr>
              <a:buFont typeface="Symbol" panose="05050102010706020507" pitchFamily="18" charset="2"/>
              <a:buChar char=" "/>
            </a:pPr>
            <a:r>
              <a:rPr lang="en-US" sz="1900" dirty="0" err="1">
                <a:latin typeface="Symbol" panose="05050102010706020507" pitchFamily="18" charset="2"/>
                <a:sym typeface="Wingdings" panose="05000000000000000000" pitchFamily="2" charset="2"/>
              </a:rPr>
              <a:t>Dn</a:t>
            </a:r>
            <a:r>
              <a:rPr lang="en-US" sz="1900" baseline="-25000" dirty="0" err="1">
                <a:latin typeface="Arial" panose="020B0604020202020204" pitchFamily="34" charset="0"/>
                <a:cs typeface="Arial" panose="020B0604020202020204" pitchFamily="34" charset="0"/>
                <a:sym typeface="Wingdings" panose="05000000000000000000" pitchFamily="2" charset="2"/>
              </a:rPr>
              <a:t>p</a:t>
            </a:r>
            <a:r>
              <a:rPr lang="en-US" sz="1900" dirty="0">
                <a:latin typeface="Symbol" panose="05050102010706020507" pitchFamily="18" charset="2"/>
                <a:sym typeface="Wingdings" panose="05000000000000000000" pitchFamily="2" charset="2"/>
              </a:rPr>
              <a:t> </a:t>
            </a:r>
            <a:r>
              <a:rPr lang="en-US" sz="1900" dirty="0">
                <a:sym typeface="Wingdings" panose="05000000000000000000" pitchFamily="2" charset="2"/>
              </a:rPr>
              <a:t>= 0.01 demonstrated in RHIC</a:t>
            </a:r>
          </a:p>
          <a:p>
            <a:pPr>
              <a:buFont typeface="Symbol" panose="05050102010706020507" pitchFamily="18" charset="2"/>
              <a:buChar char=" "/>
            </a:pPr>
            <a:r>
              <a:rPr lang="en-US" sz="1900" dirty="0" err="1">
                <a:latin typeface="Symbol" panose="05050102010706020507" pitchFamily="18" charset="2"/>
                <a:sym typeface="Wingdings" panose="05000000000000000000" pitchFamily="2" charset="2"/>
              </a:rPr>
              <a:t>Dn</a:t>
            </a:r>
            <a:r>
              <a:rPr lang="en-US" sz="1900" baseline="-25000" dirty="0" err="1">
                <a:latin typeface="Arial" panose="020B0604020202020204" pitchFamily="34" charset="0"/>
                <a:cs typeface="Arial" panose="020B0604020202020204" pitchFamily="34" charset="0"/>
                <a:sym typeface="Wingdings" panose="05000000000000000000" pitchFamily="2" charset="2"/>
              </a:rPr>
              <a:t>e</a:t>
            </a:r>
            <a:r>
              <a:rPr lang="en-US" sz="1900" dirty="0">
                <a:latin typeface="Symbol" panose="05050102010706020507" pitchFamily="18" charset="2"/>
                <a:sym typeface="Wingdings" panose="05000000000000000000" pitchFamily="2" charset="2"/>
              </a:rPr>
              <a:t> </a:t>
            </a:r>
            <a:r>
              <a:rPr lang="en-US" sz="1900" dirty="0">
                <a:sym typeface="Wingdings" panose="05000000000000000000" pitchFamily="2" charset="2"/>
              </a:rPr>
              <a:t>= 0.1 demonstrated in HERA, B-factories</a:t>
            </a:r>
          </a:p>
          <a:p>
            <a:pPr>
              <a:buFont typeface="Symbol" panose="05050102010706020507" pitchFamily="18" charset="2"/>
              <a:buChar char=" "/>
            </a:pPr>
            <a:endParaRPr lang="en-US" sz="1900" dirty="0">
              <a:sym typeface="Wingdings" panose="05000000000000000000" pitchFamily="2" charset="2"/>
            </a:endParaRPr>
          </a:p>
          <a:p>
            <a:pPr marL="0" indent="0">
              <a:buNone/>
            </a:pPr>
            <a:endParaRPr lang="en-US" sz="2200" dirty="0">
              <a:sym typeface="Wingdings" panose="05000000000000000000" pitchFamily="2" charset="2"/>
            </a:endParaRPr>
          </a:p>
        </p:txBody>
      </p:sp>
      <p:sp>
        <p:nvSpPr>
          <p:cNvPr id="4" name="Slide Number Placeholder 3">
            <a:extLst>
              <a:ext uri="{FF2B5EF4-FFF2-40B4-BE49-F238E27FC236}">
                <a16:creationId xmlns:a16="http://schemas.microsoft.com/office/drawing/2014/main" id="{B2A3D234-EF9F-49A5-881F-BB26A6E6A014}"/>
              </a:ext>
            </a:extLst>
          </p:cNvPr>
          <p:cNvSpPr>
            <a:spLocks noGrp="1"/>
          </p:cNvSpPr>
          <p:nvPr>
            <p:ph type="sldNum" sz="quarter" idx="12"/>
          </p:nvPr>
        </p:nvSpPr>
        <p:spPr/>
        <p:txBody>
          <a:bodyPr/>
          <a:lstStyle/>
          <a:p>
            <a:fld id="{893C5830-40F3-F04E-B2E3-10E6672BA8FF}" type="slidenum">
              <a:rPr lang="en-US" smtClean="0"/>
              <a:pPr/>
              <a:t>24</a:t>
            </a:fld>
            <a:endParaRPr lang="en-US"/>
          </a:p>
        </p:txBody>
      </p:sp>
      <p:sp>
        <p:nvSpPr>
          <p:cNvPr id="7" name="TextBox 6">
            <a:extLst>
              <a:ext uri="{FF2B5EF4-FFF2-40B4-BE49-F238E27FC236}">
                <a16:creationId xmlns:a16="http://schemas.microsoft.com/office/drawing/2014/main" id="{906FA926-F8EA-4B27-82DD-A3057842CE3A}"/>
              </a:ext>
            </a:extLst>
          </p:cNvPr>
          <p:cNvSpPr txBox="1"/>
          <p:nvPr/>
        </p:nvSpPr>
        <p:spPr>
          <a:xfrm>
            <a:off x="6242361" y="2746961"/>
            <a:ext cx="2519997" cy="369332"/>
          </a:xfrm>
          <a:prstGeom prst="rect">
            <a:avLst/>
          </a:prstGeom>
          <a:noFill/>
        </p:spPr>
        <p:txBody>
          <a:bodyPr wrap="square" rtlCol="0">
            <a:spAutoFit/>
          </a:bodyPr>
          <a:lstStyle/>
          <a:p>
            <a:r>
              <a:rPr lang="en-US" dirty="0"/>
              <a:t>Strong focusing </a:t>
            </a:r>
            <a:r>
              <a:rPr lang="en-US" dirty="0">
                <a:latin typeface="Symbol" panose="05050102010706020507" pitchFamily="18" charset="2"/>
              </a:rPr>
              <a:t>b</a:t>
            </a:r>
            <a:r>
              <a:rPr lang="en-US" baseline="-25000" dirty="0">
                <a:latin typeface="Arial" panose="020B0604020202020204" pitchFamily="34" charset="0"/>
                <a:cs typeface="Arial" panose="020B0604020202020204" pitchFamily="34" charset="0"/>
              </a:rPr>
              <a:t>y</a:t>
            </a:r>
            <a:r>
              <a:rPr lang="en-US" dirty="0"/>
              <a:t> =5 cm</a:t>
            </a:r>
          </a:p>
        </p:txBody>
      </p:sp>
      <p:pic>
        <p:nvPicPr>
          <p:cNvPr id="5" name="Picture 4">
            <a:extLst>
              <a:ext uri="{FF2B5EF4-FFF2-40B4-BE49-F238E27FC236}">
                <a16:creationId xmlns:a16="http://schemas.microsoft.com/office/drawing/2014/main" id="{68DEBAE2-57B5-409C-B9AD-C19222AC3C84}"/>
              </a:ext>
            </a:extLst>
          </p:cNvPr>
          <p:cNvPicPr>
            <a:picLocks noChangeAspect="1"/>
          </p:cNvPicPr>
          <p:nvPr/>
        </p:nvPicPr>
        <p:blipFill>
          <a:blip r:embed="rId3"/>
          <a:stretch>
            <a:fillRect/>
          </a:stretch>
        </p:blipFill>
        <p:spPr>
          <a:xfrm>
            <a:off x="6086545" y="3173849"/>
            <a:ext cx="2831630" cy="1853337"/>
          </a:xfrm>
          <a:prstGeom prst="rect">
            <a:avLst/>
          </a:prstGeom>
        </p:spPr>
      </p:pic>
    </p:spTree>
    <p:extLst>
      <p:ext uri="{BB962C8B-B14F-4D97-AF65-F5344CB8AC3E}">
        <p14:creationId xmlns:p14="http://schemas.microsoft.com/office/powerpoint/2010/main" val="31420708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48DA5-A316-4E08-9310-6D06F60BDECE}"/>
              </a:ext>
            </a:extLst>
          </p:cNvPr>
          <p:cNvSpPr>
            <a:spLocks noGrp="1"/>
          </p:cNvSpPr>
          <p:nvPr>
            <p:ph type="title"/>
          </p:nvPr>
        </p:nvSpPr>
        <p:spPr>
          <a:xfrm>
            <a:off x="136295" y="415343"/>
            <a:ext cx="8988552" cy="484748"/>
          </a:xfrm>
        </p:spPr>
        <p:txBody>
          <a:bodyPr>
            <a:noAutofit/>
          </a:bodyPr>
          <a:lstStyle/>
          <a:p>
            <a:r>
              <a:rPr lang="en-US" sz="3600" dirty="0"/>
              <a:t>EIC High Luminosity with a Crossing Angle</a:t>
            </a:r>
          </a:p>
        </p:txBody>
      </p:sp>
      <p:sp>
        <p:nvSpPr>
          <p:cNvPr id="6" name="TextBox 5">
            <a:extLst>
              <a:ext uri="{FF2B5EF4-FFF2-40B4-BE49-F238E27FC236}">
                <a16:creationId xmlns:a16="http://schemas.microsoft.com/office/drawing/2014/main" id="{A04C1FF3-9770-4A7F-9CCA-4E65331CE380}"/>
              </a:ext>
            </a:extLst>
          </p:cNvPr>
          <p:cNvSpPr txBox="1"/>
          <p:nvPr/>
        </p:nvSpPr>
        <p:spPr>
          <a:xfrm>
            <a:off x="267450" y="2304302"/>
            <a:ext cx="3845925" cy="923330"/>
          </a:xfrm>
          <a:prstGeom prst="rect">
            <a:avLst/>
          </a:prstGeom>
          <a:noFill/>
        </p:spPr>
        <p:txBody>
          <a:bodyPr wrap="none" rtlCol="0">
            <a:spAutoFit/>
          </a:bodyPr>
          <a:lstStyle/>
          <a:p>
            <a:pPr marL="285750" indent="-285750">
              <a:buFont typeface="Arial" panose="020B0604020202020204" pitchFamily="34" charset="0"/>
              <a:buChar char="•"/>
            </a:pPr>
            <a:r>
              <a:rPr lang="en-US" b="1" dirty="0">
                <a:latin typeface="Arial" panose="020B0604020202020204" pitchFamily="34" charset="0"/>
                <a:cs typeface="Arial" panose="020B0604020202020204" pitchFamily="34" charset="0"/>
              </a:rPr>
              <a:t>However</a:t>
            </a:r>
            <a:r>
              <a:rPr lang="en-US" dirty="0">
                <a:latin typeface="Arial" panose="020B0604020202020204" pitchFamily="34" charset="0"/>
                <a:cs typeface="Arial" panose="020B0604020202020204" pitchFamily="34" charset="0"/>
              </a:rPr>
              <a:t>, crossing angle causes</a:t>
            </a:r>
          </a:p>
          <a:p>
            <a:pPr marL="742950" lvl="1" indent="-285750">
              <a:buFont typeface="Courier New" panose="02070309020205020404" pitchFamily="49" charset="0"/>
              <a:buChar char="o"/>
            </a:pPr>
            <a:r>
              <a:rPr lang="en-US" dirty="0">
                <a:latin typeface="Arial" panose="020B0604020202020204" pitchFamily="34" charset="0"/>
                <a:cs typeface="Arial" panose="020B0604020202020204" pitchFamily="34" charset="0"/>
              </a:rPr>
              <a:t>Low luminosity </a:t>
            </a:r>
          </a:p>
          <a:p>
            <a:pPr marL="742950" lvl="1" indent="-285750">
              <a:buFont typeface="Courier New" panose="02070309020205020404" pitchFamily="49" charset="0"/>
              <a:buChar char="o"/>
            </a:pPr>
            <a:r>
              <a:rPr lang="en-US" dirty="0">
                <a:latin typeface="Arial" panose="020B0604020202020204" pitchFamily="34" charset="0"/>
                <a:cs typeface="Arial" panose="020B0604020202020204" pitchFamily="34" charset="0"/>
              </a:rPr>
              <a:t>Beam dynamics issues</a:t>
            </a:r>
          </a:p>
        </p:txBody>
      </p:sp>
      <p:sp>
        <p:nvSpPr>
          <p:cNvPr id="7" name="TextBox 6">
            <a:extLst>
              <a:ext uri="{FF2B5EF4-FFF2-40B4-BE49-F238E27FC236}">
                <a16:creationId xmlns:a16="http://schemas.microsoft.com/office/drawing/2014/main" id="{79E5B8CC-E8C9-44D6-B30E-6626FC267D69}"/>
              </a:ext>
            </a:extLst>
          </p:cNvPr>
          <p:cNvSpPr txBox="1"/>
          <p:nvPr/>
        </p:nvSpPr>
        <p:spPr>
          <a:xfrm>
            <a:off x="217423" y="3774596"/>
            <a:ext cx="5504743" cy="923330"/>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Then :</a:t>
            </a:r>
          </a:p>
          <a:p>
            <a:pPr marL="742950" lvl="1" indent="-285750">
              <a:buFont typeface="Courier New" panose="02070309020205020404" pitchFamily="49" charset="0"/>
              <a:buChar char="o"/>
            </a:pPr>
            <a:r>
              <a:rPr lang="en-US" dirty="0">
                <a:latin typeface="Arial" panose="020B0604020202020204" pitchFamily="34" charset="0"/>
                <a:cs typeface="Arial" panose="020B0604020202020204" pitchFamily="34" charset="0"/>
              </a:rPr>
              <a:t>Effective head-on collision restored </a:t>
            </a:r>
          </a:p>
          <a:p>
            <a:pPr marL="742950" lvl="1" indent="-285750">
              <a:buFont typeface="Courier New" panose="02070309020205020404" pitchFamily="49" charset="0"/>
              <a:buChar char="o"/>
            </a:pPr>
            <a:r>
              <a:rPr lang="en-US" dirty="0">
                <a:latin typeface="Arial" panose="020B0604020202020204" pitchFamily="34" charset="0"/>
                <a:cs typeface="Arial" panose="020B0604020202020204" pitchFamily="34" charset="0"/>
              </a:rPr>
              <a:t>Beam dynamic issues resolved</a:t>
            </a:r>
          </a:p>
        </p:txBody>
      </p:sp>
      <p:sp>
        <p:nvSpPr>
          <p:cNvPr id="11" name="TextBox 10">
            <a:extLst>
              <a:ext uri="{FF2B5EF4-FFF2-40B4-BE49-F238E27FC236}">
                <a16:creationId xmlns:a16="http://schemas.microsoft.com/office/drawing/2014/main" id="{7A9B2E15-9A64-4028-A325-985211D2C6E5}"/>
              </a:ext>
            </a:extLst>
          </p:cNvPr>
          <p:cNvSpPr txBox="1"/>
          <p:nvPr/>
        </p:nvSpPr>
        <p:spPr>
          <a:xfrm>
            <a:off x="217423" y="3401827"/>
            <a:ext cx="3542022" cy="369332"/>
          </a:xfrm>
          <a:prstGeom prst="rect">
            <a:avLst/>
          </a:prstGeom>
          <a:noFill/>
        </p:spPr>
        <p:txBody>
          <a:bodyPr wrap="square" rtlCol="0">
            <a:spAutoFit/>
          </a:bodyPr>
          <a:lstStyle/>
          <a:p>
            <a:pPr marL="285750" indent="-285750">
              <a:buFont typeface="Arial" panose="020B0604020202020204" pitchFamily="34" charset="0"/>
              <a:buChar char="•"/>
            </a:pPr>
            <a:r>
              <a:rPr lang="en-US" b="1" dirty="0"/>
              <a:t>avoided by Crab Crossing </a:t>
            </a:r>
          </a:p>
        </p:txBody>
      </p:sp>
      <p:sp>
        <p:nvSpPr>
          <p:cNvPr id="12" name="Slide Number Placeholder 11">
            <a:extLst>
              <a:ext uri="{FF2B5EF4-FFF2-40B4-BE49-F238E27FC236}">
                <a16:creationId xmlns:a16="http://schemas.microsoft.com/office/drawing/2014/main" id="{40B2C9FD-0294-42BF-95B5-6454D12F0095}"/>
              </a:ext>
            </a:extLst>
          </p:cNvPr>
          <p:cNvSpPr>
            <a:spLocks noGrp="1"/>
          </p:cNvSpPr>
          <p:nvPr>
            <p:ph type="sldNum" sz="quarter" idx="12"/>
          </p:nvPr>
        </p:nvSpPr>
        <p:spPr>
          <a:xfrm>
            <a:off x="3543300" y="6303449"/>
            <a:ext cx="2057400" cy="365125"/>
          </a:xfrm>
        </p:spPr>
        <p:txBody>
          <a:bodyPr/>
          <a:lstStyle/>
          <a:p>
            <a:fld id="{893C5830-40F3-F04E-B2E3-10E6672BA8FF}" type="slidenum">
              <a:rPr lang="en-US" smtClean="0"/>
              <a:pPr/>
              <a:t>25</a:t>
            </a:fld>
            <a:endParaRPr lang="en-US" dirty="0"/>
          </a:p>
        </p:txBody>
      </p:sp>
      <p:sp>
        <p:nvSpPr>
          <p:cNvPr id="4" name="Rectangle 3">
            <a:extLst>
              <a:ext uri="{FF2B5EF4-FFF2-40B4-BE49-F238E27FC236}">
                <a16:creationId xmlns:a16="http://schemas.microsoft.com/office/drawing/2014/main" id="{33779CE9-AD5A-41E5-8B71-12E136E2C481}"/>
              </a:ext>
            </a:extLst>
          </p:cNvPr>
          <p:cNvSpPr/>
          <p:nvPr/>
        </p:nvSpPr>
        <p:spPr>
          <a:xfrm>
            <a:off x="6778388" y="3276976"/>
            <a:ext cx="800669" cy="1737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Right 9">
            <a:extLst>
              <a:ext uri="{FF2B5EF4-FFF2-40B4-BE49-F238E27FC236}">
                <a16:creationId xmlns:a16="http://schemas.microsoft.com/office/drawing/2014/main" id="{DFEF990F-83C1-4F21-86AB-ECC5CF4B68A1}"/>
              </a:ext>
            </a:extLst>
          </p:cNvPr>
          <p:cNvSpPr/>
          <p:nvPr/>
        </p:nvSpPr>
        <p:spPr>
          <a:xfrm>
            <a:off x="3280933" y="3262901"/>
            <a:ext cx="491543" cy="670397"/>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8600AF09-C678-4AE3-BC1C-AE01FFCFA494}"/>
              </a:ext>
            </a:extLst>
          </p:cNvPr>
          <p:cNvSpPr txBox="1"/>
          <p:nvPr/>
        </p:nvSpPr>
        <p:spPr>
          <a:xfrm>
            <a:off x="136295" y="4869641"/>
            <a:ext cx="5532915" cy="923330"/>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RF resonator  (crab-cavity) prototypes built </a:t>
            </a:r>
          </a:p>
          <a:p>
            <a:r>
              <a:rPr lang="en-US" dirty="0">
                <a:latin typeface="Arial" panose="020B0604020202020204" pitchFamily="34" charset="0"/>
                <a:cs typeface="Arial" panose="020B0604020202020204" pitchFamily="34" charset="0"/>
              </a:rPr>
              <a:t>     and tested with proton beam in the CERN-SPS</a:t>
            </a:r>
          </a:p>
          <a:p>
            <a:endParaRPr lang="en-US" dirty="0"/>
          </a:p>
        </p:txBody>
      </p:sp>
      <p:pic>
        <p:nvPicPr>
          <p:cNvPr id="16" name="Picture 15">
            <a:extLst>
              <a:ext uri="{FF2B5EF4-FFF2-40B4-BE49-F238E27FC236}">
                <a16:creationId xmlns:a16="http://schemas.microsoft.com/office/drawing/2014/main" id="{31DC9C93-DB52-487D-88B8-3D855F2B7CC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3550" b="2036"/>
          <a:stretch/>
        </p:blipFill>
        <p:spPr>
          <a:xfrm>
            <a:off x="7148977" y="4697926"/>
            <a:ext cx="1956460" cy="1662776"/>
          </a:xfrm>
          <a:prstGeom prst="rect">
            <a:avLst/>
          </a:prstGeom>
          <a:ln>
            <a:noFill/>
          </a:ln>
          <a:effectLst>
            <a:outerShdw blurRad="292100" dist="139700" dir="2700000" algn="tl" rotWithShape="0">
              <a:srgbClr val="333333">
                <a:alpha val="65000"/>
              </a:srgbClr>
            </a:outerShdw>
          </a:effectLst>
        </p:spPr>
      </p:pic>
      <p:pic>
        <p:nvPicPr>
          <p:cNvPr id="17" name="Picture 16">
            <a:extLst>
              <a:ext uri="{FF2B5EF4-FFF2-40B4-BE49-F238E27FC236}">
                <a16:creationId xmlns:a16="http://schemas.microsoft.com/office/drawing/2014/main" id="{9DE6A4FD-F1D1-415D-956C-8CC4B016F68A}"/>
              </a:ext>
            </a:extLst>
          </p:cNvPr>
          <p:cNvPicPr>
            <a:picLocks noChangeAspect="1"/>
          </p:cNvPicPr>
          <p:nvPr/>
        </p:nvPicPr>
        <p:blipFill>
          <a:blip r:embed="rId3"/>
          <a:stretch>
            <a:fillRect/>
          </a:stretch>
        </p:blipFill>
        <p:spPr>
          <a:xfrm>
            <a:off x="5164120" y="1504154"/>
            <a:ext cx="3887558" cy="2902824"/>
          </a:xfrm>
          <a:prstGeom prst="rect">
            <a:avLst/>
          </a:prstGeom>
        </p:spPr>
      </p:pic>
      <p:sp>
        <p:nvSpPr>
          <p:cNvPr id="9" name="Rectangle 8">
            <a:extLst>
              <a:ext uri="{FF2B5EF4-FFF2-40B4-BE49-F238E27FC236}">
                <a16:creationId xmlns:a16="http://schemas.microsoft.com/office/drawing/2014/main" id="{1D156322-371F-4AB6-BE0F-9E87DCF0F5FE}"/>
              </a:ext>
            </a:extLst>
          </p:cNvPr>
          <p:cNvSpPr/>
          <p:nvPr/>
        </p:nvSpPr>
        <p:spPr>
          <a:xfrm>
            <a:off x="219456" y="1050209"/>
            <a:ext cx="8778239" cy="1200329"/>
          </a:xfrm>
          <a:prstGeom prst="rect">
            <a:avLst/>
          </a:prstGeom>
        </p:spPr>
        <p:txBody>
          <a:bodyPr wrap="square">
            <a:spAutoFit/>
          </a:bodyPr>
          <a:lstStyle/>
          <a:p>
            <a:pPr marL="285750" indent="-285750">
              <a:buFont typeface="Arial" panose="020B0604020202020204" pitchFamily="34" charset="0"/>
              <a:buChar char="•"/>
            </a:pPr>
            <a:r>
              <a:rPr lang="en-US" b="1" dirty="0">
                <a:latin typeface="Arial" panose="020B0604020202020204" pitchFamily="34" charset="0"/>
                <a:cs typeface="Arial" panose="020B0604020202020204" pitchFamily="34" charset="0"/>
              </a:rPr>
              <a:t>Modest crossing angle of 25 mrad </a:t>
            </a:r>
            <a:r>
              <a:rPr lang="en-US" dirty="0">
                <a:latin typeface="Arial" panose="020B0604020202020204" pitchFamily="34" charset="0"/>
                <a:cs typeface="Arial" panose="020B0604020202020204" pitchFamily="34" charset="0"/>
              </a:rPr>
              <a:t>	</a:t>
            </a:r>
          </a:p>
          <a:p>
            <a:pPr marL="742950" lvl="1" indent="-285750">
              <a:buFont typeface="Courier New" panose="02070309020205020404" pitchFamily="49" charset="0"/>
              <a:buChar char="o"/>
            </a:pPr>
            <a:r>
              <a:rPr lang="en-US" dirty="0">
                <a:latin typeface="Arial" panose="020B0604020202020204" pitchFamily="34" charset="0"/>
                <a:cs typeface="Arial" panose="020B0604020202020204" pitchFamily="34" charset="0"/>
              </a:rPr>
              <a:t>Avoid parasitic collisions due to short bunch spacing </a:t>
            </a:r>
          </a:p>
          <a:p>
            <a:pPr marL="742950" lvl="1" indent="-285750">
              <a:buFont typeface="Courier New" panose="02070309020205020404" pitchFamily="49" charset="0"/>
              <a:buChar char="o"/>
            </a:pPr>
            <a:r>
              <a:rPr lang="en-US" dirty="0">
                <a:latin typeface="Arial" panose="020B0604020202020204" pitchFamily="34" charset="0"/>
                <a:cs typeface="Arial" panose="020B0604020202020204" pitchFamily="34" charset="0"/>
              </a:rPr>
              <a:t>For machine elements, to improve detection</a:t>
            </a:r>
          </a:p>
          <a:p>
            <a:pPr marL="742950" lvl="1" indent="-285750">
              <a:buFont typeface="Courier New" panose="02070309020205020404" pitchFamily="49" charset="0"/>
              <a:buChar char="o"/>
            </a:pPr>
            <a:r>
              <a:rPr lang="en-US" dirty="0">
                <a:latin typeface="Arial" panose="020B0604020202020204" pitchFamily="34" charset="0"/>
                <a:cs typeface="Arial" panose="020B0604020202020204" pitchFamily="34" charset="0"/>
              </a:rPr>
              <a:t>Reduce detector background </a:t>
            </a:r>
          </a:p>
        </p:txBody>
      </p:sp>
      <p:sp>
        <p:nvSpPr>
          <p:cNvPr id="8" name="TextBox 7">
            <a:extLst>
              <a:ext uri="{FF2B5EF4-FFF2-40B4-BE49-F238E27FC236}">
                <a16:creationId xmlns:a16="http://schemas.microsoft.com/office/drawing/2014/main" id="{413FC26A-811E-455C-BAED-4B2444881D1D}"/>
              </a:ext>
            </a:extLst>
          </p:cNvPr>
          <p:cNvSpPr txBox="1"/>
          <p:nvPr/>
        </p:nvSpPr>
        <p:spPr>
          <a:xfrm>
            <a:off x="7698580" y="2703072"/>
            <a:ext cx="1053875" cy="246221"/>
          </a:xfrm>
          <a:prstGeom prst="rect">
            <a:avLst/>
          </a:prstGeom>
          <a:solidFill>
            <a:schemeClr val="bg1"/>
          </a:solidFill>
        </p:spPr>
        <p:txBody>
          <a:bodyPr wrap="square" rtlCol="0">
            <a:spAutoFit/>
          </a:bodyPr>
          <a:lstStyle/>
          <a:p>
            <a:r>
              <a:rPr lang="en-US" sz="1000" dirty="0"/>
              <a:t>25 mrad</a:t>
            </a:r>
          </a:p>
        </p:txBody>
      </p:sp>
      <p:pic>
        <p:nvPicPr>
          <p:cNvPr id="15" name="Picture 14">
            <a:extLst>
              <a:ext uri="{FF2B5EF4-FFF2-40B4-BE49-F238E27FC236}">
                <a16:creationId xmlns:a16="http://schemas.microsoft.com/office/drawing/2014/main" id="{626935C1-D671-4A09-B2B3-4DB5CC7CE19D}"/>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285865" y="4594396"/>
            <a:ext cx="1799644" cy="1782311"/>
          </a:xfrm>
          <a:prstGeom prst="rect">
            <a:avLst/>
          </a:prstGeom>
          <a:ln>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3385808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7A226-C321-4AC0-A886-59431426FF50}"/>
              </a:ext>
            </a:extLst>
          </p:cNvPr>
          <p:cNvSpPr>
            <a:spLocks noGrp="1"/>
          </p:cNvSpPr>
          <p:nvPr>
            <p:ph type="title"/>
          </p:nvPr>
        </p:nvSpPr>
        <p:spPr>
          <a:xfrm>
            <a:off x="214242" y="-32151"/>
            <a:ext cx="7886700" cy="774875"/>
          </a:xfrm>
        </p:spPr>
        <p:txBody>
          <a:bodyPr>
            <a:normAutofit/>
          </a:bodyPr>
          <a:lstStyle/>
          <a:p>
            <a:r>
              <a:rPr lang="en-US" sz="3600" dirty="0"/>
              <a:t>EIC Interaction Region</a:t>
            </a:r>
          </a:p>
        </p:txBody>
      </p:sp>
      <p:sp>
        <p:nvSpPr>
          <p:cNvPr id="4" name="Slide Number Placeholder 3">
            <a:extLst>
              <a:ext uri="{FF2B5EF4-FFF2-40B4-BE49-F238E27FC236}">
                <a16:creationId xmlns:a16="http://schemas.microsoft.com/office/drawing/2014/main" id="{C9A65104-10F0-456E-B413-15E8034BA26C}"/>
              </a:ext>
            </a:extLst>
          </p:cNvPr>
          <p:cNvSpPr>
            <a:spLocks noGrp="1"/>
          </p:cNvSpPr>
          <p:nvPr>
            <p:ph type="sldNum" sz="quarter" idx="12"/>
          </p:nvPr>
        </p:nvSpPr>
        <p:spPr/>
        <p:txBody>
          <a:bodyPr/>
          <a:lstStyle/>
          <a:p>
            <a:fld id="{893C5830-40F3-F04E-B2E3-10E6672BA8FF}" type="slidenum">
              <a:rPr lang="en-US" smtClean="0"/>
              <a:pPr/>
              <a:t>26</a:t>
            </a:fld>
            <a:endParaRPr lang="en-US"/>
          </a:p>
        </p:txBody>
      </p:sp>
      <p:pic>
        <p:nvPicPr>
          <p:cNvPr id="5" name="Content Placeholder 4">
            <a:extLst>
              <a:ext uri="{FF2B5EF4-FFF2-40B4-BE49-F238E27FC236}">
                <a16:creationId xmlns:a16="http://schemas.microsoft.com/office/drawing/2014/main" id="{5AFC88B4-D7BB-4833-A619-93CF5F9BFBC9}"/>
              </a:ext>
            </a:extLst>
          </p:cNvPr>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502628" y="3286849"/>
            <a:ext cx="4200670" cy="3074446"/>
          </a:xfrm>
          <a:prstGeom prst="rect">
            <a:avLst/>
          </a:prstGeom>
          <a:effectLst>
            <a:outerShdw blurRad="50800" dist="38100" dir="2700000" algn="tl" rotWithShape="0">
              <a:prstClr val="black">
                <a:alpha val="40000"/>
              </a:prstClr>
            </a:outerShdw>
          </a:effectLst>
        </p:spPr>
      </p:pic>
      <p:sp>
        <p:nvSpPr>
          <p:cNvPr id="3" name="TextBox 2">
            <a:extLst>
              <a:ext uri="{FF2B5EF4-FFF2-40B4-BE49-F238E27FC236}">
                <a16:creationId xmlns:a16="http://schemas.microsoft.com/office/drawing/2014/main" id="{349EBDBF-0961-49EA-A74B-EFB18EB3F9B9}"/>
              </a:ext>
            </a:extLst>
          </p:cNvPr>
          <p:cNvSpPr txBox="1"/>
          <p:nvPr/>
        </p:nvSpPr>
        <p:spPr>
          <a:xfrm>
            <a:off x="3153260" y="4639406"/>
            <a:ext cx="1507836" cy="369332"/>
          </a:xfrm>
          <a:prstGeom prst="rect">
            <a:avLst/>
          </a:prstGeom>
          <a:noFill/>
        </p:spPr>
        <p:txBody>
          <a:bodyPr wrap="square" rtlCol="0">
            <a:spAutoFit/>
          </a:bodyPr>
          <a:lstStyle/>
          <a:p>
            <a:r>
              <a:rPr lang="en-US" dirty="0"/>
              <a:t>Detector hall</a:t>
            </a:r>
          </a:p>
        </p:txBody>
      </p:sp>
      <p:sp>
        <p:nvSpPr>
          <p:cNvPr id="8" name="TextBox 7">
            <a:extLst>
              <a:ext uri="{FF2B5EF4-FFF2-40B4-BE49-F238E27FC236}">
                <a16:creationId xmlns:a16="http://schemas.microsoft.com/office/drawing/2014/main" id="{EF036953-4624-4120-838E-B9B61988C992}"/>
              </a:ext>
            </a:extLst>
          </p:cNvPr>
          <p:cNvSpPr txBox="1"/>
          <p:nvPr/>
        </p:nvSpPr>
        <p:spPr>
          <a:xfrm>
            <a:off x="137200" y="989404"/>
            <a:ext cx="8856606" cy="2031325"/>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Beam focused to </a:t>
            </a:r>
            <a:r>
              <a:rPr lang="en-US" dirty="0">
                <a:latin typeface="Symbol" panose="05050102010706020507" pitchFamily="18" charset="2"/>
                <a:cs typeface="Arial" panose="020B0604020202020204" pitchFamily="34" charset="0"/>
              </a:rPr>
              <a:t>b</a:t>
            </a:r>
            <a:r>
              <a:rPr lang="en-US" baseline="-25000" dirty="0">
                <a:latin typeface="Arial" panose="020B0604020202020204" pitchFamily="34" charset="0"/>
                <a:cs typeface="Arial" panose="020B0604020202020204" pitchFamily="34" charset="0"/>
              </a:rPr>
              <a:t>y</a:t>
            </a:r>
            <a:r>
              <a:rPr lang="en-US" dirty="0">
                <a:latin typeface="Arial" panose="020B0604020202020204" pitchFamily="34" charset="0"/>
                <a:cs typeface="Arial" panose="020B0604020202020204" pitchFamily="34" charset="0"/>
              </a:rPr>
              <a:t> ≤ 5 cm @ </a:t>
            </a:r>
            <a:r>
              <a:rPr lang="en-US" dirty="0" err="1">
                <a:latin typeface="Symbol" panose="05050102010706020507" pitchFamily="18" charset="2"/>
                <a:cs typeface="Arial" panose="020B0604020202020204" pitchFamily="34" charset="0"/>
              </a:rPr>
              <a:t>s</a:t>
            </a:r>
            <a:r>
              <a:rPr lang="en-US" baseline="-25000" dirty="0" err="1">
                <a:latin typeface="Arial" panose="020B0604020202020204" pitchFamily="34" charset="0"/>
                <a:cs typeface="Arial" panose="020B0604020202020204" pitchFamily="34" charset="0"/>
              </a:rPr>
              <a:t>y</a:t>
            </a:r>
            <a:r>
              <a:rPr lang="en-US" dirty="0">
                <a:latin typeface="Arial" panose="020B0604020202020204" pitchFamily="34" charset="0"/>
                <a:cs typeface="Arial" panose="020B0604020202020204" pitchFamily="34" charset="0"/>
              </a:rPr>
              <a:t>= 5 </a:t>
            </a:r>
            <a:r>
              <a:rPr lang="en-US" dirty="0">
                <a:latin typeface="Symbol" panose="05050102010706020507" pitchFamily="18" charset="2"/>
                <a:cs typeface="Arial" panose="020B0604020202020204" pitchFamily="34" charset="0"/>
              </a:rPr>
              <a:t>m</a:t>
            </a:r>
            <a:r>
              <a:rPr lang="en-US" dirty="0">
                <a:latin typeface="Arial" panose="020B0604020202020204" pitchFamily="34" charset="0"/>
                <a:cs typeface="Arial" panose="020B0604020202020204" pitchFamily="34" charset="0"/>
              </a:rPr>
              <a:t>m, gives </a:t>
            </a:r>
            <a:r>
              <a:rPr lang="en-US" dirty="0">
                <a:latin typeface="Arial" panose="020B0604020202020204" pitchFamily="34" charset="0"/>
                <a:cs typeface="Arial" panose="020B0604020202020204" pitchFamily="34" charset="0"/>
                <a:sym typeface="Wingdings" panose="05000000000000000000" pitchFamily="2" charset="2"/>
              </a:rPr>
              <a:t>L=10</a:t>
            </a:r>
            <a:r>
              <a:rPr lang="en-US" baseline="30000" dirty="0">
                <a:latin typeface="Arial" panose="020B0604020202020204" pitchFamily="34" charset="0"/>
                <a:cs typeface="Arial" panose="020B0604020202020204" pitchFamily="34" charset="0"/>
                <a:sym typeface="Wingdings" panose="05000000000000000000" pitchFamily="2" charset="2"/>
              </a:rPr>
              <a:t>34</a:t>
            </a:r>
            <a:r>
              <a:rPr lang="en-US" dirty="0">
                <a:latin typeface="Arial" panose="020B0604020202020204" pitchFamily="34" charset="0"/>
                <a:cs typeface="Arial" panose="020B0604020202020204" pitchFamily="34" charset="0"/>
                <a:sym typeface="Wingdings" panose="05000000000000000000" pitchFamily="2" charset="2"/>
              </a:rPr>
              <a:t>cm</a:t>
            </a:r>
            <a:r>
              <a:rPr lang="en-US" baseline="30000" dirty="0">
                <a:latin typeface="Arial" panose="020B0604020202020204" pitchFamily="34" charset="0"/>
                <a:cs typeface="Arial" panose="020B0604020202020204" pitchFamily="34" charset="0"/>
                <a:sym typeface="Wingdings" panose="05000000000000000000" pitchFamily="2" charset="2"/>
              </a:rPr>
              <a:t>-2</a:t>
            </a:r>
            <a:r>
              <a:rPr lang="en-US" dirty="0">
                <a:latin typeface="Arial" panose="020B0604020202020204" pitchFamily="34" charset="0"/>
                <a:cs typeface="Arial" panose="020B0604020202020204" pitchFamily="34" charset="0"/>
                <a:sym typeface="Wingdings" panose="05000000000000000000" pitchFamily="2" charset="2"/>
              </a:rPr>
              <a:t>s</a:t>
            </a:r>
            <a:r>
              <a:rPr lang="en-US" baseline="30000" dirty="0">
                <a:latin typeface="Arial" panose="020B0604020202020204" pitchFamily="34" charset="0"/>
                <a:cs typeface="Arial" panose="020B0604020202020204" pitchFamily="34" charset="0"/>
                <a:sym typeface="Wingdings" panose="05000000000000000000" pitchFamily="2" charset="2"/>
              </a:rPr>
              <a:t>-1</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sym typeface="Wingdings" panose="05000000000000000000" pitchFamily="2" charset="2"/>
              </a:rPr>
              <a:t>Manageable IR chromaticity and sufficient dynamic aperture</a:t>
            </a: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Full acceptance for the colliding beam detector </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Accommodates crab cavities and spin rotators </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Synchrotron radiation and impedance manageable</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EIC final focus magnets based on conventional </a:t>
            </a:r>
            <a:r>
              <a:rPr lang="en-US" dirty="0" err="1">
                <a:latin typeface="Arial" panose="020B0604020202020204" pitchFamily="34" charset="0"/>
                <a:cs typeface="Arial" panose="020B0604020202020204" pitchFamily="34" charset="0"/>
              </a:rPr>
              <a:t>NbTi</a:t>
            </a:r>
            <a:r>
              <a:rPr lang="en-US" dirty="0">
                <a:latin typeface="Arial" panose="020B0604020202020204" pitchFamily="34" charset="0"/>
                <a:cs typeface="Arial" panose="020B0604020202020204" pitchFamily="34" charset="0"/>
              </a:rPr>
              <a:t> superconducting magnets using collaring  and direct wind - technology</a:t>
            </a:r>
          </a:p>
        </p:txBody>
      </p:sp>
      <p:pic>
        <p:nvPicPr>
          <p:cNvPr id="10" name="Picture 9">
            <a:extLst>
              <a:ext uri="{FF2B5EF4-FFF2-40B4-BE49-F238E27FC236}">
                <a16:creationId xmlns:a16="http://schemas.microsoft.com/office/drawing/2014/main" id="{9284814C-6EB9-4C1D-AF92-BA596518B5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9759" y="3273852"/>
            <a:ext cx="4109999" cy="3082499"/>
          </a:xfrm>
          <a:prstGeom prst="rect">
            <a:avLst/>
          </a:prstGeom>
        </p:spPr>
      </p:pic>
      <p:sp>
        <p:nvSpPr>
          <p:cNvPr id="9" name="TextBox 8">
            <a:extLst>
              <a:ext uri="{FF2B5EF4-FFF2-40B4-BE49-F238E27FC236}">
                <a16:creationId xmlns:a16="http://schemas.microsoft.com/office/drawing/2014/main" id="{11955C41-84E1-4AEC-ADBF-4D822DE98B01}"/>
              </a:ext>
            </a:extLst>
          </p:cNvPr>
          <p:cNvSpPr txBox="1"/>
          <p:nvPr/>
        </p:nvSpPr>
        <p:spPr>
          <a:xfrm>
            <a:off x="4819759" y="5984916"/>
            <a:ext cx="4142271" cy="369332"/>
          </a:xfrm>
          <a:prstGeom prst="rect">
            <a:avLst/>
          </a:prstGeom>
          <a:noFill/>
        </p:spPr>
        <p:txBody>
          <a:bodyPr wrap="square" rtlCol="0">
            <a:spAutoFit/>
          </a:bodyPr>
          <a:lstStyle/>
          <a:p>
            <a:r>
              <a:rPr lang="en-US" dirty="0">
                <a:solidFill>
                  <a:schemeClr val="bg1"/>
                </a:solidFill>
              </a:rPr>
              <a:t>Direct wind </a:t>
            </a:r>
            <a:r>
              <a:rPr lang="en-US" dirty="0" err="1">
                <a:solidFill>
                  <a:schemeClr val="bg1"/>
                </a:solidFill>
              </a:rPr>
              <a:t>s.c.</a:t>
            </a:r>
            <a:r>
              <a:rPr lang="en-US" dirty="0">
                <a:solidFill>
                  <a:schemeClr val="bg1"/>
                </a:solidFill>
              </a:rPr>
              <a:t> coil production in progress</a:t>
            </a:r>
          </a:p>
        </p:txBody>
      </p:sp>
    </p:spTree>
    <p:extLst>
      <p:ext uri="{BB962C8B-B14F-4D97-AF65-F5344CB8AC3E}">
        <p14:creationId xmlns:p14="http://schemas.microsoft.com/office/powerpoint/2010/main" val="23918671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4A0D82-78B1-4E3F-9BB5-73E91CFCEAD7}"/>
              </a:ext>
            </a:extLst>
          </p:cNvPr>
          <p:cNvSpPr>
            <a:spLocks noGrp="1"/>
          </p:cNvSpPr>
          <p:nvPr>
            <p:ph type="title"/>
          </p:nvPr>
        </p:nvSpPr>
        <p:spPr>
          <a:xfrm>
            <a:off x="94488" y="325319"/>
            <a:ext cx="8428482" cy="482901"/>
          </a:xfrm>
        </p:spPr>
        <p:txBody>
          <a:bodyPr>
            <a:noAutofit/>
          </a:bodyPr>
          <a:lstStyle/>
          <a:p>
            <a:r>
              <a:rPr lang="en-US" sz="3000" dirty="0"/>
              <a:t>Maintaining high luminosity during a fill</a:t>
            </a:r>
          </a:p>
        </p:txBody>
      </p:sp>
      <p:sp>
        <p:nvSpPr>
          <p:cNvPr id="3" name="Content Placeholder 2">
            <a:extLst>
              <a:ext uri="{FF2B5EF4-FFF2-40B4-BE49-F238E27FC236}">
                <a16:creationId xmlns:a16="http://schemas.microsoft.com/office/drawing/2014/main" id="{0B55992C-5AA0-48E6-8BC3-9FE3CD5AFBFF}"/>
              </a:ext>
            </a:extLst>
          </p:cNvPr>
          <p:cNvSpPr>
            <a:spLocks noGrp="1"/>
          </p:cNvSpPr>
          <p:nvPr>
            <p:ph idx="1"/>
          </p:nvPr>
        </p:nvSpPr>
        <p:spPr>
          <a:xfrm>
            <a:off x="24589" y="1056191"/>
            <a:ext cx="9128332" cy="5293928"/>
          </a:xfrm>
        </p:spPr>
        <p:txBody>
          <a:bodyPr>
            <a:normAutofit fontScale="92500" lnSpcReduction="10000"/>
          </a:bodyPr>
          <a:lstStyle/>
          <a:p>
            <a:pPr>
              <a:lnSpc>
                <a:spcPct val="100000"/>
              </a:lnSpc>
              <a:spcBef>
                <a:spcPts val="0"/>
              </a:spcBef>
              <a:spcAft>
                <a:spcPts val="600"/>
              </a:spcAft>
            </a:pPr>
            <a:r>
              <a:rPr lang="en-US" sz="1800" b="1" dirty="0">
                <a:latin typeface="Arial" panose="020B0604020202020204" pitchFamily="34" charset="0"/>
                <a:cs typeface="Arial" panose="020B0604020202020204" pitchFamily="34" charset="0"/>
              </a:rPr>
              <a:t>Issue: </a:t>
            </a:r>
            <a:r>
              <a:rPr lang="en-US" sz="1800" dirty="0">
                <a:latin typeface="Arial" panose="020B0604020202020204" pitchFamily="34" charset="0"/>
                <a:cs typeface="Arial" panose="020B0604020202020204" pitchFamily="34" charset="0"/>
              </a:rPr>
              <a:t>Dense hadron beam </a:t>
            </a:r>
            <a:r>
              <a:rPr lang="en-US" sz="1800" dirty="0">
                <a:latin typeface="Arial" panose="020B0604020202020204" pitchFamily="34" charset="0"/>
                <a:cs typeface="Arial" panose="020B0604020202020204" pitchFamily="34" charset="0"/>
                <a:sym typeface="Wingdings" panose="05000000000000000000" pitchFamily="2" charset="2"/>
              </a:rPr>
              <a:t>leads to </a:t>
            </a:r>
            <a:r>
              <a:rPr lang="en-US" sz="1800" dirty="0">
                <a:latin typeface="Arial" panose="020B0604020202020204" pitchFamily="34" charset="0"/>
                <a:cs typeface="Arial" panose="020B0604020202020204" pitchFamily="34" charset="0"/>
              </a:rPr>
              <a:t>emittance growth due to IBS – c</a:t>
            </a:r>
            <a:r>
              <a:rPr lang="en-US" sz="1800" dirty="0">
                <a:latin typeface="Arial" panose="020B0604020202020204" pitchFamily="34" charset="0"/>
                <a:cs typeface="Arial" panose="020B0604020202020204" pitchFamily="34" charset="0"/>
                <a:sym typeface="Wingdings" panose="05000000000000000000" pitchFamily="2" charset="2"/>
              </a:rPr>
              <a:t>auses </a:t>
            </a:r>
            <a:r>
              <a:rPr lang="en-US" sz="1800" dirty="0">
                <a:latin typeface="Arial" panose="020B0604020202020204" pitchFamily="34" charset="0"/>
                <a:cs typeface="Arial" panose="020B0604020202020204" pitchFamily="34" charset="0"/>
              </a:rPr>
              <a:t>luminosity decay, </a:t>
            </a:r>
            <a:r>
              <a:rPr lang="en-US" sz="1800" dirty="0">
                <a:latin typeface="Arial" panose="020B0604020202020204" pitchFamily="34" charset="0"/>
                <a:cs typeface="Arial" panose="020B0604020202020204" pitchFamily="34" charset="0"/>
                <a:sym typeface="Wingdings" panose="05000000000000000000" pitchFamily="2" charset="2"/>
              </a:rPr>
              <a:t>would imply reduced average luminosity</a:t>
            </a:r>
          </a:p>
          <a:p>
            <a:pPr marL="0" indent="0">
              <a:lnSpc>
                <a:spcPct val="100000"/>
              </a:lnSpc>
              <a:spcBef>
                <a:spcPts val="0"/>
              </a:spcBef>
              <a:spcAft>
                <a:spcPts val="600"/>
              </a:spcAft>
              <a:buNone/>
            </a:pPr>
            <a:r>
              <a:rPr lang="en-US" sz="400" b="1" dirty="0">
                <a:latin typeface="Arial" panose="020B0604020202020204" pitchFamily="34" charset="0"/>
                <a:cs typeface="Arial" panose="020B0604020202020204" pitchFamily="34" charset="0"/>
                <a:sym typeface="Wingdings" panose="05000000000000000000" pitchFamily="2" charset="2"/>
              </a:rPr>
              <a:t>                </a:t>
            </a:r>
          </a:p>
          <a:p>
            <a:pPr>
              <a:lnSpc>
                <a:spcPct val="100000"/>
              </a:lnSpc>
              <a:spcBef>
                <a:spcPts val="0"/>
              </a:spcBef>
              <a:spcAft>
                <a:spcPts val="600"/>
              </a:spcAft>
            </a:pPr>
            <a:r>
              <a:rPr lang="en-US" sz="1800" b="1" dirty="0" err="1">
                <a:latin typeface="Arial" panose="020B0604020202020204" pitchFamily="34" charset="0"/>
                <a:cs typeface="Arial" panose="020B0604020202020204" pitchFamily="34" charset="0"/>
              </a:rPr>
              <a:t>eA</a:t>
            </a:r>
            <a:r>
              <a:rPr lang="en-US" sz="1800" b="1" dirty="0">
                <a:latin typeface="Arial" panose="020B0604020202020204" pitchFamily="34" charset="0"/>
                <a:cs typeface="Arial" panose="020B0604020202020204" pitchFamily="34" charset="0"/>
              </a:rPr>
              <a:t> collisions: </a:t>
            </a:r>
            <a:r>
              <a:rPr lang="en-US" sz="1800" dirty="0">
                <a:latin typeface="Arial" panose="020B0604020202020204" pitchFamily="34" charset="0"/>
                <a:cs typeface="Arial" panose="020B0604020202020204" pitchFamily="34" charset="0"/>
              </a:rPr>
              <a:t>existing stochastic cooling system preserves emittance – e-ion luminosity maintained, thus </a:t>
            </a:r>
            <a:r>
              <a:rPr lang="en-US" sz="1800" dirty="0">
                <a:latin typeface="Arial" panose="020B0604020202020204" pitchFamily="34" charset="0"/>
                <a:cs typeface="Arial" panose="020B0604020202020204" pitchFamily="34" charset="0"/>
                <a:sym typeface="Wingdings" panose="05000000000000000000" pitchFamily="2" charset="2"/>
              </a:rPr>
              <a:t>for Ions, straightforward path forward</a:t>
            </a:r>
            <a:endParaRPr lang="en-US" sz="1800" b="1" dirty="0">
              <a:solidFill>
                <a:schemeClr val="accent6"/>
              </a:solidFill>
              <a:latin typeface="Arial" panose="020B0604020202020204" pitchFamily="34" charset="0"/>
              <a:cs typeface="Arial" panose="020B0604020202020204" pitchFamily="34" charset="0"/>
              <a:sym typeface="Wingdings" panose="05000000000000000000" pitchFamily="2" charset="2"/>
            </a:endParaRPr>
          </a:p>
          <a:p>
            <a:pPr marL="0" indent="0">
              <a:lnSpc>
                <a:spcPct val="100000"/>
              </a:lnSpc>
              <a:spcBef>
                <a:spcPts val="0"/>
              </a:spcBef>
              <a:spcAft>
                <a:spcPts val="600"/>
              </a:spcAft>
              <a:buNone/>
            </a:pPr>
            <a:r>
              <a:rPr lang="en-US" sz="400" b="1" dirty="0">
                <a:latin typeface="Arial" panose="020B0604020202020204" pitchFamily="34" charset="0"/>
                <a:cs typeface="Arial" panose="020B0604020202020204" pitchFamily="34" charset="0"/>
              </a:rPr>
              <a:t>               </a:t>
            </a:r>
          </a:p>
          <a:p>
            <a:pPr>
              <a:lnSpc>
                <a:spcPct val="100000"/>
              </a:lnSpc>
              <a:spcBef>
                <a:spcPts val="0"/>
              </a:spcBef>
            </a:pPr>
            <a:r>
              <a:rPr lang="en-US" sz="1800" b="1" dirty="0">
                <a:latin typeface="Arial" panose="020B0604020202020204" pitchFamily="34" charset="0"/>
                <a:cs typeface="Arial" panose="020B0604020202020204" pitchFamily="34" charset="0"/>
              </a:rPr>
              <a:t>ep collisions</a:t>
            </a:r>
            <a:r>
              <a:rPr lang="en-US" sz="1800" dirty="0">
                <a:latin typeface="Arial" panose="020B0604020202020204" pitchFamily="34" charset="0"/>
                <a:cs typeface="Arial" panose="020B0604020202020204" pitchFamily="34" charset="0"/>
              </a:rPr>
              <a:t>: need to actively prevent p emittance growth with cooling scheme </a:t>
            </a:r>
          </a:p>
          <a:p>
            <a:pPr marL="0" indent="0">
              <a:lnSpc>
                <a:spcPct val="100000"/>
              </a:lnSpc>
              <a:spcBef>
                <a:spcPts val="0"/>
              </a:spcBef>
              <a:spcAft>
                <a:spcPts val="600"/>
              </a:spcAft>
              <a:buNone/>
            </a:pPr>
            <a:endParaRPr lang="en-US" sz="400" b="1" dirty="0">
              <a:latin typeface="Arial" panose="020B0604020202020204" pitchFamily="34" charset="0"/>
              <a:cs typeface="Arial" panose="020B0604020202020204" pitchFamily="34" charset="0"/>
            </a:endParaRPr>
          </a:p>
          <a:p>
            <a:pPr>
              <a:lnSpc>
                <a:spcPct val="100000"/>
              </a:lnSpc>
              <a:spcBef>
                <a:spcPts val="0"/>
              </a:spcBef>
              <a:spcAft>
                <a:spcPts val="600"/>
              </a:spcAft>
            </a:pPr>
            <a:r>
              <a:rPr lang="en-US" sz="1800" b="1" dirty="0">
                <a:latin typeface="Arial" panose="020B0604020202020204" pitchFamily="34" charset="0"/>
                <a:cs typeface="Arial" panose="020B0604020202020204" pitchFamily="34" charset="0"/>
              </a:rPr>
              <a:t>EIC  Strong Hadron Cooling</a:t>
            </a:r>
            <a:r>
              <a:rPr lang="en-US" sz="1800" dirty="0">
                <a:latin typeface="Arial" panose="020B0604020202020204" pitchFamily="34" charset="0"/>
                <a:cs typeface="Arial" panose="020B0604020202020204" pitchFamily="34" charset="0"/>
              </a:rPr>
              <a:t>: extension of established stochastic cooling to higher bandwidth: replacing cables @ amplifiers with electron beam and beam dynamical effects: </a:t>
            </a:r>
            <a:r>
              <a:rPr lang="en-US" sz="1800" b="1" dirty="0">
                <a:latin typeface="Arial" panose="020B0604020202020204" pitchFamily="34" charset="0"/>
                <a:cs typeface="Arial" panose="020B0604020202020204" pitchFamily="34" charset="0"/>
              </a:rPr>
              <a:t>Coherent Electron Cooling (</a:t>
            </a:r>
            <a:r>
              <a:rPr lang="en-US" sz="1800" b="1" dirty="0" err="1">
                <a:latin typeface="Arial" panose="020B0604020202020204" pitchFamily="34" charset="0"/>
                <a:cs typeface="Arial" panose="020B0604020202020204" pitchFamily="34" charset="0"/>
              </a:rPr>
              <a:t>CeC</a:t>
            </a:r>
            <a:r>
              <a:rPr lang="en-US" sz="1800" b="1" dirty="0">
                <a:latin typeface="Arial" panose="020B0604020202020204" pitchFamily="34" charset="0"/>
                <a:cs typeface="Arial" panose="020B0604020202020204" pitchFamily="34" charset="0"/>
              </a:rPr>
              <a:t>) </a:t>
            </a:r>
            <a:endParaRPr lang="en-US" sz="1800" dirty="0">
              <a:latin typeface="Arial" panose="020B0604020202020204" pitchFamily="34" charset="0"/>
              <a:cs typeface="Arial" panose="020B0604020202020204" pitchFamily="34" charset="0"/>
            </a:endParaRPr>
          </a:p>
          <a:p>
            <a:pPr>
              <a:lnSpc>
                <a:spcPct val="100000"/>
              </a:lnSpc>
              <a:spcBef>
                <a:spcPts val="0"/>
              </a:spcBef>
              <a:spcAft>
                <a:spcPts val="600"/>
              </a:spcAft>
            </a:pPr>
            <a:r>
              <a:rPr lang="en-US" sz="1800" b="1" dirty="0">
                <a:latin typeface="Arial" panose="020B0604020202020204" pitchFamily="34" charset="0"/>
                <a:cs typeface="Arial" panose="020B0604020202020204" pitchFamily="34" charset="0"/>
              </a:rPr>
              <a:t>Establishing </a:t>
            </a:r>
            <a:r>
              <a:rPr lang="en-US" sz="1800" b="1" dirty="0" err="1">
                <a:latin typeface="Arial" panose="020B0604020202020204" pitchFamily="34" charset="0"/>
                <a:cs typeface="Arial" panose="020B0604020202020204" pitchFamily="34" charset="0"/>
              </a:rPr>
              <a:t>CeC</a:t>
            </a:r>
            <a:r>
              <a:rPr lang="en-US" sz="1800" b="1" dirty="0">
                <a:latin typeface="Arial" panose="020B0604020202020204" pitchFamily="34" charset="0"/>
                <a:cs typeface="Arial" panose="020B0604020202020204" pitchFamily="34" charset="0"/>
              </a:rPr>
              <a:t> will provide</a:t>
            </a:r>
            <a:r>
              <a:rPr lang="en-US" sz="1800" dirty="0">
                <a:latin typeface="Arial" panose="020B0604020202020204" pitchFamily="34" charset="0"/>
                <a:cs typeface="Arial" panose="020B0604020202020204" pitchFamily="34" charset="0"/>
              </a:rPr>
              <a:t>:  </a:t>
            </a:r>
          </a:p>
          <a:p>
            <a:pPr lvl="1">
              <a:lnSpc>
                <a:spcPct val="100000"/>
              </a:lnSpc>
              <a:spcBef>
                <a:spcPts val="0"/>
              </a:spcBef>
              <a:spcAft>
                <a:spcPts val="600"/>
              </a:spcAft>
              <a:buFont typeface="Courier New" panose="02070309020205020404" pitchFamily="49" charset="0"/>
              <a:buChar char="o"/>
            </a:pPr>
            <a:r>
              <a:rPr lang="en-US" sz="1600" b="1" dirty="0">
                <a:latin typeface="Arial" panose="020B0604020202020204" pitchFamily="34" charset="0"/>
                <a:cs typeface="Arial" panose="020B0604020202020204" pitchFamily="34" charset="0"/>
              </a:rPr>
              <a:t>Long  un-interrupted luminosity runs</a:t>
            </a:r>
          </a:p>
          <a:p>
            <a:pPr lvl="1">
              <a:lnSpc>
                <a:spcPct val="100000"/>
              </a:lnSpc>
              <a:spcBef>
                <a:spcPts val="0"/>
              </a:spcBef>
              <a:spcAft>
                <a:spcPts val="600"/>
              </a:spcAft>
              <a:buFont typeface="Courier New" panose="02070309020205020404" pitchFamily="49" charset="0"/>
              <a:buChar char="o"/>
            </a:pPr>
            <a:r>
              <a:rPr lang="en-US" sz="1600" b="1" dirty="0">
                <a:latin typeface="Arial" panose="020B0604020202020204" pitchFamily="34" charset="0"/>
                <a:cs typeface="Arial" panose="020B0604020202020204" pitchFamily="34" charset="0"/>
              </a:rPr>
              <a:t>Significant advance in accelerator science</a:t>
            </a:r>
          </a:p>
          <a:p>
            <a:pPr marL="457200" lvl="1" indent="0">
              <a:lnSpc>
                <a:spcPct val="100000"/>
              </a:lnSpc>
              <a:spcBef>
                <a:spcPts val="0"/>
              </a:spcBef>
              <a:spcAft>
                <a:spcPts val="600"/>
              </a:spcAft>
              <a:buNone/>
            </a:pPr>
            <a:r>
              <a:rPr lang="en-US" sz="400" b="1" dirty="0">
                <a:latin typeface="Arial" panose="020B0604020202020204" pitchFamily="34" charset="0"/>
                <a:cs typeface="Arial" panose="020B0604020202020204" pitchFamily="34" charset="0"/>
              </a:rPr>
              <a:t>   </a:t>
            </a:r>
          </a:p>
          <a:p>
            <a:pPr>
              <a:lnSpc>
                <a:spcPct val="100000"/>
              </a:lnSpc>
              <a:spcBef>
                <a:spcPts val="0"/>
              </a:spcBef>
              <a:spcAft>
                <a:spcPts val="600"/>
              </a:spcAft>
            </a:pPr>
            <a:r>
              <a:rPr lang="en-US" sz="1800" dirty="0">
                <a:latin typeface="Arial" panose="020B0604020202020204" pitchFamily="34" charset="0"/>
                <a:cs typeface="Arial" panose="020B0604020202020204" pitchFamily="34" charset="0"/>
              </a:rPr>
              <a:t>Active R&amp;D on demonstrating </a:t>
            </a:r>
            <a:r>
              <a:rPr lang="en-US" sz="1800" dirty="0" err="1">
                <a:latin typeface="Arial" panose="020B0604020202020204" pitchFamily="34" charset="0"/>
                <a:cs typeface="Arial" panose="020B0604020202020204" pitchFamily="34" charset="0"/>
              </a:rPr>
              <a:t>CeC</a:t>
            </a:r>
            <a:endParaRPr lang="en-US" sz="1800" dirty="0">
              <a:latin typeface="Arial" panose="020B0604020202020204" pitchFamily="34" charset="0"/>
              <a:cs typeface="Arial" panose="020B0604020202020204" pitchFamily="34" charset="0"/>
            </a:endParaRPr>
          </a:p>
          <a:p>
            <a:pPr>
              <a:lnSpc>
                <a:spcPct val="100000"/>
              </a:lnSpc>
              <a:spcBef>
                <a:spcPts val="0"/>
              </a:spcBef>
              <a:spcAft>
                <a:spcPts val="600"/>
              </a:spcAft>
            </a:pPr>
            <a:r>
              <a:rPr lang="en-US" sz="1800" dirty="0">
                <a:latin typeface="Arial" panose="020B0604020202020204" pitchFamily="34" charset="0"/>
                <a:cs typeface="Arial" panose="020B0604020202020204" pitchFamily="34" charset="0"/>
              </a:rPr>
              <a:t>Has also considered an alternative of frequent on-energy injections using existing Blue Ring that restores average luminosity up to ~ the peak luminosity</a:t>
            </a:r>
          </a:p>
          <a:p>
            <a:pPr>
              <a:lnSpc>
                <a:spcPct val="100000"/>
              </a:lnSpc>
              <a:spcBef>
                <a:spcPts val="0"/>
              </a:spcBef>
              <a:spcAft>
                <a:spcPts val="600"/>
              </a:spcAft>
            </a:pPr>
            <a:r>
              <a:rPr lang="en-US" sz="1800" dirty="0">
                <a:latin typeface="Arial" panose="020B0604020202020204" pitchFamily="34" charset="0"/>
                <a:cs typeface="Arial" panose="020B0604020202020204" pitchFamily="34" charset="0"/>
              </a:rPr>
              <a:t>Several alternative options are also being studied – an electron storage ring (single or dual energy) for incoherent electron cooling, use of induction accelerators to produce high power electron beam for cooling, etc.</a:t>
            </a:r>
          </a:p>
          <a:p>
            <a:pPr>
              <a:lnSpc>
                <a:spcPct val="100000"/>
              </a:lnSpc>
              <a:spcBef>
                <a:spcPts val="0"/>
              </a:spcBef>
              <a:spcAft>
                <a:spcPts val="600"/>
              </a:spcAft>
            </a:pPr>
            <a:endParaRPr lang="en-US" sz="1800" dirty="0">
              <a:latin typeface="Arial" panose="020B0604020202020204" pitchFamily="34" charset="0"/>
              <a:cs typeface="Arial" panose="020B0604020202020204" pitchFamily="34" charset="0"/>
            </a:endParaRPr>
          </a:p>
        </p:txBody>
      </p:sp>
      <p:sp>
        <p:nvSpPr>
          <p:cNvPr id="6" name="Slide Number Placeholder 4">
            <a:extLst>
              <a:ext uri="{FF2B5EF4-FFF2-40B4-BE49-F238E27FC236}">
                <a16:creationId xmlns:a16="http://schemas.microsoft.com/office/drawing/2014/main" id="{04A38C29-93E9-4349-A300-AC22B5287036}"/>
              </a:ext>
            </a:extLst>
          </p:cNvPr>
          <p:cNvSpPr>
            <a:spLocks noGrp="1"/>
          </p:cNvSpPr>
          <p:nvPr>
            <p:ph type="sldNum" sz="quarter" idx="12"/>
          </p:nvPr>
        </p:nvSpPr>
        <p:spPr>
          <a:xfrm>
            <a:off x="3543300" y="6362006"/>
            <a:ext cx="2057400" cy="365125"/>
          </a:xfrm>
        </p:spPr>
        <p:txBody>
          <a:bodyPr/>
          <a:lstStyle/>
          <a:p>
            <a:fld id="{893C5830-40F3-F04E-B2E3-10E6672BA8FF}" type="slidenum">
              <a:rPr lang="en-US" smtClean="0"/>
              <a:pPr/>
              <a:t>27</a:t>
            </a:fld>
            <a:endParaRPr lang="en-US" dirty="0"/>
          </a:p>
        </p:txBody>
      </p:sp>
    </p:spTree>
    <p:extLst>
      <p:ext uri="{BB962C8B-B14F-4D97-AF65-F5344CB8AC3E}">
        <p14:creationId xmlns:p14="http://schemas.microsoft.com/office/powerpoint/2010/main" val="13452170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3A266F9-5C5A-4E46-A1B6-8659CDBA1188}"/>
              </a:ext>
            </a:extLst>
          </p:cNvPr>
          <p:cNvSpPr>
            <a:spLocks noGrp="1"/>
          </p:cNvSpPr>
          <p:nvPr>
            <p:ph type="sldNum" sz="quarter" idx="12"/>
          </p:nvPr>
        </p:nvSpPr>
        <p:spPr/>
        <p:txBody>
          <a:bodyPr/>
          <a:lstStyle/>
          <a:p>
            <a:fld id="{893C5830-40F3-F04E-B2E3-10E6672BA8FF}" type="slidenum">
              <a:rPr lang="en-US" smtClean="0"/>
              <a:pPr/>
              <a:t>28</a:t>
            </a:fld>
            <a:endParaRPr lang="en-US"/>
          </a:p>
        </p:txBody>
      </p:sp>
      <p:pic>
        <p:nvPicPr>
          <p:cNvPr id="5" name="Picture 4">
            <a:extLst>
              <a:ext uri="{FF2B5EF4-FFF2-40B4-BE49-F238E27FC236}">
                <a16:creationId xmlns:a16="http://schemas.microsoft.com/office/drawing/2014/main" id="{B29EF7A9-A423-4247-BF52-695A794B2831}"/>
              </a:ext>
            </a:extLst>
          </p:cNvPr>
          <p:cNvPicPr>
            <a:picLocks noChangeAspect="1"/>
          </p:cNvPicPr>
          <p:nvPr/>
        </p:nvPicPr>
        <p:blipFill>
          <a:blip r:embed="rId2"/>
          <a:stretch>
            <a:fillRect/>
          </a:stretch>
        </p:blipFill>
        <p:spPr>
          <a:xfrm>
            <a:off x="1056755" y="799078"/>
            <a:ext cx="7179455" cy="2881215"/>
          </a:xfrm>
          <a:prstGeom prst="rect">
            <a:avLst/>
          </a:prstGeom>
        </p:spPr>
      </p:pic>
      <p:sp>
        <p:nvSpPr>
          <p:cNvPr id="6" name="Title 1">
            <a:extLst>
              <a:ext uri="{FF2B5EF4-FFF2-40B4-BE49-F238E27FC236}">
                <a16:creationId xmlns:a16="http://schemas.microsoft.com/office/drawing/2014/main" id="{4DB33CCC-C9E3-E44A-ADEF-7E1BCF4DE985}"/>
              </a:ext>
            </a:extLst>
          </p:cNvPr>
          <p:cNvSpPr>
            <a:spLocks noGrp="1"/>
          </p:cNvSpPr>
          <p:nvPr>
            <p:ph type="title"/>
          </p:nvPr>
        </p:nvSpPr>
        <p:spPr>
          <a:xfrm>
            <a:off x="0" y="174893"/>
            <a:ext cx="9144000" cy="470011"/>
          </a:xfrm>
        </p:spPr>
        <p:txBody>
          <a:bodyPr>
            <a:noAutofit/>
          </a:bodyPr>
          <a:lstStyle/>
          <a:p>
            <a:pPr algn="ctr"/>
            <a:r>
              <a:rPr lang="en-US" sz="3600" dirty="0">
                <a:solidFill>
                  <a:schemeClr val="accent5">
                    <a:lumMod val="50000"/>
                  </a:schemeClr>
                </a:solidFill>
              </a:rPr>
              <a:t>EIC Strong Hadron Cooling</a:t>
            </a:r>
          </a:p>
        </p:txBody>
      </p:sp>
      <p:sp>
        <p:nvSpPr>
          <p:cNvPr id="7" name="TextBox 6">
            <a:extLst>
              <a:ext uri="{FF2B5EF4-FFF2-40B4-BE49-F238E27FC236}">
                <a16:creationId xmlns:a16="http://schemas.microsoft.com/office/drawing/2014/main" id="{AFADC9F3-35D7-5346-9FBB-8E07B604E2B3}"/>
              </a:ext>
            </a:extLst>
          </p:cNvPr>
          <p:cNvSpPr txBox="1"/>
          <p:nvPr/>
        </p:nvSpPr>
        <p:spPr>
          <a:xfrm>
            <a:off x="1288253" y="720911"/>
            <a:ext cx="5740906" cy="369332"/>
          </a:xfrm>
          <a:prstGeom prst="rect">
            <a:avLst/>
          </a:prstGeom>
          <a:noFill/>
        </p:spPr>
        <p:txBody>
          <a:bodyPr wrap="square" rtlCol="0">
            <a:spAutoFit/>
          </a:bodyPr>
          <a:lstStyle/>
          <a:p>
            <a:r>
              <a:rPr lang="en-US" b="1" dirty="0"/>
              <a:t>Coherent Electron Cooling with </a:t>
            </a:r>
            <a:r>
              <a:rPr lang="en-US" b="1" dirty="0">
                <a:latin typeface="Symbol" panose="05050102010706020507" pitchFamily="18" charset="2"/>
              </a:rPr>
              <a:t>m</a:t>
            </a:r>
            <a:r>
              <a:rPr lang="en-US" b="1" dirty="0"/>
              <a:t>-bunching  amplification</a:t>
            </a:r>
          </a:p>
        </p:txBody>
      </p:sp>
      <p:sp>
        <p:nvSpPr>
          <p:cNvPr id="8" name="TextBox 7">
            <a:extLst>
              <a:ext uri="{FF2B5EF4-FFF2-40B4-BE49-F238E27FC236}">
                <a16:creationId xmlns:a16="http://schemas.microsoft.com/office/drawing/2014/main" id="{5CD18863-6559-CC4D-B376-C8226B7FFD71}"/>
              </a:ext>
            </a:extLst>
          </p:cNvPr>
          <p:cNvSpPr txBox="1"/>
          <p:nvPr/>
        </p:nvSpPr>
        <p:spPr>
          <a:xfrm>
            <a:off x="-13437" y="3697557"/>
            <a:ext cx="8827264" cy="646331"/>
          </a:xfrm>
          <a:prstGeom prst="rect">
            <a:avLst/>
          </a:prstGeom>
          <a:noFill/>
        </p:spPr>
        <p:txBody>
          <a:bodyPr wrap="square" rtlCol="0">
            <a:spAutoFit/>
          </a:bodyPr>
          <a:lstStyle/>
          <a:p>
            <a:pPr marL="285750" indent="-285750">
              <a:buFont typeface="Arial" panose="020B0604020202020204" pitchFamily="34" charset="0"/>
              <a:buChar char="•"/>
            </a:pPr>
            <a:r>
              <a:rPr lang="en-US" dirty="0"/>
              <a:t>Design Cooling Rate  </a:t>
            </a:r>
            <a:r>
              <a:rPr lang="en-US" dirty="0" err="1"/>
              <a:t>R</a:t>
            </a:r>
            <a:r>
              <a:rPr lang="en-US" baseline="-25000" dirty="0" err="1"/>
              <a:t>cool</a:t>
            </a:r>
            <a:r>
              <a:rPr lang="en-US" dirty="0"/>
              <a:t>= 1-2 h</a:t>
            </a:r>
            <a:r>
              <a:rPr lang="en-US" baseline="30000" dirty="0"/>
              <a:t>-1</a:t>
            </a:r>
          </a:p>
          <a:p>
            <a:pPr marL="285750" indent="-285750">
              <a:buFont typeface="Arial" panose="020B0604020202020204" pitchFamily="34" charset="0"/>
              <a:buChar char="•"/>
            </a:pPr>
            <a:r>
              <a:rPr lang="en-US" dirty="0"/>
              <a:t>Electron beam current </a:t>
            </a:r>
            <a:r>
              <a:rPr lang="en-US" dirty="0" err="1"/>
              <a:t>I</a:t>
            </a:r>
            <a:r>
              <a:rPr lang="en-US" baseline="-25000" dirty="0" err="1"/>
              <a:t>e</a:t>
            </a:r>
            <a:r>
              <a:rPr lang="en-US" dirty="0"/>
              <a:t>=100 mA (1nC/bunch), electron emittance </a:t>
            </a:r>
            <a:r>
              <a:rPr lang="en-US" dirty="0" err="1">
                <a:latin typeface="Symbol" panose="05050102010706020507" pitchFamily="18" charset="2"/>
              </a:rPr>
              <a:t>e</a:t>
            </a:r>
            <a:r>
              <a:rPr lang="en-US" baseline="-25000" dirty="0" err="1"/>
              <a:t>xyN</a:t>
            </a:r>
            <a:r>
              <a:rPr lang="en-US" dirty="0"/>
              <a:t>= 2.5/0.5</a:t>
            </a:r>
            <a:r>
              <a:rPr lang="en-US" dirty="0">
                <a:latin typeface="Symbol" panose="05050102010706020507" pitchFamily="18" charset="2"/>
              </a:rPr>
              <a:t>m</a:t>
            </a:r>
            <a:r>
              <a:rPr lang="en-US" dirty="0"/>
              <a:t>m</a:t>
            </a:r>
          </a:p>
        </p:txBody>
      </p:sp>
      <p:sp>
        <p:nvSpPr>
          <p:cNvPr id="9" name="Rectangle 8">
            <a:extLst>
              <a:ext uri="{FF2B5EF4-FFF2-40B4-BE49-F238E27FC236}">
                <a16:creationId xmlns:a16="http://schemas.microsoft.com/office/drawing/2014/main" id="{DCFBB03D-D7EB-1148-9A19-8D6EC8A146EE}"/>
              </a:ext>
            </a:extLst>
          </p:cNvPr>
          <p:cNvSpPr/>
          <p:nvPr/>
        </p:nvSpPr>
        <p:spPr>
          <a:xfrm>
            <a:off x="203811" y="4517960"/>
            <a:ext cx="8830019" cy="1831271"/>
          </a:xfrm>
          <a:prstGeom prst="rect">
            <a:avLst/>
          </a:prstGeom>
        </p:spPr>
        <p:txBody>
          <a:bodyPr wrap="square">
            <a:spAutoFit/>
          </a:bodyPr>
          <a:lstStyle/>
          <a:p>
            <a:pPr marL="228600" lvl="0" indent="-228600">
              <a:spcAft>
                <a:spcPts val="600"/>
              </a:spcAft>
              <a:buFont typeface="Arial" panose="020B0604020202020204" pitchFamily="34" charset="0"/>
              <a:buChar char="•"/>
            </a:pPr>
            <a:r>
              <a:rPr lang="en-US" sz="1700" b="1" dirty="0">
                <a:solidFill>
                  <a:prstClr val="black"/>
                </a:solidFill>
                <a:latin typeface="Arial" panose="020B0604020202020204" pitchFamily="34" charset="0"/>
                <a:cs typeface="Arial" panose="020B0604020202020204" pitchFamily="34" charset="0"/>
              </a:rPr>
              <a:t>EIC  Strong Hadron Cooling</a:t>
            </a:r>
            <a:r>
              <a:rPr lang="en-US" sz="1700" dirty="0">
                <a:solidFill>
                  <a:prstClr val="black"/>
                </a:solidFill>
                <a:latin typeface="Arial" panose="020B0604020202020204" pitchFamily="34" charset="0"/>
                <a:cs typeface="Arial" panose="020B0604020202020204" pitchFamily="34" charset="0"/>
              </a:rPr>
              <a:t>: extension of established stochastic cooling to higher bandwidth: replacing cables @ amplifiers with electron beam and beam dynamical effects: </a:t>
            </a:r>
            <a:r>
              <a:rPr lang="en-US" sz="1700" b="1" dirty="0">
                <a:solidFill>
                  <a:prstClr val="black"/>
                </a:solidFill>
                <a:latin typeface="Arial" panose="020B0604020202020204" pitchFamily="34" charset="0"/>
                <a:cs typeface="Arial" panose="020B0604020202020204" pitchFamily="34" charset="0"/>
              </a:rPr>
              <a:t>Coherent Electron Cooling (</a:t>
            </a:r>
            <a:r>
              <a:rPr lang="en-US" sz="1700" b="1" dirty="0" err="1">
                <a:solidFill>
                  <a:prstClr val="black"/>
                </a:solidFill>
                <a:latin typeface="Arial" panose="020B0604020202020204" pitchFamily="34" charset="0"/>
                <a:cs typeface="Arial" panose="020B0604020202020204" pitchFamily="34" charset="0"/>
              </a:rPr>
              <a:t>CeC</a:t>
            </a:r>
            <a:r>
              <a:rPr lang="en-US" sz="1700" b="1" dirty="0">
                <a:solidFill>
                  <a:prstClr val="black"/>
                </a:solidFill>
                <a:latin typeface="Arial" panose="020B0604020202020204" pitchFamily="34" charset="0"/>
                <a:cs typeface="Arial" panose="020B0604020202020204" pitchFamily="34" charset="0"/>
              </a:rPr>
              <a:t>) </a:t>
            </a:r>
            <a:endParaRPr lang="en-US" sz="1700" dirty="0">
              <a:solidFill>
                <a:prstClr val="black"/>
              </a:solidFill>
              <a:latin typeface="Arial" panose="020B0604020202020204" pitchFamily="34" charset="0"/>
              <a:cs typeface="Arial" panose="020B0604020202020204" pitchFamily="34" charset="0"/>
            </a:endParaRPr>
          </a:p>
          <a:p>
            <a:pPr marL="228600" lvl="0" indent="-228600">
              <a:spcAft>
                <a:spcPts val="600"/>
              </a:spcAft>
              <a:buFont typeface="Arial" panose="020B0604020202020204" pitchFamily="34" charset="0"/>
              <a:buChar char="•"/>
            </a:pPr>
            <a:r>
              <a:rPr lang="en-US" sz="1700" b="1" dirty="0">
                <a:solidFill>
                  <a:prstClr val="black"/>
                </a:solidFill>
                <a:latin typeface="Arial" panose="020B0604020202020204" pitchFamily="34" charset="0"/>
                <a:cs typeface="Arial" panose="020B0604020202020204" pitchFamily="34" charset="0"/>
              </a:rPr>
              <a:t>Establishing </a:t>
            </a:r>
            <a:r>
              <a:rPr lang="en-US" sz="1700" b="1" dirty="0" err="1">
                <a:solidFill>
                  <a:prstClr val="black"/>
                </a:solidFill>
                <a:latin typeface="Arial" panose="020B0604020202020204" pitchFamily="34" charset="0"/>
                <a:cs typeface="Arial" panose="020B0604020202020204" pitchFamily="34" charset="0"/>
              </a:rPr>
              <a:t>CeC</a:t>
            </a:r>
            <a:r>
              <a:rPr lang="en-US" sz="1700" b="1" dirty="0">
                <a:solidFill>
                  <a:prstClr val="black"/>
                </a:solidFill>
                <a:latin typeface="Arial" panose="020B0604020202020204" pitchFamily="34" charset="0"/>
                <a:cs typeface="Arial" panose="020B0604020202020204" pitchFamily="34" charset="0"/>
              </a:rPr>
              <a:t> will provide</a:t>
            </a:r>
            <a:r>
              <a:rPr lang="en-US" sz="1700" dirty="0">
                <a:solidFill>
                  <a:prstClr val="black"/>
                </a:solidFill>
                <a:latin typeface="Arial" panose="020B0604020202020204" pitchFamily="34" charset="0"/>
                <a:cs typeface="Arial" panose="020B0604020202020204" pitchFamily="34" charset="0"/>
              </a:rPr>
              <a:t>:  </a:t>
            </a:r>
          </a:p>
          <a:p>
            <a:pPr marL="685800" lvl="1" indent="-228600">
              <a:spcAft>
                <a:spcPts val="600"/>
              </a:spcAft>
              <a:buFont typeface="Courier New" panose="02070309020205020404" pitchFamily="49" charset="0"/>
              <a:buChar char="o"/>
            </a:pPr>
            <a:r>
              <a:rPr lang="en-US" sz="1500" b="1" dirty="0">
                <a:solidFill>
                  <a:prstClr val="black"/>
                </a:solidFill>
                <a:latin typeface="Arial" panose="020B0604020202020204" pitchFamily="34" charset="0"/>
                <a:cs typeface="Arial" panose="020B0604020202020204" pitchFamily="34" charset="0"/>
              </a:rPr>
              <a:t>Long  un-interrupted luminosity runs</a:t>
            </a:r>
          </a:p>
          <a:p>
            <a:pPr marL="685800" lvl="1" indent="-228600">
              <a:spcAft>
                <a:spcPts val="600"/>
              </a:spcAft>
              <a:buFont typeface="Courier New" panose="02070309020205020404" pitchFamily="49" charset="0"/>
              <a:buChar char="o"/>
            </a:pPr>
            <a:r>
              <a:rPr lang="en-US" sz="1500" b="1" dirty="0">
                <a:solidFill>
                  <a:prstClr val="black"/>
                </a:solidFill>
                <a:latin typeface="Arial" panose="020B0604020202020204" pitchFamily="34" charset="0"/>
                <a:cs typeface="Arial" panose="020B0604020202020204" pitchFamily="34" charset="0"/>
              </a:rPr>
              <a:t>Significant advance in accelerator science</a:t>
            </a:r>
          </a:p>
        </p:txBody>
      </p:sp>
    </p:spTree>
    <p:extLst>
      <p:ext uri="{BB962C8B-B14F-4D97-AF65-F5344CB8AC3E}">
        <p14:creationId xmlns:p14="http://schemas.microsoft.com/office/powerpoint/2010/main" val="31936210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E02EBB-D0BE-4A0F-8922-6991AC6B0E5A}"/>
              </a:ext>
            </a:extLst>
          </p:cNvPr>
          <p:cNvSpPr>
            <a:spLocks noGrp="1"/>
          </p:cNvSpPr>
          <p:nvPr>
            <p:ph type="title"/>
          </p:nvPr>
        </p:nvSpPr>
        <p:spPr>
          <a:xfrm>
            <a:off x="628650" y="150768"/>
            <a:ext cx="7886700" cy="428715"/>
          </a:xfrm>
        </p:spPr>
        <p:txBody>
          <a:bodyPr>
            <a:normAutofit fontScale="90000"/>
          </a:bodyPr>
          <a:lstStyle/>
          <a:p>
            <a:r>
              <a:rPr lang="en-US" sz="3200" dirty="0"/>
              <a:t>Progress on Strong Hadron Cooling</a:t>
            </a:r>
          </a:p>
        </p:txBody>
      </p:sp>
      <p:sp>
        <p:nvSpPr>
          <p:cNvPr id="3" name="Content Placeholder 2">
            <a:extLst>
              <a:ext uri="{FF2B5EF4-FFF2-40B4-BE49-F238E27FC236}">
                <a16:creationId xmlns:a16="http://schemas.microsoft.com/office/drawing/2014/main" id="{456A5A1E-4D6F-4339-B0B7-65BAEC3A9F7F}"/>
              </a:ext>
            </a:extLst>
          </p:cNvPr>
          <p:cNvSpPr>
            <a:spLocks noGrp="1"/>
          </p:cNvSpPr>
          <p:nvPr>
            <p:ph idx="1"/>
          </p:nvPr>
        </p:nvSpPr>
        <p:spPr>
          <a:xfrm>
            <a:off x="295675" y="793841"/>
            <a:ext cx="8389415" cy="4351338"/>
          </a:xfrm>
        </p:spPr>
        <p:txBody>
          <a:bodyPr>
            <a:normAutofit/>
          </a:bodyPr>
          <a:lstStyle/>
          <a:p>
            <a:pPr marL="0" indent="0">
              <a:buNone/>
            </a:pPr>
            <a:r>
              <a:rPr lang="en-US" sz="1800" dirty="0"/>
              <a:t>                           Optics and Geometry</a:t>
            </a:r>
          </a:p>
          <a:p>
            <a:endParaRPr lang="en-US" sz="1800" dirty="0"/>
          </a:p>
          <a:p>
            <a:endParaRPr lang="en-US" sz="1800" dirty="0"/>
          </a:p>
          <a:p>
            <a:pPr marL="0" indent="0">
              <a:buNone/>
            </a:pPr>
            <a:endParaRPr lang="en-US" sz="1800" dirty="0"/>
          </a:p>
          <a:p>
            <a:pPr marL="0" indent="0">
              <a:buNone/>
            </a:pPr>
            <a:r>
              <a:rPr lang="en-US" sz="1800" dirty="0"/>
              <a:t>                                                                   </a:t>
            </a:r>
          </a:p>
          <a:p>
            <a:pPr marL="0" indent="0">
              <a:lnSpc>
                <a:spcPct val="100000"/>
              </a:lnSpc>
              <a:spcBef>
                <a:spcPts val="0"/>
              </a:spcBef>
              <a:buNone/>
            </a:pPr>
            <a:endParaRPr lang="en-US" sz="1800" dirty="0"/>
          </a:p>
          <a:p>
            <a:pPr marL="0" indent="0">
              <a:lnSpc>
                <a:spcPct val="100000"/>
              </a:lnSpc>
              <a:spcBef>
                <a:spcPts val="0"/>
              </a:spcBef>
              <a:buNone/>
            </a:pPr>
            <a:r>
              <a:rPr lang="en-US" sz="1800" dirty="0"/>
              <a:t>    Optimization of transverse </a:t>
            </a:r>
          </a:p>
          <a:p>
            <a:pPr marL="0" indent="0">
              <a:lnSpc>
                <a:spcPct val="100000"/>
              </a:lnSpc>
              <a:spcBef>
                <a:spcPts val="0"/>
              </a:spcBef>
              <a:buNone/>
            </a:pPr>
            <a:r>
              <a:rPr lang="en-US" sz="1800" dirty="0"/>
              <a:t>     vs longitudinal cooling                                                       </a:t>
            </a:r>
          </a:p>
          <a:p>
            <a:pPr marL="0" indent="0">
              <a:buNone/>
            </a:pPr>
            <a:endParaRPr lang="en-US" sz="1800" dirty="0"/>
          </a:p>
        </p:txBody>
      </p:sp>
      <p:pic>
        <p:nvPicPr>
          <p:cNvPr id="4" name="Picture 3">
            <a:extLst>
              <a:ext uri="{FF2B5EF4-FFF2-40B4-BE49-F238E27FC236}">
                <a16:creationId xmlns:a16="http://schemas.microsoft.com/office/drawing/2014/main" id="{8348102E-A17A-420A-9C0D-46B342F03DC2}"/>
              </a:ext>
            </a:extLst>
          </p:cNvPr>
          <p:cNvPicPr>
            <a:picLocks noChangeAspect="1"/>
          </p:cNvPicPr>
          <p:nvPr/>
        </p:nvPicPr>
        <p:blipFill>
          <a:blip r:embed="rId3"/>
          <a:stretch>
            <a:fillRect/>
          </a:stretch>
        </p:blipFill>
        <p:spPr>
          <a:xfrm>
            <a:off x="4328165" y="758673"/>
            <a:ext cx="4295970" cy="1227420"/>
          </a:xfrm>
          <a:prstGeom prst="rect">
            <a:avLst/>
          </a:prstGeom>
        </p:spPr>
      </p:pic>
      <p:pic>
        <p:nvPicPr>
          <p:cNvPr id="5" name="Picture 4">
            <a:extLst>
              <a:ext uri="{FF2B5EF4-FFF2-40B4-BE49-F238E27FC236}">
                <a16:creationId xmlns:a16="http://schemas.microsoft.com/office/drawing/2014/main" id="{8441882E-5F58-4914-836D-6BA5A4321A52}"/>
              </a:ext>
            </a:extLst>
          </p:cNvPr>
          <p:cNvPicPr>
            <a:picLocks noChangeAspect="1"/>
          </p:cNvPicPr>
          <p:nvPr/>
        </p:nvPicPr>
        <p:blipFill>
          <a:blip r:embed="rId4"/>
          <a:stretch>
            <a:fillRect/>
          </a:stretch>
        </p:blipFill>
        <p:spPr>
          <a:xfrm>
            <a:off x="361164" y="5024864"/>
            <a:ext cx="3052601" cy="1442735"/>
          </a:xfrm>
          <a:prstGeom prst="rect">
            <a:avLst/>
          </a:prstGeom>
        </p:spPr>
      </p:pic>
      <p:pic>
        <p:nvPicPr>
          <p:cNvPr id="6" name="Picture 5" descr="A close up of a map&#10;&#10;Description automatically generated">
            <a:extLst>
              <a:ext uri="{FF2B5EF4-FFF2-40B4-BE49-F238E27FC236}">
                <a16:creationId xmlns:a16="http://schemas.microsoft.com/office/drawing/2014/main" id="{7B70BA36-98FD-4196-86B2-A39A41CB8848}"/>
              </a:ext>
            </a:extLst>
          </p:cNvPr>
          <p:cNvPicPr/>
          <p:nvPr/>
        </p:nvPicPr>
        <p:blipFill>
          <a:blip r:embed="rId5"/>
          <a:stretch>
            <a:fillRect/>
          </a:stretch>
        </p:blipFill>
        <p:spPr>
          <a:xfrm>
            <a:off x="3413590" y="2695324"/>
            <a:ext cx="2153584" cy="1702373"/>
          </a:xfrm>
          <a:prstGeom prst="rect">
            <a:avLst/>
          </a:prstGeom>
        </p:spPr>
      </p:pic>
      <p:pic>
        <p:nvPicPr>
          <p:cNvPr id="7" name="Picture 6">
            <a:extLst>
              <a:ext uri="{FF2B5EF4-FFF2-40B4-BE49-F238E27FC236}">
                <a16:creationId xmlns:a16="http://schemas.microsoft.com/office/drawing/2014/main" id="{C74C7A6F-DCDB-43B1-99ED-49422E755C5E}"/>
              </a:ext>
            </a:extLst>
          </p:cNvPr>
          <p:cNvPicPr>
            <a:picLocks noChangeAspect="1"/>
          </p:cNvPicPr>
          <p:nvPr/>
        </p:nvPicPr>
        <p:blipFill>
          <a:blip r:embed="rId6"/>
          <a:stretch>
            <a:fillRect/>
          </a:stretch>
        </p:blipFill>
        <p:spPr>
          <a:xfrm>
            <a:off x="6531759" y="4901440"/>
            <a:ext cx="2490406" cy="1845831"/>
          </a:xfrm>
          <a:prstGeom prst="rect">
            <a:avLst/>
          </a:prstGeom>
        </p:spPr>
      </p:pic>
      <p:sp>
        <p:nvSpPr>
          <p:cNvPr id="8" name="TextBox 7">
            <a:extLst>
              <a:ext uri="{FF2B5EF4-FFF2-40B4-BE49-F238E27FC236}">
                <a16:creationId xmlns:a16="http://schemas.microsoft.com/office/drawing/2014/main" id="{69D439C4-D87F-409A-B0B4-6405FD65439B}"/>
              </a:ext>
            </a:extLst>
          </p:cNvPr>
          <p:cNvSpPr txBox="1"/>
          <p:nvPr/>
        </p:nvSpPr>
        <p:spPr>
          <a:xfrm>
            <a:off x="3615671" y="5094919"/>
            <a:ext cx="2702137" cy="1200329"/>
          </a:xfrm>
          <a:prstGeom prst="rect">
            <a:avLst/>
          </a:prstGeom>
          <a:noFill/>
        </p:spPr>
        <p:txBody>
          <a:bodyPr wrap="square" rtlCol="0">
            <a:spAutoFit/>
          </a:bodyPr>
          <a:lstStyle/>
          <a:p>
            <a:pPr marL="285750" indent="-285750">
              <a:buFont typeface="Arial" panose="020B0604020202020204" pitchFamily="34" charset="0"/>
              <a:buChar char="•"/>
            </a:pPr>
            <a:r>
              <a:rPr lang="en-US" dirty="0"/>
              <a:t>CeC test set up in RHIC: Plasma cascade amplification section with strong solenoids</a:t>
            </a:r>
          </a:p>
        </p:txBody>
      </p:sp>
      <p:pic>
        <p:nvPicPr>
          <p:cNvPr id="9" name="Picture 8" descr="A picture containing object, antenna&#10;&#10;Description automatically generated">
            <a:extLst>
              <a:ext uri="{FF2B5EF4-FFF2-40B4-BE49-F238E27FC236}">
                <a16:creationId xmlns:a16="http://schemas.microsoft.com/office/drawing/2014/main" id="{12FC810D-FA59-41B7-988E-7182095E4C4D}"/>
              </a:ext>
            </a:extLst>
          </p:cNvPr>
          <p:cNvPicPr/>
          <p:nvPr/>
        </p:nvPicPr>
        <p:blipFill>
          <a:blip r:embed="rId7"/>
          <a:stretch>
            <a:fillRect/>
          </a:stretch>
        </p:blipFill>
        <p:spPr>
          <a:xfrm>
            <a:off x="458910" y="1211736"/>
            <a:ext cx="3666744" cy="1337422"/>
          </a:xfrm>
          <a:prstGeom prst="rect">
            <a:avLst/>
          </a:prstGeom>
        </p:spPr>
      </p:pic>
      <p:sp>
        <p:nvSpPr>
          <p:cNvPr id="10" name="TextBox 9">
            <a:extLst>
              <a:ext uri="{FF2B5EF4-FFF2-40B4-BE49-F238E27FC236}">
                <a16:creationId xmlns:a16="http://schemas.microsoft.com/office/drawing/2014/main" id="{C0C863F8-292B-44B2-82F4-C5D069C4B320}"/>
              </a:ext>
            </a:extLst>
          </p:cNvPr>
          <p:cNvSpPr txBox="1"/>
          <p:nvPr/>
        </p:nvSpPr>
        <p:spPr>
          <a:xfrm>
            <a:off x="850392" y="1824492"/>
            <a:ext cx="923544" cy="307777"/>
          </a:xfrm>
          <a:prstGeom prst="rect">
            <a:avLst/>
          </a:prstGeom>
          <a:noFill/>
        </p:spPr>
        <p:txBody>
          <a:bodyPr wrap="square" rtlCol="0">
            <a:spAutoFit/>
          </a:bodyPr>
          <a:lstStyle/>
          <a:p>
            <a:r>
              <a:rPr lang="en-US" sz="1400" dirty="0"/>
              <a:t>ERL</a:t>
            </a:r>
          </a:p>
        </p:txBody>
      </p:sp>
      <p:sp>
        <p:nvSpPr>
          <p:cNvPr id="11" name="TextBox 10">
            <a:extLst>
              <a:ext uri="{FF2B5EF4-FFF2-40B4-BE49-F238E27FC236}">
                <a16:creationId xmlns:a16="http://schemas.microsoft.com/office/drawing/2014/main" id="{874A6E5E-6DBC-4735-A5C5-8C20910B79DA}"/>
              </a:ext>
            </a:extLst>
          </p:cNvPr>
          <p:cNvSpPr txBox="1"/>
          <p:nvPr/>
        </p:nvSpPr>
        <p:spPr>
          <a:xfrm>
            <a:off x="2619756" y="1901406"/>
            <a:ext cx="1588018" cy="307777"/>
          </a:xfrm>
          <a:prstGeom prst="rect">
            <a:avLst/>
          </a:prstGeom>
          <a:noFill/>
        </p:spPr>
        <p:txBody>
          <a:bodyPr wrap="square" rtlCol="0">
            <a:spAutoFit/>
          </a:bodyPr>
          <a:lstStyle/>
          <a:p>
            <a:r>
              <a:rPr lang="en-US" sz="1400" dirty="0"/>
              <a:t>Amplification</a:t>
            </a:r>
          </a:p>
        </p:txBody>
      </p:sp>
      <p:sp>
        <p:nvSpPr>
          <p:cNvPr id="12" name="TextBox 11">
            <a:extLst>
              <a:ext uri="{FF2B5EF4-FFF2-40B4-BE49-F238E27FC236}">
                <a16:creationId xmlns:a16="http://schemas.microsoft.com/office/drawing/2014/main" id="{287E9C18-65CF-4A93-B55C-B21C3DCC87FB}"/>
              </a:ext>
            </a:extLst>
          </p:cNvPr>
          <p:cNvSpPr txBox="1"/>
          <p:nvPr/>
        </p:nvSpPr>
        <p:spPr>
          <a:xfrm>
            <a:off x="3639312" y="1460865"/>
            <a:ext cx="627898" cy="307777"/>
          </a:xfrm>
          <a:prstGeom prst="rect">
            <a:avLst/>
          </a:prstGeom>
          <a:noFill/>
        </p:spPr>
        <p:txBody>
          <a:bodyPr wrap="square" rtlCol="0">
            <a:spAutoFit/>
          </a:bodyPr>
          <a:lstStyle/>
          <a:p>
            <a:r>
              <a:rPr lang="en-US" sz="1400" dirty="0"/>
              <a:t>kicker</a:t>
            </a:r>
          </a:p>
        </p:txBody>
      </p:sp>
      <p:sp>
        <p:nvSpPr>
          <p:cNvPr id="13" name="TextBox 12">
            <a:extLst>
              <a:ext uri="{FF2B5EF4-FFF2-40B4-BE49-F238E27FC236}">
                <a16:creationId xmlns:a16="http://schemas.microsoft.com/office/drawing/2014/main" id="{6C6B09A8-1D13-47CC-B51B-EA48739256C2}"/>
              </a:ext>
            </a:extLst>
          </p:cNvPr>
          <p:cNvSpPr txBox="1"/>
          <p:nvPr/>
        </p:nvSpPr>
        <p:spPr>
          <a:xfrm>
            <a:off x="1773936" y="2281501"/>
            <a:ext cx="996696" cy="307777"/>
          </a:xfrm>
          <a:prstGeom prst="rect">
            <a:avLst/>
          </a:prstGeom>
          <a:solidFill>
            <a:schemeClr val="bg1"/>
          </a:solidFill>
        </p:spPr>
        <p:txBody>
          <a:bodyPr wrap="square" rtlCol="0">
            <a:spAutoFit/>
          </a:bodyPr>
          <a:lstStyle/>
          <a:p>
            <a:r>
              <a:rPr lang="en-US" sz="1400" dirty="0"/>
              <a:t>modulator</a:t>
            </a:r>
          </a:p>
        </p:txBody>
      </p:sp>
      <p:sp>
        <p:nvSpPr>
          <p:cNvPr id="14" name="TextBox 13">
            <a:extLst>
              <a:ext uri="{FF2B5EF4-FFF2-40B4-BE49-F238E27FC236}">
                <a16:creationId xmlns:a16="http://schemas.microsoft.com/office/drawing/2014/main" id="{9AD85F3E-4A68-4700-A24F-8BFBAF898E03}"/>
              </a:ext>
            </a:extLst>
          </p:cNvPr>
          <p:cNvSpPr txBox="1"/>
          <p:nvPr/>
        </p:nvSpPr>
        <p:spPr>
          <a:xfrm>
            <a:off x="1773936" y="1460865"/>
            <a:ext cx="1088136" cy="523220"/>
          </a:xfrm>
          <a:prstGeom prst="rect">
            <a:avLst/>
          </a:prstGeom>
          <a:noFill/>
        </p:spPr>
        <p:txBody>
          <a:bodyPr wrap="square" rtlCol="0">
            <a:spAutoFit/>
          </a:bodyPr>
          <a:lstStyle/>
          <a:p>
            <a:r>
              <a:rPr lang="en-US" sz="1400" dirty="0"/>
              <a:t>e Return path</a:t>
            </a:r>
          </a:p>
        </p:txBody>
      </p:sp>
      <p:pic>
        <p:nvPicPr>
          <p:cNvPr id="15" name="Picture 14">
            <a:extLst>
              <a:ext uri="{FF2B5EF4-FFF2-40B4-BE49-F238E27FC236}">
                <a16:creationId xmlns:a16="http://schemas.microsoft.com/office/drawing/2014/main" id="{5283F2FA-BC25-48E8-9EBF-1B8C05EB5DD0}"/>
              </a:ext>
            </a:extLst>
          </p:cNvPr>
          <p:cNvPicPr>
            <a:picLocks noChangeAspect="1"/>
          </p:cNvPicPr>
          <p:nvPr/>
        </p:nvPicPr>
        <p:blipFill>
          <a:blip r:embed="rId8"/>
          <a:stretch>
            <a:fillRect/>
          </a:stretch>
        </p:blipFill>
        <p:spPr>
          <a:xfrm>
            <a:off x="6464614" y="2975083"/>
            <a:ext cx="2302094" cy="1552575"/>
          </a:xfrm>
          <a:prstGeom prst="rect">
            <a:avLst/>
          </a:prstGeom>
        </p:spPr>
      </p:pic>
      <p:sp>
        <p:nvSpPr>
          <p:cNvPr id="16" name="TextBox 15">
            <a:extLst>
              <a:ext uri="{FF2B5EF4-FFF2-40B4-BE49-F238E27FC236}">
                <a16:creationId xmlns:a16="http://schemas.microsoft.com/office/drawing/2014/main" id="{11260928-01A5-4B55-A777-50F470FA32BA}"/>
              </a:ext>
            </a:extLst>
          </p:cNvPr>
          <p:cNvSpPr txBox="1"/>
          <p:nvPr/>
        </p:nvSpPr>
        <p:spPr>
          <a:xfrm>
            <a:off x="6464614" y="2118857"/>
            <a:ext cx="2383711" cy="923330"/>
          </a:xfrm>
          <a:prstGeom prst="rect">
            <a:avLst/>
          </a:prstGeom>
          <a:noFill/>
        </p:spPr>
        <p:txBody>
          <a:bodyPr wrap="square" rtlCol="0">
            <a:spAutoFit/>
          </a:bodyPr>
          <a:lstStyle/>
          <a:p>
            <a:r>
              <a:rPr lang="en-US" dirty="0"/>
              <a:t>ERL optimization:</a:t>
            </a:r>
          </a:p>
          <a:p>
            <a:r>
              <a:rPr lang="en-US" dirty="0"/>
              <a:t>Less components, better performance!!</a:t>
            </a:r>
          </a:p>
        </p:txBody>
      </p:sp>
      <p:sp>
        <p:nvSpPr>
          <p:cNvPr id="17" name="TextBox 16">
            <a:extLst>
              <a:ext uri="{FF2B5EF4-FFF2-40B4-BE49-F238E27FC236}">
                <a16:creationId xmlns:a16="http://schemas.microsoft.com/office/drawing/2014/main" id="{4F36EED5-6A0A-4191-A168-D234528CF5F0}"/>
              </a:ext>
            </a:extLst>
          </p:cNvPr>
          <p:cNvSpPr txBox="1"/>
          <p:nvPr/>
        </p:nvSpPr>
        <p:spPr>
          <a:xfrm>
            <a:off x="617048" y="4108922"/>
            <a:ext cx="2153584" cy="646331"/>
          </a:xfrm>
          <a:prstGeom prst="rect">
            <a:avLst/>
          </a:prstGeom>
          <a:noFill/>
        </p:spPr>
        <p:txBody>
          <a:bodyPr wrap="square" rtlCol="0">
            <a:spAutoFit/>
          </a:bodyPr>
          <a:lstStyle/>
          <a:p>
            <a:r>
              <a:rPr lang="en-US" dirty="0"/>
              <a:t>Cooling Simulation 1h cooling time !!</a:t>
            </a:r>
          </a:p>
        </p:txBody>
      </p:sp>
      <p:sp>
        <p:nvSpPr>
          <p:cNvPr id="18" name="Slide Number Placeholder 4">
            <a:extLst>
              <a:ext uri="{FF2B5EF4-FFF2-40B4-BE49-F238E27FC236}">
                <a16:creationId xmlns:a16="http://schemas.microsoft.com/office/drawing/2014/main" id="{9506CAE0-3F37-B645-B806-56D7A5318C49}"/>
              </a:ext>
            </a:extLst>
          </p:cNvPr>
          <p:cNvSpPr>
            <a:spLocks noGrp="1"/>
          </p:cNvSpPr>
          <p:nvPr>
            <p:ph type="sldNum" sz="quarter" idx="12"/>
          </p:nvPr>
        </p:nvSpPr>
        <p:spPr>
          <a:xfrm>
            <a:off x="3543300" y="6362006"/>
            <a:ext cx="2057400" cy="365125"/>
          </a:xfrm>
        </p:spPr>
        <p:txBody>
          <a:bodyPr/>
          <a:lstStyle/>
          <a:p>
            <a:fld id="{893C5830-40F3-F04E-B2E3-10E6672BA8FF}" type="slidenum">
              <a:rPr lang="en-US" smtClean="0"/>
              <a:pPr/>
              <a:t>29</a:t>
            </a:fld>
            <a:endParaRPr lang="en-US" dirty="0"/>
          </a:p>
        </p:txBody>
      </p:sp>
    </p:spTree>
    <p:extLst>
      <p:ext uri="{BB962C8B-B14F-4D97-AF65-F5344CB8AC3E}">
        <p14:creationId xmlns:p14="http://schemas.microsoft.com/office/powerpoint/2010/main" val="2313362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12756" y="1354740"/>
            <a:ext cx="4159245" cy="4832092"/>
          </a:xfrm>
          <a:prstGeom prst="rect">
            <a:avLst/>
          </a:prstGeom>
          <a:noFill/>
          <a:ln>
            <a:noFill/>
          </a:ln>
        </p:spPr>
        <p:txBody>
          <a:bodyPr wrap="square" rtlCol="0">
            <a:spAutoFit/>
          </a:bodyPr>
          <a:lstStyle/>
          <a:p>
            <a:pPr>
              <a:spcBef>
                <a:spcPts val="0"/>
              </a:spcBef>
              <a:spcAft>
                <a:spcPts val="600"/>
              </a:spcAft>
            </a:pPr>
            <a:r>
              <a:rPr lang="en-US" dirty="0"/>
              <a:t>Recommendations:</a:t>
            </a:r>
          </a:p>
          <a:p>
            <a:pPr marL="280988" indent="-280988">
              <a:spcAft>
                <a:spcPts val="600"/>
              </a:spcAft>
              <a:buFont typeface="+mj-lt"/>
              <a:buAutoNum type="arabicPeriod"/>
            </a:pPr>
            <a:r>
              <a:rPr lang="en-US" dirty="0"/>
              <a:t>Capitalize on investments made to maintain U.S. leadership in nuclear science. </a:t>
            </a:r>
            <a:endParaRPr lang="en-US" dirty="0">
              <a:sym typeface="Symbol" panose="05050102010706020507" pitchFamily="18" charset="2"/>
            </a:endParaRPr>
          </a:p>
          <a:p>
            <a:pPr marL="280988" indent="-280988">
              <a:spcBef>
                <a:spcPts val="0"/>
              </a:spcBef>
              <a:spcAft>
                <a:spcPts val="600"/>
              </a:spcAft>
              <a:buFont typeface="+mj-lt"/>
              <a:buAutoNum type="arabicPeriod"/>
            </a:pPr>
            <a:r>
              <a:rPr lang="en-US" dirty="0"/>
              <a:t>Develop and deploy a U.S.-led ton-scale neutrino-less double beta decay experiment.</a:t>
            </a:r>
          </a:p>
          <a:p>
            <a:pPr marL="280988" indent="-280988">
              <a:spcBef>
                <a:spcPts val="0"/>
              </a:spcBef>
              <a:spcAft>
                <a:spcPts val="600"/>
              </a:spcAft>
              <a:buFont typeface="+mj-lt"/>
              <a:buAutoNum type="arabicPeriod"/>
            </a:pPr>
            <a:r>
              <a:rPr lang="en-US" dirty="0">
                <a:highlight>
                  <a:srgbClr val="FFFF00"/>
                </a:highlight>
              </a:rPr>
              <a:t>Construct a high-energy high-luminosity polarized electron-ion collider (EIC) as the highest priority for new construction following the completion of FRIB.</a:t>
            </a:r>
          </a:p>
          <a:p>
            <a:pPr marL="280988" indent="-280988">
              <a:spcBef>
                <a:spcPts val="0"/>
              </a:spcBef>
              <a:spcAft>
                <a:spcPts val="600"/>
              </a:spcAft>
              <a:buFont typeface="+mj-lt"/>
              <a:buAutoNum type="arabicPeriod"/>
            </a:pPr>
            <a:r>
              <a:rPr lang="en-US" dirty="0"/>
              <a:t>Increase investment in small-scale and mid-scale projects and initiatives that enable forefront research at universities and laboratories.</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8221" y="1580793"/>
            <a:ext cx="3473023" cy="448345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5" name="Slide Number Placeholder 4"/>
          <p:cNvSpPr>
            <a:spLocks noGrp="1"/>
          </p:cNvSpPr>
          <p:nvPr>
            <p:ph type="sldNum" sz="quarter" idx="10"/>
          </p:nvPr>
        </p:nvSpPr>
        <p:spPr/>
        <p:txBody>
          <a:bodyPr/>
          <a:lstStyle/>
          <a:p>
            <a:pPr>
              <a:defRPr/>
            </a:pPr>
            <a:fld id="{1F8A97BA-DB9B-4291-87AE-AF89EA7F18B7}" type="slidenum">
              <a:rPr lang="en-US" smtClean="0"/>
              <a:pPr>
                <a:defRPr/>
              </a:pPr>
              <a:t>3</a:t>
            </a:fld>
            <a:endParaRPr lang="en-US" dirty="0"/>
          </a:p>
        </p:txBody>
      </p:sp>
      <p:sp>
        <p:nvSpPr>
          <p:cNvPr id="6" name="Title 5">
            <a:extLst>
              <a:ext uri="{FF2B5EF4-FFF2-40B4-BE49-F238E27FC236}">
                <a16:creationId xmlns:a16="http://schemas.microsoft.com/office/drawing/2014/main" id="{74A9E2A3-81D6-2446-82DB-05A880AA9679}"/>
              </a:ext>
            </a:extLst>
          </p:cNvPr>
          <p:cNvSpPr>
            <a:spLocks noGrp="1"/>
          </p:cNvSpPr>
          <p:nvPr>
            <p:ph type="title"/>
          </p:nvPr>
        </p:nvSpPr>
        <p:spPr>
          <a:xfrm>
            <a:off x="434789" y="198303"/>
            <a:ext cx="8318489" cy="1133547"/>
          </a:xfrm>
        </p:spPr>
        <p:txBody>
          <a:bodyPr>
            <a:normAutofit fontScale="90000"/>
          </a:bodyPr>
          <a:lstStyle/>
          <a:p>
            <a:r>
              <a:rPr lang="en-US" dirty="0"/>
              <a:t>EIC in the 2015 Long Range Plan for Nuclear Science</a:t>
            </a:r>
          </a:p>
        </p:txBody>
      </p:sp>
    </p:spTree>
    <p:extLst>
      <p:ext uri="{BB962C8B-B14F-4D97-AF65-F5344CB8AC3E}">
        <p14:creationId xmlns:p14="http://schemas.microsoft.com/office/powerpoint/2010/main" val="38910365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3D15CDE4-4264-4B6C-9498-F32FF90644A5}"/>
              </a:ext>
            </a:extLst>
          </p:cNvPr>
          <p:cNvSpPr>
            <a:spLocks noGrp="1"/>
          </p:cNvSpPr>
          <p:nvPr>
            <p:ph type="sldNum" sz="quarter" idx="12"/>
          </p:nvPr>
        </p:nvSpPr>
        <p:spPr/>
        <p:txBody>
          <a:bodyPr/>
          <a:lstStyle/>
          <a:p>
            <a:fld id="{893C5830-40F3-F04E-B2E3-10E6672BA8FF}" type="slidenum">
              <a:rPr lang="en-US" smtClean="0"/>
              <a:pPr/>
              <a:t>30</a:t>
            </a:fld>
            <a:endParaRPr lang="en-US"/>
          </a:p>
        </p:txBody>
      </p:sp>
      <p:graphicFrame>
        <p:nvGraphicFramePr>
          <p:cNvPr id="9" name="Chart 8">
            <a:extLst>
              <a:ext uri="{FF2B5EF4-FFF2-40B4-BE49-F238E27FC236}">
                <a16:creationId xmlns:a16="http://schemas.microsoft.com/office/drawing/2014/main" id="{51DD6511-E170-42E7-AE68-FEFDF4DF40DC}"/>
              </a:ext>
            </a:extLst>
          </p:cNvPr>
          <p:cNvGraphicFramePr>
            <a:graphicFrameLocks/>
          </p:cNvGraphicFramePr>
          <p:nvPr/>
        </p:nvGraphicFramePr>
        <p:xfrm>
          <a:off x="1012054" y="2126434"/>
          <a:ext cx="6984381" cy="4108588"/>
        </p:xfrm>
        <a:graphic>
          <a:graphicData uri="http://schemas.openxmlformats.org/drawingml/2006/chart">
            <c:chart xmlns:c="http://schemas.openxmlformats.org/drawingml/2006/chart" xmlns:r="http://schemas.openxmlformats.org/officeDocument/2006/relationships" r:id="rId2"/>
          </a:graphicData>
        </a:graphic>
      </p:graphicFrame>
      <p:cxnSp>
        <p:nvCxnSpPr>
          <p:cNvPr id="10" name="Straight Connector 9">
            <a:extLst>
              <a:ext uri="{FF2B5EF4-FFF2-40B4-BE49-F238E27FC236}">
                <a16:creationId xmlns:a16="http://schemas.microsoft.com/office/drawing/2014/main" id="{6CF36F2B-700E-4AE5-8106-7474B5333708}"/>
              </a:ext>
            </a:extLst>
          </p:cNvPr>
          <p:cNvCxnSpPr>
            <a:cxnSpLocks/>
          </p:cNvCxnSpPr>
          <p:nvPr/>
        </p:nvCxnSpPr>
        <p:spPr>
          <a:xfrm flipH="1" flipV="1">
            <a:off x="7718175" y="2021517"/>
            <a:ext cx="19346" cy="3593096"/>
          </a:xfrm>
          <a:prstGeom prst="line">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4909F91C-E759-4E93-B6A7-266BE510CBD7}"/>
              </a:ext>
            </a:extLst>
          </p:cNvPr>
          <p:cNvSpPr/>
          <p:nvPr/>
        </p:nvSpPr>
        <p:spPr>
          <a:xfrm>
            <a:off x="4395722" y="3855215"/>
            <a:ext cx="3410267" cy="1564477"/>
          </a:xfrm>
          <a:prstGeom prst="ellipse">
            <a:avLst/>
          </a:prstGeom>
          <a:solidFill>
            <a:srgbClr val="0000EE">
              <a:alpha val="49000"/>
            </a:srgb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Oval 11">
            <a:extLst>
              <a:ext uri="{FF2B5EF4-FFF2-40B4-BE49-F238E27FC236}">
                <a16:creationId xmlns:a16="http://schemas.microsoft.com/office/drawing/2014/main" id="{A9BBAB90-E10E-4C2F-926C-2C40C0CE8FC9}"/>
              </a:ext>
            </a:extLst>
          </p:cNvPr>
          <p:cNvSpPr/>
          <p:nvPr/>
        </p:nvSpPr>
        <p:spPr>
          <a:xfrm>
            <a:off x="2873519" y="3272010"/>
            <a:ext cx="4404105" cy="1288427"/>
          </a:xfrm>
          <a:prstGeom prst="ellipse">
            <a:avLst/>
          </a:prstGeom>
          <a:solidFill>
            <a:srgbClr val="FF0000">
              <a:alpha val="50000"/>
            </a:srgbClr>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Oval 12">
            <a:extLst>
              <a:ext uri="{FF2B5EF4-FFF2-40B4-BE49-F238E27FC236}">
                <a16:creationId xmlns:a16="http://schemas.microsoft.com/office/drawing/2014/main" id="{BF8F1F73-7964-4973-B4E6-FC83D9AF8395}"/>
              </a:ext>
            </a:extLst>
          </p:cNvPr>
          <p:cNvSpPr/>
          <p:nvPr/>
        </p:nvSpPr>
        <p:spPr>
          <a:xfrm>
            <a:off x="3302067" y="2569077"/>
            <a:ext cx="3841544" cy="1803575"/>
          </a:xfrm>
          <a:prstGeom prst="ellipse">
            <a:avLst/>
          </a:prstGeom>
          <a:solidFill>
            <a:srgbClr val="00B0F0">
              <a:alpha val="42000"/>
            </a:srgbClr>
          </a:solidFill>
          <a:ln>
            <a:noFill/>
          </a:ln>
          <a:effectLst>
            <a:softEdge rad="406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TextBox 13">
            <a:extLst>
              <a:ext uri="{FF2B5EF4-FFF2-40B4-BE49-F238E27FC236}">
                <a16:creationId xmlns:a16="http://schemas.microsoft.com/office/drawing/2014/main" id="{CC73893B-168B-488B-9FEA-EC4534427EF0}"/>
              </a:ext>
            </a:extLst>
          </p:cNvPr>
          <p:cNvSpPr txBox="1"/>
          <p:nvPr/>
        </p:nvSpPr>
        <p:spPr>
          <a:xfrm>
            <a:off x="3928377" y="3678363"/>
            <a:ext cx="2352080" cy="507831"/>
          </a:xfrm>
          <a:prstGeom prst="rect">
            <a:avLst/>
          </a:prstGeom>
          <a:noFill/>
        </p:spPr>
        <p:txBody>
          <a:bodyPr wrap="square" rtlCol="0">
            <a:spAutoFit/>
          </a:bodyPr>
          <a:lstStyle/>
          <a:p>
            <a:pPr algn="ctr"/>
            <a:r>
              <a:rPr lang="en-US" sz="1350" b="1" dirty="0"/>
              <a:t>Spin and Flavor Structure of </a:t>
            </a:r>
          </a:p>
          <a:p>
            <a:pPr algn="ctr"/>
            <a:r>
              <a:rPr lang="en-US" sz="1350" b="1" dirty="0"/>
              <a:t>the Nucleon and Nuclei</a:t>
            </a:r>
          </a:p>
        </p:txBody>
      </p:sp>
      <p:sp>
        <p:nvSpPr>
          <p:cNvPr id="15" name="TextBox 14">
            <a:extLst>
              <a:ext uri="{FF2B5EF4-FFF2-40B4-BE49-F238E27FC236}">
                <a16:creationId xmlns:a16="http://schemas.microsoft.com/office/drawing/2014/main" id="{03BDD366-9F04-4B6F-85E4-0F4694B8A075}"/>
              </a:ext>
            </a:extLst>
          </p:cNvPr>
          <p:cNvSpPr txBox="1"/>
          <p:nvPr/>
        </p:nvSpPr>
        <p:spPr>
          <a:xfrm>
            <a:off x="5415365" y="4309787"/>
            <a:ext cx="1607342" cy="784830"/>
          </a:xfrm>
          <a:prstGeom prst="rect">
            <a:avLst/>
          </a:prstGeom>
          <a:noFill/>
        </p:spPr>
        <p:txBody>
          <a:bodyPr wrap="square" rtlCol="0">
            <a:spAutoFit/>
          </a:bodyPr>
          <a:lstStyle/>
          <a:p>
            <a:pPr algn="ctr"/>
            <a:r>
              <a:rPr lang="en-US" sz="1500" b="1" dirty="0"/>
              <a:t>QCD at Extreme Parton Densities-</a:t>
            </a:r>
          </a:p>
          <a:p>
            <a:pPr algn="ctr"/>
            <a:r>
              <a:rPr lang="en-US" sz="1500" b="1" dirty="0"/>
              <a:t>Saturation</a:t>
            </a:r>
          </a:p>
        </p:txBody>
      </p:sp>
      <p:sp>
        <p:nvSpPr>
          <p:cNvPr id="16" name="TextBox 15">
            <a:extLst>
              <a:ext uri="{FF2B5EF4-FFF2-40B4-BE49-F238E27FC236}">
                <a16:creationId xmlns:a16="http://schemas.microsoft.com/office/drawing/2014/main" id="{5CA4A584-9C9D-4A30-857A-0B42643C3A41}"/>
              </a:ext>
            </a:extLst>
          </p:cNvPr>
          <p:cNvSpPr txBox="1"/>
          <p:nvPr/>
        </p:nvSpPr>
        <p:spPr>
          <a:xfrm>
            <a:off x="4232405" y="3258718"/>
            <a:ext cx="1830233" cy="300082"/>
          </a:xfrm>
          <a:prstGeom prst="rect">
            <a:avLst/>
          </a:prstGeom>
          <a:noFill/>
        </p:spPr>
        <p:txBody>
          <a:bodyPr wrap="square" rtlCol="0">
            <a:spAutoFit/>
          </a:bodyPr>
          <a:lstStyle/>
          <a:p>
            <a:pPr algn="ctr"/>
            <a:r>
              <a:rPr lang="en-US" sz="1350" b="1" dirty="0"/>
              <a:t>Tomography (p/A)</a:t>
            </a:r>
            <a:endParaRPr lang="en-US" sz="1350" dirty="0"/>
          </a:p>
        </p:txBody>
      </p:sp>
      <p:cxnSp>
        <p:nvCxnSpPr>
          <p:cNvPr id="17" name="Straight Connector 16">
            <a:extLst>
              <a:ext uri="{FF2B5EF4-FFF2-40B4-BE49-F238E27FC236}">
                <a16:creationId xmlns:a16="http://schemas.microsoft.com/office/drawing/2014/main" id="{CB88D7FC-9C82-4D43-ACD5-15D170010797}"/>
              </a:ext>
            </a:extLst>
          </p:cNvPr>
          <p:cNvCxnSpPr/>
          <p:nvPr/>
        </p:nvCxnSpPr>
        <p:spPr>
          <a:xfrm>
            <a:off x="7681373" y="3088526"/>
            <a:ext cx="7785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6DAFA90-2B68-4904-A1EB-5D842BC5190E}"/>
              </a:ext>
            </a:extLst>
          </p:cNvPr>
          <p:cNvCxnSpPr/>
          <p:nvPr/>
        </p:nvCxnSpPr>
        <p:spPr>
          <a:xfrm>
            <a:off x="7684543" y="3894719"/>
            <a:ext cx="7785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BB8CC72-78B8-41F8-B349-37FDD1A849F4}"/>
              </a:ext>
            </a:extLst>
          </p:cNvPr>
          <p:cNvCxnSpPr/>
          <p:nvPr/>
        </p:nvCxnSpPr>
        <p:spPr>
          <a:xfrm>
            <a:off x="7694479" y="4711175"/>
            <a:ext cx="7785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DD8B7915-52A9-4CD6-A93B-812B80ABC1B1}"/>
              </a:ext>
            </a:extLst>
          </p:cNvPr>
          <p:cNvSpPr txBox="1"/>
          <p:nvPr/>
        </p:nvSpPr>
        <p:spPr>
          <a:xfrm>
            <a:off x="7807180" y="2899682"/>
            <a:ext cx="636383" cy="2031325"/>
          </a:xfrm>
          <a:prstGeom prst="rect">
            <a:avLst/>
          </a:prstGeom>
          <a:noFill/>
        </p:spPr>
        <p:txBody>
          <a:bodyPr wrap="square" rtlCol="0">
            <a:spAutoFit/>
          </a:bodyPr>
          <a:lstStyle/>
          <a:p>
            <a:r>
              <a:rPr lang="en-US" sz="2100" dirty="0"/>
              <a:t>100</a:t>
            </a:r>
          </a:p>
          <a:p>
            <a:r>
              <a:rPr lang="en-US" sz="3000" dirty="0"/>
              <a:t>   </a:t>
            </a:r>
            <a:r>
              <a:rPr lang="en-US" sz="2700" dirty="0"/>
              <a:t>  </a:t>
            </a:r>
          </a:p>
          <a:p>
            <a:r>
              <a:rPr lang="en-US" sz="2100" dirty="0"/>
              <a:t>10</a:t>
            </a:r>
          </a:p>
          <a:p>
            <a:r>
              <a:rPr lang="en-US" sz="3300" dirty="0"/>
              <a:t>  </a:t>
            </a:r>
          </a:p>
          <a:p>
            <a:r>
              <a:rPr lang="en-US" sz="2100" dirty="0"/>
              <a:t>1</a:t>
            </a:r>
          </a:p>
        </p:txBody>
      </p:sp>
      <p:sp>
        <p:nvSpPr>
          <p:cNvPr id="21" name="TextBox 20">
            <a:extLst>
              <a:ext uri="{FF2B5EF4-FFF2-40B4-BE49-F238E27FC236}">
                <a16:creationId xmlns:a16="http://schemas.microsoft.com/office/drawing/2014/main" id="{72143B75-F568-4292-B459-11992C1BA509}"/>
              </a:ext>
            </a:extLst>
          </p:cNvPr>
          <p:cNvSpPr txBox="1"/>
          <p:nvPr/>
        </p:nvSpPr>
        <p:spPr>
          <a:xfrm>
            <a:off x="936978" y="5968269"/>
            <a:ext cx="7054359" cy="415498"/>
          </a:xfrm>
          <a:prstGeom prst="rect">
            <a:avLst/>
          </a:prstGeom>
          <a:solidFill>
            <a:schemeClr val="bg1"/>
          </a:solidFill>
        </p:spPr>
        <p:txBody>
          <a:bodyPr wrap="square" rtlCol="0">
            <a:spAutoFit/>
          </a:bodyPr>
          <a:lstStyle/>
          <a:p>
            <a:pPr algn="ctr"/>
            <a:r>
              <a:rPr lang="en-US" sz="2100" dirty="0"/>
              <a:t>Center of Mass Energy E</a:t>
            </a:r>
            <a:r>
              <a:rPr lang="en-US" sz="2100" baseline="-25000" dirty="0"/>
              <a:t>cm</a:t>
            </a:r>
            <a:r>
              <a:rPr lang="en-US" sz="2100" dirty="0"/>
              <a:t> </a:t>
            </a:r>
            <a:r>
              <a:rPr lang="en-US" dirty="0"/>
              <a:t>[GeV]</a:t>
            </a:r>
          </a:p>
        </p:txBody>
      </p:sp>
      <p:cxnSp>
        <p:nvCxnSpPr>
          <p:cNvPr id="22" name="Straight Arrow Connector 21">
            <a:extLst>
              <a:ext uri="{FF2B5EF4-FFF2-40B4-BE49-F238E27FC236}">
                <a16:creationId xmlns:a16="http://schemas.microsoft.com/office/drawing/2014/main" id="{6AAC354D-3AEC-4C00-9384-F46DD76C5B8D}"/>
              </a:ext>
            </a:extLst>
          </p:cNvPr>
          <p:cNvCxnSpPr/>
          <p:nvPr/>
        </p:nvCxnSpPr>
        <p:spPr>
          <a:xfrm>
            <a:off x="6486002" y="6221688"/>
            <a:ext cx="711512"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9D515A1-4C79-49BF-B3C5-A8F1F2ECB34F}"/>
              </a:ext>
            </a:extLst>
          </p:cNvPr>
          <p:cNvSpPr txBox="1"/>
          <p:nvPr/>
        </p:nvSpPr>
        <p:spPr>
          <a:xfrm>
            <a:off x="617694" y="1918894"/>
            <a:ext cx="507831" cy="3180797"/>
          </a:xfrm>
          <a:prstGeom prst="rect">
            <a:avLst/>
          </a:prstGeom>
          <a:solidFill>
            <a:schemeClr val="bg1"/>
          </a:solidFill>
        </p:spPr>
        <p:txBody>
          <a:bodyPr vert="vert270" wrap="square" rtlCol="0">
            <a:spAutoFit/>
          </a:bodyPr>
          <a:lstStyle/>
          <a:p>
            <a:r>
              <a:rPr lang="en-US" sz="2100" dirty="0"/>
              <a:t>Peak Luminosity </a:t>
            </a:r>
            <a:r>
              <a:rPr lang="en-US" dirty="0"/>
              <a:t>[cm</a:t>
            </a:r>
            <a:r>
              <a:rPr lang="en-US" baseline="30000" dirty="0"/>
              <a:t>-2</a:t>
            </a:r>
            <a:r>
              <a:rPr lang="en-US" dirty="0"/>
              <a:t>s</a:t>
            </a:r>
            <a:r>
              <a:rPr lang="en-US" baseline="30000" dirty="0"/>
              <a:t>-1</a:t>
            </a:r>
            <a:r>
              <a:rPr lang="en-US" dirty="0"/>
              <a:t>]</a:t>
            </a:r>
          </a:p>
        </p:txBody>
      </p:sp>
      <p:sp>
        <p:nvSpPr>
          <p:cNvPr id="24" name="TextBox 23">
            <a:extLst>
              <a:ext uri="{FF2B5EF4-FFF2-40B4-BE49-F238E27FC236}">
                <a16:creationId xmlns:a16="http://schemas.microsoft.com/office/drawing/2014/main" id="{77104FC8-12ED-4E3B-8924-58C6E7B4C2B0}"/>
              </a:ext>
            </a:extLst>
          </p:cNvPr>
          <p:cNvSpPr txBox="1"/>
          <p:nvPr/>
        </p:nvSpPr>
        <p:spPr>
          <a:xfrm>
            <a:off x="8286221" y="1729312"/>
            <a:ext cx="507831" cy="3941887"/>
          </a:xfrm>
          <a:prstGeom prst="rect">
            <a:avLst/>
          </a:prstGeom>
          <a:noFill/>
        </p:spPr>
        <p:txBody>
          <a:bodyPr vert="vert270" wrap="square" rtlCol="0">
            <a:spAutoFit/>
          </a:bodyPr>
          <a:lstStyle/>
          <a:p>
            <a:r>
              <a:rPr lang="en-US" sz="2100" dirty="0"/>
              <a:t>Annual Integrated Luminosity </a:t>
            </a:r>
            <a:r>
              <a:rPr lang="en-US" dirty="0"/>
              <a:t>[fb</a:t>
            </a:r>
            <a:r>
              <a:rPr lang="en-US" baseline="30000" dirty="0"/>
              <a:t>-1</a:t>
            </a:r>
            <a:r>
              <a:rPr lang="en-US" dirty="0"/>
              <a:t>]</a:t>
            </a:r>
          </a:p>
        </p:txBody>
      </p:sp>
      <p:sp>
        <p:nvSpPr>
          <p:cNvPr id="25" name="TextBox 24">
            <a:extLst>
              <a:ext uri="{FF2B5EF4-FFF2-40B4-BE49-F238E27FC236}">
                <a16:creationId xmlns:a16="http://schemas.microsoft.com/office/drawing/2014/main" id="{8A4A459E-2EAC-48AB-8A91-522A78AB2A27}"/>
              </a:ext>
            </a:extLst>
          </p:cNvPr>
          <p:cNvSpPr txBox="1"/>
          <p:nvPr/>
        </p:nvSpPr>
        <p:spPr>
          <a:xfrm>
            <a:off x="1040215" y="1984141"/>
            <a:ext cx="702343" cy="3724096"/>
          </a:xfrm>
          <a:prstGeom prst="rect">
            <a:avLst/>
          </a:prstGeom>
          <a:solidFill>
            <a:schemeClr val="bg1"/>
          </a:solidFill>
        </p:spPr>
        <p:txBody>
          <a:bodyPr wrap="square" rtlCol="0">
            <a:spAutoFit/>
          </a:bodyPr>
          <a:lstStyle/>
          <a:p>
            <a:endParaRPr lang="en-US" sz="2100" dirty="0"/>
          </a:p>
          <a:p>
            <a:endParaRPr lang="en-US" sz="2100" dirty="0"/>
          </a:p>
          <a:p>
            <a:endParaRPr lang="en-US" sz="2100" dirty="0"/>
          </a:p>
          <a:p>
            <a:r>
              <a:rPr lang="en-US" sz="2100" dirty="0"/>
              <a:t>10</a:t>
            </a:r>
            <a:r>
              <a:rPr lang="en-US" sz="2100" baseline="30000" dirty="0"/>
              <a:t>34</a:t>
            </a:r>
          </a:p>
          <a:p>
            <a:endParaRPr lang="en-US" sz="2100" baseline="30000" dirty="0"/>
          </a:p>
          <a:p>
            <a:r>
              <a:rPr lang="en-US" sz="1050" baseline="30000" dirty="0"/>
              <a:t> </a:t>
            </a:r>
          </a:p>
          <a:p>
            <a:r>
              <a:rPr lang="en-US" sz="1500" baseline="30000" dirty="0"/>
              <a:t>  </a:t>
            </a:r>
          </a:p>
          <a:p>
            <a:r>
              <a:rPr lang="en-US" sz="2100" dirty="0"/>
              <a:t>10</a:t>
            </a:r>
            <a:r>
              <a:rPr lang="en-US" sz="2100" baseline="30000" dirty="0"/>
              <a:t>33</a:t>
            </a:r>
          </a:p>
          <a:p>
            <a:endParaRPr lang="en-US" sz="2100" baseline="30000" dirty="0"/>
          </a:p>
          <a:p>
            <a:r>
              <a:rPr lang="en-US" sz="1350" baseline="30000" dirty="0"/>
              <a:t>  </a:t>
            </a:r>
          </a:p>
          <a:p>
            <a:endParaRPr lang="en-US" sz="2100" baseline="30000" dirty="0"/>
          </a:p>
          <a:p>
            <a:r>
              <a:rPr lang="en-US" sz="2100" dirty="0"/>
              <a:t>10</a:t>
            </a:r>
            <a:r>
              <a:rPr lang="en-US" sz="2100" baseline="30000" dirty="0"/>
              <a:t>32</a:t>
            </a:r>
          </a:p>
          <a:p>
            <a:endParaRPr lang="en-US" sz="2100" baseline="30000" dirty="0"/>
          </a:p>
          <a:p>
            <a:endParaRPr lang="en-US" sz="2100" baseline="30000" dirty="0"/>
          </a:p>
          <a:p>
            <a:endParaRPr lang="en-US" sz="2100" baseline="30000" dirty="0"/>
          </a:p>
        </p:txBody>
      </p:sp>
      <p:sp>
        <p:nvSpPr>
          <p:cNvPr id="26" name="TextBox 25">
            <a:extLst>
              <a:ext uri="{FF2B5EF4-FFF2-40B4-BE49-F238E27FC236}">
                <a16:creationId xmlns:a16="http://schemas.microsoft.com/office/drawing/2014/main" id="{4952E172-CB9F-4192-B726-406619C8F1BD}"/>
              </a:ext>
            </a:extLst>
          </p:cNvPr>
          <p:cNvSpPr txBox="1"/>
          <p:nvPr/>
        </p:nvSpPr>
        <p:spPr>
          <a:xfrm>
            <a:off x="6427105" y="1866514"/>
            <a:ext cx="1196738" cy="715581"/>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r>
              <a:rPr lang="en-US" sz="1350" dirty="0"/>
              <a:t>EIC</a:t>
            </a:r>
          </a:p>
          <a:p>
            <a:r>
              <a:rPr lang="en-US" sz="1350" dirty="0"/>
              <a:t>Optimization for  high E</a:t>
            </a:r>
            <a:r>
              <a:rPr lang="en-US" sz="1350" baseline="-25000" dirty="0"/>
              <a:t>cm</a:t>
            </a:r>
          </a:p>
        </p:txBody>
      </p:sp>
      <p:cxnSp>
        <p:nvCxnSpPr>
          <p:cNvPr id="27" name="Straight Arrow Connector 26">
            <a:extLst>
              <a:ext uri="{FF2B5EF4-FFF2-40B4-BE49-F238E27FC236}">
                <a16:creationId xmlns:a16="http://schemas.microsoft.com/office/drawing/2014/main" id="{E1BC7216-5F9B-4CCD-BC12-28C709F27FE2}"/>
              </a:ext>
            </a:extLst>
          </p:cNvPr>
          <p:cNvCxnSpPr>
            <a:cxnSpLocks/>
          </p:cNvCxnSpPr>
          <p:nvPr/>
        </p:nvCxnSpPr>
        <p:spPr>
          <a:xfrm flipH="1">
            <a:off x="6587833" y="2570308"/>
            <a:ext cx="237201" cy="72601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9" name="Oval 28">
            <a:extLst>
              <a:ext uri="{FF2B5EF4-FFF2-40B4-BE49-F238E27FC236}">
                <a16:creationId xmlns:a16="http://schemas.microsoft.com/office/drawing/2014/main" id="{78E6419D-D311-415B-9210-461F4B01DD26}"/>
              </a:ext>
            </a:extLst>
          </p:cNvPr>
          <p:cNvSpPr/>
          <p:nvPr/>
        </p:nvSpPr>
        <p:spPr>
          <a:xfrm>
            <a:off x="2209296" y="4112832"/>
            <a:ext cx="2775334" cy="1203443"/>
          </a:xfrm>
          <a:prstGeom prst="ellipse">
            <a:avLst/>
          </a:prstGeom>
          <a:solidFill>
            <a:srgbClr val="FFFF00">
              <a:alpha val="57000"/>
            </a:srgb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sz="825"/>
          </a:p>
        </p:txBody>
      </p:sp>
      <p:sp>
        <p:nvSpPr>
          <p:cNvPr id="30" name="TextBox 29">
            <a:extLst>
              <a:ext uri="{FF2B5EF4-FFF2-40B4-BE49-F238E27FC236}">
                <a16:creationId xmlns:a16="http://schemas.microsoft.com/office/drawing/2014/main" id="{C02B8EED-E13F-4B5C-A22C-524546B87AD4}"/>
              </a:ext>
            </a:extLst>
          </p:cNvPr>
          <p:cNvSpPr txBox="1"/>
          <p:nvPr/>
        </p:nvSpPr>
        <p:spPr>
          <a:xfrm>
            <a:off x="3002025" y="4322553"/>
            <a:ext cx="1188616" cy="715581"/>
          </a:xfrm>
          <a:prstGeom prst="rect">
            <a:avLst/>
          </a:prstGeom>
          <a:noFill/>
        </p:spPr>
        <p:txBody>
          <a:bodyPr wrap="square" rtlCol="0">
            <a:spAutoFit/>
          </a:bodyPr>
          <a:lstStyle/>
          <a:p>
            <a:pPr algn="ctr"/>
            <a:r>
              <a:rPr lang="en-US" sz="1350" b="1" dirty="0"/>
              <a:t>Internal </a:t>
            </a:r>
          </a:p>
          <a:p>
            <a:pPr algn="ctr"/>
            <a:r>
              <a:rPr lang="en-US" sz="1350" b="1" dirty="0"/>
              <a:t>Landscape of the Nucleus</a:t>
            </a:r>
          </a:p>
        </p:txBody>
      </p:sp>
      <p:sp>
        <p:nvSpPr>
          <p:cNvPr id="31" name="Rectangle 30">
            <a:extLst>
              <a:ext uri="{FF2B5EF4-FFF2-40B4-BE49-F238E27FC236}">
                <a16:creationId xmlns:a16="http://schemas.microsoft.com/office/drawing/2014/main" id="{BD439902-772A-42E1-991A-75440F850200}"/>
              </a:ext>
            </a:extLst>
          </p:cNvPr>
          <p:cNvSpPr/>
          <p:nvPr/>
        </p:nvSpPr>
        <p:spPr>
          <a:xfrm>
            <a:off x="1090612" y="1587443"/>
            <a:ext cx="838333" cy="3524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Rectangle 31">
            <a:extLst>
              <a:ext uri="{FF2B5EF4-FFF2-40B4-BE49-F238E27FC236}">
                <a16:creationId xmlns:a16="http://schemas.microsoft.com/office/drawing/2014/main" id="{EA313350-670F-4142-A95F-073BE2FE6C29}"/>
              </a:ext>
            </a:extLst>
          </p:cNvPr>
          <p:cNvSpPr/>
          <p:nvPr/>
        </p:nvSpPr>
        <p:spPr>
          <a:xfrm>
            <a:off x="728451" y="5342349"/>
            <a:ext cx="724321" cy="104194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3BFDC4C5-8C43-4F7C-B4F1-F9C886C51AB0}"/>
              </a:ext>
            </a:extLst>
          </p:cNvPr>
          <p:cNvSpPr txBox="1"/>
          <p:nvPr/>
        </p:nvSpPr>
        <p:spPr>
          <a:xfrm>
            <a:off x="2209296" y="1772137"/>
            <a:ext cx="1513759" cy="715581"/>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r>
              <a:rPr lang="en-US" sz="1350" dirty="0"/>
              <a:t>EIC</a:t>
            </a:r>
          </a:p>
          <a:p>
            <a:r>
              <a:rPr lang="en-US" sz="1350" dirty="0"/>
              <a:t>Optimization for  low E</a:t>
            </a:r>
            <a:r>
              <a:rPr lang="en-US" sz="1350" baseline="-25000" dirty="0"/>
              <a:t>cm</a:t>
            </a:r>
          </a:p>
        </p:txBody>
      </p:sp>
      <p:cxnSp>
        <p:nvCxnSpPr>
          <p:cNvPr id="34" name="Straight Connector 33">
            <a:extLst>
              <a:ext uri="{FF2B5EF4-FFF2-40B4-BE49-F238E27FC236}">
                <a16:creationId xmlns:a16="http://schemas.microsoft.com/office/drawing/2014/main" id="{C0FC7874-73C4-4D73-8504-F570F29DD477}"/>
              </a:ext>
            </a:extLst>
          </p:cNvPr>
          <p:cNvCxnSpPr>
            <a:cxnSpLocks/>
          </p:cNvCxnSpPr>
          <p:nvPr/>
        </p:nvCxnSpPr>
        <p:spPr>
          <a:xfrm>
            <a:off x="1766265" y="2050921"/>
            <a:ext cx="0" cy="3542710"/>
          </a:xfrm>
          <a:prstGeom prst="line">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313A8D9F-5BCB-42EA-A39F-FDE67C3298FC}"/>
              </a:ext>
            </a:extLst>
          </p:cNvPr>
          <p:cNvSpPr txBox="1"/>
          <p:nvPr/>
        </p:nvSpPr>
        <p:spPr>
          <a:xfrm>
            <a:off x="7475542" y="5690604"/>
            <a:ext cx="711512" cy="369332"/>
          </a:xfrm>
          <a:prstGeom prst="rect">
            <a:avLst/>
          </a:prstGeom>
          <a:noFill/>
        </p:spPr>
        <p:txBody>
          <a:bodyPr wrap="square" rtlCol="0">
            <a:spAutoFit/>
          </a:bodyPr>
          <a:lstStyle/>
          <a:p>
            <a:r>
              <a:rPr lang="en-US" dirty="0"/>
              <a:t>150</a:t>
            </a:r>
          </a:p>
        </p:txBody>
      </p:sp>
      <p:sp>
        <p:nvSpPr>
          <p:cNvPr id="2" name="TextBox 1">
            <a:extLst>
              <a:ext uri="{FF2B5EF4-FFF2-40B4-BE49-F238E27FC236}">
                <a16:creationId xmlns:a16="http://schemas.microsoft.com/office/drawing/2014/main" id="{962E4EA2-19D0-4FE6-A152-D7C675715ED6}"/>
              </a:ext>
            </a:extLst>
          </p:cNvPr>
          <p:cNvSpPr txBox="1"/>
          <p:nvPr/>
        </p:nvSpPr>
        <p:spPr>
          <a:xfrm>
            <a:off x="517612" y="566236"/>
            <a:ext cx="8276440" cy="523220"/>
          </a:xfrm>
          <a:prstGeom prst="rect">
            <a:avLst/>
          </a:prstGeom>
          <a:noFill/>
        </p:spPr>
        <p:txBody>
          <a:bodyPr wrap="square" rtlCol="0">
            <a:spAutoFit/>
          </a:bodyPr>
          <a:lstStyle/>
          <a:p>
            <a:pPr algn="ctr"/>
            <a:r>
              <a:rPr lang="en-US" sz="2800" b="1" dirty="0">
                <a:solidFill>
                  <a:srgbClr val="0070C0"/>
                </a:solidFill>
              </a:rPr>
              <a:t>Luminosity versus E</a:t>
            </a:r>
            <a:r>
              <a:rPr lang="en-US" sz="2800" b="1" baseline="-25000" dirty="0">
                <a:solidFill>
                  <a:srgbClr val="0070C0"/>
                </a:solidFill>
              </a:rPr>
              <a:t>CM</a:t>
            </a:r>
            <a:r>
              <a:rPr lang="en-US" sz="2800" b="1" dirty="0">
                <a:solidFill>
                  <a:srgbClr val="0070C0"/>
                </a:solidFill>
              </a:rPr>
              <a:t> center of mass energy</a:t>
            </a:r>
          </a:p>
        </p:txBody>
      </p:sp>
      <p:cxnSp>
        <p:nvCxnSpPr>
          <p:cNvPr id="28" name="Straight Arrow Connector 27">
            <a:extLst>
              <a:ext uri="{FF2B5EF4-FFF2-40B4-BE49-F238E27FC236}">
                <a16:creationId xmlns:a16="http://schemas.microsoft.com/office/drawing/2014/main" id="{4900B39A-2E43-4684-9618-779A370732C5}"/>
              </a:ext>
            </a:extLst>
          </p:cNvPr>
          <p:cNvCxnSpPr>
            <a:cxnSpLocks/>
          </p:cNvCxnSpPr>
          <p:nvPr/>
        </p:nvCxnSpPr>
        <p:spPr>
          <a:xfrm>
            <a:off x="2842776" y="2473429"/>
            <a:ext cx="403749" cy="71722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37449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F23C634-5261-4680-92A9-00BC884063EA}"/>
              </a:ext>
            </a:extLst>
          </p:cNvPr>
          <p:cNvPicPr>
            <a:picLocks noChangeAspect="1"/>
          </p:cNvPicPr>
          <p:nvPr/>
        </p:nvPicPr>
        <p:blipFill>
          <a:blip r:embed="rId2"/>
          <a:stretch>
            <a:fillRect/>
          </a:stretch>
        </p:blipFill>
        <p:spPr>
          <a:xfrm>
            <a:off x="3879942" y="4396513"/>
            <a:ext cx="4759521" cy="2153684"/>
          </a:xfrm>
          <a:prstGeom prst="rect">
            <a:avLst/>
          </a:prstGeom>
          <a:effectLst>
            <a:outerShdw blurRad="50800" dist="38100" dir="2700000" algn="tl" rotWithShape="0">
              <a:prstClr val="black">
                <a:alpha val="40000"/>
              </a:prstClr>
            </a:outerShdw>
          </a:effectLst>
        </p:spPr>
      </p:pic>
      <p:sp>
        <p:nvSpPr>
          <p:cNvPr id="2" name="Title 1"/>
          <p:cNvSpPr>
            <a:spLocks noGrp="1"/>
          </p:cNvSpPr>
          <p:nvPr>
            <p:ph type="title"/>
          </p:nvPr>
        </p:nvSpPr>
        <p:spPr>
          <a:xfrm>
            <a:off x="42902" y="238798"/>
            <a:ext cx="9128632" cy="1325563"/>
          </a:xfrm>
        </p:spPr>
        <p:txBody>
          <a:bodyPr>
            <a:noAutofit/>
          </a:bodyPr>
          <a:lstStyle/>
          <a:p>
            <a:pPr algn="ctr"/>
            <a:r>
              <a:rPr lang="en-US" sz="3000" dirty="0">
                <a:solidFill>
                  <a:schemeClr val="accent5">
                    <a:lumMod val="75000"/>
                  </a:schemeClr>
                </a:solidFill>
                <a:latin typeface="Arial" panose="020B0604020202020204" pitchFamily="34" charset="0"/>
                <a:cs typeface="Arial" panose="020B0604020202020204" pitchFamily="34" charset="0"/>
              </a:rPr>
              <a:t>18 GeV Rapid Cycling Synchrotron enables high electron polarization in the electron storage ring</a:t>
            </a:r>
            <a:endParaRPr lang="en-US" sz="3000" dirty="0">
              <a:solidFill>
                <a:schemeClr val="accent5">
                  <a:lumMod val="75000"/>
                </a:schemeClr>
              </a:solidFill>
            </a:endParaRPr>
          </a:p>
        </p:txBody>
      </p:sp>
      <p:sp>
        <p:nvSpPr>
          <p:cNvPr id="8" name="TextBox 7"/>
          <p:cNvSpPr txBox="1"/>
          <p:nvPr/>
        </p:nvSpPr>
        <p:spPr>
          <a:xfrm>
            <a:off x="76034" y="1402622"/>
            <a:ext cx="8978578" cy="2585323"/>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85% polarized electrons from a polarized source and a 400 MeV  s-band linac</a:t>
            </a:r>
          </a:p>
          <a:p>
            <a:r>
              <a:rPr lang="en-US" dirty="0">
                <a:latin typeface="Arial" panose="020B0604020202020204" pitchFamily="34" charset="0"/>
                <a:cs typeface="Arial" panose="020B0604020202020204" pitchFamily="34" charset="0"/>
              </a:rPr>
              <a:t>    get injected into the fast cycling synchrotron in the RHIC tunnel</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AGS experience confirms depolarization suppressed by lattice periodicity</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Ingenious optical design with high quasi-periodicity arcs and unity transformations in the straights suppresses all systematic depolarizing resonances up to E &gt;18 GeV</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Good orbit control  </a:t>
            </a:r>
            <a:r>
              <a:rPr lang="en-US" dirty="0" err="1">
                <a:latin typeface="Arial" panose="020B0604020202020204" pitchFamily="34" charset="0"/>
                <a:cs typeface="Arial" panose="020B0604020202020204" pitchFamily="34" charset="0"/>
              </a:rPr>
              <a:t>y</a:t>
            </a:r>
            <a:r>
              <a:rPr lang="en-US" baseline="-25000" dirty="0" err="1">
                <a:latin typeface="Arial" panose="020B0604020202020204" pitchFamily="34" charset="0"/>
                <a:cs typeface="Arial" panose="020B0604020202020204" pitchFamily="34" charset="0"/>
              </a:rPr>
              <a:t>cl.o</a:t>
            </a:r>
            <a:r>
              <a:rPr lang="en-US" baseline="-25000" dirty="0">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&lt; 0.5 mm;  good reproducibility suppresses depolarization by imperfection resonances </a:t>
            </a:r>
          </a:p>
          <a:p>
            <a:r>
              <a:rPr lang="en-US" dirty="0">
                <a:latin typeface="Arial" panose="020B0604020202020204" pitchFamily="34" charset="0"/>
                <a:cs typeface="Arial" panose="020B0604020202020204" pitchFamily="34" charset="0"/>
                <a:sym typeface="Wingdings" panose="05000000000000000000" pitchFamily="2" charset="2"/>
              </a:rPr>
              <a:t> No depolarizing resonances during  acceleration 0.4-18 GeV     </a:t>
            </a:r>
          </a:p>
          <a:p>
            <a:r>
              <a:rPr lang="en-US" dirty="0">
                <a:latin typeface="Arial" panose="020B0604020202020204" pitchFamily="34" charset="0"/>
                <a:cs typeface="Arial" panose="020B0604020202020204" pitchFamily="34" charset="0"/>
                <a:sym typeface="Wingdings" panose="05000000000000000000" pitchFamily="2" charset="2"/>
              </a:rPr>
              <a:t>     no loss of polarization on the entire ramp up to 18 GeV  (100 </a:t>
            </a:r>
            <a:r>
              <a:rPr lang="en-US" dirty="0" err="1">
                <a:latin typeface="Arial" panose="020B0604020202020204" pitchFamily="34" charset="0"/>
                <a:cs typeface="Arial" panose="020B0604020202020204" pitchFamily="34" charset="0"/>
                <a:sym typeface="Wingdings" panose="05000000000000000000" pitchFamily="2" charset="2"/>
              </a:rPr>
              <a:t>ms</a:t>
            </a:r>
            <a:r>
              <a:rPr lang="en-US" dirty="0">
                <a:latin typeface="Arial" panose="020B0604020202020204" pitchFamily="34" charset="0"/>
                <a:cs typeface="Arial" panose="020B0604020202020204" pitchFamily="34" charset="0"/>
                <a:sym typeface="Wingdings" panose="05000000000000000000" pitchFamily="2" charset="2"/>
              </a:rPr>
              <a:t> ramp time, 2 Hz)</a:t>
            </a:r>
            <a:endParaRPr lang="en-US"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36D7FB27-15E2-499B-A349-F677114BD092}"/>
              </a:ext>
            </a:extLst>
          </p:cNvPr>
          <p:cNvSpPr txBox="1"/>
          <p:nvPr/>
        </p:nvSpPr>
        <p:spPr>
          <a:xfrm>
            <a:off x="1108644" y="4026885"/>
            <a:ext cx="1296070"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RCS Design</a:t>
            </a:r>
          </a:p>
        </p:txBody>
      </p:sp>
      <p:sp>
        <p:nvSpPr>
          <p:cNvPr id="14" name="TextBox 13">
            <a:extLst>
              <a:ext uri="{FF2B5EF4-FFF2-40B4-BE49-F238E27FC236}">
                <a16:creationId xmlns:a16="http://schemas.microsoft.com/office/drawing/2014/main" id="{D3CBE28A-23BD-40E7-9A96-B683AA5D5497}"/>
              </a:ext>
            </a:extLst>
          </p:cNvPr>
          <p:cNvSpPr txBox="1"/>
          <p:nvPr/>
        </p:nvSpPr>
        <p:spPr>
          <a:xfrm>
            <a:off x="3740726" y="3919163"/>
            <a:ext cx="5384985" cy="523220"/>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RCS Polarization Performance confirmed by extensive simulations</a:t>
            </a:r>
          </a:p>
        </p:txBody>
      </p:sp>
      <p:pic>
        <p:nvPicPr>
          <p:cNvPr id="16" name="Picture 15">
            <a:extLst>
              <a:ext uri="{FF2B5EF4-FFF2-40B4-BE49-F238E27FC236}">
                <a16:creationId xmlns:a16="http://schemas.microsoft.com/office/drawing/2014/main" id="{421DF932-AF01-4CAE-BB94-765AC352D96B}"/>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650808" y="4324515"/>
            <a:ext cx="2163370" cy="2163370"/>
          </a:xfrm>
          <a:prstGeom prst="rect">
            <a:avLst/>
          </a:prstGeom>
          <a:effectLst/>
        </p:spPr>
      </p:pic>
      <p:sp>
        <p:nvSpPr>
          <p:cNvPr id="9" name="Slide Number Placeholder 4">
            <a:extLst>
              <a:ext uri="{FF2B5EF4-FFF2-40B4-BE49-F238E27FC236}">
                <a16:creationId xmlns:a16="http://schemas.microsoft.com/office/drawing/2014/main" id="{B9DA9B4C-35F4-3545-9789-FF1BAF5279BA}"/>
              </a:ext>
            </a:extLst>
          </p:cNvPr>
          <p:cNvSpPr>
            <a:spLocks noGrp="1"/>
          </p:cNvSpPr>
          <p:nvPr>
            <p:ph type="sldNum" sz="quarter" idx="12"/>
          </p:nvPr>
        </p:nvSpPr>
        <p:spPr>
          <a:xfrm>
            <a:off x="3543300" y="6474740"/>
            <a:ext cx="2057400" cy="365125"/>
          </a:xfrm>
        </p:spPr>
        <p:txBody>
          <a:bodyPr/>
          <a:lstStyle/>
          <a:p>
            <a:fld id="{893C5830-40F3-F04E-B2E3-10E6672BA8FF}" type="slidenum">
              <a:rPr lang="en-US" smtClean="0"/>
              <a:pPr/>
              <a:t>31</a:t>
            </a:fld>
            <a:endParaRPr lang="en-US" dirty="0"/>
          </a:p>
        </p:txBody>
      </p:sp>
    </p:spTree>
    <p:extLst>
      <p:ext uri="{BB962C8B-B14F-4D97-AF65-F5344CB8AC3E}">
        <p14:creationId xmlns:p14="http://schemas.microsoft.com/office/powerpoint/2010/main" val="3031897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BFC0E-7058-4FBC-B22E-72EB06E7FC4A}"/>
              </a:ext>
            </a:extLst>
          </p:cNvPr>
          <p:cNvSpPr>
            <a:spLocks noGrp="1"/>
          </p:cNvSpPr>
          <p:nvPr>
            <p:ph type="title"/>
          </p:nvPr>
        </p:nvSpPr>
        <p:spPr>
          <a:xfrm>
            <a:off x="109732" y="57169"/>
            <a:ext cx="8776922" cy="1343099"/>
          </a:xfrm>
        </p:spPr>
        <p:txBody>
          <a:bodyPr>
            <a:noAutofit/>
          </a:bodyPr>
          <a:lstStyle/>
          <a:p>
            <a:pPr algn="ctr"/>
            <a:r>
              <a:rPr lang="en-US" sz="3200" dirty="0"/>
              <a:t>High average polarization at electron          storage ring of 80% by</a:t>
            </a:r>
          </a:p>
        </p:txBody>
      </p:sp>
      <p:sp>
        <p:nvSpPr>
          <p:cNvPr id="40" name="TextBox 39">
            <a:extLst>
              <a:ext uri="{FF2B5EF4-FFF2-40B4-BE49-F238E27FC236}">
                <a16:creationId xmlns:a16="http://schemas.microsoft.com/office/drawing/2014/main" id="{75A87AA2-8062-42D9-85F3-7BFCE11C9B4F}"/>
              </a:ext>
            </a:extLst>
          </p:cNvPr>
          <p:cNvSpPr txBox="1"/>
          <p:nvPr/>
        </p:nvSpPr>
        <p:spPr>
          <a:xfrm>
            <a:off x="169625" y="1309798"/>
            <a:ext cx="8974375" cy="1631216"/>
          </a:xfrm>
          <a:prstGeom prst="rect">
            <a:avLst/>
          </a:prstGeom>
          <a:noFill/>
        </p:spPr>
        <p:txBody>
          <a:bodyPr wrap="square" rtlCol="0">
            <a:spAutoFit/>
          </a:bodyPr>
          <a:lstStyle/>
          <a:p>
            <a:pPr marL="342900" indent="-342900">
              <a:buFont typeface="Arial" panose="020B0604020202020204" pitchFamily="34" charset="0"/>
              <a:buChar char="•"/>
            </a:pPr>
            <a:r>
              <a:rPr lang="en-US" sz="2000" dirty="0"/>
              <a:t>Frequent  injection of bunches on energy  with high initial polarization of 85%</a:t>
            </a:r>
          </a:p>
          <a:p>
            <a:pPr marL="342900" indent="-342900">
              <a:buFont typeface="Arial" panose="020B0604020202020204" pitchFamily="34" charset="0"/>
              <a:buChar char="•"/>
            </a:pPr>
            <a:r>
              <a:rPr lang="en-US" sz="2000" dirty="0"/>
              <a:t>Initial polarization decays towards P</a:t>
            </a:r>
            <a:r>
              <a:rPr lang="en-US" sz="2000" baseline="-25000" dirty="0"/>
              <a:t>∞  </a:t>
            </a:r>
            <a:r>
              <a:rPr lang="en-US" sz="2000" dirty="0"/>
              <a:t>&lt; ~50%                                                                (equilibrium of self-polarization and stochastic excitation)</a:t>
            </a:r>
          </a:p>
          <a:p>
            <a:pPr marL="342900" indent="-342900">
              <a:buFont typeface="Arial" panose="020B0604020202020204" pitchFamily="34" charset="0"/>
              <a:buChar char="•"/>
            </a:pPr>
            <a:r>
              <a:rPr lang="en-US" sz="2000" dirty="0"/>
              <a:t>At 18 GeV, </a:t>
            </a:r>
            <a:r>
              <a:rPr lang="en-US" sz="2000" dirty="0">
                <a:sym typeface="Wingdings" panose="05000000000000000000" pitchFamily="2" charset="2"/>
              </a:rPr>
              <a:t>every bunch is refreshed within minutes with </a:t>
            </a:r>
            <a:r>
              <a:rPr lang="en-US" sz="2000" dirty="0"/>
              <a:t>RCS cycling rate of 2Hz</a:t>
            </a:r>
          </a:p>
          <a:p>
            <a:pPr marL="342900" indent="-342900">
              <a:buFont typeface="Arial" panose="020B0604020202020204" pitchFamily="34" charset="0"/>
              <a:buChar char="•"/>
            </a:pPr>
            <a:r>
              <a:rPr lang="en-US" sz="2000" dirty="0"/>
              <a:t>Need both polarization directions present at the same time </a:t>
            </a:r>
            <a:endParaRPr lang="en-US" sz="2000" dirty="0">
              <a:sym typeface="Wingdings" panose="05000000000000000000" pitchFamily="2" charset="2"/>
            </a:endParaRPr>
          </a:p>
        </p:txBody>
      </p:sp>
      <p:sp>
        <p:nvSpPr>
          <p:cNvPr id="12" name="Slide Number Placeholder 11">
            <a:extLst>
              <a:ext uri="{FF2B5EF4-FFF2-40B4-BE49-F238E27FC236}">
                <a16:creationId xmlns:a16="http://schemas.microsoft.com/office/drawing/2014/main" id="{7975AD43-D98B-48FC-BBC5-8B4B3849698B}"/>
              </a:ext>
            </a:extLst>
          </p:cNvPr>
          <p:cNvSpPr>
            <a:spLocks noGrp="1"/>
          </p:cNvSpPr>
          <p:nvPr>
            <p:ph type="sldNum" sz="quarter" idx="12"/>
          </p:nvPr>
        </p:nvSpPr>
        <p:spPr/>
        <p:txBody>
          <a:bodyPr/>
          <a:lstStyle/>
          <a:p>
            <a:fld id="{893C5830-40F3-F04E-B2E3-10E6672BA8FF}" type="slidenum">
              <a:rPr lang="en-US" smtClean="0"/>
              <a:pPr/>
              <a:t>32</a:t>
            </a:fld>
            <a:endParaRPr lang="en-US"/>
          </a:p>
        </p:txBody>
      </p:sp>
      <p:grpSp>
        <p:nvGrpSpPr>
          <p:cNvPr id="5" name="Group 4">
            <a:extLst>
              <a:ext uri="{FF2B5EF4-FFF2-40B4-BE49-F238E27FC236}">
                <a16:creationId xmlns:a16="http://schemas.microsoft.com/office/drawing/2014/main" id="{8EFF0898-12EE-1643-9F32-4B859B0C8E18}"/>
              </a:ext>
            </a:extLst>
          </p:cNvPr>
          <p:cNvGrpSpPr/>
          <p:nvPr/>
        </p:nvGrpSpPr>
        <p:grpSpPr>
          <a:xfrm>
            <a:off x="553489" y="3095589"/>
            <a:ext cx="7538951" cy="3515498"/>
            <a:chOff x="1124910" y="2974176"/>
            <a:chExt cx="6669074" cy="2872400"/>
          </a:xfrm>
        </p:grpSpPr>
        <p:sp>
          <p:nvSpPr>
            <p:cNvPr id="10" name="Rectangle 9">
              <a:extLst>
                <a:ext uri="{FF2B5EF4-FFF2-40B4-BE49-F238E27FC236}">
                  <a16:creationId xmlns:a16="http://schemas.microsoft.com/office/drawing/2014/main" id="{38317727-58D4-4F7B-A368-45038FBF0530}"/>
                </a:ext>
              </a:extLst>
            </p:cNvPr>
            <p:cNvSpPr/>
            <p:nvPr/>
          </p:nvSpPr>
          <p:spPr>
            <a:xfrm>
              <a:off x="4059534" y="3487016"/>
              <a:ext cx="949567" cy="3000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E46C9771-F503-0741-A58D-7885A2B8EA60}"/>
                </a:ext>
              </a:extLst>
            </p:cNvPr>
            <p:cNvGrpSpPr/>
            <p:nvPr/>
          </p:nvGrpSpPr>
          <p:grpSpPr>
            <a:xfrm>
              <a:off x="1124910" y="2974176"/>
              <a:ext cx="1850122" cy="497443"/>
              <a:chOff x="1969362" y="2645426"/>
              <a:chExt cx="1850122" cy="497443"/>
            </a:xfrm>
          </p:grpSpPr>
          <p:sp>
            <p:nvSpPr>
              <p:cNvPr id="20" name="Arrow: Down 19">
                <a:extLst>
                  <a:ext uri="{FF2B5EF4-FFF2-40B4-BE49-F238E27FC236}">
                    <a16:creationId xmlns:a16="http://schemas.microsoft.com/office/drawing/2014/main" id="{49CC1403-0DBB-4C12-87B5-8AA8EC1E2F29}"/>
                  </a:ext>
                </a:extLst>
              </p:cNvPr>
              <p:cNvSpPr/>
              <p:nvPr/>
            </p:nvSpPr>
            <p:spPr>
              <a:xfrm>
                <a:off x="2079563" y="2882043"/>
                <a:ext cx="70941" cy="17887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Arrow: Down 20">
                <a:extLst>
                  <a:ext uri="{FF2B5EF4-FFF2-40B4-BE49-F238E27FC236}">
                    <a16:creationId xmlns:a16="http://schemas.microsoft.com/office/drawing/2014/main" id="{C994450B-3D0D-4059-AEE3-6864B2BD4BA2}"/>
                  </a:ext>
                </a:extLst>
              </p:cNvPr>
              <p:cNvSpPr/>
              <p:nvPr/>
            </p:nvSpPr>
            <p:spPr>
              <a:xfrm>
                <a:off x="2190711" y="2882043"/>
                <a:ext cx="70941" cy="178874"/>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TextBox 21">
                <a:extLst>
                  <a:ext uri="{FF2B5EF4-FFF2-40B4-BE49-F238E27FC236}">
                    <a16:creationId xmlns:a16="http://schemas.microsoft.com/office/drawing/2014/main" id="{00255013-84F7-452A-A749-99117FB32D2E}"/>
                  </a:ext>
                </a:extLst>
              </p:cNvPr>
              <p:cNvSpPr txBox="1"/>
              <p:nvPr/>
            </p:nvSpPr>
            <p:spPr>
              <a:xfrm>
                <a:off x="1969362" y="2645426"/>
                <a:ext cx="634301" cy="300082"/>
              </a:xfrm>
              <a:prstGeom prst="rect">
                <a:avLst/>
              </a:prstGeom>
              <a:noFill/>
            </p:spPr>
            <p:txBody>
              <a:bodyPr wrap="square" rtlCol="0">
                <a:spAutoFit/>
              </a:bodyPr>
              <a:lstStyle/>
              <a:p>
                <a:r>
                  <a:rPr lang="en-US" sz="1350" dirty="0"/>
                  <a:t>B P</a:t>
                </a:r>
              </a:p>
            </p:txBody>
          </p:sp>
          <p:sp>
            <p:nvSpPr>
              <p:cNvPr id="23" name="TextBox 22">
                <a:extLst>
                  <a:ext uri="{FF2B5EF4-FFF2-40B4-BE49-F238E27FC236}">
                    <a16:creationId xmlns:a16="http://schemas.microsoft.com/office/drawing/2014/main" id="{B59AEB57-CEC9-4546-92F5-CA09AC3C4D07}"/>
                  </a:ext>
                </a:extLst>
              </p:cNvPr>
              <p:cNvSpPr txBox="1"/>
              <p:nvPr/>
            </p:nvSpPr>
            <p:spPr>
              <a:xfrm>
                <a:off x="2462563" y="2665068"/>
                <a:ext cx="1356921" cy="477801"/>
              </a:xfrm>
              <a:prstGeom prst="rect">
                <a:avLst/>
              </a:prstGeom>
              <a:noFill/>
            </p:spPr>
            <p:txBody>
              <a:bodyPr wrap="square" rtlCol="0">
                <a:spAutoFit/>
              </a:bodyPr>
              <a:lstStyle/>
              <a:p>
                <a:r>
                  <a:rPr lang="en-US" sz="1600" dirty="0"/>
                  <a:t>Refilled every 1.2 minutes</a:t>
                </a:r>
              </a:p>
            </p:txBody>
          </p:sp>
        </p:grpSp>
        <p:grpSp>
          <p:nvGrpSpPr>
            <p:cNvPr id="4" name="Group 3">
              <a:extLst>
                <a:ext uri="{FF2B5EF4-FFF2-40B4-BE49-F238E27FC236}">
                  <a16:creationId xmlns:a16="http://schemas.microsoft.com/office/drawing/2014/main" id="{98797EF8-E92D-7A41-A13F-60F3875925B9}"/>
                </a:ext>
              </a:extLst>
            </p:cNvPr>
            <p:cNvGrpSpPr/>
            <p:nvPr/>
          </p:nvGrpSpPr>
          <p:grpSpPr>
            <a:xfrm>
              <a:off x="6128831" y="3023664"/>
              <a:ext cx="1597030" cy="533449"/>
              <a:chOff x="4336513" y="2617474"/>
              <a:chExt cx="1597030" cy="533449"/>
            </a:xfrm>
          </p:grpSpPr>
          <p:sp>
            <p:nvSpPr>
              <p:cNvPr id="25" name="Arrow: Down 24">
                <a:extLst>
                  <a:ext uri="{FF2B5EF4-FFF2-40B4-BE49-F238E27FC236}">
                    <a16:creationId xmlns:a16="http://schemas.microsoft.com/office/drawing/2014/main" id="{F9DF7985-C6C6-4C8E-A66C-AA41218F13D2}"/>
                  </a:ext>
                </a:extLst>
              </p:cNvPr>
              <p:cNvSpPr/>
              <p:nvPr/>
            </p:nvSpPr>
            <p:spPr>
              <a:xfrm>
                <a:off x="4440326" y="2855060"/>
                <a:ext cx="70941" cy="17887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Arrow: Down 25">
                <a:extLst>
                  <a:ext uri="{FF2B5EF4-FFF2-40B4-BE49-F238E27FC236}">
                    <a16:creationId xmlns:a16="http://schemas.microsoft.com/office/drawing/2014/main" id="{26E028CE-01AE-471D-8D62-C4C1EFE81995}"/>
                  </a:ext>
                </a:extLst>
              </p:cNvPr>
              <p:cNvSpPr/>
              <p:nvPr/>
            </p:nvSpPr>
            <p:spPr>
              <a:xfrm flipH="1" flipV="1">
                <a:off x="4523094" y="2844413"/>
                <a:ext cx="70941" cy="173856"/>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2796BACF-8CAC-4831-AC41-D8F38C068A80}"/>
                  </a:ext>
                </a:extLst>
              </p:cNvPr>
              <p:cNvSpPr txBox="1"/>
              <p:nvPr/>
            </p:nvSpPr>
            <p:spPr>
              <a:xfrm>
                <a:off x="4336513" y="2617474"/>
                <a:ext cx="632636" cy="300082"/>
              </a:xfrm>
              <a:prstGeom prst="rect">
                <a:avLst/>
              </a:prstGeom>
              <a:noFill/>
            </p:spPr>
            <p:txBody>
              <a:bodyPr wrap="square" rtlCol="0">
                <a:spAutoFit/>
              </a:bodyPr>
              <a:lstStyle/>
              <a:p>
                <a:r>
                  <a:rPr lang="en-US" sz="1350" dirty="0"/>
                  <a:t>B P</a:t>
                </a:r>
              </a:p>
            </p:txBody>
          </p:sp>
          <p:sp>
            <p:nvSpPr>
              <p:cNvPr id="28" name="TextBox 27">
                <a:extLst>
                  <a:ext uri="{FF2B5EF4-FFF2-40B4-BE49-F238E27FC236}">
                    <a16:creationId xmlns:a16="http://schemas.microsoft.com/office/drawing/2014/main" id="{37147864-BE46-485E-BE87-292D448A91E9}"/>
                  </a:ext>
                </a:extLst>
              </p:cNvPr>
              <p:cNvSpPr txBox="1"/>
              <p:nvPr/>
            </p:nvSpPr>
            <p:spPr>
              <a:xfrm>
                <a:off x="4697848" y="2673122"/>
                <a:ext cx="1235695" cy="477801"/>
              </a:xfrm>
              <a:prstGeom prst="rect">
                <a:avLst/>
              </a:prstGeom>
              <a:noFill/>
            </p:spPr>
            <p:txBody>
              <a:bodyPr wrap="square" rtlCol="0">
                <a:spAutoFit/>
              </a:bodyPr>
              <a:lstStyle/>
              <a:p>
                <a:r>
                  <a:rPr lang="en-US" sz="1600" dirty="0"/>
                  <a:t>Refilled every  3.2 minutes</a:t>
                </a:r>
              </a:p>
            </p:txBody>
          </p:sp>
        </p:grpSp>
        <p:sp>
          <p:nvSpPr>
            <p:cNvPr id="37" name="TextBox 36">
              <a:extLst>
                <a:ext uri="{FF2B5EF4-FFF2-40B4-BE49-F238E27FC236}">
                  <a16:creationId xmlns:a16="http://schemas.microsoft.com/office/drawing/2014/main" id="{E34E9BF2-B909-40FE-AADC-7F8AEA7F53FB}"/>
                </a:ext>
              </a:extLst>
            </p:cNvPr>
            <p:cNvSpPr txBox="1"/>
            <p:nvPr/>
          </p:nvSpPr>
          <p:spPr>
            <a:xfrm>
              <a:off x="3061497" y="3979867"/>
              <a:ext cx="766205" cy="300082"/>
            </a:xfrm>
            <a:prstGeom prst="rect">
              <a:avLst/>
            </a:prstGeom>
            <a:noFill/>
          </p:spPr>
          <p:txBody>
            <a:bodyPr wrap="square" rtlCol="0">
              <a:spAutoFit/>
            </a:bodyPr>
            <a:lstStyle/>
            <a:p>
              <a:r>
                <a:rPr lang="en-US" sz="1350" dirty="0"/>
                <a:t>P</a:t>
              </a:r>
              <a:r>
                <a:rPr lang="en-US" sz="1350" baseline="-25000" dirty="0"/>
                <a:t>av</a:t>
              </a:r>
              <a:r>
                <a:rPr lang="en-US" sz="1350" dirty="0"/>
                <a:t>=80%</a:t>
              </a:r>
            </a:p>
          </p:txBody>
        </p:sp>
        <p:sp>
          <p:nvSpPr>
            <p:cNvPr id="38" name="TextBox 37">
              <a:extLst>
                <a:ext uri="{FF2B5EF4-FFF2-40B4-BE49-F238E27FC236}">
                  <a16:creationId xmlns:a16="http://schemas.microsoft.com/office/drawing/2014/main" id="{F89E5867-0640-4839-95FC-8AF46F55C20C}"/>
                </a:ext>
              </a:extLst>
            </p:cNvPr>
            <p:cNvSpPr txBox="1"/>
            <p:nvPr/>
          </p:nvSpPr>
          <p:spPr>
            <a:xfrm>
              <a:off x="2828653" y="4855407"/>
              <a:ext cx="766205" cy="300082"/>
            </a:xfrm>
            <a:prstGeom prst="rect">
              <a:avLst/>
            </a:prstGeom>
            <a:noFill/>
          </p:spPr>
          <p:txBody>
            <a:bodyPr wrap="square" rtlCol="0">
              <a:spAutoFit/>
            </a:bodyPr>
            <a:lstStyle/>
            <a:p>
              <a:r>
                <a:rPr lang="en-US" sz="1350" dirty="0"/>
                <a:t>P</a:t>
              </a:r>
              <a:r>
                <a:rPr lang="en-US" sz="1350" baseline="-25000" dirty="0"/>
                <a:t>av</a:t>
              </a:r>
              <a:r>
                <a:rPr lang="en-US" sz="1350" dirty="0"/>
                <a:t>=80%</a:t>
              </a:r>
            </a:p>
          </p:txBody>
        </p:sp>
        <p:sp>
          <p:nvSpPr>
            <p:cNvPr id="34" name="TextBox 33">
              <a:extLst>
                <a:ext uri="{FF2B5EF4-FFF2-40B4-BE49-F238E27FC236}">
                  <a16:creationId xmlns:a16="http://schemas.microsoft.com/office/drawing/2014/main" id="{415C4D00-2A0B-4745-8003-26F4BEFDA010}"/>
                </a:ext>
              </a:extLst>
            </p:cNvPr>
            <p:cNvSpPr txBox="1"/>
            <p:nvPr/>
          </p:nvSpPr>
          <p:spPr>
            <a:xfrm>
              <a:off x="4334771" y="5508022"/>
              <a:ext cx="1578355" cy="338554"/>
            </a:xfrm>
            <a:prstGeom prst="rect">
              <a:avLst/>
            </a:prstGeom>
            <a:noFill/>
          </p:spPr>
          <p:txBody>
            <a:bodyPr wrap="square" rtlCol="0">
              <a:spAutoFit/>
            </a:bodyPr>
            <a:lstStyle/>
            <a:p>
              <a:r>
                <a:rPr lang="en-US" sz="1600" dirty="0"/>
                <a:t>Re-injections</a:t>
              </a:r>
            </a:p>
          </p:txBody>
        </p:sp>
        <p:pic>
          <p:nvPicPr>
            <p:cNvPr id="11" name="Picture 10">
              <a:extLst>
                <a:ext uri="{FF2B5EF4-FFF2-40B4-BE49-F238E27FC236}">
                  <a16:creationId xmlns:a16="http://schemas.microsoft.com/office/drawing/2014/main" id="{AE7E1288-5ECA-4B7A-84BD-3932F8F1A55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24910" y="3550685"/>
              <a:ext cx="6315347" cy="2026072"/>
            </a:xfrm>
            <a:prstGeom prst="rect">
              <a:avLst/>
            </a:prstGeom>
          </p:spPr>
        </p:pic>
        <p:cxnSp>
          <p:nvCxnSpPr>
            <p:cNvPr id="9" name="Straight Arrow Connector 8">
              <a:extLst>
                <a:ext uri="{FF2B5EF4-FFF2-40B4-BE49-F238E27FC236}">
                  <a16:creationId xmlns:a16="http://schemas.microsoft.com/office/drawing/2014/main" id="{FD04846B-98E2-46A3-B988-D01AC003E952}"/>
                </a:ext>
              </a:extLst>
            </p:cNvPr>
            <p:cNvCxnSpPr>
              <a:cxnSpLocks/>
            </p:cNvCxnSpPr>
            <p:nvPr/>
          </p:nvCxnSpPr>
          <p:spPr>
            <a:xfrm>
              <a:off x="4930664" y="3637057"/>
              <a:ext cx="0" cy="15004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7F2CF027-7D5A-4B60-B773-659421ADB1E5}"/>
                </a:ext>
              </a:extLst>
            </p:cNvPr>
            <p:cNvSpPr txBox="1"/>
            <p:nvPr/>
          </p:nvSpPr>
          <p:spPr>
            <a:xfrm>
              <a:off x="6386353" y="4224086"/>
              <a:ext cx="1407631" cy="528096"/>
            </a:xfrm>
            <a:prstGeom prst="rect">
              <a:avLst/>
            </a:prstGeom>
            <a:solidFill>
              <a:schemeClr val="bg1"/>
            </a:solidFill>
          </p:spPr>
          <p:txBody>
            <a:bodyPr wrap="square" rtlCol="0">
              <a:spAutoFit/>
            </a:bodyPr>
            <a:lstStyle/>
            <a:p>
              <a:r>
                <a:rPr lang="en-US" dirty="0"/>
                <a:t>P</a:t>
              </a:r>
              <a:r>
                <a:rPr lang="en-US" baseline="-25000" dirty="0"/>
                <a:t>∞</a:t>
              </a:r>
              <a:r>
                <a:rPr lang="en-US" dirty="0"/>
                <a:t>= 30%</a:t>
              </a:r>
            </a:p>
            <a:p>
              <a:r>
                <a:rPr lang="en-US" dirty="0"/>
                <a:t>(conservative)</a:t>
              </a:r>
            </a:p>
          </p:txBody>
        </p:sp>
        <p:cxnSp>
          <p:nvCxnSpPr>
            <p:cNvPr id="35" name="Straight Arrow Connector 34">
              <a:extLst>
                <a:ext uri="{FF2B5EF4-FFF2-40B4-BE49-F238E27FC236}">
                  <a16:creationId xmlns:a16="http://schemas.microsoft.com/office/drawing/2014/main" id="{0179BB6D-E3BD-41B4-9E75-A88F5711408A}"/>
                </a:ext>
              </a:extLst>
            </p:cNvPr>
            <p:cNvCxnSpPr>
              <a:cxnSpLocks/>
            </p:cNvCxnSpPr>
            <p:nvPr/>
          </p:nvCxnSpPr>
          <p:spPr>
            <a:xfrm flipV="1">
              <a:off x="4056260" y="5170593"/>
              <a:ext cx="0" cy="281353"/>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9D7CAA17-E78B-47EB-9E5E-D95DC6595B91}"/>
                </a:ext>
              </a:extLst>
            </p:cNvPr>
            <p:cNvCxnSpPr>
              <a:cxnSpLocks/>
            </p:cNvCxnSpPr>
            <p:nvPr/>
          </p:nvCxnSpPr>
          <p:spPr>
            <a:xfrm flipV="1">
              <a:off x="4603860" y="5166867"/>
              <a:ext cx="0" cy="281353"/>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995C62B7-2069-4990-9C7E-128325662A4E}"/>
                </a:ext>
              </a:extLst>
            </p:cNvPr>
            <p:cNvCxnSpPr>
              <a:cxnSpLocks/>
            </p:cNvCxnSpPr>
            <p:nvPr/>
          </p:nvCxnSpPr>
          <p:spPr>
            <a:xfrm flipV="1">
              <a:off x="5164743" y="5160444"/>
              <a:ext cx="0" cy="281353"/>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00A66D39-23ED-46F2-8DBB-CED90267E8DD}"/>
                </a:ext>
              </a:extLst>
            </p:cNvPr>
            <p:cNvCxnSpPr>
              <a:cxnSpLocks/>
            </p:cNvCxnSpPr>
            <p:nvPr/>
          </p:nvCxnSpPr>
          <p:spPr>
            <a:xfrm flipV="1">
              <a:off x="5685777" y="5163471"/>
              <a:ext cx="0" cy="281353"/>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2709C982-B454-4B05-BDD3-2800FCC3D71C}"/>
                </a:ext>
              </a:extLst>
            </p:cNvPr>
            <p:cNvSpPr txBox="1"/>
            <p:nvPr/>
          </p:nvSpPr>
          <p:spPr>
            <a:xfrm>
              <a:off x="4401211" y="3350546"/>
              <a:ext cx="1227609" cy="338554"/>
            </a:xfrm>
            <a:prstGeom prst="rect">
              <a:avLst/>
            </a:prstGeom>
            <a:noFill/>
          </p:spPr>
          <p:txBody>
            <a:bodyPr wrap="square" rtlCol="0">
              <a:spAutoFit/>
            </a:bodyPr>
            <a:lstStyle/>
            <a:p>
              <a:r>
                <a:rPr lang="en-US" sz="1600" dirty="0"/>
                <a:t>Re-injection</a:t>
              </a:r>
            </a:p>
          </p:txBody>
        </p:sp>
      </p:grpSp>
    </p:spTree>
    <p:extLst>
      <p:ext uri="{BB962C8B-B14F-4D97-AF65-F5344CB8AC3E}">
        <p14:creationId xmlns:p14="http://schemas.microsoft.com/office/powerpoint/2010/main" val="42848125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0F4B8-41C0-46D2-9A1A-06491E5903CA}"/>
              </a:ext>
            </a:extLst>
          </p:cNvPr>
          <p:cNvSpPr>
            <a:spLocks noGrp="1"/>
          </p:cNvSpPr>
          <p:nvPr>
            <p:ph type="title"/>
          </p:nvPr>
        </p:nvSpPr>
        <p:spPr>
          <a:xfrm>
            <a:off x="334592" y="181013"/>
            <a:ext cx="7886700" cy="546278"/>
          </a:xfrm>
        </p:spPr>
        <p:txBody>
          <a:bodyPr>
            <a:noAutofit/>
          </a:bodyPr>
          <a:lstStyle/>
          <a:p>
            <a:r>
              <a:rPr lang="en-US" sz="3600" dirty="0"/>
              <a:t>EIC Hadron Polarization</a:t>
            </a:r>
          </a:p>
        </p:txBody>
      </p:sp>
      <p:sp>
        <p:nvSpPr>
          <p:cNvPr id="16" name="TextBox 15">
            <a:extLst>
              <a:ext uri="{FF2B5EF4-FFF2-40B4-BE49-F238E27FC236}">
                <a16:creationId xmlns:a16="http://schemas.microsoft.com/office/drawing/2014/main" id="{48416D32-D036-4005-AB8D-DCA0F2BC74F1}"/>
              </a:ext>
            </a:extLst>
          </p:cNvPr>
          <p:cNvSpPr txBox="1"/>
          <p:nvPr/>
        </p:nvSpPr>
        <p:spPr>
          <a:xfrm>
            <a:off x="464025" y="1059002"/>
            <a:ext cx="8509157" cy="2246769"/>
          </a:xfrm>
          <a:prstGeom prst="rect">
            <a:avLst/>
          </a:prstGeom>
          <a:noFill/>
        </p:spPr>
        <p:txBody>
          <a:bodyPr wrap="square" rtlCol="0">
            <a:spAutoFit/>
          </a:bodyPr>
          <a:lstStyle/>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Existing p Polarization in RHIC  achieved with “Siberian snakes”</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Near term improvements will increase proton polarization in RHIC from 60% to 80%</a:t>
            </a:r>
          </a:p>
          <a:p>
            <a:pPr marL="342900" indent="-342900">
              <a:buFont typeface="Arial" panose="020B0604020202020204" pitchFamily="34" charset="0"/>
              <a:buChar char="•"/>
            </a:pPr>
            <a:r>
              <a:rPr lang="en-US" sz="2000" baseline="30000" dirty="0">
                <a:latin typeface="Arial" panose="020B0604020202020204" pitchFamily="34" charset="0"/>
                <a:cs typeface="Arial" panose="020B0604020202020204" pitchFamily="34" charset="0"/>
                <a:sym typeface="Wingdings" panose="05000000000000000000" pitchFamily="2" charset="2"/>
              </a:rPr>
              <a:t>3</a:t>
            </a:r>
            <a:r>
              <a:rPr lang="en-US" sz="2000" dirty="0">
                <a:latin typeface="Arial" panose="020B0604020202020204" pitchFamily="34" charset="0"/>
                <a:cs typeface="Arial" panose="020B0604020202020204" pitchFamily="34" charset="0"/>
                <a:sym typeface="Wingdings" panose="05000000000000000000" pitchFamily="2" charset="2"/>
              </a:rPr>
              <a:t>He polarization of &gt;80% measured in source    </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80% polarized </a:t>
            </a:r>
            <a:r>
              <a:rPr lang="en-US" sz="2000" baseline="30000" dirty="0">
                <a:latin typeface="Arial" panose="020B0604020202020204" pitchFamily="34" charset="0"/>
                <a:cs typeface="Arial" panose="020B0604020202020204" pitchFamily="34" charset="0"/>
              </a:rPr>
              <a:t>3</a:t>
            </a:r>
            <a:r>
              <a:rPr lang="en-US" sz="2000" dirty="0">
                <a:latin typeface="Arial" panose="020B0604020202020204" pitchFamily="34" charset="0"/>
                <a:cs typeface="Arial" panose="020B0604020202020204" pitchFamily="34" charset="0"/>
              </a:rPr>
              <a:t>He in EIC will be achieved with six “snakes”, </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Acceleration of polarized Deuterons in EIC 100% spin transparent</a:t>
            </a: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Need  tune jumps in the hadron booster synchrotron</a:t>
            </a:r>
            <a:endParaRPr lang="en-US" sz="2400" dirty="0"/>
          </a:p>
        </p:txBody>
      </p:sp>
      <p:pic>
        <p:nvPicPr>
          <p:cNvPr id="7" name="Picture 3" descr="Image">
            <a:extLst>
              <a:ext uri="{FF2B5EF4-FFF2-40B4-BE49-F238E27FC236}">
                <a16:creationId xmlns:a16="http://schemas.microsoft.com/office/drawing/2014/main" id="{B82E8727-1FFB-4790-B945-3BC4F6318018}"/>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196577" y="3679949"/>
            <a:ext cx="4250138" cy="245462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E5972F7E-C0D9-4677-A4B0-144B53B8FBD9}"/>
              </a:ext>
            </a:extLst>
          </p:cNvPr>
          <p:cNvSpPr txBox="1"/>
          <p:nvPr/>
        </p:nvSpPr>
        <p:spPr>
          <a:xfrm>
            <a:off x="5579661" y="4488575"/>
            <a:ext cx="2723091" cy="923330"/>
          </a:xfrm>
          <a:prstGeom prst="rect">
            <a:avLst/>
          </a:prstGeom>
          <a:noFill/>
        </p:spPr>
        <p:txBody>
          <a:bodyPr wrap="square" rtlCol="0">
            <a:spAutoFit/>
          </a:bodyPr>
          <a:lstStyle/>
          <a:p>
            <a:r>
              <a:rPr lang="en-US" dirty="0"/>
              <a:t>Electron beam ion source EBIS  with polarized </a:t>
            </a:r>
            <a:r>
              <a:rPr lang="en-US" baseline="30000" dirty="0"/>
              <a:t>3</a:t>
            </a:r>
            <a:r>
              <a:rPr lang="en-US" dirty="0"/>
              <a:t>He extension</a:t>
            </a:r>
          </a:p>
        </p:txBody>
      </p:sp>
      <p:sp>
        <p:nvSpPr>
          <p:cNvPr id="9" name="Slide Number Placeholder 4">
            <a:extLst>
              <a:ext uri="{FF2B5EF4-FFF2-40B4-BE49-F238E27FC236}">
                <a16:creationId xmlns:a16="http://schemas.microsoft.com/office/drawing/2014/main" id="{FCD9663D-89D5-AF4A-866C-3692870D03AE}"/>
              </a:ext>
            </a:extLst>
          </p:cNvPr>
          <p:cNvSpPr>
            <a:spLocks noGrp="1"/>
          </p:cNvSpPr>
          <p:nvPr>
            <p:ph type="sldNum" sz="quarter" idx="12"/>
          </p:nvPr>
        </p:nvSpPr>
        <p:spPr>
          <a:xfrm>
            <a:off x="3543300" y="6362006"/>
            <a:ext cx="2057400" cy="365125"/>
          </a:xfrm>
        </p:spPr>
        <p:txBody>
          <a:bodyPr/>
          <a:lstStyle/>
          <a:p>
            <a:fld id="{893C5830-40F3-F04E-B2E3-10E6672BA8FF}" type="slidenum">
              <a:rPr lang="en-US" smtClean="0"/>
              <a:pPr/>
              <a:t>33</a:t>
            </a:fld>
            <a:endParaRPr lang="en-US" dirty="0"/>
          </a:p>
        </p:txBody>
      </p:sp>
    </p:spTree>
    <p:extLst>
      <p:ext uri="{BB962C8B-B14F-4D97-AF65-F5344CB8AC3E}">
        <p14:creationId xmlns:p14="http://schemas.microsoft.com/office/powerpoint/2010/main" val="4216034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941E3-3164-4DDF-B499-9D5DCEBB8D22}"/>
              </a:ext>
            </a:extLst>
          </p:cNvPr>
          <p:cNvSpPr>
            <a:spLocks noGrp="1"/>
          </p:cNvSpPr>
          <p:nvPr>
            <p:ph type="title"/>
          </p:nvPr>
        </p:nvSpPr>
        <p:spPr>
          <a:xfrm>
            <a:off x="51583" y="312759"/>
            <a:ext cx="9092417" cy="764538"/>
          </a:xfrm>
        </p:spPr>
        <p:txBody>
          <a:bodyPr>
            <a:normAutofit fontScale="90000"/>
          </a:bodyPr>
          <a:lstStyle/>
          <a:p>
            <a:r>
              <a:rPr lang="en-US" sz="3200" dirty="0"/>
              <a:t>The existing RHIC ion sources &amp; ion acceleration chain provide already </a:t>
            </a:r>
            <a:r>
              <a:rPr lang="en-US" sz="3200" b="1" dirty="0"/>
              <a:t>today</a:t>
            </a:r>
            <a:r>
              <a:rPr lang="en-US" sz="3200" dirty="0"/>
              <a:t> all ions needed for EIC</a:t>
            </a:r>
          </a:p>
        </p:txBody>
      </p:sp>
      <p:sp>
        <p:nvSpPr>
          <p:cNvPr id="3" name="Content Placeholder 2">
            <a:extLst>
              <a:ext uri="{FF2B5EF4-FFF2-40B4-BE49-F238E27FC236}">
                <a16:creationId xmlns:a16="http://schemas.microsoft.com/office/drawing/2014/main" id="{AAF588BF-9E73-4C11-85C5-981D1C210C3F}"/>
              </a:ext>
            </a:extLst>
          </p:cNvPr>
          <p:cNvSpPr>
            <a:spLocks noGrp="1"/>
          </p:cNvSpPr>
          <p:nvPr>
            <p:ph idx="1"/>
          </p:nvPr>
        </p:nvSpPr>
        <p:spPr>
          <a:xfrm>
            <a:off x="114161" y="1137491"/>
            <a:ext cx="8840555" cy="1971514"/>
          </a:xfrm>
        </p:spPr>
        <p:txBody>
          <a:bodyPr>
            <a:normAutofit/>
          </a:bodyPr>
          <a:lstStyle/>
          <a:p>
            <a:pPr>
              <a:lnSpc>
                <a:spcPct val="100000"/>
              </a:lnSpc>
              <a:spcBef>
                <a:spcPts val="0"/>
              </a:spcBef>
              <a:spcAft>
                <a:spcPts val="600"/>
              </a:spcAft>
            </a:pPr>
            <a:r>
              <a:rPr lang="en-US" sz="2000" dirty="0"/>
              <a:t>Ions from He to U have been already generated in the Electron-Beam-Ion-Source ion source (EBIS), accelerated and collided in RHIC </a:t>
            </a:r>
          </a:p>
          <a:p>
            <a:pPr>
              <a:lnSpc>
                <a:spcPct val="100000"/>
              </a:lnSpc>
              <a:spcBef>
                <a:spcPts val="0"/>
              </a:spcBef>
              <a:spcAft>
                <a:spcPts val="600"/>
              </a:spcAft>
            </a:pPr>
            <a:r>
              <a:rPr lang="en-US" sz="2000" dirty="0"/>
              <a:t>EBIS can generate any ion beam from </a:t>
            </a:r>
            <a:r>
              <a:rPr lang="en-US" sz="2000" baseline="30000" dirty="0"/>
              <a:t>3</a:t>
            </a:r>
            <a:r>
              <a:rPr lang="en-US" sz="2000" dirty="0"/>
              <a:t>He to U for the BNL EIC</a:t>
            </a:r>
          </a:p>
          <a:p>
            <a:r>
              <a:rPr lang="en-US" sz="2000" dirty="0">
                <a:latin typeface="Arial" panose="020B0604020202020204" pitchFamily="34" charset="0"/>
                <a:cs typeface="Arial" panose="020B0604020202020204" pitchFamily="34" charset="0"/>
              </a:rPr>
              <a:t>Existing EBIS provides the entire range of ion species from He to U in sufficient </a:t>
            </a:r>
            <a:r>
              <a:rPr lang="en-US" sz="2000" b="1" dirty="0">
                <a:latin typeface="Arial" panose="020B0604020202020204" pitchFamily="34" charset="0"/>
                <a:cs typeface="Arial" panose="020B0604020202020204" pitchFamily="34" charset="0"/>
              </a:rPr>
              <a:t>quality</a:t>
            </a:r>
            <a:r>
              <a:rPr lang="en-US" sz="2000" dirty="0">
                <a:latin typeface="Arial" panose="020B0604020202020204" pitchFamily="34" charset="0"/>
                <a:cs typeface="Arial" panose="020B0604020202020204" pitchFamily="34" charset="0"/>
              </a:rPr>
              <a:t> and </a:t>
            </a:r>
            <a:r>
              <a:rPr lang="en-US" sz="2000" b="1" dirty="0">
                <a:latin typeface="Arial" panose="020B0604020202020204" pitchFamily="34" charset="0"/>
                <a:cs typeface="Arial" panose="020B0604020202020204" pitchFamily="34" charset="0"/>
              </a:rPr>
              <a:t>quantity</a:t>
            </a:r>
            <a:r>
              <a:rPr lang="en-US" sz="2000" dirty="0">
                <a:latin typeface="Arial" panose="020B0604020202020204" pitchFamily="34" charset="0"/>
                <a:cs typeface="Arial" panose="020B0604020202020204" pitchFamily="34" charset="0"/>
              </a:rPr>
              <a:t>  for the EIC</a:t>
            </a:r>
          </a:p>
        </p:txBody>
      </p:sp>
      <p:sp>
        <p:nvSpPr>
          <p:cNvPr id="10" name="TextBox 9">
            <a:extLst>
              <a:ext uri="{FF2B5EF4-FFF2-40B4-BE49-F238E27FC236}">
                <a16:creationId xmlns:a16="http://schemas.microsoft.com/office/drawing/2014/main" id="{BA110C15-471D-492F-9FBE-AC67F320EEBF}"/>
              </a:ext>
            </a:extLst>
          </p:cNvPr>
          <p:cNvSpPr txBox="1"/>
          <p:nvPr/>
        </p:nvSpPr>
        <p:spPr>
          <a:xfrm>
            <a:off x="1788171" y="3098483"/>
            <a:ext cx="2626109" cy="3293209"/>
          </a:xfrm>
          <a:prstGeom prst="rect">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txBody>
          <a:bodyPr wrap="square" rtlCol="0">
            <a:spAutoFit/>
          </a:bodyPr>
          <a:lstStyle/>
          <a:p>
            <a:pPr algn="ctr"/>
            <a:r>
              <a:rPr lang="en-US" sz="1600" u="sng" dirty="0">
                <a:latin typeface="Arial" panose="020B0604020202020204" pitchFamily="34" charset="0"/>
                <a:cs typeface="Arial" panose="020B0604020202020204" pitchFamily="34" charset="0"/>
              </a:rPr>
              <a:t>Ion Pairs </a:t>
            </a:r>
          </a:p>
          <a:p>
            <a:pPr algn="ctr"/>
            <a:r>
              <a:rPr lang="en-US" sz="1600" u="sng" dirty="0">
                <a:latin typeface="Arial" panose="020B0604020202020204" pitchFamily="34" charset="0"/>
                <a:cs typeface="Arial" panose="020B0604020202020204" pitchFamily="34" charset="0"/>
              </a:rPr>
              <a:t>in the RHIC Complex</a:t>
            </a:r>
          </a:p>
          <a:p>
            <a:r>
              <a:rPr lang="en-US" sz="1600" dirty="0" err="1">
                <a:latin typeface="Arial" panose="020B0604020202020204" pitchFamily="34" charset="0"/>
                <a:cs typeface="Arial" panose="020B0604020202020204" pitchFamily="34" charset="0"/>
              </a:rPr>
              <a:t>Zr-Zr</a:t>
            </a:r>
            <a:r>
              <a:rPr lang="en-US" sz="1600" dirty="0">
                <a:latin typeface="Arial" panose="020B0604020202020204" pitchFamily="34" charset="0"/>
                <a:cs typeface="Arial" panose="020B0604020202020204" pitchFamily="34" charset="0"/>
              </a:rPr>
              <a:t>, Ru-Ru    (2018)</a:t>
            </a:r>
          </a:p>
          <a:p>
            <a:r>
              <a:rPr lang="en-US" sz="1600" dirty="0">
                <a:latin typeface="Arial" panose="020B0604020202020204" pitchFamily="34" charset="0"/>
                <a:cs typeface="Arial" panose="020B0604020202020204" pitchFamily="34" charset="0"/>
              </a:rPr>
              <a:t>Au-Au              (2016)</a:t>
            </a:r>
          </a:p>
          <a:p>
            <a:r>
              <a:rPr lang="en-US" sz="1600" dirty="0">
                <a:latin typeface="Arial" panose="020B0604020202020204" pitchFamily="34" charset="0"/>
                <a:cs typeface="Arial" panose="020B0604020202020204" pitchFamily="34" charset="0"/>
              </a:rPr>
              <a:t>d-Au                (2016)</a:t>
            </a:r>
          </a:p>
          <a:p>
            <a:r>
              <a:rPr lang="en-US" sz="1600" dirty="0">
                <a:latin typeface="Arial" panose="020B0604020202020204" pitchFamily="34" charset="0"/>
                <a:cs typeface="Arial" panose="020B0604020202020204" pitchFamily="34" charset="0"/>
              </a:rPr>
              <a:t>p-Al                 (2015)</a:t>
            </a:r>
          </a:p>
          <a:p>
            <a:r>
              <a:rPr lang="en-US" sz="1600" dirty="0">
                <a:latin typeface="Arial" panose="020B0604020202020204" pitchFamily="34" charset="0"/>
                <a:cs typeface="Arial" panose="020B0604020202020204" pitchFamily="34" charset="0"/>
              </a:rPr>
              <a:t>h-Au                (2015)</a:t>
            </a:r>
          </a:p>
          <a:p>
            <a:r>
              <a:rPr lang="en-US" sz="1600" dirty="0">
                <a:latin typeface="Arial" panose="020B0604020202020204" pitchFamily="34" charset="0"/>
                <a:cs typeface="Arial" panose="020B0604020202020204" pitchFamily="34" charset="0"/>
              </a:rPr>
              <a:t>p-Au                (2015)</a:t>
            </a:r>
          </a:p>
          <a:p>
            <a:r>
              <a:rPr lang="en-US" sz="1600" dirty="0">
                <a:latin typeface="Arial" panose="020B0604020202020204" pitchFamily="34" charset="0"/>
                <a:cs typeface="Arial" panose="020B0604020202020204" pitchFamily="34" charset="0"/>
              </a:rPr>
              <a:t>Cu-Au             (2012)</a:t>
            </a:r>
          </a:p>
          <a:p>
            <a:r>
              <a:rPr lang="en-US" sz="1600" dirty="0">
                <a:latin typeface="Arial" panose="020B0604020202020204" pitchFamily="34" charset="0"/>
                <a:cs typeface="Arial" panose="020B0604020202020204" pitchFamily="34" charset="0"/>
              </a:rPr>
              <a:t>U-U                 (2012)</a:t>
            </a:r>
          </a:p>
          <a:p>
            <a:r>
              <a:rPr lang="en-US" sz="1600" dirty="0">
                <a:latin typeface="Arial" panose="020B0604020202020204" pitchFamily="34" charset="0"/>
                <a:cs typeface="Arial" panose="020B0604020202020204" pitchFamily="34" charset="0"/>
              </a:rPr>
              <a:t>Cu-Cu             (2012)</a:t>
            </a:r>
          </a:p>
          <a:p>
            <a:r>
              <a:rPr lang="en-US" sz="1600" dirty="0">
                <a:latin typeface="Arial" panose="020B0604020202020204" pitchFamily="34" charset="0"/>
                <a:cs typeface="Arial" panose="020B0604020202020204" pitchFamily="34" charset="0"/>
              </a:rPr>
              <a:t>D-Au               (2008)</a:t>
            </a:r>
          </a:p>
          <a:p>
            <a:r>
              <a:rPr lang="en-US" sz="1600" dirty="0">
                <a:latin typeface="Arial" panose="020B0604020202020204" pitchFamily="34" charset="0"/>
                <a:cs typeface="Arial" panose="020B0604020202020204" pitchFamily="34" charset="0"/>
              </a:rPr>
              <a:t>Cu-Cu            (2005)</a:t>
            </a:r>
          </a:p>
        </p:txBody>
      </p:sp>
      <p:sp>
        <p:nvSpPr>
          <p:cNvPr id="7" name="TextBox 6">
            <a:extLst>
              <a:ext uri="{FF2B5EF4-FFF2-40B4-BE49-F238E27FC236}">
                <a16:creationId xmlns:a16="http://schemas.microsoft.com/office/drawing/2014/main" id="{13018D0B-BA3D-458B-BB08-50FCBE9EF26E}"/>
              </a:ext>
            </a:extLst>
          </p:cNvPr>
          <p:cNvSpPr txBox="1"/>
          <p:nvPr/>
        </p:nvSpPr>
        <p:spPr>
          <a:xfrm>
            <a:off x="243358" y="4075311"/>
            <a:ext cx="1461514" cy="1477328"/>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effectLst>
        </p:spPr>
        <p:txBody>
          <a:bodyPr wrap="square" rtlCol="0">
            <a:spAutoFit/>
          </a:bodyPr>
          <a:lstStyle/>
          <a:p>
            <a:pPr algn="ctr"/>
            <a:r>
              <a:rPr lang="en-US" dirty="0"/>
              <a:t>Enormous </a:t>
            </a:r>
          </a:p>
          <a:p>
            <a:pPr algn="ctr"/>
            <a:r>
              <a:rPr lang="en-US" dirty="0"/>
              <a:t>versatility!</a:t>
            </a:r>
          </a:p>
          <a:p>
            <a:pPr algn="ctr"/>
            <a:r>
              <a:rPr lang="en-US" dirty="0"/>
              <a:t> is a unique capability!</a:t>
            </a:r>
          </a:p>
          <a:p>
            <a:pPr algn="ctr"/>
            <a:endParaRPr lang="en-US" dirty="0"/>
          </a:p>
        </p:txBody>
      </p:sp>
      <p:pic>
        <p:nvPicPr>
          <p:cNvPr id="8" name="Picture 7">
            <a:extLst>
              <a:ext uri="{FF2B5EF4-FFF2-40B4-BE49-F238E27FC236}">
                <a16:creationId xmlns:a16="http://schemas.microsoft.com/office/drawing/2014/main" id="{36DCF602-1549-46CE-820A-9906646FBAF7}"/>
              </a:ext>
            </a:extLst>
          </p:cNvPr>
          <p:cNvPicPr>
            <a:picLocks noChangeAspect="1"/>
          </p:cNvPicPr>
          <p:nvPr/>
        </p:nvPicPr>
        <p:blipFill>
          <a:blip r:embed="rId2"/>
          <a:stretch>
            <a:fillRect/>
          </a:stretch>
        </p:blipFill>
        <p:spPr>
          <a:xfrm>
            <a:off x="5096229" y="3287715"/>
            <a:ext cx="3298209" cy="3216368"/>
          </a:xfrm>
          <a:prstGeom prst="rect">
            <a:avLst/>
          </a:prstGeom>
          <a:effectLst>
            <a:outerShdw blurRad="50800" dist="38100" dir="2700000" algn="tl" rotWithShape="0">
              <a:prstClr val="black">
                <a:alpha val="40000"/>
              </a:prstClr>
            </a:outerShdw>
          </a:effectLst>
        </p:spPr>
      </p:pic>
      <p:sp>
        <p:nvSpPr>
          <p:cNvPr id="11" name="TextBox 10">
            <a:extLst>
              <a:ext uri="{FF2B5EF4-FFF2-40B4-BE49-F238E27FC236}">
                <a16:creationId xmlns:a16="http://schemas.microsoft.com/office/drawing/2014/main" id="{05B3B753-A347-4C47-A31B-B69FCC100E75}"/>
              </a:ext>
            </a:extLst>
          </p:cNvPr>
          <p:cNvSpPr txBox="1"/>
          <p:nvPr/>
        </p:nvSpPr>
        <p:spPr>
          <a:xfrm>
            <a:off x="4682588" y="2985676"/>
            <a:ext cx="4209564" cy="307777"/>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     Ion-Ion Luminosity Runs in RHIC 2005-2018</a:t>
            </a:r>
          </a:p>
        </p:txBody>
      </p:sp>
      <p:sp>
        <p:nvSpPr>
          <p:cNvPr id="13" name="Rectangle 12">
            <a:extLst>
              <a:ext uri="{FF2B5EF4-FFF2-40B4-BE49-F238E27FC236}">
                <a16:creationId xmlns:a16="http://schemas.microsoft.com/office/drawing/2014/main" id="{DE3184F7-C77C-42D0-ACF3-7385F1AFC99D}"/>
              </a:ext>
            </a:extLst>
          </p:cNvPr>
          <p:cNvSpPr/>
          <p:nvPr/>
        </p:nvSpPr>
        <p:spPr>
          <a:xfrm>
            <a:off x="6469750" y="6286505"/>
            <a:ext cx="1446663" cy="2108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CD66D6F4-3ED3-4C7A-B495-FD94CBB72171}"/>
              </a:ext>
            </a:extLst>
          </p:cNvPr>
          <p:cNvSpPr txBox="1"/>
          <p:nvPr/>
        </p:nvSpPr>
        <p:spPr>
          <a:xfrm>
            <a:off x="5715727" y="6188000"/>
            <a:ext cx="2638567" cy="338554"/>
          </a:xfrm>
          <a:prstGeom prst="rect">
            <a:avLst/>
          </a:prstGeom>
          <a:noFill/>
        </p:spPr>
        <p:txBody>
          <a:bodyPr wrap="square" rtlCol="0">
            <a:spAutoFit/>
          </a:bodyPr>
          <a:lstStyle/>
          <a:p>
            <a:r>
              <a:rPr lang="en-US" sz="1600" dirty="0"/>
              <a:t>Operation Time [weeks]</a:t>
            </a:r>
          </a:p>
        </p:txBody>
      </p:sp>
      <p:sp>
        <p:nvSpPr>
          <p:cNvPr id="14" name="Rectangle 13">
            <a:extLst>
              <a:ext uri="{FF2B5EF4-FFF2-40B4-BE49-F238E27FC236}">
                <a16:creationId xmlns:a16="http://schemas.microsoft.com/office/drawing/2014/main" id="{9F408EAC-3C00-4618-8FA7-470ECCCFC13A}"/>
              </a:ext>
            </a:extLst>
          </p:cNvPr>
          <p:cNvSpPr/>
          <p:nvPr/>
        </p:nvSpPr>
        <p:spPr>
          <a:xfrm>
            <a:off x="5100184" y="3299191"/>
            <a:ext cx="299186" cy="31982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solidFill>
                  <a:schemeClr val="tx1"/>
                </a:solidFill>
              </a:rPr>
              <a:t>Accumulated Luminosity [pb</a:t>
            </a:r>
            <a:r>
              <a:rPr lang="en-US" baseline="30000" dirty="0">
                <a:solidFill>
                  <a:schemeClr val="tx1"/>
                </a:solidFill>
              </a:rPr>
              <a:t>-1</a:t>
            </a:r>
            <a:r>
              <a:rPr lang="en-US" dirty="0">
                <a:solidFill>
                  <a:schemeClr val="tx1"/>
                </a:solidFill>
              </a:rPr>
              <a:t>]</a:t>
            </a:r>
            <a:endParaRPr lang="en-US" dirty="0"/>
          </a:p>
        </p:txBody>
      </p:sp>
      <p:sp>
        <p:nvSpPr>
          <p:cNvPr id="15" name="Arrow: Right 14">
            <a:extLst>
              <a:ext uri="{FF2B5EF4-FFF2-40B4-BE49-F238E27FC236}">
                <a16:creationId xmlns:a16="http://schemas.microsoft.com/office/drawing/2014/main" id="{1EEECE9D-0903-4C97-A1FA-7AC769584DDD}"/>
              </a:ext>
            </a:extLst>
          </p:cNvPr>
          <p:cNvSpPr/>
          <p:nvPr/>
        </p:nvSpPr>
        <p:spPr>
          <a:xfrm>
            <a:off x="4551483" y="4009885"/>
            <a:ext cx="415641" cy="1090537"/>
          </a:xfrm>
          <a:prstGeom prst="rightArrow">
            <a:avLst/>
          </a:prstGeom>
          <a:solidFill>
            <a:schemeClr val="accent4">
              <a:lumMod val="20000"/>
              <a:lumOff val="80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lide Number Placeholder 4">
            <a:extLst>
              <a:ext uri="{FF2B5EF4-FFF2-40B4-BE49-F238E27FC236}">
                <a16:creationId xmlns:a16="http://schemas.microsoft.com/office/drawing/2014/main" id="{07752585-3633-CD48-9214-D75BBB3C6BCA}"/>
              </a:ext>
            </a:extLst>
          </p:cNvPr>
          <p:cNvSpPr>
            <a:spLocks noGrp="1"/>
          </p:cNvSpPr>
          <p:nvPr>
            <p:ph type="sldNum" sz="quarter" idx="12"/>
          </p:nvPr>
        </p:nvSpPr>
        <p:spPr>
          <a:xfrm>
            <a:off x="3543300" y="6362006"/>
            <a:ext cx="2057400" cy="365125"/>
          </a:xfrm>
        </p:spPr>
        <p:txBody>
          <a:bodyPr/>
          <a:lstStyle/>
          <a:p>
            <a:fld id="{893C5830-40F3-F04E-B2E3-10E6672BA8FF}" type="slidenum">
              <a:rPr lang="en-US" smtClean="0"/>
              <a:pPr/>
              <a:t>34</a:t>
            </a:fld>
            <a:endParaRPr lang="en-US" dirty="0"/>
          </a:p>
        </p:txBody>
      </p:sp>
    </p:spTree>
    <p:extLst>
      <p:ext uri="{BB962C8B-B14F-4D97-AF65-F5344CB8AC3E}">
        <p14:creationId xmlns:p14="http://schemas.microsoft.com/office/powerpoint/2010/main" val="35857690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27C32C-2CCE-4FB2-8177-1B06581E8CE3}"/>
              </a:ext>
            </a:extLst>
          </p:cNvPr>
          <p:cNvSpPr>
            <a:spLocks noGrp="1"/>
          </p:cNvSpPr>
          <p:nvPr>
            <p:ph type="title"/>
          </p:nvPr>
        </p:nvSpPr>
        <p:spPr>
          <a:xfrm>
            <a:off x="342336" y="54453"/>
            <a:ext cx="7886700" cy="986586"/>
          </a:xfrm>
        </p:spPr>
        <p:txBody>
          <a:bodyPr>
            <a:noAutofit/>
          </a:bodyPr>
          <a:lstStyle/>
          <a:p>
            <a:r>
              <a:rPr lang="en-US" sz="3200" dirty="0"/>
              <a:t>The EIC will benefit from two large existing detector halls in IR 6 and IR 8 </a:t>
            </a:r>
          </a:p>
        </p:txBody>
      </p:sp>
      <p:sp>
        <p:nvSpPr>
          <p:cNvPr id="3" name="Content Placeholder 2">
            <a:extLst>
              <a:ext uri="{FF2B5EF4-FFF2-40B4-BE49-F238E27FC236}">
                <a16:creationId xmlns:a16="http://schemas.microsoft.com/office/drawing/2014/main" id="{57BE88FC-8D83-409C-97AD-BE015264533C}"/>
              </a:ext>
            </a:extLst>
          </p:cNvPr>
          <p:cNvSpPr>
            <a:spLocks noGrp="1"/>
          </p:cNvSpPr>
          <p:nvPr>
            <p:ph idx="1"/>
          </p:nvPr>
        </p:nvSpPr>
        <p:spPr>
          <a:xfrm>
            <a:off x="342336" y="1099698"/>
            <a:ext cx="8768839" cy="578385"/>
          </a:xfrm>
        </p:spPr>
        <p:txBody>
          <a:bodyPr>
            <a:normAutofit fontScale="92500" lnSpcReduction="10000"/>
          </a:bodyPr>
          <a:lstStyle/>
          <a:p>
            <a:pPr>
              <a:lnSpc>
                <a:spcPct val="100000"/>
              </a:lnSpc>
              <a:spcBef>
                <a:spcPts val="0"/>
              </a:spcBef>
              <a:spcAft>
                <a:spcPts val="600"/>
              </a:spcAft>
            </a:pPr>
            <a:r>
              <a:rPr lang="en-US" sz="1800" dirty="0"/>
              <a:t>Both halls are</a:t>
            </a:r>
            <a:r>
              <a:rPr lang="en-US" sz="1800" b="1" dirty="0"/>
              <a:t> large </a:t>
            </a:r>
            <a:r>
              <a:rPr lang="en-US" sz="1800" dirty="0"/>
              <a:t>and </a:t>
            </a:r>
            <a:r>
              <a:rPr lang="en-US" sz="1800" b="1" dirty="0"/>
              <a:t>fully equipped </a:t>
            </a:r>
            <a:r>
              <a:rPr lang="en-US" sz="1800" dirty="0"/>
              <a:t>with infrastructure such as power, water, overhead crane, ….</a:t>
            </a:r>
          </a:p>
        </p:txBody>
      </p:sp>
      <p:sp>
        <p:nvSpPr>
          <p:cNvPr id="6" name="TextBox 5">
            <a:extLst>
              <a:ext uri="{FF2B5EF4-FFF2-40B4-BE49-F238E27FC236}">
                <a16:creationId xmlns:a16="http://schemas.microsoft.com/office/drawing/2014/main" id="{81A89B9F-D826-4F44-8A9B-39BBFAE921D8}"/>
              </a:ext>
            </a:extLst>
          </p:cNvPr>
          <p:cNvSpPr txBox="1"/>
          <p:nvPr/>
        </p:nvSpPr>
        <p:spPr>
          <a:xfrm>
            <a:off x="4076141" y="4360220"/>
            <a:ext cx="3878317" cy="369332"/>
          </a:xfrm>
          <a:prstGeom prst="rect">
            <a:avLst/>
          </a:prstGeom>
          <a:noFill/>
        </p:spPr>
        <p:txBody>
          <a:bodyPr wrap="square" rtlCol="0">
            <a:spAutoFit/>
          </a:bodyPr>
          <a:lstStyle/>
          <a:p>
            <a:r>
              <a:rPr lang="en-US" dirty="0"/>
              <a:t>IR 6 detector hall with STAR detector</a:t>
            </a:r>
          </a:p>
        </p:txBody>
      </p:sp>
      <p:pic>
        <p:nvPicPr>
          <p:cNvPr id="8" name="Picture 7">
            <a:extLst>
              <a:ext uri="{FF2B5EF4-FFF2-40B4-BE49-F238E27FC236}">
                <a16:creationId xmlns:a16="http://schemas.microsoft.com/office/drawing/2014/main" id="{3369CC85-D013-4983-BA53-5751DCEC28F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963817" y="1678347"/>
            <a:ext cx="3818777" cy="2572627"/>
          </a:xfrm>
          <a:prstGeom prst="rect">
            <a:avLst/>
          </a:prstGeom>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8AD1A0E9-E054-4F1B-A9B7-9F6400021F3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62759" y="1678083"/>
            <a:ext cx="3148058" cy="2551779"/>
          </a:xfrm>
          <a:prstGeom prst="rect">
            <a:avLst/>
          </a:prstGeom>
          <a:effectLst>
            <a:outerShdw blurRad="50800" dist="38100" dir="2700000" algn="tl" rotWithShape="0">
              <a:prstClr val="black">
                <a:alpha val="40000"/>
              </a:prstClr>
            </a:outerShdw>
          </a:effectLst>
        </p:spPr>
      </p:pic>
      <p:sp>
        <p:nvSpPr>
          <p:cNvPr id="10" name="TextBox 9">
            <a:extLst>
              <a:ext uri="{FF2B5EF4-FFF2-40B4-BE49-F238E27FC236}">
                <a16:creationId xmlns:a16="http://schemas.microsoft.com/office/drawing/2014/main" id="{22ACB2B8-5AD7-4535-9525-103F1F98E6AE}"/>
              </a:ext>
            </a:extLst>
          </p:cNvPr>
          <p:cNvSpPr txBox="1"/>
          <p:nvPr/>
        </p:nvSpPr>
        <p:spPr>
          <a:xfrm>
            <a:off x="402285" y="4304046"/>
            <a:ext cx="3777192" cy="646331"/>
          </a:xfrm>
          <a:prstGeom prst="rect">
            <a:avLst/>
          </a:prstGeom>
          <a:noFill/>
        </p:spPr>
        <p:txBody>
          <a:bodyPr wrap="square" rtlCol="0">
            <a:spAutoFit/>
          </a:bodyPr>
          <a:lstStyle/>
          <a:p>
            <a:r>
              <a:rPr lang="en-US" dirty="0"/>
              <a:t>IR 8 detector hall with PHENIX detector (transitioning to sPHENIX)</a:t>
            </a:r>
          </a:p>
        </p:txBody>
      </p:sp>
      <p:sp>
        <p:nvSpPr>
          <p:cNvPr id="11" name="TextBox 10">
            <a:extLst>
              <a:ext uri="{FF2B5EF4-FFF2-40B4-BE49-F238E27FC236}">
                <a16:creationId xmlns:a16="http://schemas.microsoft.com/office/drawing/2014/main" id="{3F285523-0C1C-4D28-9386-06F56EA1DE66}"/>
              </a:ext>
            </a:extLst>
          </p:cNvPr>
          <p:cNvSpPr txBox="1"/>
          <p:nvPr/>
        </p:nvSpPr>
        <p:spPr>
          <a:xfrm>
            <a:off x="275428" y="5003449"/>
            <a:ext cx="8689144" cy="1000274"/>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Both IRs can be implemented simultaneously in the EIC lattice and be accommodated within beam dynamics envelope</a:t>
            </a:r>
          </a:p>
          <a:p>
            <a:pPr marL="285750" indent="-285750">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2 IR’s: laid out </a:t>
            </a:r>
            <a:r>
              <a:rPr lang="en-US" u="sng" dirty="0">
                <a:latin typeface="Arial" panose="020B0604020202020204" pitchFamily="34" charset="0"/>
                <a:cs typeface="Arial" panose="020B0604020202020204" pitchFamily="34" charset="0"/>
              </a:rPr>
              <a:t>identically</a:t>
            </a:r>
            <a:r>
              <a:rPr lang="en-US" dirty="0">
                <a:latin typeface="Arial" panose="020B0604020202020204" pitchFamily="34" charset="0"/>
                <a:cs typeface="Arial" panose="020B0604020202020204" pitchFamily="34" charset="0"/>
              </a:rPr>
              <a:t> or </a:t>
            </a:r>
            <a:r>
              <a:rPr lang="en-US" u="sng" dirty="0">
                <a:latin typeface="Arial" panose="020B0604020202020204" pitchFamily="34" charset="0"/>
                <a:cs typeface="Arial" panose="020B0604020202020204" pitchFamily="34" charset="0"/>
              </a:rPr>
              <a:t>optimized for maximum luminosity at different</a:t>
            </a:r>
            <a:r>
              <a:rPr lang="en-US" dirty="0">
                <a:latin typeface="Arial" panose="020B0604020202020204" pitchFamily="34" charset="0"/>
                <a:cs typeface="Arial" panose="020B0604020202020204" pitchFamily="34" charset="0"/>
              </a:rPr>
              <a:t> E</a:t>
            </a:r>
            <a:r>
              <a:rPr lang="en-US" baseline="-25000" dirty="0">
                <a:latin typeface="Arial" panose="020B0604020202020204" pitchFamily="34" charset="0"/>
                <a:cs typeface="Arial" panose="020B0604020202020204" pitchFamily="34" charset="0"/>
              </a:rPr>
              <a:t>CM</a:t>
            </a:r>
          </a:p>
        </p:txBody>
      </p:sp>
      <p:sp>
        <p:nvSpPr>
          <p:cNvPr id="5" name="Rectangle 4">
            <a:extLst>
              <a:ext uri="{FF2B5EF4-FFF2-40B4-BE49-F238E27FC236}">
                <a16:creationId xmlns:a16="http://schemas.microsoft.com/office/drawing/2014/main" id="{9E8525F6-8451-4681-B6D8-2C45E95874A0}"/>
              </a:ext>
            </a:extLst>
          </p:cNvPr>
          <p:cNvSpPr/>
          <p:nvPr/>
        </p:nvSpPr>
        <p:spPr>
          <a:xfrm>
            <a:off x="4362648" y="3244334"/>
            <a:ext cx="418704" cy="369332"/>
          </a:xfrm>
          <a:prstGeom prst="rect">
            <a:avLst/>
          </a:prstGeom>
        </p:spPr>
        <p:txBody>
          <a:bodyPr wrap="none">
            <a:spAutoFit/>
          </a:bodyPr>
          <a:lstStyle/>
          <a:p>
            <a:fld id="{893C5830-40F3-F04E-B2E3-10E6672BA8FF}" type="slidenum">
              <a:rPr lang="en-US"/>
              <a:pPr/>
              <a:t>35</a:t>
            </a:fld>
            <a:endParaRPr lang="en-US" dirty="0"/>
          </a:p>
        </p:txBody>
      </p:sp>
      <p:sp>
        <p:nvSpPr>
          <p:cNvPr id="7" name="Rectangle 6">
            <a:extLst>
              <a:ext uri="{FF2B5EF4-FFF2-40B4-BE49-F238E27FC236}">
                <a16:creationId xmlns:a16="http://schemas.microsoft.com/office/drawing/2014/main" id="{2B5B35CC-27E7-4E67-B3E6-714AF613A616}"/>
              </a:ext>
            </a:extLst>
          </p:cNvPr>
          <p:cNvSpPr/>
          <p:nvPr/>
        </p:nvSpPr>
        <p:spPr>
          <a:xfrm>
            <a:off x="4362648" y="3244334"/>
            <a:ext cx="418704" cy="369332"/>
          </a:xfrm>
          <a:prstGeom prst="rect">
            <a:avLst/>
          </a:prstGeom>
        </p:spPr>
        <p:txBody>
          <a:bodyPr wrap="none">
            <a:spAutoFit/>
          </a:bodyPr>
          <a:lstStyle/>
          <a:p>
            <a:fld id="{893C5830-40F3-F04E-B2E3-10E6672BA8FF}" type="slidenum">
              <a:rPr lang="en-US"/>
              <a:pPr/>
              <a:t>35</a:t>
            </a:fld>
            <a:endParaRPr lang="en-US" dirty="0"/>
          </a:p>
        </p:txBody>
      </p:sp>
      <p:sp>
        <p:nvSpPr>
          <p:cNvPr id="4" name="Rectangle 3">
            <a:extLst>
              <a:ext uri="{FF2B5EF4-FFF2-40B4-BE49-F238E27FC236}">
                <a16:creationId xmlns:a16="http://schemas.microsoft.com/office/drawing/2014/main" id="{2A8408E1-4843-494B-B831-9137B845D746}"/>
              </a:ext>
            </a:extLst>
          </p:cNvPr>
          <p:cNvSpPr/>
          <p:nvPr/>
        </p:nvSpPr>
        <p:spPr>
          <a:xfrm>
            <a:off x="555355" y="1678083"/>
            <a:ext cx="3148058" cy="255177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4">
            <a:extLst>
              <a:ext uri="{FF2B5EF4-FFF2-40B4-BE49-F238E27FC236}">
                <a16:creationId xmlns:a16="http://schemas.microsoft.com/office/drawing/2014/main" id="{05FE7EB6-C740-544D-80FC-4358444DC1B7}"/>
              </a:ext>
            </a:extLst>
          </p:cNvPr>
          <p:cNvSpPr>
            <a:spLocks noGrp="1"/>
          </p:cNvSpPr>
          <p:nvPr>
            <p:ph type="sldNum" sz="quarter" idx="12"/>
          </p:nvPr>
        </p:nvSpPr>
        <p:spPr>
          <a:xfrm>
            <a:off x="3543300" y="6362006"/>
            <a:ext cx="2057400" cy="365125"/>
          </a:xfrm>
        </p:spPr>
        <p:txBody>
          <a:bodyPr/>
          <a:lstStyle/>
          <a:p>
            <a:fld id="{893C5830-40F3-F04E-B2E3-10E6672BA8FF}" type="slidenum">
              <a:rPr lang="en-US" smtClean="0"/>
              <a:pPr/>
              <a:t>35</a:t>
            </a:fld>
            <a:endParaRPr lang="en-US" dirty="0"/>
          </a:p>
        </p:txBody>
      </p:sp>
    </p:spTree>
    <p:extLst>
      <p:ext uri="{BB962C8B-B14F-4D97-AF65-F5344CB8AC3E}">
        <p14:creationId xmlns:p14="http://schemas.microsoft.com/office/powerpoint/2010/main" val="10649898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2B635-2198-4780-AAB7-E93579B48B9D}"/>
              </a:ext>
            </a:extLst>
          </p:cNvPr>
          <p:cNvSpPr>
            <a:spLocks noGrp="1"/>
          </p:cNvSpPr>
          <p:nvPr>
            <p:ph type="title"/>
          </p:nvPr>
        </p:nvSpPr>
        <p:spPr>
          <a:xfrm>
            <a:off x="142407" y="185245"/>
            <a:ext cx="8791731" cy="496808"/>
          </a:xfrm>
        </p:spPr>
        <p:txBody>
          <a:bodyPr>
            <a:normAutofit fontScale="90000"/>
          </a:bodyPr>
          <a:lstStyle/>
          <a:p>
            <a:r>
              <a:rPr lang="en-US" sz="3200" dirty="0"/>
              <a:t>Interaction Region Design</a:t>
            </a:r>
          </a:p>
        </p:txBody>
      </p:sp>
      <p:pic>
        <p:nvPicPr>
          <p:cNvPr id="8" name="Content Placeholder 7">
            <a:extLst>
              <a:ext uri="{FF2B5EF4-FFF2-40B4-BE49-F238E27FC236}">
                <a16:creationId xmlns:a16="http://schemas.microsoft.com/office/drawing/2014/main" id="{22742645-F4E8-BE4D-9A67-CA30C71344C6}"/>
              </a:ext>
            </a:extLst>
          </p:cNvPr>
          <p:cNvPicPr>
            <a:picLocks noChangeAspect="1"/>
          </p:cNvPicPr>
          <p:nvPr/>
        </p:nvPicPr>
        <p:blipFill>
          <a:blip r:embed="rId3"/>
          <a:stretch>
            <a:fillRect/>
          </a:stretch>
        </p:blipFill>
        <p:spPr>
          <a:xfrm>
            <a:off x="411521" y="682053"/>
            <a:ext cx="7769170" cy="3567660"/>
          </a:xfrm>
          <a:prstGeom prst="rect">
            <a:avLst/>
          </a:prstGeom>
        </p:spPr>
      </p:pic>
      <p:sp>
        <p:nvSpPr>
          <p:cNvPr id="10" name="Content Placeholder 2">
            <a:extLst>
              <a:ext uri="{FF2B5EF4-FFF2-40B4-BE49-F238E27FC236}">
                <a16:creationId xmlns:a16="http://schemas.microsoft.com/office/drawing/2014/main" id="{03F1CF2A-D3E6-124A-A13D-04C55742E1EC}"/>
              </a:ext>
            </a:extLst>
          </p:cNvPr>
          <p:cNvSpPr>
            <a:spLocks noGrp="1"/>
          </p:cNvSpPr>
          <p:nvPr>
            <p:ph idx="1"/>
          </p:nvPr>
        </p:nvSpPr>
        <p:spPr>
          <a:xfrm>
            <a:off x="42199" y="4086858"/>
            <a:ext cx="9079992" cy="2089089"/>
          </a:xfrm>
        </p:spPr>
        <p:txBody>
          <a:bodyPr>
            <a:noAutofit/>
          </a:bodyPr>
          <a:lstStyle/>
          <a:p>
            <a:r>
              <a:rPr lang="en-US" sz="2000" dirty="0"/>
              <a:t>Interaction Region, the accelerator around the colliding beam detector is the most complex and most constrained section of a collider</a:t>
            </a:r>
            <a:r>
              <a:rPr lang="en-US" sz="800" dirty="0"/>
              <a:t>        </a:t>
            </a:r>
          </a:p>
          <a:p>
            <a:r>
              <a:rPr lang="en-US" sz="1800" dirty="0"/>
              <a:t>2</a:t>
            </a:r>
            <a:r>
              <a:rPr lang="en-US" sz="1800" baseline="30000" dirty="0"/>
              <a:t>nd</a:t>
            </a:r>
            <a:r>
              <a:rPr lang="en-US" sz="1800" dirty="0"/>
              <a:t> IR and 2</a:t>
            </a:r>
            <a:r>
              <a:rPr lang="en-US" sz="1800" baseline="30000" dirty="0"/>
              <a:t>nd</a:t>
            </a:r>
            <a:r>
              <a:rPr lang="en-US" sz="1800" dirty="0"/>
              <a:t> detector is not in the project scope but we unanimously agree that the EIC should have 2 detectors (and 2 IR s)</a:t>
            </a:r>
          </a:p>
          <a:p>
            <a:r>
              <a:rPr lang="en-US" sz="1800" dirty="0"/>
              <a:t>The layout of a second IR is being studied under the assumption that more luminosity can be achieved at lower center of mass energy (60GeV) if more bunches are used in collisions</a:t>
            </a:r>
          </a:p>
          <a:p>
            <a:endParaRPr lang="en-US" sz="1800" dirty="0"/>
          </a:p>
        </p:txBody>
      </p:sp>
      <p:sp>
        <p:nvSpPr>
          <p:cNvPr id="11" name="Slide Number Placeholder 4">
            <a:extLst>
              <a:ext uri="{FF2B5EF4-FFF2-40B4-BE49-F238E27FC236}">
                <a16:creationId xmlns:a16="http://schemas.microsoft.com/office/drawing/2014/main" id="{446F7A64-E05E-E945-8AE3-8036ADDCE536}"/>
              </a:ext>
            </a:extLst>
          </p:cNvPr>
          <p:cNvSpPr>
            <a:spLocks noGrp="1"/>
          </p:cNvSpPr>
          <p:nvPr>
            <p:ph type="sldNum" sz="quarter" idx="12"/>
          </p:nvPr>
        </p:nvSpPr>
        <p:spPr>
          <a:xfrm>
            <a:off x="3543300" y="6362006"/>
            <a:ext cx="2057400" cy="365125"/>
          </a:xfrm>
        </p:spPr>
        <p:txBody>
          <a:bodyPr/>
          <a:lstStyle/>
          <a:p>
            <a:fld id="{893C5830-40F3-F04E-B2E3-10E6672BA8FF}" type="slidenum">
              <a:rPr lang="en-US" smtClean="0"/>
              <a:pPr/>
              <a:t>36</a:t>
            </a:fld>
            <a:endParaRPr lang="en-US" dirty="0"/>
          </a:p>
        </p:txBody>
      </p:sp>
    </p:spTree>
    <p:extLst>
      <p:ext uri="{BB962C8B-B14F-4D97-AF65-F5344CB8AC3E}">
        <p14:creationId xmlns:p14="http://schemas.microsoft.com/office/powerpoint/2010/main" val="4152003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a:extLst>
              <a:ext uri="{FF2B5EF4-FFF2-40B4-BE49-F238E27FC236}">
                <a16:creationId xmlns:a16="http://schemas.microsoft.com/office/drawing/2014/main" id="{A162B368-83F2-4B40-AAB1-F5C44E0202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7883" y="31398"/>
            <a:ext cx="3726117" cy="31204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a:extLst>
              <a:ext uri="{FF2B5EF4-FFF2-40B4-BE49-F238E27FC236}">
                <a16:creationId xmlns:a16="http://schemas.microsoft.com/office/drawing/2014/main" id="{6636AA7B-FF41-4E70-837B-2F78A5E616CC}"/>
              </a:ext>
            </a:extLst>
          </p:cNvPr>
          <p:cNvSpPr>
            <a:spLocks noGrp="1"/>
          </p:cNvSpPr>
          <p:nvPr>
            <p:ph type="title"/>
          </p:nvPr>
        </p:nvSpPr>
        <p:spPr>
          <a:xfrm>
            <a:off x="0" y="158415"/>
            <a:ext cx="5431316" cy="1119679"/>
          </a:xfrm>
        </p:spPr>
        <p:txBody>
          <a:bodyPr>
            <a:normAutofit fontScale="90000"/>
          </a:bodyPr>
          <a:lstStyle/>
          <a:p>
            <a:r>
              <a:rPr lang="en-US" dirty="0"/>
              <a:t>Experimental Program Preparation</a:t>
            </a:r>
          </a:p>
        </p:txBody>
      </p:sp>
      <p:sp>
        <p:nvSpPr>
          <p:cNvPr id="4" name="Slide Number Placeholder 3">
            <a:extLst>
              <a:ext uri="{FF2B5EF4-FFF2-40B4-BE49-F238E27FC236}">
                <a16:creationId xmlns:a16="http://schemas.microsoft.com/office/drawing/2014/main" id="{AC49AAE8-44EA-4BFE-B5E7-9F6CB08E334F}"/>
              </a:ext>
            </a:extLst>
          </p:cNvPr>
          <p:cNvSpPr>
            <a:spLocks noGrp="1"/>
          </p:cNvSpPr>
          <p:nvPr>
            <p:ph type="sldNum" sz="quarter" idx="12"/>
          </p:nvPr>
        </p:nvSpPr>
        <p:spPr/>
        <p:txBody>
          <a:bodyPr/>
          <a:lstStyle/>
          <a:p>
            <a:fld id="{893C5830-40F3-F04E-B2E3-10E6672BA8FF}" type="slidenum">
              <a:rPr lang="en-US" smtClean="0"/>
              <a:pPr/>
              <a:t>37</a:t>
            </a:fld>
            <a:endParaRPr lang="en-US"/>
          </a:p>
        </p:txBody>
      </p:sp>
      <p:sp>
        <p:nvSpPr>
          <p:cNvPr id="7" name="Content Placeholder 2">
            <a:extLst>
              <a:ext uri="{FF2B5EF4-FFF2-40B4-BE49-F238E27FC236}">
                <a16:creationId xmlns:a16="http://schemas.microsoft.com/office/drawing/2014/main" id="{29933DFE-D59E-5542-9DBE-F37179A81808}"/>
              </a:ext>
            </a:extLst>
          </p:cNvPr>
          <p:cNvSpPr>
            <a:spLocks noGrp="1"/>
          </p:cNvSpPr>
          <p:nvPr>
            <p:ph idx="1"/>
          </p:nvPr>
        </p:nvSpPr>
        <p:spPr>
          <a:xfrm>
            <a:off x="0" y="1278095"/>
            <a:ext cx="5993176" cy="1842336"/>
          </a:xfrm>
        </p:spPr>
        <p:txBody>
          <a:bodyPr>
            <a:normAutofit fontScale="92500" lnSpcReduction="10000"/>
          </a:bodyPr>
          <a:lstStyle/>
          <a:p>
            <a:pPr marL="0" indent="0">
              <a:buNone/>
            </a:pPr>
            <a:r>
              <a:rPr lang="en-US" sz="2200" dirty="0">
                <a:latin typeface="Arial" panose="020B0604020202020204" pitchFamily="34" charset="0"/>
                <a:cs typeface="Arial" panose="020B0604020202020204" pitchFamily="34" charset="0"/>
              </a:rPr>
              <a:t>EIC User Community Yellow Report – December 2019 Kick Off</a:t>
            </a:r>
          </a:p>
          <a:p>
            <a:r>
              <a:rPr lang="en-US" sz="1900" dirty="0">
                <a:latin typeface="Arial" panose="020B0604020202020204" pitchFamily="34" charset="0"/>
                <a:cs typeface="Arial" panose="020B0604020202020204" pitchFamily="34" charset="0"/>
              </a:rPr>
              <a:t>4 workshops to prepare physics studies &amp; detector concepts in preparation for realization of the EIC</a:t>
            </a:r>
          </a:p>
          <a:p>
            <a:r>
              <a:rPr lang="en-US" sz="1900" dirty="0">
                <a:latin typeface="Arial" panose="020B0604020202020204" pitchFamily="34" charset="0"/>
                <a:cs typeface="Arial" panose="020B0604020202020204" pitchFamily="34" charset="0"/>
              </a:rPr>
              <a:t>Final workshop in November 2020.  Draft Yellow Report is available</a:t>
            </a:r>
          </a:p>
          <a:p>
            <a:pPr marL="0" indent="0">
              <a:buNone/>
            </a:pPr>
            <a:endParaRPr lang="en-US" sz="1800" dirty="0">
              <a:latin typeface="Arial" panose="020B0604020202020204" pitchFamily="34" charset="0"/>
              <a:cs typeface="Arial" panose="020B0604020202020204" pitchFamily="34" charset="0"/>
            </a:endParaRPr>
          </a:p>
        </p:txBody>
      </p:sp>
      <p:graphicFrame>
        <p:nvGraphicFramePr>
          <p:cNvPr id="6" name="Table 5">
            <a:extLst>
              <a:ext uri="{FF2B5EF4-FFF2-40B4-BE49-F238E27FC236}">
                <a16:creationId xmlns:a16="http://schemas.microsoft.com/office/drawing/2014/main" id="{4A244B18-5252-4E41-A1FC-7715999AE7C3}"/>
              </a:ext>
            </a:extLst>
          </p:cNvPr>
          <p:cNvGraphicFramePr>
            <a:graphicFrameLocks noGrp="1"/>
          </p:cNvGraphicFramePr>
          <p:nvPr>
            <p:extLst>
              <p:ext uri="{D42A27DB-BD31-4B8C-83A1-F6EECF244321}">
                <p14:modId xmlns:p14="http://schemas.microsoft.com/office/powerpoint/2010/main" val="1651236630"/>
              </p:ext>
            </p:extLst>
          </p:nvPr>
        </p:nvGraphicFramePr>
        <p:xfrm>
          <a:off x="785750" y="3184880"/>
          <a:ext cx="7827723" cy="3243195"/>
        </p:xfrm>
        <a:graphic>
          <a:graphicData uri="http://schemas.openxmlformats.org/drawingml/2006/table">
            <a:tbl>
              <a:tblPr firstRow="1" bandRow="1">
                <a:tableStyleId>{5C22544A-7EE6-4342-B048-85BDC9FD1C3A}</a:tableStyleId>
              </a:tblPr>
              <a:tblGrid>
                <a:gridCol w="5768509">
                  <a:extLst>
                    <a:ext uri="{9D8B030D-6E8A-4147-A177-3AD203B41FA5}">
                      <a16:colId xmlns:a16="http://schemas.microsoft.com/office/drawing/2014/main" val="1957203897"/>
                    </a:ext>
                  </a:extLst>
                </a:gridCol>
                <a:gridCol w="2059214">
                  <a:extLst>
                    <a:ext uri="{9D8B030D-6E8A-4147-A177-3AD203B41FA5}">
                      <a16:colId xmlns:a16="http://schemas.microsoft.com/office/drawing/2014/main" val="862339206"/>
                    </a:ext>
                  </a:extLst>
                </a:gridCol>
              </a:tblGrid>
              <a:tr h="358556">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latin typeface="Arial" panose="020B0604020202020204" pitchFamily="34" charset="0"/>
                          <a:cs typeface="Arial" panose="020B0604020202020204" pitchFamily="34" charset="0"/>
                        </a:rPr>
                        <a:t>BNL and TJNAF Jointly Leading Process for Defining Detector(s)</a:t>
                      </a:r>
                    </a:p>
                  </a:txBody>
                  <a:tcPr/>
                </a:tc>
                <a:tc hMerge="1">
                  <a:txBody>
                    <a:bodyPr/>
                    <a:lstStyle/>
                    <a:p>
                      <a:endParaRPr lang="en-US" dirty="0"/>
                    </a:p>
                  </a:txBody>
                  <a:tcPr/>
                </a:tc>
                <a:extLst>
                  <a:ext uri="{0D108BD9-81ED-4DB2-BD59-A6C34878D82A}">
                    <a16:rowId xmlns:a16="http://schemas.microsoft.com/office/drawing/2014/main" val="3118463211"/>
                  </a:ext>
                </a:extLst>
              </a:tr>
              <a:tr h="618877">
                <a:tc>
                  <a:txBody>
                    <a:bodyPr/>
                    <a:lstStyle/>
                    <a:p>
                      <a:r>
                        <a:rPr lang="en-US" sz="1800" dirty="0">
                          <a:latin typeface="Arial" panose="020B0604020202020204" pitchFamily="34" charset="0"/>
                          <a:cs typeface="Arial" panose="020B0604020202020204" pitchFamily="34" charset="0"/>
                        </a:rPr>
                        <a:t>Call for Expressions of Interest (EOI) for “Potential Cooperation on the EIC Experimental Program” </a:t>
                      </a:r>
                    </a:p>
                  </a:txBody>
                  <a:tcPr/>
                </a:tc>
                <a:tc>
                  <a:txBody>
                    <a:bodyPr/>
                    <a:lstStyle/>
                    <a:p>
                      <a:pPr algn="r"/>
                      <a:r>
                        <a:rPr lang="en-US" sz="1800" dirty="0">
                          <a:latin typeface="Arial" panose="020B0604020202020204" pitchFamily="34" charset="0"/>
                          <a:cs typeface="Arial" panose="020B0604020202020204" pitchFamily="34" charset="0"/>
                        </a:rPr>
                        <a:t>May 2020</a:t>
                      </a:r>
                    </a:p>
                  </a:txBody>
                  <a:tcPr/>
                </a:tc>
                <a:extLst>
                  <a:ext uri="{0D108BD9-81ED-4DB2-BD59-A6C34878D82A}">
                    <a16:rowId xmlns:a16="http://schemas.microsoft.com/office/drawing/2014/main" val="1364008569"/>
                  </a:ext>
                </a:extLst>
              </a:tr>
              <a:tr h="358556">
                <a:tc>
                  <a:txBody>
                    <a:bodyPr/>
                    <a:lstStyle/>
                    <a:p>
                      <a:r>
                        <a:rPr lang="en-US" sz="1800" dirty="0">
                          <a:latin typeface="Arial" panose="020B0604020202020204" pitchFamily="34" charset="0"/>
                          <a:cs typeface="Arial" panose="020B0604020202020204" pitchFamily="34" charset="0"/>
                        </a:rPr>
                        <a:t>EOI Responses</a:t>
                      </a:r>
                    </a:p>
                  </a:txBody>
                  <a:tcPr/>
                </a:tc>
                <a:tc>
                  <a:txBody>
                    <a:bodyPr/>
                    <a:lstStyle/>
                    <a:p>
                      <a:pPr algn="r"/>
                      <a:r>
                        <a:rPr lang="en-US" sz="1800" dirty="0">
                          <a:latin typeface="Arial" panose="020B0604020202020204" pitchFamily="34" charset="0"/>
                          <a:cs typeface="Arial" panose="020B0604020202020204" pitchFamily="34" charset="0"/>
                        </a:rPr>
                        <a:t>November 2020</a:t>
                      </a:r>
                    </a:p>
                  </a:txBody>
                  <a:tcPr/>
                </a:tc>
                <a:extLst>
                  <a:ext uri="{0D108BD9-81ED-4DB2-BD59-A6C34878D82A}">
                    <a16:rowId xmlns:a16="http://schemas.microsoft.com/office/drawing/2014/main" val="872414576"/>
                  </a:ext>
                </a:extLst>
              </a:tr>
              <a:tr h="408555">
                <a:tc>
                  <a:txBody>
                    <a:bodyPr/>
                    <a:lstStyle/>
                    <a:p>
                      <a:r>
                        <a:rPr lang="en-US" sz="1800" dirty="0">
                          <a:latin typeface="Arial" panose="020B0604020202020204" pitchFamily="34" charset="0"/>
                          <a:cs typeface="Arial" panose="020B0604020202020204" pitchFamily="34" charset="0"/>
                        </a:rPr>
                        <a:t>Assessment of EOI Responses</a:t>
                      </a:r>
                    </a:p>
                  </a:txBody>
                  <a:tcPr/>
                </a:tc>
                <a:tc>
                  <a:txBody>
                    <a:bodyPr/>
                    <a:lstStyle/>
                    <a:p>
                      <a:pPr algn="r"/>
                      <a:r>
                        <a:rPr lang="en-US" sz="1800" dirty="0">
                          <a:latin typeface="Arial" panose="020B0604020202020204" pitchFamily="34" charset="0"/>
                          <a:cs typeface="Arial" panose="020B0604020202020204" pitchFamily="34" charset="0"/>
                        </a:rPr>
                        <a:t>On-going</a:t>
                      </a:r>
                    </a:p>
                  </a:txBody>
                  <a:tcPr/>
                </a:tc>
                <a:extLst>
                  <a:ext uri="{0D108BD9-81ED-4DB2-BD59-A6C34878D82A}">
                    <a16:rowId xmlns:a16="http://schemas.microsoft.com/office/drawing/2014/main" val="87296475"/>
                  </a:ext>
                </a:extLst>
              </a:tr>
              <a:tr h="358556">
                <a:tc>
                  <a:txBody>
                    <a:bodyPr/>
                    <a:lstStyle/>
                    <a:p>
                      <a:r>
                        <a:rPr lang="en-US" sz="1800" dirty="0">
                          <a:latin typeface="Arial" panose="020B0604020202020204" pitchFamily="34" charset="0"/>
                          <a:cs typeface="Arial" panose="020B0604020202020204" pitchFamily="34" charset="0"/>
                        </a:rPr>
                        <a:t>Call for Detector Proposals</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800" dirty="0">
                          <a:latin typeface="Arial" panose="020B0604020202020204" pitchFamily="34" charset="0"/>
                          <a:cs typeface="Arial" panose="020B0604020202020204" pitchFamily="34" charset="0"/>
                        </a:rPr>
                        <a:t>March 2021</a:t>
                      </a:r>
                    </a:p>
                  </a:txBody>
                  <a:tcPr/>
                </a:tc>
                <a:extLst>
                  <a:ext uri="{0D108BD9-81ED-4DB2-BD59-A6C34878D82A}">
                    <a16:rowId xmlns:a16="http://schemas.microsoft.com/office/drawing/2014/main" val="2874466170"/>
                  </a:ext>
                </a:extLst>
              </a:tr>
              <a:tr h="358556">
                <a:tc>
                  <a:txBody>
                    <a:bodyPr/>
                    <a:lstStyle/>
                    <a:p>
                      <a:r>
                        <a:rPr lang="en-US" sz="1800" dirty="0">
                          <a:latin typeface="Arial" panose="020B0604020202020204" pitchFamily="34" charset="0"/>
                          <a:cs typeface="Arial" panose="020B0604020202020204" pitchFamily="34" charset="0"/>
                        </a:rPr>
                        <a:t>BNL/TJNAF Program Advisory Committee Established</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800" dirty="0">
                          <a:latin typeface="Arial" panose="020B0604020202020204" pitchFamily="34" charset="0"/>
                          <a:cs typeface="Arial" panose="020B0604020202020204" pitchFamily="34" charset="0"/>
                        </a:rPr>
                        <a:t>Summer 2021</a:t>
                      </a:r>
                    </a:p>
                  </a:txBody>
                  <a:tcPr/>
                </a:tc>
                <a:extLst>
                  <a:ext uri="{0D108BD9-81ED-4DB2-BD59-A6C34878D82A}">
                    <a16:rowId xmlns:a16="http://schemas.microsoft.com/office/drawing/2014/main" val="2585490282"/>
                  </a:ext>
                </a:extLst>
              </a:tr>
              <a:tr h="358556">
                <a:tc>
                  <a:txBody>
                    <a:bodyPr/>
                    <a:lstStyle/>
                    <a:p>
                      <a:r>
                        <a:rPr lang="en-US" sz="1800" dirty="0">
                          <a:latin typeface="Arial" panose="020B0604020202020204" pitchFamily="34" charset="0"/>
                          <a:cs typeface="Arial" panose="020B0604020202020204" pitchFamily="34" charset="0"/>
                        </a:rPr>
                        <a:t>Detector Proposals Submitted</a:t>
                      </a: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800" dirty="0">
                          <a:latin typeface="Arial" panose="020B0604020202020204" pitchFamily="34" charset="0"/>
                          <a:cs typeface="Arial" panose="020B0604020202020204" pitchFamily="34" charset="0"/>
                        </a:rPr>
                        <a:t>December 2021</a:t>
                      </a:r>
                    </a:p>
                  </a:txBody>
                  <a:tcPr/>
                </a:tc>
                <a:extLst>
                  <a:ext uri="{0D108BD9-81ED-4DB2-BD59-A6C34878D82A}">
                    <a16:rowId xmlns:a16="http://schemas.microsoft.com/office/drawing/2014/main" val="3347331757"/>
                  </a:ext>
                </a:extLst>
              </a:tr>
              <a:tr h="358556">
                <a:tc>
                  <a:txBody>
                    <a:bodyPr/>
                    <a:lstStyle/>
                    <a:p>
                      <a:r>
                        <a:rPr lang="en-US" sz="1800" dirty="0">
                          <a:latin typeface="Arial" panose="020B0604020202020204" pitchFamily="34" charset="0"/>
                          <a:cs typeface="Arial" panose="020B0604020202020204" pitchFamily="34" charset="0"/>
                        </a:rPr>
                        <a:t>Decision on Detector(s)</a:t>
                      </a:r>
                    </a:p>
                  </a:txBody>
                  <a:tcPr/>
                </a:tc>
                <a:tc>
                  <a:txBody>
                    <a:bodyPr/>
                    <a:lstStyle/>
                    <a:p>
                      <a:pPr algn="r"/>
                      <a:r>
                        <a:rPr lang="en-US" sz="1800" dirty="0">
                          <a:latin typeface="Arial" panose="020B0604020202020204" pitchFamily="34" charset="0"/>
                          <a:cs typeface="Arial" panose="020B0604020202020204" pitchFamily="34" charset="0"/>
                        </a:rPr>
                        <a:t>Early 2022</a:t>
                      </a:r>
                    </a:p>
                  </a:txBody>
                  <a:tcPr/>
                </a:tc>
                <a:extLst>
                  <a:ext uri="{0D108BD9-81ED-4DB2-BD59-A6C34878D82A}">
                    <a16:rowId xmlns:a16="http://schemas.microsoft.com/office/drawing/2014/main" val="1544943433"/>
                  </a:ext>
                </a:extLst>
              </a:tr>
            </a:tbl>
          </a:graphicData>
        </a:graphic>
      </p:graphicFrame>
      <p:sp>
        <p:nvSpPr>
          <p:cNvPr id="3" name="TextBox 2">
            <a:extLst>
              <a:ext uri="{FF2B5EF4-FFF2-40B4-BE49-F238E27FC236}">
                <a16:creationId xmlns:a16="http://schemas.microsoft.com/office/drawing/2014/main" id="{23C57002-C046-F94A-B38E-782A2456F21E}"/>
              </a:ext>
            </a:extLst>
          </p:cNvPr>
          <p:cNvSpPr txBox="1"/>
          <p:nvPr/>
        </p:nvSpPr>
        <p:spPr>
          <a:xfrm>
            <a:off x="7260115" y="2677097"/>
            <a:ext cx="1782026" cy="338554"/>
          </a:xfrm>
          <a:prstGeom prst="rect">
            <a:avLst/>
          </a:prstGeom>
          <a:noFill/>
        </p:spPr>
        <p:txBody>
          <a:bodyPr wrap="none" rtlCol="0">
            <a:spAutoFit/>
          </a:bodyPr>
          <a:lstStyle/>
          <a:p>
            <a:r>
              <a:rPr lang="en-US" sz="1600" dirty="0"/>
              <a:t>Reference detector</a:t>
            </a:r>
          </a:p>
        </p:txBody>
      </p:sp>
    </p:spTree>
    <p:extLst>
      <p:ext uri="{BB962C8B-B14F-4D97-AF65-F5344CB8AC3E}">
        <p14:creationId xmlns:p14="http://schemas.microsoft.com/office/powerpoint/2010/main" val="16503395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179BA29-8DB7-5544-B9D3-24987EC8863B}"/>
              </a:ext>
            </a:extLst>
          </p:cNvPr>
          <p:cNvSpPr>
            <a:spLocks noGrp="1"/>
          </p:cNvSpPr>
          <p:nvPr>
            <p:ph type="sldNum" sz="quarter" idx="12"/>
          </p:nvPr>
        </p:nvSpPr>
        <p:spPr/>
        <p:txBody>
          <a:bodyPr/>
          <a:lstStyle/>
          <a:p>
            <a:fld id="{893C5830-40F3-F04E-B2E3-10E6672BA8FF}" type="slidenum">
              <a:rPr lang="en-US" smtClean="0"/>
              <a:pPr/>
              <a:t>38</a:t>
            </a:fld>
            <a:endParaRPr lang="en-US"/>
          </a:p>
        </p:txBody>
      </p:sp>
      <p:pic>
        <p:nvPicPr>
          <p:cNvPr id="6" name="Picture 5" descr="A picture containing device&#10;&#10;Description automatically generated">
            <a:extLst>
              <a:ext uri="{FF2B5EF4-FFF2-40B4-BE49-F238E27FC236}">
                <a16:creationId xmlns:a16="http://schemas.microsoft.com/office/drawing/2014/main" id="{FF14032A-7BA9-7C4F-BE59-491136900B84}"/>
              </a:ext>
            </a:extLst>
          </p:cNvPr>
          <p:cNvPicPr>
            <a:picLocks noChangeAspect="1"/>
          </p:cNvPicPr>
          <p:nvPr/>
        </p:nvPicPr>
        <p:blipFill rotWithShape="1">
          <a:blip r:embed="rId2"/>
          <a:srcRect t="21461" b="21914"/>
          <a:stretch/>
        </p:blipFill>
        <p:spPr>
          <a:xfrm>
            <a:off x="144637" y="0"/>
            <a:ext cx="8872118" cy="1934165"/>
          </a:xfrm>
          <a:prstGeom prst="rect">
            <a:avLst/>
          </a:prstGeom>
        </p:spPr>
      </p:pic>
      <p:sp>
        <p:nvSpPr>
          <p:cNvPr id="7" name="TextBox 6">
            <a:extLst>
              <a:ext uri="{FF2B5EF4-FFF2-40B4-BE49-F238E27FC236}">
                <a16:creationId xmlns:a16="http://schemas.microsoft.com/office/drawing/2014/main" id="{E6CCAB38-E3B0-6941-8D79-D6A728035616}"/>
              </a:ext>
            </a:extLst>
          </p:cNvPr>
          <p:cNvSpPr txBox="1"/>
          <p:nvPr/>
        </p:nvSpPr>
        <p:spPr>
          <a:xfrm>
            <a:off x="22034" y="2189346"/>
            <a:ext cx="5453348" cy="3600986"/>
          </a:xfrm>
          <a:prstGeom prst="rect">
            <a:avLst/>
          </a:prstGeom>
          <a:noFill/>
          <a:ln>
            <a:solidFill>
              <a:schemeClr val="tx1"/>
            </a:solidFill>
          </a:ln>
        </p:spPr>
        <p:txBody>
          <a:bodyPr wrap="square" rtlCol="0">
            <a:spAutoFit/>
          </a:bodyPr>
          <a:lstStyle/>
          <a:p>
            <a:r>
              <a:rPr lang="en-US" sz="1200" dirty="0">
                <a:latin typeface="Arial" panose="020B0604020202020204" pitchFamily="34" charset="0"/>
                <a:cs typeface="Arial" panose="020B0604020202020204" pitchFamily="34" charset="0"/>
              </a:rPr>
              <a:t>Dear prospective Electron-Ion Collider users, </a:t>
            </a:r>
          </a:p>
          <a:p>
            <a:endParaRPr lang="en-US" sz="1200" dirty="0">
              <a:latin typeface="Arial" panose="020B0604020202020204" pitchFamily="34" charset="0"/>
              <a:cs typeface="Arial" panose="020B0604020202020204" pitchFamily="34" charset="0"/>
            </a:endParaRPr>
          </a:p>
          <a:p>
            <a:pPr algn="just"/>
            <a:r>
              <a:rPr lang="en-US" sz="1200" dirty="0">
                <a:latin typeface="Arial" panose="020B0604020202020204" pitchFamily="34" charset="0"/>
                <a:cs typeface="Arial" panose="020B0604020202020204" pitchFamily="34" charset="0"/>
              </a:rPr>
              <a:t>Brookhaven National Laboratory (BNL), in association with Thomas Jefferson National Accelerator Facility (TJNAF), would like to invite interested groups to submit an Expression of Interest (EOI) for their potential cooperation on the experimental equipment in support of a broad and successful science program at the Electron-Ion Collider (EIC).</a:t>
            </a:r>
          </a:p>
          <a:p>
            <a:pPr algn="just"/>
            <a:r>
              <a:rPr lang="en-US" sz="1200" dirty="0">
                <a:latin typeface="Arial" panose="020B0604020202020204" pitchFamily="34" charset="0"/>
                <a:cs typeface="Arial" panose="020B0604020202020204" pitchFamily="34" charset="0"/>
              </a:rPr>
              <a:t> </a:t>
            </a:r>
          </a:p>
          <a:p>
            <a:r>
              <a:rPr lang="en-US" sz="1200" dirty="0">
                <a:latin typeface="Arial" panose="020B0604020202020204" pitchFamily="34" charset="0"/>
                <a:cs typeface="Arial" panose="020B0604020202020204" pitchFamily="34" charset="0"/>
              </a:rPr>
              <a:t>We encourage interested groups to work together within their country, their geographical region, or as a general consortium, to submit such EOIs.</a:t>
            </a:r>
          </a:p>
          <a:p>
            <a:r>
              <a:rPr lang="en-US" sz="1200" dirty="0">
                <a:latin typeface="Arial" panose="020B0604020202020204" pitchFamily="34" charset="0"/>
                <a:cs typeface="Arial" panose="020B0604020202020204" pitchFamily="34" charset="0"/>
              </a:rPr>
              <a:t> </a:t>
            </a:r>
          </a:p>
          <a:p>
            <a:r>
              <a:rPr lang="en-US" sz="1200" dirty="0">
                <a:latin typeface="Arial" panose="020B0604020202020204" pitchFamily="34" charset="0"/>
                <a:cs typeface="Arial" panose="020B0604020202020204" pitchFamily="34" charset="0"/>
              </a:rPr>
              <a:t>This call  focuses on all detector components  to facilitate the diverse EIC science program, including those integrated in the interaction region.</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 </a:t>
            </a:r>
          </a:p>
          <a:p>
            <a:r>
              <a:rPr lang="en-US" sz="1200" dirty="0">
                <a:latin typeface="Arial" panose="020B0604020202020204" pitchFamily="34" charset="0"/>
                <a:cs typeface="Arial" panose="020B0604020202020204" pitchFamily="34" charset="0"/>
              </a:rPr>
              <a:t>Please visit </a:t>
            </a:r>
            <a:r>
              <a:rPr lang="en-US" sz="1200" dirty="0">
                <a:latin typeface="Arial" panose="020B0604020202020204" pitchFamily="34" charset="0"/>
                <a:cs typeface="Arial" panose="020B0604020202020204" pitchFamily="34" charset="0"/>
                <a:hlinkClick r:id="rId3"/>
              </a:rPr>
              <a:t>https://www.bnl.gov/eic/EOI.php</a:t>
            </a:r>
            <a:r>
              <a:rPr lang="en-US" sz="1200" dirty="0">
                <a:latin typeface="Arial" panose="020B0604020202020204" pitchFamily="34" charset="0"/>
                <a:cs typeface="Arial" panose="020B0604020202020204" pitchFamily="34" charset="0"/>
              </a:rPr>
              <a:t> to see further details about this call and how to submit an Expression of Interest.</a:t>
            </a:r>
          </a:p>
          <a:p>
            <a:r>
              <a:rPr lang="en-US" sz="1200" dirty="0">
                <a:latin typeface="Arial" panose="020B0604020202020204" pitchFamily="34" charset="0"/>
                <a:cs typeface="Arial" panose="020B0604020202020204" pitchFamily="34" charset="0"/>
              </a:rPr>
              <a:t>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Best regards,</a:t>
            </a:r>
          </a:p>
          <a:p>
            <a:r>
              <a:rPr lang="en-US" sz="1200" dirty="0">
                <a:latin typeface="Arial" panose="020B0604020202020204" pitchFamily="34" charset="0"/>
                <a:cs typeface="Arial" panose="020B0604020202020204" pitchFamily="34" charset="0"/>
              </a:rPr>
              <a:t>Elke </a:t>
            </a:r>
            <a:r>
              <a:rPr lang="en-US" sz="1200" dirty="0" err="1">
                <a:latin typeface="Arial" panose="020B0604020202020204" pitchFamily="34" charset="0"/>
                <a:cs typeface="Arial" panose="020B0604020202020204" pitchFamily="34" charset="0"/>
              </a:rPr>
              <a:t>Aschenauer</a:t>
            </a:r>
            <a:r>
              <a:rPr lang="en-US" sz="1200" dirty="0">
                <a:latin typeface="Arial" panose="020B0604020202020204" pitchFamily="34" charset="0"/>
                <a:cs typeface="Arial" panose="020B0604020202020204" pitchFamily="34" charset="0"/>
              </a:rPr>
              <a:t> and Rolf Ent for the EIC Project Team</a:t>
            </a:r>
          </a:p>
        </p:txBody>
      </p:sp>
      <p:sp>
        <p:nvSpPr>
          <p:cNvPr id="8" name="TextBox 7">
            <a:extLst>
              <a:ext uri="{FF2B5EF4-FFF2-40B4-BE49-F238E27FC236}">
                <a16:creationId xmlns:a16="http://schemas.microsoft.com/office/drawing/2014/main" id="{93A41DFC-CF26-B84B-B330-0761822EDCF4}"/>
              </a:ext>
            </a:extLst>
          </p:cNvPr>
          <p:cNvSpPr txBox="1"/>
          <p:nvPr/>
        </p:nvSpPr>
        <p:spPr>
          <a:xfrm>
            <a:off x="5453348" y="2028336"/>
            <a:ext cx="3712685" cy="2092881"/>
          </a:xfrm>
          <a:prstGeom prst="rect">
            <a:avLst/>
          </a:prstGeom>
          <a:noFill/>
        </p:spPr>
        <p:txBody>
          <a:bodyPr wrap="square" rtlCol="0">
            <a:spAutoFit/>
          </a:bodyPr>
          <a:lstStyle/>
          <a:p>
            <a:pPr marL="285750" indent="-285750">
              <a:buClr>
                <a:srgbClr val="0432FF"/>
              </a:buClr>
              <a:buFont typeface="Wingdings" pitchFamily="2" charset="2"/>
              <a:buChar char="Ø"/>
            </a:pPr>
            <a:r>
              <a:rPr lang="en-US" dirty="0">
                <a:latin typeface="Arial" panose="020B0604020202020204" pitchFamily="34" charset="0"/>
                <a:cs typeface="Arial" panose="020B0604020202020204" pitchFamily="34" charset="0"/>
              </a:rPr>
              <a:t>Call was issued May 2020</a:t>
            </a:r>
          </a:p>
          <a:p>
            <a:pPr marL="285750" indent="-285750">
              <a:buClr>
                <a:srgbClr val="0432FF"/>
              </a:buClr>
              <a:buFont typeface="Wingdings" pitchFamily="2" charset="2"/>
              <a:buChar char="Ø"/>
            </a:pPr>
            <a:r>
              <a:rPr lang="en-US" dirty="0">
                <a:latin typeface="Arial" panose="020B0604020202020204" pitchFamily="34" charset="0"/>
                <a:cs typeface="Arial" panose="020B0604020202020204" pitchFamily="34" charset="0"/>
              </a:rPr>
              <a:t>Deadline: November 1</a:t>
            </a:r>
            <a:r>
              <a:rPr lang="en-US" baseline="30000" dirty="0">
                <a:latin typeface="Arial" panose="020B0604020202020204" pitchFamily="34" charset="0"/>
                <a:cs typeface="Arial" panose="020B0604020202020204" pitchFamily="34" charset="0"/>
              </a:rPr>
              <a:t>st</a:t>
            </a:r>
            <a:r>
              <a:rPr lang="en-US" dirty="0">
                <a:latin typeface="Arial" panose="020B0604020202020204" pitchFamily="34" charset="0"/>
                <a:cs typeface="Arial" panose="020B0604020202020204" pitchFamily="34" charset="0"/>
              </a:rPr>
              <a:t> 2020</a:t>
            </a:r>
          </a:p>
          <a:p>
            <a:pPr marL="285750" indent="-285750">
              <a:buClr>
                <a:srgbClr val="0432FF"/>
              </a:buClr>
              <a:buFont typeface="Wingdings" pitchFamily="2" charset="2"/>
              <a:buChar char="Ø"/>
            </a:pPr>
            <a:r>
              <a:rPr lang="en-US" dirty="0">
                <a:latin typeface="Arial" panose="020B0604020202020204" pitchFamily="34" charset="0"/>
                <a:cs typeface="Arial" panose="020B0604020202020204" pitchFamily="34" charset="0"/>
              </a:rPr>
              <a:t>Call advertised worldwide</a:t>
            </a:r>
          </a:p>
          <a:p>
            <a:pPr lvl="1">
              <a:buClr>
                <a:srgbClr val="0432FF"/>
              </a:buClr>
            </a:pPr>
            <a:r>
              <a:rPr lang="en-US" sz="1600" dirty="0">
                <a:latin typeface="Arial" panose="020B0604020202020204" pitchFamily="34" charset="0"/>
                <a:cs typeface="Arial" panose="020B0604020202020204" pitchFamily="34" charset="0"/>
                <a:hlinkClick r:id="rId4"/>
              </a:rPr>
              <a:t>https://www.bnl.gov/eic/EOI.php</a:t>
            </a:r>
            <a:endParaRPr lang="en-US" sz="1600" dirty="0">
              <a:latin typeface="Arial" panose="020B0604020202020204" pitchFamily="34" charset="0"/>
              <a:cs typeface="Arial" panose="020B0604020202020204" pitchFamily="34" charset="0"/>
            </a:endParaRPr>
          </a:p>
          <a:p>
            <a:pPr>
              <a:buClr>
                <a:srgbClr val="0432FF"/>
              </a:buClr>
            </a:pPr>
            <a:endParaRPr lang="en-US" sz="1600" dirty="0">
              <a:latin typeface="Arial" panose="020B0604020202020204" pitchFamily="34" charset="0"/>
              <a:cs typeface="Arial" panose="020B0604020202020204" pitchFamily="34" charset="0"/>
            </a:endParaRPr>
          </a:p>
          <a:p>
            <a:pPr algn="ctr">
              <a:buClr>
                <a:srgbClr val="0432FF"/>
              </a:buClr>
            </a:pPr>
            <a:r>
              <a:rPr lang="en-US" sz="2000" dirty="0">
                <a:latin typeface="Arial" panose="020B0604020202020204" pitchFamily="34" charset="0"/>
                <a:cs typeface="Arial" panose="020B0604020202020204" pitchFamily="34" charset="0"/>
              </a:rPr>
              <a:t>Received 47 </a:t>
            </a:r>
            <a:r>
              <a:rPr lang="en-US" sz="2000" dirty="0" err="1">
                <a:latin typeface="Arial" panose="020B0604020202020204" pitchFamily="34" charset="0"/>
                <a:cs typeface="Arial" panose="020B0604020202020204" pitchFamily="34" charset="0"/>
              </a:rPr>
              <a:t>EoIs</a:t>
            </a:r>
            <a:r>
              <a:rPr lang="en-US" sz="2000" dirty="0">
                <a:latin typeface="Arial" panose="020B0604020202020204" pitchFamily="34" charset="0"/>
                <a:cs typeface="Arial" panose="020B0604020202020204" pitchFamily="34" charset="0"/>
              </a:rPr>
              <a:t>, available at: </a:t>
            </a:r>
            <a:r>
              <a:rPr lang="en-US" sz="1600" dirty="0">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https://indico.bnl.gov/event/8552/</a:t>
            </a:r>
            <a:endParaRPr lang="en-US" sz="1600" dirty="0">
              <a:latin typeface="Arial" panose="020B0604020202020204" pitchFamily="34" charset="0"/>
              <a:cs typeface="Arial" panose="020B0604020202020204" pitchFamily="34" charset="0"/>
            </a:endParaRPr>
          </a:p>
          <a:p>
            <a:pPr>
              <a:buClr>
                <a:srgbClr val="0432FF"/>
              </a:buClr>
            </a:pPr>
            <a:endParaRPr lang="en-US" sz="800" dirty="0">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F9FA90CB-9E83-2549-BFF5-E546985DE296}"/>
              </a:ext>
            </a:extLst>
          </p:cNvPr>
          <p:cNvPicPr>
            <a:picLocks noChangeAspect="1"/>
          </p:cNvPicPr>
          <p:nvPr/>
        </p:nvPicPr>
        <p:blipFill>
          <a:blip r:embed="rId6"/>
          <a:stretch>
            <a:fillRect/>
          </a:stretch>
        </p:blipFill>
        <p:spPr>
          <a:xfrm>
            <a:off x="6100366" y="4021247"/>
            <a:ext cx="2206075" cy="2289842"/>
          </a:xfrm>
          <a:prstGeom prst="rect">
            <a:avLst/>
          </a:prstGeom>
        </p:spPr>
      </p:pic>
      <p:sp>
        <p:nvSpPr>
          <p:cNvPr id="10" name="TextBox 9">
            <a:extLst>
              <a:ext uri="{FF2B5EF4-FFF2-40B4-BE49-F238E27FC236}">
                <a16:creationId xmlns:a16="http://schemas.microsoft.com/office/drawing/2014/main" id="{45CDFA68-26DC-7B44-A527-13B1BFCA0DBE}"/>
              </a:ext>
            </a:extLst>
          </p:cNvPr>
          <p:cNvSpPr txBox="1"/>
          <p:nvPr/>
        </p:nvSpPr>
        <p:spPr>
          <a:xfrm>
            <a:off x="7319194" y="4836966"/>
            <a:ext cx="769762" cy="400110"/>
          </a:xfrm>
          <a:prstGeom prst="rect">
            <a:avLst/>
          </a:prstGeom>
          <a:solidFill>
            <a:schemeClr val="accent1">
              <a:lumMod val="60000"/>
              <a:lumOff val="40000"/>
            </a:schemeClr>
          </a:solidFill>
        </p:spPr>
        <p:txBody>
          <a:bodyPr wrap="none" rtlCol="0">
            <a:spAutoFit/>
          </a:bodyPr>
          <a:lstStyle/>
          <a:p>
            <a:pPr algn="ctr"/>
            <a:r>
              <a:rPr lang="en-US" sz="1000" b="1" dirty="0"/>
              <a:t>N. America</a:t>
            </a:r>
          </a:p>
          <a:p>
            <a:pPr algn="ctr"/>
            <a:r>
              <a:rPr lang="en-US" sz="1000" b="1" dirty="0"/>
              <a:t>45%</a:t>
            </a:r>
          </a:p>
        </p:txBody>
      </p:sp>
      <p:sp>
        <p:nvSpPr>
          <p:cNvPr id="11" name="TextBox 10">
            <a:extLst>
              <a:ext uri="{FF2B5EF4-FFF2-40B4-BE49-F238E27FC236}">
                <a16:creationId xmlns:a16="http://schemas.microsoft.com/office/drawing/2014/main" id="{678549A1-5541-874C-89D6-457A529F36C7}"/>
              </a:ext>
            </a:extLst>
          </p:cNvPr>
          <p:cNvSpPr txBox="1"/>
          <p:nvPr/>
        </p:nvSpPr>
        <p:spPr>
          <a:xfrm>
            <a:off x="6428293" y="4758320"/>
            <a:ext cx="562975" cy="400110"/>
          </a:xfrm>
          <a:prstGeom prst="rect">
            <a:avLst/>
          </a:prstGeom>
          <a:solidFill>
            <a:srgbClr val="FFC000"/>
          </a:solidFill>
        </p:spPr>
        <p:txBody>
          <a:bodyPr wrap="none" rtlCol="0">
            <a:spAutoFit/>
          </a:bodyPr>
          <a:lstStyle/>
          <a:p>
            <a:pPr algn="ctr"/>
            <a:r>
              <a:rPr lang="en-US" sz="1000" b="1" dirty="0"/>
              <a:t>Europe</a:t>
            </a:r>
          </a:p>
          <a:p>
            <a:pPr algn="ctr"/>
            <a:r>
              <a:rPr lang="en-US" sz="1000" b="1" dirty="0"/>
              <a:t>25%</a:t>
            </a:r>
          </a:p>
        </p:txBody>
      </p:sp>
      <p:sp>
        <p:nvSpPr>
          <p:cNvPr id="12" name="TextBox 11">
            <a:extLst>
              <a:ext uri="{FF2B5EF4-FFF2-40B4-BE49-F238E27FC236}">
                <a16:creationId xmlns:a16="http://schemas.microsoft.com/office/drawing/2014/main" id="{618D1313-B3D4-F940-85D0-7D7E99082DFF}"/>
              </a:ext>
            </a:extLst>
          </p:cNvPr>
          <p:cNvSpPr txBox="1"/>
          <p:nvPr/>
        </p:nvSpPr>
        <p:spPr>
          <a:xfrm>
            <a:off x="6677749" y="5391392"/>
            <a:ext cx="409086" cy="400110"/>
          </a:xfrm>
          <a:prstGeom prst="rect">
            <a:avLst/>
          </a:prstGeom>
          <a:solidFill>
            <a:srgbClr val="FF9933"/>
          </a:solidFill>
        </p:spPr>
        <p:txBody>
          <a:bodyPr wrap="none" rtlCol="0">
            <a:spAutoFit/>
          </a:bodyPr>
          <a:lstStyle/>
          <a:p>
            <a:pPr algn="ctr"/>
            <a:r>
              <a:rPr lang="en-US" sz="1000" b="1" dirty="0"/>
              <a:t>Asia</a:t>
            </a:r>
          </a:p>
          <a:p>
            <a:pPr algn="ctr"/>
            <a:r>
              <a:rPr lang="en-US" sz="1000" b="1" dirty="0"/>
              <a:t>28%</a:t>
            </a:r>
          </a:p>
        </p:txBody>
      </p:sp>
    </p:spTree>
    <p:extLst>
      <p:ext uri="{BB962C8B-B14F-4D97-AF65-F5344CB8AC3E}">
        <p14:creationId xmlns:p14="http://schemas.microsoft.com/office/powerpoint/2010/main" val="23067049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D57DA7-536E-40EC-8FD4-9E12B9C48CD9}"/>
              </a:ext>
            </a:extLst>
          </p:cNvPr>
          <p:cNvSpPr>
            <a:spLocks noGrp="1"/>
          </p:cNvSpPr>
          <p:nvPr>
            <p:ph type="title"/>
          </p:nvPr>
        </p:nvSpPr>
        <p:spPr>
          <a:xfrm>
            <a:off x="0" y="365127"/>
            <a:ext cx="9144000" cy="636360"/>
          </a:xfrm>
        </p:spPr>
        <p:txBody>
          <a:bodyPr>
            <a:normAutofit/>
          </a:bodyPr>
          <a:lstStyle/>
          <a:p>
            <a:r>
              <a:rPr lang="en-US" sz="3600" dirty="0"/>
              <a:t>EIC Accelerator Collaboration Opportunities</a:t>
            </a:r>
          </a:p>
        </p:txBody>
      </p:sp>
      <p:sp>
        <p:nvSpPr>
          <p:cNvPr id="3" name="Content Placeholder 2">
            <a:extLst>
              <a:ext uri="{FF2B5EF4-FFF2-40B4-BE49-F238E27FC236}">
                <a16:creationId xmlns:a16="http://schemas.microsoft.com/office/drawing/2014/main" id="{EFD36720-2C77-403C-BABA-54CDFDCC62D7}"/>
              </a:ext>
            </a:extLst>
          </p:cNvPr>
          <p:cNvSpPr>
            <a:spLocks noGrp="1"/>
          </p:cNvSpPr>
          <p:nvPr>
            <p:ph idx="1"/>
          </p:nvPr>
        </p:nvSpPr>
        <p:spPr>
          <a:xfrm>
            <a:off x="0" y="1197429"/>
            <a:ext cx="9143999" cy="4979534"/>
          </a:xfrm>
        </p:spPr>
        <p:txBody>
          <a:bodyPr>
            <a:normAutofit/>
          </a:bodyPr>
          <a:lstStyle/>
          <a:p>
            <a:r>
              <a:rPr lang="en-US" dirty="0"/>
              <a:t>EIC is international from its conception</a:t>
            </a:r>
          </a:p>
          <a:p>
            <a:r>
              <a:rPr lang="en-US" dirty="0"/>
              <a:t>Collaboration on EIC design and construction –mutually beneficial, providing a gateway to EIC science, advancing accelerator science and technology</a:t>
            </a:r>
          </a:p>
          <a:p>
            <a:endParaRPr lang="en-US" dirty="0"/>
          </a:p>
          <a:p>
            <a:r>
              <a:rPr lang="en-US" dirty="0"/>
              <a:t>Possible contributions to the EIC accelerator could include the full range of accelerator design &amp; hardware</a:t>
            </a:r>
          </a:p>
          <a:p>
            <a:pPr lvl="1"/>
            <a:r>
              <a:rPr lang="en-US" dirty="0"/>
              <a:t>E.g. IR magnet design and construction, luminosity monitoring, RF R&amp;D and construction, normal conducting magnets, critical vacuum components, feedback systems, polarimetry, contributions to the 2</a:t>
            </a:r>
            <a:r>
              <a:rPr lang="en-US" baseline="30000" dirty="0"/>
              <a:t>nd</a:t>
            </a:r>
            <a:r>
              <a:rPr lang="en-US" dirty="0"/>
              <a:t> IR, beam-dynamics calculations, etc. </a:t>
            </a:r>
          </a:p>
        </p:txBody>
      </p:sp>
      <p:sp>
        <p:nvSpPr>
          <p:cNvPr id="4" name="Slide Number Placeholder 4">
            <a:extLst>
              <a:ext uri="{FF2B5EF4-FFF2-40B4-BE49-F238E27FC236}">
                <a16:creationId xmlns:a16="http://schemas.microsoft.com/office/drawing/2014/main" id="{B32FBB4D-03FA-D440-9D7A-E4985449AFE5}"/>
              </a:ext>
            </a:extLst>
          </p:cNvPr>
          <p:cNvSpPr>
            <a:spLocks noGrp="1"/>
          </p:cNvSpPr>
          <p:nvPr>
            <p:ph type="sldNum" sz="quarter" idx="12"/>
          </p:nvPr>
        </p:nvSpPr>
        <p:spPr>
          <a:xfrm>
            <a:off x="3543300" y="6362006"/>
            <a:ext cx="2057400" cy="365125"/>
          </a:xfrm>
        </p:spPr>
        <p:txBody>
          <a:bodyPr/>
          <a:lstStyle/>
          <a:p>
            <a:fld id="{893C5830-40F3-F04E-B2E3-10E6672BA8FF}" type="slidenum">
              <a:rPr lang="en-US" smtClean="0"/>
              <a:pPr/>
              <a:t>39</a:t>
            </a:fld>
            <a:endParaRPr lang="en-US" dirty="0"/>
          </a:p>
        </p:txBody>
      </p:sp>
    </p:spTree>
    <p:extLst>
      <p:ext uri="{BB962C8B-B14F-4D97-AF65-F5344CB8AC3E}">
        <p14:creationId xmlns:p14="http://schemas.microsoft.com/office/powerpoint/2010/main" val="6051568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2708" y="144237"/>
            <a:ext cx="8522774" cy="642156"/>
          </a:xfrm>
        </p:spPr>
        <p:txBody>
          <a:bodyPr>
            <a:normAutofit fontScale="90000"/>
          </a:bodyPr>
          <a:lstStyle/>
          <a:p>
            <a:r>
              <a:rPr lang="en-US" dirty="0"/>
              <a:t>Developing the EIC Science Case</a:t>
            </a:r>
          </a:p>
        </p:txBody>
      </p:sp>
      <p:sp>
        <p:nvSpPr>
          <p:cNvPr id="30" name="Slide Number Placeholder 29"/>
          <p:cNvSpPr>
            <a:spLocks noGrp="1"/>
          </p:cNvSpPr>
          <p:nvPr>
            <p:ph type="sldNum" sz="quarter" idx="10"/>
          </p:nvPr>
        </p:nvSpPr>
        <p:spPr/>
        <p:txBody>
          <a:bodyPr/>
          <a:lstStyle/>
          <a:p>
            <a:pPr>
              <a:defRPr/>
            </a:pPr>
            <a:fld id="{1F8A97BA-DB9B-4291-87AE-AF89EA7F18B7}" type="slidenum">
              <a:rPr lang="en-US" smtClean="0"/>
              <a:pPr>
                <a:defRPr/>
              </a:pPr>
              <a:t>4</a:t>
            </a:fld>
            <a:endParaRPr lang="en-US" dirty="0"/>
          </a:p>
        </p:txBody>
      </p:sp>
      <p:grpSp>
        <p:nvGrpSpPr>
          <p:cNvPr id="3" name="Group 2"/>
          <p:cNvGrpSpPr/>
          <p:nvPr/>
        </p:nvGrpSpPr>
        <p:grpSpPr>
          <a:xfrm>
            <a:off x="178669" y="775381"/>
            <a:ext cx="1548531" cy="2512409"/>
            <a:chOff x="5715000" y="3352800"/>
            <a:chExt cx="2003425" cy="2819400"/>
          </a:xfrm>
        </p:grpSpPr>
        <p:sp>
          <p:nvSpPr>
            <p:cNvPr id="4" name="Text Box 33"/>
            <p:cNvSpPr txBox="1">
              <a:spLocks noChangeArrowheads="1"/>
            </p:cNvSpPr>
            <p:nvPr/>
          </p:nvSpPr>
          <p:spPr bwMode="auto">
            <a:xfrm>
              <a:off x="6400800" y="3352800"/>
              <a:ext cx="469900" cy="265113"/>
            </a:xfrm>
            <a:prstGeom prst="rect">
              <a:avLst/>
            </a:prstGeom>
            <a:noFill/>
            <a:ln w="9525">
              <a:noFill/>
              <a:miter lim="800000"/>
              <a:headEnd/>
              <a:tailEnd/>
            </a:ln>
            <a:effectLst/>
          </p:spPr>
          <p:txBody>
            <a:bodyPr wrap="none" lIns="82058" tIns="41029" rIns="82058" bIns="41029">
              <a:spAutoFit/>
            </a:bodyPr>
            <a:lstStyle/>
            <a:p>
              <a:pPr defTabSz="820738" fontAlgn="auto">
                <a:spcBef>
                  <a:spcPts val="0"/>
                </a:spcBef>
                <a:spcAft>
                  <a:spcPts val="0"/>
                </a:spcAft>
                <a:defRPr/>
              </a:pPr>
              <a:r>
                <a:rPr lang="en-US" sz="1200" dirty="0">
                  <a:solidFill>
                    <a:prstClr val="black"/>
                  </a:solidFill>
                  <a:effectLst>
                    <a:outerShdw blurRad="38100" dist="38100" dir="2700000" algn="tl">
                      <a:srgbClr val="C0C0C0"/>
                    </a:outerShdw>
                  </a:effectLst>
                  <a:cs typeface="+mn-cs"/>
                </a:rPr>
                <a:t>2002</a:t>
              </a:r>
            </a:p>
          </p:txBody>
        </p:sp>
        <p:pic>
          <p:nvPicPr>
            <p:cNvPr id="5" name="Picture 35" descr="LRP2002_Cove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15000" y="3581400"/>
              <a:ext cx="2003425"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 name="TextBox 5"/>
          <p:cNvSpPr txBox="1"/>
          <p:nvPr/>
        </p:nvSpPr>
        <p:spPr>
          <a:xfrm>
            <a:off x="158245" y="3439328"/>
            <a:ext cx="1200752" cy="2031325"/>
          </a:xfrm>
          <a:prstGeom prst="rect">
            <a:avLst/>
          </a:prstGeom>
          <a:noFill/>
        </p:spPr>
        <p:txBody>
          <a:bodyPr wrap="square" rtlCol="0">
            <a:spAutoFit/>
          </a:bodyPr>
          <a:lstStyle/>
          <a:p>
            <a:pPr fontAlgn="auto">
              <a:spcBef>
                <a:spcPts val="0"/>
              </a:spcBef>
              <a:spcAft>
                <a:spcPts val="0"/>
              </a:spcAft>
            </a:pPr>
            <a:r>
              <a:rPr lang="en-US" sz="1400" dirty="0">
                <a:solidFill>
                  <a:prstClr val="black"/>
                </a:solidFill>
                <a:latin typeface="Calibri"/>
                <a:cs typeface="+mn-cs"/>
              </a:rPr>
              <a:t>“…essential accelerator and detector R&amp;D [for EIC] should be given very high priority</a:t>
            </a:r>
          </a:p>
          <a:p>
            <a:pPr fontAlgn="auto">
              <a:spcBef>
                <a:spcPts val="0"/>
              </a:spcBef>
              <a:spcAft>
                <a:spcPts val="0"/>
              </a:spcAft>
            </a:pPr>
            <a:r>
              <a:rPr lang="en-US" sz="1400" dirty="0">
                <a:solidFill>
                  <a:prstClr val="black"/>
                </a:solidFill>
                <a:latin typeface="Calibri"/>
                <a:cs typeface="+mn-cs"/>
              </a:rPr>
              <a:t>in the short term.”</a:t>
            </a:r>
          </a:p>
        </p:txBody>
      </p:sp>
      <p:grpSp>
        <p:nvGrpSpPr>
          <p:cNvPr id="7" name="Group 6"/>
          <p:cNvGrpSpPr/>
          <p:nvPr/>
        </p:nvGrpSpPr>
        <p:grpSpPr>
          <a:xfrm>
            <a:off x="1287005" y="914781"/>
            <a:ext cx="1659010" cy="2467702"/>
            <a:chOff x="6796088" y="4034522"/>
            <a:chExt cx="2066925" cy="2823478"/>
          </a:xfrm>
        </p:grpSpPr>
        <p:sp>
          <p:nvSpPr>
            <p:cNvPr id="8" name="Text Box 38"/>
            <p:cNvSpPr txBox="1">
              <a:spLocks noChangeArrowheads="1"/>
            </p:cNvSpPr>
            <p:nvPr/>
          </p:nvSpPr>
          <p:spPr bwMode="auto">
            <a:xfrm>
              <a:off x="7582786" y="4034522"/>
              <a:ext cx="736416" cy="306095"/>
            </a:xfrm>
            <a:prstGeom prst="rect">
              <a:avLst/>
            </a:prstGeom>
            <a:noFill/>
            <a:ln w="9525">
              <a:noFill/>
              <a:miter lim="800000"/>
              <a:headEnd/>
              <a:tailEnd/>
            </a:ln>
            <a:effectLst/>
          </p:spPr>
          <p:txBody>
            <a:bodyPr wrap="square" lIns="82058" tIns="41029" rIns="82058" bIns="41029">
              <a:spAutoFit/>
            </a:bodyPr>
            <a:lstStyle/>
            <a:p>
              <a:pPr defTabSz="820738" fontAlgn="auto">
                <a:spcBef>
                  <a:spcPts val="0"/>
                </a:spcBef>
                <a:spcAft>
                  <a:spcPts val="0"/>
                </a:spcAft>
                <a:defRPr/>
              </a:pPr>
              <a:r>
                <a:rPr lang="en-US" sz="1200" dirty="0">
                  <a:solidFill>
                    <a:prstClr val="black"/>
                  </a:solidFill>
                  <a:effectLst>
                    <a:outerShdw blurRad="38100" dist="38100" dir="2700000" algn="tl">
                      <a:srgbClr val="C0C0C0"/>
                    </a:outerShdw>
                  </a:effectLst>
                  <a:cs typeface="+mn-cs"/>
                </a:rPr>
                <a:t>2007</a:t>
              </a:r>
            </a:p>
          </p:txBody>
        </p:sp>
        <p:pic>
          <p:nvPicPr>
            <p:cNvPr id="9" name="Picture 3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6088" y="4281488"/>
              <a:ext cx="2066925" cy="2576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TextBox 9"/>
          <p:cNvSpPr txBox="1"/>
          <p:nvPr/>
        </p:nvSpPr>
        <p:spPr>
          <a:xfrm>
            <a:off x="1352251" y="3469815"/>
            <a:ext cx="1220680" cy="2246769"/>
          </a:xfrm>
          <a:prstGeom prst="rect">
            <a:avLst/>
          </a:prstGeom>
          <a:noFill/>
        </p:spPr>
        <p:txBody>
          <a:bodyPr wrap="square" rtlCol="0">
            <a:spAutoFit/>
          </a:bodyPr>
          <a:lstStyle/>
          <a:p>
            <a:pPr fontAlgn="auto">
              <a:spcBef>
                <a:spcPts val="0"/>
              </a:spcBef>
              <a:spcAft>
                <a:spcPts val="0"/>
              </a:spcAft>
            </a:pPr>
            <a:r>
              <a:rPr lang="en-US" sz="1400" dirty="0">
                <a:solidFill>
                  <a:prstClr val="black"/>
                </a:solidFill>
                <a:latin typeface="Calibri"/>
                <a:cs typeface="+mn-cs"/>
              </a:rPr>
              <a:t>“We recommend the allocation of resources …to lay the foundation for a polarized Electron-Ion Collider…”</a:t>
            </a:r>
          </a:p>
        </p:txBody>
      </p:sp>
      <p:pic>
        <p:nvPicPr>
          <p:cNvPr id="11" name="Picture 1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3817" t="14020" r="13893" b="21884"/>
          <a:stretch/>
        </p:blipFill>
        <p:spPr bwMode="auto">
          <a:xfrm>
            <a:off x="2300469" y="1357295"/>
            <a:ext cx="1772875" cy="220281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2" name="TextBox 11"/>
          <p:cNvSpPr txBox="1"/>
          <p:nvPr/>
        </p:nvSpPr>
        <p:spPr>
          <a:xfrm>
            <a:off x="2568868" y="3836109"/>
            <a:ext cx="1189054" cy="1815882"/>
          </a:xfrm>
          <a:prstGeom prst="rect">
            <a:avLst/>
          </a:prstGeom>
          <a:noFill/>
        </p:spPr>
        <p:txBody>
          <a:bodyPr wrap="square" rtlCol="0">
            <a:spAutoFit/>
          </a:bodyPr>
          <a:lstStyle/>
          <a:p>
            <a:pPr fontAlgn="auto">
              <a:spcBef>
                <a:spcPts val="0"/>
              </a:spcBef>
              <a:spcAft>
                <a:spcPts val="0"/>
              </a:spcAft>
            </a:pPr>
            <a:r>
              <a:rPr lang="en-US" sz="1400" dirty="0">
                <a:solidFill>
                  <a:prstClr val="black"/>
                </a:solidFill>
                <a:latin typeface="Calibri"/>
                <a:cs typeface="+mn-cs"/>
              </a:rPr>
              <a:t>“..a new dedicated facility will be essential for answering some of the most central questions.”</a:t>
            </a:r>
          </a:p>
        </p:txBody>
      </p:sp>
      <p:pic>
        <p:nvPicPr>
          <p:cNvPr id="13" name="Picture 12"/>
          <p:cNvPicPr>
            <a:picLocks noChangeAspect="1"/>
          </p:cNvPicPr>
          <p:nvPr/>
        </p:nvPicPr>
        <p:blipFill>
          <a:blip r:embed="rId5"/>
          <a:stretch>
            <a:fillRect/>
          </a:stretch>
        </p:blipFill>
        <p:spPr>
          <a:xfrm>
            <a:off x="3385977" y="1733193"/>
            <a:ext cx="1628839" cy="2102916"/>
          </a:xfrm>
          <a:prstGeom prst="rect">
            <a:avLst/>
          </a:prstGeom>
          <a:ln>
            <a:solidFill>
              <a:schemeClr val="tx1"/>
            </a:solidFill>
          </a:ln>
        </p:spPr>
      </p:pic>
      <p:pic>
        <p:nvPicPr>
          <p:cNvPr id="1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66986" y="2068049"/>
            <a:ext cx="1609070" cy="2134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p:cNvPicPr>
            <a:picLocks noChangeAspect="1"/>
          </p:cNvPicPr>
          <p:nvPr/>
        </p:nvPicPr>
        <p:blipFill>
          <a:blip r:embed="rId7"/>
          <a:stretch>
            <a:fillRect/>
          </a:stretch>
        </p:blipFill>
        <p:spPr>
          <a:xfrm>
            <a:off x="5206777" y="2360004"/>
            <a:ext cx="1525844" cy="1971852"/>
          </a:xfrm>
          <a:prstGeom prst="rect">
            <a:avLst/>
          </a:prstGeom>
          <a:solidFill>
            <a:schemeClr val="bg1"/>
          </a:solidFill>
          <a:ln>
            <a:solidFill>
              <a:schemeClr val="tx1"/>
            </a:solidFill>
          </a:ln>
        </p:spPr>
      </p:pic>
      <p:sp>
        <p:nvSpPr>
          <p:cNvPr id="17" name="TextBox 16"/>
          <p:cNvSpPr txBox="1"/>
          <p:nvPr/>
        </p:nvSpPr>
        <p:spPr>
          <a:xfrm>
            <a:off x="5241945" y="4374899"/>
            <a:ext cx="1364048" cy="1815882"/>
          </a:xfrm>
          <a:prstGeom prst="rect">
            <a:avLst/>
          </a:prstGeom>
          <a:noFill/>
        </p:spPr>
        <p:txBody>
          <a:bodyPr wrap="square" rtlCol="0">
            <a:spAutoFit/>
          </a:bodyPr>
          <a:lstStyle/>
          <a:p>
            <a:pPr fontAlgn="auto">
              <a:spcBef>
                <a:spcPts val="0"/>
              </a:spcBef>
              <a:spcAft>
                <a:spcPts val="0"/>
              </a:spcAft>
            </a:pPr>
            <a:r>
              <a:rPr lang="en-US" sz="1400" dirty="0">
                <a:solidFill>
                  <a:prstClr val="black"/>
                </a:solidFill>
                <a:uFill>
                  <a:solidFill>
                    <a:srgbClr val="413E40"/>
                  </a:solidFill>
                </a:uFill>
                <a:latin typeface="Calibri"/>
                <a:ea typeface="ＭＳ Ｐゴシック" charset="0"/>
                <a:cs typeface="Helvetica"/>
              </a:rPr>
              <a:t>Electron-Ion Collider </a:t>
            </a:r>
            <a:r>
              <a:rPr lang="en-US" sz="1400" i="1" dirty="0">
                <a:solidFill>
                  <a:prstClr val="black"/>
                </a:solidFill>
                <a:uFill>
                  <a:solidFill>
                    <a:srgbClr val="E32400"/>
                  </a:solidFill>
                </a:uFill>
                <a:latin typeface="Calibri"/>
                <a:ea typeface="ＭＳ Ｐゴシック" charset="0"/>
                <a:cs typeface="Helvetica"/>
              </a:rPr>
              <a:t>absolutely central</a:t>
            </a:r>
            <a:r>
              <a:rPr lang="en-US" sz="1400" i="1" dirty="0">
                <a:solidFill>
                  <a:prstClr val="black"/>
                </a:solidFill>
                <a:uFill>
                  <a:solidFill>
                    <a:srgbClr val="413E40"/>
                  </a:solidFill>
                </a:uFill>
                <a:latin typeface="Calibri"/>
                <a:ea typeface="ＭＳ Ｐゴシック" charset="0"/>
                <a:cs typeface="Helvetica"/>
              </a:rPr>
              <a:t> </a:t>
            </a:r>
            <a:r>
              <a:rPr lang="en-US" sz="1400" dirty="0">
                <a:solidFill>
                  <a:prstClr val="black"/>
                </a:solidFill>
                <a:uFill>
                  <a:solidFill>
                    <a:srgbClr val="413E40"/>
                  </a:solidFill>
                </a:uFill>
                <a:latin typeface="Calibri"/>
                <a:ea typeface="ＭＳ Ｐゴシック" charset="0"/>
                <a:cs typeface="Helvetica"/>
              </a:rPr>
              <a:t>to the nuclear science program of the next decade.</a:t>
            </a:r>
          </a:p>
          <a:p>
            <a:pPr fontAlgn="auto">
              <a:spcBef>
                <a:spcPts val="0"/>
              </a:spcBef>
              <a:spcAft>
                <a:spcPts val="0"/>
              </a:spcAft>
            </a:pPr>
            <a:endParaRPr lang="en-US" sz="1400" dirty="0">
              <a:solidFill>
                <a:prstClr val="black"/>
              </a:solidFill>
              <a:latin typeface="Calibri"/>
              <a:cs typeface="+mn-cs"/>
            </a:endParaRPr>
          </a:p>
        </p:txBody>
      </p:sp>
      <p:pic>
        <p:nvPicPr>
          <p:cNvPr id="18"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588868" y="3287790"/>
            <a:ext cx="1582387" cy="204276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9" name="TextBox 18"/>
          <p:cNvSpPr txBox="1"/>
          <p:nvPr/>
        </p:nvSpPr>
        <p:spPr>
          <a:xfrm>
            <a:off x="6732621" y="1855182"/>
            <a:ext cx="2629638" cy="1308050"/>
          </a:xfrm>
          <a:prstGeom prst="rect">
            <a:avLst/>
          </a:prstGeom>
          <a:noFill/>
        </p:spPr>
        <p:txBody>
          <a:bodyPr wrap="square" rtlCol="0">
            <a:spAutoFit/>
          </a:bodyPr>
          <a:lstStyle/>
          <a:p>
            <a:pPr fontAlgn="auto">
              <a:spcBef>
                <a:spcPts val="0"/>
              </a:spcBef>
              <a:spcAft>
                <a:spcPts val="0"/>
              </a:spcAft>
            </a:pPr>
            <a:r>
              <a:rPr lang="en-US" sz="1400" dirty="0">
                <a:solidFill>
                  <a:prstClr val="black"/>
                </a:solidFill>
                <a:latin typeface="Calibri"/>
                <a:cs typeface="+mn-cs"/>
              </a:rPr>
              <a:t>“</a:t>
            </a:r>
            <a:r>
              <a:rPr lang="en-US" sz="1300" dirty="0">
                <a:solidFill>
                  <a:prstClr val="black"/>
                </a:solidFill>
                <a:latin typeface="Arial" charset="0"/>
                <a:ea typeface="Arial" charset="0"/>
                <a:cs typeface="Arial" charset="0"/>
              </a:rPr>
              <a:t>a high-energy high-luminosity polarized EIC [is] the highest priority for new facility construction following the completion of FRIB.”</a:t>
            </a:r>
          </a:p>
          <a:p>
            <a:pPr fontAlgn="auto">
              <a:spcBef>
                <a:spcPts val="0"/>
              </a:spcBef>
              <a:spcAft>
                <a:spcPts val="0"/>
              </a:spcAft>
            </a:pPr>
            <a:endParaRPr lang="en-US" sz="1300" dirty="0">
              <a:solidFill>
                <a:prstClr val="black"/>
              </a:solidFill>
              <a:latin typeface="Arial" charset="0"/>
              <a:ea typeface="Arial" charset="0"/>
              <a:cs typeface="Arial" charset="0"/>
            </a:endParaRPr>
          </a:p>
        </p:txBody>
      </p:sp>
      <p:sp>
        <p:nvSpPr>
          <p:cNvPr id="21" name="TextBox 20"/>
          <p:cNvSpPr txBox="1"/>
          <p:nvPr/>
        </p:nvSpPr>
        <p:spPr>
          <a:xfrm>
            <a:off x="3789548" y="4275246"/>
            <a:ext cx="1474783" cy="1754326"/>
          </a:xfrm>
          <a:prstGeom prst="rect">
            <a:avLst/>
          </a:prstGeom>
          <a:noFill/>
        </p:spPr>
        <p:txBody>
          <a:bodyPr wrap="square" rtlCol="0">
            <a:spAutoFit/>
          </a:bodyPr>
          <a:lstStyle/>
          <a:p>
            <a:pPr fontAlgn="auto">
              <a:spcBef>
                <a:spcPts val="0"/>
              </a:spcBef>
              <a:spcAft>
                <a:spcPts val="0"/>
              </a:spcAft>
            </a:pPr>
            <a:r>
              <a:rPr lang="en-US" sz="1200" dirty="0">
                <a:solidFill>
                  <a:prstClr val="black"/>
                </a:solidFill>
                <a:latin typeface="Calibri"/>
                <a:cs typeface="+mn-cs"/>
              </a:rPr>
              <a:t>“The quantitative study of matter in this new regime [where abundant gluons dominate] requires a new experimental facility: an Electron Ion Collider.”</a:t>
            </a:r>
          </a:p>
        </p:txBody>
      </p:sp>
      <p:sp>
        <p:nvSpPr>
          <p:cNvPr id="22" name="Text Box 38"/>
          <p:cNvSpPr txBox="1">
            <a:spLocks noChangeArrowheads="1"/>
          </p:cNvSpPr>
          <p:nvPr/>
        </p:nvSpPr>
        <p:spPr bwMode="auto">
          <a:xfrm>
            <a:off x="2946015" y="1119775"/>
            <a:ext cx="591082" cy="267525"/>
          </a:xfrm>
          <a:prstGeom prst="rect">
            <a:avLst/>
          </a:prstGeom>
          <a:noFill/>
          <a:ln w="9525">
            <a:noFill/>
            <a:miter lim="800000"/>
            <a:headEnd/>
            <a:tailEnd/>
          </a:ln>
          <a:effectLst/>
        </p:spPr>
        <p:txBody>
          <a:bodyPr wrap="square" lIns="82058" tIns="41029" rIns="82058" bIns="41029">
            <a:spAutoFit/>
          </a:bodyPr>
          <a:lstStyle/>
          <a:p>
            <a:pPr defTabSz="820738" fontAlgn="auto">
              <a:spcBef>
                <a:spcPts val="0"/>
              </a:spcBef>
              <a:spcAft>
                <a:spcPts val="0"/>
              </a:spcAft>
              <a:defRPr/>
            </a:pPr>
            <a:r>
              <a:rPr lang="en-US" sz="1200" dirty="0">
                <a:solidFill>
                  <a:prstClr val="black"/>
                </a:solidFill>
                <a:effectLst>
                  <a:outerShdw blurRad="38100" dist="38100" dir="2700000" algn="tl">
                    <a:srgbClr val="C0C0C0"/>
                  </a:outerShdw>
                </a:effectLst>
                <a:cs typeface="+mn-cs"/>
              </a:rPr>
              <a:t>2009</a:t>
            </a:r>
          </a:p>
        </p:txBody>
      </p:sp>
      <p:sp>
        <p:nvSpPr>
          <p:cNvPr id="23" name="Text Box 38"/>
          <p:cNvSpPr txBox="1">
            <a:spLocks noChangeArrowheads="1"/>
          </p:cNvSpPr>
          <p:nvPr/>
        </p:nvSpPr>
        <p:spPr bwMode="auto">
          <a:xfrm>
            <a:off x="4060869" y="1501478"/>
            <a:ext cx="591082" cy="267525"/>
          </a:xfrm>
          <a:prstGeom prst="rect">
            <a:avLst/>
          </a:prstGeom>
          <a:noFill/>
          <a:ln w="9525">
            <a:noFill/>
            <a:miter lim="800000"/>
            <a:headEnd/>
            <a:tailEnd/>
          </a:ln>
          <a:effectLst/>
        </p:spPr>
        <p:txBody>
          <a:bodyPr wrap="square" lIns="82058" tIns="41029" rIns="82058" bIns="41029">
            <a:spAutoFit/>
          </a:bodyPr>
          <a:lstStyle/>
          <a:p>
            <a:pPr defTabSz="820738" fontAlgn="auto">
              <a:spcBef>
                <a:spcPts val="0"/>
              </a:spcBef>
              <a:spcAft>
                <a:spcPts val="0"/>
              </a:spcAft>
              <a:defRPr/>
            </a:pPr>
            <a:r>
              <a:rPr lang="en-US" sz="1200" dirty="0">
                <a:solidFill>
                  <a:prstClr val="black"/>
                </a:solidFill>
                <a:effectLst>
                  <a:outerShdw blurRad="38100" dist="38100" dir="2700000" algn="tl">
                    <a:srgbClr val="C0C0C0"/>
                  </a:outerShdw>
                </a:effectLst>
                <a:cs typeface="+mn-cs"/>
              </a:rPr>
              <a:t>2010</a:t>
            </a:r>
          </a:p>
        </p:txBody>
      </p:sp>
      <p:sp>
        <p:nvSpPr>
          <p:cNvPr id="25" name="Text Box 38"/>
          <p:cNvSpPr txBox="1">
            <a:spLocks noChangeArrowheads="1"/>
          </p:cNvSpPr>
          <p:nvPr/>
        </p:nvSpPr>
        <p:spPr bwMode="auto">
          <a:xfrm>
            <a:off x="5712980" y="2122096"/>
            <a:ext cx="591082" cy="267525"/>
          </a:xfrm>
          <a:prstGeom prst="rect">
            <a:avLst/>
          </a:prstGeom>
          <a:noFill/>
          <a:ln w="9525">
            <a:noFill/>
            <a:miter lim="800000"/>
            <a:headEnd/>
            <a:tailEnd/>
          </a:ln>
          <a:effectLst/>
        </p:spPr>
        <p:txBody>
          <a:bodyPr wrap="square" lIns="82058" tIns="41029" rIns="82058" bIns="41029">
            <a:spAutoFit/>
          </a:bodyPr>
          <a:lstStyle/>
          <a:p>
            <a:pPr defTabSz="820738" fontAlgn="auto">
              <a:spcBef>
                <a:spcPts val="0"/>
              </a:spcBef>
              <a:spcAft>
                <a:spcPts val="0"/>
              </a:spcAft>
              <a:defRPr/>
            </a:pPr>
            <a:r>
              <a:rPr lang="en-US" sz="1200" dirty="0">
                <a:solidFill>
                  <a:prstClr val="black"/>
                </a:solidFill>
                <a:effectLst>
                  <a:outerShdw blurRad="38100" dist="38100" dir="2700000" algn="tl">
                    <a:srgbClr val="C0C0C0"/>
                  </a:outerShdw>
                </a:effectLst>
                <a:cs typeface="+mn-cs"/>
              </a:rPr>
              <a:t>2013</a:t>
            </a:r>
          </a:p>
        </p:txBody>
      </p:sp>
      <p:sp>
        <p:nvSpPr>
          <p:cNvPr id="26" name="Text Box 38"/>
          <p:cNvSpPr txBox="1">
            <a:spLocks noChangeArrowheads="1"/>
          </p:cNvSpPr>
          <p:nvPr/>
        </p:nvSpPr>
        <p:spPr bwMode="auto">
          <a:xfrm>
            <a:off x="7128559" y="3044120"/>
            <a:ext cx="591082" cy="267525"/>
          </a:xfrm>
          <a:prstGeom prst="rect">
            <a:avLst/>
          </a:prstGeom>
          <a:noFill/>
          <a:ln w="9525">
            <a:noFill/>
            <a:miter lim="800000"/>
            <a:headEnd/>
            <a:tailEnd/>
          </a:ln>
          <a:effectLst/>
        </p:spPr>
        <p:txBody>
          <a:bodyPr wrap="square" lIns="82058" tIns="41029" rIns="82058" bIns="41029">
            <a:spAutoFit/>
          </a:bodyPr>
          <a:lstStyle/>
          <a:p>
            <a:pPr defTabSz="820738" fontAlgn="auto">
              <a:spcBef>
                <a:spcPts val="0"/>
              </a:spcBef>
              <a:spcAft>
                <a:spcPts val="0"/>
              </a:spcAft>
              <a:defRPr/>
            </a:pPr>
            <a:r>
              <a:rPr lang="en-US" sz="1200" dirty="0">
                <a:solidFill>
                  <a:prstClr val="black"/>
                </a:solidFill>
                <a:effectLst>
                  <a:outerShdw blurRad="38100" dist="38100" dir="2700000" algn="tl">
                    <a:srgbClr val="C0C0C0"/>
                  </a:outerShdw>
                </a:effectLst>
                <a:cs typeface="+mn-cs"/>
              </a:rPr>
              <a:t>2015</a:t>
            </a:r>
          </a:p>
        </p:txBody>
      </p:sp>
      <p:sp>
        <p:nvSpPr>
          <p:cNvPr id="27" name="Text Box 38"/>
          <p:cNvSpPr txBox="1">
            <a:spLocks noChangeArrowheads="1"/>
          </p:cNvSpPr>
          <p:nvPr/>
        </p:nvSpPr>
        <p:spPr bwMode="auto">
          <a:xfrm>
            <a:off x="7969965" y="3702346"/>
            <a:ext cx="591082" cy="267525"/>
          </a:xfrm>
          <a:prstGeom prst="rect">
            <a:avLst/>
          </a:prstGeom>
          <a:noFill/>
          <a:ln w="9525">
            <a:noFill/>
            <a:miter lim="800000"/>
            <a:headEnd/>
            <a:tailEnd/>
          </a:ln>
          <a:effectLst/>
        </p:spPr>
        <p:txBody>
          <a:bodyPr wrap="square" lIns="82058" tIns="41029" rIns="82058" bIns="41029">
            <a:spAutoFit/>
          </a:bodyPr>
          <a:lstStyle/>
          <a:p>
            <a:pPr defTabSz="820738" fontAlgn="auto">
              <a:spcBef>
                <a:spcPts val="0"/>
              </a:spcBef>
              <a:spcAft>
                <a:spcPts val="0"/>
              </a:spcAft>
              <a:defRPr/>
            </a:pPr>
            <a:r>
              <a:rPr lang="en-US" sz="1200" dirty="0">
                <a:solidFill>
                  <a:prstClr val="black"/>
                </a:solidFill>
                <a:effectLst>
                  <a:outerShdw blurRad="38100" dist="38100" dir="2700000" algn="tl">
                    <a:srgbClr val="C0C0C0"/>
                  </a:outerShdw>
                </a:effectLst>
                <a:cs typeface="+mn-cs"/>
              </a:rPr>
              <a:t>2018</a:t>
            </a:r>
          </a:p>
        </p:txBody>
      </p:sp>
      <p:sp>
        <p:nvSpPr>
          <p:cNvPr id="28" name="Title 21"/>
          <p:cNvSpPr txBox="1">
            <a:spLocks/>
          </p:cNvSpPr>
          <p:nvPr/>
        </p:nvSpPr>
        <p:spPr bwMode="auto">
          <a:xfrm>
            <a:off x="4079510" y="786022"/>
            <a:ext cx="5197017" cy="954107"/>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lvl1pPr algn="ctr" rtl="0" eaLnBrk="0" fontAlgn="base" hangingPunct="0">
              <a:spcBef>
                <a:spcPct val="0"/>
              </a:spcBef>
              <a:spcAft>
                <a:spcPct val="0"/>
              </a:spcAft>
              <a:defRPr sz="2400" b="0" kern="1200">
                <a:solidFill>
                  <a:srgbClr val="106636"/>
                </a:solidFill>
                <a:latin typeface="Arial" pitchFamily="34" charset="0"/>
                <a:ea typeface="+mj-ea"/>
                <a:cs typeface="Arial" pitchFamily="34" charset="0"/>
              </a:defRPr>
            </a:lvl1pPr>
            <a:lvl2pPr algn="ctr" rtl="0" eaLnBrk="0" fontAlgn="base" hangingPunct="0">
              <a:spcBef>
                <a:spcPct val="0"/>
              </a:spcBef>
              <a:spcAft>
                <a:spcPct val="0"/>
              </a:spcAft>
              <a:defRPr sz="2400">
                <a:solidFill>
                  <a:srgbClr val="106636"/>
                </a:solidFill>
                <a:latin typeface="Arial" charset="0"/>
                <a:cs typeface="Arial" charset="0"/>
              </a:defRPr>
            </a:lvl2pPr>
            <a:lvl3pPr algn="ctr" rtl="0" eaLnBrk="0" fontAlgn="base" hangingPunct="0">
              <a:spcBef>
                <a:spcPct val="0"/>
              </a:spcBef>
              <a:spcAft>
                <a:spcPct val="0"/>
              </a:spcAft>
              <a:defRPr sz="2400">
                <a:solidFill>
                  <a:srgbClr val="106636"/>
                </a:solidFill>
                <a:latin typeface="Arial" charset="0"/>
                <a:cs typeface="Arial" charset="0"/>
              </a:defRPr>
            </a:lvl3pPr>
            <a:lvl4pPr algn="ctr" rtl="0" eaLnBrk="0" fontAlgn="base" hangingPunct="0">
              <a:spcBef>
                <a:spcPct val="0"/>
              </a:spcBef>
              <a:spcAft>
                <a:spcPct val="0"/>
              </a:spcAft>
              <a:defRPr sz="2400">
                <a:solidFill>
                  <a:srgbClr val="106636"/>
                </a:solidFill>
                <a:latin typeface="Arial" charset="0"/>
                <a:cs typeface="Arial" charset="0"/>
              </a:defRPr>
            </a:lvl4pPr>
            <a:lvl5pPr algn="ctr" rtl="0" eaLnBrk="0" fontAlgn="base" hangingPunct="0">
              <a:spcBef>
                <a:spcPct val="0"/>
              </a:spcBef>
              <a:spcAft>
                <a:spcPct val="0"/>
              </a:spcAft>
              <a:defRPr sz="2400">
                <a:solidFill>
                  <a:srgbClr val="106636"/>
                </a:solidFill>
                <a:latin typeface="Arial" charset="0"/>
                <a:cs typeface="Arial" charset="0"/>
              </a:defRPr>
            </a:lvl5pPr>
            <a:lvl6pPr marL="457200" algn="ctr" rtl="0" fontAlgn="base">
              <a:spcBef>
                <a:spcPct val="0"/>
              </a:spcBef>
              <a:spcAft>
                <a:spcPct val="0"/>
              </a:spcAft>
              <a:defRPr sz="2400">
                <a:solidFill>
                  <a:srgbClr val="106636"/>
                </a:solidFill>
                <a:latin typeface="Arial" charset="0"/>
                <a:cs typeface="Arial" charset="0"/>
              </a:defRPr>
            </a:lvl6pPr>
            <a:lvl7pPr marL="914400" algn="ctr" rtl="0" fontAlgn="base">
              <a:spcBef>
                <a:spcPct val="0"/>
              </a:spcBef>
              <a:spcAft>
                <a:spcPct val="0"/>
              </a:spcAft>
              <a:defRPr sz="2400">
                <a:solidFill>
                  <a:srgbClr val="106636"/>
                </a:solidFill>
                <a:latin typeface="Arial" charset="0"/>
                <a:cs typeface="Arial" charset="0"/>
              </a:defRPr>
            </a:lvl7pPr>
            <a:lvl8pPr marL="1371600" algn="ctr" rtl="0" fontAlgn="base">
              <a:spcBef>
                <a:spcPct val="0"/>
              </a:spcBef>
              <a:spcAft>
                <a:spcPct val="0"/>
              </a:spcAft>
              <a:defRPr sz="2400">
                <a:solidFill>
                  <a:srgbClr val="106636"/>
                </a:solidFill>
                <a:latin typeface="Arial" charset="0"/>
                <a:cs typeface="Arial" charset="0"/>
              </a:defRPr>
            </a:lvl8pPr>
            <a:lvl9pPr marL="1828800" algn="ctr" rtl="0" fontAlgn="base">
              <a:spcBef>
                <a:spcPct val="0"/>
              </a:spcBef>
              <a:spcAft>
                <a:spcPct val="0"/>
              </a:spcAft>
              <a:defRPr sz="2400">
                <a:solidFill>
                  <a:srgbClr val="106636"/>
                </a:solidFill>
                <a:latin typeface="Arial" charset="0"/>
                <a:cs typeface="Arial" charset="0"/>
              </a:defRPr>
            </a:lvl9pPr>
          </a:lstStyle>
          <a:p>
            <a:r>
              <a:rPr lang="en-US" sz="1400" dirty="0"/>
              <a:t>A strong community emphasis on the urgent need for a machine to illuminate the dynamical basis of hadron structure in terms of the fundamental quark and gluon fields has been a persistent message for almost two decades </a:t>
            </a:r>
          </a:p>
        </p:txBody>
      </p:sp>
      <p:sp>
        <p:nvSpPr>
          <p:cNvPr id="29" name="Rectangle 4"/>
          <p:cNvSpPr>
            <a:spLocks noChangeArrowheads="1"/>
          </p:cNvSpPr>
          <p:nvPr/>
        </p:nvSpPr>
        <p:spPr bwMode="auto">
          <a:xfrm>
            <a:off x="1015478" y="501345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fontAlgn="auto">
              <a:spcBef>
                <a:spcPts val="0"/>
              </a:spcBef>
              <a:spcAft>
                <a:spcPts val="0"/>
              </a:spcAft>
            </a:pPr>
            <a:endParaRPr lang="en-US" sz="1800" dirty="0">
              <a:solidFill>
                <a:prstClr val="black"/>
              </a:solidFill>
              <a:latin typeface="Calibri"/>
              <a:cs typeface="+mn-cs"/>
            </a:endParaRPr>
          </a:p>
        </p:txBody>
      </p:sp>
      <p:sp>
        <p:nvSpPr>
          <p:cNvPr id="37" name="TextBox 36"/>
          <p:cNvSpPr txBox="1"/>
          <p:nvPr/>
        </p:nvSpPr>
        <p:spPr>
          <a:xfrm>
            <a:off x="5410754" y="2608982"/>
            <a:ext cx="1206501" cy="553998"/>
          </a:xfrm>
          <a:prstGeom prst="rect">
            <a:avLst/>
          </a:prstGeom>
          <a:solidFill>
            <a:schemeClr val="bg1"/>
          </a:solidFill>
        </p:spPr>
        <p:txBody>
          <a:bodyPr wrap="square" rtlCol="0">
            <a:spAutoFit/>
          </a:bodyPr>
          <a:lstStyle/>
          <a:p>
            <a:pPr fontAlgn="auto">
              <a:spcBef>
                <a:spcPts val="0"/>
              </a:spcBef>
              <a:spcAft>
                <a:spcPts val="0"/>
              </a:spcAft>
            </a:pPr>
            <a:r>
              <a:rPr lang="en-US" sz="1000" dirty="0">
                <a:solidFill>
                  <a:prstClr val="black"/>
                </a:solidFill>
                <a:latin typeface="Calibri"/>
                <a:cs typeface="+mn-cs"/>
              </a:rPr>
              <a:t>Major Nuclear Physics Facilities for the Next Decade</a:t>
            </a:r>
          </a:p>
        </p:txBody>
      </p:sp>
      <p:sp>
        <p:nvSpPr>
          <p:cNvPr id="38" name="TextBox 37"/>
          <p:cNvSpPr txBox="1"/>
          <p:nvPr/>
        </p:nvSpPr>
        <p:spPr>
          <a:xfrm>
            <a:off x="5696783" y="3293715"/>
            <a:ext cx="559064" cy="276999"/>
          </a:xfrm>
          <a:prstGeom prst="rect">
            <a:avLst/>
          </a:prstGeom>
          <a:solidFill>
            <a:schemeClr val="bg1"/>
          </a:solidFill>
        </p:spPr>
        <p:txBody>
          <a:bodyPr wrap="none" rtlCol="0">
            <a:spAutoFit/>
          </a:bodyPr>
          <a:lstStyle/>
          <a:p>
            <a:pPr fontAlgn="auto">
              <a:spcBef>
                <a:spcPts val="0"/>
              </a:spcBef>
              <a:spcAft>
                <a:spcPts val="0"/>
              </a:spcAft>
            </a:pPr>
            <a:r>
              <a:rPr lang="en-US" sz="1200" dirty="0">
                <a:solidFill>
                  <a:prstClr val="black"/>
                </a:solidFill>
                <a:latin typeface="Calibri"/>
                <a:cs typeface="+mn-cs"/>
              </a:rPr>
              <a:t>NSAC </a:t>
            </a:r>
          </a:p>
        </p:txBody>
      </p:sp>
      <p:sp>
        <p:nvSpPr>
          <p:cNvPr id="39" name="TextBox 38"/>
          <p:cNvSpPr txBox="1"/>
          <p:nvPr/>
        </p:nvSpPr>
        <p:spPr>
          <a:xfrm>
            <a:off x="5486415" y="3800744"/>
            <a:ext cx="1005403" cy="246221"/>
          </a:xfrm>
          <a:prstGeom prst="rect">
            <a:avLst/>
          </a:prstGeom>
          <a:noFill/>
        </p:spPr>
        <p:txBody>
          <a:bodyPr wrap="none" rtlCol="0">
            <a:spAutoFit/>
          </a:bodyPr>
          <a:lstStyle/>
          <a:p>
            <a:pPr fontAlgn="auto">
              <a:spcBef>
                <a:spcPts val="0"/>
              </a:spcBef>
              <a:spcAft>
                <a:spcPts val="0"/>
              </a:spcAft>
            </a:pPr>
            <a:r>
              <a:rPr lang="en-US" sz="1000" dirty="0">
                <a:solidFill>
                  <a:prstClr val="black"/>
                </a:solidFill>
                <a:latin typeface="Calibri"/>
                <a:cs typeface="+mn-cs"/>
              </a:rPr>
              <a:t>March 14, 2013</a:t>
            </a:r>
          </a:p>
        </p:txBody>
      </p:sp>
      <p:sp>
        <p:nvSpPr>
          <p:cNvPr id="40" name="TextBox 39"/>
          <p:cNvSpPr txBox="1"/>
          <p:nvPr/>
        </p:nvSpPr>
        <p:spPr>
          <a:xfrm>
            <a:off x="3429270" y="1779362"/>
            <a:ext cx="1542251" cy="338554"/>
          </a:xfrm>
          <a:prstGeom prst="rect">
            <a:avLst/>
          </a:prstGeom>
          <a:solidFill>
            <a:schemeClr val="bg1"/>
          </a:solidFill>
        </p:spPr>
        <p:txBody>
          <a:bodyPr wrap="square" rtlCol="0">
            <a:spAutoFit/>
          </a:bodyPr>
          <a:lstStyle/>
          <a:p>
            <a:pPr fontAlgn="auto">
              <a:spcBef>
                <a:spcPts val="0"/>
              </a:spcBef>
              <a:spcAft>
                <a:spcPts val="0"/>
              </a:spcAft>
            </a:pPr>
            <a:r>
              <a:rPr lang="en-US" sz="800" dirty="0">
                <a:solidFill>
                  <a:prstClr val="black"/>
                </a:solidFill>
                <a:latin typeface="Calibri"/>
                <a:cs typeface="+mn-cs"/>
              </a:rPr>
              <a:t>Gluons and the Quark Sea at High Energies</a:t>
            </a:r>
          </a:p>
        </p:txBody>
      </p:sp>
      <p:pic>
        <p:nvPicPr>
          <p:cNvPr id="16" name="Picture 1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357028" y="3915406"/>
            <a:ext cx="1628454" cy="2326363"/>
          </a:xfrm>
          <a:prstGeom prst="rect">
            <a:avLst/>
          </a:prstGeom>
        </p:spPr>
      </p:pic>
      <p:sp>
        <p:nvSpPr>
          <p:cNvPr id="24" name="Text Box 38"/>
          <p:cNvSpPr txBox="1">
            <a:spLocks noChangeArrowheads="1"/>
          </p:cNvSpPr>
          <p:nvPr/>
        </p:nvSpPr>
        <p:spPr bwMode="auto">
          <a:xfrm>
            <a:off x="4716189" y="1800524"/>
            <a:ext cx="591082" cy="267525"/>
          </a:xfrm>
          <a:prstGeom prst="rect">
            <a:avLst/>
          </a:prstGeom>
          <a:noFill/>
          <a:ln w="9525">
            <a:noFill/>
            <a:miter lim="800000"/>
            <a:headEnd/>
            <a:tailEnd/>
          </a:ln>
          <a:effectLst/>
        </p:spPr>
        <p:txBody>
          <a:bodyPr wrap="square" lIns="82058" tIns="41029" rIns="82058" bIns="41029">
            <a:spAutoFit/>
          </a:bodyPr>
          <a:lstStyle/>
          <a:p>
            <a:pPr defTabSz="820738" fontAlgn="auto">
              <a:spcBef>
                <a:spcPts val="0"/>
              </a:spcBef>
              <a:spcAft>
                <a:spcPts val="0"/>
              </a:spcAft>
              <a:defRPr/>
            </a:pPr>
            <a:r>
              <a:rPr lang="en-US" sz="1200" dirty="0">
                <a:solidFill>
                  <a:prstClr val="black"/>
                </a:solidFill>
                <a:effectLst>
                  <a:outerShdw blurRad="38100" dist="38100" dir="2700000" algn="tl">
                    <a:srgbClr val="C0C0C0"/>
                  </a:outerShdw>
                </a:effectLst>
                <a:cs typeface="+mn-cs"/>
              </a:rPr>
              <a:t>2012</a:t>
            </a:r>
          </a:p>
        </p:txBody>
      </p:sp>
    </p:spTree>
    <p:extLst>
      <p:ext uri="{BB962C8B-B14F-4D97-AF65-F5344CB8AC3E}">
        <p14:creationId xmlns:p14="http://schemas.microsoft.com/office/powerpoint/2010/main" val="41832309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078788F-CC83-E945-BD27-940D2B92A469}"/>
              </a:ext>
            </a:extLst>
          </p:cNvPr>
          <p:cNvSpPr>
            <a:spLocks noGrp="1"/>
          </p:cNvSpPr>
          <p:nvPr>
            <p:ph type="sldNum" sz="quarter" idx="12"/>
          </p:nvPr>
        </p:nvSpPr>
        <p:spPr/>
        <p:txBody>
          <a:bodyPr/>
          <a:lstStyle/>
          <a:p>
            <a:fld id="{893C5830-40F3-F04E-B2E3-10E6672BA8FF}" type="slidenum">
              <a:rPr lang="en-US" smtClean="0"/>
              <a:pPr/>
              <a:t>40</a:t>
            </a:fld>
            <a:endParaRPr lang="en-US"/>
          </a:p>
        </p:txBody>
      </p:sp>
      <p:sp>
        <p:nvSpPr>
          <p:cNvPr id="5" name="Title 1">
            <a:extLst>
              <a:ext uri="{FF2B5EF4-FFF2-40B4-BE49-F238E27FC236}">
                <a16:creationId xmlns:a16="http://schemas.microsoft.com/office/drawing/2014/main" id="{06538206-D514-6C4D-A1F4-B8D89E1D3C0A}"/>
              </a:ext>
            </a:extLst>
          </p:cNvPr>
          <p:cNvSpPr>
            <a:spLocks noGrp="1"/>
          </p:cNvSpPr>
          <p:nvPr>
            <p:ph type="title"/>
          </p:nvPr>
        </p:nvSpPr>
        <p:spPr>
          <a:xfrm>
            <a:off x="168677" y="365127"/>
            <a:ext cx="8975324" cy="753460"/>
          </a:xfrm>
        </p:spPr>
        <p:txBody>
          <a:bodyPr>
            <a:normAutofit/>
          </a:bodyPr>
          <a:lstStyle/>
          <a:p>
            <a:r>
              <a:rPr lang="en-US" sz="3200" dirty="0"/>
              <a:t>Partnership development</a:t>
            </a:r>
          </a:p>
        </p:txBody>
      </p:sp>
      <p:sp>
        <p:nvSpPr>
          <p:cNvPr id="6" name="Content Placeholder 2">
            <a:extLst>
              <a:ext uri="{FF2B5EF4-FFF2-40B4-BE49-F238E27FC236}">
                <a16:creationId xmlns:a16="http://schemas.microsoft.com/office/drawing/2014/main" id="{5A30D9B9-5E3C-EA45-8A2C-758C205E6DC8}"/>
              </a:ext>
            </a:extLst>
          </p:cNvPr>
          <p:cNvSpPr>
            <a:spLocks noGrp="1"/>
          </p:cNvSpPr>
          <p:nvPr>
            <p:ph idx="1"/>
          </p:nvPr>
        </p:nvSpPr>
        <p:spPr>
          <a:xfrm>
            <a:off x="398663" y="1211108"/>
            <a:ext cx="8346674" cy="5058376"/>
          </a:xfrm>
        </p:spPr>
        <p:txBody>
          <a:bodyPr>
            <a:normAutofit/>
          </a:bodyPr>
          <a:lstStyle/>
          <a:p>
            <a:r>
              <a:rPr lang="en-US" dirty="0"/>
              <a:t>Building up and expanding collaboration on EIC accelerator</a:t>
            </a:r>
          </a:p>
          <a:p>
            <a:r>
              <a:rPr lang="en-US" dirty="0"/>
              <a:t>Two approaches: bi-lateral dialogue &amp; workshops:</a:t>
            </a:r>
          </a:p>
          <a:p>
            <a:pPr lvl="1"/>
            <a:endParaRPr lang="en-US" dirty="0"/>
          </a:p>
          <a:p>
            <a:pPr lvl="1"/>
            <a:r>
              <a:rPr lang="en-US" dirty="0"/>
              <a:t>Bi-lateral discussions</a:t>
            </a:r>
          </a:p>
          <a:p>
            <a:pPr lvl="2"/>
            <a:r>
              <a:rPr lang="en-US" dirty="0"/>
              <a:t>Between EIC project and a specific lab</a:t>
            </a:r>
          </a:p>
          <a:p>
            <a:pPr lvl="2"/>
            <a:r>
              <a:rPr lang="en-US" dirty="0"/>
              <a:t>Allow for focused discussion on specific scope</a:t>
            </a:r>
          </a:p>
          <a:p>
            <a:pPr lvl="2"/>
            <a:endParaRPr lang="en-US" dirty="0"/>
          </a:p>
          <a:p>
            <a:pPr lvl="1"/>
            <a:r>
              <a:rPr lang="en-US" dirty="0"/>
              <a:t>Dedicated partnership workshops</a:t>
            </a:r>
          </a:p>
          <a:p>
            <a:pPr lvl="2"/>
            <a:r>
              <a:rPr lang="en-US" dirty="0"/>
              <a:t>Wide attendance, 2-3 days workshops</a:t>
            </a:r>
          </a:p>
          <a:p>
            <a:pPr lvl="2"/>
            <a:r>
              <a:rPr lang="en-US" dirty="0"/>
              <a:t>Hosted by one of key international partners</a:t>
            </a:r>
          </a:p>
          <a:p>
            <a:pPr lvl="2"/>
            <a:r>
              <a:rPr lang="en-US" dirty="0"/>
              <a:t>Aimed at both domestic and international partners, and for discussion of contribution of any scale</a:t>
            </a:r>
          </a:p>
        </p:txBody>
      </p:sp>
    </p:spTree>
    <p:extLst>
      <p:ext uri="{BB962C8B-B14F-4D97-AF65-F5344CB8AC3E}">
        <p14:creationId xmlns:p14="http://schemas.microsoft.com/office/powerpoint/2010/main" val="9548168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F40C597-3F2B-2F45-898C-AEE056E7B041}"/>
              </a:ext>
            </a:extLst>
          </p:cNvPr>
          <p:cNvPicPr>
            <a:picLocks noChangeAspect="1"/>
          </p:cNvPicPr>
          <p:nvPr/>
        </p:nvPicPr>
        <p:blipFill>
          <a:blip r:embed="rId2"/>
          <a:stretch>
            <a:fillRect/>
          </a:stretch>
        </p:blipFill>
        <p:spPr>
          <a:xfrm>
            <a:off x="-13485" y="0"/>
            <a:ext cx="9144000" cy="3686537"/>
          </a:xfrm>
          <a:prstGeom prst="rect">
            <a:avLst/>
          </a:prstGeom>
        </p:spPr>
      </p:pic>
      <p:sp>
        <p:nvSpPr>
          <p:cNvPr id="4" name="Slide Number Placeholder 3">
            <a:extLst>
              <a:ext uri="{FF2B5EF4-FFF2-40B4-BE49-F238E27FC236}">
                <a16:creationId xmlns:a16="http://schemas.microsoft.com/office/drawing/2014/main" id="{E53D8725-EF3C-5645-97EA-1DBE4F137A17}"/>
              </a:ext>
            </a:extLst>
          </p:cNvPr>
          <p:cNvSpPr>
            <a:spLocks noGrp="1"/>
          </p:cNvSpPr>
          <p:nvPr>
            <p:ph type="sldNum" sz="quarter" idx="12"/>
          </p:nvPr>
        </p:nvSpPr>
        <p:spPr/>
        <p:txBody>
          <a:bodyPr/>
          <a:lstStyle/>
          <a:p>
            <a:fld id="{893C5830-40F3-F04E-B2E3-10E6672BA8FF}" type="slidenum">
              <a:rPr lang="en-US" smtClean="0"/>
              <a:pPr/>
              <a:t>41</a:t>
            </a:fld>
            <a:endParaRPr lang="en-US"/>
          </a:p>
        </p:txBody>
      </p:sp>
      <p:pic>
        <p:nvPicPr>
          <p:cNvPr id="6" name="Picture 5">
            <a:extLst>
              <a:ext uri="{FF2B5EF4-FFF2-40B4-BE49-F238E27FC236}">
                <a16:creationId xmlns:a16="http://schemas.microsoft.com/office/drawing/2014/main" id="{A79035D1-F3ED-634B-B940-10DE9B04BA24}"/>
              </a:ext>
            </a:extLst>
          </p:cNvPr>
          <p:cNvPicPr>
            <a:picLocks noChangeAspect="1"/>
          </p:cNvPicPr>
          <p:nvPr/>
        </p:nvPicPr>
        <p:blipFill>
          <a:blip r:embed="rId3"/>
          <a:stretch>
            <a:fillRect/>
          </a:stretch>
        </p:blipFill>
        <p:spPr>
          <a:xfrm>
            <a:off x="5158154" y="3887541"/>
            <a:ext cx="3755781" cy="1558649"/>
          </a:xfrm>
          <a:prstGeom prst="rect">
            <a:avLst/>
          </a:prstGeom>
        </p:spPr>
      </p:pic>
      <p:pic>
        <p:nvPicPr>
          <p:cNvPr id="8" name="Picture 7">
            <a:extLst>
              <a:ext uri="{FF2B5EF4-FFF2-40B4-BE49-F238E27FC236}">
                <a16:creationId xmlns:a16="http://schemas.microsoft.com/office/drawing/2014/main" id="{1B500035-3731-1349-B982-777C6CAA646D}"/>
              </a:ext>
            </a:extLst>
          </p:cNvPr>
          <p:cNvPicPr>
            <a:picLocks noChangeAspect="1"/>
          </p:cNvPicPr>
          <p:nvPr/>
        </p:nvPicPr>
        <p:blipFill>
          <a:blip r:embed="rId4"/>
          <a:stretch>
            <a:fillRect/>
          </a:stretch>
        </p:blipFill>
        <p:spPr>
          <a:xfrm>
            <a:off x="309981" y="3776528"/>
            <a:ext cx="4262019" cy="2560515"/>
          </a:xfrm>
          <a:prstGeom prst="rect">
            <a:avLst/>
          </a:prstGeom>
        </p:spPr>
      </p:pic>
      <p:sp>
        <p:nvSpPr>
          <p:cNvPr id="9" name="Rectangle 8">
            <a:extLst>
              <a:ext uri="{FF2B5EF4-FFF2-40B4-BE49-F238E27FC236}">
                <a16:creationId xmlns:a16="http://schemas.microsoft.com/office/drawing/2014/main" id="{5ED277A0-C958-A647-9E6C-E158D58CA90A}"/>
              </a:ext>
            </a:extLst>
          </p:cNvPr>
          <p:cNvSpPr/>
          <p:nvPr/>
        </p:nvSpPr>
        <p:spPr>
          <a:xfrm>
            <a:off x="4856736" y="5647194"/>
            <a:ext cx="4287264" cy="369332"/>
          </a:xfrm>
          <a:prstGeom prst="rect">
            <a:avLst/>
          </a:prstGeom>
        </p:spPr>
        <p:txBody>
          <a:bodyPr wrap="none">
            <a:spAutoFit/>
          </a:bodyPr>
          <a:lstStyle/>
          <a:p>
            <a:r>
              <a:rPr lang="en-US" dirty="0">
                <a:hlinkClick r:id="rId5"/>
              </a:rPr>
              <a:t>https://www.cockcroft.ac.uk/events/eic20/</a:t>
            </a:r>
            <a:r>
              <a:rPr lang="en-US" dirty="0"/>
              <a:t> </a:t>
            </a:r>
          </a:p>
        </p:txBody>
      </p:sp>
      <p:sp>
        <p:nvSpPr>
          <p:cNvPr id="10" name="Rectangle 9">
            <a:extLst>
              <a:ext uri="{FF2B5EF4-FFF2-40B4-BE49-F238E27FC236}">
                <a16:creationId xmlns:a16="http://schemas.microsoft.com/office/drawing/2014/main" id="{9DB9F8C1-418A-7A40-BBC4-55F2924CC56B}"/>
              </a:ext>
            </a:extLst>
          </p:cNvPr>
          <p:cNvSpPr/>
          <p:nvPr/>
        </p:nvSpPr>
        <p:spPr>
          <a:xfrm>
            <a:off x="4856736" y="5968481"/>
            <a:ext cx="3773277" cy="369332"/>
          </a:xfrm>
          <a:prstGeom prst="rect">
            <a:avLst/>
          </a:prstGeom>
        </p:spPr>
        <p:txBody>
          <a:bodyPr wrap="none">
            <a:spAutoFit/>
          </a:bodyPr>
          <a:lstStyle/>
          <a:p>
            <a:r>
              <a:rPr lang="en-US" dirty="0">
                <a:hlinkClick r:id="rId6"/>
              </a:rPr>
              <a:t>https://indico.cern.ch/event/949203/</a:t>
            </a:r>
            <a:r>
              <a:rPr lang="en-US" dirty="0"/>
              <a:t> </a:t>
            </a:r>
          </a:p>
        </p:txBody>
      </p:sp>
      <p:sp>
        <p:nvSpPr>
          <p:cNvPr id="2" name="TextBox 1">
            <a:extLst>
              <a:ext uri="{FF2B5EF4-FFF2-40B4-BE49-F238E27FC236}">
                <a16:creationId xmlns:a16="http://schemas.microsoft.com/office/drawing/2014/main" id="{3CCFF781-22AA-8A44-9511-8628BBE34112}"/>
              </a:ext>
            </a:extLst>
          </p:cNvPr>
          <p:cNvSpPr txBox="1"/>
          <p:nvPr/>
        </p:nvSpPr>
        <p:spPr>
          <a:xfrm>
            <a:off x="1123719" y="694060"/>
            <a:ext cx="6934462" cy="646331"/>
          </a:xfrm>
          <a:prstGeom prst="rect">
            <a:avLst/>
          </a:prstGeom>
          <a:noFill/>
        </p:spPr>
        <p:txBody>
          <a:bodyPr wrap="none" rtlCol="0">
            <a:spAutoFit/>
          </a:bodyPr>
          <a:lstStyle/>
          <a:p>
            <a:pPr algn="ctr"/>
            <a:r>
              <a:rPr lang="en-US" dirty="0">
                <a:solidFill>
                  <a:schemeClr val="bg1"/>
                </a:solidFill>
              </a:rPr>
              <a:t>7-9 October 2020</a:t>
            </a:r>
          </a:p>
          <a:p>
            <a:pPr algn="ctr"/>
            <a:r>
              <a:rPr lang="en-US" dirty="0">
                <a:solidFill>
                  <a:schemeClr val="bg1"/>
                </a:solidFill>
              </a:rPr>
              <a:t>hosted by Cockcroft Institute for accelerator science and technology, UK</a:t>
            </a:r>
          </a:p>
        </p:txBody>
      </p:sp>
    </p:spTree>
    <p:extLst>
      <p:ext uri="{BB962C8B-B14F-4D97-AF65-F5344CB8AC3E}">
        <p14:creationId xmlns:p14="http://schemas.microsoft.com/office/powerpoint/2010/main" val="5514454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F92D665-EF93-3F42-94C3-2F71E1962732}"/>
              </a:ext>
            </a:extLst>
          </p:cNvPr>
          <p:cNvSpPr>
            <a:spLocks noGrp="1"/>
          </p:cNvSpPr>
          <p:nvPr>
            <p:ph idx="1"/>
          </p:nvPr>
        </p:nvSpPr>
        <p:spPr>
          <a:xfrm>
            <a:off x="179217" y="150451"/>
            <a:ext cx="7255725" cy="1885908"/>
          </a:xfrm>
        </p:spPr>
        <p:txBody>
          <a:bodyPr>
            <a:normAutofit/>
          </a:bodyPr>
          <a:lstStyle/>
          <a:p>
            <a:pPr marL="0" indent="0">
              <a:buNone/>
            </a:pPr>
            <a:r>
              <a:rPr lang="en-US" sz="2400" b="1" dirty="0">
                <a:solidFill>
                  <a:srgbClr val="30519D"/>
                </a:solidFill>
              </a:rPr>
              <a:t>October 7-9, 2020 EIC partnership workshop </a:t>
            </a:r>
          </a:p>
          <a:p>
            <a:pPr lvl="1"/>
            <a:endParaRPr lang="en-US" sz="2000" dirty="0"/>
          </a:p>
          <a:p>
            <a:pPr lvl="1"/>
            <a:r>
              <a:rPr lang="en-US" sz="2000" dirty="0"/>
              <a:t>365 invited participants</a:t>
            </a:r>
          </a:p>
          <a:p>
            <a:pPr lvl="1"/>
            <a:r>
              <a:rPr lang="en-US" sz="2000" dirty="0"/>
              <a:t>26 countries</a:t>
            </a:r>
          </a:p>
          <a:p>
            <a:pPr lvl="1"/>
            <a:r>
              <a:rPr lang="en-US" sz="2000" dirty="0"/>
              <a:t>6 continents</a:t>
            </a:r>
          </a:p>
        </p:txBody>
      </p:sp>
      <p:sp>
        <p:nvSpPr>
          <p:cNvPr id="4" name="Slide Number Placeholder 3">
            <a:extLst>
              <a:ext uri="{FF2B5EF4-FFF2-40B4-BE49-F238E27FC236}">
                <a16:creationId xmlns:a16="http://schemas.microsoft.com/office/drawing/2014/main" id="{A2A4A126-033F-B441-939D-F17CE44B6CA8}"/>
              </a:ext>
            </a:extLst>
          </p:cNvPr>
          <p:cNvSpPr>
            <a:spLocks noGrp="1"/>
          </p:cNvSpPr>
          <p:nvPr>
            <p:ph type="sldNum" sz="quarter" idx="12"/>
          </p:nvPr>
        </p:nvSpPr>
        <p:spPr/>
        <p:txBody>
          <a:bodyPr/>
          <a:lstStyle/>
          <a:p>
            <a:fld id="{893C5830-40F3-F04E-B2E3-10E6672BA8FF}" type="slidenum">
              <a:rPr lang="en-US" smtClean="0"/>
              <a:pPr/>
              <a:t>42</a:t>
            </a:fld>
            <a:endParaRPr lang="en-US"/>
          </a:p>
        </p:txBody>
      </p:sp>
      <p:sp>
        <p:nvSpPr>
          <p:cNvPr id="9" name="TextBox 8">
            <a:extLst>
              <a:ext uri="{FF2B5EF4-FFF2-40B4-BE49-F238E27FC236}">
                <a16:creationId xmlns:a16="http://schemas.microsoft.com/office/drawing/2014/main" id="{615234B2-7DBE-B845-ADD3-9A853C1335AA}"/>
              </a:ext>
            </a:extLst>
          </p:cNvPr>
          <p:cNvSpPr txBox="1"/>
          <p:nvPr/>
        </p:nvSpPr>
        <p:spPr>
          <a:xfrm>
            <a:off x="222770" y="2416763"/>
            <a:ext cx="7537063" cy="369332"/>
          </a:xfrm>
          <a:prstGeom prst="rect">
            <a:avLst/>
          </a:prstGeom>
          <a:noFill/>
        </p:spPr>
        <p:txBody>
          <a:bodyPr wrap="none" rtlCol="0">
            <a:spAutoFit/>
          </a:bodyPr>
          <a:lstStyle/>
          <a:p>
            <a:r>
              <a:rPr lang="en-US" dirty="0"/>
              <a:t>From Peter </a:t>
            </a:r>
            <a:r>
              <a:rPr lang="en-US" dirty="0" err="1"/>
              <a:t>Ratoff’s</a:t>
            </a:r>
            <a:r>
              <a:rPr lang="en-US" dirty="0"/>
              <a:t> summary, Cockcroft Institute Director, Workshop co-Chair:</a:t>
            </a:r>
          </a:p>
        </p:txBody>
      </p:sp>
      <p:pic>
        <p:nvPicPr>
          <p:cNvPr id="10" name="Picture 9">
            <a:extLst>
              <a:ext uri="{FF2B5EF4-FFF2-40B4-BE49-F238E27FC236}">
                <a16:creationId xmlns:a16="http://schemas.microsoft.com/office/drawing/2014/main" id="{5E3476F6-CFB8-6344-AA82-D1C4DF15EB17}"/>
              </a:ext>
            </a:extLst>
          </p:cNvPr>
          <p:cNvPicPr>
            <a:picLocks noChangeAspect="1"/>
          </p:cNvPicPr>
          <p:nvPr/>
        </p:nvPicPr>
        <p:blipFill rotWithShape="1">
          <a:blip r:embed="rId2"/>
          <a:srcRect t="25143"/>
          <a:stretch/>
        </p:blipFill>
        <p:spPr>
          <a:xfrm>
            <a:off x="222770" y="3166499"/>
            <a:ext cx="8663354" cy="3047037"/>
          </a:xfrm>
          <a:prstGeom prst="rect">
            <a:avLst/>
          </a:prstGeom>
          <a:ln>
            <a:noFill/>
          </a:ln>
          <a:effectLst>
            <a:outerShdw blurRad="292100" dist="139700" dir="2700000" algn="tl" rotWithShape="0">
              <a:srgbClr val="333333">
                <a:alpha val="65000"/>
              </a:srgbClr>
            </a:outerShdw>
          </a:effectLst>
        </p:spPr>
      </p:pic>
      <p:sp>
        <p:nvSpPr>
          <p:cNvPr id="11" name="Content Placeholder 2">
            <a:extLst>
              <a:ext uri="{FF2B5EF4-FFF2-40B4-BE49-F238E27FC236}">
                <a16:creationId xmlns:a16="http://schemas.microsoft.com/office/drawing/2014/main" id="{EFA8E791-4C13-D543-8CC6-6FC390982F78}"/>
              </a:ext>
            </a:extLst>
          </p:cNvPr>
          <p:cNvSpPr txBox="1">
            <a:spLocks/>
          </p:cNvSpPr>
          <p:nvPr/>
        </p:nvSpPr>
        <p:spPr>
          <a:xfrm>
            <a:off x="3419078" y="583897"/>
            <a:ext cx="5600700" cy="1584086"/>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US" sz="2000" dirty="0">
                <a:solidFill>
                  <a:srgbClr val="FF0000"/>
                </a:solidFill>
              </a:rPr>
              <a:t>A truly global event!</a:t>
            </a:r>
          </a:p>
          <a:p>
            <a:pPr lvl="1"/>
            <a:endParaRPr lang="en-US" sz="2000" dirty="0"/>
          </a:p>
          <a:p>
            <a:pPr lvl="1"/>
            <a:r>
              <a:rPr lang="en-US" sz="2000" dirty="0"/>
              <a:t>76 scheduled talks</a:t>
            </a:r>
          </a:p>
          <a:p>
            <a:pPr lvl="1"/>
            <a:r>
              <a:rPr lang="en-US" sz="2000" dirty="0"/>
              <a:t>33 hours of presentations spread across 16 sessions in a period of 50 hours</a:t>
            </a:r>
          </a:p>
        </p:txBody>
      </p:sp>
    </p:spTree>
    <p:extLst>
      <p:ext uri="{BB962C8B-B14F-4D97-AF65-F5344CB8AC3E}">
        <p14:creationId xmlns:p14="http://schemas.microsoft.com/office/powerpoint/2010/main" val="27487000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7764" y="203214"/>
            <a:ext cx="7886700" cy="1087832"/>
          </a:xfrm>
        </p:spPr>
        <p:txBody>
          <a:bodyPr>
            <a:normAutofit fontScale="90000"/>
          </a:bodyPr>
          <a:lstStyle/>
          <a:p>
            <a:r>
              <a:rPr lang="en-US" dirty="0"/>
              <a:t>EIC Accelerator Collaboration – path forward</a:t>
            </a:r>
          </a:p>
        </p:txBody>
      </p:sp>
      <p:sp>
        <p:nvSpPr>
          <p:cNvPr id="3" name="Content Placeholder 2"/>
          <p:cNvSpPr>
            <a:spLocks noGrp="1"/>
          </p:cNvSpPr>
          <p:nvPr>
            <p:ph idx="1"/>
          </p:nvPr>
        </p:nvSpPr>
        <p:spPr>
          <a:xfrm>
            <a:off x="368301" y="1416981"/>
            <a:ext cx="8294914" cy="4885192"/>
          </a:xfrm>
        </p:spPr>
        <p:txBody>
          <a:bodyPr>
            <a:normAutofit/>
          </a:bodyPr>
          <a:lstStyle/>
          <a:p>
            <a:r>
              <a:rPr lang="en-US" dirty="0"/>
              <a:t>The EIC team making efforts to stay as close as possible to technically driven schedule</a:t>
            </a:r>
          </a:p>
          <a:p>
            <a:r>
              <a:rPr lang="en-US" dirty="0"/>
              <a:t>With anticipated CD1 in 2021, CD2 in 2022 the time to engage is now</a:t>
            </a:r>
          </a:p>
          <a:p>
            <a:r>
              <a:rPr lang="en-US" dirty="0"/>
              <a:t>Mechanisms for collaboration developing </a:t>
            </a:r>
          </a:p>
          <a:p>
            <a:pPr marL="457200" lvl="1" indent="0">
              <a:buNone/>
            </a:pPr>
            <a:r>
              <a:rPr lang="en-US" dirty="0"/>
              <a:t>1) Partnership workshops allow to see the broad picture and indicate the areas where project needs and the interests and expertise match</a:t>
            </a:r>
          </a:p>
          <a:p>
            <a:pPr marL="457200" lvl="1" indent="0">
              <a:buNone/>
            </a:pPr>
            <a:r>
              <a:rPr lang="en-US" dirty="0"/>
              <a:t>2) Meetings between the institutional team and EIC project team allow for focused discussion on specific collaboration scope</a:t>
            </a:r>
          </a:p>
        </p:txBody>
      </p:sp>
      <p:sp>
        <p:nvSpPr>
          <p:cNvPr id="4" name="Slide Number Placeholder 3"/>
          <p:cNvSpPr>
            <a:spLocks noGrp="1"/>
          </p:cNvSpPr>
          <p:nvPr>
            <p:ph type="sldNum" sz="quarter" idx="12"/>
          </p:nvPr>
        </p:nvSpPr>
        <p:spPr/>
        <p:txBody>
          <a:bodyPr/>
          <a:lstStyle/>
          <a:p>
            <a:fld id="{893C5830-40F3-F04E-B2E3-10E6672BA8FF}" type="slidenum">
              <a:rPr lang="en-US" smtClean="0"/>
              <a:pPr/>
              <a:t>43</a:t>
            </a:fld>
            <a:endParaRPr lang="en-US"/>
          </a:p>
        </p:txBody>
      </p:sp>
    </p:spTree>
    <p:extLst>
      <p:ext uri="{BB962C8B-B14F-4D97-AF65-F5344CB8AC3E}">
        <p14:creationId xmlns:p14="http://schemas.microsoft.com/office/powerpoint/2010/main" val="177298232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F055828-832C-427E-8278-28789F706582}"/>
              </a:ext>
            </a:extLst>
          </p:cNvPr>
          <p:cNvSpPr>
            <a:spLocks noGrp="1"/>
          </p:cNvSpPr>
          <p:nvPr>
            <p:ph idx="1"/>
          </p:nvPr>
        </p:nvSpPr>
        <p:spPr>
          <a:xfrm>
            <a:off x="393277" y="1067050"/>
            <a:ext cx="8505601" cy="5259388"/>
          </a:xfrm>
        </p:spPr>
        <p:txBody>
          <a:bodyPr/>
          <a:lstStyle/>
          <a:p>
            <a:endParaRPr lang="en-US" dirty="0"/>
          </a:p>
          <a:p>
            <a:endParaRPr lang="en-US" dirty="0"/>
          </a:p>
          <a:p>
            <a:endParaRPr lang="en-US" dirty="0"/>
          </a:p>
          <a:p>
            <a:endParaRPr lang="en-US" dirty="0"/>
          </a:p>
          <a:p>
            <a:endParaRPr lang="en-US" dirty="0"/>
          </a:p>
          <a:p>
            <a:endParaRPr lang="en-US" dirty="0"/>
          </a:p>
          <a:p>
            <a:pPr marL="0" indent="0">
              <a:buNone/>
            </a:pPr>
            <a:endParaRPr lang="en-US" dirty="0"/>
          </a:p>
        </p:txBody>
      </p:sp>
      <p:sp>
        <p:nvSpPr>
          <p:cNvPr id="3" name="Title 2">
            <a:extLst>
              <a:ext uri="{FF2B5EF4-FFF2-40B4-BE49-F238E27FC236}">
                <a16:creationId xmlns:a16="http://schemas.microsoft.com/office/drawing/2014/main" id="{7820BA0A-20E4-435D-97D1-0C9A7B46E0DE}"/>
              </a:ext>
            </a:extLst>
          </p:cNvPr>
          <p:cNvSpPr>
            <a:spLocks noGrp="1"/>
          </p:cNvSpPr>
          <p:nvPr>
            <p:ph type="title"/>
          </p:nvPr>
        </p:nvSpPr>
        <p:spPr>
          <a:xfrm>
            <a:off x="48622" y="109746"/>
            <a:ext cx="8908088" cy="793638"/>
          </a:xfrm>
        </p:spPr>
        <p:txBody>
          <a:bodyPr>
            <a:noAutofit/>
          </a:bodyPr>
          <a:lstStyle/>
          <a:p>
            <a:r>
              <a:rPr lang="en-US" sz="4000" dirty="0"/>
              <a:t>EIC – the big picture</a:t>
            </a:r>
          </a:p>
        </p:txBody>
      </p:sp>
      <p:sp>
        <p:nvSpPr>
          <p:cNvPr id="4" name="Slide Number Placeholder 3">
            <a:extLst>
              <a:ext uri="{FF2B5EF4-FFF2-40B4-BE49-F238E27FC236}">
                <a16:creationId xmlns:a16="http://schemas.microsoft.com/office/drawing/2014/main" id="{4AF8D921-ABF7-4E96-B963-BFCA8BD8FBBF}"/>
              </a:ext>
            </a:extLst>
          </p:cNvPr>
          <p:cNvSpPr>
            <a:spLocks noGrp="1"/>
          </p:cNvSpPr>
          <p:nvPr>
            <p:ph type="sldNum" sz="quarter" idx="10"/>
          </p:nvPr>
        </p:nvSpPr>
        <p:spPr>
          <a:xfrm>
            <a:off x="8572499" y="6323012"/>
            <a:ext cx="381000" cy="471487"/>
          </a:xfrm>
          <a:prstGeom prst="rect">
            <a:avLst/>
          </a:prstGeom>
        </p:spPr>
        <p:txBody>
          <a:bodyPr vert="horz" lIns="91440" tIns="45720" rIns="91440" bIns="45720" rtlCol="0" anchor="ctr"/>
          <a:lstStyle>
            <a:defPPr>
              <a:defRPr lang="en-US"/>
            </a:defPPr>
            <a:lvl1pPr marL="0" algn="r" defTabSz="914400" rtl="0" eaLnBrk="1" fontAlgn="auto" latinLnBrk="0" hangingPunct="1">
              <a:spcBef>
                <a:spcPts val="0"/>
              </a:spcBef>
              <a:spcAft>
                <a:spcPts val="0"/>
              </a:spcAft>
              <a:defRPr sz="1000" kern="1200">
                <a:solidFill>
                  <a:srgbClr val="106636"/>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1F8A97BA-DB9B-4291-87AE-AF89EA7F18B7}" type="slidenum">
              <a:rPr lang="en-US" smtClean="0"/>
              <a:pPr>
                <a:defRPr/>
              </a:pPr>
              <a:t>44</a:t>
            </a:fld>
            <a:endParaRPr lang="en-US" dirty="0"/>
          </a:p>
        </p:txBody>
      </p:sp>
      <p:sp>
        <p:nvSpPr>
          <p:cNvPr id="9" name="Rectangle 8">
            <a:extLst>
              <a:ext uri="{FF2B5EF4-FFF2-40B4-BE49-F238E27FC236}">
                <a16:creationId xmlns:a16="http://schemas.microsoft.com/office/drawing/2014/main" id="{1AC3EF06-9079-43E2-947C-F6F7DF41C390}"/>
              </a:ext>
            </a:extLst>
          </p:cNvPr>
          <p:cNvSpPr/>
          <p:nvPr/>
        </p:nvSpPr>
        <p:spPr>
          <a:xfrm>
            <a:off x="4864926" y="437740"/>
            <a:ext cx="4334082" cy="4401205"/>
          </a:xfrm>
          <a:prstGeom prst="rect">
            <a:avLst/>
          </a:prstGeom>
        </p:spPr>
        <p:txBody>
          <a:bodyPr wrap="square">
            <a:spAutoFit/>
          </a:bodyPr>
          <a:lstStyle/>
          <a:p>
            <a:r>
              <a:rPr lang="en-US" sz="1600" dirty="0">
                <a:latin typeface="Arial" panose="020B0604020202020204" pitchFamily="34" charset="0"/>
                <a:cs typeface="Arial" panose="020B0604020202020204" pitchFamily="34" charset="0"/>
              </a:rPr>
              <a:t>The EIC will be located at </a:t>
            </a:r>
            <a:r>
              <a:rPr lang="en-US" sz="1600" dirty="0">
                <a:latin typeface="Arial" panose="020B0604020202020204" pitchFamily="34" charset="0"/>
                <a:ea typeface="Times New Roman" panose="02020603050405020304" pitchFamily="18" charset="0"/>
                <a:cs typeface="Arial" panose="020B0604020202020204" pitchFamily="34" charset="0"/>
              </a:rPr>
              <a:t>BNL and will be realized with TJNAF as a major partner.  The realization of the EIC will be accomplished over the next decade at an estimated cost between $1.6 and $2.6 billion. </a:t>
            </a:r>
          </a:p>
          <a:p>
            <a:endParaRPr lang="en-US" sz="1200" b="1" dirty="0">
              <a:solidFill>
                <a:srgbClr val="006000"/>
              </a:solidFill>
              <a:latin typeface="Arial" panose="020B0604020202020204" pitchFamily="34" charset="0"/>
              <a:ea typeface="Times New Roman" panose="02020603050405020304" pitchFamily="18" charset="0"/>
              <a:cs typeface="Arial" panose="020B0604020202020204" pitchFamily="34" charset="0"/>
            </a:endParaRPr>
          </a:p>
          <a:p>
            <a:r>
              <a:rPr lang="en-US" sz="1600" dirty="0">
                <a:latin typeface="Arial" panose="020B0604020202020204" pitchFamily="34" charset="0"/>
                <a:cs typeface="Arial" panose="020B0604020202020204" pitchFamily="34" charset="0"/>
              </a:rPr>
              <a:t>Utilize existing operational hadron collider; add electron storage ring, cooling in existing RHIC tunnel and electron injector.</a:t>
            </a:r>
          </a:p>
          <a:p>
            <a:endParaRPr lang="en-US" sz="1200" dirty="0">
              <a:latin typeface="Arial" panose="020B0604020202020204" pitchFamily="34" charset="0"/>
              <a:ea typeface="Times New Roman" panose="02020603050405020304" pitchFamily="18" charset="0"/>
              <a:cs typeface="Arial" panose="020B0604020202020204" pitchFamily="34" charset="0"/>
            </a:endParaRPr>
          </a:p>
          <a:p>
            <a:r>
              <a:rPr lang="en-US" sz="1600" dirty="0">
                <a:latin typeface="Arial" panose="020B0604020202020204" pitchFamily="34" charset="0"/>
                <a:ea typeface="Times New Roman" panose="02020603050405020304" pitchFamily="18" charset="0"/>
                <a:cs typeface="Arial" panose="020B0604020202020204" pitchFamily="34" charset="0"/>
              </a:rPr>
              <a:t>The EIC’s high luminosity and highly </a:t>
            </a:r>
          </a:p>
          <a:p>
            <a:r>
              <a:rPr lang="en-US" sz="1600" dirty="0">
                <a:latin typeface="Arial" panose="020B0604020202020204" pitchFamily="34" charset="0"/>
                <a:ea typeface="Times New Roman" panose="02020603050405020304" pitchFamily="18" charset="0"/>
                <a:cs typeface="Arial" panose="020B0604020202020204" pitchFamily="34" charset="0"/>
              </a:rPr>
              <a:t>polarized beams will push the frontiers </a:t>
            </a:r>
          </a:p>
          <a:p>
            <a:r>
              <a:rPr lang="en-US" sz="1600" dirty="0">
                <a:latin typeface="Arial" panose="020B0604020202020204" pitchFamily="34" charset="0"/>
                <a:ea typeface="Times New Roman" panose="02020603050405020304" pitchFamily="18" charset="0"/>
                <a:cs typeface="Arial" panose="020B0604020202020204" pitchFamily="34" charset="0"/>
              </a:rPr>
              <a:t>of accelerator science and technology </a:t>
            </a:r>
          </a:p>
          <a:p>
            <a:r>
              <a:rPr lang="en-US" sz="1600" dirty="0">
                <a:latin typeface="Arial" panose="020B0604020202020204" pitchFamily="34" charset="0"/>
                <a:ea typeface="Times New Roman" panose="02020603050405020304" pitchFamily="18" charset="0"/>
                <a:cs typeface="Arial" panose="020B0604020202020204" pitchFamily="34" charset="0"/>
              </a:rPr>
              <a:t>and provide unprecedented insights into the building blocks and forces that hold atomic nuclei together.</a:t>
            </a:r>
          </a:p>
          <a:p>
            <a:endParaRPr lang="en-US" sz="1600" dirty="0">
              <a:latin typeface="Arial" panose="020B0604020202020204" pitchFamily="34" charset="0"/>
              <a:ea typeface="Times New Roman" panose="02020603050405020304" pitchFamily="18" charset="0"/>
              <a:cs typeface="Arial" panose="020B0604020202020204" pitchFamily="34" charset="0"/>
            </a:endParaRPr>
          </a:p>
          <a:p>
            <a:r>
              <a:rPr lang="en-US" sz="1600" dirty="0">
                <a:latin typeface="Arial" panose="020B0604020202020204" pitchFamily="34" charset="0"/>
                <a:ea typeface="Times New Roman" panose="02020603050405020304" pitchFamily="18" charset="0"/>
                <a:cs typeface="Arial" panose="020B0604020202020204" pitchFamily="34" charset="0"/>
              </a:rPr>
              <a:t>Working towards CD-1 in Q3 FY 2021</a:t>
            </a:r>
          </a:p>
        </p:txBody>
      </p:sp>
      <p:sp>
        <p:nvSpPr>
          <p:cNvPr id="12" name="Text Box 8">
            <a:extLst>
              <a:ext uri="{FF2B5EF4-FFF2-40B4-BE49-F238E27FC236}">
                <a16:creationId xmlns:a16="http://schemas.microsoft.com/office/drawing/2014/main" id="{ABFAC947-B58A-414D-9DAD-C8653D69D7F8}"/>
              </a:ext>
            </a:extLst>
          </p:cNvPr>
          <p:cNvSpPr txBox="1">
            <a:spLocks noChangeArrowheads="1"/>
          </p:cNvSpPr>
          <p:nvPr/>
        </p:nvSpPr>
        <p:spPr bwMode="auto">
          <a:xfrm>
            <a:off x="290918" y="5248503"/>
            <a:ext cx="8710317" cy="1077218"/>
          </a:xfrm>
          <a:prstGeom prst="rect">
            <a:avLst/>
          </a:prstGeom>
          <a:solidFill>
            <a:srgbClr val="106636"/>
          </a:solidFill>
          <a:ln>
            <a:headEnd/>
            <a:tailEnd/>
          </a:ln>
        </p:spPr>
        <p:style>
          <a:lnRef idx="0">
            <a:schemeClr val="accent1"/>
          </a:lnRef>
          <a:fillRef idx="3">
            <a:schemeClr val="accent1"/>
          </a:fillRef>
          <a:effectRef idx="3">
            <a:schemeClr val="accent1"/>
          </a:effectRef>
          <a:fontRef idx="minor">
            <a:schemeClr val="lt1"/>
          </a:fontRef>
        </p:style>
        <p:txBody>
          <a:bodyPr wrap="square">
            <a:spAutoFit/>
          </a:bodyPr>
          <a:lstStyle/>
          <a:p>
            <a:r>
              <a:rPr lang="en-US" sz="1600" b="1" u="sng" dirty="0">
                <a:solidFill>
                  <a:schemeClr val="bg1"/>
                </a:solidFill>
                <a:latin typeface="Arial" panose="020B0604020202020204" pitchFamily="34" charset="0"/>
                <a:ea typeface="Times New Roman" panose="02020603050405020304" pitchFamily="18" charset="0"/>
                <a:cs typeface="Arial" panose="020B0604020202020204" pitchFamily="34" charset="0"/>
              </a:rPr>
              <a:t>The EIC will be a game-changing resource for the international nuclear physics community</a:t>
            </a:r>
            <a:r>
              <a:rPr lang="en-US" sz="1600" b="1" dirty="0">
                <a:solidFill>
                  <a:schemeClr val="bg1"/>
                </a:solidFill>
                <a:latin typeface="Arial" panose="020B0604020202020204" pitchFamily="34" charset="0"/>
                <a:ea typeface="Times New Roman" panose="02020603050405020304" pitchFamily="18" charset="0"/>
                <a:cs typeface="Arial" panose="020B0604020202020204" pitchFamily="34" charset="0"/>
              </a:rPr>
              <a:t>. </a:t>
            </a:r>
            <a:r>
              <a:rPr lang="en-US" sz="1600" i="1" dirty="0">
                <a:solidFill>
                  <a:schemeClr val="bg1"/>
                </a:solidFill>
                <a:latin typeface="Arial" panose="020B0604020202020204" pitchFamily="34" charset="0"/>
                <a:ea typeface="Times New Roman" panose="02020603050405020304" pitchFamily="18" charset="0"/>
                <a:cs typeface="Arial" panose="020B0604020202020204" pitchFamily="34" charset="0"/>
              </a:rPr>
              <a:t>DOE looks forward to engaging with  the international community and the international funding agencies about potential collaborations and contributions to the EIC effort, in nuclear, accelerator and computer science.</a:t>
            </a:r>
          </a:p>
        </p:txBody>
      </p:sp>
      <p:pic>
        <p:nvPicPr>
          <p:cNvPr id="11" name="Picture 10">
            <a:extLst>
              <a:ext uri="{FF2B5EF4-FFF2-40B4-BE49-F238E27FC236}">
                <a16:creationId xmlns:a16="http://schemas.microsoft.com/office/drawing/2014/main" id="{6C14AD65-2732-418B-887A-8E8E859A5EAE}"/>
              </a:ext>
            </a:extLst>
          </p:cNvPr>
          <p:cNvPicPr>
            <a:picLocks noChangeAspect="1"/>
          </p:cNvPicPr>
          <p:nvPr/>
        </p:nvPicPr>
        <p:blipFill rotWithShape="1">
          <a:blip r:embed="rId2"/>
          <a:srcRect l="7040" t="7852" r="4600" b="3039"/>
          <a:stretch/>
        </p:blipFill>
        <p:spPr>
          <a:xfrm>
            <a:off x="63566" y="919724"/>
            <a:ext cx="4699001" cy="3142721"/>
          </a:xfrm>
          <a:prstGeom prst="rect">
            <a:avLst/>
          </a:prstGeom>
        </p:spPr>
      </p:pic>
      <p:sp>
        <p:nvSpPr>
          <p:cNvPr id="5" name="TextBox 4">
            <a:extLst>
              <a:ext uri="{FF2B5EF4-FFF2-40B4-BE49-F238E27FC236}">
                <a16:creationId xmlns:a16="http://schemas.microsoft.com/office/drawing/2014/main" id="{70817B4B-8869-4C79-A01A-9E1589BEDAEA}"/>
              </a:ext>
            </a:extLst>
          </p:cNvPr>
          <p:cNvSpPr txBox="1"/>
          <p:nvPr/>
        </p:nvSpPr>
        <p:spPr>
          <a:xfrm flipH="1">
            <a:off x="246513" y="4062445"/>
            <a:ext cx="4425930" cy="954107"/>
          </a:xfrm>
          <a:prstGeom prst="rect">
            <a:avLst/>
          </a:prstGeom>
          <a:noFill/>
        </p:spPr>
        <p:txBody>
          <a:bodyPr wrap="square" rtlCol="0">
            <a:spAutoFit/>
          </a:bodyPr>
          <a:lstStyle/>
          <a:p>
            <a:r>
              <a:rPr lang="en-US" sz="1400" dirty="0"/>
              <a:t>EIC scope includes the machine upgrade to RHIC asset and two interactions regions with one of the interaction regions outfitted with a major detector.</a:t>
            </a:r>
          </a:p>
          <a:p>
            <a:endParaRPr lang="en-US" sz="1400" dirty="0"/>
          </a:p>
        </p:txBody>
      </p:sp>
      <p:sp>
        <p:nvSpPr>
          <p:cNvPr id="6" name="TextBox 5">
            <a:extLst>
              <a:ext uri="{FF2B5EF4-FFF2-40B4-BE49-F238E27FC236}">
                <a16:creationId xmlns:a16="http://schemas.microsoft.com/office/drawing/2014/main" id="{EC2A0B07-4850-0341-BDA6-FADC561CC7C3}"/>
              </a:ext>
            </a:extLst>
          </p:cNvPr>
          <p:cNvSpPr txBox="1"/>
          <p:nvPr/>
        </p:nvSpPr>
        <p:spPr>
          <a:xfrm>
            <a:off x="922398" y="4812776"/>
            <a:ext cx="7462812" cy="338554"/>
          </a:xfrm>
          <a:prstGeom prst="rect">
            <a:avLst/>
          </a:prstGeom>
          <a:noFill/>
        </p:spPr>
        <p:txBody>
          <a:bodyPr wrap="none" rtlCol="0">
            <a:spAutoFit/>
          </a:bodyPr>
          <a:lstStyle/>
          <a:p>
            <a:r>
              <a:rPr lang="en-US" sz="1600" dirty="0">
                <a:solidFill>
                  <a:srgbClr val="30519D"/>
                </a:solidFill>
                <a:latin typeface="Arial Narrow" panose="020B0604020202020204" pitchFamily="34" charset="0"/>
                <a:cs typeface="Arial Narrow" panose="020B0604020202020204" pitchFamily="34" charset="0"/>
              </a:rPr>
              <a:t>Message from Tim Hallman - Associate Director of the DOE Office of Science for Nuclear Physics: </a:t>
            </a:r>
          </a:p>
        </p:txBody>
      </p:sp>
    </p:spTree>
    <p:extLst>
      <p:ext uri="{BB962C8B-B14F-4D97-AF65-F5344CB8AC3E}">
        <p14:creationId xmlns:p14="http://schemas.microsoft.com/office/powerpoint/2010/main" val="42238861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622A33-213B-41FD-978A-94134E5BFB28}"/>
              </a:ext>
            </a:extLst>
          </p:cNvPr>
          <p:cNvSpPr>
            <a:spLocks noGrp="1"/>
          </p:cNvSpPr>
          <p:nvPr>
            <p:ph type="title"/>
          </p:nvPr>
        </p:nvSpPr>
        <p:spPr>
          <a:xfrm>
            <a:off x="749301" y="261258"/>
            <a:ext cx="7886700" cy="962836"/>
          </a:xfrm>
        </p:spPr>
        <p:txBody>
          <a:bodyPr>
            <a:normAutofit/>
          </a:bodyPr>
          <a:lstStyle/>
          <a:p>
            <a:r>
              <a:rPr lang="en-US" sz="4000" dirty="0"/>
              <a:t>Summary</a:t>
            </a:r>
          </a:p>
        </p:txBody>
      </p:sp>
      <p:sp>
        <p:nvSpPr>
          <p:cNvPr id="3" name="Content Placeholder 2">
            <a:extLst>
              <a:ext uri="{FF2B5EF4-FFF2-40B4-BE49-F238E27FC236}">
                <a16:creationId xmlns:a16="http://schemas.microsoft.com/office/drawing/2014/main" id="{2C3F36F1-8EDF-4A8E-9EDC-3EFAD72A3C23}"/>
              </a:ext>
            </a:extLst>
          </p:cNvPr>
          <p:cNvSpPr>
            <a:spLocks noGrp="1"/>
          </p:cNvSpPr>
          <p:nvPr>
            <p:ph idx="1"/>
          </p:nvPr>
        </p:nvSpPr>
        <p:spPr>
          <a:xfrm>
            <a:off x="275423" y="1284514"/>
            <a:ext cx="8604172" cy="4505642"/>
          </a:xfrm>
        </p:spPr>
        <p:txBody>
          <a:bodyPr>
            <a:noAutofit/>
          </a:bodyPr>
          <a:lstStyle/>
          <a:p>
            <a:pPr>
              <a:lnSpc>
                <a:spcPct val="100000"/>
              </a:lnSpc>
              <a:spcBef>
                <a:spcPts val="0"/>
              </a:spcBef>
              <a:spcAft>
                <a:spcPts val="600"/>
              </a:spcAft>
            </a:pPr>
            <a:r>
              <a:rPr lang="en-US" sz="2400" dirty="0"/>
              <a:t>The EIC will be a discovery machine, providing answers to long-elusive mysteries of matter related to our understanding the origin of mass, structure, and binding of atomic nuclei that make up the entire visible universe</a:t>
            </a:r>
          </a:p>
          <a:p>
            <a:pPr>
              <a:lnSpc>
                <a:spcPct val="100000"/>
              </a:lnSpc>
              <a:spcBef>
                <a:spcPts val="0"/>
              </a:spcBef>
              <a:spcAft>
                <a:spcPts val="600"/>
              </a:spcAft>
            </a:pPr>
            <a:r>
              <a:rPr lang="en-US" sz="2400" dirty="0"/>
              <a:t>EIC project is underway aiming to start physics in about a decade</a:t>
            </a:r>
          </a:p>
          <a:p>
            <a:pPr>
              <a:lnSpc>
                <a:spcPct val="100000"/>
              </a:lnSpc>
              <a:spcBef>
                <a:spcPts val="0"/>
              </a:spcBef>
              <a:spcAft>
                <a:spcPts val="600"/>
              </a:spcAft>
            </a:pPr>
            <a:r>
              <a:rPr lang="en-US" sz="2400" dirty="0"/>
              <a:t>The EIC project will work closely with domestic and international partners to deliver the EIC construction project and then begin EIC operations</a:t>
            </a:r>
          </a:p>
          <a:p>
            <a:pPr>
              <a:lnSpc>
                <a:spcPct val="100000"/>
              </a:lnSpc>
              <a:spcBef>
                <a:spcPts val="0"/>
              </a:spcBef>
              <a:spcAft>
                <a:spcPts val="600"/>
              </a:spcAft>
            </a:pPr>
            <a:r>
              <a:rPr lang="en-US" sz="2400" b="1" dirty="0"/>
              <a:t>Collaboration in EIC design, construction and scientific exploration is welcome!</a:t>
            </a:r>
          </a:p>
          <a:p>
            <a:pPr marL="0" indent="0">
              <a:lnSpc>
                <a:spcPct val="100000"/>
              </a:lnSpc>
              <a:spcBef>
                <a:spcPts val="0"/>
              </a:spcBef>
              <a:spcAft>
                <a:spcPts val="600"/>
              </a:spcAft>
              <a:buNone/>
            </a:pPr>
            <a:endParaRPr lang="en-US" sz="2400" dirty="0"/>
          </a:p>
        </p:txBody>
      </p:sp>
      <p:sp>
        <p:nvSpPr>
          <p:cNvPr id="5" name="Slide Number Placeholder 4">
            <a:extLst>
              <a:ext uri="{FF2B5EF4-FFF2-40B4-BE49-F238E27FC236}">
                <a16:creationId xmlns:a16="http://schemas.microsoft.com/office/drawing/2014/main" id="{3D15CDE4-4264-4B6C-9498-F32FF90644A5}"/>
              </a:ext>
            </a:extLst>
          </p:cNvPr>
          <p:cNvSpPr>
            <a:spLocks noGrp="1"/>
          </p:cNvSpPr>
          <p:nvPr>
            <p:ph type="sldNum" sz="quarter" idx="12"/>
          </p:nvPr>
        </p:nvSpPr>
        <p:spPr/>
        <p:txBody>
          <a:bodyPr/>
          <a:lstStyle/>
          <a:p>
            <a:fld id="{893C5830-40F3-F04E-B2E3-10E6672BA8FF}" type="slidenum">
              <a:rPr lang="en-US" smtClean="0"/>
              <a:pPr/>
              <a:t>45</a:t>
            </a:fld>
            <a:endParaRPr lang="en-US" dirty="0"/>
          </a:p>
        </p:txBody>
      </p:sp>
    </p:spTree>
    <p:extLst>
      <p:ext uri="{BB962C8B-B14F-4D97-AF65-F5344CB8AC3E}">
        <p14:creationId xmlns:p14="http://schemas.microsoft.com/office/powerpoint/2010/main" val="23333604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9581" y="306764"/>
            <a:ext cx="8877300" cy="420162"/>
          </a:xfrm>
        </p:spPr>
        <p:txBody>
          <a:bodyPr>
            <a:noAutofit/>
          </a:bodyPr>
          <a:lstStyle/>
          <a:p>
            <a:r>
              <a:rPr lang="en-US" sz="3600" b="0" dirty="0"/>
              <a:t>NSAC 2015 LRP Performance Parameters</a:t>
            </a:r>
          </a:p>
        </p:txBody>
      </p:sp>
      <p:sp>
        <p:nvSpPr>
          <p:cNvPr id="4" name="Slide Number Placeholder 3"/>
          <p:cNvSpPr>
            <a:spLocks noGrp="1"/>
          </p:cNvSpPr>
          <p:nvPr>
            <p:ph type="sldNum" sz="quarter" idx="10"/>
          </p:nvPr>
        </p:nvSpPr>
        <p:spPr>
          <a:xfrm>
            <a:off x="8763000" y="6492875"/>
            <a:ext cx="381000" cy="365125"/>
          </a:xfrm>
        </p:spPr>
        <p:txBody>
          <a:bodyPr/>
          <a:lstStyle/>
          <a:p>
            <a:pPr>
              <a:defRPr/>
            </a:pPr>
            <a:fld id="{0E35970C-66DA-42B4-8591-6E363A3B576E}" type="slidenum">
              <a:rPr lang="en-US" smtClean="0"/>
              <a:pPr>
                <a:defRPr/>
              </a:pPr>
              <a:t>5</a:t>
            </a:fld>
            <a:endParaRPr lang="en-US"/>
          </a:p>
        </p:txBody>
      </p:sp>
      <p:pic>
        <p:nvPicPr>
          <p:cNvPr id="6" name="Picture 5"/>
          <p:cNvPicPr>
            <a:picLocks noChangeAspect="1"/>
          </p:cNvPicPr>
          <p:nvPr/>
        </p:nvPicPr>
        <p:blipFill>
          <a:blip r:embed="rId2"/>
          <a:stretch>
            <a:fillRect/>
          </a:stretch>
        </p:blipFill>
        <p:spPr>
          <a:xfrm>
            <a:off x="3933825" y="850138"/>
            <a:ext cx="4838700" cy="3689854"/>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2449571502"/>
              </p:ext>
            </p:extLst>
          </p:nvPr>
        </p:nvGraphicFramePr>
        <p:xfrm>
          <a:off x="3733800" y="4355338"/>
          <a:ext cx="4953000" cy="1815555"/>
        </p:xfrm>
        <a:graphic>
          <a:graphicData uri="http://schemas.openxmlformats.org/drawingml/2006/table">
            <a:tbl>
              <a:tblPr firstRow="1" firstCol="1" bandRow="1">
                <a:tableStyleId>{5C22544A-7EE6-4342-B048-85BDC9FD1C3A}</a:tableStyleId>
              </a:tblPr>
              <a:tblGrid>
                <a:gridCol w="4953000">
                  <a:extLst>
                    <a:ext uri="{9D8B030D-6E8A-4147-A177-3AD203B41FA5}">
                      <a16:colId xmlns:a16="http://schemas.microsoft.com/office/drawing/2014/main" val="20000"/>
                    </a:ext>
                  </a:extLst>
                </a:gridCol>
              </a:tblGrid>
              <a:tr h="132308">
                <a:tc>
                  <a:txBody>
                    <a:bodyPr/>
                    <a:lstStyle/>
                    <a:p>
                      <a:pPr marL="0" marR="0" algn="l">
                        <a:lnSpc>
                          <a:spcPct val="107000"/>
                        </a:lnSpc>
                        <a:spcBef>
                          <a:spcPts val="0"/>
                        </a:spcBef>
                        <a:spcAft>
                          <a:spcPts val="0"/>
                        </a:spcAft>
                      </a:pPr>
                      <a:r>
                        <a:rPr lang="en-US" sz="1600" dirty="0">
                          <a:solidFill>
                            <a:schemeClr val="tx1"/>
                          </a:solidFill>
                          <a:effectLst/>
                        </a:rPr>
                        <a:t>NSAC Performance Parameters:</a:t>
                      </a:r>
                      <a:endParaRPr lang="en-U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7032" marR="670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132308">
                <a:tc>
                  <a:txBody>
                    <a:bodyPr/>
                    <a:lstStyle/>
                    <a:p>
                      <a:pPr marL="0" marR="0" algn="l">
                        <a:lnSpc>
                          <a:spcPct val="107000"/>
                        </a:lnSpc>
                        <a:spcBef>
                          <a:spcPts val="0"/>
                        </a:spcBef>
                        <a:spcAft>
                          <a:spcPts val="0"/>
                        </a:spcAft>
                      </a:pPr>
                      <a:r>
                        <a:rPr lang="en-US" sz="1600" b="0" dirty="0">
                          <a:solidFill>
                            <a:schemeClr val="tx1"/>
                          </a:solidFill>
                          <a:effectLst/>
                        </a:rPr>
                        <a:t>A -  Polarized e, p, light nuclei</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7032" marR="670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64617">
                <a:tc>
                  <a:txBody>
                    <a:bodyPr/>
                    <a:lstStyle/>
                    <a:p>
                      <a:pPr marL="0" marR="0" algn="l">
                        <a:lnSpc>
                          <a:spcPct val="107000"/>
                        </a:lnSpc>
                        <a:spcBef>
                          <a:spcPts val="0"/>
                        </a:spcBef>
                        <a:spcAft>
                          <a:spcPts val="0"/>
                        </a:spcAft>
                      </a:pPr>
                      <a:r>
                        <a:rPr lang="en-US" sz="1600" b="0" dirty="0">
                          <a:solidFill>
                            <a:schemeClr val="tx1"/>
                          </a:solidFill>
                          <a:effectLst/>
                        </a:rPr>
                        <a:t>B - Ion beam from deuterons to the heaviest  table nuclei</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7032" marR="670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32308">
                <a:tc>
                  <a:txBody>
                    <a:bodyPr/>
                    <a:lstStyle/>
                    <a:p>
                      <a:pPr marL="0" marR="0" algn="l">
                        <a:lnSpc>
                          <a:spcPct val="107000"/>
                        </a:lnSpc>
                        <a:spcBef>
                          <a:spcPts val="0"/>
                        </a:spcBef>
                        <a:spcAft>
                          <a:spcPts val="0"/>
                        </a:spcAft>
                      </a:pPr>
                      <a:r>
                        <a:rPr lang="en-US" sz="1600" b="0" dirty="0">
                          <a:solidFill>
                            <a:schemeClr val="tx1"/>
                          </a:solidFill>
                          <a:effectLst/>
                        </a:rPr>
                        <a:t>C - Center of Mass energy 20-100 GeV</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7032" marR="670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304113">
                <a:tc>
                  <a:txBody>
                    <a:bodyPr/>
                    <a:lstStyle/>
                    <a:p>
                      <a:pPr marL="0" marR="0" algn="l">
                        <a:lnSpc>
                          <a:spcPct val="107000"/>
                        </a:lnSpc>
                        <a:spcBef>
                          <a:spcPts val="0"/>
                        </a:spcBef>
                        <a:spcAft>
                          <a:spcPts val="0"/>
                        </a:spcAft>
                      </a:pPr>
                      <a:r>
                        <a:rPr lang="en-US" sz="1600" b="0" dirty="0">
                          <a:solidFill>
                            <a:schemeClr val="tx1"/>
                          </a:solidFill>
                          <a:effectLst/>
                        </a:rPr>
                        <a:t>D - Capable of future Center of Mass upgrade to 140 GeV</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7032" marR="670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172204">
                <a:tc>
                  <a:txBody>
                    <a:bodyPr/>
                    <a:lstStyle/>
                    <a:p>
                      <a:pPr marL="0" marR="0" algn="l">
                        <a:lnSpc>
                          <a:spcPct val="107000"/>
                        </a:lnSpc>
                        <a:spcBef>
                          <a:spcPts val="0"/>
                        </a:spcBef>
                        <a:spcAft>
                          <a:spcPts val="0"/>
                        </a:spcAft>
                      </a:pPr>
                      <a:r>
                        <a:rPr lang="en-US" sz="1600" b="0" dirty="0">
                          <a:solidFill>
                            <a:schemeClr val="tx1"/>
                          </a:solidFill>
                          <a:effectLst/>
                        </a:rPr>
                        <a:t>E - High collision luminosity  ~10</a:t>
                      </a:r>
                      <a:r>
                        <a:rPr lang="en-US" sz="1600" b="0" baseline="30000" dirty="0">
                          <a:solidFill>
                            <a:schemeClr val="tx1"/>
                          </a:solidFill>
                          <a:effectLst/>
                        </a:rPr>
                        <a:t>33</a:t>
                      </a:r>
                      <a:r>
                        <a:rPr lang="en-US" sz="1600" b="0" dirty="0">
                          <a:solidFill>
                            <a:schemeClr val="tx1"/>
                          </a:solidFill>
                          <a:effectLst/>
                        </a:rPr>
                        <a:t>-10</a:t>
                      </a:r>
                      <a:r>
                        <a:rPr lang="en-US" sz="1600" b="0" baseline="30000" dirty="0">
                          <a:solidFill>
                            <a:schemeClr val="tx1"/>
                          </a:solidFill>
                          <a:effectLst/>
                        </a:rPr>
                        <a:t>34 </a:t>
                      </a:r>
                      <a:r>
                        <a:rPr lang="en-US" sz="1600" b="0" dirty="0">
                          <a:solidFill>
                            <a:schemeClr val="tx1"/>
                          </a:solidFill>
                          <a:effectLst/>
                        </a:rPr>
                        <a:t>cm</a:t>
                      </a:r>
                      <a:r>
                        <a:rPr lang="en-US" sz="1600" b="0" baseline="30000" dirty="0">
                          <a:solidFill>
                            <a:schemeClr val="tx1"/>
                          </a:solidFill>
                          <a:effectLst/>
                        </a:rPr>
                        <a:t>-2</a:t>
                      </a:r>
                      <a:r>
                        <a:rPr lang="en-US" sz="1600" b="0" dirty="0">
                          <a:solidFill>
                            <a:schemeClr val="tx1"/>
                          </a:solidFill>
                          <a:effectLst/>
                        </a:rPr>
                        <a:t> S</a:t>
                      </a:r>
                      <a:r>
                        <a:rPr lang="en-US" sz="1600" b="0" baseline="30000" dirty="0">
                          <a:solidFill>
                            <a:schemeClr val="tx1"/>
                          </a:solidFill>
                          <a:effectLst/>
                        </a:rPr>
                        <a:t>-1</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7032" marR="670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157541">
                <a:tc>
                  <a:txBody>
                    <a:bodyPr/>
                    <a:lstStyle/>
                    <a:p>
                      <a:pPr marL="0" marR="0" algn="l">
                        <a:lnSpc>
                          <a:spcPct val="107000"/>
                        </a:lnSpc>
                        <a:spcBef>
                          <a:spcPts val="0"/>
                        </a:spcBef>
                        <a:spcAft>
                          <a:spcPts val="0"/>
                        </a:spcAft>
                      </a:pPr>
                      <a:r>
                        <a:rPr lang="en-US" sz="1600" b="0" dirty="0">
                          <a:solidFill>
                            <a:schemeClr val="tx1"/>
                          </a:solidFill>
                          <a:effectLst/>
                        </a:rPr>
                        <a:t>F - More than one Interaction Region</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7032" marR="6703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bl>
          </a:graphicData>
        </a:graphic>
      </p:graphicFrame>
      <p:sp>
        <p:nvSpPr>
          <p:cNvPr id="2" name="TextBox 1"/>
          <p:cNvSpPr txBox="1"/>
          <p:nvPr/>
        </p:nvSpPr>
        <p:spPr>
          <a:xfrm flipH="1">
            <a:off x="381000" y="5117338"/>
            <a:ext cx="3200400" cy="1200329"/>
          </a:xfrm>
          <a:prstGeom prst="rect">
            <a:avLst/>
          </a:prstGeom>
          <a:noFill/>
        </p:spPr>
        <p:txBody>
          <a:bodyPr wrap="square" rtlCol="0">
            <a:spAutoFit/>
          </a:bodyPr>
          <a:lstStyle/>
          <a:p>
            <a:pPr algn="ctr"/>
            <a:r>
              <a:rPr lang="en-US" sz="1800" b="1" dirty="0"/>
              <a:t>Community and NSAC defined the parameters of machine needed to address the science.</a:t>
            </a:r>
          </a:p>
        </p:txBody>
      </p:sp>
      <p:cxnSp>
        <p:nvCxnSpPr>
          <p:cNvPr id="8" name="Straight Connector 7"/>
          <p:cNvCxnSpPr/>
          <p:nvPr/>
        </p:nvCxnSpPr>
        <p:spPr>
          <a:xfrm>
            <a:off x="3200400" y="1154938"/>
            <a:ext cx="0" cy="289560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pic>
        <p:nvPicPr>
          <p:cNvPr id="9" name="Picture 8" descr="Screen Shot 2018-10-13 at 4.07.56 PM.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700" y="889300"/>
            <a:ext cx="3264984" cy="4228038"/>
          </a:xfrm>
          <a:prstGeom prst="rect">
            <a:avLst/>
          </a:prstGeom>
        </p:spPr>
      </p:pic>
      <p:cxnSp>
        <p:nvCxnSpPr>
          <p:cNvPr id="11" name="Straight Connector 10"/>
          <p:cNvCxnSpPr/>
          <p:nvPr/>
        </p:nvCxnSpPr>
        <p:spPr>
          <a:xfrm>
            <a:off x="6893256" y="1065090"/>
            <a:ext cx="0" cy="281940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5105400" y="1154938"/>
            <a:ext cx="1787856" cy="2729552"/>
          </a:xfrm>
          <a:prstGeom prst="rect">
            <a:avLst/>
          </a:prstGeom>
          <a:solidFill>
            <a:schemeClr val="accent1">
              <a:lumMod val="75000"/>
              <a:alpha val="20000"/>
            </a:schemeClr>
          </a:solidFill>
          <a:ln w="3175">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421366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7119"/>
            <a:ext cx="9144000" cy="785502"/>
          </a:xfrm>
        </p:spPr>
        <p:txBody>
          <a:bodyPr>
            <a:normAutofit fontScale="90000"/>
          </a:bodyPr>
          <a:lstStyle/>
          <a:p>
            <a:r>
              <a:rPr lang="en-US" sz="3200" dirty="0"/>
              <a:t>Independent Assessment of the EIC Science Goals</a:t>
            </a:r>
          </a:p>
        </p:txBody>
      </p:sp>
      <p:sp>
        <p:nvSpPr>
          <p:cNvPr id="3" name="Slide Number Placeholder 2"/>
          <p:cNvSpPr>
            <a:spLocks noGrp="1"/>
          </p:cNvSpPr>
          <p:nvPr>
            <p:ph type="sldNum" sz="quarter" idx="10"/>
          </p:nvPr>
        </p:nvSpPr>
        <p:spPr/>
        <p:txBody>
          <a:bodyPr/>
          <a:lstStyle/>
          <a:p>
            <a:pPr>
              <a:defRPr/>
            </a:pPr>
            <a:fld id="{1F8A97BA-DB9B-4291-87AE-AF89EA7F18B7}" type="slidenum">
              <a:rPr lang="en-US" smtClean="0"/>
              <a:pPr>
                <a:defRPr/>
              </a:pPr>
              <a:t>6</a:t>
            </a:fld>
            <a:endParaRPr lang="en-US" dirty="0"/>
          </a:p>
        </p:txBody>
      </p:sp>
      <p:sp>
        <p:nvSpPr>
          <p:cNvPr id="4" name="TextBox 3"/>
          <p:cNvSpPr txBox="1"/>
          <p:nvPr/>
        </p:nvSpPr>
        <p:spPr>
          <a:xfrm>
            <a:off x="255152" y="807848"/>
            <a:ext cx="8698347" cy="31239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National Academy of Science Report: AN ASSESSMENT OF U.S.-BASED ELECTRON-ION COLLIDER SCIENCE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“An EIC can uniquely address three profound questions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About</a:t>
            </a:r>
            <a:r>
              <a:rPr lang="en-US" sz="2000" dirty="0">
                <a:solidFill>
                  <a:prstClr val="black"/>
                </a:solidFill>
                <a:latin typeface="Arial" panose="020B0604020202020204" pitchFamily="34" charset="0"/>
                <a:cs typeface="Arial" panose="020B0604020202020204" pitchFamily="34" charset="0"/>
              </a:rPr>
              <a:t> </a:t>
            </a:r>
            <a:r>
              <a:rPr kumimoji="0" lang="en-US"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nucleons—neutrons and protons—and how they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are assembled to form the nuclei of atoms:</a:t>
            </a:r>
          </a:p>
          <a:p>
            <a:pPr marL="0" marR="0" lvl="0" indent="0" algn="l" defTabSz="914400" rtl="0" eaLnBrk="1" fontAlgn="auto" latinLnBrk="0" hangingPunct="1">
              <a:lnSpc>
                <a:spcPct val="100000"/>
              </a:lnSpc>
              <a:spcBef>
                <a:spcPts val="0"/>
              </a:spcBef>
              <a:spcAft>
                <a:spcPts val="60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How does the mass of the nucleon arise?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How does the spin of the nucleon arise?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What are the emergent properties of dense systems of gluons?”</a:t>
            </a:r>
          </a:p>
        </p:txBody>
      </p:sp>
      <p:pic>
        <p:nvPicPr>
          <p:cNvPr id="5" name="Picture 4"/>
          <p:cNvPicPr>
            <a:picLocks noChangeAspect="1"/>
          </p:cNvPicPr>
          <p:nvPr/>
        </p:nvPicPr>
        <p:blipFill>
          <a:blip r:embed="rId2"/>
          <a:stretch>
            <a:fillRect/>
          </a:stretch>
        </p:blipFill>
        <p:spPr>
          <a:xfrm>
            <a:off x="534751" y="3931780"/>
            <a:ext cx="2975845" cy="1993092"/>
          </a:xfrm>
          <a:prstGeom prst="rect">
            <a:avLst/>
          </a:prstGeom>
        </p:spPr>
      </p:pic>
      <p:sp>
        <p:nvSpPr>
          <p:cNvPr id="6" name="TextBox 5"/>
          <p:cNvSpPr txBox="1"/>
          <p:nvPr/>
        </p:nvSpPr>
        <p:spPr>
          <a:xfrm>
            <a:off x="3696608" y="4456695"/>
            <a:ext cx="5220373" cy="153888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 EIC would be a unique facility &amp; maintain leadership in nuclear science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prstClr val="black"/>
              </a:solidFill>
              <a:latin typeface="Arial" panose="020B0604020202020204" pitchFamily="34" charset="0"/>
              <a:cs typeface="Arial" panose="020B0604020202020204" pitchFamily="34" charset="0"/>
            </a:endParaRPr>
          </a:p>
          <a:p>
            <a:pPr lvl="0">
              <a:defRPr/>
            </a:pPr>
            <a:r>
              <a:rPr kumimoji="0" lang="en-US" sz="200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The EIC </a:t>
            </a:r>
            <a:r>
              <a:rPr lang="en-US" sz="2000" dirty="0">
                <a:solidFill>
                  <a:srgbClr val="FF0000"/>
                </a:solidFill>
              </a:rPr>
              <a:t>would maintain leadership in the accelerator science and technology of colliders </a:t>
            </a:r>
            <a:endParaRPr kumimoji="0" lang="en-US" sz="2000" b="0" i="0" u="none" strike="noStrik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E22A938A-3198-486A-9D16-ABD7A11B031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66571" y="1223393"/>
            <a:ext cx="1586928" cy="2267039"/>
          </a:xfrm>
          <a:prstGeom prst="rect">
            <a:avLst/>
          </a:prstGeom>
        </p:spPr>
      </p:pic>
    </p:spTree>
    <p:extLst>
      <p:ext uri="{BB962C8B-B14F-4D97-AF65-F5344CB8AC3E}">
        <p14:creationId xmlns:p14="http://schemas.microsoft.com/office/powerpoint/2010/main" val="34998756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BFE7A6A-1F7C-BA4A-8F9F-33123240F16F}"/>
              </a:ext>
            </a:extLst>
          </p:cNvPr>
          <p:cNvSpPr>
            <a:spLocks noGrp="1"/>
          </p:cNvSpPr>
          <p:nvPr>
            <p:ph type="title"/>
          </p:nvPr>
        </p:nvSpPr>
        <p:spPr>
          <a:xfrm>
            <a:off x="190501" y="0"/>
            <a:ext cx="8865364" cy="888193"/>
          </a:xfrm>
        </p:spPr>
        <p:txBody>
          <a:bodyPr>
            <a:noAutofit/>
          </a:bodyPr>
          <a:lstStyle/>
          <a:p>
            <a:r>
              <a:rPr lang="en-US" sz="2800" dirty="0"/>
              <a:t>Important Ingredient to Success: EIC International Users Community</a:t>
            </a:r>
          </a:p>
        </p:txBody>
      </p:sp>
      <p:sp>
        <p:nvSpPr>
          <p:cNvPr id="2" name="Slide Number Placeholder 1"/>
          <p:cNvSpPr>
            <a:spLocks noGrp="1"/>
          </p:cNvSpPr>
          <p:nvPr>
            <p:ph type="sldNum" sz="quarter" idx="12"/>
          </p:nvPr>
        </p:nvSpPr>
        <p:spPr/>
        <p:txBody>
          <a:bodyPr/>
          <a:lstStyle/>
          <a:p>
            <a:pPr>
              <a:defRPr/>
            </a:pPr>
            <a:fld id="{D1C3E240-9EB6-4604-A43D-9910B3F588EA}" type="slidenum">
              <a:rPr lang="en-US" b="0" u="none" smtClean="0"/>
              <a:pPr>
                <a:defRPr/>
              </a:pPr>
              <a:t>7</a:t>
            </a:fld>
            <a:endParaRPr lang="en-US" b="0" u="none"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501" y="922761"/>
            <a:ext cx="3468746" cy="2153647"/>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08597" y="2866761"/>
            <a:ext cx="4864700" cy="3243133"/>
          </a:xfrm>
          <a:prstGeom prst="rect">
            <a:avLst/>
          </a:prstGeom>
        </p:spPr>
      </p:pic>
      <p:sp>
        <p:nvSpPr>
          <p:cNvPr id="8" name="Content Placeholder 2">
            <a:extLst>
              <a:ext uri="{FF2B5EF4-FFF2-40B4-BE49-F238E27FC236}">
                <a16:creationId xmlns:a16="http://schemas.microsoft.com/office/drawing/2014/main" id="{E7BF9582-22D0-4191-8CBD-3E57F3E65D2C}"/>
              </a:ext>
            </a:extLst>
          </p:cNvPr>
          <p:cNvSpPr txBox="1">
            <a:spLocks/>
          </p:cNvSpPr>
          <p:nvPr/>
        </p:nvSpPr>
        <p:spPr>
          <a:xfrm>
            <a:off x="0" y="5568733"/>
            <a:ext cx="9144000" cy="210698"/>
          </a:xfrm>
          <a:prstGeom prst="rect">
            <a:avLst/>
          </a:prstGeom>
          <a:ln>
            <a:noFill/>
          </a:ln>
        </p:spPr>
        <p:txBody>
          <a:bodyPr vert="horz" lIns="68580" tIns="34290" rIns="68580" bIns="3429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050" dirty="0">
                <a:solidFill>
                  <a:srgbClr val="0000CC"/>
                </a:solidFill>
              </a:rPr>
              <a:t>                                                                                                                                                                                                                                                                                                                                                 </a:t>
            </a:r>
          </a:p>
        </p:txBody>
      </p:sp>
      <p:pic>
        <p:nvPicPr>
          <p:cNvPr id="9" name="Picture 8">
            <a:extLst>
              <a:ext uri="{FF2B5EF4-FFF2-40B4-BE49-F238E27FC236}">
                <a16:creationId xmlns:a16="http://schemas.microsoft.com/office/drawing/2014/main" id="{7EB6B489-6746-47B1-B64E-894138DC1B8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53502" y="1088610"/>
            <a:ext cx="3859644" cy="1065997"/>
          </a:xfrm>
          <a:prstGeom prst="rect">
            <a:avLst/>
          </a:prstGeom>
          <a:ln>
            <a:solidFill>
              <a:srgbClr val="0000CC"/>
            </a:solidFill>
          </a:ln>
        </p:spPr>
      </p:pic>
      <p:pic>
        <p:nvPicPr>
          <p:cNvPr id="10" name="Picture 9">
            <a:extLst>
              <a:ext uri="{FF2B5EF4-FFF2-40B4-BE49-F238E27FC236}">
                <a16:creationId xmlns:a16="http://schemas.microsoft.com/office/drawing/2014/main" id="{A327AD91-6A18-4D5A-B73A-7AA503E73F54}"/>
              </a:ext>
            </a:extLst>
          </p:cNvPr>
          <p:cNvPicPr>
            <a:picLocks noChangeAspect="1"/>
          </p:cNvPicPr>
          <p:nvPr/>
        </p:nvPicPr>
        <p:blipFill>
          <a:blip r:embed="rId5"/>
          <a:stretch>
            <a:fillRect/>
          </a:stretch>
        </p:blipFill>
        <p:spPr>
          <a:xfrm>
            <a:off x="219926" y="5130156"/>
            <a:ext cx="3468746" cy="877154"/>
          </a:xfrm>
          <a:prstGeom prst="rect">
            <a:avLst/>
          </a:prstGeom>
          <a:ln>
            <a:solidFill>
              <a:srgbClr val="0000CC"/>
            </a:solidFill>
          </a:ln>
        </p:spPr>
      </p:pic>
      <p:sp>
        <p:nvSpPr>
          <p:cNvPr id="5" name="Rectangle 4">
            <a:extLst>
              <a:ext uri="{FF2B5EF4-FFF2-40B4-BE49-F238E27FC236}">
                <a16:creationId xmlns:a16="http://schemas.microsoft.com/office/drawing/2014/main" id="{6563E503-0343-4C0F-82B4-A1F30AAAC854}"/>
              </a:ext>
            </a:extLst>
          </p:cNvPr>
          <p:cNvSpPr/>
          <p:nvPr/>
        </p:nvSpPr>
        <p:spPr>
          <a:xfrm>
            <a:off x="128981" y="3332617"/>
            <a:ext cx="3591786" cy="1569660"/>
          </a:xfrm>
          <a:prstGeom prst="rect">
            <a:avLst/>
          </a:prstGeom>
        </p:spPr>
        <p:txBody>
          <a:bodyPr wrap="square">
            <a:spAutoFit/>
          </a:bodyPr>
          <a:lstStyle/>
          <a:p>
            <a:r>
              <a:rPr lang="en-US" sz="2400" b="1" dirty="0">
                <a:solidFill>
                  <a:srgbClr val="30519D"/>
                </a:solidFill>
              </a:rPr>
              <a:t>July 22, 2019 Paris, France:</a:t>
            </a:r>
          </a:p>
          <a:p>
            <a:r>
              <a:rPr lang="en-US" sz="2400" b="1" dirty="0">
                <a:solidFill>
                  <a:srgbClr val="30519D"/>
                </a:solidFill>
              </a:rPr>
              <a:t>EICUG annual meetings alternate between U.S. and Europe</a:t>
            </a:r>
            <a:endParaRPr lang="en-US" sz="2400" dirty="0">
              <a:solidFill>
                <a:srgbClr val="30519D"/>
              </a:solidFill>
            </a:endParaRPr>
          </a:p>
        </p:txBody>
      </p:sp>
    </p:spTree>
    <p:extLst>
      <p:ext uri="{BB962C8B-B14F-4D97-AF65-F5344CB8AC3E}">
        <p14:creationId xmlns:p14="http://schemas.microsoft.com/office/powerpoint/2010/main" val="34515178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467EC0F7-9017-774B-9617-F6FC38BB89D6}"/>
              </a:ext>
            </a:extLst>
          </p:cNvPr>
          <p:cNvPicPr>
            <a:picLocks noChangeAspect="1"/>
          </p:cNvPicPr>
          <p:nvPr/>
        </p:nvPicPr>
        <p:blipFill>
          <a:blip r:embed="rId3"/>
          <a:stretch>
            <a:fillRect/>
          </a:stretch>
        </p:blipFill>
        <p:spPr>
          <a:xfrm>
            <a:off x="247877" y="3194896"/>
            <a:ext cx="5860436" cy="30645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Title 1">
            <a:extLst>
              <a:ext uri="{FF2B5EF4-FFF2-40B4-BE49-F238E27FC236}">
                <a16:creationId xmlns:a16="http://schemas.microsoft.com/office/drawing/2014/main" id="{FC50EAAB-844E-DA40-B038-739DB760C5F8}"/>
              </a:ext>
            </a:extLst>
          </p:cNvPr>
          <p:cNvSpPr>
            <a:spLocks noGrp="1"/>
          </p:cNvSpPr>
          <p:nvPr>
            <p:ph type="title"/>
          </p:nvPr>
        </p:nvSpPr>
        <p:spPr>
          <a:xfrm>
            <a:off x="628650" y="254956"/>
            <a:ext cx="7886700" cy="956231"/>
          </a:xfrm>
        </p:spPr>
        <p:txBody>
          <a:bodyPr/>
          <a:lstStyle/>
          <a:p>
            <a:r>
              <a:rPr lang="en-US" dirty="0"/>
              <a:t>EIC User Community</a:t>
            </a:r>
          </a:p>
        </p:txBody>
      </p:sp>
      <p:sp>
        <p:nvSpPr>
          <p:cNvPr id="3" name="Slide Number Placeholder 2">
            <a:extLst>
              <a:ext uri="{FF2B5EF4-FFF2-40B4-BE49-F238E27FC236}">
                <a16:creationId xmlns:a16="http://schemas.microsoft.com/office/drawing/2014/main" id="{86975BF5-0EAA-7B44-B90D-4E6EA7C83758}"/>
              </a:ext>
            </a:extLst>
          </p:cNvPr>
          <p:cNvSpPr>
            <a:spLocks noGrp="1"/>
          </p:cNvSpPr>
          <p:nvPr>
            <p:ph type="sldNum" sz="quarter" idx="12"/>
          </p:nvPr>
        </p:nvSpPr>
        <p:spPr/>
        <p:txBody>
          <a:bodyPr/>
          <a:lstStyle/>
          <a:p>
            <a:fld id="{893C5830-40F3-F04E-B2E3-10E6672BA8FF}" type="slidenum">
              <a:rPr lang="en-US" smtClean="0"/>
              <a:t>8</a:t>
            </a:fld>
            <a:endParaRPr lang="en-US"/>
          </a:p>
        </p:txBody>
      </p:sp>
      <p:sp>
        <p:nvSpPr>
          <p:cNvPr id="5" name="Title 1">
            <a:extLst>
              <a:ext uri="{FF2B5EF4-FFF2-40B4-BE49-F238E27FC236}">
                <a16:creationId xmlns:a16="http://schemas.microsoft.com/office/drawing/2014/main" id="{8976B8BA-D597-8F45-AB6D-0B514B2A3696}"/>
              </a:ext>
            </a:extLst>
          </p:cNvPr>
          <p:cNvSpPr txBox="1">
            <a:spLocks/>
          </p:cNvSpPr>
          <p:nvPr/>
        </p:nvSpPr>
        <p:spPr>
          <a:xfrm>
            <a:off x="628650" y="1321357"/>
            <a:ext cx="4583187" cy="1935870"/>
          </a:xfrm>
          <a:prstGeom prst="rect">
            <a:avLst/>
          </a:prstGeom>
        </p:spPr>
        <p:txBody>
          <a:bodyPr>
            <a:noAutofit/>
          </a:bodyPr>
          <a:lstStyle>
            <a:lvl1pPr algn="ctr" defTabSz="457200" rtl="0" eaLnBrk="1" latinLnBrk="0" hangingPunct="1">
              <a:spcBef>
                <a:spcPct val="0"/>
              </a:spcBef>
              <a:buNone/>
              <a:defRPr sz="3200" b="1" kern="1200">
                <a:solidFill>
                  <a:schemeClr val="tx1"/>
                </a:solidFill>
                <a:latin typeface="Arial" panose="020B0604020202020204" pitchFamily="34" charset="0"/>
                <a:ea typeface="+mj-ea"/>
                <a:cs typeface="Arial" panose="020B0604020202020204" pitchFamily="34" charset="0"/>
              </a:defRPr>
            </a:lvl1pPr>
          </a:lstStyle>
          <a:p>
            <a:r>
              <a:rPr lang="en-US" altLang="en-US" sz="1800" b="0" dirty="0"/>
              <a:t>EIC Users Group Formed in 2016  </a:t>
            </a:r>
          </a:p>
          <a:p>
            <a:r>
              <a:rPr lang="en-US" altLang="en-US" sz="1800" b="0" dirty="0">
                <a:solidFill>
                  <a:srgbClr val="0000FF"/>
                </a:solidFill>
              </a:rPr>
              <a:t>EICUG.ORG</a:t>
            </a:r>
          </a:p>
          <a:p>
            <a:pPr algn="l"/>
            <a:endParaRPr lang="is-IS" sz="800" b="0" dirty="0">
              <a:solidFill>
                <a:srgbClr val="0432FF"/>
              </a:solidFill>
            </a:endParaRPr>
          </a:p>
          <a:p>
            <a:pPr algn="l"/>
            <a:r>
              <a:rPr lang="is-IS" sz="1800" b="0" dirty="0"/>
              <a:t>Status January 2021:</a:t>
            </a:r>
          </a:p>
          <a:p>
            <a:pPr marL="285750" indent="-285750" algn="l">
              <a:buFont typeface="Arial" panose="020B0604020202020204" pitchFamily="34" charset="0"/>
              <a:buChar char="•"/>
              <a:tabLst>
                <a:tab pos="2740025" algn="r"/>
              </a:tabLst>
            </a:pPr>
            <a:r>
              <a:rPr lang="is-IS" sz="1800" b="0" dirty="0"/>
              <a:t>Collaborators	1243</a:t>
            </a:r>
          </a:p>
          <a:p>
            <a:pPr marL="285750" indent="-285750" algn="l">
              <a:buFont typeface="Arial" panose="020B0604020202020204" pitchFamily="34" charset="0"/>
              <a:buChar char="•"/>
              <a:tabLst>
                <a:tab pos="2740025" algn="r"/>
              </a:tabLst>
            </a:pPr>
            <a:r>
              <a:rPr lang="is-IS" sz="1800" b="0" dirty="0"/>
              <a:t>Institutions	250</a:t>
            </a:r>
          </a:p>
          <a:p>
            <a:pPr marL="285750" indent="-285750" algn="l">
              <a:buFont typeface="Arial" panose="020B0604020202020204" pitchFamily="34" charset="0"/>
              <a:buChar char="•"/>
              <a:tabLst>
                <a:tab pos="2740025" algn="r"/>
              </a:tabLst>
            </a:pPr>
            <a:r>
              <a:rPr lang="is-IS" sz="1800" b="0" dirty="0"/>
              <a:t>Countries	34</a:t>
            </a:r>
            <a:endParaRPr lang="en-US" sz="1800" b="0" dirty="0"/>
          </a:p>
        </p:txBody>
      </p:sp>
      <p:pic>
        <p:nvPicPr>
          <p:cNvPr id="4" name="Picture 3">
            <a:extLst>
              <a:ext uri="{FF2B5EF4-FFF2-40B4-BE49-F238E27FC236}">
                <a16:creationId xmlns:a16="http://schemas.microsoft.com/office/drawing/2014/main" id="{05E91233-0780-7145-9624-291A093D9289}"/>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468513" y="1246397"/>
            <a:ext cx="3365873" cy="245383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a:extLst>
              <a:ext uri="{FF2B5EF4-FFF2-40B4-BE49-F238E27FC236}">
                <a16:creationId xmlns:a16="http://schemas.microsoft.com/office/drawing/2014/main" id="{9402EA2C-4B2E-9C4F-999E-C72210069B39}"/>
              </a:ext>
            </a:extLst>
          </p:cNvPr>
          <p:cNvSpPr txBox="1"/>
          <p:nvPr/>
        </p:nvSpPr>
        <p:spPr>
          <a:xfrm>
            <a:off x="6246510" y="3758193"/>
            <a:ext cx="2587876" cy="2308324"/>
          </a:xfrm>
          <a:prstGeom prst="rect">
            <a:avLst/>
          </a:prstGeom>
          <a:solidFill>
            <a:schemeClr val="bg1"/>
          </a:solidFill>
        </p:spPr>
        <p:txBody>
          <a:bodyPr wrap="square" rtlCol="0">
            <a:spAutoFit/>
          </a:bodyPr>
          <a:lstStyle/>
          <a:p>
            <a:pPr>
              <a:tabLst>
                <a:tab pos="674688" algn="l"/>
              </a:tabLst>
            </a:pPr>
            <a:r>
              <a:rPr lang="en-US" sz="1600" b="1" dirty="0">
                <a:solidFill>
                  <a:srgbClr val="0432FF"/>
                </a:solidFill>
                <a:latin typeface="Arial" panose="020B0604020202020204" pitchFamily="34" charset="0"/>
                <a:cs typeface="Arial" panose="020B0604020202020204" pitchFamily="34" charset="0"/>
              </a:rPr>
              <a:t>Annual EICUG Meetings</a:t>
            </a:r>
          </a:p>
          <a:p>
            <a:pPr>
              <a:tabLst>
                <a:tab pos="674688" algn="l"/>
              </a:tabLst>
            </a:pPr>
            <a:r>
              <a:rPr lang="en-US" sz="1600" dirty="0">
                <a:latin typeface="Arial" panose="020B0604020202020204" pitchFamily="34" charset="0"/>
                <a:cs typeface="Arial" panose="020B0604020202020204" pitchFamily="34" charset="0"/>
              </a:rPr>
              <a:t>2016	UC Berkeley</a:t>
            </a:r>
          </a:p>
          <a:p>
            <a:pPr>
              <a:tabLst>
                <a:tab pos="674688" algn="l"/>
              </a:tabLst>
            </a:pPr>
            <a:r>
              <a:rPr lang="en-US" sz="1600" dirty="0">
                <a:latin typeface="Arial" panose="020B0604020202020204" pitchFamily="34" charset="0"/>
                <a:cs typeface="Arial" panose="020B0604020202020204" pitchFamily="34" charset="0"/>
              </a:rPr>
              <a:t>2016 	Argonne</a:t>
            </a:r>
          </a:p>
          <a:p>
            <a:pPr>
              <a:tabLst>
                <a:tab pos="674688" algn="l"/>
              </a:tabLst>
            </a:pPr>
            <a:r>
              <a:rPr lang="en-US" sz="1600" dirty="0">
                <a:latin typeface="Arial" panose="020B0604020202020204" pitchFamily="34" charset="0"/>
                <a:cs typeface="Arial" panose="020B0604020202020204" pitchFamily="34" charset="0"/>
              </a:rPr>
              <a:t>2017 	Trieste, Italy</a:t>
            </a:r>
          </a:p>
          <a:p>
            <a:pPr>
              <a:tabLst>
                <a:tab pos="674688" algn="l"/>
              </a:tabLst>
            </a:pPr>
            <a:r>
              <a:rPr lang="en-US" sz="1600" dirty="0">
                <a:latin typeface="Arial" panose="020B0604020202020204" pitchFamily="34" charset="0"/>
                <a:cs typeface="Arial" panose="020B0604020202020204" pitchFamily="34" charset="0"/>
              </a:rPr>
              <a:t>2018 	Washington, DC</a:t>
            </a:r>
          </a:p>
          <a:p>
            <a:pPr>
              <a:tabLst>
                <a:tab pos="674688" algn="l"/>
              </a:tabLst>
            </a:pPr>
            <a:r>
              <a:rPr lang="en-US" sz="1600" dirty="0">
                <a:latin typeface="Arial" panose="020B0604020202020204" pitchFamily="34" charset="0"/>
                <a:cs typeface="Arial" panose="020B0604020202020204" pitchFamily="34" charset="0"/>
              </a:rPr>
              <a:t>2019 	Paris, France</a:t>
            </a:r>
          </a:p>
          <a:p>
            <a:pPr marL="342900" indent="-342900">
              <a:buAutoNum type="arabicPlain" startAt="2020"/>
              <a:tabLst>
                <a:tab pos="674688" algn="l"/>
              </a:tabLst>
            </a:pPr>
            <a:r>
              <a:rPr lang="en-US" sz="1600" dirty="0">
                <a:latin typeface="Arial" panose="020B0604020202020204" pitchFamily="34" charset="0"/>
                <a:cs typeface="Arial" panose="020B0604020202020204" pitchFamily="34" charset="0"/>
              </a:rPr>
              <a:t> 	Miami</a:t>
            </a:r>
          </a:p>
          <a:p>
            <a:pPr>
              <a:tabLst>
                <a:tab pos="674688" algn="l"/>
              </a:tabLst>
            </a:pPr>
            <a:r>
              <a:rPr lang="en-US" sz="1600" dirty="0">
                <a:latin typeface="Arial" panose="020B0604020202020204" pitchFamily="34" charset="0"/>
                <a:cs typeface="Arial" panose="020B0604020202020204" pitchFamily="34" charset="0"/>
              </a:rPr>
              <a:t>2021	TBD</a:t>
            </a:r>
          </a:p>
          <a:p>
            <a:pPr>
              <a:tabLst>
                <a:tab pos="674688" algn="l"/>
              </a:tabLst>
            </a:pPr>
            <a:r>
              <a:rPr lang="en-US" sz="1600" dirty="0">
                <a:latin typeface="Arial" panose="020B0604020202020204" pitchFamily="34" charset="0"/>
                <a:cs typeface="Arial" panose="020B0604020202020204" pitchFamily="34" charset="0"/>
              </a:rPr>
              <a:t>2022 	Warsaw, Poland</a:t>
            </a:r>
          </a:p>
        </p:txBody>
      </p:sp>
    </p:spTree>
    <p:extLst>
      <p:ext uri="{BB962C8B-B14F-4D97-AF65-F5344CB8AC3E}">
        <p14:creationId xmlns:p14="http://schemas.microsoft.com/office/powerpoint/2010/main" val="6680558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9">
            <a:extLst>
              <a:ext uri="{FF2B5EF4-FFF2-40B4-BE49-F238E27FC236}">
                <a16:creationId xmlns:a16="http://schemas.microsoft.com/office/drawing/2014/main" id="{FAF014CD-BACE-0041-AB27-5FD01685E160}"/>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05387" y="622546"/>
            <a:ext cx="4138613" cy="4843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F3E96671-44A8-4416-A9D4-98E0FFB8FE08}"/>
              </a:ext>
            </a:extLst>
          </p:cNvPr>
          <p:cNvSpPr>
            <a:spLocks noGrp="1"/>
          </p:cNvSpPr>
          <p:nvPr>
            <p:ph type="title"/>
          </p:nvPr>
        </p:nvSpPr>
        <p:spPr>
          <a:xfrm>
            <a:off x="628650" y="17574"/>
            <a:ext cx="7886700" cy="1039725"/>
          </a:xfrm>
        </p:spPr>
        <p:txBody>
          <a:bodyPr>
            <a:normAutofit/>
          </a:bodyPr>
          <a:lstStyle/>
          <a:p>
            <a:r>
              <a:rPr lang="en-US" sz="4000" dirty="0"/>
              <a:t>Project – brief overview</a:t>
            </a:r>
          </a:p>
        </p:txBody>
      </p:sp>
      <p:sp>
        <p:nvSpPr>
          <p:cNvPr id="3" name="Content Placeholder 2">
            <a:extLst>
              <a:ext uri="{FF2B5EF4-FFF2-40B4-BE49-F238E27FC236}">
                <a16:creationId xmlns:a16="http://schemas.microsoft.com/office/drawing/2014/main" id="{BAC1D815-7D4B-4B6A-B5A6-F2CDD1DB837E}"/>
              </a:ext>
            </a:extLst>
          </p:cNvPr>
          <p:cNvSpPr>
            <a:spLocks noGrp="1"/>
          </p:cNvSpPr>
          <p:nvPr>
            <p:ph idx="1"/>
          </p:nvPr>
        </p:nvSpPr>
        <p:spPr>
          <a:xfrm>
            <a:off x="318607" y="1391990"/>
            <a:ext cx="7001032" cy="4248645"/>
          </a:xfrm>
        </p:spPr>
        <p:txBody>
          <a:bodyPr>
            <a:normAutofit/>
          </a:bodyPr>
          <a:lstStyle/>
          <a:p>
            <a:pPr lvl="0"/>
            <a:r>
              <a:rPr lang="en-US" sz="2400" dirty="0"/>
              <a:t>Project requirements</a:t>
            </a:r>
          </a:p>
          <a:p>
            <a:pPr lvl="0"/>
            <a:r>
              <a:rPr lang="en-US" sz="2400" dirty="0"/>
              <a:t>BNL-TJNAF Partnership</a:t>
            </a:r>
          </a:p>
          <a:p>
            <a:pPr lvl="0"/>
            <a:r>
              <a:rPr lang="en-US" sz="2400" dirty="0"/>
              <a:t>Project Organization</a:t>
            </a:r>
          </a:p>
          <a:p>
            <a:pPr lvl="0"/>
            <a:r>
              <a:rPr lang="en-US" sz="2400" dirty="0"/>
              <a:t>Project Scope</a:t>
            </a:r>
          </a:p>
          <a:p>
            <a:pPr lvl="0"/>
            <a:r>
              <a:rPr lang="en-US" sz="2400" dirty="0"/>
              <a:t>Project Partnership plans</a:t>
            </a:r>
          </a:p>
          <a:p>
            <a:pPr lvl="0"/>
            <a:r>
              <a:rPr lang="en-US" sz="2400" dirty="0"/>
              <a:t>Plans for the Experimental Program</a:t>
            </a:r>
          </a:p>
          <a:p>
            <a:pPr lvl="0"/>
            <a:r>
              <a:rPr lang="en-US" sz="2400" dirty="0"/>
              <a:t>Schedule</a:t>
            </a:r>
          </a:p>
          <a:p>
            <a:pPr lvl="0"/>
            <a:r>
              <a:rPr lang="en-US" sz="2400" dirty="0"/>
              <a:t>Funding</a:t>
            </a:r>
          </a:p>
          <a:p>
            <a:pPr lvl="0"/>
            <a:r>
              <a:rPr lang="en-US" sz="2400" dirty="0"/>
              <a:t>Project Milestones</a:t>
            </a:r>
          </a:p>
        </p:txBody>
      </p:sp>
      <p:sp>
        <p:nvSpPr>
          <p:cNvPr id="4" name="Slide Number Placeholder 3">
            <a:extLst>
              <a:ext uri="{FF2B5EF4-FFF2-40B4-BE49-F238E27FC236}">
                <a16:creationId xmlns:a16="http://schemas.microsoft.com/office/drawing/2014/main" id="{D037AD51-9BB3-4A16-8618-402AEF24FC7F}"/>
              </a:ext>
            </a:extLst>
          </p:cNvPr>
          <p:cNvSpPr>
            <a:spLocks noGrp="1"/>
          </p:cNvSpPr>
          <p:nvPr>
            <p:ph type="sldNum" sz="quarter" idx="12"/>
          </p:nvPr>
        </p:nvSpPr>
        <p:spPr/>
        <p:txBody>
          <a:bodyPr/>
          <a:lstStyle/>
          <a:p>
            <a:fld id="{893C5830-40F3-F04E-B2E3-10E6672BA8FF}" type="slidenum">
              <a:rPr lang="en-US" smtClean="0"/>
              <a:pPr/>
              <a:t>9</a:t>
            </a:fld>
            <a:endParaRPr lang="en-US" dirty="0"/>
          </a:p>
        </p:txBody>
      </p:sp>
    </p:spTree>
    <p:extLst>
      <p:ext uri="{BB962C8B-B14F-4D97-AF65-F5344CB8AC3E}">
        <p14:creationId xmlns:p14="http://schemas.microsoft.com/office/powerpoint/2010/main" val="150427256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IC_PPT_Template_Rev0320" id="{2A53564D-EEDC-4F70-BBDC-B141C06A7C53}" vid="{C6FE67A0-0E93-420C-BD70-3D42B94D167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499330D76B4642A0E7B53F4A469F55" ma:contentTypeVersion="4" ma:contentTypeDescription="Create a new document." ma:contentTypeScope="" ma:versionID="0a505f3872db3378c6f17715516d6a7a">
  <xsd:schema xmlns:xsd="http://www.w3.org/2001/XMLSchema" xmlns:xs="http://www.w3.org/2001/XMLSchema" xmlns:p="http://schemas.microsoft.com/office/2006/metadata/properties" xmlns:ns2="9e4a43c1-b2a9-408a-8cac-448eda25f0f3" xmlns:ns3="dd7425a4-fa23-406d-b478-3c2992d2d4ba" targetNamespace="http://schemas.microsoft.com/office/2006/metadata/properties" ma:root="true" ma:fieldsID="99bb50b59841c63bd5cf07e832f74f6d" ns2:_="" ns3:_="">
    <xsd:import namespace="9e4a43c1-b2a9-408a-8cac-448eda25f0f3"/>
    <xsd:import namespace="dd7425a4-fa23-406d-b478-3c2992d2d4b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e4a43c1-b2a9-408a-8cac-448eda25f0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d7425a4-fa23-406d-b478-3c2992d2d4b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F0D9E7D-B6F2-43DF-BDEA-D732F3B7051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e4a43c1-b2a9-408a-8cac-448eda25f0f3"/>
    <ds:schemaRef ds:uri="dd7425a4-fa23-406d-b478-3c2992d2d4b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62265F2-8425-47D4-B883-E86218C52976}">
  <ds:schemaRefs>
    <ds:schemaRef ds:uri="http://schemas.microsoft.com/sharepoint/v3/contenttype/forms"/>
  </ds:schemaRefs>
</ds:datastoreItem>
</file>

<file path=customXml/itemProps3.xml><?xml version="1.0" encoding="utf-8"?>
<ds:datastoreItem xmlns:ds="http://schemas.openxmlformats.org/officeDocument/2006/customXml" ds:itemID="{5BBE1C32-E9FB-4546-8A97-5A6C142FF51B}">
  <ds:schemaRefs>
    <ds:schemaRef ds:uri="http://purl.org/dc/elements/1.1/"/>
    <ds:schemaRef ds:uri="http://schemas.microsoft.com/office/2006/metadata/properties"/>
    <ds:schemaRef ds:uri="http://schemas.microsoft.com/office/infopath/2007/PartnerControls"/>
    <ds:schemaRef ds:uri="9e4a43c1-b2a9-408a-8cac-448eda25f0f3"/>
    <ds:schemaRef ds:uri="http://purl.org/dc/terms/"/>
    <ds:schemaRef ds:uri="http://schemas.microsoft.com/office/2006/documentManagement/types"/>
    <ds:schemaRef ds:uri="dd7425a4-fa23-406d-b478-3c2992d2d4ba"/>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EIC_PPT_Template_Rev0320</Template>
  <TotalTime>1179</TotalTime>
  <Words>3900</Words>
  <Application>Microsoft Macintosh PowerPoint</Application>
  <PresentationFormat>On-screen Show (4:3)</PresentationFormat>
  <Paragraphs>593</Paragraphs>
  <Slides>45</Slides>
  <Notes>18</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45</vt:i4>
      </vt:variant>
    </vt:vector>
  </HeadingPairs>
  <TitlesOfParts>
    <vt:vector size="55" baseType="lpstr">
      <vt:lpstr>ＭＳ Ｐゴシック</vt:lpstr>
      <vt:lpstr>Arial</vt:lpstr>
      <vt:lpstr>Arial Narrow</vt:lpstr>
      <vt:lpstr>Calibri</vt:lpstr>
      <vt:lpstr>Courier New</vt:lpstr>
      <vt:lpstr>Helvetica</vt:lpstr>
      <vt:lpstr>Symbol</vt:lpstr>
      <vt:lpstr>Times New Roman</vt:lpstr>
      <vt:lpstr>Wingdings</vt:lpstr>
      <vt:lpstr>Office Theme</vt:lpstr>
      <vt:lpstr>Electron-Ion Collider Status</vt:lpstr>
      <vt:lpstr>Outline</vt:lpstr>
      <vt:lpstr>EIC in the 2015 Long Range Plan for Nuclear Science</vt:lpstr>
      <vt:lpstr>Developing the EIC Science Case</vt:lpstr>
      <vt:lpstr>NSAC 2015 LRP Performance Parameters</vt:lpstr>
      <vt:lpstr>Independent Assessment of the EIC Science Goals</vt:lpstr>
      <vt:lpstr>Important Ingredient to Success: EIC International Users Community</vt:lpstr>
      <vt:lpstr>EIC User Community</vt:lpstr>
      <vt:lpstr>Project – brief overview</vt:lpstr>
      <vt:lpstr>Project Requirements</vt:lpstr>
      <vt:lpstr>BNL TJNAF Partnership</vt:lpstr>
      <vt:lpstr>Project Leadership, Committees, and Users</vt:lpstr>
      <vt:lpstr>EIC Project Organization</vt:lpstr>
      <vt:lpstr>EIC Partnership Plans</vt:lpstr>
      <vt:lpstr>Schedule</vt:lpstr>
      <vt:lpstr>Reference Funding Profile</vt:lpstr>
      <vt:lpstr>EIC Project - Recent Milestones </vt:lpstr>
      <vt:lpstr>Post CD-1 Project Milestones</vt:lpstr>
      <vt:lpstr>EIC Design Overview</vt:lpstr>
      <vt:lpstr>EIC designed to meet NSAC and NAS Requirements</vt:lpstr>
      <vt:lpstr>Electron-Ion Collider Concept</vt:lpstr>
      <vt:lpstr>PowerPoint Presentation</vt:lpstr>
      <vt:lpstr>EIC covers full center of mass energy range of 20 GeV – 140 GeV</vt:lpstr>
      <vt:lpstr>EIC achieves high luminosity                  L = 1034 cm-2s-1</vt:lpstr>
      <vt:lpstr>EIC High Luminosity with a Crossing Angle</vt:lpstr>
      <vt:lpstr>EIC Interaction Region</vt:lpstr>
      <vt:lpstr>Maintaining high luminosity during a fill</vt:lpstr>
      <vt:lpstr>EIC Strong Hadron Cooling</vt:lpstr>
      <vt:lpstr>Progress on Strong Hadron Cooling</vt:lpstr>
      <vt:lpstr>PowerPoint Presentation</vt:lpstr>
      <vt:lpstr>18 GeV Rapid Cycling Synchrotron enables high electron polarization in the electron storage ring</vt:lpstr>
      <vt:lpstr>High average polarization at electron          storage ring of 80% by</vt:lpstr>
      <vt:lpstr>EIC Hadron Polarization</vt:lpstr>
      <vt:lpstr>The existing RHIC ion sources &amp; ion acceleration chain provide already today all ions needed for EIC</vt:lpstr>
      <vt:lpstr>The EIC will benefit from two large existing detector halls in IR 6 and IR 8 </vt:lpstr>
      <vt:lpstr>Interaction Region Design</vt:lpstr>
      <vt:lpstr>Experimental Program Preparation</vt:lpstr>
      <vt:lpstr>PowerPoint Presentation</vt:lpstr>
      <vt:lpstr>EIC Accelerator Collaboration Opportunities</vt:lpstr>
      <vt:lpstr>Partnership development</vt:lpstr>
      <vt:lpstr>PowerPoint Presentation</vt:lpstr>
      <vt:lpstr>PowerPoint Presentation</vt:lpstr>
      <vt:lpstr>EIC Accelerator Collaboration – path forward</vt:lpstr>
      <vt:lpstr>EIC – the big picture</vt:lpstr>
      <vt:lpstr>Summary</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Electron Ion Collider – The Accelerator Complex</dc:title>
  <dc:creator>Petrone, Alyssa</dc:creator>
  <cp:lastModifiedBy>Andrei Seryi</cp:lastModifiedBy>
  <cp:revision>90</cp:revision>
  <dcterms:created xsi:type="dcterms:W3CDTF">2020-06-15T14:25:13Z</dcterms:created>
  <dcterms:modified xsi:type="dcterms:W3CDTF">2021-01-19T02:51:09Z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0x010100E6499330D76B4642A0E7B53F4A469F55</vt:lpwstr>
  </property>
</Properties>
</file>