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7" r:id="rId2"/>
    <p:sldId id="312" r:id="rId3"/>
    <p:sldId id="314" r:id="rId4"/>
    <p:sldId id="307" r:id="rId5"/>
    <p:sldId id="315" r:id="rId6"/>
    <p:sldId id="324" r:id="rId7"/>
    <p:sldId id="325" r:id="rId8"/>
    <p:sldId id="316" r:id="rId9"/>
    <p:sldId id="319" r:id="rId10"/>
    <p:sldId id="318" r:id="rId11"/>
    <p:sldId id="277" r:id="rId12"/>
    <p:sldId id="323" r:id="rId13"/>
    <p:sldId id="309" r:id="rId14"/>
    <p:sldId id="310" r:id="rId15"/>
    <p:sldId id="301" r:id="rId16"/>
    <p:sldId id="329" r:id="rId17"/>
    <p:sldId id="303" r:id="rId18"/>
    <p:sldId id="311" r:id="rId19"/>
    <p:sldId id="326" r:id="rId20"/>
    <p:sldId id="300" r:id="rId21"/>
    <p:sldId id="327" r:id="rId22"/>
    <p:sldId id="328" r:id="rId23"/>
    <p:sldId id="275" r:id="rId24"/>
    <p:sldId id="304" r:id="rId25"/>
    <p:sldId id="2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7750FD3-F886-4D0F-B1EC-E4ADC033A7BB}">
          <p14:sldIdLst>
            <p14:sldId id="257"/>
            <p14:sldId id="312"/>
            <p14:sldId id="314"/>
            <p14:sldId id="307"/>
            <p14:sldId id="315"/>
            <p14:sldId id="324"/>
            <p14:sldId id="325"/>
            <p14:sldId id="316"/>
            <p14:sldId id="319"/>
            <p14:sldId id="318"/>
            <p14:sldId id="277"/>
            <p14:sldId id="323"/>
            <p14:sldId id="309"/>
            <p14:sldId id="310"/>
            <p14:sldId id="301"/>
            <p14:sldId id="329"/>
            <p14:sldId id="303"/>
            <p14:sldId id="311"/>
            <p14:sldId id="326"/>
            <p14:sldId id="300"/>
            <p14:sldId id="327"/>
            <p14:sldId id="328"/>
            <p14:sldId id="275"/>
            <p14:sldId id="304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FF"/>
    <a:srgbClr val="FF0000"/>
    <a:srgbClr val="CC3300"/>
    <a:srgbClr val="00A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09" y="10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50840-0C20-4505-8D20-806CE88719D2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6AD0E-912E-477A-B0EE-B10D2519D6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42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call,file</a:t>
            </a:r>
            <a:r>
              <a:rPr lang="en-US" dirty="0" smtClean="0"/>
              <a:t>="ct_ring-49_6.str;</a:t>
            </a:r>
            <a:r>
              <a:rPr lang="en-US" baseline="0" dirty="0" smtClean="0"/>
              <a:t> </a:t>
            </a:r>
            <a:r>
              <a:rPr lang="en-US" dirty="0" err="1" smtClean="0"/>
              <a:t>call,file</a:t>
            </a:r>
            <a:r>
              <a:rPr lang="en-US" dirty="0" smtClean="0"/>
              <a:t>="ct_ring-49_6.seq";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AD0E-912E-477A-B0EE-B10D2519D6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03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27_1-2019.07.10-05.09.43_sextupole_chrom-6_da.str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AD0E-912E-477A-B0EE-B10D2519D6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843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AD0E-912E-477A-B0EE-B10D2519D64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38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49-5: 2020.10.11-22.59.05_sextupole_chrom-5.str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AD0E-912E-477A-B0EE-B10D2519D64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121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call,file</a:t>
            </a:r>
            <a:r>
              <a:rPr lang="en-US" dirty="0" smtClean="0"/>
              <a:t>="../2020.10.11-22.59.05_sextupole_chrom-5.str";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AD0E-912E-477A-B0EE-B10D2519D64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74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call,file</a:t>
            </a:r>
            <a:r>
              <a:rPr lang="en-US" dirty="0" smtClean="0"/>
              <a:t>="../2020.10.11-22.59.05_sextupole_chrom-5.str";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AD0E-912E-477A-B0EE-B10D2519D64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2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08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0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30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274" y="1"/>
            <a:ext cx="11519452" cy="720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274" y="838175"/>
            <a:ext cx="11519452" cy="540000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41236" y="6356350"/>
            <a:ext cx="2743200" cy="365125"/>
          </a:xfrm>
        </p:spPr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112526" y="6356349"/>
            <a:ext cx="2743200" cy="365125"/>
          </a:xfrm>
        </p:spPr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84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67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00" y="0"/>
            <a:ext cx="11520000" cy="720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1309" y="838175"/>
            <a:ext cx="5683800" cy="540000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1931" y="838175"/>
            <a:ext cx="5683800" cy="540000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31309" y="6356350"/>
            <a:ext cx="2743200" cy="365125"/>
          </a:xfrm>
        </p:spPr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117491" y="6356350"/>
            <a:ext cx="2743200" cy="365125"/>
          </a:xfrm>
        </p:spPr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93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81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802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27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51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33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00" y="0"/>
            <a:ext cx="11520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6000" y="838175"/>
            <a:ext cx="11520000" cy="54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36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5B48A-EC1D-44AB-8FE4-5A4FE4A873DE}" type="datetimeFigureOut">
              <a:rPr lang="ru-RU" smtClean="0"/>
              <a:t>19.01.2021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12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4CA87-1F26-428B-A4CD-E7C4E211A7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26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31.emf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01.png"/><Relationship Id="rId4" Type="http://schemas.openxmlformats.org/officeDocument/2006/relationships/image" Target="../media/image32.png"/><Relationship Id="rId9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6555" y="729778"/>
            <a:ext cx="540909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800000"/>
                </a:solidFill>
                <a:cs typeface="Times New Roman" panose="02020603050405020304" pitchFamily="18" charset="0"/>
              </a:rPr>
              <a:t>Status of Novosibirsk SCTF</a:t>
            </a:r>
            <a:endParaRPr lang="en-US" sz="4000" dirty="0" smtClean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sz="4000" dirty="0" smtClean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sz="4000" dirty="0" err="1" smtClean="0">
                <a:solidFill>
                  <a:srgbClr val="80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A.Bogomyagkov</a:t>
            </a:r>
            <a:r>
              <a:rPr lang="en-US" sz="4000" dirty="0" smtClean="0">
                <a:solidFill>
                  <a:srgbClr val="80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(BINP)</a:t>
            </a:r>
          </a:p>
          <a:p>
            <a:endParaRPr lang="en-US" sz="4000" dirty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sz="4000" dirty="0" smtClean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sz="4000" dirty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endParaRPr lang="en-US" sz="4000" dirty="0" smtClean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en-US" sz="2400" dirty="0">
                <a:solidFill>
                  <a:srgbClr val="800000"/>
                </a:solidFill>
              </a:rPr>
              <a:t>IAS Program on High Energy Physics</a:t>
            </a:r>
          </a:p>
          <a:p>
            <a:r>
              <a:rPr lang="en-US" sz="2400" dirty="0" smtClean="0">
                <a:solidFill>
                  <a:srgbClr val="80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18-21 January 2021</a:t>
            </a:r>
            <a:endParaRPr lang="en-US" sz="2400" dirty="0">
              <a:solidFill>
                <a:srgbClr val="80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864841" y="478617"/>
            <a:ext cx="379820" cy="5975498"/>
            <a:chOff x="5864841" y="478617"/>
            <a:chExt cx="379820" cy="597549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5864841" y="478617"/>
              <a:ext cx="0" cy="5975498"/>
            </a:xfrm>
            <a:prstGeom prst="line">
              <a:avLst/>
            </a:prstGeom>
            <a:ln w="117475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6072767" y="478617"/>
              <a:ext cx="0" cy="5975498"/>
            </a:xfrm>
            <a:prstGeom prst="line">
              <a:avLst/>
            </a:prstGeom>
            <a:ln w="79375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6244661" y="478617"/>
              <a:ext cx="0" cy="5975498"/>
            </a:xfrm>
            <a:prstGeom prst="line">
              <a:avLst/>
            </a:prstGeom>
            <a:ln w="3810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26" y="1147628"/>
            <a:ext cx="4574283" cy="485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3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SCTF in Novosibirsk: 2019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36274" y="5404757"/>
            <a:ext cx="8198126" cy="13849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Sufficient on momentum DA with CRAB </a:t>
            </a:r>
            <a:r>
              <a:rPr lang="en-US" sz="2800" dirty="0" err="1" smtClean="0">
                <a:solidFill>
                  <a:srgbClr val="FF0000"/>
                </a:solidFill>
              </a:rPr>
              <a:t>sextupole</a:t>
            </a:r>
            <a:r>
              <a:rPr lang="en-US" sz="2800" dirty="0" smtClean="0">
                <a:solidFill>
                  <a:srgbClr val="FF0000"/>
                </a:solidFill>
              </a:rPr>
              <a:t> ON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Better, but still not enough off momentum DA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Small number of </a:t>
            </a:r>
            <a:r>
              <a:rPr lang="en-US" sz="2800" dirty="0" err="1" smtClean="0">
                <a:solidFill>
                  <a:srgbClr val="FF0000"/>
                </a:solidFill>
              </a:rPr>
              <a:t>sextupoles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1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064" y="1155354"/>
            <a:ext cx="3540011" cy="34812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55959"/>
            <a:ext cx="3960000" cy="347999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0140" y="1095954"/>
            <a:ext cx="4211860" cy="36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92131" y="675275"/>
                <a:ext cx="3207738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2131" y="675275"/>
                <a:ext cx="3207738" cy="375552"/>
              </a:xfrm>
              <a:prstGeom prst="rect">
                <a:avLst/>
              </a:prstGeom>
              <a:blipFill rotWithShape="0">
                <a:blip r:embed="rId6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567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2020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351650"/>
                  </p:ext>
                </p:extLst>
              </p:nvPr>
            </p:nvGraphicFramePr>
            <p:xfrm>
              <a:off x="5035050" y="231357"/>
              <a:ext cx="6890243" cy="639528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563978"/>
                    <a:gridCol w="1108800"/>
                    <a:gridCol w="1109644"/>
                    <a:gridCol w="1107821"/>
                  </a:tblGrid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E(MeV)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1500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622</a:t>
                          </a:r>
                          <a:r>
                            <a:rPr lang="en-US" sz="1600" dirty="0" smtClean="0">
                              <a:effectLst/>
                            </a:rPr>
                            <a:t>.</a:t>
                          </a:r>
                          <a:r>
                            <a:rPr lang="ru-RU" sz="1600" dirty="0" smtClean="0">
                              <a:effectLst/>
                            </a:rPr>
                            <a:t>712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(MHz)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</a:t>
                          </a:r>
                          <a:r>
                            <a:rPr lang="ru-RU" sz="1600" dirty="0" smtClean="0">
                              <a:effectLst/>
                            </a:rPr>
                            <a:t>50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q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727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</a:t>
                          </a:r>
                          <a:r>
                            <a:rPr lang="en-US" sz="1600" dirty="0" err="1">
                              <a:effectLst/>
                            </a:rPr>
                            <a:t>mrad</a:t>
                          </a:r>
                          <a:r>
                            <a:rPr lang="en-US" sz="1600" dirty="0">
                              <a:effectLst/>
                            </a:rPr>
                            <a:t>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r>
                                <a:rPr lang="en-US" sz="1600" b="1" i="1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6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(%)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(mm)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948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(mm)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600" smtClean="0">
                                  <a:effectLst/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2.5</m:t>
                                </m:r>
                                <m:r>
                                  <a:rPr lang="ru-RU" sz="160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ru-RU" sz="1600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16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I(A)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360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𝑏𝑢𝑛𝑐h</m:t>
                                  </m:r>
                                </m:sub>
                              </m:sSub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600" dirty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 dirty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259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(keV)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(kV)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(%)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600" dirty="0">
                              <a:effectLst/>
                            </a:rPr>
                            <a:t> </a:t>
                          </a:r>
                          <a:r>
                            <a:rPr lang="en-US" sz="1600" dirty="0" smtClean="0">
                              <a:effectLst/>
                            </a:rPr>
                            <a:t>     (SR/IBS)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0.27/0.9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0.4/0.7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0.5/0.6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(mm</a:t>
                          </a:r>
                          <a:r>
                            <a:rPr lang="en-US" sz="1600" dirty="0" smtClean="0">
                              <a:effectLst/>
                            </a:rPr>
                            <a:t>)        (SR/IBS)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4/15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7/12.6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10/11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(nm</a:t>
                          </a:r>
                          <a:r>
                            <a:rPr lang="en-US" sz="1600" dirty="0" smtClean="0">
                              <a:effectLst/>
                            </a:rPr>
                            <a:t>)         (SR/IBS)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3/22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6/12.8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12/13.7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4002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𝐻𝐺</m:t>
                                  </m:r>
                                </m:sub>
                              </m:sSub>
                              <m:r>
                                <a:rPr lang="ru-RU" sz="16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−35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p>
                                    <m:sSupPr>
                                      <m:ctrlPr>
                                        <a:rPr lang="ru-RU" sz="16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6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sz="16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 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 smtClean="0">
                              <a:effectLst/>
                            </a:rPr>
                            <a:t> 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948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600">
                              <a:effectLst/>
                            </a:rPr>
                            <a:t> 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0.072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600" b="1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𝐓𝐨𝐮𝐬𝐜𝐡𝐞𝐤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 (s</a:t>
                          </a:r>
                          <a:r>
                            <a:rPr lang="en-US" sz="1600" dirty="0" smtClean="0">
                              <a:effectLst/>
                            </a:rPr>
                            <a:t>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effectLst/>
                            </a:rPr>
                            <a:t>2800</a:t>
                          </a:r>
                          <a:endParaRPr lang="ru-RU" sz="16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6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ru-RU" sz="16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 (s)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4200</a:t>
                          </a:r>
                          <a:endParaRPr lang="ru-RU" sz="16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1731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351650"/>
                  </p:ext>
                </p:extLst>
              </p:nvPr>
            </p:nvGraphicFramePr>
            <p:xfrm>
              <a:off x="5035050" y="231357"/>
              <a:ext cx="6890243" cy="639528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563978"/>
                    <a:gridCol w="1108800"/>
                    <a:gridCol w="1109644"/>
                    <a:gridCol w="1107821"/>
                  </a:tblGrid>
                  <a:tr h="2609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E(MeV)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1500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3000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20930" r="-93857" b="-2286047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622</a:t>
                          </a:r>
                          <a:r>
                            <a:rPr lang="en-US" sz="1600" dirty="0" smtClean="0">
                              <a:effectLst/>
                            </a:rPr>
                            <a:t>.</a:t>
                          </a:r>
                          <a:r>
                            <a:rPr lang="ru-RU" sz="1600" dirty="0" smtClean="0">
                              <a:effectLst/>
                            </a:rPr>
                            <a:t>712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220930" r="-93857" b="-2186047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</a:t>
                          </a:r>
                          <a:r>
                            <a:rPr lang="ru-RU" sz="1600" dirty="0" smtClean="0">
                              <a:effectLst/>
                            </a:rPr>
                            <a:t>50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q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727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430952" r="-93857" b="-2035714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60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8479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474468" r="-93857" b="-1719149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627907" r="-93857" b="-1779070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814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680435" r="-93857" b="-1563043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682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815909" r="-93857" b="-1534091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07509" t="-815909" r="-733" b="-153409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I(A)</a:t>
                          </a:r>
                          <a:endParaRPr lang="ru-RU" sz="16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895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929167" r="-93857" b="-1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148837" r="-93857" b="-1258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259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278571" r="-93857" b="-118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346512" r="-93857" b="-10604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446512" r="-93857" b="-9604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0.0153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0.0139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546512" r="-93857" b="-8604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646512" r="-93857" b="-7604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0.27/0.9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0.4/0.7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0.5/0.6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746512" r="-93857" b="-6604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4/15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7/12.6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10/11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846512" r="-93857" b="-5604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3/22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6/12.8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12/13.7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9451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1743750" r="-93857" b="-402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0.4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2058140" r="-93857" b="-3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0.005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0.007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8149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2017391" r="-93857" b="-226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0.08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0.072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0.09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2265116" r="-93857" b="-1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effectLst/>
                            </a:rPr>
                            <a:t>2800</a:t>
                          </a:r>
                          <a:endParaRPr lang="ru-RU" sz="16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092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71" t="-2365116" r="-93857" b="-418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4200</a:t>
                          </a:r>
                          <a:endParaRPr lang="ru-RU" sz="16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3200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1731</a:t>
                          </a:r>
                          <a:endParaRPr lang="ru-RU" sz="16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3915" y="900468"/>
                <a:ext cx="4495800" cy="5717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Minimal energy increased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=1.5</m:t>
                    </m:r>
                  </m:oMath>
                </a14:m>
                <a:r>
                  <a:rPr lang="en-US" sz="2400" dirty="0" smtClean="0"/>
                  <a:t> GeV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Relaxed lattice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GeV is possible, but not priority</a:t>
                </a:r>
              </a:p>
              <a:p>
                <a:pPr lvl="1"/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Increased,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&amp;=0.5→1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e>
                          <m:e>
                            <m:sSubSup>
                              <m:sSub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&amp;=5→1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</m:eqArr>
                      </m:e>
                    </m:d>
                  </m:oMath>
                </a14:m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err="1" smtClean="0"/>
                  <a:t>K.Oide’s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type of Interaction Region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FODO 90</a:t>
                </a:r>
                <a:r>
                  <a:rPr lang="en-US" sz="2400" dirty="0" smtClean="0">
                    <a:sym typeface="Symbol" panose="05050102010706020507" pitchFamily="18" charset="2"/>
                  </a:rPr>
                  <a:t></a:t>
                </a:r>
                <a:r>
                  <a:rPr lang="en-US" sz="2400" dirty="0" smtClean="0"/>
                  <a:t> cells </a:t>
                </a:r>
                <a:r>
                  <a:rPr lang="en-US" sz="2400" dirty="0"/>
                  <a:t>in the </a:t>
                </a:r>
                <a:r>
                  <a:rPr lang="en-US" sz="2400" dirty="0" smtClean="0"/>
                  <a:t>arcs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weaker </a:t>
                </a:r>
                <a:r>
                  <a:rPr lang="en-US" sz="2400" dirty="0" err="1" smtClean="0"/>
                  <a:t>sextupoles</a:t>
                </a:r>
                <a:endParaRPr lang="en-US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more </a:t>
                </a:r>
                <a:r>
                  <a:rPr lang="en-US" sz="2400" dirty="0" err="1" smtClean="0"/>
                  <a:t>sextupoles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5" y="900468"/>
                <a:ext cx="4495800" cy="5717463"/>
              </a:xfrm>
              <a:prstGeom prst="rect">
                <a:avLst/>
              </a:prstGeom>
              <a:blipFill rotWithShape="0">
                <a:blip r:embed="rId4"/>
                <a:stretch>
                  <a:fillRect l="-1762" t="-853" b="-1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Овал 1"/>
          <p:cNvSpPr/>
          <p:nvPr/>
        </p:nvSpPr>
        <p:spPr>
          <a:xfrm>
            <a:off x="8496082" y="4942985"/>
            <a:ext cx="3516521" cy="3866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3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FODO </a:t>
                </a:r>
                <a:r>
                  <a:rPr lang="en-US" smtClean="0"/>
                  <a:t>cell comparison </a:t>
                </a:r>
                <a:r>
                  <a:rPr lang="en-US" dirty="0" smtClean="0"/>
                  <a:t>by detuning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=20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=20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852" t="-17797" b="-313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9234894"/>
                  </p:ext>
                </p:extLst>
              </p:nvPr>
            </p:nvGraphicFramePr>
            <p:xfrm>
              <a:off x="199200" y="968855"/>
              <a:ext cx="11833700" cy="5542918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378391"/>
                    <a:gridCol w="3485103"/>
                    <a:gridCol w="3485103"/>
                    <a:gridCol w="3485103"/>
                  </a:tblGrid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Lattice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Save/6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Save/8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Save/9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Cell</a:t>
                          </a:r>
                          <a:r>
                            <a:rPr lang="en-US" sz="18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1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sz="1800" b="1" i="1" baseline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1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𝝁</m:t>
                                  </m:r>
                                </m:e>
                                <m:sub>
                                  <m:r>
                                    <a:rPr lang="en-US" sz="1800" b="1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oMath>
                          </a14:m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/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US" sz="18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oMath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oMath>
                          </a14:m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/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oMath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b="0" i="1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oMath>
                          </a14:m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/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b="0" i="1" dirty="0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b="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oMath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𝒄𝒆𝒍𝒍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 smtClean="0"/>
                            <a:t> per arc </a:t>
                          </a:r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/>
                            <a:t>E, GeV</a:t>
                          </a:r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1.75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8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ru-RU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800" dirty="0" smtClean="0">
                              <a:effectLst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8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ru-RU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ru-RU" sz="1800" i="1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800" dirty="0" smtClean="0">
                              <a:effectLst/>
                            </a:rPr>
                            <a:t>(mm</a:t>
                          </a:r>
                          <a:r>
                            <a:rPr lang="en-US" sz="1800" dirty="0">
                              <a:effectLst/>
                            </a:rPr>
                            <a:t>)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100 / 2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100 /</a:t>
                          </a:r>
                          <a:r>
                            <a:rPr lang="en-US" sz="1800" baseline="0" dirty="0" smtClean="0"/>
                            <a:t> 2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100 / 1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800" dirty="0" smtClean="0"/>
                            <a:t>(m)</a:t>
                          </a:r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8.9×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11×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11×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𝒙𝒙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18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𝒚𝒙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𝒙𝒚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18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1800" b="1" i="1" smtClean="0">
                                              <a:latin typeface="Cambria Math" panose="02040503050406030204" pitchFamily="18" charset="0"/>
                                            </a:rPr>
                                            <m:t>𝒚𝒚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𝛼𝛽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sub>
                                    </m:sSub>
                                  </m:den>
                                </m:f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FRINGE OFF</a:t>
                          </a: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9.2×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−5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3.0×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en-US" sz="1800" dirty="0" smtClean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−5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3.7×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−5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FRINGE ON</a:t>
                          </a:r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6.7×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9689" marR="49689" marT="0" marB="0"/>
                    </a:tc>
                  </a:tr>
                  <a:tr h="24002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CRAB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6.7×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3.0×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8.3×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4.1×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8.2×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IR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8.2×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4.1×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8.1×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126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ARC Y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1.0×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5.0×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8.4×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4.2×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7.5×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8.2×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948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ARC X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−7.4×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6.7×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3.3×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3.0×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.2×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7.8×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3.9×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3.4×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.0×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7.9×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1.4×</m:t>
                                      </m:r>
                                      <m:sSup>
                                        <m:sSupPr>
                                          <m:ctrlP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9234894"/>
                  </p:ext>
                </p:extLst>
              </p:nvPr>
            </p:nvGraphicFramePr>
            <p:xfrm>
              <a:off x="199200" y="968855"/>
              <a:ext cx="11833700" cy="5542918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378391"/>
                    <a:gridCol w="3485103"/>
                    <a:gridCol w="3485103"/>
                    <a:gridCol w="3485103"/>
                  </a:tblGrid>
                  <a:tr h="29349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Lattice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Save/6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Save/8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Save/9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4151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442" t="-86765" r="-761504" b="-117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86765" r="-200874" b="-117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86765" r="-100874" b="-117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86765" r="-874" b="-1172059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442" t="-276087" r="-761504" b="-16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276087" r="-200874" b="-16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276087" r="-100874" b="-16326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276087" r="-874" b="-1632609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/>
                            <a:t>E, GeV</a:t>
                          </a:r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1.75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31673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442" t="-419231" r="-761504" b="-125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100 / 2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100 /</a:t>
                          </a:r>
                          <a:r>
                            <a:rPr lang="en-US" sz="1800" baseline="0" dirty="0" smtClean="0"/>
                            <a:t> 2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/>
                            <a:t>100 / 1</a:t>
                          </a:r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442" t="-600000" r="-761504" b="-135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600000" r="-200874" b="-135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600000" r="-100874" b="-135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600000" r="-874" b="-1353333"/>
                          </a:stretch>
                        </a:blipFill>
                      </a:tcPr>
                    </a:tc>
                  </a:tr>
                  <a:tr h="60140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442" t="-318182" r="-761504" b="-515152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228" t="-318182" r="-291" b="-51515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1800" dirty="0"/>
                        </a:p>
                      </a:txBody>
                      <a:tcPr marL="49689" marR="49689" marT="0" marB="0"/>
                    </a:tc>
                  </a:tr>
                  <a:tr h="49257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FRINGE OFF</a:t>
                          </a: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511111" r="-200874" b="-5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511111" r="-100874" b="-5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511111" r="-874" b="-529630"/>
                          </a:stretch>
                        </a:blipFill>
                      </a:tcPr>
                    </a:tc>
                  </a:tr>
                  <a:tr h="49257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/>
                            <a:t>FRINGE ON</a:t>
                          </a:r>
                          <a:endParaRPr lang="ru-RU" sz="18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611111" r="-200874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611111" r="-100874" b="-4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611111" r="-874" b="-429630"/>
                          </a:stretch>
                        </a:blipFill>
                      </a:tcPr>
                    </a:tc>
                  </a:tr>
                  <a:tr h="5270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CRAB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669767" r="-200874" b="-3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669767" r="-100874" b="-304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669767" r="-874" b="-304651"/>
                          </a:stretch>
                        </a:blipFill>
                      </a:tcPr>
                    </a:tc>
                  </a:tr>
                  <a:tr h="5269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IR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760920" r="-200874" b="-2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760920" r="-100874" b="-2011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760920" r="-874" b="-201149"/>
                          </a:stretch>
                        </a:blipFill>
                      </a:tcPr>
                    </a:tc>
                  </a:tr>
                  <a:tr h="5270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ARC Y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870930" r="-200874" b="-10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870930" r="-100874" b="-10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870930" r="-874" b="-103488"/>
                          </a:stretch>
                        </a:blipFill>
                      </a:tcPr>
                    </a:tc>
                  </a:tr>
                  <a:tr h="5269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+ ARC X ON</a:t>
                          </a:r>
                          <a:endParaRPr lang="ru-RU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9685" t="-959770" r="-200874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139685" t="-959770" r="-100874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239685" t="-959770" r="-874" b="-22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3374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 and layout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t="15949" r="7994" b="10769"/>
          <a:stretch/>
        </p:blipFill>
        <p:spPr>
          <a:xfrm rot="5400000">
            <a:off x="488844" y="150157"/>
            <a:ext cx="5400000" cy="6377687"/>
          </a:xfrm>
          <a:prstGeom prst="rect">
            <a:avLst/>
          </a:prstGeom>
        </p:spPr>
      </p:pic>
      <p:grpSp>
        <p:nvGrpSpPr>
          <p:cNvPr id="33" name="Группа 32"/>
          <p:cNvGrpSpPr>
            <a:grpSpLocks noChangeAspect="1"/>
          </p:cNvGrpSpPr>
          <p:nvPr/>
        </p:nvGrpSpPr>
        <p:grpSpPr>
          <a:xfrm>
            <a:off x="6432000" y="1412109"/>
            <a:ext cx="5760000" cy="3968467"/>
            <a:chOff x="1400014" y="673053"/>
            <a:chExt cx="8739570" cy="6021305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1400014" y="673053"/>
              <a:ext cx="8739570" cy="5975516"/>
              <a:chOff x="1400014" y="673053"/>
              <a:chExt cx="8739570" cy="5975516"/>
            </a:xfrm>
          </p:grpSpPr>
          <p:grpSp>
            <p:nvGrpSpPr>
              <p:cNvPr id="36" name="Группа 35"/>
              <p:cNvGrpSpPr/>
              <p:nvPr/>
            </p:nvGrpSpPr>
            <p:grpSpPr>
              <a:xfrm>
                <a:off x="1400014" y="673053"/>
                <a:ext cx="8739570" cy="5975516"/>
                <a:chOff x="1400014" y="673053"/>
                <a:chExt cx="8739570" cy="5975516"/>
              </a:xfrm>
            </p:grpSpPr>
            <p:grpSp>
              <p:nvGrpSpPr>
                <p:cNvPr id="38" name="Группа 37"/>
                <p:cNvGrpSpPr/>
                <p:nvPr/>
              </p:nvGrpSpPr>
              <p:grpSpPr>
                <a:xfrm>
                  <a:off x="1400014" y="673053"/>
                  <a:ext cx="8739570" cy="5975516"/>
                  <a:chOff x="1400014" y="673053"/>
                  <a:chExt cx="8739570" cy="5975516"/>
                </a:xfrm>
              </p:grpSpPr>
              <p:pic>
                <p:nvPicPr>
                  <p:cNvPr id="43" name="Рисунок 42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30" t="7378" b="3312"/>
                  <a:stretch/>
                </p:blipFill>
                <p:spPr>
                  <a:xfrm>
                    <a:off x="1400014" y="888569"/>
                    <a:ext cx="8739570" cy="5760000"/>
                  </a:xfrm>
                  <a:prstGeom prst="rect">
                    <a:avLst/>
                  </a:prstGeom>
                </p:spPr>
              </p:pic>
              <p:grpSp>
                <p:nvGrpSpPr>
                  <p:cNvPr id="44" name="Группа 43"/>
                  <p:cNvGrpSpPr/>
                  <p:nvPr/>
                </p:nvGrpSpPr>
                <p:grpSpPr>
                  <a:xfrm>
                    <a:off x="4984915" y="4990868"/>
                    <a:ext cx="683869" cy="792000"/>
                    <a:chOff x="4913795" y="4797828"/>
                    <a:chExt cx="683869" cy="792000"/>
                  </a:xfrm>
                </p:grpSpPr>
                <p:cxnSp>
                  <p:nvCxnSpPr>
                    <p:cNvPr id="58" name="Прямая соединительная линия 57"/>
                    <p:cNvCxnSpPr/>
                    <p:nvPr/>
                  </p:nvCxnSpPr>
                  <p:spPr>
                    <a:xfrm>
                      <a:off x="5025600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Прямая соединительная линия 58"/>
                    <p:cNvCxnSpPr/>
                    <p:nvPr/>
                  </p:nvCxnSpPr>
                  <p:spPr>
                    <a:xfrm>
                      <a:off x="5597664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4913795" y="4797828"/>
                      <a:ext cx="514885" cy="523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800" dirty="0" smtClean="0"/>
                        <a:t>SS</a:t>
                      </a:r>
                      <a:endParaRPr lang="ru-RU" sz="2800" dirty="0"/>
                    </a:p>
                  </p:txBody>
                </p:sp>
              </p:grpSp>
              <p:grpSp>
                <p:nvGrpSpPr>
                  <p:cNvPr id="45" name="Группа 44"/>
                  <p:cNvGrpSpPr/>
                  <p:nvPr/>
                </p:nvGrpSpPr>
                <p:grpSpPr>
                  <a:xfrm rot="14068668">
                    <a:off x="8317829" y="2746139"/>
                    <a:ext cx="676915" cy="792000"/>
                    <a:chOff x="4920749" y="4797828"/>
                    <a:chExt cx="676915" cy="792000"/>
                  </a:xfrm>
                </p:grpSpPr>
                <p:cxnSp>
                  <p:nvCxnSpPr>
                    <p:cNvPr id="55" name="Прямая соединительная линия 54"/>
                    <p:cNvCxnSpPr/>
                    <p:nvPr/>
                  </p:nvCxnSpPr>
                  <p:spPr>
                    <a:xfrm>
                      <a:off x="5025600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Прямая соединительная линия 55"/>
                    <p:cNvCxnSpPr/>
                    <p:nvPr/>
                  </p:nvCxnSpPr>
                  <p:spPr>
                    <a:xfrm>
                      <a:off x="5597664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TextBox 56"/>
                    <p:cNvSpPr txBox="1"/>
                    <p:nvPr/>
                  </p:nvSpPr>
                  <p:spPr>
                    <a:xfrm>
                      <a:off x="4920749" y="4814190"/>
                      <a:ext cx="514887" cy="52321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800" dirty="0" smtClean="0"/>
                        <a:t>SS</a:t>
                      </a:r>
                      <a:endParaRPr lang="ru-RU" sz="2800" dirty="0"/>
                    </a:p>
                  </p:txBody>
                </p:sp>
              </p:grpSp>
              <p:grpSp>
                <p:nvGrpSpPr>
                  <p:cNvPr id="46" name="Группа 45"/>
                  <p:cNvGrpSpPr/>
                  <p:nvPr/>
                </p:nvGrpSpPr>
                <p:grpSpPr>
                  <a:xfrm>
                    <a:off x="6407309" y="4990868"/>
                    <a:ext cx="683875" cy="792000"/>
                    <a:chOff x="4913789" y="4797828"/>
                    <a:chExt cx="683875" cy="792000"/>
                  </a:xfrm>
                </p:grpSpPr>
                <p:cxnSp>
                  <p:nvCxnSpPr>
                    <p:cNvPr id="52" name="Прямая соединительная линия 51"/>
                    <p:cNvCxnSpPr/>
                    <p:nvPr/>
                  </p:nvCxnSpPr>
                  <p:spPr>
                    <a:xfrm>
                      <a:off x="5025600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Прямая соединительная линия 52"/>
                    <p:cNvCxnSpPr/>
                    <p:nvPr/>
                  </p:nvCxnSpPr>
                  <p:spPr>
                    <a:xfrm>
                      <a:off x="5597664" y="4797828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4" name="TextBox 53"/>
                    <p:cNvSpPr txBox="1"/>
                    <p:nvPr/>
                  </p:nvSpPr>
                  <p:spPr>
                    <a:xfrm>
                      <a:off x="4913789" y="4797828"/>
                      <a:ext cx="550153" cy="523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800" dirty="0" err="1" smtClean="0"/>
                        <a:t>Inj</a:t>
                      </a:r>
                      <a:endParaRPr lang="ru-RU" sz="2800" dirty="0"/>
                    </a:p>
                  </p:txBody>
                </p:sp>
              </p:grpSp>
              <p:sp>
                <p:nvSpPr>
                  <p:cNvPr id="47" name="TextBox 46"/>
                  <p:cNvSpPr txBox="1"/>
                  <p:nvPr/>
                </p:nvSpPr>
                <p:spPr>
                  <a:xfrm rot="16200000">
                    <a:off x="5532121" y="4990867"/>
                    <a:ext cx="809836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dirty="0" smtClean="0"/>
                      <a:t>Xing</a:t>
                    </a:r>
                    <a:endParaRPr lang="ru-RU" sz="2800" dirty="0"/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5820854" y="673053"/>
                    <a:ext cx="460383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dirty="0" smtClean="0"/>
                      <a:t>IP</a:t>
                    </a:r>
                    <a:endParaRPr lang="ru-RU" sz="2800" dirty="0"/>
                  </a:p>
                </p:txBody>
              </p:sp>
              <p:grpSp>
                <p:nvGrpSpPr>
                  <p:cNvPr id="49" name="Группа 48"/>
                  <p:cNvGrpSpPr/>
                  <p:nvPr/>
                </p:nvGrpSpPr>
                <p:grpSpPr>
                  <a:xfrm>
                    <a:off x="3689048" y="2330305"/>
                    <a:ext cx="4763831" cy="0"/>
                    <a:chOff x="3689048" y="2330305"/>
                    <a:chExt cx="4763831" cy="0"/>
                  </a:xfrm>
                </p:grpSpPr>
                <p:cxnSp>
                  <p:nvCxnSpPr>
                    <p:cNvPr id="50" name="Прямая соединительная линия 49"/>
                    <p:cNvCxnSpPr/>
                    <p:nvPr/>
                  </p:nvCxnSpPr>
                  <p:spPr>
                    <a:xfrm rot="18600000">
                      <a:off x="4085048" y="1934305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Прямая соединительная линия 50"/>
                    <p:cNvCxnSpPr/>
                    <p:nvPr/>
                  </p:nvCxnSpPr>
                  <p:spPr>
                    <a:xfrm rot="3000000">
                      <a:off x="8056879" y="1934305"/>
                      <a:ext cx="0" cy="79200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Группа 38"/>
                <p:cNvGrpSpPr/>
                <p:nvPr/>
              </p:nvGrpSpPr>
              <p:grpSpPr>
                <a:xfrm rot="7610326">
                  <a:off x="3298153" y="2668878"/>
                  <a:ext cx="670646" cy="810236"/>
                  <a:chOff x="4927018" y="4779592"/>
                  <a:chExt cx="670646" cy="810236"/>
                </a:xfrm>
              </p:grpSpPr>
              <p:cxnSp>
                <p:nvCxnSpPr>
                  <p:cNvPr id="40" name="Прямая соединительная линия 39"/>
                  <p:cNvCxnSpPr/>
                  <p:nvPr/>
                </p:nvCxnSpPr>
                <p:spPr>
                  <a:xfrm>
                    <a:off x="5025600" y="4797828"/>
                    <a:ext cx="0" cy="792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>
                    <a:off x="5597664" y="4797828"/>
                    <a:ext cx="0" cy="792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4927018" y="4779592"/>
                    <a:ext cx="514885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dirty="0" smtClean="0"/>
                      <a:t>SS</a:t>
                    </a:r>
                    <a:endParaRPr lang="ru-RU" sz="2800" dirty="0"/>
                  </a:p>
                </p:txBody>
              </p:sp>
            </p:grpSp>
          </p:grpSp>
          <p:sp>
            <p:nvSpPr>
              <p:cNvPr id="37" name="Прямоугольник 36"/>
              <p:cNvSpPr/>
              <p:nvPr/>
            </p:nvSpPr>
            <p:spPr>
              <a:xfrm>
                <a:off x="4635027" y="1602983"/>
                <a:ext cx="2853665" cy="137061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2800" b="0" cap="none" spc="0" dirty="0" smtClean="0">
                    <a:ln w="0"/>
                    <a:solidFill>
                      <a:schemeClr val="tx1"/>
                    </a:solidFill>
                  </a:rPr>
                  <a:t>Interaction Region</a:t>
                </a:r>
                <a:endParaRPr lang="ru-RU" sz="2800" b="0" cap="none" spc="0" dirty="0">
                  <a:ln w="0"/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Дуга 34"/>
            <p:cNvSpPr/>
            <p:nvPr/>
          </p:nvSpPr>
          <p:spPr>
            <a:xfrm rot="-2700000">
              <a:off x="3638786" y="1834358"/>
              <a:ext cx="4860000" cy="4860000"/>
            </a:xfrm>
            <a:prstGeom prst="arc">
              <a:avLst/>
            </a:prstGeom>
            <a:ln w="25400">
              <a:solidFill>
                <a:srgbClr val="FF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793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region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t="13518" b="11111"/>
          <a:stretch/>
        </p:blipFill>
        <p:spPr>
          <a:xfrm rot="5400000">
            <a:off x="6548993" y="459000"/>
            <a:ext cx="5346013" cy="59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5" t="14629" b="11019"/>
          <a:stretch/>
        </p:blipFill>
        <p:spPr>
          <a:xfrm rot="5400000">
            <a:off x="278867" y="459000"/>
            <a:ext cx="5382267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6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Straight and Arc sections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2312352" y="715678"/>
            <a:ext cx="1315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Straight</a:t>
            </a:r>
            <a:endParaRPr lang="ru-RU" sz="2800" dirty="0"/>
          </a:p>
        </p:txBody>
      </p:sp>
      <p:sp>
        <p:nvSpPr>
          <p:cNvPr id="52" name="TextBox 51"/>
          <p:cNvSpPr txBox="1"/>
          <p:nvPr/>
        </p:nvSpPr>
        <p:spPr>
          <a:xfrm>
            <a:off x="7409163" y="715678"/>
            <a:ext cx="3008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Arc: FODO 90 cells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" t="16905" r="2494" b="14048"/>
          <a:stretch/>
        </p:blipFill>
        <p:spPr>
          <a:xfrm rot="5400000">
            <a:off x="6395380" y="1061380"/>
            <a:ext cx="5653239" cy="59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" t="15396" r="6508" b="9445"/>
          <a:stretch/>
        </p:blipFill>
        <p:spPr>
          <a:xfrm rot="5400000">
            <a:off x="536273" y="681272"/>
            <a:ext cx="5407455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0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Рисунок 7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8" t="4572" r="13639" b="8876"/>
          <a:stretch/>
        </p:blipFill>
        <p:spPr>
          <a:xfrm>
            <a:off x="7330831" y="3295261"/>
            <a:ext cx="2952000" cy="24712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Siberian Snake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7516" y="715453"/>
            <a:ext cx="7643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The goal is to provide longitudinal polarization at IP</a:t>
            </a:r>
            <a:endParaRPr lang="ru-RU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295181" y="5663078"/>
                <a:ext cx="11601638" cy="988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2800" dirty="0" smtClean="0"/>
                  <a:t>To decouple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b="0" dirty="0" smtClean="0"/>
                  <a:t>, </a:t>
                </a:r>
                <a:r>
                  <a:rPr lang="en-US" sz="2800" dirty="0" smtClean="0"/>
                  <a:t>7 quadrupoles needed</a:t>
                </a:r>
              </a:p>
              <a:p>
                <a:pPr algn="r"/>
                <a:r>
                  <a:rPr lang="en-US" sz="2800" dirty="0" smtClean="0"/>
                  <a:t>Solenoid spin rotation angle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𝑠𝑜𝑙</m:t>
                        </m:r>
                      </m:sub>
                    </m:sSub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=7 </m:t>
                    </m:r>
                    <m:r>
                      <m:rPr>
                        <m:nor/>
                      </m:rPr>
                      <a:rPr lang="en-US" sz="2800" b="0" i="0" dirty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sz="2800" dirty="0" smtClean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=3.5 </m:t>
                    </m:r>
                    <m:r>
                      <m:rPr>
                        <m:nor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800" dirty="0" smtClean="0"/>
                  <a:t>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=2.6 </m:t>
                    </m:r>
                    <m:r>
                      <m:rPr>
                        <m:nor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81" y="5663078"/>
                <a:ext cx="11601638" cy="988091"/>
              </a:xfrm>
              <a:prstGeom prst="rect">
                <a:avLst/>
              </a:prstGeom>
              <a:blipFill rotWithShape="0">
                <a:blip r:embed="rId3"/>
                <a:stretch>
                  <a:fillRect l="-53" t="-6173" r="-1050" b="-1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Группа 78"/>
          <p:cNvGrpSpPr/>
          <p:nvPr/>
        </p:nvGrpSpPr>
        <p:grpSpPr>
          <a:xfrm>
            <a:off x="105213" y="1547622"/>
            <a:ext cx="6030760" cy="3590752"/>
            <a:chOff x="5851695" y="1653360"/>
            <a:chExt cx="6030760" cy="3590752"/>
          </a:xfrm>
        </p:grpSpPr>
        <p:grpSp>
          <p:nvGrpSpPr>
            <p:cNvPr id="24" name="Группа 23"/>
            <p:cNvGrpSpPr>
              <a:grpSpLocks noChangeAspect="1"/>
            </p:cNvGrpSpPr>
            <p:nvPr/>
          </p:nvGrpSpPr>
          <p:grpSpPr>
            <a:xfrm>
              <a:off x="5851695" y="1653360"/>
              <a:ext cx="6030760" cy="3590752"/>
              <a:chOff x="2572252" y="2050337"/>
              <a:chExt cx="8109934" cy="4828708"/>
            </a:xfrm>
          </p:grpSpPr>
          <p:grpSp>
            <p:nvGrpSpPr>
              <p:cNvPr id="17" name="Группа 16"/>
              <p:cNvGrpSpPr/>
              <p:nvPr/>
            </p:nvGrpSpPr>
            <p:grpSpPr>
              <a:xfrm>
                <a:off x="3962101" y="2973512"/>
                <a:ext cx="5727908" cy="3828842"/>
                <a:chOff x="3962101" y="2973512"/>
                <a:chExt cx="5727908" cy="3828842"/>
              </a:xfrm>
            </p:grpSpPr>
            <p:grpSp>
              <p:nvGrpSpPr>
                <p:cNvPr id="13" name="Группа 12"/>
                <p:cNvGrpSpPr/>
                <p:nvPr/>
              </p:nvGrpSpPr>
              <p:grpSpPr>
                <a:xfrm>
                  <a:off x="3962101" y="2973512"/>
                  <a:ext cx="5727908" cy="3828842"/>
                  <a:chOff x="3962101" y="2973512"/>
                  <a:chExt cx="5727908" cy="3828842"/>
                </a:xfrm>
              </p:grpSpPr>
              <p:sp>
                <p:nvSpPr>
                  <p:cNvPr id="7" name="Умножение 6"/>
                  <p:cNvSpPr/>
                  <p:nvPr/>
                </p:nvSpPr>
                <p:spPr>
                  <a:xfrm>
                    <a:off x="6646055" y="2973512"/>
                    <a:ext cx="360000" cy="360000"/>
                  </a:xfrm>
                  <a:prstGeom prst="mathMultiply">
                    <a:avLst/>
                  </a:pr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" name="Овал 5"/>
                  <p:cNvSpPr/>
                  <p:nvPr/>
                </p:nvSpPr>
                <p:spPr>
                  <a:xfrm>
                    <a:off x="3962101" y="3153512"/>
                    <a:ext cx="5727908" cy="3507405"/>
                  </a:xfrm>
                  <a:prstGeom prst="ellipse">
                    <a:avLst/>
                  </a:prstGeom>
                  <a:noFill/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6570214" y="3221124"/>
                    <a:ext cx="511679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3200" b="1" dirty="0" smtClean="0"/>
                      <a:t>IP</a:t>
                    </a:r>
                    <a:endParaRPr lang="ru-RU" sz="3200" b="1" dirty="0"/>
                  </a:p>
                </p:txBody>
              </p:sp>
              <p:sp>
                <p:nvSpPr>
                  <p:cNvPr id="10" name="Прямоугольник 9"/>
                  <p:cNvSpPr/>
                  <p:nvPr/>
                </p:nvSpPr>
                <p:spPr>
                  <a:xfrm rot="18000000">
                    <a:off x="8532204" y="3087406"/>
                    <a:ext cx="282872" cy="993341"/>
                  </a:xfrm>
                  <a:prstGeom prst="rect">
                    <a:avLst/>
                  </a:prstGeom>
                  <a:ln w="317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" name="Прямоугольник 10"/>
                  <p:cNvSpPr/>
                  <p:nvPr/>
                </p:nvSpPr>
                <p:spPr>
                  <a:xfrm rot="3600000" flipH="1">
                    <a:off x="4915555" y="3087407"/>
                    <a:ext cx="282872" cy="993341"/>
                  </a:xfrm>
                  <a:prstGeom prst="rect">
                    <a:avLst/>
                  </a:prstGeom>
                  <a:ln w="317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" name="Прямоугольник 11"/>
                  <p:cNvSpPr/>
                  <p:nvPr/>
                </p:nvSpPr>
                <p:spPr>
                  <a:xfrm rot="5400000">
                    <a:off x="6684618" y="6164247"/>
                    <a:ext cx="282872" cy="993341"/>
                  </a:xfrm>
                  <a:prstGeom prst="rect">
                    <a:avLst/>
                  </a:prstGeom>
                  <a:ln w="3175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4" name="TextBox 13"/>
                <p:cNvSpPr txBox="1"/>
                <p:nvPr/>
              </p:nvSpPr>
              <p:spPr>
                <a:xfrm>
                  <a:off x="8094268" y="3662511"/>
                  <a:ext cx="78098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/>
                    <a:t>SS1</a:t>
                  </a:r>
                  <a:endParaRPr lang="ru-RU" sz="3200" b="1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435561" y="5810863"/>
                  <a:ext cx="780982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/>
                    <a:t>SS3</a:t>
                  </a:r>
                  <a:endParaRPr lang="ru-RU" sz="3200" b="1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974473" y="3662511"/>
                  <a:ext cx="780983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 b="1" dirty="0" smtClean="0"/>
                    <a:t>SS2</a:t>
                  </a:r>
                  <a:endParaRPr lang="ru-RU" sz="3200" b="1" dirty="0"/>
                </a:p>
              </p:txBody>
            </p:sp>
          </p:grpSp>
          <p:sp>
            <p:nvSpPr>
              <p:cNvPr id="18" name="Дуга 17"/>
              <p:cNvSpPr/>
              <p:nvPr/>
            </p:nvSpPr>
            <p:spPr>
              <a:xfrm>
                <a:off x="3962101" y="2720693"/>
                <a:ext cx="5727600" cy="3506400"/>
              </a:xfrm>
              <a:prstGeom prst="arc">
                <a:avLst>
                  <a:gd name="adj1" fmla="val 13356910"/>
                  <a:gd name="adj2" fmla="val 19039449"/>
                </a:avLst>
              </a:prstGeom>
              <a:ln w="12700">
                <a:solidFill>
                  <a:schemeClr val="tx1"/>
                </a:solidFill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Дуга 18"/>
              <p:cNvSpPr/>
              <p:nvPr/>
            </p:nvSpPr>
            <p:spPr>
              <a:xfrm>
                <a:off x="4946479" y="3072120"/>
                <a:ext cx="5105344" cy="3785879"/>
              </a:xfrm>
              <a:prstGeom prst="arc">
                <a:avLst>
                  <a:gd name="adj1" fmla="val 19487087"/>
                  <a:gd name="adj2" fmla="val 5671011"/>
                </a:avLst>
              </a:prstGeom>
              <a:ln w="12700">
                <a:solidFill>
                  <a:schemeClr val="tx1"/>
                </a:solidFill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Дуга 19"/>
              <p:cNvSpPr/>
              <p:nvPr/>
            </p:nvSpPr>
            <p:spPr>
              <a:xfrm flipH="1">
                <a:off x="3600287" y="3093166"/>
                <a:ext cx="5105344" cy="3785879"/>
              </a:xfrm>
              <a:prstGeom prst="arc">
                <a:avLst>
                  <a:gd name="adj1" fmla="val 19487087"/>
                  <a:gd name="adj2" fmla="val 5671011"/>
                </a:avLst>
              </a:prstGeom>
              <a:ln w="12700">
                <a:solidFill>
                  <a:schemeClr val="tx1"/>
                </a:solidFill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356801" y="2050337"/>
                <a:ext cx="9749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120</a:t>
                </a:r>
                <a:r>
                  <a:rPr lang="en-US" sz="3200" b="1" dirty="0" smtClean="0">
                    <a:sym typeface="Symbol" panose="05050102010706020507" pitchFamily="18" charset="2"/>
                  </a:rPr>
                  <a:t></a:t>
                </a:r>
                <a:endParaRPr lang="ru-RU" sz="32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9707239" y="5537267"/>
                <a:ext cx="9749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120</a:t>
                </a:r>
                <a:r>
                  <a:rPr lang="en-US" sz="3200" b="1" dirty="0" smtClean="0">
                    <a:sym typeface="Symbol" panose="05050102010706020507" pitchFamily="18" charset="2"/>
                  </a:rPr>
                  <a:t></a:t>
                </a:r>
                <a:endParaRPr lang="ru-RU" sz="3200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572252" y="5537267"/>
                <a:ext cx="97494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/>
                  <a:t>120</a:t>
                </a:r>
                <a:r>
                  <a:rPr lang="en-US" sz="3200" b="1" dirty="0" smtClean="0">
                    <a:sym typeface="Symbol" panose="05050102010706020507" pitchFamily="18" charset="2"/>
                  </a:rPr>
                  <a:t></a:t>
                </a:r>
                <a:endParaRPr lang="ru-RU" sz="3200" b="1" dirty="0"/>
              </a:p>
            </p:txBody>
          </p:sp>
        </p:grpSp>
        <p:sp>
          <p:nvSpPr>
            <p:cNvPr id="72" name="Стрелка вправо 71"/>
            <p:cNvSpPr/>
            <p:nvPr/>
          </p:nvSpPr>
          <p:spPr>
            <a:xfrm>
              <a:off x="8685798" y="2193699"/>
              <a:ext cx="684000" cy="216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Стрелка вправо 72"/>
            <p:cNvSpPr/>
            <p:nvPr/>
          </p:nvSpPr>
          <p:spPr>
            <a:xfrm rot="3600000">
              <a:off x="9956698" y="2730975"/>
              <a:ext cx="360000" cy="1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Стрелка вправо 73"/>
            <p:cNvSpPr/>
            <p:nvPr/>
          </p:nvSpPr>
          <p:spPr>
            <a:xfrm rot="600000">
              <a:off x="10691375" y="2941326"/>
              <a:ext cx="360000" cy="1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Стрелка вправо 74"/>
            <p:cNvSpPr/>
            <p:nvPr/>
          </p:nvSpPr>
          <p:spPr>
            <a:xfrm rot="12600000">
              <a:off x="9057106" y="4942869"/>
              <a:ext cx="360000" cy="1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Стрелка вправо 75"/>
            <p:cNvSpPr/>
            <p:nvPr/>
          </p:nvSpPr>
          <p:spPr>
            <a:xfrm rot="9600000">
              <a:off x="8334159" y="5101184"/>
              <a:ext cx="360000" cy="1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Стрелка вправо 76"/>
            <p:cNvSpPr/>
            <p:nvPr/>
          </p:nvSpPr>
          <p:spPr>
            <a:xfrm rot="16800000">
              <a:off x="7250868" y="2730974"/>
              <a:ext cx="360000" cy="1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Стрелка вправо 77"/>
            <p:cNvSpPr/>
            <p:nvPr/>
          </p:nvSpPr>
          <p:spPr>
            <a:xfrm rot="19800000">
              <a:off x="7964513" y="2462393"/>
              <a:ext cx="360000" cy="108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5826031" y="1221325"/>
            <a:ext cx="5932468" cy="1957658"/>
            <a:chOff x="364945" y="2725542"/>
            <a:chExt cx="5932468" cy="195765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364945" y="2736456"/>
                  <a:ext cx="1025665" cy="644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3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e>
                          <m:sub>
                            <m: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  <m:t>𝒔𝒐𝒍</m:t>
                            </m:r>
                          </m:sub>
                        </m:sSub>
                      </m:oMath>
                    </m:oMathPara>
                  </a14:m>
                  <a:endParaRPr lang="ru-RU" sz="3200" b="1" dirty="0"/>
                </a:p>
              </p:txBody>
            </p:sp>
          </mc:Choice>
          <mc:Fallback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945" y="2736456"/>
                  <a:ext cx="1025665" cy="64466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426153" y="3691148"/>
              <a:ext cx="5760000" cy="26446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Прямоугольник 26"/>
            <p:cNvSpPr/>
            <p:nvPr/>
          </p:nvSpPr>
          <p:spPr>
            <a:xfrm>
              <a:off x="426153" y="3346449"/>
              <a:ext cx="846474" cy="715844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 стрелкой 32"/>
            <p:cNvCxnSpPr/>
            <p:nvPr/>
          </p:nvCxnSpPr>
          <p:spPr>
            <a:xfrm flipV="1">
              <a:off x="2277866" y="2730765"/>
              <a:ext cx="0" cy="194721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Группа 33"/>
            <p:cNvGrpSpPr/>
            <p:nvPr/>
          </p:nvGrpSpPr>
          <p:grpSpPr>
            <a:xfrm>
              <a:off x="1696914" y="2725542"/>
              <a:ext cx="143712" cy="1957658"/>
              <a:chOff x="1791920" y="690879"/>
              <a:chExt cx="143712" cy="1957658"/>
            </a:xfrm>
          </p:grpSpPr>
          <p:cxnSp>
            <p:nvCxnSpPr>
              <p:cNvPr id="37" name="Прямая со стрелкой 36"/>
              <p:cNvCxnSpPr/>
              <p:nvPr/>
            </p:nvCxnSpPr>
            <p:spPr>
              <a:xfrm flipV="1">
                <a:off x="1865376" y="812381"/>
                <a:ext cx="0" cy="17301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non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flipV="1">
                <a:off x="1865376" y="690880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V="1">
                <a:off x="179512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 flipV="1">
                <a:off x="1791920" y="690879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flipH="1" flipV="1">
                <a:off x="186451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Прямая со стрелкой 41"/>
            <p:cNvCxnSpPr/>
            <p:nvPr/>
          </p:nvCxnSpPr>
          <p:spPr>
            <a:xfrm flipV="1">
              <a:off x="3296058" y="2730765"/>
              <a:ext cx="0" cy="194721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Группа 42"/>
            <p:cNvGrpSpPr/>
            <p:nvPr/>
          </p:nvGrpSpPr>
          <p:grpSpPr>
            <a:xfrm>
              <a:off x="2715106" y="2725542"/>
              <a:ext cx="143712" cy="1957658"/>
              <a:chOff x="1791920" y="690879"/>
              <a:chExt cx="143712" cy="1957658"/>
            </a:xfrm>
          </p:grpSpPr>
          <p:cxnSp>
            <p:nvCxnSpPr>
              <p:cNvPr id="44" name="Прямая со стрелкой 43"/>
              <p:cNvCxnSpPr/>
              <p:nvPr/>
            </p:nvCxnSpPr>
            <p:spPr>
              <a:xfrm flipV="1">
                <a:off x="1865376" y="812381"/>
                <a:ext cx="0" cy="17301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non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V="1">
                <a:off x="1865376" y="690880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flipV="1">
                <a:off x="179512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 flipV="1">
                <a:off x="1791920" y="690879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flipH="1" flipV="1">
                <a:off x="186451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Прямая со стрелкой 48"/>
            <p:cNvCxnSpPr/>
            <p:nvPr/>
          </p:nvCxnSpPr>
          <p:spPr>
            <a:xfrm flipV="1">
              <a:off x="4314250" y="2730765"/>
              <a:ext cx="0" cy="194721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Группа 49"/>
            <p:cNvGrpSpPr/>
            <p:nvPr/>
          </p:nvGrpSpPr>
          <p:grpSpPr>
            <a:xfrm>
              <a:off x="3733298" y="2725542"/>
              <a:ext cx="143712" cy="1957658"/>
              <a:chOff x="1791920" y="690879"/>
              <a:chExt cx="143712" cy="1957658"/>
            </a:xfrm>
          </p:grpSpPr>
          <p:cxnSp>
            <p:nvCxnSpPr>
              <p:cNvPr id="51" name="Прямая со стрелкой 50"/>
              <p:cNvCxnSpPr/>
              <p:nvPr/>
            </p:nvCxnSpPr>
            <p:spPr>
              <a:xfrm flipV="1">
                <a:off x="1865376" y="812381"/>
                <a:ext cx="0" cy="17301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non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flipV="1">
                <a:off x="1865376" y="690880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 flipV="1">
                <a:off x="179512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flipH="1" flipV="1">
                <a:off x="1791920" y="690879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 flipH="1" flipV="1">
                <a:off x="186451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Группа 55"/>
            <p:cNvGrpSpPr/>
            <p:nvPr/>
          </p:nvGrpSpPr>
          <p:grpSpPr>
            <a:xfrm>
              <a:off x="4751489" y="2725542"/>
              <a:ext cx="143712" cy="1957658"/>
              <a:chOff x="1791920" y="690879"/>
              <a:chExt cx="143712" cy="1957658"/>
            </a:xfrm>
          </p:grpSpPr>
          <p:cxnSp>
            <p:nvCxnSpPr>
              <p:cNvPr id="57" name="Прямая со стрелкой 56"/>
              <p:cNvCxnSpPr/>
              <p:nvPr/>
            </p:nvCxnSpPr>
            <p:spPr>
              <a:xfrm flipV="1">
                <a:off x="1865376" y="812381"/>
                <a:ext cx="0" cy="17301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non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 flipV="1">
                <a:off x="1865376" y="690880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 flipV="1">
                <a:off x="179512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H="1" flipV="1">
                <a:off x="1791920" y="690879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 flipH="1" flipV="1">
                <a:off x="186451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Прямая со стрелкой 65"/>
            <p:cNvCxnSpPr/>
            <p:nvPr/>
          </p:nvCxnSpPr>
          <p:spPr>
            <a:xfrm>
              <a:off x="536000" y="3536201"/>
              <a:ext cx="62678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5271748" y="2728908"/>
                  <a:ext cx="1025665" cy="644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3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</m:acc>
                          </m:e>
                          <m:sub>
                            <m:r>
                              <a:rPr lang="en-US" sz="3200" b="1" i="1" smtClean="0">
                                <a:latin typeface="Cambria Math" panose="02040503050406030204" pitchFamily="18" charset="0"/>
                              </a:rPr>
                              <m:t>𝒔𝒐𝒍</m:t>
                            </m:r>
                          </m:sub>
                        </m:sSub>
                      </m:oMath>
                    </m:oMathPara>
                  </a14:m>
                  <a:endParaRPr lang="ru-RU" sz="3200" b="1" dirty="0"/>
                </a:p>
              </p:txBody>
            </p:sp>
          </mc:Choice>
          <mc:Fallback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1748" y="2728908"/>
                  <a:ext cx="1025665" cy="64466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8" name="Прямоугольник 67"/>
            <p:cNvSpPr/>
            <p:nvPr/>
          </p:nvSpPr>
          <p:spPr>
            <a:xfrm>
              <a:off x="5332956" y="3338901"/>
              <a:ext cx="846474" cy="715844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9" name="Прямая со стрелкой 68"/>
            <p:cNvCxnSpPr/>
            <p:nvPr/>
          </p:nvCxnSpPr>
          <p:spPr>
            <a:xfrm>
              <a:off x="5442803" y="3528653"/>
              <a:ext cx="62678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90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Polarization (number of snakes)</a:t>
            </a:r>
            <a:endParaRPr lang="ru-RU" dirty="0"/>
          </a:p>
        </p:txBody>
      </p:sp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2776"/>
            <a:ext cx="7560000" cy="4343138"/>
          </a:xfr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000" y="2818806"/>
            <a:ext cx="5940000" cy="40391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31414" y="1538110"/>
            <a:ext cx="257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Particle replenishing time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2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Nonlinear dynamics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1252" t="4394" r="20312" b="8268"/>
          <a:stretch/>
        </p:blipFill>
        <p:spPr>
          <a:xfrm>
            <a:off x="4847822" y="4276300"/>
            <a:ext cx="2314587" cy="244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02" t="50023" b="1"/>
          <a:stretch/>
        </p:blipFill>
        <p:spPr>
          <a:xfrm>
            <a:off x="4115951" y="1237676"/>
            <a:ext cx="3984073" cy="306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03" t="50029" b="3"/>
          <a:stretch/>
        </p:blipFill>
        <p:spPr>
          <a:xfrm>
            <a:off x="8167093" y="1237676"/>
            <a:ext cx="3996726" cy="306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08" t="50024"/>
          <a:stretch/>
        </p:blipFill>
        <p:spPr>
          <a:xfrm>
            <a:off x="16126" y="1237676"/>
            <a:ext cx="4032756" cy="306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1311" y="728961"/>
            <a:ext cx="2911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4d, on momentum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01797" y="711969"/>
                <a:ext cx="3406638" cy="557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5d,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/>
                  <a:t>, CRAB ON</a:t>
                </a:r>
                <a:endParaRPr lang="ru-RU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797" y="711969"/>
                <a:ext cx="3406638" cy="557204"/>
              </a:xfrm>
              <a:prstGeom prst="rect">
                <a:avLst/>
              </a:prstGeom>
              <a:blipFill rotWithShape="0">
                <a:blip r:embed="rId7"/>
                <a:stretch>
                  <a:fillRect l="-3757" t="-10989" r="-2326" b="-252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467676" y="711969"/>
                <a:ext cx="3504421" cy="557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5d,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800" dirty="0" smtClean="0"/>
                  <a:t>, CRAB OFF</a:t>
                </a:r>
                <a:endParaRPr lang="ru-RU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7676" y="711969"/>
                <a:ext cx="3504421" cy="557204"/>
              </a:xfrm>
              <a:prstGeom prst="rect">
                <a:avLst/>
              </a:prstGeom>
              <a:blipFill rotWithShape="0">
                <a:blip r:embed="rId8"/>
                <a:stretch>
                  <a:fillRect l="-3478" t="-10989" r="-2609" b="-252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/>
          <a:srcRect l="20669" t="4573" r="20557" b="8377"/>
          <a:stretch/>
        </p:blipFill>
        <p:spPr>
          <a:xfrm>
            <a:off x="9052037" y="4297676"/>
            <a:ext cx="2335698" cy="24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83065" y="5312524"/>
                <a:ext cx="3432158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𝒏𝒎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𝜹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65" y="5312524"/>
                <a:ext cx="3432158" cy="375552"/>
              </a:xfrm>
              <a:prstGeom prst="rect">
                <a:avLst/>
              </a:prstGeom>
              <a:blipFill rotWithShape="0">
                <a:blip r:embed="rId10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5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Detuning CRAB ON and OFF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3100" i="1">
                        <a:latin typeface="Cambria Math" panose="02040503050406030204" pitchFamily="18" charset="0"/>
                      </a:rPr>
                      <m:t>0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31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15</m:t>
                    </m:r>
                    <m:sSub>
                      <m:sSubPr>
                        <m:ctrlPr>
                          <a:rPr lang="en-US" sz="3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31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3100" b="0" i="1" smtClean="0">
                        <a:latin typeface="Cambria Math" panose="02040503050406030204" pitchFamily="18" charset="0"/>
                      </a:rPr>
                      <m:t>=1.5%</m:t>
                    </m:r>
                  </m:oMath>
                </a14:m>
                <a:r>
                  <a:rPr lang="en-US" dirty="0"/>
                  <a:t>)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1852" t="-17797" b="-313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4424666"/>
                  </p:ext>
                </p:extLst>
              </p:nvPr>
            </p:nvGraphicFramePr>
            <p:xfrm>
              <a:off x="1163466" y="1420749"/>
              <a:ext cx="9865069" cy="4016503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288490"/>
                    <a:gridCol w="3290992"/>
                    <a:gridCol w="3285587"/>
                  </a:tblGrid>
                  <a:tr h="2126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solidFill>
                              <a:srgbClr val="8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  <a:latin typeface="+mn-lt"/>
                            </a:rPr>
                            <a:t>CRAB ON</a:t>
                          </a:r>
                          <a:endParaRPr lang="ru-RU" sz="28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  <a:latin typeface="+mn-lt"/>
                            </a:rPr>
                            <a:t>CRAB OFF</a:t>
                          </a:r>
                          <a:endParaRPr lang="ru-RU" sz="28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2360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p>
                                        <m:r>
                                          <a:rPr lang="en-US" sz="28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𝜕𝛿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oMath>
                            </m:oMathPara>
                          </a14:m>
                          <a:endParaRPr lang="ru-RU" sz="2800" dirty="0">
                            <a:solidFill>
                              <a:srgbClr val="8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3.1×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 smtClean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−4×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3602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p>
                                        <m:r>
                                          <a:rPr lang="en-US" sz="28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US" sz="2800" b="1" i="1" smtClean="0">
                                            <a:latin typeface="Cambria Math" panose="02040503050406030204" pitchFamily="18" charset="0"/>
                                          </a:rPr>
                                          <m:t>𝒚</m:t>
                                        </m:r>
                                      </m:sub>
                                    </m:s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𝜕𝛿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oMath>
                            </m:oMathPara>
                          </a14:m>
                          <a:endParaRPr lang="ru-RU" sz="2800" dirty="0">
                            <a:solidFill>
                              <a:srgbClr val="8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b="1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  <m:r>
                                  <a:rPr lang="en-US" sz="28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8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b="1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3602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8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  <m:f>
                                  <m:f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e>
                                      <m:sup>
                                        <m:r>
                                          <a:rPr lang="en-US" sz="2800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p>
                                      <m:sSupPr>
                                        <m:ctrlP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p>
                                        <m:r>
                                          <a:rPr lang="en-US" sz="2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800" dirty="0" smtClean="0"/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solidFill>
                              <a:srgbClr val="8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800" b="1" i="1" dirty="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  <m:r>
                                  <a:rPr lang="ru-RU" sz="2800" b="1" i="1" dirty="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ru-RU" sz="2800" b="1" i="1" dirty="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𝟏𝟖</m:t>
                                </m:r>
                              </m:oMath>
                            </m:oMathPara>
                          </a14:m>
                          <a:endParaRPr lang="ru-RU" sz="2800" b="1" dirty="0" smtClean="0">
                            <a:solidFill>
                              <a:srgbClr val="FF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𝟑𝟕</m:t>
                                </m:r>
                                <m:r>
                                  <a:rPr lang="en-US" sz="2800" b="1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b="1" dirty="0">
                            <a:solidFill>
                              <a:srgbClr val="FF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4424666"/>
                  </p:ext>
                </p:extLst>
              </p:nvPr>
            </p:nvGraphicFramePr>
            <p:xfrm>
              <a:off x="1163466" y="1420749"/>
              <a:ext cx="9865069" cy="4016503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3288490"/>
                    <a:gridCol w="3290992"/>
                    <a:gridCol w="3285587"/>
                  </a:tblGrid>
                  <a:tr h="45656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solidFill>
                              <a:srgbClr val="800000"/>
                            </a:solidFill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  <a:latin typeface="+mn-lt"/>
                            </a:rPr>
                            <a:t>CRAB ON</a:t>
                          </a:r>
                          <a:endParaRPr lang="ru-RU" sz="28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  <a:latin typeface="+mn-lt"/>
                            </a:rPr>
                            <a:t>CRAB OFF</a:t>
                          </a:r>
                          <a:endParaRPr lang="ru-RU" sz="28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10203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85" t="-54491" r="-200741" b="-2514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00185" t="-54491" r="-100741" b="-2514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200185" t="-54491" r="-741" b="-251497"/>
                          </a:stretch>
                        </a:blipFill>
                      </a:tcPr>
                    </a:tc>
                  </a:tr>
                  <a:tr h="107429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85" t="-145763" r="-200741" b="-1372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00185" t="-145763" r="-100741" b="-1372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200185" t="-145763" r="-741" b="-137288"/>
                          </a:stretch>
                        </a:blipFill>
                      </a:tcPr>
                    </a:tc>
                  </a:tr>
                  <a:tr h="146526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85" t="-181250" r="-200741" b="-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00185" t="-181250" r="-100741" b="-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200185" t="-181250" r="-741" b="-12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054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SCTF in Novosibirsk: 1995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4"/>
              <p:cNvSpPr txBox="1">
                <a:spLocks/>
              </p:cNvSpPr>
              <p:nvPr/>
            </p:nvSpPr>
            <p:spPr>
              <a:xfrm>
                <a:off x="6171931" y="838175"/>
                <a:ext cx="5683800" cy="5400000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=700−2500 </m:t>
                    </m:r>
                    <m:r>
                      <m:rPr>
                        <m:nor/>
                      </m:rPr>
                      <a:rPr lang="en-US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Round beams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Monochromatization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Longitudinal polarization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Transverse polarization for precise energy calibration</a:t>
                </a:r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931" y="838175"/>
                <a:ext cx="5683800" cy="5400000"/>
              </a:xfrm>
              <a:prstGeom prst="rect">
                <a:avLst/>
              </a:prstGeom>
              <a:blipFill rotWithShape="0">
                <a:blip r:embed="rId2"/>
                <a:stretch>
                  <a:fillRect l="-19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Объект 5"/>
          <p:cNvPicPr>
            <a:picLocks noChangeAspect="1"/>
          </p:cNvPicPr>
          <p:nvPr/>
        </p:nvPicPr>
        <p:blipFill rotWithShape="1">
          <a:blip r:embed="rId3"/>
          <a:srcRect l="1060" t="1446" r="60361" b="3131"/>
          <a:stretch/>
        </p:blipFill>
        <p:spPr>
          <a:xfrm>
            <a:off x="336000" y="899387"/>
            <a:ext cx="3730951" cy="57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9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Focus trajectories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866"/>
          <a:stretch/>
        </p:blipFill>
        <p:spPr>
          <a:xfrm>
            <a:off x="781805" y="673350"/>
            <a:ext cx="1062839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2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Optimization of the final doublet</a:t>
            </a:r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213139" y="628708"/>
            <a:ext cx="3675126" cy="2019829"/>
            <a:chOff x="213139" y="628708"/>
            <a:chExt cx="3675126" cy="2019829"/>
          </a:xfrm>
        </p:grpSpPr>
        <p:cxnSp>
          <p:nvCxnSpPr>
            <p:cNvPr id="6" name="Прямая соединительная линия 5"/>
            <p:cNvCxnSpPr>
              <a:endCxn id="7" idx="3"/>
            </p:cNvCxnSpPr>
            <p:nvPr/>
          </p:nvCxnSpPr>
          <p:spPr>
            <a:xfrm flipV="1">
              <a:off x="480224" y="1664208"/>
              <a:ext cx="3408041" cy="26446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Прямоугольник 2"/>
            <p:cNvSpPr/>
            <p:nvPr/>
          </p:nvSpPr>
          <p:spPr>
            <a:xfrm>
              <a:off x="1442139" y="1306286"/>
              <a:ext cx="846474" cy="715844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041791" y="1306286"/>
              <a:ext cx="846474" cy="715844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053" y="1076131"/>
              <a:ext cx="5629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L*</a:t>
              </a:r>
              <a:endParaRPr lang="ru-RU" sz="32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92237" y="2048576"/>
              <a:ext cx="6751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Q0</a:t>
              </a:r>
              <a:endParaRPr lang="ru-RU" sz="32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44653" y="1077922"/>
              <a:ext cx="6126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d1</a:t>
              </a:r>
              <a:endParaRPr lang="ru-RU" sz="32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16993" y="2048576"/>
              <a:ext cx="6751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Q1</a:t>
              </a:r>
              <a:endParaRPr lang="ru-RU" sz="3200" b="1" dirty="0"/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 flipV="1">
              <a:off x="3465028" y="628708"/>
              <a:ext cx="0" cy="1947212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Группа 21"/>
            <p:cNvGrpSpPr/>
            <p:nvPr/>
          </p:nvGrpSpPr>
          <p:grpSpPr>
            <a:xfrm>
              <a:off x="1791920" y="690879"/>
              <a:ext cx="143712" cy="1957658"/>
              <a:chOff x="1791920" y="690879"/>
              <a:chExt cx="143712" cy="1957658"/>
            </a:xfrm>
          </p:grpSpPr>
          <p:cxnSp>
            <p:nvCxnSpPr>
              <p:cNvPr id="15" name="Прямая со стрелкой 14"/>
              <p:cNvCxnSpPr/>
              <p:nvPr/>
            </p:nvCxnSpPr>
            <p:spPr>
              <a:xfrm flipV="1">
                <a:off x="1865376" y="812381"/>
                <a:ext cx="0" cy="173010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non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1865376" y="690880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179512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H="1" flipV="1">
                <a:off x="1791920" y="690879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H="1" flipV="1">
                <a:off x="1864510" y="2527036"/>
                <a:ext cx="70256" cy="121501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213139" y="1126556"/>
              <a:ext cx="5116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IP</a:t>
              </a:r>
              <a:endParaRPr lang="ru-RU" sz="3200" b="1" dirty="0"/>
            </a:p>
          </p:txBody>
        </p:sp>
        <p:sp>
          <p:nvSpPr>
            <p:cNvPr id="24" name="Multiply 16"/>
            <p:cNvSpPr/>
            <p:nvPr/>
          </p:nvSpPr>
          <p:spPr>
            <a:xfrm>
              <a:off x="390224" y="1600654"/>
              <a:ext cx="180000" cy="180000"/>
            </a:xfrm>
            <a:prstGeom prst="mathMultiply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837025" y="628708"/>
                <a:ext cx="9180797" cy="26509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𝑦𝑦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𝑦𝑦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𝑦𝑥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For first final focus </a:t>
                </a:r>
                <a:r>
                  <a:rPr lang="en-US" sz="2400" dirty="0" smtClean="0"/>
                  <a:t>quadrupole,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sz="2400" dirty="0"/>
                  <a:t> increase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𝑦𝑦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7025" y="628708"/>
                <a:ext cx="9180797" cy="2650919"/>
              </a:xfrm>
              <a:prstGeom prst="rect">
                <a:avLst/>
              </a:prstGeom>
              <a:blipFill rotWithShape="0">
                <a:blip r:embed="rId3"/>
                <a:stretch>
                  <a:fillRect l="-996" b="-32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6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31577382"/>
                  </p:ext>
                </p:extLst>
              </p:nvPr>
            </p:nvGraphicFramePr>
            <p:xfrm>
              <a:off x="669776" y="3284944"/>
              <a:ext cx="10852448" cy="357305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672448"/>
                    <a:gridCol w="3060000"/>
                    <a:gridCol w="3060000"/>
                    <a:gridCol w="3060000"/>
                  </a:tblGrid>
                  <a:tr h="3409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Lattice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49_5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52_1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54_1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3409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L(Q0,d1,Q1)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0.2, 0.3, 0.3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0.5, 0.44,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0.5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0.5, 0.45,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0.5</a:t>
                          </a:r>
                          <a:endParaRPr lang="ru-RU" sz="20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34783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20,20</a:t>
                          </a:r>
                          <a:endParaRPr lang="ru-RU" sz="20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36775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000" dirty="0" smtClean="0">
                              <a:effectLst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ru-RU" sz="2000" i="1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dirty="0" smtClean="0">
                              <a:effectLst/>
                            </a:rPr>
                            <a:t>(mm</a:t>
                          </a:r>
                          <a:r>
                            <a:rPr lang="en-US" sz="2000" dirty="0">
                              <a:effectLst/>
                            </a:rPr>
                            <a:t>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100 /</a:t>
                          </a:r>
                          <a:r>
                            <a:rPr lang="en-US" sz="2000" baseline="0" dirty="0" smtClean="0"/>
                            <a:t> 1</a:t>
                          </a:r>
                          <a:endParaRPr lang="ru-RU" sz="20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332561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𝒓𝒂𝒅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dirty="0" smtClean="0"/>
                            <a:t>(m)</a:t>
                          </a:r>
                          <a:endParaRPr lang="ru-RU" sz="20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12.4×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12.5×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10.6×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69858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20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𝒙𝒙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𝒚𝒙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𝒙𝒚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b="1" i="0" smtClean="0"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𝝂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 smtClean="0">
                                              <a:latin typeface="Cambria Math" panose="02040503050406030204" pitchFamily="18" charset="0"/>
                                            </a:rPr>
                                            <m:t>𝒚𝒚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𝛼𝛽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sub>
                                    </m:sSub>
                                  </m:den>
                                </m:f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5721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FRINGE OFF</a:t>
                          </a: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1.1×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6.4×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3.2×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−5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en-US" sz="2000" dirty="0" smtClean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.7×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5.7×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2.9×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−5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1.0×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.5×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5.1×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2.5×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−5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1.3×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5721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FRINGE ON</a:t>
                          </a:r>
                          <a:endParaRPr lang="ru-RU" sz="20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20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6.4×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𝟓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𝟏𝟎</m:t>
                                          </m:r>
                                        </m:e>
                                        <m:sup>
                                          <m: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7.4×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1.6×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8.0×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9.4×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−2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4.7×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6.6×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.7×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𝟕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𝟗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𝟏𝟎</m:t>
                                          </m:r>
                                        </m:e>
                                        <m:sup>
                                          <m: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3.9×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−4</m:t>
                                          </m:r>
                                        </m:sup>
                                      </m:sSup>
                                    </m: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5.6×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−3</m:t>
                                          </m:r>
                                        </m:sup>
                                      </m:sSup>
                                    </m:e>
                                  </m:mr>
                                </m:m>
                              </m:oMath>
                            </m:oMathPara>
                          </a14:m>
                          <a:endParaRPr lang="ru-RU" sz="20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6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31577382"/>
                  </p:ext>
                </p:extLst>
              </p:nvPr>
            </p:nvGraphicFramePr>
            <p:xfrm>
              <a:off x="669776" y="3284944"/>
              <a:ext cx="10852448" cy="3573056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1672448"/>
                    <a:gridCol w="3060000"/>
                    <a:gridCol w="3060000"/>
                    <a:gridCol w="3060000"/>
                  </a:tblGrid>
                  <a:tr h="3409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Lattice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49_5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52_1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54_1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</a:tr>
                  <a:tr h="3409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L(Q0,d1,Q1)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0.2, 0.3, 0.3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0.5, 0.44,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0.5</a:t>
                          </a:r>
                          <a:endParaRPr lang="ru-RU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0.5, 0.45,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0.5</a:t>
                          </a:r>
                          <a:endParaRPr lang="ru-RU" sz="20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34783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364" t="-215789" r="-549455" b="-738596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20,20</a:t>
                          </a:r>
                          <a:endParaRPr lang="ru-RU" sz="20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36775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364" t="-295082" r="-549455" b="-590164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100 /</a:t>
                          </a:r>
                          <a:r>
                            <a:rPr lang="en-US" sz="2000" baseline="0" dirty="0" smtClean="0"/>
                            <a:t> 1</a:t>
                          </a:r>
                          <a:endParaRPr lang="ru-RU" sz="20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33256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364" t="-446296" r="-549455" b="-5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54980" t="-446296" r="-200996" b="-5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54672" t="-446296" r="-100596" b="-56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255179" t="-446296" r="-797" b="-566667"/>
                          </a:stretch>
                        </a:blipFill>
                      </a:tcPr>
                    </a:tc>
                  </a:tr>
                  <a:tr h="69858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364" t="-256522" r="-549455" b="-166087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8315" t="-256522" r="-265" b="-1660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800" dirty="0"/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2000" dirty="0"/>
                        </a:p>
                      </a:txBody>
                      <a:tcPr marL="49689" marR="49689" marT="0" marB="0"/>
                    </a:tc>
                  </a:tr>
                  <a:tr h="5721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FRINGE OFF</a:t>
                          </a:r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54980" t="-436170" r="-200996" b="-1031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54672" t="-436170" r="-100596" b="-1031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255179" t="-436170" r="-797" b="-103191"/>
                          </a:stretch>
                        </a:blipFill>
                      </a:tcPr>
                    </a:tc>
                  </a:tr>
                  <a:tr h="5721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FRINGE ON</a:t>
                          </a:r>
                          <a:endParaRPr lang="ru-RU" sz="2000" dirty="0"/>
                        </a:p>
                      </a:txBody>
                      <a:tcPr marL="49689" marR="49689" marT="0" marB="0">
                        <a:solidFill>
                          <a:srgbClr val="80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54980" t="-536170" r="-200996" b="-31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154672" t="-536170" r="-100596" b="-31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4"/>
                          <a:stretch>
                            <a:fillRect l="-255179" t="-536170" r="-797" b="-319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0770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Final Focus trajectories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947" y="738000"/>
            <a:ext cx="11848107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06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70894" y="1880960"/>
            <a:ext cx="1781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Be-tube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150 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mm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endParaRPr lang="en-US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ctr"/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30 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mm, cooled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3902" y="4393639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IP</a:t>
            </a:r>
            <a:endParaRPr lang="ru-RU" dirty="0" smtClean="0">
              <a:solidFill>
                <a:srgbClr val="FF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579555" y="390725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e+</a:t>
            </a:r>
            <a:endParaRPr lang="ru-RU" dirty="0" smtClean="0">
              <a:solidFill>
                <a:srgbClr val="FF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600895" y="4923302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e-</a:t>
            </a:r>
            <a:endParaRPr lang="ru-RU" dirty="0" smtClean="0">
              <a:solidFill>
                <a:srgbClr val="00206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475963" y="2599187"/>
            <a:ext cx="657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BPMs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917" y="2945830"/>
            <a:ext cx="9487521" cy="3216531"/>
          </a:xfrm>
          <a:prstGeom prst="rect">
            <a:avLst/>
          </a:prstGeom>
        </p:spPr>
      </p:pic>
      <p:cxnSp>
        <p:nvCxnSpPr>
          <p:cNvPr id="28" name="Прямая со стрелкой 27"/>
          <p:cNvCxnSpPr/>
          <p:nvPr/>
        </p:nvCxnSpPr>
        <p:spPr>
          <a:xfrm flipH="1">
            <a:off x="1348220" y="2596965"/>
            <a:ext cx="16476" cy="187822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590800" y="3396035"/>
            <a:ext cx="0" cy="10791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773103" y="3314482"/>
            <a:ext cx="0" cy="10791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999208" y="1978411"/>
            <a:ext cx="21971" cy="227956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748787" y="2953965"/>
            <a:ext cx="0" cy="10791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084764" y="2799461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chamber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</a:p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cooled</a:t>
            </a:r>
            <a:endParaRPr lang="ru-RU" sz="1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63839" y="2953965"/>
            <a:ext cx="657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BPMs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176310" y="1296185"/>
            <a:ext cx="1689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Compensating solenoid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6181511" y="2502568"/>
            <a:ext cx="0" cy="1767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5512896" y="1906164"/>
            <a:ext cx="1337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QD0, 200 mm</a:t>
            </a:r>
          </a:p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–100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Т/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 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7315688" y="2549590"/>
            <a:ext cx="0" cy="1767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820167" y="2210861"/>
            <a:ext cx="991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Corr. coils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8921502" y="2404180"/>
            <a:ext cx="0" cy="1767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8262969" y="1861512"/>
            <a:ext cx="1305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QF1, 200 mm</a:t>
            </a:r>
          </a:p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70</a:t>
            </a:r>
            <a:r>
              <a:rPr lang="ru-RU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Т/</a:t>
            </a:r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m 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flipH="1">
            <a:off x="8130626" y="2953965"/>
            <a:ext cx="2721" cy="108147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7580358" y="2487230"/>
            <a:ext cx="11572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Screening solenoid</a:t>
            </a:r>
            <a:endParaRPr lang="ru-RU" sz="1600" dirty="0" smtClean="0"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flipH="1">
            <a:off x="10361585" y="4273617"/>
            <a:ext cx="786267" cy="2514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10428338" y="4880613"/>
            <a:ext cx="762817" cy="43842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2715102" y="5508565"/>
            <a:ext cx="527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L</a:t>
            </a:r>
            <a:r>
              <a:rPr lang="en-US" baseline="30000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=</a:t>
            </a:r>
            <a:endParaRPr lang="ru-RU" dirty="0" smtClean="0">
              <a:solidFill>
                <a:srgbClr val="FF000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286253" y="1451273"/>
            <a:ext cx="2233112" cy="40011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Gradients for</a:t>
            </a:r>
            <a:r>
              <a:rPr lang="ru-RU" sz="2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3 </a:t>
            </a:r>
            <a:r>
              <a:rPr lang="en-US" sz="2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GeV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339087" y="5210355"/>
            <a:ext cx="0" cy="1337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591530" y="5249007"/>
            <a:ext cx="0" cy="1337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187178" y="5210355"/>
            <a:ext cx="0" cy="13370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633962" y="6147339"/>
            <a:ext cx="22808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FF vacuum chamber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462008" y="6217142"/>
            <a:ext cx="29452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Cryostate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with FF magnets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Machine-detector interface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540239" y="3524572"/>
            <a:ext cx="2102400" cy="1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9544826" y="5648691"/>
            <a:ext cx="2103835" cy="14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1485182" y="3520331"/>
            <a:ext cx="0" cy="2141220"/>
          </a:xfrm>
          <a:prstGeom prst="straightConnector1">
            <a:avLst/>
          </a:prstGeom>
          <a:ln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213307" y="4261347"/>
            <a:ext cx="276999" cy="638298"/>
          </a:xfrm>
          <a:prstGeom prst="rect">
            <a:avLst/>
          </a:prstGeom>
          <a:noFill/>
        </p:spPr>
        <p:txBody>
          <a:bodyPr vert="vert270" wrap="square" lIns="0" tIns="0" rIns="0" bIns="0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 417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91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Machine-detector interface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0" y="742092"/>
            <a:ext cx="10800000" cy="576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1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8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Increased maximum and minimum energies</a:t>
                </a: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The linear lattice and parameters provide desired luminosity and polarization</a:t>
                </a: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Two ring collider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=1.14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𝑚</m:t>
                    </m:r>
                  </m:oMath>
                </a14:m>
                <a:endParaRPr lang="en-US" dirty="0" smtClean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342900" indent="-342900"/>
                <a:r>
                  <a:rPr lang="en-US" dirty="0"/>
                  <a:t>Siberian snakes sections are moved to optimized polarization levels</a:t>
                </a:r>
                <a:endParaRPr lang="en-US" dirty="0" smtClean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On momentum dynamic aperture is sufficient for injection and beam-beam effects for 3 GeV, not sufficient for 1.5 GeV</a:t>
                </a: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Off momentum dynamic aperture with CRAB ON is insufficient for </a:t>
                </a:r>
                <a:r>
                  <a:rPr lang="en-US" dirty="0" err="1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Touschek</a:t>
                </a:r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 lifetime at 1.5 GeV</a:t>
                </a: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Detailed design of interaction region</a:t>
                </a:r>
                <a:r>
                  <a:rPr lang="en-US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and MDI</a:t>
                </a:r>
                <a:endParaRPr lang="en-US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3d </a:t>
                </a:r>
                <a:r>
                  <a:rPr lang="en-US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design of FF </a:t>
                </a:r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lens</a:t>
                </a:r>
              </a:p>
              <a:p>
                <a:pPr marL="342900" indent="-342900"/>
                <a:r>
                  <a:rPr lang="en-US" dirty="0" smtClean="0">
                    <a:cs typeface="Times New Roman" panose="02020603050405020304" pitchFamily="18" charset="0"/>
                    <a:sym typeface="Symbol" panose="05050102010706020507" pitchFamily="18" charset="2"/>
                  </a:rPr>
                  <a:t>Realistic </a:t>
                </a:r>
                <a:r>
                  <a:rPr lang="en-US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design of new injection facility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11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Symbol" panose="05050102010706020507" pitchFamily="18" charset="2"/>
                      </a:rPr>
                      <m:t>𝑠</m:t>
                    </m:r>
                  </m:oMath>
                </a14:m>
                <a:endParaRPr lang="en-US" dirty="0" smtClean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" name="Объект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952" t="-2483" r="-4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14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SCTF 2006 - 2011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35999" y="899387"/>
                <a:ext cx="7307191" cy="53208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=2−5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Crab </a:t>
                </a:r>
                <a:r>
                  <a:rPr lang="en-US" dirty="0"/>
                  <a:t>Waist collision</a:t>
                </a:r>
              </a:p>
              <a:p>
                <a:r>
                  <a:rPr lang="en-US" dirty="0"/>
                  <a:t>Peak luminosity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35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Longitudinal polarization of electron beam</a:t>
                </a:r>
              </a:p>
              <a:p>
                <a:r>
                  <a:rPr lang="en-US" dirty="0"/>
                  <a:t>No transverse </a:t>
                </a:r>
                <a:r>
                  <a:rPr lang="en-US" dirty="0" smtClean="0"/>
                  <a:t>polarization. Energy </a:t>
                </a:r>
                <a:r>
                  <a:rPr lang="en-US" dirty="0"/>
                  <a:t>calibration by Compton backscattering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∼3×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r>
                  <a:rPr lang="en-US" dirty="0"/>
                  <a:t>Symmetric beam energy at collision</a:t>
                </a:r>
              </a:p>
              <a:p>
                <a:r>
                  <a:rPr lang="en-US" dirty="0"/>
                  <a:t>No collision monochromatization</a:t>
                </a:r>
              </a:p>
              <a:p>
                <a:r>
                  <a:rPr lang="en-US" dirty="0"/>
                  <a:t>Positron production </a:t>
                </a:r>
                <a:r>
                  <a:rPr lang="en-US" dirty="0" smtClean="0"/>
                  <a:t>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≥1×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35999" y="899387"/>
                <a:ext cx="7307191" cy="5320800"/>
              </a:xfrm>
              <a:blipFill rotWithShape="0">
                <a:blip r:embed="rId2"/>
                <a:stretch>
                  <a:fillRect l="-15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4284" y="567000"/>
            <a:ext cx="4297716" cy="57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6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whole facility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6000" y="712021"/>
            <a:ext cx="8280000" cy="614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SCTF 2006 - 2011</a:t>
            </a:r>
            <a:endParaRPr lang="ru-RU" dirty="0"/>
          </a:p>
        </p:txBody>
      </p:sp>
      <p:pic>
        <p:nvPicPr>
          <p:cNvPr id="7" name="Объект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502" y="771968"/>
            <a:ext cx="8788996" cy="565200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78457" y="6264979"/>
            <a:ext cx="3276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000" dirty="0">
                <a:sym typeface="Symbol" panose="05050102010706020507" pitchFamily="18" charset="2"/>
              </a:rPr>
              <a:t>IP: </a:t>
            </a:r>
            <a:r>
              <a:rPr lang="ru-RU" altLang="ru-RU" sz="2000" dirty="0">
                <a:sym typeface="Symbol" panose="05050102010706020507" pitchFamily="18" charset="2"/>
              </a:rPr>
              <a:t></a:t>
            </a:r>
            <a:r>
              <a:rPr lang="en-US" altLang="ru-RU" sz="2000" baseline="-25000" dirty="0">
                <a:sym typeface="Symbol" panose="05050102010706020507" pitchFamily="18" charset="2"/>
              </a:rPr>
              <a:t>y</a:t>
            </a:r>
            <a:r>
              <a:rPr lang="en-US" altLang="ru-RU" sz="2000" dirty="0">
                <a:sym typeface="Symbol" panose="05050102010706020507" pitchFamily="18" charset="2"/>
              </a:rPr>
              <a:t>=0.8 mm,   </a:t>
            </a:r>
            <a:r>
              <a:rPr lang="ru-RU" altLang="ru-RU" sz="2000" dirty="0">
                <a:sym typeface="Symbol" panose="05050102010706020507" pitchFamily="18" charset="2"/>
              </a:rPr>
              <a:t></a:t>
            </a:r>
            <a:r>
              <a:rPr lang="en-US" altLang="ru-RU" sz="2000" baseline="-25000" dirty="0">
                <a:sym typeface="Symbol" panose="05050102010706020507" pitchFamily="18" charset="2"/>
              </a:rPr>
              <a:t>x</a:t>
            </a:r>
            <a:r>
              <a:rPr lang="en-US" altLang="ru-RU" sz="2000" dirty="0">
                <a:sym typeface="Symbol" panose="05050102010706020507" pitchFamily="18" charset="2"/>
              </a:rPr>
              <a:t>=40 mm</a:t>
            </a:r>
            <a:endParaRPr lang="ru-RU" altLang="ru-RU" sz="2000" dirty="0">
              <a:sym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90" y="4407405"/>
            <a:ext cx="5959930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Insufficient DA with CRAB </a:t>
            </a:r>
            <a:r>
              <a:rPr lang="en-US" sz="2800" dirty="0" err="1" smtClean="0">
                <a:solidFill>
                  <a:srgbClr val="FF0000"/>
                </a:solidFill>
              </a:rPr>
              <a:t>sextupole</a:t>
            </a:r>
            <a:r>
              <a:rPr lang="en-US" sz="2800" dirty="0" smtClean="0">
                <a:solidFill>
                  <a:srgbClr val="FF0000"/>
                </a:solidFill>
              </a:rPr>
              <a:t> ON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90" y="2361158"/>
            <a:ext cx="5959930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Unrealisticly</a:t>
            </a:r>
            <a:r>
              <a:rPr lang="en-US" sz="2800" dirty="0" smtClean="0">
                <a:solidFill>
                  <a:srgbClr val="FF0000"/>
                </a:solidFill>
              </a:rPr>
              <a:t> strong wigglers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90" y="3398081"/>
            <a:ext cx="5959930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L*=0.6 too </a:t>
            </a:r>
            <a:r>
              <a:rPr lang="en-US" sz="2800" dirty="0" err="1" smtClean="0">
                <a:solidFill>
                  <a:srgbClr val="FF0000"/>
                </a:solidFill>
              </a:rPr>
              <a:t>smal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5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Official Status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SCTF was approved by Russian Government as one of the six mega-science projects.</a:t>
            </a:r>
            <a:endParaRPr lang="ru-RU" altLang="ja-JP" dirty="0"/>
          </a:p>
          <a:p>
            <a:r>
              <a:rPr lang="en-US" altLang="ja-JP" dirty="0"/>
              <a:t>The Government requested final documents by the end of 2019 for the project </a:t>
            </a:r>
            <a:r>
              <a:rPr lang="en-US" altLang="ja-JP" dirty="0" smtClean="0"/>
              <a:t>financing.</a:t>
            </a:r>
            <a:endParaRPr lang="ru-RU" altLang="ja-JP" dirty="0"/>
          </a:p>
          <a:p>
            <a:r>
              <a:rPr lang="en-US" altLang="ja-JP" dirty="0"/>
              <a:t>Preliminary Design Report, Conceptual Design Report, Civil Construction Design Report and Road Map are ready.</a:t>
            </a:r>
            <a:endParaRPr lang="ru-RU" altLang="ja-JP" dirty="0"/>
          </a:p>
          <a:p>
            <a:r>
              <a:rPr lang="en-US" altLang="ja-JP" dirty="0"/>
              <a:t>SCTF officially supported by ECFA</a:t>
            </a:r>
            <a:r>
              <a:rPr lang="ru-RU" altLang="ja-JP" dirty="0"/>
              <a:t>.</a:t>
            </a:r>
          </a:p>
          <a:p>
            <a:r>
              <a:rPr lang="en-GB" altLang="ru-RU" dirty="0"/>
              <a:t>European Commission Expert Group has supported SCTF (Russian Mega Science projects – evaluation of the potential for cooperation with Europe</a:t>
            </a:r>
            <a:r>
              <a:rPr lang="ru-RU" altLang="ru-RU" dirty="0"/>
              <a:t> </a:t>
            </a:r>
            <a:r>
              <a:rPr lang="en-GB" altLang="ru-RU" dirty="0"/>
              <a:t>Experts meeting in Brussels 19 June 2013</a:t>
            </a:r>
            <a:r>
              <a:rPr lang="ru-RU" altLang="ru-RU" dirty="0"/>
              <a:t>). </a:t>
            </a:r>
            <a:endParaRPr lang="en-US" altLang="ru-RU" dirty="0"/>
          </a:p>
          <a:p>
            <a:r>
              <a:rPr lang="en-US" altLang="ru-RU" dirty="0"/>
              <a:t>MoUs with CERN, KEK, INFN, JINR, John Adams Institute, etc. are signed.</a:t>
            </a:r>
            <a:r>
              <a:rPr lang="en-GB" altLang="ru-RU" dirty="0"/>
              <a:t> </a:t>
            </a:r>
            <a:endParaRPr lang="ru-RU" altLang="ja-JP" dirty="0"/>
          </a:p>
        </p:txBody>
      </p:sp>
      <p:sp>
        <p:nvSpPr>
          <p:cNvPr id="4" name="TextBox 3"/>
          <p:cNvSpPr txBox="1"/>
          <p:nvPr/>
        </p:nvSpPr>
        <p:spPr>
          <a:xfrm>
            <a:off x="7391399" y="3226359"/>
            <a:ext cx="3733801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Never received funding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4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continues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Super </a:t>
                </a:r>
                <a:r>
                  <a:rPr lang="en-US" dirty="0"/>
                  <a:t>KEKB experience, new projects (FCC-</a:t>
                </a:r>
                <a:r>
                  <a:rPr lang="en-US" dirty="0" err="1"/>
                  <a:t>ee</a:t>
                </a:r>
                <a:r>
                  <a:rPr lang="en-US" dirty="0"/>
                  <a:t>, CEPC, HIEPA) with well developed light source technology give a basis for improvement of Novosibirsk SCTF performance.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Beam </a:t>
                </a:r>
                <a:r>
                  <a:rPr lang="en-US" dirty="0"/>
                  <a:t>energy increase at least up to 3 </a:t>
                </a:r>
                <a:r>
                  <a:rPr lang="en-US" dirty="0" smtClean="0"/>
                  <a:t>GeV</a:t>
                </a:r>
              </a:p>
              <a:p>
                <a:r>
                  <a:rPr lang="en-US" dirty="0" smtClean="0"/>
                  <a:t>Realistic </a:t>
                </a:r>
                <a:r>
                  <a:rPr lang="en-US" dirty="0"/>
                  <a:t>design of the FF/MDI area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=0.6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→0.9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 smtClean="0"/>
              </a:p>
              <a:p>
                <a:r>
                  <a:rPr lang="en-US" dirty="0"/>
                  <a:t>3d design of FF lens</a:t>
                </a:r>
              </a:p>
              <a:p>
                <a:r>
                  <a:rPr lang="en-US" dirty="0"/>
                  <a:t>Short chromatic correction section (designed by </a:t>
                </a:r>
                <a:r>
                  <a:rPr lang="en-US" dirty="0" err="1"/>
                  <a:t>Katsunobu</a:t>
                </a:r>
                <a:r>
                  <a:rPr lang="en-US" dirty="0"/>
                  <a:t> </a:t>
                </a:r>
                <a:r>
                  <a:rPr lang="en-US" dirty="0" err="1"/>
                  <a:t>Oide</a:t>
                </a:r>
                <a:r>
                  <a:rPr lang="en-US" dirty="0"/>
                  <a:t> for FCC-</a:t>
                </a:r>
                <a:r>
                  <a:rPr lang="en-US" dirty="0" err="1"/>
                  <a:t>ee</a:t>
                </a:r>
                <a:r>
                  <a:rPr lang="en-US" dirty="0" smtClean="0"/>
                  <a:t>)</a:t>
                </a:r>
                <a:endParaRPr lang="en-US" dirty="0"/>
              </a:p>
              <a:p>
                <a:r>
                  <a:rPr lang="en-US" dirty="0"/>
                  <a:t>Damping wigglers removal (or reduction of their number</a:t>
                </a:r>
                <a:r>
                  <a:rPr lang="en-US" dirty="0" smtClean="0"/>
                  <a:t>)</a:t>
                </a:r>
                <a:endParaRPr lang="en-US" dirty="0"/>
              </a:p>
              <a:p>
                <a:r>
                  <a:rPr lang="en-US" dirty="0" smtClean="0"/>
                  <a:t>Change of parameters to enhance DA </a:t>
                </a:r>
              </a:p>
              <a:p>
                <a:r>
                  <a:rPr lang="en-US" dirty="0"/>
                  <a:t>Realistic design of new injection facility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endParaRPr lang="ru-RU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58" t="-1806" r="-1587" b="-20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47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SCTF 2018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1"/>
          <a:stretch/>
        </p:blipFill>
        <p:spPr bwMode="auto">
          <a:xfrm>
            <a:off x="6449031" y="638163"/>
            <a:ext cx="5476874" cy="5729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5265"/>
            <a:ext cx="5854855" cy="491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871" y="5818414"/>
            <a:ext cx="4495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K.Oide’s</a:t>
            </a:r>
            <a:r>
              <a:rPr lang="en-US" sz="2400" dirty="0" smtClean="0"/>
              <a:t> type of Interaction Region</a:t>
            </a:r>
          </a:p>
          <a:p>
            <a:r>
              <a:rPr lang="en-US" sz="2400" dirty="0" smtClean="0"/>
              <a:t>6 HMBA cells in the arcs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1841860"/>
            <a:ext cx="5959930" cy="95410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Insufficient </a:t>
            </a:r>
            <a:r>
              <a:rPr lang="en-US" sz="2800" dirty="0" smtClean="0">
                <a:solidFill>
                  <a:srgbClr val="FF0000"/>
                </a:solidFill>
              </a:rPr>
              <a:t>momentum acceptance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with CRAB </a:t>
            </a:r>
            <a:r>
              <a:rPr lang="en-US" sz="2800" dirty="0" err="1" smtClean="0">
                <a:solidFill>
                  <a:srgbClr val="FF0000"/>
                </a:solidFill>
              </a:rPr>
              <a:t>sextupole</a:t>
            </a:r>
            <a:r>
              <a:rPr lang="en-US" sz="2800" dirty="0" smtClean="0">
                <a:solidFill>
                  <a:srgbClr val="FF0000"/>
                </a:solidFill>
              </a:rPr>
              <a:t> ON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5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SCTF 2019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0871" y="5818414"/>
            <a:ext cx="5413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K.Oide’s</a:t>
            </a:r>
            <a:r>
              <a:rPr lang="en-US" sz="2400" dirty="0" smtClean="0"/>
              <a:t> type of Interaction Region + CCSX</a:t>
            </a:r>
          </a:p>
          <a:p>
            <a:r>
              <a:rPr lang="en-US" sz="2400" dirty="0" smtClean="0"/>
              <a:t>6 HMBA cells in the arcs</a:t>
            </a:r>
            <a:endParaRPr lang="ru-RU" sz="2400" dirty="0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" t="15752" r="8193" b="12967"/>
          <a:stretch/>
        </p:blipFill>
        <p:spPr>
          <a:xfrm rot="5400000">
            <a:off x="371637" y="537363"/>
            <a:ext cx="5040000" cy="57832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Таблица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4780037"/>
                  </p:ext>
                </p:extLst>
              </p:nvPr>
            </p:nvGraphicFramePr>
            <p:xfrm>
              <a:off x="6095999" y="722045"/>
              <a:ext cx="6096001" cy="584041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651041"/>
                    <a:gridCol w="888992"/>
                    <a:gridCol w="888992"/>
                    <a:gridCol w="888992"/>
                    <a:gridCol w="888992"/>
                    <a:gridCol w="888992"/>
                  </a:tblGrid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E(MeV)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1000*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1500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3000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(m)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478.092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3653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(MHz)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349.9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q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558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</a:t>
                          </a:r>
                          <a:r>
                            <a:rPr lang="en-US" sz="1400" dirty="0" err="1">
                              <a:effectLst/>
                            </a:rPr>
                            <a:t>mrad</a:t>
                          </a:r>
                          <a:r>
                            <a:rPr lang="en-US" sz="1400" dirty="0">
                              <a:effectLst/>
                            </a:rPr>
                            <a:t>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60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 (%)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(mm)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534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(mm)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I(A)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498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𝑏𝑢𝑛𝑐h</m:t>
                                  </m:r>
                                </m:sub>
                              </m:sSub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4.5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5.2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490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420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290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</a:t>
                          </a:r>
                          <a:r>
                            <a:rPr lang="en-US" sz="1400" dirty="0" err="1">
                              <a:effectLst/>
                            </a:rPr>
                            <a:t>keV</a:t>
                          </a:r>
                          <a:r>
                            <a:rPr lang="en-US" sz="1400" dirty="0">
                              <a:effectLst/>
                            </a:rPr>
                            <a:t>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11.7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11.7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59.3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187.4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(kV)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 smtClean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0.0093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0.0093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0.0059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0.0065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0.0072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(%)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3.4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3.4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1.2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0.9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0.8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9.6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(mm)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7.9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9.5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8.8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(nm</a:t>
                          </a:r>
                          <a:r>
                            <a:rPr lang="en-US" sz="1400" dirty="0" smtClean="0">
                              <a:effectLst/>
                            </a:rPr>
                            <a:t>) with IBS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11.3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16.3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8.8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7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10.9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49469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𝐻𝐺</m:t>
                                  </m:r>
                                </m:sub>
                              </m:sSub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−35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ru-RU" sz="14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n-US" sz="14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e>
                              </m:d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0.21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HG (%)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82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 smtClean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0.0042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0.0029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0.0031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0.0042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534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ru-RU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0.085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0.054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1400">
                                  <a:effectLst/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oMath>
                          </a14:m>
                          <a:r>
                            <a:rPr lang="ru-RU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14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ru-RU" sz="1400">
                                      <a:effectLst/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(s)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3245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4968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1803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1080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1197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Таблица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4780037"/>
                  </p:ext>
                </p:extLst>
              </p:nvPr>
            </p:nvGraphicFramePr>
            <p:xfrm>
              <a:off x="6095999" y="722045"/>
              <a:ext cx="6096001" cy="584041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651041"/>
                    <a:gridCol w="888992"/>
                    <a:gridCol w="888992"/>
                    <a:gridCol w="888992"/>
                    <a:gridCol w="888992"/>
                    <a:gridCol w="888992"/>
                  </a:tblGrid>
                  <a:tr h="2282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E(MeV)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1000*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1000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1500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2000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3000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18421" r="-270480" b="-2368421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478.092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3653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212821" r="-270480" b="-2207692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349.9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q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558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418421" r="-270480" b="-2068421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60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532432" r="-270480" b="-2024324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615789" r="-270480" b="-1871053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5341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663415" r="-270480" b="-1634146"/>
                          </a:stretch>
                        </a:blip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I(A)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6498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816279" r="-270480" b="-13697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2.1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2.1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4.5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5.2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036842" r="-270480" b="-14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500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500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490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420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290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167568" r="-270480" b="-13891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11.7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11.7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59.3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187.4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948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234211" r="-270480" b="-125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600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2000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370270" r="-270480" b="-11864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0.0093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0.0093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0.0059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0.0065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0.0072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431579" r="-270480" b="-105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3.4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3.4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572973" r="-270480" b="-9837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1.2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0.9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0.8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9.6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628947" r="-270480" b="-8578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7.9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9.5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8.8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1775676" r="-270480" b="-7810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11.3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16.3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8.8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7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10.9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49469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856790" r="-270480" b="-2567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0.21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0.14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1.3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1.1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HG (%)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72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79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82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77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2197297" r="-270480" b="-359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0.0042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0.0029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0.0031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0.0042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</a:rPr>
                            <a:t>0.003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5341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2023810" r="-270480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0.07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0.085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0.054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2347368" r="-270480" b="-1394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16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14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13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  <a:tr h="228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9689" marR="49689" marT="0" marB="0">
                        <a:blipFill rotWithShape="0">
                          <a:blip r:embed="rId3"/>
                          <a:stretch>
                            <a:fillRect l="-369" t="-2513514" r="-270480" b="-432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3245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4968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1803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1080</a:t>
                          </a:r>
                          <a:endParaRPr lang="ru-RU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1197</a:t>
                          </a:r>
                          <a:endParaRPr lang="ru-RU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49689" marR="49689" marT="0" marB="0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46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6261</TotalTime>
  <Words>881</Words>
  <Application>Microsoft Office PowerPoint</Application>
  <PresentationFormat>Широкоэкранный</PresentationFormat>
  <Paragraphs>445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ＭＳ Ｐゴシック</vt:lpstr>
      <vt:lpstr>Arial</vt:lpstr>
      <vt:lpstr>Calibri</vt:lpstr>
      <vt:lpstr>Calibri Light</vt:lpstr>
      <vt:lpstr>Cambria Math</vt:lpstr>
      <vt:lpstr>Symbol</vt:lpstr>
      <vt:lpstr>Times New Roman</vt:lpstr>
      <vt:lpstr>Тема Office</vt:lpstr>
      <vt:lpstr>Презентация PowerPoint</vt:lpstr>
      <vt:lpstr>History of SCTF in Novosibirsk: 1995</vt:lpstr>
      <vt:lpstr>SCTF 2006 - 2011</vt:lpstr>
      <vt:lpstr>The whole facility</vt:lpstr>
      <vt:lpstr>SCTF 2006 - 2011</vt:lpstr>
      <vt:lpstr>Official Status</vt:lpstr>
      <vt:lpstr>Progress continues</vt:lpstr>
      <vt:lpstr>SCTF 2018</vt:lpstr>
      <vt:lpstr>SCTF 2019</vt:lpstr>
      <vt:lpstr>History of SCTF in Novosibirsk: 2019</vt:lpstr>
      <vt:lpstr>Parameters 2020</vt:lpstr>
      <vt:lpstr>FODO cell comparison by detuning (x_0=20σ_x, y_0=20σ_y)</vt:lpstr>
      <vt:lpstr>Lattice and layout</vt:lpstr>
      <vt:lpstr>Interaction region</vt:lpstr>
      <vt:lpstr>Straight and Arc sections</vt:lpstr>
      <vt:lpstr>Siberian Snake</vt:lpstr>
      <vt:lpstr>Longitudinal Polarization (number of snakes)</vt:lpstr>
      <vt:lpstr>Nonlinear dynamics</vt:lpstr>
      <vt:lpstr>Detuning CRAB ON and OFF (x_0=10σ_x, y_0=15σ_y, δ=1.5%)</vt:lpstr>
      <vt:lpstr>Final Focus trajectories</vt:lpstr>
      <vt:lpstr>Optimization of the final doublet</vt:lpstr>
      <vt:lpstr>New Final Focus trajectories</vt:lpstr>
      <vt:lpstr>Machine-detector interface</vt:lpstr>
      <vt:lpstr>Machine-detector interface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levichev</dc:creator>
  <cp:lastModifiedBy>Anton Bogomyagkov</cp:lastModifiedBy>
  <cp:revision>469</cp:revision>
  <dcterms:created xsi:type="dcterms:W3CDTF">2018-02-22T02:34:31Z</dcterms:created>
  <dcterms:modified xsi:type="dcterms:W3CDTF">2021-01-19T07:46:21Z</dcterms:modified>
</cp:coreProperties>
</file>